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324" r:id="rId5"/>
    <p:sldId id="370" r:id="rId6"/>
    <p:sldId id="396" r:id="rId7"/>
    <p:sldId id="372" r:id="rId8"/>
    <p:sldId id="373" r:id="rId9"/>
    <p:sldId id="374" r:id="rId10"/>
    <p:sldId id="375" r:id="rId11"/>
    <p:sldId id="399" r:id="rId12"/>
    <p:sldId id="397" r:id="rId13"/>
    <p:sldId id="376" r:id="rId14"/>
    <p:sldId id="387" r:id="rId15"/>
    <p:sldId id="385" r:id="rId16"/>
    <p:sldId id="25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17" autoAdjust="0"/>
    <p:restoredTop sz="94670"/>
  </p:normalViewPr>
  <p:slideViewPr>
    <p:cSldViewPr snapToObjects="1">
      <p:cViewPr varScale="1">
        <p:scale>
          <a:sx n="104" d="100"/>
          <a:sy n="104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F74E6-35AF-5B4C-B197-951B3443EB7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CDF85-3280-3542-9647-8105EC0A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752600"/>
            <a:ext cx="9296400" cy="1828800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aseline="0"/>
            </a:lvl1pPr>
          </a:lstStyle>
          <a:p>
            <a:r>
              <a:rPr lang="en-US" dirty="0"/>
              <a:t>Cover Slide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10000"/>
            <a:ext cx="9296400" cy="18288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8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info, date, etc.</a:t>
            </a:r>
          </a:p>
        </p:txBody>
      </p:sp>
      <p:sp>
        <p:nvSpPr>
          <p:cNvPr id="8" name="Oval 7"/>
          <p:cNvSpPr>
            <a:spLocks noChangeAspect="1"/>
          </p:cNvSpPr>
          <p:nvPr userDrawn="1"/>
        </p:nvSpPr>
        <p:spPr>
          <a:xfrm>
            <a:off x="10224274" y="1286030"/>
            <a:ext cx="1967724" cy="1967724"/>
          </a:xfrm>
          <a:prstGeom prst="ellipse">
            <a:avLst/>
          </a:prstGeom>
          <a:solidFill>
            <a:srgbClr val="D7D2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9" name="Oval 8"/>
          <p:cNvSpPr>
            <a:spLocks noChangeAspect="1"/>
          </p:cNvSpPr>
          <p:nvPr userDrawn="1"/>
        </p:nvSpPr>
        <p:spPr>
          <a:xfrm>
            <a:off x="10224275" y="3253754"/>
            <a:ext cx="1967724" cy="1967724"/>
          </a:xfrm>
          <a:prstGeom prst="ellipse">
            <a:avLst/>
          </a:prstGeom>
          <a:solidFill>
            <a:srgbClr val="989A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22" name="Freeform 21"/>
          <p:cNvSpPr>
            <a:spLocks noChangeAspect="1"/>
          </p:cNvSpPr>
          <p:nvPr userDrawn="1"/>
        </p:nvSpPr>
        <p:spPr>
          <a:xfrm>
            <a:off x="10224277" y="5221478"/>
            <a:ext cx="1967724" cy="1636522"/>
          </a:xfrm>
          <a:custGeom>
            <a:avLst/>
            <a:gdLst>
              <a:gd name="connsiteX0" fmla="*/ 983862 w 1967724"/>
              <a:gd name="connsiteY0" fmla="*/ 0 h 1636522"/>
              <a:gd name="connsiteX1" fmla="*/ 1967724 w 1967724"/>
              <a:gd name="connsiteY1" fmla="*/ 983862 h 1636522"/>
              <a:gd name="connsiteX2" fmla="*/ 1799696 w 1967724"/>
              <a:gd name="connsiteY2" fmla="*/ 1533949 h 1636522"/>
              <a:gd name="connsiteX3" fmla="*/ 1715065 w 1967724"/>
              <a:gd name="connsiteY3" fmla="*/ 1636522 h 1636522"/>
              <a:gd name="connsiteX4" fmla="*/ 252659 w 1967724"/>
              <a:gd name="connsiteY4" fmla="*/ 1636522 h 1636522"/>
              <a:gd name="connsiteX5" fmla="*/ 168028 w 1967724"/>
              <a:gd name="connsiteY5" fmla="*/ 1533949 h 1636522"/>
              <a:gd name="connsiteX6" fmla="*/ 0 w 1967724"/>
              <a:gd name="connsiteY6" fmla="*/ 983862 h 1636522"/>
              <a:gd name="connsiteX7" fmla="*/ 983862 w 1967724"/>
              <a:gd name="connsiteY7" fmla="*/ 0 h 163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7724" h="1636522">
                <a:moveTo>
                  <a:pt x="983862" y="0"/>
                </a:moveTo>
                <a:cubicBezTo>
                  <a:pt x="1527234" y="0"/>
                  <a:pt x="1967724" y="440490"/>
                  <a:pt x="1967724" y="983862"/>
                </a:cubicBezTo>
                <a:cubicBezTo>
                  <a:pt x="1967724" y="1187627"/>
                  <a:pt x="1905780" y="1376923"/>
                  <a:pt x="1799696" y="1533949"/>
                </a:cubicBezTo>
                <a:lnTo>
                  <a:pt x="1715065" y="1636522"/>
                </a:lnTo>
                <a:lnTo>
                  <a:pt x="252659" y="1636522"/>
                </a:lnTo>
                <a:lnTo>
                  <a:pt x="168028" y="1533949"/>
                </a:lnTo>
                <a:cubicBezTo>
                  <a:pt x="61944" y="1376923"/>
                  <a:pt x="0" y="1187627"/>
                  <a:pt x="0" y="983862"/>
                </a:cubicBezTo>
                <a:cubicBezTo>
                  <a:pt x="0" y="440490"/>
                  <a:pt x="440490" y="0"/>
                  <a:pt x="983862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01" y="457200"/>
            <a:ext cx="2578188" cy="7977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0" y="782550"/>
            <a:ext cx="2286000" cy="18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61786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fld id="{12A9E14D-4218-D743-BB5B-B907FBBABC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752600"/>
            <a:ext cx="9906000" cy="1828800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Section Divider 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810000"/>
            <a:ext cx="9906000" cy="18288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Divider Subtitle</a:t>
            </a:r>
          </a:p>
          <a:p>
            <a:pPr lvl="0"/>
            <a:endParaRPr lang="en-US" dirty="0"/>
          </a:p>
        </p:txBody>
      </p:sp>
      <p:sp>
        <p:nvSpPr>
          <p:cNvPr id="9" name="Oval 8"/>
          <p:cNvSpPr>
            <a:spLocks noChangeAspect="1"/>
          </p:cNvSpPr>
          <p:nvPr userDrawn="1"/>
        </p:nvSpPr>
        <p:spPr>
          <a:xfrm>
            <a:off x="10678072" y="2770056"/>
            <a:ext cx="1513921" cy="1513921"/>
          </a:xfrm>
          <a:prstGeom prst="ellipse">
            <a:avLst/>
          </a:prstGeom>
          <a:solidFill>
            <a:srgbClr val="D7D2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10" name="Oval 9"/>
          <p:cNvSpPr>
            <a:spLocks noChangeAspect="1"/>
          </p:cNvSpPr>
          <p:nvPr userDrawn="1"/>
        </p:nvSpPr>
        <p:spPr>
          <a:xfrm>
            <a:off x="10678076" y="1257734"/>
            <a:ext cx="1513921" cy="1513921"/>
          </a:xfrm>
          <a:prstGeom prst="ellipse">
            <a:avLst/>
          </a:prstGeom>
          <a:solidFill>
            <a:srgbClr val="989A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4" name="Rectangle 3"/>
          <p:cNvSpPr/>
          <p:nvPr userDrawn="1"/>
        </p:nvSpPr>
        <p:spPr>
          <a:xfrm>
            <a:off x="9753600" y="0"/>
            <a:ext cx="2438393" cy="1257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>
            <a:spLocks noChangeAspect="1"/>
          </p:cNvSpPr>
          <p:nvPr userDrawn="1"/>
        </p:nvSpPr>
        <p:spPr>
          <a:xfrm>
            <a:off x="10678079" y="0"/>
            <a:ext cx="1513922" cy="1258535"/>
          </a:xfrm>
          <a:custGeom>
            <a:avLst/>
            <a:gdLst>
              <a:gd name="connsiteX0" fmla="*/ 193922 w 1513922"/>
              <a:gd name="connsiteY0" fmla="*/ 0 h 1258535"/>
              <a:gd name="connsiteX1" fmla="*/ 1320000 w 1513922"/>
              <a:gd name="connsiteY1" fmla="*/ 0 h 1258535"/>
              <a:gd name="connsiteX2" fmla="*/ 1384645 w 1513922"/>
              <a:gd name="connsiteY2" fmla="*/ 78350 h 1258535"/>
              <a:gd name="connsiteX3" fmla="*/ 1513922 w 1513922"/>
              <a:gd name="connsiteY3" fmla="*/ 501574 h 1258535"/>
              <a:gd name="connsiteX4" fmla="*/ 756961 w 1513922"/>
              <a:gd name="connsiteY4" fmla="*/ 1258535 h 1258535"/>
              <a:gd name="connsiteX5" fmla="*/ 0 w 1513922"/>
              <a:gd name="connsiteY5" fmla="*/ 501574 h 1258535"/>
              <a:gd name="connsiteX6" fmla="*/ 129277 w 1513922"/>
              <a:gd name="connsiteY6" fmla="*/ 78350 h 1258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3922" h="1258535">
                <a:moveTo>
                  <a:pt x="193922" y="0"/>
                </a:moveTo>
                <a:lnTo>
                  <a:pt x="1320000" y="0"/>
                </a:lnTo>
                <a:lnTo>
                  <a:pt x="1384645" y="78350"/>
                </a:lnTo>
                <a:cubicBezTo>
                  <a:pt x="1466264" y="199162"/>
                  <a:pt x="1513922" y="344802"/>
                  <a:pt x="1513922" y="501574"/>
                </a:cubicBezTo>
                <a:cubicBezTo>
                  <a:pt x="1513922" y="919632"/>
                  <a:pt x="1175019" y="1258535"/>
                  <a:pt x="756961" y="1258535"/>
                </a:cubicBezTo>
                <a:cubicBezTo>
                  <a:pt x="338903" y="1258535"/>
                  <a:pt x="0" y="919632"/>
                  <a:pt x="0" y="501574"/>
                </a:cubicBezTo>
                <a:cubicBezTo>
                  <a:pt x="0" y="344802"/>
                  <a:pt x="47658" y="199162"/>
                  <a:pt x="129277" y="7835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0871563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688975" indent="-344488"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</a:defRPr>
            </a:lvl2pPr>
            <a:lvl3pPr marL="1027113" indent="-344488"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</a:defRPr>
            </a:lvl3pPr>
            <a:lvl4pPr marL="1377950" indent="-350838">
              <a:buFont typeface="Wingdings" panose="05000000000000000000" pitchFamily="2" charset="2"/>
              <a:buChar char="ú"/>
              <a:defRPr>
                <a:solidFill>
                  <a:schemeClr val="tx2"/>
                </a:solidFill>
              </a:defRPr>
            </a:lvl4pPr>
            <a:lvl5pPr marL="1716088" indent="-344488">
              <a:buFont typeface="Arial" panose="020B0604020202020204" pitchFamily="34" charset="0"/>
              <a:buChar char="-"/>
              <a:defRPr>
                <a:solidFill>
                  <a:schemeClr val="tx2"/>
                </a:solidFill>
              </a:defRPr>
            </a:lvl5pPr>
            <a:lvl6pPr marL="2054225" indent="-344488">
              <a:defRPr/>
            </a:lvl6pPr>
            <a:lvl7pPr marL="2405063" indent="-346075">
              <a:defRPr/>
            </a:lvl7pPr>
            <a:lvl8pPr marL="2743200" indent="-339725"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fld id="{12A9E14D-4218-D743-BB5B-B907FBBAB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2852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5029200" cy="4114800"/>
          </a:xfrm>
        </p:spPr>
        <p:txBody>
          <a:bodyPr/>
          <a:lstStyle>
            <a:lvl2pPr marL="688975" indent="-344488">
              <a:defRPr/>
            </a:lvl2pPr>
            <a:lvl3pPr marL="1027113" indent="-344488">
              <a:defRPr/>
            </a:lvl3pPr>
            <a:lvl4pPr marL="1377950" indent="-344488">
              <a:defRPr/>
            </a:lvl4pPr>
            <a:lvl5pPr marL="1716088" indent="-344488">
              <a:defRPr/>
            </a:lvl5pPr>
            <a:lvl6pPr marL="2054225" indent="-344488">
              <a:defRPr/>
            </a:lvl6pPr>
            <a:lvl7pPr marL="2405063" indent="-346075">
              <a:defRPr/>
            </a:lvl7pPr>
            <a:lvl8pPr marL="2743200" indent="-339725"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676400"/>
            <a:ext cx="5029200" cy="4114800"/>
          </a:xfrm>
        </p:spPr>
        <p:txBody>
          <a:bodyPr/>
          <a:lstStyle>
            <a:lvl2pPr marL="688975" indent="-344488">
              <a:defRPr/>
            </a:lvl2pPr>
            <a:lvl3pPr marL="1027113" indent="-344488">
              <a:defRPr/>
            </a:lvl3pPr>
            <a:lvl4pPr marL="1377950" indent="-344488">
              <a:defRPr/>
            </a:lvl4pPr>
            <a:lvl5pPr marL="1716088" indent="-344488">
              <a:defRPr/>
            </a:lvl5pPr>
            <a:lvl6pPr marL="2054225" indent="-344488">
              <a:defRPr/>
            </a:lvl6pPr>
            <a:lvl7pPr marL="2405063" indent="-346075">
              <a:defRPr/>
            </a:lvl7pPr>
            <a:lvl8pPr marL="2743200" indent="-338138"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426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67600" y="1676400"/>
            <a:ext cx="4114800" cy="411480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5943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503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9167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752600"/>
            <a:ext cx="8910805" cy="27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40656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109728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801" y="6553200"/>
            <a:ext cx="3962399" cy="2286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44200" y="6553200"/>
            <a:ext cx="838200" cy="2286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2A9E14D-4218-D743-BB5B-B907FBBABC6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0032915" y="-423"/>
            <a:ext cx="2159085" cy="787229"/>
            <a:chOff x="10032915" y="-423"/>
            <a:chExt cx="2159085" cy="787229"/>
          </a:xfrm>
        </p:grpSpPr>
        <p:sp>
          <p:nvSpPr>
            <p:cNvPr id="8" name="Oval 7"/>
            <p:cNvSpPr>
              <a:spLocks noChangeAspect="1"/>
            </p:cNvSpPr>
            <p:nvPr userDrawn="1"/>
          </p:nvSpPr>
          <p:spPr>
            <a:xfrm>
              <a:off x="10032915" y="0"/>
              <a:ext cx="786807" cy="786806"/>
            </a:xfrm>
            <a:prstGeom prst="ellipse">
              <a:avLst/>
            </a:prstGeom>
            <a:solidFill>
              <a:srgbClr val="D7D2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3200"/>
            </a:p>
          </p:txBody>
        </p:sp>
        <p:sp>
          <p:nvSpPr>
            <p:cNvPr id="9" name="Oval 8"/>
            <p:cNvSpPr>
              <a:spLocks noChangeAspect="1"/>
            </p:cNvSpPr>
            <p:nvPr userDrawn="1"/>
          </p:nvSpPr>
          <p:spPr>
            <a:xfrm>
              <a:off x="10819722" y="0"/>
              <a:ext cx="786807" cy="786806"/>
            </a:xfrm>
            <a:prstGeom prst="ellipse">
              <a:avLst/>
            </a:prstGeom>
            <a:solidFill>
              <a:srgbClr val="989A9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3200"/>
            </a:p>
          </p:txBody>
        </p:sp>
        <p:sp>
          <p:nvSpPr>
            <p:cNvPr id="19" name="Freeform 18"/>
            <p:cNvSpPr>
              <a:spLocks noChangeAspect="1"/>
            </p:cNvSpPr>
            <p:nvPr userDrawn="1"/>
          </p:nvSpPr>
          <p:spPr>
            <a:xfrm>
              <a:off x="11606528" y="-423"/>
              <a:ext cx="585472" cy="786806"/>
            </a:xfrm>
            <a:custGeom>
              <a:avLst/>
              <a:gdLst>
                <a:gd name="connsiteX0" fmla="*/ 393404 w 585472"/>
                <a:gd name="connsiteY0" fmla="*/ 0 h 786806"/>
                <a:gd name="connsiteX1" fmla="*/ 546535 w 585472"/>
                <a:gd name="connsiteY1" fmla="*/ 30916 h 786806"/>
                <a:gd name="connsiteX2" fmla="*/ 585472 w 585472"/>
                <a:gd name="connsiteY2" fmla="*/ 52050 h 786806"/>
                <a:gd name="connsiteX3" fmla="*/ 585472 w 585472"/>
                <a:gd name="connsiteY3" fmla="*/ 734756 h 786806"/>
                <a:gd name="connsiteX4" fmla="*/ 546535 w 585472"/>
                <a:gd name="connsiteY4" fmla="*/ 755890 h 786806"/>
                <a:gd name="connsiteX5" fmla="*/ 393404 w 585472"/>
                <a:gd name="connsiteY5" fmla="*/ 786806 h 786806"/>
                <a:gd name="connsiteX6" fmla="*/ 0 w 585472"/>
                <a:gd name="connsiteY6" fmla="*/ 393403 h 786806"/>
                <a:gd name="connsiteX7" fmla="*/ 393404 w 585472"/>
                <a:gd name="connsiteY7" fmla="*/ 0 h 786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5472" h="786806">
                  <a:moveTo>
                    <a:pt x="393404" y="0"/>
                  </a:moveTo>
                  <a:cubicBezTo>
                    <a:pt x="447722" y="0"/>
                    <a:pt x="499468" y="11008"/>
                    <a:pt x="546535" y="30916"/>
                  </a:cubicBezTo>
                  <a:lnTo>
                    <a:pt x="585472" y="52050"/>
                  </a:lnTo>
                  <a:lnTo>
                    <a:pt x="585472" y="734756"/>
                  </a:lnTo>
                  <a:lnTo>
                    <a:pt x="546535" y="755890"/>
                  </a:lnTo>
                  <a:cubicBezTo>
                    <a:pt x="499468" y="775798"/>
                    <a:pt x="447722" y="786806"/>
                    <a:pt x="393404" y="786806"/>
                  </a:cubicBezTo>
                  <a:cubicBezTo>
                    <a:pt x="176133" y="786806"/>
                    <a:pt x="0" y="610673"/>
                    <a:pt x="0" y="393403"/>
                  </a:cubicBezTo>
                  <a:cubicBezTo>
                    <a:pt x="0" y="176133"/>
                    <a:pt x="176133" y="0"/>
                    <a:pt x="393404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320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" y="5984010"/>
            <a:ext cx="2578188" cy="797790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609600" y="6397083"/>
            <a:ext cx="0" cy="0"/>
          </a:xfrm>
          <a:prstGeom prst="line">
            <a:avLst/>
          </a:prstGeom>
          <a:ln w="952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440" y="6309360"/>
            <a:ext cx="2286000" cy="18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53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6" r:id="rId5"/>
    <p:sldLayoutId id="2147483655" r:id="rId6"/>
    <p:sldLayoutId id="2147483657" r:id="rId7"/>
  </p:sldLayoutIdLst>
  <p:transition>
    <p:fade/>
  </p:transition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800"/>
        </a:spcBef>
        <a:buClr>
          <a:schemeClr val="bg2"/>
        </a:buClr>
        <a:buFont typeface="Arial"/>
        <a:buChar char="•"/>
        <a:tabLst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8975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Courier New" panose="02070309020205020404" pitchFamily="49" charset="0"/>
        <a:buChar char="o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027113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7950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ú"/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16088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Arial" panose="020B0604020202020204" pitchFamily="34" charset="0"/>
        <a:buChar char="-"/>
        <a:tabLst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054225" indent="-344488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405063" indent="-346075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000" kern="120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39725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54FA4-13D5-4947-A126-A16CF6F4D3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Essentials of Informed Consent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EEC533-6AE9-4A03-BA36-0757458E45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6863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5E1F89-8A6F-4096-89AB-39774709E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Surgery and Postop Day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4F70E7-AF37-4635-B1F1-5343D7427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surgery was uncomplicated </a:t>
            </a:r>
          </a:p>
          <a:p>
            <a:pPr>
              <a:defRPr/>
            </a:pPr>
            <a:r>
              <a:rPr lang="en-US" altLang="en-US" sz="2800" dirty="0"/>
              <a:t>Postop day 1: patient had mild grade 2 DLK, treated aggressively with corticosteroids </a:t>
            </a:r>
          </a:p>
          <a:p>
            <a:pPr>
              <a:defRPr/>
            </a:pPr>
            <a:r>
              <a:rPr lang="en-US" altLang="en-US" sz="2800" dirty="0"/>
              <a:t>Patient asked to return in 2 days when DLK was noted as resolved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0718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4B1F83C5-4A8A-40A4-AAB5-231FB0A33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>
                <a:cs typeface="Book Antiqua" panose="02040602050305030304" pitchFamily="18" charset="0"/>
              </a:rPr>
              <a:t>Patient Complaints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55D535AA-2B08-41ED-A91B-5F6B50C46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Mr. B claims “loss of contrast sensitivity, extreme dry eyes, sinister glare, annoying floaters, vision changing almost everyday for months, inability to work, need for psychiatric care”</a:t>
            </a:r>
          </a:p>
          <a:p>
            <a:r>
              <a:rPr lang="en-US" altLang="en-US" sz="2800" dirty="0"/>
              <a:t>Mr. B alleges that </a:t>
            </a:r>
            <a:r>
              <a:rPr lang="en-US" altLang="en-US" sz="2800"/>
              <a:t>he was </a:t>
            </a:r>
            <a:r>
              <a:rPr lang="en-US" altLang="en-US" sz="2800" dirty="0"/>
              <a:t>inadequately informed and never told of </a:t>
            </a:r>
            <a:r>
              <a:rPr lang="en-US" altLang="en-US" sz="2800"/>
              <a:t>these side-effects</a:t>
            </a:r>
            <a:endParaRPr lang="en-US" altLang="en-US" sz="2800" dirty="0"/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94A0-BCA4-48E2-BE26-9EB56EAE6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kern="0" dirty="0"/>
              <a:t>What Do You think? </a:t>
            </a:r>
            <a:endParaRPr lang="en-US" sz="4400" dirty="0"/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BB2BBBE5-94CE-4DAF-976B-7411CC27D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Did Dr. D provide adequate informed consent in compliance with Rule 2 of the Code of Ethics?</a:t>
            </a:r>
          </a:p>
          <a:p>
            <a:r>
              <a:rPr lang="en-US" altLang="en-US" sz="2800" dirty="0"/>
              <a:t>There could have been non-medical, underlying issues that affected the patient’s outcome that were revealed, postoperatively, by his complaints of “sinister glare”, “inability to work”,  and “need for psychiatric care”.  </a:t>
            </a:r>
          </a:p>
          <a:p>
            <a:r>
              <a:rPr lang="en-US" altLang="en-US" sz="2800" dirty="0"/>
              <a:t>Is there a way to preoperatively assess for such issues? </a:t>
            </a:r>
          </a:p>
          <a:p>
            <a:endParaRPr lang="en-US" alt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67052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97FEDF-4EED-48B3-B21E-2DE69BB7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Why is this Topic Important?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34E4AB1-98F1-44E7-A4E6-A7B68F1DDB0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63673" y="1698367"/>
            <a:ext cx="3636520" cy="3861924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8191495-3685-48B5-846F-103BE7C16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447800"/>
            <a:ext cx="5029200" cy="4114800"/>
          </a:xfrm>
        </p:spPr>
        <p:txBody>
          <a:bodyPr/>
          <a:lstStyle/>
          <a:p>
            <a:endParaRPr lang="en-US" altLang="en-US" sz="2800" dirty="0"/>
          </a:p>
          <a:p>
            <a:r>
              <a:rPr lang="en-US" altLang="en-US" sz="2800" dirty="0"/>
              <a:t>Obligation to be Truthful</a:t>
            </a:r>
          </a:p>
          <a:p>
            <a:r>
              <a:rPr lang="en-US" altLang="en-US" sz="2800" dirty="0"/>
              <a:t>Engenders Patient Trust</a:t>
            </a:r>
          </a:p>
          <a:p>
            <a:r>
              <a:rPr lang="en-US" altLang="en-US" sz="2800" dirty="0"/>
              <a:t>Develops Patient Autonomy</a:t>
            </a:r>
          </a:p>
          <a:p>
            <a:r>
              <a:rPr lang="en-US" altLang="en-US" sz="2800" dirty="0"/>
              <a:t>Integrity of the Profession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9255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24246B-A2D6-457D-88FD-5EA554553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Case Study 1 	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916A3CE-7200-4CAF-8262-A07BD13521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Bait and Switch?</a:t>
            </a:r>
          </a:p>
        </p:txBody>
      </p:sp>
    </p:spTree>
    <p:extLst>
      <p:ext uri="{BB962C8B-B14F-4D97-AF65-F5344CB8AC3E}">
        <p14:creationId xmlns:p14="http://schemas.microsoft.com/office/powerpoint/2010/main" val="333537522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C48F060-F2E8-4DB0-B3A4-D54A9A3EA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Preop and Surgery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4E9DE4-C9FF-4FB1-A0E0-FED6E049E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Dr. A, a radiologist, consults a well-known, high-profile  ophthalmologist</a:t>
            </a:r>
          </a:p>
          <a:p>
            <a:pPr lvl="1"/>
            <a:r>
              <a:rPr lang="en-US" altLang="en-US" dirty="0"/>
              <a:t>Drawn to his stellar reputation</a:t>
            </a:r>
          </a:p>
          <a:p>
            <a:pPr lvl="1"/>
            <a:r>
              <a:rPr lang="en-US" altLang="en-US" dirty="0"/>
              <a:t>Website advertises care with a personal touch</a:t>
            </a:r>
          </a:p>
          <a:p>
            <a:r>
              <a:rPr lang="en-US" altLang="en-US" dirty="0"/>
              <a:t>Signs consent for cataract surgery</a:t>
            </a:r>
          </a:p>
          <a:p>
            <a:pPr lvl="1"/>
            <a:r>
              <a:rPr lang="en-US" altLang="en-US" dirty="0"/>
              <a:t>Includes language </a:t>
            </a:r>
            <a:r>
              <a:rPr lang="ja-JP" altLang="en-US" i="1" dirty="0">
                <a:latin typeface="Arial" panose="020B0604020202020204" pitchFamily="34" charset="0"/>
              </a:rPr>
              <a:t>“</a:t>
            </a:r>
            <a:r>
              <a:rPr lang="en-US" altLang="en-US" i="1" dirty="0"/>
              <a:t>Dr. X or his designees…</a:t>
            </a:r>
            <a:r>
              <a:rPr lang="ja-JP" altLang="en-US" i="1" dirty="0">
                <a:latin typeface="Arial" panose="020B0604020202020204" pitchFamily="34" charset="0"/>
              </a:rPr>
              <a:t>”</a:t>
            </a:r>
            <a:endParaRPr lang="en-US" altLang="en-US" i="1" dirty="0"/>
          </a:p>
          <a:p>
            <a:r>
              <a:rPr lang="en-US" altLang="en-US" dirty="0"/>
              <a:t>The surgical outcome is disappointing</a:t>
            </a:r>
          </a:p>
          <a:p>
            <a:pPr lvl="1"/>
            <a:r>
              <a:rPr lang="en-US" altLang="en-US" dirty="0"/>
              <a:t>Capsule phimosis, retained cortex, misaligned toric lens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4961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3BF963-0BDF-41A5-8DDC-E4D6FE56B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Really?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F4740C-CE9D-463F-BC68-329D8C0DA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Contrary to expectation, Dr. A discovers:</a:t>
            </a:r>
          </a:p>
          <a:p>
            <a:pPr lvl="1"/>
            <a:r>
              <a:rPr lang="en-US" sz="2400" dirty="0"/>
              <a:t>Dr. X only removed the nucleus and </a:t>
            </a:r>
            <a:br>
              <a:rPr lang="en-US" sz="2400" dirty="0"/>
            </a:br>
            <a:r>
              <a:rPr lang="en-US" sz="2400" dirty="0"/>
              <a:t>placed the toric IOL</a:t>
            </a:r>
          </a:p>
          <a:p>
            <a:pPr lvl="1"/>
            <a:r>
              <a:rPr lang="en-US" sz="2400" dirty="0"/>
              <a:t>A Physician’s Assistant performed all </a:t>
            </a:r>
            <a:br>
              <a:rPr lang="en-US" sz="2400" dirty="0"/>
            </a:br>
            <a:r>
              <a:rPr lang="en-US" sz="2400" dirty="0"/>
              <a:t>the other steps of the surgery</a:t>
            </a:r>
          </a:p>
          <a:p>
            <a:endParaRPr lang="en-US" sz="2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3FE4A1-8FA6-43E9-BD44-51C6DB8C6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8999" y="1676400"/>
            <a:ext cx="3528593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7346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3BF963-0BDF-41A5-8DDC-E4D6FE56B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Some Background Information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F4740C-CE9D-463F-BC68-329D8C0DA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A’s wife, an experienced ophthalmology-OR nurse,  asked to observe the surgery. </a:t>
            </a:r>
          </a:p>
          <a:p>
            <a:r>
              <a:rPr lang="en-US" dirty="0"/>
              <a:t>When she saw the PA begin to cut, she objected and was pulled out of the OR by Dr. X’s staff.</a:t>
            </a:r>
          </a:p>
          <a:p>
            <a:r>
              <a:rPr lang="en-US" dirty="0"/>
              <a:t>She and her husband believed something funny was going on.</a:t>
            </a:r>
          </a:p>
          <a:p>
            <a:r>
              <a:rPr lang="en-US" dirty="0"/>
              <a:t>Ultimately, they filed a FCA* in federal court alleging that Dr. X billed for services provided by others and for unnecessary procedures. </a:t>
            </a:r>
          </a:p>
          <a:p>
            <a:pPr marL="0" indent="0">
              <a:buNone/>
            </a:pPr>
            <a:r>
              <a:rPr lang="en-US" sz="1800" dirty="0"/>
              <a:t>				</a:t>
            </a:r>
          </a:p>
          <a:p>
            <a:pPr marL="0" indent="0">
              <a:buNone/>
            </a:pPr>
            <a:r>
              <a:rPr lang="en-US" sz="1800" dirty="0"/>
              <a:t>							*FCA – False Claims Act allegation of fraud</a:t>
            </a:r>
          </a:p>
        </p:txBody>
      </p:sp>
    </p:spTree>
    <p:extLst>
      <p:ext uri="{BB962C8B-B14F-4D97-AF65-F5344CB8AC3E}">
        <p14:creationId xmlns:p14="http://schemas.microsoft.com/office/powerpoint/2010/main" val="17279150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3EEE50-E3CA-4C59-BC65-D1E8DB14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What Do You Think?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C696C8-63D8-4A12-AC48-56208E041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 dirty="0"/>
              <a:t>Is this legal?</a:t>
            </a:r>
          </a:p>
          <a:p>
            <a:pPr lvl="1"/>
            <a:r>
              <a:rPr lang="en-US" altLang="en-US" sz="2400" dirty="0"/>
              <a:t>In the state in which the surgery took place, the law allows the surgeon to delegate any aspect of care within the surgeon’s purview to another individual that he/she feels is adequately trained and competent.</a:t>
            </a:r>
          </a:p>
          <a:p>
            <a:r>
              <a:rPr lang="en-US" altLang="en-US" sz="3000" dirty="0"/>
              <a:t>Did Dr. X violate the Code of Ethics?</a:t>
            </a:r>
          </a:p>
          <a:p>
            <a:pPr lvl="1"/>
            <a:r>
              <a:rPr lang="en-US" altLang="en-US" sz="2400" dirty="0"/>
              <a:t>The wording of the informed consent (</a:t>
            </a:r>
            <a:r>
              <a:rPr lang="en-US" altLang="en-US" sz="2400" i="1" dirty="0"/>
              <a:t>Dr. X or his designees…</a:t>
            </a:r>
            <a:r>
              <a:rPr lang="ja-JP" altLang="en-US" sz="2400" i="1" dirty="0">
                <a:latin typeface="Arial" panose="020B0604020202020204" pitchFamily="34" charset="0"/>
              </a:rPr>
              <a:t>”</a:t>
            </a:r>
            <a:r>
              <a:rPr lang="en-US" altLang="en-US" sz="2400" dirty="0"/>
              <a:t> ) may have been misleading to the patient.</a:t>
            </a:r>
          </a:p>
          <a:p>
            <a:pPr lvl="1"/>
            <a:r>
              <a:rPr lang="en-US" altLang="en-US" sz="2400" dirty="0"/>
              <a:t>Dr. X’s advertising of his “personal” care may have been misleading as well.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087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24246B-A2D6-457D-88FD-5EA554553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Case Study 2 	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916A3CE-7200-4CAF-8262-A07BD13521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Informed Consent for </a:t>
            </a:r>
            <a:br>
              <a:rPr lang="en-US" sz="4000" dirty="0"/>
            </a:br>
            <a:r>
              <a:rPr lang="en-US" sz="4000" dirty="0"/>
              <a:t>Refractive Procedure</a:t>
            </a:r>
          </a:p>
        </p:txBody>
      </p:sp>
    </p:spTree>
    <p:extLst>
      <p:ext uri="{BB962C8B-B14F-4D97-AF65-F5344CB8AC3E}">
        <p14:creationId xmlns:p14="http://schemas.microsoft.com/office/powerpoint/2010/main" val="244880306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BDE9-7D12-4FF4-88E1-F715E4635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Informed Consent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70E09-ABB2-491E-B881-1603F98A8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X examined a 45 y/o man for refractive surgery</a:t>
            </a:r>
          </a:p>
          <a:p>
            <a:pPr lvl="1"/>
            <a:r>
              <a:rPr lang="en-US" dirty="0"/>
              <a:t>-7D myope with K’s 45D, normal topography, </a:t>
            </a:r>
            <a:r>
              <a:rPr lang="en-US" dirty="0" err="1"/>
              <a:t>pachy</a:t>
            </a:r>
            <a:r>
              <a:rPr lang="en-US" dirty="0"/>
              <a:t> 530, pupils 6mm, TBUT 10secs.</a:t>
            </a:r>
          </a:p>
          <a:p>
            <a:r>
              <a:rPr lang="en-US" dirty="0"/>
              <a:t>A detailed discussion of LASIK surgery took place (including risks, poor outcomes, significant complications) was performed on three occasions: </a:t>
            </a:r>
          </a:p>
          <a:p>
            <a:pPr lvl="1"/>
            <a:r>
              <a:rPr lang="en-US" dirty="0"/>
              <a:t>at 1st consultation</a:t>
            </a:r>
          </a:p>
          <a:p>
            <a:pPr lvl="1"/>
            <a:r>
              <a:rPr lang="en-US" dirty="0"/>
              <a:t>after </a:t>
            </a:r>
            <a:r>
              <a:rPr lang="en-US" dirty="0" err="1"/>
              <a:t>wavescan</a:t>
            </a:r>
            <a:r>
              <a:rPr lang="en-US" dirty="0"/>
              <a:t> analysis (3 </a:t>
            </a:r>
            <a:r>
              <a:rPr lang="en-US" dirty="0" err="1"/>
              <a:t>wks</a:t>
            </a:r>
            <a:r>
              <a:rPr lang="en-US" dirty="0"/>
              <a:t> later)</a:t>
            </a:r>
          </a:p>
          <a:p>
            <a:pPr lvl="1"/>
            <a:r>
              <a:rPr lang="en-US" dirty="0"/>
              <a:t>and day of surgery (2 </a:t>
            </a:r>
            <a:r>
              <a:rPr lang="en-US" dirty="0" err="1"/>
              <a:t>wks</a:t>
            </a:r>
            <a:r>
              <a:rPr lang="en-US" dirty="0"/>
              <a:t> later) </a:t>
            </a:r>
          </a:p>
          <a:p>
            <a:r>
              <a:rPr lang="en-US" dirty="0"/>
              <a:t>The patient signed an informed consent form at the 1st consultation and asked and had answered questions at the other two preoperative visits.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978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AO_PPT_TEMPLATE_WIDE_20180109">
  <a:themeElements>
    <a:clrScheme name="Academy">
      <a:dk1>
        <a:srgbClr val="000000"/>
      </a:dk1>
      <a:lt1>
        <a:srgbClr val="FFFFFF"/>
      </a:lt1>
      <a:dk2>
        <a:srgbClr val="53565A"/>
      </a:dk2>
      <a:lt2>
        <a:srgbClr val="351F65"/>
      </a:lt2>
      <a:accent1>
        <a:srgbClr val="D05A57"/>
      </a:accent1>
      <a:accent2>
        <a:srgbClr val="F68D2E"/>
      </a:accent2>
      <a:accent3>
        <a:srgbClr val="F2C75C"/>
      </a:accent3>
      <a:accent4>
        <a:srgbClr val="A9C23F"/>
      </a:accent4>
      <a:accent5>
        <a:srgbClr val="86C8BC"/>
      </a:accent5>
      <a:accent6>
        <a:srgbClr val="3E87CB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mpd="sng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AAO PPT  TEMPLATE_WIDE_20161216.potx" id="{E3145F29-EC0F-467F-A28F-783E739528AB}" vid="{B682E372-D806-4981-BDE8-DB47C38DED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3F5B6B876A3E458BE4D524A4037852" ma:contentTypeVersion="8" ma:contentTypeDescription="Create a new document." ma:contentTypeScope="" ma:versionID="7aa00102085b360eb7b9922eea7b719d">
  <xsd:schema xmlns:xsd="http://www.w3.org/2001/XMLSchema" xmlns:xs="http://www.w3.org/2001/XMLSchema" xmlns:p="http://schemas.microsoft.com/office/2006/metadata/properties" xmlns:ns2="272f664c-e4d1-4b55-8c84-187a3b1fbd1d" xmlns:ns3="e56d3aac-1f41-4556-81ab-f0bb9113a72d" targetNamespace="http://schemas.microsoft.com/office/2006/metadata/properties" ma:root="true" ma:fieldsID="bfd57c48e5a2dec8be175cd3cd306b77" ns2:_="" ns3:_="">
    <xsd:import namespace="272f664c-e4d1-4b55-8c84-187a3b1fbd1d"/>
    <xsd:import namespace="e56d3aac-1f41-4556-81ab-f0bb9113a72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f664c-e4d1-4b55-8c84-187a3b1fbd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6d3aac-1f41-4556-81ab-f0bb9113a7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1DD854-F139-406C-8CF5-FD51B80AB3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B2697C-FC7D-4BA5-A983-A977C78F7D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2f664c-e4d1-4b55-8c84-187a3b1fbd1d"/>
    <ds:schemaRef ds:uri="e56d3aac-1f41-4556-81ab-f0bb9113a7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2C69CF-8D51-4A32-980C-173A54FFDDBB}">
  <ds:schemaRefs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e56d3aac-1f41-4556-81ab-f0bb9113a72d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72f664c-e4d1-4b55-8c84-187a3b1fbd1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AAO_PPT_TEMPLATE_WIDE_20180112</Template>
  <TotalTime>591</TotalTime>
  <Words>601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AAO_PPT_TEMPLATE_WIDE_20180109</vt:lpstr>
      <vt:lpstr>Essentials of Informed Consent </vt:lpstr>
      <vt:lpstr>Why is this Topic Important?</vt:lpstr>
      <vt:lpstr>Case Study 1  </vt:lpstr>
      <vt:lpstr>Preop and Surgery</vt:lpstr>
      <vt:lpstr>Really? </vt:lpstr>
      <vt:lpstr>Some Background Information </vt:lpstr>
      <vt:lpstr>What Do You Think? </vt:lpstr>
      <vt:lpstr>Case Study 2  </vt:lpstr>
      <vt:lpstr>Informed Consent </vt:lpstr>
      <vt:lpstr>Surgery and Postop Day 1</vt:lpstr>
      <vt:lpstr>Patient Complaints</vt:lpstr>
      <vt:lpstr>What Do You think? </vt:lpstr>
      <vt:lpstr>PowerPoint Presentation</vt:lpstr>
    </vt:vector>
  </TitlesOfParts>
  <Company>Buchalter Nemer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mpearse</dc:creator>
  <cp:lastModifiedBy>Mara Pearse Burke</cp:lastModifiedBy>
  <cp:revision>28</cp:revision>
  <dcterms:created xsi:type="dcterms:W3CDTF">2018-08-15T18:59:43Z</dcterms:created>
  <dcterms:modified xsi:type="dcterms:W3CDTF">2020-08-27T18:26:29Z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0x010100E13F5B6B876A3E458BE4D524A4037852</vt:lpwstr>
  </property>
</Properties>
</file>