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71" r:id="rId2"/>
    <p:sldId id="269" r:id="rId3"/>
    <p:sldId id="262" r:id="rId4"/>
    <p:sldId id="287" r:id="rId5"/>
    <p:sldId id="286" r:id="rId6"/>
    <p:sldId id="288" r:id="rId7"/>
    <p:sldId id="272" r:id="rId8"/>
    <p:sldId id="273" r:id="rId9"/>
    <p:sldId id="274" r:id="rId10"/>
    <p:sldId id="295" r:id="rId11"/>
    <p:sldId id="296" r:id="rId12"/>
    <p:sldId id="290" r:id="rId13"/>
    <p:sldId id="25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6" d="100"/>
          <a:sy n="96" d="100"/>
        </p:scale>
        <p:origin x="86" y="1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81FDD8-83C4-4B3B-A573-037ECF0DB9EE}" type="datetimeFigureOut">
              <a:rPr lang="en-US" smtClean="0"/>
              <a:t>2/19/2021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F63018-EE8F-43FF-A9D3-112A2CCCCA4A}" type="slidenum">
              <a:rPr lang="en-US" smtClean="0"/>
              <a:t>‹#›</a:t>
            </a:fld>
            <a:endParaRPr lang="en-US"/>
          </a:p>
        </p:txBody>
      </p:sp>
    </p:spTree>
    <p:extLst>
      <p:ext uri="{BB962C8B-B14F-4D97-AF65-F5344CB8AC3E}">
        <p14:creationId xmlns:p14="http://schemas.microsoft.com/office/powerpoint/2010/main" val="2506505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omic.co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fontAlgn="base">
              <a:spcAft>
                <a:spcPct val="0"/>
              </a:spcAft>
            </a:pPr>
            <a:r>
              <a:rPr lang="en-US" altLang="en-US" dirty="0"/>
              <a:t>Obligation to be Truthful</a:t>
            </a:r>
          </a:p>
          <a:p>
            <a:pPr defTabSz="457200" fontAlgn="base">
              <a:spcAft>
                <a:spcPct val="0"/>
              </a:spcAft>
            </a:pPr>
            <a:r>
              <a:rPr lang="en-US" altLang="en-US" dirty="0"/>
              <a:t>Engenders Patient Trust</a:t>
            </a:r>
          </a:p>
          <a:p>
            <a:pPr defTabSz="457200" fontAlgn="base">
              <a:spcAft>
                <a:spcPct val="0"/>
              </a:spcAft>
            </a:pPr>
            <a:r>
              <a:rPr lang="en-US" altLang="en-US" dirty="0"/>
              <a:t>Develops Patient Autonomy</a:t>
            </a:r>
          </a:p>
          <a:p>
            <a:pPr defTabSz="457200" fontAlgn="base">
              <a:spcAft>
                <a:spcPct val="0"/>
              </a:spcAft>
            </a:pPr>
            <a:r>
              <a:rPr lang="en-US" altLang="en-US" dirty="0"/>
              <a:t>Integrity of the Profession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CDF85-3280-3542-9647-8105EC0AC3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59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OMIC developed hundreds of procedure-specific information consent forms that can be downloaded and personalized for your use. </a:t>
            </a:r>
          </a:p>
          <a:p>
            <a:endParaRPr lang="en-US" dirty="0"/>
          </a:p>
          <a:p>
            <a:r>
              <a:rPr lang="en-US" dirty="0"/>
              <a:t>Not just for OMIC members</a:t>
            </a:r>
          </a:p>
          <a:p>
            <a:endParaRPr lang="en-US" dirty="0"/>
          </a:p>
          <a:p>
            <a:r>
              <a:rPr lang="en-US" dirty="0"/>
              <a:t>On the AAO ethics website and at </a:t>
            </a:r>
            <a:r>
              <a:rPr lang="en-US" dirty="0">
                <a:hlinkClick r:id="rId3"/>
              </a:rPr>
              <a:t>www.omic.com</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CDF85-3280-3542-9647-8105EC0AC3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4220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C00000"/>
                </a:solidFill>
              </a:rPr>
              <a:t>Poor informed consent </a:t>
            </a:r>
            <a:r>
              <a:rPr lang="en-US" dirty="0"/>
              <a:t>continues to be a frequent and serious allegation in claims and lawsuits against ophthalmologists. </a:t>
            </a:r>
          </a:p>
          <a:p>
            <a:endParaRPr lang="en-US" dirty="0">
              <a:solidFill>
                <a:srgbClr val="C00000"/>
              </a:solidFill>
            </a:endParaRPr>
          </a:p>
          <a:p>
            <a:r>
              <a:rPr lang="en-US" dirty="0">
                <a:solidFill>
                  <a:srgbClr val="C00000"/>
                </a:solidFill>
              </a:rPr>
              <a:t>Despite the availability of procedure-specific informed consent documents from OMIC</a:t>
            </a:r>
            <a:r>
              <a:rPr lang="en-US" dirty="0"/>
              <a:t>, </a:t>
            </a:r>
          </a:p>
          <a:p>
            <a:endParaRPr lang="en-US" dirty="0"/>
          </a:p>
          <a:p>
            <a:r>
              <a:rPr lang="en-US" dirty="0"/>
              <a:t>an alarming number of insureds still do not use them and simply rely on the hospital or surgicenter’s consent form to cover their exposure. Unfortunately, </a:t>
            </a:r>
            <a:r>
              <a:rPr lang="en-US" dirty="0">
                <a:solidFill>
                  <a:srgbClr val="C00000"/>
                </a:solidFill>
              </a:rPr>
              <a:t>these generic documents focus on the risks of anesthesia and rarely address ophthalmic-specific risks.</a:t>
            </a:r>
            <a:r>
              <a:rPr lang="en-US" dirty="0"/>
              <a:t> </a:t>
            </a:r>
          </a:p>
          <a:p>
            <a:endParaRPr lang="en-US" dirty="0"/>
          </a:p>
          <a:p>
            <a:r>
              <a:rPr lang="en-US" dirty="0"/>
              <a:t>Informed consent documentation is so critical to the successful defense of a malpractice claim that it bears revisiting.</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CDF85-3280-3542-9647-8105EC0AC3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7290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 elements of Informed consent:</a:t>
            </a:r>
          </a:p>
          <a:p>
            <a:endParaRPr lang="en-US" dirty="0"/>
          </a:p>
          <a:p>
            <a:r>
              <a:rPr lang="en-US" altLang="en-US" dirty="0"/>
              <a:t>Beneficence – do what’s right</a:t>
            </a:r>
          </a:p>
          <a:p>
            <a:endParaRPr lang="en-US" altLang="en-US" dirty="0"/>
          </a:p>
          <a:p>
            <a:r>
              <a:rPr lang="en-US" altLang="en-US" dirty="0"/>
              <a:t>Non-maleficence – don’t do what’s wrong</a:t>
            </a:r>
          </a:p>
          <a:p>
            <a:endParaRPr lang="en-US" altLang="en-US" dirty="0"/>
          </a:p>
          <a:p>
            <a:r>
              <a:rPr lang="en-US" altLang="en-US" dirty="0"/>
              <a:t>Justice – include all relevant info – different for each patient</a:t>
            </a:r>
          </a:p>
          <a:p>
            <a:endParaRPr lang="en-US" altLang="en-US" dirty="0"/>
          </a:p>
          <a:p>
            <a:r>
              <a:rPr lang="en-US" altLang="en-US" dirty="0"/>
              <a:t>Autonomy (self governance) (some say truth-telling) – help the patient make informed decisions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CDF85-3280-3542-9647-8105EC0AC3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5187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000" dirty="0"/>
              <a:t>1. A 1914 U.S. Supreme Court case, </a:t>
            </a:r>
            <a:r>
              <a:rPr lang="en-US" sz="2000" dirty="0" err="1"/>
              <a:t>Schoendorff</a:t>
            </a:r>
            <a:r>
              <a:rPr lang="en-US" sz="2000" dirty="0"/>
              <a:t> v. Society of New York Hospital, "first established that the patient was an active participant in the treatment decision process“. </a:t>
            </a:r>
          </a:p>
          <a:p>
            <a:pPr marL="0" indent="0">
              <a:buNone/>
            </a:pPr>
            <a:endParaRPr lang="en-US" sz="2000" dirty="0"/>
          </a:p>
          <a:p>
            <a:pPr marL="0" indent="0">
              <a:buNone/>
            </a:pPr>
            <a:r>
              <a:rPr lang="en-US" sz="2000" dirty="0"/>
              <a:t>Mrs. </a:t>
            </a:r>
            <a:r>
              <a:rPr lang="en-US" sz="2000" dirty="0" err="1"/>
              <a:t>Schoendorff</a:t>
            </a:r>
            <a:r>
              <a:rPr lang="en-US" sz="2000" dirty="0"/>
              <a:t> agreed to an "ether examination" to identify a lump causing a “disorder of the stomach”.</a:t>
            </a:r>
            <a:br>
              <a:rPr lang="en-US" sz="2000" dirty="0"/>
            </a:br>
            <a:br>
              <a:rPr lang="en-US" sz="2000" dirty="0"/>
            </a:br>
            <a:r>
              <a:rPr lang="en-US" sz="2000" dirty="0"/>
              <a:t>While the patient was under anesthesia, the surgeon removed a revealed fibroid tumor… an infection, gangrene and the amputation of several fingers allegedly resulted from the operation.</a:t>
            </a:r>
          </a:p>
          <a:p>
            <a:pPr lvl="1"/>
            <a:r>
              <a:rPr lang="en-US" sz="1600" dirty="0"/>
              <a:t>Court decision, </a:t>
            </a:r>
          </a:p>
          <a:p>
            <a:pPr lvl="1"/>
            <a:endParaRPr lang="en-US" sz="1600" i="1" dirty="0"/>
          </a:p>
          <a:p>
            <a:pPr lvl="1"/>
            <a:r>
              <a:rPr lang="en-US" sz="1600" i="1" dirty="0"/>
              <a:t>“In the case at hand, the wrong complained of is not merely negligence. It is trespass. Every human being of adult years and sound mind has a right to determine what shall be done with his own body; and </a:t>
            </a:r>
            <a:r>
              <a:rPr lang="en-US" sz="1600" i="1" dirty="0">
                <a:solidFill>
                  <a:srgbClr val="C00000"/>
                </a:solidFill>
              </a:rPr>
              <a:t>a surgeon who performs an operation without his </a:t>
            </a:r>
            <a:r>
              <a:rPr lang="en-US" sz="1600" i="1" u="sng" dirty="0">
                <a:solidFill>
                  <a:srgbClr val="C00000"/>
                </a:solidFill>
              </a:rPr>
              <a:t>patient's consent </a:t>
            </a:r>
            <a:r>
              <a:rPr lang="en-US" sz="1600" i="1" dirty="0">
                <a:solidFill>
                  <a:srgbClr val="C00000"/>
                </a:solidFill>
              </a:rPr>
              <a:t>commits an assault, for which he is liable in damages.” </a:t>
            </a:r>
            <a:r>
              <a:rPr lang="en-US" sz="1600" i="1" baseline="30000" dirty="0">
                <a:solidFill>
                  <a:srgbClr val="C00000"/>
                </a:solidFill>
              </a:rPr>
              <a:t>1</a:t>
            </a:r>
            <a:br>
              <a:rPr lang="en-US" sz="1200" dirty="0">
                <a:solidFill>
                  <a:srgbClr val="C00000"/>
                </a:solidFill>
              </a:rPr>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CDF85-3280-3542-9647-8105EC0AC3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9037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A key figure in the more recent development of consent is Henrietta Lacks,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impoverished Maryland cancer patient who in 1951 had tissue from her cervix removed for what would prove to be groundbreaking medical research (</a:t>
            </a:r>
            <a:r>
              <a:rPr lang="en-US" i="1" dirty="0">
                <a:solidFill>
                  <a:srgbClr val="C00000"/>
                </a:solidFill>
              </a:rPr>
              <a:t>HeLa cells</a:t>
            </a:r>
            <a:r>
              <a:rPr lang="en-US" dirty="0"/>
              <a:t>)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without her knowledge or consent or the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subsequent phenomenal financial gains that researchers enjoyed from developing and selling cell lines that originated with Mrs. Lacks. </a:t>
            </a: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CDF85-3280-3542-9647-8105EC0AC3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9256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600" dirty="0">
                <a:solidFill>
                  <a:srgbClr val="53565A"/>
                </a:solidFill>
              </a:rPr>
              <a:t>The actual phrase, "informed consent," is credited to an American lawyer, Paul G. </a:t>
            </a:r>
            <a:r>
              <a:rPr lang="en-US" sz="1600" dirty="0" err="1">
                <a:solidFill>
                  <a:srgbClr val="53565A"/>
                </a:solidFill>
              </a:rPr>
              <a:t>Gebhard</a:t>
            </a:r>
            <a:r>
              <a:rPr lang="en-US" sz="1600" dirty="0">
                <a:solidFill>
                  <a:srgbClr val="53565A"/>
                </a:solidFill>
              </a:rPr>
              <a:t>, who, in a 1957 friend of the court brief, </a:t>
            </a:r>
          </a:p>
          <a:p>
            <a:pPr marL="0" indent="0">
              <a:buNone/>
            </a:pPr>
            <a:endParaRPr lang="en-US" sz="1600" dirty="0">
              <a:solidFill>
                <a:srgbClr val="53565A"/>
              </a:solidFill>
            </a:endParaRPr>
          </a:p>
          <a:p>
            <a:pPr marL="0" indent="0">
              <a:buNone/>
            </a:pPr>
            <a:r>
              <a:rPr lang="en-US" sz="1600" dirty="0">
                <a:solidFill>
                  <a:srgbClr val="53565A"/>
                </a:solidFill>
              </a:rPr>
              <a:t>employed the phrase in a medical malpractice case. In the case, </a:t>
            </a:r>
            <a:r>
              <a:rPr lang="en-US" sz="1600" dirty="0"/>
              <a:t>a patient contended that a surgeon at a Stanford University hospital had not fully disclosed all risks in a recommended aortography. </a:t>
            </a:r>
          </a:p>
          <a:p>
            <a:pPr marL="0" indent="0">
              <a:buNone/>
            </a:pPr>
            <a:endParaRPr lang="en-US" sz="1600" dirty="0"/>
          </a:p>
          <a:p>
            <a:r>
              <a:rPr lang="en-US" sz="1200" dirty="0"/>
              <a:t>Mr. </a:t>
            </a:r>
            <a:r>
              <a:rPr lang="en-US" sz="1200" dirty="0" err="1"/>
              <a:t>Gebhard</a:t>
            </a:r>
            <a:r>
              <a:rPr lang="en-US" sz="1200" dirty="0"/>
              <a:t> wrote, </a:t>
            </a:r>
            <a:r>
              <a:rPr lang="en-US" sz="1200" i="1" dirty="0"/>
              <a:t>“…each patient presents a separate problem, that the patient's mental and emotional condition is important and in certain cases may be crucial, and that in discussing the element of risk a</a:t>
            </a:r>
          </a:p>
          <a:p>
            <a:endParaRPr lang="en-US" sz="1200" i="1" dirty="0"/>
          </a:p>
          <a:p>
            <a:r>
              <a:rPr lang="en-US" sz="1200" i="1" dirty="0"/>
              <a:t>certain amount of discretion must be employed consistent with the </a:t>
            </a:r>
            <a:r>
              <a:rPr lang="en-US" sz="1200" i="1" dirty="0">
                <a:solidFill>
                  <a:srgbClr val="C00000"/>
                </a:solidFill>
              </a:rPr>
              <a:t>full disclosure of facts necessary to an informed consent</a:t>
            </a:r>
            <a:r>
              <a:rPr lang="en-US" sz="1200" i="1" dirty="0"/>
              <a: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CDF85-3280-3542-9647-8105EC0AC3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1060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defTabSz="457200" fontAlgn="base">
              <a:lnSpc>
                <a:spcPct val="75000"/>
              </a:lnSpc>
              <a:spcBef>
                <a:spcPct val="20000"/>
              </a:spcBef>
              <a:spcAft>
                <a:spcPct val="0"/>
              </a:spcAft>
              <a:buClrTx/>
              <a:buNone/>
            </a:pPr>
            <a:r>
              <a:rPr lang="en-US" altLang="en-US" dirty="0"/>
              <a:t>4. C</a:t>
            </a:r>
            <a:r>
              <a:rPr lang="en-US" dirty="0"/>
              <a:t>ornerstone documents on informed consent/human research </a:t>
            </a:r>
            <a:r>
              <a:rPr lang="en-US" altLang="en-US" dirty="0">
                <a:cs typeface="Book Antiqua" pitchFamily="18" charset="0"/>
              </a:rPr>
              <a:t>in the aftermath of WWII</a:t>
            </a:r>
            <a:br>
              <a:rPr lang="en-US" altLang="en-US" sz="3200" dirty="0">
                <a:cs typeface="Book Antiqua" pitchFamily="18" charset="0"/>
              </a:rPr>
            </a:br>
            <a:endParaRPr lang="en-US" altLang="en-US" sz="1600" dirty="0"/>
          </a:p>
          <a:p>
            <a:pPr lvl="1" defTabSz="457200" fontAlgn="base">
              <a:lnSpc>
                <a:spcPct val="75000"/>
              </a:lnSpc>
              <a:spcBef>
                <a:spcPct val="20000"/>
              </a:spcBef>
              <a:spcAft>
                <a:spcPct val="0"/>
              </a:spcAft>
              <a:buClrTx/>
              <a:buFont typeface="Wingdings" pitchFamily="2" charset="2"/>
              <a:buChar char="§"/>
            </a:pPr>
            <a:r>
              <a:rPr lang="en-US" altLang="en-US" b="1" dirty="0">
                <a:solidFill>
                  <a:srgbClr val="C00000"/>
                </a:solidFill>
              </a:rPr>
              <a:t>Nuremburg Code </a:t>
            </a:r>
            <a:r>
              <a:rPr lang="en-US" altLang="en-US" dirty="0">
                <a:solidFill>
                  <a:srgbClr val="575757"/>
                </a:solidFill>
              </a:rPr>
              <a:t>1949 – Post-N</a:t>
            </a:r>
            <a:r>
              <a:rPr lang="en-US" dirty="0"/>
              <a:t>azi era in r</a:t>
            </a:r>
            <a:r>
              <a:rPr lang="en-US" altLang="en-US" dirty="0">
                <a:solidFill>
                  <a:srgbClr val="575757"/>
                </a:solidFill>
              </a:rPr>
              <a:t>esponse to evidence of human experimentation</a:t>
            </a:r>
          </a:p>
          <a:p>
            <a:pPr marL="1201737" lvl="2" indent="-285750" defTabSz="457200" fontAlgn="base">
              <a:spcBef>
                <a:spcPct val="20000"/>
              </a:spcBef>
              <a:spcAft>
                <a:spcPct val="0"/>
              </a:spcAft>
              <a:buClrTx/>
              <a:buFont typeface="Arial" pitchFamily="34" charset="0"/>
              <a:buChar char="•"/>
            </a:pPr>
            <a:r>
              <a:rPr lang="en-US" altLang="en-US" dirty="0"/>
              <a:t>Necessary, important, well designed research, risks commensurate with benefits, avoidance of unnecessary suffering or injury, termination for risk of imminent harm or death, </a:t>
            </a:r>
            <a:r>
              <a:rPr lang="en-US" altLang="en-US" u="sng" dirty="0"/>
              <a:t>v</a:t>
            </a:r>
            <a:r>
              <a:rPr lang="en-US" altLang="en-US" i="1" u="sng" dirty="0"/>
              <a:t>oluntary consent</a:t>
            </a:r>
            <a:r>
              <a:rPr lang="en-US" altLang="en-US" dirty="0"/>
              <a:t> of research subjects, permission to “opt out” at any time</a:t>
            </a:r>
            <a:br>
              <a:rPr lang="en-US" altLang="en-US" dirty="0"/>
            </a:br>
            <a:endParaRPr lang="en-US" altLang="en-US" dirty="0"/>
          </a:p>
          <a:p>
            <a:pPr lvl="1" defTabSz="457200" fontAlgn="base">
              <a:spcBef>
                <a:spcPct val="20000"/>
              </a:spcBef>
              <a:spcAft>
                <a:spcPct val="0"/>
              </a:spcAft>
              <a:buClrTx/>
              <a:buFont typeface="Wingdings" pitchFamily="2" charset="2"/>
              <a:buChar char="§"/>
            </a:pPr>
            <a:r>
              <a:rPr lang="en-US" altLang="en-US" b="1" dirty="0">
                <a:solidFill>
                  <a:srgbClr val="C00000"/>
                </a:solidFill>
              </a:rPr>
              <a:t>Declaration of Helsinki </a:t>
            </a:r>
            <a:r>
              <a:rPr lang="en-US" altLang="en-US" dirty="0">
                <a:solidFill>
                  <a:srgbClr val="575757"/>
                </a:solidFill>
              </a:rPr>
              <a:t>1964 - Voluntary cooperation special research informed consent</a:t>
            </a:r>
          </a:p>
          <a:p>
            <a:pPr lvl="2" defTabSz="457200" fontAlgn="base">
              <a:spcBef>
                <a:spcPct val="20000"/>
              </a:spcBef>
              <a:spcAft>
                <a:spcPct val="0"/>
              </a:spcAft>
              <a:buClrTx/>
              <a:buFont typeface="Wingdings" pitchFamily="2" charset="2"/>
              <a:buChar char="§"/>
            </a:pPr>
            <a:r>
              <a:rPr lang="en-US" altLang="en-US" dirty="0"/>
              <a:t>Primacy of patients’ interests, clear research protocols, research combined with medical care</a:t>
            </a:r>
          </a:p>
          <a:p>
            <a:pPr lvl="2" defTabSz="457200" fontAlgn="base">
              <a:spcBef>
                <a:spcPct val="20000"/>
              </a:spcBef>
              <a:spcAft>
                <a:spcPct val="0"/>
              </a:spcAft>
              <a:buClrTx/>
              <a:buFont typeface="Wingdings" pitchFamily="2" charset="2"/>
              <a:buChar char="§"/>
            </a:pPr>
            <a:endParaRPr lang="en-US" altLang="en-US" sz="1200" dirty="0"/>
          </a:p>
          <a:p>
            <a:pPr lvl="1" defTabSz="457200" fontAlgn="base">
              <a:spcBef>
                <a:spcPct val="20000"/>
              </a:spcBef>
              <a:spcAft>
                <a:spcPct val="0"/>
              </a:spcAft>
              <a:buClrTx/>
              <a:buFont typeface="Wingdings" pitchFamily="2" charset="2"/>
              <a:buChar char="§"/>
            </a:pPr>
            <a:r>
              <a:rPr lang="en-US" altLang="en-US" b="1" dirty="0">
                <a:solidFill>
                  <a:srgbClr val="C00000"/>
                </a:solidFill>
              </a:rPr>
              <a:t>Belmont Report </a:t>
            </a:r>
            <a:r>
              <a:rPr lang="en-US" altLang="en-US" dirty="0">
                <a:solidFill>
                  <a:srgbClr val="575757"/>
                </a:solidFill>
              </a:rPr>
              <a:t>1979 - Practice vs. research, patient benefit</a:t>
            </a:r>
          </a:p>
          <a:p>
            <a:pPr lvl="2" defTabSz="457200" fontAlgn="base">
              <a:spcBef>
                <a:spcPct val="20000"/>
              </a:spcBef>
              <a:spcAft>
                <a:spcPct val="0"/>
              </a:spcAft>
              <a:buClrTx/>
              <a:buFont typeface="Wingdings" pitchFamily="2" charset="2"/>
              <a:buChar char="§"/>
            </a:pPr>
            <a:r>
              <a:rPr lang="en-US" altLang="en-US" dirty="0">
                <a:solidFill>
                  <a:srgbClr val="575757"/>
                </a:solidFill>
              </a:rPr>
              <a:t>Defined e</a:t>
            </a:r>
            <a:r>
              <a:rPr lang="en-US" altLang="en-US" dirty="0"/>
              <a:t>lements of informed consent, boundaries between practice and research</a:t>
            </a:r>
          </a:p>
          <a:p>
            <a:pPr lvl="2" defTabSz="457200" fontAlgn="base">
              <a:spcBef>
                <a:spcPct val="20000"/>
              </a:spcBef>
              <a:spcAft>
                <a:spcPct val="0"/>
              </a:spcAft>
              <a:buClrTx/>
              <a:buFont typeface="Wingdings" pitchFamily="2" charset="2"/>
              <a:buChar char="§"/>
            </a:pPr>
            <a:endParaRPr lang="en-US" altLang="en-US"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CDF85-3280-3542-9647-8105EC0AC3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5167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 elements of Informed consent:</a:t>
            </a:r>
          </a:p>
          <a:p>
            <a:endParaRPr lang="en-US" dirty="0"/>
          </a:p>
          <a:p>
            <a:r>
              <a:rPr lang="en-US" altLang="en-US" dirty="0"/>
              <a:t>Beneficence</a:t>
            </a:r>
          </a:p>
          <a:p>
            <a:endParaRPr lang="en-US" altLang="en-US" dirty="0"/>
          </a:p>
          <a:p>
            <a:r>
              <a:rPr lang="en-US" altLang="en-US" dirty="0"/>
              <a:t>Non-maleficence</a:t>
            </a:r>
          </a:p>
          <a:p>
            <a:endParaRPr lang="en-US" altLang="en-US" dirty="0"/>
          </a:p>
          <a:p>
            <a:r>
              <a:rPr lang="en-US" altLang="en-US" dirty="0"/>
              <a:t>Justice </a:t>
            </a:r>
          </a:p>
          <a:p>
            <a:endParaRPr lang="en-US" altLang="en-US" dirty="0"/>
          </a:p>
          <a:p>
            <a:r>
              <a:rPr lang="en-US" altLang="en-US" dirty="0"/>
              <a:t>Autonomy (self governance) (some say truth-telling)</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CDF85-3280-3542-9647-8105EC0AC3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993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2200" dirty="0"/>
              <a:t>Origins of medical ethics in antiquity</a:t>
            </a:r>
          </a:p>
          <a:p>
            <a:endParaRPr lang="en-US" altLang="en-US" sz="2200" dirty="0"/>
          </a:p>
          <a:p>
            <a:pPr lvl="1"/>
            <a:r>
              <a:rPr lang="en-US" altLang="en-US" sz="2200" dirty="0"/>
              <a:t>Highly developed ethical </a:t>
            </a:r>
            <a:br>
              <a:rPr lang="en-US" altLang="en-US" sz="2200" dirty="0"/>
            </a:br>
            <a:r>
              <a:rPr lang="en-US" altLang="en-US" sz="2200" dirty="0"/>
              <a:t>standards</a:t>
            </a:r>
          </a:p>
          <a:p>
            <a:pPr lvl="1"/>
            <a:r>
              <a:rPr lang="en-US" altLang="en-US" sz="2200" dirty="0"/>
              <a:t>Common themes</a:t>
            </a:r>
          </a:p>
          <a:p>
            <a:pPr lvl="1"/>
            <a:endParaRPr lang="en-US" altLang="en-US" sz="2200" dirty="0"/>
          </a:p>
          <a:p>
            <a:r>
              <a:rPr lang="en-US" altLang="en-US" sz="2200" dirty="0"/>
              <a:t>Hippocrates (400 BCE)</a:t>
            </a:r>
          </a:p>
          <a:p>
            <a:endParaRPr lang="en-US" altLang="en-US" sz="2200" dirty="0"/>
          </a:p>
          <a:p>
            <a:pPr lvl="1"/>
            <a:r>
              <a:rPr lang="en-US" altLang="en-US" sz="2200" dirty="0"/>
              <a:t>Primacy of patient welfare</a:t>
            </a:r>
          </a:p>
          <a:p>
            <a:pPr lvl="1"/>
            <a:r>
              <a:rPr lang="en-US" altLang="en-US" sz="2200" dirty="0"/>
              <a:t>Honesty</a:t>
            </a:r>
          </a:p>
          <a:p>
            <a:pPr lvl="1"/>
            <a:r>
              <a:rPr lang="en-US" altLang="en-US" sz="2200" dirty="0"/>
              <a:t>Sanctity of life</a:t>
            </a:r>
          </a:p>
          <a:p>
            <a:pPr lvl="1"/>
            <a:r>
              <a:rPr lang="en-US" altLang="en-US" sz="4000" i="1" dirty="0"/>
              <a:t>**Not </a:t>
            </a:r>
            <a:r>
              <a:rPr lang="en-US" altLang="en-US" sz="4000" dirty="0"/>
              <a:t>informed consent**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CDF85-3280-3542-9647-8105EC0AC3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597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cs typeface="Book Antiqua" pitchFamily="18" charset="0"/>
              </a:rPr>
              <a:t>Principles of Informed Consent</a:t>
            </a:r>
          </a:p>
          <a:p>
            <a:endParaRPr lang="en-US" dirty="0"/>
          </a:p>
          <a:p>
            <a:pPr lvl="1">
              <a:buFont typeface="Arial" charset="0"/>
              <a:buNone/>
              <a:defRPr/>
            </a:pPr>
            <a:r>
              <a:rPr lang="en-US" dirty="0"/>
              <a:t>1- Is the patient </a:t>
            </a:r>
            <a:r>
              <a:rPr lang="en-US" b="1" dirty="0"/>
              <a:t>competent </a:t>
            </a:r>
            <a:br>
              <a:rPr lang="en-US" b="1" dirty="0"/>
            </a:br>
            <a:endParaRPr lang="en-US" dirty="0"/>
          </a:p>
          <a:p>
            <a:pPr lvl="1">
              <a:buFont typeface="Arial" charset="0"/>
              <a:buNone/>
              <a:defRPr/>
            </a:pPr>
            <a:r>
              <a:rPr lang="en-US" dirty="0"/>
              <a:t>2-</a:t>
            </a:r>
            <a:r>
              <a:rPr lang="en-US" b="1" dirty="0"/>
              <a:t> Disclose </a:t>
            </a:r>
            <a:r>
              <a:rPr lang="en-US" dirty="0"/>
              <a:t>relevant information</a:t>
            </a:r>
            <a:br>
              <a:rPr lang="en-US" dirty="0"/>
            </a:br>
            <a:endParaRPr lang="en-US" dirty="0"/>
          </a:p>
          <a:p>
            <a:pPr lvl="1">
              <a:buFont typeface="Arial" charset="0"/>
              <a:buNone/>
              <a:defRPr/>
            </a:pPr>
            <a:r>
              <a:rPr lang="en-US" dirty="0"/>
              <a:t>3- Assess patients</a:t>
            </a:r>
            <a:r>
              <a:rPr lang="ja-JP" altLang="en-US" dirty="0">
                <a:latin typeface="Arial" charset="0"/>
              </a:rPr>
              <a:t>’</a:t>
            </a:r>
            <a:r>
              <a:rPr lang="en-US" b="1" dirty="0"/>
              <a:t>comprehension</a:t>
            </a:r>
          </a:p>
          <a:p>
            <a:pPr lvl="1">
              <a:buFont typeface="Arial" charset="0"/>
              <a:buNone/>
              <a:defRPr/>
            </a:pPr>
            <a:endParaRPr lang="en-US" b="1" dirty="0"/>
          </a:p>
          <a:p>
            <a:pPr lvl="1">
              <a:buFont typeface="Arial" charset="0"/>
              <a:buNone/>
              <a:defRPr/>
            </a:pPr>
            <a:r>
              <a:rPr lang="en-US" dirty="0"/>
              <a:t>4- Surgeon must obtain </a:t>
            </a:r>
            <a:r>
              <a:rPr lang="en-US" b="1" dirty="0"/>
              <a:t>consent</a:t>
            </a:r>
            <a:r>
              <a:rPr lang="en-US" dirty="0"/>
              <a:t> from patient or surrogate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a dialogue, </a:t>
            </a:r>
            <a:r>
              <a:rPr lang="en-US" b="1" u="sng" dirty="0"/>
              <a:t>not</a:t>
            </a:r>
            <a:r>
              <a:rPr lang="en-US" dirty="0"/>
              <a:t> a signature on a document</a:t>
            </a:r>
            <a:endParaRPr lang="en-US" i="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CDF85-3280-3542-9647-8105EC0AC3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01167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1752600"/>
            <a:ext cx="9296400" cy="1828800"/>
          </a:xfrm>
        </p:spPr>
        <p:txBody>
          <a:bodyPr anchor="b">
            <a:noAutofit/>
          </a:bodyPr>
          <a:lstStyle>
            <a:lvl1pPr marL="0" marR="0" indent="0" algn="l" defTabSz="914400" rtl="0" eaLnBrk="1" fontAlgn="auto" latinLnBrk="0" hangingPunct="1">
              <a:lnSpc>
                <a:spcPct val="100000"/>
              </a:lnSpc>
              <a:spcBef>
                <a:spcPct val="0"/>
              </a:spcBef>
              <a:spcAft>
                <a:spcPts val="0"/>
              </a:spcAft>
              <a:buClrTx/>
              <a:buSzTx/>
              <a:buFontTx/>
              <a:buNone/>
              <a:tabLst/>
              <a:defRPr sz="4400" baseline="0"/>
            </a:lvl1pPr>
          </a:lstStyle>
          <a:p>
            <a:r>
              <a:rPr lang="en-US" dirty="0"/>
              <a:t>Cover Slide Title</a:t>
            </a:r>
          </a:p>
        </p:txBody>
      </p:sp>
      <p:sp>
        <p:nvSpPr>
          <p:cNvPr id="3" name="Subtitle 2"/>
          <p:cNvSpPr>
            <a:spLocks noGrp="1"/>
          </p:cNvSpPr>
          <p:nvPr>
            <p:ph type="subTitle" idx="1" hasCustomPrompt="1"/>
          </p:nvPr>
        </p:nvSpPr>
        <p:spPr>
          <a:xfrm>
            <a:off x="609600" y="3810000"/>
            <a:ext cx="9296400" cy="1828800"/>
          </a:xfrm>
        </p:spPr>
        <p:txBody>
          <a:bodyPr>
            <a:noAutofit/>
          </a:bodyPr>
          <a:lstStyle>
            <a:lvl1pPr marL="0" indent="0" algn="l">
              <a:buNone/>
              <a:defRPr sz="28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info, date, etc.</a:t>
            </a:r>
          </a:p>
        </p:txBody>
      </p:sp>
      <p:sp>
        <p:nvSpPr>
          <p:cNvPr id="8" name="Oval 7"/>
          <p:cNvSpPr>
            <a:spLocks noChangeAspect="1"/>
          </p:cNvSpPr>
          <p:nvPr userDrawn="1"/>
        </p:nvSpPr>
        <p:spPr>
          <a:xfrm>
            <a:off x="10224274" y="1286030"/>
            <a:ext cx="1967724" cy="1967724"/>
          </a:xfrm>
          <a:prstGeom prst="ellipse">
            <a:avLst/>
          </a:prstGeom>
          <a:solidFill>
            <a:srgbClr val="D7D2E0"/>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dirty="0"/>
          </a:p>
        </p:txBody>
      </p:sp>
      <p:sp>
        <p:nvSpPr>
          <p:cNvPr id="9" name="Oval 8"/>
          <p:cNvSpPr>
            <a:spLocks noChangeAspect="1"/>
          </p:cNvSpPr>
          <p:nvPr userDrawn="1"/>
        </p:nvSpPr>
        <p:spPr>
          <a:xfrm>
            <a:off x="10224275" y="3253754"/>
            <a:ext cx="1967724" cy="1967724"/>
          </a:xfrm>
          <a:prstGeom prst="ellipse">
            <a:avLst/>
          </a:prstGeom>
          <a:solidFill>
            <a:srgbClr val="989A9C"/>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dirty="0"/>
          </a:p>
        </p:txBody>
      </p:sp>
      <p:sp>
        <p:nvSpPr>
          <p:cNvPr id="22" name="Freeform 21"/>
          <p:cNvSpPr>
            <a:spLocks noChangeAspect="1"/>
          </p:cNvSpPr>
          <p:nvPr userDrawn="1"/>
        </p:nvSpPr>
        <p:spPr>
          <a:xfrm>
            <a:off x="10224277" y="5221478"/>
            <a:ext cx="1967724" cy="1636522"/>
          </a:xfrm>
          <a:custGeom>
            <a:avLst/>
            <a:gdLst>
              <a:gd name="connsiteX0" fmla="*/ 983862 w 1967724"/>
              <a:gd name="connsiteY0" fmla="*/ 0 h 1636522"/>
              <a:gd name="connsiteX1" fmla="*/ 1967724 w 1967724"/>
              <a:gd name="connsiteY1" fmla="*/ 983862 h 1636522"/>
              <a:gd name="connsiteX2" fmla="*/ 1799696 w 1967724"/>
              <a:gd name="connsiteY2" fmla="*/ 1533949 h 1636522"/>
              <a:gd name="connsiteX3" fmla="*/ 1715065 w 1967724"/>
              <a:gd name="connsiteY3" fmla="*/ 1636522 h 1636522"/>
              <a:gd name="connsiteX4" fmla="*/ 252659 w 1967724"/>
              <a:gd name="connsiteY4" fmla="*/ 1636522 h 1636522"/>
              <a:gd name="connsiteX5" fmla="*/ 168028 w 1967724"/>
              <a:gd name="connsiteY5" fmla="*/ 1533949 h 1636522"/>
              <a:gd name="connsiteX6" fmla="*/ 0 w 1967724"/>
              <a:gd name="connsiteY6" fmla="*/ 983862 h 1636522"/>
              <a:gd name="connsiteX7" fmla="*/ 983862 w 1967724"/>
              <a:gd name="connsiteY7" fmla="*/ 0 h 163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7724" h="1636522">
                <a:moveTo>
                  <a:pt x="983862" y="0"/>
                </a:moveTo>
                <a:cubicBezTo>
                  <a:pt x="1527234" y="0"/>
                  <a:pt x="1967724" y="440490"/>
                  <a:pt x="1967724" y="983862"/>
                </a:cubicBezTo>
                <a:cubicBezTo>
                  <a:pt x="1967724" y="1187627"/>
                  <a:pt x="1905780" y="1376923"/>
                  <a:pt x="1799696" y="1533949"/>
                </a:cubicBezTo>
                <a:lnTo>
                  <a:pt x="1715065" y="1636522"/>
                </a:lnTo>
                <a:lnTo>
                  <a:pt x="252659" y="1636522"/>
                </a:lnTo>
                <a:lnTo>
                  <a:pt x="168028" y="1533949"/>
                </a:lnTo>
                <a:cubicBezTo>
                  <a:pt x="61944" y="1376923"/>
                  <a:pt x="0" y="1187627"/>
                  <a:pt x="0" y="983862"/>
                </a:cubicBezTo>
                <a:cubicBezTo>
                  <a:pt x="0" y="440490"/>
                  <a:pt x="440490" y="0"/>
                  <a:pt x="983862" y="0"/>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3200"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7375" t="21951" b="21951"/>
          <a:stretch/>
        </p:blipFill>
        <p:spPr>
          <a:xfrm>
            <a:off x="609600" y="491196"/>
            <a:ext cx="2871216" cy="769434"/>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07746" y="678462"/>
            <a:ext cx="2550854" cy="438912"/>
          </a:xfrm>
          <a:prstGeom prst="rect">
            <a:avLst/>
          </a:prstGeom>
        </p:spPr>
      </p:pic>
    </p:spTree>
    <p:extLst>
      <p:ext uri="{BB962C8B-B14F-4D97-AF65-F5344CB8AC3E}">
        <p14:creationId xmlns:p14="http://schemas.microsoft.com/office/powerpoint/2010/main" val="53451427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Divi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752600"/>
            <a:ext cx="9906000" cy="1828800"/>
          </a:xfrm>
        </p:spPr>
        <p:txBody>
          <a:bodyPr anchor="b">
            <a:noAutofit/>
          </a:bodyPr>
          <a:lstStyle>
            <a:lvl1pPr>
              <a:defRPr sz="4400"/>
            </a:lvl1pPr>
          </a:lstStyle>
          <a:p>
            <a:r>
              <a:rPr lang="en-US" dirty="0"/>
              <a:t>Section Divider Title</a:t>
            </a:r>
          </a:p>
        </p:txBody>
      </p:sp>
      <p:sp>
        <p:nvSpPr>
          <p:cNvPr id="3" name="Text Placeholder 2"/>
          <p:cNvSpPr>
            <a:spLocks noGrp="1"/>
          </p:cNvSpPr>
          <p:nvPr>
            <p:ph type="body" idx="1" hasCustomPrompt="1"/>
          </p:nvPr>
        </p:nvSpPr>
        <p:spPr>
          <a:xfrm>
            <a:off x="609600" y="3810000"/>
            <a:ext cx="9906000" cy="1828800"/>
          </a:xfrm>
        </p:spPr>
        <p:txBody>
          <a:bodyPr>
            <a:noAutofit/>
          </a:bodyPr>
          <a:lstStyle>
            <a:lvl1pPr marL="0" indent="0">
              <a:buNone/>
              <a:defRPr sz="2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Divider Subtitle</a:t>
            </a:r>
          </a:p>
        </p:txBody>
      </p:sp>
      <p:sp>
        <p:nvSpPr>
          <p:cNvPr id="8" name="Oval 7"/>
          <p:cNvSpPr>
            <a:spLocks noChangeAspect="1"/>
          </p:cNvSpPr>
          <p:nvPr userDrawn="1"/>
        </p:nvSpPr>
        <p:spPr>
          <a:xfrm>
            <a:off x="10678072" y="2770056"/>
            <a:ext cx="1513921" cy="1513921"/>
          </a:xfrm>
          <a:prstGeom prst="ellipse">
            <a:avLst/>
          </a:prstGeom>
          <a:solidFill>
            <a:srgbClr val="D7D2E0"/>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dirty="0"/>
          </a:p>
        </p:txBody>
      </p:sp>
      <p:sp>
        <p:nvSpPr>
          <p:cNvPr id="9" name="Oval 8"/>
          <p:cNvSpPr>
            <a:spLocks noChangeAspect="1"/>
          </p:cNvSpPr>
          <p:nvPr userDrawn="1"/>
        </p:nvSpPr>
        <p:spPr>
          <a:xfrm>
            <a:off x="10678076" y="1257734"/>
            <a:ext cx="1513921" cy="1513921"/>
          </a:xfrm>
          <a:prstGeom prst="ellipse">
            <a:avLst/>
          </a:prstGeom>
          <a:solidFill>
            <a:srgbClr val="989A9C"/>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dirty="0"/>
          </a:p>
        </p:txBody>
      </p:sp>
      <p:sp>
        <p:nvSpPr>
          <p:cNvPr id="18" name="Freeform 17"/>
          <p:cNvSpPr>
            <a:spLocks noChangeAspect="1"/>
          </p:cNvSpPr>
          <p:nvPr userDrawn="1"/>
        </p:nvSpPr>
        <p:spPr>
          <a:xfrm>
            <a:off x="10678079" y="0"/>
            <a:ext cx="1513922" cy="1258535"/>
          </a:xfrm>
          <a:custGeom>
            <a:avLst/>
            <a:gdLst>
              <a:gd name="connsiteX0" fmla="*/ 193922 w 1513922"/>
              <a:gd name="connsiteY0" fmla="*/ 0 h 1258535"/>
              <a:gd name="connsiteX1" fmla="*/ 1320000 w 1513922"/>
              <a:gd name="connsiteY1" fmla="*/ 0 h 1258535"/>
              <a:gd name="connsiteX2" fmla="*/ 1384645 w 1513922"/>
              <a:gd name="connsiteY2" fmla="*/ 78350 h 1258535"/>
              <a:gd name="connsiteX3" fmla="*/ 1513922 w 1513922"/>
              <a:gd name="connsiteY3" fmla="*/ 501574 h 1258535"/>
              <a:gd name="connsiteX4" fmla="*/ 756961 w 1513922"/>
              <a:gd name="connsiteY4" fmla="*/ 1258535 h 1258535"/>
              <a:gd name="connsiteX5" fmla="*/ 0 w 1513922"/>
              <a:gd name="connsiteY5" fmla="*/ 501574 h 1258535"/>
              <a:gd name="connsiteX6" fmla="*/ 129277 w 1513922"/>
              <a:gd name="connsiteY6" fmla="*/ 78350 h 125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3922" h="1258535">
                <a:moveTo>
                  <a:pt x="193922" y="0"/>
                </a:moveTo>
                <a:lnTo>
                  <a:pt x="1320000" y="0"/>
                </a:lnTo>
                <a:lnTo>
                  <a:pt x="1384645" y="78350"/>
                </a:lnTo>
                <a:cubicBezTo>
                  <a:pt x="1466264" y="199162"/>
                  <a:pt x="1513922" y="344802"/>
                  <a:pt x="1513922" y="501574"/>
                </a:cubicBezTo>
                <a:cubicBezTo>
                  <a:pt x="1513922" y="919632"/>
                  <a:pt x="1175019" y="1258535"/>
                  <a:pt x="756961" y="1258535"/>
                </a:cubicBezTo>
                <a:cubicBezTo>
                  <a:pt x="338903" y="1258535"/>
                  <a:pt x="0" y="919632"/>
                  <a:pt x="0" y="501574"/>
                </a:cubicBezTo>
                <a:cubicBezTo>
                  <a:pt x="0" y="344802"/>
                  <a:pt x="47658" y="199162"/>
                  <a:pt x="129277" y="78350"/>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3200" dirty="0"/>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7375" t="21951" b="21951"/>
          <a:stretch/>
        </p:blipFill>
        <p:spPr>
          <a:xfrm>
            <a:off x="609600" y="6012366"/>
            <a:ext cx="2871216" cy="769434"/>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07746" y="6199632"/>
            <a:ext cx="2550854" cy="438912"/>
          </a:xfrm>
          <a:prstGeom prst="rect">
            <a:avLst/>
          </a:prstGeom>
        </p:spPr>
      </p:pic>
    </p:spTree>
    <p:extLst>
      <p:ext uri="{BB962C8B-B14F-4D97-AF65-F5344CB8AC3E}">
        <p14:creationId xmlns:p14="http://schemas.microsoft.com/office/powerpoint/2010/main" val="270925545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sz="1000">
                <a:solidFill>
                  <a:schemeClr val="tx2"/>
                </a:solidFill>
              </a:defRPr>
            </a:lvl1pPr>
          </a:lstStyle>
          <a:p>
            <a:fld id="{12A9E14D-4218-D743-BB5B-B907FBBABC66}" type="slidenum">
              <a:rPr lang="en-US" smtClean="0"/>
              <a:pPr/>
              <a:t>‹#›</a:t>
            </a:fld>
            <a:endParaRPr lang="en-US" dirty="0"/>
          </a:p>
        </p:txBody>
      </p:sp>
    </p:spTree>
    <p:extLst>
      <p:ext uri="{BB962C8B-B14F-4D97-AF65-F5344CB8AC3E}">
        <p14:creationId xmlns:p14="http://schemas.microsoft.com/office/powerpoint/2010/main" val="416355704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76400"/>
            <a:ext cx="50292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53200" y="1676400"/>
            <a:ext cx="50292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A9E14D-4218-D743-BB5B-B907FBBABC66}" type="slidenum">
              <a:rPr lang="en-US" smtClean="0"/>
              <a:t>‹#›</a:t>
            </a:fld>
            <a:endParaRPr lang="en-US" dirty="0"/>
          </a:p>
        </p:txBody>
      </p:sp>
    </p:spTree>
    <p:extLst>
      <p:ext uri="{BB962C8B-B14F-4D97-AF65-F5344CB8AC3E}">
        <p14:creationId xmlns:p14="http://schemas.microsoft.com/office/powerpoint/2010/main" val="199239890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 Pictur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7467600" y="1676400"/>
            <a:ext cx="4114800" cy="4114800"/>
          </a:xfrm>
          <a:prstGeom prst="ellipse">
            <a:avLst/>
          </a:prstGeom>
        </p:spPr>
        <p:txBody>
          <a:bodyPr anchor="ctr"/>
          <a:lstStyle>
            <a:lvl1pPr marL="0" indent="0" algn="ctr">
              <a:buNone/>
              <a:defRPr/>
            </a:lvl1pPr>
          </a:lstStyle>
          <a:p>
            <a:r>
              <a:rPr lang="en-US" dirty="0"/>
              <a:t>Click icon to add picture</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6400"/>
            <a:ext cx="59436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A9E14D-4218-D743-BB5B-B907FBBABC66}" type="slidenum">
              <a:rPr lang="en-US" smtClean="0"/>
              <a:t>‹#›</a:t>
            </a:fld>
            <a:endParaRPr lang="en-US" dirty="0"/>
          </a:p>
        </p:txBody>
      </p:sp>
    </p:spTree>
    <p:extLst>
      <p:ext uri="{BB962C8B-B14F-4D97-AF65-F5344CB8AC3E}">
        <p14:creationId xmlns:p14="http://schemas.microsoft.com/office/powerpoint/2010/main" val="165332981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2A9E14D-4218-D743-BB5B-B907FBBABC66}" type="slidenum">
              <a:rPr lang="en-US" smtClean="0"/>
              <a:t>‹#›</a:t>
            </a:fld>
            <a:endParaRPr lang="en-US" dirty="0"/>
          </a:p>
        </p:txBody>
      </p:sp>
    </p:spTree>
    <p:extLst>
      <p:ext uri="{BB962C8B-B14F-4D97-AF65-F5344CB8AC3E}">
        <p14:creationId xmlns:p14="http://schemas.microsoft.com/office/powerpoint/2010/main" val="159179157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Final">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6400" y="1985626"/>
            <a:ext cx="8839200" cy="2510174"/>
          </a:xfrm>
          <a:prstGeom prst="rect">
            <a:avLst/>
          </a:prstGeom>
        </p:spPr>
      </p:pic>
    </p:spTree>
    <p:extLst>
      <p:ext uri="{BB962C8B-B14F-4D97-AF65-F5344CB8AC3E}">
        <p14:creationId xmlns:p14="http://schemas.microsoft.com/office/powerpoint/2010/main" val="387542956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8600"/>
            <a:ext cx="10972800" cy="1219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9600" y="1676400"/>
            <a:ext cx="10972800" cy="4114800"/>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114801" y="6553200"/>
            <a:ext cx="3962399" cy="228600"/>
          </a:xfrm>
          <a:prstGeom prst="rect">
            <a:avLst/>
          </a:prstGeom>
        </p:spPr>
        <p:txBody>
          <a:bodyPr vert="horz" wrap="none" lIns="91440" tIns="45720" rIns="91440" bIns="45720" rtlCol="0" anchor="ctr">
            <a:noAutofit/>
          </a:bodyPr>
          <a:lstStyle>
            <a:lvl1pPr algn="ctr">
              <a:defRPr sz="900">
                <a:solidFill>
                  <a:schemeClr val="tx2"/>
                </a:solidFill>
              </a:defRPr>
            </a:lvl1pPr>
          </a:lstStyle>
          <a:p>
            <a:endParaRPr lang="en-US" dirty="0"/>
          </a:p>
        </p:txBody>
      </p:sp>
      <p:sp>
        <p:nvSpPr>
          <p:cNvPr id="6" name="Slide Number Placeholder 5"/>
          <p:cNvSpPr>
            <a:spLocks noGrp="1"/>
          </p:cNvSpPr>
          <p:nvPr>
            <p:ph type="sldNum" sz="quarter" idx="4"/>
          </p:nvPr>
        </p:nvSpPr>
        <p:spPr>
          <a:xfrm>
            <a:off x="10744200" y="6553200"/>
            <a:ext cx="838200" cy="228600"/>
          </a:xfrm>
          <a:prstGeom prst="rect">
            <a:avLst/>
          </a:prstGeom>
        </p:spPr>
        <p:txBody>
          <a:bodyPr vert="horz" wrap="none" lIns="91440" tIns="45720" rIns="91440" bIns="45720" rtlCol="0" anchor="ctr">
            <a:noAutofit/>
          </a:bodyPr>
          <a:lstStyle>
            <a:lvl1pPr algn="r">
              <a:defRPr sz="1000">
                <a:solidFill>
                  <a:schemeClr val="tx2"/>
                </a:solidFill>
              </a:defRPr>
            </a:lvl1pPr>
          </a:lstStyle>
          <a:p>
            <a:fld id="{12A9E14D-4218-D743-BB5B-B907FBBABC66}" type="slidenum">
              <a:rPr lang="en-US" smtClean="0"/>
              <a:pPr/>
              <a:t>‹#›</a:t>
            </a:fld>
            <a:endParaRPr lang="en-US" dirty="0"/>
          </a:p>
        </p:txBody>
      </p:sp>
      <p:grpSp>
        <p:nvGrpSpPr>
          <p:cNvPr id="7" name="Group 6"/>
          <p:cNvGrpSpPr/>
          <p:nvPr userDrawn="1"/>
        </p:nvGrpSpPr>
        <p:grpSpPr>
          <a:xfrm>
            <a:off x="10032915" y="-423"/>
            <a:ext cx="2159085" cy="787229"/>
            <a:chOff x="10032915" y="-423"/>
            <a:chExt cx="2159085" cy="787229"/>
          </a:xfrm>
        </p:grpSpPr>
        <p:sp>
          <p:nvSpPr>
            <p:cNvPr id="8" name="Oval 7"/>
            <p:cNvSpPr>
              <a:spLocks noChangeAspect="1"/>
            </p:cNvSpPr>
            <p:nvPr userDrawn="1"/>
          </p:nvSpPr>
          <p:spPr>
            <a:xfrm>
              <a:off x="10032915" y="0"/>
              <a:ext cx="786807" cy="786806"/>
            </a:xfrm>
            <a:prstGeom prst="ellipse">
              <a:avLst/>
            </a:prstGeom>
            <a:solidFill>
              <a:srgbClr val="D7D2E0"/>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dirty="0"/>
            </a:p>
          </p:txBody>
        </p:sp>
        <p:sp>
          <p:nvSpPr>
            <p:cNvPr id="9" name="Oval 8"/>
            <p:cNvSpPr>
              <a:spLocks noChangeAspect="1"/>
            </p:cNvSpPr>
            <p:nvPr userDrawn="1"/>
          </p:nvSpPr>
          <p:spPr>
            <a:xfrm>
              <a:off x="10819722" y="0"/>
              <a:ext cx="786807" cy="786806"/>
            </a:xfrm>
            <a:prstGeom prst="ellipse">
              <a:avLst/>
            </a:prstGeom>
            <a:solidFill>
              <a:srgbClr val="989A9C"/>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dirty="0"/>
            </a:p>
          </p:txBody>
        </p:sp>
        <p:sp>
          <p:nvSpPr>
            <p:cNvPr id="19" name="Freeform 18"/>
            <p:cNvSpPr>
              <a:spLocks noChangeAspect="1"/>
            </p:cNvSpPr>
            <p:nvPr userDrawn="1"/>
          </p:nvSpPr>
          <p:spPr>
            <a:xfrm>
              <a:off x="11606528" y="-423"/>
              <a:ext cx="585472" cy="786806"/>
            </a:xfrm>
            <a:custGeom>
              <a:avLst/>
              <a:gdLst>
                <a:gd name="connsiteX0" fmla="*/ 393404 w 585472"/>
                <a:gd name="connsiteY0" fmla="*/ 0 h 786806"/>
                <a:gd name="connsiteX1" fmla="*/ 546535 w 585472"/>
                <a:gd name="connsiteY1" fmla="*/ 30916 h 786806"/>
                <a:gd name="connsiteX2" fmla="*/ 585472 w 585472"/>
                <a:gd name="connsiteY2" fmla="*/ 52050 h 786806"/>
                <a:gd name="connsiteX3" fmla="*/ 585472 w 585472"/>
                <a:gd name="connsiteY3" fmla="*/ 734756 h 786806"/>
                <a:gd name="connsiteX4" fmla="*/ 546535 w 585472"/>
                <a:gd name="connsiteY4" fmla="*/ 755890 h 786806"/>
                <a:gd name="connsiteX5" fmla="*/ 393404 w 585472"/>
                <a:gd name="connsiteY5" fmla="*/ 786806 h 786806"/>
                <a:gd name="connsiteX6" fmla="*/ 0 w 585472"/>
                <a:gd name="connsiteY6" fmla="*/ 393403 h 786806"/>
                <a:gd name="connsiteX7" fmla="*/ 393404 w 585472"/>
                <a:gd name="connsiteY7" fmla="*/ 0 h 786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5472" h="786806">
                  <a:moveTo>
                    <a:pt x="393404" y="0"/>
                  </a:moveTo>
                  <a:cubicBezTo>
                    <a:pt x="447722" y="0"/>
                    <a:pt x="499468" y="11008"/>
                    <a:pt x="546535" y="30916"/>
                  </a:cubicBezTo>
                  <a:lnTo>
                    <a:pt x="585472" y="52050"/>
                  </a:lnTo>
                  <a:lnTo>
                    <a:pt x="585472" y="734756"/>
                  </a:lnTo>
                  <a:lnTo>
                    <a:pt x="546535" y="755890"/>
                  </a:lnTo>
                  <a:cubicBezTo>
                    <a:pt x="499468" y="775798"/>
                    <a:pt x="447722" y="786806"/>
                    <a:pt x="393404" y="786806"/>
                  </a:cubicBezTo>
                  <a:cubicBezTo>
                    <a:pt x="176133" y="786806"/>
                    <a:pt x="0" y="610673"/>
                    <a:pt x="0" y="393403"/>
                  </a:cubicBezTo>
                  <a:cubicBezTo>
                    <a:pt x="0" y="176133"/>
                    <a:pt x="176133" y="0"/>
                    <a:pt x="393404" y="0"/>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3200" dirty="0"/>
            </a:p>
          </p:txBody>
        </p:sp>
      </p:grpSp>
      <p:pic>
        <p:nvPicPr>
          <p:cNvPr id="15" name="Picture 14"/>
          <p:cNvPicPr>
            <a:picLocks noChangeAspect="1"/>
          </p:cNvPicPr>
          <p:nvPr userDrawn="1"/>
        </p:nvPicPr>
        <p:blipFill rotWithShape="1">
          <a:blip r:embed="rId9">
            <a:extLst>
              <a:ext uri="{28A0092B-C50C-407E-A947-70E740481C1C}">
                <a14:useLocalDpi xmlns:a14="http://schemas.microsoft.com/office/drawing/2010/main" val="0"/>
              </a:ext>
            </a:extLst>
          </a:blip>
          <a:srcRect l="7375" t="21951" b="21951"/>
          <a:stretch/>
        </p:blipFill>
        <p:spPr>
          <a:xfrm>
            <a:off x="609600" y="6012366"/>
            <a:ext cx="2871216" cy="769434"/>
          </a:xfrm>
          <a:prstGeom prst="rect">
            <a:avLst/>
          </a:prstGeom>
        </p:spPr>
      </p:pic>
      <p:pic>
        <p:nvPicPr>
          <p:cNvPr id="20" name="Picture 1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107746" y="6199632"/>
            <a:ext cx="2550854" cy="438912"/>
          </a:xfrm>
          <a:prstGeom prst="rect">
            <a:avLst/>
          </a:prstGeom>
        </p:spPr>
      </p:pic>
    </p:spTree>
    <p:extLst>
      <p:ext uri="{BB962C8B-B14F-4D97-AF65-F5344CB8AC3E}">
        <p14:creationId xmlns:p14="http://schemas.microsoft.com/office/powerpoint/2010/main" val="2192047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ransition>
    <p:fade/>
  </p:transition>
  <p:hf hdr="0" ftr="0" dt="0"/>
  <p:txStyles>
    <p:titleStyle>
      <a:lvl1pPr algn="l" defTabSz="914400" rtl="0" eaLnBrk="1" latinLnBrk="0" hangingPunct="1">
        <a:lnSpc>
          <a:spcPct val="100000"/>
        </a:lnSpc>
        <a:spcBef>
          <a:spcPct val="0"/>
        </a:spcBef>
        <a:buNone/>
        <a:defRPr sz="4000" kern="1200">
          <a:solidFill>
            <a:schemeClr val="bg2"/>
          </a:solidFill>
          <a:latin typeface="+mj-lt"/>
          <a:ea typeface="+mj-ea"/>
          <a:cs typeface="+mj-cs"/>
        </a:defRPr>
      </a:lvl1pPr>
    </p:titleStyle>
    <p:bodyStyle>
      <a:lvl1pPr marL="342900" indent="-342900" algn="l" defTabSz="914400" rtl="0" eaLnBrk="1" latinLnBrk="0" hangingPunct="1">
        <a:lnSpc>
          <a:spcPct val="100000"/>
        </a:lnSpc>
        <a:spcBef>
          <a:spcPts val="1800"/>
        </a:spcBef>
        <a:buClr>
          <a:schemeClr val="bg2"/>
        </a:buClr>
        <a:buFont typeface="Arial"/>
        <a:buChar char="•"/>
        <a:tabLst/>
        <a:defRPr sz="2400" kern="1200">
          <a:solidFill>
            <a:schemeClr val="tx2"/>
          </a:solidFill>
          <a:latin typeface="+mn-lt"/>
          <a:ea typeface="+mn-ea"/>
          <a:cs typeface="+mn-cs"/>
        </a:defRPr>
      </a:lvl1pPr>
      <a:lvl2pPr marL="801688" indent="-344488" algn="l" defTabSz="914400" rtl="0" eaLnBrk="1" latinLnBrk="0" hangingPunct="1">
        <a:lnSpc>
          <a:spcPct val="100000"/>
        </a:lnSpc>
        <a:spcBef>
          <a:spcPts val="600"/>
        </a:spcBef>
        <a:buClr>
          <a:schemeClr val="bg2"/>
        </a:buClr>
        <a:buFont typeface="Arial"/>
        <a:buChar char="•"/>
        <a:tabLst/>
        <a:defRPr sz="2000" kern="1200">
          <a:solidFill>
            <a:schemeClr val="tx2"/>
          </a:solidFill>
          <a:latin typeface="+mn-lt"/>
          <a:ea typeface="+mn-ea"/>
          <a:cs typeface="+mn-cs"/>
        </a:defRPr>
      </a:lvl2pPr>
      <a:lvl3pPr marL="1260475" indent="-344488" algn="l" defTabSz="914400" rtl="0" eaLnBrk="1" latinLnBrk="0" hangingPunct="1">
        <a:lnSpc>
          <a:spcPct val="100000"/>
        </a:lnSpc>
        <a:spcBef>
          <a:spcPts val="600"/>
        </a:spcBef>
        <a:buClr>
          <a:schemeClr val="bg2"/>
        </a:buClr>
        <a:buFont typeface="Arial"/>
        <a:buChar char="•"/>
        <a:tabLst/>
        <a:defRPr sz="1800" kern="1200">
          <a:solidFill>
            <a:schemeClr val="tx2"/>
          </a:solidFill>
          <a:latin typeface="+mn-lt"/>
          <a:ea typeface="+mn-ea"/>
          <a:cs typeface="+mn-cs"/>
        </a:defRPr>
      </a:lvl3pPr>
      <a:lvl4pPr marL="1719263" indent="-344488" algn="l" defTabSz="914400" rtl="0" eaLnBrk="1" latinLnBrk="0" hangingPunct="1">
        <a:lnSpc>
          <a:spcPct val="100000"/>
        </a:lnSpc>
        <a:spcBef>
          <a:spcPts val="600"/>
        </a:spcBef>
        <a:buClr>
          <a:schemeClr val="bg2"/>
        </a:buClr>
        <a:buFont typeface="Arial"/>
        <a:buChar char="•"/>
        <a:tabLst/>
        <a:defRPr sz="1600" kern="1200">
          <a:solidFill>
            <a:schemeClr val="tx2"/>
          </a:solidFill>
          <a:latin typeface="+mn-lt"/>
          <a:ea typeface="+mn-ea"/>
          <a:cs typeface="+mn-cs"/>
        </a:defRPr>
      </a:lvl4pPr>
      <a:lvl5pPr marL="2178050" indent="-344488" algn="l" defTabSz="914400" rtl="0" eaLnBrk="1" latinLnBrk="0" hangingPunct="1">
        <a:lnSpc>
          <a:spcPct val="100000"/>
        </a:lnSpc>
        <a:spcBef>
          <a:spcPts val="600"/>
        </a:spcBef>
        <a:buClr>
          <a:schemeClr val="bg2"/>
        </a:buClr>
        <a:buFont typeface="Arial"/>
        <a:buChar char="•"/>
        <a:tabLst/>
        <a:defRPr sz="1400" kern="1200">
          <a:solidFill>
            <a:schemeClr val="tx2"/>
          </a:solidFill>
          <a:latin typeface="+mn-lt"/>
          <a:ea typeface="+mn-ea"/>
          <a:cs typeface="+mn-cs"/>
        </a:defRPr>
      </a:lvl5pPr>
      <a:lvl6pPr marL="2630488" indent="-344488" algn="l" defTabSz="914400" rtl="0" eaLnBrk="1" latinLnBrk="0" hangingPunct="1">
        <a:lnSpc>
          <a:spcPct val="90000"/>
        </a:lnSpc>
        <a:spcBef>
          <a:spcPts val="500"/>
        </a:spcBef>
        <a:buFont typeface="Arial"/>
        <a:buChar char="•"/>
        <a:defRPr sz="1200" kern="1200">
          <a:solidFill>
            <a:schemeClr val="tx2"/>
          </a:solidFill>
          <a:latin typeface="+mn-lt"/>
          <a:ea typeface="+mn-ea"/>
          <a:cs typeface="+mn-cs"/>
        </a:defRPr>
      </a:lvl6pPr>
      <a:lvl7pPr marL="3089275" indent="-346075" algn="l" defTabSz="914400" rtl="0" eaLnBrk="1" latinLnBrk="0" hangingPunct="1">
        <a:lnSpc>
          <a:spcPct val="90000"/>
        </a:lnSpc>
        <a:spcBef>
          <a:spcPts val="500"/>
        </a:spcBef>
        <a:buFont typeface="Arial"/>
        <a:buChar char="•"/>
        <a:defRPr sz="1000" kern="1200">
          <a:solidFill>
            <a:schemeClr val="tx2"/>
          </a:solidFill>
          <a:latin typeface="+mn-lt"/>
          <a:ea typeface="+mn-ea"/>
          <a:cs typeface="+mn-cs"/>
        </a:defRPr>
      </a:lvl7pPr>
      <a:lvl8pPr marL="3540125" indent="-339725" algn="l" defTabSz="914400" rtl="0" eaLnBrk="1" latinLnBrk="0" hangingPunct="1">
        <a:lnSpc>
          <a:spcPct val="90000"/>
        </a:lnSpc>
        <a:spcBef>
          <a:spcPts val="500"/>
        </a:spcBef>
        <a:buFont typeface="Arial"/>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www.omic.com/"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omic.com/informed-consent-revisited/"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aao.org/clinical-education/redmond-ethics-center" TargetMode="External"/><Relationship Id="rId2" Type="http://schemas.openxmlformats.org/officeDocument/2006/relationships/hyperlink" Target="mailto:Ethics@aao.org"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Book Antiqua" pitchFamily="18" charset="0"/>
              </a:rPr>
              <a:t>Informed Consent </a:t>
            </a:r>
            <a:br>
              <a:rPr lang="en-US" altLang="en-US" dirty="0">
                <a:cs typeface="Book Antiqua" pitchFamily="18" charset="0"/>
              </a:rPr>
            </a:br>
            <a:r>
              <a:rPr lang="en-US" altLang="en-US" dirty="0">
                <a:cs typeface="Book Antiqua" pitchFamily="18" charset="0"/>
              </a:rPr>
              <a:t>Why is This Topic Important?</a:t>
            </a:r>
            <a:endParaRPr lang="en-US" dirty="0"/>
          </a:p>
        </p:txBody>
      </p:sp>
      <p:sp>
        <p:nvSpPr>
          <p:cNvPr id="5" name="Content Placeholder 4"/>
          <p:cNvSpPr>
            <a:spLocks noGrp="1"/>
          </p:cNvSpPr>
          <p:nvPr>
            <p:ph sz="half" idx="1"/>
          </p:nvPr>
        </p:nvSpPr>
        <p:spPr/>
        <p:txBody>
          <a:bodyPr/>
          <a:lstStyle/>
          <a:p>
            <a:pPr defTabSz="457200" fontAlgn="base">
              <a:spcAft>
                <a:spcPct val="0"/>
              </a:spcAft>
            </a:pPr>
            <a:r>
              <a:rPr lang="en-US" altLang="en-US" dirty="0"/>
              <a:t>Obligation to be Truthful</a:t>
            </a:r>
          </a:p>
          <a:p>
            <a:pPr defTabSz="457200" fontAlgn="base">
              <a:spcAft>
                <a:spcPct val="0"/>
              </a:spcAft>
            </a:pPr>
            <a:r>
              <a:rPr lang="en-US" altLang="en-US" dirty="0"/>
              <a:t>Engenders Patient Trust</a:t>
            </a:r>
          </a:p>
          <a:p>
            <a:pPr defTabSz="457200" fontAlgn="base">
              <a:spcAft>
                <a:spcPct val="0"/>
              </a:spcAft>
            </a:pPr>
            <a:r>
              <a:rPr lang="en-US" altLang="en-US" dirty="0"/>
              <a:t>Develops Patient Autonomy</a:t>
            </a:r>
          </a:p>
          <a:p>
            <a:pPr defTabSz="457200" fontAlgn="base">
              <a:spcAft>
                <a:spcPct val="0"/>
              </a:spcAft>
            </a:pPr>
            <a:r>
              <a:rPr lang="en-US" altLang="en-US" dirty="0"/>
              <a:t>Integrity of the Profession</a:t>
            </a:r>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A9E14D-4218-D743-BB5B-B907FBBABC66}" type="slidenum">
              <a:rPr kumimoji="0" lang="en-US" sz="1000" b="0" i="0" u="none" strike="noStrike" kern="1200" cap="none" spc="0" normalizeH="0" baseline="0" noProof="0" smtClean="0">
                <a:ln>
                  <a:noFill/>
                </a:ln>
                <a:solidFill>
                  <a:srgbClr val="53565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000" b="0" i="0" u="none" strike="noStrike" kern="1200" cap="none" spc="0" normalizeH="0" baseline="0" noProof="0" dirty="0">
              <a:ln>
                <a:noFill/>
              </a:ln>
              <a:solidFill>
                <a:srgbClr val="53565A"/>
              </a:solidFill>
              <a:effectLst/>
              <a:uLnTx/>
              <a:uFillTx/>
              <a:latin typeface="Arial"/>
              <a:ea typeface="+mn-ea"/>
              <a:cs typeface="+mn-cs"/>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676400"/>
            <a:ext cx="3607249" cy="3872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275987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E1B63-F9B6-415A-A1D4-46F6AD326848}"/>
              </a:ext>
            </a:extLst>
          </p:cNvPr>
          <p:cNvSpPr>
            <a:spLocks noGrp="1"/>
          </p:cNvSpPr>
          <p:nvPr>
            <p:ph type="title"/>
          </p:nvPr>
        </p:nvSpPr>
        <p:spPr/>
        <p:txBody>
          <a:bodyPr/>
          <a:lstStyle/>
          <a:p>
            <a:r>
              <a:rPr lang="en-US" dirty="0"/>
              <a:t>Ophthalmic Mutual Insurance Company (OMIC)</a:t>
            </a:r>
          </a:p>
        </p:txBody>
      </p:sp>
      <p:sp>
        <p:nvSpPr>
          <p:cNvPr id="3" name="Content Placeholder 2">
            <a:extLst>
              <a:ext uri="{FF2B5EF4-FFF2-40B4-BE49-F238E27FC236}">
                <a16:creationId xmlns:a16="http://schemas.microsoft.com/office/drawing/2014/main" id="{58E7B26F-4C15-46BE-BCB4-8D33831DBE4F}"/>
              </a:ext>
            </a:extLst>
          </p:cNvPr>
          <p:cNvSpPr>
            <a:spLocks noGrp="1"/>
          </p:cNvSpPr>
          <p:nvPr>
            <p:ph idx="1"/>
          </p:nvPr>
        </p:nvSpPr>
        <p:spPr/>
        <p:txBody>
          <a:bodyPr/>
          <a:lstStyle/>
          <a:p>
            <a:r>
              <a:rPr lang="en-US" dirty="0"/>
              <a:t>OMIC developed hundreds of procedure-specific informed consent forms that can be downloaded and personalized for your use. </a:t>
            </a:r>
          </a:p>
          <a:p>
            <a:r>
              <a:rPr lang="en-US" dirty="0"/>
              <a:t>Not just for OMIC members</a:t>
            </a:r>
          </a:p>
          <a:p>
            <a:r>
              <a:rPr lang="en-US" dirty="0"/>
              <a:t>On the AAO ethics website and at </a:t>
            </a:r>
            <a:r>
              <a:rPr lang="en-US" dirty="0">
                <a:hlinkClick r:id="rId3"/>
              </a:rPr>
              <a:t>www.omic.com</a:t>
            </a:r>
            <a:endParaRPr lang="en-US" dirty="0"/>
          </a:p>
          <a:p>
            <a:endParaRPr lang="en-US" dirty="0"/>
          </a:p>
        </p:txBody>
      </p:sp>
      <p:sp>
        <p:nvSpPr>
          <p:cNvPr id="4" name="Slide Number Placeholder 3">
            <a:extLst>
              <a:ext uri="{FF2B5EF4-FFF2-40B4-BE49-F238E27FC236}">
                <a16:creationId xmlns:a16="http://schemas.microsoft.com/office/drawing/2014/main" id="{BF5AFD97-F40E-48C5-AC2F-2E2C20C151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A9E14D-4218-D743-BB5B-B907FBBABC66}" type="slidenum">
              <a:rPr kumimoji="0" lang="en-US" sz="1000" b="0" i="0" u="none" strike="noStrike" kern="1200" cap="none" spc="0" normalizeH="0" baseline="0" noProof="0" smtClean="0">
                <a:ln>
                  <a:noFill/>
                </a:ln>
                <a:solidFill>
                  <a:srgbClr val="53565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srgbClr val="53565A"/>
              </a:solidFill>
              <a:effectLst/>
              <a:uLnTx/>
              <a:uFillTx/>
              <a:latin typeface="Arial"/>
              <a:ea typeface="+mn-ea"/>
              <a:cs typeface="+mn-cs"/>
            </a:endParaRPr>
          </a:p>
        </p:txBody>
      </p:sp>
    </p:spTree>
    <p:extLst>
      <p:ext uri="{BB962C8B-B14F-4D97-AF65-F5344CB8AC3E}">
        <p14:creationId xmlns:p14="http://schemas.microsoft.com/office/powerpoint/2010/main" val="19563291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C925C-042B-4FFB-9EC4-E495A223F54A}"/>
              </a:ext>
            </a:extLst>
          </p:cNvPr>
          <p:cNvSpPr>
            <a:spLocks noGrp="1"/>
          </p:cNvSpPr>
          <p:nvPr>
            <p:ph type="title"/>
          </p:nvPr>
        </p:nvSpPr>
        <p:spPr/>
        <p:txBody>
          <a:bodyPr/>
          <a:lstStyle/>
          <a:p>
            <a:r>
              <a:rPr lang="en-US" dirty="0"/>
              <a:t>From OMIC</a:t>
            </a:r>
          </a:p>
        </p:txBody>
      </p:sp>
      <p:sp>
        <p:nvSpPr>
          <p:cNvPr id="3" name="Content Placeholder 2">
            <a:extLst>
              <a:ext uri="{FF2B5EF4-FFF2-40B4-BE49-F238E27FC236}">
                <a16:creationId xmlns:a16="http://schemas.microsoft.com/office/drawing/2014/main" id="{A88BC607-C0F4-4A87-AC35-433E53F5206B}"/>
              </a:ext>
            </a:extLst>
          </p:cNvPr>
          <p:cNvSpPr>
            <a:spLocks noGrp="1"/>
          </p:cNvSpPr>
          <p:nvPr>
            <p:ph idx="1"/>
          </p:nvPr>
        </p:nvSpPr>
        <p:spPr/>
        <p:txBody>
          <a:bodyPr/>
          <a:lstStyle/>
          <a:p>
            <a:r>
              <a:rPr lang="en-US" dirty="0">
                <a:solidFill>
                  <a:srgbClr val="C00000"/>
                </a:solidFill>
              </a:rPr>
              <a:t>Poor informed consent </a:t>
            </a:r>
            <a:r>
              <a:rPr lang="en-US" dirty="0"/>
              <a:t>continues to be a frequent and serious allegation in claims and lawsuits against ophthalmologists. </a:t>
            </a:r>
            <a:r>
              <a:rPr lang="en-US" dirty="0">
                <a:solidFill>
                  <a:srgbClr val="C00000"/>
                </a:solidFill>
              </a:rPr>
              <a:t>Despite the availability of procedure-specific informed consent documents from OMIC</a:t>
            </a:r>
            <a:r>
              <a:rPr lang="en-US" dirty="0"/>
              <a:t>, an alarming number of insureds still do not use them and simply rely on the hospital or surgicenter’s consent form to cover their exposure. Unfortunately, </a:t>
            </a:r>
            <a:r>
              <a:rPr lang="en-US" dirty="0">
                <a:solidFill>
                  <a:srgbClr val="C00000"/>
                </a:solidFill>
              </a:rPr>
              <a:t>these generic documents focus on the risks of anesthesia and rarely address ophthalmic-specific risks.</a:t>
            </a:r>
            <a:r>
              <a:rPr lang="en-US" dirty="0"/>
              <a:t> </a:t>
            </a:r>
          </a:p>
          <a:p>
            <a:r>
              <a:rPr lang="en-US" dirty="0"/>
              <a:t>Informed consent documentation is so critical to the successful defense of a malpractice claim that it bears revisiting.</a:t>
            </a:r>
          </a:p>
          <a:p>
            <a:pPr marL="0" indent="0">
              <a:buNone/>
            </a:pPr>
            <a:r>
              <a:rPr lang="en-US" sz="1600" i="1" dirty="0"/>
              <a:t>				Informed Consent Revisited, https</a:t>
            </a:r>
            <a:r>
              <a:rPr lang="en-US" sz="1600" dirty="0">
                <a:hlinkClick r:id="rId3"/>
              </a:rPr>
              <a:t>://www.omic.com/informed-consent-revisited/</a:t>
            </a:r>
            <a:endParaRPr lang="en-US" sz="1600" dirty="0"/>
          </a:p>
        </p:txBody>
      </p:sp>
      <p:sp>
        <p:nvSpPr>
          <p:cNvPr id="4" name="Slide Number Placeholder 3">
            <a:extLst>
              <a:ext uri="{FF2B5EF4-FFF2-40B4-BE49-F238E27FC236}">
                <a16:creationId xmlns:a16="http://schemas.microsoft.com/office/drawing/2014/main" id="{D375B78A-F552-4DCC-81B2-F6E5C7E1C7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A9E14D-4218-D743-BB5B-B907FBBABC66}" type="slidenum">
              <a:rPr kumimoji="0" lang="en-US" sz="1000" b="0" i="0" u="none" strike="noStrike" kern="1200" cap="none" spc="0" normalizeH="0" baseline="0" noProof="0" smtClean="0">
                <a:ln>
                  <a:noFill/>
                </a:ln>
                <a:solidFill>
                  <a:srgbClr val="53565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rgbClr val="53565A"/>
              </a:solidFill>
              <a:effectLst/>
              <a:uLnTx/>
              <a:uFillTx/>
              <a:latin typeface="Arial"/>
              <a:ea typeface="+mn-ea"/>
              <a:cs typeface="+mn-cs"/>
            </a:endParaRPr>
          </a:p>
        </p:txBody>
      </p:sp>
    </p:spTree>
    <p:extLst>
      <p:ext uri="{BB962C8B-B14F-4D97-AF65-F5344CB8AC3E}">
        <p14:creationId xmlns:p14="http://schemas.microsoft.com/office/powerpoint/2010/main" val="171524700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 </a:t>
            </a:r>
          </a:p>
        </p:txBody>
      </p:sp>
      <p:sp>
        <p:nvSpPr>
          <p:cNvPr id="3" name="Content Placeholder 2"/>
          <p:cNvSpPr>
            <a:spLocks noGrp="1"/>
          </p:cNvSpPr>
          <p:nvPr>
            <p:ph sz="half" idx="1"/>
          </p:nvPr>
        </p:nvSpPr>
        <p:spPr>
          <a:xfrm>
            <a:off x="609600" y="1676400"/>
            <a:ext cx="10668000" cy="4114800"/>
          </a:xfrm>
        </p:spPr>
        <p:txBody>
          <a:bodyPr/>
          <a:lstStyle/>
          <a:p>
            <a:r>
              <a:rPr lang="en-US" dirty="0"/>
              <a:t>General Inquiries &amp; Submissions</a:t>
            </a:r>
            <a:br>
              <a:rPr lang="en-US" dirty="0"/>
            </a:br>
            <a:r>
              <a:rPr lang="en-US" dirty="0">
                <a:hlinkClick r:id="rId2"/>
              </a:rPr>
              <a:t>ethics@aao.org</a:t>
            </a:r>
            <a:endParaRPr lang="en-US" dirty="0"/>
          </a:p>
          <a:p>
            <a:r>
              <a:rPr lang="en-US" dirty="0"/>
              <a:t>The Redmond Ethics Center</a:t>
            </a:r>
            <a:br>
              <a:rPr lang="en-US" dirty="0"/>
            </a:br>
            <a:r>
              <a:rPr lang="en-US" dirty="0">
                <a:hlinkClick r:id="rId3"/>
              </a:rPr>
              <a:t>https://www.aao.org/clinical-education/redmond-ethics-center</a:t>
            </a:r>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A9E14D-4218-D743-BB5B-B907FBBABC66}" type="slidenum">
              <a:rPr kumimoji="0" lang="en-US" sz="1000" b="0" i="0" u="none" strike="noStrike" kern="1200" cap="none" spc="0" normalizeH="0" baseline="0" noProof="0" smtClean="0">
                <a:ln>
                  <a:noFill/>
                </a:ln>
                <a:solidFill>
                  <a:srgbClr val="53565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srgbClr val="53565A"/>
              </a:solidFill>
              <a:effectLst/>
              <a:uLnTx/>
              <a:uFillTx/>
              <a:latin typeface="Arial"/>
              <a:ea typeface="+mn-ea"/>
              <a:cs typeface="+mn-cs"/>
            </a:endParaRPr>
          </a:p>
        </p:txBody>
      </p:sp>
    </p:spTree>
    <p:extLst>
      <p:ext uri="{BB962C8B-B14F-4D97-AF65-F5344CB8AC3E}">
        <p14:creationId xmlns:p14="http://schemas.microsoft.com/office/powerpoint/2010/main" val="199491657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70521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33333"/>
                </a:solidFill>
                <a:latin typeface="Arial" panose="020B0604020202020204" pitchFamily="34" charset="0"/>
              </a:rPr>
              <a:t> </a:t>
            </a:r>
            <a:br>
              <a:rPr lang="en-US" dirty="0">
                <a:solidFill>
                  <a:srgbClr val="333333"/>
                </a:solidFill>
                <a:latin typeface="Arial" panose="020B0604020202020204" pitchFamily="34" charset="0"/>
              </a:rPr>
            </a:br>
            <a:r>
              <a:rPr lang="en-US" dirty="0"/>
              <a:t>Code of Ethics - </a:t>
            </a:r>
            <a:r>
              <a:rPr lang="en-US" i="1" dirty="0"/>
              <a:t>Rule 2</a:t>
            </a:r>
            <a:endParaRPr lang="en-US" dirty="0"/>
          </a:p>
        </p:txBody>
      </p:sp>
      <p:sp>
        <p:nvSpPr>
          <p:cNvPr id="3" name="Content Placeholder 2"/>
          <p:cNvSpPr>
            <a:spLocks noGrp="1"/>
          </p:cNvSpPr>
          <p:nvPr>
            <p:ph idx="1"/>
          </p:nvPr>
        </p:nvSpPr>
        <p:spPr/>
        <p:txBody>
          <a:bodyPr/>
          <a:lstStyle/>
          <a:p>
            <a:pPr marL="0" indent="0">
              <a:buNone/>
            </a:pPr>
            <a:r>
              <a:rPr lang="en-US" i="1" dirty="0">
                <a:solidFill>
                  <a:srgbClr val="333333"/>
                </a:solidFill>
                <a:latin typeface="Arial" panose="020B0604020202020204" pitchFamily="34" charset="0"/>
              </a:rPr>
              <a:t>Informed Consent</a:t>
            </a:r>
          </a:p>
          <a:p>
            <a:r>
              <a:rPr lang="en-US" dirty="0">
                <a:solidFill>
                  <a:srgbClr val="333333"/>
                </a:solidFill>
                <a:latin typeface="Arial" panose="020B0604020202020204" pitchFamily="34" charset="0"/>
              </a:rPr>
              <a:t>The performance of medical or surgical procedures shall be preceded by appropriate informed consent. When obtaining informed consent, pertinent medical facts and recommendations consistent with good medical practice must be presented in understandable terms to the patient or to the person responsible for the patient. Such information should include alternative modes of treatment, the objectives, risks, and possible complications of such a treatment, and the consequences of no treatment. </a:t>
            </a:r>
            <a:r>
              <a:rPr lang="en-US" i="1" dirty="0">
                <a:solidFill>
                  <a:srgbClr val="333333"/>
                </a:solidFill>
                <a:latin typeface="Arial" panose="020B0604020202020204" pitchFamily="34" charset="0"/>
              </a:rPr>
              <a:t>The operating ophthalmologist must personally confirm with the patient or patient surrogate their (his or her) comprehension of this information."</a:t>
            </a:r>
            <a:endParaRPr lang="en-US" i="1"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A9E14D-4218-D743-BB5B-B907FBBABC66}" type="slidenum">
              <a:rPr kumimoji="0" lang="en-US" sz="1000" b="0" i="0" u="none" strike="noStrike" kern="1200" cap="none" spc="0" normalizeH="0" baseline="0" noProof="0" smtClean="0">
                <a:ln>
                  <a:noFill/>
                </a:ln>
                <a:solidFill>
                  <a:srgbClr val="53565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53565A"/>
              </a:solidFill>
              <a:effectLst/>
              <a:uLnTx/>
              <a:uFillTx/>
              <a:latin typeface="Arial"/>
              <a:ea typeface="+mn-ea"/>
              <a:cs typeface="+mn-cs"/>
            </a:endParaRPr>
          </a:p>
        </p:txBody>
      </p:sp>
    </p:spTree>
    <p:extLst>
      <p:ext uri="{BB962C8B-B14F-4D97-AF65-F5344CB8AC3E}">
        <p14:creationId xmlns:p14="http://schemas.microsoft.com/office/powerpoint/2010/main" val="165515872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8860" y="838200"/>
            <a:ext cx="10972800" cy="1219200"/>
          </a:xfrm>
        </p:spPr>
        <p:txBody>
          <a:bodyPr/>
          <a:lstStyle/>
          <a:p>
            <a:br>
              <a:rPr lang="en-US" b="1" dirty="0"/>
            </a:br>
            <a:br>
              <a:rPr lang="en-US" b="1" dirty="0"/>
            </a:br>
            <a:r>
              <a:rPr lang="en-US" b="1" dirty="0"/>
              <a:t>4 Historical Facts About Informed Consent</a:t>
            </a:r>
            <a:br>
              <a:rPr lang="en-US" b="1" dirty="0"/>
            </a:br>
            <a:endParaRPr lang="en-US" dirty="0"/>
          </a:p>
        </p:txBody>
      </p:sp>
      <p:sp>
        <p:nvSpPr>
          <p:cNvPr id="7" name="Content Placeholder 6"/>
          <p:cNvSpPr>
            <a:spLocks noGrp="1"/>
          </p:cNvSpPr>
          <p:nvPr>
            <p:ph idx="1"/>
          </p:nvPr>
        </p:nvSpPr>
        <p:spPr>
          <a:xfrm>
            <a:off x="609600" y="1676400"/>
            <a:ext cx="8305800" cy="4114800"/>
          </a:xfrm>
        </p:spPr>
        <p:txBody>
          <a:bodyPr/>
          <a:lstStyle/>
          <a:p>
            <a:pPr marL="0" indent="0">
              <a:buNone/>
            </a:pPr>
            <a:r>
              <a:rPr lang="en-US" sz="2000" dirty="0"/>
              <a:t>1. A 1914 U.S. Supreme Court case, Schoendorff v. Society of New York Hospital, "first established that the patient was an active participant in the treatment decision process“. Mrs. Schoendorff agreed to an "ether examination" to identify a lump causing a “disorder of the stomach”.</a:t>
            </a:r>
            <a:br>
              <a:rPr lang="en-US" sz="2000" dirty="0"/>
            </a:br>
            <a:br>
              <a:rPr lang="en-US" sz="2000" dirty="0"/>
            </a:br>
            <a:r>
              <a:rPr lang="en-US" sz="2000" dirty="0"/>
              <a:t>While the patient was under anesthesia, the surgeon removed a revealed fibroid tumor… an infection, gangrene and the amputation of several fingers allegedly resulted from the operation.</a:t>
            </a:r>
          </a:p>
          <a:p>
            <a:pPr lvl="1"/>
            <a:r>
              <a:rPr lang="en-US" sz="1600" dirty="0"/>
              <a:t>Court decision, </a:t>
            </a:r>
            <a:r>
              <a:rPr lang="en-US" sz="1600" i="1" dirty="0"/>
              <a:t>“In the case at hand, the wrong complained of is not merely negligence. It is trespass. Every human being of adult years and sound mind has a right to determine what shall be done with his own body; and </a:t>
            </a:r>
            <a:r>
              <a:rPr lang="en-US" sz="1600" i="1" dirty="0">
                <a:solidFill>
                  <a:srgbClr val="C00000"/>
                </a:solidFill>
              </a:rPr>
              <a:t>a surgeon who performs an operation without his </a:t>
            </a:r>
            <a:r>
              <a:rPr lang="en-US" sz="1600" i="1" u="sng" dirty="0">
                <a:solidFill>
                  <a:srgbClr val="C00000"/>
                </a:solidFill>
              </a:rPr>
              <a:t>patient's consent </a:t>
            </a:r>
            <a:r>
              <a:rPr lang="en-US" sz="1600" i="1" dirty="0">
                <a:solidFill>
                  <a:srgbClr val="C00000"/>
                </a:solidFill>
              </a:rPr>
              <a:t>commits an assault, for which he is liable in damages.”*</a:t>
            </a:r>
            <a:br>
              <a:rPr lang="en-US" sz="1200" dirty="0">
                <a:solidFill>
                  <a:srgbClr val="C00000"/>
                </a:solidFill>
              </a:rPr>
            </a:br>
            <a:br>
              <a:rPr lang="en-US" sz="1200" dirty="0"/>
            </a:br>
            <a:endParaRPr lang="en-US" sz="1200" dirty="0"/>
          </a:p>
          <a:p>
            <a:pPr marL="0" marR="0" indent="0">
              <a:lnSpc>
                <a:spcPct val="107000"/>
              </a:lnSpc>
              <a:spcBef>
                <a:spcPts val="0"/>
              </a:spcBef>
              <a:spcAft>
                <a:spcPts val="800"/>
              </a:spcAft>
              <a:buNone/>
            </a:pPr>
            <a:r>
              <a:rPr lang="en-US" sz="1200" baseline="30000" dirty="0"/>
              <a:t>			* </a:t>
            </a:r>
            <a:r>
              <a:rPr lang="en-US" sz="1200" dirty="0">
                <a:effectLst/>
                <a:latin typeface="Segoe UI" panose="020B0502040204020203" pitchFamily="34" charset="0"/>
                <a:ea typeface="Calibri" panose="020F0502020204030204" pitchFamily="34" charset="0"/>
                <a:cs typeface="Times New Roman" panose="02020603050405020304" pitchFamily="18" charset="0"/>
              </a:rPr>
              <a:t>https://en.wikipedia.org/wiki/Schloendorff_v._Society_of_New_York_Hospital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br>
              <a:rPr lang="en-US" sz="1600" dirty="0">
                <a:solidFill>
                  <a:srgbClr val="53565A"/>
                </a:solidFill>
              </a:rPr>
            </a:br>
            <a:endParaRPr lang="en-US" sz="1600" dirty="0"/>
          </a:p>
          <a:p>
            <a:pPr marL="0" indent="0">
              <a:buNone/>
            </a:pPr>
            <a:br>
              <a:rPr lang="en-US" sz="1600" dirty="0"/>
            </a:br>
            <a:br>
              <a:rPr lang="en-US" sz="1600" dirty="0"/>
            </a:br>
            <a:endParaRPr lang="en-US"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A9E14D-4218-D743-BB5B-B907FBBABC66}" type="slidenum">
              <a:rPr kumimoji="0" lang="en-US" sz="1000" b="0" i="0" u="none" strike="noStrike" kern="1200" cap="none" spc="0" normalizeH="0" baseline="0" noProof="0" smtClean="0">
                <a:ln>
                  <a:noFill/>
                </a:ln>
                <a:solidFill>
                  <a:srgbClr val="53565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srgbClr val="53565A"/>
              </a:solidFill>
              <a:effectLst/>
              <a:uLnTx/>
              <a:uFillTx/>
              <a:latin typeface="Arial"/>
              <a:ea typeface="+mn-ea"/>
              <a:cs typeface="+mn-cs"/>
            </a:endParaRPr>
          </a:p>
        </p:txBody>
      </p:sp>
      <p:pic>
        <p:nvPicPr>
          <p:cNvPr id="9" name="Picture 5" descr="Arguing the c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144000" y="2025588"/>
            <a:ext cx="2587395" cy="2438400"/>
          </a:xfrm>
          <a:prstGeom prst="rect">
            <a:avLst/>
          </a:prstGeom>
          <a:noFill/>
        </p:spPr>
      </p:pic>
    </p:spTree>
    <p:extLst>
      <p:ext uri="{BB962C8B-B14F-4D97-AF65-F5344CB8AC3E}">
        <p14:creationId xmlns:p14="http://schemas.microsoft.com/office/powerpoint/2010/main" val="262381867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4 Historical Facts About Informed Consent</a:t>
            </a:r>
            <a:endParaRPr lang="en-US" dirty="0"/>
          </a:p>
        </p:txBody>
      </p:sp>
      <p:sp>
        <p:nvSpPr>
          <p:cNvPr id="3" name="Content Placeholder 2"/>
          <p:cNvSpPr>
            <a:spLocks noGrp="1"/>
          </p:cNvSpPr>
          <p:nvPr>
            <p:ph idx="1"/>
          </p:nvPr>
        </p:nvSpPr>
        <p:spPr>
          <a:xfrm>
            <a:off x="609600" y="1676400"/>
            <a:ext cx="7620000" cy="4114800"/>
          </a:xfrm>
        </p:spPr>
        <p:txBody>
          <a:bodyPr/>
          <a:lstStyle/>
          <a:p>
            <a:pPr marL="0" indent="0">
              <a:buNone/>
            </a:pPr>
            <a:r>
              <a:rPr lang="en-US" dirty="0"/>
              <a:t>2. A key figure in the more recent development of consent is Henrietta Lacks, an impoverished Maryland cancer patient who in 1951 had tissue from her cervix removed for what would prove to be groundbreaking medical research (</a:t>
            </a:r>
            <a:r>
              <a:rPr lang="en-US" i="1" dirty="0">
                <a:solidFill>
                  <a:srgbClr val="C00000"/>
                </a:solidFill>
              </a:rPr>
              <a:t>HeLa cells</a:t>
            </a:r>
            <a:r>
              <a:rPr lang="en-US" dirty="0"/>
              <a:t>) — but without her knowledge or consent or the subsequent phenomenal financial gains that researchers enjoyed from developing and selling cell lines that originated with Mrs. Lacks. </a:t>
            </a:r>
            <a:br>
              <a:rPr lang="en-US"/>
            </a:b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A9E14D-4218-D743-BB5B-B907FBBABC66}" type="slidenum">
              <a:rPr kumimoji="0" lang="en-US" sz="1000" b="0" i="0" u="none" strike="noStrike" kern="1200" cap="none" spc="0" normalizeH="0" baseline="0" noProof="0" smtClean="0">
                <a:ln>
                  <a:noFill/>
                </a:ln>
                <a:solidFill>
                  <a:srgbClr val="53565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srgbClr val="53565A"/>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rot="150041">
            <a:off x="8554297" y="1532653"/>
            <a:ext cx="2732303" cy="4464548"/>
          </a:xfrm>
          <a:prstGeom prst="rect">
            <a:avLst/>
          </a:prstGeom>
        </p:spPr>
      </p:pic>
    </p:spTree>
    <p:extLst>
      <p:ext uri="{BB962C8B-B14F-4D97-AF65-F5344CB8AC3E}">
        <p14:creationId xmlns:p14="http://schemas.microsoft.com/office/powerpoint/2010/main" val="85982558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4 Historical Facts About Informed Consent</a:t>
            </a:r>
            <a:endParaRPr lang="en-US" dirty="0"/>
          </a:p>
        </p:txBody>
      </p:sp>
      <p:sp>
        <p:nvSpPr>
          <p:cNvPr id="3" name="Content Placeholder 2"/>
          <p:cNvSpPr>
            <a:spLocks noGrp="1"/>
          </p:cNvSpPr>
          <p:nvPr>
            <p:ph idx="1"/>
          </p:nvPr>
        </p:nvSpPr>
        <p:spPr/>
        <p:txBody>
          <a:bodyPr/>
          <a:lstStyle/>
          <a:p>
            <a:pPr marL="0" indent="0">
              <a:buNone/>
            </a:pPr>
            <a:r>
              <a:rPr lang="en-US" dirty="0">
                <a:solidFill>
                  <a:srgbClr val="53565A"/>
                </a:solidFill>
              </a:rPr>
              <a:t>3. </a:t>
            </a:r>
            <a:r>
              <a:rPr lang="en-US" sz="2300" dirty="0">
                <a:solidFill>
                  <a:srgbClr val="53565A"/>
                </a:solidFill>
              </a:rPr>
              <a:t>The actual phrase, "informed consent," is credited to an American lawyer, Paul G. Gebhard, who, in a 1957 friend of the court brief, employed the phrase in a medical malpractice case. In the case, </a:t>
            </a:r>
            <a:r>
              <a:rPr lang="en-US" sz="2300" dirty="0"/>
              <a:t>a patient contended that a surgeon at a Stanford University hospital had not fully disclosed all risks in a recommended aortography. </a:t>
            </a:r>
          </a:p>
          <a:p>
            <a:r>
              <a:rPr lang="en-US" sz="1800" dirty="0"/>
              <a:t>Mr. Gebhard wrote, </a:t>
            </a:r>
            <a:r>
              <a:rPr lang="en-US" sz="1800" i="1" dirty="0"/>
              <a:t>“…each patient presents a separate problem, that the patient's mental and emotional condition is important and in certain cases may be crucial, and that in discussing the element of risk a certain amount of discretion must be employed consistent with the </a:t>
            </a:r>
            <a:r>
              <a:rPr lang="en-US" sz="1800" i="1" dirty="0">
                <a:solidFill>
                  <a:srgbClr val="C00000"/>
                </a:solidFill>
              </a:rPr>
              <a:t>full disclosure of facts necessary to an informed consent</a:t>
            </a:r>
            <a:r>
              <a:rPr lang="en-US" sz="1800" i="1" dirty="0"/>
              <a:t>.”</a:t>
            </a:r>
          </a:p>
          <a:p>
            <a:pPr marL="0" indent="0" algn="r">
              <a:buNone/>
            </a:pPr>
            <a:endParaRPr lang="en-US" sz="1600" dirty="0"/>
          </a:p>
          <a:p>
            <a:pPr marL="0" indent="0" algn="r">
              <a:buNone/>
            </a:pPr>
            <a:r>
              <a:rPr lang="en-US" sz="1200" dirty="0"/>
              <a:t>http://law.justia.com/cases/california/court-of-appeal/2d/154/560.html</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A9E14D-4218-D743-BB5B-B907FBBABC66}" type="slidenum">
              <a:rPr kumimoji="0" lang="en-US" sz="1000" b="0" i="0" u="none" strike="noStrike" kern="1200" cap="none" spc="0" normalizeH="0" baseline="0" noProof="0" smtClean="0">
                <a:ln>
                  <a:noFill/>
                </a:ln>
                <a:solidFill>
                  <a:srgbClr val="53565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srgbClr val="53565A"/>
              </a:solidFill>
              <a:effectLst/>
              <a:uLnTx/>
              <a:uFillTx/>
              <a:latin typeface="Arial"/>
              <a:ea typeface="+mn-ea"/>
              <a:cs typeface="+mn-cs"/>
            </a:endParaRPr>
          </a:p>
        </p:txBody>
      </p:sp>
    </p:spTree>
    <p:extLst>
      <p:ext uri="{BB962C8B-B14F-4D97-AF65-F5344CB8AC3E}">
        <p14:creationId xmlns:p14="http://schemas.microsoft.com/office/powerpoint/2010/main" val="395525208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4 Historical Facts About Informed Consent</a:t>
            </a:r>
            <a:endParaRPr lang="en-US" dirty="0"/>
          </a:p>
        </p:txBody>
      </p:sp>
      <p:sp>
        <p:nvSpPr>
          <p:cNvPr id="3" name="Content Placeholder 2"/>
          <p:cNvSpPr>
            <a:spLocks noGrp="1"/>
          </p:cNvSpPr>
          <p:nvPr>
            <p:ph idx="1"/>
          </p:nvPr>
        </p:nvSpPr>
        <p:spPr>
          <a:xfrm>
            <a:off x="609600" y="1676400"/>
            <a:ext cx="10972800" cy="4572000"/>
          </a:xfrm>
        </p:spPr>
        <p:txBody>
          <a:bodyPr/>
          <a:lstStyle/>
          <a:p>
            <a:pPr marL="0" lvl="0" indent="0" defTabSz="457200" fontAlgn="base">
              <a:lnSpc>
                <a:spcPct val="75000"/>
              </a:lnSpc>
              <a:spcBef>
                <a:spcPct val="20000"/>
              </a:spcBef>
              <a:spcAft>
                <a:spcPct val="0"/>
              </a:spcAft>
              <a:buClrTx/>
              <a:buNone/>
            </a:pPr>
            <a:r>
              <a:rPr lang="en-US" altLang="en-US" dirty="0"/>
              <a:t>4. C</a:t>
            </a:r>
            <a:r>
              <a:rPr lang="en-US" dirty="0"/>
              <a:t>ornerstone documents on informed consent/human research </a:t>
            </a:r>
            <a:r>
              <a:rPr lang="en-US" altLang="en-US" dirty="0">
                <a:cs typeface="Book Antiqua" pitchFamily="18" charset="0"/>
              </a:rPr>
              <a:t>in the aftermath of WWII</a:t>
            </a:r>
            <a:br>
              <a:rPr lang="en-US" altLang="en-US" sz="3200" dirty="0">
                <a:cs typeface="Book Antiqua" pitchFamily="18" charset="0"/>
              </a:rPr>
            </a:br>
            <a:endParaRPr lang="en-US" altLang="en-US" sz="1600" dirty="0"/>
          </a:p>
          <a:p>
            <a:pPr lvl="1" defTabSz="457200" fontAlgn="base">
              <a:lnSpc>
                <a:spcPct val="75000"/>
              </a:lnSpc>
              <a:spcBef>
                <a:spcPct val="20000"/>
              </a:spcBef>
              <a:spcAft>
                <a:spcPct val="0"/>
              </a:spcAft>
              <a:buClrTx/>
              <a:buFont typeface="Wingdings" pitchFamily="2" charset="2"/>
              <a:buChar char="§"/>
            </a:pPr>
            <a:r>
              <a:rPr lang="en-US" altLang="en-US" b="1" dirty="0">
                <a:solidFill>
                  <a:srgbClr val="C00000"/>
                </a:solidFill>
              </a:rPr>
              <a:t>Nuremburg Code </a:t>
            </a:r>
            <a:r>
              <a:rPr lang="en-US" altLang="en-US" dirty="0">
                <a:solidFill>
                  <a:srgbClr val="575757"/>
                </a:solidFill>
              </a:rPr>
              <a:t>1949 – Post-N</a:t>
            </a:r>
            <a:r>
              <a:rPr lang="en-US" dirty="0"/>
              <a:t>azi era in r</a:t>
            </a:r>
            <a:r>
              <a:rPr lang="en-US" altLang="en-US" dirty="0">
                <a:solidFill>
                  <a:srgbClr val="575757"/>
                </a:solidFill>
              </a:rPr>
              <a:t>esponse to evidence of human experimentation</a:t>
            </a:r>
          </a:p>
          <a:p>
            <a:pPr marL="1201737" lvl="2" indent="-285750" defTabSz="457200" fontAlgn="base">
              <a:spcBef>
                <a:spcPct val="20000"/>
              </a:spcBef>
              <a:spcAft>
                <a:spcPct val="0"/>
              </a:spcAft>
              <a:buClrTx/>
              <a:buFont typeface="Arial" pitchFamily="34" charset="0"/>
              <a:buChar char="•"/>
            </a:pPr>
            <a:r>
              <a:rPr lang="en-US" altLang="en-US" dirty="0"/>
              <a:t>Necessary, important, well designed research, risks commensurate with benefits, avoidance of unnecessary suffering or injury, termination for risk of imminent harm or death, </a:t>
            </a:r>
            <a:r>
              <a:rPr lang="en-US" altLang="en-US" u="sng" dirty="0"/>
              <a:t>v</a:t>
            </a:r>
            <a:r>
              <a:rPr lang="en-US" altLang="en-US" i="1" u="sng" dirty="0"/>
              <a:t>oluntary consent</a:t>
            </a:r>
            <a:r>
              <a:rPr lang="en-US" altLang="en-US" dirty="0"/>
              <a:t> of research subjects, permission to “opt out” at any time</a:t>
            </a:r>
            <a:br>
              <a:rPr lang="en-US" altLang="en-US" dirty="0"/>
            </a:br>
            <a:endParaRPr lang="en-US" altLang="en-US" dirty="0"/>
          </a:p>
          <a:p>
            <a:pPr lvl="1" defTabSz="457200" fontAlgn="base">
              <a:spcBef>
                <a:spcPct val="20000"/>
              </a:spcBef>
              <a:spcAft>
                <a:spcPct val="0"/>
              </a:spcAft>
              <a:buClrTx/>
              <a:buFont typeface="Wingdings" pitchFamily="2" charset="2"/>
              <a:buChar char="§"/>
            </a:pPr>
            <a:r>
              <a:rPr lang="en-US" altLang="en-US" b="1" dirty="0">
                <a:solidFill>
                  <a:srgbClr val="C00000"/>
                </a:solidFill>
              </a:rPr>
              <a:t>Declaration of Helsinki </a:t>
            </a:r>
            <a:r>
              <a:rPr lang="en-US" altLang="en-US" dirty="0">
                <a:solidFill>
                  <a:srgbClr val="575757"/>
                </a:solidFill>
              </a:rPr>
              <a:t>1964 - Voluntary cooperation special research informed consent</a:t>
            </a:r>
          </a:p>
          <a:p>
            <a:pPr lvl="2" defTabSz="457200" fontAlgn="base">
              <a:spcBef>
                <a:spcPct val="20000"/>
              </a:spcBef>
              <a:spcAft>
                <a:spcPct val="0"/>
              </a:spcAft>
              <a:buClrTx/>
              <a:buFont typeface="Wingdings" pitchFamily="2" charset="2"/>
              <a:buChar char="§"/>
            </a:pPr>
            <a:r>
              <a:rPr lang="en-US" altLang="en-US" dirty="0"/>
              <a:t>Primacy of patients’ interests, clear research protocols, research combined with medical care</a:t>
            </a:r>
          </a:p>
          <a:p>
            <a:pPr lvl="2" defTabSz="457200" fontAlgn="base">
              <a:spcBef>
                <a:spcPct val="20000"/>
              </a:spcBef>
              <a:spcAft>
                <a:spcPct val="0"/>
              </a:spcAft>
              <a:buClrTx/>
              <a:buFont typeface="Wingdings" pitchFamily="2" charset="2"/>
              <a:buChar char="§"/>
            </a:pPr>
            <a:endParaRPr lang="en-US" altLang="en-US" sz="1200" dirty="0"/>
          </a:p>
          <a:p>
            <a:pPr lvl="1" defTabSz="457200" fontAlgn="base">
              <a:spcBef>
                <a:spcPct val="20000"/>
              </a:spcBef>
              <a:spcAft>
                <a:spcPct val="0"/>
              </a:spcAft>
              <a:buClrTx/>
              <a:buFont typeface="Wingdings" pitchFamily="2" charset="2"/>
              <a:buChar char="§"/>
            </a:pPr>
            <a:r>
              <a:rPr lang="en-US" altLang="en-US" b="1" dirty="0">
                <a:solidFill>
                  <a:srgbClr val="C00000"/>
                </a:solidFill>
              </a:rPr>
              <a:t>Belmont Report </a:t>
            </a:r>
            <a:r>
              <a:rPr lang="en-US" altLang="en-US" dirty="0">
                <a:solidFill>
                  <a:srgbClr val="575757"/>
                </a:solidFill>
              </a:rPr>
              <a:t>1979 - Practice vs. research, patient benefit</a:t>
            </a:r>
          </a:p>
          <a:p>
            <a:pPr lvl="2" defTabSz="457200" fontAlgn="base">
              <a:spcBef>
                <a:spcPct val="20000"/>
              </a:spcBef>
              <a:spcAft>
                <a:spcPct val="0"/>
              </a:spcAft>
              <a:buClrTx/>
              <a:buFont typeface="Wingdings" pitchFamily="2" charset="2"/>
              <a:buChar char="§"/>
            </a:pPr>
            <a:r>
              <a:rPr lang="en-US" altLang="en-US" dirty="0">
                <a:solidFill>
                  <a:srgbClr val="575757"/>
                </a:solidFill>
              </a:rPr>
              <a:t>Defined e</a:t>
            </a:r>
            <a:r>
              <a:rPr lang="en-US" altLang="en-US" dirty="0"/>
              <a:t>lements of informed consent, boundaries between practice and research</a:t>
            </a:r>
          </a:p>
          <a:p>
            <a:pPr lvl="2" defTabSz="457200" fontAlgn="base">
              <a:spcBef>
                <a:spcPct val="20000"/>
              </a:spcBef>
              <a:spcAft>
                <a:spcPct val="0"/>
              </a:spcAft>
              <a:buClrTx/>
              <a:buFont typeface="Wingdings" pitchFamily="2" charset="2"/>
              <a:buChar char="§"/>
            </a:pPr>
            <a:endParaRPr lang="en-US" altLang="en-US" sz="1200" dirty="0"/>
          </a:p>
          <a:p>
            <a:pPr lvl="2" defTabSz="457200" fontAlgn="base">
              <a:spcBef>
                <a:spcPct val="20000"/>
              </a:spcBef>
              <a:spcAft>
                <a:spcPct val="0"/>
              </a:spcAft>
              <a:buClrTx/>
              <a:buFont typeface="Wingdings" pitchFamily="2" charset="2"/>
              <a:buChar char="§"/>
            </a:pPr>
            <a:endParaRPr lang="en-US" altLang="en-US" sz="1200" dirty="0">
              <a:solidFill>
                <a:srgbClr val="575757"/>
              </a:solidFill>
              <a:latin typeface="Calibri"/>
            </a:endParaRPr>
          </a:p>
          <a:p>
            <a:pPr marL="0" indent="0">
              <a:buNone/>
            </a:pPr>
            <a:endParaRPr lang="en-US" sz="16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A9E14D-4218-D743-BB5B-B907FBBABC66}" type="slidenum">
              <a:rPr kumimoji="0" lang="en-US" sz="1000" b="0" i="0" u="none" strike="noStrike" kern="1200" cap="none" spc="0" normalizeH="0" baseline="0" noProof="0" smtClean="0">
                <a:ln>
                  <a:noFill/>
                </a:ln>
                <a:solidFill>
                  <a:srgbClr val="53565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srgbClr val="53565A"/>
              </a:solidFill>
              <a:effectLst/>
              <a:uLnTx/>
              <a:uFillTx/>
              <a:latin typeface="Arial"/>
              <a:ea typeface="+mn-ea"/>
              <a:cs typeface="+mn-cs"/>
            </a:endParaRPr>
          </a:p>
        </p:txBody>
      </p:sp>
    </p:spTree>
    <p:extLst>
      <p:ext uri="{BB962C8B-B14F-4D97-AF65-F5344CB8AC3E}">
        <p14:creationId xmlns:p14="http://schemas.microsoft.com/office/powerpoint/2010/main" val="164114375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dirty="0">
                <a:cs typeface="Book Antiqua" pitchFamily="18" charset="0"/>
              </a:rPr>
              <a:t>Origins of Informed Consent</a:t>
            </a:r>
            <a:br>
              <a:rPr lang="en-US" altLang="en-US" dirty="0">
                <a:cs typeface="Book Antiqua" pitchFamily="18" charset="0"/>
              </a:rPr>
            </a:br>
            <a:r>
              <a:rPr lang="en-US" altLang="en-US" dirty="0">
                <a:cs typeface="Book Antiqua" pitchFamily="18" charset="0"/>
              </a:rPr>
              <a:t>Philosophical Perspective</a:t>
            </a:r>
            <a:endParaRPr lang="en-US" dirty="0"/>
          </a:p>
        </p:txBody>
      </p:sp>
      <p:sp>
        <p:nvSpPr>
          <p:cNvPr id="7" name="Content Placeholder 6"/>
          <p:cNvSpPr>
            <a:spLocks noGrp="1"/>
          </p:cNvSpPr>
          <p:nvPr>
            <p:ph sz="half" idx="1"/>
          </p:nvPr>
        </p:nvSpPr>
        <p:spPr>
          <a:xfrm>
            <a:off x="5791200" y="1524000"/>
            <a:ext cx="5562600" cy="4572000"/>
          </a:xfrm>
        </p:spPr>
        <p:txBody>
          <a:bodyPr/>
          <a:lstStyle/>
          <a:p>
            <a:r>
              <a:rPr lang="en-US" altLang="en-US" dirty="0"/>
              <a:t>Beneficence</a:t>
            </a:r>
          </a:p>
          <a:p>
            <a:pPr lvl="1"/>
            <a:r>
              <a:rPr lang="en-US" altLang="en-US" sz="2400" dirty="0"/>
              <a:t>Obligation to maximize benefit </a:t>
            </a:r>
          </a:p>
          <a:p>
            <a:pPr lvl="1"/>
            <a:r>
              <a:rPr lang="en-US" altLang="en-US" sz="2400" dirty="0"/>
              <a:t>Obligation to minimize harm</a:t>
            </a:r>
          </a:p>
          <a:p>
            <a:r>
              <a:rPr lang="en-US" altLang="en-US" dirty="0"/>
              <a:t>Non-maleficence</a:t>
            </a:r>
          </a:p>
          <a:p>
            <a:pPr lvl="1"/>
            <a:r>
              <a:rPr lang="en-US" altLang="en-US" sz="2400" dirty="0"/>
              <a:t>Doctrine of </a:t>
            </a:r>
            <a:r>
              <a:rPr lang="ja-JP" altLang="en-US" sz="2400" i="1" dirty="0"/>
              <a:t>“</a:t>
            </a:r>
            <a:r>
              <a:rPr lang="en-US" altLang="en-US" sz="2400" i="1" dirty="0"/>
              <a:t>primum non nocere</a:t>
            </a:r>
            <a:r>
              <a:rPr lang="ja-JP" altLang="en-US" sz="2400" i="1" dirty="0"/>
              <a:t>”</a:t>
            </a:r>
            <a:endParaRPr lang="en-US" altLang="en-US" sz="2400" dirty="0"/>
          </a:p>
          <a:p>
            <a:pPr lvl="1"/>
            <a:r>
              <a:rPr lang="en-US" altLang="en-US" sz="2400" dirty="0"/>
              <a:t>No deliberate harm</a:t>
            </a:r>
          </a:p>
          <a:p>
            <a:r>
              <a:rPr lang="en-US" altLang="en-US" dirty="0"/>
              <a:t>Justice: </a:t>
            </a:r>
          </a:p>
          <a:p>
            <a:pPr lvl="1"/>
            <a:r>
              <a:rPr lang="en-US" altLang="en-US" sz="2400" dirty="0"/>
              <a:t>Equals should be treated equally</a:t>
            </a:r>
          </a:p>
          <a:p>
            <a:r>
              <a:rPr lang="en-US" altLang="en-US" dirty="0"/>
              <a:t>Autonomy (self governance)</a:t>
            </a:r>
          </a:p>
          <a:p>
            <a:pPr marL="0" indent="0">
              <a:buNone/>
            </a:pPr>
            <a:endParaRPr lang="en-US"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A9E14D-4218-D743-BB5B-B907FBBABC66}" type="slidenum">
              <a:rPr kumimoji="0" lang="en-US" sz="1000" b="0" i="0" u="none" strike="noStrike" kern="1200" cap="none" spc="0" normalizeH="0" baseline="0" noProof="0" smtClean="0">
                <a:ln>
                  <a:noFill/>
                </a:ln>
                <a:solidFill>
                  <a:srgbClr val="53565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srgbClr val="53565A"/>
              </a:solidFill>
              <a:effectLst/>
              <a:uLnTx/>
              <a:uFillTx/>
              <a:latin typeface="Arial"/>
              <a:ea typeface="+mn-ea"/>
              <a:cs typeface="+mn-cs"/>
            </a:endParaRPr>
          </a:p>
        </p:txBody>
      </p:sp>
      <p:pic>
        <p:nvPicPr>
          <p:cNvPr id="9" name="Picture 4" descr="Rodin Thin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28800"/>
            <a:ext cx="4038600" cy="4038600"/>
          </a:xfrm>
          <a:prstGeom prst="rect">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72343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Book Antiqua" pitchFamily="18" charset="0"/>
              </a:rPr>
              <a:t>Origins of Informed Consent</a:t>
            </a:r>
            <a:br>
              <a:rPr lang="en-US" altLang="en-US" dirty="0">
                <a:cs typeface="Book Antiqua" pitchFamily="18" charset="0"/>
              </a:rPr>
            </a:br>
            <a:r>
              <a:rPr lang="en-US" altLang="en-US" dirty="0">
                <a:cs typeface="Book Antiqua" pitchFamily="18" charset="0"/>
              </a:rPr>
              <a:t>The Medical Perspective</a:t>
            </a:r>
            <a:endParaRPr lang="en-US" dirty="0"/>
          </a:p>
        </p:txBody>
      </p:sp>
      <p:sp>
        <p:nvSpPr>
          <p:cNvPr id="3" name="Content Placeholder 2"/>
          <p:cNvSpPr>
            <a:spLocks noGrp="1"/>
          </p:cNvSpPr>
          <p:nvPr>
            <p:ph sz="half" idx="1"/>
          </p:nvPr>
        </p:nvSpPr>
        <p:spPr>
          <a:xfrm>
            <a:off x="611080" y="1683798"/>
            <a:ext cx="5486400" cy="4038600"/>
          </a:xfrm>
        </p:spPr>
        <p:txBody>
          <a:bodyPr/>
          <a:lstStyle/>
          <a:p>
            <a:r>
              <a:rPr lang="en-US" altLang="en-US" sz="2200" dirty="0"/>
              <a:t>Origins of medical ethics in </a:t>
            </a:r>
            <a:br>
              <a:rPr lang="en-US" altLang="en-US" sz="2200" dirty="0"/>
            </a:br>
            <a:r>
              <a:rPr lang="en-US" altLang="en-US" sz="2200" dirty="0"/>
              <a:t>antiquity</a:t>
            </a:r>
          </a:p>
          <a:p>
            <a:pPr lvl="1"/>
            <a:r>
              <a:rPr lang="en-US" altLang="en-US" sz="2200" dirty="0"/>
              <a:t>Highly developed ethical </a:t>
            </a:r>
            <a:br>
              <a:rPr lang="en-US" altLang="en-US" sz="2200" dirty="0"/>
            </a:br>
            <a:r>
              <a:rPr lang="en-US" altLang="en-US" sz="2200" dirty="0"/>
              <a:t>standards</a:t>
            </a:r>
          </a:p>
          <a:p>
            <a:pPr lvl="1"/>
            <a:r>
              <a:rPr lang="en-US" altLang="en-US" sz="2200" dirty="0"/>
              <a:t>Common themes</a:t>
            </a:r>
          </a:p>
          <a:p>
            <a:r>
              <a:rPr lang="en-US" altLang="en-US" sz="2200" dirty="0"/>
              <a:t>Hippocrates (400 BCE)</a:t>
            </a:r>
          </a:p>
          <a:p>
            <a:pPr lvl="1"/>
            <a:r>
              <a:rPr lang="en-US" altLang="en-US" sz="2200" dirty="0"/>
              <a:t>Primacy of patient welfare</a:t>
            </a:r>
          </a:p>
          <a:p>
            <a:pPr lvl="1"/>
            <a:r>
              <a:rPr lang="en-US" altLang="en-US" sz="2200" dirty="0"/>
              <a:t>Honesty</a:t>
            </a:r>
          </a:p>
          <a:p>
            <a:pPr lvl="1"/>
            <a:r>
              <a:rPr lang="en-US" altLang="en-US" sz="2200" dirty="0"/>
              <a:t>Sanctity of life</a:t>
            </a:r>
          </a:p>
          <a:p>
            <a:pPr lvl="1"/>
            <a:r>
              <a:rPr lang="en-US" altLang="en-US" sz="2200" i="1" dirty="0"/>
              <a:t>Not </a:t>
            </a:r>
            <a:r>
              <a:rPr lang="en-US" altLang="en-US" sz="2200" dirty="0"/>
              <a:t>informed consent</a:t>
            </a:r>
          </a:p>
          <a:p>
            <a:endParaRPr lang="en-US"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A9E14D-4218-D743-BB5B-B907FBBABC66}" type="slidenum">
              <a:rPr kumimoji="0" lang="en-US" sz="1000" b="0" i="0" u="none" strike="noStrike" kern="1200" cap="none" spc="0" normalizeH="0" baseline="0" noProof="0" smtClean="0">
                <a:ln>
                  <a:noFill/>
                </a:ln>
                <a:solidFill>
                  <a:srgbClr val="53565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53565A"/>
              </a:solidFill>
              <a:effectLst/>
              <a:uLnTx/>
              <a:uFillTx/>
              <a:latin typeface="Arial"/>
              <a:ea typeface="+mn-ea"/>
              <a:cs typeface="+mn-cs"/>
            </a:endParaRPr>
          </a:p>
        </p:txBody>
      </p:sp>
      <p:pic>
        <p:nvPicPr>
          <p:cNvPr id="6" name="Picture 4" descr="Hippocrates Co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293707"/>
            <a:ext cx="3581400" cy="488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04446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Book Antiqua" pitchFamily="18" charset="0"/>
              </a:rPr>
              <a:t>Principles of Informed Consent</a:t>
            </a:r>
            <a:endParaRPr lang="en-US" dirty="0"/>
          </a:p>
        </p:txBody>
      </p:sp>
      <p:sp>
        <p:nvSpPr>
          <p:cNvPr id="3" name="Content Placeholder 2"/>
          <p:cNvSpPr>
            <a:spLocks noGrp="1"/>
          </p:cNvSpPr>
          <p:nvPr>
            <p:ph sz="half" idx="1"/>
          </p:nvPr>
        </p:nvSpPr>
        <p:spPr>
          <a:xfrm>
            <a:off x="609600" y="1676400"/>
            <a:ext cx="8839200" cy="4114800"/>
          </a:xfrm>
        </p:spPr>
        <p:txBody>
          <a:bodyPr/>
          <a:lstStyle/>
          <a:p>
            <a:pPr>
              <a:defRPr/>
            </a:pPr>
            <a:r>
              <a:rPr lang="en-US" dirty="0"/>
              <a:t>Informed consent is a dialogue</a:t>
            </a:r>
            <a:r>
              <a:rPr lang="en-US" sz="2800" dirty="0"/>
              <a:t>:</a:t>
            </a:r>
            <a:endParaRPr lang="en-US" sz="2600" dirty="0"/>
          </a:p>
          <a:p>
            <a:pPr lvl="1">
              <a:buFont typeface="Arial" charset="0"/>
              <a:buChar char="•"/>
              <a:defRPr/>
            </a:pPr>
            <a:r>
              <a:rPr lang="en-US" dirty="0"/>
              <a:t>An assessment of patient </a:t>
            </a:r>
            <a:br>
              <a:rPr lang="en-US" dirty="0"/>
            </a:br>
            <a:r>
              <a:rPr lang="en-US" b="1" dirty="0"/>
              <a:t>competence</a:t>
            </a:r>
            <a:r>
              <a:rPr lang="en-US" dirty="0"/>
              <a:t> to decide</a:t>
            </a:r>
          </a:p>
          <a:p>
            <a:pPr lvl="1">
              <a:buFont typeface="Arial" charset="0"/>
              <a:buChar char="•"/>
              <a:defRPr/>
            </a:pPr>
            <a:r>
              <a:rPr lang="en-US" b="1" dirty="0"/>
              <a:t>Disclosure </a:t>
            </a:r>
            <a:r>
              <a:rPr lang="en-US" dirty="0"/>
              <a:t>of relevant information</a:t>
            </a:r>
          </a:p>
          <a:p>
            <a:pPr lvl="1">
              <a:buFont typeface="Arial" charset="0"/>
              <a:buChar char="•"/>
              <a:defRPr/>
            </a:pPr>
            <a:r>
              <a:rPr lang="en-US" dirty="0"/>
              <a:t>An assessment patients</a:t>
            </a:r>
            <a:r>
              <a:rPr lang="ja-JP" altLang="en-US" dirty="0">
                <a:latin typeface="Arial" charset="0"/>
              </a:rPr>
              <a:t>’</a:t>
            </a:r>
            <a:r>
              <a:rPr lang="en-US" b="1" dirty="0"/>
              <a:t>comprehension</a:t>
            </a:r>
          </a:p>
          <a:p>
            <a:pPr lvl="1">
              <a:buFont typeface="Arial" charset="0"/>
              <a:buChar char="•"/>
              <a:defRPr/>
            </a:pPr>
            <a:r>
              <a:rPr lang="en-US" dirty="0"/>
              <a:t>Affirmatively obtain </a:t>
            </a:r>
            <a:r>
              <a:rPr lang="en-US" b="1" dirty="0"/>
              <a:t>consent</a:t>
            </a:r>
            <a:r>
              <a:rPr lang="en-US" dirty="0"/>
              <a:t> from patient </a:t>
            </a:r>
            <a:br>
              <a:rPr lang="en-US" dirty="0"/>
            </a:br>
            <a:r>
              <a:rPr lang="en-US" dirty="0"/>
              <a:t>or surrogate</a:t>
            </a:r>
          </a:p>
          <a:p>
            <a:pPr>
              <a:defRPr/>
            </a:pPr>
            <a:r>
              <a:rPr lang="en-US" dirty="0"/>
              <a:t>Informed consent occurs before a patient or surrogate signs anything</a:t>
            </a:r>
          </a:p>
          <a:p>
            <a:pPr>
              <a:defRPr/>
            </a:pPr>
            <a:r>
              <a:rPr lang="en-US" dirty="0"/>
              <a:t>It’s a dialogue, </a:t>
            </a:r>
            <a:r>
              <a:rPr lang="en-US" b="1" u="sng" dirty="0"/>
              <a:t>not</a:t>
            </a:r>
            <a:r>
              <a:rPr lang="en-US" dirty="0"/>
              <a:t> a signature on a document</a:t>
            </a:r>
            <a:endParaRPr lang="en-US" i="1" dirty="0"/>
          </a:p>
          <a:p>
            <a:endParaRPr lang="en-US"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A9E14D-4218-D743-BB5B-B907FBBABC66}" type="slidenum">
              <a:rPr kumimoji="0" lang="en-US" sz="1000" b="0" i="0" u="none" strike="noStrike" kern="1200" cap="none" spc="0" normalizeH="0" baseline="0" noProof="0" smtClean="0">
                <a:ln>
                  <a:noFill/>
                </a:ln>
                <a:solidFill>
                  <a:srgbClr val="53565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53565A"/>
              </a:solidFill>
              <a:effectLst/>
              <a:uLnTx/>
              <a:uFillTx/>
              <a:latin typeface="Arial"/>
              <a:ea typeface="+mn-ea"/>
              <a:cs typeface="+mn-cs"/>
            </a:endParaRPr>
          </a:p>
        </p:txBody>
      </p:sp>
      <p:pic>
        <p:nvPicPr>
          <p:cNvPr id="12" name="Picture 11"/>
          <p:cNvPicPr>
            <a:picLocks noChangeAspect="1"/>
          </p:cNvPicPr>
          <p:nvPr/>
        </p:nvPicPr>
        <p:blipFill>
          <a:blip r:embed="rId3"/>
          <a:stretch>
            <a:fillRect/>
          </a:stretch>
        </p:blipFill>
        <p:spPr>
          <a:xfrm>
            <a:off x="7152774" y="1600200"/>
            <a:ext cx="4010526" cy="2667000"/>
          </a:xfrm>
          <a:prstGeom prst="rect">
            <a:avLst/>
          </a:prstGeom>
        </p:spPr>
      </p:pic>
    </p:spTree>
    <p:extLst>
      <p:ext uri="{BB962C8B-B14F-4D97-AF65-F5344CB8AC3E}">
        <p14:creationId xmlns:p14="http://schemas.microsoft.com/office/powerpoint/2010/main" val="4099010191"/>
      </p:ext>
    </p:extLst>
  </p:cSld>
  <p:clrMapOvr>
    <a:masterClrMapping/>
  </p:clrMapOvr>
  <p:transition>
    <p:fade/>
  </p:transition>
</p:sld>
</file>

<file path=ppt/theme/theme1.xml><?xml version="1.0" encoding="utf-8"?>
<a:theme xmlns:a="http://schemas.openxmlformats.org/drawingml/2006/main" name="1_Office Theme">
  <a:themeElements>
    <a:clrScheme name="Academy">
      <a:dk1>
        <a:srgbClr val="000000"/>
      </a:dk1>
      <a:lt1>
        <a:srgbClr val="FFFFFF"/>
      </a:lt1>
      <a:dk2>
        <a:srgbClr val="53565A"/>
      </a:dk2>
      <a:lt2>
        <a:srgbClr val="351F65"/>
      </a:lt2>
      <a:accent1>
        <a:srgbClr val="D05A57"/>
      </a:accent1>
      <a:accent2>
        <a:srgbClr val="F68D2E"/>
      </a:accent2>
      <a:accent3>
        <a:srgbClr val="F2C75C"/>
      </a:accent3>
      <a:accent4>
        <a:srgbClr val="A9C23F"/>
      </a:accent4>
      <a:accent5>
        <a:srgbClr val="86C8BC"/>
      </a:accent5>
      <a:accent6>
        <a:srgbClr val="3E87CB"/>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cmpd="sng"/>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a:defPPr>
      </a:lstStyle>
    </a:txDef>
  </a:objectDefaults>
  <a:extraClrSchemeLst/>
  <a:extLst>
    <a:ext uri="{05A4C25C-085E-4340-85A3-A5531E510DB2}">
      <thm15:themeFamily xmlns:thm15="http://schemas.microsoft.com/office/thememl/2012/main" name="AAO TEMPLATE_WIDE" id="{B7D43C09-1926-EA4D-A9B5-228DB1CB9C12}" vid="{29EC38E9-ECF7-B24F-9EB0-D8C7390972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1786</Words>
  <Application>Microsoft Office PowerPoint</Application>
  <PresentationFormat>Widescreen</PresentationFormat>
  <Paragraphs>174</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Segoe UI</vt:lpstr>
      <vt:lpstr>Wingdings</vt:lpstr>
      <vt:lpstr>1_Office Theme</vt:lpstr>
      <vt:lpstr>Informed Consent  Why is This Topic Important?</vt:lpstr>
      <vt:lpstr>  Code of Ethics - Rule 2</vt:lpstr>
      <vt:lpstr>  4 Historical Facts About Informed Consent </vt:lpstr>
      <vt:lpstr>4 Historical Facts About Informed Consent</vt:lpstr>
      <vt:lpstr>4 Historical Facts About Informed Consent</vt:lpstr>
      <vt:lpstr>4 Historical Facts About Informed Consent</vt:lpstr>
      <vt:lpstr>Origins of Informed Consent Philosophical Perspective</vt:lpstr>
      <vt:lpstr>Origins of Informed Consent The Medical Perspective</vt:lpstr>
      <vt:lpstr>Principles of Informed Consent</vt:lpstr>
      <vt:lpstr>Ophthalmic Mutual Insurance Company (OMIC)</vt:lpstr>
      <vt:lpstr>From OMIC</vt:lpstr>
      <vt:lpstr>Thank you -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Informed Consent  Why is This Topic Important?</dc:title>
  <dc:creator>Mara Pearse Burke</dc:creator>
  <cp:lastModifiedBy>Mara Pearse Burke</cp:lastModifiedBy>
  <cp:revision>4</cp:revision>
  <dcterms:created xsi:type="dcterms:W3CDTF">2021-02-10T21:03:04Z</dcterms:created>
  <dcterms:modified xsi:type="dcterms:W3CDTF">2021-02-19T15:23:07Z</dcterms:modified>
</cp:coreProperties>
</file>