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97" r:id="rId2"/>
    <p:sldId id="271" r:id="rId3"/>
    <p:sldId id="308" r:id="rId4"/>
    <p:sldId id="269" r:id="rId5"/>
    <p:sldId id="316" r:id="rId6"/>
    <p:sldId id="310" r:id="rId7"/>
    <p:sldId id="312" r:id="rId8"/>
    <p:sldId id="311" r:id="rId9"/>
    <p:sldId id="313" r:id="rId10"/>
    <p:sldId id="315" r:id="rId11"/>
    <p:sldId id="290" r:id="rId12"/>
    <p:sldId id="2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66594" autoAdjust="0"/>
  </p:normalViewPr>
  <p:slideViewPr>
    <p:cSldViewPr snapToGrid="0">
      <p:cViewPr varScale="1">
        <p:scale>
          <a:sx n="66" d="100"/>
          <a:sy n="66" d="100"/>
        </p:scale>
        <p:origin x="123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1FDD8-83C4-4B3B-A573-037ECF0DB9EE}" type="datetimeFigureOut">
              <a:rPr lang="en-US" smtClean="0"/>
              <a:t>3/30/2021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F63018-EE8F-43FF-A9D3-112A2CCCCA4A}" type="slidenum">
              <a:rPr lang="en-US" smtClean="0"/>
              <a:t>‹#›</a:t>
            </a:fld>
            <a:endParaRPr lang="en-US"/>
          </a:p>
        </p:txBody>
      </p:sp>
    </p:spTree>
    <p:extLst>
      <p:ext uri="{BB962C8B-B14F-4D97-AF65-F5344CB8AC3E}">
        <p14:creationId xmlns:p14="http://schemas.microsoft.com/office/powerpoint/2010/main" val="2506505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200" fontAlgn="base">
              <a:spcAft>
                <a:spcPct val="0"/>
              </a:spcAft>
            </a:pPr>
            <a:r>
              <a:rPr lang="en-US" altLang="en-US" dirty="0"/>
              <a:t>Obligation to be Truthful</a:t>
            </a:r>
          </a:p>
          <a:p>
            <a:pPr defTabSz="457200" fontAlgn="base">
              <a:spcAft>
                <a:spcPct val="0"/>
              </a:spcAft>
            </a:pPr>
            <a:r>
              <a:rPr lang="en-US" altLang="en-US" dirty="0"/>
              <a:t>Engenders Patient Trust</a:t>
            </a:r>
          </a:p>
          <a:p>
            <a:pPr defTabSz="457200" fontAlgn="base">
              <a:spcAft>
                <a:spcPct val="0"/>
              </a:spcAft>
            </a:pPr>
            <a:r>
              <a:rPr lang="en-US" altLang="en-US" dirty="0"/>
              <a:t>Develops Patient Autonomy</a:t>
            </a:r>
          </a:p>
          <a:p>
            <a:pPr defTabSz="457200" fontAlgn="base">
              <a:spcAft>
                <a:spcPct val="0"/>
              </a:spcAft>
            </a:pPr>
            <a:r>
              <a:rPr lang="en-US" altLang="en-US" dirty="0"/>
              <a:t>Integrity of the Profession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CDF85-3280-3542-9647-8105EC0AC3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59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Four elements of Informed consent:</a:t>
            </a:r>
          </a:p>
          <a:p>
            <a:endParaRPr lang="en-US" dirty="0"/>
          </a:p>
          <a:p>
            <a:r>
              <a:rPr lang="en-US" altLang="en-US" dirty="0"/>
              <a:t>Beneficence – do what’s right</a:t>
            </a:r>
          </a:p>
          <a:p>
            <a:endParaRPr lang="en-US" altLang="en-US" dirty="0"/>
          </a:p>
          <a:p>
            <a:r>
              <a:rPr lang="en-US" altLang="en-US" dirty="0"/>
              <a:t>Non-maleficence – don’t do what’s wrong</a:t>
            </a:r>
          </a:p>
          <a:p>
            <a:endParaRPr lang="en-US" altLang="en-US" dirty="0"/>
          </a:p>
          <a:p>
            <a:r>
              <a:rPr lang="en-US" altLang="en-US" dirty="0"/>
              <a:t>Justice – include all relevant info – different for each patient</a:t>
            </a:r>
          </a:p>
          <a:p>
            <a:endParaRPr lang="en-US" altLang="en-US" dirty="0"/>
          </a:p>
          <a:p>
            <a:r>
              <a:rPr lang="en-US" altLang="en-US" dirty="0"/>
              <a:t>Autonomy (self governance) (some say truth-telling) – help the patient make informed decisions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CDF85-3280-3542-9647-8105EC0AC3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51873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1752600"/>
            <a:ext cx="9296400" cy="1828800"/>
          </a:xfrm>
        </p:spPr>
        <p:txBody>
          <a:bodyPr anchor="b">
            <a:noAutofit/>
          </a:bodyPr>
          <a:lstStyle>
            <a:lvl1pPr marL="0" marR="0" indent="0" algn="l" defTabSz="914400" rtl="0" eaLnBrk="1" fontAlgn="auto" latinLnBrk="0" hangingPunct="1">
              <a:lnSpc>
                <a:spcPct val="100000"/>
              </a:lnSpc>
              <a:spcBef>
                <a:spcPct val="0"/>
              </a:spcBef>
              <a:spcAft>
                <a:spcPts val="0"/>
              </a:spcAft>
              <a:buClrTx/>
              <a:buSzTx/>
              <a:buFontTx/>
              <a:buNone/>
              <a:tabLst/>
              <a:defRPr sz="4400" baseline="0"/>
            </a:lvl1pPr>
          </a:lstStyle>
          <a:p>
            <a:r>
              <a:rPr lang="en-US" dirty="0"/>
              <a:t>Cover Slide Title</a:t>
            </a:r>
          </a:p>
        </p:txBody>
      </p:sp>
      <p:sp>
        <p:nvSpPr>
          <p:cNvPr id="3" name="Subtitle 2"/>
          <p:cNvSpPr>
            <a:spLocks noGrp="1"/>
          </p:cNvSpPr>
          <p:nvPr>
            <p:ph type="subTitle" idx="1" hasCustomPrompt="1"/>
          </p:nvPr>
        </p:nvSpPr>
        <p:spPr>
          <a:xfrm>
            <a:off x="609600" y="3810000"/>
            <a:ext cx="9296400" cy="1828800"/>
          </a:xfrm>
        </p:spPr>
        <p:txBody>
          <a:bodyPr>
            <a:noAutofit/>
          </a:bodyPr>
          <a:lstStyle>
            <a:lvl1pPr marL="0" indent="0" algn="l">
              <a:buNone/>
              <a:defRPr sz="28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info, date, etc.</a:t>
            </a:r>
          </a:p>
        </p:txBody>
      </p:sp>
      <p:sp>
        <p:nvSpPr>
          <p:cNvPr id="8" name="Oval 7"/>
          <p:cNvSpPr>
            <a:spLocks noChangeAspect="1"/>
          </p:cNvSpPr>
          <p:nvPr userDrawn="1"/>
        </p:nvSpPr>
        <p:spPr>
          <a:xfrm>
            <a:off x="10224274" y="1286030"/>
            <a:ext cx="1967724" cy="1967724"/>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224275" y="3253754"/>
            <a:ext cx="1967724" cy="1967724"/>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22" name="Freeform 21"/>
          <p:cNvSpPr>
            <a:spLocks noChangeAspect="1"/>
          </p:cNvSpPr>
          <p:nvPr userDrawn="1"/>
        </p:nvSpPr>
        <p:spPr>
          <a:xfrm>
            <a:off x="10224277" y="5221478"/>
            <a:ext cx="1967724" cy="1636522"/>
          </a:xfrm>
          <a:custGeom>
            <a:avLst/>
            <a:gdLst>
              <a:gd name="connsiteX0" fmla="*/ 983862 w 1967724"/>
              <a:gd name="connsiteY0" fmla="*/ 0 h 1636522"/>
              <a:gd name="connsiteX1" fmla="*/ 1967724 w 1967724"/>
              <a:gd name="connsiteY1" fmla="*/ 983862 h 1636522"/>
              <a:gd name="connsiteX2" fmla="*/ 1799696 w 1967724"/>
              <a:gd name="connsiteY2" fmla="*/ 1533949 h 1636522"/>
              <a:gd name="connsiteX3" fmla="*/ 1715065 w 1967724"/>
              <a:gd name="connsiteY3" fmla="*/ 1636522 h 1636522"/>
              <a:gd name="connsiteX4" fmla="*/ 252659 w 1967724"/>
              <a:gd name="connsiteY4" fmla="*/ 1636522 h 1636522"/>
              <a:gd name="connsiteX5" fmla="*/ 168028 w 1967724"/>
              <a:gd name="connsiteY5" fmla="*/ 1533949 h 1636522"/>
              <a:gd name="connsiteX6" fmla="*/ 0 w 1967724"/>
              <a:gd name="connsiteY6" fmla="*/ 983862 h 1636522"/>
              <a:gd name="connsiteX7" fmla="*/ 983862 w 1967724"/>
              <a:gd name="connsiteY7" fmla="*/ 0 h 1636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7724" h="1636522">
                <a:moveTo>
                  <a:pt x="983862" y="0"/>
                </a:moveTo>
                <a:cubicBezTo>
                  <a:pt x="1527234" y="0"/>
                  <a:pt x="1967724" y="440490"/>
                  <a:pt x="1967724" y="983862"/>
                </a:cubicBezTo>
                <a:cubicBezTo>
                  <a:pt x="1967724" y="1187627"/>
                  <a:pt x="1905780" y="1376923"/>
                  <a:pt x="1799696" y="1533949"/>
                </a:cubicBezTo>
                <a:lnTo>
                  <a:pt x="1715065" y="1636522"/>
                </a:lnTo>
                <a:lnTo>
                  <a:pt x="252659" y="1636522"/>
                </a:lnTo>
                <a:lnTo>
                  <a:pt x="168028" y="1533949"/>
                </a:lnTo>
                <a:cubicBezTo>
                  <a:pt x="61944" y="1376923"/>
                  <a:pt x="0" y="1187627"/>
                  <a:pt x="0" y="983862"/>
                </a:cubicBezTo>
                <a:cubicBezTo>
                  <a:pt x="0" y="440490"/>
                  <a:pt x="440490" y="0"/>
                  <a:pt x="983862"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7375" t="21951" b="21951"/>
          <a:stretch/>
        </p:blipFill>
        <p:spPr>
          <a:xfrm>
            <a:off x="609600" y="491196"/>
            <a:ext cx="2871216" cy="769434"/>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07746" y="678462"/>
            <a:ext cx="2550854" cy="438912"/>
          </a:xfrm>
          <a:prstGeom prst="rect">
            <a:avLst/>
          </a:prstGeom>
        </p:spPr>
      </p:pic>
    </p:spTree>
    <p:extLst>
      <p:ext uri="{BB962C8B-B14F-4D97-AF65-F5344CB8AC3E}">
        <p14:creationId xmlns:p14="http://schemas.microsoft.com/office/powerpoint/2010/main" val="53451427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752600"/>
            <a:ext cx="9906000" cy="1828800"/>
          </a:xfrm>
        </p:spPr>
        <p:txBody>
          <a:bodyPr anchor="b">
            <a:noAutofit/>
          </a:bodyPr>
          <a:lstStyle>
            <a:lvl1pPr>
              <a:defRPr sz="4400"/>
            </a:lvl1pPr>
          </a:lstStyle>
          <a:p>
            <a:r>
              <a:rPr lang="en-US" dirty="0"/>
              <a:t>Section Divider Title</a:t>
            </a:r>
          </a:p>
        </p:txBody>
      </p:sp>
      <p:sp>
        <p:nvSpPr>
          <p:cNvPr id="3" name="Text Placeholder 2"/>
          <p:cNvSpPr>
            <a:spLocks noGrp="1"/>
          </p:cNvSpPr>
          <p:nvPr>
            <p:ph type="body" idx="1" hasCustomPrompt="1"/>
          </p:nvPr>
        </p:nvSpPr>
        <p:spPr>
          <a:xfrm>
            <a:off x="609600" y="3810000"/>
            <a:ext cx="9906000" cy="1828800"/>
          </a:xfrm>
        </p:spPr>
        <p:txBody>
          <a:bodyPr>
            <a:noAutofit/>
          </a:bodyPr>
          <a:lstStyle>
            <a:lvl1pPr marL="0" indent="0">
              <a:buNone/>
              <a:defRPr sz="2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Divider Subtitle</a:t>
            </a:r>
          </a:p>
        </p:txBody>
      </p:sp>
      <p:sp>
        <p:nvSpPr>
          <p:cNvPr id="8" name="Oval 7"/>
          <p:cNvSpPr>
            <a:spLocks noChangeAspect="1"/>
          </p:cNvSpPr>
          <p:nvPr userDrawn="1"/>
        </p:nvSpPr>
        <p:spPr>
          <a:xfrm>
            <a:off x="10678072" y="2770056"/>
            <a:ext cx="1513921" cy="1513921"/>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678076" y="1257734"/>
            <a:ext cx="1513921" cy="1513921"/>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18" name="Freeform 17"/>
          <p:cNvSpPr>
            <a:spLocks noChangeAspect="1"/>
          </p:cNvSpPr>
          <p:nvPr userDrawn="1"/>
        </p:nvSpPr>
        <p:spPr>
          <a:xfrm>
            <a:off x="10678079" y="0"/>
            <a:ext cx="1513922" cy="1258535"/>
          </a:xfrm>
          <a:custGeom>
            <a:avLst/>
            <a:gdLst>
              <a:gd name="connsiteX0" fmla="*/ 193922 w 1513922"/>
              <a:gd name="connsiteY0" fmla="*/ 0 h 1258535"/>
              <a:gd name="connsiteX1" fmla="*/ 1320000 w 1513922"/>
              <a:gd name="connsiteY1" fmla="*/ 0 h 1258535"/>
              <a:gd name="connsiteX2" fmla="*/ 1384645 w 1513922"/>
              <a:gd name="connsiteY2" fmla="*/ 78350 h 1258535"/>
              <a:gd name="connsiteX3" fmla="*/ 1513922 w 1513922"/>
              <a:gd name="connsiteY3" fmla="*/ 501574 h 1258535"/>
              <a:gd name="connsiteX4" fmla="*/ 756961 w 1513922"/>
              <a:gd name="connsiteY4" fmla="*/ 1258535 h 1258535"/>
              <a:gd name="connsiteX5" fmla="*/ 0 w 1513922"/>
              <a:gd name="connsiteY5" fmla="*/ 501574 h 1258535"/>
              <a:gd name="connsiteX6" fmla="*/ 129277 w 1513922"/>
              <a:gd name="connsiteY6" fmla="*/ 78350 h 1258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3922" h="1258535">
                <a:moveTo>
                  <a:pt x="193922" y="0"/>
                </a:moveTo>
                <a:lnTo>
                  <a:pt x="1320000" y="0"/>
                </a:lnTo>
                <a:lnTo>
                  <a:pt x="1384645" y="78350"/>
                </a:lnTo>
                <a:cubicBezTo>
                  <a:pt x="1466264" y="199162"/>
                  <a:pt x="1513922" y="344802"/>
                  <a:pt x="1513922" y="501574"/>
                </a:cubicBezTo>
                <a:cubicBezTo>
                  <a:pt x="1513922" y="919632"/>
                  <a:pt x="1175019" y="1258535"/>
                  <a:pt x="756961" y="1258535"/>
                </a:cubicBezTo>
                <a:cubicBezTo>
                  <a:pt x="338903" y="1258535"/>
                  <a:pt x="0" y="919632"/>
                  <a:pt x="0" y="501574"/>
                </a:cubicBezTo>
                <a:cubicBezTo>
                  <a:pt x="0" y="344802"/>
                  <a:pt x="47658" y="199162"/>
                  <a:pt x="129277" y="7835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l="7375" t="21951" b="21951"/>
          <a:stretch/>
        </p:blipFill>
        <p:spPr>
          <a:xfrm>
            <a:off x="609600" y="6012366"/>
            <a:ext cx="2871216" cy="769434"/>
          </a:xfrm>
          <a:prstGeom prst="rect">
            <a:avLst/>
          </a:prstGeom>
        </p:spPr>
      </p:pic>
      <p:pic>
        <p:nvPicPr>
          <p:cNvPr id="19" name="Picture 1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07746" y="6199632"/>
            <a:ext cx="2550854" cy="438912"/>
          </a:xfrm>
          <a:prstGeom prst="rect">
            <a:avLst/>
          </a:prstGeom>
        </p:spPr>
      </p:pic>
    </p:spTree>
    <p:extLst>
      <p:ext uri="{BB962C8B-B14F-4D97-AF65-F5344CB8AC3E}">
        <p14:creationId xmlns:p14="http://schemas.microsoft.com/office/powerpoint/2010/main" val="270925545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2"/>
                </a:solidFill>
              </a:defRPr>
            </a:lvl1pPr>
          </a:lstStyle>
          <a:p>
            <a:fld id="{12A9E14D-4218-D743-BB5B-B907FBBABC66}" type="slidenum">
              <a:rPr lang="en-US" smtClean="0"/>
              <a:pPr/>
              <a:t>‹#›</a:t>
            </a:fld>
            <a:endParaRPr lang="en-US" dirty="0"/>
          </a:p>
        </p:txBody>
      </p:sp>
    </p:spTree>
    <p:extLst>
      <p:ext uri="{BB962C8B-B14F-4D97-AF65-F5344CB8AC3E}">
        <p14:creationId xmlns:p14="http://schemas.microsoft.com/office/powerpoint/2010/main" val="416355704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76400"/>
            <a:ext cx="50292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53200" y="1676400"/>
            <a:ext cx="50292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99239890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 Pictur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7467600" y="1676400"/>
            <a:ext cx="4114800" cy="4114800"/>
          </a:xfrm>
          <a:prstGeom prst="ellipse">
            <a:avLst/>
          </a:prstGeom>
        </p:spPr>
        <p:txBody>
          <a:bodyPr anchor="ctr"/>
          <a:lstStyle>
            <a:lvl1pPr marL="0" indent="0" algn="ctr">
              <a:buNone/>
              <a:defRPr/>
            </a:lvl1pPr>
          </a:lstStyle>
          <a:p>
            <a:r>
              <a:rPr lang="en-US" dirty="0"/>
              <a:t>Click icon to add picture</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6400"/>
            <a:ext cx="5943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65332981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59179157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Final">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6400" y="1985626"/>
            <a:ext cx="8839200" cy="2510174"/>
          </a:xfrm>
          <a:prstGeom prst="rect">
            <a:avLst/>
          </a:prstGeom>
        </p:spPr>
      </p:pic>
    </p:spTree>
    <p:extLst>
      <p:ext uri="{BB962C8B-B14F-4D97-AF65-F5344CB8AC3E}">
        <p14:creationId xmlns:p14="http://schemas.microsoft.com/office/powerpoint/2010/main" val="387542956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8600"/>
            <a:ext cx="10972800" cy="1219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76400"/>
            <a:ext cx="10972800" cy="4114800"/>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114801" y="6553200"/>
            <a:ext cx="3962399" cy="228600"/>
          </a:xfrm>
          <a:prstGeom prst="rect">
            <a:avLst/>
          </a:prstGeom>
        </p:spPr>
        <p:txBody>
          <a:bodyPr vert="horz" wrap="none" lIns="91440" tIns="45720" rIns="91440" bIns="45720" rtlCol="0" anchor="ctr">
            <a:noAutofit/>
          </a:bodyPr>
          <a:lstStyle>
            <a:lvl1pPr algn="ctr">
              <a:defRPr sz="900">
                <a:solidFill>
                  <a:schemeClr val="tx2"/>
                </a:solidFill>
              </a:defRPr>
            </a:lvl1pPr>
          </a:lstStyle>
          <a:p>
            <a:endParaRPr lang="en-US" dirty="0"/>
          </a:p>
        </p:txBody>
      </p:sp>
      <p:sp>
        <p:nvSpPr>
          <p:cNvPr id="6" name="Slide Number Placeholder 5"/>
          <p:cNvSpPr>
            <a:spLocks noGrp="1"/>
          </p:cNvSpPr>
          <p:nvPr>
            <p:ph type="sldNum" sz="quarter" idx="4"/>
          </p:nvPr>
        </p:nvSpPr>
        <p:spPr>
          <a:xfrm>
            <a:off x="10744200" y="6553200"/>
            <a:ext cx="838200" cy="228600"/>
          </a:xfrm>
          <a:prstGeom prst="rect">
            <a:avLst/>
          </a:prstGeom>
        </p:spPr>
        <p:txBody>
          <a:bodyPr vert="horz" wrap="none" lIns="91440" tIns="45720" rIns="91440" bIns="45720" rtlCol="0" anchor="ctr">
            <a:noAutofit/>
          </a:bodyPr>
          <a:lstStyle>
            <a:lvl1pPr algn="r">
              <a:defRPr sz="1000">
                <a:solidFill>
                  <a:schemeClr val="tx2"/>
                </a:solidFill>
              </a:defRPr>
            </a:lvl1pPr>
          </a:lstStyle>
          <a:p>
            <a:fld id="{12A9E14D-4218-D743-BB5B-B907FBBABC66}" type="slidenum">
              <a:rPr lang="en-US" smtClean="0"/>
              <a:pPr/>
              <a:t>‹#›</a:t>
            </a:fld>
            <a:endParaRPr lang="en-US" dirty="0"/>
          </a:p>
        </p:txBody>
      </p:sp>
      <p:grpSp>
        <p:nvGrpSpPr>
          <p:cNvPr id="7" name="Group 6"/>
          <p:cNvGrpSpPr/>
          <p:nvPr userDrawn="1"/>
        </p:nvGrpSpPr>
        <p:grpSpPr>
          <a:xfrm>
            <a:off x="10032915" y="-423"/>
            <a:ext cx="2159085" cy="787229"/>
            <a:chOff x="10032915" y="-423"/>
            <a:chExt cx="2159085" cy="787229"/>
          </a:xfrm>
        </p:grpSpPr>
        <p:sp>
          <p:nvSpPr>
            <p:cNvPr id="8" name="Oval 7"/>
            <p:cNvSpPr>
              <a:spLocks noChangeAspect="1"/>
            </p:cNvSpPr>
            <p:nvPr userDrawn="1"/>
          </p:nvSpPr>
          <p:spPr>
            <a:xfrm>
              <a:off x="10032915" y="0"/>
              <a:ext cx="786807" cy="786806"/>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819722" y="0"/>
              <a:ext cx="786807" cy="786806"/>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19" name="Freeform 18"/>
            <p:cNvSpPr>
              <a:spLocks noChangeAspect="1"/>
            </p:cNvSpPr>
            <p:nvPr userDrawn="1"/>
          </p:nvSpPr>
          <p:spPr>
            <a:xfrm>
              <a:off x="11606528" y="-423"/>
              <a:ext cx="585472" cy="786806"/>
            </a:xfrm>
            <a:custGeom>
              <a:avLst/>
              <a:gdLst>
                <a:gd name="connsiteX0" fmla="*/ 393404 w 585472"/>
                <a:gd name="connsiteY0" fmla="*/ 0 h 786806"/>
                <a:gd name="connsiteX1" fmla="*/ 546535 w 585472"/>
                <a:gd name="connsiteY1" fmla="*/ 30916 h 786806"/>
                <a:gd name="connsiteX2" fmla="*/ 585472 w 585472"/>
                <a:gd name="connsiteY2" fmla="*/ 52050 h 786806"/>
                <a:gd name="connsiteX3" fmla="*/ 585472 w 585472"/>
                <a:gd name="connsiteY3" fmla="*/ 734756 h 786806"/>
                <a:gd name="connsiteX4" fmla="*/ 546535 w 585472"/>
                <a:gd name="connsiteY4" fmla="*/ 755890 h 786806"/>
                <a:gd name="connsiteX5" fmla="*/ 393404 w 585472"/>
                <a:gd name="connsiteY5" fmla="*/ 786806 h 786806"/>
                <a:gd name="connsiteX6" fmla="*/ 0 w 585472"/>
                <a:gd name="connsiteY6" fmla="*/ 393403 h 786806"/>
                <a:gd name="connsiteX7" fmla="*/ 393404 w 585472"/>
                <a:gd name="connsiteY7" fmla="*/ 0 h 786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5472" h="786806">
                  <a:moveTo>
                    <a:pt x="393404" y="0"/>
                  </a:moveTo>
                  <a:cubicBezTo>
                    <a:pt x="447722" y="0"/>
                    <a:pt x="499468" y="11008"/>
                    <a:pt x="546535" y="30916"/>
                  </a:cubicBezTo>
                  <a:lnTo>
                    <a:pt x="585472" y="52050"/>
                  </a:lnTo>
                  <a:lnTo>
                    <a:pt x="585472" y="734756"/>
                  </a:lnTo>
                  <a:lnTo>
                    <a:pt x="546535" y="755890"/>
                  </a:lnTo>
                  <a:cubicBezTo>
                    <a:pt x="499468" y="775798"/>
                    <a:pt x="447722" y="786806"/>
                    <a:pt x="393404" y="786806"/>
                  </a:cubicBezTo>
                  <a:cubicBezTo>
                    <a:pt x="176133" y="786806"/>
                    <a:pt x="0" y="610673"/>
                    <a:pt x="0" y="393403"/>
                  </a:cubicBezTo>
                  <a:cubicBezTo>
                    <a:pt x="0" y="176133"/>
                    <a:pt x="176133" y="0"/>
                    <a:pt x="393404"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grpSp>
      <p:pic>
        <p:nvPicPr>
          <p:cNvPr id="15" name="Picture 14"/>
          <p:cNvPicPr>
            <a:picLocks noChangeAspect="1"/>
          </p:cNvPicPr>
          <p:nvPr userDrawn="1"/>
        </p:nvPicPr>
        <p:blipFill rotWithShape="1">
          <a:blip r:embed="rId9">
            <a:extLst>
              <a:ext uri="{28A0092B-C50C-407E-A947-70E740481C1C}">
                <a14:useLocalDpi xmlns:a14="http://schemas.microsoft.com/office/drawing/2010/main" val="0"/>
              </a:ext>
            </a:extLst>
          </a:blip>
          <a:srcRect l="7375" t="21951" b="21951"/>
          <a:stretch/>
        </p:blipFill>
        <p:spPr>
          <a:xfrm>
            <a:off x="609600" y="6012366"/>
            <a:ext cx="2871216" cy="769434"/>
          </a:xfrm>
          <a:prstGeom prst="rect">
            <a:avLst/>
          </a:prstGeom>
        </p:spPr>
      </p:pic>
      <p:pic>
        <p:nvPicPr>
          <p:cNvPr id="20" name="Picture 19"/>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107746" y="6199632"/>
            <a:ext cx="2550854" cy="438912"/>
          </a:xfrm>
          <a:prstGeom prst="rect">
            <a:avLst/>
          </a:prstGeom>
        </p:spPr>
      </p:pic>
    </p:spTree>
    <p:extLst>
      <p:ext uri="{BB962C8B-B14F-4D97-AF65-F5344CB8AC3E}">
        <p14:creationId xmlns:p14="http://schemas.microsoft.com/office/powerpoint/2010/main" val="2192047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fade/>
  </p:transition>
  <p:hf hdr="0" ftr="0" dt="0"/>
  <p:txStyles>
    <p:titleStyle>
      <a:lvl1pPr algn="l" defTabSz="914400" rtl="0" eaLnBrk="1" latinLnBrk="0" hangingPunct="1">
        <a:lnSpc>
          <a:spcPct val="100000"/>
        </a:lnSpc>
        <a:spcBef>
          <a:spcPct val="0"/>
        </a:spcBef>
        <a:buNone/>
        <a:defRPr sz="4000" kern="1200">
          <a:solidFill>
            <a:schemeClr val="bg2"/>
          </a:solidFill>
          <a:latin typeface="+mj-lt"/>
          <a:ea typeface="+mj-ea"/>
          <a:cs typeface="+mj-cs"/>
        </a:defRPr>
      </a:lvl1pPr>
    </p:titleStyle>
    <p:bodyStyle>
      <a:lvl1pPr marL="342900" indent="-342900" algn="l" defTabSz="914400" rtl="0" eaLnBrk="1" latinLnBrk="0" hangingPunct="1">
        <a:lnSpc>
          <a:spcPct val="100000"/>
        </a:lnSpc>
        <a:spcBef>
          <a:spcPts val="1800"/>
        </a:spcBef>
        <a:buClr>
          <a:schemeClr val="bg2"/>
        </a:buClr>
        <a:buFont typeface="Arial"/>
        <a:buChar char="•"/>
        <a:tabLst/>
        <a:defRPr sz="2400" kern="1200">
          <a:solidFill>
            <a:schemeClr val="tx2"/>
          </a:solidFill>
          <a:latin typeface="+mn-lt"/>
          <a:ea typeface="+mn-ea"/>
          <a:cs typeface="+mn-cs"/>
        </a:defRPr>
      </a:lvl1pPr>
      <a:lvl2pPr marL="801688" indent="-344488" algn="l" defTabSz="914400" rtl="0" eaLnBrk="1" latinLnBrk="0" hangingPunct="1">
        <a:lnSpc>
          <a:spcPct val="100000"/>
        </a:lnSpc>
        <a:spcBef>
          <a:spcPts val="600"/>
        </a:spcBef>
        <a:buClr>
          <a:schemeClr val="bg2"/>
        </a:buClr>
        <a:buFont typeface="Arial"/>
        <a:buChar char="•"/>
        <a:tabLst/>
        <a:defRPr sz="2000" kern="1200">
          <a:solidFill>
            <a:schemeClr val="tx2"/>
          </a:solidFill>
          <a:latin typeface="+mn-lt"/>
          <a:ea typeface="+mn-ea"/>
          <a:cs typeface="+mn-cs"/>
        </a:defRPr>
      </a:lvl2pPr>
      <a:lvl3pPr marL="1260475" indent="-344488" algn="l" defTabSz="914400" rtl="0" eaLnBrk="1" latinLnBrk="0" hangingPunct="1">
        <a:lnSpc>
          <a:spcPct val="100000"/>
        </a:lnSpc>
        <a:spcBef>
          <a:spcPts val="600"/>
        </a:spcBef>
        <a:buClr>
          <a:schemeClr val="bg2"/>
        </a:buClr>
        <a:buFont typeface="Arial"/>
        <a:buChar char="•"/>
        <a:tabLst/>
        <a:defRPr sz="1800" kern="1200">
          <a:solidFill>
            <a:schemeClr val="tx2"/>
          </a:solidFill>
          <a:latin typeface="+mn-lt"/>
          <a:ea typeface="+mn-ea"/>
          <a:cs typeface="+mn-cs"/>
        </a:defRPr>
      </a:lvl3pPr>
      <a:lvl4pPr marL="1719263" indent="-344488" algn="l" defTabSz="914400" rtl="0" eaLnBrk="1" latinLnBrk="0" hangingPunct="1">
        <a:lnSpc>
          <a:spcPct val="100000"/>
        </a:lnSpc>
        <a:spcBef>
          <a:spcPts val="600"/>
        </a:spcBef>
        <a:buClr>
          <a:schemeClr val="bg2"/>
        </a:buClr>
        <a:buFont typeface="Arial"/>
        <a:buChar char="•"/>
        <a:tabLst/>
        <a:defRPr sz="1600" kern="1200">
          <a:solidFill>
            <a:schemeClr val="tx2"/>
          </a:solidFill>
          <a:latin typeface="+mn-lt"/>
          <a:ea typeface="+mn-ea"/>
          <a:cs typeface="+mn-cs"/>
        </a:defRPr>
      </a:lvl4pPr>
      <a:lvl5pPr marL="2178050" indent="-344488" algn="l" defTabSz="914400" rtl="0" eaLnBrk="1" latinLnBrk="0" hangingPunct="1">
        <a:lnSpc>
          <a:spcPct val="100000"/>
        </a:lnSpc>
        <a:spcBef>
          <a:spcPts val="600"/>
        </a:spcBef>
        <a:buClr>
          <a:schemeClr val="bg2"/>
        </a:buClr>
        <a:buFont typeface="Arial"/>
        <a:buChar char="•"/>
        <a:tabLst/>
        <a:defRPr sz="1400" kern="1200">
          <a:solidFill>
            <a:schemeClr val="tx2"/>
          </a:solidFill>
          <a:latin typeface="+mn-lt"/>
          <a:ea typeface="+mn-ea"/>
          <a:cs typeface="+mn-cs"/>
        </a:defRPr>
      </a:lvl5pPr>
      <a:lvl6pPr marL="2630488" indent="-344488" algn="l" defTabSz="914400" rtl="0" eaLnBrk="1" latinLnBrk="0" hangingPunct="1">
        <a:lnSpc>
          <a:spcPct val="90000"/>
        </a:lnSpc>
        <a:spcBef>
          <a:spcPts val="500"/>
        </a:spcBef>
        <a:buFont typeface="Arial"/>
        <a:buChar char="•"/>
        <a:defRPr sz="1200" kern="1200">
          <a:solidFill>
            <a:schemeClr val="tx2"/>
          </a:solidFill>
          <a:latin typeface="+mn-lt"/>
          <a:ea typeface="+mn-ea"/>
          <a:cs typeface="+mn-cs"/>
        </a:defRPr>
      </a:lvl6pPr>
      <a:lvl7pPr marL="3089275" indent="-346075" algn="l" defTabSz="914400" rtl="0" eaLnBrk="1" latinLnBrk="0" hangingPunct="1">
        <a:lnSpc>
          <a:spcPct val="90000"/>
        </a:lnSpc>
        <a:spcBef>
          <a:spcPts val="500"/>
        </a:spcBef>
        <a:buFont typeface="Arial"/>
        <a:buChar char="•"/>
        <a:defRPr sz="1000" kern="1200">
          <a:solidFill>
            <a:schemeClr val="tx2"/>
          </a:solidFill>
          <a:latin typeface="+mn-lt"/>
          <a:ea typeface="+mn-ea"/>
          <a:cs typeface="+mn-cs"/>
        </a:defRPr>
      </a:lvl7pPr>
      <a:lvl8pPr marL="3540125" indent="-339725" algn="l" defTabSz="914400" rtl="0" eaLnBrk="1" latinLnBrk="0" hangingPunct="1">
        <a:lnSpc>
          <a:spcPct val="90000"/>
        </a:lnSpc>
        <a:spcBef>
          <a:spcPts val="500"/>
        </a:spcBef>
        <a:buFont typeface="Arial"/>
        <a:buChar char="•"/>
        <a:defRPr sz="9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omic.com/when-dissatisfied-patients-seek-second-opinions/"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aao.org/clinical-education/redmond-ethics-center" TargetMode="External"/><Relationship Id="rId2" Type="http://schemas.openxmlformats.org/officeDocument/2006/relationships/hyperlink" Target="mailto:Ethics@aao.org"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aao.org/ethics-detail/advisory-opinion--informed-consent"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aurorahealthcare.org/patients-visitors/blog/4-myths-about-getting-a-second-opinion"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mayoclinicproceedings.org/article/S0025-6196%2814%2900245-6/fulltext" TargetMode="External"/><Relationship Id="rId2" Type="http://schemas.openxmlformats.org/officeDocument/2006/relationships/hyperlink" Target="https://pubmed.ncbi.nlm.nih.gov/11920455/" TargetMode="Externa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hyperlink" Target="https://www.ama-assn.org/delivering-care/ethics/code-medical-ethics-consent-communication-decision-making"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5D7C15-0B3C-4D07-8696-67DE9BA9FA94}"/>
              </a:ext>
            </a:extLst>
          </p:cNvPr>
          <p:cNvSpPr>
            <a:spLocks noGrp="1"/>
          </p:cNvSpPr>
          <p:nvPr>
            <p:ph type="ctrTitle"/>
          </p:nvPr>
        </p:nvSpPr>
        <p:spPr/>
        <p:txBody>
          <a:bodyPr/>
          <a:lstStyle/>
          <a:p>
            <a:r>
              <a:rPr lang="en-US" dirty="0"/>
              <a:t>AAO Code of Ethics</a:t>
            </a:r>
            <a:br>
              <a:rPr lang="en-US" dirty="0"/>
            </a:br>
            <a:r>
              <a:rPr lang="en-US" dirty="0"/>
              <a:t>Rule of the Month </a:t>
            </a:r>
          </a:p>
        </p:txBody>
      </p:sp>
      <p:sp>
        <p:nvSpPr>
          <p:cNvPr id="5" name="Subtitle 4">
            <a:extLst>
              <a:ext uri="{FF2B5EF4-FFF2-40B4-BE49-F238E27FC236}">
                <a16:creationId xmlns:a16="http://schemas.microsoft.com/office/drawing/2014/main" id="{2BC3D6D5-1DD3-4249-BCF8-22F0DD700CDB}"/>
              </a:ext>
            </a:extLst>
          </p:cNvPr>
          <p:cNvSpPr>
            <a:spLocks noGrp="1"/>
          </p:cNvSpPr>
          <p:nvPr>
            <p:ph type="subTitle" idx="1"/>
          </p:nvPr>
        </p:nvSpPr>
        <p:spPr/>
        <p:txBody>
          <a:bodyPr/>
          <a:lstStyle/>
          <a:p>
            <a:pPr algn="ctr"/>
            <a:endParaRPr lang="en-US" sz="3600" dirty="0"/>
          </a:p>
          <a:p>
            <a:pPr algn="ctr"/>
            <a:r>
              <a:rPr lang="en-US" sz="3600" dirty="0"/>
              <a:t>Rule 4. Other Opinions </a:t>
            </a:r>
          </a:p>
        </p:txBody>
      </p:sp>
    </p:spTree>
    <p:extLst>
      <p:ext uri="{BB962C8B-B14F-4D97-AF65-F5344CB8AC3E}">
        <p14:creationId xmlns:p14="http://schemas.microsoft.com/office/powerpoint/2010/main" val="26259461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5DD1-51DF-40D8-8E05-F575CC5D23D3}"/>
              </a:ext>
            </a:extLst>
          </p:cNvPr>
          <p:cNvSpPr>
            <a:spLocks noGrp="1"/>
          </p:cNvSpPr>
          <p:nvPr>
            <p:ph type="title"/>
          </p:nvPr>
        </p:nvSpPr>
        <p:spPr/>
        <p:txBody>
          <a:bodyPr/>
          <a:lstStyle/>
          <a:p>
            <a:r>
              <a:rPr lang="en-US" dirty="0"/>
              <a:t>Medico-Legal Concerns</a:t>
            </a:r>
          </a:p>
        </p:txBody>
      </p:sp>
      <p:sp>
        <p:nvSpPr>
          <p:cNvPr id="3" name="Content Placeholder 2">
            <a:extLst>
              <a:ext uri="{FF2B5EF4-FFF2-40B4-BE49-F238E27FC236}">
                <a16:creationId xmlns:a16="http://schemas.microsoft.com/office/drawing/2014/main" id="{FA4D9A84-9524-4428-9FBB-D1A7295516D1}"/>
              </a:ext>
            </a:extLst>
          </p:cNvPr>
          <p:cNvSpPr>
            <a:spLocks noGrp="1"/>
          </p:cNvSpPr>
          <p:nvPr>
            <p:ph idx="1"/>
          </p:nvPr>
        </p:nvSpPr>
        <p:spPr>
          <a:xfrm>
            <a:off x="776577" y="1517374"/>
            <a:ext cx="10972800" cy="4114800"/>
          </a:xfrm>
        </p:spPr>
        <p:txBody>
          <a:bodyPr/>
          <a:lstStyle/>
          <a:p>
            <a:pPr marL="0" indent="0">
              <a:buNone/>
            </a:pPr>
            <a:r>
              <a:rPr lang="en-US" sz="2000" dirty="0"/>
              <a:t>According to the Ophthalmic Mutual Insurance Company </a:t>
            </a:r>
            <a:br>
              <a:rPr lang="en-US" sz="2000" dirty="0"/>
            </a:br>
            <a:r>
              <a:rPr lang="en-US" sz="2000" dirty="0"/>
              <a:t>(OMIC)</a:t>
            </a:r>
            <a:r>
              <a:rPr lang="en-US" sz="2000" baseline="30000" dirty="0"/>
              <a:t>1</a:t>
            </a:r>
            <a:r>
              <a:rPr lang="en-US" sz="2000" dirty="0"/>
              <a:t>, when a dissatisfied patient seeks a second opinion</a:t>
            </a:r>
            <a:br>
              <a:rPr lang="en-US" sz="2000" dirty="0"/>
            </a:br>
            <a:r>
              <a:rPr lang="en-US" sz="2000" dirty="0"/>
              <a:t>from you after ophthalmic </a:t>
            </a:r>
            <a:r>
              <a:rPr lang="en-US" sz="2000"/>
              <a:t>surgery elsewhere:</a:t>
            </a:r>
            <a:endParaRPr lang="en-US" sz="2000" dirty="0"/>
          </a:p>
          <a:p>
            <a:r>
              <a:rPr lang="en-US" sz="2000" dirty="0"/>
              <a:t>First collect all pertinent facts and data, including: </a:t>
            </a:r>
          </a:p>
          <a:p>
            <a:pPr lvl="1"/>
            <a:r>
              <a:rPr lang="en-US" sz="1800" dirty="0"/>
              <a:t>Thorough patient history</a:t>
            </a:r>
          </a:p>
          <a:p>
            <a:pPr lvl="1"/>
            <a:r>
              <a:rPr lang="en-US" sz="1800" dirty="0"/>
              <a:t>A comprehensive ocular examination</a:t>
            </a:r>
          </a:p>
          <a:p>
            <a:pPr lvl="1"/>
            <a:r>
              <a:rPr lang="en-US" sz="1800" dirty="0"/>
              <a:t>A review of the operating ophthalmologist’s medical and surgical records</a:t>
            </a:r>
          </a:p>
          <a:p>
            <a:pPr lvl="1"/>
            <a:r>
              <a:rPr lang="en-US" sz="1800" dirty="0"/>
              <a:t>Ideally, a discussion with the surgeon of possible etiologies for the patient’s problems. </a:t>
            </a:r>
          </a:p>
          <a:p>
            <a:r>
              <a:rPr lang="en-US" sz="2000" dirty="0"/>
              <a:t>Only after all this information has been gathered can the patient be properly diagnosed and informed. Often, sympathetic and careful management is enough to mitigate a patient’s dissatisfaction and avert unwarranted malpractice litigation.</a:t>
            </a:r>
          </a:p>
          <a:p>
            <a:pPr marL="457200" lvl="1" indent="0">
              <a:buNone/>
            </a:pPr>
            <a:br>
              <a:rPr lang="en-US" sz="1000" dirty="0"/>
            </a:br>
            <a:r>
              <a:rPr lang="en-US" sz="1000" dirty="0"/>
              <a:t>							      </a:t>
            </a:r>
            <a:r>
              <a:rPr lang="en-US" sz="1000" baseline="30000" dirty="0"/>
              <a:t>1 </a:t>
            </a:r>
            <a:r>
              <a:rPr lang="en-US" sz="1000" dirty="0">
                <a:hlinkClick r:id="rId2"/>
              </a:rPr>
              <a:t>https://www.omic.com/when-dissatisfied-patients-seek-second-opinions/</a:t>
            </a:r>
            <a:endParaRPr lang="en-US" sz="1000" dirty="0"/>
          </a:p>
          <a:p>
            <a:pPr marL="457200" lvl="1" indent="0">
              <a:buNone/>
            </a:pPr>
            <a:endParaRPr lang="en-US" sz="1000" dirty="0"/>
          </a:p>
        </p:txBody>
      </p:sp>
      <p:sp>
        <p:nvSpPr>
          <p:cNvPr id="4" name="Slide Number Placeholder 3">
            <a:extLst>
              <a:ext uri="{FF2B5EF4-FFF2-40B4-BE49-F238E27FC236}">
                <a16:creationId xmlns:a16="http://schemas.microsoft.com/office/drawing/2014/main" id="{5AA7F21C-5F0A-4809-A487-161B628E4DEF}"/>
              </a:ext>
            </a:extLst>
          </p:cNvPr>
          <p:cNvSpPr>
            <a:spLocks noGrp="1"/>
          </p:cNvSpPr>
          <p:nvPr>
            <p:ph type="sldNum" sz="quarter" idx="12"/>
          </p:nvPr>
        </p:nvSpPr>
        <p:spPr/>
        <p:txBody>
          <a:bodyPr/>
          <a:lstStyle/>
          <a:p>
            <a:fld id="{12A9E14D-4218-D743-BB5B-B907FBBABC66}" type="slidenum">
              <a:rPr lang="en-US" smtClean="0"/>
              <a:pPr/>
              <a:t>10</a:t>
            </a:fld>
            <a:endParaRPr lang="en-US" dirty="0"/>
          </a:p>
        </p:txBody>
      </p:sp>
      <p:pic>
        <p:nvPicPr>
          <p:cNvPr id="6" name="Picture 5">
            <a:extLst>
              <a:ext uri="{FF2B5EF4-FFF2-40B4-BE49-F238E27FC236}">
                <a16:creationId xmlns:a16="http://schemas.microsoft.com/office/drawing/2014/main" id="{9F06E9A8-6859-4BAC-8969-42168A94A7B5}"/>
              </a:ext>
            </a:extLst>
          </p:cNvPr>
          <p:cNvPicPr>
            <a:picLocks noChangeAspect="1"/>
          </p:cNvPicPr>
          <p:nvPr/>
        </p:nvPicPr>
        <p:blipFill>
          <a:blip r:embed="rId3"/>
          <a:stretch>
            <a:fillRect/>
          </a:stretch>
        </p:blipFill>
        <p:spPr>
          <a:xfrm>
            <a:off x="7810500" y="1189051"/>
            <a:ext cx="3106310" cy="1031573"/>
          </a:xfrm>
          <a:prstGeom prst="rect">
            <a:avLst/>
          </a:prstGeom>
        </p:spPr>
      </p:pic>
    </p:spTree>
    <p:extLst>
      <p:ext uri="{BB962C8B-B14F-4D97-AF65-F5344CB8AC3E}">
        <p14:creationId xmlns:p14="http://schemas.microsoft.com/office/powerpoint/2010/main" val="115771803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 </a:t>
            </a:r>
          </a:p>
        </p:txBody>
      </p:sp>
      <p:sp>
        <p:nvSpPr>
          <p:cNvPr id="3" name="Content Placeholder 2"/>
          <p:cNvSpPr>
            <a:spLocks noGrp="1"/>
          </p:cNvSpPr>
          <p:nvPr>
            <p:ph sz="half" idx="1"/>
          </p:nvPr>
        </p:nvSpPr>
        <p:spPr>
          <a:xfrm>
            <a:off x="609600" y="1676400"/>
            <a:ext cx="10668000" cy="4114800"/>
          </a:xfrm>
        </p:spPr>
        <p:txBody>
          <a:bodyPr/>
          <a:lstStyle/>
          <a:p>
            <a:r>
              <a:rPr lang="en-US" dirty="0"/>
              <a:t>General Inquiries &amp; Submissions</a:t>
            </a:r>
            <a:br>
              <a:rPr lang="en-US" dirty="0"/>
            </a:br>
            <a:r>
              <a:rPr lang="en-US" dirty="0">
                <a:hlinkClick r:id="rId2"/>
              </a:rPr>
              <a:t>ethics@aao.org</a:t>
            </a:r>
            <a:endParaRPr lang="en-US" dirty="0"/>
          </a:p>
          <a:p>
            <a:r>
              <a:rPr lang="en-US" dirty="0"/>
              <a:t>The Redmond Ethics Center</a:t>
            </a:r>
            <a:br>
              <a:rPr lang="en-US" dirty="0"/>
            </a:br>
            <a:r>
              <a:rPr lang="en-US" dirty="0">
                <a:hlinkClick r:id="rId3"/>
              </a:rPr>
              <a:t>https://www.aao.org/clinical-education/redmond-ethics-center</a:t>
            </a: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9E14D-4218-D743-BB5B-B907FBBABC66}" type="slidenum">
              <a:rPr kumimoji="0" lang="en-US" sz="1000" b="0" i="0" u="none" strike="noStrike" kern="1200" cap="none" spc="0" normalizeH="0" baseline="0" noProof="0" smtClean="0">
                <a:ln>
                  <a:noFill/>
                </a:ln>
                <a:solidFill>
                  <a:srgbClr val="53565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dirty="0">
              <a:ln>
                <a:noFill/>
              </a:ln>
              <a:solidFill>
                <a:srgbClr val="53565A"/>
              </a:solidFill>
              <a:effectLst/>
              <a:uLnTx/>
              <a:uFillTx/>
              <a:latin typeface="Arial"/>
              <a:ea typeface="+mn-ea"/>
              <a:cs typeface="+mn-cs"/>
            </a:endParaRPr>
          </a:p>
        </p:txBody>
      </p:sp>
    </p:spTree>
    <p:extLst>
      <p:ext uri="{BB962C8B-B14F-4D97-AF65-F5344CB8AC3E}">
        <p14:creationId xmlns:p14="http://schemas.microsoft.com/office/powerpoint/2010/main" val="199491657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70521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cs typeface="Book Antiqua" pitchFamily="18" charset="0"/>
              </a:rPr>
              <a:t>Other Opinions </a:t>
            </a:r>
            <a:br>
              <a:rPr lang="en-US" altLang="en-US" dirty="0">
                <a:cs typeface="Book Antiqua" pitchFamily="18" charset="0"/>
              </a:rPr>
            </a:br>
            <a:r>
              <a:rPr lang="en-US" altLang="en-US" dirty="0">
                <a:cs typeface="Book Antiqua" pitchFamily="18" charset="0"/>
              </a:rPr>
              <a:t>Why is This Topic Important?</a:t>
            </a:r>
            <a:endParaRPr lang="en-US" dirty="0"/>
          </a:p>
        </p:txBody>
      </p:sp>
      <p:sp>
        <p:nvSpPr>
          <p:cNvPr id="5" name="Content Placeholder 4"/>
          <p:cNvSpPr>
            <a:spLocks noGrp="1"/>
          </p:cNvSpPr>
          <p:nvPr>
            <p:ph sz="half" idx="1"/>
          </p:nvPr>
        </p:nvSpPr>
        <p:spPr>
          <a:xfrm>
            <a:off x="609600" y="1676400"/>
            <a:ext cx="6777162" cy="4114800"/>
          </a:xfrm>
        </p:spPr>
        <p:txBody>
          <a:bodyPr/>
          <a:lstStyle/>
          <a:p>
            <a:pPr defTabSz="457200" fontAlgn="base">
              <a:spcAft>
                <a:spcPct val="0"/>
              </a:spcAft>
            </a:pPr>
            <a:r>
              <a:rPr lang="en-US" altLang="en-US" dirty="0"/>
              <a:t>Acting in the Best Interest of the Patient</a:t>
            </a:r>
          </a:p>
          <a:p>
            <a:pPr defTabSz="457200" fontAlgn="base">
              <a:spcAft>
                <a:spcPct val="0"/>
              </a:spcAft>
            </a:pPr>
            <a:r>
              <a:rPr lang="en-US" altLang="en-US" dirty="0"/>
              <a:t>Informed Consent </a:t>
            </a:r>
          </a:p>
          <a:p>
            <a:pPr defTabSz="457200" fontAlgn="base">
              <a:spcAft>
                <a:spcPct val="0"/>
              </a:spcAft>
            </a:pPr>
            <a:r>
              <a:rPr lang="en-US" altLang="en-US" dirty="0"/>
              <a:t>Integrity of the Profession</a:t>
            </a:r>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9E14D-4218-D743-BB5B-B907FBBABC66}" type="slidenum">
              <a:rPr kumimoji="0" lang="en-US" sz="1000" b="0" i="0" u="none" strike="noStrike" kern="1200" cap="none" spc="0" normalizeH="0" baseline="0" noProof="0" smtClean="0">
                <a:ln>
                  <a:noFill/>
                </a:ln>
                <a:solidFill>
                  <a:srgbClr val="53565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srgbClr val="53565A"/>
              </a:solidFill>
              <a:effectLst/>
              <a:uLnTx/>
              <a:uFillTx/>
              <a:latin typeface="Arial"/>
              <a:ea typeface="+mn-ea"/>
              <a:cs typeface="+mn-cs"/>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6762" y="1233114"/>
            <a:ext cx="3607249" cy="3872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275987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BC35-C17B-4E68-83C1-1A6EE4581B14}"/>
              </a:ext>
            </a:extLst>
          </p:cNvPr>
          <p:cNvSpPr>
            <a:spLocks noGrp="1"/>
          </p:cNvSpPr>
          <p:nvPr>
            <p:ph type="title"/>
          </p:nvPr>
        </p:nvSpPr>
        <p:spPr/>
        <p:txBody>
          <a:bodyPr/>
          <a:lstStyle/>
          <a:p>
            <a:r>
              <a:rPr lang="en-US" dirty="0"/>
              <a:t>The Purpose of Other Opinions </a:t>
            </a:r>
          </a:p>
        </p:txBody>
      </p:sp>
      <p:sp>
        <p:nvSpPr>
          <p:cNvPr id="3" name="Content Placeholder 2">
            <a:extLst>
              <a:ext uri="{FF2B5EF4-FFF2-40B4-BE49-F238E27FC236}">
                <a16:creationId xmlns:a16="http://schemas.microsoft.com/office/drawing/2014/main" id="{1DA705E2-C74E-4134-A157-C83C6A68982B}"/>
              </a:ext>
            </a:extLst>
          </p:cNvPr>
          <p:cNvSpPr>
            <a:spLocks noGrp="1"/>
          </p:cNvSpPr>
          <p:nvPr>
            <p:ph sz="half" idx="1"/>
          </p:nvPr>
        </p:nvSpPr>
        <p:spPr>
          <a:xfrm>
            <a:off x="609600" y="1676400"/>
            <a:ext cx="3193864" cy="4114800"/>
          </a:xfrm>
        </p:spPr>
        <p:txBody>
          <a:bodyPr/>
          <a:lstStyle/>
          <a:p>
            <a:r>
              <a:rPr lang="en-US" dirty="0"/>
              <a:t>Other opinions may help patients make better informed decisions about the care they receive which may, in turn, lead to better outcomes.</a:t>
            </a:r>
          </a:p>
        </p:txBody>
      </p:sp>
      <p:sp>
        <p:nvSpPr>
          <p:cNvPr id="7" name="Content Placeholder 6">
            <a:extLst>
              <a:ext uri="{FF2B5EF4-FFF2-40B4-BE49-F238E27FC236}">
                <a16:creationId xmlns:a16="http://schemas.microsoft.com/office/drawing/2014/main" id="{2BD04B1F-4C06-4C64-A1AB-6A70120C6D2E}"/>
              </a:ext>
            </a:extLst>
          </p:cNvPr>
          <p:cNvSpPr>
            <a:spLocks noGrp="1"/>
          </p:cNvSpPr>
          <p:nvPr>
            <p:ph sz="half" idx="2"/>
          </p:nvPr>
        </p:nvSpPr>
        <p:spPr>
          <a:xfrm>
            <a:off x="8113853" y="1676400"/>
            <a:ext cx="3468548" cy="4114800"/>
          </a:xfrm>
        </p:spPr>
        <p:txBody>
          <a:bodyPr/>
          <a:lstStyle/>
          <a:p>
            <a:r>
              <a:rPr lang="en-US" dirty="0"/>
              <a:t>Other opinions often help us learn from each other and expand our knowledge of new treatment options.</a:t>
            </a:r>
          </a:p>
          <a:p>
            <a:endParaRPr lang="en-US" dirty="0"/>
          </a:p>
        </p:txBody>
      </p:sp>
      <p:sp>
        <p:nvSpPr>
          <p:cNvPr id="4" name="Slide Number Placeholder 3">
            <a:extLst>
              <a:ext uri="{FF2B5EF4-FFF2-40B4-BE49-F238E27FC236}">
                <a16:creationId xmlns:a16="http://schemas.microsoft.com/office/drawing/2014/main" id="{65B91A69-0C78-4941-A9D0-5AEE1F4D9F17}"/>
              </a:ext>
            </a:extLst>
          </p:cNvPr>
          <p:cNvSpPr>
            <a:spLocks noGrp="1"/>
          </p:cNvSpPr>
          <p:nvPr>
            <p:ph type="sldNum" sz="quarter" idx="12"/>
          </p:nvPr>
        </p:nvSpPr>
        <p:spPr/>
        <p:txBody>
          <a:bodyPr/>
          <a:lstStyle/>
          <a:p>
            <a:fld id="{12A9E14D-4218-D743-BB5B-B907FBBABC66}" type="slidenum">
              <a:rPr lang="en-US" smtClean="0"/>
              <a:pPr/>
              <a:t>3</a:t>
            </a:fld>
            <a:endParaRPr lang="en-US" dirty="0"/>
          </a:p>
        </p:txBody>
      </p:sp>
      <p:pic>
        <p:nvPicPr>
          <p:cNvPr id="6" name="Picture 5">
            <a:extLst>
              <a:ext uri="{FF2B5EF4-FFF2-40B4-BE49-F238E27FC236}">
                <a16:creationId xmlns:a16="http://schemas.microsoft.com/office/drawing/2014/main" id="{46C21AA1-6DB4-4FDF-BA1C-7A5580932745}"/>
              </a:ext>
            </a:extLst>
          </p:cNvPr>
          <p:cNvPicPr>
            <a:picLocks noChangeAspect="1"/>
          </p:cNvPicPr>
          <p:nvPr/>
        </p:nvPicPr>
        <p:blipFill>
          <a:blip r:embed="rId2"/>
          <a:stretch>
            <a:fillRect/>
          </a:stretch>
        </p:blipFill>
        <p:spPr>
          <a:xfrm>
            <a:off x="4418045" y="2354910"/>
            <a:ext cx="3193864" cy="1822586"/>
          </a:xfrm>
          <a:prstGeom prst="rect">
            <a:avLst/>
          </a:prstGeom>
        </p:spPr>
      </p:pic>
    </p:spTree>
    <p:extLst>
      <p:ext uri="{BB962C8B-B14F-4D97-AF65-F5344CB8AC3E}">
        <p14:creationId xmlns:p14="http://schemas.microsoft.com/office/powerpoint/2010/main" val="145212639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3333"/>
                </a:solidFill>
                <a:latin typeface="Arial" panose="020B0604020202020204" pitchFamily="34" charset="0"/>
              </a:rPr>
              <a:t> </a:t>
            </a:r>
            <a:br>
              <a:rPr lang="en-US" dirty="0">
                <a:solidFill>
                  <a:srgbClr val="333333"/>
                </a:solidFill>
                <a:latin typeface="Arial" panose="020B0604020202020204" pitchFamily="34" charset="0"/>
              </a:rPr>
            </a:br>
            <a:r>
              <a:rPr lang="en-US" dirty="0"/>
              <a:t>Code of Ethics - </a:t>
            </a:r>
            <a:r>
              <a:rPr lang="en-US" i="1" dirty="0"/>
              <a:t>Rule 4</a:t>
            </a:r>
            <a:endParaRPr lang="en-US" dirty="0"/>
          </a:p>
        </p:txBody>
      </p:sp>
      <p:sp>
        <p:nvSpPr>
          <p:cNvPr id="3" name="Content Placeholder 2"/>
          <p:cNvSpPr>
            <a:spLocks noGrp="1"/>
          </p:cNvSpPr>
          <p:nvPr>
            <p:ph idx="1"/>
          </p:nvPr>
        </p:nvSpPr>
        <p:spPr/>
        <p:txBody>
          <a:bodyPr/>
          <a:lstStyle/>
          <a:p>
            <a:pPr marL="0" indent="0">
              <a:buNone/>
            </a:pPr>
            <a:r>
              <a:rPr lang="en-US" dirty="0"/>
              <a:t>Other Opinions </a:t>
            </a:r>
          </a:p>
          <a:p>
            <a:pPr marL="0" indent="0">
              <a:buNone/>
            </a:pPr>
            <a:r>
              <a:rPr lang="en-US" i="1" dirty="0"/>
              <a:t>The patient's request for additional opinion(s) shall be respected. Consultation(s) shall be obtained if required by the condition.</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9E14D-4218-D743-BB5B-B907FBBABC66}" type="slidenum">
              <a:rPr kumimoji="0" lang="en-US" sz="1000" b="0" i="0" u="none" strike="noStrike" kern="1200" cap="none" spc="0" normalizeH="0" baseline="0" noProof="0" smtClean="0">
                <a:ln>
                  <a:noFill/>
                </a:ln>
                <a:solidFill>
                  <a:srgbClr val="53565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srgbClr val="53565A"/>
              </a:solidFill>
              <a:effectLst/>
              <a:uLnTx/>
              <a:uFillTx/>
              <a:latin typeface="Arial"/>
              <a:ea typeface="+mn-ea"/>
              <a:cs typeface="+mn-cs"/>
            </a:endParaRPr>
          </a:p>
        </p:txBody>
      </p:sp>
    </p:spTree>
    <p:extLst>
      <p:ext uri="{BB962C8B-B14F-4D97-AF65-F5344CB8AC3E}">
        <p14:creationId xmlns:p14="http://schemas.microsoft.com/office/powerpoint/2010/main" val="165515872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5E063-23BC-4C5B-9EAB-E8027A71D7E8}"/>
              </a:ext>
            </a:extLst>
          </p:cNvPr>
          <p:cNvSpPr>
            <a:spLocks noGrp="1"/>
          </p:cNvSpPr>
          <p:nvPr>
            <p:ph type="title"/>
          </p:nvPr>
        </p:nvSpPr>
        <p:spPr/>
        <p:txBody>
          <a:bodyPr/>
          <a:lstStyle/>
          <a:p>
            <a:r>
              <a:rPr lang="en-US" dirty="0"/>
              <a:t>Responsibility of the Ophthalmologist</a:t>
            </a:r>
          </a:p>
        </p:txBody>
      </p:sp>
      <p:sp>
        <p:nvSpPr>
          <p:cNvPr id="3" name="Content Placeholder 2">
            <a:extLst>
              <a:ext uri="{FF2B5EF4-FFF2-40B4-BE49-F238E27FC236}">
                <a16:creationId xmlns:a16="http://schemas.microsoft.com/office/drawing/2014/main" id="{90DAD530-2E85-49E3-889A-8B78CF7C36FA}"/>
              </a:ext>
            </a:extLst>
          </p:cNvPr>
          <p:cNvSpPr>
            <a:spLocks noGrp="1"/>
          </p:cNvSpPr>
          <p:nvPr>
            <p:ph idx="1"/>
          </p:nvPr>
        </p:nvSpPr>
        <p:spPr/>
        <p:txBody>
          <a:bodyPr/>
          <a:lstStyle/>
          <a:p>
            <a:pPr marL="0" indent="0">
              <a:buNone/>
            </a:pPr>
            <a:r>
              <a:rPr lang="en-US" dirty="0"/>
              <a:t>Although an ophthalmologist often helps the patient by recommending a particular course of action, the patient should not be denied the opportunity to consider the advantages and disadvantages of important alternatives, even if access to them might require referral to another ophthalmologist.</a:t>
            </a:r>
          </a:p>
          <a:p>
            <a:pPr marL="0" indent="0">
              <a:buNone/>
            </a:pPr>
            <a:endParaRPr lang="en-US" dirty="0"/>
          </a:p>
          <a:p>
            <a:pPr marL="0" indent="0">
              <a:buNone/>
            </a:pPr>
            <a:endParaRPr lang="en-US" dirty="0"/>
          </a:p>
          <a:p>
            <a:pPr marL="0" indent="0">
              <a:buNone/>
            </a:pPr>
            <a:br>
              <a:rPr lang="en-US" sz="1000" dirty="0"/>
            </a:br>
            <a:br>
              <a:rPr lang="en-US" sz="1000" dirty="0"/>
            </a:br>
            <a:br>
              <a:rPr lang="en-US" sz="1000" dirty="0"/>
            </a:br>
            <a:endParaRPr lang="en-US" sz="1000" dirty="0"/>
          </a:p>
          <a:p>
            <a:pPr marL="0" indent="0">
              <a:buNone/>
            </a:pPr>
            <a:r>
              <a:rPr lang="en-US" sz="1000" dirty="0"/>
              <a:t>							            </a:t>
            </a:r>
            <a:r>
              <a:rPr lang="en-US" sz="1000" dirty="0">
                <a:hlinkClick r:id="rId2"/>
              </a:rPr>
              <a:t>https://www.aao.org/ethics-detail/advisory-opinion--informed-consent</a:t>
            </a:r>
            <a:endParaRPr lang="en-US" sz="1000" dirty="0"/>
          </a:p>
          <a:p>
            <a:pPr marL="0" indent="0">
              <a:buNone/>
            </a:pPr>
            <a:endParaRPr lang="en-US" sz="1000" dirty="0"/>
          </a:p>
          <a:p>
            <a:pPr marL="0" indent="0">
              <a:buNone/>
            </a:pPr>
            <a:endParaRPr lang="en-US" dirty="0"/>
          </a:p>
        </p:txBody>
      </p:sp>
      <p:sp>
        <p:nvSpPr>
          <p:cNvPr id="4" name="Slide Number Placeholder 3">
            <a:extLst>
              <a:ext uri="{FF2B5EF4-FFF2-40B4-BE49-F238E27FC236}">
                <a16:creationId xmlns:a16="http://schemas.microsoft.com/office/drawing/2014/main" id="{9F3BD3D9-FE66-4B37-8CB6-8C246EF88C7F}"/>
              </a:ext>
            </a:extLst>
          </p:cNvPr>
          <p:cNvSpPr>
            <a:spLocks noGrp="1"/>
          </p:cNvSpPr>
          <p:nvPr>
            <p:ph type="sldNum" sz="quarter" idx="12"/>
          </p:nvPr>
        </p:nvSpPr>
        <p:spPr/>
        <p:txBody>
          <a:bodyPr/>
          <a:lstStyle/>
          <a:p>
            <a:fld id="{12A9E14D-4218-D743-BB5B-B907FBBABC66}" type="slidenum">
              <a:rPr lang="en-US" smtClean="0"/>
              <a:pPr/>
              <a:t>5</a:t>
            </a:fld>
            <a:endParaRPr lang="en-US" dirty="0"/>
          </a:p>
        </p:txBody>
      </p:sp>
    </p:spTree>
    <p:extLst>
      <p:ext uri="{BB962C8B-B14F-4D97-AF65-F5344CB8AC3E}">
        <p14:creationId xmlns:p14="http://schemas.microsoft.com/office/powerpoint/2010/main" val="52657889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9C0783-5B50-4013-8142-525C4EC5E33B}"/>
              </a:ext>
            </a:extLst>
          </p:cNvPr>
          <p:cNvSpPr>
            <a:spLocks noGrp="1"/>
          </p:cNvSpPr>
          <p:nvPr>
            <p:ph type="title"/>
          </p:nvPr>
        </p:nvSpPr>
        <p:spPr/>
        <p:txBody>
          <a:bodyPr/>
          <a:lstStyle/>
          <a:p>
            <a:r>
              <a:rPr lang="en-US" dirty="0"/>
              <a:t>Reasons Why Patients May Not Seek </a:t>
            </a:r>
            <a:br>
              <a:rPr lang="en-US" dirty="0"/>
            </a:br>
            <a:r>
              <a:rPr lang="en-US" dirty="0"/>
              <a:t>Other Opinions</a:t>
            </a:r>
          </a:p>
        </p:txBody>
      </p:sp>
      <p:sp>
        <p:nvSpPr>
          <p:cNvPr id="6" name="Content Placeholder 5">
            <a:extLst>
              <a:ext uri="{FF2B5EF4-FFF2-40B4-BE49-F238E27FC236}">
                <a16:creationId xmlns:a16="http://schemas.microsoft.com/office/drawing/2014/main" id="{82D16B72-4CBB-4556-8BAD-B5BA8ED9A2BE}"/>
              </a:ext>
            </a:extLst>
          </p:cNvPr>
          <p:cNvSpPr>
            <a:spLocks noGrp="1"/>
          </p:cNvSpPr>
          <p:nvPr>
            <p:ph idx="1"/>
          </p:nvPr>
        </p:nvSpPr>
        <p:spPr>
          <a:xfrm>
            <a:off x="3195484" y="1676400"/>
            <a:ext cx="8386915" cy="4114800"/>
          </a:xfrm>
        </p:spPr>
        <p:txBody>
          <a:bodyPr/>
          <a:lstStyle/>
          <a:p>
            <a:r>
              <a:rPr lang="en-US" i="1" dirty="0">
                <a:effectLst/>
              </a:rPr>
              <a:t>“My doctor will be upset”</a:t>
            </a:r>
          </a:p>
          <a:p>
            <a:pPr lvl="1"/>
            <a:r>
              <a:rPr lang="en-US" i="0" dirty="0">
                <a:effectLst/>
              </a:rPr>
              <a:t>Don’t be offended when patients ask for other opinions.</a:t>
            </a:r>
          </a:p>
          <a:p>
            <a:pPr lvl="1"/>
            <a:r>
              <a:rPr lang="en-US" dirty="0"/>
              <a:t>This reaction may create mistrust and damage the </a:t>
            </a:r>
            <a:br>
              <a:rPr lang="en-US" dirty="0"/>
            </a:br>
            <a:r>
              <a:rPr lang="en-US" dirty="0"/>
              <a:t>physician relationship.</a:t>
            </a:r>
            <a:endParaRPr lang="en-US" i="0" dirty="0">
              <a:effectLst/>
            </a:endParaRPr>
          </a:p>
          <a:p>
            <a:r>
              <a:rPr lang="en-US" i="1" dirty="0">
                <a:effectLst/>
              </a:rPr>
              <a:t>“It will be expensive”</a:t>
            </a:r>
          </a:p>
          <a:p>
            <a:pPr lvl="1"/>
            <a:r>
              <a:rPr lang="en-US" i="0" dirty="0">
                <a:effectLst/>
              </a:rPr>
              <a:t>Assure patients that most health insurers cover other opinions </a:t>
            </a:r>
            <a:br>
              <a:rPr lang="en-US" i="0" dirty="0">
                <a:effectLst/>
              </a:rPr>
            </a:br>
            <a:r>
              <a:rPr lang="en-US" i="0" dirty="0">
                <a:effectLst/>
              </a:rPr>
              <a:t>for medically necessary procedures. </a:t>
            </a:r>
          </a:p>
          <a:p>
            <a:r>
              <a:rPr lang="en-US" i="1" dirty="0">
                <a:effectLst/>
              </a:rPr>
              <a:t>“It’s too difficult</a:t>
            </a:r>
            <a:r>
              <a:rPr lang="en-US" dirty="0"/>
              <a:t>”</a:t>
            </a:r>
            <a:endParaRPr lang="en-US" i="0" dirty="0">
              <a:effectLst/>
            </a:endParaRPr>
          </a:p>
          <a:p>
            <a:pPr lvl="1"/>
            <a:r>
              <a:rPr lang="en-US" dirty="0"/>
              <a:t>Help patients with a team approach and facilitate the process.</a:t>
            </a:r>
          </a:p>
          <a:p>
            <a:pPr lvl="1"/>
            <a:endParaRPr lang="en-US" dirty="0"/>
          </a:p>
          <a:p>
            <a:pPr marL="457200" lvl="1" indent="0">
              <a:buNone/>
            </a:pPr>
            <a:r>
              <a:rPr lang="en-US" sz="1000" dirty="0"/>
              <a:t>			</a:t>
            </a:r>
            <a:r>
              <a:rPr lang="en-US" sz="1000" dirty="0">
                <a:hlinkClick r:id="rId2"/>
              </a:rPr>
              <a:t>https://www.aurorahealthcare.org/patients-visitors/blog/4-myths-about-getting-a-second-opinion</a:t>
            </a:r>
            <a:endParaRPr lang="en-US" sz="1000" dirty="0"/>
          </a:p>
          <a:p>
            <a:pPr marL="457200" lvl="1" indent="0">
              <a:buNone/>
            </a:pPr>
            <a:endParaRPr lang="en-US" sz="1000" dirty="0"/>
          </a:p>
        </p:txBody>
      </p:sp>
      <p:sp>
        <p:nvSpPr>
          <p:cNvPr id="4" name="Slide Number Placeholder 3">
            <a:extLst>
              <a:ext uri="{FF2B5EF4-FFF2-40B4-BE49-F238E27FC236}">
                <a16:creationId xmlns:a16="http://schemas.microsoft.com/office/drawing/2014/main" id="{3A3CAEF2-9A06-40C5-8B49-9C7D0BE2B1BA}"/>
              </a:ext>
            </a:extLst>
          </p:cNvPr>
          <p:cNvSpPr>
            <a:spLocks noGrp="1"/>
          </p:cNvSpPr>
          <p:nvPr>
            <p:ph type="sldNum" sz="quarter" idx="12"/>
          </p:nvPr>
        </p:nvSpPr>
        <p:spPr/>
        <p:txBody>
          <a:bodyPr/>
          <a:lstStyle/>
          <a:p>
            <a:fld id="{12A9E14D-4218-D743-BB5B-B907FBBABC66}" type="slidenum">
              <a:rPr lang="en-US" smtClean="0"/>
              <a:pPr/>
              <a:t>6</a:t>
            </a:fld>
            <a:endParaRPr lang="en-US" dirty="0"/>
          </a:p>
        </p:txBody>
      </p:sp>
      <p:pic>
        <p:nvPicPr>
          <p:cNvPr id="3" name="Picture 2">
            <a:extLst>
              <a:ext uri="{FF2B5EF4-FFF2-40B4-BE49-F238E27FC236}">
                <a16:creationId xmlns:a16="http://schemas.microsoft.com/office/drawing/2014/main" id="{BFEB2300-1D73-4A30-8C79-8A489F2C0D0A}"/>
              </a:ext>
            </a:extLst>
          </p:cNvPr>
          <p:cNvPicPr>
            <a:picLocks noChangeAspect="1"/>
          </p:cNvPicPr>
          <p:nvPr/>
        </p:nvPicPr>
        <p:blipFill>
          <a:blip r:embed="rId3"/>
          <a:stretch>
            <a:fillRect/>
          </a:stretch>
        </p:blipFill>
        <p:spPr>
          <a:xfrm rot="21345614">
            <a:off x="977171" y="1747237"/>
            <a:ext cx="2009094" cy="2507075"/>
          </a:xfrm>
          <a:prstGeom prst="rect">
            <a:avLst/>
          </a:prstGeom>
        </p:spPr>
      </p:pic>
    </p:spTree>
    <p:extLst>
      <p:ext uri="{BB962C8B-B14F-4D97-AF65-F5344CB8AC3E}">
        <p14:creationId xmlns:p14="http://schemas.microsoft.com/office/powerpoint/2010/main" val="46744202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1F8D3AF-E17B-4F22-AAE1-3B0F3FA970F3}"/>
              </a:ext>
            </a:extLst>
          </p:cNvPr>
          <p:cNvSpPr>
            <a:spLocks noGrp="1"/>
          </p:cNvSpPr>
          <p:nvPr>
            <p:ph type="title"/>
          </p:nvPr>
        </p:nvSpPr>
        <p:spPr/>
        <p:txBody>
          <a:bodyPr/>
          <a:lstStyle/>
          <a:p>
            <a:r>
              <a:rPr lang="en-US" dirty="0"/>
              <a:t>Reasons Why Patients Do Seek </a:t>
            </a:r>
            <a:br>
              <a:rPr lang="en-US" dirty="0"/>
            </a:br>
            <a:r>
              <a:rPr lang="en-US" dirty="0"/>
              <a:t>Other Opinions</a:t>
            </a:r>
          </a:p>
        </p:txBody>
      </p:sp>
      <p:sp>
        <p:nvSpPr>
          <p:cNvPr id="6" name="Content Placeholder 5">
            <a:extLst>
              <a:ext uri="{FF2B5EF4-FFF2-40B4-BE49-F238E27FC236}">
                <a16:creationId xmlns:a16="http://schemas.microsoft.com/office/drawing/2014/main" id="{E8121285-5400-42A3-BBDE-5031056BF91B}"/>
              </a:ext>
            </a:extLst>
          </p:cNvPr>
          <p:cNvSpPr>
            <a:spLocks noGrp="1"/>
          </p:cNvSpPr>
          <p:nvPr>
            <p:ph idx="1"/>
          </p:nvPr>
        </p:nvSpPr>
        <p:spPr/>
        <p:txBody>
          <a:bodyPr/>
          <a:lstStyle/>
          <a:p>
            <a:r>
              <a:rPr lang="en-US" dirty="0"/>
              <a:t>A 2002 Northwestern University study</a:t>
            </a:r>
            <a:r>
              <a:rPr lang="en-US" baseline="30000" dirty="0"/>
              <a:t>1</a:t>
            </a:r>
            <a:r>
              <a:rPr lang="en-US" dirty="0"/>
              <a:t> found a strong </a:t>
            </a:r>
            <a:br>
              <a:rPr lang="en-US" dirty="0"/>
            </a:br>
            <a:r>
              <a:rPr lang="en-US" dirty="0"/>
              <a:t>motivator for patients is: </a:t>
            </a:r>
          </a:p>
          <a:p>
            <a:pPr lvl="1"/>
            <a:r>
              <a:rPr lang="en-US" dirty="0"/>
              <a:t>Dissatisfaction with “either the amount of information given to </a:t>
            </a:r>
            <a:br>
              <a:rPr lang="en-US" dirty="0"/>
            </a:br>
            <a:r>
              <a:rPr lang="en-US" dirty="0"/>
              <a:t>them or the style of communication of their doctor”.</a:t>
            </a:r>
          </a:p>
          <a:p>
            <a:r>
              <a:rPr lang="en-US" dirty="0"/>
              <a:t>A 2014 Mayo Clinic study</a:t>
            </a:r>
            <a:r>
              <a:rPr lang="en-US" baseline="30000" dirty="0"/>
              <a:t>2</a:t>
            </a:r>
            <a:r>
              <a:rPr lang="en-US" dirty="0"/>
              <a:t> confirmed those findings </a:t>
            </a:r>
            <a:br>
              <a:rPr lang="en-US" dirty="0"/>
            </a:br>
            <a:r>
              <a:rPr lang="en-US" dirty="0"/>
              <a:t>and added:</a:t>
            </a:r>
          </a:p>
          <a:p>
            <a:pPr lvl="1"/>
            <a:r>
              <a:rPr lang="en-US" dirty="0"/>
              <a:t>Persistent or unbearable symptoms</a:t>
            </a:r>
          </a:p>
          <a:p>
            <a:pPr lvl="1"/>
            <a:r>
              <a:rPr lang="en-US" dirty="0"/>
              <a:t>Treatment complications</a:t>
            </a:r>
            <a:br>
              <a:rPr lang="en-US" dirty="0"/>
            </a:br>
            <a:br>
              <a:rPr lang="en-US" sz="1600" dirty="0"/>
            </a:br>
            <a:br>
              <a:rPr lang="en-US" sz="1600" dirty="0"/>
            </a:br>
            <a:r>
              <a:rPr lang="en-US" sz="1000" dirty="0"/>
              <a:t>									</a:t>
            </a:r>
            <a:r>
              <a:rPr lang="en-US" sz="1000" baseline="30000" dirty="0"/>
              <a:t>1</a:t>
            </a:r>
            <a:r>
              <a:rPr lang="en-US" sz="1000" dirty="0">
                <a:hlinkClick r:id="rId2"/>
              </a:rPr>
              <a:t>https://pubmed.ncbi.nlm.nih.gov/11920455/</a:t>
            </a:r>
            <a:endParaRPr lang="en-US" sz="1000" dirty="0"/>
          </a:p>
          <a:p>
            <a:pPr marL="0" indent="0">
              <a:buNone/>
            </a:pPr>
            <a:r>
              <a:rPr lang="en-US" sz="1000" baseline="30000" dirty="0"/>
              <a:t>						                 2 </a:t>
            </a:r>
            <a:r>
              <a:rPr lang="en-US" sz="1000" dirty="0">
                <a:hlinkClick r:id="rId3"/>
              </a:rPr>
              <a:t>https://www.mayoclinicproceedings.org/article/S0025-6196%2814%2900245-6/fulltext</a:t>
            </a:r>
            <a:endParaRPr lang="en-US" sz="1000" dirty="0"/>
          </a:p>
          <a:p>
            <a:pPr marL="0" indent="0">
              <a:buNone/>
            </a:pPr>
            <a:r>
              <a:rPr lang="en-US" sz="1000" baseline="30000" dirty="0"/>
              <a:t> </a:t>
            </a:r>
            <a:endParaRPr lang="en-US" sz="1000" dirty="0"/>
          </a:p>
          <a:p>
            <a:pPr marL="0" indent="0">
              <a:buNone/>
            </a:pPr>
            <a:endParaRPr lang="en-US" sz="1000" dirty="0"/>
          </a:p>
          <a:p>
            <a:pPr marL="0" indent="0">
              <a:buNone/>
            </a:pPr>
            <a:endParaRPr lang="en-US" sz="1000" dirty="0"/>
          </a:p>
        </p:txBody>
      </p:sp>
      <p:sp>
        <p:nvSpPr>
          <p:cNvPr id="4" name="Slide Number Placeholder 3">
            <a:extLst>
              <a:ext uri="{FF2B5EF4-FFF2-40B4-BE49-F238E27FC236}">
                <a16:creationId xmlns:a16="http://schemas.microsoft.com/office/drawing/2014/main" id="{DBE9DA33-3453-4FBD-A149-D9EC119F74FD}"/>
              </a:ext>
            </a:extLst>
          </p:cNvPr>
          <p:cNvSpPr>
            <a:spLocks noGrp="1"/>
          </p:cNvSpPr>
          <p:nvPr>
            <p:ph type="sldNum" sz="quarter" idx="12"/>
          </p:nvPr>
        </p:nvSpPr>
        <p:spPr/>
        <p:txBody>
          <a:bodyPr/>
          <a:lstStyle/>
          <a:p>
            <a:fld id="{12A9E14D-4218-D743-BB5B-B907FBBABC66}" type="slidenum">
              <a:rPr lang="en-US" smtClean="0"/>
              <a:pPr/>
              <a:t>7</a:t>
            </a:fld>
            <a:endParaRPr lang="en-US" dirty="0"/>
          </a:p>
        </p:txBody>
      </p:sp>
      <p:pic>
        <p:nvPicPr>
          <p:cNvPr id="8" name="Picture 7">
            <a:extLst>
              <a:ext uri="{FF2B5EF4-FFF2-40B4-BE49-F238E27FC236}">
                <a16:creationId xmlns:a16="http://schemas.microsoft.com/office/drawing/2014/main" id="{94974358-A584-4230-9678-CD5830887737}"/>
              </a:ext>
            </a:extLst>
          </p:cNvPr>
          <p:cNvPicPr>
            <a:picLocks noChangeAspect="1"/>
          </p:cNvPicPr>
          <p:nvPr/>
        </p:nvPicPr>
        <p:blipFill>
          <a:blip r:embed="rId4"/>
          <a:stretch>
            <a:fillRect/>
          </a:stretch>
        </p:blipFill>
        <p:spPr>
          <a:xfrm>
            <a:off x="9677759" y="2764713"/>
            <a:ext cx="1721319" cy="1895777"/>
          </a:xfrm>
          <a:prstGeom prst="rect">
            <a:avLst/>
          </a:prstGeom>
        </p:spPr>
      </p:pic>
      <p:pic>
        <p:nvPicPr>
          <p:cNvPr id="10" name="Picture 9">
            <a:extLst>
              <a:ext uri="{FF2B5EF4-FFF2-40B4-BE49-F238E27FC236}">
                <a16:creationId xmlns:a16="http://schemas.microsoft.com/office/drawing/2014/main" id="{B6C595E6-1402-453A-8EF6-79823332BC70}"/>
              </a:ext>
            </a:extLst>
          </p:cNvPr>
          <p:cNvPicPr>
            <a:picLocks noChangeAspect="1"/>
          </p:cNvPicPr>
          <p:nvPr/>
        </p:nvPicPr>
        <p:blipFill>
          <a:blip r:embed="rId5"/>
          <a:stretch>
            <a:fillRect/>
          </a:stretch>
        </p:blipFill>
        <p:spPr>
          <a:xfrm>
            <a:off x="8868749" y="1066800"/>
            <a:ext cx="2284733" cy="1606965"/>
          </a:xfrm>
          <a:prstGeom prst="rect">
            <a:avLst/>
          </a:prstGeom>
        </p:spPr>
      </p:pic>
    </p:spTree>
    <p:extLst>
      <p:ext uri="{BB962C8B-B14F-4D97-AF65-F5344CB8AC3E}">
        <p14:creationId xmlns:p14="http://schemas.microsoft.com/office/powerpoint/2010/main" val="338626465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8F363-B621-4F46-A5B3-FE2C6655F1D1}"/>
              </a:ext>
            </a:extLst>
          </p:cNvPr>
          <p:cNvSpPr>
            <a:spLocks noGrp="1"/>
          </p:cNvSpPr>
          <p:nvPr>
            <p:ph type="title"/>
          </p:nvPr>
        </p:nvSpPr>
        <p:spPr/>
        <p:txBody>
          <a:bodyPr/>
          <a:lstStyle/>
          <a:p>
            <a:r>
              <a:rPr lang="en-US" dirty="0"/>
              <a:t>Other Opinions and Informed Consent </a:t>
            </a:r>
          </a:p>
        </p:txBody>
      </p:sp>
      <p:sp>
        <p:nvSpPr>
          <p:cNvPr id="3" name="Content Placeholder 2">
            <a:extLst>
              <a:ext uri="{FF2B5EF4-FFF2-40B4-BE49-F238E27FC236}">
                <a16:creationId xmlns:a16="http://schemas.microsoft.com/office/drawing/2014/main" id="{54E36CC3-2339-4F4A-AC10-2D5F26B53021}"/>
              </a:ext>
            </a:extLst>
          </p:cNvPr>
          <p:cNvSpPr>
            <a:spLocks noGrp="1"/>
          </p:cNvSpPr>
          <p:nvPr>
            <p:ph idx="1"/>
          </p:nvPr>
        </p:nvSpPr>
        <p:spPr/>
        <p:txBody>
          <a:bodyPr/>
          <a:lstStyle/>
          <a:p>
            <a:r>
              <a:rPr lang="en-US" b="0" i="0" dirty="0">
                <a:effectLst/>
              </a:rPr>
              <a:t>Patient’s own decision-making is fundamental to the ethical principle of autonomy and is a key component of informed consent to medical treatment.</a:t>
            </a:r>
            <a:r>
              <a:rPr lang="en-US" b="0" i="0" baseline="30000" dirty="0">
                <a:effectLst/>
              </a:rPr>
              <a:t>1</a:t>
            </a:r>
            <a:endParaRPr lang="en-US" b="0" i="0" dirty="0">
              <a:effectLst/>
            </a:endParaRPr>
          </a:p>
          <a:p>
            <a:r>
              <a:rPr lang="en-US" b="0" i="0" dirty="0">
                <a:effectLst/>
              </a:rPr>
              <a:t>Enabling patients to participate meaningfully in decisions about their own health care, physicians have a responsibility to provide information and help patients understand their medical condition and options for treatment, which includes obtaining other opinions.</a:t>
            </a:r>
            <a:r>
              <a:rPr lang="en-US" b="0" i="0" baseline="30000" dirty="0">
                <a:effectLst/>
              </a:rPr>
              <a:t>2</a:t>
            </a:r>
            <a:endParaRPr lang="en-US" b="0" i="0" dirty="0">
              <a:effectLst/>
            </a:endParaRPr>
          </a:p>
          <a:p>
            <a:endParaRPr lang="en-US" dirty="0">
              <a:solidFill>
                <a:srgbClr val="232323"/>
              </a:solidFill>
              <a:latin typeface="Arial" panose="020B0604020202020204" pitchFamily="34" charset="0"/>
            </a:endParaRPr>
          </a:p>
          <a:p>
            <a:pPr marL="0" indent="0">
              <a:buNone/>
            </a:pPr>
            <a:r>
              <a:rPr lang="en-US" sz="1000" baseline="30000" dirty="0">
                <a:solidFill>
                  <a:srgbClr val="232323"/>
                </a:solidFill>
                <a:latin typeface="Arial" panose="020B0604020202020204" pitchFamily="34" charset="0"/>
              </a:rPr>
              <a:t>		     </a:t>
            </a:r>
            <a:r>
              <a:rPr lang="en-US" sz="1000" baseline="30000" dirty="0"/>
              <a:t>1 </a:t>
            </a:r>
            <a:r>
              <a:rPr lang="en-US" sz="1000" dirty="0" err="1"/>
              <a:t>Faden</a:t>
            </a:r>
            <a:r>
              <a:rPr lang="en-US" sz="1000" dirty="0"/>
              <a:t> RR, Beauchamp TL. Part III. A Theory of Informed Consent. In: A History and Theory of Informed Consent, Oxford University Press, New York 1986.</a:t>
            </a:r>
          </a:p>
          <a:p>
            <a:pPr marL="0" indent="0">
              <a:buNone/>
            </a:pPr>
            <a:r>
              <a:rPr lang="en-US" sz="1000" baseline="30000" dirty="0"/>
              <a:t>				                                2 </a:t>
            </a:r>
            <a:r>
              <a:rPr lang="en-US" sz="1000" dirty="0">
                <a:hlinkClick r:id="rId2"/>
              </a:rPr>
              <a:t>https://www.ama-assn.org/delivering-care/ethics/code-medical-ethics-consent-communication-decision-making</a:t>
            </a:r>
            <a:endParaRPr lang="en-US" sz="1000" dirty="0"/>
          </a:p>
          <a:p>
            <a:pPr marL="0" indent="0">
              <a:buNone/>
            </a:pPr>
            <a:endParaRPr lang="en-US" sz="1000" dirty="0"/>
          </a:p>
        </p:txBody>
      </p:sp>
      <p:sp>
        <p:nvSpPr>
          <p:cNvPr id="4" name="Slide Number Placeholder 3">
            <a:extLst>
              <a:ext uri="{FF2B5EF4-FFF2-40B4-BE49-F238E27FC236}">
                <a16:creationId xmlns:a16="http://schemas.microsoft.com/office/drawing/2014/main" id="{242A8DD0-A51F-451C-8E34-A6D6CA96D7C6}"/>
              </a:ext>
            </a:extLst>
          </p:cNvPr>
          <p:cNvSpPr>
            <a:spLocks noGrp="1"/>
          </p:cNvSpPr>
          <p:nvPr>
            <p:ph type="sldNum" sz="quarter" idx="12"/>
          </p:nvPr>
        </p:nvSpPr>
        <p:spPr/>
        <p:txBody>
          <a:bodyPr/>
          <a:lstStyle/>
          <a:p>
            <a:fld id="{12A9E14D-4218-D743-BB5B-B907FBBABC66}" type="slidenum">
              <a:rPr lang="en-US" smtClean="0"/>
              <a:pPr/>
              <a:t>8</a:t>
            </a:fld>
            <a:endParaRPr lang="en-US" dirty="0"/>
          </a:p>
        </p:txBody>
      </p:sp>
    </p:spTree>
    <p:extLst>
      <p:ext uri="{BB962C8B-B14F-4D97-AF65-F5344CB8AC3E}">
        <p14:creationId xmlns:p14="http://schemas.microsoft.com/office/powerpoint/2010/main" val="193176618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B2809-C50C-47A7-AC01-6ABA2CED3FFD}"/>
              </a:ext>
            </a:extLst>
          </p:cNvPr>
          <p:cNvSpPr>
            <a:spLocks noGrp="1"/>
          </p:cNvSpPr>
          <p:nvPr>
            <p:ph type="title"/>
          </p:nvPr>
        </p:nvSpPr>
        <p:spPr/>
        <p:txBody>
          <a:bodyPr/>
          <a:lstStyle/>
          <a:p>
            <a:r>
              <a:rPr lang="en-US" dirty="0"/>
              <a:t>Other Opinions by Telemedicine</a:t>
            </a:r>
          </a:p>
        </p:txBody>
      </p:sp>
      <p:sp>
        <p:nvSpPr>
          <p:cNvPr id="3" name="Content Placeholder 2">
            <a:extLst>
              <a:ext uri="{FF2B5EF4-FFF2-40B4-BE49-F238E27FC236}">
                <a16:creationId xmlns:a16="http://schemas.microsoft.com/office/drawing/2014/main" id="{276DC34A-9E32-4D76-B0CC-FB4A0E46C390}"/>
              </a:ext>
            </a:extLst>
          </p:cNvPr>
          <p:cNvSpPr>
            <a:spLocks noGrp="1"/>
          </p:cNvSpPr>
          <p:nvPr>
            <p:ph sz="half" idx="1"/>
          </p:nvPr>
        </p:nvSpPr>
        <p:spPr>
          <a:xfrm>
            <a:off x="5555226" y="1666568"/>
            <a:ext cx="6110748" cy="4114800"/>
          </a:xfrm>
        </p:spPr>
        <p:txBody>
          <a:bodyPr/>
          <a:lstStyle/>
          <a:p>
            <a:pPr marL="0" indent="0">
              <a:buNone/>
            </a:pPr>
            <a:r>
              <a:rPr lang="en-US" dirty="0"/>
              <a:t>Suggest to patients:</a:t>
            </a:r>
          </a:p>
          <a:p>
            <a:pPr lvl="1"/>
            <a:r>
              <a:rPr lang="en-US" dirty="0"/>
              <a:t>Telemedicine may enable other opinions easily and conveniently without the need or expense of  travel. </a:t>
            </a:r>
          </a:p>
          <a:p>
            <a:pPr marL="0" indent="0">
              <a:buNone/>
            </a:pPr>
            <a:endParaRPr lang="en-US" b="0" i="0" dirty="0">
              <a:solidFill>
                <a:srgbClr val="444444"/>
              </a:solidFill>
              <a:effectLst/>
              <a:latin typeface="Open Sans"/>
            </a:endParaRPr>
          </a:p>
        </p:txBody>
      </p:sp>
      <p:pic>
        <p:nvPicPr>
          <p:cNvPr id="6" name="Content Placeholder 5">
            <a:extLst>
              <a:ext uri="{FF2B5EF4-FFF2-40B4-BE49-F238E27FC236}">
                <a16:creationId xmlns:a16="http://schemas.microsoft.com/office/drawing/2014/main" id="{3DC77AAB-1102-4C7D-9A8D-89495C744C90}"/>
              </a:ext>
            </a:extLst>
          </p:cNvPr>
          <p:cNvPicPr>
            <a:picLocks noGrp="1" noChangeAspect="1"/>
          </p:cNvPicPr>
          <p:nvPr>
            <p:ph sz="half" idx="2"/>
          </p:nvPr>
        </p:nvPicPr>
        <p:blipFill>
          <a:blip r:embed="rId2"/>
          <a:stretch>
            <a:fillRect/>
          </a:stretch>
        </p:blipFill>
        <p:spPr>
          <a:xfrm>
            <a:off x="712531" y="1666568"/>
            <a:ext cx="3942019" cy="3225288"/>
          </a:xfrm>
          <a:prstGeom prst="rect">
            <a:avLst/>
          </a:prstGeom>
        </p:spPr>
      </p:pic>
      <p:sp>
        <p:nvSpPr>
          <p:cNvPr id="4" name="Slide Number Placeholder 3">
            <a:extLst>
              <a:ext uri="{FF2B5EF4-FFF2-40B4-BE49-F238E27FC236}">
                <a16:creationId xmlns:a16="http://schemas.microsoft.com/office/drawing/2014/main" id="{6E0D5604-05CD-4D74-AE24-1AB62F27668E}"/>
              </a:ext>
            </a:extLst>
          </p:cNvPr>
          <p:cNvSpPr>
            <a:spLocks noGrp="1"/>
          </p:cNvSpPr>
          <p:nvPr>
            <p:ph type="sldNum" sz="quarter" idx="12"/>
          </p:nvPr>
        </p:nvSpPr>
        <p:spPr/>
        <p:txBody>
          <a:bodyPr/>
          <a:lstStyle/>
          <a:p>
            <a:fld id="{12A9E14D-4218-D743-BB5B-B907FBBABC66}" type="slidenum">
              <a:rPr lang="en-US" smtClean="0"/>
              <a:pPr/>
              <a:t>9</a:t>
            </a:fld>
            <a:endParaRPr lang="en-US" dirty="0"/>
          </a:p>
        </p:txBody>
      </p:sp>
    </p:spTree>
    <p:extLst>
      <p:ext uri="{BB962C8B-B14F-4D97-AF65-F5344CB8AC3E}">
        <p14:creationId xmlns:p14="http://schemas.microsoft.com/office/powerpoint/2010/main" val="1336866383"/>
      </p:ext>
    </p:extLst>
  </p:cSld>
  <p:clrMapOvr>
    <a:masterClrMapping/>
  </p:clrMapOvr>
  <p:transition>
    <p:fade/>
  </p:transition>
</p:sld>
</file>

<file path=ppt/theme/theme1.xml><?xml version="1.0" encoding="utf-8"?>
<a:theme xmlns:a="http://schemas.openxmlformats.org/drawingml/2006/main" name="1_Office Theme">
  <a:themeElements>
    <a:clrScheme name="Academy">
      <a:dk1>
        <a:srgbClr val="000000"/>
      </a:dk1>
      <a:lt1>
        <a:srgbClr val="FFFFFF"/>
      </a:lt1>
      <a:dk2>
        <a:srgbClr val="53565A"/>
      </a:dk2>
      <a:lt2>
        <a:srgbClr val="351F65"/>
      </a:lt2>
      <a:accent1>
        <a:srgbClr val="D05A57"/>
      </a:accent1>
      <a:accent2>
        <a:srgbClr val="F68D2E"/>
      </a:accent2>
      <a:accent3>
        <a:srgbClr val="F2C75C"/>
      </a:accent3>
      <a:accent4>
        <a:srgbClr val="A9C23F"/>
      </a:accent4>
      <a:accent5>
        <a:srgbClr val="86C8BC"/>
      </a:accent5>
      <a:accent6>
        <a:srgbClr val="3E87CB"/>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cmpd="sng"/>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a:defPPr>
      </a:lstStyle>
    </a:txDef>
  </a:objectDefaults>
  <a:extraClrSchemeLst/>
  <a:extLst>
    <a:ext uri="{05A4C25C-085E-4340-85A3-A5531E510DB2}">
      <thm15:themeFamily xmlns:thm15="http://schemas.microsoft.com/office/thememl/2012/main" name="AAO TEMPLATE_WIDE" id="{B7D43C09-1926-EA4D-A9B5-228DB1CB9C12}" vid="{29EC38E9-ECF7-B24F-9EB0-D8C7390972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771</Words>
  <Application>Microsoft Office PowerPoint</Application>
  <PresentationFormat>Widescreen</PresentationFormat>
  <Paragraphs>83</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Open Sans</vt:lpstr>
      <vt:lpstr>1_Office Theme</vt:lpstr>
      <vt:lpstr>AAO Code of Ethics Rule of the Month </vt:lpstr>
      <vt:lpstr>Other Opinions  Why is This Topic Important?</vt:lpstr>
      <vt:lpstr>The Purpose of Other Opinions </vt:lpstr>
      <vt:lpstr>  Code of Ethics - Rule 4</vt:lpstr>
      <vt:lpstr>Responsibility of the Ophthalmologist</vt:lpstr>
      <vt:lpstr>Reasons Why Patients May Not Seek  Other Opinions</vt:lpstr>
      <vt:lpstr>Reasons Why Patients Do Seek  Other Opinions</vt:lpstr>
      <vt:lpstr>Other Opinions and Informed Consent </vt:lpstr>
      <vt:lpstr>Other Opinions by Telemedicine</vt:lpstr>
      <vt:lpstr>Medico-Legal Concerns</vt:lpstr>
      <vt:lpstr>Thank you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Informed Consent  Why is This Topic Important?</dc:title>
  <dc:creator>Mara Pearse Burke</dc:creator>
  <cp:lastModifiedBy>Mara Pearse Burke</cp:lastModifiedBy>
  <cp:revision>64</cp:revision>
  <dcterms:created xsi:type="dcterms:W3CDTF">2021-02-10T21:03:04Z</dcterms:created>
  <dcterms:modified xsi:type="dcterms:W3CDTF">2021-03-30T15:12:45Z</dcterms:modified>
</cp:coreProperties>
</file>