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97" r:id="rId2"/>
    <p:sldId id="271" r:id="rId3"/>
    <p:sldId id="308" r:id="rId4"/>
    <p:sldId id="269" r:id="rId5"/>
    <p:sldId id="316" r:id="rId6"/>
    <p:sldId id="321" r:id="rId7"/>
    <p:sldId id="310" r:id="rId8"/>
    <p:sldId id="317" r:id="rId9"/>
    <p:sldId id="319" r:id="rId10"/>
    <p:sldId id="290"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81FDD8-83C4-4B3B-A573-037ECF0DB9EE}" type="datetimeFigureOut">
              <a:rPr lang="en-US" smtClean="0"/>
              <a:t>5/7/2021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F63018-EE8F-43FF-A9D3-112A2CCCCA4A}" type="slidenum">
              <a:rPr lang="en-US" smtClean="0"/>
              <a:t>‹#›</a:t>
            </a:fld>
            <a:endParaRPr lang="en-US"/>
          </a:p>
        </p:txBody>
      </p:sp>
    </p:spTree>
    <p:extLst>
      <p:ext uri="{BB962C8B-B14F-4D97-AF65-F5344CB8AC3E}">
        <p14:creationId xmlns:p14="http://schemas.microsoft.com/office/powerpoint/2010/main" val="2506505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fontAlgn="base">
              <a:spcAft>
                <a:spcPct val="0"/>
              </a:spcAft>
            </a:pPr>
            <a:r>
              <a:rPr lang="en-US" altLang="en-US" dirty="0"/>
              <a:t>Obligation to be Truthful</a:t>
            </a:r>
          </a:p>
          <a:p>
            <a:pPr defTabSz="457200" fontAlgn="base">
              <a:spcAft>
                <a:spcPct val="0"/>
              </a:spcAft>
            </a:pPr>
            <a:r>
              <a:rPr lang="en-US" altLang="en-US" dirty="0"/>
              <a:t>Engenders Patient Trust</a:t>
            </a:r>
          </a:p>
          <a:p>
            <a:pPr defTabSz="457200" fontAlgn="base">
              <a:spcAft>
                <a:spcPct val="0"/>
              </a:spcAft>
            </a:pPr>
            <a:r>
              <a:rPr lang="en-US" altLang="en-US" dirty="0"/>
              <a:t>Develops Patient Autonomy</a:t>
            </a:r>
          </a:p>
          <a:p>
            <a:pPr defTabSz="457200" fontAlgn="base">
              <a:spcAft>
                <a:spcPct val="0"/>
              </a:spcAft>
            </a:pPr>
            <a:r>
              <a:rPr lang="en-US" altLang="en-US" dirty="0"/>
              <a:t>Integrity of the Profession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CDF85-3280-3542-9647-8105EC0AC3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359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 elements of Informed consent:</a:t>
            </a:r>
          </a:p>
          <a:p>
            <a:endParaRPr lang="en-US" dirty="0"/>
          </a:p>
          <a:p>
            <a:r>
              <a:rPr lang="en-US" altLang="en-US" dirty="0"/>
              <a:t>Beneficence – do what’s right</a:t>
            </a:r>
          </a:p>
          <a:p>
            <a:endParaRPr lang="en-US" altLang="en-US" dirty="0"/>
          </a:p>
          <a:p>
            <a:r>
              <a:rPr lang="en-US" altLang="en-US" dirty="0"/>
              <a:t>Non-maleficence – don’t do what’s wrong</a:t>
            </a:r>
          </a:p>
          <a:p>
            <a:endParaRPr lang="en-US" altLang="en-US" dirty="0"/>
          </a:p>
          <a:p>
            <a:r>
              <a:rPr lang="en-US" altLang="en-US" dirty="0"/>
              <a:t>Justice – include all relevant info – different for each patient</a:t>
            </a:r>
          </a:p>
          <a:p>
            <a:endParaRPr lang="en-US" altLang="en-US" dirty="0"/>
          </a:p>
          <a:p>
            <a:r>
              <a:rPr lang="en-US" altLang="en-US" dirty="0"/>
              <a:t>Autonomy (self governance) (some say truth-telling) – help the patient make informed decisions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CCDF85-3280-3542-9647-8105EC0AC3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51873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752600"/>
            <a:ext cx="9296400" cy="1828800"/>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4400" baseline="0"/>
            </a:lvl1pPr>
          </a:lstStyle>
          <a:p>
            <a:r>
              <a:rPr lang="en-US" dirty="0"/>
              <a:t>Cover Slide Title</a:t>
            </a:r>
          </a:p>
        </p:txBody>
      </p:sp>
      <p:sp>
        <p:nvSpPr>
          <p:cNvPr id="3" name="Subtitle 2"/>
          <p:cNvSpPr>
            <a:spLocks noGrp="1"/>
          </p:cNvSpPr>
          <p:nvPr>
            <p:ph type="subTitle" idx="1" hasCustomPrompt="1"/>
          </p:nvPr>
        </p:nvSpPr>
        <p:spPr>
          <a:xfrm>
            <a:off x="609600" y="3810000"/>
            <a:ext cx="9296400" cy="1828800"/>
          </a:xfrm>
        </p:spPr>
        <p:txBody>
          <a:bodyPr>
            <a:noAutofit/>
          </a:bodyPr>
          <a:lstStyle>
            <a:lvl1pPr marL="0" indent="0" algn="l">
              <a:buNone/>
              <a:defRPr sz="28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info, date, etc.</a:t>
            </a:r>
          </a:p>
        </p:txBody>
      </p:sp>
      <p:sp>
        <p:nvSpPr>
          <p:cNvPr id="8" name="Oval 7"/>
          <p:cNvSpPr>
            <a:spLocks noChangeAspect="1"/>
          </p:cNvSpPr>
          <p:nvPr userDrawn="1"/>
        </p:nvSpPr>
        <p:spPr>
          <a:xfrm>
            <a:off x="10224274" y="1286030"/>
            <a:ext cx="1967724" cy="1967724"/>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224275" y="3253754"/>
            <a:ext cx="1967724" cy="1967724"/>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22" name="Freeform 21"/>
          <p:cNvSpPr>
            <a:spLocks noChangeAspect="1"/>
          </p:cNvSpPr>
          <p:nvPr userDrawn="1"/>
        </p:nvSpPr>
        <p:spPr>
          <a:xfrm>
            <a:off x="10224277" y="5221478"/>
            <a:ext cx="1967724" cy="1636522"/>
          </a:xfrm>
          <a:custGeom>
            <a:avLst/>
            <a:gdLst>
              <a:gd name="connsiteX0" fmla="*/ 983862 w 1967724"/>
              <a:gd name="connsiteY0" fmla="*/ 0 h 1636522"/>
              <a:gd name="connsiteX1" fmla="*/ 1967724 w 1967724"/>
              <a:gd name="connsiteY1" fmla="*/ 983862 h 1636522"/>
              <a:gd name="connsiteX2" fmla="*/ 1799696 w 1967724"/>
              <a:gd name="connsiteY2" fmla="*/ 1533949 h 1636522"/>
              <a:gd name="connsiteX3" fmla="*/ 1715065 w 1967724"/>
              <a:gd name="connsiteY3" fmla="*/ 1636522 h 1636522"/>
              <a:gd name="connsiteX4" fmla="*/ 252659 w 1967724"/>
              <a:gd name="connsiteY4" fmla="*/ 1636522 h 1636522"/>
              <a:gd name="connsiteX5" fmla="*/ 168028 w 1967724"/>
              <a:gd name="connsiteY5" fmla="*/ 1533949 h 1636522"/>
              <a:gd name="connsiteX6" fmla="*/ 0 w 1967724"/>
              <a:gd name="connsiteY6" fmla="*/ 983862 h 1636522"/>
              <a:gd name="connsiteX7" fmla="*/ 983862 w 1967724"/>
              <a:gd name="connsiteY7" fmla="*/ 0 h 1636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7724" h="1636522">
                <a:moveTo>
                  <a:pt x="983862" y="0"/>
                </a:moveTo>
                <a:cubicBezTo>
                  <a:pt x="1527234" y="0"/>
                  <a:pt x="1967724" y="440490"/>
                  <a:pt x="1967724" y="983862"/>
                </a:cubicBezTo>
                <a:cubicBezTo>
                  <a:pt x="1967724" y="1187627"/>
                  <a:pt x="1905780" y="1376923"/>
                  <a:pt x="1799696" y="1533949"/>
                </a:cubicBezTo>
                <a:lnTo>
                  <a:pt x="1715065" y="1636522"/>
                </a:lnTo>
                <a:lnTo>
                  <a:pt x="252659" y="1636522"/>
                </a:lnTo>
                <a:lnTo>
                  <a:pt x="168028" y="1533949"/>
                </a:lnTo>
                <a:cubicBezTo>
                  <a:pt x="61944" y="1376923"/>
                  <a:pt x="0" y="1187627"/>
                  <a:pt x="0" y="983862"/>
                </a:cubicBezTo>
                <a:cubicBezTo>
                  <a:pt x="0" y="440490"/>
                  <a:pt x="440490" y="0"/>
                  <a:pt x="983862"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7375" t="21951" b="21951"/>
          <a:stretch/>
        </p:blipFill>
        <p:spPr>
          <a:xfrm>
            <a:off x="609600" y="491196"/>
            <a:ext cx="2871216" cy="769434"/>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07746" y="678462"/>
            <a:ext cx="2550854" cy="438912"/>
          </a:xfrm>
          <a:prstGeom prst="rect">
            <a:avLst/>
          </a:prstGeom>
        </p:spPr>
      </p:pic>
    </p:spTree>
    <p:extLst>
      <p:ext uri="{BB962C8B-B14F-4D97-AF65-F5344CB8AC3E}">
        <p14:creationId xmlns:p14="http://schemas.microsoft.com/office/powerpoint/2010/main" val="5345142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752600"/>
            <a:ext cx="9906000" cy="1828800"/>
          </a:xfrm>
        </p:spPr>
        <p:txBody>
          <a:bodyPr anchor="b">
            <a:noAutofit/>
          </a:bodyPr>
          <a:lstStyle>
            <a:lvl1pPr>
              <a:defRPr sz="4400"/>
            </a:lvl1pPr>
          </a:lstStyle>
          <a:p>
            <a:r>
              <a:rPr lang="en-US" dirty="0"/>
              <a:t>Section Divider Title</a:t>
            </a:r>
          </a:p>
        </p:txBody>
      </p:sp>
      <p:sp>
        <p:nvSpPr>
          <p:cNvPr id="3" name="Text Placeholder 2"/>
          <p:cNvSpPr>
            <a:spLocks noGrp="1"/>
          </p:cNvSpPr>
          <p:nvPr>
            <p:ph type="body" idx="1" hasCustomPrompt="1"/>
          </p:nvPr>
        </p:nvSpPr>
        <p:spPr>
          <a:xfrm>
            <a:off x="609600" y="3810000"/>
            <a:ext cx="9906000" cy="1828800"/>
          </a:xfrm>
        </p:spPr>
        <p:txBody>
          <a:bodyPr>
            <a:noAutofit/>
          </a:bodyPr>
          <a:lstStyle>
            <a:lvl1pPr marL="0" indent="0">
              <a:buNone/>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Divider Subtitle</a:t>
            </a:r>
          </a:p>
        </p:txBody>
      </p:sp>
      <p:sp>
        <p:nvSpPr>
          <p:cNvPr id="8" name="Oval 7"/>
          <p:cNvSpPr>
            <a:spLocks noChangeAspect="1"/>
          </p:cNvSpPr>
          <p:nvPr userDrawn="1"/>
        </p:nvSpPr>
        <p:spPr>
          <a:xfrm>
            <a:off x="10678072" y="2770056"/>
            <a:ext cx="1513921" cy="1513921"/>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678076" y="1257734"/>
            <a:ext cx="1513921" cy="1513921"/>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8" name="Freeform 17"/>
          <p:cNvSpPr>
            <a:spLocks noChangeAspect="1"/>
          </p:cNvSpPr>
          <p:nvPr userDrawn="1"/>
        </p:nvSpPr>
        <p:spPr>
          <a:xfrm>
            <a:off x="10678079" y="0"/>
            <a:ext cx="1513922" cy="1258535"/>
          </a:xfrm>
          <a:custGeom>
            <a:avLst/>
            <a:gdLst>
              <a:gd name="connsiteX0" fmla="*/ 193922 w 1513922"/>
              <a:gd name="connsiteY0" fmla="*/ 0 h 1258535"/>
              <a:gd name="connsiteX1" fmla="*/ 1320000 w 1513922"/>
              <a:gd name="connsiteY1" fmla="*/ 0 h 1258535"/>
              <a:gd name="connsiteX2" fmla="*/ 1384645 w 1513922"/>
              <a:gd name="connsiteY2" fmla="*/ 78350 h 1258535"/>
              <a:gd name="connsiteX3" fmla="*/ 1513922 w 1513922"/>
              <a:gd name="connsiteY3" fmla="*/ 501574 h 1258535"/>
              <a:gd name="connsiteX4" fmla="*/ 756961 w 1513922"/>
              <a:gd name="connsiteY4" fmla="*/ 1258535 h 1258535"/>
              <a:gd name="connsiteX5" fmla="*/ 0 w 1513922"/>
              <a:gd name="connsiteY5" fmla="*/ 501574 h 1258535"/>
              <a:gd name="connsiteX6" fmla="*/ 129277 w 1513922"/>
              <a:gd name="connsiteY6" fmla="*/ 78350 h 125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3922" h="1258535">
                <a:moveTo>
                  <a:pt x="193922" y="0"/>
                </a:moveTo>
                <a:lnTo>
                  <a:pt x="1320000" y="0"/>
                </a:lnTo>
                <a:lnTo>
                  <a:pt x="1384645" y="78350"/>
                </a:lnTo>
                <a:cubicBezTo>
                  <a:pt x="1466264" y="199162"/>
                  <a:pt x="1513922" y="344802"/>
                  <a:pt x="1513922" y="501574"/>
                </a:cubicBezTo>
                <a:cubicBezTo>
                  <a:pt x="1513922" y="919632"/>
                  <a:pt x="1175019" y="1258535"/>
                  <a:pt x="756961" y="1258535"/>
                </a:cubicBezTo>
                <a:cubicBezTo>
                  <a:pt x="338903" y="1258535"/>
                  <a:pt x="0" y="919632"/>
                  <a:pt x="0" y="501574"/>
                </a:cubicBezTo>
                <a:cubicBezTo>
                  <a:pt x="0" y="344802"/>
                  <a:pt x="47658" y="199162"/>
                  <a:pt x="129277" y="7835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l="7375" t="21951" b="21951"/>
          <a:stretch/>
        </p:blipFill>
        <p:spPr>
          <a:xfrm>
            <a:off x="609600" y="6012366"/>
            <a:ext cx="2871216" cy="769434"/>
          </a:xfrm>
          <a:prstGeom prst="rect">
            <a:avLst/>
          </a:prstGeom>
        </p:spPr>
      </p:pic>
      <p:pic>
        <p:nvPicPr>
          <p:cNvPr id="19" name="Picture 1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07746" y="6199632"/>
            <a:ext cx="2550854" cy="438912"/>
          </a:xfrm>
          <a:prstGeom prst="rect">
            <a:avLst/>
          </a:prstGeom>
        </p:spPr>
      </p:pic>
    </p:spTree>
    <p:extLst>
      <p:ext uri="{BB962C8B-B14F-4D97-AF65-F5344CB8AC3E}">
        <p14:creationId xmlns:p14="http://schemas.microsoft.com/office/powerpoint/2010/main" val="270925545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dirty="0"/>
          </a:p>
        </p:txBody>
      </p:sp>
    </p:spTree>
    <p:extLst>
      <p:ext uri="{BB962C8B-B14F-4D97-AF65-F5344CB8AC3E}">
        <p14:creationId xmlns:p14="http://schemas.microsoft.com/office/powerpoint/2010/main" val="416355704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6400"/>
            <a:ext cx="5029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676400"/>
            <a:ext cx="50292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99239890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Pictur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7467600" y="1676400"/>
            <a:ext cx="4114800" cy="4114800"/>
          </a:xfrm>
          <a:prstGeom prst="ellipse">
            <a:avLst/>
          </a:prstGeom>
        </p:spPr>
        <p:txBody>
          <a:bodyPr anchor="ctr"/>
          <a:lstStyle>
            <a:lvl1pPr marL="0" indent="0" algn="ctr">
              <a:buNone/>
              <a:defRPr/>
            </a:lvl1pPr>
          </a:lstStyle>
          <a:p>
            <a:r>
              <a:rPr lang="en-US" dirty="0"/>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6400"/>
            <a:ext cx="5943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65332981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A9E14D-4218-D743-BB5B-B907FBBABC66}" type="slidenum">
              <a:rPr lang="en-US" smtClean="0"/>
              <a:t>‹#›</a:t>
            </a:fld>
            <a:endParaRPr lang="en-US" dirty="0"/>
          </a:p>
        </p:txBody>
      </p:sp>
    </p:spTree>
    <p:extLst>
      <p:ext uri="{BB962C8B-B14F-4D97-AF65-F5344CB8AC3E}">
        <p14:creationId xmlns:p14="http://schemas.microsoft.com/office/powerpoint/2010/main" val="159179157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Final">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76400" y="1985626"/>
            <a:ext cx="8839200" cy="2510174"/>
          </a:xfrm>
          <a:prstGeom prst="rect">
            <a:avLst/>
          </a:prstGeom>
        </p:spPr>
      </p:pic>
    </p:spTree>
    <p:extLst>
      <p:ext uri="{BB962C8B-B14F-4D97-AF65-F5344CB8AC3E}">
        <p14:creationId xmlns:p14="http://schemas.microsoft.com/office/powerpoint/2010/main" val="387542956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0"/>
            <a:ext cx="10972800" cy="1219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76400"/>
            <a:ext cx="10972800" cy="4114800"/>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14801" y="6553200"/>
            <a:ext cx="3962399" cy="228600"/>
          </a:xfrm>
          <a:prstGeom prst="rect">
            <a:avLst/>
          </a:prstGeom>
        </p:spPr>
        <p:txBody>
          <a:bodyPr vert="horz" wrap="none" lIns="91440" tIns="45720" rIns="91440" bIns="45720" rtlCol="0" anchor="ctr">
            <a:noAutofit/>
          </a:bodyPr>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10744200" y="6553200"/>
            <a:ext cx="838200" cy="228600"/>
          </a:xfrm>
          <a:prstGeom prst="rect">
            <a:avLst/>
          </a:prstGeom>
        </p:spPr>
        <p:txBody>
          <a:bodyPr vert="horz" wrap="none" lIns="91440" tIns="45720" rIns="91440" bIns="45720" rtlCol="0" anchor="ctr">
            <a:noAutofit/>
          </a:bodyPr>
          <a:lstStyle>
            <a:lvl1pPr algn="r">
              <a:defRPr sz="1000">
                <a:solidFill>
                  <a:schemeClr val="tx2"/>
                </a:solidFill>
              </a:defRPr>
            </a:lvl1pPr>
          </a:lstStyle>
          <a:p>
            <a:fld id="{12A9E14D-4218-D743-BB5B-B907FBBABC66}" type="slidenum">
              <a:rPr lang="en-US" smtClean="0"/>
              <a:pPr/>
              <a:t>‹#›</a:t>
            </a:fld>
            <a:endParaRPr lang="en-US" dirty="0"/>
          </a:p>
        </p:txBody>
      </p:sp>
      <p:grpSp>
        <p:nvGrpSpPr>
          <p:cNvPr id="7" name="Group 6"/>
          <p:cNvGrpSpPr/>
          <p:nvPr userDrawn="1"/>
        </p:nvGrpSpPr>
        <p:grpSpPr>
          <a:xfrm>
            <a:off x="10032915" y="-423"/>
            <a:ext cx="2159085" cy="787229"/>
            <a:chOff x="10032915" y="-423"/>
            <a:chExt cx="2159085" cy="787229"/>
          </a:xfrm>
        </p:grpSpPr>
        <p:sp>
          <p:nvSpPr>
            <p:cNvPr id="8" name="Oval 7"/>
            <p:cNvSpPr>
              <a:spLocks noChangeAspect="1"/>
            </p:cNvSpPr>
            <p:nvPr userDrawn="1"/>
          </p:nvSpPr>
          <p:spPr>
            <a:xfrm>
              <a:off x="10032915" y="0"/>
              <a:ext cx="786807" cy="786806"/>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9" name="Oval 8"/>
            <p:cNvSpPr>
              <a:spLocks noChangeAspect="1"/>
            </p:cNvSpPr>
            <p:nvPr userDrawn="1"/>
          </p:nvSpPr>
          <p:spPr>
            <a:xfrm>
              <a:off x="10819722" y="0"/>
              <a:ext cx="786807" cy="786806"/>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dirty="0"/>
            </a:p>
          </p:txBody>
        </p:sp>
        <p:sp>
          <p:nvSpPr>
            <p:cNvPr id="19" name="Freeform 18"/>
            <p:cNvSpPr>
              <a:spLocks noChangeAspect="1"/>
            </p:cNvSpPr>
            <p:nvPr userDrawn="1"/>
          </p:nvSpPr>
          <p:spPr>
            <a:xfrm>
              <a:off x="11606528" y="-423"/>
              <a:ext cx="585472" cy="786806"/>
            </a:xfrm>
            <a:custGeom>
              <a:avLst/>
              <a:gdLst>
                <a:gd name="connsiteX0" fmla="*/ 393404 w 585472"/>
                <a:gd name="connsiteY0" fmla="*/ 0 h 786806"/>
                <a:gd name="connsiteX1" fmla="*/ 546535 w 585472"/>
                <a:gd name="connsiteY1" fmla="*/ 30916 h 786806"/>
                <a:gd name="connsiteX2" fmla="*/ 585472 w 585472"/>
                <a:gd name="connsiteY2" fmla="*/ 52050 h 786806"/>
                <a:gd name="connsiteX3" fmla="*/ 585472 w 585472"/>
                <a:gd name="connsiteY3" fmla="*/ 734756 h 786806"/>
                <a:gd name="connsiteX4" fmla="*/ 546535 w 585472"/>
                <a:gd name="connsiteY4" fmla="*/ 755890 h 786806"/>
                <a:gd name="connsiteX5" fmla="*/ 393404 w 585472"/>
                <a:gd name="connsiteY5" fmla="*/ 786806 h 786806"/>
                <a:gd name="connsiteX6" fmla="*/ 0 w 585472"/>
                <a:gd name="connsiteY6" fmla="*/ 393403 h 786806"/>
                <a:gd name="connsiteX7" fmla="*/ 393404 w 585472"/>
                <a:gd name="connsiteY7" fmla="*/ 0 h 78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472" h="786806">
                  <a:moveTo>
                    <a:pt x="393404" y="0"/>
                  </a:moveTo>
                  <a:cubicBezTo>
                    <a:pt x="447722" y="0"/>
                    <a:pt x="499468" y="11008"/>
                    <a:pt x="546535" y="30916"/>
                  </a:cubicBezTo>
                  <a:lnTo>
                    <a:pt x="585472" y="52050"/>
                  </a:lnTo>
                  <a:lnTo>
                    <a:pt x="585472" y="734756"/>
                  </a:lnTo>
                  <a:lnTo>
                    <a:pt x="546535" y="755890"/>
                  </a:lnTo>
                  <a:cubicBezTo>
                    <a:pt x="499468" y="775798"/>
                    <a:pt x="447722" y="786806"/>
                    <a:pt x="393404" y="786806"/>
                  </a:cubicBezTo>
                  <a:cubicBezTo>
                    <a:pt x="176133" y="786806"/>
                    <a:pt x="0" y="610673"/>
                    <a:pt x="0" y="393403"/>
                  </a:cubicBezTo>
                  <a:cubicBezTo>
                    <a:pt x="0" y="176133"/>
                    <a:pt x="176133" y="0"/>
                    <a:pt x="393404"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dirty="0"/>
            </a:p>
          </p:txBody>
        </p:sp>
      </p:grpSp>
      <p:pic>
        <p:nvPicPr>
          <p:cNvPr id="15" name="Picture 14"/>
          <p:cNvPicPr>
            <a:picLocks noChangeAspect="1"/>
          </p:cNvPicPr>
          <p:nvPr userDrawn="1"/>
        </p:nvPicPr>
        <p:blipFill rotWithShape="1">
          <a:blip r:embed="rId9">
            <a:extLst>
              <a:ext uri="{28A0092B-C50C-407E-A947-70E740481C1C}">
                <a14:useLocalDpi xmlns:a14="http://schemas.microsoft.com/office/drawing/2010/main" val="0"/>
              </a:ext>
            </a:extLst>
          </a:blip>
          <a:srcRect l="7375" t="21951" b="21951"/>
          <a:stretch/>
        </p:blipFill>
        <p:spPr>
          <a:xfrm>
            <a:off x="609600" y="6012366"/>
            <a:ext cx="2871216" cy="769434"/>
          </a:xfrm>
          <a:prstGeom prst="rect">
            <a:avLst/>
          </a:prstGeom>
        </p:spPr>
      </p:pic>
      <p:pic>
        <p:nvPicPr>
          <p:cNvPr id="20" name="Picture 19"/>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107746" y="6199632"/>
            <a:ext cx="2550854" cy="438912"/>
          </a:xfrm>
          <a:prstGeom prst="rect">
            <a:avLst/>
          </a:prstGeom>
        </p:spPr>
      </p:pic>
    </p:spTree>
    <p:extLst>
      <p:ext uri="{BB962C8B-B14F-4D97-AF65-F5344CB8AC3E}">
        <p14:creationId xmlns:p14="http://schemas.microsoft.com/office/powerpoint/2010/main" val="2192047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fade/>
  </p:transition>
  <p:hf hdr="0" ftr="0" dt="0"/>
  <p:txStyles>
    <p:titleStyle>
      <a:lvl1pPr algn="l" defTabSz="914400" rtl="0" eaLnBrk="1" latinLnBrk="0" hangingPunct="1">
        <a:lnSpc>
          <a:spcPct val="100000"/>
        </a:lnSpc>
        <a:spcBef>
          <a:spcPct val="0"/>
        </a:spcBef>
        <a:buNone/>
        <a:defRPr sz="4000" kern="1200">
          <a:solidFill>
            <a:schemeClr val="bg2"/>
          </a:solidFill>
          <a:latin typeface="+mj-lt"/>
          <a:ea typeface="+mj-ea"/>
          <a:cs typeface="+mj-cs"/>
        </a:defRPr>
      </a:lvl1pPr>
    </p:titleStyle>
    <p:bodyStyle>
      <a:lvl1pPr marL="342900" indent="-342900" algn="l" defTabSz="914400" rtl="0" eaLnBrk="1" latinLnBrk="0" hangingPunct="1">
        <a:lnSpc>
          <a:spcPct val="100000"/>
        </a:lnSpc>
        <a:spcBef>
          <a:spcPts val="1800"/>
        </a:spcBef>
        <a:buClr>
          <a:schemeClr val="bg2"/>
        </a:buClr>
        <a:buFont typeface="Arial"/>
        <a:buChar char="•"/>
        <a:tabLst/>
        <a:defRPr sz="2400" kern="1200">
          <a:solidFill>
            <a:schemeClr val="tx2"/>
          </a:solidFill>
          <a:latin typeface="+mn-lt"/>
          <a:ea typeface="+mn-ea"/>
          <a:cs typeface="+mn-cs"/>
        </a:defRPr>
      </a:lvl1pPr>
      <a:lvl2pPr marL="801688" indent="-344488" algn="l" defTabSz="914400" rtl="0" eaLnBrk="1" latinLnBrk="0" hangingPunct="1">
        <a:lnSpc>
          <a:spcPct val="100000"/>
        </a:lnSpc>
        <a:spcBef>
          <a:spcPts val="600"/>
        </a:spcBef>
        <a:buClr>
          <a:schemeClr val="bg2"/>
        </a:buClr>
        <a:buFont typeface="Arial"/>
        <a:buChar char="•"/>
        <a:tabLst/>
        <a:defRPr sz="2000" kern="1200">
          <a:solidFill>
            <a:schemeClr val="tx2"/>
          </a:solidFill>
          <a:latin typeface="+mn-lt"/>
          <a:ea typeface="+mn-ea"/>
          <a:cs typeface="+mn-cs"/>
        </a:defRPr>
      </a:lvl2pPr>
      <a:lvl3pPr marL="1260475" indent="-344488" algn="l" defTabSz="914400" rtl="0" eaLnBrk="1" latinLnBrk="0" hangingPunct="1">
        <a:lnSpc>
          <a:spcPct val="100000"/>
        </a:lnSpc>
        <a:spcBef>
          <a:spcPts val="600"/>
        </a:spcBef>
        <a:buClr>
          <a:schemeClr val="bg2"/>
        </a:buClr>
        <a:buFont typeface="Arial"/>
        <a:buChar char="•"/>
        <a:tabLst/>
        <a:defRPr sz="1800" kern="1200">
          <a:solidFill>
            <a:schemeClr val="tx2"/>
          </a:solidFill>
          <a:latin typeface="+mn-lt"/>
          <a:ea typeface="+mn-ea"/>
          <a:cs typeface="+mn-cs"/>
        </a:defRPr>
      </a:lvl3pPr>
      <a:lvl4pPr marL="1719263" indent="-344488" algn="l" defTabSz="914400" rtl="0" eaLnBrk="1" latinLnBrk="0" hangingPunct="1">
        <a:lnSpc>
          <a:spcPct val="100000"/>
        </a:lnSpc>
        <a:spcBef>
          <a:spcPts val="600"/>
        </a:spcBef>
        <a:buClr>
          <a:schemeClr val="bg2"/>
        </a:buClr>
        <a:buFont typeface="Arial"/>
        <a:buChar char="•"/>
        <a:tabLst/>
        <a:defRPr sz="1600" kern="1200">
          <a:solidFill>
            <a:schemeClr val="tx2"/>
          </a:solidFill>
          <a:latin typeface="+mn-lt"/>
          <a:ea typeface="+mn-ea"/>
          <a:cs typeface="+mn-cs"/>
        </a:defRPr>
      </a:lvl4pPr>
      <a:lvl5pPr marL="2178050" indent="-344488" algn="l" defTabSz="914400" rtl="0" eaLnBrk="1" latinLnBrk="0" hangingPunct="1">
        <a:lnSpc>
          <a:spcPct val="100000"/>
        </a:lnSpc>
        <a:spcBef>
          <a:spcPts val="600"/>
        </a:spcBef>
        <a:buClr>
          <a:schemeClr val="bg2"/>
        </a:buClr>
        <a:buFont typeface="Arial"/>
        <a:buChar char="•"/>
        <a:tabLst/>
        <a:defRPr sz="1400" kern="1200">
          <a:solidFill>
            <a:schemeClr val="tx2"/>
          </a:solidFill>
          <a:latin typeface="+mn-lt"/>
          <a:ea typeface="+mn-ea"/>
          <a:cs typeface="+mn-cs"/>
        </a:defRPr>
      </a:lvl5pPr>
      <a:lvl6pPr marL="2630488" indent="-344488" algn="l" defTabSz="914400" rtl="0" eaLnBrk="1" latinLnBrk="0" hangingPunct="1">
        <a:lnSpc>
          <a:spcPct val="90000"/>
        </a:lnSpc>
        <a:spcBef>
          <a:spcPts val="500"/>
        </a:spcBef>
        <a:buFont typeface="Arial"/>
        <a:buChar char="•"/>
        <a:defRPr sz="1200" kern="1200">
          <a:solidFill>
            <a:schemeClr val="tx2"/>
          </a:solidFill>
          <a:latin typeface="+mn-lt"/>
          <a:ea typeface="+mn-ea"/>
          <a:cs typeface="+mn-cs"/>
        </a:defRPr>
      </a:lvl6pPr>
      <a:lvl7pPr marL="3089275" indent="-346075" algn="l" defTabSz="914400" rtl="0" eaLnBrk="1" latinLnBrk="0" hangingPunct="1">
        <a:lnSpc>
          <a:spcPct val="90000"/>
        </a:lnSpc>
        <a:spcBef>
          <a:spcPts val="500"/>
        </a:spcBef>
        <a:buFont typeface="Arial"/>
        <a:buChar char="•"/>
        <a:defRPr sz="1000" kern="1200">
          <a:solidFill>
            <a:schemeClr val="tx2"/>
          </a:solidFill>
          <a:latin typeface="+mn-lt"/>
          <a:ea typeface="+mn-ea"/>
          <a:cs typeface="+mn-cs"/>
        </a:defRPr>
      </a:lvl7pPr>
      <a:lvl8pPr marL="3540125" indent="-339725" algn="l" defTabSz="914400" rtl="0" eaLnBrk="1" latinLnBrk="0" hangingPunct="1">
        <a:lnSpc>
          <a:spcPct val="90000"/>
        </a:lnSpc>
        <a:spcBef>
          <a:spcPts val="500"/>
        </a:spcBef>
        <a:buFont typeface="Arial"/>
        <a:buChar char="•"/>
        <a:defRPr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ao.org/clinical-education/redmond-ethics-center" TargetMode="External"/><Relationship Id="rId2" Type="http://schemas.openxmlformats.org/officeDocument/2006/relationships/hyperlink" Target="mailto:Ethics@aao.or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fsmb.org/siteassets/advocacy/policies/physician-impairment.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D7C15-0B3C-4D07-8696-67DE9BA9FA94}"/>
              </a:ext>
            </a:extLst>
          </p:cNvPr>
          <p:cNvSpPr>
            <a:spLocks noGrp="1"/>
          </p:cNvSpPr>
          <p:nvPr>
            <p:ph type="ctrTitle"/>
          </p:nvPr>
        </p:nvSpPr>
        <p:spPr/>
        <p:txBody>
          <a:bodyPr/>
          <a:lstStyle/>
          <a:p>
            <a:r>
              <a:rPr lang="en-US" dirty="0"/>
              <a:t>AAO Code of Ethics</a:t>
            </a:r>
            <a:br>
              <a:rPr lang="en-US" dirty="0"/>
            </a:br>
            <a:r>
              <a:rPr lang="en-US" dirty="0"/>
              <a:t>Rule of the Month </a:t>
            </a:r>
          </a:p>
        </p:txBody>
      </p:sp>
      <p:sp>
        <p:nvSpPr>
          <p:cNvPr id="5" name="Subtitle 4">
            <a:extLst>
              <a:ext uri="{FF2B5EF4-FFF2-40B4-BE49-F238E27FC236}">
                <a16:creationId xmlns:a16="http://schemas.microsoft.com/office/drawing/2014/main" id="{2BC3D6D5-1DD3-4249-BCF8-22F0DD700CDB}"/>
              </a:ext>
            </a:extLst>
          </p:cNvPr>
          <p:cNvSpPr>
            <a:spLocks noGrp="1"/>
          </p:cNvSpPr>
          <p:nvPr>
            <p:ph type="subTitle" idx="1"/>
          </p:nvPr>
        </p:nvSpPr>
        <p:spPr/>
        <p:txBody>
          <a:bodyPr/>
          <a:lstStyle/>
          <a:p>
            <a:pPr algn="ctr"/>
            <a:endParaRPr lang="en-US" sz="3600" dirty="0"/>
          </a:p>
          <a:p>
            <a:pPr algn="ctr"/>
            <a:r>
              <a:rPr lang="en-US" sz="3600" dirty="0"/>
              <a:t>Rule 5. The Impaired Ophthalmologist</a:t>
            </a:r>
          </a:p>
        </p:txBody>
      </p:sp>
    </p:spTree>
    <p:extLst>
      <p:ext uri="{BB962C8B-B14F-4D97-AF65-F5344CB8AC3E}">
        <p14:creationId xmlns:p14="http://schemas.microsoft.com/office/powerpoint/2010/main" val="26259461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 </a:t>
            </a:r>
          </a:p>
        </p:txBody>
      </p:sp>
      <p:sp>
        <p:nvSpPr>
          <p:cNvPr id="3" name="Content Placeholder 2"/>
          <p:cNvSpPr>
            <a:spLocks noGrp="1"/>
          </p:cNvSpPr>
          <p:nvPr>
            <p:ph sz="half" idx="1"/>
          </p:nvPr>
        </p:nvSpPr>
        <p:spPr>
          <a:xfrm>
            <a:off x="609600" y="1676400"/>
            <a:ext cx="10668000" cy="4114800"/>
          </a:xfrm>
        </p:spPr>
        <p:txBody>
          <a:bodyPr/>
          <a:lstStyle/>
          <a:p>
            <a:r>
              <a:rPr lang="en-US" dirty="0"/>
              <a:t>General Inquiries &amp; Submissions</a:t>
            </a:r>
            <a:br>
              <a:rPr lang="en-US" dirty="0"/>
            </a:br>
            <a:r>
              <a:rPr lang="en-US" dirty="0">
                <a:hlinkClick r:id="rId2"/>
              </a:rPr>
              <a:t>ethics@aao.org</a:t>
            </a:r>
            <a:endParaRPr lang="en-US" dirty="0"/>
          </a:p>
          <a:p>
            <a:r>
              <a:rPr lang="en-US" dirty="0"/>
              <a:t>The Redmond Ethics Center</a:t>
            </a:r>
            <a:br>
              <a:rPr lang="en-US" dirty="0"/>
            </a:br>
            <a:r>
              <a:rPr lang="en-US" dirty="0">
                <a:hlinkClick r:id="rId3"/>
              </a:rPr>
              <a:t>https://www.aao.org/clinical-education/redmond-ethics-center</a:t>
            </a: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spTree>
    <p:extLst>
      <p:ext uri="{BB962C8B-B14F-4D97-AF65-F5344CB8AC3E}">
        <p14:creationId xmlns:p14="http://schemas.microsoft.com/office/powerpoint/2010/main" val="199491657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7052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cs typeface="Book Antiqua" pitchFamily="18" charset="0"/>
              </a:rPr>
              <a:t>The Impaired Ophthalmologist</a:t>
            </a:r>
            <a:br>
              <a:rPr lang="en-US" altLang="en-US" dirty="0">
                <a:cs typeface="Book Antiqua" pitchFamily="18" charset="0"/>
              </a:rPr>
            </a:br>
            <a:r>
              <a:rPr lang="en-US" altLang="en-US" dirty="0">
                <a:cs typeface="Book Antiqua" pitchFamily="18" charset="0"/>
              </a:rPr>
              <a:t>Why is This Topic Important?</a:t>
            </a:r>
            <a:endParaRPr lang="en-US" dirty="0"/>
          </a:p>
        </p:txBody>
      </p:sp>
      <p:sp>
        <p:nvSpPr>
          <p:cNvPr id="5" name="Content Placeholder 4"/>
          <p:cNvSpPr>
            <a:spLocks noGrp="1"/>
          </p:cNvSpPr>
          <p:nvPr>
            <p:ph sz="half" idx="1"/>
          </p:nvPr>
        </p:nvSpPr>
        <p:spPr>
          <a:xfrm>
            <a:off x="609600" y="1676400"/>
            <a:ext cx="6777162" cy="4114800"/>
          </a:xfrm>
        </p:spPr>
        <p:txBody>
          <a:bodyPr/>
          <a:lstStyle/>
          <a:p>
            <a:pPr defTabSz="457200" fontAlgn="base">
              <a:spcAft>
                <a:spcPct val="0"/>
              </a:spcAft>
            </a:pPr>
            <a:endParaRPr lang="en-US" altLang="en-US" dirty="0"/>
          </a:p>
          <a:p>
            <a:pPr defTabSz="457200" fontAlgn="base">
              <a:spcAft>
                <a:spcPct val="0"/>
              </a:spcAft>
            </a:pPr>
            <a:r>
              <a:rPr lang="en-US" altLang="en-US" dirty="0"/>
              <a:t>Patient safety and well-being</a:t>
            </a:r>
          </a:p>
          <a:p>
            <a:pPr defTabSz="457200" fontAlgn="base">
              <a:spcAft>
                <a:spcPct val="0"/>
              </a:spcAft>
            </a:pPr>
            <a:r>
              <a:rPr lang="en-US" altLang="en-US" dirty="0"/>
              <a:t>Duty to report</a:t>
            </a:r>
          </a:p>
          <a:p>
            <a:pPr defTabSz="457200" fontAlgn="base">
              <a:spcAft>
                <a:spcPct val="0"/>
              </a:spcAft>
            </a:pPr>
            <a:r>
              <a:rPr lang="en-US" altLang="en-US" dirty="0"/>
              <a:t>Trust in and integrity of the profession</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9212" y="1447800"/>
            <a:ext cx="3607249" cy="3872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275987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EBC35-C17B-4E68-83C1-1A6EE4581B14}"/>
              </a:ext>
            </a:extLst>
          </p:cNvPr>
          <p:cNvSpPr>
            <a:spLocks noGrp="1"/>
          </p:cNvSpPr>
          <p:nvPr>
            <p:ph type="title"/>
          </p:nvPr>
        </p:nvSpPr>
        <p:spPr/>
        <p:txBody>
          <a:bodyPr/>
          <a:lstStyle/>
          <a:p>
            <a:r>
              <a:rPr lang="en-US" dirty="0"/>
              <a:t>The Purpose of Rule 5* </a:t>
            </a:r>
            <a:br>
              <a:rPr lang="en-US" dirty="0"/>
            </a:br>
            <a:r>
              <a:rPr lang="en-US" dirty="0"/>
              <a:t>The Impaired Ophthalmologist</a:t>
            </a:r>
          </a:p>
        </p:txBody>
      </p:sp>
      <p:sp>
        <p:nvSpPr>
          <p:cNvPr id="3" name="Content Placeholder 2">
            <a:extLst>
              <a:ext uri="{FF2B5EF4-FFF2-40B4-BE49-F238E27FC236}">
                <a16:creationId xmlns:a16="http://schemas.microsoft.com/office/drawing/2014/main" id="{1DA705E2-C74E-4134-A157-C83C6A68982B}"/>
              </a:ext>
            </a:extLst>
          </p:cNvPr>
          <p:cNvSpPr>
            <a:spLocks noGrp="1"/>
          </p:cNvSpPr>
          <p:nvPr>
            <p:ph idx="1"/>
          </p:nvPr>
        </p:nvSpPr>
        <p:spPr/>
        <p:txBody>
          <a:bodyPr/>
          <a:lstStyle/>
          <a:p>
            <a:r>
              <a:rPr lang="en-US" dirty="0"/>
              <a:t>For the benefit of the practitioner and his or her patients, physicians have a duty and obligation to report any good faith concerns about an impaired ophthalmologist. </a:t>
            </a:r>
          </a:p>
          <a:p>
            <a:r>
              <a:rPr lang="en-US" dirty="0"/>
              <a:t>Rule 5 requires that action be taken to assure the cessation of inappropriate behavior and/or efforts to attempt the correction of an impairment situation.</a:t>
            </a:r>
          </a:p>
          <a:p>
            <a:r>
              <a:rPr lang="en-US" dirty="0"/>
              <a:t>Many states have legal requirements to report a physician who may be practicing while impaired. This is called the “duty to report”. </a:t>
            </a:r>
          </a:p>
          <a:p>
            <a:pPr marL="0" indent="0" algn="ctr">
              <a:buNone/>
            </a:pPr>
            <a:br>
              <a:rPr lang="en-US" sz="2000" dirty="0"/>
            </a:br>
            <a:r>
              <a:rPr lang="en-US" sz="2000" dirty="0"/>
              <a:t>*This presentation is not intended as a comprehensive evaluation of this subject. </a:t>
            </a:r>
          </a:p>
        </p:txBody>
      </p:sp>
      <p:sp>
        <p:nvSpPr>
          <p:cNvPr id="4" name="Slide Number Placeholder 3">
            <a:extLst>
              <a:ext uri="{FF2B5EF4-FFF2-40B4-BE49-F238E27FC236}">
                <a16:creationId xmlns:a16="http://schemas.microsoft.com/office/drawing/2014/main" id="{65B91A69-0C78-4941-A9D0-5AEE1F4D9F17}"/>
              </a:ext>
            </a:extLst>
          </p:cNvPr>
          <p:cNvSpPr>
            <a:spLocks noGrp="1"/>
          </p:cNvSpPr>
          <p:nvPr>
            <p:ph type="sldNum" sz="quarter" idx="12"/>
          </p:nvPr>
        </p:nvSpPr>
        <p:spPr/>
        <p:txBody>
          <a:bodyPr/>
          <a:lstStyle/>
          <a:p>
            <a:fld id="{12A9E14D-4218-D743-BB5B-B907FBBABC66}" type="slidenum">
              <a:rPr lang="en-US" smtClean="0"/>
              <a:pPr/>
              <a:t>3</a:t>
            </a:fld>
            <a:endParaRPr lang="en-US" dirty="0"/>
          </a:p>
        </p:txBody>
      </p:sp>
    </p:spTree>
    <p:extLst>
      <p:ext uri="{BB962C8B-B14F-4D97-AF65-F5344CB8AC3E}">
        <p14:creationId xmlns:p14="http://schemas.microsoft.com/office/powerpoint/2010/main" val="145212639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3333"/>
                </a:solidFill>
                <a:latin typeface="Arial" panose="020B0604020202020204" pitchFamily="34" charset="0"/>
              </a:rPr>
              <a:t> </a:t>
            </a:r>
            <a:br>
              <a:rPr lang="en-US" dirty="0">
                <a:solidFill>
                  <a:srgbClr val="333333"/>
                </a:solidFill>
                <a:latin typeface="Arial" panose="020B0604020202020204" pitchFamily="34" charset="0"/>
              </a:rPr>
            </a:br>
            <a:r>
              <a:rPr lang="en-US" dirty="0"/>
              <a:t>Code of Ethics - </a:t>
            </a:r>
            <a:r>
              <a:rPr lang="en-US" i="1" dirty="0"/>
              <a:t>Rule 5</a:t>
            </a:r>
            <a:endParaRPr lang="en-US" dirty="0"/>
          </a:p>
        </p:txBody>
      </p:sp>
      <p:sp>
        <p:nvSpPr>
          <p:cNvPr id="3" name="Content Placeholder 2"/>
          <p:cNvSpPr>
            <a:spLocks noGrp="1"/>
          </p:cNvSpPr>
          <p:nvPr>
            <p:ph idx="1"/>
          </p:nvPr>
        </p:nvSpPr>
        <p:spPr/>
        <p:txBody>
          <a:bodyPr/>
          <a:lstStyle/>
          <a:p>
            <a:pPr marL="0" indent="0">
              <a:buNone/>
            </a:pPr>
            <a:r>
              <a:rPr lang="en-US" dirty="0"/>
              <a:t>The Impaired Ophthalmologist. </a:t>
            </a:r>
          </a:p>
          <a:p>
            <a:pPr marL="0" indent="0">
              <a:buNone/>
            </a:pPr>
            <a:r>
              <a:rPr lang="en-US" i="1" dirty="0"/>
              <a:t>A physically, mentally or emotionally impaired ophthalmologist should withdraw from those aspects of practice affected by the impairment. If an impaired ophthalmologist does not cease inappropriate behavior, it is the duty of other ophthalmologists who know of the impairment to take action to attempt to assure correction of the situation. This may involve a wide range of remedial actions.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9E14D-4218-D743-BB5B-B907FBBABC66}" type="slidenum">
              <a:rPr kumimoji="0" lang="en-US" sz="1000" b="0" i="0" u="none" strike="noStrike" kern="1200" cap="none" spc="0" normalizeH="0" baseline="0" noProof="0" smtClean="0">
                <a:ln>
                  <a:noFill/>
                </a:ln>
                <a:solidFill>
                  <a:srgbClr val="53565A"/>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53565A"/>
              </a:solidFill>
              <a:effectLst/>
              <a:uLnTx/>
              <a:uFillTx/>
              <a:latin typeface="Arial"/>
              <a:ea typeface="+mn-ea"/>
              <a:cs typeface="+mn-cs"/>
            </a:endParaRPr>
          </a:p>
        </p:txBody>
      </p:sp>
    </p:spTree>
    <p:extLst>
      <p:ext uri="{BB962C8B-B14F-4D97-AF65-F5344CB8AC3E}">
        <p14:creationId xmlns:p14="http://schemas.microsoft.com/office/powerpoint/2010/main" val="165515872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C57C0-C749-4CF6-A682-DF0145F92AE7}"/>
              </a:ext>
            </a:extLst>
          </p:cNvPr>
          <p:cNvSpPr>
            <a:spLocks noGrp="1"/>
          </p:cNvSpPr>
          <p:nvPr>
            <p:ph type="title"/>
          </p:nvPr>
        </p:nvSpPr>
        <p:spPr/>
        <p:txBody>
          <a:bodyPr/>
          <a:lstStyle/>
          <a:p>
            <a:r>
              <a:rPr lang="en-US" dirty="0"/>
              <a:t>What Does Impairment Mean?</a:t>
            </a:r>
          </a:p>
        </p:txBody>
      </p:sp>
      <p:sp>
        <p:nvSpPr>
          <p:cNvPr id="3" name="Content Placeholder 2">
            <a:extLst>
              <a:ext uri="{FF2B5EF4-FFF2-40B4-BE49-F238E27FC236}">
                <a16:creationId xmlns:a16="http://schemas.microsoft.com/office/drawing/2014/main" id="{1DB488F0-9D19-44D2-BF11-B59D1CFD988C}"/>
              </a:ext>
            </a:extLst>
          </p:cNvPr>
          <p:cNvSpPr>
            <a:spLocks noGrp="1"/>
          </p:cNvSpPr>
          <p:nvPr>
            <p:ph idx="1"/>
          </p:nvPr>
        </p:nvSpPr>
        <p:spPr/>
        <p:txBody>
          <a:bodyPr/>
          <a:lstStyle/>
          <a:p>
            <a:r>
              <a:rPr lang="en-US" sz="2200" dirty="0"/>
              <a:t>Merriam Webster defines impairment as “the state of being temporarily or permanently diminished, weakened, or damaged, especially mentally or physically”.</a:t>
            </a:r>
          </a:p>
          <a:p>
            <a:r>
              <a:rPr lang="en-US" sz="2200" b="0" i="0" dirty="0">
                <a:effectLst/>
                <a:latin typeface="Roboto"/>
              </a:rPr>
              <a:t>Physicians are not immune from mental and physical </a:t>
            </a:r>
            <a:r>
              <a:rPr lang="en-US" sz="2200" dirty="0">
                <a:latin typeface="Roboto"/>
              </a:rPr>
              <a:t>impairments </a:t>
            </a:r>
            <a:r>
              <a:rPr lang="en-US" sz="2200" dirty="0"/>
              <a:t>that affect medical judgment or performance and </a:t>
            </a:r>
            <a:r>
              <a:rPr lang="en-US" sz="2200" dirty="0">
                <a:latin typeface="Roboto"/>
              </a:rPr>
              <a:t>make it difficult to practice medicine. Such impairments may include: </a:t>
            </a:r>
            <a:endParaRPr lang="en-US" sz="2200" b="0" i="0" dirty="0">
              <a:effectLst/>
              <a:latin typeface="Roboto"/>
            </a:endParaRPr>
          </a:p>
          <a:p>
            <a:pPr lvl="1"/>
            <a:r>
              <a:rPr lang="en-US" b="0" i="0" dirty="0">
                <a:effectLst/>
                <a:latin typeface="Roboto"/>
              </a:rPr>
              <a:t>Fatigue or burn-out</a:t>
            </a:r>
          </a:p>
          <a:p>
            <a:pPr lvl="1"/>
            <a:r>
              <a:rPr lang="en-US" b="0" i="0" dirty="0">
                <a:effectLst/>
                <a:latin typeface="Roboto"/>
              </a:rPr>
              <a:t>Mental illness/episodes</a:t>
            </a:r>
          </a:p>
          <a:p>
            <a:pPr lvl="1"/>
            <a:r>
              <a:rPr lang="en-US" dirty="0">
                <a:latin typeface="Roboto"/>
              </a:rPr>
              <a:t>D</a:t>
            </a:r>
            <a:r>
              <a:rPr lang="en-US" b="0" i="0" dirty="0">
                <a:effectLst/>
                <a:latin typeface="Roboto"/>
              </a:rPr>
              <a:t>isruptive behaviors</a:t>
            </a:r>
          </a:p>
          <a:p>
            <a:pPr lvl="1"/>
            <a:r>
              <a:rPr lang="en-US" dirty="0">
                <a:latin typeface="Roboto"/>
              </a:rPr>
              <a:t>Cognitive decline</a:t>
            </a:r>
            <a:endParaRPr lang="en-US" b="0" i="0" dirty="0">
              <a:effectLst/>
              <a:latin typeface="Roboto"/>
            </a:endParaRPr>
          </a:p>
          <a:p>
            <a:pPr lvl="1"/>
            <a:r>
              <a:rPr lang="en-US" b="0" i="0" dirty="0">
                <a:effectLst/>
                <a:latin typeface="Roboto"/>
              </a:rPr>
              <a:t>Alcohol and chemical dependencies conditions</a:t>
            </a:r>
            <a:endParaRPr lang="en-US" dirty="0"/>
          </a:p>
        </p:txBody>
      </p:sp>
      <p:sp>
        <p:nvSpPr>
          <p:cNvPr id="4" name="Slide Number Placeholder 3">
            <a:extLst>
              <a:ext uri="{FF2B5EF4-FFF2-40B4-BE49-F238E27FC236}">
                <a16:creationId xmlns:a16="http://schemas.microsoft.com/office/drawing/2014/main" id="{2840B8E1-1EC3-4158-8C7C-4490E3AF7EDE}"/>
              </a:ext>
            </a:extLst>
          </p:cNvPr>
          <p:cNvSpPr>
            <a:spLocks noGrp="1"/>
          </p:cNvSpPr>
          <p:nvPr>
            <p:ph type="sldNum" sz="quarter" idx="12"/>
          </p:nvPr>
        </p:nvSpPr>
        <p:spPr/>
        <p:txBody>
          <a:bodyPr/>
          <a:lstStyle/>
          <a:p>
            <a:fld id="{12A9E14D-4218-D743-BB5B-B907FBBABC66}" type="slidenum">
              <a:rPr lang="en-US" smtClean="0"/>
              <a:pPr/>
              <a:t>5</a:t>
            </a:fld>
            <a:endParaRPr lang="en-US" dirty="0"/>
          </a:p>
        </p:txBody>
      </p:sp>
    </p:spTree>
    <p:extLst>
      <p:ext uri="{BB962C8B-B14F-4D97-AF65-F5344CB8AC3E}">
        <p14:creationId xmlns:p14="http://schemas.microsoft.com/office/powerpoint/2010/main" val="79553931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F7690-6C9B-43ED-9E39-8CFFA352A5CE}"/>
              </a:ext>
            </a:extLst>
          </p:cNvPr>
          <p:cNvSpPr>
            <a:spLocks noGrp="1"/>
          </p:cNvSpPr>
          <p:nvPr>
            <p:ph type="title"/>
          </p:nvPr>
        </p:nvSpPr>
        <p:spPr/>
        <p:txBody>
          <a:bodyPr/>
          <a:lstStyle/>
          <a:p>
            <a:r>
              <a:rPr lang="en-US" dirty="0"/>
              <a:t>Illness vs. Impairment</a:t>
            </a:r>
            <a:br>
              <a:rPr lang="en-US" dirty="0"/>
            </a:br>
            <a:r>
              <a:rPr lang="en-US" dirty="0"/>
              <a:t>An Important Distinction</a:t>
            </a:r>
          </a:p>
        </p:txBody>
      </p:sp>
      <p:sp>
        <p:nvSpPr>
          <p:cNvPr id="3" name="Content Placeholder 2">
            <a:extLst>
              <a:ext uri="{FF2B5EF4-FFF2-40B4-BE49-F238E27FC236}">
                <a16:creationId xmlns:a16="http://schemas.microsoft.com/office/drawing/2014/main" id="{2361956A-3725-4635-8858-4EF3E5670896}"/>
              </a:ext>
            </a:extLst>
          </p:cNvPr>
          <p:cNvSpPr>
            <a:spLocks noGrp="1"/>
          </p:cNvSpPr>
          <p:nvPr>
            <p:ph idx="1"/>
          </p:nvPr>
        </p:nvSpPr>
        <p:spPr/>
        <p:txBody>
          <a:bodyPr/>
          <a:lstStyle/>
          <a:p>
            <a:r>
              <a:rPr lang="en-US" dirty="0"/>
              <a:t>The Federation of State Medical Boards, in its </a:t>
            </a:r>
            <a:r>
              <a:rPr lang="en-US" i="1" dirty="0"/>
              <a:t>Policy on Physician Impairment</a:t>
            </a:r>
            <a:r>
              <a:rPr lang="en-US" i="1" baseline="30000" dirty="0"/>
              <a:t>1</a:t>
            </a:r>
            <a:r>
              <a:rPr lang="en-US" i="1" dirty="0"/>
              <a:t>, </a:t>
            </a:r>
            <a:r>
              <a:rPr lang="en-US" dirty="0"/>
              <a:t>draws a distinction between </a:t>
            </a:r>
            <a:r>
              <a:rPr lang="en-US" i="1" dirty="0"/>
              <a:t>functional impairment </a:t>
            </a:r>
            <a:r>
              <a:rPr lang="en-US" dirty="0"/>
              <a:t>and </a:t>
            </a:r>
            <a:r>
              <a:rPr lang="en-US" i="1" dirty="0"/>
              <a:t>potentially impairing illness and notes:</a:t>
            </a:r>
            <a:endParaRPr lang="en-US" dirty="0"/>
          </a:p>
          <a:p>
            <a:pPr lvl="1"/>
            <a:r>
              <a:rPr lang="en-US" dirty="0"/>
              <a:t>“Physician illness and impairment exist on a continuum with illness typically predating impairment, often by many years. This is a critically important distinction. Illness is the existence of a disease. Impairment is a functional classification and implies the inability of the person affected by disease to perform specific activities.”</a:t>
            </a:r>
          </a:p>
          <a:p>
            <a:pPr lvl="1"/>
            <a:endParaRPr lang="en-US" dirty="0"/>
          </a:p>
          <a:p>
            <a:pPr lvl="1"/>
            <a:endParaRPr lang="en-US" dirty="0"/>
          </a:p>
          <a:p>
            <a:pPr lvl="1"/>
            <a:endParaRPr lang="en-US" dirty="0"/>
          </a:p>
          <a:p>
            <a:pPr marL="0" indent="0">
              <a:buNone/>
            </a:pPr>
            <a:r>
              <a:rPr lang="en-US" dirty="0"/>
              <a:t>			</a:t>
            </a:r>
            <a:r>
              <a:rPr lang="en-US" baseline="30000" dirty="0"/>
              <a:t>1 </a:t>
            </a:r>
            <a:r>
              <a:rPr lang="en-US" sz="1800" dirty="0">
                <a:hlinkClick r:id="rId2"/>
              </a:rPr>
              <a:t>https://www.fsmb.org/siteassets/advocacy/policies/physician-impairment.pdf</a:t>
            </a:r>
            <a:endParaRPr lang="en-US" sz="1800"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35C1254-31D0-4A4C-9AB3-2729F19AFE91}"/>
              </a:ext>
            </a:extLst>
          </p:cNvPr>
          <p:cNvSpPr>
            <a:spLocks noGrp="1"/>
          </p:cNvSpPr>
          <p:nvPr>
            <p:ph type="sldNum" sz="quarter" idx="12"/>
          </p:nvPr>
        </p:nvSpPr>
        <p:spPr/>
        <p:txBody>
          <a:bodyPr/>
          <a:lstStyle/>
          <a:p>
            <a:fld id="{12A9E14D-4218-D743-BB5B-B907FBBABC66}" type="slidenum">
              <a:rPr lang="en-US" smtClean="0"/>
              <a:pPr/>
              <a:t>6</a:t>
            </a:fld>
            <a:endParaRPr lang="en-US" dirty="0"/>
          </a:p>
        </p:txBody>
      </p:sp>
    </p:spTree>
    <p:extLst>
      <p:ext uri="{BB962C8B-B14F-4D97-AF65-F5344CB8AC3E}">
        <p14:creationId xmlns:p14="http://schemas.microsoft.com/office/powerpoint/2010/main" val="403253674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9C0783-5B50-4013-8142-525C4EC5E33B}"/>
              </a:ext>
            </a:extLst>
          </p:cNvPr>
          <p:cNvSpPr>
            <a:spLocks noGrp="1"/>
          </p:cNvSpPr>
          <p:nvPr>
            <p:ph type="title"/>
          </p:nvPr>
        </p:nvSpPr>
        <p:spPr/>
        <p:txBody>
          <a:bodyPr/>
          <a:lstStyle/>
          <a:p>
            <a:r>
              <a:rPr lang="en-US" dirty="0"/>
              <a:t>Past and Present </a:t>
            </a:r>
          </a:p>
        </p:txBody>
      </p:sp>
      <p:sp>
        <p:nvSpPr>
          <p:cNvPr id="6" name="Content Placeholder 5">
            <a:extLst>
              <a:ext uri="{FF2B5EF4-FFF2-40B4-BE49-F238E27FC236}">
                <a16:creationId xmlns:a16="http://schemas.microsoft.com/office/drawing/2014/main" id="{82D16B72-4CBB-4556-8BAD-B5BA8ED9A2BE}"/>
              </a:ext>
            </a:extLst>
          </p:cNvPr>
          <p:cNvSpPr>
            <a:spLocks noGrp="1"/>
          </p:cNvSpPr>
          <p:nvPr>
            <p:ph idx="1"/>
          </p:nvPr>
        </p:nvSpPr>
        <p:spPr/>
        <p:txBody>
          <a:bodyPr/>
          <a:lstStyle/>
          <a:p>
            <a:pPr lvl="1"/>
            <a:r>
              <a:rPr lang="en-US" dirty="0"/>
              <a:t>One of the first reported studies about physician impairment in peer reviewed literature appeared in the journal </a:t>
            </a:r>
            <a:r>
              <a:rPr lang="en-US" i="1" dirty="0"/>
              <a:t>Medical Record </a:t>
            </a:r>
            <a:r>
              <a:rPr lang="en-US" dirty="0"/>
              <a:t>in 1899 and addressed the percentage of physicians suspected of abusing morphine.</a:t>
            </a:r>
            <a:r>
              <a:rPr lang="en-US" baseline="30000" dirty="0"/>
              <a:t>1</a:t>
            </a:r>
            <a:r>
              <a:rPr lang="en-US" dirty="0"/>
              <a:t> </a:t>
            </a:r>
            <a:br>
              <a:rPr lang="en-US" dirty="0"/>
            </a:br>
            <a:endParaRPr lang="en-US" dirty="0"/>
          </a:p>
          <a:p>
            <a:pPr lvl="1"/>
            <a:r>
              <a:rPr lang="en-US" dirty="0"/>
              <a:t>By 1973, the AMA recommended that programs be developed to address physician impairment on a state-by-state basis</a:t>
            </a:r>
            <a:r>
              <a:rPr lang="en-US" baseline="30000" dirty="0"/>
              <a:t>2</a:t>
            </a:r>
            <a:r>
              <a:rPr lang="en-US" dirty="0"/>
              <a:t>.</a:t>
            </a:r>
            <a:br>
              <a:rPr lang="en-US" dirty="0"/>
            </a:br>
            <a:endParaRPr lang="en-US" dirty="0"/>
          </a:p>
          <a:p>
            <a:pPr lvl="1"/>
            <a:r>
              <a:rPr lang="en-US" dirty="0"/>
              <a:t>In an ideal world, physicians would reach out with compassion to colleagues who are suffering and encourage them to seek care without fear of punitive repercussions for either the concerned individual or the impaired colleague.  </a:t>
            </a:r>
          </a:p>
          <a:p>
            <a:pPr marL="457200" lvl="1" indent="0">
              <a:buNone/>
            </a:pPr>
            <a:endParaRPr lang="en-US" dirty="0"/>
          </a:p>
          <a:p>
            <a:pPr marL="457200" lvl="1" indent="0">
              <a:buNone/>
            </a:pPr>
            <a:r>
              <a:rPr lang="en-US" sz="1000" dirty="0"/>
              <a:t>					                  </a:t>
            </a:r>
            <a:r>
              <a:rPr lang="en-US" sz="1200" baseline="30000" dirty="0"/>
              <a:t>1</a:t>
            </a:r>
            <a:r>
              <a:rPr lang="en-US" sz="1200" dirty="0"/>
              <a:t> Crothers, T.D. Morphinism Among Physicians. </a:t>
            </a:r>
            <a:r>
              <a:rPr lang="en-US" sz="1200" i="1" dirty="0"/>
              <a:t>Medical Record </a:t>
            </a:r>
            <a:r>
              <a:rPr lang="en-US" sz="1200" dirty="0"/>
              <a:t>56:784-786, 1899.</a:t>
            </a:r>
            <a:br>
              <a:rPr lang="en-US" sz="1200" dirty="0"/>
            </a:br>
            <a:r>
              <a:rPr lang="en-US" sz="1200" dirty="0"/>
              <a:t>	    				               </a:t>
            </a:r>
            <a:r>
              <a:rPr lang="en-US" sz="1200" baseline="30000" dirty="0"/>
              <a:t>2</a:t>
            </a:r>
            <a:r>
              <a:rPr lang="en-US" sz="1200" dirty="0"/>
              <a:t> The sick physician. </a:t>
            </a:r>
            <a:r>
              <a:rPr lang="en-US" sz="1200" i="1" dirty="0"/>
              <a:t>JAMA</a:t>
            </a:r>
            <a:r>
              <a:rPr lang="en-US" sz="1200" dirty="0"/>
              <a:t>. 1973;223(6):684-7.</a:t>
            </a:r>
          </a:p>
        </p:txBody>
      </p:sp>
      <p:sp>
        <p:nvSpPr>
          <p:cNvPr id="4" name="Slide Number Placeholder 3">
            <a:extLst>
              <a:ext uri="{FF2B5EF4-FFF2-40B4-BE49-F238E27FC236}">
                <a16:creationId xmlns:a16="http://schemas.microsoft.com/office/drawing/2014/main" id="{3A3CAEF2-9A06-40C5-8B49-9C7D0BE2B1BA}"/>
              </a:ext>
            </a:extLst>
          </p:cNvPr>
          <p:cNvSpPr>
            <a:spLocks noGrp="1"/>
          </p:cNvSpPr>
          <p:nvPr>
            <p:ph type="sldNum" sz="quarter" idx="12"/>
          </p:nvPr>
        </p:nvSpPr>
        <p:spPr/>
        <p:txBody>
          <a:bodyPr/>
          <a:lstStyle/>
          <a:p>
            <a:fld id="{12A9E14D-4218-D743-BB5B-B907FBBABC66}" type="slidenum">
              <a:rPr lang="en-US" smtClean="0"/>
              <a:pPr/>
              <a:t>7</a:t>
            </a:fld>
            <a:endParaRPr lang="en-US" dirty="0"/>
          </a:p>
        </p:txBody>
      </p:sp>
    </p:spTree>
    <p:extLst>
      <p:ext uri="{BB962C8B-B14F-4D97-AF65-F5344CB8AC3E}">
        <p14:creationId xmlns:p14="http://schemas.microsoft.com/office/powerpoint/2010/main" val="46744202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875E-B03A-4EEF-8EAD-35D1CFC50DF2}"/>
              </a:ext>
            </a:extLst>
          </p:cNvPr>
          <p:cNvSpPr>
            <a:spLocks noGrp="1"/>
          </p:cNvSpPr>
          <p:nvPr>
            <p:ph type="title"/>
          </p:nvPr>
        </p:nvSpPr>
        <p:spPr/>
        <p:txBody>
          <a:bodyPr/>
          <a:lstStyle/>
          <a:p>
            <a:r>
              <a:rPr lang="en-US" dirty="0"/>
              <a:t>Applicable Principles and Rules of the </a:t>
            </a:r>
            <a:br>
              <a:rPr lang="en-US" dirty="0"/>
            </a:br>
            <a:r>
              <a:rPr lang="en-US" dirty="0"/>
              <a:t>Code of Ethics </a:t>
            </a:r>
          </a:p>
        </p:txBody>
      </p:sp>
      <p:sp>
        <p:nvSpPr>
          <p:cNvPr id="3" name="Content Placeholder 2">
            <a:extLst>
              <a:ext uri="{FF2B5EF4-FFF2-40B4-BE49-F238E27FC236}">
                <a16:creationId xmlns:a16="http://schemas.microsoft.com/office/drawing/2014/main" id="{3C3ACFC0-ED73-4C81-86FF-F22C7B5C7CAA}"/>
              </a:ext>
            </a:extLst>
          </p:cNvPr>
          <p:cNvSpPr>
            <a:spLocks noGrp="1"/>
          </p:cNvSpPr>
          <p:nvPr>
            <p:ph idx="1"/>
          </p:nvPr>
        </p:nvSpPr>
        <p:spPr/>
        <p:txBody>
          <a:bodyPr/>
          <a:lstStyle/>
          <a:p>
            <a:r>
              <a:rPr lang="en-US" dirty="0"/>
              <a:t>Principles of the Code</a:t>
            </a:r>
          </a:p>
          <a:p>
            <a:pPr lvl="1"/>
            <a:r>
              <a:rPr lang="en-US" dirty="0"/>
              <a:t>Principle 1. Ethics in Ophthalmology</a:t>
            </a:r>
          </a:p>
          <a:p>
            <a:pPr lvl="1"/>
            <a:r>
              <a:rPr lang="en-US" dirty="0"/>
              <a:t>Principle 6. Corrective Action</a:t>
            </a:r>
          </a:p>
          <a:p>
            <a:r>
              <a:rPr lang="en-US" dirty="0"/>
              <a:t>Rules of The Code</a:t>
            </a:r>
          </a:p>
          <a:p>
            <a:pPr lvl="1"/>
            <a:r>
              <a:rPr lang="en-US" dirty="0"/>
              <a:t>Rule 1. Competence</a:t>
            </a:r>
          </a:p>
          <a:p>
            <a:pPr lvl="1"/>
            <a:r>
              <a:rPr lang="en-US" dirty="0"/>
              <a:t>Rule 5. The Impaired Ophthalmologist</a:t>
            </a:r>
          </a:p>
          <a:p>
            <a:endParaRPr lang="en-US" dirty="0"/>
          </a:p>
        </p:txBody>
      </p:sp>
      <p:sp>
        <p:nvSpPr>
          <p:cNvPr id="4" name="Slide Number Placeholder 3">
            <a:extLst>
              <a:ext uri="{FF2B5EF4-FFF2-40B4-BE49-F238E27FC236}">
                <a16:creationId xmlns:a16="http://schemas.microsoft.com/office/drawing/2014/main" id="{C0F21546-F7E1-4B98-A70A-B851EE754EB3}"/>
              </a:ext>
            </a:extLst>
          </p:cNvPr>
          <p:cNvSpPr>
            <a:spLocks noGrp="1"/>
          </p:cNvSpPr>
          <p:nvPr>
            <p:ph type="sldNum" sz="quarter" idx="12"/>
          </p:nvPr>
        </p:nvSpPr>
        <p:spPr/>
        <p:txBody>
          <a:bodyPr/>
          <a:lstStyle/>
          <a:p>
            <a:fld id="{12A9E14D-4218-D743-BB5B-B907FBBABC66}" type="slidenum">
              <a:rPr lang="en-US" smtClean="0"/>
              <a:pPr/>
              <a:t>8</a:t>
            </a:fld>
            <a:endParaRPr lang="en-US" dirty="0"/>
          </a:p>
        </p:txBody>
      </p:sp>
    </p:spTree>
    <p:extLst>
      <p:ext uri="{BB962C8B-B14F-4D97-AF65-F5344CB8AC3E}">
        <p14:creationId xmlns:p14="http://schemas.microsoft.com/office/powerpoint/2010/main" val="55035568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1CB2E-B72A-4119-B5EE-E1ED1B3D66CF}"/>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28E4027E-286D-41AF-9369-3E82859CAF1E}"/>
              </a:ext>
            </a:extLst>
          </p:cNvPr>
          <p:cNvSpPr>
            <a:spLocks noGrp="1"/>
          </p:cNvSpPr>
          <p:nvPr>
            <p:ph idx="1"/>
          </p:nvPr>
        </p:nvSpPr>
        <p:spPr/>
        <p:txBody>
          <a:bodyPr/>
          <a:lstStyle/>
          <a:p>
            <a:r>
              <a:rPr lang="en-US" dirty="0"/>
              <a:t>Alcoholics Anonymous</a:t>
            </a:r>
          </a:p>
          <a:p>
            <a:pPr lvl="1"/>
            <a:r>
              <a:rPr lang="en-US" dirty="0"/>
              <a:t>https://www.aa.org/</a:t>
            </a:r>
          </a:p>
          <a:p>
            <a:r>
              <a:rPr lang="en-US" dirty="0"/>
              <a:t>American Society of Addiction Medication, Inc.</a:t>
            </a:r>
          </a:p>
          <a:p>
            <a:pPr lvl="1"/>
            <a:r>
              <a:rPr lang="en-US" dirty="0"/>
              <a:t>www.asam.org</a:t>
            </a:r>
          </a:p>
          <a:p>
            <a:r>
              <a:rPr lang="en-US" dirty="0"/>
              <a:t>Talbott Recovery Center</a:t>
            </a:r>
          </a:p>
          <a:p>
            <a:pPr lvl="1"/>
            <a:r>
              <a:rPr lang="en-US" dirty="0"/>
              <a:t>www.talbottcampus.com</a:t>
            </a:r>
          </a:p>
          <a:p>
            <a:r>
              <a:rPr lang="en-US" dirty="0"/>
              <a:t>Iowa Physician Health Program (many states offer similar programs)</a:t>
            </a:r>
          </a:p>
          <a:p>
            <a:pPr lvl="1"/>
            <a:r>
              <a:rPr lang="en-US" dirty="0"/>
              <a:t>https://iphp.iowa.gov/</a:t>
            </a:r>
          </a:p>
        </p:txBody>
      </p:sp>
      <p:sp>
        <p:nvSpPr>
          <p:cNvPr id="4" name="Slide Number Placeholder 3">
            <a:extLst>
              <a:ext uri="{FF2B5EF4-FFF2-40B4-BE49-F238E27FC236}">
                <a16:creationId xmlns:a16="http://schemas.microsoft.com/office/drawing/2014/main" id="{830B5C11-9A5A-42E0-8689-95C478D81124}"/>
              </a:ext>
            </a:extLst>
          </p:cNvPr>
          <p:cNvSpPr>
            <a:spLocks noGrp="1"/>
          </p:cNvSpPr>
          <p:nvPr>
            <p:ph type="sldNum" sz="quarter" idx="12"/>
          </p:nvPr>
        </p:nvSpPr>
        <p:spPr/>
        <p:txBody>
          <a:bodyPr/>
          <a:lstStyle/>
          <a:p>
            <a:fld id="{12A9E14D-4218-D743-BB5B-B907FBBABC66}" type="slidenum">
              <a:rPr lang="en-US" smtClean="0"/>
              <a:pPr/>
              <a:t>9</a:t>
            </a:fld>
            <a:endParaRPr lang="en-US" dirty="0"/>
          </a:p>
        </p:txBody>
      </p:sp>
    </p:spTree>
    <p:extLst>
      <p:ext uri="{BB962C8B-B14F-4D97-AF65-F5344CB8AC3E}">
        <p14:creationId xmlns:p14="http://schemas.microsoft.com/office/powerpoint/2010/main" val="365452813"/>
      </p:ext>
    </p:extLst>
  </p:cSld>
  <p:clrMapOvr>
    <a:masterClrMapping/>
  </p:clrMapOvr>
  <p:transition>
    <p:fade/>
  </p:transition>
</p:sld>
</file>

<file path=ppt/theme/theme1.xml><?xml version="1.0" encoding="utf-8"?>
<a:theme xmlns:a="http://schemas.openxmlformats.org/drawingml/2006/main" name="1_Office Theme">
  <a:themeElements>
    <a:clrScheme name="Academy">
      <a:dk1>
        <a:srgbClr val="000000"/>
      </a:dk1>
      <a:lt1>
        <a:srgbClr val="FFFFFF"/>
      </a:lt1>
      <a:dk2>
        <a:srgbClr val="53565A"/>
      </a:dk2>
      <a:lt2>
        <a:srgbClr val="351F65"/>
      </a:lt2>
      <a:accent1>
        <a:srgbClr val="D05A57"/>
      </a:accent1>
      <a:accent2>
        <a:srgbClr val="F68D2E"/>
      </a:accent2>
      <a:accent3>
        <a:srgbClr val="F2C75C"/>
      </a:accent3>
      <a:accent4>
        <a:srgbClr val="A9C23F"/>
      </a:accent4>
      <a:accent5>
        <a:srgbClr val="86C8BC"/>
      </a:accent5>
      <a:accent6>
        <a:srgbClr val="3E87C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cmpd="sng"/>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a:defPPr>
      </a:lstStyle>
    </a:txDef>
  </a:objectDefaults>
  <a:extraClrSchemeLst/>
  <a:extLst>
    <a:ext uri="{05A4C25C-085E-4340-85A3-A5531E510DB2}">
      <thm15:themeFamily xmlns:thm15="http://schemas.microsoft.com/office/thememl/2012/main" name="AAO TEMPLATE_WIDE" id="{B7D43C09-1926-EA4D-A9B5-228DB1CB9C12}" vid="{29EC38E9-ECF7-B24F-9EB0-D8C7390972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13366</TotalTime>
  <Words>731</Words>
  <Application>Microsoft Office PowerPoint</Application>
  <PresentationFormat>Widescreen</PresentationFormat>
  <Paragraphs>80</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Roboto</vt:lpstr>
      <vt:lpstr>1_Office Theme</vt:lpstr>
      <vt:lpstr>AAO Code of Ethics Rule of the Month </vt:lpstr>
      <vt:lpstr>The Impaired Ophthalmologist Why is This Topic Important?</vt:lpstr>
      <vt:lpstr>The Purpose of Rule 5*  The Impaired Ophthalmologist</vt:lpstr>
      <vt:lpstr>  Code of Ethics - Rule 5</vt:lpstr>
      <vt:lpstr>What Does Impairment Mean?</vt:lpstr>
      <vt:lpstr>Illness vs. Impairment An Important Distinction</vt:lpstr>
      <vt:lpstr>Past and Present </vt:lpstr>
      <vt:lpstr>Applicable Principles and Rules of the  Code of Ethics </vt:lpstr>
      <vt:lpstr>Resources</vt:lpstr>
      <vt:lpstr>Thank you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Informed Consent  Why is This Topic Important?</dc:title>
  <dc:creator>Mara Pearse Burke</dc:creator>
  <cp:lastModifiedBy>Mara Pearse Burke</cp:lastModifiedBy>
  <cp:revision>88</cp:revision>
  <dcterms:created xsi:type="dcterms:W3CDTF">2021-02-10T21:03:04Z</dcterms:created>
  <dcterms:modified xsi:type="dcterms:W3CDTF">2021-05-07T15:56:42Z</dcterms:modified>
</cp:coreProperties>
</file>