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7" r:id="rId2"/>
    <p:sldId id="271" r:id="rId3"/>
    <p:sldId id="269" r:id="rId4"/>
    <p:sldId id="308" r:id="rId5"/>
    <p:sldId id="329" r:id="rId6"/>
    <p:sldId id="325" r:id="rId7"/>
    <p:sldId id="335" r:id="rId8"/>
    <p:sldId id="334" r:id="rId9"/>
    <p:sldId id="290"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57" autoAdjust="0"/>
    <p:restoredTop sz="94660"/>
  </p:normalViewPr>
  <p:slideViewPr>
    <p:cSldViewPr snapToGrid="0">
      <p:cViewPr varScale="1">
        <p:scale>
          <a:sx n="33" d="100"/>
          <a:sy n="33" d="100"/>
        </p:scale>
        <p:origin x="48" y="13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1FDD8-83C4-4B3B-A573-037ECF0DB9EE}" type="datetimeFigureOut">
              <a:rPr lang="en-US" smtClean="0"/>
              <a:t>9/10/2021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63018-EE8F-43FF-A9D3-112A2CCCCA4A}" type="slidenum">
              <a:rPr lang="en-US" smtClean="0"/>
              <a:t>‹#›</a:t>
            </a:fld>
            <a:endParaRPr lang="en-US" dirty="0"/>
          </a:p>
        </p:txBody>
      </p:sp>
    </p:spTree>
    <p:extLst>
      <p:ext uri="{BB962C8B-B14F-4D97-AF65-F5344CB8AC3E}">
        <p14:creationId xmlns:p14="http://schemas.microsoft.com/office/powerpoint/2010/main" val="250650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Aft>
                <a:spcPct val="0"/>
              </a:spcAft>
            </a:pPr>
            <a:r>
              <a:rPr lang="en-US" altLang="en-US" dirty="0"/>
              <a:t>Obligation to be Truthful</a:t>
            </a:r>
          </a:p>
          <a:p>
            <a:pPr defTabSz="457200" fontAlgn="base">
              <a:spcAft>
                <a:spcPct val="0"/>
              </a:spcAft>
            </a:pPr>
            <a:r>
              <a:rPr lang="en-US" altLang="en-US" dirty="0"/>
              <a:t>Engenders Patient Trust</a:t>
            </a:r>
          </a:p>
          <a:p>
            <a:pPr defTabSz="457200" fontAlgn="base">
              <a:spcAft>
                <a:spcPct val="0"/>
              </a:spcAft>
            </a:pPr>
            <a:r>
              <a:rPr lang="en-US" altLang="en-US" dirty="0"/>
              <a:t>Develops Patient Autonomy</a:t>
            </a:r>
          </a:p>
          <a:p>
            <a:pPr defTabSz="457200" fontAlgn="base">
              <a:spcAft>
                <a:spcPct val="0"/>
              </a:spcAft>
            </a:pPr>
            <a:r>
              <a:rPr lang="en-US" altLang="en-US" dirty="0"/>
              <a:t>Integrity of the Profession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elements of Informed consent:</a:t>
            </a:r>
          </a:p>
          <a:p>
            <a:endParaRPr lang="en-US" dirty="0"/>
          </a:p>
          <a:p>
            <a:r>
              <a:rPr lang="en-US" altLang="en-US" dirty="0"/>
              <a:t>Beneficence – do what’s right</a:t>
            </a:r>
          </a:p>
          <a:p>
            <a:endParaRPr lang="en-US" altLang="en-US" dirty="0"/>
          </a:p>
          <a:p>
            <a:r>
              <a:rPr lang="en-US" altLang="en-US" dirty="0"/>
              <a:t>Non-maleficence – don’t do what’s wrong</a:t>
            </a:r>
          </a:p>
          <a:p>
            <a:endParaRPr lang="en-US" altLang="en-US" dirty="0"/>
          </a:p>
          <a:p>
            <a:r>
              <a:rPr lang="en-US" altLang="en-US" dirty="0"/>
              <a:t>Justice – include all relevant info – different for each patient</a:t>
            </a:r>
          </a:p>
          <a:p>
            <a:endParaRPr lang="en-US" altLang="en-US" dirty="0"/>
          </a:p>
          <a:p>
            <a:r>
              <a:rPr lang="en-US" altLang="en-US" dirty="0"/>
              <a:t>Autonomy (self governance) (some say truth-telling) – help the patient make informed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187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491196"/>
            <a:ext cx="2871216" cy="76943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78462"/>
            <a:ext cx="2550854" cy="438912"/>
          </a:xfrm>
          <a:prstGeom prst="rect">
            <a:avLst/>
          </a:prstGeom>
        </p:spPr>
      </p:pic>
    </p:spTree>
    <p:extLst>
      <p:ext uri="{BB962C8B-B14F-4D97-AF65-F5344CB8AC3E}">
        <p14:creationId xmlns:p14="http://schemas.microsoft.com/office/powerpoint/2010/main" val="5345142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3" name="Text Placeholder 2"/>
          <p:cNvSpPr>
            <a:spLocks noGrp="1"/>
          </p:cNvSpPr>
          <p:nvPr>
            <p:ph type="body" idx="1" hasCustomPrompt="1"/>
          </p:nvPr>
        </p:nvSpPr>
        <p:spPr>
          <a:xfrm>
            <a:off x="609600" y="3810000"/>
            <a:ext cx="9906000" cy="1828800"/>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p:txBody>
      </p:sp>
      <p:sp>
        <p:nvSpPr>
          <p:cNvPr id="8" name="Oval 7"/>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8" name="Freeform 17"/>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709255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dirty="0"/>
          </a:p>
        </p:txBody>
      </p:sp>
    </p:spTree>
    <p:extLst>
      <p:ext uri="{BB962C8B-B14F-4D97-AF65-F5344CB8AC3E}">
        <p14:creationId xmlns:p14="http://schemas.microsoft.com/office/powerpoint/2010/main" val="41635570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9923989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6533298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5917915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0" y="1985626"/>
            <a:ext cx="8839200" cy="2510174"/>
          </a:xfrm>
          <a:prstGeom prst="rect">
            <a:avLst/>
          </a:prstGeom>
        </p:spPr>
      </p:pic>
    </p:spTree>
    <p:extLst>
      <p:ext uri="{BB962C8B-B14F-4D97-AF65-F5344CB8AC3E}">
        <p14:creationId xmlns:p14="http://schemas.microsoft.com/office/powerpoint/2010/main" val="38754295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dirty="0"/>
          </a:p>
        </p:txBody>
      </p:sp>
      <p:grpSp>
        <p:nvGrpSpPr>
          <p:cNvPr id="7" name="Group 6"/>
          <p:cNvGrpSpPr/>
          <p:nvPr userDrawn="1"/>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grpSp>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1920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justice.gov/usao-wdmi/health-care-fraud"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exmed.org/Template.aspx?id=3930"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ao.org/ethics-detail/advisory-opinion--unnecessary-surgery-related-proc" TargetMode="External"/><Relationship Id="rId2" Type="http://schemas.openxmlformats.org/officeDocument/2006/relationships/hyperlink" Target="https://www.aao.org/ethics-detail/advisory-opinion--informed-consent" TargetMode="External"/><Relationship Id="rId1" Type="http://schemas.openxmlformats.org/officeDocument/2006/relationships/slideLayout" Target="../slideLayouts/slideLayout4.xml"/><Relationship Id="rId5" Type="http://schemas.openxmlformats.org/officeDocument/2006/relationships/hyperlink" Target="https://www.aao.org/ethics-detail/patient-care" TargetMode="External"/><Relationship Id="rId4" Type="http://schemas.openxmlformats.org/officeDocument/2006/relationships/hyperlink" Target="https://www.aao.org/ethics-detail/information-statement--unique-competence-of-ophth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ao.org/clinical-education/redmond-ethics-center" TargetMode="External"/><Relationship Id="rId2" Type="http://schemas.openxmlformats.org/officeDocument/2006/relationships/hyperlink" Target="mailto:Ethics@aao.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5D7C15-0B3C-4D07-8696-67DE9BA9FA94}"/>
              </a:ext>
            </a:extLst>
          </p:cNvPr>
          <p:cNvSpPr>
            <a:spLocks noGrp="1"/>
          </p:cNvSpPr>
          <p:nvPr>
            <p:ph type="ctrTitle"/>
          </p:nvPr>
        </p:nvSpPr>
        <p:spPr/>
        <p:txBody>
          <a:bodyPr/>
          <a:lstStyle/>
          <a:p>
            <a:r>
              <a:rPr lang="en-US" dirty="0"/>
              <a:t>AAO Code of Ethics</a:t>
            </a:r>
            <a:br>
              <a:rPr lang="en-US" dirty="0"/>
            </a:br>
            <a:r>
              <a:rPr lang="en-US" dirty="0"/>
              <a:t>Rule of the Month </a:t>
            </a:r>
          </a:p>
        </p:txBody>
      </p:sp>
      <p:sp>
        <p:nvSpPr>
          <p:cNvPr id="5" name="Subtitle 4">
            <a:extLst>
              <a:ext uri="{FF2B5EF4-FFF2-40B4-BE49-F238E27FC236}">
                <a16:creationId xmlns:a16="http://schemas.microsoft.com/office/drawing/2014/main" id="{2BC3D6D5-1DD3-4249-BCF8-22F0DD700CDB}"/>
              </a:ext>
            </a:extLst>
          </p:cNvPr>
          <p:cNvSpPr>
            <a:spLocks noGrp="1"/>
          </p:cNvSpPr>
          <p:nvPr>
            <p:ph type="subTitle" idx="1"/>
          </p:nvPr>
        </p:nvSpPr>
        <p:spPr/>
        <p:txBody>
          <a:bodyPr/>
          <a:lstStyle/>
          <a:p>
            <a:pPr algn="ctr"/>
            <a:endParaRPr lang="en-US" sz="3600" dirty="0"/>
          </a:p>
          <a:p>
            <a:pPr algn="ctr"/>
            <a:r>
              <a:rPr lang="en-US" sz="3600" dirty="0"/>
              <a:t>Rule 9. Medical and Surgical Procedures</a:t>
            </a:r>
          </a:p>
        </p:txBody>
      </p:sp>
    </p:spTree>
    <p:extLst>
      <p:ext uri="{BB962C8B-B14F-4D97-AF65-F5344CB8AC3E}">
        <p14:creationId xmlns:p14="http://schemas.microsoft.com/office/powerpoint/2010/main" val="2625946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052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ltLang="en-US" dirty="0">
                <a:cs typeface="Book Antiqua" pitchFamily="18" charset="0"/>
              </a:rPr>
            </a:br>
            <a:r>
              <a:rPr lang="en-US" altLang="en-US" dirty="0">
                <a:cs typeface="Book Antiqua" pitchFamily="18" charset="0"/>
              </a:rPr>
              <a:t>Why is This Topic Important?</a:t>
            </a:r>
            <a:endParaRPr lang="en-US" dirty="0"/>
          </a:p>
        </p:txBody>
      </p:sp>
      <p:sp>
        <p:nvSpPr>
          <p:cNvPr id="5" name="Content Placeholder 4"/>
          <p:cNvSpPr>
            <a:spLocks noGrp="1"/>
          </p:cNvSpPr>
          <p:nvPr>
            <p:ph sz="half" idx="1"/>
          </p:nvPr>
        </p:nvSpPr>
        <p:spPr>
          <a:xfrm>
            <a:off x="609600" y="1676400"/>
            <a:ext cx="5723106" cy="4114800"/>
          </a:xfrm>
        </p:spPr>
        <p:txBody>
          <a:bodyPr/>
          <a:lstStyle/>
          <a:p>
            <a:pPr defTabSz="457200" fontAlgn="base">
              <a:spcAft>
                <a:spcPct val="0"/>
              </a:spcAft>
            </a:pPr>
            <a:r>
              <a:rPr lang="en-US" altLang="en-US" dirty="0"/>
              <a:t>Patient safety, welfare, and rights</a:t>
            </a:r>
          </a:p>
          <a:p>
            <a:pPr defTabSz="457200" fontAlgn="base">
              <a:spcAft>
                <a:spcPct val="0"/>
              </a:spcAft>
            </a:pPr>
            <a:r>
              <a:rPr lang="en-US" altLang="en-US" dirty="0"/>
              <a:t>Trust in and integrity of the profession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12" y="1447800"/>
            <a:ext cx="3607249" cy="38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7598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latin typeface="Arial" panose="020B0604020202020204" pitchFamily="34" charset="0"/>
              </a:rPr>
              <a:t> </a:t>
            </a:r>
            <a:br>
              <a:rPr lang="en-US" dirty="0">
                <a:solidFill>
                  <a:srgbClr val="333333"/>
                </a:solidFill>
                <a:latin typeface="Arial" panose="020B0604020202020204" pitchFamily="34" charset="0"/>
              </a:rPr>
            </a:br>
            <a:r>
              <a:rPr lang="en-US" dirty="0"/>
              <a:t>Code of Ethics - </a:t>
            </a:r>
            <a:r>
              <a:rPr lang="en-US" i="1" dirty="0"/>
              <a:t>Rule 9</a:t>
            </a:r>
            <a:endParaRPr lang="en-US" dirty="0"/>
          </a:p>
        </p:txBody>
      </p:sp>
      <p:sp>
        <p:nvSpPr>
          <p:cNvPr id="3" name="Content Placeholder 2"/>
          <p:cNvSpPr>
            <a:spLocks noGrp="1"/>
          </p:cNvSpPr>
          <p:nvPr>
            <p:ph idx="1"/>
          </p:nvPr>
        </p:nvSpPr>
        <p:spPr>
          <a:xfrm>
            <a:off x="609600" y="1676400"/>
            <a:ext cx="10134600" cy="4114800"/>
          </a:xfrm>
        </p:spPr>
        <p:txBody>
          <a:bodyPr/>
          <a:lstStyle/>
          <a:p>
            <a:pPr marL="0" indent="0">
              <a:buNone/>
            </a:pPr>
            <a:r>
              <a:rPr lang="en-US" i="1" dirty="0"/>
              <a:t>Medical and Surgical Procedures </a:t>
            </a:r>
          </a:p>
          <a:p>
            <a:pPr marL="0" indent="0">
              <a:buNone/>
            </a:pPr>
            <a:r>
              <a:rPr lang="en-US" i="1" dirty="0"/>
              <a:t>An ophthalmologist must not misrepresent the service that is performed or the charges made for that service. An ophthalmologist must not inappropriately alter the medical record.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6551587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BC35-C17B-4E68-83C1-1A6EE4581B14}"/>
              </a:ext>
            </a:extLst>
          </p:cNvPr>
          <p:cNvSpPr>
            <a:spLocks noGrp="1"/>
          </p:cNvSpPr>
          <p:nvPr>
            <p:ph type="title"/>
          </p:nvPr>
        </p:nvSpPr>
        <p:spPr/>
        <p:txBody>
          <a:bodyPr/>
          <a:lstStyle/>
          <a:p>
            <a:br>
              <a:rPr lang="en-US" dirty="0"/>
            </a:br>
            <a:r>
              <a:rPr lang="en-US" dirty="0"/>
              <a:t>First Key Provision of Rule 9 </a:t>
            </a:r>
          </a:p>
        </p:txBody>
      </p:sp>
      <p:sp>
        <p:nvSpPr>
          <p:cNvPr id="3" name="Content Placeholder 2">
            <a:extLst>
              <a:ext uri="{FF2B5EF4-FFF2-40B4-BE49-F238E27FC236}">
                <a16:creationId xmlns:a16="http://schemas.microsoft.com/office/drawing/2014/main" id="{1DA705E2-C74E-4134-A157-C83C6A68982B}"/>
              </a:ext>
            </a:extLst>
          </p:cNvPr>
          <p:cNvSpPr>
            <a:spLocks noGrp="1"/>
          </p:cNvSpPr>
          <p:nvPr>
            <p:ph sz="half" idx="1"/>
          </p:nvPr>
        </p:nvSpPr>
        <p:spPr>
          <a:xfrm>
            <a:off x="609600" y="1676400"/>
            <a:ext cx="6477000" cy="4114800"/>
          </a:xfrm>
        </p:spPr>
        <p:txBody>
          <a:bodyPr/>
          <a:lstStyle/>
          <a:p>
            <a:r>
              <a:rPr lang="en-US" dirty="0"/>
              <a:t>The primary provision of Rule 9 is to ensure that the treatment or service performed is factually and accurately represented to the patient, including all related costs.  </a:t>
            </a:r>
          </a:p>
          <a:p>
            <a:r>
              <a:rPr lang="en-US" dirty="0"/>
              <a:t>This entails both the physician-led informed consent process as well as pertinent cost-related information shared with the patient by the ophthalmologist and practice staff. </a:t>
            </a:r>
          </a:p>
        </p:txBody>
      </p:sp>
      <p:pic>
        <p:nvPicPr>
          <p:cNvPr id="7" name="Content Placeholder 6">
            <a:extLst>
              <a:ext uri="{FF2B5EF4-FFF2-40B4-BE49-F238E27FC236}">
                <a16:creationId xmlns:a16="http://schemas.microsoft.com/office/drawing/2014/main" id="{1D91125F-2B28-42A2-AF4B-AF5D2B46C6EC}"/>
              </a:ext>
            </a:extLst>
          </p:cNvPr>
          <p:cNvPicPr>
            <a:picLocks noGrp="1" noChangeAspect="1"/>
          </p:cNvPicPr>
          <p:nvPr>
            <p:ph sz="half" idx="2"/>
          </p:nvPr>
        </p:nvPicPr>
        <p:blipFill>
          <a:blip r:embed="rId2"/>
          <a:stretch>
            <a:fillRect/>
          </a:stretch>
        </p:blipFill>
        <p:spPr>
          <a:xfrm>
            <a:off x="7585692" y="1793983"/>
            <a:ext cx="3996708" cy="3270034"/>
          </a:xfrm>
        </p:spPr>
      </p:pic>
      <p:sp>
        <p:nvSpPr>
          <p:cNvPr id="4" name="Slide Number Placeholder 3">
            <a:extLst>
              <a:ext uri="{FF2B5EF4-FFF2-40B4-BE49-F238E27FC236}">
                <a16:creationId xmlns:a16="http://schemas.microsoft.com/office/drawing/2014/main" id="{65B91A69-0C78-4941-A9D0-5AEE1F4D9F17}"/>
              </a:ext>
            </a:extLst>
          </p:cNvPr>
          <p:cNvSpPr>
            <a:spLocks noGrp="1"/>
          </p:cNvSpPr>
          <p:nvPr>
            <p:ph type="sldNum" sz="quarter" idx="12"/>
          </p:nvPr>
        </p:nvSpPr>
        <p:spPr/>
        <p:txBody>
          <a:bodyPr/>
          <a:lstStyle/>
          <a:p>
            <a:fld id="{12A9E14D-4218-D743-BB5B-B907FBBABC66}" type="slidenum">
              <a:rPr lang="en-US" smtClean="0"/>
              <a:pPr/>
              <a:t>4</a:t>
            </a:fld>
            <a:endParaRPr lang="en-US" dirty="0"/>
          </a:p>
        </p:txBody>
      </p:sp>
    </p:spTree>
    <p:extLst>
      <p:ext uri="{BB962C8B-B14F-4D97-AF65-F5344CB8AC3E}">
        <p14:creationId xmlns:p14="http://schemas.microsoft.com/office/powerpoint/2010/main" val="14521263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7BAC-1C9B-4E8A-AD8A-CA2516AD553C}"/>
              </a:ext>
            </a:extLst>
          </p:cNvPr>
          <p:cNvSpPr>
            <a:spLocks noGrp="1"/>
          </p:cNvSpPr>
          <p:nvPr>
            <p:ph type="title"/>
          </p:nvPr>
        </p:nvSpPr>
        <p:spPr/>
        <p:txBody>
          <a:bodyPr/>
          <a:lstStyle/>
          <a:p>
            <a:r>
              <a:rPr lang="en-US" dirty="0"/>
              <a:t>Misrepresenting Services Provided </a:t>
            </a:r>
          </a:p>
        </p:txBody>
      </p:sp>
      <p:sp>
        <p:nvSpPr>
          <p:cNvPr id="11" name="Content Placeholder 10">
            <a:extLst>
              <a:ext uri="{FF2B5EF4-FFF2-40B4-BE49-F238E27FC236}">
                <a16:creationId xmlns:a16="http://schemas.microsoft.com/office/drawing/2014/main" id="{8080D7EC-19BF-47DC-BE05-E660A3382F54}"/>
              </a:ext>
            </a:extLst>
          </p:cNvPr>
          <p:cNvSpPr>
            <a:spLocks noGrp="1"/>
          </p:cNvSpPr>
          <p:nvPr>
            <p:ph sz="half" idx="2"/>
          </p:nvPr>
        </p:nvSpPr>
        <p:spPr>
          <a:xfrm>
            <a:off x="5161547" y="1676397"/>
            <a:ext cx="6581274" cy="4481212"/>
          </a:xfrm>
        </p:spPr>
        <p:txBody>
          <a:bodyPr/>
          <a:lstStyle/>
          <a:p>
            <a:r>
              <a:rPr lang="en-US" sz="2200" dirty="0"/>
              <a:t>K</a:t>
            </a:r>
            <a:r>
              <a:rPr lang="en-US" sz="2200" b="0" i="0" dirty="0">
                <a:effectLst/>
              </a:rPr>
              <a:t>nowingly misrepresenting information about the type, scope, or nature of the medical treatment or service provided may be considered fraud</a:t>
            </a:r>
            <a:r>
              <a:rPr lang="en-US" sz="2200" baseline="30000" dirty="0"/>
              <a:t>1.</a:t>
            </a:r>
            <a:endParaRPr lang="en-US" sz="2200" dirty="0">
              <a:ea typeface="Times New Roman" panose="02020603050405020304" pitchFamily="18" charset="0"/>
              <a:cs typeface="Arial" panose="020B0604020202020204" pitchFamily="34" charset="0"/>
            </a:endParaRPr>
          </a:p>
          <a:p>
            <a:r>
              <a:rPr lang="en-US" sz="2200" dirty="0">
                <a:ea typeface="Times New Roman" panose="02020603050405020304" pitchFamily="18" charset="0"/>
                <a:cs typeface="Arial" panose="020B0604020202020204" pitchFamily="34" charset="0"/>
              </a:rPr>
              <a:t>In today’s health insurance milieu, fees play a significant role in patient decisions to undergo treatments and services. Don’t let patients be surprised by an incomplete discussion of fees or an inaccurate representation of the agreed upon treatment plan.</a:t>
            </a:r>
          </a:p>
          <a:p>
            <a:pPr marL="0" indent="0">
              <a:buNone/>
            </a:pPr>
            <a:r>
              <a:rPr lang="en-US" sz="2200" baseline="30000" dirty="0">
                <a:cs typeface="Arial" panose="020B0604020202020204" pitchFamily="34" charset="0"/>
              </a:rPr>
              <a:t>1 </a:t>
            </a:r>
            <a:r>
              <a:rPr lang="en-US" sz="1600" dirty="0">
                <a:cs typeface="Arial" panose="020B0604020202020204" pitchFamily="34" charset="0"/>
                <a:hlinkClick r:id="rId2"/>
              </a:rPr>
              <a:t>https://www.justice.gov/usao-wdmi/health-care-fraud</a:t>
            </a:r>
            <a:endParaRPr lang="en-US" sz="1600" dirty="0">
              <a:cs typeface="Arial" panose="020B0604020202020204" pitchFamily="34" charset="0"/>
            </a:endParaRPr>
          </a:p>
          <a:p>
            <a:pPr marL="0" indent="0">
              <a:buNone/>
            </a:pPr>
            <a:endParaRPr lang="en-US" sz="1600" dirty="0"/>
          </a:p>
        </p:txBody>
      </p:sp>
      <p:sp>
        <p:nvSpPr>
          <p:cNvPr id="4" name="Slide Number Placeholder 3">
            <a:extLst>
              <a:ext uri="{FF2B5EF4-FFF2-40B4-BE49-F238E27FC236}">
                <a16:creationId xmlns:a16="http://schemas.microsoft.com/office/drawing/2014/main" id="{379AE232-92E8-49E5-AF4D-D4AF82E5B46F}"/>
              </a:ext>
            </a:extLst>
          </p:cNvPr>
          <p:cNvSpPr>
            <a:spLocks noGrp="1"/>
          </p:cNvSpPr>
          <p:nvPr>
            <p:ph type="sldNum" sz="quarter" idx="12"/>
          </p:nvPr>
        </p:nvSpPr>
        <p:spPr/>
        <p:txBody>
          <a:bodyPr/>
          <a:lstStyle/>
          <a:p>
            <a:fld id="{12A9E14D-4218-D743-BB5B-B907FBBABC66}" type="slidenum">
              <a:rPr lang="en-US" smtClean="0"/>
              <a:pPr/>
              <a:t>5</a:t>
            </a:fld>
            <a:endParaRPr lang="en-US" dirty="0"/>
          </a:p>
        </p:txBody>
      </p:sp>
      <p:pic>
        <p:nvPicPr>
          <p:cNvPr id="19" name="Picture 18" descr="A picture containing text, newspaper, screenshot, document&#10;&#10;Description automatically generated">
            <a:extLst>
              <a:ext uri="{FF2B5EF4-FFF2-40B4-BE49-F238E27FC236}">
                <a16:creationId xmlns:a16="http://schemas.microsoft.com/office/drawing/2014/main" id="{A93735D4-B549-4670-884B-BF18CCE5283E}"/>
              </a:ext>
            </a:extLst>
          </p:cNvPr>
          <p:cNvPicPr>
            <a:picLocks noChangeAspect="1"/>
          </p:cNvPicPr>
          <p:nvPr/>
        </p:nvPicPr>
        <p:blipFill>
          <a:blip r:embed="rId3"/>
          <a:stretch>
            <a:fillRect/>
          </a:stretch>
        </p:blipFill>
        <p:spPr>
          <a:xfrm rot="20955234">
            <a:off x="725638" y="2195661"/>
            <a:ext cx="4041940" cy="2927893"/>
          </a:xfrm>
          <a:prstGeom prst="rect">
            <a:avLst/>
          </a:prstGeom>
        </p:spPr>
      </p:pic>
    </p:spTree>
    <p:extLst>
      <p:ext uri="{BB962C8B-B14F-4D97-AF65-F5344CB8AC3E}">
        <p14:creationId xmlns:p14="http://schemas.microsoft.com/office/powerpoint/2010/main" val="41692249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tationary, writing implement, pen&#10;&#10;Description automatically generated">
            <a:extLst>
              <a:ext uri="{FF2B5EF4-FFF2-40B4-BE49-F238E27FC236}">
                <a16:creationId xmlns:a16="http://schemas.microsoft.com/office/drawing/2014/main" id="{D15FD9B2-A48D-4CC6-933F-5D419FCCB3DF}"/>
              </a:ext>
            </a:extLst>
          </p:cNvPr>
          <p:cNvPicPr>
            <a:picLocks noChangeAspect="1"/>
          </p:cNvPicPr>
          <p:nvPr/>
        </p:nvPicPr>
        <p:blipFill rotWithShape="1">
          <a:blip r:embed="rId2"/>
          <a:srcRect l="12633" r="3016"/>
          <a:stretch/>
        </p:blipFill>
        <p:spPr>
          <a:xfrm rot="20925647">
            <a:off x="8212887" y="1481421"/>
            <a:ext cx="3051117" cy="3051117"/>
          </a:xfrm>
          <a:prstGeom prst="ellipse">
            <a:avLst/>
          </a:prstGeom>
          <a:noFill/>
        </p:spPr>
      </p:pic>
      <p:sp>
        <p:nvSpPr>
          <p:cNvPr id="2" name="Title 1">
            <a:extLst>
              <a:ext uri="{FF2B5EF4-FFF2-40B4-BE49-F238E27FC236}">
                <a16:creationId xmlns:a16="http://schemas.microsoft.com/office/drawing/2014/main" id="{7132FFB4-5E52-4286-ACCF-A9AE86E5F341}"/>
              </a:ext>
            </a:extLst>
          </p:cNvPr>
          <p:cNvSpPr>
            <a:spLocks noGrp="1"/>
          </p:cNvSpPr>
          <p:nvPr>
            <p:ph type="title"/>
          </p:nvPr>
        </p:nvSpPr>
        <p:spPr>
          <a:xfrm>
            <a:off x="609600" y="228600"/>
            <a:ext cx="10972800" cy="1219200"/>
          </a:xfrm>
        </p:spPr>
        <p:txBody>
          <a:bodyPr anchor="b">
            <a:normAutofit/>
          </a:bodyPr>
          <a:lstStyle/>
          <a:p>
            <a:r>
              <a:rPr lang="en-US" dirty="0"/>
              <a:t>Second Key Provision of Rule 9 </a:t>
            </a:r>
          </a:p>
        </p:txBody>
      </p:sp>
      <p:sp>
        <p:nvSpPr>
          <p:cNvPr id="3" name="Content Placeholder 2">
            <a:extLst>
              <a:ext uri="{FF2B5EF4-FFF2-40B4-BE49-F238E27FC236}">
                <a16:creationId xmlns:a16="http://schemas.microsoft.com/office/drawing/2014/main" id="{0B0032B1-D926-4080-B0EF-DEC43E15CBAF}"/>
              </a:ext>
            </a:extLst>
          </p:cNvPr>
          <p:cNvSpPr>
            <a:spLocks noGrp="1"/>
          </p:cNvSpPr>
          <p:nvPr>
            <p:ph sz="half" idx="1"/>
          </p:nvPr>
        </p:nvSpPr>
        <p:spPr>
          <a:xfrm>
            <a:off x="609600" y="1676400"/>
            <a:ext cx="7335204" cy="4114800"/>
          </a:xfrm>
        </p:spPr>
        <p:txBody>
          <a:bodyPr>
            <a:normAutofit fontScale="92500" lnSpcReduction="20000"/>
          </a:bodyPr>
          <a:lstStyle/>
          <a:p>
            <a:pPr marL="0" indent="0">
              <a:lnSpc>
                <a:spcPct val="90000"/>
              </a:lnSpc>
              <a:buNone/>
            </a:pPr>
            <a:r>
              <a:rPr lang="en-US" dirty="0"/>
              <a:t>Do not inappropriately alter the medical record.</a:t>
            </a:r>
          </a:p>
          <a:p>
            <a:pPr>
              <a:lnSpc>
                <a:spcPct val="90000"/>
              </a:lnSpc>
            </a:pPr>
            <a:r>
              <a:rPr lang="en-US" sz="2200" dirty="0"/>
              <a:t>There is a correct process for amending medical records, electronic and otherwise. </a:t>
            </a:r>
          </a:p>
          <a:p>
            <a:pPr>
              <a:lnSpc>
                <a:spcPct val="90000"/>
              </a:lnSpc>
            </a:pPr>
            <a:r>
              <a:rPr lang="en-US" sz="2200" dirty="0"/>
              <a:t>Even additions and comments made by well-meaning physicians who are attempting to clarify or elaborate on previous notes can compromise the integrity of a medical record</a:t>
            </a:r>
            <a:r>
              <a:rPr lang="en-US" sz="2000" dirty="0"/>
              <a:t>.</a:t>
            </a:r>
            <a:r>
              <a:rPr lang="en-US" sz="2000" baseline="30000" dirty="0"/>
              <a:t>2</a:t>
            </a:r>
          </a:p>
          <a:p>
            <a:pPr>
              <a:lnSpc>
                <a:spcPct val="90000"/>
              </a:lnSpc>
            </a:pPr>
            <a:r>
              <a:rPr lang="en-US" sz="2000" dirty="0"/>
              <a:t>Learn the correct process and use it. </a:t>
            </a:r>
          </a:p>
          <a:p>
            <a:pPr>
              <a:lnSpc>
                <a:spcPct val="90000"/>
              </a:lnSpc>
            </a:pPr>
            <a:endParaRPr lang="en-US" sz="2000" dirty="0"/>
          </a:p>
          <a:p>
            <a:pPr>
              <a:lnSpc>
                <a:spcPct val="90000"/>
              </a:lnSpc>
            </a:pPr>
            <a:endParaRPr lang="en-US" sz="2000" dirty="0"/>
          </a:p>
          <a:p>
            <a:pPr marL="0" indent="0">
              <a:lnSpc>
                <a:spcPct val="90000"/>
              </a:lnSpc>
              <a:buNone/>
            </a:pPr>
            <a:r>
              <a:rPr lang="en-US" sz="2000" baseline="30000" dirty="0"/>
              <a:t>2 </a:t>
            </a:r>
            <a:r>
              <a:rPr lang="en-US" sz="2000" dirty="0">
                <a:hlinkClick r:id="rId3"/>
              </a:rPr>
              <a:t>https://www.texmed.org/Template.aspx?id=3930</a:t>
            </a:r>
            <a:endParaRPr lang="en-US" sz="2000" dirty="0"/>
          </a:p>
          <a:p>
            <a:pPr marL="0" indent="0">
              <a:lnSpc>
                <a:spcPct val="90000"/>
              </a:lnSpc>
              <a:buNone/>
            </a:pPr>
            <a:endParaRPr lang="en-US" sz="2000" dirty="0"/>
          </a:p>
        </p:txBody>
      </p:sp>
      <p:sp>
        <p:nvSpPr>
          <p:cNvPr id="4" name="Slide Number Placeholder 3">
            <a:extLst>
              <a:ext uri="{FF2B5EF4-FFF2-40B4-BE49-F238E27FC236}">
                <a16:creationId xmlns:a16="http://schemas.microsoft.com/office/drawing/2014/main" id="{216C583F-E1FE-4888-86B2-8DF0C3017EFA}"/>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val="35198768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387DB-84DA-484B-BBD6-7D28D065BC7A}"/>
              </a:ext>
            </a:extLst>
          </p:cNvPr>
          <p:cNvSpPr>
            <a:spLocks noGrp="1"/>
          </p:cNvSpPr>
          <p:nvPr>
            <p:ph type="title"/>
          </p:nvPr>
        </p:nvSpPr>
        <p:spPr/>
        <p:txBody>
          <a:bodyPr/>
          <a:lstStyle/>
          <a:p>
            <a:r>
              <a:rPr lang="en-US" dirty="0"/>
              <a:t>Code of Ethics - Principle 5</a:t>
            </a:r>
          </a:p>
        </p:txBody>
      </p:sp>
      <p:sp>
        <p:nvSpPr>
          <p:cNvPr id="6" name="Content Placeholder 5">
            <a:extLst>
              <a:ext uri="{FF2B5EF4-FFF2-40B4-BE49-F238E27FC236}">
                <a16:creationId xmlns:a16="http://schemas.microsoft.com/office/drawing/2014/main" id="{0DEA857F-CC8A-4694-8129-FF2D94DF5E0F}"/>
              </a:ext>
            </a:extLst>
          </p:cNvPr>
          <p:cNvSpPr>
            <a:spLocks noGrp="1"/>
          </p:cNvSpPr>
          <p:nvPr>
            <p:ph idx="1"/>
          </p:nvPr>
        </p:nvSpPr>
        <p:spPr>
          <a:xfrm>
            <a:off x="609600" y="1676400"/>
            <a:ext cx="10134600" cy="4114800"/>
          </a:xfrm>
        </p:spPr>
        <p:txBody>
          <a:bodyPr/>
          <a:lstStyle/>
          <a:p>
            <a:pPr marL="0" indent="0">
              <a:buNone/>
            </a:pPr>
            <a:r>
              <a:rPr lang="en-US" i="1" dirty="0"/>
              <a:t>Fees for Ophthalmological Services</a:t>
            </a:r>
          </a:p>
          <a:p>
            <a:pPr marL="0" indent="0">
              <a:buNone/>
            </a:pPr>
            <a:r>
              <a:rPr lang="en-US" i="1" dirty="0"/>
              <a:t>Fees for ophthalmological services must not exploit patients or others who pay for the services.</a:t>
            </a:r>
          </a:p>
          <a:p>
            <a:pPr marL="0" indent="0">
              <a:buNone/>
            </a:pPr>
            <a:endParaRPr lang="en-US" i="1" dirty="0"/>
          </a:p>
          <a:p>
            <a:pPr marL="0" indent="0">
              <a:buNone/>
            </a:pPr>
            <a:endParaRPr lang="en-US" i="1" dirty="0"/>
          </a:p>
          <a:p>
            <a:pPr marL="0" indent="0">
              <a:buNone/>
            </a:pPr>
            <a:r>
              <a:rPr lang="en-US" i="1" dirty="0"/>
              <a:t>Note: </a:t>
            </a:r>
            <a:r>
              <a:rPr lang="en-US" sz="2200" dirty="0"/>
              <a:t>Unlike the Rules of the Code of Ethics, the Principles are not enforceable. They are aspirational models of exemplary professional conduct for all members of the AAO.</a:t>
            </a:r>
          </a:p>
        </p:txBody>
      </p:sp>
      <p:sp>
        <p:nvSpPr>
          <p:cNvPr id="5" name="Slide Number Placeholder 4">
            <a:extLst>
              <a:ext uri="{FF2B5EF4-FFF2-40B4-BE49-F238E27FC236}">
                <a16:creationId xmlns:a16="http://schemas.microsoft.com/office/drawing/2014/main" id="{3E57CCA3-03F6-4863-A681-F36A49DAB5CE}"/>
              </a:ext>
            </a:extLst>
          </p:cNvPr>
          <p:cNvSpPr>
            <a:spLocks noGrp="1"/>
          </p:cNvSpPr>
          <p:nvPr>
            <p:ph type="sldNum" sz="quarter" idx="12"/>
          </p:nvPr>
        </p:nvSpPr>
        <p:spPr/>
        <p:txBody>
          <a:bodyPr/>
          <a:lstStyle/>
          <a:p>
            <a:fld id="{12A9E14D-4218-D743-BB5B-B907FBBABC66}" type="slidenum">
              <a:rPr lang="en-US" smtClean="0"/>
              <a:t>7</a:t>
            </a:fld>
            <a:endParaRPr lang="en-US" dirty="0"/>
          </a:p>
        </p:txBody>
      </p:sp>
    </p:spTree>
    <p:extLst>
      <p:ext uri="{BB962C8B-B14F-4D97-AF65-F5344CB8AC3E}">
        <p14:creationId xmlns:p14="http://schemas.microsoft.com/office/powerpoint/2010/main" val="6774785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75E-B03A-4EEF-8EAD-35D1CFC50DF2}"/>
              </a:ext>
            </a:extLst>
          </p:cNvPr>
          <p:cNvSpPr>
            <a:spLocks noGrp="1"/>
          </p:cNvSpPr>
          <p:nvPr>
            <p:ph type="title"/>
          </p:nvPr>
        </p:nvSpPr>
        <p:spPr/>
        <p:txBody>
          <a:bodyPr/>
          <a:lstStyle/>
          <a:p>
            <a:r>
              <a:rPr lang="en-US"/>
              <a:t>Additional References Related to </a:t>
            </a:r>
            <a:br>
              <a:rPr lang="en-US"/>
            </a:br>
            <a:r>
              <a:rPr lang="en-US"/>
              <a:t>the Code of Ethics </a:t>
            </a:r>
            <a:endParaRPr lang="en-US" dirty="0"/>
          </a:p>
        </p:txBody>
      </p:sp>
      <p:sp>
        <p:nvSpPr>
          <p:cNvPr id="3" name="Content Placeholder 2">
            <a:extLst>
              <a:ext uri="{FF2B5EF4-FFF2-40B4-BE49-F238E27FC236}">
                <a16:creationId xmlns:a16="http://schemas.microsoft.com/office/drawing/2014/main" id="{3C3ACFC0-ED73-4C81-86FF-F22C7B5C7CAA}"/>
              </a:ext>
            </a:extLst>
          </p:cNvPr>
          <p:cNvSpPr>
            <a:spLocks noGrp="1"/>
          </p:cNvSpPr>
          <p:nvPr>
            <p:ph sz="half" idx="1"/>
          </p:nvPr>
        </p:nvSpPr>
        <p:spPr>
          <a:xfrm>
            <a:off x="609600" y="1676400"/>
            <a:ext cx="5664740" cy="4114800"/>
          </a:xfrm>
        </p:spPr>
        <p:txBody>
          <a:bodyPr/>
          <a:lstStyle/>
          <a:p>
            <a:r>
              <a:rPr lang="en-US" dirty="0"/>
              <a:t>Principles of the Code</a:t>
            </a:r>
          </a:p>
          <a:p>
            <a:pPr marL="457200" lvl="1" indent="0">
              <a:buNone/>
            </a:pPr>
            <a:r>
              <a:rPr lang="en-US" dirty="0"/>
              <a:t>1. Ethics in Ophthalmology</a:t>
            </a:r>
          </a:p>
          <a:p>
            <a:pPr marL="457200" lvl="1" indent="0">
              <a:buNone/>
            </a:pPr>
            <a:r>
              <a:rPr lang="en-US" dirty="0"/>
              <a:t>2. Providing Ophthalmological Services </a:t>
            </a:r>
          </a:p>
          <a:p>
            <a:pPr marL="457200" lvl="1" indent="0">
              <a:buNone/>
            </a:pPr>
            <a:r>
              <a:rPr lang="en-US" dirty="0"/>
              <a:t>7. An Ophthalmologist’s Responsibility </a:t>
            </a:r>
          </a:p>
          <a:p>
            <a:r>
              <a:rPr lang="en-US" dirty="0"/>
              <a:t>Rules of The Code</a:t>
            </a:r>
          </a:p>
          <a:p>
            <a:pPr marL="457200" lvl="1" indent="0">
              <a:buNone/>
            </a:pPr>
            <a:r>
              <a:rPr lang="en-US" dirty="0"/>
              <a:t>Rule 2. Informed Consent </a:t>
            </a:r>
          </a:p>
          <a:p>
            <a:pPr marL="457200" lvl="1" indent="0">
              <a:buNone/>
            </a:pPr>
            <a:r>
              <a:rPr lang="en-US" dirty="0"/>
              <a:t>Rule 11. Commercial Relationships </a:t>
            </a:r>
          </a:p>
          <a:p>
            <a:pPr marL="457200" lvl="1" indent="0">
              <a:buNone/>
            </a:pPr>
            <a:r>
              <a:rPr lang="en-US" dirty="0"/>
              <a:t>Rule 15. Conflict of Interest  </a:t>
            </a:r>
          </a:p>
        </p:txBody>
      </p:sp>
      <p:sp>
        <p:nvSpPr>
          <p:cNvPr id="5" name="Content Placeholder 4">
            <a:extLst>
              <a:ext uri="{FF2B5EF4-FFF2-40B4-BE49-F238E27FC236}">
                <a16:creationId xmlns:a16="http://schemas.microsoft.com/office/drawing/2014/main" id="{FEAAEB8D-4054-4B59-9C25-5779218F1DB1}"/>
              </a:ext>
            </a:extLst>
          </p:cNvPr>
          <p:cNvSpPr>
            <a:spLocks noGrp="1"/>
          </p:cNvSpPr>
          <p:nvPr>
            <p:ph sz="half" idx="2"/>
          </p:nvPr>
        </p:nvSpPr>
        <p:spPr>
          <a:xfrm>
            <a:off x="6274340" y="1676400"/>
            <a:ext cx="5447490" cy="4114800"/>
          </a:xfrm>
        </p:spPr>
        <p:txBody>
          <a:bodyPr/>
          <a:lstStyle/>
          <a:p>
            <a:r>
              <a:rPr lang="en-US" dirty="0"/>
              <a:t>Advisory Opinion, </a:t>
            </a:r>
            <a:r>
              <a:rPr lang="en-US" dirty="0">
                <a:hlinkClick r:id="rId2"/>
              </a:rPr>
              <a:t>Informed Consent </a:t>
            </a:r>
            <a:endParaRPr lang="en-US" dirty="0"/>
          </a:p>
          <a:p>
            <a:r>
              <a:rPr lang="en-US" sz="2400" dirty="0"/>
              <a:t>Advisory Opinion, </a:t>
            </a:r>
            <a:r>
              <a:rPr lang="en-US" sz="2400" b="0" i="0" u="none" strike="noStrike" dirty="0">
                <a:solidFill>
                  <a:srgbClr val="000000"/>
                </a:solidFill>
                <a:effectLst/>
                <a:hlinkClick r:id="rId3"/>
              </a:rPr>
              <a:t>Determining the Need for Medical or Surgical Intervention</a:t>
            </a:r>
            <a:endParaRPr lang="en-US" sz="2400" b="0" i="0" dirty="0">
              <a:solidFill>
                <a:srgbClr val="000000"/>
              </a:solidFill>
              <a:effectLst/>
            </a:endParaRPr>
          </a:p>
          <a:p>
            <a:r>
              <a:rPr lang="en-US" dirty="0"/>
              <a:t>Information Statement, </a:t>
            </a:r>
            <a:r>
              <a:rPr lang="en-US" dirty="0">
                <a:hlinkClick r:id="rId4"/>
              </a:rPr>
              <a:t>Unique Competence of the Ophthalmologist</a:t>
            </a:r>
            <a:endParaRPr lang="en-US" dirty="0"/>
          </a:p>
          <a:p>
            <a:r>
              <a:rPr lang="en-US" dirty="0"/>
              <a:t>Redmond Ethics Center, see </a:t>
            </a:r>
            <a:r>
              <a:rPr lang="en-US" dirty="0">
                <a:hlinkClick r:id="rId5"/>
              </a:rPr>
              <a:t>Fundamental Issues in Patient Care</a:t>
            </a:r>
            <a:endParaRPr lang="en-US" sz="1800" dirty="0"/>
          </a:p>
          <a:p>
            <a:endParaRPr lang="en-US" sz="1800" i="1" dirty="0"/>
          </a:p>
          <a:p>
            <a:endParaRPr lang="en-US" dirty="0"/>
          </a:p>
        </p:txBody>
      </p:sp>
      <p:sp>
        <p:nvSpPr>
          <p:cNvPr id="4" name="Slide Number Placeholder 3">
            <a:extLst>
              <a:ext uri="{FF2B5EF4-FFF2-40B4-BE49-F238E27FC236}">
                <a16:creationId xmlns:a16="http://schemas.microsoft.com/office/drawing/2014/main" id="{C0F21546-F7E1-4B98-A70A-B851EE754E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31330510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 </a:t>
            </a:r>
          </a:p>
        </p:txBody>
      </p:sp>
      <p:sp>
        <p:nvSpPr>
          <p:cNvPr id="3" name="Content Placeholder 2"/>
          <p:cNvSpPr>
            <a:spLocks noGrp="1"/>
          </p:cNvSpPr>
          <p:nvPr>
            <p:ph sz="half" idx="1"/>
          </p:nvPr>
        </p:nvSpPr>
        <p:spPr>
          <a:xfrm>
            <a:off x="609600" y="1676400"/>
            <a:ext cx="10668000" cy="4114800"/>
          </a:xfrm>
        </p:spPr>
        <p:txBody>
          <a:bodyPr/>
          <a:lstStyle/>
          <a:p>
            <a:r>
              <a:rPr lang="en-US" dirty="0"/>
              <a:t>General Inquiries &amp; Submissions</a:t>
            </a:r>
            <a:br>
              <a:rPr lang="en-US" dirty="0"/>
            </a:br>
            <a:r>
              <a:rPr lang="en-US" dirty="0">
                <a:hlinkClick r:id="rId2"/>
              </a:rPr>
              <a:t>ethics@aao.org</a:t>
            </a:r>
            <a:endParaRPr lang="en-US" dirty="0"/>
          </a:p>
          <a:p>
            <a:r>
              <a:rPr lang="en-US" dirty="0"/>
              <a:t>The Redmond Ethics Center</a:t>
            </a:r>
            <a:br>
              <a:rPr lang="en-US" dirty="0"/>
            </a:br>
            <a:r>
              <a:rPr lang="en-US" dirty="0">
                <a:hlinkClick r:id="rId3"/>
              </a:rPr>
              <a:t>https://www.aao.org/clinical-education/redmond-ethics-center</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994916575"/>
      </p:ext>
    </p:extLst>
  </p:cSld>
  <p:clrMapOvr>
    <a:masterClrMapping/>
  </p:clrMapOvr>
  <p:transition>
    <p:fade/>
  </p:transition>
</p:sld>
</file>

<file path=ppt/theme/theme1.xml><?xml version="1.0" encoding="utf-8"?>
<a:theme xmlns:a="http://schemas.openxmlformats.org/drawingml/2006/main" name="1_Office Theme">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TEMPLATE_WIDE" id="{B7D43C09-1926-EA4D-A9B5-228DB1CB9C12}" vid="{29EC38E9-ECF7-B24F-9EB0-D8C739097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16490</TotalTime>
  <Words>536</Words>
  <Application>Microsoft Office PowerPoint</Application>
  <PresentationFormat>Widescreen</PresentationFormat>
  <Paragraphs>69</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AAO Code of Ethics Rule of the Month </vt:lpstr>
      <vt:lpstr> Why is This Topic Important?</vt:lpstr>
      <vt:lpstr>  Code of Ethics - Rule 9</vt:lpstr>
      <vt:lpstr> First Key Provision of Rule 9 </vt:lpstr>
      <vt:lpstr>Misrepresenting Services Provided </vt:lpstr>
      <vt:lpstr>Second Key Provision of Rule 9 </vt:lpstr>
      <vt:lpstr>Code of Ethics - Principle 5</vt:lpstr>
      <vt:lpstr>Additional References Related to  the Code of Ethics </vt:lpstr>
      <vt:lpstr>Thank you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Why is This Topic Important?</dc:title>
  <dc:creator>Mara Pearse Burke</dc:creator>
  <cp:lastModifiedBy>Mara Pearse Burke</cp:lastModifiedBy>
  <cp:revision>164</cp:revision>
  <dcterms:created xsi:type="dcterms:W3CDTF">2021-02-10T21:03:04Z</dcterms:created>
  <dcterms:modified xsi:type="dcterms:W3CDTF">2021-09-10T18:12:59Z</dcterms:modified>
</cp:coreProperties>
</file>