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70" r:id="rId5"/>
    <p:sldId id="262" r:id="rId6"/>
    <p:sldId id="265" r:id="rId7"/>
    <p:sldId id="266" r:id="rId8"/>
    <p:sldId id="264" r:id="rId9"/>
    <p:sldId id="263" r:id="rId10"/>
    <p:sldId id="267" r:id="rId11"/>
    <p:sldId id="272" r:id="rId12"/>
    <p:sldId id="268"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9" d="100"/>
          <a:sy n="89" d="100"/>
        </p:scale>
        <p:origin x="-1638" y="-6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09538" y="2508250"/>
            <a:ext cx="8932862" cy="4259263"/>
          </a:xfrm>
          <a:prstGeom prst="rect">
            <a:avLst/>
          </a:prstGeom>
          <a:noFill/>
          <a:ln w="25400">
            <a:solidFill>
              <a:srgbClr val="083B6F"/>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 charset="-128"/>
              </a:defRPr>
            </a:lvl1pPr>
            <a:lvl2pPr marL="37931725" indent="-37474525" eaLnBrk="0" hangingPunct="0">
              <a:defRPr sz="2400">
                <a:solidFill>
                  <a:schemeClr val="tx1"/>
                </a:solidFill>
                <a:latin typeface="Arial" charset="0"/>
                <a:ea typeface="ＭＳ Ｐゴシック" pitchFamily="-1" charset="-128"/>
              </a:defRPr>
            </a:lvl2pPr>
            <a:lvl3pPr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defTabSz="457200" eaLnBrk="1" fontAlgn="base" hangingPunct="1">
              <a:spcBef>
                <a:spcPct val="0"/>
              </a:spcBef>
              <a:spcAft>
                <a:spcPct val="0"/>
              </a:spcAft>
              <a:defRPr/>
            </a:pPr>
            <a:endParaRPr lang="en-US" altLang="en-US" sz="1800" smtClean="0">
              <a:solidFill>
                <a:srgbClr val="FFFFFF"/>
              </a:solidFill>
              <a:latin typeface="Calibri" pitchFamily="-1" charset="0"/>
            </a:endParaRPr>
          </a:p>
          <a:p>
            <a:pPr algn="ctr" defTabSz="457200" eaLnBrk="1" fontAlgn="base" hangingPunct="1">
              <a:spcBef>
                <a:spcPct val="0"/>
              </a:spcBef>
              <a:spcAft>
                <a:spcPct val="0"/>
              </a:spcAft>
              <a:defRPr/>
            </a:pPr>
            <a:endParaRPr lang="en-US" altLang="en-US" sz="1800" smtClean="0">
              <a:solidFill>
                <a:srgbClr val="FFFFFF"/>
              </a:solidFill>
              <a:latin typeface="Calibri" pitchFamily="-1" charset="0"/>
            </a:endParaRPr>
          </a:p>
          <a:p>
            <a:pPr algn="ctr" defTabSz="457200" eaLnBrk="1" fontAlgn="base" hangingPunct="1">
              <a:spcBef>
                <a:spcPct val="0"/>
              </a:spcBef>
              <a:spcAft>
                <a:spcPct val="0"/>
              </a:spcAft>
              <a:defRPr/>
            </a:pPr>
            <a:endParaRPr lang="en-US" altLang="en-US" sz="1800" smtClean="0">
              <a:solidFill>
                <a:srgbClr val="FFFFFF"/>
              </a:solidFill>
              <a:latin typeface="Calibri" pitchFamily="-1" charset="0"/>
            </a:endParaRPr>
          </a:p>
          <a:p>
            <a:pPr algn="ctr" defTabSz="457200" eaLnBrk="1" fontAlgn="base" hangingPunct="1">
              <a:spcBef>
                <a:spcPct val="0"/>
              </a:spcBef>
              <a:spcAft>
                <a:spcPct val="0"/>
              </a:spcAft>
              <a:defRPr/>
            </a:pPr>
            <a:endParaRPr lang="en-US" altLang="en-US" sz="1800" smtClean="0">
              <a:solidFill>
                <a:srgbClr val="FFFFFF"/>
              </a:solidFill>
              <a:latin typeface="Calibri" pitchFamily="-1" charset="0"/>
            </a:endParaRPr>
          </a:p>
          <a:p>
            <a:pPr algn="ctr" defTabSz="457200" eaLnBrk="1" fontAlgn="base" hangingPunct="1">
              <a:spcBef>
                <a:spcPct val="0"/>
              </a:spcBef>
              <a:spcAft>
                <a:spcPct val="0"/>
              </a:spcAft>
              <a:defRPr/>
            </a:pPr>
            <a:endParaRPr lang="en-US" altLang="en-US" sz="1800" smtClean="0">
              <a:solidFill>
                <a:srgbClr val="FFFFFF"/>
              </a:solidFill>
              <a:latin typeface="Calibri" pitchFamily="-1" charset="0"/>
            </a:endParaRPr>
          </a:p>
        </p:txBody>
      </p:sp>
      <p:sp>
        <p:nvSpPr>
          <p:cNvPr id="5" name="Rectangle 4"/>
          <p:cNvSpPr>
            <a:spLocks/>
          </p:cNvSpPr>
          <p:nvPr userDrawn="1"/>
        </p:nvSpPr>
        <p:spPr>
          <a:xfrm>
            <a:off x="104392" y="114323"/>
            <a:ext cx="8933688" cy="2393698"/>
          </a:xfrm>
          <a:prstGeom prst="rect">
            <a:avLst/>
          </a:prstGeom>
          <a:gradFill flip="none" rotWithShape="1">
            <a:gsLst>
              <a:gs pos="1000">
                <a:srgbClr val="637075">
                  <a:alpha val="50000"/>
                </a:srgbClr>
              </a:gs>
              <a:gs pos="27000">
                <a:srgbClr val="FFFFFF">
                  <a:alpha val="9000"/>
                </a:srgbClr>
              </a:gs>
            </a:gsLst>
            <a:lin ang="5400000" scaled="0"/>
            <a:tileRect/>
          </a:gradFill>
          <a:ln w="25400">
            <a:solidFill>
              <a:srgbClr val="77070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dirty="0">
                <a:noFill/>
              </a:rPr>
              <a:t> 0</a:t>
            </a:r>
          </a:p>
        </p:txBody>
      </p:sp>
      <p:sp>
        <p:nvSpPr>
          <p:cNvPr id="6" name="Rectangle 5"/>
          <p:cNvSpPr/>
          <p:nvPr userDrawn="1"/>
        </p:nvSpPr>
        <p:spPr>
          <a:xfrm>
            <a:off x="98425" y="2433638"/>
            <a:ext cx="8951913" cy="180975"/>
          </a:xfrm>
          <a:prstGeom prst="rect">
            <a:avLst/>
          </a:prstGeom>
          <a:solidFill>
            <a:srgbClr val="770703"/>
          </a:solidFill>
          <a:ln>
            <a:solidFill>
              <a:srgbClr val="77070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7" name="Oval 6"/>
          <p:cNvSpPr/>
          <p:nvPr userDrawn="1"/>
        </p:nvSpPr>
        <p:spPr>
          <a:xfrm>
            <a:off x="4306888" y="2243138"/>
            <a:ext cx="530225" cy="53022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8" name="Picture 10" descr="AAObug.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3413" y="2379663"/>
            <a:ext cx="2667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userDrawn="1"/>
        </p:nvSpPr>
        <p:spPr bwMode="auto">
          <a:xfrm>
            <a:off x="117475" y="6394450"/>
            <a:ext cx="8923338" cy="371475"/>
          </a:xfrm>
          <a:prstGeom prst="rect">
            <a:avLst/>
          </a:prstGeom>
          <a:blipFill dpi="0" rotWithShape="1">
            <a:blip r:embed="rId3"/>
            <a:srcRect/>
            <a:stretch>
              <a:fillRect/>
            </a:stretch>
          </a:blipFill>
          <a:ln w="9525">
            <a:solidFill>
              <a:srgbClr val="083B6F"/>
            </a:solidFill>
            <a:miter lim="800000"/>
            <a:headEnd/>
            <a:tailEnd/>
          </a:ln>
          <a:effectLst>
            <a:outerShdw blurRad="40000" dist="23000" dir="5400000" rotWithShape="0">
              <a:srgbClr val="808080">
                <a:alpha val="34998"/>
              </a:srgbClr>
            </a:outerShdw>
          </a:effectLst>
        </p:spPr>
        <p:txBody>
          <a:bodyPr anchor="ctr"/>
          <a:lstStyle/>
          <a:p>
            <a:pPr algn="ctr" defTabSz="457200">
              <a:defRPr/>
            </a:pPr>
            <a:endParaRPr lang="en-US">
              <a:solidFill>
                <a:prstClr val="white"/>
              </a:solidFill>
              <a:ea typeface="ＭＳ Ｐゴシック" pitchFamily="-1" charset="-128"/>
            </a:endParaRPr>
          </a:p>
        </p:txBody>
      </p:sp>
      <p:pic>
        <p:nvPicPr>
          <p:cNvPr id="10" name="Picture 12" descr="AAO2010_White.eps"/>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9888" y="6429375"/>
            <a:ext cx="12541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23802"/>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15887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35735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101600" y="6400800"/>
            <a:ext cx="8936038" cy="347663"/>
          </a:xfrm>
          <a:prstGeom prst="rect">
            <a:avLst/>
          </a:prstGeom>
          <a:blipFill dpi="0" rotWithShape="1">
            <a:blip r:embed="rId2"/>
            <a:srcRect/>
            <a:stretch>
              <a:fillRect/>
            </a:stretch>
          </a:blipFill>
          <a:ln w="9525">
            <a:solidFill>
              <a:srgbClr val="083B6F"/>
            </a:solidFill>
            <a:miter lim="800000"/>
            <a:headEnd/>
            <a:tailEnd/>
          </a:ln>
        </p:spPr>
        <p:txBody>
          <a:bodyPr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 charset="-128"/>
              </a:defRPr>
            </a:lvl9pPr>
          </a:lstStyle>
          <a:p>
            <a:pPr algn="ctr" defTabSz="457200" eaLnBrk="1" fontAlgn="base" hangingPunct="1">
              <a:spcBef>
                <a:spcPct val="0"/>
              </a:spcBef>
              <a:spcAft>
                <a:spcPct val="0"/>
              </a:spcAft>
              <a:defRPr/>
            </a:pPr>
            <a:endParaRPr lang="en-US" altLang="en-US" smtClean="0">
              <a:solidFill>
                <a:srgbClr val="FFFFFF"/>
              </a:solidFill>
              <a:latin typeface="Calibri" pitchFamily="-1" charset="0"/>
            </a:endParaRPr>
          </a:p>
        </p:txBody>
      </p:sp>
      <p:sp>
        <p:nvSpPr>
          <p:cNvPr id="5" name="TextBox 4"/>
          <p:cNvSpPr txBox="1">
            <a:spLocks noChangeArrowheads="1"/>
          </p:cNvSpPr>
          <p:nvPr userDrawn="1"/>
        </p:nvSpPr>
        <p:spPr bwMode="auto">
          <a:xfrm>
            <a:off x="6276975" y="6464300"/>
            <a:ext cx="1174750" cy="24606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n-US" altLang="en-US" sz="1000" smtClean="0">
                <a:solidFill>
                  <a:prstClr val="white"/>
                </a:solidFill>
                <a:ea typeface="ＭＳ Ｐゴシック" pitchFamily="-1" charset="-128"/>
                <a:cs typeface="Arial" charset="0"/>
              </a:rPr>
              <a:t>WWW.AAO.ORG</a:t>
            </a:r>
          </a:p>
        </p:txBody>
      </p:sp>
      <p:sp>
        <p:nvSpPr>
          <p:cNvPr id="6" name="Rectangle 5"/>
          <p:cNvSpPr>
            <a:spLocks/>
          </p:cNvSpPr>
          <p:nvPr userDrawn="1"/>
        </p:nvSpPr>
        <p:spPr>
          <a:xfrm>
            <a:off x="100013" y="101600"/>
            <a:ext cx="8942387" cy="6642100"/>
          </a:xfrm>
          <a:prstGeom prst="rect">
            <a:avLst/>
          </a:prstGeom>
          <a:noFill/>
          <a:ln w="25400">
            <a:solidFill>
              <a:srgbClr val="102957"/>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7" name="Oval 6"/>
          <p:cNvSpPr/>
          <p:nvPr userDrawn="1"/>
        </p:nvSpPr>
        <p:spPr>
          <a:xfrm>
            <a:off x="4267200" y="6267450"/>
            <a:ext cx="590550" cy="59055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8" name="Picture 10" descr="AAObug.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32300" y="6434138"/>
            <a:ext cx="2667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696913" y="6464300"/>
            <a:ext cx="2941637" cy="24606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n-US" altLang="en-US" sz="1000" smtClean="0">
                <a:solidFill>
                  <a:prstClr val="white"/>
                </a:solidFill>
                <a:ea typeface="ＭＳ Ｐゴシック" pitchFamily="-1" charset="-128"/>
                <a:cs typeface="Arial" charset="0"/>
              </a:rPr>
              <a:t>AMERICAN ACADEMY OF OPHTHALMOLOGY</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4pPr>
              <a:buSzPct val="75000"/>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9674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101600" y="6400800"/>
            <a:ext cx="8936038" cy="347663"/>
          </a:xfrm>
          <a:prstGeom prst="rect">
            <a:avLst/>
          </a:prstGeom>
          <a:blipFill dpi="0" rotWithShape="1">
            <a:blip r:embed="rId2"/>
            <a:srcRect/>
            <a:stretch>
              <a:fillRect/>
            </a:stretch>
          </a:blipFill>
          <a:ln w="9525">
            <a:solidFill>
              <a:srgbClr val="083B6F"/>
            </a:solidFill>
            <a:miter lim="800000"/>
            <a:headEnd/>
            <a:tailEnd/>
          </a:ln>
        </p:spPr>
        <p:txBody>
          <a:bodyPr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 charset="-128"/>
              </a:defRPr>
            </a:lvl9pPr>
          </a:lstStyle>
          <a:p>
            <a:pPr algn="ctr" defTabSz="457200" eaLnBrk="1" fontAlgn="base" hangingPunct="1">
              <a:spcBef>
                <a:spcPct val="0"/>
              </a:spcBef>
              <a:spcAft>
                <a:spcPct val="0"/>
              </a:spcAft>
              <a:defRPr/>
            </a:pPr>
            <a:endParaRPr lang="en-US" altLang="en-US" smtClean="0">
              <a:solidFill>
                <a:srgbClr val="FFFFFF"/>
              </a:solidFill>
              <a:latin typeface="Calibri" pitchFamily="-1" charset="0"/>
            </a:endParaRPr>
          </a:p>
        </p:txBody>
      </p:sp>
      <p:sp>
        <p:nvSpPr>
          <p:cNvPr id="6" name="TextBox 5"/>
          <p:cNvSpPr txBox="1">
            <a:spLocks noChangeArrowheads="1"/>
          </p:cNvSpPr>
          <p:nvPr userDrawn="1"/>
        </p:nvSpPr>
        <p:spPr bwMode="auto">
          <a:xfrm>
            <a:off x="696913" y="6464300"/>
            <a:ext cx="2941637" cy="24606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n-US" altLang="en-US" sz="1000" smtClean="0">
                <a:solidFill>
                  <a:prstClr val="white"/>
                </a:solidFill>
                <a:ea typeface="ＭＳ Ｐゴシック" pitchFamily="-1" charset="-128"/>
                <a:cs typeface="Arial" charset="0"/>
              </a:rPr>
              <a:t>AMERICAN ACADEMY OF OPHTHALMOLOGY</a:t>
            </a:r>
          </a:p>
        </p:txBody>
      </p:sp>
      <p:sp>
        <p:nvSpPr>
          <p:cNvPr id="7" name="TextBox 6"/>
          <p:cNvSpPr txBox="1">
            <a:spLocks noChangeArrowheads="1"/>
          </p:cNvSpPr>
          <p:nvPr userDrawn="1"/>
        </p:nvSpPr>
        <p:spPr bwMode="auto">
          <a:xfrm>
            <a:off x="6276975" y="6464300"/>
            <a:ext cx="1174750" cy="246063"/>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n-US" altLang="en-US" sz="1000" smtClean="0">
                <a:solidFill>
                  <a:prstClr val="white"/>
                </a:solidFill>
                <a:ea typeface="ＭＳ Ｐゴシック" pitchFamily="-1" charset="-128"/>
                <a:cs typeface="Arial" charset="0"/>
              </a:rPr>
              <a:t>WWW.AAO.ORG</a:t>
            </a:r>
          </a:p>
        </p:txBody>
      </p:sp>
      <p:sp>
        <p:nvSpPr>
          <p:cNvPr id="8" name="Rectangle 7"/>
          <p:cNvSpPr>
            <a:spLocks/>
          </p:cNvSpPr>
          <p:nvPr userDrawn="1"/>
        </p:nvSpPr>
        <p:spPr>
          <a:xfrm>
            <a:off x="100013" y="101600"/>
            <a:ext cx="8942387" cy="6642100"/>
          </a:xfrm>
          <a:prstGeom prst="rect">
            <a:avLst/>
          </a:prstGeom>
          <a:noFill/>
          <a:ln w="25400">
            <a:solidFill>
              <a:srgbClr val="102957"/>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9" name="Oval 8"/>
          <p:cNvSpPr/>
          <p:nvPr userDrawn="1"/>
        </p:nvSpPr>
        <p:spPr>
          <a:xfrm>
            <a:off x="4267200" y="6267450"/>
            <a:ext cx="590550" cy="59055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pic>
        <p:nvPicPr>
          <p:cNvPr id="10" name="Picture 11" descr="AAObug.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32300" y="6434138"/>
            <a:ext cx="2667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41237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 charset="0"/>
              </a:defRPr>
            </a:lvl1pPr>
          </a:lstStyle>
          <a:p>
            <a:pPr defTabSz="457200" fontAlgn="base">
              <a:spcBef>
                <a:spcPct val="0"/>
              </a:spcBef>
              <a:spcAft>
                <a:spcPct val="0"/>
              </a:spcAft>
              <a:defRPr/>
            </a:pPr>
            <a:fld id="{2729565A-4985-47FB-B056-250836A8D7C9}" type="datetime1">
              <a:rPr lang="en-US" altLang="en-US">
                <a:ea typeface="ＭＳ Ｐゴシック" pitchFamily="-1" charset="-128"/>
              </a:rPr>
              <a:pPr defTabSz="457200" fontAlgn="base">
                <a:spcBef>
                  <a:spcPct val="0"/>
                </a:spcBef>
                <a:spcAft>
                  <a:spcPct val="0"/>
                </a:spcAft>
                <a:defRPr/>
              </a:pPr>
              <a:t>9/4/2014</a:t>
            </a:fld>
            <a:endParaRPr lang="en-US" altLang="en-US">
              <a:ea typeface="ＭＳ Ｐゴシック" pitchFamily="-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 charset="0"/>
              </a:defRPr>
            </a:lvl1pPr>
          </a:lstStyle>
          <a:p>
            <a:pPr defTabSz="457200" fontAlgn="base">
              <a:spcBef>
                <a:spcPct val="0"/>
              </a:spcBef>
              <a:spcAft>
                <a:spcPct val="0"/>
              </a:spcAft>
              <a:defRPr/>
            </a:pPr>
            <a:fld id="{C2C0B0DB-8D34-4E4F-8B3E-7B94D71FEA81}" type="slidenum">
              <a:rPr lang="en-US" altLang="en-US">
                <a:ea typeface="ＭＳ Ｐゴシック" pitchFamily="-1" charset="-128"/>
              </a:rPr>
              <a:pPr defTabSz="457200" fontAlgn="base">
                <a:spcBef>
                  <a:spcPct val="0"/>
                </a:spcBef>
                <a:spcAft>
                  <a:spcPct val="0"/>
                </a:spcAft>
                <a:defRPr/>
              </a:pPr>
              <a:t>‹#›</a:t>
            </a:fld>
            <a:endParaRPr lang="en-US" altLang="en-US">
              <a:ea typeface="ＭＳ Ｐゴシック" pitchFamily="-1" charset="-128"/>
            </a:endParaRPr>
          </a:p>
        </p:txBody>
      </p:sp>
    </p:spTree>
    <p:extLst>
      <p:ext uri="{BB962C8B-B14F-4D97-AF65-F5344CB8AC3E}">
        <p14:creationId xmlns:p14="http://schemas.microsoft.com/office/powerpoint/2010/main" val="2326874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0" fontAlgn="base" hangingPunct="0">
        <a:spcBef>
          <a:spcPct val="0"/>
        </a:spcBef>
        <a:spcAft>
          <a:spcPct val="0"/>
        </a:spcAft>
        <a:defRPr sz="4800" kern="1200">
          <a:solidFill>
            <a:srgbClr val="254061"/>
          </a:solidFill>
          <a:latin typeface="Book Antiqua"/>
          <a:ea typeface="Book Antiqua" pitchFamily="18" charset="0"/>
          <a:cs typeface="Book Antiqua"/>
        </a:defRPr>
      </a:lvl1pPr>
      <a:lvl2pPr algn="ctr" defTabSz="457200" rtl="0" eaLnBrk="0" fontAlgn="base" hangingPunct="0">
        <a:spcBef>
          <a:spcPct val="0"/>
        </a:spcBef>
        <a:spcAft>
          <a:spcPct val="0"/>
        </a:spcAft>
        <a:defRPr sz="4800">
          <a:solidFill>
            <a:srgbClr val="254061"/>
          </a:solidFill>
          <a:latin typeface="Book Antiqua" pitchFamily="18" charset="0"/>
          <a:ea typeface="Book Antiqua" pitchFamily="18" charset="0"/>
          <a:cs typeface="Book Antiqua" pitchFamily="18" charset="0"/>
        </a:defRPr>
      </a:lvl2pPr>
      <a:lvl3pPr algn="ctr" defTabSz="457200" rtl="0" eaLnBrk="0" fontAlgn="base" hangingPunct="0">
        <a:spcBef>
          <a:spcPct val="0"/>
        </a:spcBef>
        <a:spcAft>
          <a:spcPct val="0"/>
        </a:spcAft>
        <a:defRPr sz="4800">
          <a:solidFill>
            <a:srgbClr val="254061"/>
          </a:solidFill>
          <a:latin typeface="Book Antiqua" pitchFamily="18" charset="0"/>
          <a:ea typeface="Book Antiqua" pitchFamily="18" charset="0"/>
          <a:cs typeface="Book Antiqua" pitchFamily="18" charset="0"/>
        </a:defRPr>
      </a:lvl3pPr>
      <a:lvl4pPr algn="ctr" defTabSz="457200" rtl="0" eaLnBrk="0" fontAlgn="base" hangingPunct="0">
        <a:spcBef>
          <a:spcPct val="0"/>
        </a:spcBef>
        <a:spcAft>
          <a:spcPct val="0"/>
        </a:spcAft>
        <a:defRPr sz="4800">
          <a:solidFill>
            <a:srgbClr val="254061"/>
          </a:solidFill>
          <a:latin typeface="Book Antiqua" pitchFamily="18" charset="0"/>
          <a:ea typeface="Book Antiqua" pitchFamily="18" charset="0"/>
          <a:cs typeface="Book Antiqua" pitchFamily="18" charset="0"/>
        </a:defRPr>
      </a:lvl4pPr>
      <a:lvl5pPr algn="ctr" defTabSz="457200" rtl="0" eaLnBrk="0" fontAlgn="base" hangingPunct="0">
        <a:spcBef>
          <a:spcPct val="0"/>
        </a:spcBef>
        <a:spcAft>
          <a:spcPct val="0"/>
        </a:spcAft>
        <a:defRPr sz="4800">
          <a:solidFill>
            <a:srgbClr val="254061"/>
          </a:solidFill>
          <a:latin typeface="Book Antiqua" pitchFamily="18" charset="0"/>
          <a:ea typeface="Book Antiqua" pitchFamily="18" charset="0"/>
          <a:cs typeface="Book Antiqua" pitchFamily="18" charset="0"/>
        </a:defRPr>
      </a:lvl5pPr>
      <a:lvl6pPr marL="457200" algn="ctr" defTabSz="457200" rtl="0" fontAlgn="base">
        <a:spcBef>
          <a:spcPct val="0"/>
        </a:spcBef>
        <a:spcAft>
          <a:spcPct val="0"/>
        </a:spcAft>
        <a:defRPr sz="4800">
          <a:solidFill>
            <a:srgbClr val="254061"/>
          </a:solidFill>
          <a:latin typeface="Book Antiqua" pitchFamily="18" charset="0"/>
          <a:ea typeface="Book Antiqua" pitchFamily="18" charset="0"/>
          <a:cs typeface="Book Antiqua" pitchFamily="18" charset="0"/>
        </a:defRPr>
      </a:lvl6pPr>
      <a:lvl7pPr marL="914400" algn="ctr" defTabSz="457200" rtl="0" fontAlgn="base">
        <a:spcBef>
          <a:spcPct val="0"/>
        </a:spcBef>
        <a:spcAft>
          <a:spcPct val="0"/>
        </a:spcAft>
        <a:defRPr sz="4800">
          <a:solidFill>
            <a:srgbClr val="254061"/>
          </a:solidFill>
          <a:latin typeface="Book Antiqua" pitchFamily="18" charset="0"/>
          <a:ea typeface="Book Antiqua" pitchFamily="18" charset="0"/>
          <a:cs typeface="Book Antiqua" pitchFamily="18" charset="0"/>
        </a:defRPr>
      </a:lvl7pPr>
      <a:lvl8pPr marL="1371600" algn="ctr" defTabSz="457200" rtl="0" fontAlgn="base">
        <a:spcBef>
          <a:spcPct val="0"/>
        </a:spcBef>
        <a:spcAft>
          <a:spcPct val="0"/>
        </a:spcAft>
        <a:defRPr sz="4800">
          <a:solidFill>
            <a:srgbClr val="254061"/>
          </a:solidFill>
          <a:latin typeface="Book Antiqua" pitchFamily="18" charset="0"/>
          <a:ea typeface="Book Antiqua" pitchFamily="18" charset="0"/>
          <a:cs typeface="Book Antiqua" pitchFamily="18" charset="0"/>
        </a:defRPr>
      </a:lvl8pPr>
      <a:lvl9pPr marL="1828800" algn="ctr" defTabSz="457200" rtl="0" fontAlgn="base">
        <a:spcBef>
          <a:spcPct val="0"/>
        </a:spcBef>
        <a:spcAft>
          <a:spcPct val="0"/>
        </a:spcAft>
        <a:defRPr sz="4800">
          <a:solidFill>
            <a:srgbClr val="254061"/>
          </a:solidFill>
          <a:latin typeface="Book Antiqua" pitchFamily="18" charset="0"/>
          <a:ea typeface="Book Antiqua" pitchFamily="18" charset="0"/>
          <a:cs typeface="Book Antiqua" pitchFamily="18" charset="0"/>
        </a:defRPr>
      </a:lvl9pPr>
    </p:titleStyle>
    <p:bodyStyle>
      <a:lvl1pPr marL="342900" indent="-342900" algn="l" defTabSz="457200" rtl="0" eaLnBrk="0" fontAlgn="base" hangingPunct="0">
        <a:spcBef>
          <a:spcPct val="20000"/>
        </a:spcBef>
        <a:spcAft>
          <a:spcPct val="0"/>
        </a:spcAft>
        <a:buFont typeface="Wingdings" pitchFamily="-1" charset="2"/>
        <a:buChar char="§"/>
        <a:defRPr sz="3200" kern="1200">
          <a:solidFill>
            <a:srgbClr val="575757"/>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575757"/>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SzPct val="40000"/>
        <a:buFont typeface="Wingdings" pitchFamily="-1" charset="2"/>
        <a:buChar char=""/>
        <a:defRPr sz="2400" kern="1200">
          <a:solidFill>
            <a:srgbClr val="575757"/>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575757"/>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575757"/>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ethics@aa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Ethics Lecture</a:t>
            </a:r>
            <a:endParaRPr lang="en-US" dirty="0"/>
          </a:p>
        </p:txBody>
      </p:sp>
      <p:sp>
        <p:nvSpPr>
          <p:cNvPr id="5" name="Subtitle 4"/>
          <p:cNvSpPr>
            <a:spLocks noGrp="1"/>
          </p:cNvSpPr>
          <p:nvPr>
            <p:ph type="subTitle" idx="1"/>
          </p:nvPr>
        </p:nvSpPr>
        <p:spPr/>
        <p:txBody>
          <a:bodyPr/>
          <a:lstStyle/>
          <a:p>
            <a:r>
              <a:rPr lang="en-US" sz="4000" dirty="0"/>
              <a:t>Unnecessary Procedures- Billing </a:t>
            </a:r>
          </a:p>
        </p:txBody>
      </p:sp>
    </p:spTree>
    <p:extLst>
      <p:ext uri="{BB962C8B-B14F-4D97-AF65-F5344CB8AC3E}">
        <p14:creationId xmlns:p14="http://schemas.microsoft.com/office/powerpoint/2010/main" val="255347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400" dirty="0"/>
              <a:t>Standards for Ophthalmology</a:t>
            </a:r>
            <a:br>
              <a:rPr lang="en-US" sz="4400" dirty="0"/>
            </a:br>
            <a:r>
              <a:rPr lang="en-US" sz="4400" dirty="0"/>
              <a:t>Code of Ethics</a:t>
            </a:r>
          </a:p>
        </p:txBody>
      </p:sp>
      <p:sp>
        <p:nvSpPr>
          <p:cNvPr id="3" name="Content Placeholder 2"/>
          <p:cNvSpPr>
            <a:spLocks noGrp="1"/>
          </p:cNvSpPr>
          <p:nvPr>
            <p:ph idx="1"/>
          </p:nvPr>
        </p:nvSpPr>
        <p:spPr>
          <a:xfrm>
            <a:off x="533400" y="2057400"/>
            <a:ext cx="8229600" cy="3306763"/>
          </a:xfrm>
        </p:spPr>
        <p:txBody>
          <a:bodyPr/>
          <a:lstStyle/>
          <a:p>
            <a:pPr marL="0" indent="0">
              <a:buNone/>
            </a:pPr>
            <a:r>
              <a:rPr lang="en-US" b="1" dirty="0" smtClean="0"/>
              <a:t>Rule 11. Commercial Relationships</a:t>
            </a:r>
            <a:r>
              <a:rPr lang="en-US" dirty="0"/>
              <a:t>. </a:t>
            </a:r>
            <a:r>
              <a:rPr lang="en-US" dirty="0" smtClean="0"/>
              <a:t>An ophthalmologist's </a:t>
            </a:r>
            <a:r>
              <a:rPr lang="en-US" dirty="0"/>
              <a:t>clinical judgment </a:t>
            </a:r>
            <a:r>
              <a:rPr lang="en-US" dirty="0" smtClean="0"/>
              <a:t>and practice </a:t>
            </a:r>
            <a:r>
              <a:rPr lang="en-US" dirty="0"/>
              <a:t>must not be affected by </a:t>
            </a:r>
            <a:r>
              <a:rPr lang="en-US" dirty="0" smtClean="0"/>
              <a:t>economic interest </a:t>
            </a:r>
            <a:r>
              <a:rPr lang="en-US" dirty="0"/>
              <a:t>in, commitment to, or benefit </a:t>
            </a:r>
            <a:r>
              <a:rPr lang="en-US" dirty="0" smtClean="0"/>
              <a:t>from professionally-related commercial enterprises</a:t>
            </a:r>
            <a:r>
              <a:rPr lang="en-US" dirty="0"/>
              <a:t>.</a:t>
            </a:r>
          </a:p>
        </p:txBody>
      </p:sp>
    </p:spTree>
    <p:extLst>
      <p:ext uri="{BB962C8B-B14F-4D97-AF65-F5344CB8AC3E}">
        <p14:creationId xmlns:p14="http://schemas.microsoft.com/office/powerpoint/2010/main" val="134064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Standards for Ophthalmology</a:t>
            </a:r>
            <a:br>
              <a:rPr lang="en-US" sz="4400" dirty="0"/>
            </a:br>
            <a:r>
              <a:rPr lang="en-US" sz="4400" dirty="0"/>
              <a:t>Code of Ethics</a:t>
            </a:r>
          </a:p>
        </p:txBody>
      </p:sp>
      <p:sp>
        <p:nvSpPr>
          <p:cNvPr id="3" name="Content Placeholder 2"/>
          <p:cNvSpPr>
            <a:spLocks noGrp="1"/>
          </p:cNvSpPr>
          <p:nvPr>
            <p:ph idx="1"/>
          </p:nvPr>
        </p:nvSpPr>
        <p:spPr>
          <a:xfrm>
            <a:off x="533400" y="1981200"/>
            <a:ext cx="8229600" cy="3306763"/>
          </a:xfrm>
        </p:spPr>
        <p:txBody>
          <a:bodyPr/>
          <a:lstStyle/>
          <a:p>
            <a:pPr marL="0" indent="0">
              <a:buNone/>
            </a:pPr>
            <a:r>
              <a:rPr lang="en-US" b="1" dirty="0" smtClean="0"/>
              <a:t>Rule 15</a:t>
            </a:r>
            <a:r>
              <a:rPr lang="en-US" b="1" dirty="0"/>
              <a:t>. Conflict of Interest</a:t>
            </a:r>
            <a:r>
              <a:rPr lang="en-US" dirty="0"/>
              <a:t>. A conflict of interest exists when professional judgment concerning the well-being of the patient has a reasonable chance of being influenced by other interests of the provider. Disclosure of a conflict of interest is required in communications to patients, the public, and colleagues.</a:t>
            </a:r>
          </a:p>
          <a:p>
            <a:pPr marL="0" indent="0">
              <a:buNone/>
            </a:pPr>
            <a:endParaRPr lang="en-US" dirty="0"/>
          </a:p>
        </p:txBody>
      </p:sp>
    </p:spTree>
    <p:extLst>
      <p:ext uri="{BB962C8B-B14F-4D97-AF65-F5344CB8AC3E}">
        <p14:creationId xmlns:p14="http://schemas.microsoft.com/office/powerpoint/2010/main" val="728448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Rules 11 &amp; 15. Commercial Relationships &amp; Conflict of Interest</a:t>
            </a:r>
            <a:endParaRPr lang="en-US" sz="4000" dirty="0"/>
          </a:p>
        </p:txBody>
      </p:sp>
      <p:sp>
        <p:nvSpPr>
          <p:cNvPr id="3" name="Content Placeholder 2"/>
          <p:cNvSpPr>
            <a:spLocks noGrp="1"/>
          </p:cNvSpPr>
          <p:nvPr>
            <p:ph idx="1"/>
          </p:nvPr>
        </p:nvSpPr>
        <p:spPr>
          <a:xfrm>
            <a:off x="457200" y="2133600"/>
            <a:ext cx="8229600" cy="3687763"/>
          </a:xfrm>
        </p:spPr>
        <p:txBody>
          <a:bodyPr/>
          <a:lstStyle/>
          <a:p>
            <a:r>
              <a:rPr lang="en-US" sz="2800" dirty="0"/>
              <a:t>Such relationships and interests may include: </a:t>
            </a:r>
            <a:r>
              <a:rPr lang="en-US" sz="2800" dirty="0" smtClean="0"/>
              <a:t>fee arrangements</a:t>
            </a:r>
            <a:r>
              <a:rPr lang="en-US" sz="2800" dirty="0"/>
              <a:t>, interest in facilities, </a:t>
            </a:r>
            <a:r>
              <a:rPr lang="en-US" sz="2800" dirty="0" smtClean="0"/>
              <a:t>equipment, </a:t>
            </a:r>
            <a:r>
              <a:rPr lang="fr-FR" sz="2800" dirty="0" err="1" smtClean="0"/>
              <a:t>devices</a:t>
            </a:r>
            <a:r>
              <a:rPr lang="fr-FR" sz="2800" dirty="0"/>
              <a:t>, etc., stock options, direct </a:t>
            </a:r>
            <a:r>
              <a:rPr lang="fr-FR" sz="2800" dirty="0" err="1" smtClean="0"/>
              <a:t>financial</a:t>
            </a:r>
            <a:r>
              <a:rPr lang="fr-FR" sz="2800" dirty="0" smtClean="0"/>
              <a:t> </a:t>
            </a:r>
            <a:r>
              <a:rPr lang="en-US" sz="2800" dirty="0" smtClean="0"/>
              <a:t>support</a:t>
            </a:r>
            <a:endParaRPr lang="en-US" sz="2800" dirty="0"/>
          </a:p>
          <a:p>
            <a:r>
              <a:rPr lang="en-US" sz="2800" dirty="0" smtClean="0"/>
              <a:t>Commercial </a:t>
            </a:r>
            <a:r>
              <a:rPr lang="en-US" sz="2800" dirty="0"/>
              <a:t>relationships and interests </a:t>
            </a:r>
            <a:r>
              <a:rPr lang="en-US" sz="2800" dirty="0" smtClean="0"/>
              <a:t>in themselves </a:t>
            </a:r>
            <a:r>
              <a:rPr lang="en-US" sz="2800" dirty="0"/>
              <a:t>are not necessarily unethical, </a:t>
            </a:r>
            <a:r>
              <a:rPr lang="en-US" sz="2800" dirty="0" smtClean="0">
                <a:solidFill>
                  <a:schemeClr val="tx1">
                    <a:lumMod val="65000"/>
                    <a:lumOff val="35000"/>
                  </a:schemeClr>
                </a:solidFill>
              </a:rPr>
              <a:t>the ophthalmologist </a:t>
            </a:r>
            <a:r>
              <a:rPr lang="en-US" sz="2800" dirty="0">
                <a:solidFill>
                  <a:schemeClr val="tx1">
                    <a:lumMod val="65000"/>
                    <a:lumOff val="35000"/>
                  </a:schemeClr>
                </a:solidFill>
              </a:rPr>
              <a:t>must respect the importance </a:t>
            </a:r>
            <a:r>
              <a:rPr lang="en-US" sz="2800" dirty="0" smtClean="0">
                <a:solidFill>
                  <a:schemeClr val="tx1">
                    <a:lumMod val="65000"/>
                    <a:lumOff val="35000"/>
                  </a:schemeClr>
                </a:solidFill>
              </a:rPr>
              <a:t>of the </a:t>
            </a:r>
            <a:r>
              <a:rPr lang="en-US" sz="2800" dirty="0">
                <a:solidFill>
                  <a:schemeClr val="tx1">
                    <a:lumMod val="65000"/>
                    <a:lumOff val="35000"/>
                  </a:schemeClr>
                </a:solidFill>
              </a:rPr>
              <a:t>patient’s interest above his or her own </a:t>
            </a:r>
            <a:r>
              <a:rPr lang="en-US" sz="2800" dirty="0" smtClean="0">
                <a:solidFill>
                  <a:schemeClr val="tx1">
                    <a:lumMod val="65000"/>
                    <a:lumOff val="35000"/>
                  </a:schemeClr>
                </a:solidFill>
              </a:rPr>
              <a:t>when these </a:t>
            </a:r>
            <a:r>
              <a:rPr lang="en-US" sz="2800" dirty="0">
                <a:solidFill>
                  <a:schemeClr val="tx1">
                    <a:lumMod val="65000"/>
                    <a:lumOff val="35000"/>
                  </a:schemeClr>
                </a:solidFill>
              </a:rPr>
              <a:t>interests </a:t>
            </a:r>
            <a:r>
              <a:rPr lang="en-US" sz="2800" dirty="0" smtClean="0">
                <a:solidFill>
                  <a:schemeClr val="tx1">
                    <a:lumMod val="65000"/>
                    <a:lumOff val="35000"/>
                  </a:schemeClr>
                </a:solidFill>
              </a:rPr>
              <a:t>differ.</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383181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solidFill>
                  <a:schemeClr val="accent1">
                    <a:lumMod val="50000"/>
                  </a:schemeClr>
                </a:solidFill>
                <a:latin typeface="Book Antiqua" panose="02040602050305030304" pitchFamily="18" charset="0"/>
              </a:rPr>
              <a:t>What Do You Think? </a:t>
            </a:r>
            <a:endParaRPr lang="en-US" dirty="0"/>
          </a:p>
        </p:txBody>
      </p:sp>
      <p:sp>
        <p:nvSpPr>
          <p:cNvPr id="3" name="Content Placeholder 2"/>
          <p:cNvSpPr>
            <a:spLocks noGrp="1"/>
          </p:cNvSpPr>
          <p:nvPr>
            <p:ph idx="1"/>
          </p:nvPr>
        </p:nvSpPr>
        <p:spPr>
          <a:xfrm>
            <a:off x="533400" y="1905000"/>
            <a:ext cx="8229600" cy="2133600"/>
          </a:xfrm>
        </p:spPr>
        <p:txBody>
          <a:bodyPr/>
          <a:lstStyle/>
          <a:p>
            <a:r>
              <a:rPr lang="en-US" sz="3600" dirty="0" smtClean="0"/>
              <a:t>Does financial incentive ever affect your decision-making process</a:t>
            </a:r>
            <a:r>
              <a:rPr lang="en-US" sz="3600" dirty="0" smtClean="0"/>
              <a:t>?</a:t>
            </a:r>
            <a:br>
              <a:rPr lang="en-US" sz="3600" dirty="0" smtClean="0"/>
            </a:br>
            <a:r>
              <a:rPr lang="en-US" sz="3600" dirty="0" smtClean="0"/>
              <a:t>Do </a:t>
            </a:r>
            <a:r>
              <a:rPr lang="en-US" sz="3600" dirty="0" smtClean="0"/>
              <a:t>you have commercial </a:t>
            </a:r>
            <a:r>
              <a:rPr lang="en-US" sz="3600" dirty="0"/>
              <a:t>relationships </a:t>
            </a:r>
            <a:r>
              <a:rPr lang="en-US" sz="3600" dirty="0" smtClean="0"/>
              <a:t>or interests that should be revealed to your patients?</a:t>
            </a:r>
            <a:endParaRPr lang="en-US" sz="3600" dirty="0"/>
          </a:p>
        </p:txBody>
      </p:sp>
    </p:spTree>
    <p:extLst>
      <p:ext uri="{BB962C8B-B14F-4D97-AF65-F5344CB8AC3E}">
        <p14:creationId xmlns:p14="http://schemas.microsoft.com/office/powerpoint/2010/main" val="292453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a:t>speaker has no financial interest in the subject matter of this presentation and is not representing the Ethics Committee of the American Academy of Ophthalmology with this presentation. </a:t>
            </a:r>
            <a:endParaRPr lang="en-US" sz="2800" dirty="0" smtClean="0"/>
          </a:p>
          <a:p>
            <a:r>
              <a:rPr lang="en-US" sz="2800" dirty="0" smtClean="0"/>
              <a:t>For </a:t>
            </a:r>
            <a:r>
              <a:rPr lang="en-US" sz="2800" dirty="0"/>
              <a:t>questions about the material contained herein or about the Academy’s ethics program in general, please contact the ethics program manager, Mara Pearse Burke at </a:t>
            </a:r>
            <a:r>
              <a:rPr lang="en-US" sz="2800" u="sng" dirty="0">
                <a:hlinkClick r:id="rId2"/>
              </a:rPr>
              <a:t>ethics@aao.org</a:t>
            </a:r>
            <a:r>
              <a:rPr lang="en-US" sz="2800" dirty="0"/>
              <a:t>. </a:t>
            </a:r>
          </a:p>
          <a:p>
            <a:pPr marL="0" indent="0" algn="ctr">
              <a:buNone/>
            </a:pPr>
            <a:endParaRPr lang="en-US" sz="2800" dirty="0"/>
          </a:p>
        </p:txBody>
      </p:sp>
    </p:spTree>
    <p:extLst>
      <p:ext uri="{BB962C8B-B14F-4D97-AF65-F5344CB8AC3E}">
        <p14:creationId xmlns:p14="http://schemas.microsoft.com/office/powerpoint/2010/main" val="47493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Topic Important?</a:t>
            </a:r>
          </a:p>
        </p:txBody>
      </p:sp>
      <p:sp>
        <p:nvSpPr>
          <p:cNvPr id="3" name="Content Placeholder 2"/>
          <p:cNvSpPr>
            <a:spLocks noGrp="1"/>
          </p:cNvSpPr>
          <p:nvPr>
            <p:ph idx="1"/>
          </p:nvPr>
        </p:nvSpPr>
        <p:spPr>
          <a:xfrm>
            <a:off x="762000" y="1905000"/>
            <a:ext cx="5791200" cy="4525963"/>
          </a:xfrm>
        </p:spPr>
        <p:txBody>
          <a:bodyPr/>
          <a:lstStyle/>
          <a:p>
            <a:r>
              <a:rPr lang="en-US" dirty="0" smtClean="0"/>
              <a:t>Has the potential to</a:t>
            </a:r>
            <a:br>
              <a:rPr lang="en-US" dirty="0" smtClean="0"/>
            </a:br>
            <a:r>
              <a:rPr lang="en-US" dirty="0" smtClean="0"/>
              <a:t>impact each patient interaction.</a:t>
            </a:r>
          </a:p>
          <a:p>
            <a:r>
              <a:rPr lang="en-US" dirty="0" smtClean="0"/>
              <a:t>May result in loss of professional reputation.</a:t>
            </a:r>
            <a:endParaRPr lang="en-US" dirty="0"/>
          </a:p>
          <a:p>
            <a:r>
              <a:rPr lang="en-US" dirty="0" smtClean="0"/>
              <a:t>Integrity of the profession.</a:t>
            </a: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752600"/>
            <a:ext cx="2747134" cy="291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316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Topic Important?</a:t>
            </a:r>
          </a:p>
        </p:txBody>
      </p:sp>
      <p:sp>
        <p:nvSpPr>
          <p:cNvPr id="3" name="Content Placeholder 2"/>
          <p:cNvSpPr>
            <a:spLocks noGrp="1"/>
          </p:cNvSpPr>
          <p:nvPr>
            <p:ph idx="1"/>
          </p:nvPr>
        </p:nvSpPr>
        <p:spPr>
          <a:xfrm>
            <a:off x="457200" y="1600200"/>
            <a:ext cx="5791200" cy="4525963"/>
          </a:xfrm>
        </p:spPr>
        <p:txBody>
          <a:bodyPr/>
          <a:lstStyle/>
          <a:p>
            <a:r>
              <a:rPr lang="en-US" dirty="0"/>
              <a:t>T</a:t>
            </a:r>
            <a:r>
              <a:rPr lang="en-US" dirty="0" smtClean="0"/>
              <a:t>he </a:t>
            </a:r>
            <a:r>
              <a:rPr lang="en-US" dirty="0"/>
              <a:t>Obama Health Care Reform </a:t>
            </a:r>
            <a:r>
              <a:rPr lang="en-US" dirty="0" smtClean="0"/>
              <a:t>Act that was </a:t>
            </a:r>
            <a:r>
              <a:rPr lang="en-US" dirty="0"/>
              <a:t>signed into law on March 23, 2010</a:t>
            </a:r>
            <a:r>
              <a:rPr lang="en-US" dirty="0" smtClean="0"/>
              <a:t>, cited </a:t>
            </a:r>
            <a:r>
              <a:rPr lang="en-US" dirty="0"/>
              <a:t>about $500 billion in Medicare fraud that is supposed to be recovered to help pay for the Act. </a:t>
            </a:r>
            <a:r>
              <a:rPr lang="en-US" dirty="0" smtClean="0"/>
              <a:t>This subject will not be going away anytime soon.</a:t>
            </a:r>
            <a:endParaRPr lang="en-US" dirty="0"/>
          </a:p>
        </p:txBody>
      </p:sp>
      <p:pic>
        <p:nvPicPr>
          <p:cNvPr id="4" name="Picture 3"/>
          <p:cNvPicPr>
            <a:picLocks noChangeAspect="1"/>
          </p:cNvPicPr>
          <p:nvPr/>
        </p:nvPicPr>
        <p:blipFill>
          <a:blip r:embed="rId2"/>
          <a:stretch>
            <a:fillRect/>
          </a:stretch>
        </p:blipFill>
        <p:spPr>
          <a:xfrm>
            <a:off x="6172200" y="2819400"/>
            <a:ext cx="2521744" cy="2042932"/>
          </a:xfrm>
          <a:prstGeom prst="rect">
            <a:avLst/>
          </a:prstGeom>
        </p:spPr>
      </p:pic>
    </p:spTree>
    <p:extLst>
      <p:ext uri="{BB962C8B-B14F-4D97-AF65-F5344CB8AC3E}">
        <p14:creationId xmlns:p14="http://schemas.microsoft.com/office/powerpoint/2010/main" val="158407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sz="4400" dirty="0"/>
              <a:t>Standards for Ophthalmology</a:t>
            </a:r>
            <a:br>
              <a:rPr lang="en-US" sz="4400" dirty="0"/>
            </a:br>
            <a:r>
              <a:rPr lang="en-US" sz="4400" dirty="0"/>
              <a:t>Code of Ethics</a:t>
            </a:r>
          </a:p>
        </p:txBody>
      </p:sp>
      <p:sp>
        <p:nvSpPr>
          <p:cNvPr id="3" name="Content Placeholder 2"/>
          <p:cNvSpPr>
            <a:spLocks noGrp="1"/>
          </p:cNvSpPr>
          <p:nvPr>
            <p:ph idx="1"/>
          </p:nvPr>
        </p:nvSpPr>
        <p:spPr>
          <a:xfrm>
            <a:off x="609600" y="2133600"/>
            <a:ext cx="8229600" cy="3276600"/>
          </a:xfrm>
        </p:spPr>
        <p:txBody>
          <a:bodyPr/>
          <a:lstStyle/>
          <a:p>
            <a:pPr marL="0" indent="0">
              <a:buNone/>
            </a:pPr>
            <a:r>
              <a:rPr lang="en-US" dirty="0"/>
              <a:t>Applicable </a:t>
            </a:r>
            <a:r>
              <a:rPr lang="en-US" dirty="0" smtClean="0"/>
              <a:t>Rules </a:t>
            </a:r>
            <a:r>
              <a:rPr lang="en-US" dirty="0"/>
              <a:t>of the Code of Ethics</a:t>
            </a:r>
            <a:r>
              <a:rPr lang="en-US" dirty="0" smtClean="0"/>
              <a:t>:</a:t>
            </a:r>
          </a:p>
          <a:p>
            <a:pPr marL="0" indent="0">
              <a:buNone/>
            </a:pPr>
            <a:r>
              <a:rPr lang="en-US" dirty="0" smtClean="0"/>
              <a:t>	• Rule </a:t>
            </a:r>
            <a:r>
              <a:rPr lang="en-US" dirty="0"/>
              <a:t>9. Medical and Surgical </a:t>
            </a:r>
            <a:r>
              <a:rPr lang="en-US" dirty="0" smtClean="0"/>
              <a:t>Procedures</a:t>
            </a:r>
          </a:p>
          <a:p>
            <a:pPr lvl="1">
              <a:buSzPct val="130000"/>
              <a:buFont typeface="Arial"/>
              <a:buChar char="•"/>
            </a:pPr>
            <a:r>
              <a:rPr lang="en-US" sz="3200" dirty="0"/>
              <a:t>Rule </a:t>
            </a:r>
            <a:r>
              <a:rPr lang="en-US" sz="3200" dirty="0" smtClean="0"/>
              <a:t>10. Procedures and Materials</a:t>
            </a:r>
            <a:endParaRPr lang="en-US" sz="3200" dirty="0"/>
          </a:p>
          <a:p>
            <a:pPr marL="0" indent="0">
              <a:buNone/>
            </a:pPr>
            <a:r>
              <a:rPr lang="en-US" dirty="0" smtClean="0"/>
              <a:t>	• </a:t>
            </a:r>
            <a:r>
              <a:rPr lang="en-US" dirty="0"/>
              <a:t>Rule </a:t>
            </a:r>
            <a:r>
              <a:rPr lang="en-US" dirty="0" smtClean="0"/>
              <a:t>11. </a:t>
            </a:r>
            <a:r>
              <a:rPr lang="en-US" dirty="0"/>
              <a:t>Commercial </a:t>
            </a:r>
            <a:r>
              <a:rPr lang="en-US" dirty="0" smtClean="0"/>
              <a:t>Relationships</a:t>
            </a:r>
          </a:p>
          <a:p>
            <a:pPr marL="0" indent="0">
              <a:buNone/>
            </a:pPr>
            <a:r>
              <a:rPr lang="en-US" dirty="0" smtClean="0"/>
              <a:t>	• </a:t>
            </a:r>
            <a:r>
              <a:rPr lang="en-US" dirty="0"/>
              <a:t>Rule </a:t>
            </a:r>
            <a:r>
              <a:rPr lang="en-US" dirty="0" smtClean="0"/>
              <a:t>15. Conflict of Interest</a:t>
            </a:r>
          </a:p>
          <a:p>
            <a:pPr marL="0" indent="0">
              <a:buNone/>
            </a:pPr>
            <a:endParaRPr lang="en-US" dirty="0" smtClean="0"/>
          </a:p>
        </p:txBody>
      </p:sp>
    </p:spTree>
    <p:extLst>
      <p:ext uri="{BB962C8B-B14F-4D97-AF65-F5344CB8AC3E}">
        <p14:creationId xmlns:p14="http://schemas.microsoft.com/office/powerpoint/2010/main" val="79178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4400" dirty="0"/>
              <a:t>Standards for Ophthalmology</a:t>
            </a:r>
            <a:br>
              <a:rPr lang="en-US" sz="4400" dirty="0"/>
            </a:br>
            <a:r>
              <a:rPr lang="en-US" sz="4400" dirty="0"/>
              <a:t>Code of Ethics</a:t>
            </a:r>
          </a:p>
        </p:txBody>
      </p:sp>
      <p:sp>
        <p:nvSpPr>
          <p:cNvPr id="3" name="Content Placeholder 2"/>
          <p:cNvSpPr>
            <a:spLocks noGrp="1"/>
          </p:cNvSpPr>
          <p:nvPr>
            <p:ph idx="1"/>
          </p:nvPr>
        </p:nvSpPr>
        <p:spPr>
          <a:xfrm>
            <a:off x="457200" y="2209800"/>
            <a:ext cx="8229600" cy="3657600"/>
          </a:xfrm>
        </p:spPr>
        <p:txBody>
          <a:bodyPr/>
          <a:lstStyle/>
          <a:p>
            <a:pPr marL="0" indent="0">
              <a:buNone/>
            </a:pPr>
            <a:r>
              <a:rPr lang="en-US" b="1" dirty="0" smtClean="0"/>
              <a:t>Rule 9. Medical and Surgical Procedures. </a:t>
            </a:r>
            <a:r>
              <a:rPr lang="en-US" dirty="0"/>
              <a:t>An</a:t>
            </a:r>
          </a:p>
          <a:p>
            <a:pPr marL="0" indent="0">
              <a:buNone/>
            </a:pPr>
            <a:r>
              <a:rPr lang="en-US" dirty="0"/>
              <a:t>ophthalmologist must not misrepresent the</a:t>
            </a:r>
          </a:p>
          <a:p>
            <a:pPr marL="0" indent="0">
              <a:buNone/>
            </a:pPr>
            <a:r>
              <a:rPr lang="en-US" dirty="0"/>
              <a:t>service that is performed or the charges</a:t>
            </a:r>
          </a:p>
          <a:p>
            <a:pPr marL="0" indent="0">
              <a:buNone/>
            </a:pPr>
            <a:r>
              <a:rPr lang="en-US" dirty="0"/>
              <a:t>made for that service. An ophthalmologist</a:t>
            </a:r>
          </a:p>
          <a:p>
            <a:pPr marL="0" indent="0">
              <a:buNone/>
            </a:pPr>
            <a:r>
              <a:rPr lang="en-US" dirty="0"/>
              <a:t>must not inappropriately alter the medical</a:t>
            </a:r>
          </a:p>
          <a:p>
            <a:pPr marL="0" indent="0">
              <a:buNone/>
            </a:pPr>
            <a:r>
              <a:rPr lang="en-US" dirty="0"/>
              <a:t>record.</a:t>
            </a:r>
          </a:p>
        </p:txBody>
      </p:sp>
    </p:spTree>
    <p:extLst>
      <p:ext uri="{BB962C8B-B14F-4D97-AF65-F5344CB8AC3E}">
        <p14:creationId xmlns:p14="http://schemas.microsoft.com/office/powerpoint/2010/main" val="97752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US" dirty="0"/>
              <a:t>Rule </a:t>
            </a:r>
            <a:r>
              <a:rPr lang="en-US" dirty="0" smtClean="0"/>
              <a:t>9</a:t>
            </a:r>
            <a:r>
              <a:rPr lang="en-US" dirty="0"/>
              <a:t>: Medical and Surgical Procedures</a:t>
            </a:r>
          </a:p>
        </p:txBody>
      </p:sp>
      <p:sp>
        <p:nvSpPr>
          <p:cNvPr id="3" name="Content Placeholder 2"/>
          <p:cNvSpPr>
            <a:spLocks noGrp="1"/>
          </p:cNvSpPr>
          <p:nvPr>
            <p:ph idx="1"/>
          </p:nvPr>
        </p:nvSpPr>
        <p:spPr>
          <a:xfrm>
            <a:off x="457200" y="2438400"/>
            <a:ext cx="8229600" cy="2133600"/>
          </a:xfrm>
        </p:spPr>
        <p:txBody>
          <a:bodyPr/>
          <a:lstStyle/>
          <a:p>
            <a:r>
              <a:rPr lang="en-US" sz="2800" dirty="0" smtClean="0">
                <a:solidFill>
                  <a:schemeClr val="tx1">
                    <a:lumMod val="65000"/>
                    <a:lumOff val="35000"/>
                  </a:schemeClr>
                </a:solidFill>
              </a:rPr>
              <a:t>Misrepresenting </a:t>
            </a:r>
            <a:r>
              <a:rPr lang="en-US" sz="2800" dirty="0">
                <a:solidFill>
                  <a:schemeClr val="tx1">
                    <a:lumMod val="65000"/>
                    <a:lumOff val="35000"/>
                  </a:schemeClr>
                </a:solidFill>
              </a:rPr>
              <a:t>services and/or </a:t>
            </a:r>
            <a:r>
              <a:rPr lang="en-US" sz="2800" dirty="0" smtClean="0">
                <a:solidFill>
                  <a:schemeClr val="tx1">
                    <a:lumMod val="65000"/>
                    <a:lumOff val="35000"/>
                  </a:schemeClr>
                </a:solidFill>
              </a:rPr>
              <a:t>charges misleads </a:t>
            </a:r>
            <a:r>
              <a:rPr lang="en-US" sz="2800" dirty="0">
                <a:solidFill>
                  <a:schemeClr val="tx1">
                    <a:lumMod val="65000"/>
                    <a:lumOff val="35000"/>
                  </a:schemeClr>
                </a:solidFill>
              </a:rPr>
              <a:t>the patient and may result </a:t>
            </a:r>
            <a:r>
              <a:rPr lang="en-US" sz="2800" dirty="0" smtClean="0">
                <a:solidFill>
                  <a:schemeClr val="tx1">
                    <a:lumMod val="65000"/>
                    <a:lumOff val="35000"/>
                  </a:schemeClr>
                </a:solidFill>
              </a:rPr>
              <a:t>in allegations </a:t>
            </a:r>
            <a:r>
              <a:rPr lang="en-US" sz="2800" dirty="0">
                <a:solidFill>
                  <a:schemeClr val="tx1">
                    <a:lumMod val="65000"/>
                    <a:lumOff val="35000"/>
                  </a:schemeClr>
                </a:solidFill>
              </a:rPr>
              <a:t>of coercion, fraud and abuse.</a:t>
            </a:r>
          </a:p>
          <a:p>
            <a:r>
              <a:rPr lang="en-US" sz="2800" dirty="0" smtClean="0"/>
              <a:t>Altering </a:t>
            </a:r>
            <a:r>
              <a:rPr lang="en-US" sz="2800" dirty="0"/>
              <a:t>the patient record is illegal </a:t>
            </a:r>
            <a:r>
              <a:rPr lang="en-US" sz="2800" dirty="0" smtClean="0"/>
              <a:t>and unethical</a:t>
            </a:r>
            <a:r>
              <a:rPr lang="en-US" sz="2800" dirty="0"/>
              <a:t>.</a:t>
            </a:r>
          </a:p>
        </p:txBody>
      </p:sp>
    </p:spTree>
    <p:extLst>
      <p:ext uri="{BB962C8B-B14F-4D97-AF65-F5344CB8AC3E}">
        <p14:creationId xmlns:p14="http://schemas.microsoft.com/office/powerpoint/2010/main" val="2675010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z="4400" dirty="0"/>
              <a:t>Standards for Ophthalmology</a:t>
            </a:r>
            <a:br>
              <a:rPr lang="en-US" sz="4400" dirty="0"/>
            </a:br>
            <a:r>
              <a:rPr lang="en-US" sz="4400" dirty="0"/>
              <a:t>Code of Ethics</a:t>
            </a:r>
          </a:p>
        </p:txBody>
      </p:sp>
      <p:sp>
        <p:nvSpPr>
          <p:cNvPr id="3" name="Content Placeholder 2"/>
          <p:cNvSpPr>
            <a:spLocks noGrp="1"/>
          </p:cNvSpPr>
          <p:nvPr>
            <p:ph idx="1"/>
          </p:nvPr>
        </p:nvSpPr>
        <p:spPr>
          <a:xfrm>
            <a:off x="533400" y="2057400"/>
            <a:ext cx="8229600" cy="3840163"/>
          </a:xfrm>
        </p:spPr>
        <p:txBody>
          <a:bodyPr/>
          <a:lstStyle/>
          <a:p>
            <a:pPr marL="0" indent="0">
              <a:buNone/>
            </a:pPr>
            <a:r>
              <a:rPr lang="en-US" b="1" dirty="0" smtClean="0"/>
              <a:t>Rule 10. Procedures </a:t>
            </a:r>
            <a:r>
              <a:rPr lang="en-US" b="1" dirty="0"/>
              <a:t>and Materials</a:t>
            </a:r>
            <a:r>
              <a:rPr lang="en-US" dirty="0"/>
              <a:t>. Ophthalmologists should order only those laboratory procedures, optical devices or pharmacological agents that are in the best interest of the patient. Ordering unnecessary procedures or materials or withholding necessary procedures or materials is unethical.</a:t>
            </a:r>
          </a:p>
        </p:txBody>
      </p:sp>
    </p:spTree>
    <p:extLst>
      <p:ext uri="{BB962C8B-B14F-4D97-AF65-F5344CB8AC3E}">
        <p14:creationId xmlns:p14="http://schemas.microsoft.com/office/powerpoint/2010/main" val="204868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325562"/>
          </a:xfrm>
        </p:spPr>
        <p:txBody>
          <a:bodyPr/>
          <a:lstStyle/>
          <a:p>
            <a:r>
              <a:rPr lang="en-US" dirty="0"/>
              <a:t>Rule </a:t>
            </a:r>
            <a:r>
              <a:rPr lang="en-US" dirty="0" smtClean="0"/>
              <a:t>10: Procedures and Materials</a:t>
            </a:r>
            <a:endParaRPr lang="en-US" dirty="0"/>
          </a:p>
        </p:txBody>
      </p:sp>
      <p:sp>
        <p:nvSpPr>
          <p:cNvPr id="3" name="Content Placeholder 2"/>
          <p:cNvSpPr>
            <a:spLocks noGrp="1"/>
          </p:cNvSpPr>
          <p:nvPr>
            <p:ph idx="1"/>
          </p:nvPr>
        </p:nvSpPr>
        <p:spPr>
          <a:xfrm>
            <a:off x="457200" y="2057400"/>
            <a:ext cx="8229600" cy="4267200"/>
          </a:xfrm>
        </p:spPr>
        <p:txBody>
          <a:bodyPr/>
          <a:lstStyle/>
          <a:p>
            <a:r>
              <a:rPr lang="en-US" sz="2800" dirty="0" smtClean="0"/>
              <a:t>Financial incentive can cloud the decision making process with regards to patient care if it is not acknowledged.</a:t>
            </a:r>
          </a:p>
          <a:p>
            <a:r>
              <a:rPr lang="en-US" sz="2800" dirty="0" smtClean="0">
                <a:solidFill>
                  <a:schemeClr val="tx1">
                    <a:lumMod val="65000"/>
                    <a:lumOff val="35000"/>
                  </a:schemeClr>
                </a:solidFill>
              </a:rPr>
              <a:t>Decisions </a:t>
            </a:r>
            <a:r>
              <a:rPr lang="en-US" sz="2800" dirty="0" smtClean="0">
                <a:solidFill>
                  <a:schemeClr val="tx1">
                    <a:lumMod val="65000"/>
                    <a:lumOff val="35000"/>
                  </a:schemeClr>
                </a:solidFill>
              </a:rPr>
              <a:t>should always be made with the patient’s best interest in mind and without regard to financial matters.</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35740519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425</TotalTime>
  <Words>478</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Ethics Lecture</vt:lpstr>
      <vt:lpstr>Disclosure</vt:lpstr>
      <vt:lpstr>Why is this Topic Important?</vt:lpstr>
      <vt:lpstr>Why is this Topic Important?</vt:lpstr>
      <vt:lpstr>Standards for Ophthalmology Code of Ethics</vt:lpstr>
      <vt:lpstr>Standards for Ophthalmology Code of Ethics</vt:lpstr>
      <vt:lpstr>Rule 9: Medical and Surgical Procedures</vt:lpstr>
      <vt:lpstr>Standards for Ophthalmology Code of Ethics</vt:lpstr>
      <vt:lpstr>Rule 10: Procedures and Materials</vt:lpstr>
      <vt:lpstr>Standards for Ophthalmology Code of Ethics</vt:lpstr>
      <vt:lpstr>Standards for Ophthalmology Code of Ethics</vt:lpstr>
      <vt:lpstr>Rules 11 &amp; 15. Commercial Relationships &amp; Conflict of Interest</vt:lpstr>
      <vt:lpstr>What Do You Think?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dc:title>
  <dc:creator>MBURKE</dc:creator>
  <cp:lastModifiedBy>MBURKE</cp:lastModifiedBy>
  <cp:revision>24</cp:revision>
  <dcterms:created xsi:type="dcterms:W3CDTF">2014-08-01T18:58:18Z</dcterms:created>
  <dcterms:modified xsi:type="dcterms:W3CDTF">2014-09-04T20:10:18Z</dcterms:modified>
</cp:coreProperties>
</file>