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97" r:id="rId2"/>
    <p:sldId id="271" r:id="rId3"/>
    <p:sldId id="269" r:id="rId4"/>
    <p:sldId id="335" r:id="rId5"/>
    <p:sldId id="329" r:id="rId6"/>
    <p:sldId id="334" r:id="rId7"/>
    <p:sldId id="290"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557" autoAdjust="0"/>
    <p:restoredTop sz="94660"/>
  </p:normalViewPr>
  <p:slideViewPr>
    <p:cSldViewPr snapToGrid="0">
      <p:cViewPr varScale="1">
        <p:scale>
          <a:sx n="79" d="100"/>
          <a:sy n="79" d="100"/>
        </p:scale>
        <p:origin x="86" y="50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1FDD8-83C4-4B3B-A573-037ECF0DB9EE}" type="datetimeFigureOut">
              <a:rPr lang="en-US" smtClean="0"/>
              <a:t>8/24/2021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F63018-EE8F-43FF-A9D3-112A2CCCCA4A}" type="slidenum">
              <a:rPr lang="en-US" smtClean="0"/>
              <a:t>‹#›</a:t>
            </a:fld>
            <a:endParaRPr lang="en-US" dirty="0"/>
          </a:p>
        </p:txBody>
      </p:sp>
    </p:spTree>
    <p:extLst>
      <p:ext uri="{BB962C8B-B14F-4D97-AF65-F5344CB8AC3E}">
        <p14:creationId xmlns:p14="http://schemas.microsoft.com/office/powerpoint/2010/main" val="2506505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200" fontAlgn="base">
              <a:spcAft>
                <a:spcPct val="0"/>
              </a:spcAft>
            </a:pPr>
            <a:r>
              <a:rPr lang="en-US" altLang="en-US" dirty="0"/>
              <a:t>Obligation to be Truthful</a:t>
            </a:r>
          </a:p>
          <a:p>
            <a:pPr defTabSz="457200" fontAlgn="base">
              <a:spcAft>
                <a:spcPct val="0"/>
              </a:spcAft>
            </a:pPr>
            <a:r>
              <a:rPr lang="en-US" altLang="en-US" dirty="0"/>
              <a:t>Engenders Patient Trust</a:t>
            </a:r>
          </a:p>
          <a:p>
            <a:pPr defTabSz="457200" fontAlgn="base">
              <a:spcAft>
                <a:spcPct val="0"/>
              </a:spcAft>
            </a:pPr>
            <a:r>
              <a:rPr lang="en-US" altLang="en-US" dirty="0"/>
              <a:t>Develops Patient Autonomy</a:t>
            </a:r>
          </a:p>
          <a:p>
            <a:pPr defTabSz="457200" fontAlgn="base">
              <a:spcAft>
                <a:spcPct val="0"/>
              </a:spcAft>
            </a:pPr>
            <a:r>
              <a:rPr lang="en-US" altLang="en-US" dirty="0"/>
              <a:t>Integrity of the Profession</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CCDF85-3280-3542-9647-8105EC0AC31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59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Four elements of Informed consent:</a:t>
            </a:r>
          </a:p>
          <a:p>
            <a:endParaRPr lang="en-US" dirty="0"/>
          </a:p>
          <a:p>
            <a:r>
              <a:rPr lang="en-US" altLang="en-US" dirty="0"/>
              <a:t>Beneficence – do what’s right</a:t>
            </a:r>
          </a:p>
          <a:p>
            <a:endParaRPr lang="en-US" altLang="en-US" dirty="0"/>
          </a:p>
          <a:p>
            <a:r>
              <a:rPr lang="en-US" altLang="en-US" dirty="0"/>
              <a:t>Non-maleficence – don’t do what’s wrong</a:t>
            </a:r>
          </a:p>
          <a:p>
            <a:endParaRPr lang="en-US" altLang="en-US" dirty="0"/>
          </a:p>
          <a:p>
            <a:r>
              <a:rPr lang="en-US" altLang="en-US" dirty="0"/>
              <a:t>Justice – include all relevant info – different for each patient</a:t>
            </a:r>
          </a:p>
          <a:p>
            <a:endParaRPr lang="en-US" altLang="en-US" dirty="0"/>
          </a:p>
          <a:p>
            <a:r>
              <a:rPr lang="en-US" altLang="en-US" dirty="0"/>
              <a:t>Autonomy (self governance) (some say truth-telling) – help the patient make informed decisions</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CCDF85-3280-3542-9647-8105EC0AC31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251873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1752600"/>
            <a:ext cx="9296400" cy="1828800"/>
          </a:xfrm>
        </p:spPr>
        <p:txBody>
          <a:bodyPr anchor="b">
            <a:noAutofit/>
          </a:bodyPr>
          <a:lstStyle>
            <a:lvl1pPr marL="0" marR="0" indent="0" algn="l" defTabSz="914400" rtl="0" eaLnBrk="1" fontAlgn="auto" latinLnBrk="0" hangingPunct="1">
              <a:lnSpc>
                <a:spcPct val="100000"/>
              </a:lnSpc>
              <a:spcBef>
                <a:spcPct val="0"/>
              </a:spcBef>
              <a:spcAft>
                <a:spcPts val="0"/>
              </a:spcAft>
              <a:buClrTx/>
              <a:buSzTx/>
              <a:buFontTx/>
              <a:buNone/>
              <a:tabLst/>
              <a:defRPr sz="4400" baseline="0"/>
            </a:lvl1pPr>
          </a:lstStyle>
          <a:p>
            <a:r>
              <a:rPr lang="en-US" dirty="0"/>
              <a:t>Cover Slide Title</a:t>
            </a:r>
          </a:p>
        </p:txBody>
      </p:sp>
      <p:sp>
        <p:nvSpPr>
          <p:cNvPr id="3" name="Subtitle 2"/>
          <p:cNvSpPr>
            <a:spLocks noGrp="1"/>
          </p:cNvSpPr>
          <p:nvPr>
            <p:ph type="subTitle" idx="1" hasCustomPrompt="1"/>
          </p:nvPr>
        </p:nvSpPr>
        <p:spPr>
          <a:xfrm>
            <a:off x="609600" y="3810000"/>
            <a:ext cx="9296400" cy="1828800"/>
          </a:xfrm>
        </p:spPr>
        <p:txBody>
          <a:bodyPr>
            <a:noAutofit/>
          </a:bodyPr>
          <a:lstStyle>
            <a:lvl1pPr marL="0" indent="0" algn="l">
              <a:buNone/>
              <a:defRPr sz="28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info, date, etc.</a:t>
            </a:r>
          </a:p>
        </p:txBody>
      </p:sp>
      <p:sp>
        <p:nvSpPr>
          <p:cNvPr id="8" name="Oval 7"/>
          <p:cNvSpPr>
            <a:spLocks noChangeAspect="1"/>
          </p:cNvSpPr>
          <p:nvPr userDrawn="1"/>
        </p:nvSpPr>
        <p:spPr>
          <a:xfrm>
            <a:off x="10224274" y="1286030"/>
            <a:ext cx="1967724" cy="1967724"/>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9" name="Oval 8"/>
          <p:cNvSpPr>
            <a:spLocks noChangeAspect="1"/>
          </p:cNvSpPr>
          <p:nvPr userDrawn="1"/>
        </p:nvSpPr>
        <p:spPr>
          <a:xfrm>
            <a:off x="10224275" y="3253754"/>
            <a:ext cx="1967724" cy="1967724"/>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22" name="Freeform 21"/>
          <p:cNvSpPr>
            <a:spLocks noChangeAspect="1"/>
          </p:cNvSpPr>
          <p:nvPr userDrawn="1"/>
        </p:nvSpPr>
        <p:spPr>
          <a:xfrm>
            <a:off x="10224277" y="5221478"/>
            <a:ext cx="1967724" cy="1636522"/>
          </a:xfrm>
          <a:custGeom>
            <a:avLst/>
            <a:gdLst>
              <a:gd name="connsiteX0" fmla="*/ 983862 w 1967724"/>
              <a:gd name="connsiteY0" fmla="*/ 0 h 1636522"/>
              <a:gd name="connsiteX1" fmla="*/ 1967724 w 1967724"/>
              <a:gd name="connsiteY1" fmla="*/ 983862 h 1636522"/>
              <a:gd name="connsiteX2" fmla="*/ 1799696 w 1967724"/>
              <a:gd name="connsiteY2" fmla="*/ 1533949 h 1636522"/>
              <a:gd name="connsiteX3" fmla="*/ 1715065 w 1967724"/>
              <a:gd name="connsiteY3" fmla="*/ 1636522 h 1636522"/>
              <a:gd name="connsiteX4" fmla="*/ 252659 w 1967724"/>
              <a:gd name="connsiteY4" fmla="*/ 1636522 h 1636522"/>
              <a:gd name="connsiteX5" fmla="*/ 168028 w 1967724"/>
              <a:gd name="connsiteY5" fmla="*/ 1533949 h 1636522"/>
              <a:gd name="connsiteX6" fmla="*/ 0 w 1967724"/>
              <a:gd name="connsiteY6" fmla="*/ 983862 h 1636522"/>
              <a:gd name="connsiteX7" fmla="*/ 983862 w 1967724"/>
              <a:gd name="connsiteY7" fmla="*/ 0 h 1636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67724" h="1636522">
                <a:moveTo>
                  <a:pt x="983862" y="0"/>
                </a:moveTo>
                <a:cubicBezTo>
                  <a:pt x="1527234" y="0"/>
                  <a:pt x="1967724" y="440490"/>
                  <a:pt x="1967724" y="983862"/>
                </a:cubicBezTo>
                <a:cubicBezTo>
                  <a:pt x="1967724" y="1187627"/>
                  <a:pt x="1905780" y="1376923"/>
                  <a:pt x="1799696" y="1533949"/>
                </a:cubicBezTo>
                <a:lnTo>
                  <a:pt x="1715065" y="1636522"/>
                </a:lnTo>
                <a:lnTo>
                  <a:pt x="252659" y="1636522"/>
                </a:lnTo>
                <a:lnTo>
                  <a:pt x="168028" y="1533949"/>
                </a:lnTo>
                <a:cubicBezTo>
                  <a:pt x="61944" y="1376923"/>
                  <a:pt x="0" y="1187627"/>
                  <a:pt x="0" y="983862"/>
                </a:cubicBezTo>
                <a:cubicBezTo>
                  <a:pt x="0" y="440490"/>
                  <a:pt x="440490" y="0"/>
                  <a:pt x="983862" y="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dirty="0"/>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7375" t="21951" b="21951"/>
          <a:stretch/>
        </p:blipFill>
        <p:spPr>
          <a:xfrm>
            <a:off x="609600" y="491196"/>
            <a:ext cx="2871216" cy="769434"/>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07746" y="678462"/>
            <a:ext cx="2550854" cy="438912"/>
          </a:xfrm>
          <a:prstGeom prst="rect">
            <a:avLst/>
          </a:prstGeom>
        </p:spPr>
      </p:pic>
    </p:spTree>
    <p:extLst>
      <p:ext uri="{BB962C8B-B14F-4D97-AF65-F5344CB8AC3E}">
        <p14:creationId xmlns:p14="http://schemas.microsoft.com/office/powerpoint/2010/main" val="53451427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Divi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752600"/>
            <a:ext cx="9906000" cy="1828800"/>
          </a:xfrm>
        </p:spPr>
        <p:txBody>
          <a:bodyPr anchor="b">
            <a:noAutofit/>
          </a:bodyPr>
          <a:lstStyle>
            <a:lvl1pPr>
              <a:defRPr sz="4400"/>
            </a:lvl1pPr>
          </a:lstStyle>
          <a:p>
            <a:r>
              <a:rPr lang="en-US" dirty="0"/>
              <a:t>Section Divider Title</a:t>
            </a:r>
          </a:p>
        </p:txBody>
      </p:sp>
      <p:sp>
        <p:nvSpPr>
          <p:cNvPr id="3" name="Text Placeholder 2"/>
          <p:cNvSpPr>
            <a:spLocks noGrp="1"/>
          </p:cNvSpPr>
          <p:nvPr>
            <p:ph type="body" idx="1" hasCustomPrompt="1"/>
          </p:nvPr>
        </p:nvSpPr>
        <p:spPr>
          <a:xfrm>
            <a:off x="609600" y="3810000"/>
            <a:ext cx="9906000" cy="1828800"/>
          </a:xfrm>
        </p:spPr>
        <p:txBody>
          <a:bodyPr>
            <a:noAutofit/>
          </a:bodyPr>
          <a:lstStyle>
            <a:lvl1pPr marL="0" indent="0">
              <a:buNone/>
              <a:defRPr sz="2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Divider Subtitle</a:t>
            </a:r>
          </a:p>
        </p:txBody>
      </p:sp>
      <p:sp>
        <p:nvSpPr>
          <p:cNvPr id="8" name="Oval 7"/>
          <p:cNvSpPr>
            <a:spLocks noChangeAspect="1"/>
          </p:cNvSpPr>
          <p:nvPr userDrawn="1"/>
        </p:nvSpPr>
        <p:spPr>
          <a:xfrm>
            <a:off x="10678072" y="2770056"/>
            <a:ext cx="1513921" cy="1513921"/>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9" name="Oval 8"/>
          <p:cNvSpPr>
            <a:spLocks noChangeAspect="1"/>
          </p:cNvSpPr>
          <p:nvPr userDrawn="1"/>
        </p:nvSpPr>
        <p:spPr>
          <a:xfrm>
            <a:off x="10678076" y="1257734"/>
            <a:ext cx="1513921" cy="1513921"/>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18" name="Freeform 17"/>
          <p:cNvSpPr>
            <a:spLocks noChangeAspect="1"/>
          </p:cNvSpPr>
          <p:nvPr userDrawn="1"/>
        </p:nvSpPr>
        <p:spPr>
          <a:xfrm>
            <a:off x="10678079" y="0"/>
            <a:ext cx="1513922" cy="1258535"/>
          </a:xfrm>
          <a:custGeom>
            <a:avLst/>
            <a:gdLst>
              <a:gd name="connsiteX0" fmla="*/ 193922 w 1513922"/>
              <a:gd name="connsiteY0" fmla="*/ 0 h 1258535"/>
              <a:gd name="connsiteX1" fmla="*/ 1320000 w 1513922"/>
              <a:gd name="connsiteY1" fmla="*/ 0 h 1258535"/>
              <a:gd name="connsiteX2" fmla="*/ 1384645 w 1513922"/>
              <a:gd name="connsiteY2" fmla="*/ 78350 h 1258535"/>
              <a:gd name="connsiteX3" fmla="*/ 1513922 w 1513922"/>
              <a:gd name="connsiteY3" fmla="*/ 501574 h 1258535"/>
              <a:gd name="connsiteX4" fmla="*/ 756961 w 1513922"/>
              <a:gd name="connsiteY4" fmla="*/ 1258535 h 1258535"/>
              <a:gd name="connsiteX5" fmla="*/ 0 w 1513922"/>
              <a:gd name="connsiteY5" fmla="*/ 501574 h 1258535"/>
              <a:gd name="connsiteX6" fmla="*/ 129277 w 1513922"/>
              <a:gd name="connsiteY6" fmla="*/ 78350 h 1258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3922" h="1258535">
                <a:moveTo>
                  <a:pt x="193922" y="0"/>
                </a:moveTo>
                <a:lnTo>
                  <a:pt x="1320000" y="0"/>
                </a:lnTo>
                <a:lnTo>
                  <a:pt x="1384645" y="78350"/>
                </a:lnTo>
                <a:cubicBezTo>
                  <a:pt x="1466264" y="199162"/>
                  <a:pt x="1513922" y="344802"/>
                  <a:pt x="1513922" y="501574"/>
                </a:cubicBezTo>
                <a:cubicBezTo>
                  <a:pt x="1513922" y="919632"/>
                  <a:pt x="1175019" y="1258535"/>
                  <a:pt x="756961" y="1258535"/>
                </a:cubicBezTo>
                <a:cubicBezTo>
                  <a:pt x="338903" y="1258535"/>
                  <a:pt x="0" y="919632"/>
                  <a:pt x="0" y="501574"/>
                </a:cubicBezTo>
                <a:cubicBezTo>
                  <a:pt x="0" y="344802"/>
                  <a:pt x="47658" y="199162"/>
                  <a:pt x="129277" y="7835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dirty="0"/>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l="7375" t="21951" b="21951"/>
          <a:stretch/>
        </p:blipFill>
        <p:spPr>
          <a:xfrm>
            <a:off x="609600" y="6012366"/>
            <a:ext cx="2871216" cy="769434"/>
          </a:xfrm>
          <a:prstGeom prst="rect">
            <a:avLst/>
          </a:prstGeom>
        </p:spPr>
      </p:pic>
      <p:pic>
        <p:nvPicPr>
          <p:cNvPr id="19" name="Picture 1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07746" y="6199632"/>
            <a:ext cx="2550854" cy="438912"/>
          </a:xfrm>
          <a:prstGeom prst="rect">
            <a:avLst/>
          </a:prstGeom>
        </p:spPr>
      </p:pic>
    </p:spTree>
    <p:extLst>
      <p:ext uri="{BB962C8B-B14F-4D97-AF65-F5344CB8AC3E}">
        <p14:creationId xmlns:p14="http://schemas.microsoft.com/office/powerpoint/2010/main" val="270925545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sz="1000">
                <a:solidFill>
                  <a:schemeClr val="tx2"/>
                </a:solidFill>
              </a:defRPr>
            </a:lvl1pPr>
          </a:lstStyle>
          <a:p>
            <a:fld id="{12A9E14D-4218-D743-BB5B-B907FBBABC66}" type="slidenum">
              <a:rPr lang="en-US" smtClean="0"/>
              <a:pPr/>
              <a:t>‹#›</a:t>
            </a:fld>
            <a:endParaRPr lang="en-US" dirty="0"/>
          </a:p>
        </p:txBody>
      </p:sp>
    </p:spTree>
    <p:extLst>
      <p:ext uri="{BB962C8B-B14F-4D97-AF65-F5344CB8AC3E}">
        <p14:creationId xmlns:p14="http://schemas.microsoft.com/office/powerpoint/2010/main" val="416355704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76400"/>
            <a:ext cx="50292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53200" y="1676400"/>
            <a:ext cx="50292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A9E14D-4218-D743-BB5B-B907FBBABC66}" type="slidenum">
              <a:rPr lang="en-US" smtClean="0"/>
              <a:t>‹#›</a:t>
            </a:fld>
            <a:endParaRPr lang="en-US" dirty="0"/>
          </a:p>
        </p:txBody>
      </p:sp>
    </p:spTree>
    <p:extLst>
      <p:ext uri="{BB962C8B-B14F-4D97-AF65-F5344CB8AC3E}">
        <p14:creationId xmlns:p14="http://schemas.microsoft.com/office/powerpoint/2010/main" val="199239890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 Pictur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7467600" y="1676400"/>
            <a:ext cx="4114800" cy="4114800"/>
          </a:xfrm>
          <a:prstGeom prst="ellipse">
            <a:avLst/>
          </a:prstGeom>
        </p:spPr>
        <p:txBody>
          <a:bodyPr anchor="ctr"/>
          <a:lstStyle>
            <a:lvl1pPr marL="0" indent="0" algn="ctr">
              <a:buNone/>
              <a:defRPr/>
            </a:lvl1pPr>
          </a:lstStyle>
          <a:p>
            <a:r>
              <a:rPr lang="en-US" dirty="0"/>
              <a:t>Click icon to add picture</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6400"/>
            <a:ext cx="59436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A9E14D-4218-D743-BB5B-B907FBBABC66}" type="slidenum">
              <a:rPr lang="en-US" smtClean="0"/>
              <a:t>‹#›</a:t>
            </a:fld>
            <a:endParaRPr lang="en-US" dirty="0"/>
          </a:p>
        </p:txBody>
      </p:sp>
    </p:spTree>
    <p:extLst>
      <p:ext uri="{BB962C8B-B14F-4D97-AF65-F5344CB8AC3E}">
        <p14:creationId xmlns:p14="http://schemas.microsoft.com/office/powerpoint/2010/main" val="165332981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A9E14D-4218-D743-BB5B-B907FBBABC66}" type="slidenum">
              <a:rPr lang="en-US" smtClean="0"/>
              <a:t>‹#›</a:t>
            </a:fld>
            <a:endParaRPr lang="en-US" dirty="0"/>
          </a:p>
        </p:txBody>
      </p:sp>
    </p:spTree>
    <p:extLst>
      <p:ext uri="{BB962C8B-B14F-4D97-AF65-F5344CB8AC3E}">
        <p14:creationId xmlns:p14="http://schemas.microsoft.com/office/powerpoint/2010/main" val="159179157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Final">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76400" y="1985626"/>
            <a:ext cx="8839200" cy="2510174"/>
          </a:xfrm>
          <a:prstGeom prst="rect">
            <a:avLst/>
          </a:prstGeom>
        </p:spPr>
      </p:pic>
    </p:spTree>
    <p:extLst>
      <p:ext uri="{BB962C8B-B14F-4D97-AF65-F5344CB8AC3E}">
        <p14:creationId xmlns:p14="http://schemas.microsoft.com/office/powerpoint/2010/main" val="387542956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28600"/>
            <a:ext cx="10972800" cy="1219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76400"/>
            <a:ext cx="10972800" cy="4114800"/>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114801" y="6553200"/>
            <a:ext cx="3962399" cy="228600"/>
          </a:xfrm>
          <a:prstGeom prst="rect">
            <a:avLst/>
          </a:prstGeom>
        </p:spPr>
        <p:txBody>
          <a:bodyPr vert="horz" wrap="none" lIns="91440" tIns="45720" rIns="91440" bIns="45720" rtlCol="0" anchor="ctr">
            <a:noAutofit/>
          </a:bodyPr>
          <a:lstStyle>
            <a:lvl1pPr algn="ctr">
              <a:defRPr sz="900">
                <a:solidFill>
                  <a:schemeClr val="tx2"/>
                </a:solidFill>
              </a:defRPr>
            </a:lvl1pPr>
          </a:lstStyle>
          <a:p>
            <a:endParaRPr lang="en-US" dirty="0"/>
          </a:p>
        </p:txBody>
      </p:sp>
      <p:sp>
        <p:nvSpPr>
          <p:cNvPr id="6" name="Slide Number Placeholder 5"/>
          <p:cNvSpPr>
            <a:spLocks noGrp="1"/>
          </p:cNvSpPr>
          <p:nvPr>
            <p:ph type="sldNum" sz="quarter" idx="4"/>
          </p:nvPr>
        </p:nvSpPr>
        <p:spPr>
          <a:xfrm>
            <a:off x="10744200" y="6553200"/>
            <a:ext cx="838200" cy="228600"/>
          </a:xfrm>
          <a:prstGeom prst="rect">
            <a:avLst/>
          </a:prstGeom>
        </p:spPr>
        <p:txBody>
          <a:bodyPr vert="horz" wrap="none" lIns="91440" tIns="45720" rIns="91440" bIns="45720" rtlCol="0" anchor="ctr">
            <a:noAutofit/>
          </a:bodyPr>
          <a:lstStyle>
            <a:lvl1pPr algn="r">
              <a:defRPr sz="1000">
                <a:solidFill>
                  <a:schemeClr val="tx2"/>
                </a:solidFill>
              </a:defRPr>
            </a:lvl1pPr>
          </a:lstStyle>
          <a:p>
            <a:fld id="{12A9E14D-4218-D743-BB5B-B907FBBABC66}" type="slidenum">
              <a:rPr lang="en-US" smtClean="0"/>
              <a:pPr/>
              <a:t>‹#›</a:t>
            </a:fld>
            <a:endParaRPr lang="en-US" dirty="0"/>
          </a:p>
        </p:txBody>
      </p:sp>
      <p:grpSp>
        <p:nvGrpSpPr>
          <p:cNvPr id="7" name="Group 6"/>
          <p:cNvGrpSpPr/>
          <p:nvPr userDrawn="1"/>
        </p:nvGrpSpPr>
        <p:grpSpPr>
          <a:xfrm>
            <a:off x="10032915" y="-423"/>
            <a:ext cx="2159085" cy="787229"/>
            <a:chOff x="10032915" y="-423"/>
            <a:chExt cx="2159085" cy="787229"/>
          </a:xfrm>
        </p:grpSpPr>
        <p:sp>
          <p:nvSpPr>
            <p:cNvPr id="8" name="Oval 7"/>
            <p:cNvSpPr>
              <a:spLocks noChangeAspect="1"/>
            </p:cNvSpPr>
            <p:nvPr userDrawn="1"/>
          </p:nvSpPr>
          <p:spPr>
            <a:xfrm>
              <a:off x="10032915" y="0"/>
              <a:ext cx="786807" cy="786806"/>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9" name="Oval 8"/>
            <p:cNvSpPr>
              <a:spLocks noChangeAspect="1"/>
            </p:cNvSpPr>
            <p:nvPr userDrawn="1"/>
          </p:nvSpPr>
          <p:spPr>
            <a:xfrm>
              <a:off x="10819722" y="0"/>
              <a:ext cx="786807" cy="786806"/>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19" name="Freeform 18"/>
            <p:cNvSpPr>
              <a:spLocks noChangeAspect="1"/>
            </p:cNvSpPr>
            <p:nvPr userDrawn="1"/>
          </p:nvSpPr>
          <p:spPr>
            <a:xfrm>
              <a:off x="11606528" y="-423"/>
              <a:ext cx="585472" cy="786806"/>
            </a:xfrm>
            <a:custGeom>
              <a:avLst/>
              <a:gdLst>
                <a:gd name="connsiteX0" fmla="*/ 393404 w 585472"/>
                <a:gd name="connsiteY0" fmla="*/ 0 h 786806"/>
                <a:gd name="connsiteX1" fmla="*/ 546535 w 585472"/>
                <a:gd name="connsiteY1" fmla="*/ 30916 h 786806"/>
                <a:gd name="connsiteX2" fmla="*/ 585472 w 585472"/>
                <a:gd name="connsiteY2" fmla="*/ 52050 h 786806"/>
                <a:gd name="connsiteX3" fmla="*/ 585472 w 585472"/>
                <a:gd name="connsiteY3" fmla="*/ 734756 h 786806"/>
                <a:gd name="connsiteX4" fmla="*/ 546535 w 585472"/>
                <a:gd name="connsiteY4" fmla="*/ 755890 h 786806"/>
                <a:gd name="connsiteX5" fmla="*/ 393404 w 585472"/>
                <a:gd name="connsiteY5" fmla="*/ 786806 h 786806"/>
                <a:gd name="connsiteX6" fmla="*/ 0 w 585472"/>
                <a:gd name="connsiteY6" fmla="*/ 393403 h 786806"/>
                <a:gd name="connsiteX7" fmla="*/ 393404 w 585472"/>
                <a:gd name="connsiteY7" fmla="*/ 0 h 786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5472" h="786806">
                  <a:moveTo>
                    <a:pt x="393404" y="0"/>
                  </a:moveTo>
                  <a:cubicBezTo>
                    <a:pt x="447722" y="0"/>
                    <a:pt x="499468" y="11008"/>
                    <a:pt x="546535" y="30916"/>
                  </a:cubicBezTo>
                  <a:lnTo>
                    <a:pt x="585472" y="52050"/>
                  </a:lnTo>
                  <a:lnTo>
                    <a:pt x="585472" y="734756"/>
                  </a:lnTo>
                  <a:lnTo>
                    <a:pt x="546535" y="755890"/>
                  </a:lnTo>
                  <a:cubicBezTo>
                    <a:pt x="499468" y="775798"/>
                    <a:pt x="447722" y="786806"/>
                    <a:pt x="393404" y="786806"/>
                  </a:cubicBezTo>
                  <a:cubicBezTo>
                    <a:pt x="176133" y="786806"/>
                    <a:pt x="0" y="610673"/>
                    <a:pt x="0" y="393403"/>
                  </a:cubicBezTo>
                  <a:cubicBezTo>
                    <a:pt x="0" y="176133"/>
                    <a:pt x="176133" y="0"/>
                    <a:pt x="393404" y="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dirty="0"/>
            </a:p>
          </p:txBody>
        </p:sp>
      </p:grpSp>
      <p:pic>
        <p:nvPicPr>
          <p:cNvPr id="15" name="Picture 14"/>
          <p:cNvPicPr>
            <a:picLocks noChangeAspect="1"/>
          </p:cNvPicPr>
          <p:nvPr userDrawn="1"/>
        </p:nvPicPr>
        <p:blipFill rotWithShape="1">
          <a:blip r:embed="rId9">
            <a:extLst>
              <a:ext uri="{28A0092B-C50C-407E-A947-70E740481C1C}">
                <a14:useLocalDpi xmlns:a14="http://schemas.microsoft.com/office/drawing/2010/main" val="0"/>
              </a:ext>
            </a:extLst>
          </a:blip>
          <a:srcRect l="7375" t="21951" b="21951"/>
          <a:stretch/>
        </p:blipFill>
        <p:spPr>
          <a:xfrm>
            <a:off x="609600" y="6012366"/>
            <a:ext cx="2871216" cy="769434"/>
          </a:xfrm>
          <a:prstGeom prst="rect">
            <a:avLst/>
          </a:prstGeom>
        </p:spPr>
      </p:pic>
      <p:pic>
        <p:nvPicPr>
          <p:cNvPr id="20" name="Picture 19"/>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107746" y="6199632"/>
            <a:ext cx="2550854" cy="438912"/>
          </a:xfrm>
          <a:prstGeom prst="rect">
            <a:avLst/>
          </a:prstGeom>
        </p:spPr>
      </p:pic>
    </p:spTree>
    <p:extLst>
      <p:ext uri="{BB962C8B-B14F-4D97-AF65-F5344CB8AC3E}">
        <p14:creationId xmlns:p14="http://schemas.microsoft.com/office/powerpoint/2010/main" val="2192047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p:fade/>
  </p:transition>
  <p:hf hdr="0" ftr="0" dt="0"/>
  <p:txStyles>
    <p:titleStyle>
      <a:lvl1pPr algn="l" defTabSz="914400" rtl="0" eaLnBrk="1" latinLnBrk="0" hangingPunct="1">
        <a:lnSpc>
          <a:spcPct val="100000"/>
        </a:lnSpc>
        <a:spcBef>
          <a:spcPct val="0"/>
        </a:spcBef>
        <a:buNone/>
        <a:defRPr sz="4000" kern="1200">
          <a:solidFill>
            <a:schemeClr val="bg2"/>
          </a:solidFill>
          <a:latin typeface="+mj-lt"/>
          <a:ea typeface="+mj-ea"/>
          <a:cs typeface="+mj-cs"/>
        </a:defRPr>
      </a:lvl1pPr>
    </p:titleStyle>
    <p:bodyStyle>
      <a:lvl1pPr marL="342900" indent="-342900" algn="l" defTabSz="914400" rtl="0" eaLnBrk="1" latinLnBrk="0" hangingPunct="1">
        <a:lnSpc>
          <a:spcPct val="100000"/>
        </a:lnSpc>
        <a:spcBef>
          <a:spcPts val="1800"/>
        </a:spcBef>
        <a:buClr>
          <a:schemeClr val="bg2"/>
        </a:buClr>
        <a:buFont typeface="Arial"/>
        <a:buChar char="•"/>
        <a:tabLst/>
        <a:defRPr sz="2400" kern="1200">
          <a:solidFill>
            <a:schemeClr val="tx2"/>
          </a:solidFill>
          <a:latin typeface="+mn-lt"/>
          <a:ea typeface="+mn-ea"/>
          <a:cs typeface="+mn-cs"/>
        </a:defRPr>
      </a:lvl1pPr>
      <a:lvl2pPr marL="801688" indent="-344488" algn="l" defTabSz="914400" rtl="0" eaLnBrk="1" latinLnBrk="0" hangingPunct="1">
        <a:lnSpc>
          <a:spcPct val="100000"/>
        </a:lnSpc>
        <a:spcBef>
          <a:spcPts val="600"/>
        </a:spcBef>
        <a:buClr>
          <a:schemeClr val="bg2"/>
        </a:buClr>
        <a:buFont typeface="Arial"/>
        <a:buChar char="•"/>
        <a:tabLst/>
        <a:defRPr sz="2000" kern="1200">
          <a:solidFill>
            <a:schemeClr val="tx2"/>
          </a:solidFill>
          <a:latin typeface="+mn-lt"/>
          <a:ea typeface="+mn-ea"/>
          <a:cs typeface="+mn-cs"/>
        </a:defRPr>
      </a:lvl2pPr>
      <a:lvl3pPr marL="1260475" indent="-344488" algn="l" defTabSz="914400" rtl="0" eaLnBrk="1" latinLnBrk="0" hangingPunct="1">
        <a:lnSpc>
          <a:spcPct val="100000"/>
        </a:lnSpc>
        <a:spcBef>
          <a:spcPts val="600"/>
        </a:spcBef>
        <a:buClr>
          <a:schemeClr val="bg2"/>
        </a:buClr>
        <a:buFont typeface="Arial"/>
        <a:buChar char="•"/>
        <a:tabLst/>
        <a:defRPr sz="1800" kern="1200">
          <a:solidFill>
            <a:schemeClr val="tx2"/>
          </a:solidFill>
          <a:latin typeface="+mn-lt"/>
          <a:ea typeface="+mn-ea"/>
          <a:cs typeface="+mn-cs"/>
        </a:defRPr>
      </a:lvl3pPr>
      <a:lvl4pPr marL="1719263" indent="-344488" algn="l" defTabSz="914400" rtl="0" eaLnBrk="1" latinLnBrk="0" hangingPunct="1">
        <a:lnSpc>
          <a:spcPct val="100000"/>
        </a:lnSpc>
        <a:spcBef>
          <a:spcPts val="600"/>
        </a:spcBef>
        <a:buClr>
          <a:schemeClr val="bg2"/>
        </a:buClr>
        <a:buFont typeface="Arial"/>
        <a:buChar char="•"/>
        <a:tabLst/>
        <a:defRPr sz="1600" kern="1200">
          <a:solidFill>
            <a:schemeClr val="tx2"/>
          </a:solidFill>
          <a:latin typeface="+mn-lt"/>
          <a:ea typeface="+mn-ea"/>
          <a:cs typeface="+mn-cs"/>
        </a:defRPr>
      </a:lvl4pPr>
      <a:lvl5pPr marL="2178050" indent="-344488" algn="l" defTabSz="914400" rtl="0" eaLnBrk="1" latinLnBrk="0" hangingPunct="1">
        <a:lnSpc>
          <a:spcPct val="100000"/>
        </a:lnSpc>
        <a:spcBef>
          <a:spcPts val="600"/>
        </a:spcBef>
        <a:buClr>
          <a:schemeClr val="bg2"/>
        </a:buClr>
        <a:buFont typeface="Arial"/>
        <a:buChar char="•"/>
        <a:tabLst/>
        <a:defRPr sz="1400" kern="1200">
          <a:solidFill>
            <a:schemeClr val="tx2"/>
          </a:solidFill>
          <a:latin typeface="+mn-lt"/>
          <a:ea typeface="+mn-ea"/>
          <a:cs typeface="+mn-cs"/>
        </a:defRPr>
      </a:lvl5pPr>
      <a:lvl6pPr marL="2630488" indent="-344488" algn="l" defTabSz="914400" rtl="0" eaLnBrk="1" latinLnBrk="0" hangingPunct="1">
        <a:lnSpc>
          <a:spcPct val="90000"/>
        </a:lnSpc>
        <a:spcBef>
          <a:spcPts val="500"/>
        </a:spcBef>
        <a:buFont typeface="Arial"/>
        <a:buChar char="•"/>
        <a:defRPr sz="1200" kern="1200">
          <a:solidFill>
            <a:schemeClr val="tx2"/>
          </a:solidFill>
          <a:latin typeface="+mn-lt"/>
          <a:ea typeface="+mn-ea"/>
          <a:cs typeface="+mn-cs"/>
        </a:defRPr>
      </a:lvl6pPr>
      <a:lvl7pPr marL="3089275" indent="-346075" algn="l" defTabSz="914400" rtl="0" eaLnBrk="1" latinLnBrk="0" hangingPunct="1">
        <a:lnSpc>
          <a:spcPct val="90000"/>
        </a:lnSpc>
        <a:spcBef>
          <a:spcPts val="500"/>
        </a:spcBef>
        <a:buFont typeface="Arial"/>
        <a:buChar char="•"/>
        <a:defRPr sz="1000" kern="1200">
          <a:solidFill>
            <a:schemeClr val="tx2"/>
          </a:solidFill>
          <a:latin typeface="+mn-lt"/>
          <a:ea typeface="+mn-ea"/>
          <a:cs typeface="+mn-cs"/>
        </a:defRPr>
      </a:lvl7pPr>
      <a:lvl8pPr marL="3540125" indent="-339725" algn="l" defTabSz="914400" rtl="0" eaLnBrk="1" latinLnBrk="0" hangingPunct="1">
        <a:lnSpc>
          <a:spcPct val="90000"/>
        </a:lnSpc>
        <a:spcBef>
          <a:spcPts val="500"/>
        </a:spcBef>
        <a:buFont typeface="Arial"/>
        <a:buChar char="•"/>
        <a:defRPr sz="900" kern="1200">
          <a:solidFill>
            <a:schemeClr val="tx2"/>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aao.org/ethics-detail/policy-statement--pretreatment-assessment-responsi" TargetMode="External"/><Relationship Id="rId2" Type="http://schemas.openxmlformats.org/officeDocument/2006/relationships/hyperlink" Target="https://www.aao.org/ethics-detail/advisory-opinion--unnecessary-surgery-related-proc" TargetMode="External"/><Relationship Id="rId1" Type="http://schemas.openxmlformats.org/officeDocument/2006/relationships/slideLayout" Target="../slideLayouts/slideLayout4.xml"/><Relationship Id="rId4" Type="http://schemas.openxmlformats.org/officeDocument/2006/relationships/hyperlink" Target="https://www.aao.org/ethics-detail/patient-car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aao.org/clinical-education/redmond-ethics-center" TargetMode="External"/><Relationship Id="rId2" Type="http://schemas.openxmlformats.org/officeDocument/2006/relationships/hyperlink" Target="mailto:Ethics@aao.org"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5D7C15-0B3C-4D07-8696-67DE9BA9FA94}"/>
              </a:ext>
            </a:extLst>
          </p:cNvPr>
          <p:cNvSpPr>
            <a:spLocks noGrp="1"/>
          </p:cNvSpPr>
          <p:nvPr>
            <p:ph type="ctrTitle"/>
          </p:nvPr>
        </p:nvSpPr>
        <p:spPr/>
        <p:txBody>
          <a:bodyPr/>
          <a:lstStyle/>
          <a:p>
            <a:r>
              <a:rPr lang="en-US" dirty="0"/>
              <a:t>AAO Code of Ethics</a:t>
            </a:r>
            <a:br>
              <a:rPr lang="en-US" dirty="0"/>
            </a:br>
            <a:r>
              <a:rPr lang="en-US" dirty="0"/>
              <a:t>Rule of the Month </a:t>
            </a:r>
          </a:p>
        </p:txBody>
      </p:sp>
      <p:sp>
        <p:nvSpPr>
          <p:cNvPr id="5" name="Subtitle 4">
            <a:extLst>
              <a:ext uri="{FF2B5EF4-FFF2-40B4-BE49-F238E27FC236}">
                <a16:creationId xmlns:a16="http://schemas.microsoft.com/office/drawing/2014/main" id="{2BC3D6D5-1DD3-4249-BCF8-22F0DD700CDB}"/>
              </a:ext>
            </a:extLst>
          </p:cNvPr>
          <p:cNvSpPr>
            <a:spLocks noGrp="1"/>
          </p:cNvSpPr>
          <p:nvPr>
            <p:ph type="subTitle" idx="1"/>
          </p:nvPr>
        </p:nvSpPr>
        <p:spPr/>
        <p:txBody>
          <a:bodyPr/>
          <a:lstStyle/>
          <a:p>
            <a:pPr algn="ctr"/>
            <a:endParaRPr lang="en-US" sz="3600" dirty="0"/>
          </a:p>
          <a:p>
            <a:pPr algn="ctr"/>
            <a:r>
              <a:rPr lang="en-US" sz="3600" dirty="0"/>
              <a:t>Rule 10. Procedures and Materials </a:t>
            </a:r>
          </a:p>
        </p:txBody>
      </p:sp>
    </p:spTree>
    <p:extLst>
      <p:ext uri="{BB962C8B-B14F-4D97-AF65-F5344CB8AC3E}">
        <p14:creationId xmlns:p14="http://schemas.microsoft.com/office/powerpoint/2010/main" val="262594611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altLang="en-US" dirty="0">
                <a:cs typeface="Book Antiqua" pitchFamily="18" charset="0"/>
              </a:rPr>
            </a:br>
            <a:r>
              <a:rPr lang="en-US" altLang="en-US" dirty="0">
                <a:cs typeface="Book Antiqua" pitchFamily="18" charset="0"/>
              </a:rPr>
              <a:t>Why is This Topic Important?</a:t>
            </a:r>
            <a:endParaRPr lang="en-US" dirty="0"/>
          </a:p>
        </p:txBody>
      </p:sp>
      <p:sp>
        <p:nvSpPr>
          <p:cNvPr id="5" name="Content Placeholder 4"/>
          <p:cNvSpPr>
            <a:spLocks noGrp="1"/>
          </p:cNvSpPr>
          <p:nvPr>
            <p:ph sz="half" idx="1"/>
          </p:nvPr>
        </p:nvSpPr>
        <p:spPr>
          <a:xfrm>
            <a:off x="609600" y="1676400"/>
            <a:ext cx="5625830" cy="4114800"/>
          </a:xfrm>
        </p:spPr>
        <p:txBody>
          <a:bodyPr/>
          <a:lstStyle/>
          <a:p>
            <a:pPr defTabSz="457200" fontAlgn="base">
              <a:spcAft>
                <a:spcPct val="0"/>
              </a:spcAft>
            </a:pPr>
            <a:endParaRPr lang="en-US" altLang="en-US" dirty="0"/>
          </a:p>
          <a:p>
            <a:pPr defTabSz="457200" fontAlgn="base">
              <a:spcAft>
                <a:spcPct val="0"/>
              </a:spcAft>
            </a:pPr>
            <a:r>
              <a:rPr lang="en-US" altLang="en-US" dirty="0"/>
              <a:t>Patient safety, welfare, and rights</a:t>
            </a:r>
          </a:p>
          <a:p>
            <a:pPr defTabSz="457200" fontAlgn="base">
              <a:spcAft>
                <a:spcPct val="0"/>
              </a:spcAft>
            </a:pPr>
            <a:r>
              <a:rPr lang="en-US" altLang="en-US" dirty="0"/>
              <a:t>Trust in and integrity of the profession</a:t>
            </a:r>
          </a:p>
          <a:p>
            <a:pPr marL="0" indent="0">
              <a:buNone/>
            </a:pP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A9E14D-4218-D743-BB5B-B907FBBABC66}" type="slidenum">
              <a:rPr kumimoji="0" lang="en-US" sz="1000" b="0" i="0" u="none" strike="noStrike" kern="1200" cap="none" spc="0" normalizeH="0" baseline="0" noProof="0" smtClean="0">
                <a:ln>
                  <a:noFill/>
                </a:ln>
                <a:solidFill>
                  <a:srgbClr val="53565A"/>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dirty="0">
              <a:ln>
                <a:noFill/>
              </a:ln>
              <a:solidFill>
                <a:srgbClr val="53565A"/>
              </a:solidFill>
              <a:effectLst/>
              <a:uLnTx/>
              <a:uFillTx/>
              <a:latin typeface="Arial"/>
              <a:ea typeface="+mn-ea"/>
              <a:cs typeface="+mn-cs"/>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9212" y="1447800"/>
            <a:ext cx="3607249" cy="3872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275987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33333"/>
                </a:solidFill>
                <a:latin typeface="Arial" panose="020B0604020202020204" pitchFamily="34" charset="0"/>
              </a:rPr>
              <a:t> </a:t>
            </a:r>
            <a:br>
              <a:rPr lang="en-US" dirty="0">
                <a:solidFill>
                  <a:srgbClr val="333333"/>
                </a:solidFill>
                <a:latin typeface="Arial" panose="020B0604020202020204" pitchFamily="34" charset="0"/>
              </a:rPr>
            </a:br>
            <a:r>
              <a:rPr lang="en-US" dirty="0"/>
              <a:t>Code of Ethics - </a:t>
            </a:r>
            <a:r>
              <a:rPr lang="en-US" i="1" dirty="0"/>
              <a:t>Rule 10</a:t>
            </a:r>
            <a:endParaRPr lang="en-US" dirty="0"/>
          </a:p>
        </p:txBody>
      </p:sp>
      <p:sp>
        <p:nvSpPr>
          <p:cNvPr id="3" name="Content Placeholder 2"/>
          <p:cNvSpPr>
            <a:spLocks noGrp="1"/>
          </p:cNvSpPr>
          <p:nvPr>
            <p:ph idx="1"/>
          </p:nvPr>
        </p:nvSpPr>
        <p:spPr>
          <a:xfrm>
            <a:off x="609600" y="1676400"/>
            <a:ext cx="10441021" cy="4114800"/>
          </a:xfrm>
        </p:spPr>
        <p:txBody>
          <a:bodyPr/>
          <a:lstStyle/>
          <a:p>
            <a:pPr marL="0" indent="0">
              <a:buNone/>
            </a:pPr>
            <a:r>
              <a:rPr lang="en-US" i="1" dirty="0"/>
              <a:t>Procedures and Materials</a:t>
            </a:r>
          </a:p>
          <a:p>
            <a:pPr marL="0" indent="0">
              <a:buNone/>
            </a:pPr>
            <a:r>
              <a:rPr lang="en-US" i="1" dirty="0"/>
              <a:t>Ophthalmologists should order only those laboratory procedures, optical devices or pharmacological agents that are in the best interest of the patient. Ordering unnecessary procedures or materials or withholding necessary procedures or materials is unethical.</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A9E14D-4218-D743-BB5B-B907FBBABC66}" type="slidenum">
              <a:rPr kumimoji="0" lang="en-US" sz="1000" b="0" i="0" u="none" strike="noStrike" kern="1200" cap="none" spc="0" normalizeH="0" baseline="0" noProof="0" smtClean="0">
                <a:ln>
                  <a:noFill/>
                </a:ln>
                <a:solidFill>
                  <a:srgbClr val="53565A"/>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dirty="0">
              <a:ln>
                <a:noFill/>
              </a:ln>
              <a:solidFill>
                <a:srgbClr val="53565A"/>
              </a:solidFill>
              <a:effectLst/>
              <a:uLnTx/>
              <a:uFillTx/>
              <a:latin typeface="Arial"/>
              <a:ea typeface="+mn-ea"/>
              <a:cs typeface="+mn-cs"/>
            </a:endParaRPr>
          </a:p>
        </p:txBody>
      </p:sp>
    </p:spTree>
    <p:extLst>
      <p:ext uri="{BB962C8B-B14F-4D97-AF65-F5344CB8AC3E}">
        <p14:creationId xmlns:p14="http://schemas.microsoft.com/office/powerpoint/2010/main" val="165515872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A18DF-E804-4BA7-95ED-DCCCD4F72828}"/>
              </a:ext>
            </a:extLst>
          </p:cNvPr>
          <p:cNvSpPr>
            <a:spLocks noGrp="1"/>
          </p:cNvSpPr>
          <p:nvPr>
            <p:ph type="title"/>
          </p:nvPr>
        </p:nvSpPr>
        <p:spPr/>
        <p:txBody>
          <a:bodyPr/>
          <a:lstStyle/>
          <a:p>
            <a:r>
              <a:rPr lang="en-US" dirty="0"/>
              <a:t>Key Provision of Rule 10 </a:t>
            </a:r>
          </a:p>
        </p:txBody>
      </p:sp>
      <p:sp>
        <p:nvSpPr>
          <p:cNvPr id="3" name="Content Placeholder 2">
            <a:extLst>
              <a:ext uri="{FF2B5EF4-FFF2-40B4-BE49-F238E27FC236}">
                <a16:creationId xmlns:a16="http://schemas.microsoft.com/office/drawing/2014/main" id="{35D9D524-D781-4EAC-B14D-9DC668BF6996}"/>
              </a:ext>
            </a:extLst>
          </p:cNvPr>
          <p:cNvSpPr>
            <a:spLocks noGrp="1"/>
          </p:cNvSpPr>
          <p:nvPr>
            <p:ph idx="1"/>
          </p:nvPr>
        </p:nvSpPr>
        <p:spPr>
          <a:xfrm>
            <a:off x="609600" y="1676400"/>
            <a:ext cx="5658853" cy="4114800"/>
          </a:xfrm>
        </p:spPr>
        <p:txBody>
          <a:bodyPr/>
          <a:lstStyle/>
          <a:p>
            <a:r>
              <a:rPr lang="en-US" dirty="0"/>
              <a:t>Ordering devices or drugs or  performing treatments or medical and surgical procedures that are not in the patient’s best interests is unethical and is a violation of the patient’s trust and the honor of the profession. </a:t>
            </a:r>
          </a:p>
          <a:p>
            <a:r>
              <a:rPr lang="en-US" dirty="0"/>
              <a:t>It is an equal violation to </a:t>
            </a:r>
            <a:r>
              <a:rPr lang="en-US" i="1" dirty="0"/>
              <a:t>withhold</a:t>
            </a:r>
            <a:r>
              <a:rPr lang="en-US" dirty="0"/>
              <a:t> necessary treatments or medical and surgical procedures. </a:t>
            </a:r>
          </a:p>
        </p:txBody>
      </p:sp>
      <p:sp>
        <p:nvSpPr>
          <p:cNvPr id="4" name="Slide Number Placeholder 3">
            <a:extLst>
              <a:ext uri="{FF2B5EF4-FFF2-40B4-BE49-F238E27FC236}">
                <a16:creationId xmlns:a16="http://schemas.microsoft.com/office/drawing/2014/main" id="{D9331D15-C6AA-44E9-8659-3B5D7B1D4DE9}"/>
              </a:ext>
            </a:extLst>
          </p:cNvPr>
          <p:cNvSpPr>
            <a:spLocks noGrp="1"/>
          </p:cNvSpPr>
          <p:nvPr>
            <p:ph type="sldNum" sz="quarter" idx="12"/>
          </p:nvPr>
        </p:nvSpPr>
        <p:spPr/>
        <p:txBody>
          <a:bodyPr/>
          <a:lstStyle/>
          <a:p>
            <a:fld id="{12A9E14D-4218-D743-BB5B-B907FBBABC66}" type="slidenum">
              <a:rPr lang="en-US" smtClean="0"/>
              <a:pPr/>
              <a:t>4</a:t>
            </a:fld>
            <a:endParaRPr lang="en-US" dirty="0"/>
          </a:p>
        </p:txBody>
      </p:sp>
      <p:pic>
        <p:nvPicPr>
          <p:cNvPr id="5" name="Picture 4">
            <a:extLst>
              <a:ext uri="{FF2B5EF4-FFF2-40B4-BE49-F238E27FC236}">
                <a16:creationId xmlns:a16="http://schemas.microsoft.com/office/drawing/2014/main" id="{3B8EFEFD-5CEE-4318-ACCE-771B2169CE54}"/>
              </a:ext>
            </a:extLst>
          </p:cNvPr>
          <p:cNvPicPr>
            <a:picLocks noChangeAspect="1"/>
          </p:cNvPicPr>
          <p:nvPr/>
        </p:nvPicPr>
        <p:blipFill>
          <a:blip r:embed="rId2"/>
          <a:stretch>
            <a:fillRect/>
          </a:stretch>
        </p:blipFill>
        <p:spPr>
          <a:xfrm>
            <a:off x="6897989" y="1716505"/>
            <a:ext cx="4265311" cy="2851484"/>
          </a:xfrm>
          <a:prstGeom prst="rect">
            <a:avLst/>
          </a:prstGeom>
        </p:spPr>
      </p:pic>
    </p:spTree>
    <p:extLst>
      <p:ext uri="{BB962C8B-B14F-4D97-AF65-F5344CB8AC3E}">
        <p14:creationId xmlns:p14="http://schemas.microsoft.com/office/powerpoint/2010/main" val="34201575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57BAC-1C9B-4E8A-AD8A-CA2516AD553C}"/>
              </a:ext>
            </a:extLst>
          </p:cNvPr>
          <p:cNvSpPr>
            <a:spLocks noGrp="1"/>
          </p:cNvSpPr>
          <p:nvPr>
            <p:ph type="title"/>
          </p:nvPr>
        </p:nvSpPr>
        <p:spPr/>
        <p:txBody>
          <a:bodyPr/>
          <a:lstStyle/>
          <a:p>
            <a:r>
              <a:rPr lang="en-US" dirty="0"/>
              <a:t>The Best Interests of the Patient </a:t>
            </a:r>
          </a:p>
        </p:txBody>
      </p:sp>
      <p:sp>
        <p:nvSpPr>
          <p:cNvPr id="11" name="Content Placeholder 10">
            <a:extLst>
              <a:ext uri="{FF2B5EF4-FFF2-40B4-BE49-F238E27FC236}">
                <a16:creationId xmlns:a16="http://schemas.microsoft.com/office/drawing/2014/main" id="{8080D7EC-19BF-47DC-BE05-E660A3382F54}"/>
              </a:ext>
            </a:extLst>
          </p:cNvPr>
          <p:cNvSpPr>
            <a:spLocks noGrp="1"/>
          </p:cNvSpPr>
          <p:nvPr>
            <p:ph sz="half" idx="2"/>
          </p:nvPr>
        </p:nvSpPr>
        <p:spPr>
          <a:xfrm>
            <a:off x="5197642" y="1676397"/>
            <a:ext cx="6057260" cy="3605722"/>
          </a:xfrm>
        </p:spPr>
        <p:txBody>
          <a:bodyPr/>
          <a:lstStyle/>
          <a:p>
            <a:pPr marL="0" indent="0">
              <a:buNone/>
            </a:pPr>
            <a:r>
              <a:rPr lang="en-US" spc="-15" dirty="0">
                <a:ea typeface="Times New Roman" panose="02020603050405020304" pitchFamily="18" charset="0"/>
                <a:cs typeface="Arial" panose="020B0604020202020204" pitchFamily="34" charset="0"/>
              </a:rPr>
              <a:t>The </a:t>
            </a:r>
            <a:r>
              <a:rPr lang="en-US" spc="-15" dirty="0">
                <a:effectLst/>
                <a:ea typeface="Times New Roman" panose="02020603050405020304" pitchFamily="18" charset="0"/>
                <a:cs typeface="Arial" panose="020B0604020202020204" pitchFamily="34" charset="0"/>
              </a:rPr>
              <a:t>patient’s best interest is </a:t>
            </a:r>
            <a:r>
              <a:rPr lang="en-US" spc="-10" dirty="0">
                <a:effectLst/>
                <a:ea typeface="Times New Roman" panose="02020603050405020304" pitchFamily="18" charset="0"/>
                <a:cs typeface="Arial" panose="020B0604020202020204" pitchFamily="34" charset="0"/>
              </a:rPr>
              <a:t>s</a:t>
            </a:r>
            <a:r>
              <a:rPr lang="en-US" spc="-5" dirty="0">
                <a:effectLst/>
                <a:ea typeface="Times New Roman" panose="02020603050405020304" pitchFamily="18" charset="0"/>
                <a:cs typeface="Arial" panose="020B0604020202020204" pitchFamily="34" charset="0"/>
              </a:rPr>
              <a:t>e</a:t>
            </a:r>
            <a:r>
              <a:rPr lang="en-US" spc="-15" dirty="0">
                <a:effectLst/>
                <a:ea typeface="Times New Roman" panose="02020603050405020304" pitchFamily="18" charset="0"/>
                <a:cs typeface="Arial" panose="020B0604020202020204" pitchFamily="34" charset="0"/>
              </a:rPr>
              <a:t>r</a:t>
            </a:r>
            <a:r>
              <a:rPr lang="en-US" spc="-25" dirty="0">
                <a:effectLst/>
                <a:ea typeface="Times New Roman" panose="02020603050405020304" pitchFamily="18" charset="0"/>
                <a:cs typeface="Arial" panose="020B0604020202020204" pitchFamily="34" charset="0"/>
              </a:rPr>
              <a:t>v</a:t>
            </a:r>
            <a:r>
              <a:rPr lang="en-US" spc="-5" dirty="0">
                <a:effectLst/>
                <a:ea typeface="Times New Roman" panose="02020603050405020304" pitchFamily="18" charset="0"/>
                <a:cs typeface="Arial" panose="020B0604020202020204" pitchFamily="34" charset="0"/>
              </a:rPr>
              <a:t>e</a:t>
            </a:r>
            <a:r>
              <a:rPr lang="en-US" dirty="0">
                <a:effectLst/>
                <a:ea typeface="Times New Roman" panose="02020603050405020304" pitchFamily="18" charset="0"/>
                <a:cs typeface="Arial" panose="020B0604020202020204" pitchFamily="34" charset="0"/>
              </a:rPr>
              <a:t>d</a:t>
            </a:r>
            <a:r>
              <a:rPr lang="en-US" spc="-5" dirty="0">
                <a:effectLst/>
                <a:ea typeface="Times New Roman" panose="02020603050405020304" pitchFamily="18" charset="0"/>
                <a:cs typeface="Arial" panose="020B0604020202020204" pitchFamily="34" charset="0"/>
              </a:rPr>
              <a:t> </a:t>
            </a:r>
            <a:r>
              <a:rPr lang="en-US" spc="-25" dirty="0">
                <a:effectLst/>
                <a:ea typeface="Times New Roman" panose="02020603050405020304" pitchFamily="18" charset="0"/>
                <a:cs typeface="Arial" panose="020B0604020202020204" pitchFamily="34" charset="0"/>
              </a:rPr>
              <a:t>w</a:t>
            </a:r>
            <a:r>
              <a:rPr lang="en-US" spc="-5" dirty="0">
                <a:effectLst/>
                <a:ea typeface="Times New Roman" panose="02020603050405020304" pitchFamily="18" charset="0"/>
                <a:cs typeface="Arial" panose="020B0604020202020204" pitchFamily="34" charset="0"/>
              </a:rPr>
              <a:t>h</a:t>
            </a:r>
            <a:r>
              <a:rPr lang="en-US" spc="5" dirty="0">
                <a:effectLst/>
                <a:ea typeface="Times New Roman" panose="02020603050405020304" pitchFamily="18" charset="0"/>
                <a:cs typeface="Arial" panose="020B0604020202020204" pitchFamily="34" charset="0"/>
              </a:rPr>
              <a:t>e</a:t>
            </a:r>
            <a:r>
              <a:rPr lang="en-US" dirty="0">
                <a:effectLst/>
                <a:ea typeface="Times New Roman" panose="02020603050405020304" pitchFamily="18" charset="0"/>
                <a:cs typeface="Arial" panose="020B0604020202020204" pitchFamily="34" charset="0"/>
              </a:rPr>
              <a:t>n</a:t>
            </a:r>
            <a:r>
              <a:rPr lang="en-US" spc="-15" dirty="0">
                <a:effectLst/>
                <a:ea typeface="Times New Roman" panose="02020603050405020304" pitchFamily="18" charset="0"/>
                <a:cs typeface="Arial" panose="020B0604020202020204" pitchFamily="34" charset="0"/>
              </a:rPr>
              <a:t> </a:t>
            </a:r>
            <a:r>
              <a:rPr lang="en-US" spc="-10" dirty="0">
                <a:effectLst/>
                <a:ea typeface="Times New Roman" panose="02020603050405020304" pitchFamily="18" charset="0"/>
                <a:cs typeface="Arial" panose="020B0604020202020204" pitchFamily="34" charset="0"/>
              </a:rPr>
              <a:t>t</a:t>
            </a:r>
            <a:r>
              <a:rPr lang="en-US" spc="-5" dirty="0">
                <a:effectLst/>
                <a:ea typeface="Times New Roman" panose="02020603050405020304" pitchFamily="18" charset="0"/>
                <a:cs typeface="Arial" panose="020B0604020202020204" pitchFamily="34" charset="0"/>
              </a:rPr>
              <a:t>h</a:t>
            </a:r>
            <a:r>
              <a:rPr lang="en-US" dirty="0">
                <a:effectLst/>
                <a:ea typeface="Times New Roman" panose="02020603050405020304" pitchFamily="18" charset="0"/>
                <a:cs typeface="Arial" panose="020B0604020202020204" pitchFamily="34" charset="0"/>
              </a:rPr>
              <a:t>e</a:t>
            </a:r>
            <a:r>
              <a:rPr lang="en-US" spc="-15" dirty="0">
                <a:effectLst/>
                <a:ea typeface="Times New Roman" panose="02020603050405020304" pitchFamily="18" charset="0"/>
                <a:cs typeface="Arial" panose="020B0604020202020204" pitchFamily="34" charset="0"/>
              </a:rPr>
              <a:t> o</a:t>
            </a:r>
            <a:r>
              <a:rPr lang="en-US" spc="-5" dirty="0">
                <a:effectLst/>
                <a:ea typeface="Times New Roman" panose="02020603050405020304" pitchFamily="18" charset="0"/>
                <a:cs typeface="Arial" panose="020B0604020202020204" pitchFamily="34" charset="0"/>
              </a:rPr>
              <a:t>ph</a:t>
            </a:r>
            <a:r>
              <a:rPr lang="en-US" spc="-10" dirty="0">
                <a:effectLst/>
                <a:ea typeface="Times New Roman" panose="02020603050405020304" pitchFamily="18" charset="0"/>
                <a:cs typeface="Arial" panose="020B0604020202020204" pitchFamily="34" charset="0"/>
              </a:rPr>
              <a:t>t</a:t>
            </a:r>
            <a:r>
              <a:rPr lang="en-US" spc="-5" dirty="0">
                <a:effectLst/>
                <a:ea typeface="Times New Roman" panose="02020603050405020304" pitchFamily="18" charset="0"/>
                <a:cs typeface="Arial" panose="020B0604020202020204" pitchFamily="34" charset="0"/>
              </a:rPr>
              <a:t>ha</a:t>
            </a:r>
            <a:r>
              <a:rPr lang="en-US" spc="-25" dirty="0">
                <a:effectLst/>
                <a:ea typeface="Times New Roman" panose="02020603050405020304" pitchFamily="18" charset="0"/>
                <a:cs typeface="Arial" panose="020B0604020202020204" pitchFamily="34" charset="0"/>
              </a:rPr>
              <a:t>l</a:t>
            </a:r>
            <a:r>
              <a:rPr lang="en-US" spc="-5" dirty="0">
                <a:effectLst/>
                <a:ea typeface="Times New Roman" panose="02020603050405020304" pitchFamily="18" charset="0"/>
                <a:cs typeface="Arial" panose="020B0604020202020204" pitchFamily="34" charset="0"/>
              </a:rPr>
              <a:t>mo</a:t>
            </a:r>
            <a:r>
              <a:rPr lang="en-US" spc="-15" dirty="0">
                <a:effectLst/>
                <a:ea typeface="Times New Roman" panose="02020603050405020304" pitchFamily="18" charset="0"/>
                <a:cs typeface="Arial" panose="020B0604020202020204" pitchFamily="34" charset="0"/>
              </a:rPr>
              <a:t>l</a:t>
            </a:r>
            <a:r>
              <a:rPr lang="en-US" spc="-5" dirty="0">
                <a:effectLst/>
                <a:ea typeface="Times New Roman" panose="02020603050405020304" pitchFamily="18" charset="0"/>
                <a:cs typeface="Arial" panose="020B0604020202020204" pitchFamily="34" charset="0"/>
              </a:rPr>
              <a:t>o</a:t>
            </a:r>
            <a:r>
              <a:rPr lang="en-US" spc="-20" dirty="0">
                <a:effectLst/>
                <a:ea typeface="Times New Roman" panose="02020603050405020304" pitchFamily="18" charset="0"/>
                <a:cs typeface="Arial" panose="020B0604020202020204" pitchFamily="34" charset="0"/>
              </a:rPr>
              <a:t>g</a:t>
            </a:r>
            <a:r>
              <a:rPr lang="en-US" spc="-15" dirty="0">
                <a:effectLst/>
                <a:ea typeface="Times New Roman" panose="02020603050405020304" pitchFamily="18" charset="0"/>
                <a:cs typeface="Arial" panose="020B0604020202020204" pitchFamily="34" charset="0"/>
              </a:rPr>
              <a:t>i</a:t>
            </a:r>
            <a:r>
              <a:rPr lang="en-US" spc="-10" dirty="0">
                <a:effectLst/>
                <a:ea typeface="Times New Roman" panose="02020603050405020304" pitchFamily="18" charset="0"/>
                <a:cs typeface="Arial" panose="020B0604020202020204" pitchFamily="34" charset="0"/>
              </a:rPr>
              <a:t>s</a:t>
            </a:r>
            <a:r>
              <a:rPr lang="en-US" dirty="0">
                <a:effectLst/>
                <a:ea typeface="Times New Roman" panose="02020603050405020304" pitchFamily="18" charset="0"/>
                <a:cs typeface="Arial" panose="020B0604020202020204" pitchFamily="34" charset="0"/>
              </a:rPr>
              <a:t>t</a:t>
            </a:r>
            <a:r>
              <a:rPr lang="en-US" spc="-20" dirty="0">
                <a:effectLst/>
                <a:ea typeface="Times New Roman" panose="02020603050405020304" pitchFamily="18" charset="0"/>
                <a:cs typeface="Arial" panose="020B0604020202020204" pitchFamily="34" charset="0"/>
              </a:rPr>
              <a:t> </a:t>
            </a:r>
            <a:r>
              <a:rPr lang="en-US" spc="-10" dirty="0">
                <a:effectLst/>
                <a:ea typeface="Times New Roman" panose="02020603050405020304" pitchFamily="18" charset="0"/>
                <a:cs typeface="Arial" panose="020B0604020202020204" pitchFamily="34" charset="0"/>
              </a:rPr>
              <a:t>c</a:t>
            </a:r>
            <a:r>
              <a:rPr lang="en-US" spc="-5" dirty="0">
                <a:effectLst/>
                <a:ea typeface="Times New Roman" panose="02020603050405020304" pitchFamily="18" charset="0"/>
                <a:cs typeface="Arial" panose="020B0604020202020204" pitchFamily="34" charset="0"/>
              </a:rPr>
              <a:t>ondu</a:t>
            </a:r>
            <a:r>
              <a:rPr lang="en-US" spc="-10" dirty="0">
                <a:effectLst/>
                <a:ea typeface="Times New Roman" panose="02020603050405020304" pitchFamily="18" charset="0"/>
                <a:cs typeface="Arial" panose="020B0604020202020204" pitchFamily="34" charset="0"/>
              </a:rPr>
              <a:t>ct</a:t>
            </a:r>
            <a:r>
              <a:rPr lang="en-US" dirty="0">
                <a:effectLst/>
                <a:ea typeface="Times New Roman" panose="02020603050405020304" pitchFamily="18" charset="0"/>
                <a:cs typeface="Arial" panose="020B0604020202020204" pitchFamily="34" charset="0"/>
              </a:rPr>
              <a:t>s</a:t>
            </a:r>
            <a:r>
              <a:rPr lang="en-US" spc="-20" dirty="0">
                <a:effectLst/>
                <a:ea typeface="Times New Roman" panose="02020603050405020304" pitchFamily="18" charset="0"/>
                <a:cs typeface="Arial" panose="020B0604020202020204" pitchFamily="34" charset="0"/>
              </a:rPr>
              <a:t> </a:t>
            </a:r>
            <a:r>
              <a:rPr lang="en-US" dirty="0">
                <a:effectLst/>
                <a:ea typeface="Times New Roman" panose="02020603050405020304" pitchFamily="18" charset="0"/>
                <a:cs typeface="Arial" panose="020B0604020202020204" pitchFamily="34" charset="0"/>
              </a:rPr>
              <a:t>a </a:t>
            </a:r>
            <a:r>
              <a:rPr lang="en-US" spc="-5" dirty="0">
                <a:effectLst/>
                <a:ea typeface="Times New Roman" panose="02020603050405020304" pitchFamily="18" charset="0"/>
                <a:cs typeface="Arial" panose="020B0604020202020204" pitchFamily="34" charset="0"/>
              </a:rPr>
              <a:t>p</a:t>
            </a:r>
            <a:r>
              <a:rPr lang="en-US" spc="-15" dirty="0">
                <a:effectLst/>
                <a:ea typeface="Times New Roman" panose="02020603050405020304" pitchFamily="18" charset="0"/>
                <a:cs typeface="Arial" panose="020B0604020202020204" pitchFamily="34" charset="0"/>
              </a:rPr>
              <a:t>r</a:t>
            </a:r>
            <a:r>
              <a:rPr lang="en-US" spc="-5" dirty="0">
                <a:effectLst/>
                <a:ea typeface="Times New Roman" panose="02020603050405020304" pitchFamily="18" charset="0"/>
                <a:cs typeface="Arial" panose="020B0604020202020204" pitchFamily="34" charset="0"/>
              </a:rPr>
              <a:t>e</a:t>
            </a:r>
            <a:r>
              <a:rPr lang="en-US" spc="-10" dirty="0">
                <a:effectLst/>
                <a:ea typeface="Times New Roman" panose="02020603050405020304" pitchFamily="18" charset="0"/>
                <a:cs typeface="Arial" panose="020B0604020202020204" pitchFamily="34" charset="0"/>
              </a:rPr>
              <a:t>t</a:t>
            </a:r>
            <a:r>
              <a:rPr lang="en-US" spc="-15" dirty="0">
                <a:effectLst/>
                <a:ea typeface="Times New Roman" panose="02020603050405020304" pitchFamily="18" charset="0"/>
                <a:cs typeface="Arial" panose="020B0604020202020204" pitchFamily="34" charset="0"/>
              </a:rPr>
              <a:t>r</a:t>
            </a:r>
            <a:r>
              <a:rPr lang="en-US" spc="-5" dirty="0">
                <a:effectLst/>
                <a:ea typeface="Times New Roman" panose="02020603050405020304" pitchFamily="18" charset="0"/>
                <a:cs typeface="Arial" panose="020B0604020202020204" pitchFamily="34" charset="0"/>
              </a:rPr>
              <a:t>ea</a:t>
            </a:r>
            <a:r>
              <a:rPr lang="en-US" spc="-10" dirty="0">
                <a:effectLst/>
                <a:ea typeface="Times New Roman" panose="02020603050405020304" pitchFamily="18" charset="0"/>
                <a:cs typeface="Arial" panose="020B0604020202020204" pitchFamily="34" charset="0"/>
              </a:rPr>
              <a:t>t</a:t>
            </a:r>
            <a:r>
              <a:rPr lang="en-US" spc="-5" dirty="0">
                <a:effectLst/>
                <a:ea typeface="Times New Roman" panose="02020603050405020304" pitchFamily="18" charset="0"/>
                <a:cs typeface="Arial" panose="020B0604020202020204" pitchFamily="34" charset="0"/>
              </a:rPr>
              <a:t>men</a:t>
            </a:r>
            <a:r>
              <a:rPr lang="en-US" dirty="0">
                <a:effectLst/>
                <a:ea typeface="Times New Roman" panose="02020603050405020304" pitchFamily="18" charset="0"/>
                <a:cs typeface="Arial" panose="020B0604020202020204" pitchFamily="34" charset="0"/>
              </a:rPr>
              <a:t>t</a:t>
            </a:r>
            <a:r>
              <a:rPr lang="en-US" spc="-20" dirty="0">
                <a:effectLst/>
                <a:ea typeface="Times New Roman" panose="02020603050405020304" pitchFamily="18" charset="0"/>
                <a:cs typeface="Arial" panose="020B0604020202020204" pitchFamily="34" charset="0"/>
              </a:rPr>
              <a:t> </a:t>
            </a:r>
            <a:r>
              <a:rPr lang="en-US" spc="-5" dirty="0">
                <a:effectLst/>
                <a:ea typeface="Times New Roman" panose="02020603050405020304" pitchFamily="18" charset="0"/>
                <a:cs typeface="Arial" panose="020B0604020202020204" pitchFamily="34" charset="0"/>
              </a:rPr>
              <a:t>e</a:t>
            </a:r>
            <a:r>
              <a:rPr lang="en-US" spc="-25" dirty="0">
                <a:effectLst/>
                <a:ea typeface="Times New Roman" panose="02020603050405020304" pitchFamily="18" charset="0"/>
                <a:cs typeface="Arial" panose="020B0604020202020204" pitchFamily="34" charset="0"/>
              </a:rPr>
              <a:t>v</a:t>
            </a:r>
            <a:r>
              <a:rPr lang="en-US" spc="-5" dirty="0">
                <a:effectLst/>
                <a:ea typeface="Times New Roman" panose="02020603050405020304" pitchFamily="18" charset="0"/>
                <a:cs typeface="Arial" panose="020B0604020202020204" pitchFamily="34" charset="0"/>
              </a:rPr>
              <a:t>a</a:t>
            </a:r>
            <a:r>
              <a:rPr lang="en-US" spc="-15" dirty="0">
                <a:effectLst/>
                <a:ea typeface="Times New Roman" panose="02020603050405020304" pitchFamily="18" charset="0"/>
                <a:cs typeface="Arial" panose="020B0604020202020204" pitchFamily="34" charset="0"/>
              </a:rPr>
              <a:t>l</a:t>
            </a:r>
            <a:r>
              <a:rPr lang="en-US" spc="-5" dirty="0">
                <a:effectLst/>
                <a:ea typeface="Times New Roman" panose="02020603050405020304" pitchFamily="18" charset="0"/>
                <a:cs typeface="Arial" panose="020B0604020202020204" pitchFamily="34" charset="0"/>
              </a:rPr>
              <a:t>ua</a:t>
            </a:r>
            <a:r>
              <a:rPr lang="en-US" spc="-10" dirty="0">
                <a:effectLst/>
                <a:ea typeface="Times New Roman" panose="02020603050405020304" pitchFamily="18" charset="0"/>
                <a:cs typeface="Arial" panose="020B0604020202020204" pitchFamily="34" charset="0"/>
              </a:rPr>
              <a:t>t</a:t>
            </a:r>
            <a:r>
              <a:rPr lang="en-US" spc="-15" dirty="0">
                <a:effectLst/>
                <a:ea typeface="Times New Roman" panose="02020603050405020304" pitchFamily="18" charset="0"/>
                <a:cs typeface="Arial" panose="020B0604020202020204" pitchFamily="34" charset="0"/>
              </a:rPr>
              <a:t>i</a:t>
            </a:r>
            <a:r>
              <a:rPr lang="en-US" spc="-5" dirty="0">
                <a:effectLst/>
                <a:ea typeface="Times New Roman" panose="02020603050405020304" pitchFamily="18" charset="0"/>
                <a:cs typeface="Arial" panose="020B0604020202020204" pitchFamily="34" charset="0"/>
              </a:rPr>
              <a:t>on to en</a:t>
            </a:r>
            <a:r>
              <a:rPr lang="en-US" spc="-10" dirty="0">
                <a:effectLst/>
                <a:ea typeface="Times New Roman" panose="02020603050405020304" pitchFamily="18" charset="0"/>
                <a:cs typeface="Arial" panose="020B0604020202020204" pitchFamily="34" charset="0"/>
              </a:rPr>
              <a:t>s</a:t>
            </a:r>
            <a:r>
              <a:rPr lang="en-US" spc="-5" dirty="0">
                <a:effectLst/>
                <a:ea typeface="Times New Roman" panose="02020603050405020304" pitchFamily="18" charset="0"/>
                <a:cs typeface="Arial" panose="020B0604020202020204" pitchFamily="34" charset="0"/>
              </a:rPr>
              <a:t>u</a:t>
            </a:r>
            <a:r>
              <a:rPr lang="en-US" spc="-15" dirty="0">
                <a:effectLst/>
                <a:ea typeface="Times New Roman" panose="02020603050405020304" pitchFamily="18" charset="0"/>
                <a:cs typeface="Arial" panose="020B0604020202020204" pitchFamily="34" charset="0"/>
              </a:rPr>
              <a:t>re</a:t>
            </a:r>
            <a:r>
              <a:rPr lang="en-US" spc="-30" dirty="0">
                <a:effectLst/>
                <a:ea typeface="Times New Roman" panose="02020603050405020304" pitchFamily="18" charset="0"/>
                <a:cs typeface="Arial" panose="020B0604020202020204" pitchFamily="34" charset="0"/>
              </a:rPr>
              <a:t> </a:t>
            </a:r>
            <a:r>
              <a:rPr lang="en-US" spc="-10" dirty="0">
                <a:effectLst/>
                <a:ea typeface="Times New Roman" panose="02020603050405020304" pitchFamily="18" charset="0"/>
                <a:cs typeface="Arial" panose="020B0604020202020204" pitchFamily="34" charset="0"/>
              </a:rPr>
              <a:t>t</a:t>
            </a:r>
            <a:r>
              <a:rPr lang="en-US" spc="-5" dirty="0">
                <a:effectLst/>
                <a:ea typeface="Times New Roman" panose="02020603050405020304" pitchFamily="18" charset="0"/>
                <a:cs typeface="Arial" panose="020B0604020202020204" pitchFamily="34" charset="0"/>
              </a:rPr>
              <a:t>h</a:t>
            </a:r>
            <a:r>
              <a:rPr lang="en-US" dirty="0">
                <a:effectLst/>
                <a:ea typeface="Times New Roman" panose="02020603050405020304" pitchFamily="18" charset="0"/>
                <a:cs typeface="Arial" panose="020B0604020202020204" pitchFamily="34" charset="0"/>
              </a:rPr>
              <a:t>e</a:t>
            </a:r>
            <a:r>
              <a:rPr lang="en-US" spc="-15" dirty="0">
                <a:effectLst/>
                <a:ea typeface="Times New Roman" panose="02020603050405020304" pitchFamily="18" charset="0"/>
                <a:cs typeface="Arial" panose="020B0604020202020204" pitchFamily="34" charset="0"/>
              </a:rPr>
              <a:t> </a:t>
            </a:r>
            <a:r>
              <a:rPr lang="en-US" spc="-5" dirty="0">
                <a:effectLst/>
                <a:ea typeface="Times New Roman" panose="02020603050405020304" pitchFamily="18" charset="0"/>
                <a:cs typeface="Arial" panose="020B0604020202020204" pitchFamily="34" charset="0"/>
              </a:rPr>
              <a:t>app</a:t>
            </a:r>
            <a:r>
              <a:rPr lang="en-US" spc="-15" dirty="0">
                <a:effectLst/>
                <a:ea typeface="Times New Roman" panose="02020603050405020304" pitchFamily="18" charset="0"/>
                <a:cs typeface="Arial" panose="020B0604020202020204" pitchFamily="34" charset="0"/>
              </a:rPr>
              <a:t>r</a:t>
            </a:r>
            <a:r>
              <a:rPr lang="en-US" spc="-5" dirty="0">
                <a:effectLst/>
                <a:ea typeface="Times New Roman" panose="02020603050405020304" pitchFamily="18" charset="0"/>
                <a:cs typeface="Arial" panose="020B0604020202020204" pitchFamily="34" charset="0"/>
              </a:rPr>
              <a:t>op</a:t>
            </a:r>
            <a:r>
              <a:rPr lang="en-US" spc="-15" dirty="0">
                <a:effectLst/>
                <a:ea typeface="Times New Roman" panose="02020603050405020304" pitchFamily="18" charset="0"/>
                <a:cs typeface="Arial" panose="020B0604020202020204" pitchFamily="34" charset="0"/>
              </a:rPr>
              <a:t>ri</a:t>
            </a:r>
            <a:r>
              <a:rPr lang="en-US" spc="-5" dirty="0">
                <a:effectLst/>
                <a:ea typeface="Times New Roman" panose="02020603050405020304" pitchFamily="18" charset="0"/>
                <a:cs typeface="Arial" panose="020B0604020202020204" pitchFamily="34" charset="0"/>
              </a:rPr>
              <a:t>a</a:t>
            </a:r>
            <a:r>
              <a:rPr lang="en-US" spc="-10" dirty="0">
                <a:effectLst/>
                <a:ea typeface="Times New Roman" panose="02020603050405020304" pitchFamily="18" charset="0"/>
                <a:cs typeface="Arial" panose="020B0604020202020204" pitchFamily="34" charset="0"/>
              </a:rPr>
              <a:t>t</a:t>
            </a:r>
            <a:r>
              <a:rPr lang="en-US" spc="-5" dirty="0">
                <a:effectLst/>
                <a:ea typeface="Times New Roman" panose="02020603050405020304" pitchFamily="18" charset="0"/>
                <a:cs typeface="Arial" panose="020B0604020202020204" pitchFamily="34" charset="0"/>
              </a:rPr>
              <a:t>ene</a:t>
            </a:r>
            <a:r>
              <a:rPr lang="en-US" spc="-10" dirty="0">
                <a:effectLst/>
                <a:ea typeface="Times New Roman" panose="02020603050405020304" pitchFamily="18" charset="0"/>
                <a:cs typeface="Arial" panose="020B0604020202020204" pitchFamily="34" charset="0"/>
              </a:rPr>
              <a:t>ss</a:t>
            </a:r>
            <a:r>
              <a:rPr lang="en-US" dirty="0">
                <a:effectLst/>
                <a:ea typeface="Times New Roman" panose="02020603050405020304" pitchFamily="18" charset="0"/>
                <a:cs typeface="Arial" panose="020B0604020202020204" pitchFamily="34" charset="0"/>
              </a:rPr>
              <a:t>,</a:t>
            </a:r>
            <a:r>
              <a:rPr lang="en-US" spc="-20" dirty="0">
                <a:effectLst/>
                <a:ea typeface="Times New Roman" panose="02020603050405020304" pitchFamily="18" charset="0"/>
                <a:cs typeface="Arial" panose="020B0604020202020204" pitchFamily="34" charset="0"/>
              </a:rPr>
              <a:t> </a:t>
            </a:r>
            <a:r>
              <a:rPr lang="en-US" spc="-5" dirty="0">
                <a:effectLst/>
                <a:ea typeface="Times New Roman" panose="02020603050405020304" pitchFamily="18" charset="0"/>
                <a:cs typeface="Arial" panose="020B0604020202020204" pitchFamily="34" charset="0"/>
              </a:rPr>
              <a:t>e</a:t>
            </a:r>
            <a:r>
              <a:rPr lang="en-US" spc="-10" dirty="0">
                <a:effectLst/>
                <a:ea typeface="Times New Roman" panose="02020603050405020304" pitchFamily="18" charset="0"/>
                <a:cs typeface="Arial" panose="020B0604020202020204" pitchFamily="34" charset="0"/>
              </a:rPr>
              <a:t>ff</a:t>
            </a:r>
            <a:r>
              <a:rPr lang="en-US" spc="-5" dirty="0">
                <a:effectLst/>
                <a:ea typeface="Times New Roman" panose="02020603050405020304" pitchFamily="18" charset="0"/>
                <a:cs typeface="Arial" panose="020B0604020202020204" pitchFamily="34" charset="0"/>
              </a:rPr>
              <a:t>e</a:t>
            </a:r>
            <a:r>
              <a:rPr lang="en-US" spc="-10" dirty="0">
                <a:effectLst/>
                <a:ea typeface="Times New Roman" panose="02020603050405020304" pitchFamily="18" charset="0"/>
                <a:cs typeface="Arial" panose="020B0604020202020204" pitchFamily="34" charset="0"/>
              </a:rPr>
              <a:t>ct</a:t>
            </a:r>
            <a:r>
              <a:rPr lang="en-US" spc="-15" dirty="0">
                <a:effectLst/>
                <a:ea typeface="Times New Roman" panose="02020603050405020304" pitchFamily="18" charset="0"/>
                <a:cs typeface="Arial" panose="020B0604020202020204" pitchFamily="34" charset="0"/>
              </a:rPr>
              <a:t>i</a:t>
            </a:r>
            <a:r>
              <a:rPr lang="en-US" spc="-25" dirty="0">
                <a:effectLst/>
                <a:ea typeface="Times New Roman" panose="02020603050405020304" pitchFamily="18" charset="0"/>
                <a:cs typeface="Arial" panose="020B0604020202020204" pitchFamily="34" charset="0"/>
              </a:rPr>
              <a:t>v</a:t>
            </a:r>
            <a:r>
              <a:rPr lang="en-US" spc="-5" dirty="0">
                <a:effectLst/>
                <a:ea typeface="Times New Roman" panose="02020603050405020304" pitchFamily="18" charset="0"/>
                <a:cs typeface="Arial" panose="020B0604020202020204" pitchFamily="34" charset="0"/>
              </a:rPr>
              <a:t>ene</a:t>
            </a:r>
            <a:r>
              <a:rPr lang="en-US" spc="-10" dirty="0">
                <a:effectLst/>
                <a:ea typeface="Times New Roman" panose="02020603050405020304" pitchFamily="18" charset="0"/>
                <a:cs typeface="Arial" panose="020B0604020202020204" pitchFamily="34" charset="0"/>
              </a:rPr>
              <a:t>ss</a:t>
            </a:r>
            <a:r>
              <a:rPr lang="en-US" dirty="0">
                <a:effectLst/>
                <a:ea typeface="Times New Roman" panose="02020603050405020304" pitchFamily="18" charset="0"/>
                <a:cs typeface="Arial" panose="020B0604020202020204" pitchFamily="34" charset="0"/>
              </a:rPr>
              <a:t>,</a:t>
            </a:r>
            <a:r>
              <a:rPr lang="en-US" spc="-20" dirty="0">
                <a:effectLst/>
                <a:ea typeface="Times New Roman" panose="02020603050405020304" pitchFamily="18" charset="0"/>
                <a:cs typeface="Arial" panose="020B0604020202020204" pitchFamily="34" charset="0"/>
              </a:rPr>
              <a:t> </a:t>
            </a:r>
            <a:r>
              <a:rPr lang="en-US" spc="-5" dirty="0">
                <a:effectLst/>
                <a:ea typeface="Times New Roman" panose="02020603050405020304" pitchFamily="18" charset="0"/>
                <a:cs typeface="Arial" panose="020B0604020202020204" pitchFamily="34" charset="0"/>
              </a:rPr>
              <a:t>and </a:t>
            </a:r>
            <a:r>
              <a:rPr lang="en-US" spc="-15" dirty="0">
                <a:effectLst/>
                <a:ea typeface="Times New Roman" panose="02020603050405020304" pitchFamily="18" charset="0"/>
                <a:cs typeface="Arial" panose="020B0604020202020204" pitchFamily="34" charset="0"/>
              </a:rPr>
              <a:t>r</a:t>
            </a:r>
            <a:r>
              <a:rPr lang="en-US" spc="-5" dirty="0">
                <a:effectLst/>
                <a:ea typeface="Times New Roman" panose="02020603050405020304" pitchFamily="18" charset="0"/>
                <a:cs typeface="Arial" panose="020B0604020202020204" pitchFamily="34" charset="0"/>
              </a:rPr>
              <a:t>e</a:t>
            </a:r>
            <a:r>
              <a:rPr lang="en-US" spc="-15" dirty="0">
                <a:effectLst/>
                <a:ea typeface="Times New Roman" panose="02020603050405020304" pitchFamily="18" charset="0"/>
                <a:cs typeface="Arial" panose="020B0604020202020204" pitchFamily="34" charset="0"/>
              </a:rPr>
              <a:t>li</a:t>
            </a:r>
            <a:r>
              <a:rPr lang="en-US" spc="-5" dirty="0">
                <a:effectLst/>
                <a:ea typeface="Times New Roman" panose="02020603050405020304" pitchFamily="18" charset="0"/>
                <a:cs typeface="Arial" panose="020B0604020202020204" pitchFamily="34" charset="0"/>
              </a:rPr>
              <a:t>ab</a:t>
            </a:r>
            <a:r>
              <a:rPr lang="en-US" spc="-15" dirty="0">
                <a:effectLst/>
                <a:ea typeface="Times New Roman" panose="02020603050405020304" pitchFamily="18" charset="0"/>
                <a:cs typeface="Arial" panose="020B0604020202020204" pitchFamily="34" charset="0"/>
              </a:rPr>
              <a:t>i</a:t>
            </a:r>
            <a:r>
              <a:rPr lang="en-US" dirty="0">
                <a:effectLst/>
                <a:ea typeface="Times New Roman" panose="02020603050405020304" pitchFamily="18" charset="0"/>
                <a:cs typeface="Arial" panose="020B0604020202020204" pitchFamily="34" charset="0"/>
              </a:rPr>
              <a:t>l</a:t>
            </a:r>
            <a:r>
              <a:rPr lang="en-US" spc="-15" dirty="0">
                <a:effectLst/>
                <a:ea typeface="Times New Roman" panose="02020603050405020304" pitchFamily="18" charset="0"/>
                <a:cs typeface="Arial" panose="020B0604020202020204" pitchFamily="34" charset="0"/>
              </a:rPr>
              <a:t>i</a:t>
            </a:r>
            <a:r>
              <a:rPr lang="en-US" dirty="0">
                <a:effectLst/>
                <a:ea typeface="Times New Roman" panose="02020603050405020304" pitchFamily="18" charset="0"/>
                <a:cs typeface="Arial" panose="020B0604020202020204" pitchFamily="34" charset="0"/>
              </a:rPr>
              <a:t>ty</a:t>
            </a:r>
            <a:r>
              <a:rPr lang="en-US" spc="-35" dirty="0">
                <a:effectLst/>
                <a:ea typeface="Times New Roman" panose="02020603050405020304" pitchFamily="18" charset="0"/>
                <a:cs typeface="Arial" panose="020B0604020202020204" pitchFamily="34" charset="0"/>
              </a:rPr>
              <a:t> </a:t>
            </a:r>
            <a:r>
              <a:rPr lang="en-US" spc="-5" dirty="0">
                <a:effectLst/>
                <a:ea typeface="Times New Roman" panose="02020603050405020304" pitchFamily="18" charset="0"/>
                <a:cs typeface="Arial" panose="020B0604020202020204" pitchFamily="34" charset="0"/>
              </a:rPr>
              <a:t>o</a:t>
            </a:r>
            <a:r>
              <a:rPr lang="en-US" dirty="0">
                <a:effectLst/>
                <a:ea typeface="Times New Roman" panose="02020603050405020304" pitchFamily="18" charset="0"/>
                <a:cs typeface="Arial" panose="020B0604020202020204" pitchFamily="34" charset="0"/>
              </a:rPr>
              <a:t>f</a:t>
            </a:r>
            <a:r>
              <a:rPr lang="en-US" spc="-5" dirty="0">
                <a:effectLst/>
                <a:ea typeface="Times New Roman" panose="02020603050405020304" pitchFamily="18" charset="0"/>
                <a:cs typeface="Arial" panose="020B0604020202020204" pitchFamily="34" charset="0"/>
              </a:rPr>
              <a:t> </a:t>
            </a:r>
            <a:r>
              <a:rPr lang="en-US" spc="-10" dirty="0">
                <a:effectLst/>
                <a:ea typeface="Times New Roman" panose="02020603050405020304" pitchFamily="18" charset="0"/>
                <a:cs typeface="Arial" panose="020B0604020202020204" pitchFamily="34" charset="0"/>
              </a:rPr>
              <a:t>t</a:t>
            </a:r>
            <a:r>
              <a:rPr lang="en-US" spc="-5" dirty="0">
                <a:effectLst/>
                <a:ea typeface="Times New Roman" panose="02020603050405020304" pitchFamily="18" charset="0"/>
                <a:cs typeface="Arial" panose="020B0604020202020204" pitchFamily="34" charset="0"/>
              </a:rPr>
              <a:t>h</a:t>
            </a:r>
            <a:r>
              <a:rPr lang="en-US" dirty="0">
                <a:effectLst/>
                <a:ea typeface="Times New Roman" panose="02020603050405020304" pitchFamily="18" charset="0"/>
                <a:cs typeface="Arial" panose="020B0604020202020204" pitchFamily="34" charset="0"/>
              </a:rPr>
              <a:t>e</a:t>
            </a:r>
            <a:r>
              <a:rPr lang="en-US" spc="-15" dirty="0">
                <a:effectLst/>
                <a:ea typeface="Times New Roman" panose="02020603050405020304" pitchFamily="18" charset="0"/>
                <a:cs typeface="Arial" panose="020B0604020202020204" pitchFamily="34" charset="0"/>
              </a:rPr>
              <a:t> </a:t>
            </a:r>
            <a:r>
              <a:rPr lang="en-US" spc="-5" dirty="0">
                <a:effectLst/>
                <a:ea typeface="Times New Roman" panose="02020603050405020304" pitchFamily="18" charset="0"/>
                <a:cs typeface="Arial" panose="020B0604020202020204" pitchFamily="34" charset="0"/>
              </a:rPr>
              <a:t>p</a:t>
            </a:r>
            <a:r>
              <a:rPr lang="en-US" spc="-15" dirty="0">
                <a:effectLst/>
                <a:ea typeface="Times New Roman" panose="02020603050405020304" pitchFamily="18" charset="0"/>
                <a:cs typeface="Arial" panose="020B0604020202020204" pitchFamily="34" charset="0"/>
              </a:rPr>
              <a:t>r</a:t>
            </a:r>
            <a:r>
              <a:rPr lang="en-US" spc="-5" dirty="0">
                <a:effectLst/>
                <a:ea typeface="Times New Roman" panose="02020603050405020304" pitchFamily="18" charset="0"/>
                <a:cs typeface="Arial" panose="020B0604020202020204" pitchFamily="34" charset="0"/>
              </a:rPr>
              <a:t>opo</a:t>
            </a:r>
            <a:r>
              <a:rPr lang="en-US" spc="-25" dirty="0">
                <a:effectLst/>
                <a:ea typeface="Times New Roman" panose="02020603050405020304" pitchFamily="18" charset="0"/>
                <a:cs typeface="Arial" panose="020B0604020202020204" pitchFamily="34" charset="0"/>
              </a:rPr>
              <a:t>s</a:t>
            </a:r>
            <a:r>
              <a:rPr lang="en-US" spc="-5" dirty="0">
                <a:effectLst/>
                <a:ea typeface="Times New Roman" panose="02020603050405020304" pitchFamily="18" charset="0"/>
                <a:cs typeface="Arial" panose="020B0604020202020204" pitchFamily="34" charset="0"/>
              </a:rPr>
              <a:t>e</a:t>
            </a:r>
            <a:r>
              <a:rPr lang="en-US" dirty="0">
                <a:effectLst/>
                <a:ea typeface="Times New Roman" panose="02020603050405020304" pitchFamily="18" charset="0"/>
                <a:cs typeface="Arial" panose="020B0604020202020204" pitchFamily="34" charset="0"/>
              </a:rPr>
              <a:t>d</a:t>
            </a:r>
            <a:r>
              <a:rPr lang="en-US" spc="-15" dirty="0">
                <a:effectLst/>
                <a:ea typeface="Times New Roman" panose="02020603050405020304" pitchFamily="18" charset="0"/>
                <a:cs typeface="Arial" panose="020B0604020202020204" pitchFamily="34" charset="0"/>
              </a:rPr>
              <a:t> use </a:t>
            </a:r>
            <a:r>
              <a:rPr lang="en-US" spc="-15" dirty="0">
                <a:ea typeface="Times New Roman" panose="02020603050405020304" pitchFamily="18" charset="0"/>
                <a:cs typeface="Arial" panose="020B0604020202020204" pitchFamily="34" charset="0"/>
              </a:rPr>
              <a:t>of </a:t>
            </a:r>
            <a:r>
              <a:rPr lang="en-US" dirty="0"/>
              <a:t>devices or drugs, or the performance of treatments or medical and surgical procedures, a</a:t>
            </a:r>
            <a:r>
              <a:rPr lang="en-US" spc="-5" dirty="0">
                <a:effectLst/>
                <a:ea typeface="Times New Roman" panose="02020603050405020304" pitchFamily="18" charset="0"/>
                <a:cs typeface="Arial" panose="020B0604020202020204" pitchFamily="34" charset="0"/>
              </a:rPr>
              <a:t>n</a:t>
            </a:r>
            <a:r>
              <a:rPr lang="en-US" dirty="0">
                <a:effectLst/>
                <a:ea typeface="Times New Roman" panose="02020603050405020304" pitchFamily="18" charset="0"/>
                <a:cs typeface="Arial" panose="020B0604020202020204" pitchFamily="34" charset="0"/>
              </a:rPr>
              <a:t>d</a:t>
            </a:r>
            <a:r>
              <a:rPr lang="en-US" spc="-15" dirty="0">
                <a:effectLst/>
                <a:ea typeface="Times New Roman" panose="02020603050405020304" pitchFamily="18" charset="0"/>
                <a:cs typeface="Arial" panose="020B0604020202020204" pitchFamily="34" charset="0"/>
              </a:rPr>
              <a:t> </a:t>
            </a:r>
            <a:r>
              <a:rPr lang="en-US" spc="-5" dirty="0">
                <a:effectLst/>
                <a:ea typeface="Times New Roman" panose="02020603050405020304" pitchFamily="18" charset="0"/>
                <a:cs typeface="Arial" panose="020B0604020202020204" pitchFamily="34" charset="0"/>
              </a:rPr>
              <a:t>b</a:t>
            </a:r>
            <a:r>
              <a:rPr lang="en-US" dirty="0">
                <a:effectLst/>
                <a:ea typeface="Times New Roman" panose="02020603050405020304" pitchFamily="18" charset="0"/>
                <a:cs typeface="Arial" panose="020B0604020202020204" pitchFamily="34" charset="0"/>
              </a:rPr>
              <a:t>y</a:t>
            </a:r>
            <a:r>
              <a:rPr lang="en-US" spc="-35" dirty="0">
                <a:effectLst/>
                <a:ea typeface="Times New Roman" panose="02020603050405020304" pitchFamily="18" charset="0"/>
                <a:cs typeface="Arial" panose="020B0604020202020204" pitchFamily="34" charset="0"/>
              </a:rPr>
              <a:t> </a:t>
            </a:r>
            <a:r>
              <a:rPr lang="en-US" spc="-10" dirty="0">
                <a:effectLst/>
                <a:ea typeface="Times New Roman" panose="02020603050405020304" pitchFamily="18" charset="0"/>
                <a:cs typeface="Arial" panose="020B0604020202020204" pitchFamily="34" charset="0"/>
              </a:rPr>
              <a:t>s</a:t>
            </a:r>
            <a:r>
              <a:rPr lang="en-US" spc="-5" dirty="0">
                <a:effectLst/>
                <a:ea typeface="Times New Roman" panose="02020603050405020304" pitchFamily="18" charset="0"/>
                <a:cs typeface="Arial" panose="020B0604020202020204" pitchFamily="34" charset="0"/>
              </a:rPr>
              <a:t>ha</a:t>
            </a:r>
            <a:r>
              <a:rPr lang="en-US" spc="-15" dirty="0">
                <a:effectLst/>
                <a:ea typeface="Times New Roman" panose="02020603050405020304" pitchFamily="18" charset="0"/>
                <a:cs typeface="Arial" panose="020B0604020202020204" pitchFamily="34" charset="0"/>
              </a:rPr>
              <a:t>ri</a:t>
            </a:r>
            <a:r>
              <a:rPr lang="en-US" spc="-5" dirty="0">
                <a:effectLst/>
                <a:ea typeface="Times New Roman" panose="02020603050405020304" pitchFamily="18" charset="0"/>
                <a:cs typeface="Arial" panose="020B0604020202020204" pitchFamily="34" charset="0"/>
              </a:rPr>
              <a:t>n</a:t>
            </a:r>
            <a:r>
              <a:rPr lang="en-US" dirty="0">
                <a:effectLst/>
                <a:ea typeface="Times New Roman" panose="02020603050405020304" pitchFamily="18" charset="0"/>
                <a:cs typeface="Arial" panose="020B0604020202020204" pitchFamily="34" charset="0"/>
              </a:rPr>
              <a:t>g</a:t>
            </a:r>
            <a:r>
              <a:rPr lang="en-US" spc="-30" dirty="0">
                <a:effectLst/>
                <a:ea typeface="Times New Roman" panose="02020603050405020304" pitchFamily="18" charset="0"/>
                <a:cs typeface="Arial" panose="020B0604020202020204" pitchFamily="34" charset="0"/>
              </a:rPr>
              <a:t> </a:t>
            </a:r>
            <a:r>
              <a:rPr lang="en-US" spc="-10" dirty="0">
                <a:effectLst/>
                <a:ea typeface="Times New Roman" panose="02020603050405020304" pitchFamily="18" charset="0"/>
                <a:cs typeface="Arial" panose="020B0604020202020204" pitchFamily="34" charset="0"/>
              </a:rPr>
              <a:t>t</a:t>
            </a:r>
            <a:r>
              <a:rPr lang="en-US" spc="-5" dirty="0">
                <a:effectLst/>
                <a:ea typeface="Times New Roman" panose="02020603050405020304" pitchFamily="18" charset="0"/>
                <a:cs typeface="Arial" panose="020B0604020202020204" pitchFamily="34" charset="0"/>
              </a:rPr>
              <a:t>h</a:t>
            </a:r>
            <a:r>
              <a:rPr lang="en-US" spc="-15" dirty="0">
                <a:effectLst/>
                <a:ea typeface="Times New Roman" panose="02020603050405020304" pitchFamily="18" charset="0"/>
                <a:cs typeface="Arial" panose="020B0604020202020204" pitchFamily="34" charset="0"/>
              </a:rPr>
              <a:t>i</a:t>
            </a:r>
            <a:r>
              <a:rPr lang="en-US" dirty="0">
                <a:effectLst/>
                <a:ea typeface="Times New Roman" panose="02020603050405020304" pitchFamily="18" charset="0"/>
                <a:cs typeface="Arial" panose="020B0604020202020204" pitchFamily="34" charset="0"/>
              </a:rPr>
              <a:t>s</a:t>
            </a:r>
            <a:r>
              <a:rPr lang="en-US" spc="-10" dirty="0">
                <a:effectLst/>
                <a:ea typeface="Times New Roman" panose="02020603050405020304" pitchFamily="18" charset="0"/>
                <a:cs typeface="Arial" panose="020B0604020202020204" pitchFamily="34" charset="0"/>
              </a:rPr>
              <a:t> </a:t>
            </a:r>
            <a:r>
              <a:rPr lang="en-US" spc="-15" dirty="0">
                <a:effectLst/>
                <a:ea typeface="Times New Roman" panose="02020603050405020304" pitchFamily="18" charset="0"/>
                <a:cs typeface="Arial" panose="020B0604020202020204" pitchFamily="34" charset="0"/>
              </a:rPr>
              <a:t>i</a:t>
            </a:r>
            <a:r>
              <a:rPr lang="en-US" spc="-5" dirty="0">
                <a:effectLst/>
                <a:ea typeface="Times New Roman" panose="02020603050405020304" pitchFamily="18" charset="0"/>
                <a:cs typeface="Arial" panose="020B0604020202020204" pitchFamily="34" charset="0"/>
              </a:rPr>
              <a:t>n</a:t>
            </a:r>
            <a:r>
              <a:rPr lang="en-US" dirty="0">
                <a:effectLst/>
                <a:ea typeface="Times New Roman" panose="02020603050405020304" pitchFamily="18" charset="0"/>
                <a:cs typeface="Arial" panose="020B0604020202020204" pitchFamily="34" charset="0"/>
              </a:rPr>
              <a:t>f</a:t>
            </a:r>
            <a:r>
              <a:rPr lang="en-US" spc="-5" dirty="0">
                <a:effectLst/>
                <a:ea typeface="Times New Roman" panose="02020603050405020304" pitchFamily="18" charset="0"/>
                <a:cs typeface="Arial" panose="020B0604020202020204" pitchFamily="34" charset="0"/>
              </a:rPr>
              <a:t>o</a:t>
            </a:r>
            <a:r>
              <a:rPr lang="en-US" spc="-15" dirty="0">
                <a:effectLst/>
                <a:ea typeface="Times New Roman" panose="02020603050405020304" pitchFamily="18" charset="0"/>
                <a:cs typeface="Arial" panose="020B0604020202020204" pitchFamily="34" charset="0"/>
              </a:rPr>
              <a:t>r</a:t>
            </a:r>
            <a:r>
              <a:rPr lang="en-US" spc="-5" dirty="0">
                <a:effectLst/>
                <a:ea typeface="Times New Roman" panose="02020603050405020304" pitchFamily="18" charset="0"/>
                <a:cs typeface="Arial" panose="020B0604020202020204" pitchFamily="34" charset="0"/>
              </a:rPr>
              <a:t>ma</a:t>
            </a:r>
            <a:r>
              <a:rPr lang="en-US" spc="-10" dirty="0">
                <a:effectLst/>
                <a:ea typeface="Times New Roman" panose="02020603050405020304" pitchFamily="18" charset="0"/>
                <a:cs typeface="Arial" panose="020B0604020202020204" pitchFamily="34" charset="0"/>
              </a:rPr>
              <a:t>t</a:t>
            </a:r>
            <a:r>
              <a:rPr lang="en-US" spc="-15" dirty="0">
                <a:effectLst/>
                <a:ea typeface="Times New Roman" panose="02020603050405020304" pitchFamily="18" charset="0"/>
                <a:cs typeface="Arial" panose="020B0604020202020204" pitchFamily="34" charset="0"/>
              </a:rPr>
              <a:t>i</a:t>
            </a:r>
            <a:r>
              <a:rPr lang="en-US" spc="-5" dirty="0">
                <a:effectLst/>
                <a:ea typeface="Times New Roman" panose="02020603050405020304" pitchFamily="18" charset="0"/>
                <a:cs typeface="Arial" panose="020B0604020202020204" pitchFamily="34" charset="0"/>
              </a:rPr>
              <a:t>o</a:t>
            </a:r>
            <a:r>
              <a:rPr lang="en-US" dirty="0">
                <a:effectLst/>
                <a:ea typeface="Times New Roman" panose="02020603050405020304" pitchFamily="18" charset="0"/>
                <a:cs typeface="Arial" panose="020B0604020202020204" pitchFamily="34" charset="0"/>
              </a:rPr>
              <a:t>n</a:t>
            </a:r>
            <a:r>
              <a:rPr lang="en-US" spc="-30" dirty="0">
                <a:effectLst/>
                <a:ea typeface="Times New Roman" panose="02020603050405020304" pitchFamily="18" charset="0"/>
                <a:cs typeface="Arial" panose="020B0604020202020204" pitchFamily="34" charset="0"/>
              </a:rPr>
              <a:t> </a:t>
            </a:r>
            <a:r>
              <a:rPr lang="en-US" spc="-15" dirty="0">
                <a:effectLst/>
                <a:ea typeface="Times New Roman" panose="02020603050405020304" pitchFamily="18" charset="0"/>
                <a:cs typeface="Arial" panose="020B0604020202020204" pitchFamily="34" charset="0"/>
              </a:rPr>
              <a:t>wi</a:t>
            </a:r>
            <a:r>
              <a:rPr lang="en-US" spc="-10" dirty="0">
                <a:effectLst/>
                <a:ea typeface="Times New Roman" panose="02020603050405020304" pitchFamily="18" charset="0"/>
                <a:cs typeface="Arial" panose="020B0604020202020204" pitchFamily="34" charset="0"/>
              </a:rPr>
              <a:t>t</a:t>
            </a:r>
            <a:r>
              <a:rPr lang="en-US" dirty="0">
                <a:effectLst/>
                <a:ea typeface="Times New Roman" panose="02020603050405020304" pitchFamily="18" charset="0"/>
                <a:cs typeface="Arial" panose="020B0604020202020204" pitchFamily="34" charset="0"/>
              </a:rPr>
              <a:t>h</a:t>
            </a:r>
            <a:r>
              <a:rPr lang="en-US" spc="-15" dirty="0">
                <a:effectLst/>
                <a:ea typeface="Times New Roman" panose="02020603050405020304" pitchFamily="18" charset="0"/>
                <a:cs typeface="Arial" panose="020B0604020202020204" pitchFamily="34" charset="0"/>
              </a:rPr>
              <a:t> </a:t>
            </a:r>
            <a:r>
              <a:rPr lang="en-US" spc="-10" dirty="0">
                <a:effectLst/>
                <a:ea typeface="Times New Roman" panose="02020603050405020304" pitchFamily="18" charset="0"/>
                <a:cs typeface="Arial" panose="020B0604020202020204" pitchFamily="34" charset="0"/>
              </a:rPr>
              <a:t>t</a:t>
            </a:r>
            <a:r>
              <a:rPr lang="en-US" spc="-5" dirty="0">
                <a:effectLst/>
                <a:ea typeface="Times New Roman" panose="02020603050405020304" pitchFamily="18" charset="0"/>
                <a:cs typeface="Arial" panose="020B0604020202020204" pitchFamily="34" charset="0"/>
              </a:rPr>
              <a:t>h</a:t>
            </a:r>
            <a:r>
              <a:rPr lang="en-US" dirty="0">
                <a:effectLst/>
                <a:ea typeface="Times New Roman" panose="02020603050405020304" pitchFamily="18" charset="0"/>
                <a:cs typeface="Arial" panose="020B0604020202020204" pitchFamily="34" charset="0"/>
              </a:rPr>
              <a:t>e</a:t>
            </a:r>
            <a:r>
              <a:rPr lang="en-US" spc="-15" dirty="0">
                <a:effectLst/>
                <a:ea typeface="Times New Roman" panose="02020603050405020304" pitchFamily="18" charset="0"/>
                <a:cs typeface="Arial" panose="020B0604020202020204" pitchFamily="34" charset="0"/>
              </a:rPr>
              <a:t> </a:t>
            </a:r>
            <a:r>
              <a:rPr lang="en-US" spc="-5" dirty="0">
                <a:effectLst/>
                <a:ea typeface="Times New Roman" panose="02020603050405020304" pitchFamily="18" charset="0"/>
                <a:cs typeface="Arial" panose="020B0604020202020204" pitchFamily="34" charset="0"/>
              </a:rPr>
              <a:t>pa</a:t>
            </a:r>
            <a:r>
              <a:rPr lang="en-US" spc="-10" dirty="0">
                <a:effectLst/>
                <a:ea typeface="Times New Roman" panose="02020603050405020304" pitchFamily="18" charset="0"/>
                <a:cs typeface="Arial" panose="020B0604020202020204" pitchFamily="34" charset="0"/>
              </a:rPr>
              <a:t>t</a:t>
            </a:r>
            <a:r>
              <a:rPr lang="en-US" spc="-15" dirty="0">
                <a:effectLst/>
                <a:ea typeface="Times New Roman" panose="02020603050405020304" pitchFamily="18" charset="0"/>
                <a:cs typeface="Arial" panose="020B0604020202020204" pitchFamily="34" charset="0"/>
              </a:rPr>
              <a:t>i</a:t>
            </a:r>
            <a:r>
              <a:rPr lang="en-US" spc="-5" dirty="0">
                <a:effectLst/>
                <a:ea typeface="Times New Roman" panose="02020603050405020304" pitchFamily="18" charset="0"/>
                <a:cs typeface="Arial" panose="020B0604020202020204" pitchFamily="34" charset="0"/>
              </a:rPr>
              <a:t>en</a:t>
            </a:r>
            <a:r>
              <a:rPr lang="en-US" spc="-10" dirty="0">
                <a:effectLst/>
                <a:ea typeface="Times New Roman" panose="02020603050405020304" pitchFamily="18" charset="0"/>
                <a:cs typeface="Arial" panose="020B0604020202020204" pitchFamily="34" charset="0"/>
              </a:rPr>
              <a:t>t</a:t>
            </a:r>
            <a:r>
              <a:rPr lang="en-US" dirty="0">
                <a:effectLst/>
                <a:ea typeface="Times New Roman" panose="02020603050405020304" pitchFamily="18" charset="0"/>
                <a:cs typeface="Arial" panose="020B0604020202020204" pitchFamily="34" charset="0"/>
              </a:rPr>
              <a:t>.</a:t>
            </a:r>
            <a:r>
              <a:rPr lang="en-US" spc="-20" dirty="0">
                <a:effectLst/>
                <a:ea typeface="Times New Roman" panose="02020603050405020304" pitchFamily="18" charset="0"/>
                <a:cs typeface="Arial" panose="020B0604020202020204" pitchFamily="34" charset="0"/>
              </a:rPr>
              <a:t> </a:t>
            </a:r>
            <a:br>
              <a:rPr lang="en-US" sz="1400" baseline="30000" dirty="0"/>
            </a:br>
            <a:br>
              <a:rPr lang="en-US" sz="1400" baseline="30000" dirty="0"/>
            </a:br>
            <a:br>
              <a:rPr lang="en-US" sz="1400" baseline="30000" dirty="0"/>
            </a:br>
            <a:br>
              <a:rPr lang="en-US" sz="1400" baseline="30000" dirty="0"/>
            </a:br>
            <a:br>
              <a:rPr lang="en-US" sz="1400" baseline="30000" dirty="0"/>
            </a:br>
            <a:endParaRPr lang="en-US" sz="1400" baseline="30000" dirty="0"/>
          </a:p>
          <a:p>
            <a:pPr marL="0" indent="0">
              <a:buNone/>
            </a:pPr>
            <a:br>
              <a:rPr lang="en-US" sz="1400" baseline="30000" dirty="0"/>
            </a:br>
            <a:r>
              <a:rPr lang="en-US" sz="1400" baseline="30000" dirty="0"/>
              <a:t>       </a:t>
            </a:r>
            <a:endParaRPr lang="en-US" sz="1400" dirty="0"/>
          </a:p>
        </p:txBody>
      </p:sp>
      <p:sp>
        <p:nvSpPr>
          <p:cNvPr id="4" name="Slide Number Placeholder 3">
            <a:extLst>
              <a:ext uri="{FF2B5EF4-FFF2-40B4-BE49-F238E27FC236}">
                <a16:creationId xmlns:a16="http://schemas.microsoft.com/office/drawing/2014/main" id="{379AE232-92E8-49E5-AF4D-D4AF82E5B46F}"/>
              </a:ext>
            </a:extLst>
          </p:cNvPr>
          <p:cNvSpPr>
            <a:spLocks noGrp="1"/>
          </p:cNvSpPr>
          <p:nvPr>
            <p:ph type="sldNum" sz="quarter" idx="12"/>
          </p:nvPr>
        </p:nvSpPr>
        <p:spPr/>
        <p:txBody>
          <a:bodyPr/>
          <a:lstStyle/>
          <a:p>
            <a:fld id="{12A9E14D-4218-D743-BB5B-B907FBBABC66}" type="slidenum">
              <a:rPr lang="en-US" smtClean="0"/>
              <a:pPr/>
              <a:t>5</a:t>
            </a:fld>
            <a:endParaRPr lang="en-US" dirty="0"/>
          </a:p>
        </p:txBody>
      </p:sp>
      <p:pic>
        <p:nvPicPr>
          <p:cNvPr id="7" name="Content Placeholder 6" descr="A doctor talking to a patient&#10;&#10;Description automatically generated with low confidence">
            <a:extLst>
              <a:ext uri="{FF2B5EF4-FFF2-40B4-BE49-F238E27FC236}">
                <a16:creationId xmlns:a16="http://schemas.microsoft.com/office/drawing/2014/main" id="{FEE050C2-38D2-43C9-A4CA-F1CAF8AFBAF5}"/>
              </a:ext>
            </a:extLst>
          </p:cNvPr>
          <p:cNvPicPr>
            <a:picLocks noGrp="1" noChangeAspect="1"/>
          </p:cNvPicPr>
          <p:nvPr>
            <p:ph sz="half" idx="1"/>
          </p:nvPr>
        </p:nvPicPr>
        <p:blipFill>
          <a:blip r:embed="rId2"/>
          <a:stretch>
            <a:fillRect/>
          </a:stretch>
        </p:blipFill>
        <p:spPr>
          <a:xfrm>
            <a:off x="648550" y="1676397"/>
            <a:ext cx="3738623" cy="2691321"/>
          </a:xfrm>
        </p:spPr>
      </p:pic>
    </p:spTree>
    <p:extLst>
      <p:ext uri="{BB962C8B-B14F-4D97-AF65-F5344CB8AC3E}">
        <p14:creationId xmlns:p14="http://schemas.microsoft.com/office/powerpoint/2010/main" val="416922497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C875E-B03A-4EEF-8EAD-35D1CFC50DF2}"/>
              </a:ext>
            </a:extLst>
          </p:cNvPr>
          <p:cNvSpPr>
            <a:spLocks noGrp="1"/>
          </p:cNvSpPr>
          <p:nvPr>
            <p:ph type="title"/>
          </p:nvPr>
        </p:nvSpPr>
        <p:spPr/>
        <p:txBody>
          <a:bodyPr/>
          <a:lstStyle/>
          <a:p>
            <a:r>
              <a:rPr lang="en-US"/>
              <a:t>Additional References Related to </a:t>
            </a:r>
            <a:br>
              <a:rPr lang="en-US"/>
            </a:br>
            <a:r>
              <a:rPr lang="en-US"/>
              <a:t>the Code of Ethics </a:t>
            </a:r>
            <a:endParaRPr lang="en-US" dirty="0"/>
          </a:p>
        </p:txBody>
      </p:sp>
      <p:sp>
        <p:nvSpPr>
          <p:cNvPr id="3" name="Content Placeholder 2">
            <a:extLst>
              <a:ext uri="{FF2B5EF4-FFF2-40B4-BE49-F238E27FC236}">
                <a16:creationId xmlns:a16="http://schemas.microsoft.com/office/drawing/2014/main" id="{3C3ACFC0-ED73-4C81-86FF-F22C7B5C7CAA}"/>
              </a:ext>
            </a:extLst>
          </p:cNvPr>
          <p:cNvSpPr>
            <a:spLocks noGrp="1"/>
          </p:cNvSpPr>
          <p:nvPr>
            <p:ph sz="half" idx="1"/>
          </p:nvPr>
        </p:nvSpPr>
        <p:spPr>
          <a:xfrm>
            <a:off x="609600" y="1676400"/>
            <a:ext cx="5664740" cy="4114800"/>
          </a:xfrm>
        </p:spPr>
        <p:txBody>
          <a:bodyPr/>
          <a:lstStyle/>
          <a:p>
            <a:r>
              <a:rPr lang="en-US" dirty="0"/>
              <a:t>Principles of the Code</a:t>
            </a:r>
          </a:p>
          <a:p>
            <a:pPr marL="457200" lvl="1" indent="0">
              <a:buNone/>
            </a:pPr>
            <a:r>
              <a:rPr lang="en-US" dirty="0"/>
              <a:t>1. Ethics in Ophthalmology</a:t>
            </a:r>
          </a:p>
          <a:p>
            <a:pPr marL="457200" lvl="1" indent="0">
              <a:buNone/>
            </a:pPr>
            <a:r>
              <a:rPr lang="en-US" dirty="0"/>
              <a:t>2. Providing Ophthalmological Services </a:t>
            </a:r>
          </a:p>
          <a:p>
            <a:pPr marL="457200" lvl="1" indent="0">
              <a:buNone/>
            </a:pPr>
            <a:r>
              <a:rPr lang="en-US" dirty="0"/>
              <a:t>7. An Ophthalmologist’s Responsibility </a:t>
            </a:r>
          </a:p>
          <a:p>
            <a:r>
              <a:rPr lang="en-US" dirty="0"/>
              <a:t>Rules of the Code</a:t>
            </a:r>
          </a:p>
          <a:p>
            <a:pPr marL="457200" lvl="1" indent="0">
              <a:buNone/>
            </a:pPr>
            <a:r>
              <a:rPr lang="en-US" dirty="0"/>
              <a:t>Rule 2. Informed Consent </a:t>
            </a:r>
          </a:p>
          <a:p>
            <a:pPr marL="457200" lvl="1" indent="0">
              <a:buNone/>
            </a:pPr>
            <a:r>
              <a:rPr lang="en-US" dirty="0"/>
              <a:t>Rule 6. Pretreatment Assessment </a:t>
            </a:r>
          </a:p>
          <a:p>
            <a:pPr marL="457200" lvl="1" indent="0">
              <a:buNone/>
            </a:pPr>
            <a:r>
              <a:rPr lang="en-US" dirty="0"/>
              <a:t>Rule 11. Commercial Relationships </a:t>
            </a:r>
          </a:p>
          <a:p>
            <a:pPr marL="457200" lvl="1" indent="0">
              <a:buNone/>
            </a:pPr>
            <a:r>
              <a:rPr lang="en-US" dirty="0"/>
              <a:t>Rule 15. Conflict of Interest  </a:t>
            </a:r>
          </a:p>
        </p:txBody>
      </p:sp>
      <p:sp>
        <p:nvSpPr>
          <p:cNvPr id="5" name="Content Placeholder 4">
            <a:extLst>
              <a:ext uri="{FF2B5EF4-FFF2-40B4-BE49-F238E27FC236}">
                <a16:creationId xmlns:a16="http://schemas.microsoft.com/office/drawing/2014/main" id="{FEAAEB8D-4054-4B59-9C25-5779218F1DB1}"/>
              </a:ext>
            </a:extLst>
          </p:cNvPr>
          <p:cNvSpPr>
            <a:spLocks noGrp="1"/>
          </p:cNvSpPr>
          <p:nvPr>
            <p:ph sz="half" idx="2"/>
          </p:nvPr>
        </p:nvSpPr>
        <p:spPr>
          <a:xfrm>
            <a:off x="6274340" y="1676400"/>
            <a:ext cx="5308060" cy="4114800"/>
          </a:xfrm>
        </p:spPr>
        <p:txBody>
          <a:bodyPr/>
          <a:lstStyle/>
          <a:p>
            <a:r>
              <a:rPr lang="en-US" sz="2200"/>
              <a:t>Advisory </a:t>
            </a:r>
            <a:r>
              <a:rPr lang="en-US" sz="2200" dirty="0"/>
              <a:t>Opinion, </a:t>
            </a:r>
            <a:r>
              <a:rPr lang="en-US" sz="2200" b="0" i="0" u="none" strike="noStrike" dirty="0">
                <a:solidFill>
                  <a:srgbClr val="000000"/>
                </a:solidFill>
                <a:effectLst/>
                <a:hlinkClick r:id="rId2"/>
              </a:rPr>
              <a:t>Determining the Need for Medical or Surgical Intervention</a:t>
            </a:r>
            <a:endParaRPr lang="en-US" sz="2200" b="0" i="0" dirty="0">
              <a:solidFill>
                <a:srgbClr val="000000"/>
              </a:solidFill>
              <a:effectLst/>
            </a:endParaRPr>
          </a:p>
          <a:p>
            <a:r>
              <a:rPr lang="en-US" sz="2200" dirty="0"/>
              <a:t>Policy Statement, </a:t>
            </a:r>
            <a:r>
              <a:rPr lang="en-US" sz="2200" b="0" i="0" u="none" strike="noStrike" dirty="0">
                <a:solidFill>
                  <a:srgbClr val="000000"/>
                </a:solidFill>
                <a:effectLst/>
                <a:hlinkClick r:id="rId3"/>
              </a:rPr>
              <a:t>Pretreatment Assessment: Responsibilities of the Ophthalmologist</a:t>
            </a:r>
            <a:endParaRPr lang="en-US" sz="2200" b="0" i="0" dirty="0">
              <a:solidFill>
                <a:srgbClr val="000000"/>
              </a:solidFill>
              <a:effectLst/>
            </a:endParaRPr>
          </a:p>
          <a:p>
            <a:r>
              <a:rPr lang="en-US" sz="2200" dirty="0"/>
              <a:t>Redmond Ethics Center, see </a:t>
            </a:r>
            <a:r>
              <a:rPr lang="en-US" sz="2200" dirty="0">
                <a:hlinkClick r:id="rId4"/>
              </a:rPr>
              <a:t>Fundamental Issues in Patient Care</a:t>
            </a:r>
            <a:endParaRPr lang="en-US" sz="2200" dirty="0"/>
          </a:p>
          <a:p>
            <a:endParaRPr lang="en-US" sz="1800" i="1" dirty="0"/>
          </a:p>
          <a:p>
            <a:endParaRPr lang="en-US" dirty="0"/>
          </a:p>
        </p:txBody>
      </p:sp>
      <p:sp>
        <p:nvSpPr>
          <p:cNvPr id="4" name="Slide Number Placeholder 3">
            <a:extLst>
              <a:ext uri="{FF2B5EF4-FFF2-40B4-BE49-F238E27FC236}">
                <a16:creationId xmlns:a16="http://schemas.microsoft.com/office/drawing/2014/main" id="{C0F21546-F7E1-4B98-A70A-B851EE754EB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A9E14D-4218-D743-BB5B-B907FBBABC66}" type="slidenum">
              <a:rPr kumimoji="0" lang="en-US" sz="1000" b="0" i="0" u="none" strike="noStrike" kern="1200" cap="none" spc="0" normalizeH="0" baseline="0" noProof="0" smtClean="0">
                <a:ln>
                  <a:noFill/>
                </a:ln>
                <a:solidFill>
                  <a:srgbClr val="53565A"/>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dirty="0">
              <a:ln>
                <a:noFill/>
              </a:ln>
              <a:solidFill>
                <a:srgbClr val="53565A"/>
              </a:solidFill>
              <a:effectLst/>
              <a:uLnTx/>
              <a:uFillTx/>
              <a:latin typeface="Arial"/>
              <a:ea typeface="+mn-ea"/>
              <a:cs typeface="+mn-cs"/>
            </a:endParaRPr>
          </a:p>
        </p:txBody>
      </p:sp>
    </p:spTree>
    <p:extLst>
      <p:ext uri="{BB962C8B-B14F-4D97-AF65-F5344CB8AC3E}">
        <p14:creationId xmlns:p14="http://schemas.microsoft.com/office/powerpoint/2010/main" val="313305100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 </a:t>
            </a:r>
          </a:p>
        </p:txBody>
      </p:sp>
      <p:sp>
        <p:nvSpPr>
          <p:cNvPr id="3" name="Content Placeholder 2"/>
          <p:cNvSpPr>
            <a:spLocks noGrp="1"/>
          </p:cNvSpPr>
          <p:nvPr>
            <p:ph sz="half" idx="1"/>
          </p:nvPr>
        </p:nvSpPr>
        <p:spPr>
          <a:xfrm>
            <a:off x="609600" y="1676400"/>
            <a:ext cx="10668000" cy="4114800"/>
          </a:xfrm>
        </p:spPr>
        <p:txBody>
          <a:bodyPr/>
          <a:lstStyle/>
          <a:p>
            <a:r>
              <a:rPr lang="en-US" dirty="0"/>
              <a:t>General Inquiries &amp; Submissions</a:t>
            </a:r>
            <a:br>
              <a:rPr lang="en-US" dirty="0"/>
            </a:br>
            <a:r>
              <a:rPr lang="en-US" dirty="0">
                <a:hlinkClick r:id="rId2"/>
              </a:rPr>
              <a:t>ethics@aao.org</a:t>
            </a:r>
            <a:endParaRPr lang="en-US" dirty="0"/>
          </a:p>
          <a:p>
            <a:r>
              <a:rPr lang="en-US" dirty="0"/>
              <a:t>The Redmond Ethics Center</a:t>
            </a:r>
            <a:br>
              <a:rPr lang="en-US" dirty="0"/>
            </a:br>
            <a:r>
              <a:rPr lang="en-US" dirty="0">
                <a:hlinkClick r:id="rId3"/>
              </a:rPr>
              <a:t>https://www.aao.org/clinical-education/redmond-ethics-center</a:t>
            </a:r>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A9E14D-4218-D743-BB5B-B907FBBABC66}" type="slidenum">
              <a:rPr kumimoji="0" lang="en-US" sz="1000" b="0" i="0" u="none" strike="noStrike" kern="1200" cap="none" spc="0" normalizeH="0" baseline="0" noProof="0" smtClean="0">
                <a:ln>
                  <a:noFill/>
                </a:ln>
                <a:solidFill>
                  <a:srgbClr val="53565A"/>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dirty="0">
              <a:ln>
                <a:noFill/>
              </a:ln>
              <a:solidFill>
                <a:srgbClr val="53565A"/>
              </a:solidFill>
              <a:effectLst/>
              <a:uLnTx/>
              <a:uFillTx/>
              <a:latin typeface="Arial"/>
              <a:ea typeface="+mn-ea"/>
              <a:cs typeface="+mn-cs"/>
            </a:endParaRPr>
          </a:p>
        </p:txBody>
      </p:sp>
    </p:spTree>
    <p:extLst>
      <p:ext uri="{BB962C8B-B14F-4D97-AF65-F5344CB8AC3E}">
        <p14:creationId xmlns:p14="http://schemas.microsoft.com/office/powerpoint/2010/main" val="199491657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6705212"/>
      </p:ext>
    </p:extLst>
  </p:cSld>
  <p:clrMapOvr>
    <a:masterClrMapping/>
  </p:clrMapOvr>
  <p:transition>
    <p:fade/>
  </p:transition>
</p:sld>
</file>

<file path=ppt/theme/theme1.xml><?xml version="1.0" encoding="utf-8"?>
<a:theme xmlns:a="http://schemas.openxmlformats.org/drawingml/2006/main" name="1_Office Theme">
  <a:themeElements>
    <a:clrScheme name="Academy">
      <a:dk1>
        <a:srgbClr val="000000"/>
      </a:dk1>
      <a:lt1>
        <a:srgbClr val="FFFFFF"/>
      </a:lt1>
      <a:dk2>
        <a:srgbClr val="53565A"/>
      </a:dk2>
      <a:lt2>
        <a:srgbClr val="351F65"/>
      </a:lt2>
      <a:accent1>
        <a:srgbClr val="D05A57"/>
      </a:accent1>
      <a:accent2>
        <a:srgbClr val="F68D2E"/>
      </a:accent2>
      <a:accent3>
        <a:srgbClr val="F2C75C"/>
      </a:accent3>
      <a:accent4>
        <a:srgbClr val="A9C23F"/>
      </a:accent4>
      <a:accent5>
        <a:srgbClr val="86C8BC"/>
      </a:accent5>
      <a:accent6>
        <a:srgbClr val="3E87CB"/>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cmpd="sng"/>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a:defPPr>
      </a:lstStyle>
    </a:txDef>
  </a:objectDefaults>
  <a:extraClrSchemeLst/>
  <a:extLst>
    <a:ext uri="{05A4C25C-085E-4340-85A3-A5531E510DB2}">
      <thm15:themeFamily xmlns:thm15="http://schemas.microsoft.com/office/thememl/2012/main" name="AAO TEMPLATE_WIDE" id="{B7D43C09-1926-EA4D-A9B5-228DB1CB9C12}" vid="{29EC38E9-ECF7-B24F-9EB0-D8C7390972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16502</TotalTime>
  <Words>385</Words>
  <Application>Microsoft Office PowerPoint</Application>
  <PresentationFormat>Widescreen</PresentationFormat>
  <Paragraphs>53</Paragraphs>
  <Slides>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1_Office Theme</vt:lpstr>
      <vt:lpstr>AAO Code of Ethics Rule of the Month </vt:lpstr>
      <vt:lpstr> Why is This Topic Important?</vt:lpstr>
      <vt:lpstr>  Code of Ethics - Rule 10</vt:lpstr>
      <vt:lpstr>Key Provision of Rule 10 </vt:lpstr>
      <vt:lpstr>The Best Interests of the Patient </vt:lpstr>
      <vt:lpstr>Additional References Related to  the Code of Ethics </vt:lpstr>
      <vt:lpstr>Thank you -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Informed Consent  Why is This Topic Important?</dc:title>
  <dc:creator>Mara Pearse Burke</dc:creator>
  <cp:lastModifiedBy>Mara Pearse Burke</cp:lastModifiedBy>
  <cp:revision>157</cp:revision>
  <dcterms:created xsi:type="dcterms:W3CDTF">2021-02-10T21:03:04Z</dcterms:created>
  <dcterms:modified xsi:type="dcterms:W3CDTF">2021-08-24T18:59:57Z</dcterms:modified>
</cp:coreProperties>
</file>