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97" r:id="rId2"/>
    <p:sldId id="271" r:id="rId3"/>
    <p:sldId id="269" r:id="rId4"/>
    <p:sldId id="308" r:id="rId5"/>
    <p:sldId id="329" r:id="rId6"/>
    <p:sldId id="316" r:id="rId7"/>
    <p:sldId id="325" r:id="rId8"/>
    <p:sldId id="332" r:id="rId9"/>
    <p:sldId id="334" r:id="rId10"/>
    <p:sldId id="290"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557" autoAdjust="0"/>
    <p:restoredTop sz="94660"/>
  </p:normalViewPr>
  <p:slideViewPr>
    <p:cSldViewPr snapToGrid="0">
      <p:cViewPr varScale="1">
        <p:scale>
          <a:sx n="79" d="100"/>
          <a:sy n="79" d="100"/>
        </p:scale>
        <p:origin x="86" y="50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81FDD8-83C4-4B3B-A573-037ECF0DB9EE}" type="datetimeFigureOut">
              <a:rPr lang="en-US" smtClean="0"/>
              <a:t>7/16/2021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F63018-EE8F-43FF-A9D3-112A2CCCCA4A}" type="slidenum">
              <a:rPr lang="en-US" smtClean="0"/>
              <a:t>‹#›</a:t>
            </a:fld>
            <a:endParaRPr lang="en-US" dirty="0"/>
          </a:p>
        </p:txBody>
      </p:sp>
    </p:spTree>
    <p:extLst>
      <p:ext uri="{BB962C8B-B14F-4D97-AF65-F5344CB8AC3E}">
        <p14:creationId xmlns:p14="http://schemas.microsoft.com/office/powerpoint/2010/main" val="2506505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fontAlgn="base">
              <a:spcAft>
                <a:spcPct val="0"/>
              </a:spcAft>
            </a:pPr>
            <a:r>
              <a:rPr lang="en-US" altLang="en-US" dirty="0"/>
              <a:t>Obligation to be Truthful</a:t>
            </a:r>
          </a:p>
          <a:p>
            <a:pPr defTabSz="457200" fontAlgn="base">
              <a:spcAft>
                <a:spcPct val="0"/>
              </a:spcAft>
            </a:pPr>
            <a:r>
              <a:rPr lang="en-US" altLang="en-US" dirty="0"/>
              <a:t>Engenders Patient Trust</a:t>
            </a:r>
          </a:p>
          <a:p>
            <a:pPr defTabSz="457200" fontAlgn="base">
              <a:spcAft>
                <a:spcPct val="0"/>
              </a:spcAft>
            </a:pPr>
            <a:r>
              <a:rPr lang="en-US" altLang="en-US" dirty="0"/>
              <a:t>Develops Patient Autonomy</a:t>
            </a:r>
          </a:p>
          <a:p>
            <a:pPr defTabSz="457200" fontAlgn="base">
              <a:spcAft>
                <a:spcPct val="0"/>
              </a:spcAft>
            </a:pPr>
            <a:r>
              <a:rPr lang="en-US" altLang="en-US" dirty="0"/>
              <a:t>Integrity of the Profession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CDF85-3280-3542-9647-8105EC0AC3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59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elements of Informed consent:</a:t>
            </a:r>
          </a:p>
          <a:p>
            <a:endParaRPr lang="en-US" dirty="0"/>
          </a:p>
          <a:p>
            <a:r>
              <a:rPr lang="en-US" altLang="en-US" dirty="0"/>
              <a:t>Beneficence – do what’s right</a:t>
            </a:r>
          </a:p>
          <a:p>
            <a:endParaRPr lang="en-US" altLang="en-US" dirty="0"/>
          </a:p>
          <a:p>
            <a:r>
              <a:rPr lang="en-US" altLang="en-US" dirty="0"/>
              <a:t>Non-maleficence – don’t do what’s wrong</a:t>
            </a:r>
          </a:p>
          <a:p>
            <a:endParaRPr lang="en-US" altLang="en-US" dirty="0"/>
          </a:p>
          <a:p>
            <a:r>
              <a:rPr lang="en-US" altLang="en-US" dirty="0"/>
              <a:t>Justice – include all relevant info – different for each patient</a:t>
            </a:r>
          </a:p>
          <a:p>
            <a:endParaRPr lang="en-US" altLang="en-US" dirty="0"/>
          </a:p>
          <a:p>
            <a:r>
              <a:rPr lang="en-US" altLang="en-US" dirty="0"/>
              <a:t>Autonomy (self governance) (some say truth-telling) – help the patient make informed decisions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CDF85-3280-3542-9647-8105EC0AC3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5187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752600"/>
            <a:ext cx="9296400" cy="1828800"/>
          </a:xfrm>
        </p:spPr>
        <p:txBody>
          <a:bodyPr anchor="b">
            <a:noAutofit/>
          </a:bodyPr>
          <a:lstStyle>
            <a:lvl1pPr marL="0" marR="0" indent="0" algn="l" defTabSz="914400" rtl="0" eaLnBrk="1" fontAlgn="auto" latinLnBrk="0" hangingPunct="1">
              <a:lnSpc>
                <a:spcPct val="100000"/>
              </a:lnSpc>
              <a:spcBef>
                <a:spcPct val="0"/>
              </a:spcBef>
              <a:spcAft>
                <a:spcPts val="0"/>
              </a:spcAft>
              <a:buClrTx/>
              <a:buSzTx/>
              <a:buFontTx/>
              <a:buNone/>
              <a:tabLst/>
              <a:defRPr sz="4400" baseline="0"/>
            </a:lvl1pPr>
          </a:lstStyle>
          <a:p>
            <a:r>
              <a:rPr lang="en-US" dirty="0"/>
              <a:t>Cover Slide Title</a:t>
            </a:r>
          </a:p>
        </p:txBody>
      </p:sp>
      <p:sp>
        <p:nvSpPr>
          <p:cNvPr id="3" name="Subtitle 2"/>
          <p:cNvSpPr>
            <a:spLocks noGrp="1"/>
          </p:cNvSpPr>
          <p:nvPr>
            <p:ph type="subTitle" idx="1" hasCustomPrompt="1"/>
          </p:nvPr>
        </p:nvSpPr>
        <p:spPr>
          <a:xfrm>
            <a:off x="609600" y="3810000"/>
            <a:ext cx="9296400" cy="1828800"/>
          </a:xfrm>
        </p:spPr>
        <p:txBody>
          <a:bodyPr>
            <a:noAutofit/>
          </a:bodyPr>
          <a:lstStyle>
            <a:lvl1pPr marL="0" indent="0" algn="l">
              <a:buNone/>
              <a:defRPr sz="28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info, date, etc.</a:t>
            </a:r>
          </a:p>
        </p:txBody>
      </p:sp>
      <p:sp>
        <p:nvSpPr>
          <p:cNvPr id="8" name="Oval 7"/>
          <p:cNvSpPr>
            <a:spLocks noChangeAspect="1"/>
          </p:cNvSpPr>
          <p:nvPr userDrawn="1"/>
        </p:nvSpPr>
        <p:spPr>
          <a:xfrm>
            <a:off x="10224274" y="1286030"/>
            <a:ext cx="1967724" cy="1967724"/>
          </a:xfrm>
          <a:prstGeom prst="ellipse">
            <a:avLst/>
          </a:prstGeom>
          <a:solidFill>
            <a:srgbClr val="D7D2E0"/>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dirty="0"/>
          </a:p>
        </p:txBody>
      </p:sp>
      <p:sp>
        <p:nvSpPr>
          <p:cNvPr id="9" name="Oval 8"/>
          <p:cNvSpPr>
            <a:spLocks noChangeAspect="1"/>
          </p:cNvSpPr>
          <p:nvPr userDrawn="1"/>
        </p:nvSpPr>
        <p:spPr>
          <a:xfrm>
            <a:off x="10224275" y="3253754"/>
            <a:ext cx="1967724" cy="1967724"/>
          </a:xfrm>
          <a:prstGeom prst="ellipse">
            <a:avLst/>
          </a:prstGeom>
          <a:solidFill>
            <a:srgbClr val="989A9C"/>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dirty="0"/>
          </a:p>
        </p:txBody>
      </p:sp>
      <p:sp>
        <p:nvSpPr>
          <p:cNvPr id="22" name="Freeform 21"/>
          <p:cNvSpPr>
            <a:spLocks noChangeAspect="1"/>
          </p:cNvSpPr>
          <p:nvPr userDrawn="1"/>
        </p:nvSpPr>
        <p:spPr>
          <a:xfrm>
            <a:off x="10224277" y="5221478"/>
            <a:ext cx="1967724" cy="1636522"/>
          </a:xfrm>
          <a:custGeom>
            <a:avLst/>
            <a:gdLst>
              <a:gd name="connsiteX0" fmla="*/ 983862 w 1967724"/>
              <a:gd name="connsiteY0" fmla="*/ 0 h 1636522"/>
              <a:gd name="connsiteX1" fmla="*/ 1967724 w 1967724"/>
              <a:gd name="connsiteY1" fmla="*/ 983862 h 1636522"/>
              <a:gd name="connsiteX2" fmla="*/ 1799696 w 1967724"/>
              <a:gd name="connsiteY2" fmla="*/ 1533949 h 1636522"/>
              <a:gd name="connsiteX3" fmla="*/ 1715065 w 1967724"/>
              <a:gd name="connsiteY3" fmla="*/ 1636522 h 1636522"/>
              <a:gd name="connsiteX4" fmla="*/ 252659 w 1967724"/>
              <a:gd name="connsiteY4" fmla="*/ 1636522 h 1636522"/>
              <a:gd name="connsiteX5" fmla="*/ 168028 w 1967724"/>
              <a:gd name="connsiteY5" fmla="*/ 1533949 h 1636522"/>
              <a:gd name="connsiteX6" fmla="*/ 0 w 1967724"/>
              <a:gd name="connsiteY6" fmla="*/ 983862 h 1636522"/>
              <a:gd name="connsiteX7" fmla="*/ 983862 w 1967724"/>
              <a:gd name="connsiteY7" fmla="*/ 0 h 163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7724" h="1636522">
                <a:moveTo>
                  <a:pt x="983862" y="0"/>
                </a:moveTo>
                <a:cubicBezTo>
                  <a:pt x="1527234" y="0"/>
                  <a:pt x="1967724" y="440490"/>
                  <a:pt x="1967724" y="983862"/>
                </a:cubicBezTo>
                <a:cubicBezTo>
                  <a:pt x="1967724" y="1187627"/>
                  <a:pt x="1905780" y="1376923"/>
                  <a:pt x="1799696" y="1533949"/>
                </a:cubicBezTo>
                <a:lnTo>
                  <a:pt x="1715065" y="1636522"/>
                </a:lnTo>
                <a:lnTo>
                  <a:pt x="252659" y="1636522"/>
                </a:lnTo>
                <a:lnTo>
                  <a:pt x="168028" y="1533949"/>
                </a:lnTo>
                <a:cubicBezTo>
                  <a:pt x="61944" y="1376923"/>
                  <a:pt x="0" y="1187627"/>
                  <a:pt x="0" y="983862"/>
                </a:cubicBezTo>
                <a:cubicBezTo>
                  <a:pt x="0" y="440490"/>
                  <a:pt x="440490" y="0"/>
                  <a:pt x="983862" y="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7375" t="21951" b="21951"/>
          <a:stretch/>
        </p:blipFill>
        <p:spPr>
          <a:xfrm>
            <a:off x="609600" y="491196"/>
            <a:ext cx="2871216" cy="76943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7746" y="678462"/>
            <a:ext cx="2550854" cy="438912"/>
          </a:xfrm>
          <a:prstGeom prst="rect">
            <a:avLst/>
          </a:prstGeom>
        </p:spPr>
      </p:pic>
    </p:spTree>
    <p:extLst>
      <p:ext uri="{BB962C8B-B14F-4D97-AF65-F5344CB8AC3E}">
        <p14:creationId xmlns:p14="http://schemas.microsoft.com/office/powerpoint/2010/main" val="5345142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752600"/>
            <a:ext cx="9906000" cy="1828800"/>
          </a:xfrm>
        </p:spPr>
        <p:txBody>
          <a:bodyPr anchor="b">
            <a:noAutofit/>
          </a:bodyPr>
          <a:lstStyle>
            <a:lvl1pPr>
              <a:defRPr sz="4400"/>
            </a:lvl1pPr>
          </a:lstStyle>
          <a:p>
            <a:r>
              <a:rPr lang="en-US" dirty="0"/>
              <a:t>Section Divider Title</a:t>
            </a:r>
          </a:p>
        </p:txBody>
      </p:sp>
      <p:sp>
        <p:nvSpPr>
          <p:cNvPr id="3" name="Text Placeholder 2"/>
          <p:cNvSpPr>
            <a:spLocks noGrp="1"/>
          </p:cNvSpPr>
          <p:nvPr>
            <p:ph type="body" idx="1" hasCustomPrompt="1"/>
          </p:nvPr>
        </p:nvSpPr>
        <p:spPr>
          <a:xfrm>
            <a:off x="609600" y="3810000"/>
            <a:ext cx="9906000" cy="1828800"/>
          </a:xfrm>
        </p:spPr>
        <p:txBody>
          <a:bodyPr>
            <a:noAutofit/>
          </a:bodyPr>
          <a:lstStyle>
            <a:lvl1pPr marL="0" indent="0">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Divider Subtitle</a:t>
            </a:r>
          </a:p>
        </p:txBody>
      </p:sp>
      <p:sp>
        <p:nvSpPr>
          <p:cNvPr id="8" name="Oval 7"/>
          <p:cNvSpPr>
            <a:spLocks noChangeAspect="1"/>
          </p:cNvSpPr>
          <p:nvPr userDrawn="1"/>
        </p:nvSpPr>
        <p:spPr>
          <a:xfrm>
            <a:off x="10678072" y="2770056"/>
            <a:ext cx="1513921" cy="1513921"/>
          </a:xfrm>
          <a:prstGeom prst="ellipse">
            <a:avLst/>
          </a:prstGeom>
          <a:solidFill>
            <a:srgbClr val="D7D2E0"/>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dirty="0"/>
          </a:p>
        </p:txBody>
      </p:sp>
      <p:sp>
        <p:nvSpPr>
          <p:cNvPr id="9" name="Oval 8"/>
          <p:cNvSpPr>
            <a:spLocks noChangeAspect="1"/>
          </p:cNvSpPr>
          <p:nvPr userDrawn="1"/>
        </p:nvSpPr>
        <p:spPr>
          <a:xfrm>
            <a:off x="10678076" y="1257734"/>
            <a:ext cx="1513921" cy="1513921"/>
          </a:xfrm>
          <a:prstGeom prst="ellipse">
            <a:avLst/>
          </a:prstGeom>
          <a:solidFill>
            <a:srgbClr val="989A9C"/>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dirty="0"/>
          </a:p>
        </p:txBody>
      </p:sp>
      <p:sp>
        <p:nvSpPr>
          <p:cNvPr id="18" name="Freeform 17"/>
          <p:cNvSpPr>
            <a:spLocks noChangeAspect="1"/>
          </p:cNvSpPr>
          <p:nvPr userDrawn="1"/>
        </p:nvSpPr>
        <p:spPr>
          <a:xfrm>
            <a:off x="10678079" y="0"/>
            <a:ext cx="1513922" cy="1258535"/>
          </a:xfrm>
          <a:custGeom>
            <a:avLst/>
            <a:gdLst>
              <a:gd name="connsiteX0" fmla="*/ 193922 w 1513922"/>
              <a:gd name="connsiteY0" fmla="*/ 0 h 1258535"/>
              <a:gd name="connsiteX1" fmla="*/ 1320000 w 1513922"/>
              <a:gd name="connsiteY1" fmla="*/ 0 h 1258535"/>
              <a:gd name="connsiteX2" fmla="*/ 1384645 w 1513922"/>
              <a:gd name="connsiteY2" fmla="*/ 78350 h 1258535"/>
              <a:gd name="connsiteX3" fmla="*/ 1513922 w 1513922"/>
              <a:gd name="connsiteY3" fmla="*/ 501574 h 1258535"/>
              <a:gd name="connsiteX4" fmla="*/ 756961 w 1513922"/>
              <a:gd name="connsiteY4" fmla="*/ 1258535 h 1258535"/>
              <a:gd name="connsiteX5" fmla="*/ 0 w 1513922"/>
              <a:gd name="connsiteY5" fmla="*/ 501574 h 1258535"/>
              <a:gd name="connsiteX6" fmla="*/ 129277 w 1513922"/>
              <a:gd name="connsiteY6" fmla="*/ 78350 h 125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3922" h="1258535">
                <a:moveTo>
                  <a:pt x="193922" y="0"/>
                </a:moveTo>
                <a:lnTo>
                  <a:pt x="1320000" y="0"/>
                </a:lnTo>
                <a:lnTo>
                  <a:pt x="1384645" y="78350"/>
                </a:lnTo>
                <a:cubicBezTo>
                  <a:pt x="1466264" y="199162"/>
                  <a:pt x="1513922" y="344802"/>
                  <a:pt x="1513922" y="501574"/>
                </a:cubicBezTo>
                <a:cubicBezTo>
                  <a:pt x="1513922" y="919632"/>
                  <a:pt x="1175019" y="1258535"/>
                  <a:pt x="756961" y="1258535"/>
                </a:cubicBezTo>
                <a:cubicBezTo>
                  <a:pt x="338903" y="1258535"/>
                  <a:pt x="0" y="919632"/>
                  <a:pt x="0" y="501574"/>
                </a:cubicBezTo>
                <a:cubicBezTo>
                  <a:pt x="0" y="344802"/>
                  <a:pt x="47658" y="199162"/>
                  <a:pt x="129277" y="7835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dirty="0"/>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7375" t="21951" b="21951"/>
          <a:stretch/>
        </p:blipFill>
        <p:spPr>
          <a:xfrm>
            <a:off x="609600" y="6012366"/>
            <a:ext cx="2871216" cy="769434"/>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7746" y="6199632"/>
            <a:ext cx="2550854" cy="438912"/>
          </a:xfrm>
          <a:prstGeom prst="rect">
            <a:avLst/>
          </a:prstGeom>
        </p:spPr>
      </p:pic>
    </p:spTree>
    <p:extLst>
      <p:ext uri="{BB962C8B-B14F-4D97-AF65-F5344CB8AC3E}">
        <p14:creationId xmlns:p14="http://schemas.microsoft.com/office/powerpoint/2010/main" val="270925545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sz="1000">
                <a:solidFill>
                  <a:schemeClr val="tx2"/>
                </a:solidFill>
              </a:defRPr>
            </a:lvl1pPr>
          </a:lstStyle>
          <a:p>
            <a:fld id="{12A9E14D-4218-D743-BB5B-B907FBBABC66}" type="slidenum">
              <a:rPr lang="en-US" smtClean="0"/>
              <a:pPr/>
              <a:t>‹#›</a:t>
            </a:fld>
            <a:endParaRPr lang="en-US" dirty="0"/>
          </a:p>
        </p:txBody>
      </p:sp>
    </p:spTree>
    <p:extLst>
      <p:ext uri="{BB962C8B-B14F-4D97-AF65-F5344CB8AC3E}">
        <p14:creationId xmlns:p14="http://schemas.microsoft.com/office/powerpoint/2010/main" val="416355704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76400"/>
            <a:ext cx="50292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53200" y="1676400"/>
            <a:ext cx="50292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A9E14D-4218-D743-BB5B-B907FBBABC66}" type="slidenum">
              <a:rPr lang="en-US" smtClean="0"/>
              <a:t>‹#›</a:t>
            </a:fld>
            <a:endParaRPr lang="en-US" dirty="0"/>
          </a:p>
        </p:txBody>
      </p:sp>
    </p:spTree>
    <p:extLst>
      <p:ext uri="{BB962C8B-B14F-4D97-AF65-F5344CB8AC3E}">
        <p14:creationId xmlns:p14="http://schemas.microsoft.com/office/powerpoint/2010/main" val="199239890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 Pictur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7467600" y="1676400"/>
            <a:ext cx="4114800" cy="4114800"/>
          </a:xfrm>
          <a:prstGeom prst="ellipse">
            <a:avLst/>
          </a:prstGeom>
        </p:spPr>
        <p:txBody>
          <a:bodyPr anchor="ctr"/>
          <a:lstStyle>
            <a:lvl1pPr marL="0" indent="0" algn="ctr">
              <a:buNone/>
              <a:defRPr/>
            </a:lvl1pPr>
          </a:lstStyle>
          <a:p>
            <a:r>
              <a:rPr lang="en-US" dirty="0"/>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6400"/>
            <a:ext cx="5943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A9E14D-4218-D743-BB5B-B907FBBABC66}" type="slidenum">
              <a:rPr lang="en-US" smtClean="0"/>
              <a:t>‹#›</a:t>
            </a:fld>
            <a:endParaRPr lang="en-US" dirty="0"/>
          </a:p>
        </p:txBody>
      </p:sp>
    </p:spTree>
    <p:extLst>
      <p:ext uri="{BB962C8B-B14F-4D97-AF65-F5344CB8AC3E}">
        <p14:creationId xmlns:p14="http://schemas.microsoft.com/office/powerpoint/2010/main" val="165332981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2A9E14D-4218-D743-BB5B-B907FBBABC66}" type="slidenum">
              <a:rPr lang="en-US" smtClean="0"/>
              <a:t>‹#›</a:t>
            </a:fld>
            <a:endParaRPr lang="en-US" dirty="0"/>
          </a:p>
        </p:txBody>
      </p:sp>
    </p:spTree>
    <p:extLst>
      <p:ext uri="{BB962C8B-B14F-4D97-AF65-F5344CB8AC3E}">
        <p14:creationId xmlns:p14="http://schemas.microsoft.com/office/powerpoint/2010/main" val="159179157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Fin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400" y="1985626"/>
            <a:ext cx="8839200" cy="2510174"/>
          </a:xfrm>
          <a:prstGeom prst="rect">
            <a:avLst/>
          </a:prstGeom>
        </p:spPr>
      </p:pic>
    </p:spTree>
    <p:extLst>
      <p:ext uri="{BB962C8B-B14F-4D97-AF65-F5344CB8AC3E}">
        <p14:creationId xmlns:p14="http://schemas.microsoft.com/office/powerpoint/2010/main" val="387542956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10972800" cy="1219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676400"/>
            <a:ext cx="10972800" cy="4114800"/>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114801" y="6553200"/>
            <a:ext cx="3962399" cy="228600"/>
          </a:xfrm>
          <a:prstGeom prst="rect">
            <a:avLst/>
          </a:prstGeom>
        </p:spPr>
        <p:txBody>
          <a:bodyPr vert="horz" wrap="none" lIns="91440" tIns="45720" rIns="91440" bIns="45720" rtlCol="0" anchor="ctr">
            <a:noAutofit/>
          </a:bodyPr>
          <a:lstStyle>
            <a:lvl1pPr algn="ctr">
              <a:defRPr sz="900">
                <a:solidFill>
                  <a:schemeClr val="tx2"/>
                </a:solidFill>
              </a:defRPr>
            </a:lvl1pPr>
          </a:lstStyle>
          <a:p>
            <a:endParaRPr lang="en-US" dirty="0"/>
          </a:p>
        </p:txBody>
      </p:sp>
      <p:sp>
        <p:nvSpPr>
          <p:cNvPr id="6" name="Slide Number Placeholder 5"/>
          <p:cNvSpPr>
            <a:spLocks noGrp="1"/>
          </p:cNvSpPr>
          <p:nvPr>
            <p:ph type="sldNum" sz="quarter" idx="4"/>
          </p:nvPr>
        </p:nvSpPr>
        <p:spPr>
          <a:xfrm>
            <a:off x="10744200" y="6553200"/>
            <a:ext cx="838200" cy="228600"/>
          </a:xfrm>
          <a:prstGeom prst="rect">
            <a:avLst/>
          </a:prstGeom>
        </p:spPr>
        <p:txBody>
          <a:bodyPr vert="horz" wrap="none" lIns="91440" tIns="45720" rIns="91440" bIns="45720" rtlCol="0" anchor="ctr">
            <a:noAutofit/>
          </a:bodyPr>
          <a:lstStyle>
            <a:lvl1pPr algn="r">
              <a:defRPr sz="1000">
                <a:solidFill>
                  <a:schemeClr val="tx2"/>
                </a:solidFill>
              </a:defRPr>
            </a:lvl1pPr>
          </a:lstStyle>
          <a:p>
            <a:fld id="{12A9E14D-4218-D743-BB5B-B907FBBABC66}" type="slidenum">
              <a:rPr lang="en-US" smtClean="0"/>
              <a:pPr/>
              <a:t>‹#›</a:t>
            </a:fld>
            <a:endParaRPr lang="en-US" dirty="0"/>
          </a:p>
        </p:txBody>
      </p:sp>
      <p:grpSp>
        <p:nvGrpSpPr>
          <p:cNvPr id="7" name="Group 6"/>
          <p:cNvGrpSpPr/>
          <p:nvPr userDrawn="1"/>
        </p:nvGrpSpPr>
        <p:grpSpPr>
          <a:xfrm>
            <a:off x="10032915" y="-423"/>
            <a:ext cx="2159085" cy="787229"/>
            <a:chOff x="10032915" y="-423"/>
            <a:chExt cx="2159085" cy="787229"/>
          </a:xfrm>
        </p:grpSpPr>
        <p:sp>
          <p:nvSpPr>
            <p:cNvPr id="8" name="Oval 7"/>
            <p:cNvSpPr>
              <a:spLocks noChangeAspect="1"/>
            </p:cNvSpPr>
            <p:nvPr userDrawn="1"/>
          </p:nvSpPr>
          <p:spPr>
            <a:xfrm>
              <a:off x="10032915" y="0"/>
              <a:ext cx="786807" cy="786806"/>
            </a:xfrm>
            <a:prstGeom prst="ellipse">
              <a:avLst/>
            </a:prstGeom>
            <a:solidFill>
              <a:srgbClr val="D7D2E0"/>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dirty="0"/>
            </a:p>
          </p:txBody>
        </p:sp>
        <p:sp>
          <p:nvSpPr>
            <p:cNvPr id="9" name="Oval 8"/>
            <p:cNvSpPr>
              <a:spLocks noChangeAspect="1"/>
            </p:cNvSpPr>
            <p:nvPr userDrawn="1"/>
          </p:nvSpPr>
          <p:spPr>
            <a:xfrm>
              <a:off x="10819722" y="0"/>
              <a:ext cx="786807" cy="786806"/>
            </a:xfrm>
            <a:prstGeom prst="ellipse">
              <a:avLst/>
            </a:prstGeom>
            <a:solidFill>
              <a:srgbClr val="989A9C"/>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dirty="0"/>
            </a:p>
          </p:txBody>
        </p:sp>
        <p:sp>
          <p:nvSpPr>
            <p:cNvPr id="19" name="Freeform 18"/>
            <p:cNvSpPr>
              <a:spLocks noChangeAspect="1"/>
            </p:cNvSpPr>
            <p:nvPr userDrawn="1"/>
          </p:nvSpPr>
          <p:spPr>
            <a:xfrm>
              <a:off x="11606528" y="-423"/>
              <a:ext cx="585472" cy="786806"/>
            </a:xfrm>
            <a:custGeom>
              <a:avLst/>
              <a:gdLst>
                <a:gd name="connsiteX0" fmla="*/ 393404 w 585472"/>
                <a:gd name="connsiteY0" fmla="*/ 0 h 786806"/>
                <a:gd name="connsiteX1" fmla="*/ 546535 w 585472"/>
                <a:gd name="connsiteY1" fmla="*/ 30916 h 786806"/>
                <a:gd name="connsiteX2" fmla="*/ 585472 w 585472"/>
                <a:gd name="connsiteY2" fmla="*/ 52050 h 786806"/>
                <a:gd name="connsiteX3" fmla="*/ 585472 w 585472"/>
                <a:gd name="connsiteY3" fmla="*/ 734756 h 786806"/>
                <a:gd name="connsiteX4" fmla="*/ 546535 w 585472"/>
                <a:gd name="connsiteY4" fmla="*/ 755890 h 786806"/>
                <a:gd name="connsiteX5" fmla="*/ 393404 w 585472"/>
                <a:gd name="connsiteY5" fmla="*/ 786806 h 786806"/>
                <a:gd name="connsiteX6" fmla="*/ 0 w 585472"/>
                <a:gd name="connsiteY6" fmla="*/ 393403 h 786806"/>
                <a:gd name="connsiteX7" fmla="*/ 393404 w 585472"/>
                <a:gd name="connsiteY7" fmla="*/ 0 h 78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472" h="786806">
                  <a:moveTo>
                    <a:pt x="393404" y="0"/>
                  </a:moveTo>
                  <a:cubicBezTo>
                    <a:pt x="447722" y="0"/>
                    <a:pt x="499468" y="11008"/>
                    <a:pt x="546535" y="30916"/>
                  </a:cubicBezTo>
                  <a:lnTo>
                    <a:pt x="585472" y="52050"/>
                  </a:lnTo>
                  <a:lnTo>
                    <a:pt x="585472" y="734756"/>
                  </a:lnTo>
                  <a:lnTo>
                    <a:pt x="546535" y="755890"/>
                  </a:lnTo>
                  <a:cubicBezTo>
                    <a:pt x="499468" y="775798"/>
                    <a:pt x="447722" y="786806"/>
                    <a:pt x="393404" y="786806"/>
                  </a:cubicBezTo>
                  <a:cubicBezTo>
                    <a:pt x="176133" y="786806"/>
                    <a:pt x="0" y="610673"/>
                    <a:pt x="0" y="393403"/>
                  </a:cubicBezTo>
                  <a:cubicBezTo>
                    <a:pt x="0" y="176133"/>
                    <a:pt x="176133" y="0"/>
                    <a:pt x="393404" y="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dirty="0"/>
            </a:p>
          </p:txBody>
        </p:sp>
      </p:grpSp>
      <p:pic>
        <p:nvPicPr>
          <p:cNvPr id="15" name="Picture 14"/>
          <p:cNvPicPr>
            <a:picLocks noChangeAspect="1"/>
          </p:cNvPicPr>
          <p:nvPr userDrawn="1"/>
        </p:nvPicPr>
        <p:blipFill rotWithShape="1">
          <a:blip r:embed="rId9">
            <a:extLst>
              <a:ext uri="{28A0092B-C50C-407E-A947-70E740481C1C}">
                <a14:useLocalDpi xmlns:a14="http://schemas.microsoft.com/office/drawing/2010/main" val="0"/>
              </a:ext>
            </a:extLst>
          </a:blip>
          <a:srcRect l="7375" t="21951" b="21951"/>
          <a:stretch/>
        </p:blipFill>
        <p:spPr>
          <a:xfrm>
            <a:off x="609600" y="6012366"/>
            <a:ext cx="2871216" cy="769434"/>
          </a:xfrm>
          <a:prstGeom prst="rect">
            <a:avLst/>
          </a:prstGeom>
        </p:spPr>
      </p:pic>
      <p:pic>
        <p:nvPicPr>
          <p:cNvPr id="20" name="Picture 1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107746" y="6199632"/>
            <a:ext cx="2550854" cy="438912"/>
          </a:xfrm>
          <a:prstGeom prst="rect">
            <a:avLst/>
          </a:prstGeom>
        </p:spPr>
      </p:pic>
    </p:spTree>
    <p:extLst>
      <p:ext uri="{BB962C8B-B14F-4D97-AF65-F5344CB8AC3E}">
        <p14:creationId xmlns:p14="http://schemas.microsoft.com/office/powerpoint/2010/main" val="2192047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p:fade/>
  </p:transition>
  <p:hf hdr="0" ftr="0" dt="0"/>
  <p:txStyles>
    <p:titleStyle>
      <a:lvl1pPr algn="l" defTabSz="914400" rtl="0" eaLnBrk="1" latinLnBrk="0" hangingPunct="1">
        <a:lnSpc>
          <a:spcPct val="100000"/>
        </a:lnSpc>
        <a:spcBef>
          <a:spcPct val="0"/>
        </a:spcBef>
        <a:buNone/>
        <a:defRPr sz="4000" kern="1200">
          <a:solidFill>
            <a:schemeClr val="bg2"/>
          </a:solidFill>
          <a:latin typeface="+mj-lt"/>
          <a:ea typeface="+mj-ea"/>
          <a:cs typeface="+mj-cs"/>
        </a:defRPr>
      </a:lvl1pPr>
    </p:titleStyle>
    <p:bodyStyle>
      <a:lvl1pPr marL="342900" indent="-342900" algn="l" defTabSz="914400" rtl="0" eaLnBrk="1" latinLnBrk="0" hangingPunct="1">
        <a:lnSpc>
          <a:spcPct val="100000"/>
        </a:lnSpc>
        <a:spcBef>
          <a:spcPts val="1800"/>
        </a:spcBef>
        <a:buClr>
          <a:schemeClr val="bg2"/>
        </a:buClr>
        <a:buFont typeface="Arial"/>
        <a:buChar char="•"/>
        <a:tabLst/>
        <a:defRPr sz="2400" kern="1200">
          <a:solidFill>
            <a:schemeClr val="tx2"/>
          </a:solidFill>
          <a:latin typeface="+mn-lt"/>
          <a:ea typeface="+mn-ea"/>
          <a:cs typeface="+mn-cs"/>
        </a:defRPr>
      </a:lvl1pPr>
      <a:lvl2pPr marL="801688" indent="-344488" algn="l" defTabSz="914400" rtl="0" eaLnBrk="1" latinLnBrk="0" hangingPunct="1">
        <a:lnSpc>
          <a:spcPct val="100000"/>
        </a:lnSpc>
        <a:spcBef>
          <a:spcPts val="600"/>
        </a:spcBef>
        <a:buClr>
          <a:schemeClr val="bg2"/>
        </a:buClr>
        <a:buFont typeface="Arial"/>
        <a:buChar char="•"/>
        <a:tabLst/>
        <a:defRPr sz="2000" kern="1200">
          <a:solidFill>
            <a:schemeClr val="tx2"/>
          </a:solidFill>
          <a:latin typeface="+mn-lt"/>
          <a:ea typeface="+mn-ea"/>
          <a:cs typeface="+mn-cs"/>
        </a:defRPr>
      </a:lvl2pPr>
      <a:lvl3pPr marL="1260475" indent="-344488" algn="l" defTabSz="914400" rtl="0" eaLnBrk="1" latinLnBrk="0" hangingPunct="1">
        <a:lnSpc>
          <a:spcPct val="100000"/>
        </a:lnSpc>
        <a:spcBef>
          <a:spcPts val="600"/>
        </a:spcBef>
        <a:buClr>
          <a:schemeClr val="bg2"/>
        </a:buClr>
        <a:buFont typeface="Arial"/>
        <a:buChar char="•"/>
        <a:tabLst/>
        <a:defRPr sz="1800" kern="1200">
          <a:solidFill>
            <a:schemeClr val="tx2"/>
          </a:solidFill>
          <a:latin typeface="+mn-lt"/>
          <a:ea typeface="+mn-ea"/>
          <a:cs typeface="+mn-cs"/>
        </a:defRPr>
      </a:lvl3pPr>
      <a:lvl4pPr marL="1719263" indent="-344488" algn="l" defTabSz="914400" rtl="0" eaLnBrk="1" latinLnBrk="0" hangingPunct="1">
        <a:lnSpc>
          <a:spcPct val="100000"/>
        </a:lnSpc>
        <a:spcBef>
          <a:spcPts val="600"/>
        </a:spcBef>
        <a:buClr>
          <a:schemeClr val="bg2"/>
        </a:buClr>
        <a:buFont typeface="Arial"/>
        <a:buChar char="•"/>
        <a:tabLst/>
        <a:defRPr sz="1600" kern="1200">
          <a:solidFill>
            <a:schemeClr val="tx2"/>
          </a:solidFill>
          <a:latin typeface="+mn-lt"/>
          <a:ea typeface="+mn-ea"/>
          <a:cs typeface="+mn-cs"/>
        </a:defRPr>
      </a:lvl4pPr>
      <a:lvl5pPr marL="2178050" indent="-344488" algn="l" defTabSz="914400" rtl="0" eaLnBrk="1" latinLnBrk="0" hangingPunct="1">
        <a:lnSpc>
          <a:spcPct val="100000"/>
        </a:lnSpc>
        <a:spcBef>
          <a:spcPts val="600"/>
        </a:spcBef>
        <a:buClr>
          <a:schemeClr val="bg2"/>
        </a:buClr>
        <a:buFont typeface="Arial"/>
        <a:buChar char="•"/>
        <a:tabLst/>
        <a:defRPr sz="1400" kern="1200">
          <a:solidFill>
            <a:schemeClr val="tx2"/>
          </a:solidFill>
          <a:latin typeface="+mn-lt"/>
          <a:ea typeface="+mn-ea"/>
          <a:cs typeface="+mn-cs"/>
        </a:defRPr>
      </a:lvl5pPr>
      <a:lvl6pPr marL="2630488" indent="-344488" algn="l" defTabSz="914400" rtl="0" eaLnBrk="1" latinLnBrk="0" hangingPunct="1">
        <a:lnSpc>
          <a:spcPct val="90000"/>
        </a:lnSpc>
        <a:spcBef>
          <a:spcPts val="500"/>
        </a:spcBef>
        <a:buFont typeface="Arial"/>
        <a:buChar char="•"/>
        <a:defRPr sz="1200" kern="1200">
          <a:solidFill>
            <a:schemeClr val="tx2"/>
          </a:solidFill>
          <a:latin typeface="+mn-lt"/>
          <a:ea typeface="+mn-ea"/>
          <a:cs typeface="+mn-cs"/>
        </a:defRPr>
      </a:lvl6pPr>
      <a:lvl7pPr marL="3089275" indent="-346075" algn="l" defTabSz="914400" rtl="0" eaLnBrk="1" latinLnBrk="0" hangingPunct="1">
        <a:lnSpc>
          <a:spcPct val="90000"/>
        </a:lnSpc>
        <a:spcBef>
          <a:spcPts val="500"/>
        </a:spcBef>
        <a:buFont typeface="Arial"/>
        <a:buChar char="•"/>
        <a:defRPr sz="1000" kern="1200">
          <a:solidFill>
            <a:schemeClr val="tx2"/>
          </a:solidFill>
          <a:latin typeface="+mn-lt"/>
          <a:ea typeface="+mn-ea"/>
          <a:cs typeface="+mn-cs"/>
        </a:defRPr>
      </a:lvl7pPr>
      <a:lvl8pPr marL="3540125" indent="-339725" algn="l" defTabSz="914400" rtl="0" eaLnBrk="1" latinLnBrk="0" hangingPunct="1">
        <a:lnSpc>
          <a:spcPct val="90000"/>
        </a:lnSpc>
        <a:spcBef>
          <a:spcPts val="500"/>
        </a:spcBef>
        <a:buFont typeface="Arial"/>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ao.org/clinical-education/redmond-ethics-center" TargetMode="External"/><Relationship Id="rId2" Type="http://schemas.openxmlformats.org/officeDocument/2006/relationships/hyperlink" Target="mailto:Ethics@aao.org"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aao.org/ethics-detail/information-statement--unique-competence-of-ophtha"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aao.org/ethics-detail/delegation-comanagement"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aao.org/ethics-detail/policy-statement--ophthalmologists-duties-concerni" TargetMode="External"/><Relationship Id="rId2" Type="http://schemas.openxmlformats.org/officeDocument/2006/relationships/hyperlink" Target="https://www.aao.org/ethics-detail/advisory-opinion--postoperative-care" TargetMode="External"/><Relationship Id="rId1" Type="http://schemas.openxmlformats.org/officeDocument/2006/relationships/slideLayout" Target="../slideLayouts/slideLayout4.xml"/><Relationship Id="rId4" Type="http://schemas.openxmlformats.org/officeDocument/2006/relationships/hyperlink" Target="https://www.aao.org/ethics-detail/patient-ca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5D7C15-0B3C-4D07-8696-67DE9BA9FA94}"/>
              </a:ext>
            </a:extLst>
          </p:cNvPr>
          <p:cNvSpPr>
            <a:spLocks noGrp="1"/>
          </p:cNvSpPr>
          <p:nvPr>
            <p:ph type="ctrTitle"/>
          </p:nvPr>
        </p:nvSpPr>
        <p:spPr/>
        <p:txBody>
          <a:bodyPr/>
          <a:lstStyle/>
          <a:p>
            <a:r>
              <a:rPr lang="en-US" dirty="0"/>
              <a:t>AAO Code of Ethics</a:t>
            </a:r>
            <a:br>
              <a:rPr lang="en-US" dirty="0"/>
            </a:br>
            <a:r>
              <a:rPr lang="en-US" dirty="0"/>
              <a:t>Rule of the Month </a:t>
            </a:r>
          </a:p>
        </p:txBody>
      </p:sp>
      <p:sp>
        <p:nvSpPr>
          <p:cNvPr id="5" name="Subtitle 4">
            <a:extLst>
              <a:ext uri="{FF2B5EF4-FFF2-40B4-BE49-F238E27FC236}">
                <a16:creationId xmlns:a16="http://schemas.microsoft.com/office/drawing/2014/main" id="{2BC3D6D5-1DD3-4249-BCF8-22F0DD700CDB}"/>
              </a:ext>
            </a:extLst>
          </p:cNvPr>
          <p:cNvSpPr>
            <a:spLocks noGrp="1"/>
          </p:cNvSpPr>
          <p:nvPr>
            <p:ph type="subTitle" idx="1"/>
          </p:nvPr>
        </p:nvSpPr>
        <p:spPr/>
        <p:txBody>
          <a:bodyPr/>
          <a:lstStyle/>
          <a:p>
            <a:pPr algn="ctr"/>
            <a:endParaRPr lang="en-US" sz="3600" dirty="0"/>
          </a:p>
          <a:p>
            <a:pPr algn="ctr"/>
            <a:r>
              <a:rPr lang="en-US" sz="3600" dirty="0"/>
              <a:t>Rule 8. Postoperative Care</a:t>
            </a:r>
          </a:p>
        </p:txBody>
      </p:sp>
    </p:spTree>
    <p:extLst>
      <p:ext uri="{BB962C8B-B14F-4D97-AF65-F5344CB8AC3E}">
        <p14:creationId xmlns:p14="http://schemas.microsoft.com/office/powerpoint/2010/main" val="262594611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 </a:t>
            </a:r>
          </a:p>
        </p:txBody>
      </p:sp>
      <p:sp>
        <p:nvSpPr>
          <p:cNvPr id="3" name="Content Placeholder 2"/>
          <p:cNvSpPr>
            <a:spLocks noGrp="1"/>
          </p:cNvSpPr>
          <p:nvPr>
            <p:ph sz="half" idx="1"/>
          </p:nvPr>
        </p:nvSpPr>
        <p:spPr>
          <a:xfrm>
            <a:off x="609600" y="1676400"/>
            <a:ext cx="10668000" cy="4114800"/>
          </a:xfrm>
        </p:spPr>
        <p:txBody>
          <a:bodyPr/>
          <a:lstStyle/>
          <a:p>
            <a:r>
              <a:rPr lang="en-US" dirty="0"/>
              <a:t>General Inquiries &amp; Submissions</a:t>
            </a:r>
            <a:br>
              <a:rPr lang="en-US" dirty="0"/>
            </a:br>
            <a:r>
              <a:rPr lang="en-US" dirty="0">
                <a:hlinkClick r:id="rId2"/>
              </a:rPr>
              <a:t>ethics@aao.org</a:t>
            </a:r>
            <a:endParaRPr lang="en-US" dirty="0"/>
          </a:p>
          <a:p>
            <a:r>
              <a:rPr lang="en-US" dirty="0"/>
              <a:t>The Redmond Ethics Center</a:t>
            </a:r>
            <a:br>
              <a:rPr lang="en-US" dirty="0"/>
            </a:br>
            <a:r>
              <a:rPr lang="en-US" dirty="0">
                <a:hlinkClick r:id="rId3"/>
              </a:rPr>
              <a:t>https://www.aao.org/clinical-education/redmond-ethics-center</a:t>
            </a: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9E14D-4218-D743-BB5B-B907FBBABC66}" type="slidenum">
              <a:rPr kumimoji="0" lang="en-US" sz="1000" b="0" i="0" u="none" strike="noStrike" kern="1200" cap="none" spc="0" normalizeH="0" baseline="0" noProof="0" smtClean="0">
                <a:ln>
                  <a:noFill/>
                </a:ln>
                <a:solidFill>
                  <a:srgbClr val="53565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53565A"/>
              </a:solidFill>
              <a:effectLst/>
              <a:uLnTx/>
              <a:uFillTx/>
              <a:latin typeface="Arial"/>
              <a:ea typeface="+mn-ea"/>
              <a:cs typeface="+mn-cs"/>
            </a:endParaRPr>
          </a:p>
        </p:txBody>
      </p:sp>
    </p:spTree>
    <p:extLst>
      <p:ext uri="{BB962C8B-B14F-4D97-AF65-F5344CB8AC3E}">
        <p14:creationId xmlns:p14="http://schemas.microsoft.com/office/powerpoint/2010/main" val="199491657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70521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Book Antiqua" pitchFamily="18" charset="0"/>
              </a:rPr>
              <a:t>Postoperative Care</a:t>
            </a:r>
            <a:br>
              <a:rPr lang="en-US" altLang="en-US" dirty="0">
                <a:cs typeface="Book Antiqua" pitchFamily="18" charset="0"/>
              </a:rPr>
            </a:br>
            <a:r>
              <a:rPr lang="en-US" altLang="en-US" dirty="0">
                <a:cs typeface="Book Antiqua" pitchFamily="18" charset="0"/>
              </a:rPr>
              <a:t>Why is This Topic Important?</a:t>
            </a:r>
            <a:endParaRPr lang="en-US" dirty="0"/>
          </a:p>
        </p:txBody>
      </p:sp>
      <p:sp>
        <p:nvSpPr>
          <p:cNvPr id="5" name="Content Placeholder 4"/>
          <p:cNvSpPr>
            <a:spLocks noGrp="1"/>
          </p:cNvSpPr>
          <p:nvPr>
            <p:ph sz="half" idx="1"/>
          </p:nvPr>
        </p:nvSpPr>
        <p:spPr>
          <a:xfrm>
            <a:off x="609600" y="1676400"/>
            <a:ext cx="5226996" cy="4114800"/>
          </a:xfrm>
        </p:spPr>
        <p:txBody>
          <a:bodyPr/>
          <a:lstStyle/>
          <a:p>
            <a:pPr defTabSz="457200" fontAlgn="base">
              <a:spcAft>
                <a:spcPct val="0"/>
              </a:spcAft>
            </a:pPr>
            <a:endParaRPr lang="en-US" altLang="en-US" dirty="0"/>
          </a:p>
          <a:p>
            <a:pPr defTabSz="457200" fontAlgn="base">
              <a:spcAft>
                <a:spcPct val="0"/>
              </a:spcAft>
            </a:pPr>
            <a:r>
              <a:rPr lang="en-US" altLang="en-US" dirty="0"/>
              <a:t>Patient safety, welfare, and rights</a:t>
            </a:r>
          </a:p>
          <a:p>
            <a:pPr defTabSz="457200" fontAlgn="base">
              <a:spcAft>
                <a:spcPct val="0"/>
              </a:spcAft>
            </a:pPr>
            <a:r>
              <a:rPr lang="en-US" altLang="en-US" dirty="0"/>
              <a:t>Trust in and integrity of the profession</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9E14D-4218-D743-BB5B-B907FBBABC66}" type="slidenum">
              <a:rPr kumimoji="0" lang="en-US" sz="1000" b="0" i="0" u="none" strike="noStrike" kern="1200" cap="none" spc="0" normalizeH="0" baseline="0" noProof="0" smtClean="0">
                <a:ln>
                  <a:noFill/>
                </a:ln>
                <a:solidFill>
                  <a:srgbClr val="53565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53565A"/>
              </a:solidFill>
              <a:effectLst/>
              <a:uLnTx/>
              <a:uFillTx/>
              <a:latin typeface="Arial"/>
              <a:ea typeface="+mn-ea"/>
              <a:cs typeface="+mn-cs"/>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212" y="1447800"/>
            <a:ext cx="3607249" cy="3872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275987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33333"/>
                </a:solidFill>
                <a:latin typeface="Arial" panose="020B0604020202020204" pitchFamily="34" charset="0"/>
              </a:rPr>
              <a:t> </a:t>
            </a:r>
            <a:br>
              <a:rPr lang="en-US" dirty="0">
                <a:solidFill>
                  <a:srgbClr val="333333"/>
                </a:solidFill>
                <a:latin typeface="Arial" panose="020B0604020202020204" pitchFamily="34" charset="0"/>
              </a:rPr>
            </a:br>
            <a:r>
              <a:rPr lang="en-US" dirty="0"/>
              <a:t>Code of Ethics - </a:t>
            </a:r>
            <a:r>
              <a:rPr lang="en-US" i="1" dirty="0"/>
              <a:t>Rule 8</a:t>
            </a:r>
            <a:endParaRPr lang="en-US" dirty="0"/>
          </a:p>
        </p:txBody>
      </p:sp>
      <p:sp>
        <p:nvSpPr>
          <p:cNvPr id="3" name="Content Placeholder 2"/>
          <p:cNvSpPr>
            <a:spLocks noGrp="1"/>
          </p:cNvSpPr>
          <p:nvPr>
            <p:ph idx="1"/>
          </p:nvPr>
        </p:nvSpPr>
        <p:spPr/>
        <p:txBody>
          <a:bodyPr/>
          <a:lstStyle/>
          <a:p>
            <a:pPr marL="0" indent="0">
              <a:buNone/>
            </a:pPr>
            <a:r>
              <a:rPr lang="en-US" sz="2000" i="1" dirty="0"/>
              <a:t>Postoperative Care</a:t>
            </a:r>
          </a:p>
          <a:p>
            <a:pPr marL="0" indent="0">
              <a:buNone/>
            </a:pPr>
            <a:r>
              <a:rPr lang="en-US" sz="2000" i="1" dirty="0"/>
              <a:t>The providing of postoperative eye care until the patient has recovered is integral to patient management. The operating ophthalmologist should provide those aspects of postoperative eye care within the unique competence of the ophthalmologist (which do not include those permitted by law to be performed by auxiliaries). Otherwise, the operating ophthalmologist must make arrangements before surgery for referral of the patient to another ophthalmologist, with the patient's approval and that of the other ophthalmologist. The operating ophthalmologist may make different arrangements for the provision of those aspects of postoperative eye care within the unique competence of the ophthalmologist in special circumstances, such as emergencies or when no ophthalmologist is available, so long as the patient's welfare and rights are the primary considerations. Fees should reflect postoperative eye care arrangements with advance disclosure to the patient.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9E14D-4218-D743-BB5B-B907FBBABC66}" type="slidenum">
              <a:rPr kumimoji="0" lang="en-US" sz="1000" b="0" i="0" u="none" strike="noStrike" kern="1200" cap="none" spc="0" normalizeH="0" baseline="0" noProof="0" smtClean="0">
                <a:ln>
                  <a:noFill/>
                </a:ln>
                <a:solidFill>
                  <a:srgbClr val="53565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53565A"/>
              </a:solidFill>
              <a:effectLst/>
              <a:uLnTx/>
              <a:uFillTx/>
              <a:latin typeface="Arial"/>
              <a:ea typeface="+mn-ea"/>
              <a:cs typeface="+mn-cs"/>
            </a:endParaRPr>
          </a:p>
        </p:txBody>
      </p:sp>
    </p:spTree>
    <p:extLst>
      <p:ext uri="{BB962C8B-B14F-4D97-AF65-F5344CB8AC3E}">
        <p14:creationId xmlns:p14="http://schemas.microsoft.com/office/powerpoint/2010/main" val="165515872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EBC35-C17B-4E68-83C1-1A6EE4581B14}"/>
              </a:ext>
            </a:extLst>
          </p:cNvPr>
          <p:cNvSpPr>
            <a:spLocks noGrp="1"/>
          </p:cNvSpPr>
          <p:nvPr>
            <p:ph type="title"/>
          </p:nvPr>
        </p:nvSpPr>
        <p:spPr/>
        <p:txBody>
          <a:bodyPr/>
          <a:lstStyle/>
          <a:p>
            <a:br>
              <a:rPr lang="en-US" dirty="0"/>
            </a:br>
            <a:br>
              <a:rPr lang="en-US" dirty="0"/>
            </a:br>
            <a:r>
              <a:rPr lang="en-US" dirty="0"/>
              <a:t>First Key Provision of Rule 8 </a:t>
            </a:r>
          </a:p>
        </p:txBody>
      </p:sp>
      <p:sp>
        <p:nvSpPr>
          <p:cNvPr id="3" name="Content Placeholder 2">
            <a:extLst>
              <a:ext uri="{FF2B5EF4-FFF2-40B4-BE49-F238E27FC236}">
                <a16:creationId xmlns:a16="http://schemas.microsoft.com/office/drawing/2014/main" id="{1DA705E2-C74E-4134-A157-C83C6A68982B}"/>
              </a:ext>
            </a:extLst>
          </p:cNvPr>
          <p:cNvSpPr>
            <a:spLocks noGrp="1"/>
          </p:cNvSpPr>
          <p:nvPr>
            <p:ph sz="half" idx="1"/>
          </p:nvPr>
        </p:nvSpPr>
        <p:spPr>
          <a:xfrm>
            <a:off x="609600" y="1676400"/>
            <a:ext cx="6477000" cy="4114800"/>
          </a:xfrm>
        </p:spPr>
        <p:txBody>
          <a:bodyPr/>
          <a:lstStyle/>
          <a:p>
            <a:r>
              <a:rPr lang="en-US" dirty="0"/>
              <a:t>The primary goal of Rule 8 is to ensure that the patient is adequately served throughout the vulnerable period following surgery. </a:t>
            </a:r>
          </a:p>
          <a:p>
            <a:r>
              <a:rPr lang="en-US" dirty="0"/>
              <a:t>The fundamental provision of the rule is that the operating ophthalmologist provide those aspects of postoperative care that are "within the unique competence of the ophthalmologist."</a:t>
            </a:r>
          </a:p>
        </p:txBody>
      </p:sp>
      <p:pic>
        <p:nvPicPr>
          <p:cNvPr id="7" name="Content Placeholder 6">
            <a:extLst>
              <a:ext uri="{FF2B5EF4-FFF2-40B4-BE49-F238E27FC236}">
                <a16:creationId xmlns:a16="http://schemas.microsoft.com/office/drawing/2014/main" id="{1D91125F-2B28-42A2-AF4B-AF5D2B46C6EC}"/>
              </a:ext>
            </a:extLst>
          </p:cNvPr>
          <p:cNvPicPr>
            <a:picLocks noGrp="1" noChangeAspect="1"/>
          </p:cNvPicPr>
          <p:nvPr>
            <p:ph sz="half" idx="2"/>
          </p:nvPr>
        </p:nvPicPr>
        <p:blipFill>
          <a:blip r:embed="rId2"/>
          <a:stretch>
            <a:fillRect/>
          </a:stretch>
        </p:blipFill>
        <p:spPr>
          <a:xfrm>
            <a:off x="7585692" y="1793983"/>
            <a:ext cx="3996708" cy="3270034"/>
          </a:xfrm>
        </p:spPr>
      </p:pic>
      <p:sp>
        <p:nvSpPr>
          <p:cNvPr id="4" name="Slide Number Placeholder 3">
            <a:extLst>
              <a:ext uri="{FF2B5EF4-FFF2-40B4-BE49-F238E27FC236}">
                <a16:creationId xmlns:a16="http://schemas.microsoft.com/office/drawing/2014/main" id="{65B91A69-0C78-4941-A9D0-5AEE1F4D9F17}"/>
              </a:ext>
            </a:extLst>
          </p:cNvPr>
          <p:cNvSpPr>
            <a:spLocks noGrp="1"/>
          </p:cNvSpPr>
          <p:nvPr>
            <p:ph type="sldNum" sz="quarter" idx="12"/>
          </p:nvPr>
        </p:nvSpPr>
        <p:spPr/>
        <p:txBody>
          <a:bodyPr/>
          <a:lstStyle/>
          <a:p>
            <a:fld id="{12A9E14D-4218-D743-BB5B-B907FBBABC66}" type="slidenum">
              <a:rPr lang="en-US" smtClean="0"/>
              <a:pPr/>
              <a:t>4</a:t>
            </a:fld>
            <a:endParaRPr lang="en-US" dirty="0"/>
          </a:p>
        </p:txBody>
      </p:sp>
    </p:spTree>
    <p:extLst>
      <p:ext uri="{BB962C8B-B14F-4D97-AF65-F5344CB8AC3E}">
        <p14:creationId xmlns:p14="http://schemas.microsoft.com/office/powerpoint/2010/main" val="145212639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57BAC-1C9B-4E8A-AD8A-CA2516AD553C}"/>
              </a:ext>
            </a:extLst>
          </p:cNvPr>
          <p:cNvSpPr>
            <a:spLocks noGrp="1"/>
          </p:cNvSpPr>
          <p:nvPr>
            <p:ph type="title"/>
          </p:nvPr>
        </p:nvSpPr>
        <p:spPr/>
        <p:txBody>
          <a:bodyPr/>
          <a:lstStyle/>
          <a:p>
            <a:r>
              <a:rPr lang="en-US" dirty="0"/>
              <a:t>Defining Unique Competence </a:t>
            </a:r>
          </a:p>
        </p:txBody>
      </p:sp>
      <p:pic>
        <p:nvPicPr>
          <p:cNvPr id="10" name="Content Placeholder 9" descr="Text&#10;&#10;Description automatically generated">
            <a:extLst>
              <a:ext uri="{FF2B5EF4-FFF2-40B4-BE49-F238E27FC236}">
                <a16:creationId xmlns:a16="http://schemas.microsoft.com/office/drawing/2014/main" id="{7B8AF478-2337-4440-9213-CFF181C7F6D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20565183">
            <a:off x="568378" y="2295624"/>
            <a:ext cx="3382881" cy="1898962"/>
          </a:xfrm>
        </p:spPr>
      </p:pic>
      <p:sp>
        <p:nvSpPr>
          <p:cNvPr id="11" name="Content Placeholder 10">
            <a:extLst>
              <a:ext uri="{FF2B5EF4-FFF2-40B4-BE49-F238E27FC236}">
                <a16:creationId xmlns:a16="http://schemas.microsoft.com/office/drawing/2014/main" id="{8080D7EC-19BF-47DC-BE05-E660A3382F54}"/>
              </a:ext>
            </a:extLst>
          </p:cNvPr>
          <p:cNvSpPr>
            <a:spLocks noGrp="1"/>
          </p:cNvSpPr>
          <p:nvPr>
            <p:ph sz="half" idx="2"/>
          </p:nvPr>
        </p:nvSpPr>
        <p:spPr>
          <a:xfrm>
            <a:off x="4387173" y="1676397"/>
            <a:ext cx="6663447" cy="2691321"/>
          </a:xfrm>
        </p:spPr>
        <p:txBody>
          <a:bodyPr/>
          <a:lstStyle/>
          <a:p>
            <a:r>
              <a:rPr lang="en-US" dirty="0"/>
              <a:t>The unique competence of ophthalmologists is broadly based on medical knowledge, judgment, communication skills, professionalism, and tradition, and ophthalmologists consistently apply their competence using their ophthalmologic medical and surgical skills.</a:t>
            </a:r>
            <a:r>
              <a:rPr lang="en-US" baseline="30000" dirty="0"/>
              <a:t>1</a:t>
            </a:r>
            <a:br>
              <a:rPr lang="en-US" baseline="30000" dirty="0"/>
            </a:br>
            <a:r>
              <a:rPr lang="en-US" dirty="0"/>
              <a:t> </a:t>
            </a:r>
            <a:r>
              <a:rPr lang="en-US" sz="1000" dirty="0"/>
              <a:t>  </a:t>
            </a:r>
            <a:r>
              <a:rPr lang="en-US" dirty="0"/>
              <a:t> </a:t>
            </a:r>
          </a:p>
          <a:p>
            <a:pPr marL="0" indent="0">
              <a:buNone/>
            </a:pPr>
            <a:br>
              <a:rPr lang="en-US" sz="1400" baseline="30000" dirty="0"/>
            </a:br>
            <a:br>
              <a:rPr lang="en-US" sz="1400" baseline="30000" dirty="0"/>
            </a:br>
            <a:br>
              <a:rPr lang="en-US" sz="1400" baseline="30000" dirty="0"/>
            </a:br>
            <a:br>
              <a:rPr lang="en-US" sz="1400" baseline="30000" dirty="0"/>
            </a:br>
            <a:br>
              <a:rPr lang="en-US" sz="1400" baseline="30000" dirty="0"/>
            </a:br>
            <a:endParaRPr lang="en-US" sz="1400" baseline="30000" dirty="0"/>
          </a:p>
          <a:p>
            <a:pPr marL="0" indent="0">
              <a:buNone/>
            </a:pPr>
            <a:br>
              <a:rPr lang="en-US" sz="1400" baseline="30000" dirty="0"/>
            </a:br>
            <a:r>
              <a:rPr lang="en-US" sz="1400" baseline="30000" dirty="0"/>
              <a:t>       1</a:t>
            </a:r>
            <a:r>
              <a:rPr lang="en-US" sz="1400" dirty="0"/>
              <a:t>Ethics Information Statement, </a:t>
            </a:r>
            <a:r>
              <a:rPr lang="en-US" sz="1400" dirty="0">
                <a:hlinkClick r:id="rId3"/>
              </a:rPr>
              <a:t>The Unique Competence of the Ophthalmologist</a:t>
            </a:r>
            <a:endParaRPr lang="en-US" sz="1400" dirty="0"/>
          </a:p>
        </p:txBody>
      </p:sp>
      <p:sp>
        <p:nvSpPr>
          <p:cNvPr id="4" name="Slide Number Placeholder 3">
            <a:extLst>
              <a:ext uri="{FF2B5EF4-FFF2-40B4-BE49-F238E27FC236}">
                <a16:creationId xmlns:a16="http://schemas.microsoft.com/office/drawing/2014/main" id="{379AE232-92E8-49E5-AF4D-D4AF82E5B46F}"/>
              </a:ext>
            </a:extLst>
          </p:cNvPr>
          <p:cNvSpPr>
            <a:spLocks noGrp="1"/>
          </p:cNvSpPr>
          <p:nvPr>
            <p:ph type="sldNum" sz="quarter" idx="12"/>
          </p:nvPr>
        </p:nvSpPr>
        <p:spPr/>
        <p:txBody>
          <a:bodyPr/>
          <a:lstStyle/>
          <a:p>
            <a:fld id="{12A9E14D-4218-D743-BB5B-B907FBBABC66}" type="slidenum">
              <a:rPr lang="en-US" smtClean="0"/>
              <a:pPr/>
              <a:t>5</a:t>
            </a:fld>
            <a:endParaRPr lang="en-US" dirty="0"/>
          </a:p>
        </p:txBody>
      </p:sp>
    </p:spTree>
    <p:extLst>
      <p:ext uri="{BB962C8B-B14F-4D97-AF65-F5344CB8AC3E}">
        <p14:creationId xmlns:p14="http://schemas.microsoft.com/office/powerpoint/2010/main" val="416922497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C57C0-C749-4CF6-A682-DF0145F92AE7}"/>
              </a:ext>
            </a:extLst>
          </p:cNvPr>
          <p:cNvSpPr>
            <a:spLocks noGrp="1"/>
          </p:cNvSpPr>
          <p:nvPr>
            <p:ph type="title"/>
          </p:nvPr>
        </p:nvSpPr>
        <p:spPr>
          <a:xfrm>
            <a:off x="609600" y="228600"/>
            <a:ext cx="10972800" cy="1219200"/>
          </a:xfrm>
        </p:spPr>
        <p:txBody>
          <a:bodyPr anchor="b">
            <a:normAutofit/>
          </a:bodyPr>
          <a:lstStyle/>
          <a:p>
            <a:r>
              <a:rPr lang="en-US" dirty="0"/>
              <a:t>Preference for Continuity of Care</a:t>
            </a:r>
          </a:p>
        </p:txBody>
      </p:sp>
      <p:sp>
        <p:nvSpPr>
          <p:cNvPr id="3" name="Content Placeholder 2">
            <a:extLst>
              <a:ext uri="{FF2B5EF4-FFF2-40B4-BE49-F238E27FC236}">
                <a16:creationId xmlns:a16="http://schemas.microsoft.com/office/drawing/2014/main" id="{1DB488F0-9D19-44D2-BF11-B59D1CFD988C}"/>
              </a:ext>
            </a:extLst>
          </p:cNvPr>
          <p:cNvSpPr>
            <a:spLocks noGrp="1"/>
          </p:cNvSpPr>
          <p:nvPr>
            <p:ph sz="half" idx="1"/>
          </p:nvPr>
        </p:nvSpPr>
        <p:spPr>
          <a:xfrm>
            <a:off x="609600" y="1676400"/>
            <a:ext cx="4750340" cy="4114800"/>
          </a:xfrm>
        </p:spPr>
        <p:txBody>
          <a:bodyPr>
            <a:normAutofit/>
          </a:bodyPr>
          <a:lstStyle/>
          <a:p>
            <a:pPr>
              <a:lnSpc>
                <a:spcPct val="90000"/>
              </a:lnSpc>
            </a:pPr>
            <a:r>
              <a:rPr lang="en-US" sz="2200" dirty="0"/>
              <a:t>In general, a patient is best served by having postoperative care provided by the physician who best knows their condition, the specifics of the surgical procedure, and the possible complications associated with the procedure and the patient. </a:t>
            </a:r>
          </a:p>
        </p:txBody>
      </p:sp>
      <p:pic>
        <p:nvPicPr>
          <p:cNvPr id="8" name="Picture 7">
            <a:extLst>
              <a:ext uri="{FF2B5EF4-FFF2-40B4-BE49-F238E27FC236}">
                <a16:creationId xmlns:a16="http://schemas.microsoft.com/office/drawing/2014/main" id="{761710CB-96CB-4A9D-B78B-5DB53BEC0174}"/>
              </a:ext>
            </a:extLst>
          </p:cNvPr>
          <p:cNvPicPr>
            <a:picLocks noChangeAspect="1"/>
          </p:cNvPicPr>
          <p:nvPr/>
        </p:nvPicPr>
        <p:blipFill rotWithShape="1">
          <a:blip r:embed="rId2"/>
          <a:srcRect r="20252" b="3"/>
          <a:stretch/>
        </p:blipFill>
        <p:spPr>
          <a:xfrm>
            <a:off x="5813178" y="2253575"/>
            <a:ext cx="3998788" cy="3271736"/>
          </a:xfrm>
          <a:prstGeom prst="rect">
            <a:avLst/>
          </a:prstGeom>
          <a:noFill/>
        </p:spPr>
      </p:pic>
      <p:sp>
        <p:nvSpPr>
          <p:cNvPr id="4" name="Slide Number Placeholder 3">
            <a:extLst>
              <a:ext uri="{FF2B5EF4-FFF2-40B4-BE49-F238E27FC236}">
                <a16:creationId xmlns:a16="http://schemas.microsoft.com/office/drawing/2014/main" id="{2840B8E1-1EC3-4158-8C7C-4490E3AF7EDE}"/>
              </a:ext>
            </a:extLst>
          </p:cNvPr>
          <p:cNvSpPr>
            <a:spLocks noGrp="1"/>
          </p:cNvSpPr>
          <p:nvPr>
            <p:ph type="sldNum" sz="quarter" idx="12"/>
          </p:nvPr>
        </p:nvSpPr>
        <p:spPr>
          <a:xfrm>
            <a:off x="10744200" y="6553200"/>
            <a:ext cx="838200" cy="228600"/>
          </a:xfrm>
        </p:spPr>
        <p:txBody>
          <a:bodyPr wrap="none" anchor="ctr">
            <a:normAutofit/>
          </a:bodyPr>
          <a:lstStyle/>
          <a:p>
            <a:pPr>
              <a:lnSpc>
                <a:spcPct val="90000"/>
              </a:lnSpc>
              <a:spcAft>
                <a:spcPts val="600"/>
              </a:spcAft>
            </a:pPr>
            <a:fld id="{12A9E14D-4218-D743-BB5B-B907FBBABC66}" type="slidenum">
              <a:rPr lang="en-US" smtClean="0"/>
              <a:pPr>
                <a:lnSpc>
                  <a:spcPct val="90000"/>
                </a:lnSpc>
                <a:spcAft>
                  <a:spcPts val="600"/>
                </a:spcAft>
              </a:pPr>
              <a:t>6</a:t>
            </a:fld>
            <a:endParaRPr lang="en-US" dirty="0"/>
          </a:p>
        </p:txBody>
      </p:sp>
    </p:spTree>
    <p:extLst>
      <p:ext uri="{BB962C8B-B14F-4D97-AF65-F5344CB8AC3E}">
        <p14:creationId xmlns:p14="http://schemas.microsoft.com/office/powerpoint/2010/main" val="79553931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2FFB4-5E52-4286-ACCF-A9AE86E5F341}"/>
              </a:ext>
            </a:extLst>
          </p:cNvPr>
          <p:cNvSpPr>
            <a:spLocks noGrp="1"/>
          </p:cNvSpPr>
          <p:nvPr>
            <p:ph type="title"/>
          </p:nvPr>
        </p:nvSpPr>
        <p:spPr>
          <a:xfrm>
            <a:off x="609600" y="228600"/>
            <a:ext cx="10972800" cy="1219200"/>
          </a:xfrm>
        </p:spPr>
        <p:txBody>
          <a:bodyPr anchor="b">
            <a:normAutofit/>
          </a:bodyPr>
          <a:lstStyle/>
          <a:p>
            <a:r>
              <a:rPr lang="en-US" dirty="0"/>
              <a:t>Second Key Provision of Rule 8 </a:t>
            </a:r>
          </a:p>
        </p:txBody>
      </p:sp>
      <p:sp>
        <p:nvSpPr>
          <p:cNvPr id="3" name="Content Placeholder 2">
            <a:extLst>
              <a:ext uri="{FF2B5EF4-FFF2-40B4-BE49-F238E27FC236}">
                <a16:creationId xmlns:a16="http://schemas.microsoft.com/office/drawing/2014/main" id="{0B0032B1-D926-4080-B0EF-DEC43E15CBAF}"/>
              </a:ext>
            </a:extLst>
          </p:cNvPr>
          <p:cNvSpPr>
            <a:spLocks noGrp="1"/>
          </p:cNvSpPr>
          <p:nvPr>
            <p:ph sz="half" idx="2"/>
          </p:nvPr>
        </p:nvSpPr>
        <p:spPr>
          <a:xfrm>
            <a:off x="4692316" y="1687469"/>
            <a:ext cx="6890084" cy="4114800"/>
          </a:xfrm>
        </p:spPr>
        <p:txBody>
          <a:bodyPr>
            <a:normAutofit/>
          </a:bodyPr>
          <a:lstStyle/>
          <a:p>
            <a:pPr>
              <a:lnSpc>
                <a:spcPct val="90000"/>
              </a:lnSpc>
            </a:pPr>
            <a:r>
              <a:rPr lang="en-US" sz="2200" dirty="0"/>
              <a:t>If unable to personally provide the postoperative care, the ophthalmologist must arrange before surgery (except in emergencies) for postoperative care to be provided by another qualified professional who is acceptable to the patient. </a:t>
            </a:r>
          </a:p>
          <a:p>
            <a:pPr>
              <a:lnSpc>
                <a:spcPct val="90000"/>
              </a:lnSpc>
            </a:pPr>
            <a:r>
              <a:rPr lang="en-US" sz="2200" dirty="0"/>
              <a:t>If appropriate arrangements cannot be made, then the ophthalmologist should not perform the surgery (except in emergencies).</a:t>
            </a:r>
          </a:p>
          <a:p>
            <a:pPr>
              <a:lnSpc>
                <a:spcPct val="90000"/>
              </a:lnSpc>
            </a:pPr>
            <a:r>
              <a:rPr lang="en-US" sz="2200" dirty="0"/>
              <a:t>See </a:t>
            </a:r>
            <a:r>
              <a:rPr lang="en-US" sz="2200" dirty="0">
                <a:hlinkClick r:id="rId2"/>
              </a:rPr>
              <a:t>Rule of Ethics 7, Delegation of Services </a:t>
            </a:r>
            <a:r>
              <a:rPr lang="en-US" sz="2200" dirty="0"/>
              <a:t>for more information.  </a:t>
            </a:r>
          </a:p>
        </p:txBody>
      </p:sp>
      <p:sp>
        <p:nvSpPr>
          <p:cNvPr id="4" name="Slide Number Placeholder 3">
            <a:extLst>
              <a:ext uri="{FF2B5EF4-FFF2-40B4-BE49-F238E27FC236}">
                <a16:creationId xmlns:a16="http://schemas.microsoft.com/office/drawing/2014/main" id="{216C583F-E1FE-4888-86B2-8DF0C3017EFA}"/>
              </a:ext>
            </a:extLst>
          </p:cNvPr>
          <p:cNvSpPr>
            <a:spLocks noGrp="1"/>
          </p:cNvSpPr>
          <p:nvPr>
            <p:ph type="sldNum" sz="quarter" idx="12"/>
          </p:nvPr>
        </p:nvSpPr>
        <p:spPr>
          <a:xfrm>
            <a:off x="10744200" y="6553200"/>
            <a:ext cx="838200" cy="228600"/>
          </a:xfrm>
        </p:spPr>
        <p:txBody>
          <a:bodyPr wrap="none" anchor="ctr">
            <a:normAutofit/>
          </a:bodyPr>
          <a:lstStyle/>
          <a:p>
            <a:pPr>
              <a:lnSpc>
                <a:spcPct val="90000"/>
              </a:lnSpc>
              <a:spcAft>
                <a:spcPts val="600"/>
              </a:spcAft>
            </a:pPr>
            <a:fld id="{12A9E14D-4218-D743-BB5B-B907FBBABC66}" type="slidenum">
              <a:rPr lang="en-US" smtClean="0"/>
              <a:pPr>
                <a:lnSpc>
                  <a:spcPct val="90000"/>
                </a:lnSpc>
                <a:spcAft>
                  <a:spcPts val="600"/>
                </a:spcAft>
              </a:pPr>
              <a:t>7</a:t>
            </a:fld>
            <a:endParaRPr lang="en-US" dirty="0"/>
          </a:p>
        </p:txBody>
      </p:sp>
      <p:pic>
        <p:nvPicPr>
          <p:cNvPr id="8" name="Picture 7">
            <a:extLst>
              <a:ext uri="{FF2B5EF4-FFF2-40B4-BE49-F238E27FC236}">
                <a16:creationId xmlns:a16="http://schemas.microsoft.com/office/drawing/2014/main" id="{5E0FEFC6-D2F5-47A7-9E33-90C1CFCC94E9}"/>
              </a:ext>
            </a:extLst>
          </p:cNvPr>
          <p:cNvPicPr>
            <a:picLocks noChangeAspect="1"/>
          </p:cNvPicPr>
          <p:nvPr/>
        </p:nvPicPr>
        <p:blipFill>
          <a:blip r:embed="rId3"/>
          <a:stretch>
            <a:fillRect/>
          </a:stretch>
        </p:blipFill>
        <p:spPr>
          <a:xfrm rot="21111385">
            <a:off x="1551574" y="1906503"/>
            <a:ext cx="2581932" cy="3044994"/>
          </a:xfrm>
          <a:prstGeom prst="rect">
            <a:avLst/>
          </a:prstGeom>
        </p:spPr>
      </p:pic>
    </p:spTree>
    <p:extLst>
      <p:ext uri="{BB962C8B-B14F-4D97-AF65-F5344CB8AC3E}">
        <p14:creationId xmlns:p14="http://schemas.microsoft.com/office/powerpoint/2010/main" val="351987689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2FFB4-5E52-4286-ACCF-A9AE86E5F341}"/>
              </a:ext>
            </a:extLst>
          </p:cNvPr>
          <p:cNvSpPr>
            <a:spLocks noGrp="1"/>
          </p:cNvSpPr>
          <p:nvPr>
            <p:ph type="title"/>
          </p:nvPr>
        </p:nvSpPr>
        <p:spPr>
          <a:xfrm>
            <a:off x="609600" y="228600"/>
            <a:ext cx="10972800" cy="1219200"/>
          </a:xfrm>
        </p:spPr>
        <p:txBody>
          <a:bodyPr anchor="b">
            <a:normAutofit/>
          </a:bodyPr>
          <a:lstStyle/>
          <a:p>
            <a:r>
              <a:rPr lang="en-US" dirty="0"/>
              <a:t>Third and Fourth Key Provisions of Rule 8 </a:t>
            </a:r>
          </a:p>
        </p:txBody>
      </p:sp>
      <p:sp>
        <p:nvSpPr>
          <p:cNvPr id="8" name="Content Placeholder 7">
            <a:extLst>
              <a:ext uri="{FF2B5EF4-FFF2-40B4-BE49-F238E27FC236}">
                <a16:creationId xmlns:a16="http://schemas.microsoft.com/office/drawing/2014/main" id="{1106C8A4-76FC-46A4-867B-D15E92B40AE4}"/>
              </a:ext>
            </a:extLst>
          </p:cNvPr>
          <p:cNvSpPr>
            <a:spLocks noGrp="1"/>
          </p:cNvSpPr>
          <p:nvPr>
            <p:ph sz="half" idx="1"/>
          </p:nvPr>
        </p:nvSpPr>
        <p:spPr>
          <a:xfrm>
            <a:off x="609600" y="1676400"/>
            <a:ext cx="5029200" cy="4114800"/>
          </a:xfrm>
        </p:spPr>
        <p:txBody>
          <a:bodyPr>
            <a:normAutofit/>
          </a:bodyPr>
          <a:lstStyle/>
          <a:p>
            <a:pPr>
              <a:lnSpc>
                <a:spcPct val="90000"/>
              </a:lnSpc>
            </a:pPr>
            <a:r>
              <a:rPr lang="en-US" dirty="0"/>
              <a:t>The third key provision in Rule 8 is that flexibility is permitted to allow different postoperative care arrangements in emergencies or when no competent ophthalmologist is available.</a:t>
            </a:r>
          </a:p>
          <a:p>
            <a:pPr>
              <a:lnSpc>
                <a:spcPct val="90000"/>
              </a:lnSpc>
            </a:pPr>
            <a:r>
              <a:rPr lang="en-US" dirty="0"/>
              <a:t>Finally, the rule requires that the patient be informed prior to surgery how the postoperative care arrangements will affect the fees for services.</a:t>
            </a:r>
          </a:p>
        </p:txBody>
      </p:sp>
      <p:sp>
        <p:nvSpPr>
          <p:cNvPr id="4" name="Slide Number Placeholder 3">
            <a:extLst>
              <a:ext uri="{FF2B5EF4-FFF2-40B4-BE49-F238E27FC236}">
                <a16:creationId xmlns:a16="http://schemas.microsoft.com/office/drawing/2014/main" id="{216C583F-E1FE-4888-86B2-8DF0C3017EFA}"/>
              </a:ext>
            </a:extLst>
          </p:cNvPr>
          <p:cNvSpPr>
            <a:spLocks noGrp="1"/>
          </p:cNvSpPr>
          <p:nvPr>
            <p:ph type="sldNum" sz="quarter" idx="12"/>
          </p:nvPr>
        </p:nvSpPr>
        <p:spPr>
          <a:xfrm>
            <a:off x="10744200" y="6553200"/>
            <a:ext cx="838200" cy="228600"/>
          </a:xfrm>
        </p:spPr>
        <p:txBody>
          <a:bodyPr wrap="none" anchor="ctr">
            <a:normAutofit/>
          </a:bodyPr>
          <a:lstStyle/>
          <a:p>
            <a:pPr>
              <a:lnSpc>
                <a:spcPct val="90000"/>
              </a:lnSpc>
              <a:spcAft>
                <a:spcPts val="600"/>
              </a:spcAft>
            </a:pPr>
            <a:fld id="{12A9E14D-4218-D743-BB5B-B907FBBABC66}" type="slidenum">
              <a:rPr lang="en-US" smtClean="0"/>
              <a:pPr>
                <a:lnSpc>
                  <a:spcPct val="90000"/>
                </a:lnSpc>
                <a:spcAft>
                  <a:spcPts val="600"/>
                </a:spcAft>
              </a:pPr>
              <a:t>8</a:t>
            </a:fld>
            <a:endParaRPr lang="en-US" dirty="0"/>
          </a:p>
        </p:txBody>
      </p:sp>
      <p:pic>
        <p:nvPicPr>
          <p:cNvPr id="17" name="Content Placeholder 16">
            <a:extLst>
              <a:ext uri="{FF2B5EF4-FFF2-40B4-BE49-F238E27FC236}">
                <a16:creationId xmlns:a16="http://schemas.microsoft.com/office/drawing/2014/main" id="{0CB19171-4E0C-4C6D-8F70-3D430997409C}"/>
              </a:ext>
            </a:extLst>
          </p:cNvPr>
          <p:cNvPicPr>
            <a:picLocks noGrp="1" noChangeAspect="1"/>
          </p:cNvPicPr>
          <p:nvPr>
            <p:ph sz="half" idx="2"/>
          </p:nvPr>
        </p:nvPicPr>
        <p:blipFill>
          <a:blip r:embed="rId2"/>
          <a:stretch>
            <a:fillRect/>
          </a:stretch>
        </p:blipFill>
        <p:spPr>
          <a:xfrm>
            <a:off x="6354464" y="1816769"/>
            <a:ext cx="5330173" cy="3765884"/>
          </a:xfrm>
        </p:spPr>
      </p:pic>
    </p:spTree>
    <p:extLst>
      <p:ext uri="{BB962C8B-B14F-4D97-AF65-F5344CB8AC3E}">
        <p14:creationId xmlns:p14="http://schemas.microsoft.com/office/powerpoint/2010/main" val="171787421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875E-B03A-4EEF-8EAD-35D1CFC50DF2}"/>
              </a:ext>
            </a:extLst>
          </p:cNvPr>
          <p:cNvSpPr>
            <a:spLocks noGrp="1"/>
          </p:cNvSpPr>
          <p:nvPr>
            <p:ph type="title"/>
          </p:nvPr>
        </p:nvSpPr>
        <p:spPr/>
        <p:txBody>
          <a:bodyPr/>
          <a:lstStyle/>
          <a:p>
            <a:r>
              <a:rPr lang="en-US" dirty="0"/>
              <a:t>Applicable Principles, Rules, and Advisory Opinions of the Code of Ethics </a:t>
            </a:r>
          </a:p>
        </p:txBody>
      </p:sp>
      <p:sp>
        <p:nvSpPr>
          <p:cNvPr id="3" name="Content Placeholder 2">
            <a:extLst>
              <a:ext uri="{FF2B5EF4-FFF2-40B4-BE49-F238E27FC236}">
                <a16:creationId xmlns:a16="http://schemas.microsoft.com/office/drawing/2014/main" id="{3C3ACFC0-ED73-4C81-86FF-F22C7B5C7CAA}"/>
              </a:ext>
            </a:extLst>
          </p:cNvPr>
          <p:cNvSpPr>
            <a:spLocks noGrp="1"/>
          </p:cNvSpPr>
          <p:nvPr>
            <p:ph sz="half" idx="1"/>
          </p:nvPr>
        </p:nvSpPr>
        <p:spPr>
          <a:xfrm>
            <a:off x="609600" y="1676400"/>
            <a:ext cx="5664740" cy="4114800"/>
          </a:xfrm>
        </p:spPr>
        <p:txBody>
          <a:bodyPr/>
          <a:lstStyle/>
          <a:p>
            <a:r>
              <a:rPr lang="en-US" dirty="0"/>
              <a:t>Principles of the Code</a:t>
            </a:r>
          </a:p>
          <a:p>
            <a:pPr marL="457200" lvl="1" indent="0">
              <a:buNone/>
            </a:pPr>
            <a:r>
              <a:rPr lang="en-US" dirty="0"/>
              <a:t>1. Ethics in Ophthalmology</a:t>
            </a:r>
          </a:p>
          <a:p>
            <a:pPr marL="457200" lvl="1" indent="0">
              <a:buNone/>
            </a:pPr>
            <a:r>
              <a:rPr lang="en-US" dirty="0"/>
              <a:t>2. Providing Ophthalmological Services </a:t>
            </a:r>
          </a:p>
          <a:p>
            <a:pPr marL="457200" lvl="1" indent="0">
              <a:buNone/>
            </a:pPr>
            <a:r>
              <a:rPr lang="en-US" dirty="0"/>
              <a:t>7. An Ophthalmologist’s Responsibility </a:t>
            </a:r>
          </a:p>
          <a:p>
            <a:r>
              <a:rPr lang="en-US" dirty="0"/>
              <a:t>Rules of The Code</a:t>
            </a:r>
          </a:p>
          <a:p>
            <a:pPr lvl="1"/>
            <a:r>
              <a:rPr lang="en-US" dirty="0"/>
              <a:t>Rule 2. Informed Consent </a:t>
            </a:r>
          </a:p>
          <a:p>
            <a:pPr lvl="1"/>
            <a:r>
              <a:rPr lang="en-US" dirty="0"/>
              <a:t>Rule 7. Delegation of Services</a:t>
            </a:r>
          </a:p>
          <a:p>
            <a:pPr lvl="1"/>
            <a:r>
              <a:rPr lang="en-US" dirty="0"/>
              <a:t>Rule 9. Medical and Surgical Procedures</a:t>
            </a:r>
          </a:p>
          <a:p>
            <a:pPr lvl="1"/>
            <a:r>
              <a:rPr lang="en-US" dirty="0"/>
              <a:t>Rule 11. Commercial Relationships </a:t>
            </a:r>
          </a:p>
          <a:p>
            <a:pPr lvl="1"/>
            <a:r>
              <a:rPr lang="en-US" dirty="0"/>
              <a:t>Rule 15. Conflict of Interest  </a:t>
            </a:r>
          </a:p>
        </p:txBody>
      </p:sp>
      <p:sp>
        <p:nvSpPr>
          <p:cNvPr id="5" name="Content Placeholder 4">
            <a:extLst>
              <a:ext uri="{FF2B5EF4-FFF2-40B4-BE49-F238E27FC236}">
                <a16:creationId xmlns:a16="http://schemas.microsoft.com/office/drawing/2014/main" id="{FEAAEB8D-4054-4B59-9C25-5779218F1DB1}"/>
              </a:ext>
            </a:extLst>
          </p:cNvPr>
          <p:cNvSpPr>
            <a:spLocks noGrp="1"/>
          </p:cNvSpPr>
          <p:nvPr>
            <p:ph sz="half" idx="2"/>
          </p:nvPr>
        </p:nvSpPr>
        <p:spPr>
          <a:xfrm>
            <a:off x="6585626" y="1676400"/>
            <a:ext cx="4996774" cy="4114800"/>
          </a:xfrm>
        </p:spPr>
        <p:txBody>
          <a:bodyPr/>
          <a:lstStyle/>
          <a:p>
            <a:r>
              <a:rPr lang="en-US" dirty="0"/>
              <a:t>Advisory Opinion, </a:t>
            </a:r>
            <a:r>
              <a:rPr lang="en-US" dirty="0">
                <a:hlinkClick r:id="rId2"/>
              </a:rPr>
              <a:t>Postoperative Care </a:t>
            </a:r>
            <a:endParaRPr lang="en-US" dirty="0"/>
          </a:p>
          <a:p>
            <a:r>
              <a:rPr lang="en-US" dirty="0"/>
              <a:t>Policy Statement, </a:t>
            </a:r>
            <a:r>
              <a:rPr lang="en-US" dirty="0">
                <a:hlinkClick r:id="rId3"/>
              </a:rPr>
              <a:t>An Ophthalmologist’s Duties Concerning Postoperative Care </a:t>
            </a:r>
            <a:endParaRPr lang="en-US" dirty="0"/>
          </a:p>
          <a:p>
            <a:r>
              <a:rPr lang="en-US" dirty="0"/>
              <a:t>Redmond Ethics Center, see </a:t>
            </a:r>
            <a:r>
              <a:rPr lang="en-US" i="1" dirty="0">
                <a:hlinkClick r:id="rId4"/>
              </a:rPr>
              <a:t>Fundamental Issues in  Patient Care</a:t>
            </a:r>
            <a:endParaRPr lang="en-US" sz="1800" i="1" dirty="0"/>
          </a:p>
          <a:p>
            <a:endParaRPr lang="en-US" sz="1800" i="1" dirty="0"/>
          </a:p>
          <a:p>
            <a:endParaRPr lang="en-US" dirty="0"/>
          </a:p>
        </p:txBody>
      </p:sp>
      <p:sp>
        <p:nvSpPr>
          <p:cNvPr id="4" name="Slide Number Placeholder 3">
            <a:extLst>
              <a:ext uri="{FF2B5EF4-FFF2-40B4-BE49-F238E27FC236}">
                <a16:creationId xmlns:a16="http://schemas.microsoft.com/office/drawing/2014/main" id="{C0F21546-F7E1-4B98-A70A-B851EE754E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9E14D-4218-D743-BB5B-B907FBBABC66}" type="slidenum">
              <a:rPr kumimoji="0" lang="en-US" sz="1000" b="0" i="0" u="none" strike="noStrike" kern="1200" cap="none" spc="0" normalizeH="0" baseline="0" noProof="0" smtClean="0">
                <a:ln>
                  <a:noFill/>
                </a:ln>
                <a:solidFill>
                  <a:srgbClr val="53565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53565A"/>
              </a:solidFill>
              <a:effectLst/>
              <a:uLnTx/>
              <a:uFillTx/>
              <a:latin typeface="Arial"/>
              <a:ea typeface="+mn-ea"/>
              <a:cs typeface="+mn-cs"/>
            </a:endParaRPr>
          </a:p>
        </p:txBody>
      </p:sp>
    </p:spTree>
    <p:extLst>
      <p:ext uri="{BB962C8B-B14F-4D97-AF65-F5344CB8AC3E}">
        <p14:creationId xmlns:p14="http://schemas.microsoft.com/office/powerpoint/2010/main" val="3133051006"/>
      </p:ext>
    </p:extLst>
  </p:cSld>
  <p:clrMapOvr>
    <a:masterClrMapping/>
  </p:clrMapOvr>
  <p:transition>
    <p:fade/>
  </p:transition>
</p:sld>
</file>

<file path=ppt/theme/theme1.xml><?xml version="1.0" encoding="utf-8"?>
<a:theme xmlns:a="http://schemas.openxmlformats.org/drawingml/2006/main" name="1_Office Theme">
  <a:themeElements>
    <a:clrScheme name="Academy">
      <a:dk1>
        <a:srgbClr val="000000"/>
      </a:dk1>
      <a:lt1>
        <a:srgbClr val="FFFFFF"/>
      </a:lt1>
      <a:dk2>
        <a:srgbClr val="53565A"/>
      </a:dk2>
      <a:lt2>
        <a:srgbClr val="351F65"/>
      </a:lt2>
      <a:accent1>
        <a:srgbClr val="D05A57"/>
      </a:accent1>
      <a:accent2>
        <a:srgbClr val="F68D2E"/>
      </a:accent2>
      <a:accent3>
        <a:srgbClr val="F2C75C"/>
      </a:accent3>
      <a:accent4>
        <a:srgbClr val="A9C23F"/>
      </a:accent4>
      <a:accent5>
        <a:srgbClr val="86C8BC"/>
      </a:accent5>
      <a:accent6>
        <a:srgbClr val="3E87CB"/>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cmpd="sng"/>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a:defPPr>
      </a:lstStyle>
    </a:txDef>
  </a:objectDefaults>
  <a:extraClrSchemeLst/>
  <a:extLst>
    <a:ext uri="{05A4C25C-085E-4340-85A3-A5531E510DB2}">
      <thm15:themeFamily xmlns:thm15="http://schemas.microsoft.com/office/thememl/2012/main" name="AAO TEMPLATE_WIDE" id="{B7D43C09-1926-EA4D-A9B5-228DB1CB9C12}" vid="{29EC38E9-ECF7-B24F-9EB0-D8C7390972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16189</TotalTime>
  <Words>680</Words>
  <Application>Microsoft Office PowerPoint</Application>
  <PresentationFormat>Widescreen</PresentationFormat>
  <Paragraphs>67</Paragraphs>
  <Slides>11</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1_Office Theme</vt:lpstr>
      <vt:lpstr>AAO Code of Ethics Rule of the Month </vt:lpstr>
      <vt:lpstr>Postoperative Care Why is This Topic Important?</vt:lpstr>
      <vt:lpstr>  Code of Ethics - Rule 8</vt:lpstr>
      <vt:lpstr>  First Key Provision of Rule 8 </vt:lpstr>
      <vt:lpstr>Defining Unique Competence </vt:lpstr>
      <vt:lpstr>Preference for Continuity of Care</vt:lpstr>
      <vt:lpstr>Second Key Provision of Rule 8 </vt:lpstr>
      <vt:lpstr>Third and Fourth Key Provisions of Rule 8 </vt:lpstr>
      <vt:lpstr>Applicable Principles, Rules, and Advisory Opinions of the Code of Ethics </vt:lpstr>
      <vt:lpstr>Thank you -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Informed Consent  Why is This Topic Important?</dc:title>
  <dc:creator>Mara Pearse Burke</dc:creator>
  <cp:lastModifiedBy>Mara Pearse Burke</cp:lastModifiedBy>
  <cp:revision>146</cp:revision>
  <dcterms:created xsi:type="dcterms:W3CDTF">2021-02-10T21:03:04Z</dcterms:created>
  <dcterms:modified xsi:type="dcterms:W3CDTF">2021-07-16T21:38:56Z</dcterms:modified>
</cp:coreProperties>
</file>