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7" r:id="rId2"/>
    <p:sldId id="271" r:id="rId3"/>
    <p:sldId id="269" r:id="rId4"/>
    <p:sldId id="308" r:id="rId5"/>
    <p:sldId id="316" r:id="rId6"/>
    <p:sldId id="325" r:id="rId7"/>
    <p:sldId id="323" r:id="rId8"/>
    <p:sldId id="324" r:id="rId9"/>
    <p:sldId id="317" r:id="rId10"/>
    <p:sldId id="290"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57" autoAdjust="0"/>
    <p:restoredTop sz="94660"/>
  </p:normalViewPr>
  <p:slideViewPr>
    <p:cSldViewPr snapToGrid="0">
      <p:cViewPr varScale="1">
        <p:scale>
          <a:sx n="79" d="100"/>
          <a:sy n="79" d="100"/>
        </p:scale>
        <p:origin x="86" y="5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1FDD8-83C4-4B3B-A573-037ECF0DB9EE}" type="datetimeFigureOut">
              <a:rPr lang="en-US" smtClean="0"/>
              <a:t>6/4/2021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63018-EE8F-43FF-A9D3-112A2CCCCA4A}" type="slidenum">
              <a:rPr lang="en-US" smtClean="0"/>
              <a:t>‹#›</a:t>
            </a:fld>
            <a:endParaRPr lang="en-US" dirty="0"/>
          </a:p>
        </p:txBody>
      </p:sp>
    </p:spTree>
    <p:extLst>
      <p:ext uri="{BB962C8B-B14F-4D97-AF65-F5344CB8AC3E}">
        <p14:creationId xmlns:p14="http://schemas.microsoft.com/office/powerpoint/2010/main" val="250650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Aft>
                <a:spcPct val="0"/>
              </a:spcAft>
            </a:pPr>
            <a:r>
              <a:rPr lang="en-US" altLang="en-US" dirty="0"/>
              <a:t>Obligation to be Truthful</a:t>
            </a:r>
          </a:p>
          <a:p>
            <a:pPr defTabSz="457200" fontAlgn="base">
              <a:spcAft>
                <a:spcPct val="0"/>
              </a:spcAft>
            </a:pPr>
            <a:r>
              <a:rPr lang="en-US" altLang="en-US" dirty="0"/>
              <a:t>Engenders Patient Trust</a:t>
            </a:r>
          </a:p>
          <a:p>
            <a:pPr defTabSz="457200" fontAlgn="base">
              <a:spcAft>
                <a:spcPct val="0"/>
              </a:spcAft>
            </a:pPr>
            <a:r>
              <a:rPr lang="en-US" altLang="en-US" dirty="0"/>
              <a:t>Develops Patient Autonomy</a:t>
            </a:r>
          </a:p>
          <a:p>
            <a:pPr defTabSz="457200" fontAlgn="base">
              <a:spcAft>
                <a:spcPct val="0"/>
              </a:spcAft>
            </a:pPr>
            <a:r>
              <a:rPr lang="en-US" altLang="en-US" dirty="0"/>
              <a:t>Integrity of the Profession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elements of Informed consent:</a:t>
            </a:r>
          </a:p>
          <a:p>
            <a:endParaRPr lang="en-US" dirty="0"/>
          </a:p>
          <a:p>
            <a:r>
              <a:rPr lang="en-US" altLang="en-US" dirty="0"/>
              <a:t>Beneficence – do what’s right</a:t>
            </a:r>
          </a:p>
          <a:p>
            <a:endParaRPr lang="en-US" altLang="en-US" dirty="0"/>
          </a:p>
          <a:p>
            <a:r>
              <a:rPr lang="en-US" altLang="en-US" dirty="0"/>
              <a:t>Non-maleficence – don’t do what’s wrong</a:t>
            </a:r>
          </a:p>
          <a:p>
            <a:endParaRPr lang="en-US" altLang="en-US" dirty="0"/>
          </a:p>
          <a:p>
            <a:r>
              <a:rPr lang="en-US" altLang="en-US" dirty="0"/>
              <a:t>Justice – include all relevant info – different for each patient</a:t>
            </a:r>
          </a:p>
          <a:p>
            <a:endParaRPr lang="en-US" altLang="en-US" dirty="0"/>
          </a:p>
          <a:p>
            <a:r>
              <a:rPr lang="en-US" altLang="en-US" dirty="0"/>
              <a:t>Autonomy (self governance) (some say truth-telling) – help the patient make informed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187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491196"/>
            <a:ext cx="2871216" cy="76943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78462"/>
            <a:ext cx="2550854" cy="438912"/>
          </a:xfrm>
          <a:prstGeom prst="rect">
            <a:avLst/>
          </a:prstGeom>
        </p:spPr>
      </p:pic>
    </p:spTree>
    <p:extLst>
      <p:ext uri="{BB962C8B-B14F-4D97-AF65-F5344CB8AC3E}">
        <p14:creationId xmlns:p14="http://schemas.microsoft.com/office/powerpoint/2010/main" val="5345142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3" name="Text Placeholder 2"/>
          <p:cNvSpPr>
            <a:spLocks noGrp="1"/>
          </p:cNvSpPr>
          <p:nvPr>
            <p:ph type="body" idx="1" hasCustomPrompt="1"/>
          </p:nvPr>
        </p:nvSpPr>
        <p:spPr>
          <a:xfrm>
            <a:off x="609600" y="3810000"/>
            <a:ext cx="9906000" cy="1828800"/>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p:txBody>
      </p:sp>
      <p:sp>
        <p:nvSpPr>
          <p:cNvPr id="8" name="Oval 7"/>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8" name="Freeform 17"/>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709255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dirty="0"/>
          </a:p>
        </p:txBody>
      </p:sp>
    </p:spTree>
    <p:extLst>
      <p:ext uri="{BB962C8B-B14F-4D97-AF65-F5344CB8AC3E}">
        <p14:creationId xmlns:p14="http://schemas.microsoft.com/office/powerpoint/2010/main" val="41635570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9923989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6533298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5917915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0" y="1985626"/>
            <a:ext cx="8839200" cy="2510174"/>
          </a:xfrm>
          <a:prstGeom prst="rect">
            <a:avLst/>
          </a:prstGeom>
        </p:spPr>
      </p:pic>
    </p:spTree>
    <p:extLst>
      <p:ext uri="{BB962C8B-B14F-4D97-AF65-F5344CB8AC3E}">
        <p14:creationId xmlns:p14="http://schemas.microsoft.com/office/powerpoint/2010/main" val="38754295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dirty="0"/>
          </a:p>
        </p:txBody>
      </p:sp>
      <p:grpSp>
        <p:nvGrpSpPr>
          <p:cNvPr id="7" name="Group 6"/>
          <p:cNvGrpSpPr/>
          <p:nvPr userDrawn="1"/>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grpSp>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1920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o.org/clinical-education/redmond-ethics-center" TargetMode="External"/><Relationship Id="rId2" Type="http://schemas.openxmlformats.org/officeDocument/2006/relationships/hyperlink" Target="mailto:Ethics@aao.or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5D7C15-0B3C-4D07-8696-67DE9BA9FA94}"/>
              </a:ext>
            </a:extLst>
          </p:cNvPr>
          <p:cNvSpPr>
            <a:spLocks noGrp="1"/>
          </p:cNvSpPr>
          <p:nvPr>
            <p:ph type="ctrTitle"/>
          </p:nvPr>
        </p:nvSpPr>
        <p:spPr/>
        <p:txBody>
          <a:bodyPr/>
          <a:lstStyle/>
          <a:p>
            <a:r>
              <a:rPr lang="en-US" dirty="0"/>
              <a:t>AAO Code of Ethics</a:t>
            </a:r>
            <a:br>
              <a:rPr lang="en-US" dirty="0"/>
            </a:br>
            <a:r>
              <a:rPr lang="en-US" dirty="0"/>
              <a:t>Rule of the Month </a:t>
            </a:r>
          </a:p>
        </p:txBody>
      </p:sp>
      <p:sp>
        <p:nvSpPr>
          <p:cNvPr id="5" name="Subtitle 4">
            <a:extLst>
              <a:ext uri="{FF2B5EF4-FFF2-40B4-BE49-F238E27FC236}">
                <a16:creationId xmlns:a16="http://schemas.microsoft.com/office/drawing/2014/main" id="{2BC3D6D5-1DD3-4249-BCF8-22F0DD700CDB}"/>
              </a:ext>
            </a:extLst>
          </p:cNvPr>
          <p:cNvSpPr>
            <a:spLocks noGrp="1"/>
          </p:cNvSpPr>
          <p:nvPr>
            <p:ph type="subTitle" idx="1"/>
          </p:nvPr>
        </p:nvSpPr>
        <p:spPr/>
        <p:txBody>
          <a:bodyPr/>
          <a:lstStyle/>
          <a:p>
            <a:pPr algn="ctr"/>
            <a:endParaRPr lang="en-US" sz="3600" dirty="0"/>
          </a:p>
          <a:p>
            <a:pPr algn="ctr"/>
            <a:r>
              <a:rPr lang="en-US" sz="3600" dirty="0"/>
              <a:t>Rule 6. Pretreatment Assessment </a:t>
            </a:r>
          </a:p>
        </p:txBody>
      </p:sp>
    </p:spTree>
    <p:extLst>
      <p:ext uri="{BB962C8B-B14F-4D97-AF65-F5344CB8AC3E}">
        <p14:creationId xmlns:p14="http://schemas.microsoft.com/office/powerpoint/2010/main" val="2625946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 </a:t>
            </a:r>
          </a:p>
        </p:txBody>
      </p:sp>
      <p:sp>
        <p:nvSpPr>
          <p:cNvPr id="3" name="Content Placeholder 2"/>
          <p:cNvSpPr>
            <a:spLocks noGrp="1"/>
          </p:cNvSpPr>
          <p:nvPr>
            <p:ph sz="half" idx="1"/>
          </p:nvPr>
        </p:nvSpPr>
        <p:spPr>
          <a:xfrm>
            <a:off x="609600" y="1676400"/>
            <a:ext cx="10668000" cy="4114800"/>
          </a:xfrm>
        </p:spPr>
        <p:txBody>
          <a:bodyPr/>
          <a:lstStyle/>
          <a:p>
            <a:r>
              <a:rPr lang="en-US" dirty="0"/>
              <a:t>General Inquiries &amp; Submissions</a:t>
            </a:r>
            <a:br>
              <a:rPr lang="en-US" dirty="0"/>
            </a:br>
            <a:r>
              <a:rPr lang="en-US" dirty="0">
                <a:hlinkClick r:id="rId2"/>
              </a:rPr>
              <a:t>ethics@aao.org</a:t>
            </a:r>
            <a:endParaRPr lang="en-US" dirty="0"/>
          </a:p>
          <a:p>
            <a:r>
              <a:rPr lang="en-US" dirty="0"/>
              <a:t>The Redmond Ethics Center</a:t>
            </a:r>
            <a:br>
              <a:rPr lang="en-US" dirty="0"/>
            </a:br>
            <a:r>
              <a:rPr lang="en-US" dirty="0">
                <a:hlinkClick r:id="rId3"/>
              </a:rPr>
              <a:t>https://www.aao.org/clinical-education/redmond-ethics-center</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9949165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052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cs typeface="Book Antiqua" pitchFamily="18" charset="0"/>
              </a:rPr>
              <a:t>Pretreatment </a:t>
            </a:r>
            <a:r>
              <a:rPr lang="en-US" altLang="en-US" dirty="0">
                <a:cs typeface="Book Antiqua" pitchFamily="18" charset="0"/>
              </a:rPr>
              <a:t>Assessment </a:t>
            </a:r>
            <a:br>
              <a:rPr lang="en-US" altLang="en-US" dirty="0">
                <a:cs typeface="Book Antiqua" pitchFamily="18" charset="0"/>
              </a:rPr>
            </a:br>
            <a:r>
              <a:rPr lang="en-US" altLang="en-US" dirty="0">
                <a:cs typeface="Book Antiqua" pitchFamily="18" charset="0"/>
              </a:rPr>
              <a:t>Why is This Topic Important?</a:t>
            </a:r>
            <a:endParaRPr lang="en-US" dirty="0"/>
          </a:p>
        </p:txBody>
      </p:sp>
      <p:sp>
        <p:nvSpPr>
          <p:cNvPr id="5" name="Content Placeholder 4"/>
          <p:cNvSpPr>
            <a:spLocks noGrp="1"/>
          </p:cNvSpPr>
          <p:nvPr>
            <p:ph sz="half" idx="1"/>
          </p:nvPr>
        </p:nvSpPr>
        <p:spPr>
          <a:xfrm>
            <a:off x="609600" y="1676400"/>
            <a:ext cx="5226996" cy="4114800"/>
          </a:xfrm>
        </p:spPr>
        <p:txBody>
          <a:bodyPr/>
          <a:lstStyle/>
          <a:p>
            <a:pPr defTabSz="457200" fontAlgn="base">
              <a:spcAft>
                <a:spcPct val="0"/>
              </a:spcAft>
            </a:pPr>
            <a:endParaRPr lang="en-US" altLang="en-US" dirty="0"/>
          </a:p>
          <a:p>
            <a:pPr defTabSz="457200" fontAlgn="base">
              <a:spcAft>
                <a:spcPct val="0"/>
              </a:spcAft>
            </a:pPr>
            <a:r>
              <a:rPr lang="en-US" altLang="en-US" dirty="0"/>
              <a:t>Patient safety, compliance, and well-being</a:t>
            </a:r>
          </a:p>
          <a:p>
            <a:pPr defTabSz="457200" fontAlgn="base">
              <a:spcAft>
                <a:spcPct val="0"/>
              </a:spcAft>
            </a:pPr>
            <a:r>
              <a:rPr lang="en-US" altLang="en-US" dirty="0"/>
              <a:t>Trust in and integrity of the profession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12" y="1447800"/>
            <a:ext cx="3607249" cy="38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7598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latin typeface="Arial" panose="020B0604020202020204" pitchFamily="34" charset="0"/>
              </a:rPr>
              <a:t> </a:t>
            </a:r>
            <a:br>
              <a:rPr lang="en-US" dirty="0">
                <a:solidFill>
                  <a:srgbClr val="333333"/>
                </a:solidFill>
                <a:latin typeface="Arial" panose="020B0604020202020204" pitchFamily="34" charset="0"/>
              </a:rPr>
            </a:br>
            <a:r>
              <a:rPr lang="en-US" dirty="0"/>
              <a:t>Code of Ethics - </a:t>
            </a:r>
            <a:r>
              <a:rPr lang="en-US" i="1" dirty="0"/>
              <a:t>Rule 6</a:t>
            </a:r>
            <a:endParaRPr lang="en-US" dirty="0"/>
          </a:p>
        </p:txBody>
      </p:sp>
      <p:sp>
        <p:nvSpPr>
          <p:cNvPr id="3" name="Content Placeholder 2"/>
          <p:cNvSpPr>
            <a:spLocks noGrp="1"/>
          </p:cNvSpPr>
          <p:nvPr>
            <p:ph idx="1"/>
          </p:nvPr>
        </p:nvSpPr>
        <p:spPr/>
        <p:txBody>
          <a:bodyPr/>
          <a:lstStyle/>
          <a:p>
            <a:pPr marL="0" indent="0">
              <a:buNone/>
            </a:pPr>
            <a:r>
              <a:rPr lang="en-US" dirty="0"/>
              <a:t>Pretreatment Assessment  </a:t>
            </a:r>
          </a:p>
          <a:p>
            <a:pPr marL="0" indent="0">
              <a:buNone/>
            </a:pPr>
            <a:r>
              <a:rPr lang="en-US" sz="2300" i="1" dirty="0"/>
              <a:t>Treatment (including but not limited to surgery) shall be recommended only after a careful consideration of the patient's physical, social, emotional and occupational needs. The ophthalmologist must evaluate and determine the need for treatment for each patient.  If the pretreatment evaluation is performed by another health care provider, the ophthalmologist must assure that the evaluation accurately documents the ophthalmic findings and the indications for treatment. Recommendation of unnecessary treatment or withholding of necessary treatment is unethical.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6551587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BC35-C17B-4E68-83C1-1A6EE4581B14}"/>
              </a:ext>
            </a:extLst>
          </p:cNvPr>
          <p:cNvSpPr>
            <a:spLocks noGrp="1"/>
          </p:cNvSpPr>
          <p:nvPr>
            <p:ph type="title"/>
          </p:nvPr>
        </p:nvSpPr>
        <p:spPr/>
        <p:txBody>
          <a:bodyPr/>
          <a:lstStyle/>
          <a:p>
            <a:r>
              <a:rPr lang="en-US" dirty="0"/>
              <a:t>Components of Rule 6 </a:t>
            </a:r>
            <a:br>
              <a:rPr lang="en-US" dirty="0"/>
            </a:br>
            <a:r>
              <a:rPr lang="en-US" dirty="0"/>
              <a:t>Pretreatment Assessment </a:t>
            </a:r>
          </a:p>
        </p:txBody>
      </p:sp>
      <p:sp>
        <p:nvSpPr>
          <p:cNvPr id="3" name="Content Placeholder 2">
            <a:extLst>
              <a:ext uri="{FF2B5EF4-FFF2-40B4-BE49-F238E27FC236}">
                <a16:creationId xmlns:a16="http://schemas.microsoft.com/office/drawing/2014/main" id="{1DA705E2-C74E-4134-A157-C83C6A68982B}"/>
              </a:ext>
            </a:extLst>
          </p:cNvPr>
          <p:cNvSpPr>
            <a:spLocks noGrp="1"/>
          </p:cNvSpPr>
          <p:nvPr>
            <p:ph idx="1"/>
          </p:nvPr>
        </p:nvSpPr>
        <p:spPr/>
        <p:txBody>
          <a:bodyPr/>
          <a:lstStyle/>
          <a:p>
            <a:r>
              <a:rPr lang="en-US" dirty="0"/>
              <a:t>Treatment shall be recommended only after a careful consideration of the patient’s physical, social, emotional and occupational needs.</a:t>
            </a:r>
          </a:p>
          <a:p>
            <a:r>
              <a:rPr lang="en-US" dirty="0"/>
              <a:t>If the pretreatment evaluation is performed by another health care provider, </a:t>
            </a:r>
            <a:r>
              <a:rPr lang="en-US" u="sng" dirty="0"/>
              <a:t>the ophthalmologist must assure </a:t>
            </a:r>
            <a:r>
              <a:rPr lang="en-US" dirty="0"/>
              <a:t>that the evaluation is accurate. </a:t>
            </a:r>
          </a:p>
          <a:p>
            <a:r>
              <a:rPr lang="en-US" dirty="0"/>
              <a:t>Recommending unnecessary treatment or withholding of necessary treatment is unethical. </a:t>
            </a:r>
          </a:p>
        </p:txBody>
      </p:sp>
      <p:sp>
        <p:nvSpPr>
          <p:cNvPr id="4" name="Slide Number Placeholder 3">
            <a:extLst>
              <a:ext uri="{FF2B5EF4-FFF2-40B4-BE49-F238E27FC236}">
                <a16:creationId xmlns:a16="http://schemas.microsoft.com/office/drawing/2014/main" id="{65B91A69-0C78-4941-A9D0-5AEE1F4D9F17}"/>
              </a:ext>
            </a:extLst>
          </p:cNvPr>
          <p:cNvSpPr>
            <a:spLocks noGrp="1"/>
          </p:cNvSpPr>
          <p:nvPr>
            <p:ph type="sldNum" sz="quarter" idx="12"/>
          </p:nvPr>
        </p:nvSpPr>
        <p:spPr/>
        <p:txBody>
          <a:bodyPr/>
          <a:lstStyle/>
          <a:p>
            <a:fld id="{12A9E14D-4218-D743-BB5B-B907FBBABC66}" type="slidenum">
              <a:rPr lang="en-US" smtClean="0"/>
              <a:pPr/>
              <a:t>4</a:t>
            </a:fld>
            <a:endParaRPr lang="en-US" dirty="0"/>
          </a:p>
        </p:txBody>
      </p:sp>
    </p:spTree>
    <p:extLst>
      <p:ext uri="{BB962C8B-B14F-4D97-AF65-F5344CB8AC3E}">
        <p14:creationId xmlns:p14="http://schemas.microsoft.com/office/powerpoint/2010/main" val="14521263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57C0-C749-4CF6-A682-DF0145F92AE7}"/>
              </a:ext>
            </a:extLst>
          </p:cNvPr>
          <p:cNvSpPr>
            <a:spLocks noGrp="1"/>
          </p:cNvSpPr>
          <p:nvPr>
            <p:ph type="title"/>
          </p:nvPr>
        </p:nvSpPr>
        <p:spPr/>
        <p:txBody>
          <a:bodyPr/>
          <a:lstStyle/>
          <a:p>
            <a:r>
              <a:rPr lang="en-US" dirty="0"/>
              <a:t>What Does Assessment Mean?</a:t>
            </a:r>
          </a:p>
        </p:txBody>
      </p:sp>
      <p:sp>
        <p:nvSpPr>
          <p:cNvPr id="3" name="Content Placeholder 2">
            <a:extLst>
              <a:ext uri="{FF2B5EF4-FFF2-40B4-BE49-F238E27FC236}">
                <a16:creationId xmlns:a16="http://schemas.microsoft.com/office/drawing/2014/main" id="{1DB488F0-9D19-44D2-BF11-B59D1CFD988C}"/>
              </a:ext>
            </a:extLst>
          </p:cNvPr>
          <p:cNvSpPr>
            <a:spLocks noGrp="1"/>
          </p:cNvSpPr>
          <p:nvPr>
            <p:ph sz="half" idx="1"/>
          </p:nvPr>
        </p:nvSpPr>
        <p:spPr>
          <a:xfrm>
            <a:off x="609599" y="1676400"/>
            <a:ext cx="5642037" cy="4114800"/>
          </a:xfrm>
        </p:spPr>
        <p:txBody>
          <a:bodyPr/>
          <a:lstStyle/>
          <a:p>
            <a:r>
              <a:rPr lang="en-US" dirty="0"/>
              <a:t>Document your findings accurately and without bias.</a:t>
            </a:r>
          </a:p>
          <a:p>
            <a:r>
              <a:rPr lang="en-US" dirty="0"/>
              <a:t>Falsifying or “stretching” the facts is a serious ethical and legal risk.  </a:t>
            </a:r>
          </a:p>
          <a:p>
            <a:r>
              <a:rPr lang="en-US" dirty="0"/>
              <a:t>Include non-physical factors in your overall assessment. </a:t>
            </a:r>
          </a:p>
          <a:p>
            <a:r>
              <a:rPr lang="en-US" dirty="0"/>
              <a:t>A well-rounded assessment is more likely to lead to a successful outcome.</a:t>
            </a:r>
          </a:p>
          <a:p>
            <a:endParaRPr lang="en-US" dirty="0"/>
          </a:p>
        </p:txBody>
      </p:sp>
      <p:sp>
        <p:nvSpPr>
          <p:cNvPr id="4" name="Slide Number Placeholder 3">
            <a:extLst>
              <a:ext uri="{FF2B5EF4-FFF2-40B4-BE49-F238E27FC236}">
                <a16:creationId xmlns:a16="http://schemas.microsoft.com/office/drawing/2014/main" id="{2840B8E1-1EC3-4158-8C7C-4490E3AF7EDE}"/>
              </a:ext>
            </a:extLst>
          </p:cNvPr>
          <p:cNvSpPr>
            <a:spLocks noGrp="1"/>
          </p:cNvSpPr>
          <p:nvPr>
            <p:ph type="sldNum" sz="quarter" idx="12"/>
          </p:nvPr>
        </p:nvSpPr>
        <p:spPr/>
        <p:txBody>
          <a:bodyPr/>
          <a:lstStyle/>
          <a:p>
            <a:fld id="{12A9E14D-4218-D743-BB5B-B907FBBABC66}" type="slidenum">
              <a:rPr lang="en-US" smtClean="0"/>
              <a:pPr/>
              <a:t>5</a:t>
            </a:fld>
            <a:endParaRPr lang="en-US" dirty="0"/>
          </a:p>
        </p:txBody>
      </p:sp>
      <p:pic>
        <p:nvPicPr>
          <p:cNvPr id="6" name="Picture 5">
            <a:extLst>
              <a:ext uri="{FF2B5EF4-FFF2-40B4-BE49-F238E27FC236}">
                <a16:creationId xmlns:a16="http://schemas.microsoft.com/office/drawing/2014/main" id="{BA0F759C-E1BB-471B-99EA-86304A332F96}"/>
              </a:ext>
            </a:extLst>
          </p:cNvPr>
          <p:cNvPicPr>
            <a:picLocks noChangeAspect="1"/>
          </p:cNvPicPr>
          <p:nvPr/>
        </p:nvPicPr>
        <p:blipFill>
          <a:blip r:embed="rId2"/>
          <a:stretch>
            <a:fillRect/>
          </a:stretch>
        </p:blipFill>
        <p:spPr>
          <a:xfrm rot="554566">
            <a:off x="6796543" y="2037821"/>
            <a:ext cx="4170381" cy="2782357"/>
          </a:xfrm>
          <a:prstGeom prst="rect">
            <a:avLst/>
          </a:prstGeom>
        </p:spPr>
      </p:pic>
    </p:spTree>
    <p:extLst>
      <p:ext uri="{BB962C8B-B14F-4D97-AF65-F5344CB8AC3E}">
        <p14:creationId xmlns:p14="http://schemas.microsoft.com/office/powerpoint/2010/main" val="7955393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FFB4-5E52-4286-ACCF-A9AE86E5F341}"/>
              </a:ext>
            </a:extLst>
          </p:cNvPr>
          <p:cNvSpPr>
            <a:spLocks noGrp="1"/>
          </p:cNvSpPr>
          <p:nvPr>
            <p:ph type="title"/>
          </p:nvPr>
        </p:nvSpPr>
        <p:spPr/>
        <p:txBody>
          <a:bodyPr/>
          <a:lstStyle/>
          <a:p>
            <a:r>
              <a:rPr lang="en-US" dirty="0"/>
              <a:t>Non-Physical Factors of </a:t>
            </a:r>
            <a:br>
              <a:rPr lang="en-US" dirty="0"/>
            </a:br>
            <a:r>
              <a:rPr lang="en-US" dirty="0"/>
              <a:t>Pretreatments Assessment </a:t>
            </a:r>
          </a:p>
        </p:txBody>
      </p:sp>
      <p:sp>
        <p:nvSpPr>
          <p:cNvPr id="3" name="Content Placeholder 2">
            <a:extLst>
              <a:ext uri="{FF2B5EF4-FFF2-40B4-BE49-F238E27FC236}">
                <a16:creationId xmlns:a16="http://schemas.microsoft.com/office/drawing/2014/main" id="{0B0032B1-D926-4080-B0EF-DEC43E15CBAF}"/>
              </a:ext>
            </a:extLst>
          </p:cNvPr>
          <p:cNvSpPr>
            <a:spLocks noGrp="1"/>
          </p:cNvSpPr>
          <p:nvPr>
            <p:ph idx="1"/>
          </p:nvPr>
        </p:nvSpPr>
        <p:spPr/>
        <p:txBody>
          <a:bodyPr/>
          <a:lstStyle/>
          <a:p>
            <a:r>
              <a:rPr lang="en-US" dirty="0"/>
              <a:t>Demographic factors such as age, ethnicity, gender identity, education, marital and socio-economic status</a:t>
            </a:r>
          </a:p>
          <a:p>
            <a:r>
              <a:rPr lang="en-US" dirty="0"/>
              <a:t>Psychosocial factors: beliefs, </a:t>
            </a:r>
            <a:br>
              <a:rPr lang="en-US" dirty="0"/>
            </a:br>
            <a:r>
              <a:rPr lang="en-US" dirty="0"/>
              <a:t>motivation, attitude</a:t>
            </a:r>
          </a:p>
          <a:p>
            <a:r>
              <a:rPr lang="en-US" dirty="0"/>
              <a:t>Employment status or </a:t>
            </a:r>
            <a:br>
              <a:rPr lang="en-US" dirty="0"/>
            </a:br>
            <a:r>
              <a:rPr lang="en-US" dirty="0"/>
              <a:t>occupation</a:t>
            </a:r>
          </a:p>
          <a:p>
            <a:r>
              <a:rPr lang="en-US" dirty="0"/>
              <a:t>Health literacy</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16C583F-E1FE-4888-86B2-8DF0C3017EFA}"/>
              </a:ext>
            </a:extLst>
          </p:cNvPr>
          <p:cNvSpPr>
            <a:spLocks noGrp="1"/>
          </p:cNvSpPr>
          <p:nvPr>
            <p:ph type="sldNum" sz="quarter" idx="12"/>
          </p:nvPr>
        </p:nvSpPr>
        <p:spPr/>
        <p:txBody>
          <a:bodyPr/>
          <a:lstStyle/>
          <a:p>
            <a:fld id="{12A9E14D-4218-D743-BB5B-B907FBBABC66}" type="slidenum">
              <a:rPr lang="en-US" smtClean="0"/>
              <a:pPr/>
              <a:t>6</a:t>
            </a:fld>
            <a:endParaRPr lang="en-US" dirty="0"/>
          </a:p>
        </p:txBody>
      </p:sp>
      <p:pic>
        <p:nvPicPr>
          <p:cNvPr id="6" name="Picture 5">
            <a:extLst>
              <a:ext uri="{FF2B5EF4-FFF2-40B4-BE49-F238E27FC236}">
                <a16:creationId xmlns:a16="http://schemas.microsoft.com/office/drawing/2014/main" id="{08525CDC-74E0-4418-BDAF-5FFD7C3A3B9D}"/>
              </a:ext>
            </a:extLst>
          </p:cNvPr>
          <p:cNvPicPr>
            <a:picLocks noChangeAspect="1"/>
          </p:cNvPicPr>
          <p:nvPr/>
        </p:nvPicPr>
        <p:blipFill>
          <a:blip r:embed="rId2"/>
          <a:stretch>
            <a:fillRect/>
          </a:stretch>
        </p:blipFill>
        <p:spPr>
          <a:xfrm>
            <a:off x="5076956" y="2455814"/>
            <a:ext cx="6086344" cy="2725786"/>
          </a:xfrm>
          <a:prstGeom prst="rect">
            <a:avLst/>
          </a:prstGeom>
        </p:spPr>
      </p:pic>
    </p:spTree>
    <p:extLst>
      <p:ext uri="{BB962C8B-B14F-4D97-AF65-F5344CB8AC3E}">
        <p14:creationId xmlns:p14="http://schemas.microsoft.com/office/powerpoint/2010/main" val="35198768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DB97-E959-4B28-B129-5AF0F51AFEC3}"/>
              </a:ext>
            </a:extLst>
          </p:cNvPr>
          <p:cNvSpPr>
            <a:spLocks noGrp="1"/>
          </p:cNvSpPr>
          <p:nvPr>
            <p:ph type="title"/>
          </p:nvPr>
        </p:nvSpPr>
        <p:spPr>
          <a:xfrm>
            <a:off x="609600" y="228600"/>
            <a:ext cx="10972800" cy="1219200"/>
          </a:xfrm>
        </p:spPr>
        <p:txBody>
          <a:bodyPr anchor="b">
            <a:normAutofit/>
          </a:bodyPr>
          <a:lstStyle/>
          <a:p>
            <a:r>
              <a:rPr lang="en-US" dirty="0"/>
              <a:t>Historical Revisions to Rule 6</a:t>
            </a:r>
          </a:p>
        </p:txBody>
      </p:sp>
      <p:sp>
        <p:nvSpPr>
          <p:cNvPr id="3" name="Content Placeholder 2">
            <a:extLst>
              <a:ext uri="{FF2B5EF4-FFF2-40B4-BE49-F238E27FC236}">
                <a16:creationId xmlns:a16="http://schemas.microsoft.com/office/drawing/2014/main" id="{D2646B0C-1EF2-4526-8B5E-9D17DEE6B6C4}"/>
              </a:ext>
            </a:extLst>
          </p:cNvPr>
          <p:cNvSpPr>
            <a:spLocks noGrp="1"/>
          </p:cNvSpPr>
          <p:nvPr>
            <p:ph sz="half" idx="1"/>
          </p:nvPr>
        </p:nvSpPr>
        <p:spPr>
          <a:xfrm>
            <a:off x="609599" y="1676400"/>
            <a:ext cx="5946843" cy="4114800"/>
          </a:xfrm>
        </p:spPr>
        <p:txBody>
          <a:bodyPr>
            <a:normAutofit/>
          </a:bodyPr>
          <a:lstStyle/>
          <a:p>
            <a:pPr>
              <a:lnSpc>
                <a:spcPct val="90000"/>
              </a:lnSpc>
            </a:pPr>
            <a:r>
              <a:rPr lang="en-US" sz="1900" dirty="0"/>
              <a:t>Formerly titled “Preoperative Assessment”, with focus on: </a:t>
            </a:r>
          </a:p>
          <a:p>
            <a:pPr lvl="1">
              <a:lnSpc>
                <a:spcPct val="90000"/>
              </a:lnSpc>
            </a:pPr>
            <a:r>
              <a:rPr lang="en-US" sz="1900" dirty="0"/>
              <a:t>Personal evaluation by physician</a:t>
            </a:r>
          </a:p>
          <a:p>
            <a:pPr lvl="1">
              <a:lnSpc>
                <a:spcPct val="90000"/>
              </a:lnSpc>
            </a:pPr>
            <a:r>
              <a:rPr lang="en-US" sz="1900" dirty="0"/>
              <a:t>Findings are accurately documented</a:t>
            </a:r>
          </a:p>
          <a:p>
            <a:pPr lvl="1">
              <a:lnSpc>
                <a:spcPct val="90000"/>
              </a:lnSpc>
            </a:pPr>
            <a:r>
              <a:rPr lang="en-US" sz="1900" dirty="0"/>
              <a:t>Surgery is appropriate to condition</a:t>
            </a:r>
          </a:p>
          <a:p>
            <a:pPr lvl="1">
              <a:lnSpc>
                <a:spcPct val="90000"/>
              </a:lnSpc>
            </a:pPr>
            <a:r>
              <a:rPr lang="en-US" sz="1900" dirty="0"/>
              <a:t>Unnecessary surgery is unethical</a:t>
            </a:r>
          </a:p>
          <a:p>
            <a:pPr>
              <a:lnSpc>
                <a:spcPct val="90000"/>
              </a:lnSpc>
            </a:pPr>
            <a:r>
              <a:rPr lang="en-US" sz="1900" dirty="0"/>
              <a:t>The managed care era brought revisions, including: </a:t>
            </a:r>
          </a:p>
          <a:p>
            <a:pPr lvl="1">
              <a:lnSpc>
                <a:spcPct val="90000"/>
              </a:lnSpc>
            </a:pPr>
            <a:r>
              <a:rPr lang="en-US" sz="1900" dirty="0"/>
              <a:t>Review of auxiliaries’ recommendations for accuracy</a:t>
            </a:r>
          </a:p>
          <a:p>
            <a:pPr lvl="1">
              <a:lnSpc>
                <a:spcPct val="90000"/>
              </a:lnSpc>
            </a:pPr>
            <a:r>
              <a:rPr lang="en-US" sz="1900" dirty="0"/>
              <a:t>Declaring the withholding of necessary treatment as unethical</a:t>
            </a:r>
          </a:p>
          <a:p>
            <a:pPr>
              <a:lnSpc>
                <a:spcPct val="90000"/>
              </a:lnSpc>
            </a:pPr>
            <a:endParaRPr lang="en-US" sz="1900" dirty="0"/>
          </a:p>
        </p:txBody>
      </p:sp>
      <p:pic>
        <p:nvPicPr>
          <p:cNvPr id="8" name="Picture 7" descr="Shape&#10;&#10;Description automatically generated">
            <a:extLst>
              <a:ext uri="{FF2B5EF4-FFF2-40B4-BE49-F238E27FC236}">
                <a16:creationId xmlns:a16="http://schemas.microsoft.com/office/drawing/2014/main" id="{BA0F72F3-DBFC-4C6E-AD25-6D96F6F7A7A6}"/>
              </a:ext>
            </a:extLst>
          </p:cNvPr>
          <p:cNvPicPr>
            <a:picLocks noChangeAspect="1"/>
          </p:cNvPicPr>
          <p:nvPr/>
        </p:nvPicPr>
        <p:blipFill>
          <a:blip r:embed="rId2"/>
          <a:stretch>
            <a:fillRect/>
          </a:stretch>
        </p:blipFill>
        <p:spPr>
          <a:xfrm>
            <a:off x="7290775" y="2577830"/>
            <a:ext cx="3853879" cy="2066749"/>
          </a:xfrm>
          <a:prstGeom prst="rect">
            <a:avLst/>
          </a:prstGeom>
          <a:noFill/>
        </p:spPr>
      </p:pic>
      <p:sp>
        <p:nvSpPr>
          <p:cNvPr id="4" name="Slide Number Placeholder 3">
            <a:extLst>
              <a:ext uri="{FF2B5EF4-FFF2-40B4-BE49-F238E27FC236}">
                <a16:creationId xmlns:a16="http://schemas.microsoft.com/office/drawing/2014/main" id="{F04969B7-ECBB-47B9-A079-0F9E5AFB8FC5}"/>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7</a:t>
            </a:fld>
            <a:endParaRPr lang="en-US" dirty="0"/>
          </a:p>
        </p:txBody>
      </p:sp>
    </p:spTree>
    <p:extLst>
      <p:ext uri="{BB962C8B-B14F-4D97-AF65-F5344CB8AC3E}">
        <p14:creationId xmlns:p14="http://schemas.microsoft.com/office/powerpoint/2010/main" val="5665527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E7EA-BC55-4513-BADC-A3D1936A93A5}"/>
              </a:ext>
            </a:extLst>
          </p:cNvPr>
          <p:cNvSpPr>
            <a:spLocks noGrp="1"/>
          </p:cNvSpPr>
          <p:nvPr>
            <p:ph type="title"/>
          </p:nvPr>
        </p:nvSpPr>
        <p:spPr/>
        <p:txBody>
          <a:bodyPr/>
          <a:lstStyle/>
          <a:p>
            <a:r>
              <a:rPr lang="en-US" dirty="0"/>
              <a:t>Hippocratic Contributions to Modern Pretreatment Assessment Practices </a:t>
            </a:r>
          </a:p>
        </p:txBody>
      </p:sp>
      <p:sp>
        <p:nvSpPr>
          <p:cNvPr id="3" name="Content Placeholder 2">
            <a:extLst>
              <a:ext uri="{FF2B5EF4-FFF2-40B4-BE49-F238E27FC236}">
                <a16:creationId xmlns:a16="http://schemas.microsoft.com/office/drawing/2014/main" id="{F6CEFCB4-A187-413D-BACF-FCADC40D6244}"/>
              </a:ext>
            </a:extLst>
          </p:cNvPr>
          <p:cNvSpPr>
            <a:spLocks noGrp="1"/>
          </p:cNvSpPr>
          <p:nvPr>
            <p:ph idx="1"/>
          </p:nvPr>
        </p:nvSpPr>
        <p:spPr>
          <a:xfrm>
            <a:off x="3635669" y="1647217"/>
            <a:ext cx="7840495" cy="3563566"/>
          </a:xfrm>
        </p:spPr>
        <p:txBody>
          <a:bodyPr/>
          <a:lstStyle/>
          <a:p>
            <a:r>
              <a:rPr lang="en-US" sz="2000" dirty="0"/>
              <a:t>Hippocratic physicians were required to give complete and detailed medical histories and examinations.</a:t>
            </a:r>
          </a:p>
          <a:p>
            <a:r>
              <a:rPr lang="en-US" sz="2000" dirty="0"/>
              <a:t>The overall assessment of these recordings interpreted the final </a:t>
            </a:r>
            <a:br>
              <a:rPr lang="en-US" sz="2000" dirty="0"/>
            </a:br>
            <a:r>
              <a:rPr lang="en-US" sz="2000" dirty="0"/>
              <a:t>diagnosis and determined the type of treatment of the disease. </a:t>
            </a:r>
          </a:p>
          <a:p>
            <a:r>
              <a:rPr lang="en-US" sz="2000" dirty="0"/>
              <a:t>Hippocrates contributed to our current practices by declaring </a:t>
            </a:r>
            <a:br>
              <a:rPr lang="en-US" sz="2000" dirty="0"/>
            </a:br>
            <a:r>
              <a:rPr lang="en-US" sz="2000" dirty="0"/>
              <a:t>that medicine should depend on detailed observation, reason </a:t>
            </a:r>
            <a:r>
              <a:rPr lang="en-US" sz="2000"/>
              <a:t>and experience </a:t>
            </a:r>
            <a:r>
              <a:rPr lang="en-US" sz="2000" dirty="0"/>
              <a:t>in order to establish diagnosis, prognosis and treatment.</a:t>
            </a:r>
            <a:r>
              <a:rPr lang="en-US" sz="2000" baseline="30000" dirty="0"/>
              <a:t>1</a:t>
            </a:r>
          </a:p>
          <a:p>
            <a:endParaRPr lang="en-US" sz="2000" baseline="30000" dirty="0"/>
          </a:p>
          <a:p>
            <a:endParaRPr lang="en-US" sz="2000" baseline="30000" dirty="0"/>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45EDC207-C3E2-452C-9AA5-8FD008BEDABA}"/>
              </a:ext>
            </a:extLst>
          </p:cNvPr>
          <p:cNvSpPr>
            <a:spLocks noGrp="1"/>
          </p:cNvSpPr>
          <p:nvPr>
            <p:ph type="sldNum" sz="quarter" idx="12"/>
          </p:nvPr>
        </p:nvSpPr>
        <p:spPr/>
        <p:txBody>
          <a:bodyPr/>
          <a:lstStyle/>
          <a:p>
            <a:fld id="{12A9E14D-4218-D743-BB5B-B907FBBABC66}" type="slidenum">
              <a:rPr lang="en-US" smtClean="0"/>
              <a:pPr/>
              <a:t>8</a:t>
            </a:fld>
            <a:endParaRPr lang="en-US" dirty="0"/>
          </a:p>
        </p:txBody>
      </p:sp>
      <p:pic>
        <p:nvPicPr>
          <p:cNvPr id="6" name="Picture 5">
            <a:extLst>
              <a:ext uri="{FF2B5EF4-FFF2-40B4-BE49-F238E27FC236}">
                <a16:creationId xmlns:a16="http://schemas.microsoft.com/office/drawing/2014/main" id="{8159D767-1977-4125-90E2-5B9F6641D8D3}"/>
              </a:ext>
            </a:extLst>
          </p:cNvPr>
          <p:cNvPicPr>
            <a:picLocks noChangeAspect="1"/>
          </p:cNvPicPr>
          <p:nvPr/>
        </p:nvPicPr>
        <p:blipFill>
          <a:blip r:embed="rId2"/>
          <a:stretch>
            <a:fillRect/>
          </a:stretch>
        </p:blipFill>
        <p:spPr>
          <a:xfrm>
            <a:off x="715836" y="1592904"/>
            <a:ext cx="2754466" cy="3649494"/>
          </a:xfrm>
          <a:prstGeom prst="rect">
            <a:avLst/>
          </a:prstGeom>
        </p:spPr>
      </p:pic>
      <p:sp>
        <p:nvSpPr>
          <p:cNvPr id="8" name="TextBox 7">
            <a:extLst>
              <a:ext uri="{FF2B5EF4-FFF2-40B4-BE49-F238E27FC236}">
                <a16:creationId xmlns:a16="http://schemas.microsoft.com/office/drawing/2014/main" id="{7CEB6953-42A6-4A0B-BA4F-5DC5BC64FE54}"/>
              </a:ext>
            </a:extLst>
          </p:cNvPr>
          <p:cNvSpPr txBox="1"/>
          <p:nvPr/>
        </p:nvSpPr>
        <p:spPr>
          <a:xfrm>
            <a:off x="715836" y="5591284"/>
            <a:ext cx="10972800" cy="253916"/>
          </a:xfrm>
          <a:prstGeom prst="rect">
            <a:avLst/>
          </a:prstGeom>
          <a:noFill/>
        </p:spPr>
        <p:txBody>
          <a:bodyPr wrap="square">
            <a:spAutoFit/>
          </a:bodyPr>
          <a:lstStyle/>
          <a:p>
            <a:r>
              <a:rPr lang="en-US" sz="1050" baseline="30000" dirty="0"/>
              <a:t>1</a:t>
            </a:r>
            <a:r>
              <a:rPr lang="en-US" sz="1050" dirty="0"/>
              <a:t> Grammaticos Ph, Diamantis A. Useful known and unknown views of the father of modern medicine, Hippocrates and his teacher Democritus. Hell J Nucl Med. 2008;11(1):2–4. </a:t>
            </a:r>
          </a:p>
        </p:txBody>
      </p:sp>
    </p:spTree>
    <p:extLst>
      <p:ext uri="{BB962C8B-B14F-4D97-AF65-F5344CB8AC3E}">
        <p14:creationId xmlns:p14="http://schemas.microsoft.com/office/powerpoint/2010/main" val="35853531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75E-B03A-4EEF-8EAD-35D1CFC50DF2}"/>
              </a:ext>
            </a:extLst>
          </p:cNvPr>
          <p:cNvSpPr>
            <a:spLocks noGrp="1"/>
          </p:cNvSpPr>
          <p:nvPr>
            <p:ph type="title"/>
          </p:nvPr>
        </p:nvSpPr>
        <p:spPr/>
        <p:txBody>
          <a:bodyPr/>
          <a:lstStyle/>
          <a:p>
            <a:r>
              <a:rPr lang="en-US" dirty="0"/>
              <a:t>Applicable Principles and Rules of the </a:t>
            </a:r>
            <a:br>
              <a:rPr lang="en-US" dirty="0"/>
            </a:br>
            <a:r>
              <a:rPr lang="en-US" dirty="0"/>
              <a:t>Code of Ethics </a:t>
            </a:r>
          </a:p>
        </p:txBody>
      </p:sp>
      <p:sp>
        <p:nvSpPr>
          <p:cNvPr id="3" name="Content Placeholder 2">
            <a:extLst>
              <a:ext uri="{FF2B5EF4-FFF2-40B4-BE49-F238E27FC236}">
                <a16:creationId xmlns:a16="http://schemas.microsoft.com/office/drawing/2014/main" id="{3C3ACFC0-ED73-4C81-86FF-F22C7B5C7CAA}"/>
              </a:ext>
            </a:extLst>
          </p:cNvPr>
          <p:cNvSpPr>
            <a:spLocks noGrp="1"/>
          </p:cNvSpPr>
          <p:nvPr>
            <p:ph idx="1"/>
          </p:nvPr>
        </p:nvSpPr>
        <p:spPr/>
        <p:txBody>
          <a:bodyPr/>
          <a:lstStyle/>
          <a:p>
            <a:r>
              <a:rPr lang="en-US" dirty="0"/>
              <a:t>Principles of the Code</a:t>
            </a:r>
          </a:p>
          <a:p>
            <a:pPr lvl="1"/>
            <a:r>
              <a:rPr lang="en-US" dirty="0"/>
              <a:t>Principle 1. Ethics in Ophthalmology</a:t>
            </a:r>
          </a:p>
          <a:p>
            <a:pPr lvl="1"/>
            <a:r>
              <a:rPr lang="en-US" dirty="0"/>
              <a:t>Principle 2. Providing Ophthalmological Services </a:t>
            </a:r>
          </a:p>
          <a:p>
            <a:pPr lvl="1"/>
            <a:r>
              <a:rPr lang="en-US" dirty="0"/>
              <a:t>Principle 7. An Ophthalmologist’s Responsibility </a:t>
            </a:r>
          </a:p>
          <a:p>
            <a:r>
              <a:rPr lang="en-US" dirty="0"/>
              <a:t>Rules of The Code</a:t>
            </a:r>
          </a:p>
          <a:p>
            <a:pPr lvl="1"/>
            <a:r>
              <a:rPr lang="en-US" dirty="0"/>
              <a:t>Rule 1. Competence</a:t>
            </a:r>
          </a:p>
          <a:p>
            <a:pPr lvl="1"/>
            <a:r>
              <a:rPr lang="en-US" dirty="0"/>
              <a:t>Rule 2. Informed Consent </a:t>
            </a:r>
          </a:p>
        </p:txBody>
      </p:sp>
      <p:sp>
        <p:nvSpPr>
          <p:cNvPr id="4" name="Slide Number Placeholder 3">
            <a:extLst>
              <a:ext uri="{FF2B5EF4-FFF2-40B4-BE49-F238E27FC236}">
                <a16:creationId xmlns:a16="http://schemas.microsoft.com/office/drawing/2014/main" id="{C0F21546-F7E1-4B98-A70A-B851EE754EB3}"/>
              </a:ext>
            </a:extLst>
          </p:cNvPr>
          <p:cNvSpPr>
            <a:spLocks noGrp="1"/>
          </p:cNvSpPr>
          <p:nvPr>
            <p:ph type="sldNum" sz="quarter" idx="12"/>
          </p:nvPr>
        </p:nvSpPr>
        <p:spPr/>
        <p:txBody>
          <a:bodyPr/>
          <a:lstStyle/>
          <a:p>
            <a:fld id="{12A9E14D-4218-D743-BB5B-B907FBBABC66}" type="slidenum">
              <a:rPr lang="en-US" smtClean="0"/>
              <a:pPr/>
              <a:t>9</a:t>
            </a:fld>
            <a:endParaRPr lang="en-US" dirty="0"/>
          </a:p>
        </p:txBody>
      </p:sp>
    </p:spTree>
    <p:extLst>
      <p:ext uri="{BB962C8B-B14F-4D97-AF65-F5344CB8AC3E}">
        <p14:creationId xmlns:p14="http://schemas.microsoft.com/office/powerpoint/2010/main" val="550355681"/>
      </p:ext>
    </p:extLst>
  </p:cSld>
  <p:clrMapOvr>
    <a:masterClrMapping/>
  </p:clrMapOvr>
  <p:transition>
    <p:fade/>
  </p:transition>
</p:sld>
</file>

<file path=ppt/theme/theme1.xml><?xml version="1.0" encoding="utf-8"?>
<a:theme xmlns:a="http://schemas.openxmlformats.org/drawingml/2006/main" name="1_Office Theme">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TEMPLATE_WIDE" id="{B7D43C09-1926-EA4D-A9B5-228DB1CB9C12}" vid="{29EC38E9-ECF7-B24F-9EB0-D8C739097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15852</TotalTime>
  <Words>590</Words>
  <Application>Microsoft Office PowerPoint</Application>
  <PresentationFormat>Widescreen</PresentationFormat>
  <Paragraphs>77</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AAO Code of Ethics Rule of the Month </vt:lpstr>
      <vt:lpstr>Pretreatment Assessment  Why is This Topic Important?</vt:lpstr>
      <vt:lpstr>  Code of Ethics - Rule 6</vt:lpstr>
      <vt:lpstr>Components of Rule 6  Pretreatment Assessment </vt:lpstr>
      <vt:lpstr>What Does Assessment Mean?</vt:lpstr>
      <vt:lpstr>Non-Physical Factors of  Pretreatments Assessment </vt:lpstr>
      <vt:lpstr>Historical Revisions to Rule 6</vt:lpstr>
      <vt:lpstr>Hippocratic Contributions to Modern Pretreatment Assessment Practices </vt:lpstr>
      <vt:lpstr>Applicable Principles and Rules of the  Code of Ethics </vt:lpstr>
      <vt:lpstr>Thank you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Why is This Topic Important?</dc:title>
  <dc:creator>Mara Pearse Burke</dc:creator>
  <cp:lastModifiedBy>Mara Pearse Burke</cp:lastModifiedBy>
  <cp:revision>109</cp:revision>
  <dcterms:created xsi:type="dcterms:W3CDTF">2021-02-10T21:03:04Z</dcterms:created>
  <dcterms:modified xsi:type="dcterms:W3CDTF">2021-06-04T15:27:58Z</dcterms:modified>
</cp:coreProperties>
</file>