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310" r:id="rId3"/>
    <p:sldId id="288" r:id="rId4"/>
    <p:sldId id="273" r:id="rId5"/>
    <p:sldId id="274" r:id="rId6"/>
    <p:sldId id="275" r:id="rId7"/>
    <p:sldId id="287" r:id="rId8"/>
    <p:sldId id="257" r:id="rId9"/>
    <p:sldId id="289" r:id="rId10"/>
    <p:sldId id="258" r:id="rId11"/>
    <p:sldId id="264" r:id="rId12"/>
    <p:sldId id="259" r:id="rId13"/>
    <p:sldId id="282" r:id="rId14"/>
    <p:sldId id="260" r:id="rId15"/>
    <p:sldId id="283" r:id="rId16"/>
    <p:sldId id="284" r:id="rId17"/>
    <p:sldId id="290" r:id="rId18"/>
    <p:sldId id="311" r:id="rId19"/>
    <p:sldId id="312" r:id="rId20"/>
    <p:sldId id="303" r:id="rId21"/>
    <p:sldId id="313" r:id="rId22"/>
    <p:sldId id="291" r:id="rId23"/>
    <p:sldId id="261" r:id="rId24"/>
    <p:sldId id="265" r:id="rId25"/>
    <p:sldId id="266" r:id="rId26"/>
    <p:sldId id="268" r:id="rId27"/>
    <p:sldId id="262" r:id="rId28"/>
    <p:sldId id="267" r:id="rId29"/>
    <p:sldId id="272" r:id="rId30"/>
    <p:sldId id="263" r:id="rId31"/>
    <p:sldId id="292" r:id="rId32"/>
    <p:sldId id="293" r:id="rId33"/>
    <p:sldId id="294" r:id="rId34"/>
    <p:sldId id="295" r:id="rId35"/>
    <p:sldId id="298" r:id="rId36"/>
    <p:sldId id="299" r:id="rId37"/>
    <p:sldId id="304" r:id="rId38"/>
    <p:sldId id="300" r:id="rId39"/>
    <p:sldId id="301" r:id="rId40"/>
    <p:sldId id="302" r:id="rId41"/>
    <p:sldId id="308" r:id="rId42"/>
    <p:sldId id="309" r:id="rId43"/>
    <p:sldId id="315" r:id="rId44"/>
    <p:sldId id="316" r:id="rId45"/>
    <p:sldId id="307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1357-D187-46D4-BB59-A1ED3A4865BF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5D4F-0C90-41D0-B5AF-2F08D45C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0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5D4F-0C90-41D0-B5AF-2F08D45CF4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34D882-D8B0-4810-9E1D-3523E01BC8A3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899F3-423A-4450-BC14-D37D08F177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c.com/icd-10/codes/index.aspx" TargetMode="External"/><Relationship Id="rId2" Type="http://schemas.openxmlformats.org/officeDocument/2006/relationships/hyperlink" Target="https://www.findacod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d10data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imss.org/2014/09/18/10-ways-to-relate-icd10-nhitweek/" TargetMode="External"/><Relationship Id="rId2" Type="http://schemas.openxmlformats.org/officeDocument/2006/relationships/hyperlink" Target="http://www.buzzfee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nterest.com/" TargetMode="External"/><Relationship Id="rId4" Type="http://schemas.openxmlformats.org/officeDocument/2006/relationships/hyperlink" Target="http://www.icd10illustrated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5/21/15</a:t>
            </a:r>
          </a:p>
          <a:p>
            <a:endParaRPr lang="en-US" dirty="0"/>
          </a:p>
          <a:p>
            <a:r>
              <a:rPr lang="en-US" dirty="0" smtClean="0"/>
              <a:t>Tracy Pila, CMSS</a:t>
            </a:r>
          </a:p>
          <a:p>
            <a:r>
              <a:rPr lang="en-US" dirty="0" smtClean="0"/>
              <a:t>Administrative director</a:t>
            </a:r>
          </a:p>
          <a:p>
            <a:r>
              <a:rPr lang="en-US" dirty="0" smtClean="0"/>
              <a:t>Arbor Centers for EyeCare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ICD-10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First character of all code sets will be a letter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 indicates an eye code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indicates a place holder code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Unspecified codes may result in lower or non-payment</a:t>
            </a:r>
          </a:p>
          <a:p>
            <a:endParaRPr lang="en-US" dirty="0"/>
          </a:p>
          <a:p>
            <a:r>
              <a:rPr lang="en-US" dirty="0" smtClean="0"/>
              <a:t>V codes are now Z codes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Modifiers will NOT go </a:t>
            </a:r>
            <a:r>
              <a:rPr lang="en-US" dirty="0" smtClean="0"/>
              <a:t>away!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RT/LT codes still need to be attached to CPT </a:t>
            </a:r>
            <a:r>
              <a:rPr lang="en-US" dirty="0" smtClean="0"/>
              <a:t>codes for surgeries, lasers and diagnostic testing, </a:t>
            </a:r>
            <a:r>
              <a:rPr lang="en-US" dirty="0"/>
              <a:t>even if the ICD-10 code specifies </a:t>
            </a:r>
            <a:r>
              <a:rPr lang="en-US" dirty="0" smtClean="0"/>
              <a:t>laterality.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For example, when coding cataract surgery, you will still code 66984-RT along with the lateral cataract diagnosis.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Trauma will need to be coded to the 7</a:t>
            </a:r>
            <a:r>
              <a:rPr lang="en-US" baseline="30000" dirty="0"/>
              <a:t>th</a:t>
            </a:r>
            <a:r>
              <a:rPr lang="en-US" dirty="0"/>
              <a:t> character and will usually require several </a:t>
            </a:r>
            <a:r>
              <a:rPr lang="en-US" dirty="0" smtClean="0"/>
              <a:t>codes.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Not every code specifies </a:t>
            </a:r>
            <a:r>
              <a:rPr lang="en-US" dirty="0" smtClean="0"/>
              <a:t>laterality…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POAG is NOT coded per eye but by severity whereas OHTN IS coded per eye but NOT by severity</a:t>
            </a:r>
            <a:r>
              <a:rPr lang="en-US" dirty="0" smtClean="0"/>
              <a:t>. Glaucoma associated with inflammation codes using both.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Cannot add a lateral code if it is not needed.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Cannot code per eye for POAG, even if stage is different per eye.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Coding, 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Laterality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Eye-Specific</a:t>
            </a:r>
            <a:endParaRPr lang="en-US" dirty="0"/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0/9 – unspecified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1 – Right Eye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2 – Left Eye 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3 – Both </a:t>
            </a:r>
            <a:r>
              <a:rPr lang="en-US" dirty="0" smtClean="0"/>
              <a:t>Eyes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Lid-Specific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1 – RUL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2 – RLL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3 – Right unspecified lid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4 – LUL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5 – LLL 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6 – Left unspecified lid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9 – unspecified eye and lid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1-to-1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Some codes have a 1-to-1 crossover, meaning that one code in ICD-9 converts directly to one ICD-10 code.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Macular Degeneration (Non-Exudative)</a:t>
            </a:r>
          </a:p>
          <a:p>
            <a:pPr lvl="3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ICD-9 = 362.51</a:t>
            </a:r>
          </a:p>
          <a:p>
            <a:pPr lvl="3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ICD-10 = H35.31</a:t>
            </a:r>
          </a:p>
          <a:p>
            <a:pPr lvl="3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“And” means and… or can mean or…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Sections H43-H44 in the coding book are labeled as “Disorders of the Vitreous Body and Globe”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And actually means OR here.</a:t>
            </a:r>
          </a:p>
        </p:txBody>
      </p:sp>
    </p:spTree>
    <p:extLst>
      <p:ext uri="{BB962C8B-B14F-4D97-AF65-F5344CB8AC3E}">
        <p14:creationId xmlns:p14="http://schemas.microsoft.com/office/powerpoint/2010/main" val="36341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Higher severity codes should be coded first, then lower severity second.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Types of Encounters – 7</a:t>
            </a:r>
            <a:r>
              <a:rPr lang="en-US" baseline="30000" dirty="0" smtClean="0"/>
              <a:t>th</a:t>
            </a:r>
            <a:r>
              <a:rPr lang="en-US" dirty="0" smtClean="0"/>
              <a:t> Digits 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 – Initial encounter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D – Subsequent encounter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 – </a:t>
            </a:r>
            <a:r>
              <a:rPr lang="en-US" dirty="0"/>
              <a:t>S</a:t>
            </a:r>
            <a:r>
              <a:rPr lang="en-US" dirty="0" smtClean="0"/>
              <a:t>equela 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Can now code for the reason for non-compliance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Non-compliance due to financial hardship</a:t>
            </a:r>
          </a:p>
          <a:p>
            <a:pPr lvl="1"/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Glaucoma, trauma, and oculoplastics have been rumored to have the most difficult transition to ICD-10 due to the increase in codes.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Glaucoma is coded per eye, per severity, and sometimes both.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Oculoplastic codes now have 4 codes (one per lid) to replace one code previously used in ICD-9.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Trauma codes need to not only include the injury, but the location in which it happened, status during injury, etc. (See trauma slide)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Unspecified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Unspecified Coding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Unspecified codes do NOT have 1-to-1 crossover codes.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Unspecified codes may be paid at a lower level or not at all in ICD-10.</a:t>
            </a:r>
          </a:p>
        </p:txBody>
      </p:sp>
    </p:spTree>
    <p:extLst>
      <p:ext uri="{BB962C8B-B14F-4D97-AF65-F5344CB8AC3E}">
        <p14:creationId xmlns:p14="http://schemas.microsoft.com/office/powerpoint/2010/main" val="1270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2743200"/>
            <a:ext cx="6480174" cy="762000"/>
          </a:xfrm>
        </p:spPr>
        <p:txBody>
          <a:bodyPr/>
          <a:lstStyle/>
          <a:p>
            <a:r>
              <a:rPr lang="en-US" dirty="0" smtClean="0"/>
              <a:t>W59.22XA</a:t>
            </a:r>
          </a:p>
          <a:p>
            <a:r>
              <a:rPr lang="en-US" dirty="0" smtClean="0"/>
              <a:t>Struck by Turtle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7" y="3810000"/>
            <a:ext cx="35424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Coding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2200" dirty="0" smtClean="0"/>
              <a:t>(Each practice to determine best way to analyze this information.)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many codes are we actually talking about?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Pulled reports for the last 2 years for each doctor individually.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Sorted each report from most commonly used to least commonly used codes.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Highlighted each doctor’s coding analysis by the following: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Top 80% used = green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Top 80%-90% = blue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Top 90% - Top 50 codes used = pink</a:t>
            </a:r>
          </a:p>
          <a:p>
            <a:pPr marL="594360" lvl="2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Most doctors had under 50 codes that were their “top used” codes.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Gave </a:t>
            </a:r>
            <a:r>
              <a:rPr lang="en-US" dirty="0" smtClean="0"/>
              <a:t>us an idea of what each doctor uses so we are prepared for the transition.</a:t>
            </a:r>
          </a:p>
        </p:txBody>
      </p:sp>
    </p:spTree>
    <p:extLst>
      <p:ext uri="{BB962C8B-B14F-4D97-AF65-F5344CB8AC3E}">
        <p14:creationId xmlns:p14="http://schemas.microsoft.com/office/powerpoint/2010/main" val="314901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has your EMR company transitioned to ICD-10?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Start the transition sooner rather than later so that the changes are easier once October 1</a:t>
            </a:r>
            <a:r>
              <a:rPr lang="en-US" baseline="30000" dirty="0" smtClean="0"/>
              <a:t>st</a:t>
            </a:r>
            <a:r>
              <a:rPr lang="en-US" dirty="0" smtClean="0"/>
              <a:t> is here.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Does the EMR company provide any training (webinars, handouts, on-site, etc.)?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will your staff and doctors be aware of the changes?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2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3657600"/>
            <a:ext cx="6480174" cy="11430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I do not have any financial interest in any product, website, or photo mentioned in this presentation.</a:t>
            </a:r>
            <a:endParaRPr lang="en-US" cap="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Billing </a:t>
            </a:r>
          </a:p>
          <a:p>
            <a:r>
              <a:rPr lang="en-US" dirty="0" smtClean="0"/>
              <a:t>Surgery Scheduling</a:t>
            </a:r>
          </a:p>
          <a:p>
            <a:r>
              <a:rPr lang="en-US" dirty="0" smtClean="0"/>
              <a:t>Clinic Coordinators</a:t>
            </a:r>
          </a:p>
          <a:p>
            <a:r>
              <a:rPr lang="en-US" dirty="0" smtClean="0"/>
              <a:t>Technicians</a:t>
            </a:r>
          </a:p>
          <a:p>
            <a:r>
              <a:rPr lang="en-US" dirty="0" smtClean="0"/>
              <a:t>Scribes</a:t>
            </a:r>
          </a:p>
          <a:p>
            <a:r>
              <a:rPr lang="en-US" dirty="0" smtClean="0"/>
              <a:t>Front Desk</a:t>
            </a:r>
          </a:p>
          <a:p>
            <a:r>
              <a:rPr lang="en-US" dirty="0" smtClean="0"/>
              <a:t>Call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Weekly communication to all staff with announcements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In-person meetings to introduce all staff to ICD-10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“Super-User” team consisting of technicians and scribes that will learn more and be the “</a:t>
            </a:r>
            <a:r>
              <a:rPr lang="en-US" dirty="0" smtClean="0"/>
              <a:t>go-to” </a:t>
            </a:r>
            <a:r>
              <a:rPr lang="en-US" dirty="0" smtClean="0"/>
              <a:t>staff members during the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3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3124200"/>
            <a:ext cx="6480174" cy="1063625"/>
          </a:xfrm>
        </p:spPr>
        <p:txBody>
          <a:bodyPr/>
          <a:lstStyle/>
          <a:p>
            <a:r>
              <a:rPr lang="en-US" dirty="0" smtClean="0"/>
              <a:t>W56.41</a:t>
            </a:r>
          </a:p>
          <a:p>
            <a:r>
              <a:rPr lang="en-US" dirty="0" smtClean="0"/>
              <a:t>Bitten by Shark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Specialty-Specific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4038600"/>
            <a:ext cx="438912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Cataracts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H25 – H28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Coded per eye.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Changed wording from senile to mature.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Cause of cataract needs to be coded if secondary to drug or other disorder.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If coding traumatic cataract, need to list external cause of cataract as well (see trauma slide).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Cornea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H15 – H22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Unspecified codes will now be replaced with specific disorder codes, per eye (in most cases).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For example, Corneal Ulcer (unsp.) – 370.00 – will now be coded with specifics as to location (central), type (perforated), and eye.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Corneal problems caused by external causes will need codes specifying HOW the injury happened.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5039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Diabetes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E11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n-US" dirty="0" smtClean="0"/>
              <a:t>Type II will need to be coded with insulin use.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250.00 has a 1-to-1 match with E11.9</a:t>
            </a:r>
          </a:p>
          <a:p>
            <a:endParaRPr lang="en-US" dirty="0" smtClean="0"/>
          </a:p>
          <a:p>
            <a:r>
              <a:rPr lang="en-US" dirty="0" smtClean="0"/>
              <a:t>Instead of coding 250.50 with NPDR/PDR/CSME code(s), each of these combinations now has its own code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Type II diabetes with moderate NPDR with macular edema (previously 3 separate codes) is now E11.321.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Also need to code Z79.4 for Insulin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Eyelid, Lacrimal, Orbit</a:t>
            </a:r>
            <a:br>
              <a:rPr lang="en-US" sz="2800" b="1" dirty="0" smtClean="0"/>
            </a:br>
            <a:r>
              <a:rPr lang="en-US" sz="2800" dirty="0" smtClean="0"/>
              <a:t>H00 – H05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Codes are split up per eye and/or lid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Lid-Specific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1 – RUL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2 – RLL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3 – Right unspecified lid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4 – LUL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5 – LLL 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6 – Left unspecified lid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/>
              <a:t>9 – unspecified eye and </a:t>
            </a:r>
            <a:r>
              <a:rPr lang="en-US" dirty="0" smtClean="0"/>
              <a:t>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Glaucoma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H40 – H42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glaucoma diagnoses are coded per eye, some are coded by severity, and some are coded using BOTH.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Glaucoma associated with ocular inflammation is coded by eye AND severity, splitting this one code (365.62) into </a:t>
            </a:r>
            <a:r>
              <a:rPr lang="en-US" b="1" u="sng" dirty="0" smtClean="0"/>
              <a:t>15</a:t>
            </a:r>
            <a:r>
              <a:rPr lang="en-US" dirty="0" smtClean="0"/>
              <a:t> possible codes.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If severity is worse in one eye than the other, but there isn’t a lateral code, then two codes should be given, the most severe first.</a:t>
            </a:r>
          </a:p>
          <a:p>
            <a:endParaRPr lang="en-US" dirty="0"/>
          </a:p>
          <a:p>
            <a:r>
              <a:rPr lang="en-US" dirty="0" smtClean="0"/>
              <a:t>Glaucoma caused by medication use will also need additional code for adverse effect to identify the drug.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Post-Operative Coding</a:t>
            </a:r>
            <a:br>
              <a:rPr lang="en-US" sz="2800" b="1" dirty="0" smtClean="0"/>
            </a:br>
            <a:r>
              <a:rPr lang="en-US" sz="2800" dirty="0" smtClean="0"/>
              <a:t>H59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Post-operative (following cataract surgery</a:t>
            </a:r>
            <a:r>
              <a:rPr lang="en-US" dirty="0" smtClean="0"/>
              <a:t>) diagnoses </a:t>
            </a:r>
            <a:r>
              <a:rPr lang="en-US" dirty="0"/>
              <a:t>will be different than </a:t>
            </a:r>
            <a:r>
              <a:rPr lang="en-US" dirty="0" smtClean="0"/>
              <a:t>pre-0perative.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Bullous </a:t>
            </a:r>
            <a:r>
              <a:rPr lang="en-US" dirty="0" smtClean="0"/>
              <a:t>keratopathy, </a:t>
            </a:r>
            <a:r>
              <a:rPr lang="en-US" dirty="0"/>
              <a:t>right eye – H18.11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Post-operative </a:t>
            </a:r>
            <a:r>
              <a:rPr lang="en-US" dirty="0" smtClean="0"/>
              <a:t>bullous keratopathy, </a:t>
            </a:r>
            <a:r>
              <a:rPr lang="en-US" dirty="0"/>
              <a:t>right </a:t>
            </a:r>
            <a:r>
              <a:rPr lang="en-US" dirty="0" smtClean="0"/>
              <a:t>eye – H59.011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CME not occurring after cataract surgery, right eye – H35.351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CME following cataract surgery, right eye – H59.031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Retina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H30 – H36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are coded </a:t>
            </a:r>
            <a:r>
              <a:rPr lang="en-US" dirty="0"/>
              <a:t>per </a:t>
            </a:r>
            <a:r>
              <a:rPr lang="en-US" dirty="0" smtClean="0"/>
              <a:t>eye or have direct 1-to-1 matches.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Detachment is now considered a “break” in ICD-10 language.</a:t>
            </a:r>
          </a:p>
          <a:p>
            <a:endParaRPr lang="en-US" dirty="0"/>
          </a:p>
          <a:p>
            <a:r>
              <a:rPr lang="en-US" dirty="0" smtClean="0"/>
              <a:t>Diagnoses caused by injuries will have to be coded using external cause codes.</a:t>
            </a:r>
          </a:p>
          <a:p>
            <a:endParaRPr lang="en-US" dirty="0"/>
          </a:p>
          <a:p>
            <a:r>
              <a:rPr lang="en-US" dirty="0" smtClean="0"/>
              <a:t>Plaquenil use can be coded for previous, current, and/or long-term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6480174" cy="83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W55.39</a:t>
            </a:r>
          </a:p>
          <a:p>
            <a:r>
              <a:rPr lang="en-US" dirty="0" smtClean="0"/>
              <a:t>Contact With Giraffe or Other Hoof stock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1400"/>
            <a:ext cx="21219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12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Trauma</a:t>
            </a:r>
            <a:br>
              <a:rPr lang="en-US" sz="2800" b="1" dirty="0" smtClean="0"/>
            </a:br>
            <a:r>
              <a:rPr lang="en-US" sz="2800" dirty="0" smtClean="0"/>
              <a:t>S00 – T88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causes of injuries will be the most difficult to code as you will need to identify: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The injury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place of occurrence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Activity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status.</a:t>
            </a:r>
          </a:p>
          <a:p>
            <a:endParaRPr lang="en-US" dirty="0"/>
          </a:p>
          <a:p>
            <a:r>
              <a:rPr lang="en-US" dirty="0" smtClean="0"/>
              <a:t>This will not just be coding major trauma but also corneal abrasions, traumatic cataracts,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Corneal abrasion will need the following: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Injury (corneal abrasion)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Place injury happened (park, work, etc.)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Activity (working, playing sports, etc.)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Status (student, military, etc.)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Character indicating initial or subsequent encounter</a:t>
            </a:r>
          </a:p>
        </p:txBody>
      </p:sp>
    </p:spTree>
    <p:extLst>
      <p:ext uri="{BB962C8B-B14F-4D97-AF65-F5344CB8AC3E}">
        <p14:creationId xmlns:p14="http://schemas.microsoft.com/office/powerpoint/2010/main" val="7403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Community Visionary Health Group:</a:t>
            </a:r>
          </a:p>
          <a:p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500" dirty="0" smtClean="0"/>
              <a:t>A 10 year old male presents to the emergency room after being hit in the eye with a baseball. He was playing baseball at the local public park after school. After examination, the physician indicates a closed orbital floor fracture.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sz="2500" dirty="0"/>
          </a:p>
          <a:p>
            <a:pPr lvl="1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500" dirty="0" smtClean="0"/>
              <a:t>This scenario requires 4 codes.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224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5178552"/>
          </a:xfrm>
        </p:spPr>
        <p:txBody>
          <a:bodyPr/>
          <a:lstStyle/>
          <a:p>
            <a:r>
              <a:rPr lang="en-US" dirty="0"/>
              <a:t>A 10 year old male presents to the emergency room after being hit in the eye with a baseball. He was playing baseball at the local public park after school. After examination, the physician indicates a closed orbital floor fracture. </a:t>
            </a:r>
          </a:p>
          <a:p>
            <a:endParaRPr lang="en-US" sz="1500" dirty="0" smtClean="0"/>
          </a:p>
          <a:p>
            <a:r>
              <a:rPr lang="en-US" dirty="0" smtClean="0"/>
              <a:t>S02.3XXA – Fracture of orbital floor, initial encounter</a:t>
            </a:r>
          </a:p>
          <a:p>
            <a:r>
              <a:rPr lang="en-US" dirty="0" smtClean="0"/>
              <a:t>W21.03XA – Struck by baseball, initial encounter</a:t>
            </a:r>
          </a:p>
          <a:p>
            <a:r>
              <a:rPr lang="en-US" dirty="0" smtClean="0"/>
              <a:t>Y92.830 – Public park as place of occurrence</a:t>
            </a:r>
          </a:p>
          <a:p>
            <a:r>
              <a:rPr lang="en-US" dirty="0" smtClean="0"/>
              <a:t>Y99.8 – Other external cause status (not a student or at work,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2743200"/>
            <a:ext cx="6480174" cy="987425"/>
          </a:xfrm>
        </p:spPr>
        <p:txBody>
          <a:bodyPr/>
          <a:lstStyle/>
          <a:p>
            <a:r>
              <a:rPr lang="en-US" dirty="0" smtClean="0"/>
              <a:t>Z73.4</a:t>
            </a:r>
          </a:p>
          <a:p>
            <a:r>
              <a:rPr lang="en-US" dirty="0" smtClean="0"/>
              <a:t>Inadequate social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95" y="3657600"/>
            <a:ext cx="511001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EMN Specifically for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/>
              <a:t>Make </a:t>
            </a:r>
            <a:r>
              <a:rPr lang="en-US" dirty="0" smtClean="0"/>
              <a:t>new EMR forms </a:t>
            </a:r>
            <a:r>
              <a:rPr lang="en-US" dirty="0"/>
              <a:t>for trauma with all questions needed to be </a:t>
            </a:r>
            <a:r>
              <a:rPr lang="en-US" dirty="0" smtClean="0"/>
              <a:t>asked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Questions needed will be free-text with a note to Billing to code for: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Injury (corneal abrasion)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Place injury happened (park, work, etc.)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Activity (working, playing sports, etc.)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Status (student, military, etc</a:t>
            </a:r>
            <a:r>
              <a:rPr lang="en-US" dirty="0" smtClean="0"/>
              <a:t>.)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sz="1200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Techs will need to ask these questions for the exam to be billed appropriately.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 need to document medication use at every visit.</a:t>
            </a:r>
          </a:p>
          <a:p>
            <a:endParaRPr lang="en-US" dirty="0" smtClean="0"/>
          </a:p>
          <a:p>
            <a:r>
              <a:rPr lang="en-US" dirty="0" smtClean="0"/>
              <a:t>Make new diabetic history box in EMR that asks specific medication use and history.</a:t>
            </a:r>
          </a:p>
          <a:p>
            <a:endParaRPr lang="en-US" dirty="0"/>
          </a:p>
          <a:p>
            <a:r>
              <a:rPr lang="en-US" dirty="0"/>
              <a:t>Techs will need to ask these questions for the exam to be billed appropriately.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Option 1: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Create new surgical billing sheets including ICD-10 codes.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Option 2: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Start using Intraoperative Note in EMR for all surgical billing.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During or after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2667000"/>
            <a:ext cx="64801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R06.5</a:t>
            </a:r>
            <a:endParaRPr lang="en-US" dirty="0"/>
          </a:p>
          <a:p>
            <a:r>
              <a:rPr lang="en-US" dirty="0" smtClean="0"/>
              <a:t>Habitual Mouth Breathing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More</a:t>
            </a:r>
            <a:endParaRPr lang="en-US" dirty="0"/>
          </a:p>
        </p:txBody>
      </p:sp>
      <p:pic>
        <p:nvPicPr>
          <p:cNvPr id="1026" name="Picture 2" descr="Vader-Mouth-Bre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3429000"/>
            <a:ext cx="4023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Billing staff has ICD-10 coding books and the following:</a:t>
            </a:r>
          </a:p>
          <a:p>
            <a:pPr marL="0" indent="0">
              <a:buNone/>
            </a:pPr>
            <a:endParaRPr lang="en-US" sz="1200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Fee sheets with ICD-10 codes 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AAO find a code online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AAPC Top 50 Ophthalmology Codes cheat sheets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AGS Quick coding tips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2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are we changing to ICD-10?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rest of the WORLD (yes, world) is currently using </a:t>
            </a:r>
            <a:r>
              <a:rPr lang="en-US" dirty="0" smtClean="0"/>
              <a:t>ICD-10.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United States is the only country not using ICD-10. </a:t>
            </a:r>
            <a:endParaRPr lang="en-US" dirty="0" smtClean="0"/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But the United States is the only country using ICD-10 for reimbursement.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Why </a:t>
            </a:r>
            <a:r>
              <a:rPr lang="en-US" dirty="0"/>
              <a:t>does that matter? </a:t>
            </a: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World Health Organization (WHO) releases information about disease populations, etc. and our statistics don't get counted since our codes do not match</a:t>
            </a:r>
            <a:r>
              <a:rPr lang="en-US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For </a:t>
            </a:r>
            <a:r>
              <a:rPr lang="en-US" dirty="0"/>
              <a:t>example, WHO reports on the number of Ebola cases throughout the world. </a:t>
            </a: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Even </a:t>
            </a:r>
            <a:r>
              <a:rPr lang="en-US" dirty="0"/>
              <a:t>though the United States had a few reported cases, our current ICD-9 codes don't even include Ebola in them - so our statistics don't match and our coding isn't accurate</a:t>
            </a:r>
            <a:r>
              <a:rPr lang="en-US" dirty="0" smtClean="0"/>
              <a:t>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and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https://www.findacode.com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by code and by name of </a:t>
            </a:r>
            <a:r>
              <a:rPr lang="en-US" dirty="0" smtClean="0"/>
              <a:t>disease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ICD10stat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AAPC </a:t>
            </a:r>
            <a:r>
              <a:rPr lang="en-US" dirty="0"/>
              <a:t>Code </a:t>
            </a:r>
            <a:r>
              <a:rPr lang="en-US" dirty="0" smtClean="0"/>
              <a:t>translator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3"/>
              </a:rPr>
              <a:t>www.aapc.com/icd-10/codes/index.aspx</a:t>
            </a: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4"/>
              </a:rPr>
              <a:t>www.icd10data.com</a:t>
            </a: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cms.gov/icd10 </a:t>
            </a:r>
            <a:r>
              <a:rPr lang="en-US" dirty="0"/>
              <a:t>-- electronic version of ICD </a:t>
            </a:r>
            <a:r>
              <a:rPr lang="en-US" dirty="0" smtClean="0"/>
              <a:t>10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aapc.com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ahima.org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cdc.gov/nchs/icd.htm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who.int/en/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AAO has an entire section of their site dedicated to </a:t>
            </a:r>
            <a:r>
              <a:rPr lang="en-US" dirty="0" smtClean="0"/>
              <a:t>ICD-10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762000"/>
          </a:xfrm>
        </p:spPr>
        <p:txBody>
          <a:bodyPr/>
          <a:lstStyle/>
          <a:p>
            <a:r>
              <a:rPr lang="en-US" dirty="0" smtClean="0"/>
              <a:t>S05.90XA</a:t>
            </a:r>
          </a:p>
          <a:p>
            <a:r>
              <a:rPr lang="en-US" dirty="0" smtClean="0"/>
              <a:t>Shot in the Eye With a BB Gun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505200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will help </a:t>
            </a:r>
            <a:r>
              <a:rPr lang="en-US" dirty="0" smtClean="0"/>
              <a:t>each doctor </a:t>
            </a:r>
            <a:r>
              <a:rPr lang="en-US" dirty="0" smtClean="0"/>
              <a:t>with the transition? (Tech, scribe)</a:t>
            </a:r>
          </a:p>
          <a:p>
            <a:endParaRPr lang="en-US" dirty="0"/>
          </a:p>
          <a:p>
            <a:r>
              <a:rPr lang="en-US" dirty="0" smtClean="0"/>
              <a:t>Meet with doctors individually to go over unspecified codes for further details.</a:t>
            </a:r>
          </a:p>
          <a:p>
            <a:endParaRPr lang="en-US" dirty="0"/>
          </a:p>
          <a:p>
            <a:r>
              <a:rPr lang="en-US" dirty="0" smtClean="0"/>
              <a:t>Think about the EMR changes and how to make the transition easy.</a:t>
            </a:r>
          </a:p>
          <a:p>
            <a:endParaRPr lang="en-US" dirty="0"/>
          </a:p>
          <a:p>
            <a:r>
              <a:rPr lang="en-US" dirty="0" smtClean="0"/>
              <a:t>Think about your own training and transition plan – what can we do to help? What do you need? When can we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Go-Live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dirty="0"/>
              <a:t>clinic early </a:t>
            </a:r>
            <a:r>
              <a:rPr lang="en-US" dirty="0" smtClean="0"/>
              <a:t>(or </a:t>
            </a:r>
            <a:r>
              <a:rPr lang="en-US" dirty="0"/>
              <a:t>cut back a </a:t>
            </a:r>
            <a:r>
              <a:rPr lang="en-US" dirty="0" smtClean="0"/>
              <a:t>little).</a:t>
            </a:r>
          </a:p>
          <a:p>
            <a:pPr lvl="1"/>
            <a:r>
              <a:rPr lang="en-US" dirty="0" smtClean="0"/>
              <a:t>Gives doctors time at the end of the day to go back to anything they could not finish.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all coding is </a:t>
            </a:r>
            <a:r>
              <a:rPr lang="en-US" dirty="0" smtClean="0"/>
              <a:t>complete.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billers and super users available to </a:t>
            </a:r>
            <a:r>
              <a:rPr lang="en-US" dirty="0" smtClean="0"/>
              <a:t>help all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90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Weeks Following Go-Live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Monitor denials</a:t>
            </a:r>
          </a:p>
          <a:p>
            <a:pPr lvl="1"/>
            <a:r>
              <a:rPr lang="en-US" dirty="0" smtClean="0"/>
              <a:t>Track </a:t>
            </a:r>
            <a:r>
              <a:rPr lang="en-US" dirty="0"/>
              <a:t>and report on </a:t>
            </a:r>
            <a:r>
              <a:rPr lang="en-US" dirty="0" smtClean="0"/>
              <a:t>them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Teach </a:t>
            </a:r>
            <a:r>
              <a:rPr lang="en-US" dirty="0"/>
              <a:t>doctors and scribes what they are doing </a:t>
            </a:r>
            <a:r>
              <a:rPr lang="en-US" dirty="0" smtClean="0"/>
              <a:t>wrong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any necessary EMR 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2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Giraffe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2"/>
              </a:rPr>
              <a:t>www.buzzfeed.com</a:t>
            </a:r>
            <a:endParaRPr lang="en-US" dirty="0" smtClean="0"/>
          </a:p>
          <a:p>
            <a:r>
              <a:rPr lang="en-US" dirty="0" smtClean="0"/>
              <a:t>Water Skis / Turtle / Shark /  Darth Vader / Cow Bell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://blog.himss.org/2014/09/18/10-ways-to-relate-icd10-nhitweek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Bizarre </a:t>
            </a:r>
            <a:r>
              <a:rPr lang="en-US" dirty="0"/>
              <a:t>Personal </a:t>
            </a:r>
            <a:r>
              <a:rPr lang="en-US" dirty="0" smtClean="0"/>
              <a:t>Appearance / Social Skills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://www.icd10illustrated.com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 smtClean="0"/>
              <a:t>BB Gun (Christmas Story)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hlinkClick r:id="rId5"/>
              </a:rPr>
              <a:t>www.pinterest.com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3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How is it different from ICD-9?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current set of ICD-9 codes we use are outdated and newer codes have not been added in years. </a:t>
            </a:r>
            <a:endParaRPr lang="en-US" dirty="0" smtClean="0"/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ICD-10 </a:t>
            </a:r>
            <a:r>
              <a:rPr lang="en-US" dirty="0"/>
              <a:t>is also much more specific than ICD-9. </a:t>
            </a:r>
            <a:endParaRPr lang="en-US" dirty="0" smtClean="0"/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ICD-10 </a:t>
            </a:r>
            <a:r>
              <a:rPr lang="en-US" dirty="0"/>
              <a:t>will now have codes for severity of diseases/problems and also for location. </a:t>
            </a:r>
            <a:endParaRPr lang="en-US" dirty="0" smtClean="0"/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In </a:t>
            </a:r>
            <a:r>
              <a:rPr lang="en-US" dirty="0"/>
              <a:t>ICD-10, we will code H25.11 for a nuclear sclerotic cataract in the right eye, H25.12 for a nuclear sclerotic cataract in the left eye, and H25.13 for a nuclear sclerotic cataract in both eyes.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that scary?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doctors, not really!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While the change seems overwhelming, our EMR provider has made this transition relatively easy with their ICD-10 solution.</a:t>
            </a:r>
          </a:p>
          <a:p>
            <a:pPr marL="27432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Almost everything you need to code will be built into EMR, just like it is now.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You will also have access to a user-specific favorites list in case you need to reference your most commonly used codes.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You will also be able to see other users’ lists as well.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3200400"/>
            <a:ext cx="6480174" cy="1216025"/>
          </a:xfrm>
        </p:spPr>
        <p:txBody>
          <a:bodyPr/>
          <a:lstStyle/>
          <a:p>
            <a:r>
              <a:rPr lang="en-US" dirty="0" smtClean="0"/>
              <a:t>V91.07XD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Burn </a:t>
            </a:r>
            <a:r>
              <a:rPr lang="en-US" dirty="0"/>
              <a:t>due to water-skis on fire, subsequent encounter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ICD-10 Basics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4267200"/>
            <a:ext cx="38404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ICD-10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Go-Live </a:t>
            </a:r>
            <a:r>
              <a:rPr lang="en-US" dirty="0" smtClean="0"/>
              <a:t>date is October 1, 2015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Going from about 15,000 codes to around 70,000 codes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Combination of letters and numbers, up to 7 digits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Location and severity, and visit type (initial, subsequent, etc.) now included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insurance companies will be using ICD-10 EXCEPT for worker’s comp. and auto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3429000"/>
            <a:ext cx="6480174" cy="987425"/>
          </a:xfrm>
        </p:spPr>
        <p:txBody>
          <a:bodyPr/>
          <a:lstStyle/>
          <a:p>
            <a:r>
              <a:rPr lang="en-US" dirty="0"/>
              <a:t>R46.1: </a:t>
            </a:r>
            <a:endParaRPr lang="en-US" dirty="0" smtClean="0"/>
          </a:p>
          <a:p>
            <a:r>
              <a:rPr lang="en-US" dirty="0" smtClean="0"/>
              <a:t>Bizarre </a:t>
            </a:r>
            <a:r>
              <a:rPr lang="en-US" dirty="0"/>
              <a:t>personal appearance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64106"/>
            <a:ext cx="3791399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C795A"/>
      </a:accent1>
      <a:accent2>
        <a:srgbClr val="E2ECE3"/>
      </a:accent2>
      <a:accent3>
        <a:srgbClr val="AAC7AC"/>
      </a:accent3>
      <a:accent4>
        <a:srgbClr val="B96425"/>
      </a:accent4>
      <a:accent5>
        <a:srgbClr val="CEC597"/>
      </a:accent5>
      <a:accent6>
        <a:srgbClr val="C5610E"/>
      </a:accent6>
      <a:hlink>
        <a:srgbClr val="B96425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489</TotalTime>
  <Words>2201</Words>
  <Application>Microsoft Office PowerPoint</Application>
  <PresentationFormat>On-screen Show (4:3)</PresentationFormat>
  <Paragraphs>331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ICD-10 Presentation</vt:lpstr>
      <vt:lpstr>Financial Interest</vt:lpstr>
      <vt:lpstr>Introduction</vt:lpstr>
      <vt:lpstr>Introduction</vt:lpstr>
      <vt:lpstr>Introduction</vt:lpstr>
      <vt:lpstr>Is it really that scary?</vt:lpstr>
      <vt:lpstr>ICD-10 Basics</vt:lpstr>
      <vt:lpstr>ICD-10 Basics</vt:lpstr>
      <vt:lpstr>Coding Information</vt:lpstr>
      <vt:lpstr>Coding Information</vt:lpstr>
      <vt:lpstr>Coding, continued…</vt:lpstr>
      <vt:lpstr>Coding, continued… </vt:lpstr>
      <vt:lpstr>Coding, continued…</vt:lpstr>
      <vt:lpstr>Coding, continued…</vt:lpstr>
      <vt:lpstr>Most Difficult?</vt:lpstr>
      <vt:lpstr>Using Unspecified Codes</vt:lpstr>
      <vt:lpstr>Transition</vt:lpstr>
      <vt:lpstr>Coding Analysis (Each practice to determine best way to analyze this information.)</vt:lpstr>
      <vt:lpstr>EMR Changes</vt:lpstr>
      <vt:lpstr>Staff Training</vt:lpstr>
      <vt:lpstr>The Transition Plan</vt:lpstr>
      <vt:lpstr>Specialty-Specific</vt:lpstr>
      <vt:lpstr>Cataracts H25 – H28 Codes</vt:lpstr>
      <vt:lpstr>Cornea H15 – H22 Codes</vt:lpstr>
      <vt:lpstr>Diabetes E11 Codes</vt:lpstr>
      <vt:lpstr>Eyelid, Lacrimal, Orbit H00 – H05 Codes</vt:lpstr>
      <vt:lpstr>Glaucoma H40 – H42 Codes</vt:lpstr>
      <vt:lpstr>Post-Operative Coding H59 Codes</vt:lpstr>
      <vt:lpstr>Retina H30 – H36 Codes</vt:lpstr>
      <vt:lpstr>Trauma S00 – T88 Codes</vt:lpstr>
      <vt:lpstr>Trauma, continued…</vt:lpstr>
      <vt:lpstr>For Example</vt:lpstr>
      <vt:lpstr>Example, continued…</vt:lpstr>
      <vt:lpstr>EMR Changes</vt:lpstr>
      <vt:lpstr>New EMN Specifically for Trauma</vt:lpstr>
      <vt:lpstr>Diabetics</vt:lpstr>
      <vt:lpstr>Surgical Billing</vt:lpstr>
      <vt:lpstr>Learning More</vt:lpstr>
      <vt:lpstr>More Information</vt:lpstr>
      <vt:lpstr>Apps and Websites</vt:lpstr>
      <vt:lpstr>Next Steps</vt:lpstr>
      <vt:lpstr>What do we do next?</vt:lpstr>
      <vt:lpstr>Go-Live Week</vt:lpstr>
      <vt:lpstr>Weeks Following Go-Live</vt:lpstr>
      <vt:lpstr>Thank You!</vt:lpstr>
      <vt:lpstr>Picture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ICD-10</dc:title>
  <dc:creator>Tracy Abrams</dc:creator>
  <cp:lastModifiedBy>Tracy Abrams</cp:lastModifiedBy>
  <cp:revision>103</cp:revision>
  <dcterms:created xsi:type="dcterms:W3CDTF">2015-05-18T15:01:12Z</dcterms:created>
  <dcterms:modified xsi:type="dcterms:W3CDTF">2015-07-07T17:40:45Z</dcterms:modified>
</cp:coreProperties>
</file>