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7"/>
  </p:notesMasterIdLst>
  <p:sldIdLst>
    <p:sldId id="393" r:id="rId2"/>
    <p:sldId id="395" r:id="rId3"/>
    <p:sldId id="396" r:id="rId4"/>
    <p:sldId id="401" r:id="rId5"/>
    <p:sldId id="406" r:id="rId6"/>
    <p:sldId id="397" r:id="rId7"/>
    <p:sldId id="402" r:id="rId8"/>
    <p:sldId id="403" r:id="rId9"/>
    <p:sldId id="404" r:id="rId10"/>
    <p:sldId id="398" r:id="rId11"/>
    <p:sldId id="399" r:id="rId12"/>
    <p:sldId id="400" r:id="rId13"/>
    <p:sldId id="392" r:id="rId14"/>
    <p:sldId id="405" r:id="rId15"/>
    <p:sldId id="304" r:id="rId16"/>
    <p:sldId id="310" r:id="rId17"/>
    <p:sldId id="386" r:id="rId18"/>
    <p:sldId id="410" r:id="rId19"/>
    <p:sldId id="387" r:id="rId20"/>
    <p:sldId id="388" r:id="rId21"/>
    <p:sldId id="385" r:id="rId22"/>
    <p:sldId id="389" r:id="rId23"/>
    <p:sldId id="307" r:id="rId24"/>
    <p:sldId id="308" r:id="rId25"/>
    <p:sldId id="311" r:id="rId26"/>
    <p:sldId id="312" r:id="rId27"/>
    <p:sldId id="313" r:id="rId28"/>
    <p:sldId id="315" r:id="rId29"/>
    <p:sldId id="407" r:id="rId30"/>
    <p:sldId id="314" r:id="rId31"/>
    <p:sldId id="316" r:id="rId32"/>
    <p:sldId id="331" r:id="rId33"/>
    <p:sldId id="372" r:id="rId34"/>
    <p:sldId id="373" r:id="rId35"/>
    <p:sldId id="374" r:id="rId36"/>
    <p:sldId id="375" r:id="rId37"/>
    <p:sldId id="376" r:id="rId38"/>
    <p:sldId id="377" r:id="rId39"/>
    <p:sldId id="378" r:id="rId40"/>
    <p:sldId id="379" r:id="rId41"/>
    <p:sldId id="380" r:id="rId42"/>
    <p:sldId id="381" r:id="rId43"/>
    <p:sldId id="382" r:id="rId44"/>
    <p:sldId id="383" r:id="rId45"/>
    <p:sldId id="384" r:id="rId46"/>
    <p:sldId id="408" r:id="rId47"/>
    <p:sldId id="332" r:id="rId48"/>
    <p:sldId id="333" r:id="rId49"/>
    <p:sldId id="409" r:id="rId50"/>
    <p:sldId id="334" r:id="rId51"/>
    <p:sldId id="335" r:id="rId52"/>
    <p:sldId id="336" r:id="rId53"/>
    <p:sldId id="337" r:id="rId54"/>
    <p:sldId id="338" r:id="rId55"/>
    <p:sldId id="265" r:id="rId56"/>
    <p:sldId id="296" r:id="rId57"/>
    <p:sldId id="282" r:id="rId58"/>
    <p:sldId id="298" r:id="rId59"/>
    <p:sldId id="299" r:id="rId60"/>
    <p:sldId id="300" r:id="rId61"/>
    <p:sldId id="301" r:id="rId62"/>
    <p:sldId id="302" r:id="rId63"/>
    <p:sldId id="267" r:id="rId64"/>
    <p:sldId id="391" r:id="rId65"/>
    <p:sldId id="411" r:id="rId66"/>
    <p:sldId id="390" r:id="rId67"/>
    <p:sldId id="268" r:id="rId68"/>
    <p:sldId id="269" r:id="rId69"/>
    <p:sldId id="270" r:id="rId70"/>
    <p:sldId id="340" r:id="rId71"/>
    <p:sldId id="339" r:id="rId72"/>
    <p:sldId id="341" r:id="rId73"/>
    <p:sldId id="412" r:id="rId74"/>
    <p:sldId id="342" r:id="rId75"/>
    <p:sldId id="343" r:id="rId76"/>
    <p:sldId id="344" r:id="rId77"/>
    <p:sldId id="346" r:id="rId78"/>
    <p:sldId id="345" r:id="rId79"/>
    <p:sldId id="347" r:id="rId80"/>
    <p:sldId id="348" r:id="rId81"/>
    <p:sldId id="349" r:id="rId82"/>
    <p:sldId id="363" r:id="rId83"/>
    <p:sldId id="364" r:id="rId84"/>
    <p:sldId id="350" r:id="rId85"/>
    <p:sldId id="351" r:id="rId86"/>
    <p:sldId id="352" r:id="rId87"/>
    <p:sldId id="353" r:id="rId88"/>
    <p:sldId id="413" r:id="rId89"/>
    <p:sldId id="354" r:id="rId90"/>
    <p:sldId id="355" r:id="rId91"/>
    <p:sldId id="356" r:id="rId92"/>
    <p:sldId id="357" r:id="rId93"/>
    <p:sldId id="365" r:id="rId94"/>
    <p:sldId id="366" r:id="rId95"/>
    <p:sldId id="367" r:id="rId96"/>
    <p:sldId id="358" r:id="rId97"/>
    <p:sldId id="359" r:id="rId98"/>
    <p:sldId id="360" r:id="rId99"/>
    <p:sldId id="362" r:id="rId100"/>
    <p:sldId id="414" r:id="rId101"/>
    <p:sldId id="361" r:id="rId102"/>
    <p:sldId id="368" r:id="rId103"/>
    <p:sldId id="369" r:id="rId104"/>
    <p:sldId id="370" r:id="rId105"/>
    <p:sldId id="371" r:id="rId10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CC"/>
    <a:srgbClr val="FFCC99"/>
    <a:srgbClr val="F6F6E7"/>
    <a:srgbClr val="CCECFF"/>
    <a:srgbClr val="9999FF"/>
    <a:srgbClr val="FF99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112" autoAdjust="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232B8C2-BBAD-4FA3-ACA1-263CB84D53CB}" type="datetimeFigureOut">
              <a:rPr lang="en-US"/>
              <a:pPr>
                <a:defRPr/>
              </a:pPr>
              <a:t>11/7/2021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809D3C3-11BF-4793-85C2-3DEC4540CC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99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C5E417-B047-4BCE-B606-BDAC9792339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777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C5E417-B047-4BCE-B606-BDAC9792339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0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6D7C6E-1A58-46AB-9ABD-FC46E65761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05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F8E75-5D01-4FCC-B60E-9554786C5A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81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B4D7-3B18-4A7B-9A79-8B1AED9E45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45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202A8-B518-4311-B5BB-1FD6BDE863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3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DF3B2-9D32-4040-8304-EAF48E63F2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67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97B31-DE38-4EA1-8DDA-233DCD8D48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39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5BF74-2A99-45C7-A0F7-C4681702AF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11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399FB-8D7B-4E42-87A6-4499A412C6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320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61110-DD56-4297-8B5D-2C417C70A1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730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FDAB1-9D5C-4F64-A881-A0A9CEC91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96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C6A1F-3EC3-4D5A-AA4B-6AC0677729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69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7C73DB86-56B3-4BE0-9810-A332951244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/>
            <a:r>
              <a:rPr lang="en-US" altLang="en-US" sz="2900" b="1" dirty="0"/>
              <a:t>Pediatric Pre-Septal Cellulitis</a:t>
            </a:r>
          </a:p>
          <a:p>
            <a:pPr lvl="1" eaLnBrk="1" hangingPunct="1"/>
            <a:r>
              <a:rPr lang="en-US" altLang="en-US" sz="2500" dirty="0"/>
              <a:t>Common occurrence, or rare? </a:t>
            </a:r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9120FB-6F7C-4C26-ABAD-3B048F69BC84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675169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C0F212C5-5DF2-4B82-BE52-7FEB92FC3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060713"/>
            <a:ext cx="1066800" cy="301487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DABBA0-4184-4E01-9F09-1492CF99C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078" y="2060712"/>
            <a:ext cx="1351722" cy="301487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/>
            <a:r>
              <a:rPr lang="en-US" altLang="en-US" sz="2900" b="1" dirty="0"/>
              <a:t>Pediatric Pre-Septal Cellulitis</a:t>
            </a:r>
          </a:p>
          <a:p>
            <a:pPr lvl="1" eaLnBrk="1" hangingPunct="1"/>
            <a:r>
              <a:rPr lang="en-US" altLang="en-US" sz="2500" dirty="0"/>
              <a:t>Common occurrence, or rare? </a:t>
            </a:r>
            <a:r>
              <a:rPr lang="en-US" altLang="en-US" sz="2500" dirty="0">
                <a:solidFill>
                  <a:srgbClr val="0000FF"/>
                </a:solidFill>
              </a:rPr>
              <a:t>Common</a:t>
            </a:r>
          </a:p>
          <a:p>
            <a:pPr lvl="1" eaLnBrk="1" hangingPunct="1"/>
            <a:r>
              <a:rPr lang="en-US" altLang="en-US" sz="2500" dirty="0"/>
              <a:t>Presentation: Eyelid</a:t>
            </a:r>
            <a:r>
              <a:rPr lang="en-US" altLang="en-US" sz="2500" dirty="0">
                <a:solidFill>
                  <a:srgbClr val="0000FF"/>
                </a:solidFill>
              </a:rPr>
              <a:t> edema </a:t>
            </a:r>
            <a:r>
              <a:rPr lang="en-US" altLang="en-US" sz="2500" dirty="0"/>
              <a:t>and</a:t>
            </a:r>
            <a:r>
              <a:rPr lang="en-US" altLang="en-US" sz="2500" dirty="0">
                <a:solidFill>
                  <a:srgbClr val="0000FF"/>
                </a:solidFill>
              </a:rPr>
              <a:t> erythema</a:t>
            </a:r>
          </a:p>
          <a:p>
            <a:pPr lvl="1" eaLnBrk="1" hangingPunct="1"/>
            <a:r>
              <a:rPr lang="en-US" altLang="en-US" sz="2500" dirty="0"/>
              <a:t>Pertinent negatives on exam:</a:t>
            </a:r>
          </a:p>
          <a:p>
            <a:pPr lvl="2" eaLnBrk="1" hangingPunct="1"/>
            <a:r>
              <a:rPr lang="en-US" altLang="en-US" sz="2200" b="1" i="1" dirty="0"/>
              <a:t>?</a:t>
            </a:r>
            <a:endParaRPr lang="en-US" altLang="en-US" sz="2200" dirty="0"/>
          </a:p>
          <a:p>
            <a:pPr lvl="2" eaLnBrk="1" hangingPunct="1"/>
            <a:r>
              <a:rPr lang="en-US" altLang="en-US" sz="2200" b="1" i="1" dirty="0"/>
              <a:t>?</a:t>
            </a:r>
            <a:endParaRPr lang="en-US" altLang="en-US" sz="2200" dirty="0">
              <a:solidFill>
                <a:srgbClr val="0000FF"/>
              </a:solidFill>
            </a:endParaRPr>
          </a:p>
          <a:p>
            <a:pPr lvl="2" eaLnBrk="1" hangingPunct="1"/>
            <a:r>
              <a:rPr lang="en-US" altLang="en-US" sz="2200" b="1" i="1" dirty="0"/>
              <a:t>?</a:t>
            </a:r>
            <a:endParaRPr lang="en-US" altLang="en-US" sz="2500" dirty="0"/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9120FB-6F7C-4C26-ABAD-3B048F69BC84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94979021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E6D0C-199A-4401-BBDC-7063E964F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21308-B42C-42B7-B765-AB9AB102A4B4}" type="slidenum">
              <a:rPr lang="en-US" altLang="en-US" smtClean="0"/>
              <a:pPr>
                <a:defRPr/>
              </a:pPr>
              <a:t>100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BFD67A-7F1F-4044-91A0-9EECBB0CB4A4}"/>
              </a:ext>
            </a:extLst>
          </p:cNvPr>
          <p:cNvSpPr txBox="1"/>
          <p:nvPr/>
        </p:nvSpPr>
        <p:spPr>
          <a:xfrm>
            <a:off x="2831800" y="6107668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Orbital cellulitis: EOM limitations</a:t>
            </a:r>
          </a:p>
        </p:txBody>
      </p:sp>
      <p:pic>
        <p:nvPicPr>
          <p:cNvPr id="1026" name="Picture 2" descr="Pre-treatment face photo">
            <a:extLst>
              <a:ext uri="{FF2B5EF4-FFF2-40B4-BE49-F238E27FC236}">
                <a16:creationId xmlns:a16="http://schemas.microsoft.com/office/drawing/2014/main" id="{FCAB2DED-DF41-4967-8CC7-38A36395B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56349"/>
            <a:ext cx="3491171" cy="452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85D54F-A7B8-46C7-82CE-4AFAFAB4CE85}"/>
              </a:ext>
            </a:extLst>
          </p:cNvPr>
          <p:cNvSpPr txBox="1"/>
          <p:nvPr/>
        </p:nvSpPr>
        <p:spPr>
          <a:xfrm>
            <a:off x="1309429" y="6477000"/>
            <a:ext cx="6781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https://webeye.ophth.uiowa.edu/eyeforum/cases/103-Pediatric-Orbital-Cellulitis.htm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53E217-FD74-4AD8-98D1-24F1B3590A7A}"/>
              </a:ext>
            </a:extLst>
          </p:cNvPr>
          <p:cNvSpPr txBox="1"/>
          <p:nvPr/>
        </p:nvSpPr>
        <p:spPr>
          <a:xfrm>
            <a:off x="4863729" y="4536965"/>
            <a:ext cx="3417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Reduced elevation, adduction, abduction</a:t>
            </a:r>
          </a:p>
        </p:txBody>
      </p:sp>
      <p:pic>
        <p:nvPicPr>
          <p:cNvPr id="3074" name="Picture 2" descr="Motolity, pre-treatment">
            <a:extLst>
              <a:ext uri="{FF2B5EF4-FFF2-40B4-BE49-F238E27FC236}">
                <a16:creationId xmlns:a16="http://schemas.microsoft.com/office/drawing/2014/main" id="{067D2E70-2289-4F49-90E0-086E1C240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893" y="1188464"/>
            <a:ext cx="4989584" cy="332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79649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746892"/>
              </p:ext>
            </p:extLst>
          </p:nvPr>
        </p:nvGraphicFramePr>
        <p:xfrm>
          <a:off x="1628641" y="5105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Tenderness on palpation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0000FF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0000FF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202A8-B518-4311-B5BB-1FD6BDE863CC}" type="slidenum">
              <a:rPr lang="en-US" altLang="en-US" smtClean="0"/>
              <a:pPr>
                <a:defRPr/>
              </a:pPr>
              <a:t>101</a:t>
            </a:fld>
            <a:endParaRPr lang="en-US" altLang="en-US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457200" y="122238"/>
            <a:ext cx="75438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Q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66801" y="457200"/>
            <a:ext cx="7238999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0000FF"/>
                </a:solidFill>
              </a:rPr>
              <a:t>Is it pre-septal cellulitis, or post-septal, </a:t>
            </a:r>
            <a:r>
              <a:rPr lang="en-US" altLang="en-US" sz="1800" i="1" dirty="0" err="1">
                <a:solidFill>
                  <a:srgbClr val="0000FF"/>
                </a:solidFill>
              </a:rPr>
              <a:t>ie</a:t>
            </a:r>
            <a:r>
              <a:rPr lang="en-US" altLang="en-US" sz="1800" i="1" dirty="0">
                <a:solidFill>
                  <a:srgbClr val="0000FF"/>
                </a:solidFill>
              </a:rPr>
              <a:t>, orbital cellulitis? The ability to reliably differentiate between the two is a must-have (both out in the real world as well as on the OKAP and Board exams). Several findings will clue you in one way or the other--identify them below!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995553"/>
              </p:ext>
            </p:extLst>
          </p:nvPr>
        </p:nvGraphicFramePr>
        <p:xfrm>
          <a:off x="1638300" y="1524000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Preseptal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Cellulitis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Orbital Cellulitis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Proptosis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Lid edema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Red eye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Lethargy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Decreased visual function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Fever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/>
                        <a:t>Chemosis</a:t>
                      </a:r>
                      <a:endParaRPr lang="en-US" sz="1600" i="1" dirty="0"/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679547"/>
              </p:ext>
            </p:extLst>
          </p:nvPr>
        </p:nvGraphicFramePr>
        <p:xfrm>
          <a:off x="1638300" y="4724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APD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0000FF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92210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28641" y="5105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Tenderness on palpation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202A8-B518-4311-B5BB-1FD6BDE863CC}" type="slidenum">
              <a:rPr lang="en-US" altLang="en-US" smtClean="0"/>
              <a:pPr>
                <a:defRPr/>
              </a:pPr>
              <a:t>102</a:t>
            </a:fld>
            <a:endParaRPr lang="en-US" altLang="en-US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457200" y="122238"/>
            <a:ext cx="75438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A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66801" y="457200"/>
            <a:ext cx="7238999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0000FF"/>
                </a:solidFill>
              </a:rPr>
              <a:t>Is it pre-septal cellulitis, or post-septal, </a:t>
            </a:r>
            <a:r>
              <a:rPr lang="en-US" altLang="en-US" sz="1800" i="1" dirty="0" err="1">
                <a:solidFill>
                  <a:srgbClr val="0000FF"/>
                </a:solidFill>
              </a:rPr>
              <a:t>ie</a:t>
            </a:r>
            <a:r>
              <a:rPr lang="en-US" altLang="en-US" sz="1800" i="1" dirty="0">
                <a:solidFill>
                  <a:srgbClr val="0000FF"/>
                </a:solidFill>
              </a:rPr>
              <a:t>, orbital cellulitis? The ability to reliably differentiate between the two is a must-have (both out in the real world as well as on the OKAP and Board exams). Several findings will clue you in one way or the other--identify them below!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38300" y="1524000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Preseptal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Cellulitis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Orbital Cellulitis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Proptosis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Lid edema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Red eye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Lethargy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Decreased visual function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Fever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/>
                        <a:t>Chemosis</a:t>
                      </a:r>
                      <a:endParaRPr lang="en-US" sz="1600" i="1" dirty="0"/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638300" y="4724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APD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0000FF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34619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696223"/>
              </p:ext>
            </p:extLst>
          </p:nvPr>
        </p:nvGraphicFramePr>
        <p:xfrm>
          <a:off x="1628641" y="5105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Tenderness on palpation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202A8-B518-4311-B5BB-1FD6BDE863CC}" type="slidenum">
              <a:rPr lang="en-US" altLang="en-US" smtClean="0"/>
              <a:pPr>
                <a:defRPr/>
              </a:pPr>
              <a:t>103</a:t>
            </a:fld>
            <a:endParaRPr lang="en-US" altLang="en-US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66801" y="457200"/>
            <a:ext cx="7238999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Is it pre-septal cellulitis, or post-septal, </a:t>
            </a:r>
            <a:r>
              <a:rPr lang="en-US" altLang="en-US" sz="1800" i="1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, orbital cellulitis? The ability to reliably differentiate between the two is a must-have (both out in the real world as well as on the OKAP and Board exams). Several findings will clue you in one way or the other--identify them below!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317054"/>
              </p:ext>
            </p:extLst>
          </p:nvPr>
        </p:nvGraphicFramePr>
        <p:xfrm>
          <a:off x="1638300" y="1524000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Preseptal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Cellulitis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Orbital Cellulitis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Proptosis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Lid edema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FF0000"/>
                          </a:solidFill>
                        </a:rPr>
                        <a:t>Red eye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Lethargy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Decreased visual function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Fever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err="1">
                          <a:solidFill>
                            <a:srgbClr val="FF0000"/>
                          </a:solidFill>
                        </a:rPr>
                        <a:t>Chemosis</a:t>
                      </a:r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442806"/>
              </p:ext>
            </p:extLst>
          </p:nvPr>
        </p:nvGraphicFramePr>
        <p:xfrm>
          <a:off x="1638300" y="4724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APD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1724" y="672643"/>
            <a:ext cx="8743676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So, it’s orbital cellulitis if the</a:t>
            </a:r>
            <a:r>
              <a:rPr lang="en-US" sz="3200" dirty="0">
                <a:solidFill>
                  <a:srgbClr val="FF0000"/>
                </a:solidFill>
              </a:rPr>
              <a:t> globe is involved</a:t>
            </a:r>
            <a:r>
              <a:rPr lang="en-US" sz="3200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3053486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020685"/>
              </p:ext>
            </p:extLst>
          </p:nvPr>
        </p:nvGraphicFramePr>
        <p:xfrm>
          <a:off x="1628641" y="5105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F0000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FF0000"/>
                          </a:solidFill>
                        </a:rPr>
                        <a:t>Tenderness on palpation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202A8-B518-4311-B5BB-1FD6BDE863CC}" type="slidenum">
              <a:rPr lang="en-US" altLang="en-US" smtClean="0"/>
              <a:pPr>
                <a:defRPr/>
              </a:pPr>
              <a:t>104</a:t>
            </a:fld>
            <a:endParaRPr lang="en-US" alt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89345"/>
              </p:ext>
            </p:extLst>
          </p:nvPr>
        </p:nvGraphicFramePr>
        <p:xfrm>
          <a:off x="1638300" y="1524000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Preseptal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Cellulitis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Orbital Cellulitis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FF0000"/>
                          </a:solidFill>
                        </a:rPr>
                        <a:t>Proptosis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Lid edema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Red eye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Lethargy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Decreased visual function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Fever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Chemosis</a:t>
                      </a:r>
                      <a:endParaRPr lang="en-US" sz="1600" i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548776"/>
              </p:ext>
            </p:extLst>
          </p:nvPr>
        </p:nvGraphicFramePr>
        <p:xfrm>
          <a:off x="1638300" y="4724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APD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FF0000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FF0000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066801" y="457200"/>
            <a:ext cx="7238999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Is it pre-septal cellulitis, or post-septal, </a:t>
            </a:r>
            <a:r>
              <a:rPr lang="en-US" altLang="en-US" sz="1800" i="1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, orbital cellulitis? The ability to reliably differentiate between the two is a must-have (both out in the real world as well as on the OKAP and Board exams). Several findings will clue you in one way or the other--identify them below!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30029" y="672643"/>
            <a:ext cx="5763116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or if </a:t>
            </a:r>
            <a:r>
              <a:rPr lang="en-US" sz="3200" dirty="0">
                <a:solidFill>
                  <a:srgbClr val="FF0000"/>
                </a:solidFill>
              </a:rPr>
              <a:t>orbital signs </a:t>
            </a:r>
            <a:r>
              <a:rPr lang="en-US" sz="3200" dirty="0">
                <a:solidFill>
                  <a:schemeClr val="bg1"/>
                </a:solidFill>
              </a:rPr>
              <a:t>are present…</a:t>
            </a:r>
          </a:p>
        </p:txBody>
      </p:sp>
    </p:spTree>
    <p:extLst>
      <p:ext uri="{BB962C8B-B14F-4D97-AF65-F5344CB8AC3E}">
        <p14:creationId xmlns:p14="http://schemas.microsoft.com/office/powerpoint/2010/main" val="68178193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710739"/>
              </p:ext>
            </p:extLst>
          </p:nvPr>
        </p:nvGraphicFramePr>
        <p:xfrm>
          <a:off x="1628641" y="5105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Tenderness on palpation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202A8-B518-4311-B5BB-1FD6BDE863CC}" type="slidenum">
              <a:rPr lang="en-US" altLang="en-US" smtClean="0"/>
              <a:pPr>
                <a:defRPr/>
              </a:pPr>
              <a:t>105</a:t>
            </a:fld>
            <a:endParaRPr lang="en-US" alt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872083"/>
              </p:ext>
            </p:extLst>
          </p:nvPr>
        </p:nvGraphicFramePr>
        <p:xfrm>
          <a:off x="1638300" y="1524000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Preseptal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Cellulitis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Orbital Cellulitis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Proptosis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Lid edema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Red eye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Lethargy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FF0000"/>
                          </a:solidFill>
                        </a:rPr>
                        <a:t>Decreased visual function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Fever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Chemosis</a:t>
                      </a:r>
                      <a:endParaRPr lang="en-US" sz="1600" i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386999"/>
              </p:ext>
            </p:extLst>
          </p:nvPr>
        </p:nvGraphicFramePr>
        <p:xfrm>
          <a:off x="1638300" y="4724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FF0000"/>
                          </a:solidFill>
                        </a:rPr>
                        <a:t>APD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en-US" sz="1500" b="1" baseline="0" dirty="0">
                          <a:solidFill>
                            <a:srgbClr val="FF0000"/>
                          </a:solidFill>
                        </a:rPr>
                        <a:t> be present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066801" y="457200"/>
            <a:ext cx="7238999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Is it pre-septal cellulitis, or post-septal, </a:t>
            </a:r>
            <a:r>
              <a:rPr lang="en-US" altLang="en-US" sz="1800" i="1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, orbital cellulitis? The ability to reliably differentiate between the two is a must-have (both out in the real world as well as on the OKAP and Board exams). Several findings will clue you in one way or the other--identify them below!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9858" y="672643"/>
            <a:ext cx="5643469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Or if </a:t>
            </a:r>
            <a:r>
              <a:rPr lang="en-US" sz="3200" dirty="0">
                <a:solidFill>
                  <a:srgbClr val="FF0000"/>
                </a:solidFill>
              </a:rPr>
              <a:t>visual function </a:t>
            </a:r>
            <a:r>
              <a:rPr lang="en-US" sz="3200" dirty="0">
                <a:solidFill>
                  <a:schemeClr val="bg1"/>
                </a:solidFill>
              </a:rPr>
              <a:t>is affected</a:t>
            </a:r>
          </a:p>
        </p:txBody>
      </p:sp>
    </p:spTree>
    <p:extLst>
      <p:ext uri="{BB962C8B-B14F-4D97-AF65-F5344CB8AC3E}">
        <p14:creationId xmlns:p14="http://schemas.microsoft.com/office/powerpoint/2010/main" val="804646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C0F212C5-5DF2-4B82-BE52-7FEB92FC3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060713"/>
            <a:ext cx="1066800" cy="301487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DABBA0-4184-4E01-9F09-1492CF99C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078" y="2060712"/>
            <a:ext cx="1351722" cy="301487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Q/A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/>
            <a:r>
              <a:rPr lang="en-US" altLang="en-US" sz="2900" b="1" dirty="0"/>
              <a:t>Pediatric Pre-Septal Cellulitis</a:t>
            </a:r>
          </a:p>
          <a:p>
            <a:pPr lvl="1" eaLnBrk="1" hangingPunct="1"/>
            <a:r>
              <a:rPr lang="en-US" altLang="en-US" sz="2500" dirty="0"/>
              <a:t>Common occurrence, or rare? </a:t>
            </a:r>
            <a:r>
              <a:rPr lang="en-US" altLang="en-US" sz="2500" dirty="0">
                <a:solidFill>
                  <a:srgbClr val="0000FF"/>
                </a:solidFill>
              </a:rPr>
              <a:t>Common</a:t>
            </a:r>
          </a:p>
          <a:p>
            <a:pPr lvl="1" eaLnBrk="1" hangingPunct="1"/>
            <a:r>
              <a:rPr lang="en-US" altLang="en-US" sz="2500" dirty="0"/>
              <a:t>Presentation: Eyelid</a:t>
            </a:r>
            <a:r>
              <a:rPr lang="en-US" altLang="en-US" sz="2500" dirty="0">
                <a:solidFill>
                  <a:srgbClr val="0000FF"/>
                </a:solidFill>
              </a:rPr>
              <a:t> edema </a:t>
            </a:r>
            <a:r>
              <a:rPr lang="en-US" altLang="en-US" sz="2500" dirty="0"/>
              <a:t>and</a:t>
            </a:r>
            <a:r>
              <a:rPr lang="en-US" altLang="en-US" sz="2500" dirty="0">
                <a:solidFill>
                  <a:srgbClr val="0000FF"/>
                </a:solidFill>
              </a:rPr>
              <a:t> erythema</a:t>
            </a:r>
          </a:p>
          <a:p>
            <a:pPr lvl="1" eaLnBrk="1" hangingPunct="1"/>
            <a:r>
              <a:rPr lang="en-US" altLang="en-US" sz="2500" dirty="0"/>
              <a:t>Pertinent negatives on exam:</a:t>
            </a:r>
          </a:p>
          <a:p>
            <a:pPr lvl="2" eaLnBrk="1" hangingPunct="1"/>
            <a:r>
              <a:rPr lang="en-US" altLang="en-US" sz="2200" dirty="0"/>
              <a:t>No proptosis</a:t>
            </a:r>
          </a:p>
          <a:p>
            <a:pPr lvl="2" eaLnBrk="1" hangingPunct="1"/>
            <a:r>
              <a:rPr lang="en-US" altLang="en-US" sz="2200" dirty="0"/>
              <a:t>No limitations of, or pain with, ocular </a:t>
            </a:r>
            <a:r>
              <a:rPr lang="en-US" altLang="en-US" sz="2200" dirty="0">
                <a:solidFill>
                  <a:srgbClr val="0000FF"/>
                </a:solidFill>
              </a:rPr>
              <a:t>motility</a:t>
            </a:r>
          </a:p>
          <a:p>
            <a:pPr lvl="2" eaLnBrk="1" hangingPunct="1"/>
            <a:r>
              <a:rPr lang="en-US" altLang="en-US" sz="2200" dirty="0"/>
              <a:t>No change in </a:t>
            </a:r>
            <a:r>
              <a:rPr lang="en-US" altLang="en-US" sz="2200" dirty="0">
                <a:solidFill>
                  <a:srgbClr val="0000FF"/>
                </a:solidFill>
              </a:rPr>
              <a:t>vision</a:t>
            </a:r>
          </a:p>
          <a:p>
            <a:pPr lvl="2" eaLnBrk="1" hangingPunct="1"/>
            <a:endParaRPr lang="en-US" altLang="en-US" sz="2200" dirty="0"/>
          </a:p>
          <a:p>
            <a:pPr marL="344487" lvl="1" indent="0" eaLnBrk="1" hangingPunct="1">
              <a:buNone/>
            </a:pPr>
            <a:endParaRPr lang="en-US" altLang="en-US" sz="2500" dirty="0"/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9120FB-6F7C-4C26-ABAD-3B048F69BC84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F6FC569-0AD1-477A-978C-DE7BE5B1D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345597"/>
            <a:ext cx="914400" cy="301487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FD5485E-0071-4634-8372-6255E40A5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530" y="3769955"/>
            <a:ext cx="914400" cy="301487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011659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AF6FC569-0AD1-477A-978C-DE7BE5B1D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345597"/>
            <a:ext cx="914400" cy="301487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FD5485E-0071-4634-8372-6255E40A5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530" y="3769955"/>
            <a:ext cx="914400" cy="301487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0F212C5-5DF2-4B82-BE52-7FEB92FC3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060713"/>
            <a:ext cx="1066800" cy="301487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DABBA0-4184-4E01-9F09-1492CF99C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078" y="2060712"/>
            <a:ext cx="1351722" cy="301487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/>
            <a:r>
              <a:rPr lang="en-US" altLang="en-US" sz="2900" b="1" dirty="0"/>
              <a:t>Pediatric Pre-Septal Cellulitis</a:t>
            </a:r>
          </a:p>
          <a:p>
            <a:pPr lvl="1" eaLnBrk="1" hangingPunct="1"/>
            <a:r>
              <a:rPr lang="en-US" altLang="en-US" sz="2500" dirty="0"/>
              <a:t>Common occurrence, or rare? </a:t>
            </a:r>
            <a:r>
              <a:rPr lang="en-US" altLang="en-US" sz="2500" dirty="0">
                <a:solidFill>
                  <a:srgbClr val="0000FF"/>
                </a:solidFill>
              </a:rPr>
              <a:t>Common</a:t>
            </a:r>
          </a:p>
          <a:p>
            <a:pPr lvl="1" eaLnBrk="1" hangingPunct="1"/>
            <a:r>
              <a:rPr lang="en-US" altLang="en-US" sz="2500" dirty="0"/>
              <a:t>Presentation: Eyelid</a:t>
            </a:r>
            <a:r>
              <a:rPr lang="en-US" altLang="en-US" sz="2500" dirty="0">
                <a:solidFill>
                  <a:srgbClr val="0000FF"/>
                </a:solidFill>
              </a:rPr>
              <a:t> edema </a:t>
            </a:r>
            <a:r>
              <a:rPr lang="en-US" altLang="en-US" sz="2500" dirty="0"/>
              <a:t>and</a:t>
            </a:r>
            <a:r>
              <a:rPr lang="en-US" altLang="en-US" sz="2500" dirty="0">
                <a:solidFill>
                  <a:srgbClr val="0000FF"/>
                </a:solidFill>
              </a:rPr>
              <a:t> erythema</a:t>
            </a:r>
          </a:p>
          <a:p>
            <a:pPr lvl="1" eaLnBrk="1" hangingPunct="1"/>
            <a:r>
              <a:rPr lang="en-US" altLang="en-US" sz="2500" dirty="0"/>
              <a:t>Pertinent negatives on exam:</a:t>
            </a:r>
          </a:p>
          <a:p>
            <a:pPr lvl="2" eaLnBrk="1" hangingPunct="1"/>
            <a:r>
              <a:rPr lang="en-US" altLang="en-US" sz="2200" dirty="0"/>
              <a:t>No proptosis</a:t>
            </a:r>
          </a:p>
          <a:p>
            <a:pPr lvl="2" eaLnBrk="1" hangingPunct="1"/>
            <a:r>
              <a:rPr lang="en-US" altLang="en-US" sz="2200" dirty="0"/>
              <a:t>No limitations of, or pain with, ocular </a:t>
            </a:r>
            <a:r>
              <a:rPr lang="en-US" altLang="en-US" sz="2200" dirty="0">
                <a:solidFill>
                  <a:srgbClr val="0000FF"/>
                </a:solidFill>
              </a:rPr>
              <a:t>motility</a:t>
            </a:r>
          </a:p>
          <a:p>
            <a:pPr lvl="2" eaLnBrk="1" hangingPunct="1"/>
            <a:r>
              <a:rPr lang="en-US" altLang="en-US" sz="2200" dirty="0"/>
              <a:t>No change in </a:t>
            </a:r>
            <a:r>
              <a:rPr lang="en-US" altLang="en-US" sz="2200" dirty="0">
                <a:solidFill>
                  <a:srgbClr val="0000FF"/>
                </a:solidFill>
              </a:rPr>
              <a:t>vision</a:t>
            </a:r>
          </a:p>
          <a:p>
            <a:pPr lvl="2" eaLnBrk="1" hangingPunct="1"/>
            <a:endParaRPr lang="en-US" altLang="en-US" sz="2200" dirty="0"/>
          </a:p>
          <a:p>
            <a:pPr marL="344487" lvl="1" indent="0" eaLnBrk="1" hangingPunct="1">
              <a:buNone/>
            </a:pPr>
            <a:endParaRPr lang="en-US" altLang="en-US" sz="2500" dirty="0"/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9120FB-6F7C-4C26-ABAD-3B048F69BC84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195388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/>
              <a:t>Q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/>
            <a:r>
              <a:rPr lang="en-US" altLang="en-US" sz="2900" b="1" dirty="0"/>
              <a:t>Pediatric Pre-Septal Cellulitis</a:t>
            </a:r>
          </a:p>
          <a:p>
            <a:pPr lvl="1" eaLnBrk="1" hangingPunct="1"/>
            <a:r>
              <a:rPr lang="en-US" altLang="en-US" sz="2500" dirty="0"/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z="2200" dirty="0"/>
              <a:t>1)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i="1" dirty="0">
                <a:solidFill>
                  <a:schemeClr val="bg1"/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z="2200" dirty="0"/>
              <a:t>2) </a:t>
            </a:r>
            <a:r>
              <a:rPr lang="en-US" altLang="en-US" sz="2200" i="1" dirty="0">
                <a:solidFill>
                  <a:schemeClr val="bg1"/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/>
                </a:solidFill>
              </a:rPr>
              <a:t>o</a:t>
            </a:r>
            <a:r>
              <a:rPr lang="en-US" altLang="en-US" sz="2200" i="1" dirty="0">
                <a:solidFill>
                  <a:schemeClr val="bg1"/>
                </a:solidFill>
              </a:rPr>
              <a:t> to ocular/periocular infection:</a:t>
            </a:r>
          </a:p>
          <a:p>
            <a:pPr lvl="3" eaLnBrk="1" hangingPunct="1"/>
            <a:r>
              <a:rPr lang="en-US" altLang="en-US" sz="1900" dirty="0">
                <a:solidFill>
                  <a:schemeClr val="bg1"/>
                </a:solidFill>
              </a:rPr>
              <a:t>conjunctivitis</a:t>
            </a:r>
          </a:p>
          <a:p>
            <a:pPr lvl="3" eaLnBrk="1" hangingPunct="1"/>
            <a:r>
              <a:rPr lang="en-US" altLang="en-US" sz="1900" dirty="0">
                <a:solidFill>
                  <a:schemeClr val="bg1"/>
                </a:solidFill>
              </a:rPr>
              <a:t>impetigo</a:t>
            </a:r>
          </a:p>
          <a:p>
            <a:pPr lvl="3" eaLnBrk="1" hangingPunct="1"/>
            <a:r>
              <a:rPr lang="en-US" altLang="en-US" sz="1900" dirty="0">
                <a:solidFill>
                  <a:schemeClr val="bg1"/>
                </a:solidFill>
              </a:rPr>
              <a:t>zoster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z="2200" dirty="0"/>
              <a:t>3) </a:t>
            </a:r>
            <a:r>
              <a:rPr lang="en-US" altLang="en-US" sz="2200" i="1" dirty="0">
                <a:solidFill>
                  <a:schemeClr val="bg1"/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/>
                </a:solidFill>
              </a:rPr>
              <a:t>o</a:t>
            </a:r>
            <a:r>
              <a:rPr lang="en-US" altLang="en-US" sz="2200" i="1" dirty="0">
                <a:solidFill>
                  <a:schemeClr val="bg1"/>
                </a:solidFill>
              </a:rPr>
              <a:t> to respiratory-related infection</a:t>
            </a:r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9120FB-6F7C-4C26-ABAD-3B048F69BC84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000"/>
          </a:p>
        </p:txBody>
      </p:sp>
      <p:sp>
        <p:nvSpPr>
          <p:cNvPr id="2" name="Rectangle 1"/>
          <p:cNvSpPr/>
          <p:nvPr/>
        </p:nvSpPr>
        <p:spPr>
          <a:xfrm>
            <a:off x="1524000" y="2743200"/>
            <a:ext cx="228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22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Q/A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/>
            <a:r>
              <a:rPr lang="en-US" altLang="en-US" sz="2900" b="1" dirty="0"/>
              <a:t>Pediatric Pre-Septal Cellulitis</a:t>
            </a:r>
          </a:p>
          <a:p>
            <a:pPr lvl="1" eaLnBrk="1" hangingPunct="1"/>
            <a:r>
              <a:rPr lang="en-US" altLang="en-US" sz="2500" dirty="0"/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z="2200" dirty="0"/>
              <a:t>1)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i="1" dirty="0">
                <a:solidFill>
                  <a:srgbClr val="0000FF"/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z="2200" dirty="0"/>
              <a:t>2) </a:t>
            </a:r>
            <a:r>
              <a:rPr lang="en-US" altLang="en-US" sz="2200" i="1" dirty="0"/>
              <a:t>2</a:t>
            </a:r>
            <a:r>
              <a:rPr lang="en-US" altLang="en-US" sz="2200" i="1" baseline="30000" dirty="0"/>
              <a:t>o</a:t>
            </a:r>
            <a:r>
              <a:rPr lang="en-US" altLang="en-US" sz="2200" i="1" dirty="0"/>
              <a:t> to </a:t>
            </a:r>
            <a:r>
              <a:rPr lang="en-US" altLang="en-US" sz="2200" i="1" dirty="0">
                <a:solidFill>
                  <a:srgbClr val="0000FF"/>
                </a:solidFill>
              </a:rPr>
              <a:t>ocular/periocular</a:t>
            </a:r>
            <a:r>
              <a:rPr lang="en-US" altLang="en-US" sz="2200" i="1" dirty="0"/>
              <a:t> infection:</a:t>
            </a:r>
          </a:p>
          <a:p>
            <a:pPr lvl="3" eaLnBrk="1" hangingPunct="1"/>
            <a:r>
              <a:rPr lang="en-US" altLang="en-US" sz="1900" dirty="0">
                <a:solidFill>
                  <a:schemeClr val="bg1"/>
                </a:solidFill>
              </a:rPr>
              <a:t>conjunctivitis</a:t>
            </a:r>
          </a:p>
          <a:p>
            <a:pPr lvl="3" eaLnBrk="1" hangingPunct="1"/>
            <a:r>
              <a:rPr lang="en-US" altLang="en-US" sz="1900" dirty="0">
                <a:solidFill>
                  <a:schemeClr val="bg1"/>
                </a:solidFill>
              </a:rPr>
              <a:t>impetigo</a:t>
            </a:r>
          </a:p>
          <a:p>
            <a:pPr lvl="3" eaLnBrk="1" hangingPunct="1"/>
            <a:r>
              <a:rPr lang="en-US" altLang="en-US" sz="1900" dirty="0">
                <a:solidFill>
                  <a:schemeClr val="bg1"/>
                </a:solidFill>
              </a:rPr>
              <a:t>zoster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z="2200" dirty="0"/>
              <a:t>3) </a:t>
            </a:r>
            <a:r>
              <a:rPr lang="en-US" altLang="en-US" sz="2200" i="1" dirty="0"/>
              <a:t>2</a:t>
            </a:r>
            <a:r>
              <a:rPr lang="en-US" altLang="en-US" sz="2200" i="1" baseline="30000" dirty="0"/>
              <a:t>o</a:t>
            </a:r>
            <a:r>
              <a:rPr lang="en-US" altLang="en-US" sz="2200" i="1" dirty="0"/>
              <a:t> to </a:t>
            </a:r>
            <a:r>
              <a:rPr lang="en-US" altLang="en-US" sz="2200" i="1" dirty="0">
                <a:solidFill>
                  <a:srgbClr val="0000FF"/>
                </a:solidFill>
              </a:rPr>
              <a:t>respiratory-related</a:t>
            </a:r>
            <a:r>
              <a:rPr lang="en-US" altLang="en-US" sz="2200" i="1" dirty="0"/>
              <a:t> infection</a:t>
            </a:r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9120FB-6F7C-4C26-ABAD-3B048F69BC84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000"/>
          </a:p>
        </p:txBody>
      </p:sp>
      <p:sp>
        <p:nvSpPr>
          <p:cNvPr id="2" name="Rectangle 1"/>
          <p:cNvSpPr/>
          <p:nvPr/>
        </p:nvSpPr>
        <p:spPr>
          <a:xfrm>
            <a:off x="1524000" y="2743200"/>
            <a:ext cx="228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/>
              <a:t>Post…(two words)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two/words</a:t>
            </a:r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two-words</a:t>
            </a:r>
          </a:p>
        </p:txBody>
      </p:sp>
    </p:spTree>
    <p:extLst>
      <p:ext uri="{BB962C8B-B14F-4D97-AF65-F5344CB8AC3E}">
        <p14:creationId xmlns:p14="http://schemas.microsoft.com/office/powerpoint/2010/main" val="3705118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123" name="Rectangle 11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124" name="Rectangle 12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/>
            <a:r>
              <a:rPr lang="en-US" altLang="en-US" sz="2900" b="1" dirty="0"/>
              <a:t>Pediatric Pre-Septal Cellulitis</a:t>
            </a:r>
          </a:p>
          <a:p>
            <a:pPr lvl="1" eaLnBrk="1" hangingPunct="1"/>
            <a:r>
              <a:rPr lang="en-US" altLang="en-US" sz="2500" dirty="0"/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z="2200" dirty="0"/>
              <a:t>1)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i="1" dirty="0">
                <a:solidFill>
                  <a:srgbClr val="0000FF"/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z="2200" dirty="0"/>
              <a:t>2) </a:t>
            </a:r>
            <a:r>
              <a:rPr lang="en-US" altLang="en-US" sz="2200" i="1" dirty="0"/>
              <a:t>2</a:t>
            </a:r>
            <a:r>
              <a:rPr lang="en-US" altLang="en-US" sz="2200" i="1" baseline="30000" dirty="0"/>
              <a:t>o</a:t>
            </a:r>
            <a:r>
              <a:rPr lang="en-US" altLang="en-US" sz="2200" i="1" dirty="0"/>
              <a:t> to </a:t>
            </a:r>
            <a:r>
              <a:rPr lang="en-US" altLang="en-US" sz="2200" i="1" dirty="0">
                <a:solidFill>
                  <a:srgbClr val="0000FF"/>
                </a:solidFill>
              </a:rPr>
              <a:t>ocular/periocular</a:t>
            </a:r>
            <a:r>
              <a:rPr lang="en-US" altLang="en-US" sz="2200" i="1" dirty="0"/>
              <a:t> infection:</a:t>
            </a:r>
          </a:p>
          <a:p>
            <a:pPr lvl="3" eaLnBrk="1" hangingPunct="1"/>
            <a:r>
              <a:rPr lang="en-US" altLang="en-US" sz="1900" dirty="0">
                <a:solidFill>
                  <a:schemeClr val="bg1"/>
                </a:solidFill>
              </a:rPr>
              <a:t>conjunctivitis</a:t>
            </a:r>
          </a:p>
          <a:p>
            <a:pPr lvl="3" eaLnBrk="1" hangingPunct="1"/>
            <a:r>
              <a:rPr lang="en-US" altLang="en-US" sz="1900" dirty="0">
                <a:solidFill>
                  <a:schemeClr val="bg1"/>
                </a:solidFill>
              </a:rPr>
              <a:t>impetigo</a:t>
            </a:r>
          </a:p>
          <a:p>
            <a:pPr lvl="3" eaLnBrk="1" hangingPunct="1"/>
            <a:r>
              <a:rPr lang="en-US" altLang="en-US" sz="1900" dirty="0">
                <a:solidFill>
                  <a:schemeClr val="bg1"/>
                </a:solidFill>
              </a:rPr>
              <a:t>zoster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z="2200" dirty="0"/>
              <a:t>3) </a:t>
            </a:r>
            <a:r>
              <a:rPr lang="en-US" altLang="en-US" sz="2200" i="1" dirty="0"/>
              <a:t>2</a:t>
            </a:r>
            <a:r>
              <a:rPr lang="en-US" altLang="en-US" sz="2200" i="1" baseline="30000" dirty="0"/>
              <a:t>o</a:t>
            </a:r>
            <a:r>
              <a:rPr lang="en-US" altLang="en-US" sz="2200" i="1" dirty="0"/>
              <a:t> to </a:t>
            </a:r>
            <a:r>
              <a:rPr lang="en-US" altLang="en-US" sz="2200" i="1" dirty="0">
                <a:solidFill>
                  <a:srgbClr val="0000FF"/>
                </a:solidFill>
              </a:rPr>
              <a:t>respiratory-related</a:t>
            </a:r>
            <a:r>
              <a:rPr lang="en-US" altLang="en-US" sz="2200" i="1" dirty="0"/>
              <a:t> infection</a:t>
            </a:r>
          </a:p>
        </p:txBody>
      </p:sp>
      <p:sp>
        <p:nvSpPr>
          <p:cNvPr id="51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0A65C4-8736-4379-8AF4-570F9E85F6DA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000"/>
          </a:p>
        </p:txBody>
      </p:sp>
      <p:sp>
        <p:nvSpPr>
          <p:cNvPr id="2" name="Rectangle 1"/>
          <p:cNvSpPr/>
          <p:nvPr/>
        </p:nvSpPr>
        <p:spPr>
          <a:xfrm>
            <a:off x="1524000" y="2743200"/>
            <a:ext cx="228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172" name="Rectangle 12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900" b="1" dirty="0"/>
              <a:t>Pediatric Pre-Septal Cellulitis</a:t>
            </a:r>
          </a:p>
          <a:p>
            <a:pPr lvl="1" eaLnBrk="1" hangingPunct="1">
              <a:defRPr/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Three common mechanisms</a:t>
            </a:r>
            <a:r>
              <a:rPr lang="en-US" altLang="en-US" sz="2500" dirty="0"/>
              <a:t>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/>
              <a:t>1)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b="1" i="1" dirty="0">
                <a:solidFill>
                  <a:srgbClr val="0000FF"/>
                </a:solidFill>
              </a:rPr>
              <a:t>Post-skin break</a:t>
            </a:r>
            <a:endParaRPr lang="en-US" altLang="en-US" sz="2200" b="1" i="1" dirty="0">
              <a:solidFill>
                <a:schemeClr val="bg1">
                  <a:lumMod val="75000"/>
                </a:schemeClr>
              </a:solidFill>
            </a:endParaRP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2)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ocular/periocular infection: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/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/>
                </a:solidFill>
              </a:rPr>
              <a:t>impetigo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/>
                </a:solidFill>
              </a:rPr>
              <a:t>zoster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</a:t>
            </a:r>
          </a:p>
        </p:txBody>
      </p:sp>
      <p:sp>
        <p:nvSpPr>
          <p:cNvPr id="717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EA317D7-74CF-4E89-A8F1-AAC65EDC2470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000"/>
          </a:p>
        </p:txBody>
      </p:sp>
      <p:sp>
        <p:nvSpPr>
          <p:cNvPr id="2" name="Rectangle 1"/>
          <p:cNvSpPr/>
          <p:nvPr/>
        </p:nvSpPr>
        <p:spPr>
          <a:xfrm>
            <a:off x="1524000" y="2743200"/>
            <a:ext cx="228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3894931" y="1566902"/>
            <a:ext cx="4783137" cy="181588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What sort of events qualify as a ‘skin break’?</a:t>
            </a:r>
            <a:endParaRPr lang="en-US" altLang="en-US" sz="1600" i="1" dirty="0">
              <a:solidFill>
                <a:srgbClr val="FFCCCC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CCCC"/>
                </a:solidFill>
              </a:rPr>
              <a:t>Penetrating trauma (duh), but also insect bites, scrapes, scratches, </a:t>
            </a:r>
            <a:r>
              <a:rPr lang="en-US" altLang="en-US" sz="1600" dirty="0" err="1">
                <a:solidFill>
                  <a:srgbClr val="FFCCCC"/>
                </a:solidFill>
              </a:rPr>
              <a:t>etc</a:t>
            </a:r>
            <a:endParaRPr lang="en-US" altLang="en-US" sz="1600" dirty="0">
              <a:solidFill>
                <a:srgbClr val="FFCCCC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CCCC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CCCC"/>
                </a:solidFill>
              </a:rPr>
              <a:t>Very generally speaking, which bugs are involved in pre-septal cellulitis 2ndry to a break in the skin?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CCCC"/>
                </a:solidFill>
              </a:rPr>
              <a:t>Skin flora</a:t>
            </a:r>
          </a:p>
        </p:txBody>
      </p:sp>
    </p:spTree>
    <p:extLst>
      <p:ext uri="{BB962C8B-B14F-4D97-AF65-F5344CB8AC3E}">
        <p14:creationId xmlns:p14="http://schemas.microsoft.com/office/powerpoint/2010/main" val="90910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172" name="Rectangle 12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900" b="1" dirty="0"/>
              <a:t>Pediatric Pre-Septal Cellulitis</a:t>
            </a:r>
          </a:p>
          <a:p>
            <a:pPr lvl="1" eaLnBrk="1" hangingPunct="1">
              <a:defRPr/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Three common mechanisms</a:t>
            </a:r>
            <a:r>
              <a:rPr lang="en-US" altLang="en-US" sz="2500" dirty="0"/>
              <a:t>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/>
              <a:t>1)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b="1" i="1" dirty="0">
                <a:solidFill>
                  <a:srgbClr val="0000FF"/>
                </a:solidFill>
              </a:rPr>
              <a:t>Post-skin break</a:t>
            </a:r>
            <a:endParaRPr lang="en-US" altLang="en-US" sz="2200" b="1" i="1" dirty="0">
              <a:solidFill>
                <a:schemeClr val="bg1">
                  <a:lumMod val="75000"/>
                </a:schemeClr>
              </a:solidFill>
            </a:endParaRP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2)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ocular/periocular infection: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/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/>
                </a:solidFill>
              </a:rPr>
              <a:t>impetigo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/>
                </a:solidFill>
              </a:rPr>
              <a:t>zoster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</a:t>
            </a:r>
          </a:p>
        </p:txBody>
      </p:sp>
      <p:sp>
        <p:nvSpPr>
          <p:cNvPr id="717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EA317D7-74CF-4E89-A8F1-AAC65EDC2470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000"/>
          </a:p>
        </p:txBody>
      </p:sp>
      <p:sp>
        <p:nvSpPr>
          <p:cNvPr id="2" name="Rectangle 1"/>
          <p:cNvSpPr/>
          <p:nvPr/>
        </p:nvSpPr>
        <p:spPr>
          <a:xfrm>
            <a:off x="1524000" y="2743200"/>
            <a:ext cx="228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3894931" y="1566902"/>
            <a:ext cx="4783137" cy="181588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What sort of events qualify as a ‘skin break’?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Penetrating trauma (duh), but also insect bites, scrapes, scratches, </a:t>
            </a:r>
            <a:r>
              <a:rPr lang="en-US" altLang="en-US" sz="1600" dirty="0" err="1">
                <a:solidFill>
                  <a:srgbClr val="0000FF"/>
                </a:solidFill>
              </a:rPr>
              <a:t>etc</a:t>
            </a:r>
            <a:endParaRPr lang="en-US" altLang="en-US" sz="1600" dirty="0">
              <a:solidFill>
                <a:srgbClr val="FFCCCC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CCCC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CCCC"/>
                </a:solidFill>
              </a:rPr>
              <a:t>Very generally speaking, which bugs are involved in pre-septal cellulitis 2ndry to a break in the skin?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CCCC"/>
                </a:solidFill>
              </a:rPr>
              <a:t>Skin flora</a:t>
            </a:r>
          </a:p>
        </p:txBody>
      </p:sp>
    </p:spTree>
    <p:extLst>
      <p:ext uri="{BB962C8B-B14F-4D97-AF65-F5344CB8AC3E}">
        <p14:creationId xmlns:p14="http://schemas.microsoft.com/office/powerpoint/2010/main" val="3920562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4A7C6-3807-414A-B793-CA840BACC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202A8-B518-4311-B5BB-1FD6BDE863CC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A5FBE89-C7AA-472E-94C1-4D849D7E8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317" y="1564931"/>
            <a:ext cx="5723366" cy="372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C62DA8-0183-46A2-ADCD-1E48EB291088}"/>
              </a:ext>
            </a:extLst>
          </p:cNvPr>
          <p:cNvSpPr txBox="1"/>
          <p:nvPr/>
        </p:nvSpPr>
        <p:spPr>
          <a:xfrm>
            <a:off x="2517595" y="6096000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Pre-septal cellulitis 2ndry to insect bite</a:t>
            </a:r>
          </a:p>
        </p:txBody>
      </p:sp>
    </p:spTree>
    <p:extLst>
      <p:ext uri="{BB962C8B-B14F-4D97-AF65-F5344CB8AC3E}">
        <p14:creationId xmlns:p14="http://schemas.microsoft.com/office/powerpoint/2010/main" val="2692803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172" name="Rectangle 12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900" b="1" dirty="0"/>
              <a:t>Pediatric Pre-Septal Cellulitis</a:t>
            </a:r>
          </a:p>
          <a:p>
            <a:pPr lvl="1" eaLnBrk="1" hangingPunct="1">
              <a:defRPr/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Three common mechanisms</a:t>
            </a:r>
            <a:r>
              <a:rPr lang="en-US" altLang="en-US" sz="2500" dirty="0"/>
              <a:t>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/>
              <a:t>1)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b="1" i="1" dirty="0">
                <a:solidFill>
                  <a:srgbClr val="0000FF"/>
                </a:solidFill>
              </a:rPr>
              <a:t>Post-skin break</a:t>
            </a:r>
            <a:endParaRPr lang="en-US" altLang="en-US" sz="2200" b="1" i="1" dirty="0">
              <a:solidFill>
                <a:schemeClr val="bg1">
                  <a:lumMod val="75000"/>
                </a:schemeClr>
              </a:solidFill>
            </a:endParaRP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2)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ocular/periocular infection: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/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/>
                </a:solidFill>
              </a:rPr>
              <a:t>impetigo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/>
                </a:solidFill>
              </a:rPr>
              <a:t>zoster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</a:t>
            </a:r>
          </a:p>
        </p:txBody>
      </p:sp>
      <p:sp>
        <p:nvSpPr>
          <p:cNvPr id="717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EA317D7-74CF-4E89-A8F1-AAC65EDC2470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000"/>
          </a:p>
        </p:txBody>
      </p:sp>
      <p:sp>
        <p:nvSpPr>
          <p:cNvPr id="2" name="Rectangle 1"/>
          <p:cNvSpPr/>
          <p:nvPr/>
        </p:nvSpPr>
        <p:spPr>
          <a:xfrm>
            <a:off x="1524000" y="2743200"/>
            <a:ext cx="228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3894931" y="1566902"/>
            <a:ext cx="4783137" cy="181588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What sort of events qualify as a ‘skin break’?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Penetrating trauma (duh), but also insect bites, scrapes, scratches, </a:t>
            </a:r>
            <a:r>
              <a:rPr lang="en-US" altLang="en-US" sz="1600" dirty="0" err="1">
                <a:solidFill>
                  <a:srgbClr val="0000FF"/>
                </a:solidFill>
              </a:rPr>
              <a:t>etc</a:t>
            </a: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Very generally speaking, which bugs are involved in pre-septal cellulitis 2ndry to a break in the skin?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CCCC"/>
                </a:solidFill>
              </a:rPr>
              <a:t>Skin flora</a:t>
            </a:r>
          </a:p>
        </p:txBody>
      </p:sp>
    </p:spTree>
    <p:extLst>
      <p:ext uri="{BB962C8B-B14F-4D97-AF65-F5344CB8AC3E}">
        <p14:creationId xmlns:p14="http://schemas.microsoft.com/office/powerpoint/2010/main" val="907301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/>
            <a:r>
              <a:rPr lang="en-US" altLang="en-US" sz="2900" b="1" dirty="0"/>
              <a:t>Pediatric Pre-Septal Cellulitis</a:t>
            </a:r>
          </a:p>
          <a:p>
            <a:pPr lvl="1" eaLnBrk="1" hangingPunct="1"/>
            <a:r>
              <a:rPr lang="en-US" altLang="en-US" sz="2500" dirty="0"/>
              <a:t>Common occurrence, or rare? </a:t>
            </a:r>
            <a:r>
              <a:rPr lang="en-US" altLang="en-US" sz="2500" dirty="0">
                <a:solidFill>
                  <a:srgbClr val="0000FF"/>
                </a:solidFill>
              </a:rPr>
              <a:t>Common</a:t>
            </a:r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9120FB-6F7C-4C26-ABAD-3B048F69BC84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197987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172" name="Rectangle 12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900" b="1" dirty="0"/>
              <a:t>Pediatric Pre-Septal Cellulitis</a:t>
            </a:r>
          </a:p>
          <a:p>
            <a:pPr lvl="1" eaLnBrk="1" hangingPunct="1">
              <a:defRPr/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Three common mechanisms</a:t>
            </a:r>
            <a:r>
              <a:rPr lang="en-US" altLang="en-US" sz="2500" dirty="0"/>
              <a:t>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/>
              <a:t>1)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b="1" i="1" dirty="0">
                <a:solidFill>
                  <a:srgbClr val="0000FF"/>
                </a:solidFill>
              </a:rPr>
              <a:t>Post-skin break</a:t>
            </a:r>
            <a:endParaRPr lang="en-US" altLang="en-US" sz="2200" b="1" i="1" dirty="0">
              <a:solidFill>
                <a:schemeClr val="bg1">
                  <a:lumMod val="75000"/>
                </a:schemeClr>
              </a:solidFill>
            </a:endParaRP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2)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ocular/periocular infection: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/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/>
                </a:solidFill>
              </a:rPr>
              <a:t>impetigo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/>
                </a:solidFill>
              </a:rPr>
              <a:t>zoster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</a:t>
            </a:r>
          </a:p>
        </p:txBody>
      </p:sp>
      <p:sp>
        <p:nvSpPr>
          <p:cNvPr id="717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EA317D7-74CF-4E89-A8F1-AAC65EDC2470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000"/>
          </a:p>
        </p:txBody>
      </p:sp>
      <p:sp>
        <p:nvSpPr>
          <p:cNvPr id="2" name="Rectangle 1"/>
          <p:cNvSpPr/>
          <p:nvPr/>
        </p:nvSpPr>
        <p:spPr>
          <a:xfrm>
            <a:off x="1524000" y="2743200"/>
            <a:ext cx="228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3894931" y="1566902"/>
            <a:ext cx="4783137" cy="181588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What sort of events qualify as a ‘skin break’?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Penetrating trauma (duh), but also insect bites, scrapes, scratches, </a:t>
            </a:r>
            <a:r>
              <a:rPr lang="en-US" altLang="en-US" sz="1600" dirty="0" err="1">
                <a:solidFill>
                  <a:srgbClr val="0000FF"/>
                </a:solidFill>
              </a:rPr>
              <a:t>etc</a:t>
            </a: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Very generally speaking, which bugs are involved in pre-septal cellulitis 2ndry to a break in the skin?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Skin flora</a:t>
            </a:r>
          </a:p>
        </p:txBody>
      </p:sp>
    </p:spTree>
    <p:extLst>
      <p:ext uri="{BB962C8B-B14F-4D97-AF65-F5344CB8AC3E}">
        <p14:creationId xmlns:p14="http://schemas.microsoft.com/office/powerpoint/2010/main" val="3306544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172" name="Rectangle 12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900" b="1" dirty="0"/>
              <a:t>Pediatric Pre-Septal Cellulitis</a:t>
            </a:r>
          </a:p>
          <a:p>
            <a:pPr lvl="1" eaLnBrk="1" hangingPunct="1">
              <a:defRPr/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Three common mechanisms</a:t>
            </a:r>
            <a:r>
              <a:rPr lang="en-US" altLang="en-US" sz="2500" dirty="0"/>
              <a:t>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/>
              <a:t>1)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b="1" i="1" dirty="0">
                <a:solidFill>
                  <a:srgbClr val="0000FF"/>
                </a:solidFill>
              </a:rPr>
              <a:t>Post-skin break</a:t>
            </a:r>
            <a:endParaRPr lang="en-US" altLang="en-US" sz="2200" b="1" i="1" dirty="0">
              <a:solidFill>
                <a:schemeClr val="bg1">
                  <a:lumMod val="75000"/>
                </a:schemeClr>
              </a:solidFill>
            </a:endParaRP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2)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ocular/periocular infection: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/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/>
                </a:solidFill>
              </a:rPr>
              <a:t>impetigo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/>
                </a:solidFill>
              </a:rPr>
              <a:t>zoster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</a:t>
            </a:r>
          </a:p>
        </p:txBody>
      </p:sp>
      <p:sp>
        <p:nvSpPr>
          <p:cNvPr id="717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EA317D7-74CF-4E89-A8F1-AAC65EDC2470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000"/>
          </a:p>
        </p:txBody>
      </p:sp>
      <p:sp>
        <p:nvSpPr>
          <p:cNvPr id="2" name="Rectangle 1"/>
          <p:cNvSpPr/>
          <p:nvPr/>
        </p:nvSpPr>
        <p:spPr>
          <a:xfrm>
            <a:off x="1524000" y="2743200"/>
            <a:ext cx="228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3894931" y="1566902"/>
            <a:ext cx="4783137" cy="181588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What sort of events qualify as a ‘skin break’?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Penetrating trauma (duh), but also insect bites, scrapes, scratches, </a:t>
            </a:r>
            <a:r>
              <a:rPr lang="en-US" altLang="en-US" sz="1600" dirty="0" err="1">
                <a:solidFill>
                  <a:schemeClr val="bg1">
                    <a:lumMod val="65000"/>
                  </a:schemeClr>
                </a:solidFill>
              </a:rPr>
              <a:t>etc</a:t>
            </a:r>
            <a:endParaRPr lang="en-US" alt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Very generally speaking, which bugs are involved in pre-septal cellulitis 2ndry to a break in the skin?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</a:rPr>
              <a:t>Skin flora</a:t>
            </a:r>
          </a:p>
        </p:txBody>
      </p:sp>
      <p:sp>
        <p:nvSpPr>
          <p:cNvPr id="3" name="Oval 2"/>
          <p:cNvSpPr/>
          <p:nvPr/>
        </p:nvSpPr>
        <p:spPr>
          <a:xfrm>
            <a:off x="3894931" y="2945042"/>
            <a:ext cx="1143000" cy="5683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87863" y="3648356"/>
            <a:ext cx="482215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Which two skin-flora bugs are most likely to be implicated?</a:t>
            </a: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Staph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and </a:t>
            </a:r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Strep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species</a:t>
            </a:r>
          </a:p>
        </p:txBody>
      </p:sp>
    </p:spTree>
    <p:extLst>
      <p:ext uri="{BB962C8B-B14F-4D97-AF65-F5344CB8AC3E}">
        <p14:creationId xmlns:p14="http://schemas.microsoft.com/office/powerpoint/2010/main" val="1612768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172" name="Rectangle 12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900" b="1" dirty="0"/>
              <a:t>Pediatric Pre-Septal Cellulitis</a:t>
            </a:r>
          </a:p>
          <a:p>
            <a:pPr lvl="1" eaLnBrk="1" hangingPunct="1">
              <a:defRPr/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Three common mechanisms</a:t>
            </a:r>
            <a:r>
              <a:rPr lang="en-US" altLang="en-US" sz="2500" dirty="0"/>
              <a:t>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/>
              <a:t>1)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b="1" i="1" dirty="0">
                <a:solidFill>
                  <a:srgbClr val="0000FF"/>
                </a:solidFill>
              </a:rPr>
              <a:t>Post-skin break</a:t>
            </a:r>
            <a:endParaRPr lang="en-US" altLang="en-US" sz="2200" b="1" i="1" dirty="0">
              <a:solidFill>
                <a:schemeClr val="bg1">
                  <a:lumMod val="75000"/>
                </a:schemeClr>
              </a:solidFill>
            </a:endParaRP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2)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ocular/periocular infection: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/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/>
                </a:solidFill>
              </a:rPr>
              <a:t>impetigo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/>
                </a:solidFill>
              </a:rPr>
              <a:t>zoster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</a:t>
            </a:r>
          </a:p>
        </p:txBody>
      </p:sp>
      <p:sp>
        <p:nvSpPr>
          <p:cNvPr id="717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EA317D7-74CF-4E89-A8F1-AAC65EDC2470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000"/>
          </a:p>
        </p:txBody>
      </p:sp>
      <p:sp>
        <p:nvSpPr>
          <p:cNvPr id="2" name="Rectangle 1"/>
          <p:cNvSpPr/>
          <p:nvPr/>
        </p:nvSpPr>
        <p:spPr>
          <a:xfrm>
            <a:off x="1524000" y="2743200"/>
            <a:ext cx="228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3894931" y="1566902"/>
            <a:ext cx="4783137" cy="181588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What sort of events qualify as a ‘skin break’?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Penetrating trauma (duh), but also insect bites, scrapes, scratches, </a:t>
            </a:r>
            <a:r>
              <a:rPr lang="en-US" altLang="en-US" sz="1600" dirty="0" err="1">
                <a:solidFill>
                  <a:schemeClr val="bg1">
                    <a:lumMod val="65000"/>
                  </a:schemeClr>
                </a:solidFill>
              </a:rPr>
              <a:t>etc</a:t>
            </a:r>
            <a:endParaRPr lang="en-US" alt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Very generally speaking, which bugs are involved in pre-septal cellulitis 2ndry to a break in the skin?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</a:rPr>
              <a:t>Skin flora</a:t>
            </a:r>
          </a:p>
        </p:txBody>
      </p:sp>
      <p:sp>
        <p:nvSpPr>
          <p:cNvPr id="3" name="Oval 2"/>
          <p:cNvSpPr/>
          <p:nvPr/>
        </p:nvSpPr>
        <p:spPr>
          <a:xfrm>
            <a:off x="3894931" y="2945042"/>
            <a:ext cx="1143000" cy="5683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87863" y="3648356"/>
            <a:ext cx="482215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Which two skin-flora bugs are most likely to be implicated?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Staph</a:t>
            </a:r>
            <a:r>
              <a:rPr lang="en-US" sz="1400" dirty="0">
                <a:solidFill>
                  <a:srgbClr val="0000FF"/>
                </a:solidFill>
              </a:rPr>
              <a:t> and </a:t>
            </a:r>
            <a:r>
              <a:rPr lang="en-US" sz="1400" i="1" dirty="0">
                <a:solidFill>
                  <a:srgbClr val="0000FF"/>
                </a:solidFill>
              </a:rPr>
              <a:t>Strep</a:t>
            </a:r>
            <a:r>
              <a:rPr lang="en-US" sz="1400" dirty="0">
                <a:solidFill>
                  <a:srgbClr val="0000FF"/>
                </a:solidFill>
              </a:rPr>
              <a:t> species</a:t>
            </a:r>
          </a:p>
        </p:txBody>
      </p:sp>
    </p:spTree>
    <p:extLst>
      <p:ext uri="{BB962C8B-B14F-4D97-AF65-F5344CB8AC3E}">
        <p14:creationId xmlns:p14="http://schemas.microsoft.com/office/powerpoint/2010/main" val="2773430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8195" name="Rectangle 11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8196" name="Rectangle 12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/>
              <a:t>Q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900" b="1" dirty="0"/>
              <a:t>Pediatric Pre-Septal Cellulitis</a:t>
            </a:r>
          </a:p>
          <a:p>
            <a:pPr lvl="1" eaLnBrk="1" hangingPunct="1">
              <a:defRPr/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/>
              <a:t>2) </a:t>
            </a:r>
            <a:r>
              <a:rPr lang="en-US" altLang="en-US" sz="2200" b="1" i="1" dirty="0"/>
              <a:t>2</a:t>
            </a:r>
            <a:r>
              <a:rPr lang="en-US" altLang="en-US" sz="2200" b="1" i="1" baseline="30000" dirty="0"/>
              <a:t>o</a:t>
            </a:r>
            <a:r>
              <a:rPr lang="en-US" altLang="en-US" sz="2200" b="1" i="1" dirty="0"/>
              <a:t> to </a:t>
            </a:r>
            <a:r>
              <a:rPr lang="en-US" altLang="en-US" sz="2200" b="1" i="1" dirty="0">
                <a:solidFill>
                  <a:srgbClr val="0000FF"/>
                </a:solidFill>
              </a:rPr>
              <a:t>ocular/periocular</a:t>
            </a:r>
            <a:r>
              <a:rPr lang="en-US" altLang="en-US" sz="2200" b="1" i="1" dirty="0"/>
              <a:t> infection: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/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/>
                </a:solidFill>
              </a:rPr>
              <a:t>impetigo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/>
                </a:solidFill>
              </a:rPr>
              <a:t>zoster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</a:t>
            </a:r>
          </a:p>
        </p:txBody>
      </p:sp>
      <p:sp>
        <p:nvSpPr>
          <p:cNvPr id="819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2E7E3CB-D6B2-4ACB-8CF6-FCE19E04EF91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000"/>
          </a:p>
        </p:txBody>
      </p:sp>
      <p:sp>
        <p:nvSpPr>
          <p:cNvPr id="8200" name="Rectangle 5"/>
          <p:cNvSpPr>
            <a:spLocks noChangeArrowheads="1"/>
          </p:cNvSpPr>
          <p:nvPr/>
        </p:nvSpPr>
        <p:spPr bwMode="auto">
          <a:xfrm>
            <a:off x="1752600" y="2819400"/>
            <a:ext cx="1524000" cy="3048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common Peds infection 1</a:t>
            </a:r>
          </a:p>
        </p:txBody>
      </p:sp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1752600" y="3505200"/>
            <a:ext cx="1524000" cy="3048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/>
              <a:t>common Peds infection 4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9E007A61-2D76-4817-AA3F-B98C1F738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/>
              <a:t>common Peds infections 2&amp;3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F319B3F0-D501-43FD-8523-38916BD6E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752600" y="28194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752600" y="35052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752600" y="3124200"/>
            <a:ext cx="15240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900" b="1" dirty="0"/>
              <a:t>Pediatric Pre-Septal Cellulitis</a:t>
            </a:r>
          </a:p>
          <a:p>
            <a:pPr lvl="1" eaLnBrk="1" hangingPunct="1">
              <a:defRPr/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/>
              <a:t>2) </a:t>
            </a:r>
            <a:r>
              <a:rPr lang="en-US" altLang="en-US" sz="2200" b="1" i="1" dirty="0"/>
              <a:t>2</a:t>
            </a:r>
            <a:r>
              <a:rPr lang="en-US" altLang="en-US" sz="2200" b="1" i="1" baseline="30000" dirty="0"/>
              <a:t>o</a:t>
            </a:r>
            <a:r>
              <a:rPr lang="en-US" altLang="en-US" sz="2200" b="1" i="1" dirty="0"/>
              <a:t> to </a:t>
            </a:r>
            <a:r>
              <a:rPr lang="en-US" altLang="en-US" sz="2200" b="1" i="1" dirty="0">
                <a:solidFill>
                  <a:srgbClr val="0000FF"/>
                </a:solidFill>
              </a:rPr>
              <a:t>ocular/periocular</a:t>
            </a:r>
            <a:r>
              <a:rPr lang="en-US" altLang="en-US" sz="2200" b="1" i="1" dirty="0"/>
              <a:t> infection: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rgbClr val="0000FF"/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rgbClr val="0000FF"/>
                </a:solidFill>
              </a:rPr>
              <a:t>Impetigo; zoster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rgbClr val="0000FF"/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</a:t>
            </a:r>
          </a:p>
        </p:txBody>
      </p:sp>
      <p:sp>
        <p:nvSpPr>
          <p:cNvPr id="92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FC8CA6-9ED7-4BE0-B02D-B4D8DA4853E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763D097C-EA65-409F-BC5C-0813A730E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752600" y="28194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752600" y="35052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752600" y="3124200"/>
            <a:ext cx="15240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900" b="1" dirty="0"/>
              <a:t>Pediatric Pre-Septal Cellulitis</a:t>
            </a:r>
          </a:p>
          <a:p>
            <a:pPr lvl="1" eaLnBrk="1" hangingPunct="1">
              <a:defRPr/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/>
              <a:t>2) </a:t>
            </a:r>
            <a:r>
              <a:rPr lang="en-US" altLang="en-US" sz="2200" b="1" i="1" dirty="0"/>
              <a:t>2</a:t>
            </a:r>
            <a:r>
              <a:rPr lang="en-US" altLang="en-US" sz="2200" b="1" i="1" baseline="30000" dirty="0"/>
              <a:t>o</a:t>
            </a:r>
            <a:r>
              <a:rPr lang="en-US" altLang="en-US" sz="2200" b="1" i="1" dirty="0"/>
              <a:t> to </a:t>
            </a:r>
            <a:r>
              <a:rPr lang="en-US" altLang="en-US" sz="2200" b="1" i="1" dirty="0">
                <a:solidFill>
                  <a:srgbClr val="0000FF"/>
                </a:solidFill>
              </a:rPr>
              <a:t>ocular/periocular</a:t>
            </a:r>
            <a:r>
              <a:rPr lang="en-US" altLang="en-US" sz="2200" b="1" i="1" dirty="0"/>
              <a:t> infection:</a:t>
            </a:r>
          </a:p>
          <a:p>
            <a:pPr lvl="3" eaLnBrk="1" hangingPunct="1">
              <a:defRPr/>
            </a:pPr>
            <a:r>
              <a:rPr lang="en-US" altLang="en-US" sz="1900" b="1" dirty="0">
                <a:solidFill>
                  <a:srgbClr val="0000FF"/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Impetigo; zoster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</a:t>
            </a:r>
          </a:p>
        </p:txBody>
      </p:sp>
      <p:sp>
        <p:nvSpPr>
          <p:cNvPr id="92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FC8CA6-9ED7-4BE0-B02D-B4D8DA4853E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1742941" y="3360247"/>
            <a:ext cx="3583032" cy="584775"/>
          </a:xfrm>
          <a:prstGeom prst="rect">
            <a:avLst/>
          </a:prstGeom>
          <a:solidFill>
            <a:srgbClr val="9999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Is the conjunctivitis viral, or bacterial?</a:t>
            </a:r>
          </a:p>
          <a:p>
            <a:r>
              <a:rPr lang="en-US" sz="1600" dirty="0">
                <a:solidFill>
                  <a:srgbClr val="9999FF"/>
                </a:solidFill>
              </a:rPr>
              <a:t>It can be either</a:t>
            </a:r>
          </a:p>
        </p:txBody>
      </p:sp>
      <p:sp>
        <p:nvSpPr>
          <p:cNvPr id="3" name="Oval 2"/>
          <p:cNvSpPr/>
          <p:nvPr/>
        </p:nvSpPr>
        <p:spPr>
          <a:xfrm>
            <a:off x="1742941" y="2656820"/>
            <a:ext cx="18288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68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93480486-24C8-4001-BD5A-29A1A9644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752600" y="28194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752600" y="35052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752600" y="3124200"/>
            <a:ext cx="15240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900" b="1" dirty="0"/>
              <a:t>Pediatric Pre-Septal Cellulitis</a:t>
            </a:r>
          </a:p>
          <a:p>
            <a:pPr lvl="1" eaLnBrk="1" hangingPunct="1">
              <a:defRPr/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/>
              <a:t>2) </a:t>
            </a:r>
            <a:r>
              <a:rPr lang="en-US" altLang="en-US" sz="2200" b="1" i="1" dirty="0"/>
              <a:t>2</a:t>
            </a:r>
            <a:r>
              <a:rPr lang="en-US" altLang="en-US" sz="2200" b="1" i="1" baseline="30000" dirty="0"/>
              <a:t>o</a:t>
            </a:r>
            <a:r>
              <a:rPr lang="en-US" altLang="en-US" sz="2200" b="1" i="1" dirty="0"/>
              <a:t> to </a:t>
            </a:r>
            <a:r>
              <a:rPr lang="en-US" altLang="en-US" sz="2200" b="1" i="1" dirty="0">
                <a:solidFill>
                  <a:srgbClr val="0000FF"/>
                </a:solidFill>
              </a:rPr>
              <a:t>ocular/periocular</a:t>
            </a:r>
            <a:r>
              <a:rPr lang="en-US" altLang="en-US" sz="2200" b="1" i="1" dirty="0"/>
              <a:t> infection:</a:t>
            </a:r>
          </a:p>
          <a:p>
            <a:pPr lvl="3" eaLnBrk="1" hangingPunct="1">
              <a:defRPr/>
            </a:pPr>
            <a:r>
              <a:rPr lang="en-US" altLang="en-US" sz="1900" b="1" dirty="0">
                <a:solidFill>
                  <a:srgbClr val="0000FF"/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Impetigo; zoster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</a:t>
            </a:r>
          </a:p>
        </p:txBody>
      </p:sp>
      <p:sp>
        <p:nvSpPr>
          <p:cNvPr id="92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FC8CA6-9ED7-4BE0-B02D-B4D8DA4853E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1742941" y="3360247"/>
            <a:ext cx="3583032" cy="584775"/>
          </a:xfrm>
          <a:prstGeom prst="rect">
            <a:avLst/>
          </a:prstGeom>
          <a:solidFill>
            <a:srgbClr val="9999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Is the conjunctivitis viral, or bacterial?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It can be either</a:t>
            </a:r>
          </a:p>
        </p:txBody>
      </p:sp>
      <p:sp>
        <p:nvSpPr>
          <p:cNvPr id="3" name="Oval 2"/>
          <p:cNvSpPr/>
          <p:nvPr/>
        </p:nvSpPr>
        <p:spPr>
          <a:xfrm>
            <a:off x="1742941" y="2656820"/>
            <a:ext cx="18288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56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>
            <a:extLst>
              <a:ext uri="{FF2B5EF4-FFF2-40B4-BE49-F238E27FC236}">
                <a16:creationId xmlns:a16="http://schemas.microsoft.com/office/drawing/2014/main" id="{075E226D-F2F4-4823-8AD2-48C3C7CEF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752600" y="28194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752600" y="35052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752600" y="3124200"/>
            <a:ext cx="15240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900" b="1" dirty="0"/>
              <a:t>Pediatric Pre-Septal Cellulitis</a:t>
            </a:r>
          </a:p>
          <a:p>
            <a:pPr lvl="1" eaLnBrk="1" hangingPunct="1">
              <a:defRPr/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/>
              <a:t>2) </a:t>
            </a:r>
            <a:r>
              <a:rPr lang="en-US" altLang="en-US" sz="2200" b="1" i="1" dirty="0"/>
              <a:t>2</a:t>
            </a:r>
            <a:r>
              <a:rPr lang="en-US" altLang="en-US" sz="2200" b="1" i="1" baseline="30000" dirty="0"/>
              <a:t>o</a:t>
            </a:r>
            <a:r>
              <a:rPr lang="en-US" altLang="en-US" sz="2200" b="1" i="1" dirty="0"/>
              <a:t> to </a:t>
            </a:r>
            <a:r>
              <a:rPr lang="en-US" altLang="en-US" sz="2200" b="1" i="1" dirty="0">
                <a:solidFill>
                  <a:srgbClr val="0000FF"/>
                </a:solidFill>
              </a:rPr>
              <a:t>ocular/periocular</a:t>
            </a:r>
            <a:r>
              <a:rPr lang="en-US" altLang="en-US" sz="2200" b="1" i="1" dirty="0"/>
              <a:t> infection:</a:t>
            </a:r>
          </a:p>
          <a:p>
            <a:pPr lvl="3" eaLnBrk="1" hangingPunct="1">
              <a:defRPr/>
            </a:pPr>
            <a:r>
              <a:rPr lang="en-US" altLang="en-US" sz="1900" b="1" dirty="0">
                <a:solidFill>
                  <a:srgbClr val="0000FF"/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Impetigo; zoster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</a:t>
            </a:r>
          </a:p>
        </p:txBody>
      </p:sp>
      <p:sp>
        <p:nvSpPr>
          <p:cNvPr id="92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FC8CA6-9ED7-4BE0-B02D-B4D8DA4853E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1742941" y="3360247"/>
            <a:ext cx="3631122" cy="584775"/>
          </a:xfrm>
          <a:prstGeom prst="rect">
            <a:avLst/>
          </a:prstGeom>
          <a:solidFill>
            <a:srgbClr val="9999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the conjunctivitis </a:t>
            </a:r>
            <a:r>
              <a:rPr lang="en-US" sz="1600" b="1" i="1" dirty="0">
                <a:solidFill>
                  <a:srgbClr val="0000FF"/>
                </a:solidFill>
              </a:rPr>
              <a:t>viral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, or bacterial?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It can be either</a:t>
            </a:r>
          </a:p>
        </p:txBody>
      </p:sp>
      <p:sp>
        <p:nvSpPr>
          <p:cNvPr id="3" name="Oval 2"/>
          <p:cNvSpPr/>
          <p:nvPr/>
        </p:nvSpPr>
        <p:spPr>
          <a:xfrm>
            <a:off x="1742941" y="2656820"/>
            <a:ext cx="18288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0" y="2661910"/>
            <a:ext cx="446789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Which specific viral conjunctivitis is the classic cause?</a:t>
            </a:r>
          </a:p>
          <a:p>
            <a:r>
              <a:rPr lang="en-US" sz="1400" dirty="0">
                <a:solidFill>
                  <a:srgbClr val="FFC000"/>
                </a:solidFill>
              </a:rPr>
              <a:t>Epidemic keratoconjunctivitis (EKC)</a:t>
            </a:r>
          </a:p>
        </p:txBody>
      </p:sp>
      <p:sp>
        <p:nvSpPr>
          <p:cNvPr id="15" name="Oval 14"/>
          <p:cNvSpPr/>
          <p:nvPr/>
        </p:nvSpPr>
        <p:spPr>
          <a:xfrm>
            <a:off x="3429000" y="3314700"/>
            <a:ext cx="762000" cy="3636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95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>
            <a:extLst>
              <a:ext uri="{FF2B5EF4-FFF2-40B4-BE49-F238E27FC236}">
                <a16:creationId xmlns:a16="http://schemas.microsoft.com/office/drawing/2014/main" id="{4C1AC0FC-1C82-4880-A640-7F358F5CE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752600" y="28194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752600" y="35052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752600" y="3124200"/>
            <a:ext cx="15240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900" b="1" dirty="0"/>
              <a:t>Pediatric Pre-Septal Cellulitis</a:t>
            </a:r>
          </a:p>
          <a:p>
            <a:pPr lvl="1" eaLnBrk="1" hangingPunct="1">
              <a:defRPr/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/>
              <a:t>2) </a:t>
            </a:r>
            <a:r>
              <a:rPr lang="en-US" altLang="en-US" sz="2200" b="1" i="1" dirty="0"/>
              <a:t>2</a:t>
            </a:r>
            <a:r>
              <a:rPr lang="en-US" altLang="en-US" sz="2200" b="1" i="1" baseline="30000" dirty="0"/>
              <a:t>o</a:t>
            </a:r>
            <a:r>
              <a:rPr lang="en-US" altLang="en-US" sz="2200" b="1" i="1" dirty="0"/>
              <a:t> to </a:t>
            </a:r>
            <a:r>
              <a:rPr lang="en-US" altLang="en-US" sz="2200" b="1" i="1" dirty="0">
                <a:solidFill>
                  <a:srgbClr val="0000FF"/>
                </a:solidFill>
              </a:rPr>
              <a:t>ocular/periocular</a:t>
            </a:r>
            <a:r>
              <a:rPr lang="en-US" altLang="en-US" sz="2200" b="1" i="1" dirty="0"/>
              <a:t> infection:</a:t>
            </a:r>
          </a:p>
          <a:p>
            <a:pPr lvl="3" eaLnBrk="1" hangingPunct="1">
              <a:defRPr/>
            </a:pPr>
            <a:r>
              <a:rPr lang="en-US" altLang="en-US" sz="1900" b="1" dirty="0">
                <a:solidFill>
                  <a:srgbClr val="0000FF"/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Impetigo; zoster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</a:t>
            </a:r>
          </a:p>
        </p:txBody>
      </p:sp>
      <p:sp>
        <p:nvSpPr>
          <p:cNvPr id="92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FC8CA6-9ED7-4BE0-B02D-B4D8DA4853E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1742941" y="3360247"/>
            <a:ext cx="3631122" cy="584775"/>
          </a:xfrm>
          <a:prstGeom prst="rect">
            <a:avLst/>
          </a:prstGeom>
          <a:solidFill>
            <a:srgbClr val="9999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the conjunctivitis </a:t>
            </a:r>
            <a:r>
              <a:rPr lang="en-US" sz="1600" b="1" i="1" dirty="0">
                <a:solidFill>
                  <a:srgbClr val="0000FF"/>
                </a:solidFill>
              </a:rPr>
              <a:t>viral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, or bacterial?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It can be either</a:t>
            </a:r>
          </a:p>
        </p:txBody>
      </p:sp>
      <p:sp>
        <p:nvSpPr>
          <p:cNvPr id="3" name="Oval 2"/>
          <p:cNvSpPr/>
          <p:nvPr/>
        </p:nvSpPr>
        <p:spPr>
          <a:xfrm>
            <a:off x="1742941" y="2656820"/>
            <a:ext cx="18288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429000" y="3314700"/>
            <a:ext cx="762000" cy="3636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0" y="2661910"/>
            <a:ext cx="446789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Which specific viral conjunctivitis is the classic cause?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Epidemic keratoconjunctivitis (EKC)</a:t>
            </a:r>
          </a:p>
        </p:txBody>
      </p:sp>
    </p:spTree>
    <p:extLst>
      <p:ext uri="{BB962C8B-B14F-4D97-AF65-F5344CB8AC3E}">
        <p14:creationId xmlns:p14="http://schemas.microsoft.com/office/powerpoint/2010/main" val="762262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1229A-FEEB-4419-B5C0-D7F4CAF3D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21308-B42C-42B7-B765-AB9AB102A4B4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9CE0EC-6368-4BB9-ADB9-156C1E435D25}"/>
              </a:ext>
            </a:extLst>
          </p:cNvPr>
          <p:cNvSpPr txBox="1"/>
          <p:nvPr/>
        </p:nvSpPr>
        <p:spPr>
          <a:xfrm>
            <a:off x="4242421" y="61076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EKC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259867-3809-443D-9D05-FE6B1F3AF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28" y="1478756"/>
            <a:ext cx="6025143" cy="390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28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/>
            <a:r>
              <a:rPr lang="en-US" altLang="en-US" sz="2900" b="1" dirty="0"/>
              <a:t>Pediatric Pre-Septal Cellulitis</a:t>
            </a:r>
          </a:p>
          <a:p>
            <a:pPr lvl="1" eaLnBrk="1" hangingPunct="1"/>
            <a:r>
              <a:rPr lang="en-US" altLang="en-US" sz="2500" dirty="0"/>
              <a:t>Common occurrence, or rare? </a:t>
            </a:r>
            <a:r>
              <a:rPr lang="en-US" altLang="en-US" sz="2500" dirty="0">
                <a:solidFill>
                  <a:srgbClr val="0000FF"/>
                </a:solidFill>
              </a:rPr>
              <a:t>Common</a:t>
            </a:r>
          </a:p>
          <a:p>
            <a:pPr lvl="1" eaLnBrk="1" hangingPunct="1"/>
            <a:r>
              <a:rPr lang="en-US" altLang="en-US" sz="2500" dirty="0"/>
              <a:t>Presentation: Eyelid</a:t>
            </a:r>
            <a:r>
              <a:rPr lang="en-US" altLang="en-US" sz="2500" dirty="0">
                <a:solidFill>
                  <a:srgbClr val="0000FF"/>
                </a:solidFill>
              </a:rPr>
              <a:t> edema </a:t>
            </a:r>
            <a:r>
              <a:rPr lang="en-US" altLang="en-US" sz="2500" dirty="0"/>
              <a:t>and</a:t>
            </a:r>
            <a:r>
              <a:rPr lang="en-US" altLang="en-US" sz="2500" dirty="0">
                <a:solidFill>
                  <a:srgbClr val="0000FF"/>
                </a:solidFill>
              </a:rPr>
              <a:t> erythema</a:t>
            </a:r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9120FB-6F7C-4C26-ABAD-3B048F69BC84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0F212C5-5DF2-4B82-BE52-7FEB92FC3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060713"/>
            <a:ext cx="1066800" cy="301487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DABBA0-4184-4E01-9F09-1492CF99C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078" y="2060712"/>
            <a:ext cx="1351722" cy="301487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336491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>
            <a:extLst>
              <a:ext uri="{FF2B5EF4-FFF2-40B4-BE49-F238E27FC236}">
                <a16:creationId xmlns:a16="http://schemas.microsoft.com/office/drawing/2014/main" id="{D011B384-0C8C-4D49-93D3-E4A1CD3F1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752600" y="28194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752600" y="35052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752600" y="3124200"/>
            <a:ext cx="15240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900" b="1" dirty="0"/>
              <a:t>Pediatric Pre-Septal Cellulitis</a:t>
            </a:r>
          </a:p>
          <a:p>
            <a:pPr lvl="1" eaLnBrk="1" hangingPunct="1">
              <a:defRPr/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/>
              <a:t>2) </a:t>
            </a:r>
            <a:r>
              <a:rPr lang="en-US" altLang="en-US" sz="2200" b="1" i="1" dirty="0"/>
              <a:t>2</a:t>
            </a:r>
            <a:r>
              <a:rPr lang="en-US" altLang="en-US" sz="2200" b="1" i="1" baseline="30000" dirty="0"/>
              <a:t>o</a:t>
            </a:r>
            <a:r>
              <a:rPr lang="en-US" altLang="en-US" sz="2200" b="1" i="1" dirty="0"/>
              <a:t> to </a:t>
            </a:r>
            <a:r>
              <a:rPr lang="en-US" altLang="en-US" sz="2200" b="1" i="1" dirty="0">
                <a:solidFill>
                  <a:srgbClr val="0000FF"/>
                </a:solidFill>
              </a:rPr>
              <a:t>ocular/periocular</a:t>
            </a:r>
            <a:r>
              <a:rPr lang="en-US" altLang="en-US" sz="2200" b="1" i="1" dirty="0"/>
              <a:t> infection:</a:t>
            </a:r>
          </a:p>
          <a:p>
            <a:pPr lvl="3" eaLnBrk="1" hangingPunct="1">
              <a:defRPr/>
            </a:pPr>
            <a:r>
              <a:rPr lang="en-US" altLang="en-US" sz="1900" b="1" dirty="0">
                <a:solidFill>
                  <a:srgbClr val="0000FF"/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Impetigo; zoster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</a:t>
            </a:r>
          </a:p>
        </p:txBody>
      </p:sp>
      <p:sp>
        <p:nvSpPr>
          <p:cNvPr id="92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FC8CA6-9ED7-4BE0-B02D-B4D8DA4853E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1742941" y="3360247"/>
            <a:ext cx="3701654" cy="584775"/>
          </a:xfrm>
          <a:prstGeom prst="rect">
            <a:avLst/>
          </a:prstGeom>
          <a:solidFill>
            <a:srgbClr val="9999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the conjunctivitis viral, or </a:t>
            </a:r>
            <a:r>
              <a:rPr lang="en-US" sz="1600" b="1" i="1" dirty="0">
                <a:solidFill>
                  <a:srgbClr val="0000FF"/>
                </a:solidFill>
              </a:rPr>
              <a:t>bacterial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It can be either</a:t>
            </a:r>
          </a:p>
        </p:txBody>
      </p:sp>
      <p:sp>
        <p:nvSpPr>
          <p:cNvPr id="3" name="Oval 2"/>
          <p:cNvSpPr/>
          <p:nvPr/>
        </p:nvSpPr>
        <p:spPr>
          <a:xfrm>
            <a:off x="1742941" y="2656820"/>
            <a:ext cx="18288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91000" y="3305333"/>
            <a:ext cx="1143000" cy="4197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0" y="2661910"/>
            <a:ext cx="446789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viral conjunctivitis is the classic cause?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Epidemic keratoconjunctivitis (EKC)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4124980"/>
            <a:ext cx="481574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Which specific bacterial conjunctivitis is the classic cause?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MRSA</a:t>
            </a:r>
          </a:p>
        </p:txBody>
      </p:sp>
    </p:spTree>
    <p:extLst>
      <p:ext uri="{BB962C8B-B14F-4D97-AF65-F5344CB8AC3E}">
        <p14:creationId xmlns:p14="http://schemas.microsoft.com/office/powerpoint/2010/main" val="815617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>
            <a:extLst>
              <a:ext uri="{FF2B5EF4-FFF2-40B4-BE49-F238E27FC236}">
                <a16:creationId xmlns:a16="http://schemas.microsoft.com/office/drawing/2014/main" id="{153EE377-22EC-4BA8-BA74-FFC610B79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752600" y="28194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752600" y="35052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752600" y="3124200"/>
            <a:ext cx="15240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900" b="1" dirty="0"/>
              <a:t>Pediatric Pre-Septal Cellulitis</a:t>
            </a:r>
          </a:p>
          <a:p>
            <a:pPr lvl="1" eaLnBrk="1" hangingPunct="1">
              <a:defRPr/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/>
              <a:t>2) </a:t>
            </a:r>
            <a:r>
              <a:rPr lang="en-US" altLang="en-US" sz="2200" b="1" i="1" dirty="0"/>
              <a:t>2</a:t>
            </a:r>
            <a:r>
              <a:rPr lang="en-US" altLang="en-US" sz="2200" b="1" i="1" baseline="30000" dirty="0"/>
              <a:t>o</a:t>
            </a:r>
            <a:r>
              <a:rPr lang="en-US" altLang="en-US" sz="2200" b="1" i="1" dirty="0"/>
              <a:t> to </a:t>
            </a:r>
            <a:r>
              <a:rPr lang="en-US" altLang="en-US" sz="2200" b="1" i="1" dirty="0">
                <a:solidFill>
                  <a:srgbClr val="0000FF"/>
                </a:solidFill>
              </a:rPr>
              <a:t>ocular/periocular</a:t>
            </a:r>
            <a:r>
              <a:rPr lang="en-US" altLang="en-US" sz="2200" b="1" i="1" dirty="0"/>
              <a:t> infection:</a:t>
            </a:r>
          </a:p>
          <a:p>
            <a:pPr lvl="3" eaLnBrk="1" hangingPunct="1">
              <a:defRPr/>
            </a:pPr>
            <a:r>
              <a:rPr lang="en-US" altLang="en-US" sz="1900" b="1" dirty="0">
                <a:solidFill>
                  <a:srgbClr val="0000FF"/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Impetigo; zoster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</a:t>
            </a:r>
          </a:p>
        </p:txBody>
      </p:sp>
      <p:sp>
        <p:nvSpPr>
          <p:cNvPr id="92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FC8CA6-9ED7-4BE0-B02D-B4D8DA4853E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1742941" y="3360247"/>
            <a:ext cx="3701654" cy="584775"/>
          </a:xfrm>
          <a:prstGeom prst="rect">
            <a:avLst/>
          </a:prstGeom>
          <a:solidFill>
            <a:srgbClr val="9999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the conjunctivitis viral, or </a:t>
            </a:r>
            <a:r>
              <a:rPr lang="en-US" sz="1600" b="1" i="1" dirty="0">
                <a:solidFill>
                  <a:srgbClr val="0000FF"/>
                </a:solidFill>
              </a:rPr>
              <a:t>bacterial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It can be either</a:t>
            </a:r>
          </a:p>
        </p:txBody>
      </p:sp>
      <p:sp>
        <p:nvSpPr>
          <p:cNvPr id="3" name="Oval 2"/>
          <p:cNvSpPr/>
          <p:nvPr/>
        </p:nvSpPr>
        <p:spPr>
          <a:xfrm>
            <a:off x="1742941" y="2656820"/>
            <a:ext cx="18288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0" y="2661910"/>
            <a:ext cx="446789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viral conjunctivitis is the classic cause?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Epidemic keratoconjunctivitis (EKC)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4124980"/>
            <a:ext cx="481574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Which specific bacterial conjunctivitis is the classic cause?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MRSA</a:t>
            </a:r>
          </a:p>
        </p:txBody>
      </p:sp>
      <p:sp>
        <p:nvSpPr>
          <p:cNvPr id="16" name="Oval 15"/>
          <p:cNvSpPr/>
          <p:nvPr/>
        </p:nvSpPr>
        <p:spPr>
          <a:xfrm>
            <a:off x="4191000" y="3305333"/>
            <a:ext cx="1143000" cy="4197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51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>
            <a:extLst>
              <a:ext uri="{FF2B5EF4-FFF2-40B4-BE49-F238E27FC236}">
                <a16:creationId xmlns:a16="http://schemas.microsoft.com/office/drawing/2014/main" id="{608C0E85-9C28-488E-802C-BC553068B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752600" y="28194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752600" y="35052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752600" y="3124200"/>
            <a:ext cx="15240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900" b="1" dirty="0"/>
              <a:t>Pediatric Pre-Septal Cellulitis</a:t>
            </a:r>
          </a:p>
          <a:p>
            <a:pPr lvl="1" eaLnBrk="1" hangingPunct="1">
              <a:defRPr/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/>
              <a:t>2) </a:t>
            </a:r>
            <a:r>
              <a:rPr lang="en-US" altLang="en-US" sz="2200" b="1" i="1" dirty="0"/>
              <a:t>2</a:t>
            </a:r>
            <a:r>
              <a:rPr lang="en-US" altLang="en-US" sz="2200" b="1" i="1" baseline="30000" dirty="0"/>
              <a:t>o</a:t>
            </a:r>
            <a:r>
              <a:rPr lang="en-US" altLang="en-US" sz="2200" b="1" i="1" dirty="0"/>
              <a:t> to </a:t>
            </a:r>
            <a:r>
              <a:rPr lang="en-US" altLang="en-US" sz="2200" b="1" i="1" dirty="0">
                <a:solidFill>
                  <a:srgbClr val="0000FF"/>
                </a:solidFill>
              </a:rPr>
              <a:t>ocular/periocular</a:t>
            </a:r>
            <a:r>
              <a:rPr lang="en-US" altLang="en-US" sz="2200" b="1" i="1" dirty="0"/>
              <a:t> infection: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Impetigo; zoster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</a:t>
            </a:r>
          </a:p>
        </p:txBody>
      </p:sp>
      <p:sp>
        <p:nvSpPr>
          <p:cNvPr id="92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FC8CA6-9ED7-4BE0-B02D-B4D8DA4853E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1742941" y="3360247"/>
            <a:ext cx="3701654" cy="584775"/>
          </a:xfrm>
          <a:prstGeom prst="rect">
            <a:avLst/>
          </a:prstGeom>
          <a:solidFill>
            <a:srgbClr val="9999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the conjunctivitis viral, or bacterial?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It can be either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2661910"/>
            <a:ext cx="446789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viral conjunctivitis is the classic cause?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Epidemic keratoconjunctivitis (EKC)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4124980"/>
            <a:ext cx="481574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bacterial conjunctivitis is the classic cause?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MRSA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3263" y="3335447"/>
            <a:ext cx="5013937" cy="2246769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What sort of virus (</a:t>
            </a:r>
            <a:r>
              <a:rPr lang="en-US" sz="1400" i="1" dirty="0" err="1">
                <a:solidFill>
                  <a:schemeClr val="bg1"/>
                </a:solidFill>
              </a:rPr>
              <a:t>ie</a:t>
            </a:r>
            <a:r>
              <a:rPr lang="en-US" sz="1400" i="1" dirty="0">
                <a:solidFill>
                  <a:schemeClr val="bg1"/>
                </a:solidFill>
              </a:rPr>
              <a:t>, which family) is responsible for EKC?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It is an adenovirus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In terms of its presentation, is EKC…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…associated with an URTI, </a:t>
            </a:r>
            <a:r>
              <a:rPr lang="en-US" sz="1400" b="1" i="1" dirty="0">
                <a:solidFill>
                  <a:srgbClr val="0000FF"/>
                </a:solidFill>
              </a:rPr>
              <a:t>or</a:t>
            </a:r>
            <a:r>
              <a:rPr lang="en-US" sz="1400" i="1" dirty="0">
                <a:solidFill>
                  <a:srgbClr val="0000FF"/>
                </a:solidFill>
              </a:rPr>
              <a:t> fever, HA &amp; pharyngitis? </a:t>
            </a:r>
            <a:r>
              <a:rPr lang="en-US" sz="1400" dirty="0">
                <a:solidFill>
                  <a:srgbClr val="0000FF"/>
                </a:solidFill>
              </a:rPr>
              <a:t>URTI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…unilateral, </a:t>
            </a:r>
            <a:r>
              <a:rPr lang="en-US" sz="1400" b="1" i="1" dirty="0">
                <a:solidFill>
                  <a:srgbClr val="0000FF"/>
                </a:solidFill>
              </a:rPr>
              <a:t>or</a:t>
            </a:r>
            <a:r>
              <a:rPr lang="en-US" sz="1400" i="1" dirty="0">
                <a:solidFill>
                  <a:srgbClr val="0000FF"/>
                </a:solidFill>
              </a:rPr>
              <a:t> bilateral? </a:t>
            </a:r>
            <a:r>
              <a:rPr lang="en-US" sz="1400" dirty="0">
                <a:solidFill>
                  <a:srgbClr val="0000FF"/>
                </a:solidFill>
              </a:rPr>
              <a:t>Bilateral (by day 7 or so)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…follicular, </a:t>
            </a:r>
            <a:r>
              <a:rPr lang="en-US" sz="1400" b="1" i="1" dirty="0">
                <a:solidFill>
                  <a:srgbClr val="0000FF"/>
                </a:solidFill>
              </a:rPr>
              <a:t>or</a:t>
            </a:r>
            <a:r>
              <a:rPr lang="en-US" sz="1400" i="1" dirty="0">
                <a:solidFill>
                  <a:srgbClr val="0000FF"/>
                </a:solidFill>
              </a:rPr>
              <a:t> papillary? </a:t>
            </a:r>
            <a:r>
              <a:rPr lang="en-US" sz="1400" dirty="0">
                <a:solidFill>
                  <a:srgbClr val="0000FF"/>
                </a:solidFill>
              </a:rPr>
              <a:t>Follicular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…caused by serotypes 3&amp;7, </a:t>
            </a:r>
            <a:r>
              <a:rPr lang="en-US" sz="1400" b="1" i="1" dirty="0">
                <a:solidFill>
                  <a:srgbClr val="0000FF"/>
                </a:solidFill>
              </a:rPr>
              <a:t>or</a:t>
            </a:r>
            <a:r>
              <a:rPr lang="en-US" sz="1400" i="1" dirty="0">
                <a:solidFill>
                  <a:srgbClr val="0000FF"/>
                </a:solidFill>
              </a:rPr>
              <a:t> by 8, 19 &amp; 37?</a:t>
            </a:r>
            <a:r>
              <a:rPr lang="en-US" sz="1400" dirty="0">
                <a:solidFill>
                  <a:srgbClr val="0000FF"/>
                </a:solidFill>
              </a:rPr>
              <a:t> 8, 19 &amp; 37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…associated with a significant corneal complication? </a:t>
            </a:r>
            <a:r>
              <a:rPr lang="en-US" sz="1400" dirty="0">
                <a:solidFill>
                  <a:srgbClr val="0000FF"/>
                </a:solidFill>
              </a:rPr>
              <a:t>Yes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…associated with lymphadenopathy? </a:t>
            </a:r>
            <a:r>
              <a:rPr lang="en-US" sz="1400" dirty="0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3" name="Oval 2"/>
          <p:cNvSpPr/>
          <p:nvPr/>
        </p:nvSpPr>
        <p:spPr>
          <a:xfrm>
            <a:off x="3657600" y="2788747"/>
            <a:ext cx="3547055" cy="4878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904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>
            <a:extLst>
              <a:ext uri="{FF2B5EF4-FFF2-40B4-BE49-F238E27FC236}">
                <a16:creationId xmlns:a16="http://schemas.microsoft.com/office/drawing/2014/main" id="{A90BC812-6181-483A-A5F2-A103F395F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752600" y="28194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752600" y="35052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752600" y="3124200"/>
            <a:ext cx="15240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900" b="1" dirty="0"/>
              <a:t>Pediatric Pre-Septal Cellulitis</a:t>
            </a:r>
          </a:p>
          <a:p>
            <a:pPr lvl="1" eaLnBrk="1" hangingPunct="1">
              <a:defRPr/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/>
              <a:t>2) </a:t>
            </a:r>
            <a:r>
              <a:rPr lang="en-US" altLang="en-US" sz="2200" b="1" i="1" dirty="0"/>
              <a:t>2</a:t>
            </a:r>
            <a:r>
              <a:rPr lang="en-US" altLang="en-US" sz="2200" b="1" i="1" baseline="30000" dirty="0"/>
              <a:t>o</a:t>
            </a:r>
            <a:r>
              <a:rPr lang="en-US" altLang="en-US" sz="2200" b="1" i="1" dirty="0"/>
              <a:t> to </a:t>
            </a:r>
            <a:r>
              <a:rPr lang="en-US" altLang="en-US" sz="2200" b="1" i="1" dirty="0">
                <a:solidFill>
                  <a:srgbClr val="0000FF"/>
                </a:solidFill>
              </a:rPr>
              <a:t>ocular/periocular</a:t>
            </a:r>
            <a:r>
              <a:rPr lang="en-US" altLang="en-US" sz="2200" b="1" i="1" dirty="0"/>
              <a:t> infection: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Impetigo; zoster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</a:t>
            </a:r>
          </a:p>
        </p:txBody>
      </p:sp>
      <p:sp>
        <p:nvSpPr>
          <p:cNvPr id="92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FC8CA6-9ED7-4BE0-B02D-B4D8DA4853E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1742941" y="3360247"/>
            <a:ext cx="3701654" cy="584775"/>
          </a:xfrm>
          <a:prstGeom prst="rect">
            <a:avLst/>
          </a:prstGeom>
          <a:solidFill>
            <a:srgbClr val="9999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the conjunctivitis viral, or bacterial?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It can be either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2661910"/>
            <a:ext cx="446789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viral conjunctivitis is the classic cause?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Epidemic keratoconjunctivitis (EKC)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4124980"/>
            <a:ext cx="481574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bacterial conjunctivitis is the classic cause?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MRSA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3263" y="3335447"/>
            <a:ext cx="5013937" cy="2246769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What sort of virus (</a:t>
            </a:r>
            <a:r>
              <a:rPr lang="en-US" sz="1400" i="1" dirty="0" err="1">
                <a:solidFill>
                  <a:schemeClr val="bg1"/>
                </a:solidFill>
              </a:rPr>
              <a:t>ie</a:t>
            </a:r>
            <a:r>
              <a:rPr lang="en-US" sz="1400" i="1" dirty="0">
                <a:solidFill>
                  <a:schemeClr val="bg1"/>
                </a:solidFill>
              </a:rPr>
              <a:t>, which family) is responsible for EKC?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It is an adenovirus</a:t>
            </a:r>
            <a:endParaRPr lang="en-US" sz="1400" dirty="0">
              <a:solidFill>
                <a:srgbClr val="0000FF"/>
              </a:solidFill>
            </a:endParaRP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In terms of its presentation, is EKC…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…associated with an URTI, </a:t>
            </a:r>
            <a:r>
              <a:rPr lang="en-US" sz="1400" b="1" i="1" dirty="0">
                <a:solidFill>
                  <a:srgbClr val="0000FF"/>
                </a:solidFill>
              </a:rPr>
              <a:t>or</a:t>
            </a:r>
            <a:r>
              <a:rPr lang="en-US" sz="1400" i="1" dirty="0">
                <a:solidFill>
                  <a:srgbClr val="0000FF"/>
                </a:solidFill>
              </a:rPr>
              <a:t> fever, HA &amp; pharyngitis? </a:t>
            </a:r>
            <a:r>
              <a:rPr lang="en-US" sz="1400" dirty="0">
                <a:solidFill>
                  <a:srgbClr val="0000FF"/>
                </a:solidFill>
              </a:rPr>
              <a:t>URTI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…unilateral, </a:t>
            </a:r>
            <a:r>
              <a:rPr lang="en-US" sz="1400" b="1" i="1" dirty="0">
                <a:solidFill>
                  <a:srgbClr val="0000FF"/>
                </a:solidFill>
              </a:rPr>
              <a:t>or</a:t>
            </a:r>
            <a:r>
              <a:rPr lang="en-US" sz="1400" i="1" dirty="0">
                <a:solidFill>
                  <a:srgbClr val="0000FF"/>
                </a:solidFill>
              </a:rPr>
              <a:t> bilateral? </a:t>
            </a:r>
            <a:r>
              <a:rPr lang="en-US" sz="1400" dirty="0">
                <a:solidFill>
                  <a:srgbClr val="0000FF"/>
                </a:solidFill>
              </a:rPr>
              <a:t>Bilateral (by day 7 or so)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…follicular, </a:t>
            </a:r>
            <a:r>
              <a:rPr lang="en-US" sz="1400" b="1" i="1" dirty="0">
                <a:solidFill>
                  <a:srgbClr val="0000FF"/>
                </a:solidFill>
              </a:rPr>
              <a:t>or</a:t>
            </a:r>
            <a:r>
              <a:rPr lang="en-US" sz="1400" i="1" dirty="0">
                <a:solidFill>
                  <a:srgbClr val="0000FF"/>
                </a:solidFill>
              </a:rPr>
              <a:t> papillary? </a:t>
            </a:r>
            <a:r>
              <a:rPr lang="en-US" sz="1400" dirty="0">
                <a:solidFill>
                  <a:srgbClr val="0000FF"/>
                </a:solidFill>
              </a:rPr>
              <a:t>Follicular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…caused by serotypes 3&amp;7, </a:t>
            </a:r>
            <a:r>
              <a:rPr lang="en-US" sz="1400" b="1" i="1" dirty="0">
                <a:solidFill>
                  <a:srgbClr val="0000FF"/>
                </a:solidFill>
              </a:rPr>
              <a:t>or</a:t>
            </a:r>
            <a:r>
              <a:rPr lang="en-US" sz="1400" i="1" dirty="0">
                <a:solidFill>
                  <a:srgbClr val="0000FF"/>
                </a:solidFill>
              </a:rPr>
              <a:t> by 8, 19 &amp; 37?</a:t>
            </a:r>
            <a:r>
              <a:rPr lang="en-US" sz="1400" dirty="0">
                <a:solidFill>
                  <a:srgbClr val="0000FF"/>
                </a:solidFill>
              </a:rPr>
              <a:t> 8, 19 &amp; 37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…associated with a significant corneal complication? </a:t>
            </a:r>
            <a:r>
              <a:rPr lang="en-US" sz="1400" dirty="0">
                <a:solidFill>
                  <a:srgbClr val="0000FF"/>
                </a:solidFill>
              </a:rPr>
              <a:t>Yes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…associated with lymphadenopathy? </a:t>
            </a:r>
            <a:r>
              <a:rPr lang="en-US" sz="1400" dirty="0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3" name="Oval 2"/>
          <p:cNvSpPr/>
          <p:nvPr/>
        </p:nvSpPr>
        <p:spPr>
          <a:xfrm>
            <a:off x="3657600" y="2788747"/>
            <a:ext cx="3547055" cy="4878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72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>
            <a:extLst>
              <a:ext uri="{FF2B5EF4-FFF2-40B4-BE49-F238E27FC236}">
                <a16:creationId xmlns:a16="http://schemas.microsoft.com/office/drawing/2014/main" id="{864C0C47-B249-4335-9CC3-C73F7D323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752600" y="28194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752600" y="35052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752600" y="3124200"/>
            <a:ext cx="15240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900" b="1" dirty="0"/>
              <a:t>Pediatric Pre-Septal Cellulitis</a:t>
            </a:r>
          </a:p>
          <a:p>
            <a:pPr lvl="1" eaLnBrk="1" hangingPunct="1">
              <a:defRPr/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/>
              <a:t>2) </a:t>
            </a:r>
            <a:r>
              <a:rPr lang="en-US" altLang="en-US" sz="2200" b="1" i="1" dirty="0"/>
              <a:t>2</a:t>
            </a:r>
            <a:r>
              <a:rPr lang="en-US" altLang="en-US" sz="2200" b="1" i="1" baseline="30000" dirty="0"/>
              <a:t>o</a:t>
            </a:r>
            <a:r>
              <a:rPr lang="en-US" altLang="en-US" sz="2200" b="1" i="1" dirty="0"/>
              <a:t> to </a:t>
            </a:r>
            <a:r>
              <a:rPr lang="en-US" altLang="en-US" sz="2200" b="1" i="1" dirty="0">
                <a:solidFill>
                  <a:srgbClr val="0000FF"/>
                </a:solidFill>
              </a:rPr>
              <a:t>ocular/periocular</a:t>
            </a:r>
            <a:r>
              <a:rPr lang="en-US" altLang="en-US" sz="2200" b="1" i="1" dirty="0"/>
              <a:t> infection: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Impetigo; zoster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</a:t>
            </a:r>
          </a:p>
        </p:txBody>
      </p:sp>
      <p:sp>
        <p:nvSpPr>
          <p:cNvPr id="92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FC8CA6-9ED7-4BE0-B02D-B4D8DA4853E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1742941" y="3360247"/>
            <a:ext cx="3701654" cy="584775"/>
          </a:xfrm>
          <a:prstGeom prst="rect">
            <a:avLst/>
          </a:prstGeom>
          <a:solidFill>
            <a:srgbClr val="9999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the conjunctivitis viral, or bacterial?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It can be either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2661910"/>
            <a:ext cx="446789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viral conjunctivitis is the classic cause?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Epidemic keratoconjunctivitis (EKC)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4124980"/>
            <a:ext cx="481574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bacterial conjunctivitis is the classic cause?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MRSA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3263" y="3335447"/>
            <a:ext cx="5013937" cy="2246769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What sort of virus (</a:t>
            </a:r>
            <a:r>
              <a:rPr lang="en-US" sz="1400" i="1" dirty="0" err="1">
                <a:solidFill>
                  <a:schemeClr val="bg1"/>
                </a:solidFill>
              </a:rPr>
              <a:t>ie</a:t>
            </a:r>
            <a:r>
              <a:rPr lang="en-US" sz="1400" i="1" dirty="0">
                <a:solidFill>
                  <a:schemeClr val="bg1"/>
                </a:solidFill>
              </a:rPr>
              <a:t>, which family) is responsible for EKC?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It is an adenovirus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In terms of its presentation, is EKC…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…associated with an URTI, </a:t>
            </a:r>
            <a:r>
              <a:rPr lang="en-US" sz="1400" b="1" i="1" dirty="0">
                <a:solidFill>
                  <a:schemeClr val="bg1"/>
                </a:solidFill>
              </a:rPr>
              <a:t>or</a:t>
            </a:r>
            <a:r>
              <a:rPr lang="en-US" sz="1400" i="1" dirty="0">
                <a:solidFill>
                  <a:schemeClr val="bg1"/>
                </a:solidFill>
              </a:rPr>
              <a:t> fever, HA &amp; pharyngitis? </a:t>
            </a:r>
            <a:r>
              <a:rPr lang="en-US" sz="1400" dirty="0">
                <a:solidFill>
                  <a:srgbClr val="0000FF"/>
                </a:solidFill>
              </a:rPr>
              <a:t>URTI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…unilateral, </a:t>
            </a:r>
            <a:r>
              <a:rPr lang="en-US" sz="1400" b="1" i="1" dirty="0">
                <a:solidFill>
                  <a:srgbClr val="0000FF"/>
                </a:solidFill>
              </a:rPr>
              <a:t>or</a:t>
            </a:r>
            <a:r>
              <a:rPr lang="en-US" sz="1400" i="1" dirty="0">
                <a:solidFill>
                  <a:srgbClr val="0000FF"/>
                </a:solidFill>
              </a:rPr>
              <a:t> bilateral? </a:t>
            </a:r>
            <a:r>
              <a:rPr lang="en-US" sz="1400" dirty="0">
                <a:solidFill>
                  <a:srgbClr val="0000FF"/>
                </a:solidFill>
              </a:rPr>
              <a:t>Bilateral (by day 7 or so)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…follicular, </a:t>
            </a:r>
            <a:r>
              <a:rPr lang="en-US" sz="1400" b="1" i="1" dirty="0">
                <a:solidFill>
                  <a:srgbClr val="0000FF"/>
                </a:solidFill>
              </a:rPr>
              <a:t>or</a:t>
            </a:r>
            <a:r>
              <a:rPr lang="en-US" sz="1400" i="1" dirty="0">
                <a:solidFill>
                  <a:srgbClr val="0000FF"/>
                </a:solidFill>
              </a:rPr>
              <a:t> papillary? </a:t>
            </a:r>
            <a:r>
              <a:rPr lang="en-US" sz="1400" dirty="0">
                <a:solidFill>
                  <a:srgbClr val="0000FF"/>
                </a:solidFill>
              </a:rPr>
              <a:t>Follicular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…caused by serotypes 3&amp;7, </a:t>
            </a:r>
            <a:r>
              <a:rPr lang="en-US" sz="1400" b="1" i="1" dirty="0">
                <a:solidFill>
                  <a:srgbClr val="0000FF"/>
                </a:solidFill>
              </a:rPr>
              <a:t>or</a:t>
            </a:r>
            <a:r>
              <a:rPr lang="en-US" sz="1400" i="1" dirty="0">
                <a:solidFill>
                  <a:srgbClr val="0000FF"/>
                </a:solidFill>
              </a:rPr>
              <a:t> by 8, 19 &amp; 37?</a:t>
            </a:r>
            <a:r>
              <a:rPr lang="en-US" sz="1400" dirty="0">
                <a:solidFill>
                  <a:srgbClr val="0000FF"/>
                </a:solidFill>
              </a:rPr>
              <a:t> 8, 19 &amp; 37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…associated with a significant corneal complication? </a:t>
            </a:r>
            <a:r>
              <a:rPr lang="en-US" sz="1400" dirty="0">
                <a:solidFill>
                  <a:srgbClr val="0000FF"/>
                </a:solidFill>
              </a:rPr>
              <a:t>Yes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…associated with lymphadenopathy? </a:t>
            </a:r>
            <a:r>
              <a:rPr lang="en-US" sz="1400" dirty="0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3" name="Oval 2"/>
          <p:cNvSpPr/>
          <p:nvPr/>
        </p:nvSpPr>
        <p:spPr>
          <a:xfrm>
            <a:off x="3657600" y="2788747"/>
            <a:ext cx="3547055" cy="4878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545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>
            <a:extLst>
              <a:ext uri="{FF2B5EF4-FFF2-40B4-BE49-F238E27FC236}">
                <a16:creationId xmlns:a16="http://schemas.microsoft.com/office/drawing/2014/main" id="{603CDA74-0B9D-45DC-BFD7-ACC79A6ED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752600" y="28194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752600" y="35052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752600" y="3124200"/>
            <a:ext cx="15240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900" b="1" dirty="0"/>
              <a:t>Pediatric Pre-Septal Cellulitis</a:t>
            </a:r>
          </a:p>
          <a:p>
            <a:pPr lvl="1" eaLnBrk="1" hangingPunct="1">
              <a:defRPr/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/>
              <a:t>2) </a:t>
            </a:r>
            <a:r>
              <a:rPr lang="en-US" altLang="en-US" sz="2200" b="1" i="1" dirty="0"/>
              <a:t>2</a:t>
            </a:r>
            <a:r>
              <a:rPr lang="en-US" altLang="en-US" sz="2200" b="1" i="1" baseline="30000" dirty="0"/>
              <a:t>o</a:t>
            </a:r>
            <a:r>
              <a:rPr lang="en-US" altLang="en-US" sz="2200" b="1" i="1" dirty="0"/>
              <a:t> to </a:t>
            </a:r>
            <a:r>
              <a:rPr lang="en-US" altLang="en-US" sz="2200" b="1" i="1" dirty="0">
                <a:solidFill>
                  <a:srgbClr val="0000FF"/>
                </a:solidFill>
              </a:rPr>
              <a:t>ocular/periocular</a:t>
            </a:r>
            <a:r>
              <a:rPr lang="en-US" altLang="en-US" sz="2200" b="1" i="1" dirty="0"/>
              <a:t> infection: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Impetigo; zoster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</a:t>
            </a:r>
          </a:p>
        </p:txBody>
      </p:sp>
      <p:sp>
        <p:nvSpPr>
          <p:cNvPr id="92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FC8CA6-9ED7-4BE0-B02D-B4D8DA4853E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1742941" y="3360247"/>
            <a:ext cx="3701654" cy="584775"/>
          </a:xfrm>
          <a:prstGeom prst="rect">
            <a:avLst/>
          </a:prstGeom>
          <a:solidFill>
            <a:srgbClr val="9999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the conjunctivitis viral, or bacterial?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It can be either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2661910"/>
            <a:ext cx="446789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viral conjunctivitis is the classic cause?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Epidemic keratoconjunctivitis (EKC)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4124980"/>
            <a:ext cx="481574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bacterial conjunctivitis is the classic cause?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MRSA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3263" y="3335447"/>
            <a:ext cx="5013937" cy="2246769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What sort of virus (</a:t>
            </a:r>
            <a:r>
              <a:rPr lang="en-US" sz="1400" i="1" dirty="0" err="1">
                <a:solidFill>
                  <a:schemeClr val="bg1"/>
                </a:solidFill>
              </a:rPr>
              <a:t>ie</a:t>
            </a:r>
            <a:r>
              <a:rPr lang="en-US" sz="1400" i="1" dirty="0">
                <a:solidFill>
                  <a:schemeClr val="bg1"/>
                </a:solidFill>
              </a:rPr>
              <a:t>, which family) is responsible for EKC?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It is an adenovirus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In terms of its presentation, is EKC…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…associated with an URTI, </a:t>
            </a:r>
            <a:r>
              <a:rPr lang="en-US" sz="1400" b="1" i="1" dirty="0">
                <a:solidFill>
                  <a:schemeClr val="bg1"/>
                </a:solidFill>
              </a:rPr>
              <a:t>or</a:t>
            </a:r>
            <a:r>
              <a:rPr lang="en-US" sz="1400" i="1" dirty="0">
                <a:solidFill>
                  <a:schemeClr val="bg1"/>
                </a:solidFill>
              </a:rPr>
              <a:t> fever, HA &amp; pharyngitis? </a:t>
            </a:r>
            <a:r>
              <a:rPr lang="en-US" sz="1400" dirty="0">
                <a:solidFill>
                  <a:srgbClr val="FFFF00"/>
                </a:solidFill>
              </a:rPr>
              <a:t>URTI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…unilateral, </a:t>
            </a:r>
            <a:r>
              <a:rPr lang="en-US" sz="1400" b="1" i="1" dirty="0">
                <a:solidFill>
                  <a:srgbClr val="0000FF"/>
                </a:solidFill>
              </a:rPr>
              <a:t>or</a:t>
            </a:r>
            <a:r>
              <a:rPr lang="en-US" sz="1400" i="1" dirty="0">
                <a:solidFill>
                  <a:srgbClr val="0000FF"/>
                </a:solidFill>
              </a:rPr>
              <a:t> bilateral? </a:t>
            </a:r>
            <a:r>
              <a:rPr lang="en-US" sz="1400" dirty="0">
                <a:solidFill>
                  <a:srgbClr val="0000FF"/>
                </a:solidFill>
              </a:rPr>
              <a:t>Bilateral (by day 7 or so)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…follicular, </a:t>
            </a:r>
            <a:r>
              <a:rPr lang="en-US" sz="1400" b="1" i="1" dirty="0">
                <a:solidFill>
                  <a:srgbClr val="0000FF"/>
                </a:solidFill>
              </a:rPr>
              <a:t>or</a:t>
            </a:r>
            <a:r>
              <a:rPr lang="en-US" sz="1400" i="1" dirty="0">
                <a:solidFill>
                  <a:srgbClr val="0000FF"/>
                </a:solidFill>
              </a:rPr>
              <a:t> papillary? </a:t>
            </a:r>
            <a:r>
              <a:rPr lang="en-US" sz="1400" dirty="0">
                <a:solidFill>
                  <a:srgbClr val="0000FF"/>
                </a:solidFill>
              </a:rPr>
              <a:t>Follicular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…caused by serotypes 3&amp;7, </a:t>
            </a:r>
            <a:r>
              <a:rPr lang="en-US" sz="1400" b="1" i="1" dirty="0">
                <a:solidFill>
                  <a:srgbClr val="0000FF"/>
                </a:solidFill>
              </a:rPr>
              <a:t>or</a:t>
            </a:r>
            <a:r>
              <a:rPr lang="en-US" sz="1400" i="1" dirty="0">
                <a:solidFill>
                  <a:srgbClr val="0000FF"/>
                </a:solidFill>
              </a:rPr>
              <a:t> by 8, 19 &amp; 37?</a:t>
            </a:r>
            <a:r>
              <a:rPr lang="en-US" sz="1400" dirty="0">
                <a:solidFill>
                  <a:srgbClr val="0000FF"/>
                </a:solidFill>
              </a:rPr>
              <a:t> 8, 19 &amp; 37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…associated with a significant corneal complication? </a:t>
            </a:r>
            <a:r>
              <a:rPr lang="en-US" sz="1400" dirty="0">
                <a:solidFill>
                  <a:srgbClr val="0000FF"/>
                </a:solidFill>
              </a:rPr>
              <a:t>Yes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…associated with lymphadenopathy? </a:t>
            </a:r>
            <a:r>
              <a:rPr lang="en-US" sz="1400" dirty="0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3" name="Oval 2"/>
          <p:cNvSpPr/>
          <p:nvPr/>
        </p:nvSpPr>
        <p:spPr>
          <a:xfrm>
            <a:off x="3657600" y="2788747"/>
            <a:ext cx="3547055" cy="4878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481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>
            <a:extLst>
              <a:ext uri="{FF2B5EF4-FFF2-40B4-BE49-F238E27FC236}">
                <a16:creationId xmlns:a16="http://schemas.microsoft.com/office/drawing/2014/main" id="{FDCAAB52-8762-4BF2-B2D9-783402BAE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752600" y="28194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752600" y="35052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752600" y="3124200"/>
            <a:ext cx="15240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900" b="1" dirty="0"/>
              <a:t>Pediatric Pre-Septal Cellulitis</a:t>
            </a:r>
          </a:p>
          <a:p>
            <a:pPr lvl="1" eaLnBrk="1" hangingPunct="1">
              <a:defRPr/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/>
              <a:t>2) </a:t>
            </a:r>
            <a:r>
              <a:rPr lang="en-US" altLang="en-US" sz="2200" b="1" i="1" dirty="0"/>
              <a:t>2</a:t>
            </a:r>
            <a:r>
              <a:rPr lang="en-US" altLang="en-US" sz="2200" b="1" i="1" baseline="30000" dirty="0"/>
              <a:t>o</a:t>
            </a:r>
            <a:r>
              <a:rPr lang="en-US" altLang="en-US" sz="2200" b="1" i="1" dirty="0"/>
              <a:t> to </a:t>
            </a:r>
            <a:r>
              <a:rPr lang="en-US" altLang="en-US" sz="2200" b="1" i="1" dirty="0">
                <a:solidFill>
                  <a:srgbClr val="0000FF"/>
                </a:solidFill>
              </a:rPr>
              <a:t>ocular/periocular</a:t>
            </a:r>
            <a:r>
              <a:rPr lang="en-US" altLang="en-US" sz="2200" b="1" i="1" dirty="0"/>
              <a:t> infection: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Impetigo; zoster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</a:t>
            </a:r>
          </a:p>
        </p:txBody>
      </p:sp>
      <p:sp>
        <p:nvSpPr>
          <p:cNvPr id="92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FC8CA6-9ED7-4BE0-B02D-B4D8DA4853E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1742941" y="3360247"/>
            <a:ext cx="3701654" cy="584775"/>
          </a:xfrm>
          <a:prstGeom prst="rect">
            <a:avLst/>
          </a:prstGeom>
          <a:solidFill>
            <a:srgbClr val="9999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the conjunctivitis viral, or bacterial?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It can be either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2661910"/>
            <a:ext cx="446789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viral conjunctivitis is the classic cause?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Epidemic keratoconjunctivitis (EKC)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4124980"/>
            <a:ext cx="481574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bacterial conjunctivitis is the classic cause?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MRSA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3263" y="3335447"/>
            <a:ext cx="5013937" cy="2246769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What sort of virus (</a:t>
            </a:r>
            <a:r>
              <a:rPr lang="en-US" sz="1400" i="1" dirty="0" err="1">
                <a:solidFill>
                  <a:schemeClr val="bg1"/>
                </a:solidFill>
              </a:rPr>
              <a:t>ie</a:t>
            </a:r>
            <a:r>
              <a:rPr lang="en-US" sz="1400" i="1" dirty="0">
                <a:solidFill>
                  <a:schemeClr val="bg1"/>
                </a:solidFill>
              </a:rPr>
              <a:t>, which family) is responsible for EKC?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It is an adenovirus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In terms of its presentation, is EKC…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…associated with an URTI, </a:t>
            </a:r>
            <a:r>
              <a:rPr lang="en-US" sz="1400" b="1" i="1" dirty="0">
                <a:solidFill>
                  <a:schemeClr val="bg1"/>
                </a:solidFill>
              </a:rPr>
              <a:t>or</a:t>
            </a:r>
            <a:r>
              <a:rPr lang="en-US" sz="1400" i="1" dirty="0">
                <a:solidFill>
                  <a:schemeClr val="bg1"/>
                </a:solidFill>
              </a:rPr>
              <a:t> fever, HA &amp; pharyngitis? </a:t>
            </a:r>
            <a:r>
              <a:rPr lang="en-US" sz="1400" dirty="0">
                <a:solidFill>
                  <a:srgbClr val="FFFF00"/>
                </a:solidFill>
              </a:rPr>
              <a:t>URTI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…unilateral, </a:t>
            </a:r>
            <a:r>
              <a:rPr lang="en-US" sz="1400" b="1" i="1" dirty="0">
                <a:solidFill>
                  <a:schemeClr val="bg1"/>
                </a:solidFill>
              </a:rPr>
              <a:t>or</a:t>
            </a:r>
            <a:r>
              <a:rPr lang="en-US" sz="1400" i="1" dirty="0">
                <a:solidFill>
                  <a:schemeClr val="bg1"/>
                </a:solidFill>
              </a:rPr>
              <a:t> bilateral? </a:t>
            </a:r>
            <a:r>
              <a:rPr lang="en-US" sz="1400" dirty="0">
                <a:solidFill>
                  <a:srgbClr val="0000FF"/>
                </a:solidFill>
              </a:rPr>
              <a:t>Bilateral (by day 7 or so)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…follicular, </a:t>
            </a:r>
            <a:r>
              <a:rPr lang="en-US" sz="1400" b="1" i="1" dirty="0">
                <a:solidFill>
                  <a:srgbClr val="0000FF"/>
                </a:solidFill>
              </a:rPr>
              <a:t>or</a:t>
            </a:r>
            <a:r>
              <a:rPr lang="en-US" sz="1400" i="1" dirty="0">
                <a:solidFill>
                  <a:srgbClr val="0000FF"/>
                </a:solidFill>
              </a:rPr>
              <a:t> papillary? </a:t>
            </a:r>
            <a:r>
              <a:rPr lang="en-US" sz="1400" dirty="0">
                <a:solidFill>
                  <a:srgbClr val="0000FF"/>
                </a:solidFill>
              </a:rPr>
              <a:t>Follicular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…caused by serotypes 3&amp;7, </a:t>
            </a:r>
            <a:r>
              <a:rPr lang="en-US" sz="1400" b="1" i="1" dirty="0">
                <a:solidFill>
                  <a:srgbClr val="0000FF"/>
                </a:solidFill>
              </a:rPr>
              <a:t>or</a:t>
            </a:r>
            <a:r>
              <a:rPr lang="en-US" sz="1400" i="1" dirty="0">
                <a:solidFill>
                  <a:srgbClr val="0000FF"/>
                </a:solidFill>
              </a:rPr>
              <a:t> by 8, 19 &amp; 37?</a:t>
            </a:r>
            <a:r>
              <a:rPr lang="en-US" sz="1400" dirty="0">
                <a:solidFill>
                  <a:srgbClr val="0000FF"/>
                </a:solidFill>
              </a:rPr>
              <a:t> 8, 19 &amp; 37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…associated with a significant corneal complication? </a:t>
            </a:r>
            <a:r>
              <a:rPr lang="en-US" sz="1400" dirty="0">
                <a:solidFill>
                  <a:srgbClr val="0000FF"/>
                </a:solidFill>
              </a:rPr>
              <a:t>Yes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…associated with lymphadenopathy? </a:t>
            </a:r>
            <a:r>
              <a:rPr lang="en-US" sz="1400" dirty="0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3" name="Oval 2"/>
          <p:cNvSpPr/>
          <p:nvPr/>
        </p:nvSpPr>
        <p:spPr>
          <a:xfrm>
            <a:off x="3657600" y="2788747"/>
            <a:ext cx="3547055" cy="4878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739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>
            <a:extLst>
              <a:ext uri="{FF2B5EF4-FFF2-40B4-BE49-F238E27FC236}">
                <a16:creationId xmlns:a16="http://schemas.microsoft.com/office/drawing/2014/main" id="{663009E7-BD87-48F6-B28A-50AE97C56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752600" y="28194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752600" y="35052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752600" y="3124200"/>
            <a:ext cx="15240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900" b="1" dirty="0"/>
              <a:t>Pediatric Pre-Septal Cellulitis</a:t>
            </a:r>
          </a:p>
          <a:p>
            <a:pPr lvl="1" eaLnBrk="1" hangingPunct="1">
              <a:defRPr/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/>
              <a:t>2) </a:t>
            </a:r>
            <a:r>
              <a:rPr lang="en-US" altLang="en-US" sz="2200" b="1" i="1" dirty="0"/>
              <a:t>2</a:t>
            </a:r>
            <a:r>
              <a:rPr lang="en-US" altLang="en-US" sz="2200" b="1" i="1" baseline="30000" dirty="0"/>
              <a:t>o</a:t>
            </a:r>
            <a:r>
              <a:rPr lang="en-US" altLang="en-US" sz="2200" b="1" i="1" dirty="0"/>
              <a:t> to </a:t>
            </a:r>
            <a:r>
              <a:rPr lang="en-US" altLang="en-US" sz="2200" b="1" i="1" dirty="0">
                <a:solidFill>
                  <a:srgbClr val="0000FF"/>
                </a:solidFill>
              </a:rPr>
              <a:t>ocular/periocular</a:t>
            </a:r>
            <a:r>
              <a:rPr lang="en-US" altLang="en-US" sz="2200" b="1" i="1" dirty="0"/>
              <a:t> infection: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Impetigo; zoster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</a:t>
            </a:r>
          </a:p>
        </p:txBody>
      </p:sp>
      <p:sp>
        <p:nvSpPr>
          <p:cNvPr id="92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FC8CA6-9ED7-4BE0-B02D-B4D8DA4853E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1742941" y="3360247"/>
            <a:ext cx="3701654" cy="584775"/>
          </a:xfrm>
          <a:prstGeom prst="rect">
            <a:avLst/>
          </a:prstGeom>
          <a:solidFill>
            <a:srgbClr val="9999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the conjunctivitis viral, or bacterial?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It can be either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2661910"/>
            <a:ext cx="446789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viral conjunctivitis is the classic cause?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Epidemic keratoconjunctivitis (EKC)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4124980"/>
            <a:ext cx="481574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bacterial conjunctivitis is the classic cause?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MRSA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3263" y="3335447"/>
            <a:ext cx="5013937" cy="2246769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What sort of virus (</a:t>
            </a:r>
            <a:r>
              <a:rPr lang="en-US" sz="1400" i="1" dirty="0" err="1">
                <a:solidFill>
                  <a:schemeClr val="bg1"/>
                </a:solidFill>
              </a:rPr>
              <a:t>ie</a:t>
            </a:r>
            <a:r>
              <a:rPr lang="en-US" sz="1400" i="1" dirty="0">
                <a:solidFill>
                  <a:schemeClr val="bg1"/>
                </a:solidFill>
              </a:rPr>
              <a:t>, which family) is responsible for EKC?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It is an adenovirus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In terms of its presentation, is EKC…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…associated with an URTI, </a:t>
            </a:r>
            <a:r>
              <a:rPr lang="en-US" sz="1400" b="1" i="1" dirty="0">
                <a:solidFill>
                  <a:schemeClr val="bg1"/>
                </a:solidFill>
              </a:rPr>
              <a:t>or</a:t>
            </a:r>
            <a:r>
              <a:rPr lang="en-US" sz="1400" i="1" dirty="0">
                <a:solidFill>
                  <a:schemeClr val="bg1"/>
                </a:solidFill>
              </a:rPr>
              <a:t> fever, HA &amp; pharyngitis? </a:t>
            </a:r>
            <a:r>
              <a:rPr lang="en-US" sz="1400" dirty="0">
                <a:solidFill>
                  <a:srgbClr val="FFFF00"/>
                </a:solidFill>
              </a:rPr>
              <a:t>URTI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…unilateral, </a:t>
            </a:r>
            <a:r>
              <a:rPr lang="en-US" sz="1400" b="1" i="1" dirty="0">
                <a:solidFill>
                  <a:schemeClr val="bg1"/>
                </a:solidFill>
              </a:rPr>
              <a:t>or</a:t>
            </a:r>
            <a:r>
              <a:rPr lang="en-US" sz="1400" i="1" dirty="0">
                <a:solidFill>
                  <a:schemeClr val="bg1"/>
                </a:solidFill>
              </a:rPr>
              <a:t> bilateral? </a:t>
            </a:r>
            <a:r>
              <a:rPr lang="en-US" sz="1400" dirty="0">
                <a:solidFill>
                  <a:srgbClr val="FFFF00"/>
                </a:solidFill>
              </a:rPr>
              <a:t>Bilateral (by day 7 or so)</a:t>
            </a:r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…follicular, </a:t>
            </a:r>
            <a:r>
              <a:rPr lang="en-US" sz="1400" b="1" i="1" dirty="0">
                <a:solidFill>
                  <a:srgbClr val="0000FF"/>
                </a:solidFill>
              </a:rPr>
              <a:t>or</a:t>
            </a:r>
            <a:r>
              <a:rPr lang="en-US" sz="1400" i="1" dirty="0">
                <a:solidFill>
                  <a:srgbClr val="0000FF"/>
                </a:solidFill>
              </a:rPr>
              <a:t> papillary? </a:t>
            </a:r>
            <a:r>
              <a:rPr lang="en-US" sz="1400" dirty="0">
                <a:solidFill>
                  <a:srgbClr val="0000FF"/>
                </a:solidFill>
              </a:rPr>
              <a:t>Follicular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…caused by serotypes 3&amp;7, </a:t>
            </a:r>
            <a:r>
              <a:rPr lang="en-US" sz="1400" b="1" i="1" dirty="0">
                <a:solidFill>
                  <a:srgbClr val="0000FF"/>
                </a:solidFill>
              </a:rPr>
              <a:t>or</a:t>
            </a:r>
            <a:r>
              <a:rPr lang="en-US" sz="1400" i="1" dirty="0">
                <a:solidFill>
                  <a:srgbClr val="0000FF"/>
                </a:solidFill>
              </a:rPr>
              <a:t> by 8, 19 &amp; 37?</a:t>
            </a:r>
            <a:r>
              <a:rPr lang="en-US" sz="1400" dirty="0">
                <a:solidFill>
                  <a:srgbClr val="0000FF"/>
                </a:solidFill>
              </a:rPr>
              <a:t> 8, 19 &amp; 37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…associated with a significant corneal complication? </a:t>
            </a:r>
            <a:r>
              <a:rPr lang="en-US" sz="1400" dirty="0">
                <a:solidFill>
                  <a:srgbClr val="0000FF"/>
                </a:solidFill>
              </a:rPr>
              <a:t>Yes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…associated with lymphadenopathy? </a:t>
            </a:r>
            <a:r>
              <a:rPr lang="en-US" sz="1400" dirty="0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3" name="Oval 2"/>
          <p:cNvSpPr/>
          <p:nvPr/>
        </p:nvSpPr>
        <p:spPr>
          <a:xfrm>
            <a:off x="3657600" y="2788747"/>
            <a:ext cx="3547055" cy="4878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293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>
            <a:extLst>
              <a:ext uri="{FF2B5EF4-FFF2-40B4-BE49-F238E27FC236}">
                <a16:creationId xmlns:a16="http://schemas.microsoft.com/office/drawing/2014/main" id="{A97711E3-BF57-4B82-9979-7A3595C8D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752600" y="28194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752600" y="35052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752600" y="3124200"/>
            <a:ext cx="15240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900" b="1" dirty="0"/>
              <a:t>Pediatric Pre-Septal Cellulitis</a:t>
            </a:r>
          </a:p>
          <a:p>
            <a:pPr lvl="1" eaLnBrk="1" hangingPunct="1">
              <a:defRPr/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/>
              <a:t>2) </a:t>
            </a:r>
            <a:r>
              <a:rPr lang="en-US" altLang="en-US" sz="2200" b="1" i="1" dirty="0"/>
              <a:t>2</a:t>
            </a:r>
            <a:r>
              <a:rPr lang="en-US" altLang="en-US" sz="2200" b="1" i="1" baseline="30000" dirty="0"/>
              <a:t>o</a:t>
            </a:r>
            <a:r>
              <a:rPr lang="en-US" altLang="en-US" sz="2200" b="1" i="1" dirty="0"/>
              <a:t> to </a:t>
            </a:r>
            <a:r>
              <a:rPr lang="en-US" altLang="en-US" sz="2200" b="1" i="1" dirty="0">
                <a:solidFill>
                  <a:srgbClr val="0000FF"/>
                </a:solidFill>
              </a:rPr>
              <a:t>ocular/periocular</a:t>
            </a:r>
            <a:r>
              <a:rPr lang="en-US" altLang="en-US" sz="2200" b="1" i="1" dirty="0"/>
              <a:t> infection: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Impetigo; zoster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</a:t>
            </a:r>
          </a:p>
        </p:txBody>
      </p:sp>
      <p:sp>
        <p:nvSpPr>
          <p:cNvPr id="92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FC8CA6-9ED7-4BE0-B02D-B4D8DA4853E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1742941" y="3360247"/>
            <a:ext cx="3701654" cy="584775"/>
          </a:xfrm>
          <a:prstGeom prst="rect">
            <a:avLst/>
          </a:prstGeom>
          <a:solidFill>
            <a:srgbClr val="9999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the conjunctivitis viral, or bacterial?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It can be either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2661910"/>
            <a:ext cx="446789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viral conjunctivitis is the classic cause?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Epidemic keratoconjunctivitis (EKC)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4124980"/>
            <a:ext cx="481574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bacterial conjunctivitis is the classic cause?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MRSA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3263" y="3335447"/>
            <a:ext cx="5013937" cy="2246769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What sort of virus (</a:t>
            </a:r>
            <a:r>
              <a:rPr lang="en-US" sz="1400" i="1" dirty="0" err="1">
                <a:solidFill>
                  <a:schemeClr val="bg1"/>
                </a:solidFill>
              </a:rPr>
              <a:t>ie</a:t>
            </a:r>
            <a:r>
              <a:rPr lang="en-US" sz="1400" i="1" dirty="0">
                <a:solidFill>
                  <a:schemeClr val="bg1"/>
                </a:solidFill>
              </a:rPr>
              <a:t>, which family) is responsible for EKC?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It is an adenovirus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In terms of its presentation, is EKC…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…associated with an URTI, </a:t>
            </a:r>
            <a:r>
              <a:rPr lang="en-US" sz="1400" b="1" i="1" dirty="0">
                <a:solidFill>
                  <a:schemeClr val="bg1"/>
                </a:solidFill>
              </a:rPr>
              <a:t>or</a:t>
            </a:r>
            <a:r>
              <a:rPr lang="en-US" sz="1400" i="1" dirty="0">
                <a:solidFill>
                  <a:schemeClr val="bg1"/>
                </a:solidFill>
              </a:rPr>
              <a:t> fever, HA &amp; pharyngitis? </a:t>
            </a:r>
            <a:r>
              <a:rPr lang="en-US" sz="1400" dirty="0">
                <a:solidFill>
                  <a:srgbClr val="FFFF00"/>
                </a:solidFill>
              </a:rPr>
              <a:t>URTI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…unilateral, </a:t>
            </a:r>
            <a:r>
              <a:rPr lang="en-US" sz="1400" b="1" i="1" dirty="0">
                <a:solidFill>
                  <a:schemeClr val="bg1"/>
                </a:solidFill>
              </a:rPr>
              <a:t>or</a:t>
            </a:r>
            <a:r>
              <a:rPr lang="en-US" sz="1400" i="1" dirty="0">
                <a:solidFill>
                  <a:schemeClr val="bg1"/>
                </a:solidFill>
              </a:rPr>
              <a:t> bilateral? </a:t>
            </a:r>
            <a:r>
              <a:rPr lang="en-US" sz="1400" dirty="0">
                <a:solidFill>
                  <a:srgbClr val="FFFF00"/>
                </a:solidFill>
              </a:rPr>
              <a:t>Bilateral (by day 7 or so)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…follicular, </a:t>
            </a:r>
            <a:r>
              <a:rPr lang="en-US" sz="1400" b="1" i="1" dirty="0">
                <a:solidFill>
                  <a:schemeClr val="bg1"/>
                </a:solidFill>
              </a:rPr>
              <a:t>or</a:t>
            </a:r>
            <a:r>
              <a:rPr lang="en-US" sz="1400" i="1" dirty="0">
                <a:solidFill>
                  <a:schemeClr val="bg1"/>
                </a:solidFill>
              </a:rPr>
              <a:t> papillary? </a:t>
            </a:r>
            <a:r>
              <a:rPr lang="en-US" sz="1400" dirty="0">
                <a:solidFill>
                  <a:srgbClr val="0000FF"/>
                </a:solidFill>
              </a:rPr>
              <a:t>Follicular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…caused by serotypes 3&amp;7, </a:t>
            </a:r>
            <a:r>
              <a:rPr lang="en-US" sz="1400" b="1" i="1" dirty="0">
                <a:solidFill>
                  <a:srgbClr val="0000FF"/>
                </a:solidFill>
              </a:rPr>
              <a:t>or</a:t>
            </a:r>
            <a:r>
              <a:rPr lang="en-US" sz="1400" i="1" dirty="0">
                <a:solidFill>
                  <a:srgbClr val="0000FF"/>
                </a:solidFill>
              </a:rPr>
              <a:t> by 8, 19 &amp; 37?</a:t>
            </a:r>
            <a:r>
              <a:rPr lang="en-US" sz="1400" dirty="0">
                <a:solidFill>
                  <a:srgbClr val="0000FF"/>
                </a:solidFill>
              </a:rPr>
              <a:t> 8, 19 &amp; 37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…associated with a significant corneal complication? </a:t>
            </a:r>
            <a:r>
              <a:rPr lang="en-US" sz="1400" dirty="0">
                <a:solidFill>
                  <a:srgbClr val="0000FF"/>
                </a:solidFill>
              </a:rPr>
              <a:t>Yes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…associated with lymphadenopathy? </a:t>
            </a:r>
            <a:r>
              <a:rPr lang="en-US" sz="1400" dirty="0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3" name="Oval 2"/>
          <p:cNvSpPr/>
          <p:nvPr/>
        </p:nvSpPr>
        <p:spPr>
          <a:xfrm>
            <a:off x="3657600" y="2788747"/>
            <a:ext cx="3547055" cy="4878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453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>
            <a:extLst>
              <a:ext uri="{FF2B5EF4-FFF2-40B4-BE49-F238E27FC236}">
                <a16:creationId xmlns:a16="http://schemas.microsoft.com/office/drawing/2014/main" id="{EBA4D6A3-E8C4-4510-8996-81B6D4ABB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752600" y="28194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752600" y="35052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752600" y="3124200"/>
            <a:ext cx="15240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900" b="1" dirty="0"/>
              <a:t>Pediatric Pre-Septal Cellulitis</a:t>
            </a:r>
          </a:p>
          <a:p>
            <a:pPr lvl="1" eaLnBrk="1" hangingPunct="1">
              <a:defRPr/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/>
              <a:t>2) </a:t>
            </a:r>
            <a:r>
              <a:rPr lang="en-US" altLang="en-US" sz="2200" b="1" i="1" dirty="0"/>
              <a:t>2</a:t>
            </a:r>
            <a:r>
              <a:rPr lang="en-US" altLang="en-US" sz="2200" b="1" i="1" baseline="30000" dirty="0"/>
              <a:t>o</a:t>
            </a:r>
            <a:r>
              <a:rPr lang="en-US" altLang="en-US" sz="2200" b="1" i="1" dirty="0"/>
              <a:t> to </a:t>
            </a:r>
            <a:r>
              <a:rPr lang="en-US" altLang="en-US" sz="2200" b="1" i="1" dirty="0">
                <a:solidFill>
                  <a:srgbClr val="0000FF"/>
                </a:solidFill>
              </a:rPr>
              <a:t>ocular/periocular</a:t>
            </a:r>
            <a:r>
              <a:rPr lang="en-US" altLang="en-US" sz="2200" b="1" i="1" dirty="0"/>
              <a:t> infection: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Impetigo; zoster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</a:t>
            </a:r>
          </a:p>
        </p:txBody>
      </p:sp>
      <p:sp>
        <p:nvSpPr>
          <p:cNvPr id="92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FC8CA6-9ED7-4BE0-B02D-B4D8DA4853E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1742941" y="3360247"/>
            <a:ext cx="3701654" cy="584775"/>
          </a:xfrm>
          <a:prstGeom prst="rect">
            <a:avLst/>
          </a:prstGeom>
          <a:solidFill>
            <a:srgbClr val="9999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the conjunctivitis viral, or bacterial?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It can be either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2661910"/>
            <a:ext cx="446789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viral conjunctivitis is the classic cause?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Epidemic keratoconjunctivitis (EKC)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4124980"/>
            <a:ext cx="481574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bacterial conjunctivitis is the classic cause?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MRSA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3263" y="3335447"/>
            <a:ext cx="5013937" cy="2246769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What sort of virus (</a:t>
            </a:r>
            <a:r>
              <a:rPr lang="en-US" sz="1400" i="1" dirty="0" err="1">
                <a:solidFill>
                  <a:schemeClr val="bg1"/>
                </a:solidFill>
              </a:rPr>
              <a:t>ie</a:t>
            </a:r>
            <a:r>
              <a:rPr lang="en-US" sz="1400" i="1" dirty="0">
                <a:solidFill>
                  <a:schemeClr val="bg1"/>
                </a:solidFill>
              </a:rPr>
              <a:t>, which family) is responsible for EKC?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It is an adenovirus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In terms of its presentation, is EKC…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…associated with an URTI, </a:t>
            </a:r>
            <a:r>
              <a:rPr lang="en-US" sz="1400" b="1" i="1" dirty="0">
                <a:solidFill>
                  <a:schemeClr val="bg1"/>
                </a:solidFill>
              </a:rPr>
              <a:t>or</a:t>
            </a:r>
            <a:r>
              <a:rPr lang="en-US" sz="1400" i="1" dirty="0">
                <a:solidFill>
                  <a:schemeClr val="bg1"/>
                </a:solidFill>
              </a:rPr>
              <a:t> fever, HA &amp; pharyngitis? </a:t>
            </a:r>
            <a:r>
              <a:rPr lang="en-US" sz="1400" dirty="0">
                <a:solidFill>
                  <a:srgbClr val="FFFF00"/>
                </a:solidFill>
              </a:rPr>
              <a:t>URTI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…unilateral, </a:t>
            </a:r>
            <a:r>
              <a:rPr lang="en-US" sz="1400" b="1" i="1" dirty="0">
                <a:solidFill>
                  <a:schemeClr val="bg1"/>
                </a:solidFill>
              </a:rPr>
              <a:t>or</a:t>
            </a:r>
            <a:r>
              <a:rPr lang="en-US" sz="1400" i="1" dirty="0">
                <a:solidFill>
                  <a:schemeClr val="bg1"/>
                </a:solidFill>
              </a:rPr>
              <a:t> bilateral? </a:t>
            </a:r>
            <a:r>
              <a:rPr lang="en-US" sz="1400" dirty="0">
                <a:solidFill>
                  <a:srgbClr val="FFFF00"/>
                </a:solidFill>
              </a:rPr>
              <a:t>Bilateral (by day 7 or so)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…follicular, </a:t>
            </a:r>
            <a:r>
              <a:rPr lang="en-US" sz="1400" b="1" i="1" dirty="0">
                <a:solidFill>
                  <a:schemeClr val="bg1"/>
                </a:solidFill>
              </a:rPr>
              <a:t>or</a:t>
            </a:r>
            <a:r>
              <a:rPr lang="en-US" sz="1400" i="1" dirty="0">
                <a:solidFill>
                  <a:schemeClr val="bg1"/>
                </a:solidFill>
              </a:rPr>
              <a:t> papillary? </a:t>
            </a:r>
            <a:r>
              <a:rPr lang="en-US" sz="1400" dirty="0">
                <a:solidFill>
                  <a:srgbClr val="FFFF00"/>
                </a:solidFill>
              </a:rPr>
              <a:t>Follicular</a:t>
            </a:r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…caused by serotypes 3&amp;7, </a:t>
            </a:r>
            <a:r>
              <a:rPr lang="en-US" sz="1400" b="1" i="1" dirty="0">
                <a:solidFill>
                  <a:srgbClr val="0000FF"/>
                </a:solidFill>
              </a:rPr>
              <a:t>or</a:t>
            </a:r>
            <a:r>
              <a:rPr lang="en-US" sz="1400" i="1" dirty="0">
                <a:solidFill>
                  <a:srgbClr val="0000FF"/>
                </a:solidFill>
              </a:rPr>
              <a:t> by 8, 19 &amp; 37?</a:t>
            </a:r>
            <a:r>
              <a:rPr lang="en-US" sz="1400" dirty="0">
                <a:solidFill>
                  <a:srgbClr val="0000FF"/>
                </a:solidFill>
              </a:rPr>
              <a:t> 8, 19 &amp; 37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…associated with a significant corneal complication? </a:t>
            </a:r>
            <a:r>
              <a:rPr lang="en-US" sz="1400" dirty="0">
                <a:solidFill>
                  <a:srgbClr val="0000FF"/>
                </a:solidFill>
              </a:rPr>
              <a:t>Yes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…associated with lymphadenopathy? </a:t>
            </a:r>
            <a:r>
              <a:rPr lang="en-US" sz="1400" dirty="0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3" name="Oval 2"/>
          <p:cNvSpPr/>
          <p:nvPr/>
        </p:nvSpPr>
        <p:spPr>
          <a:xfrm>
            <a:off x="3657600" y="2788747"/>
            <a:ext cx="3547055" cy="4878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00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C0F212C5-5DF2-4B82-BE52-7FEB92FC3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060713"/>
            <a:ext cx="1066800" cy="301487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DABBA0-4184-4E01-9F09-1492CF99C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078" y="2060712"/>
            <a:ext cx="1351722" cy="301487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/>
            <a:r>
              <a:rPr lang="en-US" altLang="en-US" sz="2900" b="1" dirty="0"/>
              <a:t>Pediatric Pre-Septal Cellulitis</a:t>
            </a:r>
          </a:p>
          <a:p>
            <a:pPr lvl="1" eaLnBrk="1" hangingPunct="1"/>
            <a:r>
              <a:rPr lang="en-US" altLang="en-US" sz="2500" dirty="0"/>
              <a:t>Common occurrence, or rare? </a:t>
            </a:r>
            <a:r>
              <a:rPr lang="en-US" altLang="en-US" sz="2500" dirty="0">
                <a:solidFill>
                  <a:srgbClr val="0000FF"/>
                </a:solidFill>
              </a:rPr>
              <a:t>Common</a:t>
            </a:r>
          </a:p>
          <a:p>
            <a:pPr lvl="1" eaLnBrk="1" hangingPunct="1"/>
            <a:r>
              <a:rPr lang="en-US" altLang="en-US" sz="2500" dirty="0"/>
              <a:t>Presentation: Eyelid</a:t>
            </a:r>
            <a:r>
              <a:rPr lang="en-US" altLang="en-US" sz="2500" dirty="0">
                <a:solidFill>
                  <a:srgbClr val="0000FF"/>
                </a:solidFill>
              </a:rPr>
              <a:t> edema </a:t>
            </a:r>
            <a:r>
              <a:rPr lang="en-US" altLang="en-US" sz="2500" dirty="0"/>
              <a:t>and</a:t>
            </a:r>
            <a:r>
              <a:rPr lang="en-US" altLang="en-US" sz="2500" dirty="0">
                <a:solidFill>
                  <a:srgbClr val="0000FF"/>
                </a:solidFill>
              </a:rPr>
              <a:t> erythema</a:t>
            </a:r>
          </a:p>
          <a:p>
            <a:pPr marL="344487" lvl="1" indent="0" eaLnBrk="1" hangingPunct="1">
              <a:buNone/>
            </a:pPr>
            <a:endParaRPr lang="en-US" altLang="en-US" sz="2500" dirty="0"/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9120FB-6F7C-4C26-ABAD-3B048F69BC84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41683343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>
            <a:extLst>
              <a:ext uri="{FF2B5EF4-FFF2-40B4-BE49-F238E27FC236}">
                <a16:creationId xmlns:a16="http://schemas.microsoft.com/office/drawing/2014/main" id="{BACB23D5-5548-4006-8760-3B76ADA5E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752600" y="28194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752600" y="35052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752600" y="3124200"/>
            <a:ext cx="15240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900" b="1" dirty="0"/>
              <a:t>Pediatric Pre-Septal Cellulitis</a:t>
            </a:r>
          </a:p>
          <a:p>
            <a:pPr lvl="1" eaLnBrk="1" hangingPunct="1">
              <a:defRPr/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/>
              <a:t>2) </a:t>
            </a:r>
            <a:r>
              <a:rPr lang="en-US" altLang="en-US" sz="2200" b="1" i="1" dirty="0"/>
              <a:t>2</a:t>
            </a:r>
            <a:r>
              <a:rPr lang="en-US" altLang="en-US" sz="2200" b="1" i="1" baseline="30000" dirty="0"/>
              <a:t>o</a:t>
            </a:r>
            <a:r>
              <a:rPr lang="en-US" altLang="en-US" sz="2200" b="1" i="1" dirty="0"/>
              <a:t> to </a:t>
            </a:r>
            <a:r>
              <a:rPr lang="en-US" altLang="en-US" sz="2200" b="1" i="1" dirty="0">
                <a:solidFill>
                  <a:srgbClr val="0000FF"/>
                </a:solidFill>
              </a:rPr>
              <a:t>ocular/periocular</a:t>
            </a:r>
            <a:r>
              <a:rPr lang="en-US" altLang="en-US" sz="2200" b="1" i="1" dirty="0"/>
              <a:t> infection: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Impetigo; zoster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</a:t>
            </a:r>
          </a:p>
        </p:txBody>
      </p:sp>
      <p:sp>
        <p:nvSpPr>
          <p:cNvPr id="92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FC8CA6-9ED7-4BE0-B02D-B4D8DA4853E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1742941" y="3360247"/>
            <a:ext cx="3701654" cy="584775"/>
          </a:xfrm>
          <a:prstGeom prst="rect">
            <a:avLst/>
          </a:prstGeom>
          <a:solidFill>
            <a:srgbClr val="9999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the conjunctivitis viral, or bacterial?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It can be either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2661910"/>
            <a:ext cx="446789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viral conjunctivitis is the classic cause?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Epidemic keratoconjunctivitis (EKC)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4124980"/>
            <a:ext cx="481574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bacterial conjunctivitis is the classic cause?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MRSA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3263" y="3335447"/>
            <a:ext cx="5013937" cy="2246769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What sort of virus (</a:t>
            </a:r>
            <a:r>
              <a:rPr lang="en-US" sz="1400" i="1" dirty="0" err="1">
                <a:solidFill>
                  <a:schemeClr val="bg1"/>
                </a:solidFill>
              </a:rPr>
              <a:t>ie</a:t>
            </a:r>
            <a:r>
              <a:rPr lang="en-US" sz="1400" i="1" dirty="0">
                <a:solidFill>
                  <a:schemeClr val="bg1"/>
                </a:solidFill>
              </a:rPr>
              <a:t>, which family) is responsible for EKC?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It is an adenovirus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In terms of its presentation, is EKC…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…associated with an URTI, </a:t>
            </a:r>
            <a:r>
              <a:rPr lang="en-US" sz="1400" b="1" i="1" dirty="0">
                <a:solidFill>
                  <a:schemeClr val="bg1"/>
                </a:solidFill>
              </a:rPr>
              <a:t>or</a:t>
            </a:r>
            <a:r>
              <a:rPr lang="en-US" sz="1400" i="1" dirty="0">
                <a:solidFill>
                  <a:schemeClr val="bg1"/>
                </a:solidFill>
              </a:rPr>
              <a:t> fever, HA &amp; pharyngitis? </a:t>
            </a:r>
            <a:r>
              <a:rPr lang="en-US" sz="1400" dirty="0">
                <a:solidFill>
                  <a:srgbClr val="FFFF00"/>
                </a:solidFill>
              </a:rPr>
              <a:t>URTI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…unilateral, </a:t>
            </a:r>
            <a:r>
              <a:rPr lang="en-US" sz="1400" b="1" i="1" dirty="0">
                <a:solidFill>
                  <a:schemeClr val="bg1"/>
                </a:solidFill>
              </a:rPr>
              <a:t>or</a:t>
            </a:r>
            <a:r>
              <a:rPr lang="en-US" sz="1400" i="1" dirty="0">
                <a:solidFill>
                  <a:schemeClr val="bg1"/>
                </a:solidFill>
              </a:rPr>
              <a:t> bilateral? </a:t>
            </a:r>
            <a:r>
              <a:rPr lang="en-US" sz="1400" dirty="0">
                <a:solidFill>
                  <a:srgbClr val="FFFF00"/>
                </a:solidFill>
              </a:rPr>
              <a:t>Bilateral (by day 7 or so)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…follicular, </a:t>
            </a:r>
            <a:r>
              <a:rPr lang="en-US" sz="1400" b="1" i="1" dirty="0">
                <a:solidFill>
                  <a:schemeClr val="bg1"/>
                </a:solidFill>
              </a:rPr>
              <a:t>or</a:t>
            </a:r>
            <a:r>
              <a:rPr lang="en-US" sz="1400" i="1" dirty="0">
                <a:solidFill>
                  <a:schemeClr val="bg1"/>
                </a:solidFill>
              </a:rPr>
              <a:t> papillary? </a:t>
            </a:r>
            <a:r>
              <a:rPr lang="en-US" sz="1400" dirty="0">
                <a:solidFill>
                  <a:srgbClr val="FFFF00"/>
                </a:solidFill>
              </a:rPr>
              <a:t>Follicular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…caused by serotypes 3&amp;7, </a:t>
            </a:r>
            <a:r>
              <a:rPr lang="en-US" sz="1400" b="1" i="1" dirty="0">
                <a:solidFill>
                  <a:schemeClr val="bg1"/>
                </a:solidFill>
              </a:rPr>
              <a:t>or</a:t>
            </a:r>
            <a:r>
              <a:rPr lang="en-US" sz="1400" i="1" dirty="0">
                <a:solidFill>
                  <a:schemeClr val="bg1"/>
                </a:solidFill>
              </a:rPr>
              <a:t> by 8, 19 &amp; 37?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rgbClr val="0000FF"/>
                </a:solidFill>
              </a:rPr>
              <a:t>8, 19 &amp; 37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…associated with a significant corneal complication? </a:t>
            </a:r>
            <a:r>
              <a:rPr lang="en-US" sz="1400" dirty="0">
                <a:solidFill>
                  <a:srgbClr val="0000FF"/>
                </a:solidFill>
              </a:rPr>
              <a:t>Yes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…associated with lymphadenopathy? </a:t>
            </a:r>
            <a:r>
              <a:rPr lang="en-US" sz="1400" dirty="0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3" name="Oval 2"/>
          <p:cNvSpPr/>
          <p:nvPr/>
        </p:nvSpPr>
        <p:spPr>
          <a:xfrm>
            <a:off x="3657600" y="2788747"/>
            <a:ext cx="3547055" cy="4878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35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>
            <a:extLst>
              <a:ext uri="{FF2B5EF4-FFF2-40B4-BE49-F238E27FC236}">
                <a16:creationId xmlns:a16="http://schemas.microsoft.com/office/drawing/2014/main" id="{41D1AD62-721D-4C30-AFF8-EC98DAB8F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752600" y="28194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752600" y="35052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752600" y="3124200"/>
            <a:ext cx="15240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900" b="1" dirty="0"/>
              <a:t>Pediatric Pre-Septal Cellulitis</a:t>
            </a:r>
          </a:p>
          <a:p>
            <a:pPr lvl="1" eaLnBrk="1" hangingPunct="1">
              <a:defRPr/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/>
              <a:t>2) </a:t>
            </a:r>
            <a:r>
              <a:rPr lang="en-US" altLang="en-US" sz="2200" b="1" i="1" dirty="0"/>
              <a:t>2</a:t>
            </a:r>
            <a:r>
              <a:rPr lang="en-US" altLang="en-US" sz="2200" b="1" i="1" baseline="30000" dirty="0"/>
              <a:t>o</a:t>
            </a:r>
            <a:r>
              <a:rPr lang="en-US" altLang="en-US" sz="2200" b="1" i="1" dirty="0"/>
              <a:t> to </a:t>
            </a:r>
            <a:r>
              <a:rPr lang="en-US" altLang="en-US" sz="2200" b="1" i="1" dirty="0">
                <a:solidFill>
                  <a:srgbClr val="0000FF"/>
                </a:solidFill>
              </a:rPr>
              <a:t>ocular/periocular</a:t>
            </a:r>
            <a:r>
              <a:rPr lang="en-US" altLang="en-US" sz="2200" b="1" i="1" dirty="0"/>
              <a:t> infection: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Impetigo; zoster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</a:t>
            </a:r>
          </a:p>
        </p:txBody>
      </p:sp>
      <p:sp>
        <p:nvSpPr>
          <p:cNvPr id="92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FC8CA6-9ED7-4BE0-B02D-B4D8DA4853E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1742941" y="3360247"/>
            <a:ext cx="3701654" cy="584775"/>
          </a:xfrm>
          <a:prstGeom prst="rect">
            <a:avLst/>
          </a:prstGeom>
          <a:solidFill>
            <a:srgbClr val="9999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the conjunctivitis viral, or bacterial?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It can be either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2661910"/>
            <a:ext cx="446789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viral conjunctivitis is the classic cause?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Epidemic keratoconjunctivitis (EKC)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4124980"/>
            <a:ext cx="481574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bacterial conjunctivitis is the classic cause?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MRSA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3263" y="3335447"/>
            <a:ext cx="5013937" cy="2246769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What sort of virus (</a:t>
            </a:r>
            <a:r>
              <a:rPr lang="en-US" sz="1400" i="1" dirty="0" err="1">
                <a:solidFill>
                  <a:schemeClr val="bg1"/>
                </a:solidFill>
              </a:rPr>
              <a:t>ie</a:t>
            </a:r>
            <a:r>
              <a:rPr lang="en-US" sz="1400" i="1" dirty="0">
                <a:solidFill>
                  <a:schemeClr val="bg1"/>
                </a:solidFill>
              </a:rPr>
              <a:t>, which family) is responsible for EKC?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It is an adenovirus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In terms of its presentation, is EKC…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…associated with an URTI, </a:t>
            </a:r>
            <a:r>
              <a:rPr lang="en-US" sz="1400" b="1" i="1" dirty="0">
                <a:solidFill>
                  <a:schemeClr val="bg1"/>
                </a:solidFill>
              </a:rPr>
              <a:t>or</a:t>
            </a:r>
            <a:r>
              <a:rPr lang="en-US" sz="1400" i="1" dirty="0">
                <a:solidFill>
                  <a:schemeClr val="bg1"/>
                </a:solidFill>
              </a:rPr>
              <a:t> fever, HA &amp; pharyngitis? </a:t>
            </a:r>
            <a:r>
              <a:rPr lang="en-US" sz="1400" dirty="0">
                <a:solidFill>
                  <a:srgbClr val="FFFF00"/>
                </a:solidFill>
              </a:rPr>
              <a:t>URTI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…unilateral, </a:t>
            </a:r>
            <a:r>
              <a:rPr lang="en-US" sz="1400" b="1" i="1" dirty="0">
                <a:solidFill>
                  <a:schemeClr val="bg1"/>
                </a:solidFill>
              </a:rPr>
              <a:t>or</a:t>
            </a:r>
            <a:r>
              <a:rPr lang="en-US" sz="1400" i="1" dirty="0">
                <a:solidFill>
                  <a:schemeClr val="bg1"/>
                </a:solidFill>
              </a:rPr>
              <a:t> bilateral? </a:t>
            </a:r>
            <a:r>
              <a:rPr lang="en-US" sz="1400" dirty="0">
                <a:solidFill>
                  <a:srgbClr val="FFFF00"/>
                </a:solidFill>
              </a:rPr>
              <a:t>Bilateral (by day 7 or so)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…follicular, </a:t>
            </a:r>
            <a:r>
              <a:rPr lang="en-US" sz="1400" b="1" i="1" dirty="0">
                <a:solidFill>
                  <a:schemeClr val="bg1"/>
                </a:solidFill>
              </a:rPr>
              <a:t>or</a:t>
            </a:r>
            <a:r>
              <a:rPr lang="en-US" sz="1400" i="1" dirty="0">
                <a:solidFill>
                  <a:schemeClr val="bg1"/>
                </a:solidFill>
              </a:rPr>
              <a:t> papillary? </a:t>
            </a:r>
            <a:r>
              <a:rPr lang="en-US" sz="1400" dirty="0">
                <a:solidFill>
                  <a:srgbClr val="FFFF00"/>
                </a:solidFill>
              </a:rPr>
              <a:t>Follicular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…caused by serotypes 3&amp;7, </a:t>
            </a:r>
            <a:r>
              <a:rPr lang="en-US" sz="1400" b="1" i="1" dirty="0">
                <a:solidFill>
                  <a:schemeClr val="bg1"/>
                </a:solidFill>
              </a:rPr>
              <a:t>or</a:t>
            </a:r>
            <a:r>
              <a:rPr lang="en-US" sz="1400" i="1" dirty="0">
                <a:solidFill>
                  <a:schemeClr val="bg1"/>
                </a:solidFill>
              </a:rPr>
              <a:t> by 8, 19 &amp; 37?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rgbClr val="FFFF00"/>
                </a:solidFill>
              </a:rPr>
              <a:t>8, 19 &amp; 37</a:t>
            </a:r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…associated with a significant corneal complication? </a:t>
            </a:r>
            <a:r>
              <a:rPr lang="en-US" sz="1400" dirty="0">
                <a:solidFill>
                  <a:srgbClr val="0000FF"/>
                </a:solidFill>
              </a:rPr>
              <a:t>Yes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…associated with lymphadenopathy? </a:t>
            </a:r>
            <a:r>
              <a:rPr lang="en-US" sz="1400" dirty="0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3" name="Oval 2"/>
          <p:cNvSpPr/>
          <p:nvPr/>
        </p:nvSpPr>
        <p:spPr>
          <a:xfrm>
            <a:off x="3657600" y="2788747"/>
            <a:ext cx="3547055" cy="4878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135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>
            <a:extLst>
              <a:ext uri="{FF2B5EF4-FFF2-40B4-BE49-F238E27FC236}">
                <a16:creationId xmlns:a16="http://schemas.microsoft.com/office/drawing/2014/main" id="{0FE8B9CB-5666-4AAF-8C98-DA00BF063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752600" y="28194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752600" y="35052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752600" y="3124200"/>
            <a:ext cx="15240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900" b="1" dirty="0"/>
              <a:t>Pediatric Pre-Septal Cellulitis</a:t>
            </a:r>
          </a:p>
          <a:p>
            <a:pPr lvl="1" eaLnBrk="1" hangingPunct="1">
              <a:defRPr/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/>
              <a:t>2) </a:t>
            </a:r>
            <a:r>
              <a:rPr lang="en-US" altLang="en-US" sz="2200" b="1" i="1" dirty="0"/>
              <a:t>2</a:t>
            </a:r>
            <a:r>
              <a:rPr lang="en-US" altLang="en-US" sz="2200" b="1" i="1" baseline="30000" dirty="0"/>
              <a:t>o</a:t>
            </a:r>
            <a:r>
              <a:rPr lang="en-US" altLang="en-US" sz="2200" b="1" i="1" dirty="0"/>
              <a:t> to </a:t>
            </a:r>
            <a:r>
              <a:rPr lang="en-US" altLang="en-US" sz="2200" b="1" i="1" dirty="0">
                <a:solidFill>
                  <a:srgbClr val="0000FF"/>
                </a:solidFill>
              </a:rPr>
              <a:t>ocular/periocular</a:t>
            </a:r>
            <a:r>
              <a:rPr lang="en-US" altLang="en-US" sz="2200" b="1" i="1" dirty="0"/>
              <a:t> infection: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Impetigo; zoster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</a:t>
            </a:r>
          </a:p>
        </p:txBody>
      </p:sp>
      <p:sp>
        <p:nvSpPr>
          <p:cNvPr id="92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FC8CA6-9ED7-4BE0-B02D-B4D8DA4853E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1742941" y="3360247"/>
            <a:ext cx="3701654" cy="584775"/>
          </a:xfrm>
          <a:prstGeom prst="rect">
            <a:avLst/>
          </a:prstGeom>
          <a:solidFill>
            <a:srgbClr val="9999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the conjunctivitis viral, or bacterial?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It can be either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2661910"/>
            <a:ext cx="446789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viral conjunctivitis is the classic cause?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Epidemic keratoconjunctivitis (EKC)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4124980"/>
            <a:ext cx="481574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bacterial conjunctivitis is the classic cause?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MRSA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3263" y="3335447"/>
            <a:ext cx="5013937" cy="2246769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What sort of virus (</a:t>
            </a:r>
            <a:r>
              <a:rPr lang="en-US" sz="1400" i="1" dirty="0" err="1">
                <a:solidFill>
                  <a:schemeClr val="bg1"/>
                </a:solidFill>
              </a:rPr>
              <a:t>ie</a:t>
            </a:r>
            <a:r>
              <a:rPr lang="en-US" sz="1400" i="1" dirty="0">
                <a:solidFill>
                  <a:schemeClr val="bg1"/>
                </a:solidFill>
              </a:rPr>
              <a:t>, which family) is responsible for EKC?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It is an adenovirus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In terms of its presentation, is EKC…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…associated with an URTI, </a:t>
            </a:r>
            <a:r>
              <a:rPr lang="en-US" sz="1400" b="1" i="1" dirty="0">
                <a:solidFill>
                  <a:schemeClr val="bg1"/>
                </a:solidFill>
              </a:rPr>
              <a:t>or</a:t>
            </a:r>
            <a:r>
              <a:rPr lang="en-US" sz="1400" i="1" dirty="0">
                <a:solidFill>
                  <a:schemeClr val="bg1"/>
                </a:solidFill>
              </a:rPr>
              <a:t> fever, HA &amp; pharyngitis? </a:t>
            </a:r>
            <a:r>
              <a:rPr lang="en-US" sz="1400" dirty="0">
                <a:solidFill>
                  <a:srgbClr val="FFFF00"/>
                </a:solidFill>
              </a:rPr>
              <a:t>URTI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…unilateral, </a:t>
            </a:r>
            <a:r>
              <a:rPr lang="en-US" sz="1400" b="1" i="1" dirty="0">
                <a:solidFill>
                  <a:schemeClr val="bg1"/>
                </a:solidFill>
              </a:rPr>
              <a:t>or</a:t>
            </a:r>
            <a:r>
              <a:rPr lang="en-US" sz="1400" i="1" dirty="0">
                <a:solidFill>
                  <a:schemeClr val="bg1"/>
                </a:solidFill>
              </a:rPr>
              <a:t> bilateral? </a:t>
            </a:r>
            <a:r>
              <a:rPr lang="en-US" sz="1400" dirty="0">
                <a:solidFill>
                  <a:srgbClr val="FFFF00"/>
                </a:solidFill>
              </a:rPr>
              <a:t>Bilateral (by day 7 or so)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…follicular, </a:t>
            </a:r>
            <a:r>
              <a:rPr lang="en-US" sz="1400" b="1" i="1" dirty="0">
                <a:solidFill>
                  <a:schemeClr val="bg1"/>
                </a:solidFill>
              </a:rPr>
              <a:t>or</a:t>
            </a:r>
            <a:r>
              <a:rPr lang="en-US" sz="1400" i="1" dirty="0">
                <a:solidFill>
                  <a:schemeClr val="bg1"/>
                </a:solidFill>
              </a:rPr>
              <a:t> papillary? </a:t>
            </a:r>
            <a:r>
              <a:rPr lang="en-US" sz="1400" dirty="0">
                <a:solidFill>
                  <a:srgbClr val="FFFF00"/>
                </a:solidFill>
              </a:rPr>
              <a:t>Follicular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…caused by serotypes 3&amp;7, </a:t>
            </a:r>
            <a:r>
              <a:rPr lang="en-US" sz="1400" b="1" i="1" dirty="0">
                <a:solidFill>
                  <a:schemeClr val="bg1"/>
                </a:solidFill>
              </a:rPr>
              <a:t>or</a:t>
            </a:r>
            <a:r>
              <a:rPr lang="en-US" sz="1400" i="1" dirty="0">
                <a:solidFill>
                  <a:schemeClr val="bg1"/>
                </a:solidFill>
              </a:rPr>
              <a:t> by 8, 19 &amp; 37?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rgbClr val="FFFF00"/>
                </a:solidFill>
              </a:rPr>
              <a:t>8, 19 &amp; 37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…associated with a significant corneal complication? </a:t>
            </a:r>
            <a:r>
              <a:rPr lang="en-US" sz="1400" dirty="0">
                <a:solidFill>
                  <a:srgbClr val="0000FF"/>
                </a:solidFill>
              </a:rPr>
              <a:t>Yes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…associated with lymphadenopathy? </a:t>
            </a:r>
            <a:r>
              <a:rPr lang="en-US" sz="1400" dirty="0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3" name="Oval 2"/>
          <p:cNvSpPr/>
          <p:nvPr/>
        </p:nvSpPr>
        <p:spPr>
          <a:xfrm>
            <a:off x="3657600" y="2788747"/>
            <a:ext cx="3547055" cy="4878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571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>
            <a:extLst>
              <a:ext uri="{FF2B5EF4-FFF2-40B4-BE49-F238E27FC236}">
                <a16:creationId xmlns:a16="http://schemas.microsoft.com/office/drawing/2014/main" id="{BE45D05F-72E6-484D-8691-E3D830716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752600" y="28194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752600" y="35052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752600" y="3124200"/>
            <a:ext cx="15240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900" b="1" dirty="0"/>
              <a:t>Pediatric Pre-Septal Cellulitis</a:t>
            </a:r>
          </a:p>
          <a:p>
            <a:pPr lvl="1" eaLnBrk="1" hangingPunct="1">
              <a:defRPr/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/>
              <a:t>2) </a:t>
            </a:r>
            <a:r>
              <a:rPr lang="en-US" altLang="en-US" sz="2200" b="1" i="1" dirty="0"/>
              <a:t>2</a:t>
            </a:r>
            <a:r>
              <a:rPr lang="en-US" altLang="en-US" sz="2200" b="1" i="1" baseline="30000" dirty="0"/>
              <a:t>o</a:t>
            </a:r>
            <a:r>
              <a:rPr lang="en-US" altLang="en-US" sz="2200" b="1" i="1" dirty="0"/>
              <a:t> to </a:t>
            </a:r>
            <a:r>
              <a:rPr lang="en-US" altLang="en-US" sz="2200" b="1" i="1" dirty="0">
                <a:solidFill>
                  <a:srgbClr val="0000FF"/>
                </a:solidFill>
              </a:rPr>
              <a:t>ocular/periocular</a:t>
            </a:r>
            <a:r>
              <a:rPr lang="en-US" altLang="en-US" sz="2200" b="1" i="1" dirty="0"/>
              <a:t> infection: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Impetigo; zoster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</a:t>
            </a:r>
          </a:p>
        </p:txBody>
      </p:sp>
      <p:sp>
        <p:nvSpPr>
          <p:cNvPr id="92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FC8CA6-9ED7-4BE0-B02D-B4D8DA4853E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1742941" y="3360247"/>
            <a:ext cx="3701654" cy="584775"/>
          </a:xfrm>
          <a:prstGeom prst="rect">
            <a:avLst/>
          </a:prstGeom>
          <a:solidFill>
            <a:srgbClr val="9999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the conjunctivitis viral, or bacterial?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It can be either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2661910"/>
            <a:ext cx="446789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viral conjunctivitis is the classic cause?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Epidemic keratoconjunctivitis (EKC)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4124980"/>
            <a:ext cx="481574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bacterial conjunctivitis is the classic cause?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MRSA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3263" y="3335447"/>
            <a:ext cx="5013937" cy="2246769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What sort of virus (</a:t>
            </a:r>
            <a:r>
              <a:rPr lang="en-US" sz="1400" i="1" dirty="0" err="1">
                <a:solidFill>
                  <a:schemeClr val="bg1"/>
                </a:solidFill>
              </a:rPr>
              <a:t>ie</a:t>
            </a:r>
            <a:r>
              <a:rPr lang="en-US" sz="1400" i="1" dirty="0">
                <a:solidFill>
                  <a:schemeClr val="bg1"/>
                </a:solidFill>
              </a:rPr>
              <a:t>, which family) is responsible for EKC?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It is an adenovirus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In terms of its presentation, is EKC…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…associated with an URTI, </a:t>
            </a:r>
            <a:r>
              <a:rPr lang="en-US" sz="1400" b="1" i="1" dirty="0">
                <a:solidFill>
                  <a:schemeClr val="bg1"/>
                </a:solidFill>
              </a:rPr>
              <a:t>or</a:t>
            </a:r>
            <a:r>
              <a:rPr lang="en-US" sz="1400" i="1" dirty="0">
                <a:solidFill>
                  <a:schemeClr val="bg1"/>
                </a:solidFill>
              </a:rPr>
              <a:t> fever, HA &amp; pharyngitis? </a:t>
            </a:r>
            <a:r>
              <a:rPr lang="en-US" sz="1400" dirty="0">
                <a:solidFill>
                  <a:srgbClr val="FFFF00"/>
                </a:solidFill>
              </a:rPr>
              <a:t>URTI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…unilateral, </a:t>
            </a:r>
            <a:r>
              <a:rPr lang="en-US" sz="1400" b="1" i="1" dirty="0">
                <a:solidFill>
                  <a:schemeClr val="bg1"/>
                </a:solidFill>
              </a:rPr>
              <a:t>or</a:t>
            </a:r>
            <a:r>
              <a:rPr lang="en-US" sz="1400" i="1" dirty="0">
                <a:solidFill>
                  <a:schemeClr val="bg1"/>
                </a:solidFill>
              </a:rPr>
              <a:t> bilateral? </a:t>
            </a:r>
            <a:r>
              <a:rPr lang="en-US" sz="1400" dirty="0">
                <a:solidFill>
                  <a:srgbClr val="FFFF00"/>
                </a:solidFill>
              </a:rPr>
              <a:t>Bilateral (by day 7 or so)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…follicular, </a:t>
            </a:r>
            <a:r>
              <a:rPr lang="en-US" sz="1400" b="1" i="1" dirty="0">
                <a:solidFill>
                  <a:schemeClr val="bg1"/>
                </a:solidFill>
              </a:rPr>
              <a:t>or</a:t>
            </a:r>
            <a:r>
              <a:rPr lang="en-US" sz="1400" i="1" dirty="0">
                <a:solidFill>
                  <a:schemeClr val="bg1"/>
                </a:solidFill>
              </a:rPr>
              <a:t> papillary? </a:t>
            </a:r>
            <a:r>
              <a:rPr lang="en-US" sz="1400" dirty="0">
                <a:solidFill>
                  <a:srgbClr val="FFFF00"/>
                </a:solidFill>
              </a:rPr>
              <a:t>Follicular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…caused by serotypes 3&amp;7, </a:t>
            </a:r>
            <a:r>
              <a:rPr lang="en-US" sz="1400" b="1" i="1" dirty="0">
                <a:solidFill>
                  <a:schemeClr val="bg1"/>
                </a:solidFill>
              </a:rPr>
              <a:t>or</a:t>
            </a:r>
            <a:r>
              <a:rPr lang="en-US" sz="1400" i="1" dirty="0">
                <a:solidFill>
                  <a:schemeClr val="bg1"/>
                </a:solidFill>
              </a:rPr>
              <a:t> by 8, 19 &amp; 37?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rgbClr val="FFFF00"/>
                </a:solidFill>
              </a:rPr>
              <a:t>8, 19 &amp; 37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…associated with a significant corneal complication? </a:t>
            </a:r>
            <a:r>
              <a:rPr lang="en-US" sz="1400" dirty="0">
                <a:solidFill>
                  <a:srgbClr val="FFFF00"/>
                </a:solidFill>
              </a:rPr>
              <a:t>Yes</a:t>
            </a:r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…associated with lymphadenopathy? </a:t>
            </a:r>
            <a:r>
              <a:rPr lang="en-US" sz="1400" dirty="0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3" name="Oval 2"/>
          <p:cNvSpPr/>
          <p:nvPr/>
        </p:nvSpPr>
        <p:spPr>
          <a:xfrm>
            <a:off x="3657600" y="2788747"/>
            <a:ext cx="3547055" cy="4878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263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>
            <a:extLst>
              <a:ext uri="{FF2B5EF4-FFF2-40B4-BE49-F238E27FC236}">
                <a16:creationId xmlns:a16="http://schemas.microsoft.com/office/drawing/2014/main" id="{9D17B949-F542-4937-B129-BC2121E00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752600" y="28194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752600" y="35052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752600" y="3124200"/>
            <a:ext cx="15240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900" b="1" dirty="0"/>
              <a:t>Pediatric Pre-Septal Cellulitis</a:t>
            </a:r>
          </a:p>
          <a:p>
            <a:pPr lvl="1" eaLnBrk="1" hangingPunct="1">
              <a:defRPr/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/>
              <a:t>2) </a:t>
            </a:r>
            <a:r>
              <a:rPr lang="en-US" altLang="en-US" sz="2200" b="1" i="1" dirty="0"/>
              <a:t>2</a:t>
            </a:r>
            <a:r>
              <a:rPr lang="en-US" altLang="en-US" sz="2200" b="1" i="1" baseline="30000" dirty="0"/>
              <a:t>o</a:t>
            </a:r>
            <a:r>
              <a:rPr lang="en-US" altLang="en-US" sz="2200" b="1" i="1" dirty="0"/>
              <a:t> to </a:t>
            </a:r>
            <a:r>
              <a:rPr lang="en-US" altLang="en-US" sz="2200" b="1" i="1" dirty="0">
                <a:solidFill>
                  <a:srgbClr val="0000FF"/>
                </a:solidFill>
              </a:rPr>
              <a:t>ocular/periocular</a:t>
            </a:r>
            <a:r>
              <a:rPr lang="en-US" altLang="en-US" sz="2200" b="1" i="1" dirty="0"/>
              <a:t> infection: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Impetigo; zoster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</a:t>
            </a:r>
          </a:p>
        </p:txBody>
      </p:sp>
      <p:sp>
        <p:nvSpPr>
          <p:cNvPr id="92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FC8CA6-9ED7-4BE0-B02D-B4D8DA4853E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1742941" y="3360247"/>
            <a:ext cx="3701654" cy="584775"/>
          </a:xfrm>
          <a:prstGeom prst="rect">
            <a:avLst/>
          </a:prstGeom>
          <a:solidFill>
            <a:srgbClr val="9999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the conjunctivitis viral, or bacterial?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It can be either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2661910"/>
            <a:ext cx="446789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viral conjunctivitis is the classic cause?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Epidemic keratoconjunctivitis (EKC)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4124980"/>
            <a:ext cx="481574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bacterial conjunctivitis is the classic cause?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MRSA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3263" y="3335447"/>
            <a:ext cx="5013937" cy="2246769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What sort of virus (</a:t>
            </a:r>
            <a:r>
              <a:rPr lang="en-US" sz="1400" i="1" dirty="0" err="1">
                <a:solidFill>
                  <a:schemeClr val="bg1"/>
                </a:solidFill>
              </a:rPr>
              <a:t>ie</a:t>
            </a:r>
            <a:r>
              <a:rPr lang="en-US" sz="1400" i="1" dirty="0">
                <a:solidFill>
                  <a:schemeClr val="bg1"/>
                </a:solidFill>
              </a:rPr>
              <a:t>, which family) is responsible for EKC?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It is an adenovirus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In terms of its presentation, is EKC…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…associated with an URTI, </a:t>
            </a:r>
            <a:r>
              <a:rPr lang="en-US" sz="1400" b="1" i="1" dirty="0">
                <a:solidFill>
                  <a:schemeClr val="bg1"/>
                </a:solidFill>
              </a:rPr>
              <a:t>or</a:t>
            </a:r>
            <a:r>
              <a:rPr lang="en-US" sz="1400" i="1" dirty="0">
                <a:solidFill>
                  <a:schemeClr val="bg1"/>
                </a:solidFill>
              </a:rPr>
              <a:t> fever, HA &amp; pharyngitis? </a:t>
            </a:r>
            <a:r>
              <a:rPr lang="en-US" sz="1400" dirty="0">
                <a:solidFill>
                  <a:srgbClr val="FFFF00"/>
                </a:solidFill>
              </a:rPr>
              <a:t>URTI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…unilateral, </a:t>
            </a:r>
            <a:r>
              <a:rPr lang="en-US" sz="1400" b="1" i="1" dirty="0">
                <a:solidFill>
                  <a:schemeClr val="bg1"/>
                </a:solidFill>
              </a:rPr>
              <a:t>or</a:t>
            </a:r>
            <a:r>
              <a:rPr lang="en-US" sz="1400" i="1" dirty="0">
                <a:solidFill>
                  <a:schemeClr val="bg1"/>
                </a:solidFill>
              </a:rPr>
              <a:t> bilateral? </a:t>
            </a:r>
            <a:r>
              <a:rPr lang="en-US" sz="1400" dirty="0">
                <a:solidFill>
                  <a:srgbClr val="FFFF00"/>
                </a:solidFill>
              </a:rPr>
              <a:t>Bilateral (by day 7 or so)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…follicular, </a:t>
            </a:r>
            <a:r>
              <a:rPr lang="en-US" sz="1400" b="1" i="1" dirty="0">
                <a:solidFill>
                  <a:schemeClr val="bg1"/>
                </a:solidFill>
              </a:rPr>
              <a:t>or</a:t>
            </a:r>
            <a:r>
              <a:rPr lang="en-US" sz="1400" i="1" dirty="0">
                <a:solidFill>
                  <a:schemeClr val="bg1"/>
                </a:solidFill>
              </a:rPr>
              <a:t> papillary? </a:t>
            </a:r>
            <a:r>
              <a:rPr lang="en-US" sz="1400" dirty="0">
                <a:solidFill>
                  <a:srgbClr val="FFFF00"/>
                </a:solidFill>
              </a:rPr>
              <a:t>Follicular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…caused by serotypes 3&amp;7, </a:t>
            </a:r>
            <a:r>
              <a:rPr lang="en-US" sz="1400" b="1" i="1" dirty="0">
                <a:solidFill>
                  <a:schemeClr val="bg1"/>
                </a:solidFill>
              </a:rPr>
              <a:t>or</a:t>
            </a:r>
            <a:r>
              <a:rPr lang="en-US" sz="1400" i="1" dirty="0">
                <a:solidFill>
                  <a:schemeClr val="bg1"/>
                </a:solidFill>
              </a:rPr>
              <a:t> by 8, 19 &amp; 37?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rgbClr val="FFFF00"/>
                </a:solidFill>
              </a:rPr>
              <a:t>8, 19 &amp; 37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…associated with a significant corneal complication? </a:t>
            </a:r>
            <a:r>
              <a:rPr lang="en-US" sz="1400" dirty="0">
                <a:solidFill>
                  <a:srgbClr val="FFFF00"/>
                </a:solidFill>
              </a:rPr>
              <a:t>Yes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…associated with lymphadenopathy?</a:t>
            </a:r>
            <a:r>
              <a:rPr lang="en-US" sz="1400" i="1" dirty="0">
                <a:solidFill>
                  <a:srgbClr val="FFFF00"/>
                </a:solidFill>
              </a:rPr>
              <a:t> </a:t>
            </a:r>
            <a:r>
              <a:rPr lang="en-US" sz="1400" dirty="0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3" name="Oval 2"/>
          <p:cNvSpPr/>
          <p:nvPr/>
        </p:nvSpPr>
        <p:spPr>
          <a:xfrm>
            <a:off x="3657600" y="2788747"/>
            <a:ext cx="3547055" cy="4878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709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>
            <a:extLst>
              <a:ext uri="{FF2B5EF4-FFF2-40B4-BE49-F238E27FC236}">
                <a16:creationId xmlns:a16="http://schemas.microsoft.com/office/drawing/2014/main" id="{DD1FA666-4B1F-4C65-B4BD-24A0A0CB1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752600" y="28194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752600" y="35052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752600" y="3124200"/>
            <a:ext cx="15240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900" b="1" dirty="0"/>
              <a:t>Pediatric Pre-Septal Cellulitis</a:t>
            </a:r>
          </a:p>
          <a:p>
            <a:pPr lvl="1" eaLnBrk="1" hangingPunct="1">
              <a:defRPr/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/>
              <a:t>2) </a:t>
            </a:r>
            <a:r>
              <a:rPr lang="en-US" altLang="en-US" sz="2200" b="1" i="1" dirty="0"/>
              <a:t>2</a:t>
            </a:r>
            <a:r>
              <a:rPr lang="en-US" altLang="en-US" sz="2200" b="1" i="1" baseline="30000" dirty="0"/>
              <a:t>o</a:t>
            </a:r>
            <a:r>
              <a:rPr lang="en-US" altLang="en-US" sz="2200" b="1" i="1" dirty="0"/>
              <a:t> to </a:t>
            </a:r>
            <a:r>
              <a:rPr lang="en-US" altLang="en-US" sz="2200" b="1" i="1" dirty="0">
                <a:solidFill>
                  <a:srgbClr val="0000FF"/>
                </a:solidFill>
              </a:rPr>
              <a:t>ocular/periocular</a:t>
            </a:r>
            <a:r>
              <a:rPr lang="en-US" altLang="en-US" sz="2200" b="1" i="1" dirty="0"/>
              <a:t> infection: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Impetigo; zoster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</a:t>
            </a:r>
          </a:p>
        </p:txBody>
      </p:sp>
      <p:sp>
        <p:nvSpPr>
          <p:cNvPr id="92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FC8CA6-9ED7-4BE0-B02D-B4D8DA4853E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1742941" y="3360247"/>
            <a:ext cx="3701654" cy="584775"/>
          </a:xfrm>
          <a:prstGeom prst="rect">
            <a:avLst/>
          </a:prstGeom>
          <a:solidFill>
            <a:srgbClr val="9999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the conjunctivitis viral, or bacterial?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It can be either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2661910"/>
            <a:ext cx="446789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viral conjunctivitis is the classic cause?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Epidemic keratoconjunctivitis (EKC)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4124980"/>
            <a:ext cx="481574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bacterial conjunctivitis is the classic cause?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MRSA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3263" y="3335447"/>
            <a:ext cx="5013937" cy="2246769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What sort of virus (</a:t>
            </a:r>
            <a:r>
              <a:rPr lang="en-US" sz="1400" i="1" dirty="0" err="1">
                <a:solidFill>
                  <a:schemeClr val="bg1"/>
                </a:solidFill>
              </a:rPr>
              <a:t>ie</a:t>
            </a:r>
            <a:r>
              <a:rPr lang="en-US" sz="1400" i="1" dirty="0">
                <a:solidFill>
                  <a:schemeClr val="bg1"/>
                </a:solidFill>
              </a:rPr>
              <a:t>, which family) is responsible for EKC?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It is an adenovirus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In terms of its presentation, is EKC…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…associated with an URTI, </a:t>
            </a:r>
            <a:r>
              <a:rPr lang="en-US" sz="1400" b="1" i="1" dirty="0">
                <a:solidFill>
                  <a:schemeClr val="bg1"/>
                </a:solidFill>
              </a:rPr>
              <a:t>or</a:t>
            </a:r>
            <a:r>
              <a:rPr lang="en-US" sz="1400" i="1" dirty="0">
                <a:solidFill>
                  <a:schemeClr val="bg1"/>
                </a:solidFill>
              </a:rPr>
              <a:t> fever, HA &amp; pharyngitis? </a:t>
            </a:r>
            <a:r>
              <a:rPr lang="en-US" sz="1400" dirty="0">
                <a:solidFill>
                  <a:srgbClr val="FFFF00"/>
                </a:solidFill>
              </a:rPr>
              <a:t>URTI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…unilateral, </a:t>
            </a:r>
            <a:r>
              <a:rPr lang="en-US" sz="1400" b="1" i="1" dirty="0">
                <a:solidFill>
                  <a:schemeClr val="bg1"/>
                </a:solidFill>
              </a:rPr>
              <a:t>or</a:t>
            </a:r>
            <a:r>
              <a:rPr lang="en-US" sz="1400" i="1" dirty="0">
                <a:solidFill>
                  <a:schemeClr val="bg1"/>
                </a:solidFill>
              </a:rPr>
              <a:t> bilateral? </a:t>
            </a:r>
            <a:r>
              <a:rPr lang="en-US" sz="1400" dirty="0">
                <a:solidFill>
                  <a:srgbClr val="FFFF00"/>
                </a:solidFill>
              </a:rPr>
              <a:t>Bilateral (by day 7 or so)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…follicular, </a:t>
            </a:r>
            <a:r>
              <a:rPr lang="en-US" sz="1400" b="1" i="1" dirty="0">
                <a:solidFill>
                  <a:schemeClr val="bg1"/>
                </a:solidFill>
              </a:rPr>
              <a:t>or</a:t>
            </a:r>
            <a:r>
              <a:rPr lang="en-US" sz="1400" i="1" dirty="0">
                <a:solidFill>
                  <a:schemeClr val="bg1"/>
                </a:solidFill>
              </a:rPr>
              <a:t> papillary? </a:t>
            </a:r>
            <a:r>
              <a:rPr lang="en-US" sz="1400" dirty="0">
                <a:solidFill>
                  <a:srgbClr val="FFFF00"/>
                </a:solidFill>
              </a:rPr>
              <a:t>Follicular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…caused by serotypes 3&amp;7, </a:t>
            </a:r>
            <a:r>
              <a:rPr lang="en-US" sz="1400" b="1" i="1" dirty="0">
                <a:solidFill>
                  <a:schemeClr val="bg1"/>
                </a:solidFill>
              </a:rPr>
              <a:t>or</a:t>
            </a:r>
            <a:r>
              <a:rPr lang="en-US" sz="1400" i="1" dirty="0">
                <a:solidFill>
                  <a:schemeClr val="bg1"/>
                </a:solidFill>
              </a:rPr>
              <a:t> by 8, 19 &amp; 37?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rgbClr val="FFFF00"/>
                </a:solidFill>
              </a:rPr>
              <a:t>8, 19 &amp; 37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…associated with a significant corneal complication? </a:t>
            </a:r>
            <a:r>
              <a:rPr lang="en-US" sz="1400" dirty="0">
                <a:solidFill>
                  <a:srgbClr val="FFFF00"/>
                </a:solidFill>
              </a:rPr>
              <a:t>Yes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…associated with lymphadenopathy?</a:t>
            </a:r>
            <a:r>
              <a:rPr lang="en-US" sz="1400" i="1" dirty="0">
                <a:solidFill>
                  <a:srgbClr val="FFFF00"/>
                </a:solidFill>
              </a:rPr>
              <a:t> </a:t>
            </a:r>
            <a:r>
              <a:rPr lang="en-US" sz="1400" dirty="0">
                <a:solidFill>
                  <a:srgbClr val="FFFF00"/>
                </a:solidFill>
              </a:rPr>
              <a:t>Yes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657600" y="2788747"/>
            <a:ext cx="3547055" cy="4878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407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1229A-FEEB-4419-B5C0-D7F4CAF3D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21308-B42C-42B7-B765-AB9AB102A4B4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9CE0EC-6368-4BB9-ADB9-156C1E435D25}"/>
              </a:ext>
            </a:extLst>
          </p:cNvPr>
          <p:cNvSpPr txBox="1"/>
          <p:nvPr/>
        </p:nvSpPr>
        <p:spPr>
          <a:xfrm>
            <a:off x="2613777" y="6107668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EKC: Preauricular lymphadenopathy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01FD87-2134-496A-96A9-337F878CC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120" y="1568450"/>
            <a:ext cx="595376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234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>
            <a:extLst>
              <a:ext uri="{FF2B5EF4-FFF2-40B4-BE49-F238E27FC236}">
                <a16:creationId xmlns:a16="http://schemas.microsoft.com/office/drawing/2014/main" id="{8FC2D7CC-33BF-4CB3-83DC-9D0F2E4FE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752600" y="28194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752600" y="35052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752600" y="3124200"/>
            <a:ext cx="15240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900" b="1" dirty="0"/>
              <a:t>Pediatric Pre-Septal Cellulitis</a:t>
            </a:r>
          </a:p>
          <a:p>
            <a:pPr lvl="1" eaLnBrk="1" hangingPunct="1">
              <a:defRPr/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/>
              <a:t>2) </a:t>
            </a:r>
            <a:r>
              <a:rPr lang="en-US" altLang="en-US" sz="2200" b="1" i="1" dirty="0"/>
              <a:t>2</a:t>
            </a:r>
            <a:r>
              <a:rPr lang="en-US" altLang="en-US" sz="2200" b="1" i="1" baseline="30000" dirty="0"/>
              <a:t>o</a:t>
            </a:r>
            <a:r>
              <a:rPr lang="en-US" altLang="en-US" sz="2200" b="1" i="1" dirty="0"/>
              <a:t> to </a:t>
            </a:r>
            <a:r>
              <a:rPr lang="en-US" altLang="en-US" sz="2200" b="1" i="1" dirty="0">
                <a:solidFill>
                  <a:srgbClr val="0000FF"/>
                </a:solidFill>
              </a:rPr>
              <a:t>ocular/periocular</a:t>
            </a:r>
            <a:r>
              <a:rPr lang="en-US" altLang="en-US" sz="2200" b="1" i="1" dirty="0"/>
              <a:t> infection: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Impetigo; zoster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</a:t>
            </a:r>
          </a:p>
        </p:txBody>
      </p:sp>
      <p:sp>
        <p:nvSpPr>
          <p:cNvPr id="92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FC8CA6-9ED7-4BE0-B02D-B4D8DA4853E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1742941" y="3360247"/>
            <a:ext cx="3701654" cy="584775"/>
          </a:xfrm>
          <a:prstGeom prst="rect">
            <a:avLst/>
          </a:prstGeom>
          <a:solidFill>
            <a:srgbClr val="9999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the conjunctivitis viral, or bacterial?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It can be either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2661910"/>
            <a:ext cx="446789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viral conjunctivitis is the classic cause?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Epidemic keratoconjunctivitis (EKC)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4124980"/>
            <a:ext cx="481574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bacterial conjunctivitis is the classic cause?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MRSA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3263" y="3335447"/>
            <a:ext cx="5013937" cy="2246769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sort of virus (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ie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, which family) is responsible for EKC?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It is an adenovirus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terms of its presentation, is EKC…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…associated with an URTI, </a:t>
            </a: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fever, HA &amp; pharyngitis?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URTI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…unilateral, </a:t>
            </a: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bilateral?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Bilateral (by day 7 or so)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…follicular, </a:t>
            </a: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papillary?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Follicular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…caused by serotypes 3&amp;7, </a:t>
            </a: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by 8, 19 &amp; 37?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8, 19 &amp; 37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…associated with a significant corneal complication? </a:t>
            </a:r>
            <a:r>
              <a:rPr lang="en-US" sz="1400" b="1" dirty="0">
                <a:solidFill>
                  <a:srgbClr val="FFFF00"/>
                </a:solidFill>
              </a:rPr>
              <a:t>Yes</a:t>
            </a:r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…associated with lymphadenopathy?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Yes</a:t>
            </a:r>
          </a:p>
        </p:txBody>
      </p:sp>
      <p:sp>
        <p:nvSpPr>
          <p:cNvPr id="3" name="Oval 2"/>
          <p:cNvSpPr/>
          <p:nvPr/>
        </p:nvSpPr>
        <p:spPr>
          <a:xfrm>
            <a:off x="3657600" y="2788747"/>
            <a:ext cx="3547055" cy="4878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063263" y="4965945"/>
            <a:ext cx="4785337" cy="48785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706081" y="5658416"/>
            <a:ext cx="5728299" cy="1092607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en-US" sz="1300" i="1" dirty="0">
                <a:solidFill>
                  <a:srgbClr val="0000FF"/>
                </a:solidFill>
              </a:rPr>
              <a:t>What is the ‘significant corneal finding’ associated with EKC?</a:t>
            </a:r>
            <a:endParaRPr lang="en-US" sz="1300" i="1" dirty="0">
              <a:solidFill>
                <a:srgbClr val="CCECFF"/>
              </a:solidFill>
            </a:endParaRPr>
          </a:p>
          <a:p>
            <a:r>
              <a:rPr lang="en-US" sz="1300" dirty="0" err="1">
                <a:solidFill>
                  <a:srgbClr val="CCECFF"/>
                </a:solidFill>
              </a:rPr>
              <a:t>Subepithelial</a:t>
            </a:r>
            <a:r>
              <a:rPr lang="en-US" sz="1300" dirty="0">
                <a:solidFill>
                  <a:srgbClr val="CCECFF"/>
                </a:solidFill>
              </a:rPr>
              <a:t> infiltrates (SEIs)</a:t>
            </a:r>
          </a:p>
          <a:p>
            <a:endParaRPr lang="en-US" sz="1300" i="1" dirty="0">
              <a:solidFill>
                <a:srgbClr val="CCECFF"/>
              </a:solidFill>
            </a:endParaRPr>
          </a:p>
          <a:p>
            <a:r>
              <a:rPr lang="en-US" sz="1300" i="1" dirty="0">
                <a:solidFill>
                  <a:srgbClr val="CCECFF"/>
                </a:solidFill>
              </a:rPr>
              <a:t>In what sense are they significant?</a:t>
            </a:r>
          </a:p>
          <a:p>
            <a:r>
              <a:rPr lang="en-US" sz="1300" dirty="0">
                <a:solidFill>
                  <a:srgbClr val="CCECFF"/>
                </a:solidFill>
              </a:rPr>
              <a:t>They can cause discomfort and decreased acuity, and can persist for  years</a:t>
            </a:r>
          </a:p>
        </p:txBody>
      </p:sp>
    </p:spTree>
    <p:extLst>
      <p:ext uri="{BB962C8B-B14F-4D97-AF65-F5344CB8AC3E}">
        <p14:creationId xmlns:p14="http://schemas.microsoft.com/office/powerpoint/2010/main" val="37297004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>
            <a:extLst>
              <a:ext uri="{FF2B5EF4-FFF2-40B4-BE49-F238E27FC236}">
                <a16:creationId xmlns:a16="http://schemas.microsoft.com/office/drawing/2014/main" id="{DBE09C5B-6F77-4583-82A9-BEEAD4429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752600" y="28194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752600" y="35052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752600" y="3124200"/>
            <a:ext cx="15240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900" b="1" dirty="0"/>
              <a:t>Pediatric Pre-Septal Cellulitis</a:t>
            </a:r>
          </a:p>
          <a:p>
            <a:pPr lvl="1" eaLnBrk="1" hangingPunct="1">
              <a:defRPr/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/>
              <a:t>2) </a:t>
            </a:r>
            <a:r>
              <a:rPr lang="en-US" altLang="en-US" sz="2200" b="1" i="1" dirty="0"/>
              <a:t>2</a:t>
            </a:r>
            <a:r>
              <a:rPr lang="en-US" altLang="en-US" sz="2200" b="1" i="1" baseline="30000" dirty="0"/>
              <a:t>o</a:t>
            </a:r>
            <a:r>
              <a:rPr lang="en-US" altLang="en-US" sz="2200" b="1" i="1" dirty="0"/>
              <a:t> to </a:t>
            </a:r>
            <a:r>
              <a:rPr lang="en-US" altLang="en-US" sz="2200" b="1" i="1" dirty="0">
                <a:solidFill>
                  <a:srgbClr val="0000FF"/>
                </a:solidFill>
              </a:rPr>
              <a:t>ocular/periocular</a:t>
            </a:r>
            <a:r>
              <a:rPr lang="en-US" altLang="en-US" sz="2200" b="1" i="1" dirty="0"/>
              <a:t> infection: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Impetigo; zoster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</a:t>
            </a:r>
          </a:p>
        </p:txBody>
      </p:sp>
      <p:sp>
        <p:nvSpPr>
          <p:cNvPr id="92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FC8CA6-9ED7-4BE0-B02D-B4D8DA4853E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1742941" y="3360247"/>
            <a:ext cx="3701654" cy="584775"/>
          </a:xfrm>
          <a:prstGeom prst="rect">
            <a:avLst/>
          </a:prstGeom>
          <a:solidFill>
            <a:srgbClr val="9999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the conjunctivitis viral, or bacterial?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It can be either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2661910"/>
            <a:ext cx="446789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viral conjunctivitis is the classic cause?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Epidemic keratoconjunctivitis (EKC)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4124980"/>
            <a:ext cx="481574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bacterial conjunctivitis is the classic cause?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MRSA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3263" y="3335447"/>
            <a:ext cx="5013937" cy="2246769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sort of virus (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ie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, which family) is responsible for EKC?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It is an adenovirus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terms of its presentation, is EKC…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…associated with an URTI, </a:t>
            </a: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fever, HA &amp; pharyngitis?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URTI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…unilateral, </a:t>
            </a: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bilateral?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Bilateral (by day 7 or so)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…follicular, </a:t>
            </a: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papillary?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Follicular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…caused by serotypes 3&amp;7, </a:t>
            </a: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by 8, 19 &amp; 37?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8, 19 &amp; 37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…associated with a significant corneal complication? </a:t>
            </a:r>
            <a:r>
              <a:rPr lang="en-US" sz="1400" b="1" dirty="0">
                <a:solidFill>
                  <a:srgbClr val="FFFF00"/>
                </a:solidFill>
              </a:rPr>
              <a:t>Yes</a:t>
            </a:r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…associated with lymphadenopathy?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Yes</a:t>
            </a:r>
          </a:p>
        </p:txBody>
      </p:sp>
      <p:sp>
        <p:nvSpPr>
          <p:cNvPr id="3" name="Oval 2"/>
          <p:cNvSpPr/>
          <p:nvPr/>
        </p:nvSpPr>
        <p:spPr>
          <a:xfrm>
            <a:off x="3657600" y="2788747"/>
            <a:ext cx="3547055" cy="4878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063263" y="4965945"/>
            <a:ext cx="4785337" cy="48785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706081" y="5658416"/>
            <a:ext cx="5728299" cy="1092607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en-US" sz="1300" i="1" dirty="0">
                <a:solidFill>
                  <a:srgbClr val="0000FF"/>
                </a:solidFill>
              </a:rPr>
              <a:t>What is the ‘significant corneal finding’ associated with EKC?</a:t>
            </a:r>
          </a:p>
          <a:p>
            <a:r>
              <a:rPr lang="en-US" sz="1300" dirty="0" err="1">
                <a:solidFill>
                  <a:srgbClr val="0000FF"/>
                </a:solidFill>
              </a:rPr>
              <a:t>Subepithelial</a:t>
            </a:r>
            <a:r>
              <a:rPr lang="en-US" sz="1300" dirty="0">
                <a:solidFill>
                  <a:srgbClr val="0000FF"/>
                </a:solidFill>
              </a:rPr>
              <a:t> infiltrates (SEIs)</a:t>
            </a:r>
            <a:endParaRPr lang="en-US" sz="1300" dirty="0">
              <a:solidFill>
                <a:srgbClr val="CCECFF"/>
              </a:solidFill>
            </a:endParaRPr>
          </a:p>
          <a:p>
            <a:endParaRPr lang="en-US" sz="1300" i="1" dirty="0">
              <a:solidFill>
                <a:srgbClr val="CCECFF"/>
              </a:solidFill>
            </a:endParaRPr>
          </a:p>
          <a:p>
            <a:r>
              <a:rPr lang="en-US" sz="1300" i="1" dirty="0">
                <a:solidFill>
                  <a:srgbClr val="CCECFF"/>
                </a:solidFill>
              </a:rPr>
              <a:t>In what sense are they significant?</a:t>
            </a:r>
          </a:p>
          <a:p>
            <a:r>
              <a:rPr lang="en-US" sz="1300" dirty="0">
                <a:solidFill>
                  <a:srgbClr val="CCECFF"/>
                </a:solidFill>
              </a:rPr>
              <a:t>They can cause discomfort and decreased acuity, and can persist for  years</a:t>
            </a:r>
          </a:p>
        </p:txBody>
      </p:sp>
    </p:spTree>
    <p:extLst>
      <p:ext uri="{BB962C8B-B14F-4D97-AF65-F5344CB8AC3E}">
        <p14:creationId xmlns:p14="http://schemas.microsoft.com/office/powerpoint/2010/main" val="1535985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E6D0C-199A-4401-BBDC-7063E964F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21308-B42C-42B7-B765-AB9AB102A4B4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6136A3-BF2C-466E-A497-F9C12EFCC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865" y="1231106"/>
            <a:ext cx="6336270" cy="43957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BFD67A-7F1F-4044-91A0-9EECBB0CB4A4}"/>
              </a:ext>
            </a:extLst>
          </p:cNvPr>
          <p:cNvSpPr txBox="1"/>
          <p:nvPr/>
        </p:nvSpPr>
        <p:spPr>
          <a:xfrm>
            <a:off x="3024143" y="6107668"/>
            <a:ext cx="309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EKC: Subepithelial infiltrates</a:t>
            </a:r>
          </a:p>
        </p:txBody>
      </p:sp>
    </p:spTree>
    <p:extLst>
      <p:ext uri="{BB962C8B-B14F-4D97-AF65-F5344CB8AC3E}">
        <p14:creationId xmlns:p14="http://schemas.microsoft.com/office/powerpoint/2010/main" val="710685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4A7C6-3807-414A-B793-CA840BACC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202A8-B518-4311-B5BB-1FD6BDE863C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B25FB0-8992-4730-BEF9-42418334F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668803" cy="262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A5FBE89-C7AA-472E-94C1-4D849D7E8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34" y="3200400"/>
            <a:ext cx="4023053" cy="262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septal Cellulitis - EyeWiki">
            <a:extLst>
              <a:ext uri="{FF2B5EF4-FFF2-40B4-BE49-F238E27FC236}">
                <a16:creationId xmlns:a16="http://schemas.microsoft.com/office/drawing/2014/main" id="{5BF1366D-B61C-4626-BC74-65C22453A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257" y="381000"/>
            <a:ext cx="3955582" cy="262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FEB7FE-2EA2-4DD2-85B2-02B90CEAD1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200400"/>
            <a:ext cx="2796312" cy="26205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C62DA8-0183-46A2-ADCD-1E48EB291088}"/>
              </a:ext>
            </a:extLst>
          </p:cNvPr>
          <p:cNvSpPr txBox="1"/>
          <p:nvPr/>
        </p:nvSpPr>
        <p:spPr>
          <a:xfrm>
            <a:off x="3505041" y="6096000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Pre-septal cellulitis</a:t>
            </a:r>
          </a:p>
        </p:txBody>
      </p:sp>
    </p:spTree>
    <p:extLst>
      <p:ext uri="{BB962C8B-B14F-4D97-AF65-F5344CB8AC3E}">
        <p14:creationId xmlns:p14="http://schemas.microsoft.com/office/powerpoint/2010/main" val="13874307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>
            <a:extLst>
              <a:ext uri="{FF2B5EF4-FFF2-40B4-BE49-F238E27FC236}">
                <a16:creationId xmlns:a16="http://schemas.microsoft.com/office/drawing/2014/main" id="{EAB87A6A-4CEE-4394-B8E2-9EF4EAD53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752600" y="28194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752600" y="35052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752600" y="3124200"/>
            <a:ext cx="15240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900" b="1" dirty="0"/>
              <a:t>Pediatric Pre-Septal Cellulitis</a:t>
            </a:r>
          </a:p>
          <a:p>
            <a:pPr lvl="1" eaLnBrk="1" hangingPunct="1">
              <a:defRPr/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/>
              <a:t>2) </a:t>
            </a:r>
            <a:r>
              <a:rPr lang="en-US" altLang="en-US" sz="2200" b="1" i="1" dirty="0"/>
              <a:t>2</a:t>
            </a:r>
            <a:r>
              <a:rPr lang="en-US" altLang="en-US" sz="2200" b="1" i="1" baseline="30000" dirty="0"/>
              <a:t>o</a:t>
            </a:r>
            <a:r>
              <a:rPr lang="en-US" altLang="en-US" sz="2200" b="1" i="1" dirty="0"/>
              <a:t> to </a:t>
            </a:r>
            <a:r>
              <a:rPr lang="en-US" altLang="en-US" sz="2200" b="1" i="1" dirty="0">
                <a:solidFill>
                  <a:srgbClr val="0000FF"/>
                </a:solidFill>
              </a:rPr>
              <a:t>ocular/periocular</a:t>
            </a:r>
            <a:r>
              <a:rPr lang="en-US" altLang="en-US" sz="2200" b="1" i="1" dirty="0"/>
              <a:t> infection: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Impetigo; zoster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</a:t>
            </a:r>
          </a:p>
        </p:txBody>
      </p:sp>
      <p:sp>
        <p:nvSpPr>
          <p:cNvPr id="92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FC8CA6-9ED7-4BE0-B02D-B4D8DA4853E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1742941" y="3360247"/>
            <a:ext cx="3701654" cy="584775"/>
          </a:xfrm>
          <a:prstGeom prst="rect">
            <a:avLst/>
          </a:prstGeom>
          <a:solidFill>
            <a:srgbClr val="9999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the conjunctivitis viral, or bacterial?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It can be either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2661910"/>
            <a:ext cx="446789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viral conjunctivitis is the classic cause?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Epidemic keratoconjunctivitis (EKC)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4124980"/>
            <a:ext cx="481574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bacterial conjunctivitis is the classic cause?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MRSA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3263" y="3335447"/>
            <a:ext cx="5013937" cy="2246769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sort of virus (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ie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, which family) is responsible for EKC?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It is an adenovirus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terms of its presentation, is EKC…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…associated with an URTI, </a:t>
            </a: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fever, HA &amp; pharyngitis?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URTI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…unilateral, </a:t>
            </a: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bilateral?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Bilateral (by day 7 or so)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…follicular, </a:t>
            </a: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papillary?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Follicular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…caused by serotypes 3&amp;7, </a:t>
            </a: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by 8, 19 &amp; 37?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8, 19 &amp; 37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…associated with a significant corneal complication? </a:t>
            </a:r>
            <a:r>
              <a:rPr lang="en-US" sz="1400" b="1" dirty="0">
                <a:solidFill>
                  <a:srgbClr val="FFFF00"/>
                </a:solidFill>
              </a:rPr>
              <a:t>Yes</a:t>
            </a:r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…associated with lymphadenopathy?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Yes</a:t>
            </a:r>
          </a:p>
        </p:txBody>
      </p:sp>
      <p:sp>
        <p:nvSpPr>
          <p:cNvPr id="3" name="Oval 2"/>
          <p:cNvSpPr/>
          <p:nvPr/>
        </p:nvSpPr>
        <p:spPr>
          <a:xfrm>
            <a:off x="3657600" y="2788747"/>
            <a:ext cx="3547055" cy="4878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063263" y="4965945"/>
            <a:ext cx="4785337" cy="48785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706081" y="5658416"/>
            <a:ext cx="5728299" cy="1092607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en-US" sz="1300" i="1" dirty="0">
                <a:solidFill>
                  <a:srgbClr val="0000FF"/>
                </a:solidFill>
              </a:rPr>
              <a:t>What is the ‘significant corneal finding’ associated with EKC?</a:t>
            </a:r>
          </a:p>
          <a:p>
            <a:r>
              <a:rPr lang="en-US" sz="1300" dirty="0" err="1">
                <a:solidFill>
                  <a:srgbClr val="0000FF"/>
                </a:solidFill>
              </a:rPr>
              <a:t>Subepithelial</a:t>
            </a:r>
            <a:r>
              <a:rPr lang="en-US" sz="1300" dirty="0">
                <a:solidFill>
                  <a:srgbClr val="0000FF"/>
                </a:solidFill>
              </a:rPr>
              <a:t> infiltrates (SEIs)</a:t>
            </a:r>
          </a:p>
          <a:p>
            <a:endParaRPr lang="en-US" sz="1300" i="1" dirty="0">
              <a:solidFill>
                <a:srgbClr val="0000FF"/>
              </a:solidFill>
            </a:endParaRPr>
          </a:p>
          <a:p>
            <a:r>
              <a:rPr lang="en-US" sz="1300" i="1" dirty="0">
                <a:solidFill>
                  <a:srgbClr val="0000FF"/>
                </a:solidFill>
              </a:rPr>
              <a:t>In what sense are they significant?</a:t>
            </a:r>
            <a:endParaRPr lang="en-US" sz="1300" i="1" dirty="0">
              <a:solidFill>
                <a:srgbClr val="CCECFF"/>
              </a:solidFill>
            </a:endParaRPr>
          </a:p>
          <a:p>
            <a:r>
              <a:rPr lang="en-US" sz="1300" dirty="0">
                <a:solidFill>
                  <a:srgbClr val="CCECFF"/>
                </a:solidFill>
              </a:rPr>
              <a:t>They can cause discomfort and decreased acuity, and can persist for  years</a:t>
            </a:r>
          </a:p>
        </p:txBody>
      </p:sp>
    </p:spTree>
    <p:extLst>
      <p:ext uri="{BB962C8B-B14F-4D97-AF65-F5344CB8AC3E}">
        <p14:creationId xmlns:p14="http://schemas.microsoft.com/office/powerpoint/2010/main" val="16049421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>
            <a:extLst>
              <a:ext uri="{FF2B5EF4-FFF2-40B4-BE49-F238E27FC236}">
                <a16:creationId xmlns:a16="http://schemas.microsoft.com/office/drawing/2014/main" id="{A51FACF5-7E1F-46CB-8D75-8A1AD355E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752600" y="28194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752600" y="35052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752600" y="3124200"/>
            <a:ext cx="15240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Q/A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900" b="1" dirty="0"/>
              <a:t>Pediatric Pre-Septal Cellulitis</a:t>
            </a:r>
          </a:p>
          <a:p>
            <a:pPr lvl="1" eaLnBrk="1" hangingPunct="1">
              <a:defRPr/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/>
              <a:t>2) </a:t>
            </a:r>
            <a:r>
              <a:rPr lang="en-US" altLang="en-US" sz="2200" b="1" i="1" dirty="0"/>
              <a:t>2</a:t>
            </a:r>
            <a:r>
              <a:rPr lang="en-US" altLang="en-US" sz="2200" b="1" i="1" baseline="30000" dirty="0"/>
              <a:t>o</a:t>
            </a:r>
            <a:r>
              <a:rPr lang="en-US" altLang="en-US" sz="2200" b="1" i="1" dirty="0"/>
              <a:t> to </a:t>
            </a:r>
            <a:r>
              <a:rPr lang="en-US" altLang="en-US" sz="2200" b="1" i="1" dirty="0">
                <a:solidFill>
                  <a:srgbClr val="0000FF"/>
                </a:solidFill>
              </a:rPr>
              <a:t>ocular/periocular</a:t>
            </a:r>
            <a:r>
              <a:rPr lang="en-US" altLang="en-US" sz="2200" b="1" i="1" dirty="0"/>
              <a:t> infection: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Impetigo; zoster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</a:t>
            </a:r>
          </a:p>
        </p:txBody>
      </p:sp>
      <p:sp>
        <p:nvSpPr>
          <p:cNvPr id="92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FC8CA6-9ED7-4BE0-B02D-B4D8DA4853E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1742941" y="3360247"/>
            <a:ext cx="3701654" cy="584775"/>
          </a:xfrm>
          <a:prstGeom prst="rect">
            <a:avLst/>
          </a:prstGeom>
          <a:solidFill>
            <a:srgbClr val="9999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the conjunctivitis viral, or bacterial?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It can be either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2661910"/>
            <a:ext cx="446789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viral conjunctivitis is the classic cause?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Epidemic keratoconjunctivitis (EKC)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4124980"/>
            <a:ext cx="481574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bacterial conjunctivitis is the classic cause?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MRSA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3263" y="3335447"/>
            <a:ext cx="5013937" cy="2246769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sort of virus (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ie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, which family) is responsible for EKC?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It is an adenovirus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terms of its presentation, is EKC…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…associated with an URTI, </a:t>
            </a: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fever, HA &amp; pharyngitis?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URTI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…unilateral, </a:t>
            </a: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bilateral?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Bilateral (by day 7 or so)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…follicular, </a:t>
            </a: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papillary?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Follicular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…caused by serotypes 3&amp;7, </a:t>
            </a: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by 8, 19 &amp; 37?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8, 19 &amp; 37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…associated with a significant corneal complication? </a:t>
            </a:r>
            <a:r>
              <a:rPr lang="en-US" sz="1400" b="1" dirty="0">
                <a:solidFill>
                  <a:srgbClr val="FFFF00"/>
                </a:solidFill>
              </a:rPr>
              <a:t>Yes</a:t>
            </a:r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…associated with lymphadenopathy?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Yes</a:t>
            </a:r>
          </a:p>
        </p:txBody>
      </p:sp>
      <p:sp>
        <p:nvSpPr>
          <p:cNvPr id="3" name="Oval 2"/>
          <p:cNvSpPr/>
          <p:nvPr/>
        </p:nvSpPr>
        <p:spPr>
          <a:xfrm>
            <a:off x="3657600" y="2788747"/>
            <a:ext cx="3547055" cy="4878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063263" y="4965945"/>
            <a:ext cx="4785337" cy="48785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706081" y="5658416"/>
            <a:ext cx="5728299" cy="1092607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en-US" sz="1300" i="1" dirty="0">
                <a:solidFill>
                  <a:srgbClr val="0000FF"/>
                </a:solidFill>
              </a:rPr>
              <a:t>What is the ‘significant corneal finding’ associated with EKC?</a:t>
            </a:r>
          </a:p>
          <a:p>
            <a:r>
              <a:rPr lang="en-US" sz="1300" dirty="0" err="1">
                <a:solidFill>
                  <a:srgbClr val="0000FF"/>
                </a:solidFill>
              </a:rPr>
              <a:t>Subepithelial</a:t>
            </a:r>
            <a:r>
              <a:rPr lang="en-US" sz="1300" dirty="0">
                <a:solidFill>
                  <a:srgbClr val="0000FF"/>
                </a:solidFill>
              </a:rPr>
              <a:t> infiltrates (SEIs)</a:t>
            </a:r>
          </a:p>
          <a:p>
            <a:endParaRPr lang="en-US" sz="1300" i="1" dirty="0">
              <a:solidFill>
                <a:srgbClr val="0000FF"/>
              </a:solidFill>
            </a:endParaRPr>
          </a:p>
          <a:p>
            <a:r>
              <a:rPr lang="en-US" sz="1300" i="1" dirty="0">
                <a:solidFill>
                  <a:srgbClr val="0000FF"/>
                </a:solidFill>
              </a:rPr>
              <a:t>In what sense are they significant?</a:t>
            </a:r>
          </a:p>
          <a:p>
            <a:r>
              <a:rPr lang="en-US" sz="1300" dirty="0">
                <a:solidFill>
                  <a:srgbClr val="0000FF"/>
                </a:solidFill>
              </a:rPr>
              <a:t>They can cause discomfort and decreased acuity, and can persist for  years</a:t>
            </a:r>
          </a:p>
        </p:txBody>
      </p:sp>
      <p:sp>
        <p:nvSpPr>
          <p:cNvPr id="4" name="Rectangle 3"/>
          <p:cNvSpPr/>
          <p:nvPr/>
        </p:nvSpPr>
        <p:spPr>
          <a:xfrm>
            <a:off x="7909658" y="6477000"/>
            <a:ext cx="777142" cy="274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unit of time</a:t>
            </a:r>
          </a:p>
        </p:txBody>
      </p:sp>
    </p:spTree>
    <p:extLst>
      <p:ext uri="{BB962C8B-B14F-4D97-AF65-F5344CB8AC3E}">
        <p14:creationId xmlns:p14="http://schemas.microsoft.com/office/powerpoint/2010/main" val="6312193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>
            <a:extLst>
              <a:ext uri="{FF2B5EF4-FFF2-40B4-BE49-F238E27FC236}">
                <a16:creationId xmlns:a16="http://schemas.microsoft.com/office/drawing/2014/main" id="{5E56BB23-F4C8-4282-9D2D-33093E5F9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752600" y="28194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752600" y="35052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752600" y="3124200"/>
            <a:ext cx="15240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900" b="1" dirty="0"/>
              <a:t>Pediatric Pre-Septal Cellulitis</a:t>
            </a:r>
          </a:p>
          <a:p>
            <a:pPr lvl="1" eaLnBrk="1" hangingPunct="1">
              <a:defRPr/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/>
              <a:t>2) </a:t>
            </a:r>
            <a:r>
              <a:rPr lang="en-US" altLang="en-US" sz="2200" b="1" i="1" dirty="0"/>
              <a:t>2</a:t>
            </a:r>
            <a:r>
              <a:rPr lang="en-US" altLang="en-US" sz="2200" b="1" i="1" baseline="30000" dirty="0"/>
              <a:t>o</a:t>
            </a:r>
            <a:r>
              <a:rPr lang="en-US" altLang="en-US" sz="2200" b="1" i="1" dirty="0"/>
              <a:t> to </a:t>
            </a:r>
            <a:r>
              <a:rPr lang="en-US" altLang="en-US" sz="2200" b="1" i="1" dirty="0">
                <a:solidFill>
                  <a:srgbClr val="0000FF"/>
                </a:solidFill>
              </a:rPr>
              <a:t>ocular/periocular</a:t>
            </a:r>
            <a:r>
              <a:rPr lang="en-US" altLang="en-US" sz="2200" b="1" i="1" dirty="0"/>
              <a:t> infection: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Impetigo; zoster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</a:t>
            </a:r>
          </a:p>
        </p:txBody>
      </p:sp>
      <p:sp>
        <p:nvSpPr>
          <p:cNvPr id="92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FC8CA6-9ED7-4BE0-B02D-B4D8DA4853E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1742941" y="3360247"/>
            <a:ext cx="3701654" cy="584775"/>
          </a:xfrm>
          <a:prstGeom prst="rect">
            <a:avLst/>
          </a:prstGeom>
          <a:solidFill>
            <a:srgbClr val="9999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the conjunctivitis viral, or bacterial?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It can be either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2661910"/>
            <a:ext cx="446789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viral conjunctivitis is the classic cause?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Epidemic keratoconjunctivitis (EKC)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4124980"/>
            <a:ext cx="481574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bacterial conjunctivitis is the classic cause?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MRSA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3263" y="3335447"/>
            <a:ext cx="5013937" cy="2246769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sort of virus (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ie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, which family) is responsible for EKC?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It is an adenovirus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terms of its presentation, is EKC…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…associated with an URTI, </a:t>
            </a: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fever, HA &amp; pharyngitis?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URTI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…unilateral, </a:t>
            </a: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bilateral?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Bilateral (by day 7 or so)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…follicular, </a:t>
            </a: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papillary?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Follicular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…caused by serotypes 3&amp;7, </a:t>
            </a: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by 8, 19 &amp; 37?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8, 19 &amp; 37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…associated with a significant corneal complication? </a:t>
            </a:r>
            <a:r>
              <a:rPr lang="en-US" sz="1400" b="1" dirty="0">
                <a:solidFill>
                  <a:srgbClr val="FFFF00"/>
                </a:solidFill>
              </a:rPr>
              <a:t>Yes</a:t>
            </a:r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…associated with lymphadenopathy?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Yes</a:t>
            </a:r>
          </a:p>
        </p:txBody>
      </p:sp>
      <p:sp>
        <p:nvSpPr>
          <p:cNvPr id="3" name="Oval 2"/>
          <p:cNvSpPr/>
          <p:nvPr/>
        </p:nvSpPr>
        <p:spPr>
          <a:xfrm>
            <a:off x="3657600" y="2788747"/>
            <a:ext cx="3547055" cy="4878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063263" y="4965945"/>
            <a:ext cx="4785337" cy="48785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706081" y="5658416"/>
            <a:ext cx="5728299" cy="1092607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en-US" sz="1300" i="1" dirty="0">
                <a:solidFill>
                  <a:srgbClr val="0000FF"/>
                </a:solidFill>
              </a:rPr>
              <a:t>What is the ‘significant corneal finding’ associated with EKC?</a:t>
            </a:r>
          </a:p>
          <a:p>
            <a:r>
              <a:rPr lang="en-US" sz="1300" dirty="0" err="1">
                <a:solidFill>
                  <a:srgbClr val="0000FF"/>
                </a:solidFill>
              </a:rPr>
              <a:t>Subepithelial</a:t>
            </a:r>
            <a:r>
              <a:rPr lang="en-US" sz="1300" dirty="0">
                <a:solidFill>
                  <a:srgbClr val="0000FF"/>
                </a:solidFill>
              </a:rPr>
              <a:t> infiltrates (SEIs)</a:t>
            </a:r>
          </a:p>
          <a:p>
            <a:endParaRPr lang="en-US" sz="1300" i="1" dirty="0">
              <a:solidFill>
                <a:srgbClr val="0000FF"/>
              </a:solidFill>
            </a:endParaRPr>
          </a:p>
          <a:p>
            <a:r>
              <a:rPr lang="en-US" sz="1300" i="1" dirty="0">
                <a:solidFill>
                  <a:srgbClr val="0000FF"/>
                </a:solidFill>
              </a:rPr>
              <a:t>In what sense are they significant?</a:t>
            </a:r>
          </a:p>
          <a:p>
            <a:r>
              <a:rPr lang="en-US" sz="1300" dirty="0">
                <a:solidFill>
                  <a:srgbClr val="0000FF"/>
                </a:solidFill>
              </a:rPr>
              <a:t>They can cause discomfort and decreased acuity, and can persist for  years</a:t>
            </a:r>
          </a:p>
        </p:txBody>
      </p:sp>
    </p:spTree>
    <p:extLst>
      <p:ext uri="{BB962C8B-B14F-4D97-AF65-F5344CB8AC3E}">
        <p14:creationId xmlns:p14="http://schemas.microsoft.com/office/powerpoint/2010/main" val="22294171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>
            <a:extLst>
              <a:ext uri="{FF2B5EF4-FFF2-40B4-BE49-F238E27FC236}">
                <a16:creationId xmlns:a16="http://schemas.microsoft.com/office/drawing/2014/main" id="{96F21535-FE37-4EE3-8612-5A3FFEB66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752600" y="28194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752600" y="35052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752600" y="3124200"/>
            <a:ext cx="15240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900" b="1" dirty="0"/>
              <a:t>Pediatric Pre-Septal Cellulitis</a:t>
            </a:r>
          </a:p>
          <a:p>
            <a:pPr lvl="1" eaLnBrk="1" hangingPunct="1">
              <a:defRPr/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/>
              <a:t>2) </a:t>
            </a:r>
            <a:r>
              <a:rPr lang="en-US" altLang="en-US" sz="2200" b="1" i="1" dirty="0"/>
              <a:t>2</a:t>
            </a:r>
            <a:r>
              <a:rPr lang="en-US" altLang="en-US" sz="2200" b="1" i="1" baseline="30000" dirty="0"/>
              <a:t>o</a:t>
            </a:r>
            <a:r>
              <a:rPr lang="en-US" altLang="en-US" sz="2200" b="1" i="1" dirty="0"/>
              <a:t> to </a:t>
            </a:r>
            <a:r>
              <a:rPr lang="en-US" altLang="en-US" sz="2200" b="1" i="1" dirty="0">
                <a:solidFill>
                  <a:srgbClr val="0000FF"/>
                </a:solidFill>
              </a:rPr>
              <a:t>ocular/periocular</a:t>
            </a:r>
            <a:r>
              <a:rPr lang="en-US" altLang="en-US" sz="2200" b="1" i="1" dirty="0"/>
              <a:t> infection: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Impetigo; zoster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</a:t>
            </a:r>
          </a:p>
        </p:txBody>
      </p:sp>
      <p:sp>
        <p:nvSpPr>
          <p:cNvPr id="92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FC8CA6-9ED7-4BE0-B02D-B4D8DA4853E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1742941" y="3360247"/>
            <a:ext cx="3701654" cy="584775"/>
          </a:xfrm>
          <a:prstGeom prst="rect">
            <a:avLst/>
          </a:prstGeom>
          <a:solidFill>
            <a:srgbClr val="9999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the conjunctivitis viral, or bacterial?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It can be either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2661910"/>
            <a:ext cx="446789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viral conjunctivitis is the classic cause?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Epidemic keratoconjunctivitis (EKC)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4124980"/>
            <a:ext cx="481574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bacterial conjunctivitis is the classic cause?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MRSA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3263" y="3335447"/>
            <a:ext cx="5161413" cy="2246769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sort of virus (</a:t>
            </a:r>
            <a:r>
              <a:rPr lang="en-US" sz="1400" i="1" dirty="0" err="1">
                <a:solidFill>
                  <a:srgbClr val="0000FF"/>
                </a:solidFill>
              </a:rPr>
              <a:t>ie</a:t>
            </a:r>
            <a:r>
              <a:rPr lang="en-US" sz="1400" i="1" dirty="0">
                <a:solidFill>
                  <a:srgbClr val="0000FF"/>
                </a:solidFill>
              </a:rPr>
              <a:t>, which family) is responsible for EKC?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It is </a:t>
            </a:r>
            <a:r>
              <a:rPr lang="en-US" sz="1400" b="1" dirty="0">
                <a:solidFill>
                  <a:srgbClr val="FFFF00"/>
                </a:solidFill>
              </a:rPr>
              <a:t>an adenovirus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In terms of its presentation, is EKC…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…associated with an URTI, </a:t>
            </a:r>
            <a:r>
              <a:rPr lang="en-US" sz="1400" b="1" i="1" dirty="0">
                <a:solidFill>
                  <a:srgbClr val="0000FF"/>
                </a:solidFill>
              </a:rPr>
              <a:t>or</a:t>
            </a:r>
            <a:r>
              <a:rPr lang="en-US" sz="1400" i="1" dirty="0">
                <a:solidFill>
                  <a:srgbClr val="0000FF"/>
                </a:solidFill>
              </a:rPr>
              <a:t> </a:t>
            </a:r>
            <a:r>
              <a:rPr lang="en-US" sz="1400" b="1" i="1" dirty="0">
                <a:solidFill>
                  <a:schemeClr val="bg1"/>
                </a:solidFill>
              </a:rPr>
              <a:t>fever, HA &amp; pharyngitis</a:t>
            </a:r>
            <a:r>
              <a:rPr lang="en-US" sz="1400" i="1" dirty="0">
                <a:solidFill>
                  <a:srgbClr val="0000FF"/>
                </a:solidFill>
              </a:rPr>
              <a:t>? </a:t>
            </a:r>
            <a:r>
              <a:rPr lang="en-US" sz="1400" b="1" dirty="0">
                <a:solidFill>
                  <a:srgbClr val="0000FF"/>
                </a:solidFill>
              </a:rPr>
              <a:t>URTI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…unilateral, </a:t>
            </a:r>
            <a:r>
              <a:rPr lang="en-US" sz="1400" b="1" i="1" dirty="0">
                <a:solidFill>
                  <a:srgbClr val="0000FF"/>
                </a:solidFill>
              </a:rPr>
              <a:t>or</a:t>
            </a:r>
            <a:r>
              <a:rPr lang="en-US" sz="1400" i="1" dirty="0">
                <a:solidFill>
                  <a:srgbClr val="0000FF"/>
                </a:solidFill>
              </a:rPr>
              <a:t> bilateral? </a:t>
            </a:r>
            <a:r>
              <a:rPr lang="en-US" sz="1400" b="1" dirty="0">
                <a:solidFill>
                  <a:srgbClr val="0000FF"/>
                </a:solidFill>
              </a:rPr>
              <a:t>Bilateral (by day 7 or so)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…follicular, </a:t>
            </a:r>
            <a:r>
              <a:rPr lang="en-US" sz="1400" b="1" i="1" dirty="0">
                <a:solidFill>
                  <a:srgbClr val="0000FF"/>
                </a:solidFill>
              </a:rPr>
              <a:t>or</a:t>
            </a:r>
            <a:r>
              <a:rPr lang="en-US" sz="1400" i="1" dirty="0">
                <a:solidFill>
                  <a:srgbClr val="0000FF"/>
                </a:solidFill>
              </a:rPr>
              <a:t> papillary? </a:t>
            </a:r>
            <a:r>
              <a:rPr lang="en-US" sz="1400" b="1" dirty="0">
                <a:solidFill>
                  <a:srgbClr val="0000FF"/>
                </a:solidFill>
              </a:rPr>
              <a:t>Follicular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…caused by serotypes </a:t>
            </a:r>
            <a:r>
              <a:rPr lang="en-US" sz="1400" b="1" i="1" dirty="0">
                <a:solidFill>
                  <a:schemeClr val="bg1"/>
                </a:solidFill>
              </a:rPr>
              <a:t>3&amp;7</a:t>
            </a:r>
            <a:r>
              <a:rPr lang="en-US" sz="1400" i="1" dirty="0">
                <a:solidFill>
                  <a:srgbClr val="0000FF"/>
                </a:solidFill>
              </a:rPr>
              <a:t>, </a:t>
            </a:r>
            <a:r>
              <a:rPr lang="en-US" sz="1400" b="1" i="1" dirty="0">
                <a:solidFill>
                  <a:srgbClr val="0000FF"/>
                </a:solidFill>
              </a:rPr>
              <a:t>or</a:t>
            </a:r>
            <a:r>
              <a:rPr lang="en-US" sz="1400" i="1" dirty="0">
                <a:solidFill>
                  <a:srgbClr val="0000FF"/>
                </a:solidFill>
              </a:rPr>
              <a:t> by 8, 19 &amp; 37?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b="1" dirty="0">
                <a:solidFill>
                  <a:srgbClr val="0000FF"/>
                </a:solidFill>
              </a:rPr>
              <a:t>8, 19 &amp; 37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…associated with a significant corneal complication? </a:t>
            </a:r>
            <a:r>
              <a:rPr lang="en-US" sz="1400" b="1" dirty="0">
                <a:solidFill>
                  <a:srgbClr val="0000FF"/>
                </a:solidFill>
              </a:rPr>
              <a:t>Yes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…associated with lymphadenopathy? </a:t>
            </a:r>
            <a:r>
              <a:rPr lang="en-US" sz="1400" b="1" dirty="0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3" name="Oval 2"/>
          <p:cNvSpPr/>
          <p:nvPr/>
        </p:nvSpPr>
        <p:spPr>
          <a:xfrm>
            <a:off x="3657600" y="2788747"/>
            <a:ext cx="3547055" cy="487853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494" y="3910523"/>
            <a:ext cx="5394101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What condition, caused by adenovirus serotypes 3 and 7, presents with conjunctivitis, fever, HA and pharyngitis?</a:t>
            </a:r>
          </a:p>
          <a:p>
            <a:r>
              <a:rPr lang="en-US" sz="1600" b="1" dirty="0" err="1">
                <a:solidFill>
                  <a:srgbClr val="FF0000"/>
                </a:solidFill>
              </a:rPr>
              <a:t>Pharyngoconjunctival</a:t>
            </a:r>
            <a:r>
              <a:rPr lang="en-US" sz="1600" b="1" dirty="0">
                <a:solidFill>
                  <a:srgbClr val="FF0000"/>
                </a:solidFill>
              </a:rPr>
              <a:t> fever (PCF)</a:t>
            </a:r>
          </a:p>
        </p:txBody>
      </p:sp>
    </p:spTree>
    <p:extLst>
      <p:ext uri="{BB962C8B-B14F-4D97-AF65-F5344CB8AC3E}">
        <p14:creationId xmlns:p14="http://schemas.microsoft.com/office/powerpoint/2010/main" val="2485248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>
            <a:extLst>
              <a:ext uri="{FF2B5EF4-FFF2-40B4-BE49-F238E27FC236}">
                <a16:creationId xmlns:a16="http://schemas.microsoft.com/office/drawing/2014/main" id="{7EC9B00D-177D-46F8-AA83-69C07F8DF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752600" y="28194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752600" y="35052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752600" y="3124200"/>
            <a:ext cx="15240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900" b="1" dirty="0"/>
              <a:t>Pediatric Pre-Septal Cellulitis</a:t>
            </a:r>
          </a:p>
          <a:p>
            <a:pPr lvl="1" eaLnBrk="1" hangingPunct="1">
              <a:defRPr/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/>
              <a:t>2) </a:t>
            </a:r>
            <a:r>
              <a:rPr lang="en-US" altLang="en-US" sz="2200" b="1" i="1" dirty="0"/>
              <a:t>2</a:t>
            </a:r>
            <a:r>
              <a:rPr lang="en-US" altLang="en-US" sz="2200" b="1" i="1" baseline="30000" dirty="0"/>
              <a:t>o</a:t>
            </a:r>
            <a:r>
              <a:rPr lang="en-US" altLang="en-US" sz="2200" b="1" i="1" dirty="0"/>
              <a:t> to </a:t>
            </a:r>
            <a:r>
              <a:rPr lang="en-US" altLang="en-US" sz="2200" b="1" i="1" dirty="0">
                <a:solidFill>
                  <a:srgbClr val="0000FF"/>
                </a:solidFill>
              </a:rPr>
              <a:t>ocular/periocular</a:t>
            </a:r>
            <a:r>
              <a:rPr lang="en-US" altLang="en-US" sz="2200" b="1" i="1" dirty="0"/>
              <a:t> infection: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Impetigo; zoster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</a:t>
            </a:r>
          </a:p>
        </p:txBody>
      </p:sp>
      <p:sp>
        <p:nvSpPr>
          <p:cNvPr id="92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FC8CA6-9ED7-4BE0-B02D-B4D8DA4853E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1742941" y="3360247"/>
            <a:ext cx="3701654" cy="584775"/>
          </a:xfrm>
          <a:prstGeom prst="rect">
            <a:avLst/>
          </a:prstGeom>
          <a:solidFill>
            <a:srgbClr val="9999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the conjunctivitis viral, or bacterial?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It can be either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2661910"/>
            <a:ext cx="446789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viral conjunctivitis is the classic cause?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Epidemic keratoconjunctivitis (EKC)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4124980"/>
            <a:ext cx="481574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specific bacterial conjunctivitis is the classic cause?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MRSA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3263" y="3335447"/>
            <a:ext cx="5161413" cy="2246769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sort of virus (</a:t>
            </a:r>
            <a:r>
              <a:rPr lang="en-US" sz="1400" i="1" dirty="0" err="1">
                <a:solidFill>
                  <a:srgbClr val="0000FF"/>
                </a:solidFill>
              </a:rPr>
              <a:t>ie</a:t>
            </a:r>
            <a:r>
              <a:rPr lang="en-US" sz="1400" i="1" dirty="0">
                <a:solidFill>
                  <a:srgbClr val="0000FF"/>
                </a:solidFill>
              </a:rPr>
              <a:t>, which family) is responsible for EKC?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It is </a:t>
            </a:r>
            <a:r>
              <a:rPr lang="en-US" sz="1400" b="1" dirty="0">
                <a:solidFill>
                  <a:srgbClr val="FFFF00"/>
                </a:solidFill>
              </a:rPr>
              <a:t>an adenovirus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In terms of its presentation, is EKC…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…associated with an URTI, </a:t>
            </a:r>
            <a:r>
              <a:rPr lang="en-US" sz="1400" b="1" i="1" dirty="0">
                <a:solidFill>
                  <a:srgbClr val="0000FF"/>
                </a:solidFill>
              </a:rPr>
              <a:t>or</a:t>
            </a:r>
            <a:r>
              <a:rPr lang="en-US" sz="1400" i="1" dirty="0">
                <a:solidFill>
                  <a:srgbClr val="0000FF"/>
                </a:solidFill>
              </a:rPr>
              <a:t> </a:t>
            </a:r>
            <a:r>
              <a:rPr lang="en-US" sz="1400" b="1" i="1" dirty="0">
                <a:solidFill>
                  <a:schemeClr val="bg1"/>
                </a:solidFill>
              </a:rPr>
              <a:t>fever, HA &amp; pharyngitis</a:t>
            </a:r>
            <a:r>
              <a:rPr lang="en-US" sz="1400" i="1" dirty="0">
                <a:solidFill>
                  <a:srgbClr val="0000FF"/>
                </a:solidFill>
              </a:rPr>
              <a:t>? </a:t>
            </a:r>
            <a:r>
              <a:rPr lang="en-US" sz="1400" b="1" dirty="0">
                <a:solidFill>
                  <a:srgbClr val="0000FF"/>
                </a:solidFill>
              </a:rPr>
              <a:t>URTI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…unilateral, </a:t>
            </a:r>
            <a:r>
              <a:rPr lang="en-US" sz="1400" b="1" i="1" dirty="0">
                <a:solidFill>
                  <a:srgbClr val="0000FF"/>
                </a:solidFill>
              </a:rPr>
              <a:t>or</a:t>
            </a:r>
            <a:r>
              <a:rPr lang="en-US" sz="1400" i="1" dirty="0">
                <a:solidFill>
                  <a:srgbClr val="0000FF"/>
                </a:solidFill>
              </a:rPr>
              <a:t> bilateral? </a:t>
            </a:r>
            <a:r>
              <a:rPr lang="en-US" sz="1400" b="1" dirty="0">
                <a:solidFill>
                  <a:srgbClr val="0000FF"/>
                </a:solidFill>
              </a:rPr>
              <a:t>Bilateral (by day 7 or so)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…follicular, </a:t>
            </a:r>
            <a:r>
              <a:rPr lang="en-US" sz="1400" b="1" i="1" dirty="0">
                <a:solidFill>
                  <a:srgbClr val="0000FF"/>
                </a:solidFill>
              </a:rPr>
              <a:t>or</a:t>
            </a:r>
            <a:r>
              <a:rPr lang="en-US" sz="1400" i="1" dirty="0">
                <a:solidFill>
                  <a:srgbClr val="0000FF"/>
                </a:solidFill>
              </a:rPr>
              <a:t> papillary? </a:t>
            </a:r>
            <a:r>
              <a:rPr lang="en-US" sz="1400" b="1" dirty="0">
                <a:solidFill>
                  <a:srgbClr val="0000FF"/>
                </a:solidFill>
              </a:rPr>
              <a:t>Follicular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…caused by serotypes </a:t>
            </a:r>
            <a:r>
              <a:rPr lang="en-US" sz="1400" b="1" i="1" dirty="0">
                <a:solidFill>
                  <a:schemeClr val="bg1"/>
                </a:solidFill>
              </a:rPr>
              <a:t>3&amp;7</a:t>
            </a:r>
            <a:r>
              <a:rPr lang="en-US" sz="1400" i="1" dirty="0">
                <a:solidFill>
                  <a:srgbClr val="0000FF"/>
                </a:solidFill>
              </a:rPr>
              <a:t>, </a:t>
            </a:r>
            <a:r>
              <a:rPr lang="en-US" sz="1400" b="1" i="1" dirty="0">
                <a:solidFill>
                  <a:srgbClr val="0000FF"/>
                </a:solidFill>
              </a:rPr>
              <a:t>or</a:t>
            </a:r>
            <a:r>
              <a:rPr lang="en-US" sz="1400" i="1" dirty="0">
                <a:solidFill>
                  <a:srgbClr val="0000FF"/>
                </a:solidFill>
              </a:rPr>
              <a:t> by 8, 19 &amp; 37?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b="1" dirty="0">
                <a:solidFill>
                  <a:srgbClr val="0000FF"/>
                </a:solidFill>
              </a:rPr>
              <a:t>8, 19 &amp; 37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…associated with a significant corneal complication? </a:t>
            </a:r>
            <a:r>
              <a:rPr lang="en-US" sz="1400" b="1" dirty="0">
                <a:solidFill>
                  <a:srgbClr val="0000FF"/>
                </a:solidFill>
              </a:rPr>
              <a:t>Yes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…associated with lymphadenopathy? </a:t>
            </a:r>
            <a:r>
              <a:rPr lang="en-US" sz="1400" b="1" dirty="0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3" name="Oval 2"/>
          <p:cNvSpPr/>
          <p:nvPr/>
        </p:nvSpPr>
        <p:spPr>
          <a:xfrm>
            <a:off x="3657600" y="2788747"/>
            <a:ext cx="3547055" cy="487853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494" y="3910523"/>
            <a:ext cx="5394101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What condition, caused by adenovirus serotypes 3 and 7, presents with conjunctivitis, fever, HA and pharyngitis?</a:t>
            </a:r>
          </a:p>
          <a:p>
            <a:r>
              <a:rPr lang="en-US" sz="1600" b="1" dirty="0" err="1">
                <a:solidFill>
                  <a:schemeClr val="bg1"/>
                </a:solidFill>
              </a:rPr>
              <a:t>Pharyngoconjunctival</a:t>
            </a:r>
            <a:r>
              <a:rPr lang="en-US" sz="1600" b="1" dirty="0">
                <a:solidFill>
                  <a:schemeClr val="bg1"/>
                </a:solidFill>
              </a:rPr>
              <a:t> fever (PCF)</a:t>
            </a:r>
          </a:p>
        </p:txBody>
      </p:sp>
    </p:spTree>
    <p:extLst>
      <p:ext uri="{BB962C8B-B14F-4D97-AF65-F5344CB8AC3E}">
        <p14:creationId xmlns:p14="http://schemas.microsoft.com/office/powerpoint/2010/main" val="17507500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FF2B5EF4-FFF2-40B4-BE49-F238E27FC236}">
                <a16:creationId xmlns:a16="http://schemas.microsoft.com/office/drawing/2014/main" id="{D339329A-B261-482C-86DD-4A388A1E3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1752600" y="35052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752600" y="3124200"/>
            <a:ext cx="15240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1752600" y="28194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247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248" name="Rectangle 6"/>
          <p:cNvSpPr>
            <a:spLocks noChangeArrowheads="1"/>
          </p:cNvSpPr>
          <p:nvPr/>
        </p:nvSpPr>
        <p:spPr bwMode="auto">
          <a:xfrm>
            <a:off x="1752600" y="4191000"/>
            <a:ext cx="990600" cy="685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0249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/>
              <a:t>Q</a:t>
            </a:r>
          </a:p>
        </p:txBody>
      </p:sp>
      <p:sp>
        <p:nvSpPr>
          <p:cNvPr id="1332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900" b="1" dirty="0"/>
              <a:t>Pediatric Pre-Septal Cellulitis</a:t>
            </a:r>
          </a:p>
          <a:p>
            <a:pPr lvl="1" eaLnBrk="1" hangingPunct="1">
              <a:defRPr/>
            </a:pPr>
            <a:r>
              <a:rPr lang="en-US" altLang="en-US" sz="2500" dirty="0"/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2)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ocular/periocular infection: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Impetigo; zoster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/>
              <a:t>3) </a:t>
            </a:r>
            <a:r>
              <a:rPr lang="en-US" altLang="en-US" sz="2200" b="1" i="1" dirty="0"/>
              <a:t>2</a:t>
            </a:r>
            <a:r>
              <a:rPr lang="en-US" altLang="en-US" sz="2200" b="1" i="1" baseline="30000" dirty="0"/>
              <a:t>o</a:t>
            </a:r>
            <a:r>
              <a:rPr lang="en-US" altLang="en-US" sz="2200" b="1" i="1" dirty="0"/>
              <a:t> to </a:t>
            </a:r>
            <a:r>
              <a:rPr lang="en-US" altLang="en-US" sz="2200" b="1" i="1" dirty="0">
                <a:solidFill>
                  <a:srgbClr val="0000FF"/>
                </a:solidFill>
              </a:rPr>
              <a:t>respiratory-related</a:t>
            </a:r>
            <a:r>
              <a:rPr lang="en-US" altLang="en-US" sz="2200" b="1" i="1" dirty="0"/>
              <a:t> infection: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rgbClr val="0000FF"/>
                </a:solidFill>
              </a:rPr>
              <a:t>URTI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rgbClr val="0000FF"/>
                </a:solidFill>
              </a:rPr>
              <a:t>sinusitis</a:t>
            </a:r>
            <a:endParaRPr lang="en-US" altLang="en-US" sz="1900" i="1" dirty="0">
              <a:solidFill>
                <a:srgbClr val="0000FF"/>
              </a:solidFill>
            </a:endParaRPr>
          </a:p>
        </p:txBody>
      </p:sp>
      <p:sp>
        <p:nvSpPr>
          <p:cNvPr id="10251" name="Rectangle 13"/>
          <p:cNvSpPr>
            <a:spLocks noChangeArrowheads="1"/>
          </p:cNvSpPr>
          <p:nvPr/>
        </p:nvSpPr>
        <p:spPr bwMode="auto">
          <a:xfrm>
            <a:off x="1752600" y="4191000"/>
            <a:ext cx="990600" cy="3429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infection 1</a:t>
            </a:r>
          </a:p>
        </p:txBody>
      </p:sp>
      <p:sp>
        <p:nvSpPr>
          <p:cNvPr id="10252" name="Rectangle 13"/>
          <p:cNvSpPr>
            <a:spLocks noChangeArrowheads="1"/>
          </p:cNvSpPr>
          <p:nvPr/>
        </p:nvSpPr>
        <p:spPr bwMode="auto">
          <a:xfrm>
            <a:off x="1752600" y="4533900"/>
            <a:ext cx="990600" cy="3429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infection 2</a:t>
            </a:r>
          </a:p>
        </p:txBody>
      </p:sp>
      <p:sp>
        <p:nvSpPr>
          <p:cNvPr id="1025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527AB0-939B-4FCF-B2DF-376B9094515F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en-US" sz="10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id="{FC23CEF0-599A-477D-8658-12F79CC0A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1752600" y="35052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1752600" y="3124200"/>
            <a:ext cx="15240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752600" y="2819400"/>
            <a:ext cx="1524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1271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1752600" y="4191000"/>
            <a:ext cx="990600" cy="685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1273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1434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900" b="1" dirty="0"/>
              <a:t>Pediatric Pre-Septal Cellulitis</a:t>
            </a:r>
          </a:p>
          <a:p>
            <a:pPr lvl="1" eaLnBrk="1" hangingPunct="1">
              <a:defRPr/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2)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ocular/periocular infection: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Impetigo; zoster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/>
              <a:t>3) </a:t>
            </a:r>
            <a:r>
              <a:rPr lang="en-US" altLang="en-US" sz="2200" b="1" i="1" dirty="0"/>
              <a:t>2</a:t>
            </a:r>
            <a:r>
              <a:rPr lang="en-US" altLang="en-US" sz="2200" b="1" i="1" baseline="30000" dirty="0"/>
              <a:t>o</a:t>
            </a:r>
            <a:r>
              <a:rPr lang="en-US" altLang="en-US" sz="2200" b="1" i="1" dirty="0"/>
              <a:t> to </a:t>
            </a:r>
            <a:r>
              <a:rPr lang="en-US" altLang="en-US" sz="2200" b="1" i="1" dirty="0">
                <a:solidFill>
                  <a:srgbClr val="0000FF"/>
                </a:solidFill>
              </a:rPr>
              <a:t>respiratory-related</a:t>
            </a:r>
            <a:r>
              <a:rPr lang="en-US" altLang="en-US" sz="2200" b="1" i="1" dirty="0"/>
              <a:t> infection: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rgbClr val="0000FF"/>
                </a:solidFill>
              </a:rPr>
              <a:t>URTI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rgbClr val="0000FF"/>
                </a:solidFill>
              </a:rPr>
              <a:t>sinusitis</a:t>
            </a:r>
            <a:endParaRPr lang="en-US" altLang="en-US" sz="1900" i="1" dirty="0">
              <a:solidFill>
                <a:srgbClr val="0000FF"/>
              </a:solidFill>
            </a:endParaRPr>
          </a:p>
        </p:txBody>
      </p:sp>
      <p:sp>
        <p:nvSpPr>
          <p:cNvPr id="1127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A7D124-82F6-43B8-BA98-B6209EFA8076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en-US" sz="10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id="{21C6E07B-E9F4-491D-977B-3B55E4637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752600" y="2819400"/>
            <a:ext cx="1524000" cy="9144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752600" y="4191000"/>
            <a:ext cx="990600" cy="685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/>
              <a:t>Q</a:t>
            </a:r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900" b="1" dirty="0"/>
              <a:t>Pediatric Pre-</a:t>
            </a:r>
            <a:r>
              <a:rPr lang="en-US" sz="2900" b="1" dirty="0" err="1"/>
              <a:t>Septal</a:t>
            </a:r>
            <a:r>
              <a:rPr lang="en-US" sz="2900" b="1" dirty="0"/>
              <a:t> Cellulitis</a:t>
            </a:r>
          </a:p>
          <a:p>
            <a:pPr lvl="1" eaLnBrk="1" hangingPunct="1">
              <a:defRPr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2) 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 to ocular/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</a:rPr>
              <a:t>periocular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 infection: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Impetigo; zoster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infection:</a:t>
            </a:r>
          </a:p>
          <a:p>
            <a:pPr lvl="3" eaLnBrk="1" hangingPunct="1">
              <a:defRPr/>
            </a:pPr>
            <a:r>
              <a:rPr lang="en-US" sz="1900" b="1" dirty="0">
                <a:solidFill>
                  <a:srgbClr val="0000FF"/>
                </a:solidFill>
              </a:rPr>
              <a:t>URTI</a:t>
            </a:r>
          </a:p>
          <a:p>
            <a:pPr lvl="3" eaLnBrk="1" hangingPunct="1">
              <a:defRPr/>
            </a:pPr>
            <a:r>
              <a:rPr lang="en-US" sz="1900" b="1" dirty="0">
                <a:solidFill>
                  <a:srgbClr val="0000FF"/>
                </a:solidFill>
              </a:rPr>
              <a:t>sinusitis</a:t>
            </a:r>
            <a:endParaRPr lang="en-US" sz="1900" b="1" i="1" dirty="0">
              <a:solidFill>
                <a:srgbClr val="0000FF"/>
              </a:solidFill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048000" y="4337050"/>
            <a:ext cx="5624513" cy="229235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What are the two common bacteria involved?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1)</a:t>
            </a:r>
            <a:r>
              <a:rPr lang="en-US" altLang="en-US" sz="1600" b="1" dirty="0">
                <a:solidFill>
                  <a:srgbClr val="0000FF"/>
                </a:solidFill>
              </a:rPr>
              <a:t> </a:t>
            </a:r>
            <a:r>
              <a:rPr lang="en-US" altLang="en-US" sz="1600" b="1" dirty="0">
                <a:solidFill>
                  <a:srgbClr val="FFCCCC"/>
                </a:solidFill>
              </a:rPr>
              <a:t>Staph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2)</a:t>
            </a:r>
            <a:r>
              <a:rPr lang="en-US" altLang="en-US" sz="1600" b="1" dirty="0">
                <a:solidFill>
                  <a:srgbClr val="0000FF"/>
                </a:solidFill>
              </a:rPr>
              <a:t> </a:t>
            </a:r>
            <a:r>
              <a:rPr lang="en-US" altLang="en-US" sz="1600" b="1" i="1" dirty="0">
                <a:solidFill>
                  <a:srgbClr val="FFCCCC"/>
                </a:solidFill>
              </a:rPr>
              <a:t>Strep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i="1" dirty="0">
              <a:solidFill>
                <a:srgbClr val="FFCCCC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CCCC"/>
                </a:solidFill>
              </a:rPr>
              <a:t>What important bug must you consider?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 dirty="0">
                <a:solidFill>
                  <a:srgbClr val="FFCCCC"/>
                </a:solidFill>
              </a:rPr>
              <a:t>H. flu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i="1" dirty="0">
              <a:solidFill>
                <a:srgbClr val="FFCCCC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CCCC"/>
                </a:solidFill>
              </a:rPr>
              <a:t>How should you go about ‘considering’ it?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CCCC"/>
                </a:solidFill>
              </a:rPr>
              <a:t>By inquiring whether the child has been vaccinated against it</a:t>
            </a:r>
          </a:p>
        </p:txBody>
      </p:sp>
      <p:sp>
        <p:nvSpPr>
          <p:cNvPr id="2" name="Oval 1"/>
          <p:cNvSpPr/>
          <p:nvPr/>
        </p:nvSpPr>
        <p:spPr>
          <a:xfrm>
            <a:off x="1600200" y="4114800"/>
            <a:ext cx="1295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29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31BC31B-9DD7-4C2E-A6BE-621DAEDD0B94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altLang="en-US" sz="10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id="{F9197C38-1E06-4ABC-997E-FECB347E4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752600" y="2819400"/>
            <a:ext cx="1524000" cy="9144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752600" y="4191000"/>
            <a:ext cx="990600" cy="685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900" b="1" dirty="0"/>
              <a:t>Pediatric Pre-</a:t>
            </a:r>
            <a:r>
              <a:rPr lang="en-US" sz="2900" b="1" dirty="0" err="1"/>
              <a:t>Septal</a:t>
            </a:r>
            <a:r>
              <a:rPr lang="en-US" sz="2900" b="1" dirty="0"/>
              <a:t> Cellulitis</a:t>
            </a:r>
          </a:p>
          <a:p>
            <a:pPr lvl="1" eaLnBrk="1" hangingPunct="1">
              <a:defRPr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2) 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 to ocular/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</a:rPr>
              <a:t>periocular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 infection: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Impetigo; zoster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infection:</a:t>
            </a:r>
          </a:p>
          <a:p>
            <a:pPr lvl="3" eaLnBrk="1" hangingPunct="1">
              <a:defRPr/>
            </a:pPr>
            <a:r>
              <a:rPr lang="en-US" sz="1900" b="1" dirty="0">
                <a:solidFill>
                  <a:srgbClr val="0000FF"/>
                </a:solidFill>
              </a:rPr>
              <a:t>URTI</a:t>
            </a:r>
          </a:p>
          <a:p>
            <a:pPr lvl="3" eaLnBrk="1" hangingPunct="1">
              <a:defRPr/>
            </a:pPr>
            <a:r>
              <a:rPr lang="en-US" sz="1900" b="1" dirty="0">
                <a:solidFill>
                  <a:srgbClr val="0000FF"/>
                </a:solidFill>
              </a:rPr>
              <a:t>sinusitis</a:t>
            </a:r>
            <a:endParaRPr lang="en-US" sz="1900" b="1" i="1" dirty="0">
              <a:solidFill>
                <a:srgbClr val="0000FF"/>
              </a:solidFill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048000" y="4337050"/>
            <a:ext cx="5624513" cy="229235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What are the two common bacteria involved?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1)</a:t>
            </a:r>
            <a:r>
              <a:rPr lang="en-US" altLang="en-US" sz="1600" b="1" dirty="0">
                <a:solidFill>
                  <a:srgbClr val="0000FF"/>
                </a:solidFill>
              </a:rPr>
              <a:t> </a:t>
            </a:r>
            <a:r>
              <a:rPr lang="en-US" altLang="en-US" sz="1600" i="1" dirty="0">
                <a:solidFill>
                  <a:srgbClr val="0000FF"/>
                </a:solidFill>
              </a:rPr>
              <a:t>Staph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2) </a:t>
            </a:r>
            <a:r>
              <a:rPr lang="en-US" altLang="en-US" sz="1600" i="1" dirty="0">
                <a:solidFill>
                  <a:srgbClr val="0000FF"/>
                </a:solidFill>
              </a:rPr>
              <a:t>Strep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i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CCCC"/>
                </a:solidFill>
              </a:rPr>
              <a:t>What important bug must you consider?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 dirty="0">
                <a:solidFill>
                  <a:srgbClr val="FFCCCC"/>
                </a:solidFill>
              </a:rPr>
              <a:t>H. flu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i="1" dirty="0">
              <a:solidFill>
                <a:srgbClr val="FFCCCC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CCCC"/>
                </a:solidFill>
              </a:rPr>
              <a:t>How should you go about ‘considering’ it?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CCCC"/>
                </a:solidFill>
              </a:rPr>
              <a:t>By inquiring whether the child has been vaccinated against it</a:t>
            </a:r>
          </a:p>
        </p:txBody>
      </p:sp>
      <p:sp>
        <p:nvSpPr>
          <p:cNvPr id="2" name="Oval 1"/>
          <p:cNvSpPr/>
          <p:nvPr/>
        </p:nvSpPr>
        <p:spPr>
          <a:xfrm>
            <a:off x="1600200" y="4114800"/>
            <a:ext cx="1295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2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F824D29-6AB1-4EBD-B7EB-34AE49D9568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n-US" altLang="en-US" sz="10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id="{27AC936D-AAB1-4823-A32C-DA7C15B81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752600" y="2819400"/>
            <a:ext cx="1524000" cy="9144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752600" y="4191000"/>
            <a:ext cx="990600" cy="685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/>
              <a:t>Q</a:t>
            </a:r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900" b="1" dirty="0"/>
              <a:t>Pediatric Pre-</a:t>
            </a:r>
            <a:r>
              <a:rPr lang="en-US" sz="2900" b="1" dirty="0" err="1"/>
              <a:t>Septal</a:t>
            </a:r>
            <a:r>
              <a:rPr lang="en-US" sz="2900" b="1" dirty="0"/>
              <a:t> Cellulitis</a:t>
            </a:r>
          </a:p>
          <a:p>
            <a:pPr lvl="1" eaLnBrk="1" hangingPunct="1">
              <a:defRPr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2) 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 to ocular/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</a:rPr>
              <a:t>periocular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 infection: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Impetigo; zoster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infection:</a:t>
            </a:r>
          </a:p>
          <a:p>
            <a:pPr lvl="3" eaLnBrk="1" hangingPunct="1">
              <a:defRPr/>
            </a:pPr>
            <a:r>
              <a:rPr lang="en-US" sz="1900" b="1" dirty="0">
                <a:solidFill>
                  <a:srgbClr val="0000FF"/>
                </a:solidFill>
              </a:rPr>
              <a:t>URTI</a:t>
            </a:r>
          </a:p>
          <a:p>
            <a:pPr lvl="3" eaLnBrk="1" hangingPunct="1">
              <a:defRPr/>
            </a:pPr>
            <a:r>
              <a:rPr lang="en-US" sz="1900" b="1" dirty="0">
                <a:solidFill>
                  <a:srgbClr val="0000FF"/>
                </a:solidFill>
              </a:rPr>
              <a:t>sinusitis</a:t>
            </a:r>
            <a:endParaRPr lang="en-US" sz="1900" b="1" i="1" dirty="0">
              <a:solidFill>
                <a:srgbClr val="0000FF"/>
              </a:solidFill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048000" y="4337050"/>
            <a:ext cx="5624513" cy="229235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What are the two common bacteria involved?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1)</a:t>
            </a:r>
            <a:r>
              <a:rPr lang="en-US" altLang="en-US" sz="1600" b="1" dirty="0">
                <a:solidFill>
                  <a:srgbClr val="0000FF"/>
                </a:solidFill>
              </a:rPr>
              <a:t> </a:t>
            </a:r>
            <a:r>
              <a:rPr lang="en-US" altLang="en-US" sz="1600" i="1" dirty="0">
                <a:solidFill>
                  <a:srgbClr val="0000FF"/>
                </a:solidFill>
              </a:rPr>
              <a:t>Staph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2) </a:t>
            </a:r>
            <a:r>
              <a:rPr lang="en-US" altLang="en-US" sz="1600" i="1" dirty="0">
                <a:solidFill>
                  <a:srgbClr val="0000FF"/>
                </a:solidFill>
              </a:rPr>
              <a:t>Strep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What other bacterium must also be considered?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 dirty="0">
                <a:solidFill>
                  <a:srgbClr val="FFCCCC"/>
                </a:solidFill>
              </a:rPr>
              <a:t>H. flu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i="1" dirty="0">
              <a:solidFill>
                <a:srgbClr val="FFCCCC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CCCC"/>
                </a:solidFill>
              </a:rPr>
              <a:t>How should you go about ‘considering’ it?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CCCC"/>
                </a:solidFill>
              </a:rPr>
              <a:t>By inquiring whether the child has been vaccinated against it</a:t>
            </a:r>
          </a:p>
        </p:txBody>
      </p:sp>
      <p:sp>
        <p:nvSpPr>
          <p:cNvPr id="2" name="Oval 1"/>
          <p:cNvSpPr/>
          <p:nvPr/>
        </p:nvSpPr>
        <p:spPr>
          <a:xfrm>
            <a:off x="1600200" y="4114800"/>
            <a:ext cx="1295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34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7BC556A-88A1-44B4-A2F6-D6E8EC0106F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US" altLang="en-US"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C0F212C5-5DF2-4B82-BE52-7FEB92FC3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060713"/>
            <a:ext cx="1066800" cy="301487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DABBA0-4184-4E01-9F09-1492CF99C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078" y="2060712"/>
            <a:ext cx="1351722" cy="301487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/>
            <a:r>
              <a:rPr lang="en-US" altLang="en-US" sz="2900" b="1" dirty="0">
                <a:solidFill>
                  <a:schemeClr val="bg1">
                    <a:lumMod val="75000"/>
                  </a:schemeClr>
                </a:solidFill>
              </a:rPr>
              <a:t>Pediatric Pre-Septal Cellulitis</a:t>
            </a:r>
          </a:p>
          <a:p>
            <a:pPr lvl="1" eaLnBrk="1" hangingPunct="1"/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Common occurrence, or rare? Common</a:t>
            </a:r>
          </a:p>
          <a:p>
            <a:pPr lvl="1" eaLnBrk="1" hangingPunct="1"/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Presentation: </a:t>
            </a:r>
            <a:r>
              <a:rPr lang="en-US" altLang="en-US" sz="2500" dirty="0"/>
              <a:t>Eyelid</a:t>
            </a:r>
            <a:r>
              <a:rPr lang="en-US" altLang="en-US" sz="2500" dirty="0">
                <a:solidFill>
                  <a:srgbClr val="0000FF"/>
                </a:solidFill>
              </a:rPr>
              <a:t> </a:t>
            </a:r>
            <a:r>
              <a:rPr lang="en-US" altLang="en-US" sz="2500" b="1" dirty="0">
                <a:solidFill>
                  <a:srgbClr val="0000FF"/>
                </a:solidFill>
              </a:rPr>
              <a:t>edema</a:t>
            </a:r>
            <a:r>
              <a:rPr lang="en-US" altLang="en-US" sz="2500" dirty="0">
                <a:solidFill>
                  <a:srgbClr val="0000FF"/>
                </a:solidFill>
              </a:rPr>
              <a:t> 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and erythema</a:t>
            </a:r>
          </a:p>
          <a:p>
            <a:pPr marL="344487" lvl="1" indent="0" eaLnBrk="1" hangingPunct="1">
              <a:buNone/>
            </a:pPr>
            <a:endParaRPr lang="en-US" altLang="en-US" sz="2500" dirty="0"/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9120FB-6F7C-4C26-ABAD-3B048F69BC84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74CCD8-5F81-4822-A105-E432FECD3183}"/>
              </a:ext>
            </a:extLst>
          </p:cNvPr>
          <p:cNvSpPr txBox="1"/>
          <p:nvPr/>
        </p:nvSpPr>
        <p:spPr>
          <a:xfrm>
            <a:off x="2471478" y="2480100"/>
            <a:ext cx="3940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Can the edema spread to the forehead?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2387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id="{307889B6-FD3B-4C8F-BC16-5F980A4D7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752600" y="2819400"/>
            <a:ext cx="1524000" cy="9144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752600" y="4191000"/>
            <a:ext cx="990600" cy="685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900" b="1" dirty="0"/>
              <a:t>Pediatric Pre-</a:t>
            </a:r>
            <a:r>
              <a:rPr lang="en-US" sz="2900" b="1" dirty="0" err="1"/>
              <a:t>Septal</a:t>
            </a:r>
            <a:r>
              <a:rPr lang="en-US" sz="2900" b="1" dirty="0"/>
              <a:t> Cellulitis</a:t>
            </a:r>
          </a:p>
          <a:p>
            <a:pPr lvl="1" eaLnBrk="1" hangingPunct="1">
              <a:defRPr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2) 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 to ocular/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</a:rPr>
              <a:t>periocular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 infection: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Impetigo; zoster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infection:</a:t>
            </a:r>
          </a:p>
          <a:p>
            <a:pPr lvl="3" eaLnBrk="1" hangingPunct="1">
              <a:defRPr/>
            </a:pPr>
            <a:r>
              <a:rPr lang="en-US" sz="1900" b="1" dirty="0">
                <a:solidFill>
                  <a:srgbClr val="0000FF"/>
                </a:solidFill>
              </a:rPr>
              <a:t>URTI</a:t>
            </a:r>
          </a:p>
          <a:p>
            <a:pPr lvl="3" eaLnBrk="1" hangingPunct="1">
              <a:defRPr/>
            </a:pPr>
            <a:r>
              <a:rPr lang="en-US" sz="1900" b="1" dirty="0">
                <a:solidFill>
                  <a:srgbClr val="0000FF"/>
                </a:solidFill>
              </a:rPr>
              <a:t>sinusitis</a:t>
            </a:r>
            <a:endParaRPr lang="en-US" sz="1900" b="1" i="1" dirty="0">
              <a:solidFill>
                <a:srgbClr val="0000FF"/>
              </a:solidFill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048000" y="4337050"/>
            <a:ext cx="5624513" cy="229235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What are the two common bacteria involved?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1)</a:t>
            </a:r>
            <a:r>
              <a:rPr lang="en-US" altLang="en-US" sz="1600" b="1" dirty="0">
                <a:solidFill>
                  <a:srgbClr val="0000FF"/>
                </a:solidFill>
              </a:rPr>
              <a:t> </a:t>
            </a:r>
            <a:r>
              <a:rPr lang="en-US" altLang="en-US" sz="1600" i="1" dirty="0">
                <a:solidFill>
                  <a:srgbClr val="0000FF"/>
                </a:solidFill>
              </a:rPr>
              <a:t>Staph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2) </a:t>
            </a:r>
            <a:r>
              <a:rPr lang="en-US" altLang="en-US" sz="1600" i="1" dirty="0">
                <a:solidFill>
                  <a:srgbClr val="0000FF"/>
                </a:solidFill>
              </a:rPr>
              <a:t>Strep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What other bacterium must also be considered?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H flu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i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CCCC"/>
                </a:solidFill>
              </a:rPr>
              <a:t>How should you go about ‘considering’ it?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CCCC"/>
                </a:solidFill>
              </a:rPr>
              <a:t>By inquiring whether the child has been vaccinated against it</a:t>
            </a:r>
          </a:p>
        </p:txBody>
      </p:sp>
      <p:sp>
        <p:nvSpPr>
          <p:cNvPr id="2" name="Oval 1"/>
          <p:cNvSpPr/>
          <p:nvPr/>
        </p:nvSpPr>
        <p:spPr>
          <a:xfrm>
            <a:off x="1600200" y="4114800"/>
            <a:ext cx="1295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37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ED3937-C3CB-4FBE-822F-128ADDE94332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US" altLang="en-US" sz="10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id="{93D2C9F3-392C-452D-8D58-270D59CED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752600" y="2819400"/>
            <a:ext cx="1524000" cy="9144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752600" y="4191000"/>
            <a:ext cx="990600" cy="685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/>
              <a:t>Q</a:t>
            </a:r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900" b="1" dirty="0"/>
              <a:t>Pediatric Pre-</a:t>
            </a:r>
            <a:r>
              <a:rPr lang="en-US" sz="2900" b="1" dirty="0" err="1"/>
              <a:t>Septal</a:t>
            </a:r>
            <a:r>
              <a:rPr lang="en-US" sz="2900" b="1" dirty="0"/>
              <a:t> Cellulitis</a:t>
            </a:r>
          </a:p>
          <a:p>
            <a:pPr lvl="1" eaLnBrk="1" hangingPunct="1">
              <a:defRPr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2) 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 to ocular/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</a:rPr>
              <a:t>periocular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 infection: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Impetigo; zoster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infection:</a:t>
            </a:r>
          </a:p>
          <a:p>
            <a:pPr lvl="3" eaLnBrk="1" hangingPunct="1">
              <a:defRPr/>
            </a:pPr>
            <a:r>
              <a:rPr lang="en-US" sz="1900" b="1" dirty="0">
                <a:solidFill>
                  <a:srgbClr val="0000FF"/>
                </a:solidFill>
              </a:rPr>
              <a:t>URTI</a:t>
            </a:r>
          </a:p>
          <a:p>
            <a:pPr lvl="3" eaLnBrk="1" hangingPunct="1">
              <a:defRPr/>
            </a:pPr>
            <a:r>
              <a:rPr lang="en-US" sz="1900" b="1" dirty="0">
                <a:solidFill>
                  <a:srgbClr val="0000FF"/>
                </a:solidFill>
              </a:rPr>
              <a:t>sinusitis</a:t>
            </a:r>
            <a:endParaRPr lang="en-US" sz="1900" b="1" i="1" dirty="0">
              <a:solidFill>
                <a:srgbClr val="0000FF"/>
              </a:solidFill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048000" y="4337050"/>
            <a:ext cx="5624513" cy="229235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What are the two common bacteria involved?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1)</a:t>
            </a:r>
            <a:r>
              <a:rPr lang="en-US" altLang="en-US" sz="1600" b="1" dirty="0">
                <a:solidFill>
                  <a:srgbClr val="0000FF"/>
                </a:solidFill>
              </a:rPr>
              <a:t> </a:t>
            </a:r>
            <a:r>
              <a:rPr lang="en-US" altLang="en-US" sz="1600" i="1" dirty="0">
                <a:solidFill>
                  <a:srgbClr val="0000FF"/>
                </a:solidFill>
              </a:rPr>
              <a:t>Staph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2) </a:t>
            </a:r>
            <a:r>
              <a:rPr lang="en-US" altLang="en-US" sz="1600" i="1" dirty="0">
                <a:solidFill>
                  <a:srgbClr val="0000FF"/>
                </a:solidFill>
              </a:rPr>
              <a:t>Strep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What other bacterium must also be considered?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H flu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i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How should you go about ‘considering’ it?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CCCC"/>
                </a:solidFill>
              </a:rPr>
              <a:t>By inquiring whether the child has been vaccinated against it</a:t>
            </a:r>
          </a:p>
        </p:txBody>
      </p:sp>
      <p:sp>
        <p:nvSpPr>
          <p:cNvPr id="2" name="Oval 1"/>
          <p:cNvSpPr/>
          <p:nvPr/>
        </p:nvSpPr>
        <p:spPr>
          <a:xfrm>
            <a:off x="1600200" y="4114800"/>
            <a:ext cx="1295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39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5BAF02-3FE8-4D29-8F16-B3181C185DE3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US" altLang="en-US" sz="10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id="{7B4B2AA2-7F6A-4AD3-87F2-6CA7C751C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752600" y="2819400"/>
            <a:ext cx="1524000" cy="9144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752600" y="4191000"/>
            <a:ext cx="990600" cy="685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900" b="1" dirty="0"/>
              <a:t>Pediatric Pre-</a:t>
            </a:r>
            <a:r>
              <a:rPr lang="en-US" sz="2900" b="1" dirty="0" err="1"/>
              <a:t>Septal</a:t>
            </a:r>
            <a:r>
              <a:rPr lang="en-US" sz="2900" b="1" dirty="0"/>
              <a:t> Cellulitis</a:t>
            </a:r>
          </a:p>
          <a:p>
            <a:pPr lvl="1" eaLnBrk="1" hangingPunct="1">
              <a:defRPr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2) 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 to ocular/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</a:rPr>
              <a:t>periocular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 infection: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Conjunctivitis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Impetigo; zoster</a:t>
            </a:r>
          </a:p>
          <a:p>
            <a:pPr lvl="3" eaLnBrk="1" hangingPunct="1">
              <a:defRPr/>
            </a:pPr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infection:</a:t>
            </a:r>
          </a:p>
          <a:p>
            <a:pPr lvl="3" eaLnBrk="1" hangingPunct="1">
              <a:defRPr/>
            </a:pPr>
            <a:r>
              <a:rPr lang="en-US" sz="1900" b="1" dirty="0">
                <a:solidFill>
                  <a:srgbClr val="0000FF"/>
                </a:solidFill>
              </a:rPr>
              <a:t>URTI</a:t>
            </a:r>
          </a:p>
          <a:p>
            <a:pPr lvl="3" eaLnBrk="1" hangingPunct="1">
              <a:defRPr/>
            </a:pPr>
            <a:r>
              <a:rPr lang="en-US" sz="1900" b="1" dirty="0">
                <a:solidFill>
                  <a:srgbClr val="0000FF"/>
                </a:solidFill>
              </a:rPr>
              <a:t>sinusitis</a:t>
            </a:r>
            <a:endParaRPr lang="en-US" sz="1900" b="1" i="1" dirty="0">
              <a:solidFill>
                <a:srgbClr val="0000FF"/>
              </a:solidFill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048000" y="4337050"/>
            <a:ext cx="5624513" cy="229235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What are the two common bacteria involved?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1)</a:t>
            </a:r>
            <a:r>
              <a:rPr lang="en-US" altLang="en-US" sz="1600" b="1" dirty="0">
                <a:solidFill>
                  <a:srgbClr val="0000FF"/>
                </a:solidFill>
              </a:rPr>
              <a:t> </a:t>
            </a:r>
            <a:r>
              <a:rPr lang="en-US" altLang="en-US" sz="1600" i="1" dirty="0">
                <a:solidFill>
                  <a:srgbClr val="0000FF"/>
                </a:solidFill>
              </a:rPr>
              <a:t>Staph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2) </a:t>
            </a:r>
            <a:r>
              <a:rPr lang="en-US" altLang="en-US" sz="1600" i="1" dirty="0">
                <a:solidFill>
                  <a:srgbClr val="0000FF"/>
                </a:solidFill>
              </a:rPr>
              <a:t>Strep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What other bacterium must also be considered?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H flu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i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How should you go about ‘considering’ it?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By inquiring whether the child has been vaccinated against it</a:t>
            </a:r>
          </a:p>
        </p:txBody>
      </p:sp>
      <p:sp>
        <p:nvSpPr>
          <p:cNvPr id="2" name="Oval 1"/>
          <p:cNvSpPr/>
          <p:nvPr/>
        </p:nvSpPr>
        <p:spPr>
          <a:xfrm>
            <a:off x="1600200" y="4114800"/>
            <a:ext cx="1295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41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78EE33-CAEA-4407-9750-FE06A75B13E5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US" altLang="en-US" sz="10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FF2B5EF4-FFF2-40B4-BE49-F238E27FC236}">
                <a16:creationId xmlns:a16="http://schemas.microsoft.com/office/drawing/2014/main" id="{5EE24371-B225-4A9C-9D3A-773F932AF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752600" y="2819400"/>
            <a:ext cx="1524000" cy="9144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752600" y="4191000"/>
            <a:ext cx="990600" cy="685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844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/>
            <a:r>
              <a:rPr lang="en-US" altLang="en-US" sz="2900" b="1" dirty="0">
                <a:solidFill>
                  <a:schemeClr val="bg1">
                    <a:lumMod val="75000"/>
                  </a:schemeClr>
                </a:solidFill>
              </a:rPr>
              <a:t>Pediatric Pre-Septal Cellulitis</a:t>
            </a:r>
          </a:p>
          <a:p>
            <a:pPr lvl="1" eaLnBrk="1" hangingPunct="1"/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Post-</a:t>
            </a:r>
            <a:r>
              <a:rPr lang="en-US" altLang="en-US" sz="2200" b="1" i="1" dirty="0">
                <a:solidFill>
                  <a:srgbClr val="0000FF"/>
                </a:solidFill>
              </a:rPr>
              <a:t>skin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2200" b="1" i="1" dirty="0">
                <a:solidFill>
                  <a:srgbClr val="0000FF"/>
                </a:solidFill>
              </a:rPr>
              <a:t>break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2)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ocular/periocular infection:</a:t>
            </a:r>
          </a:p>
          <a:p>
            <a:pPr lvl="3" eaLnBrk="1" hangingPunct="1"/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Conjunctivitis</a:t>
            </a:r>
          </a:p>
          <a:p>
            <a:pPr lvl="3" eaLnBrk="1" hangingPunct="1"/>
            <a:r>
              <a:rPr lang="en-US" altLang="en-US" sz="1900" b="1" dirty="0">
                <a:solidFill>
                  <a:srgbClr val="0000FF"/>
                </a:solidFill>
              </a:rPr>
              <a:t>Impetigo; zoster</a:t>
            </a:r>
          </a:p>
          <a:p>
            <a:pPr lvl="3" eaLnBrk="1" hangingPunct="1"/>
            <a:r>
              <a:rPr lang="en-US" altLang="en-US" sz="1900" b="1" dirty="0">
                <a:solidFill>
                  <a:srgbClr val="0000FF"/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infection:</a:t>
            </a:r>
          </a:p>
          <a:p>
            <a:pPr lvl="3" eaLnBrk="1" hangingPunct="1"/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URTI</a:t>
            </a:r>
          </a:p>
          <a:p>
            <a:pPr lvl="3" eaLnBrk="1" hangingPunct="1"/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sinusitis</a:t>
            </a:r>
            <a:endParaRPr lang="en-US" altLang="en-US" sz="19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44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C3DF7D-16F2-41F8-BDD3-B7531380E515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altLang="en-US" sz="1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5A32D-7DBA-493B-BA7C-DE696439B880}"/>
              </a:ext>
            </a:extLst>
          </p:cNvPr>
          <p:cNvSpPr txBox="1"/>
          <p:nvPr/>
        </p:nvSpPr>
        <p:spPr>
          <a:xfrm>
            <a:off x="2582517" y="4100752"/>
            <a:ext cx="6275127" cy="14773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Some experts would            argue that if an unmistakable precipitating event such as </a:t>
            </a:r>
            <a:r>
              <a:rPr lang="en-US" b="1" dirty="0">
                <a:solidFill>
                  <a:schemeClr val="bg1"/>
                </a:solidFill>
              </a:rPr>
              <a:t>these</a:t>
            </a:r>
            <a:r>
              <a:rPr lang="en-US" dirty="0">
                <a:solidFill>
                  <a:schemeClr val="bg1"/>
                </a:solidFill>
              </a:rPr>
              <a:t> isn’t readily identified, then a diagnosis of pre-septal cellulitis should not be made, and instead  imaging  should be pursued to rule out an </a:t>
            </a:r>
            <a:r>
              <a:rPr lang="en-US" i="1" dirty="0">
                <a:solidFill>
                  <a:schemeClr val="bg1"/>
                </a:solidFill>
              </a:rPr>
              <a:t>orbital</a:t>
            </a:r>
            <a:r>
              <a:rPr lang="en-US" dirty="0">
                <a:solidFill>
                  <a:schemeClr val="bg1"/>
                </a:solidFill>
              </a:rPr>
              <a:t> cellulitis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272DD2C-7FA1-4594-9A3F-23A3A6B77C84}"/>
              </a:ext>
            </a:extLst>
          </p:cNvPr>
          <p:cNvSpPr/>
          <p:nvPr/>
        </p:nvSpPr>
        <p:spPr>
          <a:xfrm>
            <a:off x="2057400" y="1867690"/>
            <a:ext cx="1752600" cy="657146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C7C269B-EBE1-4830-8E6F-60567A6FB8E5}"/>
              </a:ext>
            </a:extLst>
          </p:cNvPr>
          <p:cNvSpPr/>
          <p:nvPr/>
        </p:nvSpPr>
        <p:spPr>
          <a:xfrm>
            <a:off x="1371600" y="2976349"/>
            <a:ext cx="2590800" cy="92533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D7CA250-7B9A-474C-A326-1395B553BD2F}"/>
              </a:ext>
            </a:extLst>
          </p:cNvPr>
          <p:cNvCxnSpPr/>
          <p:nvPr/>
        </p:nvCxnSpPr>
        <p:spPr>
          <a:xfrm flipH="1" flipV="1">
            <a:off x="3810000" y="3733800"/>
            <a:ext cx="1600200" cy="68580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6346F4D-72F8-4F39-BED6-B16C903B92EB}"/>
              </a:ext>
            </a:extLst>
          </p:cNvPr>
          <p:cNvCxnSpPr>
            <a:cxnSpLocks/>
          </p:cNvCxnSpPr>
          <p:nvPr/>
        </p:nvCxnSpPr>
        <p:spPr>
          <a:xfrm flipH="1" flipV="1">
            <a:off x="3678783" y="2435210"/>
            <a:ext cx="1765253" cy="199987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7">
            <a:extLst>
              <a:ext uri="{FF2B5EF4-FFF2-40B4-BE49-F238E27FC236}">
                <a16:creationId xmlns:a16="http://schemas.microsoft.com/office/drawing/2014/main" id="{09865853-2F7A-4322-BF80-858DCDEB49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9643CB-48C7-4404-80AB-829A191098F7}"/>
              </a:ext>
            </a:extLst>
          </p:cNvPr>
          <p:cNvSpPr/>
          <p:nvPr/>
        </p:nvSpPr>
        <p:spPr>
          <a:xfrm>
            <a:off x="3922643" y="5009872"/>
            <a:ext cx="906117" cy="224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F8B3AA-127D-4EDB-BC87-D7922541F879}"/>
              </a:ext>
            </a:extLst>
          </p:cNvPr>
          <p:cNvSpPr/>
          <p:nvPr/>
        </p:nvSpPr>
        <p:spPr>
          <a:xfrm>
            <a:off x="2590800" y="5267118"/>
            <a:ext cx="696744" cy="264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FF2B5EF4-FFF2-40B4-BE49-F238E27FC236}">
                <a16:creationId xmlns:a16="http://schemas.microsoft.com/office/drawing/2014/main" id="{5EE24371-B225-4A9C-9D3A-773F932AF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752600" y="2819400"/>
            <a:ext cx="1524000" cy="9144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752600" y="4191000"/>
            <a:ext cx="990600" cy="685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844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/>
            <a:r>
              <a:rPr lang="en-US" altLang="en-US" sz="2900" b="1" dirty="0">
                <a:solidFill>
                  <a:schemeClr val="bg1">
                    <a:lumMod val="75000"/>
                  </a:schemeClr>
                </a:solidFill>
              </a:rPr>
              <a:t>Pediatric Pre-Septal Cellulitis</a:t>
            </a:r>
          </a:p>
          <a:p>
            <a:pPr lvl="1" eaLnBrk="1" hangingPunct="1"/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Post-</a:t>
            </a:r>
            <a:r>
              <a:rPr lang="en-US" altLang="en-US" sz="2200" b="1" i="1" dirty="0">
                <a:solidFill>
                  <a:srgbClr val="0000FF"/>
                </a:solidFill>
              </a:rPr>
              <a:t>skin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2200" b="1" i="1" dirty="0">
                <a:solidFill>
                  <a:srgbClr val="0000FF"/>
                </a:solidFill>
              </a:rPr>
              <a:t>break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2)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ocular/periocular infection:</a:t>
            </a:r>
          </a:p>
          <a:p>
            <a:pPr lvl="3" eaLnBrk="1" hangingPunct="1"/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Conjunctivitis</a:t>
            </a:r>
          </a:p>
          <a:p>
            <a:pPr lvl="3" eaLnBrk="1" hangingPunct="1"/>
            <a:r>
              <a:rPr lang="en-US" altLang="en-US" sz="1900" b="1" dirty="0">
                <a:solidFill>
                  <a:srgbClr val="0000FF"/>
                </a:solidFill>
              </a:rPr>
              <a:t>Impetigo; zoster</a:t>
            </a:r>
          </a:p>
          <a:p>
            <a:pPr lvl="3" eaLnBrk="1" hangingPunct="1"/>
            <a:r>
              <a:rPr lang="en-US" altLang="en-US" sz="1900" b="1" dirty="0">
                <a:solidFill>
                  <a:srgbClr val="0000FF"/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infection:</a:t>
            </a:r>
          </a:p>
          <a:p>
            <a:pPr lvl="3" eaLnBrk="1" hangingPunct="1"/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URTI</a:t>
            </a:r>
          </a:p>
          <a:p>
            <a:pPr lvl="3" eaLnBrk="1" hangingPunct="1"/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sinusitis</a:t>
            </a:r>
            <a:endParaRPr lang="en-US" altLang="en-US" sz="19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44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C3DF7D-16F2-41F8-BDD3-B7531380E515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US" altLang="en-US" sz="1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5A32D-7DBA-493B-BA7C-DE696439B880}"/>
              </a:ext>
            </a:extLst>
          </p:cNvPr>
          <p:cNvSpPr txBox="1"/>
          <p:nvPr/>
        </p:nvSpPr>
        <p:spPr>
          <a:xfrm>
            <a:off x="2582517" y="4100752"/>
            <a:ext cx="6275127" cy="14773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Some experts would            argue that if an unmistakable precipitating event such as </a:t>
            </a:r>
            <a:r>
              <a:rPr lang="en-US" b="1" dirty="0">
                <a:solidFill>
                  <a:schemeClr val="bg1"/>
                </a:solidFill>
              </a:rPr>
              <a:t>these</a:t>
            </a:r>
            <a:r>
              <a:rPr lang="en-US" dirty="0">
                <a:solidFill>
                  <a:schemeClr val="bg1"/>
                </a:solidFill>
              </a:rPr>
              <a:t> isn’t readily identified, then a diagnosis of pre-septal cellulitis should not be made, and instead  </a:t>
            </a:r>
            <a:r>
              <a:rPr lang="en-US" dirty="0">
                <a:solidFill>
                  <a:srgbClr val="FFFF00"/>
                </a:solidFill>
              </a:rPr>
              <a:t>imaging</a:t>
            </a:r>
            <a:r>
              <a:rPr lang="en-US" dirty="0">
                <a:solidFill>
                  <a:schemeClr val="bg1"/>
                </a:solidFill>
              </a:rPr>
              <a:t>  should be pursued to rule out an </a:t>
            </a:r>
            <a:r>
              <a:rPr lang="en-US" i="1" dirty="0">
                <a:solidFill>
                  <a:srgbClr val="FFFF00"/>
                </a:solidFill>
              </a:rPr>
              <a:t>orbital</a:t>
            </a:r>
            <a:r>
              <a:rPr lang="en-US" dirty="0">
                <a:solidFill>
                  <a:schemeClr val="bg1"/>
                </a:solidFill>
              </a:rPr>
              <a:t> cellulitis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272DD2C-7FA1-4594-9A3F-23A3A6B77C84}"/>
              </a:ext>
            </a:extLst>
          </p:cNvPr>
          <p:cNvSpPr/>
          <p:nvPr/>
        </p:nvSpPr>
        <p:spPr>
          <a:xfrm>
            <a:off x="2057400" y="1867690"/>
            <a:ext cx="1752600" cy="657146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C7C269B-EBE1-4830-8E6F-60567A6FB8E5}"/>
              </a:ext>
            </a:extLst>
          </p:cNvPr>
          <p:cNvSpPr/>
          <p:nvPr/>
        </p:nvSpPr>
        <p:spPr>
          <a:xfrm>
            <a:off x="1371600" y="2976349"/>
            <a:ext cx="2590800" cy="92533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D7CA250-7B9A-474C-A326-1395B553BD2F}"/>
              </a:ext>
            </a:extLst>
          </p:cNvPr>
          <p:cNvCxnSpPr/>
          <p:nvPr/>
        </p:nvCxnSpPr>
        <p:spPr>
          <a:xfrm flipH="1" flipV="1">
            <a:off x="3810000" y="3733800"/>
            <a:ext cx="1600200" cy="68580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6346F4D-72F8-4F39-BED6-B16C903B92EB}"/>
              </a:ext>
            </a:extLst>
          </p:cNvPr>
          <p:cNvCxnSpPr>
            <a:cxnSpLocks/>
          </p:cNvCxnSpPr>
          <p:nvPr/>
        </p:nvCxnSpPr>
        <p:spPr>
          <a:xfrm flipH="1" flipV="1">
            <a:off x="3678783" y="2435210"/>
            <a:ext cx="1765253" cy="199987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7">
            <a:extLst>
              <a:ext uri="{FF2B5EF4-FFF2-40B4-BE49-F238E27FC236}">
                <a16:creationId xmlns:a16="http://schemas.microsoft.com/office/drawing/2014/main" id="{09865853-2F7A-4322-BF80-858DCDEB49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931149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1659E6-4EAF-470A-A72A-371A1C6E4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21" y="1323903"/>
            <a:ext cx="4027416" cy="35978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E6D0C-199A-4401-BBDC-7063E964F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21308-B42C-42B7-B765-AB9AB102A4B4}" type="slidenum">
              <a:rPr lang="en-US" altLang="en-US" smtClean="0"/>
              <a:pPr>
                <a:defRPr/>
              </a:pPr>
              <a:t>65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BFD67A-7F1F-4044-91A0-9EECBB0CB4A4}"/>
              </a:ext>
            </a:extLst>
          </p:cNvPr>
          <p:cNvSpPr txBox="1"/>
          <p:nvPr/>
        </p:nvSpPr>
        <p:spPr>
          <a:xfrm>
            <a:off x="2261125" y="6107668"/>
            <a:ext cx="462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Orbital cellulitis misdiagnosed as pre-septal</a:t>
            </a:r>
          </a:p>
        </p:txBody>
      </p:sp>
      <p:pic>
        <p:nvPicPr>
          <p:cNvPr id="1026" name="Picture 2" descr="Pre-treatment face photo">
            <a:extLst>
              <a:ext uri="{FF2B5EF4-FFF2-40B4-BE49-F238E27FC236}">
                <a16:creationId xmlns:a16="http://schemas.microsoft.com/office/drawing/2014/main" id="{FCAB2DED-DF41-4967-8CC7-38A36395B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78" y="856349"/>
            <a:ext cx="3491171" cy="452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85D54F-A7B8-46C7-82CE-4AFAFAB4CE85}"/>
              </a:ext>
            </a:extLst>
          </p:cNvPr>
          <p:cNvSpPr txBox="1"/>
          <p:nvPr/>
        </p:nvSpPr>
        <p:spPr>
          <a:xfrm>
            <a:off x="1309429" y="6477000"/>
            <a:ext cx="6781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https://webeye.ophth.uiowa.edu/eyeforum/cases/103-Pediatric-Orbital-Cellulitis.htm</a:t>
            </a:r>
          </a:p>
        </p:txBody>
      </p:sp>
    </p:spTree>
    <p:extLst>
      <p:ext uri="{BB962C8B-B14F-4D97-AF65-F5344CB8AC3E}">
        <p14:creationId xmlns:p14="http://schemas.microsoft.com/office/powerpoint/2010/main" val="19164309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FF2B5EF4-FFF2-40B4-BE49-F238E27FC236}">
                <a16:creationId xmlns:a16="http://schemas.microsoft.com/office/drawing/2014/main" id="{5EE24371-B225-4A9C-9D3A-773F932AF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752600" y="2819400"/>
            <a:ext cx="1524000" cy="9144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752600" y="4191000"/>
            <a:ext cx="990600" cy="685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267200" y="5410200"/>
            <a:ext cx="6858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7010400" y="5410200"/>
            <a:ext cx="18288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/>
          </a:p>
        </p:txBody>
      </p:sp>
      <p:sp>
        <p:nvSpPr>
          <p:cNvPr id="18441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/>
              <a:t>Q</a:t>
            </a:r>
          </a:p>
        </p:txBody>
      </p:sp>
      <p:sp>
        <p:nvSpPr>
          <p:cNvPr id="1844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/>
            <a:r>
              <a:rPr lang="en-US" altLang="en-US" sz="2900" b="1" dirty="0"/>
              <a:t>Pediatric Pre-Septal Cellulitis</a:t>
            </a:r>
          </a:p>
          <a:p>
            <a:pPr lvl="1" eaLnBrk="1" hangingPunct="1"/>
            <a:r>
              <a:rPr lang="en-US" altLang="en-US" sz="2500" dirty="0"/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z="2200" dirty="0"/>
              <a:t>1) </a:t>
            </a:r>
            <a:r>
              <a:rPr lang="en-US" altLang="en-US" sz="2200" i="1" dirty="0">
                <a:solidFill>
                  <a:srgbClr val="0000FF"/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z="2200" dirty="0"/>
              <a:t>2) </a:t>
            </a:r>
            <a:r>
              <a:rPr lang="en-US" altLang="en-US" sz="2200" i="1" dirty="0"/>
              <a:t>2</a:t>
            </a:r>
            <a:r>
              <a:rPr lang="en-US" altLang="en-US" sz="2200" i="1" baseline="30000" dirty="0"/>
              <a:t>o</a:t>
            </a:r>
            <a:r>
              <a:rPr lang="en-US" altLang="en-US" sz="2200" i="1" dirty="0"/>
              <a:t> to </a:t>
            </a:r>
            <a:r>
              <a:rPr lang="en-US" altLang="en-US" sz="2200" i="1" dirty="0">
                <a:solidFill>
                  <a:srgbClr val="0000FF"/>
                </a:solidFill>
              </a:rPr>
              <a:t>ocular/periocular</a:t>
            </a:r>
            <a:r>
              <a:rPr lang="en-US" altLang="en-US" sz="2200" i="1" dirty="0"/>
              <a:t> infection:</a:t>
            </a:r>
          </a:p>
          <a:p>
            <a:pPr lvl="3" eaLnBrk="1" hangingPunct="1"/>
            <a:r>
              <a:rPr lang="en-US" altLang="en-US" sz="1900" dirty="0">
                <a:solidFill>
                  <a:srgbClr val="0000FF"/>
                </a:solidFill>
              </a:rPr>
              <a:t>Conjunctivitis</a:t>
            </a:r>
          </a:p>
          <a:p>
            <a:pPr lvl="3" eaLnBrk="1" hangingPunct="1"/>
            <a:r>
              <a:rPr lang="en-US" altLang="en-US" sz="1900" dirty="0">
                <a:solidFill>
                  <a:srgbClr val="0000FF"/>
                </a:solidFill>
              </a:rPr>
              <a:t>Impetigo; zoster</a:t>
            </a:r>
          </a:p>
          <a:p>
            <a:pPr lvl="3" eaLnBrk="1" hangingPunct="1"/>
            <a:r>
              <a:rPr lang="en-US" altLang="en-US" sz="1900" dirty="0">
                <a:solidFill>
                  <a:srgbClr val="0000FF"/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z="2200" dirty="0"/>
              <a:t>3) </a:t>
            </a:r>
            <a:r>
              <a:rPr lang="en-US" altLang="en-US" sz="2200" i="1" dirty="0"/>
              <a:t>2</a:t>
            </a:r>
            <a:r>
              <a:rPr lang="en-US" altLang="en-US" sz="2200" i="1" baseline="30000" dirty="0"/>
              <a:t>o</a:t>
            </a:r>
            <a:r>
              <a:rPr lang="en-US" altLang="en-US" sz="2200" i="1" dirty="0"/>
              <a:t> to </a:t>
            </a:r>
            <a:r>
              <a:rPr lang="en-US" altLang="en-US" sz="2200" i="1" dirty="0">
                <a:solidFill>
                  <a:srgbClr val="0000FF"/>
                </a:solidFill>
              </a:rPr>
              <a:t>respiratory-related</a:t>
            </a:r>
            <a:r>
              <a:rPr lang="en-US" altLang="en-US" sz="2200" i="1" dirty="0"/>
              <a:t> infection:</a:t>
            </a:r>
          </a:p>
          <a:p>
            <a:pPr lvl="3" eaLnBrk="1" hangingPunct="1"/>
            <a:r>
              <a:rPr lang="en-US" altLang="en-US" sz="1900" dirty="0">
                <a:solidFill>
                  <a:srgbClr val="0000FF"/>
                </a:solidFill>
              </a:rPr>
              <a:t>URTI</a:t>
            </a:r>
          </a:p>
          <a:p>
            <a:pPr lvl="3" eaLnBrk="1" hangingPunct="1"/>
            <a:r>
              <a:rPr lang="en-US" altLang="en-US" sz="1900" dirty="0">
                <a:solidFill>
                  <a:srgbClr val="0000FF"/>
                </a:solidFill>
              </a:rPr>
              <a:t>sinusitis</a:t>
            </a:r>
            <a:endParaRPr lang="en-US" altLang="en-US" sz="1900" i="1" dirty="0">
              <a:solidFill>
                <a:srgbClr val="0000FF"/>
              </a:solidFill>
            </a:endParaRPr>
          </a:p>
          <a:p>
            <a:pPr lvl="1" eaLnBrk="1" hangingPunct="1"/>
            <a:r>
              <a:rPr lang="en-US" altLang="en-US" sz="2500" dirty="0"/>
              <a:t>Treatment</a:t>
            </a:r>
          </a:p>
          <a:p>
            <a:pPr lvl="2" eaLnBrk="1" hangingPunct="1"/>
            <a:r>
              <a:rPr lang="en-US" altLang="en-US" sz="2200" dirty="0"/>
              <a:t>Outpatient, PO </a:t>
            </a:r>
            <a:r>
              <a:rPr lang="en-US" altLang="en-US" sz="2200" dirty="0" err="1"/>
              <a:t>abx</a:t>
            </a:r>
            <a:r>
              <a:rPr lang="en-US" altLang="en-US" sz="2200" dirty="0"/>
              <a:t> if: </a:t>
            </a:r>
            <a:r>
              <a:rPr lang="en-US" altLang="en-US" sz="2200" dirty="0">
                <a:solidFill>
                  <a:srgbClr val="0000FF"/>
                </a:solidFill>
              </a:rPr>
              <a:t>&gt;1 </a:t>
            </a:r>
            <a:r>
              <a:rPr lang="en-US" altLang="en-US" sz="2200" dirty="0" err="1">
                <a:solidFill>
                  <a:srgbClr val="0000FF"/>
                </a:solidFill>
              </a:rPr>
              <a:t>yr</a:t>
            </a:r>
            <a:r>
              <a:rPr lang="en-US" altLang="en-US" sz="2200" dirty="0"/>
              <a:t> , </a:t>
            </a:r>
            <a:r>
              <a:rPr lang="en-US" altLang="en-US" sz="2200" dirty="0" err="1"/>
              <a:t>nonsevere</a:t>
            </a:r>
            <a:r>
              <a:rPr lang="en-US" altLang="en-US" sz="2200" dirty="0"/>
              <a:t>, no </a:t>
            </a:r>
            <a:r>
              <a:rPr lang="en-US" altLang="en-US" sz="2200" dirty="0">
                <a:solidFill>
                  <a:srgbClr val="0000FF"/>
                </a:solidFill>
              </a:rPr>
              <a:t>systemic signs</a:t>
            </a:r>
          </a:p>
        </p:txBody>
      </p:sp>
      <p:sp>
        <p:nvSpPr>
          <p:cNvPr id="18443" name="Rectangle 13"/>
          <p:cNvSpPr>
            <a:spLocks noChangeArrowheads="1"/>
          </p:cNvSpPr>
          <p:nvPr/>
        </p:nvSpPr>
        <p:spPr bwMode="auto">
          <a:xfrm>
            <a:off x="4267200" y="5410200"/>
            <a:ext cx="685800" cy="3810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&gt; age</a:t>
            </a:r>
          </a:p>
        </p:txBody>
      </p:sp>
      <p:sp>
        <p:nvSpPr>
          <p:cNvPr id="18444" name="Rectangle 14"/>
          <p:cNvSpPr>
            <a:spLocks noChangeArrowheads="1"/>
          </p:cNvSpPr>
          <p:nvPr/>
        </p:nvSpPr>
        <p:spPr bwMode="auto">
          <a:xfrm>
            <a:off x="7010400" y="5410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additional finding</a:t>
            </a:r>
          </a:p>
        </p:txBody>
      </p:sp>
      <p:sp>
        <p:nvSpPr>
          <p:cNvPr id="1844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C3DF7D-16F2-41F8-BDD3-B7531380E515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6501659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FF2B5EF4-FFF2-40B4-BE49-F238E27FC236}">
                <a16:creationId xmlns:a16="http://schemas.microsoft.com/office/drawing/2014/main" id="{50E26CC3-584A-4484-BCD3-1B6A7348F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19458" name="Rectangle 13"/>
          <p:cNvSpPr>
            <a:spLocks noChangeArrowheads="1"/>
          </p:cNvSpPr>
          <p:nvPr/>
        </p:nvSpPr>
        <p:spPr bwMode="auto">
          <a:xfrm>
            <a:off x="4267200" y="5410200"/>
            <a:ext cx="6858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9459" name="Rectangle 14"/>
          <p:cNvSpPr>
            <a:spLocks noChangeArrowheads="1"/>
          </p:cNvSpPr>
          <p:nvPr/>
        </p:nvSpPr>
        <p:spPr bwMode="auto">
          <a:xfrm>
            <a:off x="7010400" y="5410200"/>
            <a:ext cx="18288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1752600" y="2819400"/>
            <a:ext cx="1524000" cy="9144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9464" name="Rectangle 6"/>
          <p:cNvSpPr>
            <a:spLocks noChangeArrowheads="1"/>
          </p:cNvSpPr>
          <p:nvPr/>
        </p:nvSpPr>
        <p:spPr bwMode="auto">
          <a:xfrm>
            <a:off x="1752600" y="4191000"/>
            <a:ext cx="990600" cy="685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9465" name="Rectangle 7"/>
          <p:cNvSpPr>
            <a:spLocks noChangeArrowheads="1"/>
          </p:cNvSpPr>
          <p:nvPr/>
        </p:nvSpPr>
        <p:spPr bwMode="auto">
          <a:xfrm>
            <a:off x="4267200" y="5410200"/>
            <a:ext cx="6858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9466" name="Rectangle 8"/>
          <p:cNvSpPr>
            <a:spLocks noChangeArrowheads="1"/>
          </p:cNvSpPr>
          <p:nvPr/>
        </p:nvSpPr>
        <p:spPr bwMode="auto">
          <a:xfrm>
            <a:off x="7010400" y="5410200"/>
            <a:ext cx="18288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/>
          </a:p>
        </p:txBody>
      </p:sp>
      <p:sp>
        <p:nvSpPr>
          <p:cNvPr id="19467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19468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/>
            <a:r>
              <a:rPr lang="en-US" altLang="en-US" sz="2900" b="1" dirty="0"/>
              <a:t>Pediatric Pre-Septal Cellulitis</a:t>
            </a:r>
          </a:p>
          <a:p>
            <a:pPr lvl="1" eaLnBrk="1" hangingPunct="1"/>
            <a:r>
              <a:rPr lang="en-US" altLang="en-US" sz="2500" dirty="0"/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z="2200" dirty="0"/>
              <a:t>1) </a:t>
            </a:r>
            <a:r>
              <a:rPr lang="en-US" altLang="en-US" sz="2200" i="1" dirty="0">
                <a:solidFill>
                  <a:srgbClr val="0000FF"/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z="2200" dirty="0"/>
              <a:t>2) </a:t>
            </a:r>
            <a:r>
              <a:rPr lang="en-US" altLang="en-US" sz="2200" i="1" dirty="0"/>
              <a:t>2</a:t>
            </a:r>
            <a:r>
              <a:rPr lang="en-US" altLang="en-US" sz="2200" i="1" baseline="30000" dirty="0"/>
              <a:t>o</a:t>
            </a:r>
            <a:r>
              <a:rPr lang="en-US" altLang="en-US" sz="2200" i="1" dirty="0"/>
              <a:t> to </a:t>
            </a:r>
            <a:r>
              <a:rPr lang="en-US" altLang="en-US" sz="2200" i="1" dirty="0">
                <a:solidFill>
                  <a:srgbClr val="0000FF"/>
                </a:solidFill>
              </a:rPr>
              <a:t>ocular/periocular</a:t>
            </a:r>
            <a:r>
              <a:rPr lang="en-US" altLang="en-US" sz="2200" i="1" dirty="0"/>
              <a:t> infection:</a:t>
            </a:r>
          </a:p>
          <a:p>
            <a:pPr lvl="3" eaLnBrk="1" hangingPunct="1"/>
            <a:r>
              <a:rPr lang="en-US" altLang="en-US" sz="1900" dirty="0">
                <a:solidFill>
                  <a:srgbClr val="0000FF"/>
                </a:solidFill>
              </a:rPr>
              <a:t>Conjunctivitis</a:t>
            </a:r>
          </a:p>
          <a:p>
            <a:pPr lvl="3" eaLnBrk="1" hangingPunct="1"/>
            <a:r>
              <a:rPr lang="en-US" altLang="en-US" sz="1900" dirty="0">
                <a:solidFill>
                  <a:srgbClr val="0000FF"/>
                </a:solidFill>
              </a:rPr>
              <a:t>Impetigo; zoster</a:t>
            </a:r>
          </a:p>
          <a:p>
            <a:pPr lvl="3" eaLnBrk="1" hangingPunct="1"/>
            <a:r>
              <a:rPr lang="en-US" altLang="en-US" sz="1900" dirty="0">
                <a:solidFill>
                  <a:srgbClr val="0000FF"/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z="2200" dirty="0"/>
              <a:t>3) </a:t>
            </a:r>
            <a:r>
              <a:rPr lang="en-US" altLang="en-US" sz="2200" i="1" dirty="0"/>
              <a:t>2</a:t>
            </a:r>
            <a:r>
              <a:rPr lang="en-US" altLang="en-US" sz="2200" i="1" baseline="30000" dirty="0"/>
              <a:t>o</a:t>
            </a:r>
            <a:r>
              <a:rPr lang="en-US" altLang="en-US" sz="2200" i="1" dirty="0"/>
              <a:t> to </a:t>
            </a:r>
            <a:r>
              <a:rPr lang="en-US" altLang="en-US" sz="2200" i="1" dirty="0">
                <a:solidFill>
                  <a:srgbClr val="0000FF"/>
                </a:solidFill>
              </a:rPr>
              <a:t>respiratory-related</a:t>
            </a:r>
            <a:r>
              <a:rPr lang="en-US" altLang="en-US" sz="2200" i="1" dirty="0"/>
              <a:t> infection:</a:t>
            </a:r>
          </a:p>
          <a:p>
            <a:pPr lvl="3" eaLnBrk="1" hangingPunct="1"/>
            <a:r>
              <a:rPr lang="en-US" altLang="en-US" sz="1900" dirty="0">
                <a:solidFill>
                  <a:srgbClr val="0000FF"/>
                </a:solidFill>
              </a:rPr>
              <a:t>URTI</a:t>
            </a:r>
          </a:p>
          <a:p>
            <a:pPr lvl="3" eaLnBrk="1" hangingPunct="1"/>
            <a:r>
              <a:rPr lang="en-US" altLang="en-US" sz="1900" dirty="0">
                <a:solidFill>
                  <a:srgbClr val="0000FF"/>
                </a:solidFill>
              </a:rPr>
              <a:t>sinusitis</a:t>
            </a:r>
            <a:endParaRPr lang="en-US" altLang="en-US" sz="1900" i="1" dirty="0">
              <a:solidFill>
                <a:srgbClr val="0000FF"/>
              </a:solidFill>
            </a:endParaRPr>
          </a:p>
          <a:p>
            <a:pPr lvl="1" eaLnBrk="1" hangingPunct="1"/>
            <a:r>
              <a:rPr lang="en-US" altLang="en-US" sz="2500" dirty="0"/>
              <a:t>Treatment</a:t>
            </a:r>
          </a:p>
          <a:p>
            <a:pPr lvl="2" eaLnBrk="1" hangingPunct="1"/>
            <a:r>
              <a:rPr lang="en-US" altLang="en-US" sz="2200" dirty="0"/>
              <a:t>Outpatient, PO </a:t>
            </a:r>
            <a:r>
              <a:rPr lang="en-US" altLang="en-US" sz="2200" dirty="0" err="1"/>
              <a:t>abx</a:t>
            </a:r>
            <a:r>
              <a:rPr lang="en-US" altLang="en-US" sz="2200" dirty="0"/>
              <a:t> if: </a:t>
            </a:r>
            <a:r>
              <a:rPr lang="en-US" altLang="en-US" sz="2200" dirty="0">
                <a:solidFill>
                  <a:srgbClr val="0000FF"/>
                </a:solidFill>
              </a:rPr>
              <a:t>&gt;1 </a:t>
            </a:r>
            <a:r>
              <a:rPr lang="en-US" altLang="en-US" sz="2200" dirty="0" err="1">
                <a:solidFill>
                  <a:srgbClr val="0000FF"/>
                </a:solidFill>
              </a:rPr>
              <a:t>yr</a:t>
            </a:r>
            <a:r>
              <a:rPr lang="en-US" altLang="en-US" sz="2200" dirty="0"/>
              <a:t> , </a:t>
            </a:r>
            <a:r>
              <a:rPr lang="en-US" altLang="en-US" sz="2200" dirty="0" err="1"/>
              <a:t>nonsevere</a:t>
            </a:r>
            <a:r>
              <a:rPr lang="en-US" altLang="en-US" sz="2200" dirty="0"/>
              <a:t>, no </a:t>
            </a:r>
            <a:r>
              <a:rPr lang="en-US" altLang="en-US" sz="2200" dirty="0">
                <a:solidFill>
                  <a:srgbClr val="0000FF"/>
                </a:solidFill>
              </a:rPr>
              <a:t>systemic signs</a:t>
            </a:r>
          </a:p>
        </p:txBody>
      </p:sp>
      <p:sp>
        <p:nvSpPr>
          <p:cNvPr id="1946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8C59D2-168D-4EF1-AE24-07C30A8215FF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en-US" altLang="en-US" sz="10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>
            <a:extLst>
              <a:ext uri="{FF2B5EF4-FFF2-40B4-BE49-F238E27FC236}">
                <a16:creationId xmlns:a16="http://schemas.microsoft.com/office/drawing/2014/main" id="{25B5A7E5-240B-42BF-83E5-AAC6D99DA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267200" y="5410200"/>
            <a:ext cx="6858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7010400" y="5410200"/>
            <a:ext cx="18288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752600" y="2819400"/>
            <a:ext cx="1524000" cy="9144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752600" y="4191000"/>
            <a:ext cx="990600" cy="685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4267200" y="5410200"/>
            <a:ext cx="6858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7010400" y="5410200"/>
            <a:ext cx="18288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5486400" y="5791200"/>
            <a:ext cx="6858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7315200" y="5791200"/>
            <a:ext cx="8382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/>
              <a:t>Q</a:t>
            </a:r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/>
            <a:r>
              <a:rPr lang="en-US" altLang="en-US" sz="2900" b="1" dirty="0"/>
              <a:t>Pediatric Pre-Septal Cellulitis</a:t>
            </a:r>
          </a:p>
          <a:p>
            <a:pPr lvl="1" eaLnBrk="1" hangingPunct="1"/>
            <a:r>
              <a:rPr lang="en-US" altLang="en-US" sz="2500" dirty="0"/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z="2200" dirty="0"/>
              <a:t>1) </a:t>
            </a:r>
            <a:r>
              <a:rPr lang="en-US" altLang="en-US" sz="2200" i="1" dirty="0">
                <a:solidFill>
                  <a:srgbClr val="0000FF"/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z="2200" dirty="0"/>
              <a:t>2) </a:t>
            </a:r>
            <a:r>
              <a:rPr lang="en-US" altLang="en-US" sz="2200" i="1" dirty="0"/>
              <a:t>2</a:t>
            </a:r>
            <a:r>
              <a:rPr lang="en-US" altLang="en-US" sz="2200" i="1" baseline="30000" dirty="0"/>
              <a:t>o</a:t>
            </a:r>
            <a:r>
              <a:rPr lang="en-US" altLang="en-US" sz="2200" i="1" dirty="0"/>
              <a:t> to </a:t>
            </a:r>
            <a:r>
              <a:rPr lang="en-US" altLang="en-US" sz="2200" i="1" dirty="0">
                <a:solidFill>
                  <a:srgbClr val="0000FF"/>
                </a:solidFill>
              </a:rPr>
              <a:t>ocular/periocular</a:t>
            </a:r>
            <a:r>
              <a:rPr lang="en-US" altLang="en-US" sz="2200" i="1" dirty="0"/>
              <a:t> infection:</a:t>
            </a:r>
          </a:p>
          <a:p>
            <a:pPr lvl="3" eaLnBrk="1" hangingPunct="1"/>
            <a:r>
              <a:rPr lang="en-US" altLang="en-US" sz="1900" dirty="0">
                <a:solidFill>
                  <a:srgbClr val="0000FF"/>
                </a:solidFill>
              </a:rPr>
              <a:t>Conjunctivitis</a:t>
            </a:r>
          </a:p>
          <a:p>
            <a:pPr lvl="3" eaLnBrk="1" hangingPunct="1"/>
            <a:r>
              <a:rPr lang="en-US" altLang="en-US" sz="1900" dirty="0">
                <a:solidFill>
                  <a:srgbClr val="0000FF"/>
                </a:solidFill>
              </a:rPr>
              <a:t>Impetigo; zoster</a:t>
            </a:r>
          </a:p>
          <a:p>
            <a:pPr lvl="3" eaLnBrk="1" hangingPunct="1"/>
            <a:r>
              <a:rPr lang="en-US" altLang="en-US" sz="1900" dirty="0">
                <a:solidFill>
                  <a:srgbClr val="0000FF"/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z="2200" dirty="0"/>
              <a:t>3) </a:t>
            </a:r>
            <a:r>
              <a:rPr lang="en-US" altLang="en-US" sz="2200" i="1" dirty="0"/>
              <a:t>2</a:t>
            </a:r>
            <a:r>
              <a:rPr lang="en-US" altLang="en-US" sz="2200" i="1" baseline="30000" dirty="0"/>
              <a:t>o</a:t>
            </a:r>
            <a:r>
              <a:rPr lang="en-US" altLang="en-US" sz="2200" i="1" dirty="0"/>
              <a:t> to </a:t>
            </a:r>
            <a:r>
              <a:rPr lang="en-US" altLang="en-US" sz="2200" i="1" dirty="0">
                <a:solidFill>
                  <a:srgbClr val="0000FF"/>
                </a:solidFill>
              </a:rPr>
              <a:t>respiratory-related</a:t>
            </a:r>
            <a:r>
              <a:rPr lang="en-US" altLang="en-US" sz="2200" i="1" dirty="0"/>
              <a:t> infection:</a:t>
            </a:r>
          </a:p>
          <a:p>
            <a:pPr lvl="3" eaLnBrk="1" hangingPunct="1"/>
            <a:r>
              <a:rPr lang="en-US" altLang="en-US" sz="1900" dirty="0">
                <a:solidFill>
                  <a:srgbClr val="0000FF"/>
                </a:solidFill>
              </a:rPr>
              <a:t>URTI</a:t>
            </a:r>
          </a:p>
          <a:p>
            <a:pPr lvl="3" eaLnBrk="1" hangingPunct="1"/>
            <a:r>
              <a:rPr lang="en-US" altLang="en-US" sz="1900" dirty="0">
                <a:solidFill>
                  <a:srgbClr val="0000FF"/>
                </a:solidFill>
              </a:rPr>
              <a:t>sinusitis</a:t>
            </a:r>
            <a:endParaRPr lang="en-US" altLang="en-US" sz="1900" i="1" dirty="0">
              <a:solidFill>
                <a:srgbClr val="0000FF"/>
              </a:solidFill>
            </a:endParaRPr>
          </a:p>
          <a:p>
            <a:pPr lvl="1" eaLnBrk="1" hangingPunct="1"/>
            <a:r>
              <a:rPr lang="en-US" altLang="en-US" sz="2500" dirty="0"/>
              <a:t>Treatment</a:t>
            </a:r>
          </a:p>
          <a:p>
            <a:pPr lvl="2" eaLnBrk="1" hangingPunct="1"/>
            <a:r>
              <a:rPr lang="en-US" altLang="en-US" sz="2200" dirty="0"/>
              <a:t>Outpatient, PO </a:t>
            </a:r>
            <a:r>
              <a:rPr lang="en-US" altLang="en-US" sz="2200" dirty="0" err="1"/>
              <a:t>abx</a:t>
            </a:r>
            <a:r>
              <a:rPr lang="en-US" altLang="en-US" sz="2200" dirty="0"/>
              <a:t> if: </a:t>
            </a:r>
            <a:r>
              <a:rPr lang="en-US" altLang="en-US" sz="2200" dirty="0">
                <a:solidFill>
                  <a:srgbClr val="0000FF"/>
                </a:solidFill>
              </a:rPr>
              <a:t>&gt;1 </a:t>
            </a:r>
            <a:r>
              <a:rPr lang="en-US" altLang="en-US" sz="2200" dirty="0" err="1">
                <a:solidFill>
                  <a:srgbClr val="0000FF"/>
                </a:solidFill>
              </a:rPr>
              <a:t>yr</a:t>
            </a:r>
            <a:r>
              <a:rPr lang="en-US" altLang="en-US" sz="2200" dirty="0"/>
              <a:t> , </a:t>
            </a:r>
            <a:r>
              <a:rPr lang="en-US" altLang="en-US" sz="2200" dirty="0" err="1"/>
              <a:t>nonsevere</a:t>
            </a:r>
            <a:r>
              <a:rPr lang="en-US" altLang="en-US" sz="2200" dirty="0"/>
              <a:t>, no </a:t>
            </a:r>
            <a:r>
              <a:rPr lang="en-US" altLang="en-US" sz="2200" dirty="0">
                <a:solidFill>
                  <a:srgbClr val="0000FF"/>
                </a:solidFill>
              </a:rPr>
              <a:t>systemic signs</a:t>
            </a:r>
          </a:p>
          <a:p>
            <a:pPr lvl="2" eaLnBrk="1" hangingPunct="1"/>
            <a:r>
              <a:rPr lang="en-US" altLang="en-US" sz="2200" dirty="0"/>
              <a:t>Inpatient, IV </a:t>
            </a:r>
            <a:r>
              <a:rPr lang="en-US" altLang="en-US" sz="2200" dirty="0" err="1"/>
              <a:t>abx</a:t>
            </a:r>
            <a:r>
              <a:rPr lang="en-US" altLang="en-US" sz="2200" dirty="0"/>
              <a:t> and imaging if: </a:t>
            </a:r>
            <a:r>
              <a:rPr lang="en-US" altLang="en-US" sz="2200" dirty="0">
                <a:solidFill>
                  <a:srgbClr val="0000FF"/>
                </a:solidFill>
              </a:rPr>
              <a:t>&lt;1 </a:t>
            </a:r>
            <a:r>
              <a:rPr lang="en-US" altLang="en-US" sz="2200" dirty="0" err="1">
                <a:solidFill>
                  <a:srgbClr val="0000FF"/>
                </a:solidFill>
              </a:rPr>
              <a:t>yr</a:t>
            </a:r>
            <a:r>
              <a:rPr lang="en-US" altLang="en-US" sz="2200" dirty="0"/>
              <a:t> , severe, </a:t>
            </a:r>
            <a:r>
              <a:rPr lang="en-US" altLang="en-US" sz="2200" dirty="0">
                <a:solidFill>
                  <a:srgbClr val="0000FF"/>
                </a:solidFill>
              </a:rPr>
              <a:t>septic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5486400" y="5791200"/>
            <a:ext cx="685800" cy="3810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&lt; age</a:t>
            </a: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7315200" y="5791200"/>
            <a:ext cx="838200" cy="3810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additional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finding</a:t>
            </a:r>
          </a:p>
        </p:txBody>
      </p:sp>
      <p:sp>
        <p:nvSpPr>
          <p:cNvPr id="2049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BEC245-140C-4954-8976-B7E3E6C430CC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en-US" altLang="en-US" sz="10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>
            <a:extLst>
              <a:ext uri="{FF2B5EF4-FFF2-40B4-BE49-F238E27FC236}">
                <a16:creationId xmlns:a16="http://schemas.microsoft.com/office/drawing/2014/main" id="{A8C7C660-11FA-47E7-9777-F14EBB9D7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1506" name="Rectangle 15"/>
          <p:cNvSpPr>
            <a:spLocks noChangeArrowheads="1"/>
          </p:cNvSpPr>
          <p:nvPr/>
        </p:nvSpPr>
        <p:spPr bwMode="auto">
          <a:xfrm>
            <a:off x="5486400" y="5791200"/>
            <a:ext cx="6858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1507" name="Rectangle 16"/>
          <p:cNvSpPr>
            <a:spLocks noChangeArrowheads="1"/>
          </p:cNvSpPr>
          <p:nvPr/>
        </p:nvSpPr>
        <p:spPr bwMode="auto">
          <a:xfrm>
            <a:off x="7315200" y="5791200"/>
            <a:ext cx="8382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4267200" y="5410200"/>
            <a:ext cx="6858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7010400" y="5410200"/>
            <a:ext cx="18288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1510" name="Rectangle 4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1512" name="Rectangle 6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513" name="Rectangle 7"/>
          <p:cNvSpPr>
            <a:spLocks noChangeArrowheads="1"/>
          </p:cNvSpPr>
          <p:nvPr/>
        </p:nvSpPr>
        <p:spPr bwMode="auto">
          <a:xfrm>
            <a:off x="1752600" y="2819400"/>
            <a:ext cx="1524000" cy="9144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514" name="Rectangle 8"/>
          <p:cNvSpPr>
            <a:spLocks noChangeArrowheads="1"/>
          </p:cNvSpPr>
          <p:nvPr/>
        </p:nvSpPr>
        <p:spPr bwMode="auto">
          <a:xfrm>
            <a:off x="1752600" y="4191000"/>
            <a:ext cx="990600" cy="685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21515" name="Rectangle 9"/>
          <p:cNvSpPr>
            <a:spLocks noChangeArrowheads="1"/>
          </p:cNvSpPr>
          <p:nvPr/>
        </p:nvSpPr>
        <p:spPr bwMode="auto">
          <a:xfrm>
            <a:off x="4267200" y="5410200"/>
            <a:ext cx="6858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1516" name="Rectangle 10"/>
          <p:cNvSpPr>
            <a:spLocks noChangeArrowheads="1"/>
          </p:cNvSpPr>
          <p:nvPr/>
        </p:nvSpPr>
        <p:spPr bwMode="auto">
          <a:xfrm>
            <a:off x="7010400" y="5410200"/>
            <a:ext cx="18288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/>
          </a:p>
        </p:txBody>
      </p:sp>
      <p:sp>
        <p:nvSpPr>
          <p:cNvPr id="21517" name="Rectangle 11"/>
          <p:cNvSpPr>
            <a:spLocks noChangeArrowheads="1"/>
          </p:cNvSpPr>
          <p:nvPr/>
        </p:nvSpPr>
        <p:spPr bwMode="auto">
          <a:xfrm>
            <a:off x="5486400" y="5791200"/>
            <a:ext cx="6858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1518" name="Rectangle 12"/>
          <p:cNvSpPr>
            <a:spLocks noChangeArrowheads="1"/>
          </p:cNvSpPr>
          <p:nvPr/>
        </p:nvSpPr>
        <p:spPr bwMode="auto">
          <a:xfrm>
            <a:off x="7315200" y="5791200"/>
            <a:ext cx="8382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1519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2152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/>
            <a:r>
              <a:rPr lang="en-US" altLang="en-US" sz="2900" b="1" dirty="0"/>
              <a:t>Pediatric Pre-Septal Cellulitis</a:t>
            </a:r>
          </a:p>
          <a:p>
            <a:pPr lvl="1" eaLnBrk="1" hangingPunct="1"/>
            <a:r>
              <a:rPr lang="en-US" altLang="en-US" sz="2500" dirty="0"/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z="2200" dirty="0"/>
              <a:t>1) </a:t>
            </a:r>
            <a:r>
              <a:rPr lang="en-US" altLang="en-US" sz="2200" i="1" dirty="0">
                <a:solidFill>
                  <a:srgbClr val="0000FF"/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z="2200" dirty="0"/>
              <a:t>2) </a:t>
            </a:r>
            <a:r>
              <a:rPr lang="en-US" altLang="en-US" sz="2200" i="1" dirty="0"/>
              <a:t>2</a:t>
            </a:r>
            <a:r>
              <a:rPr lang="en-US" altLang="en-US" sz="2200" i="1" baseline="30000" dirty="0"/>
              <a:t>o</a:t>
            </a:r>
            <a:r>
              <a:rPr lang="en-US" altLang="en-US" sz="2200" i="1" dirty="0"/>
              <a:t> to </a:t>
            </a:r>
            <a:r>
              <a:rPr lang="en-US" altLang="en-US" sz="2200" i="1" dirty="0">
                <a:solidFill>
                  <a:srgbClr val="0000FF"/>
                </a:solidFill>
              </a:rPr>
              <a:t>ocular/periocular</a:t>
            </a:r>
            <a:r>
              <a:rPr lang="en-US" altLang="en-US" sz="2200" i="1" dirty="0"/>
              <a:t> infection:</a:t>
            </a:r>
          </a:p>
          <a:p>
            <a:pPr lvl="3" eaLnBrk="1" hangingPunct="1"/>
            <a:r>
              <a:rPr lang="en-US" altLang="en-US" sz="1900" dirty="0">
                <a:solidFill>
                  <a:srgbClr val="0000FF"/>
                </a:solidFill>
              </a:rPr>
              <a:t>Conjunctivitis</a:t>
            </a:r>
          </a:p>
          <a:p>
            <a:pPr lvl="3" eaLnBrk="1" hangingPunct="1"/>
            <a:r>
              <a:rPr lang="en-US" altLang="en-US" sz="1900" dirty="0">
                <a:solidFill>
                  <a:srgbClr val="0000FF"/>
                </a:solidFill>
              </a:rPr>
              <a:t>Impetigo; zoster</a:t>
            </a:r>
          </a:p>
          <a:p>
            <a:pPr lvl="3" eaLnBrk="1" hangingPunct="1"/>
            <a:r>
              <a:rPr lang="en-US" altLang="en-US" sz="1900" dirty="0">
                <a:solidFill>
                  <a:srgbClr val="0000FF"/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z="2200" dirty="0"/>
              <a:t>3) </a:t>
            </a:r>
            <a:r>
              <a:rPr lang="en-US" altLang="en-US" sz="2200" i="1" dirty="0"/>
              <a:t>2</a:t>
            </a:r>
            <a:r>
              <a:rPr lang="en-US" altLang="en-US" sz="2200" i="1" baseline="30000" dirty="0"/>
              <a:t>o</a:t>
            </a:r>
            <a:r>
              <a:rPr lang="en-US" altLang="en-US" sz="2200" i="1" dirty="0"/>
              <a:t> to </a:t>
            </a:r>
            <a:r>
              <a:rPr lang="en-US" altLang="en-US" sz="2200" i="1" dirty="0">
                <a:solidFill>
                  <a:srgbClr val="0000FF"/>
                </a:solidFill>
              </a:rPr>
              <a:t>respiratory-related</a:t>
            </a:r>
            <a:r>
              <a:rPr lang="en-US" altLang="en-US" sz="2200" i="1" dirty="0"/>
              <a:t> infection:</a:t>
            </a:r>
          </a:p>
          <a:p>
            <a:pPr lvl="3" eaLnBrk="1" hangingPunct="1"/>
            <a:r>
              <a:rPr lang="en-US" altLang="en-US" sz="1900" dirty="0">
                <a:solidFill>
                  <a:srgbClr val="0000FF"/>
                </a:solidFill>
              </a:rPr>
              <a:t>URTI</a:t>
            </a:r>
          </a:p>
          <a:p>
            <a:pPr lvl="3" eaLnBrk="1" hangingPunct="1"/>
            <a:r>
              <a:rPr lang="en-US" altLang="en-US" sz="1900" dirty="0">
                <a:solidFill>
                  <a:srgbClr val="0000FF"/>
                </a:solidFill>
              </a:rPr>
              <a:t>sinusitis</a:t>
            </a:r>
            <a:endParaRPr lang="en-US" altLang="en-US" sz="1900" i="1" dirty="0">
              <a:solidFill>
                <a:srgbClr val="0000FF"/>
              </a:solidFill>
            </a:endParaRPr>
          </a:p>
          <a:p>
            <a:pPr lvl="1" eaLnBrk="1" hangingPunct="1"/>
            <a:r>
              <a:rPr lang="en-US" altLang="en-US" sz="2500" dirty="0"/>
              <a:t>Treatment</a:t>
            </a:r>
          </a:p>
          <a:p>
            <a:pPr lvl="2" eaLnBrk="1" hangingPunct="1"/>
            <a:r>
              <a:rPr lang="en-US" altLang="en-US" sz="2200" dirty="0"/>
              <a:t>Outpatient, PO </a:t>
            </a:r>
            <a:r>
              <a:rPr lang="en-US" altLang="en-US" sz="2200" dirty="0" err="1"/>
              <a:t>abx</a:t>
            </a:r>
            <a:r>
              <a:rPr lang="en-US" altLang="en-US" sz="2200" dirty="0"/>
              <a:t> if: </a:t>
            </a:r>
            <a:r>
              <a:rPr lang="en-US" altLang="en-US" sz="2200" dirty="0">
                <a:solidFill>
                  <a:srgbClr val="0000FF"/>
                </a:solidFill>
              </a:rPr>
              <a:t>&gt;1 </a:t>
            </a:r>
            <a:r>
              <a:rPr lang="en-US" altLang="en-US" sz="2200" dirty="0" err="1">
                <a:solidFill>
                  <a:srgbClr val="0000FF"/>
                </a:solidFill>
              </a:rPr>
              <a:t>yr</a:t>
            </a:r>
            <a:r>
              <a:rPr lang="en-US" altLang="en-US" sz="2200" dirty="0"/>
              <a:t> , </a:t>
            </a:r>
            <a:r>
              <a:rPr lang="en-US" altLang="en-US" sz="2200" dirty="0" err="1"/>
              <a:t>nonsevere</a:t>
            </a:r>
            <a:r>
              <a:rPr lang="en-US" altLang="en-US" sz="2200" dirty="0"/>
              <a:t>, no </a:t>
            </a:r>
            <a:r>
              <a:rPr lang="en-US" altLang="en-US" sz="2200" dirty="0">
                <a:solidFill>
                  <a:srgbClr val="0000FF"/>
                </a:solidFill>
              </a:rPr>
              <a:t>systemic signs</a:t>
            </a:r>
          </a:p>
          <a:p>
            <a:pPr lvl="2" eaLnBrk="1" hangingPunct="1"/>
            <a:r>
              <a:rPr lang="en-US" altLang="en-US" sz="2200" dirty="0"/>
              <a:t>Inpatient, IV </a:t>
            </a:r>
            <a:r>
              <a:rPr lang="en-US" altLang="en-US" sz="2200" dirty="0" err="1"/>
              <a:t>abx</a:t>
            </a:r>
            <a:r>
              <a:rPr lang="en-US" altLang="en-US" sz="2200" dirty="0"/>
              <a:t> and imaging if: </a:t>
            </a:r>
            <a:r>
              <a:rPr lang="en-US" altLang="en-US" sz="2200" dirty="0">
                <a:solidFill>
                  <a:srgbClr val="0000FF"/>
                </a:solidFill>
              </a:rPr>
              <a:t>&lt;1 </a:t>
            </a:r>
            <a:r>
              <a:rPr lang="en-US" altLang="en-US" sz="2200" dirty="0" err="1">
                <a:solidFill>
                  <a:srgbClr val="0000FF"/>
                </a:solidFill>
              </a:rPr>
              <a:t>yr</a:t>
            </a:r>
            <a:r>
              <a:rPr lang="en-US" altLang="en-US" sz="2200" dirty="0"/>
              <a:t> , severe, </a:t>
            </a:r>
            <a:r>
              <a:rPr lang="en-US" altLang="en-US" sz="2200" dirty="0">
                <a:solidFill>
                  <a:srgbClr val="0000FF"/>
                </a:solidFill>
              </a:rPr>
              <a:t>septic</a:t>
            </a:r>
          </a:p>
        </p:txBody>
      </p:sp>
      <p:sp>
        <p:nvSpPr>
          <p:cNvPr id="2152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FAD84B7-9AC9-4051-809D-08DC9784ED7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n-US" altLang="en-US"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C0F212C5-5DF2-4B82-BE52-7FEB92FC3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060713"/>
            <a:ext cx="1066800" cy="301487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DABBA0-4184-4E01-9F09-1492CF99C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078" y="2060712"/>
            <a:ext cx="1351722" cy="301487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/>
            <a:r>
              <a:rPr lang="en-US" altLang="en-US" sz="2900" b="1" dirty="0">
                <a:solidFill>
                  <a:schemeClr val="bg1">
                    <a:lumMod val="75000"/>
                  </a:schemeClr>
                </a:solidFill>
              </a:rPr>
              <a:t>Pediatric Pre-Septal Cellulitis</a:t>
            </a:r>
          </a:p>
          <a:p>
            <a:pPr lvl="1" eaLnBrk="1" hangingPunct="1"/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Common occurrence, or rare? Common</a:t>
            </a:r>
          </a:p>
          <a:p>
            <a:pPr lvl="1" eaLnBrk="1" hangingPunct="1"/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Presentation: </a:t>
            </a:r>
            <a:r>
              <a:rPr lang="en-US" altLang="en-US" sz="2500" dirty="0"/>
              <a:t>Eyelid</a:t>
            </a:r>
            <a:r>
              <a:rPr lang="en-US" altLang="en-US" sz="2500" dirty="0">
                <a:solidFill>
                  <a:srgbClr val="0000FF"/>
                </a:solidFill>
              </a:rPr>
              <a:t> </a:t>
            </a:r>
            <a:r>
              <a:rPr lang="en-US" altLang="en-US" sz="2500" b="1" dirty="0">
                <a:solidFill>
                  <a:srgbClr val="0000FF"/>
                </a:solidFill>
              </a:rPr>
              <a:t>edema</a:t>
            </a:r>
            <a:r>
              <a:rPr lang="en-US" altLang="en-US" sz="2500" dirty="0">
                <a:solidFill>
                  <a:srgbClr val="0000FF"/>
                </a:solidFill>
              </a:rPr>
              <a:t> 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and erythema</a:t>
            </a:r>
          </a:p>
          <a:p>
            <a:pPr marL="344487" lvl="1" indent="0" eaLnBrk="1" hangingPunct="1">
              <a:buNone/>
            </a:pPr>
            <a:endParaRPr lang="en-US" altLang="en-US" sz="2500" dirty="0"/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9120FB-6F7C-4C26-ABAD-3B048F69BC84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74CCD8-5F81-4822-A105-E432FECD3183}"/>
              </a:ext>
            </a:extLst>
          </p:cNvPr>
          <p:cNvSpPr txBox="1"/>
          <p:nvPr/>
        </p:nvSpPr>
        <p:spPr>
          <a:xfrm>
            <a:off x="2471478" y="2480100"/>
            <a:ext cx="4274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Can the edema spread to the forehead?  </a:t>
            </a:r>
            <a:r>
              <a:rPr lang="en-US" sz="1600" dirty="0"/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3043549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5">
            <a:extLst>
              <a:ext uri="{FF2B5EF4-FFF2-40B4-BE49-F238E27FC236}">
                <a16:creationId xmlns:a16="http://schemas.microsoft.com/office/drawing/2014/main" id="{1497D075-A192-4B94-83BF-17CAB694D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1506" name="Rectangle 15"/>
          <p:cNvSpPr>
            <a:spLocks noChangeArrowheads="1"/>
          </p:cNvSpPr>
          <p:nvPr/>
        </p:nvSpPr>
        <p:spPr bwMode="auto">
          <a:xfrm>
            <a:off x="5486400" y="5791200"/>
            <a:ext cx="6858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1507" name="Rectangle 16"/>
          <p:cNvSpPr>
            <a:spLocks noChangeArrowheads="1"/>
          </p:cNvSpPr>
          <p:nvPr/>
        </p:nvSpPr>
        <p:spPr bwMode="auto">
          <a:xfrm>
            <a:off x="7315200" y="5791200"/>
            <a:ext cx="8382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4267200" y="5410200"/>
            <a:ext cx="6858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7010400" y="5410200"/>
            <a:ext cx="18288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1510" name="Rectangle 4"/>
          <p:cNvSpPr>
            <a:spLocks noChangeArrowheads="1"/>
          </p:cNvSpPr>
          <p:nvPr/>
        </p:nvSpPr>
        <p:spPr bwMode="auto">
          <a:xfrm>
            <a:off x="2209800" y="3886200"/>
            <a:ext cx="22860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2209800" y="2438400"/>
            <a:ext cx="2133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1512" name="Rectangle 6"/>
          <p:cNvSpPr>
            <a:spLocks noChangeArrowheads="1"/>
          </p:cNvSpPr>
          <p:nvPr/>
        </p:nvSpPr>
        <p:spPr bwMode="auto">
          <a:xfrm>
            <a:off x="1524000" y="2057400"/>
            <a:ext cx="20574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513" name="Rectangle 7"/>
          <p:cNvSpPr>
            <a:spLocks noChangeArrowheads="1"/>
          </p:cNvSpPr>
          <p:nvPr/>
        </p:nvSpPr>
        <p:spPr bwMode="auto">
          <a:xfrm>
            <a:off x="1752600" y="2819400"/>
            <a:ext cx="1524000" cy="9144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514" name="Rectangle 8"/>
          <p:cNvSpPr>
            <a:spLocks noChangeArrowheads="1"/>
          </p:cNvSpPr>
          <p:nvPr/>
        </p:nvSpPr>
        <p:spPr bwMode="auto">
          <a:xfrm>
            <a:off x="1752600" y="4191000"/>
            <a:ext cx="990600" cy="6858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21515" name="Rectangle 9"/>
          <p:cNvSpPr>
            <a:spLocks noChangeArrowheads="1"/>
          </p:cNvSpPr>
          <p:nvPr/>
        </p:nvSpPr>
        <p:spPr bwMode="auto">
          <a:xfrm>
            <a:off x="4267200" y="5410200"/>
            <a:ext cx="6858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1516" name="Rectangle 10"/>
          <p:cNvSpPr>
            <a:spLocks noChangeArrowheads="1"/>
          </p:cNvSpPr>
          <p:nvPr/>
        </p:nvSpPr>
        <p:spPr bwMode="auto">
          <a:xfrm>
            <a:off x="7010400" y="5410200"/>
            <a:ext cx="18288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/>
          </a:p>
        </p:txBody>
      </p:sp>
      <p:sp>
        <p:nvSpPr>
          <p:cNvPr id="21517" name="Rectangle 11"/>
          <p:cNvSpPr>
            <a:spLocks noChangeArrowheads="1"/>
          </p:cNvSpPr>
          <p:nvPr/>
        </p:nvSpPr>
        <p:spPr bwMode="auto">
          <a:xfrm>
            <a:off x="5486400" y="5791200"/>
            <a:ext cx="6858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1518" name="Rectangle 12"/>
          <p:cNvSpPr>
            <a:spLocks noChangeArrowheads="1"/>
          </p:cNvSpPr>
          <p:nvPr/>
        </p:nvSpPr>
        <p:spPr bwMode="auto">
          <a:xfrm>
            <a:off x="7315200" y="5791200"/>
            <a:ext cx="8382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152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/>
            <a:r>
              <a:rPr lang="en-US" altLang="en-US" sz="2900" b="1" dirty="0"/>
              <a:t>Pediatric Pre-Septal Cellulitis</a:t>
            </a:r>
          </a:p>
          <a:p>
            <a:pPr lvl="1" eaLnBrk="1" hangingPunct="1"/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Three common mechanisms: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Post-skin break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2)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ocular/periocular infection:</a:t>
            </a:r>
          </a:p>
          <a:p>
            <a:pPr lvl="3" eaLnBrk="1" hangingPunct="1"/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Conjunctivitis</a:t>
            </a:r>
          </a:p>
          <a:p>
            <a:pPr lvl="3" eaLnBrk="1" hangingPunct="1"/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Impetigo; zoster</a:t>
            </a:r>
          </a:p>
          <a:p>
            <a:pPr lvl="3" eaLnBrk="1" hangingPunct="1"/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Stye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en-US" sz="2200" i="1" baseline="30000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to respiratory-related infection:</a:t>
            </a:r>
          </a:p>
          <a:p>
            <a:pPr lvl="3" eaLnBrk="1" hangingPunct="1"/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URTI</a:t>
            </a:r>
          </a:p>
          <a:p>
            <a:pPr lvl="3" eaLnBrk="1" hangingPunct="1"/>
            <a:r>
              <a:rPr lang="en-US" altLang="en-US" sz="1900" dirty="0">
                <a:solidFill>
                  <a:schemeClr val="bg1">
                    <a:lumMod val="75000"/>
                  </a:schemeClr>
                </a:solidFill>
              </a:rPr>
              <a:t>sinusitis</a:t>
            </a:r>
            <a:endParaRPr lang="en-US" altLang="en-US" sz="1900" i="1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/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Treatment</a:t>
            </a:r>
          </a:p>
          <a:p>
            <a:pPr lvl="2" eaLnBrk="1" hangingPunct="1"/>
            <a:r>
              <a:rPr lang="en-US" altLang="en-US" sz="2200" dirty="0"/>
              <a:t>Outpatient, PO </a:t>
            </a:r>
            <a:r>
              <a:rPr lang="en-US" altLang="en-US" sz="2200" dirty="0" err="1"/>
              <a:t>abx</a:t>
            </a:r>
            <a:r>
              <a:rPr lang="en-US" altLang="en-US" sz="2200" dirty="0"/>
              <a:t> if: </a:t>
            </a: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&gt;1 </a:t>
            </a:r>
            <a:r>
              <a:rPr lang="en-US" altLang="en-US" sz="2200" dirty="0" err="1">
                <a:solidFill>
                  <a:schemeClr val="bg1">
                    <a:lumMod val="75000"/>
                  </a:schemeClr>
                </a:solidFill>
              </a:rPr>
              <a:t>yr</a:t>
            </a: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 , </a:t>
            </a:r>
            <a:r>
              <a:rPr lang="en-US" altLang="en-US" sz="2200" dirty="0" err="1">
                <a:solidFill>
                  <a:schemeClr val="bg1">
                    <a:lumMod val="75000"/>
                  </a:schemeClr>
                </a:solidFill>
              </a:rPr>
              <a:t>nonsevere</a:t>
            </a: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, no systemic signs</a:t>
            </a:r>
          </a:p>
          <a:p>
            <a:pPr lvl="2" eaLnBrk="1" hangingPunct="1"/>
            <a:r>
              <a:rPr lang="en-US" altLang="en-US" sz="2200" dirty="0"/>
              <a:t>Inpatient, IV </a:t>
            </a:r>
            <a:r>
              <a:rPr lang="en-US" altLang="en-US" sz="2200" dirty="0" err="1"/>
              <a:t>abx</a:t>
            </a:r>
            <a:r>
              <a:rPr lang="en-US" altLang="en-US" sz="2200" dirty="0"/>
              <a:t> and imaging if: </a:t>
            </a: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&lt;1 </a:t>
            </a:r>
            <a:r>
              <a:rPr lang="en-US" altLang="en-US" sz="2200" dirty="0" err="1">
                <a:solidFill>
                  <a:schemeClr val="bg1">
                    <a:lumMod val="75000"/>
                  </a:schemeClr>
                </a:solidFill>
              </a:rPr>
              <a:t>yr</a:t>
            </a: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 , severe, septic</a:t>
            </a:r>
          </a:p>
        </p:txBody>
      </p:sp>
      <p:sp>
        <p:nvSpPr>
          <p:cNvPr id="2152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FAD84B7-9AC9-4051-809D-08DC9784ED7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en-US" altLang="en-US" sz="1000"/>
          </a:p>
        </p:txBody>
      </p:sp>
      <p:sp>
        <p:nvSpPr>
          <p:cNvPr id="4" name="TextBox 3"/>
          <p:cNvSpPr txBox="1"/>
          <p:nvPr/>
        </p:nvSpPr>
        <p:spPr>
          <a:xfrm>
            <a:off x="4114800" y="4210734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Note: Some clinicians prefer ‘2’ as the age cutoff for out- vs inpatient management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089987" y="4869164"/>
            <a:ext cx="1333500" cy="5531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27" idx="0"/>
          </p:cNvCxnSpPr>
          <p:nvPr/>
        </p:nvCxnSpPr>
        <p:spPr>
          <a:xfrm flipH="1">
            <a:off x="5882813" y="4866246"/>
            <a:ext cx="540674" cy="8846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06412" y="5369867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Segoe Script" panose="020B0504020000000003" pitchFamily="34" charset="0"/>
              </a:rPr>
              <a:t>2 </a:t>
            </a:r>
            <a:r>
              <a:rPr lang="en-US" sz="2400" dirty="0" err="1">
                <a:solidFill>
                  <a:srgbClr val="0000FF"/>
                </a:solidFill>
                <a:latin typeface="Segoe Script" panose="020B0504020000000003" pitchFamily="34" charset="0"/>
              </a:rPr>
              <a:t>yr</a:t>
            </a:r>
            <a:endParaRPr lang="en-US" sz="2400" dirty="0">
              <a:solidFill>
                <a:srgbClr val="0000FF"/>
              </a:solidFill>
              <a:latin typeface="Segoe Script" panose="020B05040200000000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41025" y="5750867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Segoe Script" panose="020B0504020000000003" pitchFamily="34" charset="0"/>
              </a:rPr>
              <a:t>2 </a:t>
            </a:r>
            <a:r>
              <a:rPr lang="en-US" sz="2400" dirty="0" err="1">
                <a:solidFill>
                  <a:srgbClr val="0000FF"/>
                </a:solidFill>
                <a:latin typeface="Segoe Script" panose="020B0504020000000003" pitchFamily="34" charset="0"/>
              </a:rPr>
              <a:t>yr</a:t>
            </a:r>
            <a:endParaRPr lang="en-US" sz="2400" dirty="0">
              <a:solidFill>
                <a:srgbClr val="0000FF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60524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125640"/>
              </p:ext>
            </p:extLst>
          </p:nvPr>
        </p:nvGraphicFramePr>
        <p:xfrm>
          <a:off x="1628641" y="5105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202A8-B518-4311-B5BB-1FD6BDE863CC}" type="slidenum">
              <a:rPr lang="en-US" altLang="en-US" smtClean="0"/>
              <a:pPr>
                <a:defRPr/>
              </a:pPr>
              <a:t>71</a:t>
            </a:fld>
            <a:endParaRPr lang="en-US" altLang="en-US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457200" y="122238"/>
            <a:ext cx="75438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Q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66801" y="457200"/>
            <a:ext cx="7238999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0000FF"/>
                </a:solidFill>
              </a:rPr>
              <a:t>Is it pre-septal cellulitis, or post-septal, </a:t>
            </a:r>
            <a:r>
              <a:rPr lang="en-US" altLang="en-US" sz="1800" i="1" dirty="0" err="1">
                <a:solidFill>
                  <a:srgbClr val="0000FF"/>
                </a:solidFill>
              </a:rPr>
              <a:t>ie</a:t>
            </a:r>
            <a:r>
              <a:rPr lang="en-US" altLang="en-US" sz="1800" i="1" dirty="0">
                <a:solidFill>
                  <a:srgbClr val="0000FF"/>
                </a:solidFill>
              </a:rPr>
              <a:t>, orbital cellulitis? The ability to reliably differentiate between the two is a must-have (both out in the real world as well as on the OKAP and Board exams). Several findings will clue you in one way or the other--identify them below!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16406"/>
              </p:ext>
            </p:extLst>
          </p:nvPr>
        </p:nvGraphicFramePr>
        <p:xfrm>
          <a:off x="1638300" y="1524000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Preseptal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Cellulitis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Orbital Cellulitis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Proptosis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0000FF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0000FF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rgbClr val="F6F6E7"/>
                          </a:solidFill>
                        </a:rPr>
                        <a:t>Lid edema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rgbClr val="F6F6E7"/>
                          </a:solidFill>
                        </a:rPr>
                        <a:t>Red eye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rgbClr val="F6F6E7"/>
                          </a:solidFill>
                        </a:rPr>
                        <a:t>Lethargy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rgbClr val="F6F6E7"/>
                          </a:solidFill>
                        </a:rPr>
                        <a:t>Decreased visual function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rgbClr val="F6F6E7"/>
                          </a:solidFill>
                        </a:rPr>
                        <a:t>Fever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>
                          <a:solidFill>
                            <a:srgbClr val="F6F6E7"/>
                          </a:solidFill>
                        </a:rPr>
                        <a:t>Chemosis</a:t>
                      </a:r>
                      <a:endParaRPr lang="en-US" sz="1600" i="1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861987"/>
              </p:ext>
            </p:extLst>
          </p:nvPr>
        </p:nvGraphicFramePr>
        <p:xfrm>
          <a:off x="1638300" y="4724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245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202A8-B518-4311-B5BB-1FD6BDE863CC}" type="slidenum">
              <a:rPr lang="en-US" altLang="en-US" smtClean="0"/>
              <a:pPr>
                <a:defRPr/>
              </a:pPr>
              <a:t>72</a:t>
            </a:fld>
            <a:endParaRPr lang="en-US" altLang="en-US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457200" y="122238"/>
            <a:ext cx="75438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A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66801" y="457200"/>
            <a:ext cx="7238999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0000FF"/>
                </a:solidFill>
              </a:rPr>
              <a:t>Is it pre-septal cellulitis, or post-septal, </a:t>
            </a:r>
            <a:r>
              <a:rPr lang="en-US" altLang="en-US" sz="1800" i="1" dirty="0" err="1">
                <a:solidFill>
                  <a:srgbClr val="0000FF"/>
                </a:solidFill>
              </a:rPr>
              <a:t>ie</a:t>
            </a:r>
            <a:r>
              <a:rPr lang="en-US" altLang="en-US" sz="1800" i="1" dirty="0">
                <a:solidFill>
                  <a:srgbClr val="0000FF"/>
                </a:solidFill>
              </a:rPr>
              <a:t>, orbital cellulitis? The ability to reliably differentiate between the two is a must-have (both out in the real world as well as on the OKAP and Board exams). Several findings will clue you in one way or the other--identify them below!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717506"/>
              </p:ext>
            </p:extLst>
          </p:nvPr>
        </p:nvGraphicFramePr>
        <p:xfrm>
          <a:off x="1638300" y="1524000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Preseptal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Cellulitis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Orbital Cellulitis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Proptosis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rgbClr val="F6F6E7"/>
                          </a:solidFill>
                        </a:rPr>
                        <a:t>Lid edema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rgbClr val="F6F6E7"/>
                          </a:solidFill>
                        </a:rPr>
                        <a:t>Red eye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rgbClr val="F6F6E7"/>
                          </a:solidFill>
                        </a:rPr>
                        <a:t>Lethargy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rgbClr val="F6F6E7"/>
                          </a:solidFill>
                        </a:rPr>
                        <a:t>Decreased visual function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rgbClr val="F6F6E7"/>
                          </a:solidFill>
                        </a:rPr>
                        <a:t>Fever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>
                          <a:solidFill>
                            <a:srgbClr val="F6F6E7"/>
                          </a:solidFill>
                        </a:rPr>
                        <a:t>Chemosis</a:t>
                      </a:r>
                      <a:endParaRPr lang="en-US" sz="1600" i="1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015109"/>
              </p:ext>
            </p:extLst>
          </p:nvPr>
        </p:nvGraphicFramePr>
        <p:xfrm>
          <a:off x="1638300" y="4724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371435"/>
              </p:ext>
            </p:extLst>
          </p:nvPr>
        </p:nvGraphicFramePr>
        <p:xfrm>
          <a:off x="1628641" y="5105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97200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E6D0C-199A-4401-BBDC-7063E964F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21308-B42C-42B7-B765-AB9AB102A4B4}" type="slidenum">
              <a:rPr lang="en-US" altLang="en-US" smtClean="0"/>
              <a:pPr>
                <a:defRPr/>
              </a:pPr>
              <a:t>73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BFD67A-7F1F-4044-91A0-9EECBB0CB4A4}"/>
              </a:ext>
            </a:extLst>
          </p:cNvPr>
          <p:cNvSpPr txBox="1"/>
          <p:nvPr/>
        </p:nvSpPr>
        <p:spPr>
          <a:xfrm>
            <a:off x="2261125" y="6107668"/>
            <a:ext cx="462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Orbital cellulitis misdiagnosed as pre-septal</a:t>
            </a:r>
          </a:p>
        </p:txBody>
      </p:sp>
      <p:pic>
        <p:nvPicPr>
          <p:cNvPr id="1026" name="Picture 2" descr="Pre-treatment face photo">
            <a:extLst>
              <a:ext uri="{FF2B5EF4-FFF2-40B4-BE49-F238E27FC236}">
                <a16:creationId xmlns:a16="http://schemas.microsoft.com/office/drawing/2014/main" id="{FCAB2DED-DF41-4967-8CC7-38A36395B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56349"/>
            <a:ext cx="3491171" cy="452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85D54F-A7B8-46C7-82CE-4AFAFAB4CE85}"/>
              </a:ext>
            </a:extLst>
          </p:cNvPr>
          <p:cNvSpPr txBox="1"/>
          <p:nvPr/>
        </p:nvSpPr>
        <p:spPr>
          <a:xfrm>
            <a:off x="1309429" y="6477000"/>
            <a:ext cx="6781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https://webeye.ophth.uiowa.edu/eyeforum/cases/103-Pediatric-Orbital-Cellulitis.htm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EE70AB-02A6-4B1F-9D40-DD8BA984F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634" y="2045601"/>
            <a:ext cx="5010105" cy="24913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53E217-FD74-4AD8-98D1-24F1B3590A7A}"/>
              </a:ext>
            </a:extLst>
          </p:cNvPr>
          <p:cNvSpPr txBox="1"/>
          <p:nvPr/>
        </p:nvSpPr>
        <p:spPr>
          <a:xfrm>
            <a:off x="5714117" y="4536965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 mm proptosis OS</a:t>
            </a:r>
          </a:p>
        </p:txBody>
      </p:sp>
    </p:spTree>
    <p:extLst>
      <p:ext uri="{BB962C8B-B14F-4D97-AF65-F5344CB8AC3E}">
        <p14:creationId xmlns:p14="http://schemas.microsoft.com/office/powerpoint/2010/main" val="18581766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202A8-B518-4311-B5BB-1FD6BDE863CC}" type="slidenum">
              <a:rPr lang="en-US" altLang="en-US" smtClean="0"/>
              <a:pPr>
                <a:defRPr/>
              </a:pPr>
              <a:t>74</a:t>
            </a:fld>
            <a:endParaRPr lang="en-US" altLang="en-US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457200" y="122238"/>
            <a:ext cx="75438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Q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66801" y="457200"/>
            <a:ext cx="7238999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0000FF"/>
                </a:solidFill>
              </a:rPr>
              <a:t>Is it pre-septal cellulitis, or post-septal, </a:t>
            </a:r>
            <a:r>
              <a:rPr lang="en-US" altLang="en-US" sz="1800" i="1" dirty="0" err="1">
                <a:solidFill>
                  <a:srgbClr val="0000FF"/>
                </a:solidFill>
              </a:rPr>
              <a:t>ie</a:t>
            </a:r>
            <a:r>
              <a:rPr lang="en-US" altLang="en-US" sz="1800" i="1" dirty="0">
                <a:solidFill>
                  <a:srgbClr val="0000FF"/>
                </a:solidFill>
              </a:rPr>
              <a:t>, orbital cellulitis? The ability to reliably differentiate between the two is a must-have (both out in the real world as well as on the OKAP and Board exams). Several findings will clue you in one way or the other--identify them below!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661401"/>
              </p:ext>
            </p:extLst>
          </p:nvPr>
        </p:nvGraphicFramePr>
        <p:xfrm>
          <a:off x="1638300" y="1524000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Preseptal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Cellulitis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Orbital Cellulitis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Proptosis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Lid edema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0000FF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0000FF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rgbClr val="F6F6E7"/>
                          </a:solidFill>
                        </a:rPr>
                        <a:t>Red eye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rgbClr val="F6F6E7"/>
                          </a:solidFill>
                        </a:rPr>
                        <a:t>Lethargy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rgbClr val="F6F6E7"/>
                          </a:solidFill>
                        </a:rPr>
                        <a:t>Decreased visual function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rgbClr val="F6F6E7"/>
                          </a:solidFill>
                        </a:rPr>
                        <a:t>Fever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>
                          <a:solidFill>
                            <a:srgbClr val="F6F6E7"/>
                          </a:solidFill>
                        </a:rPr>
                        <a:t>Chemosis</a:t>
                      </a:r>
                      <a:endParaRPr lang="en-US" sz="1600" i="1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03366"/>
              </p:ext>
            </p:extLst>
          </p:nvPr>
        </p:nvGraphicFramePr>
        <p:xfrm>
          <a:off x="1638300" y="4724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371435"/>
              </p:ext>
            </p:extLst>
          </p:nvPr>
        </p:nvGraphicFramePr>
        <p:xfrm>
          <a:off x="1628641" y="5105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90889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202A8-B518-4311-B5BB-1FD6BDE863CC}" type="slidenum">
              <a:rPr lang="en-US" altLang="en-US" smtClean="0"/>
              <a:pPr>
                <a:defRPr/>
              </a:pPr>
              <a:t>75</a:t>
            </a:fld>
            <a:endParaRPr lang="en-US" altLang="en-US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457200" y="122238"/>
            <a:ext cx="75438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A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66801" y="457200"/>
            <a:ext cx="7238999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0000FF"/>
                </a:solidFill>
              </a:rPr>
              <a:t>Is it pre-septal cellulitis, or post-septal, </a:t>
            </a:r>
            <a:r>
              <a:rPr lang="en-US" altLang="en-US" sz="1800" i="1" dirty="0" err="1">
                <a:solidFill>
                  <a:srgbClr val="0000FF"/>
                </a:solidFill>
              </a:rPr>
              <a:t>ie</a:t>
            </a:r>
            <a:r>
              <a:rPr lang="en-US" altLang="en-US" sz="1800" i="1" dirty="0">
                <a:solidFill>
                  <a:srgbClr val="0000FF"/>
                </a:solidFill>
              </a:rPr>
              <a:t>, orbital cellulitis? The ability to reliably differentiate between the two is a must-have (both out in the real world as well as on the OKAP and Board exams). Several findings will clue you in one way or the other--identify them below!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405238"/>
              </p:ext>
            </p:extLst>
          </p:nvPr>
        </p:nvGraphicFramePr>
        <p:xfrm>
          <a:off x="1638300" y="1524000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Preseptal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Cellulitis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Orbital Cellulitis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Proptosis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Lid edema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rgbClr val="F6F6E7"/>
                          </a:solidFill>
                        </a:rPr>
                        <a:t>Red eye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rgbClr val="F6F6E7"/>
                          </a:solidFill>
                        </a:rPr>
                        <a:t>Lethargy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rgbClr val="F6F6E7"/>
                          </a:solidFill>
                        </a:rPr>
                        <a:t>Decreased visual function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rgbClr val="F6F6E7"/>
                          </a:solidFill>
                        </a:rPr>
                        <a:t>Fever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>
                          <a:solidFill>
                            <a:srgbClr val="F6F6E7"/>
                          </a:solidFill>
                        </a:rPr>
                        <a:t>Chemosis</a:t>
                      </a:r>
                      <a:endParaRPr lang="en-US" sz="1600" i="1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183145"/>
              </p:ext>
            </p:extLst>
          </p:nvPr>
        </p:nvGraphicFramePr>
        <p:xfrm>
          <a:off x="1638300" y="4724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371435"/>
              </p:ext>
            </p:extLst>
          </p:nvPr>
        </p:nvGraphicFramePr>
        <p:xfrm>
          <a:off x="1628641" y="5105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5718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202A8-B518-4311-B5BB-1FD6BDE863CC}" type="slidenum">
              <a:rPr lang="en-US" altLang="en-US" smtClean="0"/>
              <a:pPr>
                <a:defRPr/>
              </a:pPr>
              <a:t>76</a:t>
            </a:fld>
            <a:endParaRPr lang="en-US" altLang="en-US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457200" y="122238"/>
            <a:ext cx="75438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Q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66801" y="457200"/>
            <a:ext cx="7238999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0000FF"/>
                </a:solidFill>
              </a:rPr>
              <a:t>Is it pre-septal cellulitis, or post-septal, </a:t>
            </a:r>
            <a:r>
              <a:rPr lang="en-US" altLang="en-US" sz="1800" i="1" dirty="0" err="1">
                <a:solidFill>
                  <a:srgbClr val="0000FF"/>
                </a:solidFill>
              </a:rPr>
              <a:t>ie</a:t>
            </a:r>
            <a:r>
              <a:rPr lang="en-US" altLang="en-US" sz="1800" i="1" dirty="0">
                <a:solidFill>
                  <a:srgbClr val="0000FF"/>
                </a:solidFill>
              </a:rPr>
              <a:t>, orbital cellulitis? The ability to reliably differentiate between the two is a must-have (both out in the real world as well as on the OKAP and Board exams). Several findings will clue you in one way or the other--identify them below!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227515"/>
              </p:ext>
            </p:extLst>
          </p:nvPr>
        </p:nvGraphicFramePr>
        <p:xfrm>
          <a:off x="1638300" y="1524000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Preseptal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Cellulitis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Orbital Cellulitis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Proptosis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Lid edema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Red eye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0000FF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0000FF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rgbClr val="F6F6E7"/>
                          </a:solidFill>
                        </a:rPr>
                        <a:t>Lethargy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rgbClr val="F6F6E7"/>
                          </a:solidFill>
                        </a:rPr>
                        <a:t>Decreased visual function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rgbClr val="F6F6E7"/>
                          </a:solidFill>
                        </a:rPr>
                        <a:t>Fever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>
                          <a:solidFill>
                            <a:srgbClr val="F6F6E7"/>
                          </a:solidFill>
                        </a:rPr>
                        <a:t>Chemosis</a:t>
                      </a:r>
                      <a:endParaRPr lang="en-US" sz="1600" i="1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591232"/>
              </p:ext>
            </p:extLst>
          </p:nvPr>
        </p:nvGraphicFramePr>
        <p:xfrm>
          <a:off x="1638300" y="4724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371435"/>
              </p:ext>
            </p:extLst>
          </p:nvPr>
        </p:nvGraphicFramePr>
        <p:xfrm>
          <a:off x="1628641" y="5105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40298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202A8-B518-4311-B5BB-1FD6BDE863CC}" type="slidenum">
              <a:rPr lang="en-US" altLang="en-US" smtClean="0"/>
              <a:pPr>
                <a:defRPr/>
              </a:pPr>
              <a:t>77</a:t>
            </a:fld>
            <a:endParaRPr lang="en-US" altLang="en-US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457200" y="122238"/>
            <a:ext cx="75438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A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66801" y="457200"/>
            <a:ext cx="7238999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0000FF"/>
                </a:solidFill>
              </a:rPr>
              <a:t>Is it pre-septal cellulitis, or post-septal, </a:t>
            </a:r>
            <a:r>
              <a:rPr lang="en-US" altLang="en-US" sz="1800" i="1" dirty="0" err="1">
                <a:solidFill>
                  <a:srgbClr val="0000FF"/>
                </a:solidFill>
              </a:rPr>
              <a:t>ie</a:t>
            </a:r>
            <a:r>
              <a:rPr lang="en-US" altLang="en-US" sz="1800" i="1" dirty="0">
                <a:solidFill>
                  <a:srgbClr val="0000FF"/>
                </a:solidFill>
              </a:rPr>
              <a:t>, orbital cellulitis? The ability to reliably differentiate between the two is a must-have (both out in the real world as well as on the OKAP and Board exams). Several findings will clue you in one way or the other--identify them below!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056247"/>
              </p:ext>
            </p:extLst>
          </p:nvPr>
        </p:nvGraphicFramePr>
        <p:xfrm>
          <a:off x="1638300" y="1524000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Preseptal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Cellulitis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Orbital Cellulitis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Proptosis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Lid edema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Red eye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rgbClr val="F6F6E7"/>
                          </a:solidFill>
                        </a:rPr>
                        <a:t>Lethargy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rgbClr val="F6F6E7"/>
                          </a:solidFill>
                        </a:rPr>
                        <a:t>Decreased visual function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rgbClr val="F6F6E7"/>
                          </a:solidFill>
                        </a:rPr>
                        <a:t>Fever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>
                          <a:solidFill>
                            <a:srgbClr val="F6F6E7"/>
                          </a:solidFill>
                        </a:rPr>
                        <a:t>Chemosis</a:t>
                      </a:r>
                      <a:endParaRPr lang="en-US" sz="1600" i="1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344671"/>
              </p:ext>
            </p:extLst>
          </p:nvPr>
        </p:nvGraphicFramePr>
        <p:xfrm>
          <a:off x="1638300" y="4724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371435"/>
              </p:ext>
            </p:extLst>
          </p:nvPr>
        </p:nvGraphicFramePr>
        <p:xfrm>
          <a:off x="1628641" y="5105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3337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202A8-B518-4311-B5BB-1FD6BDE863CC}" type="slidenum">
              <a:rPr lang="en-US" altLang="en-US" smtClean="0"/>
              <a:pPr>
                <a:defRPr/>
              </a:pPr>
              <a:t>78</a:t>
            </a:fld>
            <a:endParaRPr lang="en-US" altLang="en-US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457200" y="122238"/>
            <a:ext cx="75438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Q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66801" y="457200"/>
            <a:ext cx="7238999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0000FF"/>
                </a:solidFill>
              </a:rPr>
              <a:t>Is it pre-septal cellulitis, or post-septal, </a:t>
            </a:r>
            <a:r>
              <a:rPr lang="en-US" altLang="en-US" sz="1800" i="1" dirty="0" err="1">
                <a:solidFill>
                  <a:srgbClr val="0000FF"/>
                </a:solidFill>
              </a:rPr>
              <a:t>ie</a:t>
            </a:r>
            <a:r>
              <a:rPr lang="en-US" altLang="en-US" sz="1800" i="1" dirty="0">
                <a:solidFill>
                  <a:srgbClr val="0000FF"/>
                </a:solidFill>
              </a:rPr>
              <a:t>, orbital cellulitis? The ability to reliably differentiate between the two is a must-have (both out in the real world as well as on the OKAP and Board exams). Several findings will clue you in one way or the other--identify them below!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784828"/>
              </p:ext>
            </p:extLst>
          </p:nvPr>
        </p:nvGraphicFramePr>
        <p:xfrm>
          <a:off x="1638300" y="1524000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Preseptal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Cellulitis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Orbital Cellulitis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Proptosis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Lid edema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Red eye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Lethargy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0000FF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0000FF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rgbClr val="F6F6E7"/>
                          </a:solidFill>
                        </a:rPr>
                        <a:t>Decreased visual function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rgbClr val="F6F6E7"/>
                          </a:solidFill>
                        </a:rPr>
                        <a:t>Fever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>
                          <a:solidFill>
                            <a:srgbClr val="F6F6E7"/>
                          </a:solidFill>
                        </a:rPr>
                        <a:t>Chemosis</a:t>
                      </a:r>
                      <a:endParaRPr lang="en-US" sz="1600" i="1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476665"/>
              </p:ext>
            </p:extLst>
          </p:nvPr>
        </p:nvGraphicFramePr>
        <p:xfrm>
          <a:off x="1638300" y="4724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371435"/>
              </p:ext>
            </p:extLst>
          </p:nvPr>
        </p:nvGraphicFramePr>
        <p:xfrm>
          <a:off x="1628641" y="5105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31837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202A8-B518-4311-B5BB-1FD6BDE863CC}" type="slidenum">
              <a:rPr lang="en-US" altLang="en-US" smtClean="0"/>
              <a:pPr>
                <a:defRPr/>
              </a:pPr>
              <a:t>79</a:t>
            </a:fld>
            <a:endParaRPr lang="en-US" altLang="en-US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457200" y="122238"/>
            <a:ext cx="75438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A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66801" y="457200"/>
            <a:ext cx="7238999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0000FF"/>
                </a:solidFill>
              </a:rPr>
              <a:t>Is it pre-septal cellulitis, or post-septal, </a:t>
            </a:r>
            <a:r>
              <a:rPr lang="en-US" altLang="en-US" sz="1800" i="1" dirty="0" err="1">
                <a:solidFill>
                  <a:srgbClr val="0000FF"/>
                </a:solidFill>
              </a:rPr>
              <a:t>ie</a:t>
            </a:r>
            <a:r>
              <a:rPr lang="en-US" altLang="en-US" sz="1800" i="1" dirty="0">
                <a:solidFill>
                  <a:srgbClr val="0000FF"/>
                </a:solidFill>
              </a:rPr>
              <a:t>, orbital cellulitis? The ability to reliably differentiate between the two is a must-have (both out in the real world as well as on the OKAP and Board exams). Several findings will clue you in one way or the other--identify them below!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242608"/>
              </p:ext>
            </p:extLst>
          </p:nvPr>
        </p:nvGraphicFramePr>
        <p:xfrm>
          <a:off x="1638300" y="1524000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Preseptal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Cellulitis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Orbital Cellulitis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Proptosis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Lid edema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Red eye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Lethargy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rgbClr val="F6F6E7"/>
                          </a:solidFill>
                        </a:rPr>
                        <a:t>Decreased visual function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rgbClr val="F6F6E7"/>
                          </a:solidFill>
                        </a:rPr>
                        <a:t>Fever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>
                          <a:solidFill>
                            <a:srgbClr val="F6F6E7"/>
                          </a:solidFill>
                        </a:rPr>
                        <a:t>Chemosis</a:t>
                      </a:r>
                      <a:endParaRPr lang="en-US" sz="1600" i="1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569899"/>
              </p:ext>
            </p:extLst>
          </p:nvPr>
        </p:nvGraphicFramePr>
        <p:xfrm>
          <a:off x="1638300" y="4724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371435"/>
              </p:ext>
            </p:extLst>
          </p:nvPr>
        </p:nvGraphicFramePr>
        <p:xfrm>
          <a:off x="1628641" y="5105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218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C0F212C5-5DF2-4B82-BE52-7FEB92FC3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060713"/>
            <a:ext cx="1066800" cy="301487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DABBA0-4184-4E01-9F09-1492CF99C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078" y="2060712"/>
            <a:ext cx="1351722" cy="301487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/>
            <a:r>
              <a:rPr lang="en-US" altLang="en-US" sz="2900" b="1" dirty="0">
                <a:solidFill>
                  <a:schemeClr val="bg1">
                    <a:lumMod val="75000"/>
                  </a:schemeClr>
                </a:solidFill>
              </a:rPr>
              <a:t>Pediatric Pre-Septal Cellulitis</a:t>
            </a:r>
          </a:p>
          <a:p>
            <a:pPr lvl="1" eaLnBrk="1" hangingPunct="1"/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Common occurrence, or rare? Common</a:t>
            </a:r>
          </a:p>
          <a:p>
            <a:pPr lvl="1" eaLnBrk="1" hangingPunct="1"/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Presentation: </a:t>
            </a:r>
            <a:r>
              <a:rPr lang="en-US" altLang="en-US" sz="2500" dirty="0"/>
              <a:t>Eyelid</a:t>
            </a:r>
            <a:r>
              <a:rPr lang="en-US" altLang="en-US" sz="2500" dirty="0">
                <a:solidFill>
                  <a:srgbClr val="0000FF"/>
                </a:solidFill>
              </a:rPr>
              <a:t> </a:t>
            </a:r>
            <a:r>
              <a:rPr lang="en-US" altLang="en-US" sz="2500" b="1" dirty="0">
                <a:solidFill>
                  <a:srgbClr val="0000FF"/>
                </a:solidFill>
              </a:rPr>
              <a:t>edema</a:t>
            </a:r>
            <a:r>
              <a:rPr lang="en-US" altLang="en-US" sz="2500" dirty="0">
                <a:solidFill>
                  <a:srgbClr val="0000FF"/>
                </a:solidFill>
              </a:rPr>
              <a:t> 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and erythema</a:t>
            </a:r>
          </a:p>
          <a:p>
            <a:pPr marL="344487" lvl="1" indent="0" eaLnBrk="1" hangingPunct="1">
              <a:buNone/>
            </a:pPr>
            <a:endParaRPr lang="en-US" altLang="en-US" sz="2500" dirty="0"/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9120FB-6F7C-4C26-ABAD-3B048F69BC84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74CCD8-5F81-4822-A105-E432FECD3183}"/>
              </a:ext>
            </a:extLst>
          </p:cNvPr>
          <p:cNvSpPr txBox="1"/>
          <p:nvPr/>
        </p:nvSpPr>
        <p:spPr>
          <a:xfrm>
            <a:off x="2471478" y="2480100"/>
            <a:ext cx="4386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Can the edema spread to the forehead?  </a:t>
            </a:r>
            <a:r>
              <a:rPr lang="en-US" sz="1600" dirty="0"/>
              <a:t>Yes</a:t>
            </a:r>
          </a:p>
          <a:p>
            <a:endParaRPr lang="en-US" sz="1600" dirty="0"/>
          </a:p>
          <a:p>
            <a:r>
              <a:rPr lang="en-US" sz="1600" i="1" dirty="0"/>
              <a:t>Can it spread to the lids of the fellow eye?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3403800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202A8-B518-4311-B5BB-1FD6BDE863CC}" type="slidenum">
              <a:rPr lang="en-US" altLang="en-US" smtClean="0"/>
              <a:pPr>
                <a:defRPr/>
              </a:pPr>
              <a:t>80</a:t>
            </a:fld>
            <a:endParaRPr lang="en-US" altLang="en-US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457200" y="122238"/>
            <a:ext cx="75438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Q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66801" y="457200"/>
            <a:ext cx="7238999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0000FF"/>
                </a:solidFill>
              </a:rPr>
              <a:t>Is it pre-septal cellulitis, or post-septal, </a:t>
            </a:r>
            <a:r>
              <a:rPr lang="en-US" altLang="en-US" sz="1800" i="1" dirty="0" err="1">
                <a:solidFill>
                  <a:srgbClr val="0000FF"/>
                </a:solidFill>
              </a:rPr>
              <a:t>ie</a:t>
            </a:r>
            <a:r>
              <a:rPr lang="en-US" altLang="en-US" sz="1800" i="1" dirty="0">
                <a:solidFill>
                  <a:srgbClr val="0000FF"/>
                </a:solidFill>
              </a:rPr>
              <a:t>, orbital cellulitis? The ability to reliably differentiate between the two is a must-have (both out in the real world as well as on the OKAP and Board exams). Several findings will clue you in one way or the other--identify them below!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734138"/>
              </p:ext>
            </p:extLst>
          </p:nvPr>
        </p:nvGraphicFramePr>
        <p:xfrm>
          <a:off x="1638300" y="1524000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Preseptal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Cellulitis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Orbital Cellulitis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Proptosis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Lid edema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Red eye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Lethargy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Decreased visual function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0000FF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0000FF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rgbClr val="F6F6E7"/>
                          </a:solidFill>
                        </a:rPr>
                        <a:t>Fever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>
                          <a:solidFill>
                            <a:srgbClr val="F6F6E7"/>
                          </a:solidFill>
                        </a:rPr>
                        <a:t>Chemosis</a:t>
                      </a:r>
                      <a:endParaRPr lang="en-US" sz="1600" i="1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199831"/>
              </p:ext>
            </p:extLst>
          </p:nvPr>
        </p:nvGraphicFramePr>
        <p:xfrm>
          <a:off x="1638300" y="4724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371435"/>
              </p:ext>
            </p:extLst>
          </p:nvPr>
        </p:nvGraphicFramePr>
        <p:xfrm>
          <a:off x="1628641" y="5105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64884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202A8-B518-4311-B5BB-1FD6BDE863CC}" type="slidenum">
              <a:rPr lang="en-US" altLang="en-US" smtClean="0"/>
              <a:pPr>
                <a:defRPr/>
              </a:pPr>
              <a:t>81</a:t>
            </a:fld>
            <a:endParaRPr lang="en-US" altLang="en-US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457200" y="122238"/>
            <a:ext cx="75438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A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66801" y="457200"/>
            <a:ext cx="7238999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0000FF"/>
                </a:solidFill>
              </a:rPr>
              <a:t>Is it pre-septal cellulitis, or post-septal, </a:t>
            </a:r>
            <a:r>
              <a:rPr lang="en-US" altLang="en-US" sz="1800" i="1" dirty="0" err="1">
                <a:solidFill>
                  <a:srgbClr val="0000FF"/>
                </a:solidFill>
              </a:rPr>
              <a:t>ie</a:t>
            </a:r>
            <a:r>
              <a:rPr lang="en-US" altLang="en-US" sz="1800" i="1" dirty="0">
                <a:solidFill>
                  <a:srgbClr val="0000FF"/>
                </a:solidFill>
              </a:rPr>
              <a:t>, orbital cellulitis? The ability to reliably differentiate between the two is a must-have (both out in the real world as well as on the OKAP and Board exams). Several findings will clue you in one way or the other--identify them below!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917762"/>
              </p:ext>
            </p:extLst>
          </p:nvPr>
        </p:nvGraphicFramePr>
        <p:xfrm>
          <a:off x="1638300" y="1524000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Preseptal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Cellulitis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Orbital Cellulitis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Proptosis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Lid edema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Red eye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Lethargy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Decreased visual function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rgbClr val="F6F6E7"/>
                          </a:solidFill>
                        </a:rPr>
                        <a:t>Fever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>
                          <a:solidFill>
                            <a:srgbClr val="F6F6E7"/>
                          </a:solidFill>
                        </a:rPr>
                        <a:t>Chemosis</a:t>
                      </a:r>
                      <a:endParaRPr lang="en-US" sz="1600" i="1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186208"/>
              </p:ext>
            </p:extLst>
          </p:nvPr>
        </p:nvGraphicFramePr>
        <p:xfrm>
          <a:off x="1638300" y="4724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371435"/>
              </p:ext>
            </p:extLst>
          </p:nvPr>
        </p:nvGraphicFramePr>
        <p:xfrm>
          <a:off x="1628641" y="5105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65270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202A8-B518-4311-B5BB-1FD6BDE863CC}" type="slidenum">
              <a:rPr lang="en-US" altLang="en-US" smtClean="0"/>
              <a:pPr>
                <a:defRPr/>
              </a:pPr>
              <a:t>82</a:t>
            </a:fld>
            <a:endParaRPr lang="en-US" altLang="en-US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457200" y="122238"/>
            <a:ext cx="75438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Q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66801" y="457200"/>
            <a:ext cx="7238999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0000FF"/>
                </a:solidFill>
              </a:rPr>
              <a:t>Is it pre-septal cellulitis, or post-septal, </a:t>
            </a:r>
            <a:r>
              <a:rPr lang="en-US" altLang="en-US" sz="1800" i="1" dirty="0" err="1">
                <a:solidFill>
                  <a:srgbClr val="0000FF"/>
                </a:solidFill>
              </a:rPr>
              <a:t>ie</a:t>
            </a:r>
            <a:r>
              <a:rPr lang="en-US" altLang="en-US" sz="1800" i="1" dirty="0">
                <a:solidFill>
                  <a:srgbClr val="0000FF"/>
                </a:solidFill>
              </a:rPr>
              <a:t>, orbital cellulitis? The ability to reliably differentiate between the two is a must-have (both out in the real world as well as on the OKAP and Board exams). Several findings will clue you in one way or the other--identify them below!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518109"/>
              </p:ext>
            </p:extLst>
          </p:nvPr>
        </p:nvGraphicFramePr>
        <p:xfrm>
          <a:off x="1638300" y="1524000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Preseptal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Cellulitis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Orbital Cellulitis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Proptosis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Lid edema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Red eye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Lethargy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/>
                        <a:t>Decreased visual function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rgbClr val="F6F6E7"/>
                          </a:solidFill>
                        </a:rPr>
                        <a:t>Fever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>
                          <a:solidFill>
                            <a:srgbClr val="F6F6E7"/>
                          </a:solidFill>
                        </a:rPr>
                        <a:t>Chemosis</a:t>
                      </a:r>
                      <a:endParaRPr lang="en-US" sz="1600" i="1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471401"/>
              </p:ext>
            </p:extLst>
          </p:nvPr>
        </p:nvGraphicFramePr>
        <p:xfrm>
          <a:off x="1638300" y="4724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1447801" y="3505200"/>
            <a:ext cx="30480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2" y="4305776"/>
            <a:ext cx="4343399" cy="738664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specifically does ‘visual function’ refer to here?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371435"/>
              </p:ext>
            </p:extLst>
          </p:nvPr>
        </p:nvGraphicFramePr>
        <p:xfrm>
          <a:off x="1628641" y="5105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86656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202A8-B518-4311-B5BB-1FD6BDE863CC}" type="slidenum">
              <a:rPr lang="en-US" altLang="en-US" smtClean="0"/>
              <a:pPr>
                <a:defRPr/>
              </a:pPr>
              <a:t>83</a:t>
            </a:fld>
            <a:endParaRPr lang="en-US" altLang="en-US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457200" y="122238"/>
            <a:ext cx="75438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A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66801" y="457200"/>
            <a:ext cx="7238999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0000FF"/>
                </a:solidFill>
              </a:rPr>
              <a:t>Is it pre-septal cellulitis, or post-septal, </a:t>
            </a:r>
            <a:r>
              <a:rPr lang="en-US" altLang="en-US" sz="1800" i="1" dirty="0" err="1">
                <a:solidFill>
                  <a:srgbClr val="0000FF"/>
                </a:solidFill>
              </a:rPr>
              <a:t>ie</a:t>
            </a:r>
            <a:r>
              <a:rPr lang="en-US" altLang="en-US" sz="1800" i="1" dirty="0">
                <a:solidFill>
                  <a:srgbClr val="0000FF"/>
                </a:solidFill>
              </a:rPr>
              <a:t>, orbital cellulitis? The ability to reliably differentiate between the two is a must-have (both out in the real world as well as on the OKAP and Board exams). Several findings will clue you in one way or the other--identify them below!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049960"/>
              </p:ext>
            </p:extLst>
          </p:nvPr>
        </p:nvGraphicFramePr>
        <p:xfrm>
          <a:off x="1638300" y="1524000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Preseptal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Cellulitis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Orbital Cellulitis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Proptosis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Lid edema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Red eye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Lethargy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/>
                        <a:t>Decreased visual function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rgbClr val="F6F6E7"/>
                          </a:solidFill>
                        </a:rPr>
                        <a:t>Fever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>
                          <a:solidFill>
                            <a:srgbClr val="F6F6E7"/>
                          </a:solidFill>
                        </a:rPr>
                        <a:t>Chemosis</a:t>
                      </a:r>
                      <a:endParaRPr lang="en-US" sz="1600" i="1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02599"/>
              </p:ext>
            </p:extLst>
          </p:nvPr>
        </p:nvGraphicFramePr>
        <p:xfrm>
          <a:off x="1638300" y="4724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1447801" y="3505200"/>
            <a:ext cx="30480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2" y="4305776"/>
            <a:ext cx="4343399" cy="738664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specifically does ‘visual function’ refer to here?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--Visual acuity 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--Color vision (specifically, desaturation)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371435"/>
              </p:ext>
            </p:extLst>
          </p:nvPr>
        </p:nvGraphicFramePr>
        <p:xfrm>
          <a:off x="1628641" y="5105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99037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202A8-B518-4311-B5BB-1FD6BDE863CC}" type="slidenum">
              <a:rPr lang="en-US" altLang="en-US" smtClean="0"/>
              <a:pPr>
                <a:defRPr/>
              </a:pPr>
              <a:t>84</a:t>
            </a:fld>
            <a:endParaRPr lang="en-US" altLang="en-US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457200" y="122238"/>
            <a:ext cx="75438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Q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66801" y="457200"/>
            <a:ext cx="7238999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0000FF"/>
                </a:solidFill>
              </a:rPr>
              <a:t>Is it pre-septal cellulitis, or post-septal, </a:t>
            </a:r>
            <a:r>
              <a:rPr lang="en-US" altLang="en-US" sz="1800" i="1" dirty="0" err="1">
                <a:solidFill>
                  <a:srgbClr val="0000FF"/>
                </a:solidFill>
              </a:rPr>
              <a:t>ie</a:t>
            </a:r>
            <a:r>
              <a:rPr lang="en-US" altLang="en-US" sz="1800" i="1" dirty="0">
                <a:solidFill>
                  <a:srgbClr val="0000FF"/>
                </a:solidFill>
              </a:rPr>
              <a:t>, orbital cellulitis? The ability to reliably differentiate between the two is a must-have (both out in the real world as well as on the OKAP and Board exams). Several findings will clue you in one way or the other--identify them below!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432587"/>
              </p:ext>
            </p:extLst>
          </p:nvPr>
        </p:nvGraphicFramePr>
        <p:xfrm>
          <a:off x="1638300" y="1524000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Preseptal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Cellulitis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Orbital Cellulitis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Proptosis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Lid edema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Red eye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Lethargy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Decreased visual function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Fever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0000FF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0000FF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>
                          <a:solidFill>
                            <a:srgbClr val="F6F6E7"/>
                          </a:solidFill>
                        </a:rPr>
                        <a:t>Chemosis</a:t>
                      </a:r>
                      <a:endParaRPr lang="en-US" sz="1600" i="1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093896"/>
              </p:ext>
            </p:extLst>
          </p:nvPr>
        </p:nvGraphicFramePr>
        <p:xfrm>
          <a:off x="1638300" y="4724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371435"/>
              </p:ext>
            </p:extLst>
          </p:nvPr>
        </p:nvGraphicFramePr>
        <p:xfrm>
          <a:off x="1628641" y="5105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32373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202A8-B518-4311-B5BB-1FD6BDE863CC}" type="slidenum">
              <a:rPr lang="en-US" altLang="en-US" smtClean="0"/>
              <a:pPr>
                <a:defRPr/>
              </a:pPr>
              <a:t>85</a:t>
            </a:fld>
            <a:endParaRPr lang="en-US" altLang="en-US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457200" y="122238"/>
            <a:ext cx="75438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A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66801" y="457200"/>
            <a:ext cx="7238999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0000FF"/>
                </a:solidFill>
              </a:rPr>
              <a:t>Is it pre-septal cellulitis, or post-septal, </a:t>
            </a:r>
            <a:r>
              <a:rPr lang="en-US" altLang="en-US" sz="1800" i="1" dirty="0" err="1">
                <a:solidFill>
                  <a:srgbClr val="0000FF"/>
                </a:solidFill>
              </a:rPr>
              <a:t>ie</a:t>
            </a:r>
            <a:r>
              <a:rPr lang="en-US" altLang="en-US" sz="1800" i="1" dirty="0">
                <a:solidFill>
                  <a:srgbClr val="0000FF"/>
                </a:solidFill>
              </a:rPr>
              <a:t>, orbital cellulitis? The ability to reliably differentiate between the two is a must-have (both out in the real world as well as on the OKAP and Board exams). Several findings will clue you in one way or the other--identify them below!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394130"/>
              </p:ext>
            </p:extLst>
          </p:nvPr>
        </p:nvGraphicFramePr>
        <p:xfrm>
          <a:off x="1638300" y="1524000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Preseptal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Cellulitis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Orbital Cellulitis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Proptosis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Lid edema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Red eye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Lethargy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Decreased visual function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Fever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>
                          <a:solidFill>
                            <a:srgbClr val="F6F6E7"/>
                          </a:solidFill>
                        </a:rPr>
                        <a:t>Chemosis</a:t>
                      </a:r>
                      <a:endParaRPr lang="en-US" sz="1600" i="1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527663"/>
              </p:ext>
            </p:extLst>
          </p:nvPr>
        </p:nvGraphicFramePr>
        <p:xfrm>
          <a:off x="1638300" y="4724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371435"/>
              </p:ext>
            </p:extLst>
          </p:nvPr>
        </p:nvGraphicFramePr>
        <p:xfrm>
          <a:off x="1628641" y="5105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81045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202A8-B518-4311-B5BB-1FD6BDE863CC}" type="slidenum">
              <a:rPr lang="en-US" altLang="en-US" smtClean="0"/>
              <a:pPr>
                <a:defRPr/>
              </a:pPr>
              <a:t>86</a:t>
            </a:fld>
            <a:endParaRPr lang="en-US" altLang="en-US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457200" y="122238"/>
            <a:ext cx="75438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Q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66801" y="457200"/>
            <a:ext cx="7238999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0000FF"/>
                </a:solidFill>
              </a:rPr>
              <a:t>Is it pre-septal cellulitis, or post-septal, </a:t>
            </a:r>
            <a:r>
              <a:rPr lang="en-US" altLang="en-US" sz="1800" i="1" dirty="0" err="1">
                <a:solidFill>
                  <a:srgbClr val="0000FF"/>
                </a:solidFill>
              </a:rPr>
              <a:t>ie</a:t>
            </a:r>
            <a:r>
              <a:rPr lang="en-US" altLang="en-US" sz="1800" i="1" dirty="0">
                <a:solidFill>
                  <a:srgbClr val="0000FF"/>
                </a:solidFill>
              </a:rPr>
              <a:t>, orbital cellulitis? The ability to reliably differentiate between the two is a must-have (both out in the real world as well as on the OKAP and Board exams). Several findings will clue you in one way or the other--identify them below!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768411"/>
              </p:ext>
            </p:extLst>
          </p:nvPr>
        </p:nvGraphicFramePr>
        <p:xfrm>
          <a:off x="1638300" y="1524000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Preseptal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Cellulitis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Orbital Cellulitis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Proptosis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Lid edema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Red eye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Lethargy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Decreased visual function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Fever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/>
                        <a:t>Chemosis</a:t>
                      </a:r>
                      <a:endParaRPr lang="en-US" sz="1600" i="1" dirty="0"/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0000FF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0000FF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149662"/>
              </p:ext>
            </p:extLst>
          </p:nvPr>
        </p:nvGraphicFramePr>
        <p:xfrm>
          <a:off x="1638300" y="4724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371435"/>
              </p:ext>
            </p:extLst>
          </p:nvPr>
        </p:nvGraphicFramePr>
        <p:xfrm>
          <a:off x="1628641" y="5105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6751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202A8-B518-4311-B5BB-1FD6BDE863CC}" type="slidenum">
              <a:rPr lang="en-US" altLang="en-US" smtClean="0"/>
              <a:pPr>
                <a:defRPr/>
              </a:pPr>
              <a:t>87</a:t>
            </a:fld>
            <a:endParaRPr lang="en-US" altLang="en-US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457200" y="122238"/>
            <a:ext cx="75438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A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66801" y="457200"/>
            <a:ext cx="7238999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0000FF"/>
                </a:solidFill>
              </a:rPr>
              <a:t>Is it pre-septal cellulitis, or post-septal, </a:t>
            </a:r>
            <a:r>
              <a:rPr lang="en-US" altLang="en-US" sz="1800" i="1" dirty="0" err="1">
                <a:solidFill>
                  <a:srgbClr val="0000FF"/>
                </a:solidFill>
              </a:rPr>
              <a:t>ie</a:t>
            </a:r>
            <a:r>
              <a:rPr lang="en-US" altLang="en-US" sz="1800" i="1" dirty="0">
                <a:solidFill>
                  <a:srgbClr val="0000FF"/>
                </a:solidFill>
              </a:rPr>
              <a:t>, orbital cellulitis? The ability to reliably differentiate between the two is a must-have (both out in the real world as well as on the OKAP and Board exams). Several findings will clue you in one way or the other--identify them below!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06069"/>
              </p:ext>
            </p:extLst>
          </p:nvPr>
        </p:nvGraphicFramePr>
        <p:xfrm>
          <a:off x="1638300" y="1524000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Preseptal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Cellulitis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Orbital Cellulitis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Proptosis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Lid edema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Red eye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Lethargy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Decreased visual function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Fever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/>
                        <a:t>Chemosis</a:t>
                      </a:r>
                      <a:endParaRPr lang="en-US" sz="1600" i="1" dirty="0"/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698103"/>
              </p:ext>
            </p:extLst>
          </p:nvPr>
        </p:nvGraphicFramePr>
        <p:xfrm>
          <a:off x="1638300" y="4724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371435"/>
              </p:ext>
            </p:extLst>
          </p:nvPr>
        </p:nvGraphicFramePr>
        <p:xfrm>
          <a:off x="1628641" y="5105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01419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E6D0C-199A-4401-BBDC-7063E964F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21308-B42C-42B7-B765-AB9AB102A4B4}" type="slidenum">
              <a:rPr lang="en-US" altLang="en-US" smtClean="0"/>
              <a:pPr>
                <a:defRPr/>
              </a:pPr>
              <a:t>88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BFD67A-7F1F-4044-91A0-9EECBB0CB4A4}"/>
              </a:ext>
            </a:extLst>
          </p:cNvPr>
          <p:cNvSpPr txBox="1"/>
          <p:nvPr/>
        </p:nvSpPr>
        <p:spPr>
          <a:xfrm>
            <a:off x="3126749" y="6107668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Orbital cellulitis: Chemosis</a:t>
            </a:r>
          </a:p>
        </p:txBody>
      </p:sp>
      <p:pic>
        <p:nvPicPr>
          <p:cNvPr id="4098" name="Picture 2" descr="Moran CORE | Preseptal vs Orbital Cellulitis">
            <a:extLst>
              <a:ext uri="{FF2B5EF4-FFF2-40B4-BE49-F238E27FC236}">
                <a16:creationId xmlns:a16="http://schemas.microsoft.com/office/drawing/2014/main" id="{1D5197C4-7E2B-44BF-9642-E79919D2C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03144"/>
            <a:ext cx="4087030" cy="292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rbital Cellulitis: Background, Etiology, Epidemiology">
            <a:extLst>
              <a:ext uri="{FF2B5EF4-FFF2-40B4-BE49-F238E27FC236}">
                <a16:creationId xmlns:a16="http://schemas.microsoft.com/office/drawing/2014/main" id="{6ADBD685-5180-49D1-A134-D128C9EA7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02423"/>
            <a:ext cx="43434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55509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202A8-B518-4311-B5BB-1FD6BDE863CC}" type="slidenum">
              <a:rPr lang="en-US" altLang="en-US" smtClean="0"/>
              <a:pPr>
                <a:defRPr/>
              </a:pPr>
              <a:t>89</a:t>
            </a:fld>
            <a:endParaRPr lang="en-US" altLang="en-US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457200" y="122238"/>
            <a:ext cx="75438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Q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66801" y="457200"/>
            <a:ext cx="7238999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0000FF"/>
                </a:solidFill>
              </a:rPr>
              <a:t>Is it pre-septal cellulitis, or post-septal, </a:t>
            </a:r>
            <a:r>
              <a:rPr lang="en-US" altLang="en-US" sz="1800" i="1" dirty="0" err="1">
                <a:solidFill>
                  <a:srgbClr val="0000FF"/>
                </a:solidFill>
              </a:rPr>
              <a:t>ie</a:t>
            </a:r>
            <a:r>
              <a:rPr lang="en-US" altLang="en-US" sz="1800" i="1" dirty="0">
                <a:solidFill>
                  <a:srgbClr val="0000FF"/>
                </a:solidFill>
              </a:rPr>
              <a:t>, orbital cellulitis? The ability to reliably differentiate between the two is a must-have (both out in the real world as well as on the OKAP and Board exams). Several findings will clue you in one way or the other--identify them below!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941810"/>
              </p:ext>
            </p:extLst>
          </p:nvPr>
        </p:nvGraphicFramePr>
        <p:xfrm>
          <a:off x="1638300" y="1524000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Preseptal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Cellulitis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Orbital Cellulitis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Proptosis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Lid edema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Red eye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Lethargy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Decreased visual function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Fever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/>
                        <a:t>Chemosis</a:t>
                      </a:r>
                      <a:endParaRPr lang="en-US" sz="1600" i="1" dirty="0"/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194525"/>
              </p:ext>
            </p:extLst>
          </p:nvPr>
        </p:nvGraphicFramePr>
        <p:xfrm>
          <a:off x="1638300" y="4724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APD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0000FF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0000FF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371435"/>
              </p:ext>
            </p:extLst>
          </p:nvPr>
        </p:nvGraphicFramePr>
        <p:xfrm>
          <a:off x="1628641" y="5105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335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C0F212C5-5DF2-4B82-BE52-7FEB92FC3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060713"/>
            <a:ext cx="1066800" cy="301487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DABBA0-4184-4E01-9F09-1492CF99C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078" y="2060712"/>
            <a:ext cx="1351722" cy="301487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pPr eaLnBrk="1" hangingPunct="1"/>
            <a:r>
              <a:rPr lang="en-US" altLang="en-US" sz="2900" b="1" dirty="0">
                <a:solidFill>
                  <a:schemeClr val="bg1">
                    <a:lumMod val="75000"/>
                  </a:schemeClr>
                </a:solidFill>
              </a:rPr>
              <a:t>Pediatric Pre-Septal Cellulitis</a:t>
            </a:r>
          </a:p>
          <a:p>
            <a:pPr lvl="1" eaLnBrk="1" hangingPunct="1"/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Common occurrence, or rare? Common</a:t>
            </a:r>
          </a:p>
          <a:p>
            <a:pPr lvl="1" eaLnBrk="1" hangingPunct="1"/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Presentation: </a:t>
            </a:r>
            <a:r>
              <a:rPr lang="en-US" altLang="en-US" sz="2500" dirty="0"/>
              <a:t>Eyelid</a:t>
            </a:r>
            <a:r>
              <a:rPr lang="en-US" altLang="en-US" sz="2500" dirty="0">
                <a:solidFill>
                  <a:srgbClr val="0000FF"/>
                </a:solidFill>
              </a:rPr>
              <a:t> </a:t>
            </a:r>
            <a:r>
              <a:rPr lang="en-US" altLang="en-US" sz="2500" b="1" dirty="0">
                <a:solidFill>
                  <a:srgbClr val="0000FF"/>
                </a:solidFill>
              </a:rPr>
              <a:t>edema</a:t>
            </a:r>
            <a:r>
              <a:rPr lang="en-US" altLang="en-US" sz="2500" dirty="0">
                <a:solidFill>
                  <a:srgbClr val="0000FF"/>
                </a:solidFill>
              </a:rPr>
              <a:t> 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and erythema</a:t>
            </a:r>
          </a:p>
          <a:p>
            <a:pPr marL="344487" lvl="1" indent="0" eaLnBrk="1" hangingPunct="1">
              <a:buNone/>
            </a:pPr>
            <a:endParaRPr lang="en-US" altLang="en-US" sz="2500" dirty="0"/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9120FB-6F7C-4C26-ABAD-3B048F69BC84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74CCD8-5F81-4822-A105-E432FECD3183}"/>
              </a:ext>
            </a:extLst>
          </p:cNvPr>
          <p:cNvSpPr txBox="1"/>
          <p:nvPr/>
        </p:nvSpPr>
        <p:spPr>
          <a:xfrm>
            <a:off x="2471478" y="2480100"/>
            <a:ext cx="4386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Can the edema spread to the forehead?  </a:t>
            </a:r>
            <a:r>
              <a:rPr lang="en-US" sz="1600" dirty="0"/>
              <a:t>Yes</a:t>
            </a:r>
          </a:p>
          <a:p>
            <a:endParaRPr lang="en-US" sz="1600" dirty="0"/>
          </a:p>
          <a:p>
            <a:r>
              <a:rPr lang="en-US" sz="1600" i="1" dirty="0"/>
              <a:t>Can it spread to the lids of the fellow eye? </a:t>
            </a:r>
            <a:r>
              <a:rPr lang="en-US" sz="1600" dirty="0"/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65955224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202A8-B518-4311-B5BB-1FD6BDE863CC}" type="slidenum">
              <a:rPr lang="en-US" altLang="en-US" smtClean="0"/>
              <a:pPr>
                <a:defRPr/>
              </a:pPr>
              <a:t>90</a:t>
            </a:fld>
            <a:endParaRPr lang="en-US" altLang="en-US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457200" y="122238"/>
            <a:ext cx="75438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A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66801" y="457200"/>
            <a:ext cx="7238999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0000FF"/>
                </a:solidFill>
              </a:rPr>
              <a:t>Is it pre-septal cellulitis, or post-septal, </a:t>
            </a:r>
            <a:r>
              <a:rPr lang="en-US" altLang="en-US" sz="1800" i="1" dirty="0" err="1">
                <a:solidFill>
                  <a:srgbClr val="0000FF"/>
                </a:solidFill>
              </a:rPr>
              <a:t>ie</a:t>
            </a:r>
            <a:r>
              <a:rPr lang="en-US" altLang="en-US" sz="1800" i="1" dirty="0">
                <a:solidFill>
                  <a:srgbClr val="0000FF"/>
                </a:solidFill>
              </a:rPr>
              <a:t>, orbital cellulitis? The ability to reliably differentiate between the two is a must-have (both out in the real world as well as on the OKAP and Board exams). Several findings will clue you in one way or the other--identify them below!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835177"/>
              </p:ext>
            </p:extLst>
          </p:nvPr>
        </p:nvGraphicFramePr>
        <p:xfrm>
          <a:off x="1638300" y="1524000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Preseptal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Cellulitis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Orbital Cellulitis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Proptosis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Lid edema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Red eye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Lethargy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Decreased visual function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Fever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/>
                        <a:t>Chemosis</a:t>
                      </a:r>
                      <a:endParaRPr lang="en-US" sz="1600" i="1" dirty="0"/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282967"/>
              </p:ext>
            </p:extLst>
          </p:nvPr>
        </p:nvGraphicFramePr>
        <p:xfrm>
          <a:off x="1638300" y="4724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APD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0000FF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371435"/>
              </p:ext>
            </p:extLst>
          </p:nvPr>
        </p:nvGraphicFramePr>
        <p:xfrm>
          <a:off x="1628641" y="5105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58608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414652"/>
              </p:ext>
            </p:extLst>
          </p:nvPr>
        </p:nvGraphicFramePr>
        <p:xfrm>
          <a:off x="1628641" y="5105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202A8-B518-4311-B5BB-1FD6BDE863CC}" type="slidenum">
              <a:rPr lang="en-US" altLang="en-US" smtClean="0"/>
              <a:pPr>
                <a:defRPr/>
              </a:pPr>
              <a:t>91</a:t>
            </a:fld>
            <a:endParaRPr lang="en-US" altLang="en-US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457200" y="122238"/>
            <a:ext cx="75438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Q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66801" y="457200"/>
            <a:ext cx="7238999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0000FF"/>
                </a:solidFill>
              </a:rPr>
              <a:t>Is it pre-septal cellulitis, or post-septal, </a:t>
            </a:r>
            <a:r>
              <a:rPr lang="en-US" altLang="en-US" sz="1800" i="1" dirty="0" err="1">
                <a:solidFill>
                  <a:srgbClr val="0000FF"/>
                </a:solidFill>
              </a:rPr>
              <a:t>ie</a:t>
            </a:r>
            <a:r>
              <a:rPr lang="en-US" altLang="en-US" sz="1800" i="1" dirty="0">
                <a:solidFill>
                  <a:srgbClr val="0000FF"/>
                </a:solidFill>
              </a:rPr>
              <a:t>, orbital cellulitis? The ability to reliably differentiate between the two is a must-have (both out in the real world as well as on the OKAP and Board exams). Several findings will clue you in one way or the other--identify them below!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659870"/>
              </p:ext>
            </p:extLst>
          </p:nvPr>
        </p:nvGraphicFramePr>
        <p:xfrm>
          <a:off x="1638300" y="1524000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Preseptal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Cellulitis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Orbital Cellulitis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Proptosis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Lid edema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Red eye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Lethargy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Decreased visual function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Fever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/>
                        <a:t>Chemosis</a:t>
                      </a:r>
                      <a:endParaRPr lang="en-US" sz="1600" i="1" dirty="0"/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946260"/>
              </p:ext>
            </p:extLst>
          </p:nvPr>
        </p:nvGraphicFramePr>
        <p:xfrm>
          <a:off x="1638300" y="4724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APD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0000FF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0000FF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0000FF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69026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449174"/>
              </p:ext>
            </p:extLst>
          </p:nvPr>
        </p:nvGraphicFramePr>
        <p:xfrm>
          <a:off x="1628641" y="5105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202A8-B518-4311-B5BB-1FD6BDE863CC}" type="slidenum">
              <a:rPr lang="en-US" altLang="en-US" smtClean="0"/>
              <a:pPr>
                <a:defRPr/>
              </a:pPr>
              <a:t>92</a:t>
            </a:fld>
            <a:endParaRPr lang="en-US" altLang="en-US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457200" y="122238"/>
            <a:ext cx="75438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A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66801" y="457200"/>
            <a:ext cx="7238999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0000FF"/>
                </a:solidFill>
              </a:rPr>
              <a:t>Is it pre-septal cellulitis, or post-septal, </a:t>
            </a:r>
            <a:r>
              <a:rPr lang="en-US" altLang="en-US" sz="1800" i="1" dirty="0" err="1">
                <a:solidFill>
                  <a:srgbClr val="0000FF"/>
                </a:solidFill>
              </a:rPr>
              <a:t>ie</a:t>
            </a:r>
            <a:r>
              <a:rPr lang="en-US" altLang="en-US" sz="1800" i="1" dirty="0">
                <a:solidFill>
                  <a:srgbClr val="0000FF"/>
                </a:solidFill>
              </a:rPr>
              <a:t>, orbital cellulitis? The ability to reliably differentiate between the two is a must-have (both out in the real world as well as on the OKAP and Board exams). Several findings will clue you in one way or the other--identify them below!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247338"/>
              </p:ext>
            </p:extLst>
          </p:nvPr>
        </p:nvGraphicFramePr>
        <p:xfrm>
          <a:off x="1638300" y="1524000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Preseptal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Cellulitis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Orbital Cellulitis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Proptosis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Lid edema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Red eye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Lethargy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Decreased visual function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Fever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/>
                        <a:t>Chemosis</a:t>
                      </a:r>
                      <a:endParaRPr lang="en-US" sz="1600" i="1" dirty="0"/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876100"/>
              </p:ext>
            </p:extLst>
          </p:nvPr>
        </p:nvGraphicFramePr>
        <p:xfrm>
          <a:off x="1638300" y="4724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APD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0000FF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64250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907424"/>
              </p:ext>
            </p:extLst>
          </p:nvPr>
        </p:nvGraphicFramePr>
        <p:xfrm>
          <a:off x="1628641" y="5105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202A8-B518-4311-B5BB-1FD6BDE863CC}" type="slidenum">
              <a:rPr lang="en-US" altLang="en-US" smtClean="0"/>
              <a:pPr>
                <a:defRPr/>
              </a:pPr>
              <a:t>93</a:t>
            </a:fld>
            <a:endParaRPr lang="en-US" altLang="en-US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457200" y="122238"/>
            <a:ext cx="75438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Q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66801" y="457200"/>
            <a:ext cx="7238999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0000FF"/>
                </a:solidFill>
              </a:rPr>
              <a:t>Is it pre-septal cellulitis, or post-septal, </a:t>
            </a:r>
            <a:r>
              <a:rPr lang="en-US" altLang="en-US" sz="1800" i="1" dirty="0" err="1">
                <a:solidFill>
                  <a:srgbClr val="0000FF"/>
                </a:solidFill>
              </a:rPr>
              <a:t>ie</a:t>
            </a:r>
            <a:r>
              <a:rPr lang="en-US" altLang="en-US" sz="1800" i="1" dirty="0">
                <a:solidFill>
                  <a:srgbClr val="0000FF"/>
                </a:solidFill>
              </a:rPr>
              <a:t>, orbital cellulitis? The ability to reliably differentiate between the two is a must-have (both out in the real world as well as on the OKAP and Board exams). Several findings will clue you in one way or the other--identify them below!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183770"/>
              </p:ext>
            </p:extLst>
          </p:nvPr>
        </p:nvGraphicFramePr>
        <p:xfrm>
          <a:off x="1638300" y="1524000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Preseptal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Cellulitis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Orbital Cellulitis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Proptosis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Lid edema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Red eye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Lethargy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Decreased visual function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Fever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Chemosis</a:t>
                      </a:r>
                      <a:endParaRPr lang="en-US" sz="1600" i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406993"/>
              </p:ext>
            </p:extLst>
          </p:nvPr>
        </p:nvGraphicFramePr>
        <p:xfrm>
          <a:off x="1638300" y="4724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APD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chemeClr val="tx1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2209801" y="4953000"/>
            <a:ext cx="1676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7783" y="5715000"/>
            <a:ext cx="723941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the mechanism responsible for increasing IOP?</a:t>
            </a:r>
            <a:endParaRPr lang="en-US" sz="1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Orbital congestion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compression of  vortex veins  increased  EVP  increased IOP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873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383334"/>
              </p:ext>
            </p:extLst>
          </p:nvPr>
        </p:nvGraphicFramePr>
        <p:xfrm>
          <a:off x="1628641" y="5105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202A8-B518-4311-B5BB-1FD6BDE863CC}" type="slidenum">
              <a:rPr lang="en-US" altLang="en-US" smtClean="0"/>
              <a:pPr>
                <a:defRPr/>
              </a:pPr>
              <a:t>94</a:t>
            </a:fld>
            <a:endParaRPr lang="en-US" altLang="en-US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66801" y="457200"/>
            <a:ext cx="7238999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0000FF"/>
                </a:solidFill>
              </a:rPr>
              <a:t>Is it pre-septal cellulitis, or post-septal, </a:t>
            </a:r>
            <a:r>
              <a:rPr lang="en-US" altLang="en-US" sz="1800" i="1" dirty="0" err="1">
                <a:solidFill>
                  <a:srgbClr val="0000FF"/>
                </a:solidFill>
              </a:rPr>
              <a:t>ie</a:t>
            </a:r>
            <a:r>
              <a:rPr lang="en-US" altLang="en-US" sz="1800" i="1" dirty="0">
                <a:solidFill>
                  <a:srgbClr val="0000FF"/>
                </a:solidFill>
              </a:rPr>
              <a:t>, orbital cellulitis? The ability to reliably differentiate between the two is a must-have (both out in the real world as well as on the OKAP and Board exams). Several findings will clue you in one way or the other--identify them below!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108186"/>
              </p:ext>
            </p:extLst>
          </p:nvPr>
        </p:nvGraphicFramePr>
        <p:xfrm>
          <a:off x="1638300" y="1524000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Preseptal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Cellulitis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Orbital Cellulitis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Proptosis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Lid edema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Red eye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Lethargy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Decreased visual function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Fever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Chemosis</a:t>
                      </a:r>
                      <a:endParaRPr lang="en-US" sz="1600" i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505621"/>
              </p:ext>
            </p:extLst>
          </p:nvPr>
        </p:nvGraphicFramePr>
        <p:xfrm>
          <a:off x="1638300" y="4724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APD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chemeClr val="tx1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2209801" y="4953000"/>
            <a:ext cx="1676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7783" y="5715000"/>
            <a:ext cx="723941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the mechanism responsible for increasing IOP?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Orbital congestion </a:t>
            </a:r>
            <a:r>
              <a:rPr 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compression of  vortex veins  increased  EVP  increased IOP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5783" y="5976610"/>
            <a:ext cx="1066800" cy="239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two words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43183" y="5987772"/>
            <a:ext cx="45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abb.</a:t>
            </a: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457200" y="122238"/>
            <a:ext cx="75438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Q/A</a:t>
            </a:r>
          </a:p>
        </p:txBody>
      </p:sp>
    </p:spTree>
    <p:extLst>
      <p:ext uri="{BB962C8B-B14F-4D97-AF65-F5344CB8AC3E}">
        <p14:creationId xmlns:p14="http://schemas.microsoft.com/office/powerpoint/2010/main" val="168288493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806216"/>
              </p:ext>
            </p:extLst>
          </p:nvPr>
        </p:nvGraphicFramePr>
        <p:xfrm>
          <a:off x="1628641" y="5105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202A8-B518-4311-B5BB-1FD6BDE863CC}" type="slidenum">
              <a:rPr lang="en-US" altLang="en-US" smtClean="0"/>
              <a:pPr>
                <a:defRPr/>
              </a:pPr>
              <a:t>95</a:t>
            </a:fld>
            <a:endParaRPr lang="en-US" altLang="en-US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457200" y="122238"/>
            <a:ext cx="75438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A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66801" y="457200"/>
            <a:ext cx="7238999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0000FF"/>
                </a:solidFill>
              </a:rPr>
              <a:t>Is it pre-septal cellulitis, or post-septal, </a:t>
            </a:r>
            <a:r>
              <a:rPr lang="en-US" altLang="en-US" sz="1800" i="1" dirty="0" err="1">
                <a:solidFill>
                  <a:srgbClr val="0000FF"/>
                </a:solidFill>
              </a:rPr>
              <a:t>ie</a:t>
            </a:r>
            <a:r>
              <a:rPr lang="en-US" altLang="en-US" sz="1800" i="1" dirty="0">
                <a:solidFill>
                  <a:srgbClr val="0000FF"/>
                </a:solidFill>
              </a:rPr>
              <a:t>, orbital cellulitis? The ability to reliably differentiate between the two is a must-have (both out in the real world as well as on the OKAP and Board exams). Several findings will clue you in one way or the other--identify them below!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316083"/>
              </p:ext>
            </p:extLst>
          </p:nvPr>
        </p:nvGraphicFramePr>
        <p:xfrm>
          <a:off x="1638300" y="1524000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Preseptal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Cellulitis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Orbital Cellulitis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Proptosis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Lid edema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Red eye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Lethargy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Decreased visual function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Fever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Chemosis</a:t>
                      </a:r>
                      <a:endParaRPr lang="en-US" sz="1600" i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337682"/>
              </p:ext>
            </p:extLst>
          </p:nvPr>
        </p:nvGraphicFramePr>
        <p:xfrm>
          <a:off x="1638300" y="4724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APD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chemeClr val="tx1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2209801" y="4953000"/>
            <a:ext cx="1676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7783" y="5715000"/>
            <a:ext cx="723941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the mechanism responsible for increasing IOP?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Orbital congestion </a:t>
            </a:r>
            <a:r>
              <a:rPr 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compression of  vortex veins  increased  EVP  increased IOP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3001" y="6175920"/>
            <a:ext cx="24856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EVP = </a:t>
            </a:r>
            <a:r>
              <a:rPr lang="en-US" sz="1200" i="1" dirty="0" err="1"/>
              <a:t>episcleral</a:t>
            </a:r>
            <a:r>
              <a:rPr lang="en-US" sz="1200" i="1" dirty="0"/>
              <a:t> venous pressure</a:t>
            </a:r>
          </a:p>
        </p:txBody>
      </p:sp>
    </p:spTree>
    <p:extLst>
      <p:ext uri="{BB962C8B-B14F-4D97-AF65-F5344CB8AC3E}">
        <p14:creationId xmlns:p14="http://schemas.microsoft.com/office/powerpoint/2010/main" val="288981510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083463"/>
              </p:ext>
            </p:extLst>
          </p:nvPr>
        </p:nvGraphicFramePr>
        <p:xfrm>
          <a:off x="1628641" y="5105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202A8-B518-4311-B5BB-1FD6BDE863CC}" type="slidenum">
              <a:rPr lang="en-US" altLang="en-US" smtClean="0"/>
              <a:pPr>
                <a:defRPr/>
              </a:pPr>
              <a:t>96</a:t>
            </a:fld>
            <a:endParaRPr lang="en-US" altLang="en-US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457200" y="122238"/>
            <a:ext cx="75438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Q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66801" y="457200"/>
            <a:ext cx="7238999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0000FF"/>
                </a:solidFill>
              </a:rPr>
              <a:t>Is it pre-septal cellulitis, or post-septal, </a:t>
            </a:r>
            <a:r>
              <a:rPr lang="en-US" altLang="en-US" sz="1800" i="1" dirty="0" err="1">
                <a:solidFill>
                  <a:srgbClr val="0000FF"/>
                </a:solidFill>
              </a:rPr>
              <a:t>ie</a:t>
            </a:r>
            <a:r>
              <a:rPr lang="en-US" altLang="en-US" sz="1800" i="1" dirty="0">
                <a:solidFill>
                  <a:srgbClr val="0000FF"/>
                </a:solidFill>
              </a:rPr>
              <a:t>, orbital cellulitis? The ability to reliably differentiate between the two is a must-have (both out in the real world as well as on the OKAP and Board exams). Several findings will clue you in one way or the other--identify them below!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292911"/>
              </p:ext>
            </p:extLst>
          </p:nvPr>
        </p:nvGraphicFramePr>
        <p:xfrm>
          <a:off x="1638300" y="1524000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Preseptal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Cellulitis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Orbital Cellulitis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Proptosis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Lid edema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Red eye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Lethargy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Decreased visual function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Fever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/>
                        <a:t>Chemosis</a:t>
                      </a:r>
                      <a:endParaRPr lang="en-US" sz="1600" i="1" dirty="0"/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486684"/>
              </p:ext>
            </p:extLst>
          </p:nvPr>
        </p:nvGraphicFramePr>
        <p:xfrm>
          <a:off x="1638300" y="4724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APD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0000FF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0000FF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0000FF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32631" y="5867400"/>
            <a:ext cx="30155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(EOMs = extraocular muscle movements)</a:t>
            </a:r>
          </a:p>
        </p:txBody>
      </p:sp>
    </p:spTree>
    <p:extLst>
      <p:ext uri="{BB962C8B-B14F-4D97-AF65-F5344CB8AC3E}">
        <p14:creationId xmlns:p14="http://schemas.microsoft.com/office/powerpoint/2010/main" val="69548033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625455"/>
              </p:ext>
            </p:extLst>
          </p:nvPr>
        </p:nvGraphicFramePr>
        <p:xfrm>
          <a:off x="1628641" y="5105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202A8-B518-4311-B5BB-1FD6BDE863CC}" type="slidenum">
              <a:rPr lang="en-US" altLang="en-US" smtClean="0"/>
              <a:pPr>
                <a:defRPr/>
              </a:pPr>
              <a:t>97</a:t>
            </a:fld>
            <a:endParaRPr lang="en-US" altLang="en-US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457200" y="122238"/>
            <a:ext cx="75438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A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66801" y="457200"/>
            <a:ext cx="7238999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0000FF"/>
                </a:solidFill>
              </a:rPr>
              <a:t>Is it pre-septal cellulitis, or post-septal, </a:t>
            </a:r>
            <a:r>
              <a:rPr lang="en-US" altLang="en-US" sz="1800" i="1" dirty="0" err="1">
                <a:solidFill>
                  <a:srgbClr val="0000FF"/>
                </a:solidFill>
              </a:rPr>
              <a:t>ie</a:t>
            </a:r>
            <a:r>
              <a:rPr lang="en-US" altLang="en-US" sz="1800" i="1" dirty="0">
                <a:solidFill>
                  <a:srgbClr val="0000FF"/>
                </a:solidFill>
              </a:rPr>
              <a:t>, orbital cellulitis? The ability to reliably differentiate between the two is a must-have (both out in the real world as well as on the OKAP and Board exams). Several findings will clue you in one way or the other--identify them below!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349370"/>
              </p:ext>
            </p:extLst>
          </p:nvPr>
        </p:nvGraphicFramePr>
        <p:xfrm>
          <a:off x="1638300" y="1524000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Preseptal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Cellulitis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Orbital Cellulitis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Proptosis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Lid edema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Red eye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Lethargy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Decreased visual function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Fever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/>
                        <a:t>Chemosis</a:t>
                      </a:r>
                      <a:endParaRPr lang="en-US" sz="1600" i="1" dirty="0"/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185042"/>
              </p:ext>
            </p:extLst>
          </p:nvPr>
        </p:nvGraphicFramePr>
        <p:xfrm>
          <a:off x="1638300" y="4724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APD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0000FF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14840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015163"/>
              </p:ext>
            </p:extLst>
          </p:nvPr>
        </p:nvGraphicFramePr>
        <p:xfrm>
          <a:off x="1628641" y="5105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202A8-B518-4311-B5BB-1FD6BDE863CC}" type="slidenum">
              <a:rPr lang="en-US" altLang="en-US" smtClean="0"/>
              <a:pPr>
                <a:defRPr/>
              </a:pPr>
              <a:t>98</a:t>
            </a:fld>
            <a:endParaRPr lang="en-US" altLang="en-US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457200" y="122238"/>
            <a:ext cx="75438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Q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66801" y="457200"/>
            <a:ext cx="7238999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0000FF"/>
                </a:solidFill>
              </a:rPr>
              <a:t>Is it pre-septal cellulitis, or post-septal, </a:t>
            </a:r>
            <a:r>
              <a:rPr lang="en-US" altLang="en-US" sz="1800" i="1" dirty="0" err="1">
                <a:solidFill>
                  <a:srgbClr val="0000FF"/>
                </a:solidFill>
              </a:rPr>
              <a:t>ie</a:t>
            </a:r>
            <a:r>
              <a:rPr lang="en-US" altLang="en-US" sz="1800" i="1" dirty="0">
                <a:solidFill>
                  <a:srgbClr val="0000FF"/>
                </a:solidFill>
              </a:rPr>
              <a:t>, orbital cellulitis? The ability to reliably differentiate between the two is a must-have (both out in the real world as well as on the OKAP and Board exams). Several findings will clue you in one way or the other--identify them below!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579678"/>
              </p:ext>
            </p:extLst>
          </p:nvPr>
        </p:nvGraphicFramePr>
        <p:xfrm>
          <a:off x="1638300" y="1524000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Preseptal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Cellulitis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Orbital Cellulitis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Proptosis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Lid edema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Red eye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Lethargy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Decreased visual function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Fever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/>
                        <a:t>Chemosis</a:t>
                      </a:r>
                      <a:endParaRPr lang="en-US" sz="1600" i="1" dirty="0"/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820435"/>
              </p:ext>
            </p:extLst>
          </p:nvPr>
        </p:nvGraphicFramePr>
        <p:xfrm>
          <a:off x="1638300" y="4724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APD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0000FF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0000FF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0000FF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99754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158796"/>
              </p:ext>
            </p:extLst>
          </p:nvPr>
        </p:nvGraphicFramePr>
        <p:xfrm>
          <a:off x="1628641" y="5105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APD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F6F6E7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F6F6E7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6F6E7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6F6E7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202A8-B518-4311-B5BB-1FD6BDE863CC}" type="slidenum">
              <a:rPr lang="en-US" altLang="en-US" smtClean="0"/>
              <a:pPr>
                <a:defRPr/>
              </a:pPr>
              <a:t>99</a:t>
            </a:fld>
            <a:endParaRPr lang="en-US" altLang="en-US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457200" y="122238"/>
            <a:ext cx="75438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A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66801" y="457200"/>
            <a:ext cx="7238999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0000FF"/>
                </a:solidFill>
              </a:rPr>
              <a:t>Is it pre-septal cellulitis, or post-septal, </a:t>
            </a:r>
            <a:r>
              <a:rPr lang="en-US" altLang="en-US" sz="1800" i="1" dirty="0" err="1">
                <a:solidFill>
                  <a:srgbClr val="0000FF"/>
                </a:solidFill>
              </a:rPr>
              <a:t>ie</a:t>
            </a:r>
            <a:r>
              <a:rPr lang="en-US" altLang="en-US" sz="1800" i="1" dirty="0">
                <a:solidFill>
                  <a:srgbClr val="0000FF"/>
                </a:solidFill>
              </a:rPr>
              <a:t>, orbital cellulitis? The ability to reliably differentiate between the two is a must-have (both out in the real world as well as on the OKAP and Board exams). Several findings will clue you in one way or the other--identify them below!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385310"/>
              </p:ext>
            </p:extLst>
          </p:nvPr>
        </p:nvGraphicFramePr>
        <p:xfrm>
          <a:off x="1638300" y="1524000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Preseptal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Cellulitis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Orbital Cellulitis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Proptosis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Lid edema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Red eye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Lethargy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Decreased visual function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Fever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/>
                        <a:t>Chemosis</a:t>
                      </a:r>
                      <a:endParaRPr lang="en-US" sz="1600" i="1" dirty="0"/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976541"/>
              </p:ext>
            </p:extLst>
          </p:nvPr>
        </p:nvGraphicFramePr>
        <p:xfrm>
          <a:off x="1638300" y="4724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APD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Can</a:t>
                      </a:r>
                      <a:r>
                        <a:rPr lang="en-US" sz="1600" b="0" baseline="0" dirty="0">
                          <a:solidFill>
                            <a:srgbClr val="0000FF"/>
                          </a:solidFill>
                        </a:rPr>
                        <a:t> be present</a:t>
                      </a: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Elevated IOP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Can be present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Pain with EOMs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Limited motility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Never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Usually</a:t>
                      </a:r>
                    </a:p>
                  </a:txBody>
                  <a:tcPr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942900"/>
      </p:ext>
    </p:extLst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350</TotalTime>
  <Words>10702</Words>
  <Application>Microsoft Office PowerPoint</Application>
  <PresentationFormat>On-screen Show (4:3)</PresentationFormat>
  <Paragraphs>2814</Paragraphs>
  <Slides>105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10" baseType="lpstr">
      <vt:lpstr>Arial</vt:lpstr>
      <vt:lpstr>Calibri</vt:lpstr>
      <vt:lpstr>Segoe Script</vt:lpstr>
      <vt:lpstr>Wingdings</vt:lpstr>
      <vt:lpstr>Network</vt:lpstr>
      <vt:lpstr>Q</vt:lpstr>
      <vt:lpstr>A</vt:lpstr>
      <vt:lpstr>Q</vt:lpstr>
      <vt:lpstr>A</vt:lpstr>
      <vt:lpstr>PowerPoint Presentation</vt:lpstr>
      <vt:lpstr>Q</vt:lpstr>
      <vt:lpstr>A</vt:lpstr>
      <vt:lpstr>Q</vt:lpstr>
      <vt:lpstr>A</vt:lpstr>
      <vt:lpstr>Q</vt:lpstr>
      <vt:lpstr>Q/A</vt:lpstr>
      <vt:lpstr>A</vt:lpstr>
      <vt:lpstr>Q</vt:lpstr>
      <vt:lpstr>Q/A</vt:lpstr>
      <vt:lpstr>A</vt:lpstr>
      <vt:lpstr>Q</vt:lpstr>
      <vt:lpstr>A</vt:lpstr>
      <vt:lpstr>PowerPoint Presentation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PowerPoint Presentation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PowerPoint Presentation</vt:lpstr>
      <vt:lpstr>Q</vt:lpstr>
      <vt:lpstr>A</vt:lpstr>
      <vt:lpstr>PowerPoint Presentation</vt:lpstr>
      <vt:lpstr>Q</vt:lpstr>
      <vt:lpstr>Q/A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PowerPoint Presentation</vt:lpstr>
      <vt:lpstr>Q</vt:lpstr>
      <vt:lpstr>A</vt:lpstr>
      <vt:lpstr>Q</vt:lpstr>
      <vt:lpstr>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LSU Ophthalmology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</dc:title>
  <dc:creator>Steven B. Flynn</dc:creator>
  <cp:lastModifiedBy>Steven Flynn</cp:lastModifiedBy>
  <cp:revision>50</cp:revision>
  <dcterms:created xsi:type="dcterms:W3CDTF">2008-09-05T02:34:32Z</dcterms:created>
  <dcterms:modified xsi:type="dcterms:W3CDTF">2021-11-07T18:44:04Z</dcterms:modified>
</cp:coreProperties>
</file>