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289"/>
  </p:notesMasterIdLst>
  <p:sldIdLst>
    <p:sldId id="705" r:id="rId2"/>
    <p:sldId id="706" r:id="rId3"/>
    <p:sldId id="720" r:id="rId4"/>
    <p:sldId id="707" r:id="rId5"/>
    <p:sldId id="708" r:id="rId6"/>
    <p:sldId id="709" r:id="rId7"/>
    <p:sldId id="710" r:id="rId8"/>
    <p:sldId id="711" r:id="rId9"/>
    <p:sldId id="712" r:id="rId10"/>
    <p:sldId id="713" r:id="rId11"/>
    <p:sldId id="714" r:id="rId12"/>
    <p:sldId id="715" r:id="rId13"/>
    <p:sldId id="716" r:id="rId14"/>
    <p:sldId id="717" r:id="rId15"/>
    <p:sldId id="718" r:id="rId16"/>
    <p:sldId id="330" r:id="rId17"/>
    <p:sldId id="733" r:id="rId18"/>
    <p:sldId id="317" r:id="rId19"/>
    <p:sldId id="259" r:id="rId20"/>
    <p:sldId id="531" r:id="rId21"/>
    <p:sldId id="532" r:id="rId22"/>
    <p:sldId id="533" r:id="rId23"/>
    <p:sldId id="534" r:id="rId24"/>
    <p:sldId id="535" r:id="rId25"/>
    <p:sldId id="536" r:id="rId26"/>
    <p:sldId id="537" r:id="rId27"/>
    <p:sldId id="538" r:id="rId28"/>
    <p:sldId id="540" r:id="rId29"/>
    <p:sldId id="543" r:id="rId30"/>
    <p:sldId id="541" r:id="rId31"/>
    <p:sldId id="546" r:id="rId32"/>
    <p:sldId id="547" r:id="rId33"/>
    <p:sldId id="319" r:id="rId34"/>
    <p:sldId id="260" r:id="rId35"/>
    <p:sldId id="323" r:id="rId36"/>
    <p:sldId id="455" r:id="rId37"/>
    <p:sldId id="462" r:id="rId38"/>
    <p:sldId id="631" r:id="rId39"/>
    <p:sldId id="636" r:id="rId40"/>
    <p:sldId id="637" r:id="rId41"/>
    <p:sldId id="638" r:id="rId42"/>
    <p:sldId id="639" r:id="rId43"/>
    <p:sldId id="640" r:id="rId44"/>
    <p:sldId id="641" r:id="rId45"/>
    <p:sldId id="642" r:id="rId46"/>
    <p:sldId id="643" r:id="rId47"/>
    <p:sldId id="644" r:id="rId48"/>
    <p:sldId id="645" r:id="rId49"/>
    <p:sldId id="646" r:id="rId50"/>
    <p:sldId id="647" r:id="rId51"/>
    <p:sldId id="648" r:id="rId52"/>
    <p:sldId id="649" r:id="rId53"/>
    <p:sldId id="650" r:id="rId54"/>
    <p:sldId id="721" r:id="rId55"/>
    <p:sldId id="651" r:id="rId56"/>
    <p:sldId id="652" r:id="rId57"/>
    <p:sldId id="734" r:id="rId58"/>
    <p:sldId id="632" r:id="rId59"/>
    <p:sldId id="633" r:id="rId60"/>
    <p:sldId id="634" r:id="rId61"/>
    <p:sldId id="635" r:id="rId62"/>
    <p:sldId id="661" r:id="rId63"/>
    <p:sldId id="663" r:id="rId64"/>
    <p:sldId id="735" r:id="rId65"/>
    <p:sldId id="664" r:id="rId66"/>
    <p:sldId id="662" r:id="rId67"/>
    <p:sldId id="736" r:id="rId68"/>
    <p:sldId id="339" r:id="rId69"/>
    <p:sldId id="340" r:id="rId70"/>
    <p:sldId id="341" r:id="rId71"/>
    <p:sldId id="342" r:id="rId72"/>
    <p:sldId id="343" r:id="rId73"/>
    <p:sldId id="344" r:id="rId74"/>
    <p:sldId id="345" r:id="rId75"/>
    <p:sldId id="476" r:id="rId76"/>
    <p:sldId id="477" r:id="rId77"/>
    <p:sldId id="346" r:id="rId78"/>
    <p:sldId id="347" r:id="rId79"/>
    <p:sldId id="722" r:id="rId80"/>
    <p:sldId id="544" r:id="rId81"/>
    <p:sldId id="545" r:id="rId82"/>
    <p:sldId id="348" r:id="rId83"/>
    <p:sldId id="349" r:id="rId84"/>
    <p:sldId id="469" r:id="rId85"/>
    <p:sldId id="484" r:id="rId86"/>
    <p:sldId id="494" r:id="rId87"/>
    <p:sldId id="503" r:id="rId88"/>
    <p:sldId id="504" r:id="rId89"/>
    <p:sldId id="665" r:id="rId90"/>
    <p:sldId id="499" r:id="rId91"/>
    <p:sldId id="548" r:id="rId92"/>
    <p:sldId id="497" r:id="rId93"/>
    <p:sldId id="500" r:id="rId94"/>
    <p:sldId id="501" r:id="rId95"/>
    <p:sldId id="502" r:id="rId96"/>
    <p:sldId id="600" r:id="rId97"/>
    <p:sldId id="350" r:id="rId98"/>
    <p:sldId id="351" r:id="rId99"/>
    <p:sldId id="353" r:id="rId100"/>
    <p:sldId id="352" r:id="rId101"/>
    <p:sldId id="549" r:id="rId102"/>
    <p:sldId id="550" r:id="rId103"/>
    <p:sldId id="365" r:id="rId104"/>
    <p:sldId id="366" r:id="rId105"/>
    <p:sldId id="367" r:id="rId106"/>
    <p:sldId id="368" r:id="rId107"/>
    <p:sldId id="354" r:id="rId108"/>
    <p:sldId id="355" r:id="rId109"/>
    <p:sldId id="369" r:id="rId110"/>
    <p:sldId id="370" r:id="rId111"/>
    <p:sldId id="551" r:id="rId112"/>
    <p:sldId id="552" r:id="rId113"/>
    <p:sldId id="653" r:id="rId114"/>
    <p:sldId id="371" r:id="rId115"/>
    <p:sldId id="372" r:id="rId116"/>
    <p:sldId id="654" r:id="rId117"/>
    <p:sldId id="655" r:id="rId118"/>
    <p:sldId id="656" r:id="rId119"/>
    <p:sldId id="657" r:id="rId120"/>
    <p:sldId id="356" r:id="rId121"/>
    <p:sldId id="357" r:id="rId122"/>
    <p:sldId id="505" r:id="rId123"/>
    <p:sldId id="506" r:id="rId124"/>
    <p:sldId id="725" r:id="rId125"/>
    <p:sldId id="726" r:id="rId126"/>
    <p:sldId id="723" r:id="rId127"/>
    <p:sldId id="727" r:id="rId128"/>
    <p:sldId id="507" r:id="rId129"/>
    <p:sldId id="374" r:id="rId130"/>
    <p:sldId id="375" r:id="rId131"/>
    <p:sldId id="376" r:id="rId132"/>
    <p:sldId id="728" r:id="rId133"/>
    <p:sldId id="358" r:id="rId134"/>
    <p:sldId id="359" r:id="rId135"/>
    <p:sldId id="377" r:id="rId136"/>
    <p:sldId id="378" r:id="rId137"/>
    <p:sldId id="360" r:id="rId138"/>
    <p:sldId id="361" r:id="rId139"/>
    <p:sldId id="666" r:id="rId140"/>
    <p:sldId id="362" r:id="rId141"/>
    <p:sldId id="363" r:id="rId142"/>
    <p:sldId id="364" r:id="rId143"/>
    <p:sldId id="379" r:id="rId144"/>
    <p:sldId id="380" r:id="rId145"/>
    <p:sldId id="381" r:id="rId146"/>
    <p:sldId id="382" r:id="rId147"/>
    <p:sldId id="731" r:id="rId148"/>
    <p:sldId id="729" r:id="rId149"/>
    <p:sldId id="730" r:id="rId150"/>
    <p:sldId id="732" r:id="rId151"/>
    <p:sldId id="320" r:id="rId152"/>
    <p:sldId id="321" r:id="rId153"/>
    <p:sldId id="393" r:id="rId154"/>
    <p:sldId id="395" r:id="rId155"/>
    <p:sldId id="396" r:id="rId156"/>
    <p:sldId id="397" r:id="rId157"/>
    <p:sldId id="398" r:id="rId158"/>
    <p:sldId id="399" r:id="rId159"/>
    <p:sldId id="400" r:id="rId160"/>
    <p:sldId id="401" r:id="rId161"/>
    <p:sldId id="667" r:id="rId162"/>
    <p:sldId id="672" r:id="rId163"/>
    <p:sldId id="673" r:id="rId164"/>
    <p:sldId id="674" r:id="rId165"/>
    <p:sldId id="671" r:id="rId166"/>
    <p:sldId id="678" r:id="rId167"/>
    <p:sldId id="322" r:id="rId168"/>
    <p:sldId id="326" r:id="rId169"/>
    <p:sldId id="394" r:id="rId170"/>
    <p:sldId id="402" r:id="rId171"/>
    <p:sldId id="752" r:id="rId172"/>
    <p:sldId id="782" r:id="rId173"/>
    <p:sldId id="783" r:id="rId174"/>
    <p:sldId id="784" r:id="rId175"/>
    <p:sldId id="785" r:id="rId176"/>
    <p:sldId id="403" r:id="rId177"/>
    <p:sldId id="404" r:id="rId178"/>
    <p:sldId id="405" r:id="rId179"/>
    <p:sldId id="406" r:id="rId180"/>
    <p:sldId id="407" r:id="rId181"/>
    <p:sldId id="408" r:id="rId182"/>
    <p:sldId id="409" r:id="rId183"/>
    <p:sldId id="410" r:id="rId184"/>
    <p:sldId id="411" r:id="rId185"/>
    <p:sldId id="413" r:id="rId186"/>
    <p:sldId id="658" r:id="rId187"/>
    <p:sldId id="659" r:id="rId188"/>
    <p:sldId id="660" r:id="rId189"/>
    <p:sldId id="414" r:id="rId190"/>
    <p:sldId id="415" r:id="rId191"/>
    <p:sldId id="424" r:id="rId192"/>
    <p:sldId id="425" r:id="rId193"/>
    <p:sldId id="680" r:id="rId194"/>
    <p:sldId id="617" r:id="rId195"/>
    <p:sldId id="618" r:id="rId196"/>
    <p:sldId id="619" r:id="rId197"/>
    <p:sldId id="620" r:id="rId198"/>
    <p:sldId id="627" r:id="rId199"/>
    <p:sldId id="628" r:id="rId200"/>
    <p:sldId id="416" r:id="rId201"/>
    <p:sldId id="681" r:id="rId202"/>
    <p:sldId id="417" r:id="rId203"/>
    <p:sldId id="621" r:id="rId204"/>
    <p:sldId id="622" r:id="rId205"/>
    <p:sldId id="418" r:id="rId206"/>
    <p:sldId id="419" r:id="rId207"/>
    <p:sldId id="420" r:id="rId208"/>
    <p:sldId id="421" r:id="rId209"/>
    <p:sldId id="422" r:id="rId210"/>
    <p:sldId id="453" r:id="rId211"/>
    <p:sldId id="613" r:id="rId212"/>
    <p:sldId id="614" r:id="rId213"/>
    <p:sldId id="615" r:id="rId214"/>
    <p:sldId id="616" r:id="rId215"/>
    <p:sldId id="623" r:id="rId216"/>
    <p:sldId id="624" r:id="rId217"/>
    <p:sldId id="625" r:id="rId218"/>
    <p:sldId id="626" r:id="rId219"/>
    <p:sldId id="327" r:id="rId220"/>
    <p:sldId id="738" r:id="rId221"/>
    <p:sldId id="426" r:id="rId222"/>
    <p:sldId id="427" r:id="rId223"/>
    <p:sldId id="431" r:id="rId224"/>
    <p:sldId id="740" r:id="rId225"/>
    <p:sldId id="780" r:id="rId226"/>
    <p:sldId id="781" r:id="rId227"/>
    <p:sldId id="741" r:id="rId228"/>
    <p:sldId id="739" r:id="rId229"/>
    <p:sldId id="742" r:id="rId230"/>
    <p:sldId id="737" r:id="rId231"/>
    <p:sldId id="743" r:id="rId232"/>
    <p:sldId id="744" r:id="rId233"/>
    <p:sldId id="684" r:id="rId234"/>
    <p:sldId id="749" r:id="rId235"/>
    <p:sldId id="747" r:id="rId236"/>
    <p:sldId id="748" r:id="rId237"/>
    <p:sldId id="750" r:id="rId238"/>
    <p:sldId id="753" r:id="rId239"/>
    <p:sldId id="786" r:id="rId240"/>
    <p:sldId id="787" r:id="rId241"/>
    <p:sldId id="788" r:id="rId242"/>
    <p:sldId id="792" r:id="rId243"/>
    <p:sldId id="800" r:id="rId244"/>
    <p:sldId id="801" r:id="rId245"/>
    <p:sldId id="791" r:id="rId246"/>
    <p:sldId id="794" r:id="rId247"/>
    <p:sldId id="795" r:id="rId248"/>
    <p:sldId id="790" r:id="rId249"/>
    <p:sldId id="796" r:id="rId250"/>
    <p:sldId id="798" r:id="rId251"/>
    <p:sldId id="789" r:id="rId252"/>
    <p:sldId id="797" r:id="rId253"/>
    <p:sldId id="799" r:id="rId254"/>
    <p:sldId id="802" r:id="rId255"/>
    <p:sldId id="803" r:id="rId256"/>
    <p:sldId id="806" r:id="rId257"/>
    <p:sldId id="805" r:id="rId258"/>
    <p:sldId id="809" r:id="rId259"/>
    <p:sldId id="807" r:id="rId260"/>
    <p:sldId id="810" r:id="rId261"/>
    <p:sldId id="808" r:id="rId262"/>
    <p:sldId id="811" r:id="rId263"/>
    <p:sldId id="812" r:id="rId264"/>
    <p:sldId id="813" r:id="rId265"/>
    <p:sldId id="606" r:id="rId266"/>
    <p:sldId id="758" r:id="rId267"/>
    <p:sldId id="690" r:id="rId268"/>
    <p:sldId id="762" r:id="rId269"/>
    <p:sldId id="759" r:id="rId270"/>
    <p:sldId id="763" r:id="rId271"/>
    <p:sldId id="760" r:id="rId272"/>
    <p:sldId id="764" r:id="rId273"/>
    <p:sldId id="761" r:id="rId274"/>
    <p:sldId id="766" r:id="rId275"/>
    <p:sldId id="765" r:id="rId276"/>
    <p:sldId id="691" r:id="rId277"/>
    <p:sldId id="769" r:id="rId278"/>
    <p:sldId id="767" r:id="rId279"/>
    <p:sldId id="771" r:id="rId280"/>
    <p:sldId id="770" r:id="rId281"/>
    <p:sldId id="768" r:id="rId282"/>
    <p:sldId id="772" r:id="rId283"/>
    <p:sldId id="775" r:id="rId284"/>
    <p:sldId id="778" r:id="rId285"/>
    <p:sldId id="776" r:id="rId286"/>
    <p:sldId id="779" r:id="rId287"/>
    <p:sldId id="777" r:id="rId288"/>
  </p:sldIdLst>
  <p:sldSz cx="9144000" cy="6858000" type="screen4x3"/>
  <p:notesSz cx="6858000" cy="9144000"/>
  <p:defaultTextStyle>
    <a:defPPr>
      <a:defRPr lang="en-US"/>
    </a:defPPr>
    <a:lvl1pPr algn="l" rtl="0" eaLnBrk="0" fontAlgn="base" hangingPunct="0">
      <a:spcBef>
        <a:spcPct val="0"/>
      </a:spcBef>
      <a:spcAft>
        <a:spcPct val="0"/>
      </a:spcAft>
      <a:defRPr b="1"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b="1"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b="1"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b="1"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b="1" kern="1200">
        <a:solidFill>
          <a:schemeClr val="tx1"/>
        </a:solidFill>
        <a:latin typeface="Arial" panose="020B0604020202020204" pitchFamily="34" charset="0"/>
        <a:ea typeface="+mn-ea"/>
        <a:cs typeface="+mn-cs"/>
      </a:defRPr>
    </a:lvl5pPr>
    <a:lvl6pPr marL="2286000" algn="l" defTabSz="914400" rtl="0" eaLnBrk="1" latinLnBrk="0" hangingPunct="1">
      <a:defRPr b="1" kern="1200">
        <a:solidFill>
          <a:schemeClr val="tx1"/>
        </a:solidFill>
        <a:latin typeface="Arial" panose="020B0604020202020204" pitchFamily="34" charset="0"/>
        <a:ea typeface="+mn-ea"/>
        <a:cs typeface="+mn-cs"/>
      </a:defRPr>
    </a:lvl6pPr>
    <a:lvl7pPr marL="2743200" algn="l" defTabSz="914400" rtl="0" eaLnBrk="1" latinLnBrk="0" hangingPunct="1">
      <a:defRPr b="1" kern="1200">
        <a:solidFill>
          <a:schemeClr val="tx1"/>
        </a:solidFill>
        <a:latin typeface="Arial" panose="020B0604020202020204" pitchFamily="34" charset="0"/>
        <a:ea typeface="+mn-ea"/>
        <a:cs typeface="+mn-cs"/>
      </a:defRPr>
    </a:lvl7pPr>
    <a:lvl8pPr marL="3200400" algn="l" defTabSz="914400" rtl="0" eaLnBrk="1" latinLnBrk="0" hangingPunct="1">
      <a:defRPr b="1" kern="1200">
        <a:solidFill>
          <a:schemeClr val="tx1"/>
        </a:solidFill>
        <a:latin typeface="Arial" panose="020B0604020202020204" pitchFamily="34" charset="0"/>
        <a:ea typeface="+mn-ea"/>
        <a:cs typeface="+mn-cs"/>
      </a:defRPr>
    </a:lvl8pPr>
    <a:lvl9pPr marL="3657600" algn="l" defTabSz="914400" rtl="0" eaLnBrk="1" latinLnBrk="0" hangingPunct="1">
      <a:defRPr b="1"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FFCC"/>
    <a:srgbClr val="0000FF"/>
    <a:srgbClr val="CCCCFF"/>
    <a:srgbClr val="B2B2B2"/>
    <a:srgbClr val="FFCCFF"/>
    <a:srgbClr val="99FF66"/>
    <a:srgbClr val="FFCC99"/>
    <a:srgbClr val="66CCFF"/>
    <a:srgbClr val="FF99FF"/>
    <a:srgbClr val="9B9B9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81549" autoAdjust="0"/>
  </p:normalViewPr>
  <p:slideViewPr>
    <p:cSldViewPr>
      <p:cViewPr varScale="1">
        <p:scale>
          <a:sx n="72" d="100"/>
          <a:sy n="72" d="100"/>
        </p:scale>
        <p:origin x="1326" y="78"/>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9049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presProps" Target="presProps.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viewProps" Target="viewProps.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theme" Target="theme/theme1.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tableStyles" Target="tableStyles.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notesMaster" Target="notesMasters/notesMaster1.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B47A76B-EB32-4284-8043-C6EBA90739F6}"/>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C598F1D5-4AC3-4EA8-82A6-097C9D50F835}"/>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EB0ECD7A-85DB-4937-8CDC-90848C61E9F3}" type="datetimeFigureOut">
              <a:rPr lang="en-US"/>
              <a:pPr>
                <a:defRPr/>
              </a:pPr>
              <a:t>3/18/2022</a:t>
            </a:fld>
            <a:endParaRPr lang="en-US"/>
          </a:p>
        </p:txBody>
      </p:sp>
      <p:sp>
        <p:nvSpPr>
          <p:cNvPr id="4" name="Slide Image Placeholder 3">
            <a:extLst>
              <a:ext uri="{FF2B5EF4-FFF2-40B4-BE49-F238E27FC236}">
                <a16:creationId xmlns:a16="http://schemas.microsoft.com/office/drawing/2014/main" id="{821DC5C1-7740-480B-BCCB-947E56D1BDE0}"/>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C613B96B-F1C3-404D-B6C6-F1F95EA6AE3F}"/>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72E25174-BB09-4B68-8E8C-25DCFBA61CBB}"/>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B618E017-B3EE-44DE-B846-ABDEDF3A38EB}"/>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smtClean="0"/>
            </a:lvl1pPr>
          </a:lstStyle>
          <a:p>
            <a:pPr>
              <a:defRPr/>
            </a:pPr>
            <a:fld id="{4D08222D-DE0B-42AC-8959-A3861192226E}"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a:t>
            </a:fld>
            <a:endParaRPr lang="en-US" altLang="en-US">
              <a:latin typeface="Arial" panose="020B0604020202020204" pitchFamily="34" charset="0"/>
            </a:endParaRPr>
          </a:p>
        </p:txBody>
      </p:sp>
    </p:spTree>
    <p:extLst>
      <p:ext uri="{BB962C8B-B14F-4D97-AF65-F5344CB8AC3E}">
        <p14:creationId xmlns:p14="http://schemas.microsoft.com/office/powerpoint/2010/main" val="2155174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10</a:t>
            </a:fld>
            <a:endParaRPr lang="en-US" altLang="en-US">
              <a:latin typeface="Arial" panose="020B0604020202020204" pitchFamily="34" charset="0"/>
            </a:endParaRPr>
          </a:p>
        </p:txBody>
      </p:sp>
    </p:spTree>
    <p:extLst>
      <p:ext uri="{BB962C8B-B14F-4D97-AF65-F5344CB8AC3E}">
        <p14:creationId xmlns:p14="http://schemas.microsoft.com/office/powerpoint/2010/main" val="38207484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11</a:t>
            </a:fld>
            <a:endParaRPr lang="en-US" altLang="en-US">
              <a:latin typeface="Arial" panose="020B0604020202020204" pitchFamily="34" charset="0"/>
            </a:endParaRPr>
          </a:p>
        </p:txBody>
      </p:sp>
    </p:spTree>
    <p:extLst>
      <p:ext uri="{BB962C8B-B14F-4D97-AF65-F5344CB8AC3E}">
        <p14:creationId xmlns:p14="http://schemas.microsoft.com/office/powerpoint/2010/main" val="29736440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12</a:t>
            </a:fld>
            <a:endParaRPr lang="en-US" altLang="en-US">
              <a:latin typeface="Arial" panose="020B0604020202020204" pitchFamily="34" charset="0"/>
            </a:endParaRPr>
          </a:p>
        </p:txBody>
      </p:sp>
    </p:spTree>
    <p:extLst>
      <p:ext uri="{BB962C8B-B14F-4D97-AF65-F5344CB8AC3E}">
        <p14:creationId xmlns:p14="http://schemas.microsoft.com/office/powerpoint/2010/main" val="25012021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13</a:t>
            </a:fld>
            <a:endParaRPr lang="en-US" altLang="en-US">
              <a:latin typeface="Arial" panose="020B0604020202020204" pitchFamily="34" charset="0"/>
            </a:endParaRPr>
          </a:p>
        </p:txBody>
      </p:sp>
    </p:spTree>
    <p:extLst>
      <p:ext uri="{BB962C8B-B14F-4D97-AF65-F5344CB8AC3E}">
        <p14:creationId xmlns:p14="http://schemas.microsoft.com/office/powerpoint/2010/main" val="35826527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14</a:t>
            </a:fld>
            <a:endParaRPr lang="en-US" altLang="en-US">
              <a:latin typeface="Arial" panose="020B0604020202020204" pitchFamily="34" charset="0"/>
            </a:endParaRPr>
          </a:p>
        </p:txBody>
      </p:sp>
    </p:spTree>
    <p:extLst>
      <p:ext uri="{BB962C8B-B14F-4D97-AF65-F5344CB8AC3E}">
        <p14:creationId xmlns:p14="http://schemas.microsoft.com/office/powerpoint/2010/main" val="38095289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15</a:t>
            </a:fld>
            <a:endParaRPr lang="en-US" altLang="en-US">
              <a:latin typeface="Arial" panose="020B0604020202020204" pitchFamily="34" charset="0"/>
            </a:endParaRPr>
          </a:p>
        </p:txBody>
      </p:sp>
    </p:spTree>
    <p:extLst>
      <p:ext uri="{BB962C8B-B14F-4D97-AF65-F5344CB8AC3E}">
        <p14:creationId xmlns:p14="http://schemas.microsoft.com/office/powerpoint/2010/main" val="23270526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54</a:t>
            </a:fld>
            <a:endParaRPr lang="en-US" altLang="en-US">
              <a:latin typeface="Arial" panose="020B0604020202020204" pitchFamily="34" charset="0"/>
            </a:endParaRPr>
          </a:p>
        </p:txBody>
      </p:sp>
    </p:spTree>
    <p:extLst>
      <p:ext uri="{BB962C8B-B14F-4D97-AF65-F5344CB8AC3E}">
        <p14:creationId xmlns:p14="http://schemas.microsoft.com/office/powerpoint/2010/main" val="12765187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79</a:t>
            </a:fld>
            <a:endParaRPr lang="en-US" altLang="en-US">
              <a:latin typeface="Arial" panose="020B0604020202020204" pitchFamily="34" charset="0"/>
            </a:endParaRPr>
          </a:p>
        </p:txBody>
      </p:sp>
    </p:spTree>
    <p:extLst>
      <p:ext uri="{BB962C8B-B14F-4D97-AF65-F5344CB8AC3E}">
        <p14:creationId xmlns:p14="http://schemas.microsoft.com/office/powerpoint/2010/main" val="28021273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2</a:t>
            </a:fld>
            <a:endParaRPr lang="en-US" altLang="en-US">
              <a:latin typeface="Arial" panose="020B0604020202020204" pitchFamily="34" charset="0"/>
            </a:endParaRPr>
          </a:p>
        </p:txBody>
      </p:sp>
    </p:spTree>
    <p:extLst>
      <p:ext uri="{BB962C8B-B14F-4D97-AF65-F5344CB8AC3E}">
        <p14:creationId xmlns:p14="http://schemas.microsoft.com/office/powerpoint/2010/main" val="2738020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3</a:t>
            </a:fld>
            <a:endParaRPr lang="en-US" altLang="en-US">
              <a:latin typeface="Arial" panose="020B0604020202020204" pitchFamily="34" charset="0"/>
            </a:endParaRPr>
          </a:p>
        </p:txBody>
      </p:sp>
    </p:spTree>
    <p:extLst>
      <p:ext uri="{BB962C8B-B14F-4D97-AF65-F5344CB8AC3E}">
        <p14:creationId xmlns:p14="http://schemas.microsoft.com/office/powerpoint/2010/main" val="4680822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4</a:t>
            </a:fld>
            <a:endParaRPr lang="en-US" altLang="en-US">
              <a:latin typeface="Arial" panose="020B0604020202020204" pitchFamily="34" charset="0"/>
            </a:endParaRPr>
          </a:p>
        </p:txBody>
      </p:sp>
    </p:spTree>
    <p:extLst>
      <p:ext uri="{BB962C8B-B14F-4D97-AF65-F5344CB8AC3E}">
        <p14:creationId xmlns:p14="http://schemas.microsoft.com/office/powerpoint/2010/main" val="2748023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5</a:t>
            </a:fld>
            <a:endParaRPr lang="en-US" altLang="en-US">
              <a:latin typeface="Arial" panose="020B0604020202020204" pitchFamily="34" charset="0"/>
            </a:endParaRPr>
          </a:p>
        </p:txBody>
      </p:sp>
    </p:spTree>
    <p:extLst>
      <p:ext uri="{BB962C8B-B14F-4D97-AF65-F5344CB8AC3E}">
        <p14:creationId xmlns:p14="http://schemas.microsoft.com/office/powerpoint/2010/main" val="7827294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6</a:t>
            </a:fld>
            <a:endParaRPr lang="en-US" altLang="en-US">
              <a:latin typeface="Arial" panose="020B0604020202020204" pitchFamily="34" charset="0"/>
            </a:endParaRPr>
          </a:p>
        </p:txBody>
      </p:sp>
    </p:spTree>
    <p:extLst>
      <p:ext uri="{BB962C8B-B14F-4D97-AF65-F5344CB8AC3E}">
        <p14:creationId xmlns:p14="http://schemas.microsoft.com/office/powerpoint/2010/main" val="36983559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7</a:t>
            </a:fld>
            <a:endParaRPr lang="en-US" altLang="en-US">
              <a:latin typeface="Arial" panose="020B0604020202020204" pitchFamily="34" charset="0"/>
            </a:endParaRPr>
          </a:p>
        </p:txBody>
      </p:sp>
    </p:spTree>
    <p:extLst>
      <p:ext uri="{BB962C8B-B14F-4D97-AF65-F5344CB8AC3E}">
        <p14:creationId xmlns:p14="http://schemas.microsoft.com/office/powerpoint/2010/main" val="10186012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8</a:t>
            </a:fld>
            <a:endParaRPr lang="en-US" altLang="en-US">
              <a:latin typeface="Arial" panose="020B0604020202020204" pitchFamily="34" charset="0"/>
            </a:endParaRPr>
          </a:p>
        </p:txBody>
      </p:sp>
    </p:spTree>
    <p:extLst>
      <p:ext uri="{BB962C8B-B14F-4D97-AF65-F5344CB8AC3E}">
        <p14:creationId xmlns:p14="http://schemas.microsoft.com/office/powerpoint/2010/main" val="36178145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a:extLst>
              <a:ext uri="{FF2B5EF4-FFF2-40B4-BE49-F238E27FC236}">
                <a16:creationId xmlns:a16="http://schemas.microsoft.com/office/drawing/2014/main" id="{84C57619-3858-4287-81AE-CCD6512683F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a:extLst>
              <a:ext uri="{FF2B5EF4-FFF2-40B4-BE49-F238E27FC236}">
                <a16:creationId xmlns:a16="http://schemas.microsoft.com/office/drawing/2014/main" id="{BCE2EB60-53A2-4570-A520-44573F6274F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9220" name="Slide Number Placeholder 3">
            <a:extLst>
              <a:ext uri="{FF2B5EF4-FFF2-40B4-BE49-F238E27FC236}">
                <a16:creationId xmlns:a16="http://schemas.microsoft.com/office/drawing/2014/main" id="{73BC6D46-8E81-4084-8083-8BB41CC9538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A55A573-8CC6-4AFA-947B-86A2C796AA6B}" type="slidenum">
              <a:rPr lang="en-US" altLang="en-US">
                <a:latin typeface="Arial" panose="020B0604020202020204" pitchFamily="34" charset="0"/>
              </a:rPr>
              <a:pPr>
                <a:spcBef>
                  <a:spcPct val="0"/>
                </a:spcBef>
              </a:pPr>
              <a:t>9</a:t>
            </a:fld>
            <a:endParaRPr lang="en-US" altLang="en-US">
              <a:latin typeface="Arial" panose="020B0604020202020204" pitchFamily="34" charset="0"/>
            </a:endParaRPr>
          </a:p>
        </p:txBody>
      </p:sp>
    </p:spTree>
    <p:extLst>
      <p:ext uri="{BB962C8B-B14F-4D97-AF65-F5344CB8AC3E}">
        <p14:creationId xmlns:p14="http://schemas.microsoft.com/office/powerpoint/2010/main" val="21050723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7927ACEA-656D-460F-A5C5-ADE434BE254F}"/>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83C034FB-55AC-49BB-8893-18598725781D}"/>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241B94E0-3EC5-4DC6-8469-A2A2B2F00925}"/>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C13B807C-4760-4F3B-8E0A-771C83605D45}"/>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1E1B1046-0200-4AF9-B99E-2B1BD2E0C2A6}"/>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0C12F011-041B-4B88-A11E-EADFCF3CC298}"/>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CAA0F099-7856-403A-86D9-1269EF3BFDF7}"/>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3143F13D-C3DD-4588-87F1-90E388D42439}"/>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2EE6DCD2-5B25-481A-8BCC-1C548BA08EC2}"/>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2C715DDF-9540-4BBC-8967-CE3AA9D29875}"/>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1C330909-A8E6-4BA7-B548-1FF2FF97E8BE}"/>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6A2AEFCA-AA69-45AF-B706-1FED802F3ACF}"/>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8D7C5920-B037-4D2E-918E-559143DF2D5E}"/>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B7FBB3EE-1113-406B-AE8A-28B9820B2B4D}"/>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83B29860-F5CE-40A7-85F6-126DBC725B54}"/>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51B28653-CBDA-4832-BB09-48420A79A0C7}"/>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A2070330-6CC3-427D-BADE-2693973B29E0}"/>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0CABF782-B446-4A47-A8BF-9C564696CD0A}"/>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EA21D57E-EE5B-4162-BD54-03092B5717BB}"/>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449642BC-48B5-44AC-A27A-A064D229D289}"/>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482BCB44-B5D1-4205-9961-EEBA1E356B3F}"/>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8B3F6E85-B59F-45BA-B36A-0AEA5A96ED74}"/>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49362F8B-30C3-4077-A314-038BF9434819}"/>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C5F71E19-966C-4CE4-ADDD-C630369DFFFA}"/>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0DA23A53-F76F-4365-98DC-2B00E1EAA383}"/>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D52EAD5A-6E5B-437F-A359-0D983BFA8985}"/>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E8705A2A-4DF3-4F19-9650-1DF2ACAB79F7}"/>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2CFF808A-CA6B-40F4-A44F-2A52CC40DC25}"/>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44558CB0-A1F5-4969-BE64-ACE2E419F886}"/>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030615F9-2BDA-4722-A29F-4DA3CABBCF17}"/>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1C7ABDA3-29FC-4046-A831-041324B6D1D7}"/>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7F56D0C3-8E9F-4101-AE13-246D5E5E1244}"/>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8E4E4E26-FA13-4816-A999-5D308ACA1FD6}"/>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470215DA-C866-48BA-8103-E8D3B373F53A}"/>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1"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63492"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DE8BF3C2-E146-4910-8FD7-715D841B4E8C}"/>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E3B37C75-85F9-49B6-AC9A-6A537B7F8831}"/>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183FAE91-2626-4B70-AC1C-83DF16C3400F}"/>
              </a:ext>
            </a:extLst>
          </p:cNvPr>
          <p:cNvSpPr>
            <a:spLocks noGrp="1" noChangeArrowheads="1"/>
          </p:cNvSpPr>
          <p:nvPr>
            <p:ph type="sldNum" sz="quarter" idx="12"/>
          </p:nvPr>
        </p:nvSpPr>
        <p:spPr/>
        <p:txBody>
          <a:bodyPr/>
          <a:lstStyle>
            <a:lvl1pPr>
              <a:defRPr smtClean="0"/>
            </a:lvl1pPr>
          </a:lstStyle>
          <a:p>
            <a:pPr>
              <a:defRPr/>
            </a:pPr>
            <a:fld id="{571432EF-47D1-4E96-97B3-027087E8B0E7}" type="slidenum">
              <a:rPr lang="en-US" altLang="en-US"/>
              <a:pPr>
                <a:defRPr/>
              </a:pPr>
              <a:t>‹#›</a:t>
            </a:fld>
            <a:endParaRPr lang="en-US" altLang="en-US"/>
          </a:p>
        </p:txBody>
      </p:sp>
    </p:spTree>
    <p:extLst>
      <p:ext uri="{BB962C8B-B14F-4D97-AF65-F5344CB8AC3E}">
        <p14:creationId xmlns:p14="http://schemas.microsoft.com/office/powerpoint/2010/main" val="22240914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4C176230-6023-4AF7-89E3-FCDE0284B846}"/>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4E8E6BAC-6306-4F87-84AB-C3752A438956}"/>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4DF1A8F0-9FD2-42FF-AEA9-105C9F101463}"/>
              </a:ext>
            </a:extLst>
          </p:cNvPr>
          <p:cNvSpPr>
            <a:spLocks noGrp="1" noChangeArrowheads="1"/>
          </p:cNvSpPr>
          <p:nvPr>
            <p:ph type="sldNum" sz="quarter" idx="12"/>
          </p:nvPr>
        </p:nvSpPr>
        <p:spPr>
          <a:ln/>
        </p:spPr>
        <p:txBody>
          <a:bodyPr/>
          <a:lstStyle>
            <a:lvl1pPr>
              <a:defRPr/>
            </a:lvl1pPr>
          </a:lstStyle>
          <a:p>
            <a:pPr>
              <a:defRPr/>
            </a:pPr>
            <a:fld id="{201D1880-2598-4A2D-85A1-C5233DC99B80}" type="slidenum">
              <a:rPr lang="en-US" altLang="en-US"/>
              <a:pPr>
                <a:defRPr/>
              </a:pPr>
              <a:t>‹#›</a:t>
            </a:fld>
            <a:endParaRPr lang="en-US" altLang="en-US"/>
          </a:p>
        </p:txBody>
      </p:sp>
    </p:spTree>
    <p:extLst>
      <p:ext uri="{BB962C8B-B14F-4D97-AF65-F5344CB8AC3E}">
        <p14:creationId xmlns:p14="http://schemas.microsoft.com/office/powerpoint/2010/main" val="24793431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9B86B1B-6BB2-4FB1-9137-FC02E422A0D4}"/>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CA99DCE5-1C05-4DC5-BA81-597AEB992F1B}"/>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A3888E24-D4A1-484D-A36E-F2C5FDE3D472}"/>
              </a:ext>
            </a:extLst>
          </p:cNvPr>
          <p:cNvSpPr>
            <a:spLocks noGrp="1" noChangeArrowheads="1"/>
          </p:cNvSpPr>
          <p:nvPr>
            <p:ph type="sldNum" sz="quarter" idx="12"/>
          </p:nvPr>
        </p:nvSpPr>
        <p:spPr>
          <a:ln/>
        </p:spPr>
        <p:txBody>
          <a:bodyPr/>
          <a:lstStyle>
            <a:lvl1pPr>
              <a:defRPr/>
            </a:lvl1pPr>
          </a:lstStyle>
          <a:p>
            <a:pPr>
              <a:defRPr/>
            </a:pPr>
            <a:fld id="{7361D6D7-34B5-485F-B16F-B4E7EB9EFB31}" type="slidenum">
              <a:rPr lang="en-US" altLang="en-US"/>
              <a:pPr>
                <a:defRPr/>
              </a:pPr>
              <a:t>‹#›</a:t>
            </a:fld>
            <a:endParaRPr lang="en-US" altLang="en-US"/>
          </a:p>
        </p:txBody>
      </p:sp>
    </p:spTree>
    <p:extLst>
      <p:ext uri="{BB962C8B-B14F-4D97-AF65-F5344CB8AC3E}">
        <p14:creationId xmlns:p14="http://schemas.microsoft.com/office/powerpoint/2010/main" val="25610768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C99952B7-9FA7-45BA-919C-1E001135BFD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5D20DBF0-FD7C-4092-8E44-1B21478D15D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58E80C91-BD07-4F99-AB8A-2B6E35F8CC2A}"/>
              </a:ext>
            </a:extLst>
          </p:cNvPr>
          <p:cNvSpPr>
            <a:spLocks noGrp="1" noChangeArrowheads="1"/>
          </p:cNvSpPr>
          <p:nvPr>
            <p:ph type="sldNum" sz="quarter" idx="12"/>
          </p:nvPr>
        </p:nvSpPr>
        <p:spPr>
          <a:ln/>
        </p:spPr>
        <p:txBody>
          <a:bodyPr/>
          <a:lstStyle>
            <a:lvl1pPr>
              <a:defRPr/>
            </a:lvl1pPr>
          </a:lstStyle>
          <a:p>
            <a:pPr>
              <a:defRPr/>
            </a:pPr>
            <a:fld id="{BE7BE6F1-2B24-439E-9A61-4EA4B2C061DD}" type="slidenum">
              <a:rPr lang="en-US" altLang="en-US"/>
              <a:pPr>
                <a:defRPr/>
              </a:pPr>
              <a:t>‹#›</a:t>
            </a:fld>
            <a:endParaRPr lang="en-US" altLang="en-US"/>
          </a:p>
        </p:txBody>
      </p:sp>
    </p:spTree>
    <p:extLst>
      <p:ext uri="{BB962C8B-B14F-4D97-AF65-F5344CB8AC3E}">
        <p14:creationId xmlns:p14="http://schemas.microsoft.com/office/powerpoint/2010/main" val="37544781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3C19C8BE-AC78-40B8-B25B-7E28C14ADF0F}"/>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6AF4BBC7-8EC0-4E16-A113-6F1C5CD6335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BF2F710F-EF26-48EA-959D-3CEA44699D0E}"/>
              </a:ext>
            </a:extLst>
          </p:cNvPr>
          <p:cNvSpPr>
            <a:spLocks noGrp="1" noChangeArrowheads="1"/>
          </p:cNvSpPr>
          <p:nvPr>
            <p:ph type="sldNum" sz="quarter" idx="12"/>
          </p:nvPr>
        </p:nvSpPr>
        <p:spPr>
          <a:ln/>
        </p:spPr>
        <p:txBody>
          <a:bodyPr/>
          <a:lstStyle>
            <a:lvl1pPr>
              <a:defRPr/>
            </a:lvl1pPr>
          </a:lstStyle>
          <a:p>
            <a:pPr>
              <a:defRPr/>
            </a:pPr>
            <a:fld id="{4B01DB37-9B1D-4E50-A86E-23E523331C5F}" type="slidenum">
              <a:rPr lang="en-US" altLang="en-US"/>
              <a:pPr>
                <a:defRPr/>
              </a:pPr>
              <a:t>‹#›</a:t>
            </a:fld>
            <a:endParaRPr lang="en-US" altLang="en-US"/>
          </a:p>
        </p:txBody>
      </p:sp>
    </p:spTree>
    <p:extLst>
      <p:ext uri="{BB962C8B-B14F-4D97-AF65-F5344CB8AC3E}">
        <p14:creationId xmlns:p14="http://schemas.microsoft.com/office/powerpoint/2010/main" val="34209198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77AD9800-244F-4174-AE73-3BD1AEBB95B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40781A58-4ACB-4654-B272-D6CBF26EBEC5}"/>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D0D5A748-ADD9-4191-B6EE-FAB4EBDC4102}"/>
              </a:ext>
            </a:extLst>
          </p:cNvPr>
          <p:cNvSpPr>
            <a:spLocks noGrp="1" noChangeArrowheads="1"/>
          </p:cNvSpPr>
          <p:nvPr>
            <p:ph type="sldNum" sz="quarter" idx="12"/>
          </p:nvPr>
        </p:nvSpPr>
        <p:spPr>
          <a:ln/>
        </p:spPr>
        <p:txBody>
          <a:bodyPr/>
          <a:lstStyle>
            <a:lvl1pPr>
              <a:defRPr/>
            </a:lvl1pPr>
          </a:lstStyle>
          <a:p>
            <a:pPr>
              <a:defRPr/>
            </a:pPr>
            <a:fld id="{3C790D46-1F50-43E9-BF65-0D78D65CAE48}" type="slidenum">
              <a:rPr lang="en-US" altLang="en-US"/>
              <a:pPr>
                <a:defRPr/>
              </a:pPr>
              <a:t>‹#›</a:t>
            </a:fld>
            <a:endParaRPr lang="en-US" altLang="en-US"/>
          </a:p>
        </p:txBody>
      </p:sp>
    </p:spTree>
    <p:extLst>
      <p:ext uri="{BB962C8B-B14F-4D97-AF65-F5344CB8AC3E}">
        <p14:creationId xmlns:p14="http://schemas.microsoft.com/office/powerpoint/2010/main" val="33941320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87666BB8-066E-4378-A24D-CCBBE0E76B22}"/>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0724CBE4-4864-4C0B-9267-CB909CD88B9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9ADA3583-E386-422F-BDA0-6DD500E1658E}"/>
              </a:ext>
            </a:extLst>
          </p:cNvPr>
          <p:cNvSpPr>
            <a:spLocks noGrp="1" noChangeArrowheads="1"/>
          </p:cNvSpPr>
          <p:nvPr>
            <p:ph type="sldNum" sz="quarter" idx="12"/>
          </p:nvPr>
        </p:nvSpPr>
        <p:spPr>
          <a:ln/>
        </p:spPr>
        <p:txBody>
          <a:bodyPr/>
          <a:lstStyle>
            <a:lvl1pPr>
              <a:defRPr/>
            </a:lvl1pPr>
          </a:lstStyle>
          <a:p>
            <a:pPr>
              <a:defRPr/>
            </a:pPr>
            <a:fld id="{BD007398-5BFC-42F6-BC19-61B18D567BB8}" type="slidenum">
              <a:rPr lang="en-US" altLang="en-US"/>
              <a:pPr>
                <a:defRPr/>
              </a:pPr>
              <a:t>‹#›</a:t>
            </a:fld>
            <a:endParaRPr lang="en-US" altLang="en-US"/>
          </a:p>
        </p:txBody>
      </p:sp>
    </p:spTree>
    <p:extLst>
      <p:ext uri="{BB962C8B-B14F-4D97-AF65-F5344CB8AC3E}">
        <p14:creationId xmlns:p14="http://schemas.microsoft.com/office/powerpoint/2010/main" val="16965390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9FD3882-9B06-4376-858F-792172FEA8FA}"/>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1BDD0C51-2E49-4A7E-ACFC-A336D332DA8A}"/>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3CA7EB5D-4012-4480-A3B5-91C6631E6B96}"/>
              </a:ext>
            </a:extLst>
          </p:cNvPr>
          <p:cNvSpPr>
            <a:spLocks noGrp="1" noChangeArrowheads="1"/>
          </p:cNvSpPr>
          <p:nvPr>
            <p:ph type="sldNum" sz="quarter" idx="12"/>
          </p:nvPr>
        </p:nvSpPr>
        <p:spPr>
          <a:ln/>
        </p:spPr>
        <p:txBody>
          <a:bodyPr/>
          <a:lstStyle>
            <a:lvl1pPr>
              <a:defRPr/>
            </a:lvl1pPr>
          </a:lstStyle>
          <a:p>
            <a:pPr>
              <a:defRPr/>
            </a:pPr>
            <a:fld id="{7745637F-6765-4498-81C1-51427AEBB153}" type="slidenum">
              <a:rPr lang="en-US" altLang="en-US"/>
              <a:pPr>
                <a:defRPr/>
              </a:pPr>
              <a:t>‹#›</a:t>
            </a:fld>
            <a:endParaRPr lang="en-US" altLang="en-US"/>
          </a:p>
        </p:txBody>
      </p:sp>
    </p:spTree>
    <p:extLst>
      <p:ext uri="{BB962C8B-B14F-4D97-AF65-F5344CB8AC3E}">
        <p14:creationId xmlns:p14="http://schemas.microsoft.com/office/powerpoint/2010/main" val="20959016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5385BEA-2BE8-4050-8BD1-D0734EE6867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3D9D5F28-00E8-4930-B1C2-A5943589D04B}"/>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14876177-EF9B-4F9E-B7FF-10AA48F606E1}"/>
              </a:ext>
            </a:extLst>
          </p:cNvPr>
          <p:cNvSpPr>
            <a:spLocks noGrp="1" noChangeArrowheads="1"/>
          </p:cNvSpPr>
          <p:nvPr>
            <p:ph type="sldNum" sz="quarter" idx="12"/>
          </p:nvPr>
        </p:nvSpPr>
        <p:spPr>
          <a:ln/>
        </p:spPr>
        <p:txBody>
          <a:bodyPr/>
          <a:lstStyle>
            <a:lvl1pPr>
              <a:defRPr/>
            </a:lvl1pPr>
          </a:lstStyle>
          <a:p>
            <a:pPr>
              <a:defRPr/>
            </a:pPr>
            <a:fld id="{4DF58960-A78E-4F70-8213-FBC3DEB8FFF1}" type="slidenum">
              <a:rPr lang="en-US" altLang="en-US"/>
              <a:pPr>
                <a:defRPr/>
              </a:pPr>
              <a:t>‹#›</a:t>
            </a:fld>
            <a:endParaRPr lang="en-US" altLang="en-US"/>
          </a:p>
        </p:txBody>
      </p:sp>
    </p:spTree>
    <p:extLst>
      <p:ext uri="{BB962C8B-B14F-4D97-AF65-F5344CB8AC3E}">
        <p14:creationId xmlns:p14="http://schemas.microsoft.com/office/powerpoint/2010/main" val="32274705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7B5DB4E4-9442-49D5-91C9-8CB7CA430E21}"/>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A8D47BDD-A793-4F09-8959-745B6E786FB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1D153E61-D351-4644-B1B7-4E007AF23D30}"/>
              </a:ext>
            </a:extLst>
          </p:cNvPr>
          <p:cNvSpPr>
            <a:spLocks noGrp="1" noChangeArrowheads="1"/>
          </p:cNvSpPr>
          <p:nvPr>
            <p:ph type="sldNum" sz="quarter" idx="12"/>
          </p:nvPr>
        </p:nvSpPr>
        <p:spPr>
          <a:ln/>
        </p:spPr>
        <p:txBody>
          <a:bodyPr/>
          <a:lstStyle>
            <a:lvl1pPr>
              <a:defRPr/>
            </a:lvl1pPr>
          </a:lstStyle>
          <a:p>
            <a:pPr>
              <a:defRPr/>
            </a:pPr>
            <a:fld id="{A2271A92-158A-4761-924D-DDF3E19DE2B8}" type="slidenum">
              <a:rPr lang="en-US" altLang="en-US"/>
              <a:pPr>
                <a:defRPr/>
              </a:pPr>
              <a:t>‹#›</a:t>
            </a:fld>
            <a:endParaRPr lang="en-US" altLang="en-US"/>
          </a:p>
        </p:txBody>
      </p:sp>
    </p:spTree>
    <p:extLst>
      <p:ext uri="{BB962C8B-B14F-4D97-AF65-F5344CB8AC3E}">
        <p14:creationId xmlns:p14="http://schemas.microsoft.com/office/powerpoint/2010/main" val="1507707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0F21BCEB-9E17-4613-B806-8D9D61672543}"/>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9F9C8C39-6A69-4947-A9DA-E0BCB5059A33}"/>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703FF788-3340-48AB-8BAC-CC7B696C2CF0}"/>
              </a:ext>
            </a:extLst>
          </p:cNvPr>
          <p:cNvSpPr>
            <a:spLocks noGrp="1" noChangeArrowheads="1"/>
          </p:cNvSpPr>
          <p:nvPr>
            <p:ph type="sldNum" sz="quarter" idx="12"/>
          </p:nvPr>
        </p:nvSpPr>
        <p:spPr>
          <a:ln/>
        </p:spPr>
        <p:txBody>
          <a:bodyPr/>
          <a:lstStyle>
            <a:lvl1pPr>
              <a:defRPr/>
            </a:lvl1pPr>
          </a:lstStyle>
          <a:p>
            <a:pPr>
              <a:defRPr/>
            </a:pPr>
            <a:fld id="{26E6E72B-BA1E-418E-ADC7-0CB16821B451}" type="slidenum">
              <a:rPr lang="en-US" altLang="en-US"/>
              <a:pPr>
                <a:defRPr/>
              </a:pPr>
              <a:t>‹#›</a:t>
            </a:fld>
            <a:endParaRPr lang="en-US" altLang="en-US"/>
          </a:p>
        </p:txBody>
      </p:sp>
    </p:spTree>
    <p:extLst>
      <p:ext uri="{BB962C8B-B14F-4D97-AF65-F5344CB8AC3E}">
        <p14:creationId xmlns:p14="http://schemas.microsoft.com/office/powerpoint/2010/main" val="1268546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074A6E22-C4CF-4E99-A1E1-12106C4A37AD}"/>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AE7CD575-98F5-4439-9834-368E517E59E4}"/>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B1A3CDC2-2C5A-4549-A349-CB9B81ACCDDE}"/>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2469" name="Rectangle 5">
            <a:extLst>
              <a:ext uri="{FF2B5EF4-FFF2-40B4-BE49-F238E27FC236}">
                <a16:creationId xmlns:a16="http://schemas.microsoft.com/office/drawing/2014/main" id="{88DA4C85-5D5E-462C-B157-497022D6FA84}"/>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b="0">
                <a:latin typeface="Arial" charset="0"/>
              </a:defRPr>
            </a:lvl1pPr>
          </a:lstStyle>
          <a:p>
            <a:pPr>
              <a:defRPr/>
            </a:pPr>
            <a:endParaRPr lang="en-US" altLang="en-US"/>
          </a:p>
        </p:txBody>
      </p:sp>
      <p:sp>
        <p:nvSpPr>
          <p:cNvPr id="62470" name="Rectangle 6">
            <a:extLst>
              <a:ext uri="{FF2B5EF4-FFF2-40B4-BE49-F238E27FC236}">
                <a16:creationId xmlns:a16="http://schemas.microsoft.com/office/drawing/2014/main" id="{9D6F9A62-1FEE-4009-BF22-8D53A902A9D9}"/>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b="0">
                <a:latin typeface="Arial" charset="0"/>
              </a:defRPr>
            </a:lvl1pPr>
          </a:lstStyle>
          <a:p>
            <a:pPr>
              <a:defRPr/>
            </a:pPr>
            <a:endParaRPr lang="en-US" altLang="en-US"/>
          </a:p>
        </p:txBody>
      </p:sp>
      <p:sp>
        <p:nvSpPr>
          <p:cNvPr id="62471" name="Rectangle 7">
            <a:extLst>
              <a:ext uri="{FF2B5EF4-FFF2-40B4-BE49-F238E27FC236}">
                <a16:creationId xmlns:a16="http://schemas.microsoft.com/office/drawing/2014/main" id="{4B7F4740-17CE-443A-83A3-F20E810F4A65}"/>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b="0" smtClean="0"/>
            </a:lvl1pPr>
          </a:lstStyle>
          <a:p>
            <a:pPr>
              <a:defRPr/>
            </a:pPr>
            <a:fld id="{5FBEF6ED-3194-4BCB-A5BE-D9E4D85A8B0A}" type="slidenum">
              <a:rPr lang="en-US" altLang="en-US"/>
              <a:pPr>
                <a:defRPr/>
              </a:pPr>
              <a:t>‹#›</a:t>
            </a:fld>
            <a:endParaRPr lang="en-US" altLang="en-US"/>
          </a:p>
        </p:txBody>
      </p:sp>
      <p:grpSp>
        <p:nvGrpSpPr>
          <p:cNvPr id="1032" name="Group 8">
            <a:extLst>
              <a:ext uri="{FF2B5EF4-FFF2-40B4-BE49-F238E27FC236}">
                <a16:creationId xmlns:a16="http://schemas.microsoft.com/office/drawing/2014/main" id="{5FA8480E-AB52-4B27-946C-5AE4E129C579}"/>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BD3AAD7F-58BE-4D65-AA4D-A82EAF1F404C}"/>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FD8195AA-6042-419F-94DA-1406A67902E9}"/>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2BF31AF5-F4C6-4CBA-9199-3C5D5F4626F4}"/>
                </a:ext>
              </a:extLst>
            </p:cNvPr>
            <p:cNvSpPr>
              <a:spLocks noChangeArrowheads="1"/>
            </p:cNvSpPr>
            <p:nvPr/>
          </p:nvSpPr>
          <p:spPr bwMode="auto">
            <a:xfrm>
              <a:off x="5360" y="960"/>
              <a:ext cx="76"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1309BFA3-427E-4964-B674-BB58022ADCDD}"/>
                </a:ext>
              </a:extLst>
            </p:cNvPr>
            <p:cNvSpPr>
              <a:spLocks noChangeArrowheads="1"/>
            </p:cNvSpPr>
            <p:nvPr/>
          </p:nvSpPr>
          <p:spPr bwMode="auto">
            <a:xfrm>
              <a:off x="5136" y="1072"/>
              <a:ext cx="80"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02E2825D-3B3F-47C7-98BA-B47B803A16B6}"/>
                </a:ext>
              </a:extLst>
            </p:cNvPr>
            <p:cNvSpPr>
              <a:spLocks noChangeArrowheads="1"/>
            </p:cNvSpPr>
            <p:nvPr/>
          </p:nvSpPr>
          <p:spPr bwMode="auto">
            <a:xfrm>
              <a:off x="5248" y="1072"/>
              <a:ext cx="79"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9E1CE806-D00B-4DA6-BFEC-7F5CCD107548}"/>
                </a:ext>
              </a:extLst>
            </p:cNvPr>
            <p:cNvSpPr>
              <a:spLocks noChangeArrowheads="1"/>
            </p:cNvSpPr>
            <p:nvPr/>
          </p:nvSpPr>
          <p:spPr bwMode="auto">
            <a:xfrm>
              <a:off x="5360" y="1072"/>
              <a:ext cx="76"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F91A7373-4AA0-4F0D-B27F-41863FDC28FA}"/>
                </a:ext>
              </a:extLst>
            </p:cNvPr>
            <p:cNvSpPr>
              <a:spLocks noChangeArrowheads="1"/>
            </p:cNvSpPr>
            <p:nvPr/>
          </p:nvSpPr>
          <p:spPr bwMode="auto">
            <a:xfrm>
              <a:off x="5472" y="1072"/>
              <a:ext cx="73" cy="7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A2820D9F-4B45-49A3-A883-276E5221FCD5}"/>
                </a:ext>
              </a:extLst>
            </p:cNvPr>
            <p:cNvSpPr>
              <a:spLocks noChangeArrowheads="1"/>
            </p:cNvSpPr>
            <p:nvPr/>
          </p:nvSpPr>
          <p:spPr bwMode="auto">
            <a:xfrm>
              <a:off x="5136" y="1184"/>
              <a:ext cx="80" cy="73"/>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E002EF9C-EA8B-4E1F-9211-EC757C014C83}"/>
                </a:ext>
              </a:extLst>
            </p:cNvPr>
            <p:cNvSpPr>
              <a:spLocks noChangeArrowheads="1"/>
            </p:cNvSpPr>
            <p:nvPr/>
          </p:nvSpPr>
          <p:spPr bwMode="auto">
            <a:xfrm>
              <a:off x="5248" y="1184"/>
              <a:ext cx="79" cy="73"/>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CB68893A-AE8B-4F7E-9773-7EE52ED8F43F}"/>
                </a:ext>
              </a:extLst>
            </p:cNvPr>
            <p:cNvSpPr>
              <a:spLocks noChangeArrowheads="1"/>
            </p:cNvSpPr>
            <p:nvPr/>
          </p:nvSpPr>
          <p:spPr bwMode="auto">
            <a:xfrm>
              <a:off x="5360" y="1184"/>
              <a:ext cx="76" cy="73"/>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AD9351EB-C8A5-43BC-90CF-EAE5E7A9541F}"/>
                </a:ext>
              </a:extLst>
            </p:cNvPr>
            <p:cNvSpPr>
              <a:spLocks noChangeArrowheads="1"/>
            </p:cNvSpPr>
            <p:nvPr/>
          </p:nvSpPr>
          <p:spPr bwMode="auto">
            <a:xfrm>
              <a:off x="5472" y="1184"/>
              <a:ext cx="73" cy="73"/>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B3362EB1-4A74-451E-B26E-34F9C59B74B8}"/>
                </a:ext>
              </a:extLst>
            </p:cNvPr>
            <p:cNvSpPr>
              <a:spLocks noChangeArrowheads="1"/>
            </p:cNvSpPr>
            <p:nvPr/>
          </p:nvSpPr>
          <p:spPr bwMode="auto">
            <a:xfrm>
              <a:off x="5584" y="1184"/>
              <a:ext cx="80" cy="73"/>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300DAD5C-1AAB-4C64-B078-BF983E633933}"/>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9A04F9E8-05FF-479D-B971-99940245E6D0}"/>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A5431599-1E44-40AF-B1B8-DE3E7603A51A}"/>
                </a:ext>
              </a:extLst>
            </p:cNvPr>
            <p:cNvSpPr>
              <a:spLocks noChangeArrowheads="1"/>
            </p:cNvSpPr>
            <p:nvPr/>
          </p:nvSpPr>
          <p:spPr bwMode="auto">
            <a:xfrm>
              <a:off x="5360" y="1296"/>
              <a:ext cx="76"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B27CC070-EB48-4409-9FBE-FA4C4C4316FF}"/>
                </a:ext>
              </a:extLst>
            </p:cNvPr>
            <p:cNvSpPr>
              <a:spLocks noChangeArrowheads="1"/>
            </p:cNvSpPr>
            <p:nvPr/>
          </p:nvSpPr>
          <p:spPr bwMode="auto">
            <a:xfrm>
              <a:off x="5472" y="1296"/>
              <a:ext cx="73"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DED56040-04AF-4BBE-B132-E85D06EA3469}"/>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A4302A7B-2D9A-4E03-AEB6-EE77A4AA0CE1}"/>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F5C90CED-4BFE-475E-86B4-5E565250F38E}"/>
                </a:ext>
              </a:extLst>
            </p:cNvPr>
            <p:cNvSpPr>
              <a:spLocks noChangeArrowheads="1"/>
            </p:cNvSpPr>
            <p:nvPr/>
          </p:nvSpPr>
          <p:spPr bwMode="auto">
            <a:xfrm>
              <a:off x="5360"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EAFDFB1B-910C-451B-8BB3-3C281E005B6F}"/>
                </a:ext>
              </a:extLst>
            </p:cNvPr>
            <p:cNvSpPr>
              <a:spLocks noChangeArrowheads="1"/>
            </p:cNvSpPr>
            <p:nvPr/>
          </p:nvSpPr>
          <p:spPr bwMode="auto">
            <a:xfrm>
              <a:off x="5472" y="1408"/>
              <a:ext cx="73"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1FF5CE40-1314-4AE9-A8D7-466B52C72546}"/>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7F58FB8A-036F-4778-AE17-CD8269F64ED4}"/>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DAA81453-6933-4523-AB0B-18F57DF213DE}"/>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00A075D2-C1E6-4AC2-860A-B9EFF7A74C74}"/>
                </a:ext>
              </a:extLst>
            </p:cNvPr>
            <p:cNvSpPr>
              <a:spLocks noChangeArrowheads="1"/>
            </p:cNvSpPr>
            <p:nvPr/>
          </p:nvSpPr>
          <p:spPr bwMode="auto">
            <a:xfrm>
              <a:off x="5360" y="1520"/>
              <a:ext cx="76"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04F0AEE7-2149-4C1D-8A5D-4EF5FD113FA7}"/>
                </a:ext>
              </a:extLst>
            </p:cNvPr>
            <p:cNvSpPr>
              <a:spLocks noChangeArrowheads="1"/>
            </p:cNvSpPr>
            <p:nvPr/>
          </p:nvSpPr>
          <p:spPr bwMode="auto">
            <a:xfrm>
              <a:off x="5472" y="1520"/>
              <a:ext cx="73"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62F4213A-4F6A-4F2A-AB6F-0CCF0DE953C8}"/>
                </a:ext>
              </a:extLst>
            </p:cNvPr>
            <p:cNvSpPr>
              <a:spLocks noChangeArrowheads="1"/>
            </p:cNvSpPr>
            <p:nvPr/>
          </p:nvSpPr>
          <p:spPr bwMode="auto">
            <a:xfrm>
              <a:off x="5136" y="1632"/>
              <a:ext cx="80" cy="75"/>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6A4E197F-AE9D-4474-8B6A-EE4D9E49EB62}"/>
                </a:ext>
              </a:extLst>
            </p:cNvPr>
            <p:cNvSpPr>
              <a:spLocks noChangeArrowheads="1"/>
            </p:cNvSpPr>
            <p:nvPr/>
          </p:nvSpPr>
          <p:spPr bwMode="auto">
            <a:xfrm>
              <a:off x="5248" y="1632"/>
              <a:ext cx="79" cy="75"/>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F184D36A-4376-45CA-B2C0-7EAED4B13BB2}"/>
                </a:ext>
              </a:extLst>
            </p:cNvPr>
            <p:cNvSpPr>
              <a:spLocks noChangeArrowheads="1"/>
            </p:cNvSpPr>
            <p:nvPr/>
          </p:nvSpPr>
          <p:spPr bwMode="auto">
            <a:xfrm>
              <a:off x="5360" y="1632"/>
              <a:ext cx="76" cy="75"/>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963C9FE3-1685-43D4-B4A8-EC8300C75B67}"/>
                </a:ext>
              </a:extLst>
            </p:cNvPr>
            <p:cNvSpPr>
              <a:spLocks noChangeArrowheads="1"/>
            </p:cNvSpPr>
            <p:nvPr/>
          </p:nvSpPr>
          <p:spPr bwMode="auto">
            <a:xfrm>
              <a:off x="5472" y="1632"/>
              <a:ext cx="73" cy="75"/>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E8D17702-D284-478A-911A-A8C253C4AF66}"/>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F2054C26-BE31-42AB-8DF9-25CB3855A31B}"/>
                </a:ext>
              </a:extLst>
            </p:cNvPr>
            <p:cNvSpPr>
              <a:spLocks noChangeArrowheads="1"/>
            </p:cNvSpPr>
            <p:nvPr/>
          </p:nvSpPr>
          <p:spPr bwMode="auto">
            <a:xfrm>
              <a:off x="5472" y="1744"/>
              <a:ext cx="73"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948"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338554"/>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a:t>
            </a:fld>
            <a:endParaRPr lang="en-US" altLang="en-US" sz="1000"/>
          </a:p>
        </p:txBody>
      </p:sp>
      <p:sp>
        <p:nvSpPr>
          <p:cNvPr id="3" name="TextBox 2">
            <a:extLst>
              <a:ext uri="{FF2B5EF4-FFF2-40B4-BE49-F238E27FC236}">
                <a16:creationId xmlns:a16="http://schemas.microsoft.com/office/drawing/2014/main" id="{B85D4037-377E-4021-86DC-A53C27A6ACA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0038539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3539430"/>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10</a:t>
            </a:fld>
            <a:endParaRPr lang="en-US" altLang="en-US" sz="1000"/>
          </a:p>
        </p:txBody>
      </p:sp>
      <p:sp>
        <p:nvSpPr>
          <p:cNvPr id="4" name="TextBox 3">
            <a:extLst>
              <a:ext uri="{FF2B5EF4-FFF2-40B4-BE49-F238E27FC236}">
                <a16:creationId xmlns:a16="http://schemas.microsoft.com/office/drawing/2014/main" id="{FC66D91A-5AB8-425D-A0E0-C94D6C747CA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059939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9" name="Text Box 3">
            <a:extLst>
              <a:ext uri="{FF2B5EF4-FFF2-40B4-BE49-F238E27FC236}">
                <a16:creationId xmlns:a16="http://schemas.microsoft.com/office/drawing/2014/main" id="{4EEFC42B-323D-491F-B81A-4FA957DA99FA}"/>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6020" name="Text Box 4">
            <a:extLst>
              <a:ext uri="{FF2B5EF4-FFF2-40B4-BE49-F238E27FC236}">
                <a16:creationId xmlns:a16="http://schemas.microsoft.com/office/drawing/2014/main" id="{6871271E-69C6-40F4-A442-06FAAB59D56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6025" name="Line 9">
            <a:extLst>
              <a:ext uri="{FF2B5EF4-FFF2-40B4-BE49-F238E27FC236}">
                <a16:creationId xmlns:a16="http://schemas.microsoft.com/office/drawing/2014/main" id="{DB9BF19B-8AED-4B88-B14E-50316EC7C37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26" name="Line 10">
            <a:extLst>
              <a:ext uri="{FF2B5EF4-FFF2-40B4-BE49-F238E27FC236}">
                <a16:creationId xmlns:a16="http://schemas.microsoft.com/office/drawing/2014/main" id="{ED4043A8-6257-4754-88E7-5FD7471D838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27" name="Line 11">
            <a:extLst>
              <a:ext uri="{FF2B5EF4-FFF2-40B4-BE49-F238E27FC236}">
                <a16:creationId xmlns:a16="http://schemas.microsoft.com/office/drawing/2014/main" id="{5E6FBB6C-3904-4FCA-919A-FE1382E85719}"/>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28" name="Line 12">
            <a:extLst>
              <a:ext uri="{FF2B5EF4-FFF2-40B4-BE49-F238E27FC236}">
                <a16:creationId xmlns:a16="http://schemas.microsoft.com/office/drawing/2014/main" id="{0134B915-E991-4B17-A62C-3441A24A2D08}"/>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33" name="Rectangle 17">
            <a:extLst>
              <a:ext uri="{FF2B5EF4-FFF2-40B4-BE49-F238E27FC236}">
                <a16:creationId xmlns:a16="http://schemas.microsoft.com/office/drawing/2014/main" id="{19A4F808-E9B5-4053-982C-3AB1268CB6F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6034" name="Rectangle 18">
            <a:extLst>
              <a:ext uri="{FF2B5EF4-FFF2-40B4-BE49-F238E27FC236}">
                <a16:creationId xmlns:a16="http://schemas.microsoft.com/office/drawing/2014/main" id="{5D7918F9-60ED-48A0-B64A-15662CC2156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6035" name="Text Box 19">
            <a:extLst>
              <a:ext uri="{FF2B5EF4-FFF2-40B4-BE49-F238E27FC236}">
                <a16:creationId xmlns:a16="http://schemas.microsoft.com/office/drawing/2014/main" id="{A0AF4D82-D787-4599-A4DB-9FBC01CB0AF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6036" name="Text Box 20">
            <a:extLst>
              <a:ext uri="{FF2B5EF4-FFF2-40B4-BE49-F238E27FC236}">
                <a16:creationId xmlns:a16="http://schemas.microsoft.com/office/drawing/2014/main" id="{DA883C58-3A00-44D5-B537-38C594AD698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6037" name="Text Box 21">
            <a:extLst>
              <a:ext uri="{FF2B5EF4-FFF2-40B4-BE49-F238E27FC236}">
                <a16:creationId xmlns:a16="http://schemas.microsoft.com/office/drawing/2014/main" id="{1B73C90A-05AA-4130-B9E8-DFE916549740}"/>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6054" name="Text Box 38">
            <a:extLst>
              <a:ext uri="{FF2B5EF4-FFF2-40B4-BE49-F238E27FC236}">
                <a16:creationId xmlns:a16="http://schemas.microsoft.com/office/drawing/2014/main" id="{82ACAF28-9F08-484B-9CE2-3233CBE1BDA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6055" name="Text Box 39">
            <a:extLst>
              <a:ext uri="{FF2B5EF4-FFF2-40B4-BE49-F238E27FC236}">
                <a16:creationId xmlns:a16="http://schemas.microsoft.com/office/drawing/2014/main" id="{DF00E931-A6CA-4154-A22E-EA0133EE95F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6056" name="Text Box 40">
            <a:extLst>
              <a:ext uri="{FF2B5EF4-FFF2-40B4-BE49-F238E27FC236}">
                <a16:creationId xmlns:a16="http://schemas.microsoft.com/office/drawing/2014/main" id="{6F8D95E9-74DE-461B-A422-5BDB513E38D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6057" name="Line 41">
            <a:extLst>
              <a:ext uri="{FF2B5EF4-FFF2-40B4-BE49-F238E27FC236}">
                <a16:creationId xmlns:a16="http://schemas.microsoft.com/office/drawing/2014/main" id="{345AF4C7-98A8-4D8A-87E9-7393237ED98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58" name="Line 42">
            <a:extLst>
              <a:ext uri="{FF2B5EF4-FFF2-40B4-BE49-F238E27FC236}">
                <a16:creationId xmlns:a16="http://schemas.microsoft.com/office/drawing/2014/main" id="{11A24FB2-9DD1-48D1-911A-0E469A44280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59" name="Line 43">
            <a:extLst>
              <a:ext uri="{FF2B5EF4-FFF2-40B4-BE49-F238E27FC236}">
                <a16:creationId xmlns:a16="http://schemas.microsoft.com/office/drawing/2014/main" id="{C4F275E0-7A20-4E4A-A6BE-9FCE3E7A31E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60" name="Line 44">
            <a:extLst>
              <a:ext uri="{FF2B5EF4-FFF2-40B4-BE49-F238E27FC236}">
                <a16:creationId xmlns:a16="http://schemas.microsoft.com/office/drawing/2014/main" id="{58A65DD1-54C6-4A71-827B-1B8FB79625D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61" name="Text Box 45">
            <a:extLst>
              <a:ext uri="{FF2B5EF4-FFF2-40B4-BE49-F238E27FC236}">
                <a16:creationId xmlns:a16="http://schemas.microsoft.com/office/drawing/2014/main" id="{B9715330-90FC-4B19-A430-91DFADC0100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6062" name="Slide Number Placeholder 1">
            <a:extLst>
              <a:ext uri="{FF2B5EF4-FFF2-40B4-BE49-F238E27FC236}">
                <a16:creationId xmlns:a16="http://schemas.microsoft.com/office/drawing/2014/main" id="{62BBBDF6-A347-44F2-A276-482FDAD7A50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024C090-15C0-4582-9ED1-2F901DE2962E}" type="slidenum">
              <a:rPr lang="en-US" altLang="en-US" sz="1000"/>
              <a:pPr>
                <a:spcBef>
                  <a:spcPct val="0"/>
                </a:spcBef>
                <a:buClrTx/>
                <a:buSzTx/>
                <a:buFontTx/>
                <a:buNone/>
              </a:pPr>
              <a:t>100</a:t>
            </a:fld>
            <a:endParaRPr lang="en-US" altLang="en-US" sz="1000"/>
          </a:p>
        </p:txBody>
      </p:sp>
      <p:sp>
        <p:nvSpPr>
          <p:cNvPr id="2" name="Title 1">
            <a:extLst>
              <a:ext uri="{FF2B5EF4-FFF2-40B4-BE49-F238E27FC236}">
                <a16:creationId xmlns:a16="http://schemas.microsoft.com/office/drawing/2014/main" id="{74C4DC6E-52E2-4A52-9B01-F4CEDBEED9E0}"/>
              </a:ext>
            </a:extLst>
          </p:cNvPr>
          <p:cNvSpPr>
            <a:spLocks noGrp="1"/>
          </p:cNvSpPr>
          <p:nvPr>
            <p:ph type="title"/>
          </p:nvPr>
        </p:nvSpPr>
        <p:spPr/>
        <p:txBody>
          <a:bodyPr/>
          <a:lstStyle/>
          <a:p>
            <a:endParaRPr lang="en-US"/>
          </a:p>
        </p:txBody>
      </p:sp>
      <p:sp>
        <p:nvSpPr>
          <p:cNvPr id="24" name="TextBox 23">
            <a:extLst>
              <a:ext uri="{FF2B5EF4-FFF2-40B4-BE49-F238E27FC236}">
                <a16:creationId xmlns:a16="http://schemas.microsoft.com/office/drawing/2014/main" id="{B12119C1-7FD7-45C6-9698-222FCABF153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3" name="Text Box 3">
            <a:extLst>
              <a:ext uri="{FF2B5EF4-FFF2-40B4-BE49-F238E27FC236}">
                <a16:creationId xmlns:a16="http://schemas.microsoft.com/office/drawing/2014/main" id="{68D184B1-259D-4736-8896-1E1F5A743D07}"/>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7044" name="Text Box 4">
            <a:extLst>
              <a:ext uri="{FF2B5EF4-FFF2-40B4-BE49-F238E27FC236}">
                <a16:creationId xmlns:a16="http://schemas.microsoft.com/office/drawing/2014/main" id="{0B43FAFB-6540-422D-892A-BE42AEB8796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7049" name="Line 9">
            <a:extLst>
              <a:ext uri="{FF2B5EF4-FFF2-40B4-BE49-F238E27FC236}">
                <a16:creationId xmlns:a16="http://schemas.microsoft.com/office/drawing/2014/main" id="{FD00C35C-1CF8-4017-BCBF-EEB11734FD8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0" name="Line 10">
            <a:extLst>
              <a:ext uri="{FF2B5EF4-FFF2-40B4-BE49-F238E27FC236}">
                <a16:creationId xmlns:a16="http://schemas.microsoft.com/office/drawing/2014/main" id="{CFE57484-767B-4415-80CE-CE2C9E53B843}"/>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1" name="Line 11">
            <a:extLst>
              <a:ext uri="{FF2B5EF4-FFF2-40B4-BE49-F238E27FC236}">
                <a16:creationId xmlns:a16="http://schemas.microsoft.com/office/drawing/2014/main" id="{7FFD90DA-FFFB-4528-AD4A-F0F2E86402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2" name="Line 12">
            <a:extLst>
              <a:ext uri="{FF2B5EF4-FFF2-40B4-BE49-F238E27FC236}">
                <a16:creationId xmlns:a16="http://schemas.microsoft.com/office/drawing/2014/main" id="{C5F5DA0C-BC9B-443D-A718-C88C51D91EC3}"/>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7" name="Rectangle 17">
            <a:extLst>
              <a:ext uri="{FF2B5EF4-FFF2-40B4-BE49-F238E27FC236}">
                <a16:creationId xmlns:a16="http://schemas.microsoft.com/office/drawing/2014/main" id="{00DF3172-9517-41F7-9378-AA74EF15272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7058" name="Rectangle 18">
            <a:extLst>
              <a:ext uri="{FF2B5EF4-FFF2-40B4-BE49-F238E27FC236}">
                <a16:creationId xmlns:a16="http://schemas.microsoft.com/office/drawing/2014/main" id="{1E3F3DE6-41C1-479A-818C-01294E2F478D}"/>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7059" name="Text Box 19">
            <a:extLst>
              <a:ext uri="{FF2B5EF4-FFF2-40B4-BE49-F238E27FC236}">
                <a16:creationId xmlns:a16="http://schemas.microsoft.com/office/drawing/2014/main" id="{31410BE4-766E-49FD-B5D2-9B97C8CE66D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7060" name="Text Box 20">
            <a:extLst>
              <a:ext uri="{FF2B5EF4-FFF2-40B4-BE49-F238E27FC236}">
                <a16:creationId xmlns:a16="http://schemas.microsoft.com/office/drawing/2014/main" id="{6603B5E6-58D8-4A82-8ACF-164ADEEDD84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7061" name="Text Box 21">
            <a:extLst>
              <a:ext uri="{FF2B5EF4-FFF2-40B4-BE49-F238E27FC236}">
                <a16:creationId xmlns:a16="http://schemas.microsoft.com/office/drawing/2014/main" id="{E90917A7-A6A1-4547-9809-7099B076112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7078" name="Text Box 38">
            <a:extLst>
              <a:ext uri="{FF2B5EF4-FFF2-40B4-BE49-F238E27FC236}">
                <a16:creationId xmlns:a16="http://schemas.microsoft.com/office/drawing/2014/main" id="{E7CE5801-8B67-4276-8F9D-31B831413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7079" name="Text Box 39">
            <a:extLst>
              <a:ext uri="{FF2B5EF4-FFF2-40B4-BE49-F238E27FC236}">
                <a16:creationId xmlns:a16="http://schemas.microsoft.com/office/drawing/2014/main" id="{76EFBD6D-6437-44C8-BBCD-A495A42095A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7080" name="Text Box 40">
            <a:extLst>
              <a:ext uri="{FF2B5EF4-FFF2-40B4-BE49-F238E27FC236}">
                <a16:creationId xmlns:a16="http://schemas.microsoft.com/office/drawing/2014/main" id="{3CA2B531-B45D-4D3F-BA80-7A408050EF0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7081" name="Line 41">
            <a:extLst>
              <a:ext uri="{FF2B5EF4-FFF2-40B4-BE49-F238E27FC236}">
                <a16:creationId xmlns:a16="http://schemas.microsoft.com/office/drawing/2014/main" id="{203FEDE6-B1B3-4023-90E9-5689899B5A1E}"/>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2" name="Line 42">
            <a:extLst>
              <a:ext uri="{FF2B5EF4-FFF2-40B4-BE49-F238E27FC236}">
                <a16:creationId xmlns:a16="http://schemas.microsoft.com/office/drawing/2014/main" id="{08B9CFA3-6B1E-413E-BC33-2720A996792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3" name="Line 43">
            <a:extLst>
              <a:ext uri="{FF2B5EF4-FFF2-40B4-BE49-F238E27FC236}">
                <a16:creationId xmlns:a16="http://schemas.microsoft.com/office/drawing/2014/main" id="{A59236E2-E44B-451A-8733-D303FD6C9A2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4" name="Line 44">
            <a:extLst>
              <a:ext uri="{FF2B5EF4-FFF2-40B4-BE49-F238E27FC236}">
                <a16:creationId xmlns:a16="http://schemas.microsoft.com/office/drawing/2014/main" id="{164446E4-9BA0-4978-922B-2D255A7E793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85" name="Text Box 45">
            <a:extLst>
              <a:ext uri="{FF2B5EF4-FFF2-40B4-BE49-F238E27FC236}">
                <a16:creationId xmlns:a16="http://schemas.microsoft.com/office/drawing/2014/main" id="{2ACD27C0-EB9D-44B7-9357-CD81FE7BE48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7086" name="Slide Number Placeholder 1">
            <a:extLst>
              <a:ext uri="{FF2B5EF4-FFF2-40B4-BE49-F238E27FC236}">
                <a16:creationId xmlns:a16="http://schemas.microsoft.com/office/drawing/2014/main" id="{14C86858-E2DA-42D7-8FCA-08CEF0B7880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6329C46-0053-4152-A20D-FEFCE06D0132}" type="slidenum">
              <a:rPr lang="en-US" altLang="en-US" sz="1000"/>
              <a:pPr>
                <a:spcBef>
                  <a:spcPct val="0"/>
                </a:spcBef>
                <a:buClrTx/>
                <a:buSzTx/>
                <a:buFontTx/>
                <a:buNone/>
              </a:pPr>
              <a:t>101</a:t>
            </a:fld>
            <a:endParaRPr lang="en-US" altLang="en-US" sz="1000"/>
          </a:p>
        </p:txBody>
      </p:sp>
      <p:sp>
        <p:nvSpPr>
          <p:cNvPr id="87087" name="TextBox 1">
            <a:extLst>
              <a:ext uri="{FF2B5EF4-FFF2-40B4-BE49-F238E27FC236}">
                <a16:creationId xmlns:a16="http://schemas.microsoft.com/office/drawing/2014/main" id="{C7CE4A0B-6688-445D-9D8F-02B860E6182D}"/>
              </a:ext>
            </a:extLst>
          </p:cNvPr>
          <p:cNvSpPr txBox="1">
            <a:spLocks noChangeArrowheads="1"/>
          </p:cNvSpPr>
          <p:nvPr/>
        </p:nvSpPr>
        <p:spPr bwMode="auto">
          <a:xfrm>
            <a:off x="7011988" y="3852863"/>
            <a:ext cx="1797050"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How large is ‘large’?</a:t>
            </a:r>
          </a:p>
          <a:p>
            <a:pPr eaLnBrk="1" hangingPunct="1">
              <a:spcBef>
                <a:spcPct val="0"/>
              </a:spcBef>
              <a:buClrTx/>
              <a:buSzTx/>
              <a:buFontTx/>
              <a:buNone/>
            </a:pPr>
            <a:r>
              <a:rPr lang="en-US" altLang="en-US" sz="1400">
                <a:solidFill>
                  <a:srgbClr val="FFFF00"/>
                </a:solidFill>
              </a:rPr>
              <a:t>Greater than 30</a:t>
            </a:r>
            <a:r>
              <a:rPr lang="en-US" altLang="en-US" sz="1400">
                <a:solidFill>
                  <a:srgbClr val="FFFF00"/>
                </a:solidFill>
                <a:latin typeface="Symbol" panose="05050102010706020507" pitchFamily="18" charset="2"/>
              </a:rPr>
              <a:t>D</a:t>
            </a:r>
            <a:endParaRPr lang="en-US" altLang="en-US" sz="1400">
              <a:solidFill>
                <a:srgbClr val="FFFF00"/>
              </a:solidFill>
            </a:endParaRPr>
          </a:p>
        </p:txBody>
      </p:sp>
      <p:sp>
        <p:nvSpPr>
          <p:cNvPr id="2" name="Title 1">
            <a:extLst>
              <a:ext uri="{FF2B5EF4-FFF2-40B4-BE49-F238E27FC236}">
                <a16:creationId xmlns:a16="http://schemas.microsoft.com/office/drawing/2014/main" id="{1CC35EC4-BF80-4E41-8DE5-1C1437788B84}"/>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106D4CC9-A7BF-4325-A741-FDB2828EB2E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Text Box 3">
            <a:extLst>
              <a:ext uri="{FF2B5EF4-FFF2-40B4-BE49-F238E27FC236}">
                <a16:creationId xmlns:a16="http://schemas.microsoft.com/office/drawing/2014/main" id="{A9F6BBF5-777E-4D28-9CB9-4BC7A710847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8068" name="Text Box 4">
            <a:extLst>
              <a:ext uri="{FF2B5EF4-FFF2-40B4-BE49-F238E27FC236}">
                <a16:creationId xmlns:a16="http://schemas.microsoft.com/office/drawing/2014/main" id="{03256B2F-1730-4C9D-B530-03452FE8C1D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8073" name="Line 9">
            <a:extLst>
              <a:ext uri="{FF2B5EF4-FFF2-40B4-BE49-F238E27FC236}">
                <a16:creationId xmlns:a16="http://schemas.microsoft.com/office/drawing/2014/main" id="{F4D41FCE-D280-4BC0-8829-8D30471E9BA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4" name="Line 10">
            <a:extLst>
              <a:ext uri="{FF2B5EF4-FFF2-40B4-BE49-F238E27FC236}">
                <a16:creationId xmlns:a16="http://schemas.microsoft.com/office/drawing/2014/main" id="{5DC42440-9ACE-4E06-A598-104E2B13B7B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5" name="Line 11">
            <a:extLst>
              <a:ext uri="{FF2B5EF4-FFF2-40B4-BE49-F238E27FC236}">
                <a16:creationId xmlns:a16="http://schemas.microsoft.com/office/drawing/2014/main" id="{DB2D5B18-3EB5-4E73-B978-E76FE0C9B63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6" name="Line 12">
            <a:extLst>
              <a:ext uri="{FF2B5EF4-FFF2-40B4-BE49-F238E27FC236}">
                <a16:creationId xmlns:a16="http://schemas.microsoft.com/office/drawing/2014/main" id="{428B5B8F-18AB-4BBE-A588-7AEFEF7B5E1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81" name="Rectangle 17">
            <a:extLst>
              <a:ext uri="{FF2B5EF4-FFF2-40B4-BE49-F238E27FC236}">
                <a16:creationId xmlns:a16="http://schemas.microsoft.com/office/drawing/2014/main" id="{DE38CBFE-D5C7-4429-93C2-677ECB78347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8082" name="Rectangle 18">
            <a:extLst>
              <a:ext uri="{FF2B5EF4-FFF2-40B4-BE49-F238E27FC236}">
                <a16:creationId xmlns:a16="http://schemas.microsoft.com/office/drawing/2014/main" id="{C75C7F2C-BDC3-4798-B7EB-5629838F2C2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8083" name="Text Box 19">
            <a:extLst>
              <a:ext uri="{FF2B5EF4-FFF2-40B4-BE49-F238E27FC236}">
                <a16:creationId xmlns:a16="http://schemas.microsoft.com/office/drawing/2014/main" id="{E24F95D0-5EE9-4872-8767-6E7E72307B5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8084" name="Text Box 20">
            <a:extLst>
              <a:ext uri="{FF2B5EF4-FFF2-40B4-BE49-F238E27FC236}">
                <a16:creationId xmlns:a16="http://schemas.microsoft.com/office/drawing/2014/main" id="{5B3BC528-1BAA-40B3-93FC-2FE8C212142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8085" name="Text Box 21">
            <a:extLst>
              <a:ext uri="{FF2B5EF4-FFF2-40B4-BE49-F238E27FC236}">
                <a16:creationId xmlns:a16="http://schemas.microsoft.com/office/drawing/2014/main" id="{E3BD413F-FAB8-4800-BD05-915B51FD2C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8102" name="Text Box 38">
            <a:extLst>
              <a:ext uri="{FF2B5EF4-FFF2-40B4-BE49-F238E27FC236}">
                <a16:creationId xmlns:a16="http://schemas.microsoft.com/office/drawing/2014/main" id="{7D9281FD-2964-41B3-988E-6E9EF9267DA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8103" name="Text Box 39">
            <a:extLst>
              <a:ext uri="{FF2B5EF4-FFF2-40B4-BE49-F238E27FC236}">
                <a16:creationId xmlns:a16="http://schemas.microsoft.com/office/drawing/2014/main" id="{567A5905-B57A-4150-B97D-68AD4C553BD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8104" name="Text Box 40">
            <a:extLst>
              <a:ext uri="{FF2B5EF4-FFF2-40B4-BE49-F238E27FC236}">
                <a16:creationId xmlns:a16="http://schemas.microsoft.com/office/drawing/2014/main" id="{66A1FA37-2F00-4282-971E-8A21DC204EA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8105" name="Line 41">
            <a:extLst>
              <a:ext uri="{FF2B5EF4-FFF2-40B4-BE49-F238E27FC236}">
                <a16:creationId xmlns:a16="http://schemas.microsoft.com/office/drawing/2014/main" id="{9AA35F0A-D0DA-4E5A-8203-C85340CE75C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06" name="Line 42">
            <a:extLst>
              <a:ext uri="{FF2B5EF4-FFF2-40B4-BE49-F238E27FC236}">
                <a16:creationId xmlns:a16="http://schemas.microsoft.com/office/drawing/2014/main" id="{970621D3-5885-4169-BD94-7EEC6730685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07" name="Line 43">
            <a:extLst>
              <a:ext uri="{FF2B5EF4-FFF2-40B4-BE49-F238E27FC236}">
                <a16:creationId xmlns:a16="http://schemas.microsoft.com/office/drawing/2014/main" id="{F7FFED49-560E-40D3-BCE3-196EAA69ABE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08" name="Line 44">
            <a:extLst>
              <a:ext uri="{FF2B5EF4-FFF2-40B4-BE49-F238E27FC236}">
                <a16:creationId xmlns:a16="http://schemas.microsoft.com/office/drawing/2014/main" id="{223CF3B7-6E74-4F45-A65B-E53665E5AB9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109" name="Text Box 45">
            <a:extLst>
              <a:ext uri="{FF2B5EF4-FFF2-40B4-BE49-F238E27FC236}">
                <a16:creationId xmlns:a16="http://schemas.microsoft.com/office/drawing/2014/main" id="{7758832A-11A1-45C9-94BC-D25B9835897B}"/>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8110" name="Slide Number Placeholder 1">
            <a:extLst>
              <a:ext uri="{FF2B5EF4-FFF2-40B4-BE49-F238E27FC236}">
                <a16:creationId xmlns:a16="http://schemas.microsoft.com/office/drawing/2014/main" id="{5BF89D8B-EC25-4B8A-8CF9-5AB4A26B822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C25FACD-5C87-471A-8088-8BE71DF38A83}" type="slidenum">
              <a:rPr lang="en-US" altLang="en-US" sz="1000"/>
              <a:pPr>
                <a:spcBef>
                  <a:spcPct val="0"/>
                </a:spcBef>
                <a:buClrTx/>
                <a:buSzTx/>
                <a:buFontTx/>
                <a:buNone/>
              </a:pPr>
              <a:t>102</a:t>
            </a:fld>
            <a:endParaRPr lang="en-US" altLang="en-US" sz="1000"/>
          </a:p>
        </p:txBody>
      </p:sp>
      <p:sp>
        <p:nvSpPr>
          <p:cNvPr id="88111" name="TextBox 1">
            <a:extLst>
              <a:ext uri="{FF2B5EF4-FFF2-40B4-BE49-F238E27FC236}">
                <a16:creationId xmlns:a16="http://schemas.microsoft.com/office/drawing/2014/main" id="{438A9A63-07A9-476B-ADA7-F3AB91AD0A1A}"/>
              </a:ext>
            </a:extLst>
          </p:cNvPr>
          <p:cNvSpPr txBox="1">
            <a:spLocks noChangeArrowheads="1"/>
          </p:cNvSpPr>
          <p:nvPr/>
        </p:nvSpPr>
        <p:spPr bwMode="auto">
          <a:xfrm>
            <a:off x="7011988" y="3852863"/>
            <a:ext cx="1797050"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How large is ‘large’?</a:t>
            </a:r>
          </a:p>
          <a:p>
            <a:pPr eaLnBrk="1" hangingPunct="1">
              <a:spcBef>
                <a:spcPct val="0"/>
              </a:spcBef>
              <a:buClrTx/>
              <a:buSzTx/>
              <a:buFontTx/>
              <a:buNone/>
            </a:pPr>
            <a:r>
              <a:rPr lang="en-US" altLang="en-US" sz="1400">
                <a:solidFill>
                  <a:srgbClr val="0000FF"/>
                </a:solidFill>
              </a:rPr>
              <a:t>Greater than 30</a:t>
            </a:r>
            <a:r>
              <a:rPr lang="en-US" altLang="en-US" sz="1400">
                <a:solidFill>
                  <a:srgbClr val="0000FF"/>
                </a:solidFill>
                <a:latin typeface="Symbol" panose="05050102010706020507" pitchFamily="18" charset="2"/>
              </a:rPr>
              <a:t>D</a:t>
            </a:r>
            <a:endParaRPr lang="en-US" altLang="en-US" sz="1400">
              <a:solidFill>
                <a:srgbClr val="0000FF"/>
              </a:solidFill>
            </a:endParaRPr>
          </a:p>
        </p:txBody>
      </p:sp>
      <p:sp>
        <p:nvSpPr>
          <p:cNvPr id="2" name="Title 1">
            <a:extLst>
              <a:ext uri="{FF2B5EF4-FFF2-40B4-BE49-F238E27FC236}">
                <a16:creationId xmlns:a16="http://schemas.microsoft.com/office/drawing/2014/main" id="{3D3C6A72-F6B6-424F-BC54-D263D29ACD63}"/>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669CA8E5-4328-4D2B-9045-06DC2ADB694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Text Box 3">
            <a:extLst>
              <a:ext uri="{FF2B5EF4-FFF2-40B4-BE49-F238E27FC236}">
                <a16:creationId xmlns:a16="http://schemas.microsoft.com/office/drawing/2014/main" id="{24506CE6-5754-4AB7-9136-10DC2CD105A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9092" name="Text Box 4">
            <a:extLst>
              <a:ext uri="{FF2B5EF4-FFF2-40B4-BE49-F238E27FC236}">
                <a16:creationId xmlns:a16="http://schemas.microsoft.com/office/drawing/2014/main" id="{5612B83C-847D-4067-B2ED-334638D459C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9097" name="Line 9">
            <a:extLst>
              <a:ext uri="{FF2B5EF4-FFF2-40B4-BE49-F238E27FC236}">
                <a16:creationId xmlns:a16="http://schemas.microsoft.com/office/drawing/2014/main" id="{9059E7AC-8CF4-47B1-90A2-CE0665F0574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098" name="Line 10">
            <a:extLst>
              <a:ext uri="{FF2B5EF4-FFF2-40B4-BE49-F238E27FC236}">
                <a16:creationId xmlns:a16="http://schemas.microsoft.com/office/drawing/2014/main" id="{AC6BA361-8F31-4D2A-A990-0D632EDD9C8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099" name="Line 11">
            <a:extLst>
              <a:ext uri="{FF2B5EF4-FFF2-40B4-BE49-F238E27FC236}">
                <a16:creationId xmlns:a16="http://schemas.microsoft.com/office/drawing/2014/main" id="{F8FB47AE-A3AD-4BE2-9B70-8B3D4988E60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00" name="Line 12">
            <a:extLst>
              <a:ext uri="{FF2B5EF4-FFF2-40B4-BE49-F238E27FC236}">
                <a16:creationId xmlns:a16="http://schemas.microsoft.com/office/drawing/2014/main" id="{88F439F6-0841-4BED-B7BB-DBF40BB708B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03" name="Line 15">
            <a:extLst>
              <a:ext uri="{FF2B5EF4-FFF2-40B4-BE49-F238E27FC236}">
                <a16:creationId xmlns:a16="http://schemas.microsoft.com/office/drawing/2014/main" id="{C2B8A83F-E8DA-4F71-8E98-53606D25A94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05" name="Rectangle 17">
            <a:extLst>
              <a:ext uri="{FF2B5EF4-FFF2-40B4-BE49-F238E27FC236}">
                <a16:creationId xmlns:a16="http://schemas.microsoft.com/office/drawing/2014/main" id="{91C436F2-7B41-4BD3-9827-03C9618586E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9106" name="Rectangle 18">
            <a:extLst>
              <a:ext uri="{FF2B5EF4-FFF2-40B4-BE49-F238E27FC236}">
                <a16:creationId xmlns:a16="http://schemas.microsoft.com/office/drawing/2014/main" id="{9C5EDA2C-8316-4B2F-937F-A626AE6647F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9107" name="Text Box 19">
            <a:extLst>
              <a:ext uri="{FF2B5EF4-FFF2-40B4-BE49-F238E27FC236}">
                <a16:creationId xmlns:a16="http://schemas.microsoft.com/office/drawing/2014/main" id="{CDAA3E2F-778C-47B0-B32D-7F3C4E6B615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9108" name="Text Box 20">
            <a:extLst>
              <a:ext uri="{FF2B5EF4-FFF2-40B4-BE49-F238E27FC236}">
                <a16:creationId xmlns:a16="http://schemas.microsoft.com/office/drawing/2014/main" id="{A5A6E031-4CD4-4CA0-85DD-6125C1860CA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9109" name="Text Box 21">
            <a:extLst>
              <a:ext uri="{FF2B5EF4-FFF2-40B4-BE49-F238E27FC236}">
                <a16:creationId xmlns:a16="http://schemas.microsoft.com/office/drawing/2014/main" id="{86523B05-CD81-4CB7-9F23-DA84870D19A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9126" name="Text Box 38">
            <a:extLst>
              <a:ext uri="{FF2B5EF4-FFF2-40B4-BE49-F238E27FC236}">
                <a16:creationId xmlns:a16="http://schemas.microsoft.com/office/drawing/2014/main" id="{C477C346-F2B2-4913-B83B-D0FD37B46D7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9127" name="Text Box 39">
            <a:extLst>
              <a:ext uri="{FF2B5EF4-FFF2-40B4-BE49-F238E27FC236}">
                <a16:creationId xmlns:a16="http://schemas.microsoft.com/office/drawing/2014/main" id="{F89F637C-798E-4762-841A-5A256794DD94}"/>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9128" name="Text Box 40">
            <a:extLst>
              <a:ext uri="{FF2B5EF4-FFF2-40B4-BE49-F238E27FC236}">
                <a16:creationId xmlns:a16="http://schemas.microsoft.com/office/drawing/2014/main" id="{55F44C62-650B-4130-986D-54EE1AB26A0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9129" name="Line 41">
            <a:extLst>
              <a:ext uri="{FF2B5EF4-FFF2-40B4-BE49-F238E27FC236}">
                <a16:creationId xmlns:a16="http://schemas.microsoft.com/office/drawing/2014/main" id="{1CF21940-4262-42C7-84EF-415C7DC9836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30" name="Line 42">
            <a:extLst>
              <a:ext uri="{FF2B5EF4-FFF2-40B4-BE49-F238E27FC236}">
                <a16:creationId xmlns:a16="http://schemas.microsoft.com/office/drawing/2014/main" id="{D77158FA-0D9C-43C0-B3AB-DE79B7491DB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31" name="Line 43">
            <a:extLst>
              <a:ext uri="{FF2B5EF4-FFF2-40B4-BE49-F238E27FC236}">
                <a16:creationId xmlns:a16="http://schemas.microsoft.com/office/drawing/2014/main" id="{6A55E9FC-B48F-4B26-96F3-2E5AA3298F45}"/>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32" name="Line 44">
            <a:extLst>
              <a:ext uri="{FF2B5EF4-FFF2-40B4-BE49-F238E27FC236}">
                <a16:creationId xmlns:a16="http://schemas.microsoft.com/office/drawing/2014/main" id="{99472280-DF52-4148-B7C0-6DF0C4F312C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133" name="Text Box 45">
            <a:extLst>
              <a:ext uri="{FF2B5EF4-FFF2-40B4-BE49-F238E27FC236}">
                <a16:creationId xmlns:a16="http://schemas.microsoft.com/office/drawing/2014/main" id="{3295B3A9-6931-4AF2-95EE-CEED338A6404}"/>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9134" name="Text Box 46">
            <a:extLst>
              <a:ext uri="{FF2B5EF4-FFF2-40B4-BE49-F238E27FC236}">
                <a16:creationId xmlns:a16="http://schemas.microsoft.com/office/drawing/2014/main" id="{2AE892CA-452D-45CE-9720-B0D721037828}"/>
              </a:ext>
            </a:extLst>
          </p:cNvPr>
          <p:cNvSpPr txBox="1">
            <a:spLocks noChangeArrowheads="1"/>
          </p:cNvSpPr>
          <p:nvPr/>
        </p:nvSpPr>
        <p:spPr bwMode="auto">
          <a:xfrm>
            <a:off x="3870325" y="4343400"/>
            <a:ext cx="4816475" cy="5334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FFFF00"/>
                </a:solidFill>
              </a:rPr>
              <a:t>If a congenital ET is subtle, what should you infer?</a:t>
            </a:r>
          </a:p>
          <a:p>
            <a:pPr eaLnBrk="1" hangingPunct="1">
              <a:lnSpc>
                <a:spcPct val="90000"/>
              </a:lnSpc>
              <a:spcBef>
                <a:spcPct val="0"/>
              </a:spcBef>
              <a:buClrTx/>
              <a:buSzTx/>
              <a:buFontTx/>
              <a:buNone/>
            </a:pPr>
            <a:r>
              <a:rPr lang="en-US" altLang="en-US" sz="1600" dirty="0"/>
              <a:t>It’s not a congenital ET </a:t>
            </a:r>
            <a:r>
              <a:rPr lang="en-US" altLang="en-US" sz="1600" b="0" dirty="0"/>
              <a:t>(they’re not subtle)</a:t>
            </a:r>
          </a:p>
        </p:txBody>
      </p:sp>
      <p:sp>
        <p:nvSpPr>
          <p:cNvPr id="89135" name="Slide Number Placeholder 1">
            <a:extLst>
              <a:ext uri="{FF2B5EF4-FFF2-40B4-BE49-F238E27FC236}">
                <a16:creationId xmlns:a16="http://schemas.microsoft.com/office/drawing/2014/main" id="{39344C53-6E49-4C3A-BA46-1476E23999A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80C436-DC08-4CD3-BCB3-74296ECFF58A}" type="slidenum">
              <a:rPr lang="en-US" altLang="en-US" sz="1000"/>
              <a:pPr>
                <a:spcBef>
                  <a:spcPct val="0"/>
                </a:spcBef>
                <a:buClrTx/>
                <a:buSzTx/>
                <a:buFontTx/>
                <a:buNone/>
              </a:pPr>
              <a:t>103</a:t>
            </a:fld>
            <a:endParaRPr lang="en-US" altLang="en-US" sz="1000"/>
          </a:p>
        </p:txBody>
      </p:sp>
      <p:sp>
        <p:nvSpPr>
          <p:cNvPr id="2" name="Title 1">
            <a:extLst>
              <a:ext uri="{FF2B5EF4-FFF2-40B4-BE49-F238E27FC236}">
                <a16:creationId xmlns:a16="http://schemas.microsoft.com/office/drawing/2014/main" id="{21A19853-6975-459E-90CA-ECD6B1ED621D}"/>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8B3653EC-A1AA-4CE1-89FC-559069E1CEF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Text Box 3">
            <a:extLst>
              <a:ext uri="{FF2B5EF4-FFF2-40B4-BE49-F238E27FC236}">
                <a16:creationId xmlns:a16="http://schemas.microsoft.com/office/drawing/2014/main" id="{4AA46C09-2875-4EFF-81D3-171ED4A8F58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0116" name="Text Box 4">
            <a:extLst>
              <a:ext uri="{FF2B5EF4-FFF2-40B4-BE49-F238E27FC236}">
                <a16:creationId xmlns:a16="http://schemas.microsoft.com/office/drawing/2014/main" id="{D0F7F457-8D66-4986-B132-16CFD7DC0A3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0121" name="Line 9">
            <a:extLst>
              <a:ext uri="{FF2B5EF4-FFF2-40B4-BE49-F238E27FC236}">
                <a16:creationId xmlns:a16="http://schemas.microsoft.com/office/drawing/2014/main" id="{EBF06108-3792-4EA7-8255-BD2AD3C18D5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2" name="Line 10">
            <a:extLst>
              <a:ext uri="{FF2B5EF4-FFF2-40B4-BE49-F238E27FC236}">
                <a16:creationId xmlns:a16="http://schemas.microsoft.com/office/drawing/2014/main" id="{023168BC-8CB9-4952-98DE-A3C6C012DA1E}"/>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3" name="Line 11">
            <a:extLst>
              <a:ext uri="{FF2B5EF4-FFF2-40B4-BE49-F238E27FC236}">
                <a16:creationId xmlns:a16="http://schemas.microsoft.com/office/drawing/2014/main" id="{23953D1C-2586-4820-B61C-E35C4331E3E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4" name="Line 12">
            <a:extLst>
              <a:ext uri="{FF2B5EF4-FFF2-40B4-BE49-F238E27FC236}">
                <a16:creationId xmlns:a16="http://schemas.microsoft.com/office/drawing/2014/main" id="{59EE31EA-07CF-4410-BDEE-FFAA9ECF67F4}"/>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7" name="Line 15">
            <a:extLst>
              <a:ext uri="{FF2B5EF4-FFF2-40B4-BE49-F238E27FC236}">
                <a16:creationId xmlns:a16="http://schemas.microsoft.com/office/drawing/2014/main" id="{202CD9EF-307C-4EDB-A0C1-B5A56048D72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9" name="Rectangle 17">
            <a:extLst>
              <a:ext uri="{FF2B5EF4-FFF2-40B4-BE49-F238E27FC236}">
                <a16:creationId xmlns:a16="http://schemas.microsoft.com/office/drawing/2014/main" id="{127024E0-D5DD-4FCB-B10E-C2ADD655C4E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0130" name="Rectangle 18">
            <a:extLst>
              <a:ext uri="{FF2B5EF4-FFF2-40B4-BE49-F238E27FC236}">
                <a16:creationId xmlns:a16="http://schemas.microsoft.com/office/drawing/2014/main" id="{6E1F61B0-0F6D-469B-BB1E-2110367BD46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0131" name="Text Box 19">
            <a:extLst>
              <a:ext uri="{FF2B5EF4-FFF2-40B4-BE49-F238E27FC236}">
                <a16:creationId xmlns:a16="http://schemas.microsoft.com/office/drawing/2014/main" id="{F20CB5E5-BF5C-44C8-B9B5-9815BBDBCEE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0132" name="Text Box 20">
            <a:extLst>
              <a:ext uri="{FF2B5EF4-FFF2-40B4-BE49-F238E27FC236}">
                <a16:creationId xmlns:a16="http://schemas.microsoft.com/office/drawing/2014/main" id="{8A2BCA52-6E8E-4B30-82B6-00AD0D8DDA5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0133" name="Text Box 21">
            <a:extLst>
              <a:ext uri="{FF2B5EF4-FFF2-40B4-BE49-F238E27FC236}">
                <a16:creationId xmlns:a16="http://schemas.microsoft.com/office/drawing/2014/main" id="{512AA2BD-EA15-453D-B33C-99D1A3B7D0F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0150" name="Text Box 38">
            <a:extLst>
              <a:ext uri="{FF2B5EF4-FFF2-40B4-BE49-F238E27FC236}">
                <a16:creationId xmlns:a16="http://schemas.microsoft.com/office/drawing/2014/main" id="{79C84778-9529-4143-8BD7-329A55F98782}"/>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0151" name="Text Box 39">
            <a:extLst>
              <a:ext uri="{FF2B5EF4-FFF2-40B4-BE49-F238E27FC236}">
                <a16:creationId xmlns:a16="http://schemas.microsoft.com/office/drawing/2014/main" id="{B975409F-B9E4-4584-88AF-42D08E2353F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0152" name="Text Box 40">
            <a:extLst>
              <a:ext uri="{FF2B5EF4-FFF2-40B4-BE49-F238E27FC236}">
                <a16:creationId xmlns:a16="http://schemas.microsoft.com/office/drawing/2014/main" id="{2F01C61C-8474-4E2F-8B23-05AE803717C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0153" name="Line 41">
            <a:extLst>
              <a:ext uri="{FF2B5EF4-FFF2-40B4-BE49-F238E27FC236}">
                <a16:creationId xmlns:a16="http://schemas.microsoft.com/office/drawing/2014/main" id="{077E47C0-2ACD-4CA1-A3D0-904C645DC75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54" name="Line 42">
            <a:extLst>
              <a:ext uri="{FF2B5EF4-FFF2-40B4-BE49-F238E27FC236}">
                <a16:creationId xmlns:a16="http://schemas.microsoft.com/office/drawing/2014/main" id="{F0847FD4-4E56-406F-877E-3A6C1891D77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55" name="Line 43">
            <a:extLst>
              <a:ext uri="{FF2B5EF4-FFF2-40B4-BE49-F238E27FC236}">
                <a16:creationId xmlns:a16="http://schemas.microsoft.com/office/drawing/2014/main" id="{C9E70BBE-4F5F-42EC-9201-88ED3742030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56" name="Line 44">
            <a:extLst>
              <a:ext uri="{FF2B5EF4-FFF2-40B4-BE49-F238E27FC236}">
                <a16:creationId xmlns:a16="http://schemas.microsoft.com/office/drawing/2014/main" id="{1114662B-A090-4745-A5FB-6D0D8157B75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57" name="Text Box 45">
            <a:extLst>
              <a:ext uri="{FF2B5EF4-FFF2-40B4-BE49-F238E27FC236}">
                <a16:creationId xmlns:a16="http://schemas.microsoft.com/office/drawing/2014/main" id="{4D30E316-716A-465E-B3E3-195AC8B7BF1C}"/>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90158" name="Text Box 46">
            <a:extLst>
              <a:ext uri="{FF2B5EF4-FFF2-40B4-BE49-F238E27FC236}">
                <a16:creationId xmlns:a16="http://schemas.microsoft.com/office/drawing/2014/main" id="{40223128-64FB-4415-B5FC-506C1AFC8CA9}"/>
              </a:ext>
            </a:extLst>
          </p:cNvPr>
          <p:cNvSpPr txBox="1">
            <a:spLocks noChangeArrowheads="1"/>
          </p:cNvSpPr>
          <p:nvPr/>
        </p:nvSpPr>
        <p:spPr bwMode="auto">
          <a:xfrm>
            <a:off x="3870325" y="4343400"/>
            <a:ext cx="4816475" cy="5334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a:solidFill>
                  <a:srgbClr val="FFFF00"/>
                </a:solidFill>
              </a:rPr>
              <a:t>If a congenital ET is subtle, what should you infer?</a:t>
            </a:r>
          </a:p>
          <a:p>
            <a:pPr eaLnBrk="1" hangingPunct="1">
              <a:lnSpc>
                <a:spcPct val="90000"/>
              </a:lnSpc>
              <a:spcBef>
                <a:spcPct val="0"/>
              </a:spcBef>
              <a:buClrTx/>
              <a:buSzTx/>
              <a:buFontTx/>
              <a:buNone/>
            </a:pPr>
            <a:r>
              <a:rPr lang="en-US" altLang="en-US" sz="1600">
                <a:solidFill>
                  <a:srgbClr val="FFFF00"/>
                </a:solidFill>
              </a:rPr>
              <a:t>It’s not a congenital ET </a:t>
            </a:r>
            <a:r>
              <a:rPr lang="en-US" altLang="en-US" sz="1600" b="0">
                <a:solidFill>
                  <a:srgbClr val="FFFF00"/>
                </a:solidFill>
              </a:rPr>
              <a:t>(ie, they’re not subtle)</a:t>
            </a:r>
          </a:p>
        </p:txBody>
      </p:sp>
      <p:sp>
        <p:nvSpPr>
          <p:cNvPr id="90159" name="Slide Number Placeholder 1">
            <a:extLst>
              <a:ext uri="{FF2B5EF4-FFF2-40B4-BE49-F238E27FC236}">
                <a16:creationId xmlns:a16="http://schemas.microsoft.com/office/drawing/2014/main" id="{F3B09C54-6837-4CDB-9CBE-DA93FAD691B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CE87B6E-DFA9-4B7A-A73C-81F4F776280E}" type="slidenum">
              <a:rPr lang="en-US" altLang="en-US" sz="1000"/>
              <a:pPr>
                <a:spcBef>
                  <a:spcPct val="0"/>
                </a:spcBef>
                <a:buClrTx/>
                <a:buSzTx/>
                <a:buFontTx/>
                <a:buNone/>
              </a:pPr>
              <a:t>104</a:t>
            </a:fld>
            <a:endParaRPr lang="en-US" altLang="en-US" sz="1000"/>
          </a:p>
        </p:txBody>
      </p:sp>
      <p:sp>
        <p:nvSpPr>
          <p:cNvPr id="2" name="Title 1">
            <a:extLst>
              <a:ext uri="{FF2B5EF4-FFF2-40B4-BE49-F238E27FC236}">
                <a16:creationId xmlns:a16="http://schemas.microsoft.com/office/drawing/2014/main" id="{BECB1364-903F-46D3-9EF9-368FBC1969F2}"/>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CEB7BB44-E1D1-479A-B9A5-5985F11B5AE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Text Box 3">
            <a:extLst>
              <a:ext uri="{FF2B5EF4-FFF2-40B4-BE49-F238E27FC236}">
                <a16:creationId xmlns:a16="http://schemas.microsoft.com/office/drawing/2014/main" id="{29242B28-24F1-46F7-B387-D8895EA3F34B}"/>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1140" name="Text Box 4">
            <a:extLst>
              <a:ext uri="{FF2B5EF4-FFF2-40B4-BE49-F238E27FC236}">
                <a16:creationId xmlns:a16="http://schemas.microsoft.com/office/drawing/2014/main" id="{1320990A-766C-48BE-84AF-174C6E58143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1141" name="Text Box 5">
            <a:extLst>
              <a:ext uri="{FF2B5EF4-FFF2-40B4-BE49-F238E27FC236}">
                <a16:creationId xmlns:a16="http://schemas.microsoft.com/office/drawing/2014/main" id="{84EFC8A8-3595-4831-9CE8-3D046266D0C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1144" name="Text Box 8">
            <a:extLst>
              <a:ext uri="{FF2B5EF4-FFF2-40B4-BE49-F238E27FC236}">
                <a16:creationId xmlns:a16="http://schemas.microsoft.com/office/drawing/2014/main" id="{F602FAC0-810A-4C12-A432-6AF5D7888856}"/>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91145" name="Line 9">
            <a:extLst>
              <a:ext uri="{FF2B5EF4-FFF2-40B4-BE49-F238E27FC236}">
                <a16:creationId xmlns:a16="http://schemas.microsoft.com/office/drawing/2014/main" id="{9CE9F245-1324-446A-A05D-BDBAC5399E3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6" name="Line 10">
            <a:extLst>
              <a:ext uri="{FF2B5EF4-FFF2-40B4-BE49-F238E27FC236}">
                <a16:creationId xmlns:a16="http://schemas.microsoft.com/office/drawing/2014/main" id="{53155630-32CA-4CDA-9471-ADD3C4771F3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7" name="Line 11">
            <a:extLst>
              <a:ext uri="{FF2B5EF4-FFF2-40B4-BE49-F238E27FC236}">
                <a16:creationId xmlns:a16="http://schemas.microsoft.com/office/drawing/2014/main" id="{C25D20F1-3A55-441B-AE20-FED6F4B264A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8" name="Line 12">
            <a:extLst>
              <a:ext uri="{FF2B5EF4-FFF2-40B4-BE49-F238E27FC236}">
                <a16:creationId xmlns:a16="http://schemas.microsoft.com/office/drawing/2014/main" id="{2BFDE5C2-81F3-4862-A4BD-1505C51A5C0E}"/>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1" name="Line 15">
            <a:extLst>
              <a:ext uri="{FF2B5EF4-FFF2-40B4-BE49-F238E27FC236}">
                <a16:creationId xmlns:a16="http://schemas.microsoft.com/office/drawing/2014/main" id="{63CE8AA2-76E4-4370-A680-EC20287385C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2" name="Line 16">
            <a:extLst>
              <a:ext uri="{FF2B5EF4-FFF2-40B4-BE49-F238E27FC236}">
                <a16:creationId xmlns:a16="http://schemas.microsoft.com/office/drawing/2014/main" id="{3C482B53-79BD-4B12-BA86-4FF6C46F643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3" name="Rectangle 17">
            <a:extLst>
              <a:ext uri="{FF2B5EF4-FFF2-40B4-BE49-F238E27FC236}">
                <a16:creationId xmlns:a16="http://schemas.microsoft.com/office/drawing/2014/main" id="{A72A2432-C106-4608-AF02-A0E07047A7D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1154" name="Rectangle 18">
            <a:extLst>
              <a:ext uri="{FF2B5EF4-FFF2-40B4-BE49-F238E27FC236}">
                <a16:creationId xmlns:a16="http://schemas.microsoft.com/office/drawing/2014/main" id="{7FC0636F-2E9D-4761-A587-7C651EE49CF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1155" name="Text Box 19">
            <a:extLst>
              <a:ext uri="{FF2B5EF4-FFF2-40B4-BE49-F238E27FC236}">
                <a16:creationId xmlns:a16="http://schemas.microsoft.com/office/drawing/2014/main" id="{410BB483-84EA-402E-8AD2-4D0D15D2823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1156" name="Text Box 20">
            <a:extLst>
              <a:ext uri="{FF2B5EF4-FFF2-40B4-BE49-F238E27FC236}">
                <a16:creationId xmlns:a16="http://schemas.microsoft.com/office/drawing/2014/main" id="{7D6C506B-0969-4EFA-A183-E677AC89F19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1157" name="Text Box 21">
            <a:extLst>
              <a:ext uri="{FF2B5EF4-FFF2-40B4-BE49-F238E27FC236}">
                <a16:creationId xmlns:a16="http://schemas.microsoft.com/office/drawing/2014/main" id="{C7018313-6B3A-4105-B7FE-C4B85668D60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1174" name="Text Box 38">
            <a:extLst>
              <a:ext uri="{FF2B5EF4-FFF2-40B4-BE49-F238E27FC236}">
                <a16:creationId xmlns:a16="http://schemas.microsoft.com/office/drawing/2014/main" id="{725E1DDF-76FD-4AE8-81DA-C0E47A04969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1175" name="Text Box 39">
            <a:extLst>
              <a:ext uri="{FF2B5EF4-FFF2-40B4-BE49-F238E27FC236}">
                <a16:creationId xmlns:a16="http://schemas.microsoft.com/office/drawing/2014/main" id="{999C2AFD-BE05-45AB-A629-4A103061EA0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1176" name="Text Box 40">
            <a:extLst>
              <a:ext uri="{FF2B5EF4-FFF2-40B4-BE49-F238E27FC236}">
                <a16:creationId xmlns:a16="http://schemas.microsoft.com/office/drawing/2014/main" id="{5716FE64-1C2B-4AB6-B28B-372686CD7B7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1177" name="Line 41">
            <a:extLst>
              <a:ext uri="{FF2B5EF4-FFF2-40B4-BE49-F238E27FC236}">
                <a16:creationId xmlns:a16="http://schemas.microsoft.com/office/drawing/2014/main" id="{404F375E-B73E-41D4-AD2C-FC3A57DC28DF}"/>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78" name="Line 42">
            <a:extLst>
              <a:ext uri="{FF2B5EF4-FFF2-40B4-BE49-F238E27FC236}">
                <a16:creationId xmlns:a16="http://schemas.microsoft.com/office/drawing/2014/main" id="{46D483BC-7247-4270-BE74-5241F0431E8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79" name="Line 43">
            <a:extLst>
              <a:ext uri="{FF2B5EF4-FFF2-40B4-BE49-F238E27FC236}">
                <a16:creationId xmlns:a16="http://schemas.microsoft.com/office/drawing/2014/main" id="{6B9506CC-69E8-4D0B-A123-B180D374B5B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80" name="Line 44">
            <a:extLst>
              <a:ext uri="{FF2B5EF4-FFF2-40B4-BE49-F238E27FC236}">
                <a16:creationId xmlns:a16="http://schemas.microsoft.com/office/drawing/2014/main" id="{8493436B-C529-4ECE-95C2-350534D306E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81" name="Text Box 45">
            <a:extLst>
              <a:ext uri="{FF2B5EF4-FFF2-40B4-BE49-F238E27FC236}">
                <a16:creationId xmlns:a16="http://schemas.microsoft.com/office/drawing/2014/main" id="{DC44CBF3-63FC-4A9E-82B1-16A5CC01DD16}"/>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91182" name="Text Box 46">
            <a:extLst>
              <a:ext uri="{FF2B5EF4-FFF2-40B4-BE49-F238E27FC236}">
                <a16:creationId xmlns:a16="http://schemas.microsoft.com/office/drawing/2014/main" id="{E7EABA37-56E6-4840-8D0A-E1B968BCD41B}"/>
              </a:ext>
            </a:extLst>
          </p:cNvPr>
          <p:cNvSpPr txBox="1">
            <a:spLocks noChangeArrowheads="1"/>
          </p:cNvSpPr>
          <p:nvPr/>
        </p:nvSpPr>
        <p:spPr bwMode="auto">
          <a:xfrm>
            <a:off x="3870325" y="4343400"/>
            <a:ext cx="4816475" cy="5334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FFFF00"/>
                </a:solidFill>
              </a:rPr>
              <a:t>If a congenital ET is subtle, what should you infer?</a:t>
            </a:r>
          </a:p>
          <a:p>
            <a:pPr eaLnBrk="1" hangingPunct="1">
              <a:lnSpc>
                <a:spcPct val="90000"/>
              </a:lnSpc>
              <a:spcBef>
                <a:spcPct val="0"/>
              </a:spcBef>
              <a:buClrTx/>
              <a:buSzTx/>
              <a:buFontTx/>
              <a:buNone/>
            </a:pPr>
            <a:r>
              <a:rPr lang="en-US" altLang="en-US" sz="1600" dirty="0">
                <a:solidFill>
                  <a:srgbClr val="FFFF00"/>
                </a:solidFill>
              </a:rPr>
              <a:t>It’s not a congenital ET </a:t>
            </a:r>
            <a:r>
              <a:rPr lang="en-US" altLang="en-US" sz="1600" b="0" dirty="0">
                <a:solidFill>
                  <a:srgbClr val="FFFF00"/>
                </a:solidFill>
              </a:rPr>
              <a:t>(</a:t>
            </a:r>
            <a:r>
              <a:rPr lang="en-US" altLang="en-US" sz="1600" b="0" dirty="0" err="1">
                <a:solidFill>
                  <a:srgbClr val="FFFF00"/>
                </a:solidFill>
              </a:rPr>
              <a:t>ie</a:t>
            </a:r>
            <a:r>
              <a:rPr lang="en-US" altLang="en-US" sz="1600" b="0" dirty="0">
                <a:solidFill>
                  <a:srgbClr val="FFFF00"/>
                </a:solidFill>
              </a:rPr>
              <a:t>, </a:t>
            </a:r>
            <a:r>
              <a:rPr lang="en-US" altLang="en-US" sz="1600" b="0" dirty="0">
                <a:solidFill>
                  <a:schemeClr val="bg1"/>
                </a:solidFill>
              </a:rPr>
              <a:t>they’re not subtle</a:t>
            </a:r>
            <a:r>
              <a:rPr lang="en-US" altLang="en-US" sz="1600" b="0" dirty="0">
                <a:solidFill>
                  <a:srgbClr val="FFC000"/>
                </a:solidFill>
              </a:rPr>
              <a:t>)</a:t>
            </a:r>
          </a:p>
        </p:txBody>
      </p:sp>
      <p:sp>
        <p:nvSpPr>
          <p:cNvPr id="91183" name="Text Box 47">
            <a:extLst>
              <a:ext uri="{FF2B5EF4-FFF2-40B4-BE49-F238E27FC236}">
                <a16:creationId xmlns:a16="http://schemas.microsoft.com/office/drawing/2014/main" id="{C1DB726B-273B-4073-93B2-65BC1E4F57ED}"/>
              </a:ext>
            </a:extLst>
          </p:cNvPr>
          <p:cNvSpPr txBox="1">
            <a:spLocks noChangeArrowheads="1"/>
          </p:cNvSpPr>
          <p:nvPr/>
        </p:nvSpPr>
        <p:spPr bwMode="auto">
          <a:xfrm>
            <a:off x="3889375" y="5502275"/>
            <a:ext cx="4619625" cy="517525"/>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chemeClr val="bg1"/>
                </a:solidFill>
              </a:rPr>
              <a:t>What is the exception to this?</a:t>
            </a:r>
            <a:endParaRPr lang="en-US" altLang="en-US" sz="1400" b="0">
              <a:solidFill>
                <a:schemeClr val="bg1"/>
              </a:solidFill>
            </a:endParaRPr>
          </a:p>
          <a:p>
            <a:pPr eaLnBrk="1" hangingPunct="1">
              <a:spcBef>
                <a:spcPct val="0"/>
              </a:spcBef>
              <a:buClrTx/>
              <a:buSzTx/>
              <a:buFontTx/>
              <a:buNone/>
            </a:pPr>
            <a:r>
              <a:rPr lang="en-US" altLang="en-US" sz="1400" b="0">
                <a:solidFill>
                  <a:srgbClr val="0000FF"/>
                </a:solidFill>
              </a:rPr>
              <a:t>ET in </a:t>
            </a:r>
            <a:r>
              <a:rPr lang="en-US" altLang="en-US" sz="1400">
                <a:solidFill>
                  <a:srgbClr val="0000FF"/>
                </a:solidFill>
              </a:rPr>
              <a:t>preemies</a:t>
            </a:r>
            <a:r>
              <a:rPr lang="en-US" altLang="en-US" sz="1400" b="0">
                <a:solidFill>
                  <a:srgbClr val="0000FF"/>
                </a:solidFill>
              </a:rPr>
              <a:t>—their congenital ET can be small-angle</a:t>
            </a:r>
          </a:p>
        </p:txBody>
      </p:sp>
      <p:sp>
        <p:nvSpPr>
          <p:cNvPr id="91184" name="Line 48">
            <a:extLst>
              <a:ext uri="{FF2B5EF4-FFF2-40B4-BE49-F238E27FC236}">
                <a16:creationId xmlns:a16="http://schemas.microsoft.com/office/drawing/2014/main" id="{F3DB8E4E-81A2-455D-AAE9-FA2D74401313}"/>
              </a:ext>
            </a:extLst>
          </p:cNvPr>
          <p:cNvSpPr>
            <a:spLocks noChangeShapeType="1"/>
          </p:cNvSpPr>
          <p:nvPr/>
        </p:nvSpPr>
        <p:spPr bwMode="auto">
          <a:xfrm flipV="1">
            <a:off x="6019800" y="4953000"/>
            <a:ext cx="533400" cy="457200"/>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85" name="Slide Number Placeholder 1">
            <a:extLst>
              <a:ext uri="{FF2B5EF4-FFF2-40B4-BE49-F238E27FC236}">
                <a16:creationId xmlns:a16="http://schemas.microsoft.com/office/drawing/2014/main" id="{85BEFF92-CE6B-4BFF-BAE2-8F68B5C0A85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FCFABD8-135B-48A3-8A0E-857BF1FEC01A}" type="slidenum">
              <a:rPr lang="en-US" altLang="en-US" sz="1000"/>
              <a:pPr>
                <a:spcBef>
                  <a:spcPct val="0"/>
                </a:spcBef>
                <a:buClrTx/>
                <a:buSzTx/>
                <a:buFontTx/>
                <a:buNone/>
              </a:pPr>
              <a:t>105</a:t>
            </a:fld>
            <a:endParaRPr lang="en-US" altLang="en-US" sz="1000"/>
          </a:p>
        </p:txBody>
      </p:sp>
      <p:sp>
        <p:nvSpPr>
          <p:cNvPr id="2" name="Title 1">
            <a:extLst>
              <a:ext uri="{FF2B5EF4-FFF2-40B4-BE49-F238E27FC236}">
                <a16:creationId xmlns:a16="http://schemas.microsoft.com/office/drawing/2014/main" id="{86182DD5-310A-4457-ADEF-910828C4E48E}"/>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44C75DEF-8DC4-4519-B635-131833ABFF8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Text Box 3">
            <a:extLst>
              <a:ext uri="{FF2B5EF4-FFF2-40B4-BE49-F238E27FC236}">
                <a16:creationId xmlns:a16="http://schemas.microsoft.com/office/drawing/2014/main" id="{3A8B1AC4-F114-4C5E-AEA0-BEFB1A7B7101}"/>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2164" name="Text Box 4">
            <a:extLst>
              <a:ext uri="{FF2B5EF4-FFF2-40B4-BE49-F238E27FC236}">
                <a16:creationId xmlns:a16="http://schemas.microsoft.com/office/drawing/2014/main" id="{92FCD277-5674-4A54-9399-26C26FC668D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2165" name="Text Box 5">
            <a:extLst>
              <a:ext uri="{FF2B5EF4-FFF2-40B4-BE49-F238E27FC236}">
                <a16:creationId xmlns:a16="http://schemas.microsoft.com/office/drawing/2014/main" id="{11F4766D-AB06-42B6-8C29-DD35EC06E33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2168" name="Text Box 8">
            <a:extLst>
              <a:ext uri="{FF2B5EF4-FFF2-40B4-BE49-F238E27FC236}">
                <a16:creationId xmlns:a16="http://schemas.microsoft.com/office/drawing/2014/main" id="{C72B1410-B1A8-43C6-9111-D1975DCDD309}"/>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92169" name="Line 9">
            <a:extLst>
              <a:ext uri="{FF2B5EF4-FFF2-40B4-BE49-F238E27FC236}">
                <a16:creationId xmlns:a16="http://schemas.microsoft.com/office/drawing/2014/main" id="{B09EF813-858C-4576-A96F-4B8FC7C95D8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0" name="Line 10">
            <a:extLst>
              <a:ext uri="{FF2B5EF4-FFF2-40B4-BE49-F238E27FC236}">
                <a16:creationId xmlns:a16="http://schemas.microsoft.com/office/drawing/2014/main" id="{DD3F0944-8548-4A78-A469-020828A983B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1" name="Line 11">
            <a:extLst>
              <a:ext uri="{FF2B5EF4-FFF2-40B4-BE49-F238E27FC236}">
                <a16:creationId xmlns:a16="http://schemas.microsoft.com/office/drawing/2014/main" id="{3EEAE505-EBF5-4B4A-AD01-AF5682B39536}"/>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2" name="Line 12">
            <a:extLst>
              <a:ext uri="{FF2B5EF4-FFF2-40B4-BE49-F238E27FC236}">
                <a16:creationId xmlns:a16="http://schemas.microsoft.com/office/drawing/2014/main" id="{36A42DDE-7DC4-432B-89AC-6EC76349189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5" name="Line 15">
            <a:extLst>
              <a:ext uri="{FF2B5EF4-FFF2-40B4-BE49-F238E27FC236}">
                <a16:creationId xmlns:a16="http://schemas.microsoft.com/office/drawing/2014/main" id="{BF3CB3FD-F564-4978-B9D7-C9274BF3820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6" name="Line 16">
            <a:extLst>
              <a:ext uri="{FF2B5EF4-FFF2-40B4-BE49-F238E27FC236}">
                <a16:creationId xmlns:a16="http://schemas.microsoft.com/office/drawing/2014/main" id="{4A77309F-A1EE-4097-ACC5-61CBE8B996A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7" name="Rectangle 17">
            <a:extLst>
              <a:ext uri="{FF2B5EF4-FFF2-40B4-BE49-F238E27FC236}">
                <a16:creationId xmlns:a16="http://schemas.microsoft.com/office/drawing/2014/main" id="{C13FCC19-E21E-4362-8DDC-3460910F0A8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2178" name="Rectangle 18">
            <a:extLst>
              <a:ext uri="{FF2B5EF4-FFF2-40B4-BE49-F238E27FC236}">
                <a16:creationId xmlns:a16="http://schemas.microsoft.com/office/drawing/2014/main" id="{FA474F13-B4B3-4BF0-B5CA-FD99CCA7AC2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2179" name="Text Box 19">
            <a:extLst>
              <a:ext uri="{FF2B5EF4-FFF2-40B4-BE49-F238E27FC236}">
                <a16:creationId xmlns:a16="http://schemas.microsoft.com/office/drawing/2014/main" id="{601FC3B3-6265-4AEF-892A-EC54DA1F56D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2180" name="Text Box 20">
            <a:extLst>
              <a:ext uri="{FF2B5EF4-FFF2-40B4-BE49-F238E27FC236}">
                <a16:creationId xmlns:a16="http://schemas.microsoft.com/office/drawing/2014/main" id="{BD5BFED5-796B-42E9-A462-BE581A6294C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2181" name="Text Box 21">
            <a:extLst>
              <a:ext uri="{FF2B5EF4-FFF2-40B4-BE49-F238E27FC236}">
                <a16:creationId xmlns:a16="http://schemas.microsoft.com/office/drawing/2014/main" id="{9E187331-2E81-4114-BE70-DFAC3794005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2198" name="Text Box 38">
            <a:extLst>
              <a:ext uri="{FF2B5EF4-FFF2-40B4-BE49-F238E27FC236}">
                <a16:creationId xmlns:a16="http://schemas.microsoft.com/office/drawing/2014/main" id="{63481CAB-D58B-44A7-B63D-9AAD294A700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2199" name="Text Box 39">
            <a:extLst>
              <a:ext uri="{FF2B5EF4-FFF2-40B4-BE49-F238E27FC236}">
                <a16:creationId xmlns:a16="http://schemas.microsoft.com/office/drawing/2014/main" id="{127928FF-D36B-4FE2-9D52-029DE16837A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2200" name="Text Box 40">
            <a:extLst>
              <a:ext uri="{FF2B5EF4-FFF2-40B4-BE49-F238E27FC236}">
                <a16:creationId xmlns:a16="http://schemas.microsoft.com/office/drawing/2014/main" id="{9621BFD9-D68C-41C2-9EEF-0F025D6FD1A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2201" name="Line 41">
            <a:extLst>
              <a:ext uri="{FF2B5EF4-FFF2-40B4-BE49-F238E27FC236}">
                <a16:creationId xmlns:a16="http://schemas.microsoft.com/office/drawing/2014/main" id="{295F5D99-2E26-42D5-82C1-0CBD8EADDEA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2" name="Line 42">
            <a:extLst>
              <a:ext uri="{FF2B5EF4-FFF2-40B4-BE49-F238E27FC236}">
                <a16:creationId xmlns:a16="http://schemas.microsoft.com/office/drawing/2014/main" id="{14682C58-E623-448B-97A8-2A7A4DD12D5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3" name="Line 43">
            <a:extLst>
              <a:ext uri="{FF2B5EF4-FFF2-40B4-BE49-F238E27FC236}">
                <a16:creationId xmlns:a16="http://schemas.microsoft.com/office/drawing/2014/main" id="{A13E3B11-C158-42F5-8528-0C61A761757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4" name="Line 44">
            <a:extLst>
              <a:ext uri="{FF2B5EF4-FFF2-40B4-BE49-F238E27FC236}">
                <a16:creationId xmlns:a16="http://schemas.microsoft.com/office/drawing/2014/main" id="{D0B9F64D-FC21-417D-80A7-71372D932F4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5" name="Text Box 45">
            <a:extLst>
              <a:ext uri="{FF2B5EF4-FFF2-40B4-BE49-F238E27FC236}">
                <a16:creationId xmlns:a16="http://schemas.microsoft.com/office/drawing/2014/main" id="{8CFA334C-5886-4513-B48E-EBF327E93986}"/>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a:solidFill>
                  <a:srgbClr val="0000FF"/>
                </a:solidFill>
              </a:rPr>
              <a:t>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92206" name="Text Box 47">
            <a:extLst>
              <a:ext uri="{FF2B5EF4-FFF2-40B4-BE49-F238E27FC236}">
                <a16:creationId xmlns:a16="http://schemas.microsoft.com/office/drawing/2014/main" id="{268FD0F6-FC6D-493F-8FA4-5D927B48E678}"/>
              </a:ext>
            </a:extLst>
          </p:cNvPr>
          <p:cNvSpPr txBox="1">
            <a:spLocks noChangeArrowheads="1"/>
          </p:cNvSpPr>
          <p:nvPr/>
        </p:nvSpPr>
        <p:spPr bwMode="auto">
          <a:xfrm>
            <a:off x="3889375" y="5502275"/>
            <a:ext cx="4619625" cy="517525"/>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chemeClr val="bg1"/>
                </a:solidFill>
              </a:rPr>
              <a:t>What is the exception to this?</a:t>
            </a:r>
            <a:endParaRPr lang="en-US" altLang="en-US" sz="1400" b="0">
              <a:solidFill>
                <a:schemeClr val="bg1"/>
              </a:solidFill>
            </a:endParaRPr>
          </a:p>
          <a:p>
            <a:pPr eaLnBrk="1" hangingPunct="1">
              <a:spcBef>
                <a:spcPct val="0"/>
              </a:spcBef>
              <a:buClrTx/>
              <a:buSzTx/>
              <a:buFontTx/>
              <a:buNone/>
            </a:pPr>
            <a:r>
              <a:rPr lang="en-US" altLang="en-US" sz="1400" b="0">
                <a:solidFill>
                  <a:schemeClr val="bg1"/>
                </a:solidFill>
              </a:rPr>
              <a:t>ET in </a:t>
            </a:r>
            <a:r>
              <a:rPr lang="en-US" altLang="en-US" sz="1400">
                <a:solidFill>
                  <a:schemeClr val="bg1"/>
                </a:solidFill>
              </a:rPr>
              <a:t>preemies</a:t>
            </a:r>
            <a:r>
              <a:rPr lang="en-US" altLang="en-US" sz="1400" b="0">
                <a:solidFill>
                  <a:schemeClr val="bg1"/>
                </a:solidFill>
              </a:rPr>
              <a:t>—their congenital ET can be small-angle</a:t>
            </a:r>
          </a:p>
        </p:txBody>
      </p:sp>
      <p:sp>
        <p:nvSpPr>
          <p:cNvPr id="92207" name="Line 48">
            <a:extLst>
              <a:ext uri="{FF2B5EF4-FFF2-40B4-BE49-F238E27FC236}">
                <a16:creationId xmlns:a16="http://schemas.microsoft.com/office/drawing/2014/main" id="{896B313F-E760-4952-9C60-88E0F68FDB8E}"/>
              </a:ext>
            </a:extLst>
          </p:cNvPr>
          <p:cNvSpPr>
            <a:spLocks noChangeShapeType="1"/>
          </p:cNvSpPr>
          <p:nvPr/>
        </p:nvSpPr>
        <p:spPr bwMode="auto">
          <a:xfrm flipV="1">
            <a:off x="6019800" y="4953000"/>
            <a:ext cx="533400" cy="457200"/>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08" name="Slide Number Placeholder 1">
            <a:extLst>
              <a:ext uri="{FF2B5EF4-FFF2-40B4-BE49-F238E27FC236}">
                <a16:creationId xmlns:a16="http://schemas.microsoft.com/office/drawing/2014/main" id="{6B1F3E74-FC74-4F33-9729-D6FB497CAC4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8829E9F-20B0-49E1-B453-5F932B838F8A}" type="slidenum">
              <a:rPr lang="en-US" altLang="en-US" sz="1000"/>
              <a:pPr>
                <a:spcBef>
                  <a:spcPct val="0"/>
                </a:spcBef>
                <a:buClrTx/>
                <a:buSzTx/>
                <a:buFontTx/>
                <a:buNone/>
              </a:pPr>
              <a:t>106</a:t>
            </a:fld>
            <a:endParaRPr lang="en-US" altLang="en-US" sz="1000"/>
          </a:p>
        </p:txBody>
      </p:sp>
      <p:sp>
        <p:nvSpPr>
          <p:cNvPr id="92209" name="Text Box 46">
            <a:extLst>
              <a:ext uri="{FF2B5EF4-FFF2-40B4-BE49-F238E27FC236}">
                <a16:creationId xmlns:a16="http://schemas.microsoft.com/office/drawing/2014/main" id="{93E4BF78-DA29-4654-AF0C-1BB586AF60DB}"/>
              </a:ext>
            </a:extLst>
          </p:cNvPr>
          <p:cNvSpPr txBox="1">
            <a:spLocks noChangeArrowheads="1"/>
          </p:cNvSpPr>
          <p:nvPr/>
        </p:nvSpPr>
        <p:spPr bwMode="auto">
          <a:xfrm>
            <a:off x="3870325" y="4343400"/>
            <a:ext cx="4816475" cy="5334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FFFF00"/>
                </a:solidFill>
              </a:rPr>
              <a:t>If a congenital ET is subtle, what should you infer?</a:t>
            </a:r>
          </a:p>
          <a:p>
            <a:pPr eaLnBrk="1" hangingPunct="1">
              <a:lnSpc>
                <a:spcPct val="90000"/>
              </a:lnSpc>
              <a:spcBef>
                <a:spcPct val="0"/>
              </a:spcBef>
              <a:buClrTx/>
              <a:buSzTx/>
              <a:buFontTx/>
              <a:buNone/>
            </a:pPr>
            <a:r>
              <a:rPr lang="en-US" altLang="en-US" sz="1600" dirty="0">
                <a:solidFill>
                  <a:srgbClr val="FFFF00"/>
                </a:solidFill>
              </a:rPr>
              <a:t>It’s not a congenital ET </a:t>
            </a:r>
            <a:r>
              <a:rPr lang="en-US" altLang="en-US" sz="1600" b="0" dirty="0">
                <a:solidFill>
                  <a:srgbClr val="FFFF00"/>
                </a:solidFill>
              </a:rPr>
              <a:t>(</a:t>
            </a:r>
            <a:r>
              <a:rPr lang="en-US" altLang="en-US" sz="1600" b="0" dirty="0" err="1">
                <a:solidFill>
                  <a:srgbClr val="FFFF00"/>
                </a:solidFill>
              </a:rPr>
              <a:t>ie</a:t>
            </a:r>
            <a:r>
              <a:rPr lang="en-US" altLang="en-US" sz="1600" b="0" dirty="0">
                <a:solidFill>
                  <a:srgbClr val="FFFF00"/>
                </a:solidFill>
              </a:rPr>
              <a:t>, </a:t>
            </a:r>
            <a:r>
              <a:rPr lang="en-US" altLang="en-US" sz="1600" b="0" dirty="0">
                <a:solidFill>
                  <a:schemeClr val="bg1"/>
                </a:solidFill>
              </a:rPr>
              <a:t>they’re not subtle</a:t>
            </a:r>
            <a:r>
              <a:rPr lang="en-US" altLang="en-US" sz="1600" b="0" dirty="0">
                <a:solidFill>
                  <a:srgbClr val="FFC000"/>
                </a:solidFill>
              </a:rPr>
              <a:t>)</a:t>
            </a:r>
          </a:p>
        </p:txBody>
      </p:sp>
      <p:sp>
        <p:nvSpPr>
          <p:cNvPr id="2" name="Title 1">
            <a:extLst>
              <a:ext uri="{FF2B5EF4-FFF2-40B4-BE49-F238E27FC236}">
                <a16:creationId xmlns:a16="http://schemas.microsoft.com/office/drawing/2014/main" id="{5D5251DE-B340-4263-96C6-BBBA2C078D7D}"/>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4EAB86CB-F919-4595-8397-46E71A4A02F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Text Box 3">
            <a:extLst>
              <a:ext uri="{FF2B5EF4-FFF2-40B4-BE49-F238E27FC236}">
                <a16:creationId xmlns:a16="http://schemas.microsoft.com/office/drawing/2014/main" id="{E0DC4EC1-D1C3-49E0-BE9F-D2D7EEF7035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3188" name="Text Box 4">
            <a:extLst>
              <a:ext uri="{FF2B5EF4-FFF2-40B4-BE49-F238E27FC236}">
                <a16:creationId xmlns:a16="http://schemas.microsoft.com/office/drawing/2014/main" id="{284DC285-10E6-442A-9EF4-09F838D6E22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3193" name="Line 9">
            <a:extLst>
              <a:ext uri="{FF2B5EF4-FFF2-40B4-BE49-F238E27FC236}">
                <a16:creationId xmlns:a16="http://schemas.microsoft.com/office/drawing/2014/main" id="{42B66ADE-69CD-4D6D-B6D6-77641F39341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4" name="Line 10">
            <a:extLst>
              <a:ext uri="{FF2B5EF4-FFF2-40B4-BE49-F238E27FC236}">
                <a16:creationId xmlns:a16="http://schemas.microsoft.com/office/drawing/2014/main" id="{35398C1B-55FB-48F2-AC69-0D0CFE1026A1}"/>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Line 11">
            <a:extLst>
              <a:ext uri="{FF2B5EF4-FFF2-40B4-BE49-F238E27FC236}">
                <a16:creationId xmlns:a16="http://schemas.microsoft.com/office/drawing/2014/main" id="{1179446F-4FE9-4241-AAAB-784148EA98F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6" name="Line 12">
            <a:extLst>
              <a:ext uri="{FF2B5EF4-FFF2-40B4-BE49-F238E27FC236}">
                <a16:creationId xmlns:a16="http://schemas.microsoft.com/office/drawing/2014/main" id="{089AF406-5E39-4454-990F-136CCA6DC0C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01" name="Rectangle 17">
            <a:extLst>
              <a:ext uri="{FF2B5EF4-FFF2-40B4-BE49-F238E27FC236}">
                <a16:creationId xmlns:a16="http://schemas.microsoft.com/office/drawing/2014/main" id="{41EC584A-6D98-45BD-8F43-D47E802CB4D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3202" name="Rectangle 18">
            <a:extLst>
              <a:ext uri="{FF2B5EF4-FFF2-40B4-BE49-F238E27FC236}">
                <a16:creationId xmlns:a16="http://schemas.microsoft.com/office/drawing/2014/main" id="{5107A3DD-D4A0-4E53-91D4-BB4C243752C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3203" name="Text Box 19">
            <a:extLst>
              <a:ext uri="{FF2B5EF4-FFF2-40B4-BE49-F238E27FC236}">
                <a16:creationId xmlns:a16="http://schemas.microsoft.com/office/drawing/2014/main" id="{E264DC60-5079-4BA0-9459-36CC6427AAD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3204" name="Text Box 20">
            <a:extLst>
              <a:ext uri="{FF2B5EF4-FFF2-40B4-BE49-F238E27FC236}">
                <a16:creationId xmlns:a16="http://schemas.microsoft.com/office/drawing/2014/main" id="{82535309-54D7-462B-BBB7-8433404560F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3205" name="Text Box 21">
            <a:extLst>
              <a:ext uri="{FF2B5EF4-FFF2-40B4-BE49-F238E27FC236}">
                <a16:creationId xmlns:a16="http://schemas.microsoft.com/office/drawing/2014/main" id="{02DD920B-E243-4823-84BA-7903550F0A4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3222" name="Text Box 38">
            <a:extLst>
              <a:ext uri="{FF2B5EF4-FFF2-40B4-BE49-F238E27FC236}">
                <a16:creationId xmlns:a16="http://schemas.microsoft.com/office/drawing/2014/main" id="{12660C92-4E04-4F75-9665-531BB87E01B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3223" name="Text Box 39">
            <a:extLst>
              <a:ext uri="{FF2B5EF4-FFF2-40B4-BE49-F238E27FC236}">
                <a16:creationId xmlns:a16="http://schemas.microsoft.com/office/drawing/2014/main" id="{C9ED185A-10E9-4C23-8D57-4A4E5CDD057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3224" name="Text Box 40">
            <a:extLst>
              <a:ext uri="{FF2B5EF4-FFF2-40B4-BE49-F238E27FC236}">
                <a16:creationId xmlns:a16="http://schemas.microsoft.com/office/drawing/2014/main" id="{7ED84CA6-D192-4549-959C-21C3EF97242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3225" name="Line 41">
            <a:extLst>
              <a:ext uri="{FF2B5EF4-FFF2-40B4-BE49-F238E27FC236}">
                <a16:creationId xmlns:a16="http://schemas.microsoft.com/office/drawing/2014/main" id="{2DD8883E-8BB5-412A-AA99-3494E22239B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26" name="Line 42">
            <a:extLst>
              <a:ext uri="{FF2B5EF4-FFF2-40B4-BE49-F238E27FC236}">
                <a16:creationId xmlns:a16="http://schemas.microsoft.com/office/drawing/2014/main" id="{C08E8F3C-6501-4147-9983-EC6E2864F7B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27" name="Line 43">
            <a:extLst>
              <a:ext uri="{FF2B5EF4-FFF2-40B4-BE49-F238E27FC236}">
                <a16:creationId xmlns:a16="http://schemas.microsoft.com/office/drawing/2014/main" id="{E4DC4CE7-E078-4F8B-B3A3-E9FBB186D4B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28" name="Line 44">
            <a:extLst>
              <a:ext uri="{FF2B5EF4-FFF2-40B4-BE49-F238E27FC236}">
                <a16:creationId xmlns:a16="http://schemas.microsoft.com/office/drawing/2014/main" id="{AADB3714-3EC3-4FD6-A304-197ADA3CC38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29" name="Text Box 45">
            <a:extLst>
              <a:ext uri="{FF2B5EF4-FFF2-40B4-BE49-F238E27FC236}">
                <a16:creationId xmlns:a16="http://schemas.microsoft.com/office/drawing/2014/main" id="{06665BD9-A0B1-418A-8347-0C3D887C090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i="1" dirty="0">
                <a:solidFill>
                  <a:srgbClr val="0000FF"/>
                </a:solidFill>
              </a:rPr>
              <a:t>[may be present?]</a:t>
            </a:r>
          </a:p>
          <a:p>
            <a:pPr lvl="1" eaLnBrk="1" hangingPunct="1">
              <a:spcBef>
                <a:spcPct val="0"/>
              </a:spcBef>
              <a:buClrTx/>
              <a:buSzTx/>
              <a:buFontTx/>
              <a:buNone/>
            </a:pPr>
            <a:r>
              <a:rPr lang="en-US" altLang="en-US" sz="1600" b="0" dirty="0">
                <a:solidFill>
                  <a:srgbClr val="FF99FF"/>
                </a:solidFill>
              </a:rPr>
              <a:t>--2/3 with concomitant…DVD and IO overaction</a:t>
            </a:r>
          </a:p>
          <a:p>
            <a:pPr lvl="1" eaLnBrk="1" hangingPunct="1">
              <a:spcBef>
                <a:spcPct val="0"/>
              </a:spcBef>
              <a:buClrTx/>
              <a:buSzTx/>
              <a:buFontTx/>
              <a:buNone/>
            </a:pPr>
            <a:r>
              <a:rPr lang="en-US" altLang="en-US" sz="1600" b="0" dirty="0">
                <a:solidFill>
                  <a:srgbClr val="FF99FF"/>
                </a:solidFill>
              </a:rPr>
              <a:t>Management:</a:t>
            </a:r>
          </a:p>
          <a:p>
            <a:pPr lvl="1" eaLnBrk="1" hangingPunct="1">
              <a:spcBef>
                <a:spcPct val="0"/>
              </a:spcBef>
              <a:buClrTx/>
              <a:buSzTx/>
              <a:buFontTx/>
              <a:buNone/>
            </a:pPr>
            <a:r>
              <a:rPr lang="en-US" altLang="en-US" sz="1600" b="0" dirty="0">
                <a:solidFill>
                  <a:srgbClr val="FF99FF"/>
                </a:solidFill>
              </a:rPr>
              <a:t>  --Prescribe full…cycloplegic refraction</a:t>
            </a:r>
          </a:p>
          <a:p>
            <a:pPr lvl="1" eaLnBrk="1" hangingPunct="1">
              <a:spcBef>
                <a:spcPct val="0"/>
              </a:spcBef>
              <a:buClrTx/>
              <a:buSzTx/>
              <a:buFontTx/>
              <a:buNone/>
            </a:pPr>
            <a:r>
              <a:rPr lang="en-US" altLang="en-US" sz="1600" b="0" dirty="0">
                <a:solidFill>
                  <a:srgbClr val="FF99FF"/>
                </a:solidFill>
              </a:rPr>
              <a:t>  --Perform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93230" name="Slide Number Placeholder 1">
            <a:extLst>
              <a:ext uri="{FF2B5EF4-FFF2-40B4-BE49-F238E27FC236}">
                <a16:creationId xmlns:a16="http://schemas.microsoft.com/office/drawing/2014/main" id="{B934E9A5-ED95-4BF1-87AB-3B3311F1353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FBDC841-F953-4B73-8EF1-DB4665521297}" type="slidenum">
              <a:rPr lang="en-US" altLang="en-US" sz="1000"/>
              <a:pPr>
                <a:spcBef>
                  <a:spcPct val="0"/>
                </a:spcBef>
                <a:buClrTx/>
                <a:buSzTx/>
                <a:buFontTx/>
                <a:buNone/>
              </a:pPr>
              <a:t>107</a:t>
            </a:fld>
            <a:endParaRPr lang="en-US" altLang="en-US" sz="1000"/>
          </a:p>
        </p:txBody>
      </p:sp>
      <p:sp>
        <p:nvSpPr>
          <p:cNvPr id="2" name="Title 1">
            <a:extLst>
              <a:ext uri="{FF2B5EF4-FFF2-40B4-BE49-F238E27FC236}">
                <a16:creationId xmlns:a16="http://schemas.microsoft.com/office/drawing/2014/main" id="{8CF3D324-C72C-43CB-9EA8-6AF31CB1A933}"/>
              </a:ext>
            </a:extLst>
          </p:cNvPr>
          <p:cNvSpPr>
            <a:spLocks noGrp="1"/>
          </p:cNvSpPr>
          <p:nvPr>
            <p:ph type="title"/>
          </p:nvPr>
        </p:nvSpPr>
        <p:spPr/>
        <p:txBody>
          <a:bodyPr/>
          <a:lstStyle/>
          <a:p>
            <a:endParaRPr lang="en-US"/>
          </a:p>
        </p:txBody>
      </p:sp>
      <p:sp>
        <p:nvSpPr>
          <p:cNvPr id="24" name="TextBox 23">
            <a:extLst>
              <a:ext uri="{FF2B5EF4-FFF2-40B4-BE49-F238E27FC236}">
                <a16:creationId xmlns:a16="http://schemas.microsoft.com/office/drawing/2014/main" id="{FEBA3BCE-8D14-4777-BA17-5EF2A37CF8D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Text Box 3">
            <a:extLst>
              <a:ext uri="{FF2B5EF4-FFF2-40B4-BE49-F238E27FC236}">
                <a16:creationId xmlns:a16="http://schemas.microsoft.com/office/drawing/2014/main" id="{0247BB77-8AB4-447F-BF17-263BEA884D3F}"/>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4212" name="Text Box 4">
            <a:extLst>
              <a:ext uri="{FF2B5EF4-FFF2-40B4-BE49-F238E27FC236}">
                <a16:creationId xmlns:a16="http://schemas.microsoft.com/office/drawing/2014/main" id="{8BB6E19E-1F3D-459F-8D4C-6054F57F0B4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4217" name="Line 9">
            <a:extLst>
              <a:ext uri="{FF2B5EF4-FFF2-40B4-BE49-F238E27FC236}">
                <a16:creationId xmlns:a16="http://schemas.microsoft.com/office/drawing/2014/main" id="{9C6DBD17-D303-46EC-8904-C5166BCE139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18" name="Line 10">
            <a:extLst>
              <a:ext uri="{FF2B5EF4-FFF2-40B4-BE49-F238E27FC236}">
                <a16:creationId xmlns:a16="http://schemas.microsoft.com/office/drawing/2014/main" id="{09692D01-4015-4474-A263-EDC75E4D778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19" name="Line 11">
            <a:extLst>
              <a:ext uri="{FF2B5EF4-FFF2-40B4-BE49-F238E27FC236}">
                <a16:creationId xmlns:a16="http://schemas.microsoft.com/office/drawing/2014/main" id="{302A7ED7-C730-4C95-A053-55DF19DC5AE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20" name="Line 12">
            <a:extLst>
              <a:ext uri="{FF2B5EF4-FFF2-40B4-BE49-F238E27FC236}">
                <a16:creationId xmlns:a16="http://schemas.microsoft.com/office/drawing/2014/main" id="{40479ED1-163A-48D4-A419-6FDC5A85751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25" name="Rectangle 17">
            <a:extLst>
              <a:ext uri="{FF2B5EF4-FFF2-40B4-BE49-F238E27FC236}">
                <a16:creationId xmlns:a16="http://schemas.microsoft.com/office/drawing/2014/main" id="{F3CFCD5B-1049-4F0C-8C69-037C61B9E6B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4226" name="Rectangle 18">
            <a:extLst>
              <a:ext uri="{FF2B5EF4-FFF2-40B4-BE49-F238E27FC236}">
                <a16:creationId xmlns:a16="http://schemas.microsoft.com/office/drawing/2014/main" id="{2C6DB1E7-FDA2-4855-A97C-28B7EDD4509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4227" name="Text Box 19">
            <a:extLst>
              <a:ext uri="{FF2B5EF4-FFF2-40B4-BE49-F238E27FC236}">
                <a16:creationId xmlns:a16="http://schemas.microsoft.com/office/drawing/2014/main" id="{C466F550-7E2F-476F-ABA1-FC182B84DE4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4228" name="Text Box 20">
            <a:extLst>
              <a:ext uri="{FF2B5EF4-FFF2-40B4-BE49-F238E27FC236}">
                <a16:creationId xmlns:a16="http://schemas.microsoft.com/office/drawing/2014/main" id="{8C401E41-F4AE-4F34-8CEF-D8A6104D8FC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4229" name="Text Box 21">
            <a:extLst>
              <a:ext uri="{FF2B5EF4-FFF2-40B4-BE49-F238E27FC236}">
                <a16:creationId xmlns:a16="http://schemas.microsoft.com/office/drawing/2014/main" id="{E8D0A9FF-A271-40A1-9456-B5CCDDC1867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4246" name="Text Box 38">
            <a:extLst>
              <a:ext uri="{FF2B5EF4-FFF2-40B4-BE49-F238E27FC236}">
                <a16:creationId xmlns:a16="http://schemas.microsoft.com/office/drawing/2014/main" id="{8D2EFA38-DFDC-4B40-96D4-34395B8B800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4247" name="Text Box 39">
            <a:extLst>
              <a:ext uri="{FF2B5EF4-FFF2-40B4-BE49-F238E27FC236}">
                <a16:creationId xmlns:a16="http://schemas.microsoft.com/office/drawing/2014/main" id="{D3D1CCE4-F307-4C9E-8233-B09EACA4BD5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4248" name="Text Box 40">
            <a:extLst>
              <a:ext uri="{FF2B5EF4-FFF2-40B4-BE49-F238E27FC236}">
                <a16:creationId xmlns:a16="http://schemas.microsoft.com/office/drawing/2014/main" id="{BE04E6A9-8E6B-45A2-89A0-26292B736F5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4249" name="Line 41">
            <a:extLst>
              <a:ext uri="{FF2B5EF4-FFF2-40B4-BE49-F238E27FC236}">
                <a16:creationId xmlns:a16="http://schemas.microsoft.com/office/drawing/2014/main" id="{5DB677A3-0AF7-4E79-9CFF-7A028A98FBF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50" name="Line 42">
            <a:extLst>
              <a:ext uri="{FF2B5EF4-FFF2-40B4-BE49-F238E27FC236}">
                <a16:creationId xmlns:a16="http://schemas.microsoft.com/office/drawing/2014/main" id="{7C1D05C5-331A-4DCF-9835-093832F780C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51" name="Line 43">
            <a:extLst>
              <a:ext uri="{FF2B5EF4-FFF2-40B4-BE49-F238E27FC236}">
                <a16:creationId xmlns:a16="http://schemas.microsoft.com/office/drawing/2014/main" id="{604EAC9C-54FB-4D45-A84A-3DA6757AE9C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52" name="Line 44">
            <a:extLst>
              <a:ext uri="{FF2B5EF4-FFF2-40B4-BE49-F238E27FC236}">
                <a16:creationId xmlns:a16="http://schemas.microsoft.com/office/drawing/2014/main" id="{CBACDFC5-F1CB-4F9A-837B-39602AE9DE5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53" name="Text Box 45">
            <a:extLst>
              <a:ext uri="{FF2B5EF4-FFF2-40B4-BE49-F238E27FC236}">
                <a16:creationId xmlns:a16="http://schemas.microsoft.com/office/drawing/2014/main" id="{82225D90-17ED-459D-BDD0-7ECA51C314A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solidFill>
                  <a:srgbClr val="FF99FF"/>
                </a:solidFill>
              </a:rPr>
              <a:t>--2/3 with concomitant…DVD and IO overaction</a:t>
            </a:r>
          </a:p>
          <a:p>
            <a:pPr lvl="1" eaLnBrk="1" hangingPunct="1">
              <a:spcBef>
                <a:spcPct val="0"/>
              </a:spcBef>
              <a:buClrTx/>
              <a:buSzTx/>
              <a:buFontTx/>
              <a:buNone/>
            </a:pPr>
            <a:r>
              <a:rPr lang="en-US" altLang="en-US" sz="1600" b="0" dirty="0">
                <a:solidFill>
                  <a:srgbClr val="FF99FF"/>
                </a:solidFill>
              </a:rPr>
              <a:t>Management:</a:t>
            </a:r>
          </a:p>
          <a:p>
            <a:pPr lvl="1" eaLnBrk="1" hangingPunct="1">
              <a:spcBef>
                <a:spcPct val="0"/>
              </a:spcBef>
              <a:buClrTx/>
              <a:buSzTx/>
              <a:buFontTx/>
              <a:buNone/>
            </a:pPr>
            <a:r>
              <a:rPr lang="en-US" altLang="en-US" sz="1600" b="0" dirty="0">
                <a:solidFill>
                  <a:srgbClr val="FF99FF"/>
                </a:solidFill>
              </a:rPr>
              <a:t>  --Prescribe full…cycloplegic refraction</a:t>
            </a:r>
          </a:p>
          <a:p>
            <a:pPr lvl="1" eaLnBrk="1" hangingPunct="1">
              <a:spcBef>
                <a:spcPct val="0"/>
              </a:spcBef>
              <a:buClrTx/>
              <a:buSzTx/>
              <a:buFontTx/>
              <a:buNone/>
            </a:pPr>
            <a:r>
              <a:rPr lang="en-US" altLang="en-US" sz="1600" b="0" dirty="0">
                <a:solidFill>
                  <a:srgbClr val="FF99FF"/>
                </a:solidFill>
              </a:rPr>
              <a:t>  --Perform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94254" name="Slide Number Placeholder 1">
            <a:extLst>
              <a:ext uri="{FF2B5EF4-FFF2-40B4-BE49-F238E27FC236}">
                <a16:creationId xmlns:a16="http://schemas.microsoft.com/office/drawing/2014/main" id="{8251AA48-E502-48D4-AE54-9526C7AF243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4DE8893-6F2D-4276-B551-D577737538F2}" type="slidenum">
              <a:rPr lang="en-US" altLang="en-US" sz="1000"/>
              <a:pPr>
                <a:spcBef>
                  <a:spcPct val="0"/>
                </a:spcBef>
                <a:buClrTx/>
                <a:buSzTx/>
                <a:buFontTx/>
                <a:buNone/>
              </a:pPr>
              <a:t>108</a:t>
            </a:fld>
            <a:endParaRPr lang="en-US" altLang="en-US" sz="1000"/>
          </a:p>
        </p:txBody>
      </p:sp>
      <p:sp>
        <p:nvSpPr>
          <p:cNvPr id="2" name="Title 1">
            <a:extLst>
              <a:ext uri="{FF2B5EF4-FFF2-40B4-BE49-F238E27FC236}">
                <a16:creationId xmlns:a16="http://schemas.microsoft.com/office/drawing/2014/main" id="{C1D05B79-DB2B-4912-93DC-3866BF7DE557}"/>
              </a:ext>
            </a:extLst>
          </p:cNvPr>
          <p:cNvSpPr>
            <a:spLocks noGrp="1"/>
          </p:cNvSpPr>
          <p:nvPr>
            <p:ph type="title"/>
          </p:nvPr>
        </p:nvSpPr>
        <p:spPr/>
        <p:txBody>
          <a:bodyPr/>
          <a:lstStyle/>
          <a:p>
            <a:endParaRPr lang="en-US"/>
          </a:p>
        </p:txBody>
      </p:sp>
      <p:sp>
        <p:nvSpPr>
          <p:cNvPr id="24" name="TextBox 23">
            <a:extLst>
              <a:ext uri="{FF2B5EF4-FFF2-40B4-BE49-F238E27FC236}">
                <a16:creationId xmlns:a16="http://schemas.microsoft.com/office/drawing/2014/main" id="{1885C741-7A92-4F34-AD7E-F3D39B7EEFC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Text Box 3">
            <a:extLst>
              <a:ext uri="{FF2B5EF4-FFF2-40B4-BE49-F238E27FC236}">
                <a16:creationId xmlns:a16="http://schemas.microsoft.com/office/drawing/2014/main" id="{1D60DB39-0C67-448E-8B67-F71EDF4AD3DA}"/>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5236" name="Text Box 4">
            <a:extLst>
              <a:ext uri="{FF2B5EF4-FFF2-40B4-BE49-F238E27FC236}">
                <a16:creationId xmlns:a16="http://schemas.microsoft.com/office/drawing/2014/main" id="{9A14BA27-0411-47A2-AB4B-4E6AA40F30B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5237" name="Text Box 5">
            <a:extLst>
              <a:ext uri="{FF2B5EF4-FFF2-40B4-BE49-F238E27FC236}">
                <a16:creationId xmlns:a16="http://schemas.microsoft.com/office/drawing/2014/main" id="{518DDCE5-CE19-4E2C-9DE1-B684F1CF190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5241" name="Line 9">
            <a:extLst>
              <a:ext uri="{FF2B5EF4-FFF2-40B4-BE49-F238E27FC236}">
                <a16:creationId xmlns:a16="http://schemas.microsoft.com/office/drawing/2014/main" id="{5BBE61B6-92DC-4198-BFE9-FF294CB4435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2" name="Line 10">
            <a:extLst>
              <a:ext uri="{FF2B5EF4-FFF2-40B4-BE49-F238E27FC236}">
                <a16:creationId xmlns:a16="http://schemas.microsoft.com/office/drawing/2014/main" id="{1B11ECA0-2F9A-4A4C-99D1-CFBE6134794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3" name="Line 11">
            <a:extLst>
              <a:ext uri="{FF2B5EF4-FFF2-40B4-BE49-F238E27FC236}">
                <a16:creationId xmlns:a16="http://schemas.microsoft.com/office/drawing/2014/main" id="{BFCA2860-A436-469F-8792-A3F1BF179249}"/>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4" name="Line 12">
            <a:extLst>
              <a:ext uri="{FF2B5EF4-FFF2-40B4-BE49-F238E27FC236}">
                <a16:creationId xmlns:a16="http://schemas.microsoft.com/office/drawing/2014/main" id="{E975D34A-8BC8-4569-8183-10031E015C73}"/>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7" name="Line 15">
            <a:extLst>
              <a:ext uri="{FF2B5EF4-FFF2-40B4-BE49-F238E27FC236}">
                <a16:creationId xmlns:a16="http://schemas.microsoft.com/office/drawing/2014/main" id="{F98B8D87-92D2-472D-BBB7-735556EC9334}"/>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9" name="Rectangle 17">
            <a:extLst>
              <a:ext uri="{FF2B5EF4-FFF2-40B4-BE49-F238E27FC236}">
                <a16:creationId xmlns:a16="http://schemas.microsoft.com/office/drawing/2014/main" id="{B604BB37-93B0-42FE-80EC-0B10CA59C29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5250" name="Rectangle 18">
            <a:extLst>
              <a:ext uri="{FF2B5EF4-FFF2-40B4-BE49-F238E27FC236}">
                <a16:creationId xmlns:a16="http://schemas.microsoft.com/office/drawing/2014/main" id="{316EB007-3EFC-4B5A-9FFE-05D6E43CFFD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5251" name="Text Box 19">
            <a:extLst>
              <a:ext uri="{FF2B5EF4-FFF2-40B4-BE49-F238E27FC236}">
                <a16:creationId xmlns:a16="http://schemas.microsoft.com/office/drawing/2014/main" id="{3AF87B5F-8B42-42FC-87DB-12A9722EA46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5252" name="Text Box 20">
            <a:extLst>
              <a:ext uri="{FF2B5EF4-FFF2-40B4-BE49-F238E27FC236}">
                <a16:creationId xmlns:a16="http://schemas.microsoft.com/office/drawing/2014/main" id="{0EC55131-560C-4FF6-A9F7-86598EF668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5253" name="Text Box 21">
            <a:extLst>
              <a:ext uri="{FF2B5EF4-FFF2-40B4-BE49-F238E27FC236}">
                <a16:creationId xmlns:a16="http://schemas.microsoft.com/office/drawing/2014/main" id="{0FA87A27-8633-49B6-A3DC-F6A38B9B1CB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5270" name="Text Box 38">
            <a:extLst>
              <a:ext uri="{FF2B5EF4-FFF2-40B4-BE49-F238E27FC236}">
                <a16:creationId xmlns:a16="http://schemas.microsoft.com/office/drawing/2014/main" id="{6C50F06B-13DF-4455-9591-1744B7E12FF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5271" name="Text Box 39">
            <a:extLst>
              <a:ext uri="{FF2B5EF4-FFF2-40B4-BE49-F238E27FC236}">
                <a16:creationId xmlns:a16="http://schemas.microsoft.com/office/drawing/2014/main" id="{92FFB13C-A503-4883-A195-129DD822B18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5272" name="Text Box 40">
            <a:extLst>
              <a:ext uri="{FF2B5EF4-FFF2-40B4-BE49-F238E27FC236}">
                <a16:creationId xmlns:a16="http://schemas.microsoft.com/office/drawing/2014/main" id="{BAA09F6E-FC7C-4C61-9336-9F768789715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5273" name="Line 41">
            <a:extLst>
              <a:ext uri="{FF2B5EF4-FFF2-40B4-BE49-F238E27FC236}">
                <a16:creationId xmlns:a16="http://schemas.microsoft.com/office/drawing/2014/main" id="{2AEA1725-D3B1-4625-A63D-553955F0B2D1}"/>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74" name="Line 42">
            <a:extLst>
              <a:ext uri="{FF2B5EF4-FFF2-40B4-BE49-F238E27FC236}">
                <a16:creationId xmlns:a16="http://schemas.microsoft.com/office/drawing/2014/main" id="{F9667CD0-C8C9-4602-BE69-04E5EF4379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75" name="Line 43">
            <a:extLst>
              <a:ext uri="{FF2B5EF4-FFF2-40B4-BE49-F238E27FC236}">
                <a16:creationId xmlns:a16="http://schemas.microsoft.com/office/drawing/2014/main" id="{B86C36AE-F9F9-4034-9E20-782B68C036E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76" name="Line 44">
            <a:extLst>
              <a:ext uri="{FF2B5EF4-FFF2-40B4-BE49-F238E27FC236}">
                <a16:creationId xmlns:a16="http://schemas.microsoft.com/office/drawing/2014/main" id="{EC56CFA2-756A-4911-A49C-62200721ED2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69" name="Text Box 45">
            <a:extLst>
              <a:ext uri="{FF2B5EF4-FFF2-40B4-BE49-F238E27FC236}">
                <a16:creationId xmlns:a16="http://schemas.microsoft.com/office/drawing/2014/main" id="{B95EC243-10CA-45E0-AD9F-7C55DC193F0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95278" name="Text Box 46">
            <a:extLst>
              <a:ext uri="{FF2B5EF4-FFF2-40B4-BE49-F238E27FC236}">
                <a16:creationId xmlns:a16="http://schemas.microsoft.com/office/drawing/2014/main" id="{20C6B995-77A5-4960-94F1-747CD0228E74}"/>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a:solidFill>
                  <a:srgbClr val="0000FF"/>
                </a:solidFill>
              </a:rPr>
              <a:t>What does this imply about VA?</a:t>
            </a:r>
          </a:p>
          <a:p>
            <a:pPr eaLnBrk="1" hangingPunct="1">
              <a:lnSpc>
                <a:spcPct val="90000"/>
              </a:lnSpc>
              <a:spcBef>
                <a:spcPct val="0"/>
              </a:spcBef>
              <a:buClrTx/>
              <a:buSzTx/>
              <a:buFontTx/>
              <a:buNone/>
            </a:pPr>
            <a:r>
              <a:rPr lang="en-US" altLang="en-US" sz="1600" b="0">
                <a:solidFill>
                  <a:srgbClr val="99FF66"/>
                </a:solidFill>
              </a:rPr>
              <a:t>It tends to be</a:t>
            </a:r>
            <a:r>
              <a:rPr lang="en-US" altLang="en-US" sz="1600">
                <a:solidFill>
                  <a:srgbClr val="99FF66"/>
                </a:solidFill>
              </a:rPr>
              <a:t> equal OU</a:t>
            </a:r>
          </a:p>
          <a:p>
            <a:pPr eaLnBrk="1" hangingPunct="1">
              <a:lnSpc>
                <a:spcPct val="90000"/>
              </a:lnSpc>
              <a:spcBef>
                <a:spcPct val="0"/>
              </a:spcBef>
              <a:buClrTx/>
              <a:buSzTx/>
              <a:buFontTx/>
              <a:buNone/>
            </a:pPr>
            <a:endParaRPr lang="en-US" altLang="en-US" sz="1600" b="0" i="1">
              <a:solidFill>
                <a:srgbClr val="99FF66"/>
              </a:solidFill>
            </a:endParaRPr>
          </a:p>
          <a:p>
            <a:pPr eaLnBrk="1" hangingPunct="1">
              <a:lnSpc>
                <a:spcPct val="90000"/>
              </a:lnSpc>
              <a:spcBef>
                <a:spcPct val="0"/>
              </a:spcBef>
              <a:buClrTx/>
              <a:buSzTx/>
              <a:buFontTx/>
              <a:buNone/>
            </a:pPr>
            <a:r>
              <a:rPr lang="en-US" altLang="en-US" sz="1600" b="0" i="1">
                <a:solidFill>
                  <a:srgbClr val="99FF66"/>
                </a:solidFill>
              </a:rPr>
              <a:t>Is amblyopia common?</a:t>
            </a:r>
          </a:p>
          <a:p>
            <a:pPr eaLnBrk="1" hangingPunct="1">
              <a:lnSpc>
                <a:spcPct val="90000"/>
              </a:lnSpc>
              <a:spcBef>
                <a:spcPct val="0"/>
              </a:spcBef>
              <a:buClrTx/>
              <a:buSzTx/>
              <a:buFontTx/>
              <a:buNone/>
            </a:pPr>
            <a:r>
              <a:rPr lang="en-US" altLang="en-US" sz="1600">
                <a:solidFill>
                  <a:srgbClr val="99FF66"/>
                </a:solidFill>
              </a:rPr>
              <a:t>No</a:t>
            </a:r>
            <a:endParaRPr lang="en-US" altLang="en-US" sz="1600" b="0">
              <a:solidFill>
                <a:srgbClr val="99FF66"/>
              </a:solidFill>
            </a:endParaRPr>
          </a:p>
        </p:txBody>
      </p:sp>
      <p:sp>
        <p:nvSpPr>
          <p:cNvPr id="95279" name="Slide Number Placeholder 1">
            <a:extLst>
              <a:ext uri="{FF2B5EF4-FFF2-40B4-BE49-F238E27FC236}">
                <a16:creationId xmlns:a16="http://schemas.microsoft.com/office/drawing/2014/main" id="{0D010376-82EC-4587-AEDF-87CC1D26058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AF054E2-671D-41D5-AC90-28EEE9F171B9}" type="slidenum">
              <a:rPr lang="en-US" altLang="en-US" sz="1000"/>
              <a:pPr>
                <a:spcBef>
                  <a:spcPct val="0"/>
                </a:spcBef>
                <a:buClrTx/>
                <a:buSzTx/>
                <a:buFontTx/>
                <a:buNone/>
              </a:pPr>
              <a:t>109</a:t>
            </a:fld>
            <a:endParaRPr lang="en-US" altLang="en-US" sz="1000"/>
          </a:p>
        </p:txBody>
      </p:sp>
      <p:sp>
        <p:nvSpPr>
          <p:cNvPr id="2" name="Title 1">
            <a:extLst>
              <a:ext uri="{FF2B5EF4-FFF2-40B4-BE49-F238E27FC236}">
                <a16:creationId xmlns:a16="http://schemas.microsoft.com/office/drawing/2014/main" id="{79FF6E6E-323A-45B7-860E-C0DA34ECD013}"/>
              </a:ext>
            </a:extLst>
          </p:cNvPr>
          <p:cNvSpPr>
            <a:spLocks noGrp="1"/>
          </p:cNvSpPr>
          <p:nvPr>
            <p:ph type="title"/>
          </p:nvPr>
        </p:nvSpPr>
        <p:spPr/>
        <p:txBody>
          <a:bodyPr/>
          <a:lstStyle/>
          <a:p>
            <a:endParaRPr lang="en-US"/>
          </a:p>
        </p:txBody>
      </p:sp>
      <p:sp>
        <p:nvSpPr>
          <p:cNvPr id="27" name="TextBox 26">
            <a:extLst>
              <a:ext uri="{FF2B5EF4-FFF2-40B4-BE49-F238E27FC236}">
                <a16:creationId xmlns:a16="http://schemas.microsoft.com/office/drawing/2014/main" id="{AA1D2488-BDDC-4C89-BF4A-21AE556E169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3785652"/>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p>
          <a:p>
            <a:pPr eaLnBrk="1" hangingPunct="1">
              <a:spcBef>
                <a:spcPct val="0"/>
              </a:spcBef>
              <a:buClrTx/>
              <a:buSzTx/>
              <a:buFontTx/>
              <a:buNone/>
            </a:pPr>
            <a:r>
              <a:rPr lang="en-US" altLang="en-US" sz="1600" b="0" dirty="0">
                <a:solidFill>
                  <a:srgbClr val="0000FF"/>
                </a:solidFill>
              </a:rPr>
              <a:t>No</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11</a:t>
            </a:fld>
            <a:endParaRPr lang="en-US" altLang="en-US" sz="1000"/>
          </a:p>
        </p:txBody>
      </p:sp>
      <p:sp>
        <p:nvSpPr>
          <p:cNvPr id="4" name="TextBox 3">
            <a:extLst>
              <a:ext uri="{FF2B5EF4-FFF2-40B4-BE49-F238E27FC236}">
                <a16:creationId xmlns:a16="http://schemas.microsoft.com/office/drawing/2014/main" id="{D1EF3EBA-F5EE-4B8E-A642-F988D9F8F04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16180684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Text Box 3">
            <a:extLst>
              <a:ext uri="{FF2B5EF4-FFF2-40B4-BE49-F238E27FC236}">
                <a16:creationId xmlns:a16="http://schemas.microsoft.com/office/drawing/2014/main" id="{40EDAB5F-0CC9-49F7-908D-4E7BB4F5EA55}"/>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6260" name="Text Box 4">
            <a:extLst>
              <a:ext uri="{FF2B5EF4-FFF2-40B4-BE49-F238E27FC236}">
                <a16:creationId xmlns:a16="http://schemas.microsoft.com/office/drawing/2014/main" id="{74636674-A97C-4855-B375-6089E13C321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6261" name="Text Box 5">
            <a:extLst>
              <a:ext uri="{FF2B5EF4-FFF2-40B4-BE49-F238E27FC236}">
                <a16:creationId xmlns:a16="http://schemas.microsoft.com/office/drawing/2014/main" id="{301FCFC0-961F-4472-ADD5-F04D6597C7A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6265" name="Line 9">
            <a:extLst>
              <a:ext uri="{FF2B5EF4-FFF2-40B4-BE49-F238E27FC236}">
                <a16:creationId xmlns:a16="http://schemas.microsoft.com/office/drawing/2014/main" id="{C9F1D5F2-B168-4425-80AB-AC2D7193D3F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66" name="Line 10">
            <a:extLst>
              <a:ext uri="{FF2B5EF4-FFF2-40B4-BE49-F238E27FC236}">
                <a16:creationId xmlns:a16="http://schemas.microsoft.com/office/drawing/2014/main" id="{3F9C0C6F-006F-45F2-A319-D5159A397A42}"/>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67" name="Line 11">
            <a:extLst>
              <a:ext uri="{FF2B5EF4-FFF2-40B4-BE49-F238E27FC236}">
                <a16:creationId xmlns:a16="http://schemas.microsoft.com/office/drawing/2014/main" id="{BFD9D546-B238-487B-A5CC-031651840FF6}"/>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68" name="Line 12">
            <a:extLst>
              <a:ext uri="{FF2B5EF4-FFF2-40B4-BE49-F238E27FC236}">
                <a16:creationId xmlns:a16="http://schemas.microsoft.com/office/drawing/2014/main" id="{5A6F553E-6197-4ED5-8F85-02C436C1B775}"/>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71" name="Line 15">
            <a:extLst>
              <a:ext uri="{FF2B5EF4-FFF2-40B4-BE49-F238E27FC236}">
                <a16:creationId xmlns:a16="http://schemas.microsoft.com/office/drawing/2014/main" id="{0D3BE4AF-646A-43AC-BC86-9B5DA8C6F96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73" name="Rectangle 17">
            <a:extLst>
              <a:ext uri="{FF2B5EF4-FFF2-40B4-BE49-F238E27FC236}">
                <a16:creationId xmlns:a16="http://schemas.microsoft.com/office/drawing/2014/main" id="{CA709E2F-3700-4BCC-AE89-D1E8D5AF5BC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6274" name="Rectangle 18">
            <a:extLst>
              <a:ext uri="{FF2B5EF4-FFF2-40B4-BE49-F238E27FC236}">
                <a16:creationId xmlns:a16="http://schemas.microsoft.com/office/drawing/2014/main" id="{68E59D1B-4499-4DF4-B37F-D917BE960DE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6275" name="Text Box 19">
            <a:extLst>
              <a:ext uri="{FF2B5EF4-FFF2-40B4-BE49-F238E27FC236}">
                <a16:creationId xmlns:a16="http://schemas.microsoft.com/office/drawing/2014/main" id="{C7A7BBCC-AD8E-4782-B6FF-682C384F76CD}"/>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6276" name="Text Box 20">
            <a:extLst>
              <a:ext uri="{FF2B5EF4-FFF2-40B4-BE49-F238E27FC236}">
                <a16:creationId xmlns:a16="http://schemas.microsoft.com/office/drawing/2014/main" id="{BEB6FE94-C4D2-4B91-837E-B903337BBC4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6277" name="Text Box 21">
            <a:extLst>
              <a:ext uri="{FF2B5EF4-FFF2-40B4-BE49-F238E27FC236}">
                <a16:creationId xmlns:a16="http://schemas.microsoft.com/office/drawing/2014/main" id="{946D451F-DFFE-41DB-9F9E-D8D44EC91C1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6294" name="Text Box 38">
            <a:extLst>
              <a:ext uri="{FF2B5EF4-FFF2-40B4-BE49-F238E27FC236}">
                <a16:creationId xmlns:a16="http://schemas.microsoft.com/office/drawing/2014/main" id="{E33D78D6-DD27-4B04-9755-38643A2D789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6295" name="Text Box 39">
            <a:extLst>
              <a:ext uri="{FF2B5EF4-FFF2-40B4-BE49-F238E27FC236}">
                <a16:creationId xmlns:a16="http://schemas.microsoft.com/office/drawing/2014/main" id="{B65ADAE0-737E-41F4-950B-2546830BECD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6296" name="Text Box 40">
            <a:extLst>
              <a:ext uri="{FF2B5EF4-FFF2-40B4-BE49-F238E27FC236}">
                <a16:creationId xmlns:a16="http://schemas.microsoft.com/office/drawing/2014/main" id="{D184AA2C-2F54-448B-B634-259DD29304D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6297" name="Line 41">
            <a:extLst>
              <a:ext uri="{FF2B5EF4-FFF2-40B4-BE49-F238E27FC236}">
                <a16:creationId xmlns:a16="http://schemas.microsoft.com/office/drawing/2014/main" id="{06D9B47A-825C-4B11-BE1E-20CA262C18E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98" name="Line 42">
            <a:extLst>
              <a:ext uri="{FF2B5EF4-FFF2-40B4-BE49-F238E27FC236}">
                <a16:creationId xmlns:a16="http://schemas.microsoft.com/office/drawing/2014/main" id="{9912B424-D5A6-49C3-A7BF-DBF63A9205B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99" name="Line 43">
            <a:extLst>
              <a:ext uri="{FF2B5EF4-FFF2-40B4-BE49-F238E27FC236}">
                <a16:creationId xmlns:a16="http://schemas.microsoft.com/office/drawing/2014/main" id="{C64FF316-8B5B-481F-B79B-67CD6D4C0CD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300" name="Line 44">
            <a:extLst>
              <a:ext uri="{FF2B5EF4-FFF2-40B4-BE49-F238E27FC236}">
                <a16:creationId xmlns:a16="http://schemas.microsoft.com/office/drawing/2014/main" id="{5929A75E-F17D-41A7-9A71-2C15DCA5899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A8FAB52B-F99C-4C56-AD00-AE8751C0817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96302" name="Text Box 46">
            <a:extLst>
              <a:ext uri="{FF2B5EF4-FFF2-40B4-BE49-F238E27FC236}">
                <a16:creationId xmlns:a16="http://schemas.microsoft.com/office/drawing/2014/main" id="{0EC6EC3D-A8CE-4574-82E5-0286AEAFCDE3}"/>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does this imply about VA?</a:t>
            </a:r>
          </a:p>
          <a:p>
            <a:pPr eaLnBrk="1" hangingPunct="1">
              <a:lnSpc>
                <a:spcPct val="90000"/>
              </a:lnSpc>
              <a:spcBef>
                <a:spcPct val="0"/>
              </a:spcBef>
              <a:buClrTx/>
              <a:buSzTx/>
              <a:buFontTx/>
              <a:buNone/>
            </a:pPr>
            <a:r>
              <a:rPr lang="en-US" altLang="en-US" sz="1600" b="0" dirty="0">
                <a:solidFill>
                  <a:srgbClr val="0000FF"/>
                </a:solidFill>
              </a:rPr>
              <a:t>It will be</a:t>
            </a:r>
            <a:r>
              <a:rPr lang="en-US" altLang="en-US" sz="1600" dirty="0">
                <a:solidFill>
                  <a:srgbClr val="0000FF"/>
                </a:solidFill>
              </a:rPr>
              <a:t> </a:t>
            </a:r>
            <a:r>
              <a:rPr lang="en-US" altLang="en-US" sz="1600" b="0" dirty="0">
                <a:solidFill>
                  <a:srgbClr val="0000FF"/>
                </a:solidFill>
              </a:rPr>
              <a:t>equal OU</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99FF66"/>
                </a:solidFill>
              </a:rPr>
              <a:t>Is amblyopia common?</a:t>
            </a:r>
          </a:p>
          <a:p>
            <a:pPr eaLnBrk="1" hangingPunct="1">
              <a:lnSpc>
                <a:spcPct val="90000"/>
              </a:lnSpc>
              <a:spcBef>
                <a:spcPct val="0"/>
              </a:spcBef>
              <a:buClrTx/>
              <a:buSzTx/>
              <a:buFontTx/>
              <a:buNone/>
            </a:pPr>
            <a:r>
              <a:rPr lang="en-US" altLang="en-US" sz="1600" dirty="0">
                <a:solidFill>
                  <a:srgbClr val="99FF66"/>
                </a:solidFill>
              </a:rPr>
              <a:t>No</a:t>
            </a:r>
            <a:endParaRPr lang="en-US" altLang="en-US" sz="1600" b="0" dirty="0">
              <a:solidFill>
                <a:srgbClr val="99FF66"/>
              </a:solidFill>
            </a:endParaRPr>
          </a:p>
        </p:txBody>
      </p:sp>
      <p:sp>
        <p:nvSpPr>
          <p:cNvPr id="96303" name="Slide Number Placeholder 1">
            <a:extLst>
              <a:ext uri="{FF2B5EF4-FFF2-40B4-BE49-F238E27FC236}">
                <a16:creationId xmlns:a16="http://schemas.microsoft.com/office/drawing/2014/main" id="{92DC81E8-3F74-43DF-9D82-AAE6F4FC37B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DD92729-1FA5-4628-BBAC-F59FBC13BDBE}" type="slidenum">
              <a:rPr lang="en-US" altLang="en-US" sz="1000"/>
              <a:pPr>
                <a:spcBef>
                  <a:spcPct val="0"/>
                </a:spcBef>
                <a:buClrTx/>
                <a:buSzTx/>
                <a:buFontTx/>
                <a:buNone/>
              </a:pPr>
              <a:t>110</a:t>
            </a:fld>
            <a:endParaRPr lang="en-US" altLang="en-US" sz="1000"/>
          </a:p>
        </p:txBody>
      </p:sp>
      <p:sp>
        <p:nvSpPr>
          <p:cNvPr id="2" name="Title 1">
            <a:extLst>
              <a:ext uri="{FF2B5EF4-FFF2-40B4-BE49-F238E27FC236}">
                <a16:creationId xmlns:a16="http://schemas.microsoft.com/office/drawing/2014/main" id="{40E5A88F-7566-4892-9F84-1F54A7A0D1AB}"/>
              </a:ext>
            </a:extLst>
          </p:cNvPr>
          <p:cNvSpPr>
            <a:spLocks noGrp="1"/>
          </p:cNvSpPr>
          <p:nvPr>
            <p:ph type="title"/>
          </p:nvPr>
        </p:nvSpPr>
        <p:spPr/>
        <p:txBody>
          <a:bodyPr/>
          <a:lstStyle/>
          <a:p>
            <a:endParaRPr lang="en-US"/>
          </a:p>
        </p:txBody>
      </p:sp>
      <p:sp>
        <p:nvSpPr>
          <p:cNvPr id="27" name="TextBox 26">
            <a:extLst>
              <a:ext uri="{FF2B5EF4-FFF2-40B4-BE49-F238E27FC236}">
                <a16:creationId xmlns:a16="http://schemas.microsoft.com/office/drawing/2014/main" id="{54910BD8-44DC-4AD9-8E35-72B33EC8326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Text Box 3">
            <a:extLst>
              <a:ext uri="{FF2B5EF4-FFF2-40B4-BE49-F238E27FC236}">
                <a16:creationId xmlns:a16="http://schemas.microsoft.com/office/drawing/2014/main" id="{D1EFDA23-6ECF-4737-8EC2-D212AC2149CB}"/>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7284" name="Text Box 4">
            <a:extLst>
              <a:ext uri="{FF2B5EF4-FFF2-40B4-BE49-F238E27FC236}">
                <a16:creationId xmlns:a16="http://schemas.microsoft.com/office/drawing/2014/main" id="{C0516BD2-0E58-45DF-866C-60F94C65E7B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7285" name="Text Box 5">
            <a:extLst>
              <a:ext uri="{FF2B5EF4-FFF2-40B4-BE49-F238E27FC236}">
                <a16:creationId xmlns:a16="http://schemas.microsoft.com/office/drawing/2014/main" id="{1B485C8F-E7D6-43F1-A878-1E2B95252F43}"/>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7288" name="Text Box 8">
            <a:extLst>
              <a:ext uri="{FF2B5EF4-FFF2-40B4-BE49-F238E27FC236}">
                <a16:creationId xmlns:a16="http://schemas.microsoft.com/office/drawing/2014/main" id="{8805D75E-A58B-4699-ACD2-63E749C8B696}"/>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97289" name="Line 9">
            <a:extLst>
              <a:ext uri="{FF2B5EF4-FFF2-40B4-BE49-F238E27FC236}">
                <a16:creationId xmlns:a16="http://schemas.microsoft.com/office/drawing/2014/main" id="{5578D2ED-891D-4332-8F72-A50E02059A3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0" name="Line 10">
            <a:extLst>
              <a:ext uri="{FF2B5EF4-FFF2-40B4-BE49-F238E27FC236}">
                <a16:creationId xmlns:a16="http://schemas.microsoft.com/office/drawing/2014/main" id="{3A315D6B-8891-4BE1-AAAF-7960F70275FE}"/>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1" name="Line 11">
            <a:extLst>
              <a:ext uri="{FF2B5EF4-FFF2-40B4-BE49-F238E27FC236}">
                <a16:creationId xmlns:a16="http://schemas.microsoft.com/office/drawing/2014/main" id="{1B207A0A-3EBE-4A9B-9368-B074D51CDB1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2" name="Line 12">
            <a:extLst>
              <a:ext uri="{FF2B5EF4-FFF2-40B4-BE49-F238E27FC236}">
                <a16:creationId xmlns:a16="http://schemas.microsoft.com/office/drawing/2014/main" id="{6AE5F85E-6DA0-4AD4-A193-2D55C290DE3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5" name="Line 15">
            <a:extLst>
              <a:ext uri="{FF2B5EF4-FFF2-40B4-BE49-F238E27FC236}">
                <a16:creationId xmlns:a16="http://schemas.microsoft.com/office/drawing/2014/main" id="{355FCEBA-9B50-448D-9050-66C9F16829A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6" name="Line 16">
            <a:extLst>
              <a:ext uri="{FF2B5EF4-FFF2-40B4-BE49-F238E27FC236}">
                <a16:creationId xmlns:a16="http://schemas.microsoft.com/office/drawing/2014/main" id="{9915418E-9894-4494-A632-E8A13BFD4FB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7" name="Rectangle 17">
            <a:extLst>
              <a:ext uri="{FF2B5EF4-FFF2-40B4-BE49-F238E27FC236}">
                <a16:creationId xmlns:a16="http://schemas.microsoft.com/office/drawing/2014/main" id="{65F81308-9BCC-46E5-929E-08D6C9FE988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7298" name="Rectangle 18">
            <a:extLst>
              <a:ext uri="{FF2B5EF4-FFF2-40B4-BE49-F238E27FC236}">
                <a16:creationId xmlns:a16="http://schemas.microsoft.com/office/drawing/2014/main" id="{E7CA00EA-8A48-4F9A-840E-DCFB97E2DE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7299" name="Text Box 19">
            <a:extLst>
              <a:ext uri="{FF2B5EF4-FFF2-40B4-BE49-F238E27FC236}">
                <a16:creationId xmlns:a16="http://schemas.microsoft.com/office/drawing/2014/main" id="{21E45455-FA02-4590-9777-F9F55682D07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7300" name="Text Box 20">
            <a:extLst>
              <a:ext uri="{FF2B5EF4-FFF2-40B4-BE49-F238E27FC236}">
                <a16:creationId xmlns:a16="http://schemas.microsoft.com/office/drawing/2014/main" id="{E67DFED7-4877-4CEB-801E-6F5456B7426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7301" name="Text Box 21">
            <a:extLst>
              <a:ext uri="{FF2B5EF4-FFF2-40B4-BE49-F238E27FC236}">
                <a16:creationId xmlns:a16="http://schemas.microsoft.com/office/drawing/2014/main" id="{714532E1-0B6B-48C6-BBD0-CEB8DDDA632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7318" name="Text Box 38">
            <a:extLst>
              <a:ext uri="{FF2B5EF4-FFF2-40B4-BE49-F238E27FC236}">
                <a16:creationId xmlns:a16="http://schemas.microsoft.com/office/drawing/2014/main" id="{056D2E9A-17D8-4B17-B69A-218348B4CB7E}"/>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7319" name="Text Box 39">
            <a:extLst>
              <a:ext uri="{FF2B5EF4-FFF2-40B4-BE49-F238E27FC236}">
                <a16:creationId xmlns:a16="http://schemas.microsoft.com/office/drawing/2014/main" id="{CD311A75-16A2-4B0D-B4EA-E1CBDF1936E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7320" name="Text Box 40">
            <a:extLst>
              <a:ext uri="{FF2B5EF4-FFF2-40B4-BE49-F238E27FC236}">
                <a16:creationId xmlns:a16="http://schemas.microsoft.com/office/drawing/2014/main" id="{F37889B2-9A19-4579-87F5-BE673EEE7E9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7321" name="Line 41">
            <a:extLst>
              <a:ext uri="{FF2B5EF4-FFF2-40B4-BE49-F238E27FC236}">
                <a16:creationId xmlns:a16="http://schemas.microsoft.com/office/drawing/2014/main" id="{40CEE89A-661C-4CEE-B7CD-A79AF98DF91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322" name="Line 42">
            <a:extLst>
              <a:ext uri="{FF2B5EF4-FFF2-40B4-BE49-F238E27FC236}">
                <a16:creationId xmlns:a16="http://schemas.microsoft.com/office/drawing/2014/main" id="{484A897C-933A-488B-B01D-996053D4AB78}"/>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323" name="Line 43">
            <a:extLst>
              <a:ext uri="{FF2B5EF4-FFF2-40B4-BE49-F238E27FC236}">
                <a16:creationId xmlns:a16="http://schemas.microsoft.com/office/drawing/2014/main" id="{A543542D-81FC-46C8-BEF5-CAAAAABD3CA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324" name="Line 44">
            <a:extLst>
              <a:ext uri="{FF2B5EF4-FFF2-40B4-BE49-F238E27FC236}">
                <a16:creationId xmlns:a16="http://schemas.microsoft.com/office/drawing/2014/main" id="{00E9ABCD-C2E1-42EF-936A-81E07A58610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41" name="Text Box 45">
            <a:extLst>
              <a:ext uri="{FF2B5EF4-FFF2-40B4-BE49-F238E27FC236}">
                <a16:creationId xmlns:a16="http://schemas.microsoft.com/office/drawing/2014/main" id="{9B709E3A-6C59-40C8-9E35-6CE40942A7FB}"/>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80942" name="Text Box 46">
            <a:extLst>
              <a:ext uri="{FF2B5EF4-FFF2-40B4-BE49-F238E27FC236}">
                <a16:creationId xmlns:a16="http://schemas.microsoft.com/office/drawing/2014/main" id="{B3442061-936F-414D-8BE6-F2F9D8A36581}"/>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defRPr/>
            </a:pPr>
            <a:r>
              <a:rPr lang="en-US" altLang="en-US" sz="1600" b="0" dirty="0">
                <a:solidFill>
                  <a:schemeClr val="bg1">
                    <a:lumMod val="65000"/>
                  </a:schemeClr>
                </a:solidFill>
              </a:rPr>
              <a:t>It will be</a:t>
            </a:r>
            <a:r>
              <a:rPr lang="en-US" altLang="en-US" sz="1600" dirty="0">
                <a:solidFill>
                  <a:schemeClr val="bg1">
                    <a:lumMod val="65000"/>
                  </a:schemeClr>
                </a:solidFill>
              </a:rPr>
              <a:t> </a:t>
            </a:r>
            <a:r>
              <a:rPr lang="en-US" altLang="en-US" sz="1600" dirty="0">
                <a:solidFill>
                  <a:srgbClr val="0000FF"/>
                </a:solidFill>
              </a:rPr>
              <a:t>equal OU</a:t>
            </a:r>
          </a:p>
          <a:p>
            <a:pPr eaLnBrk="1" hangingPunct="1">
              <a:lnSpc>
                <a:spcPct val="90000"/>
              </a:lnSpc>
              <a:spcBef>
                <a:spcPct val="0"/>
              </a:spcBef>
              <a:buClrTx/>
              <a:buSzTx/>
              <a:buFontTx/>
              <a:buNone/>
              <a:defRPr/>
            </a:pPr>
            <a:endParaRPr lang="en-US" altLang="en-US" sz="1600" b="0" i="1" dirty="0">
              <a:solidFill>
                <a:srgbClr val="0000FF"/>
              </a:solidFill>
            </a:endParaRPr>
          </a:p>
          <a:p>
            <a:pPr eaLnBrk="1" hangingPunct="1">
              <a:lnSpc>
                <a:spcPct val="90000"/>
              </a:lnSpc>
              <a:spcBef>
                <a:spcPct val="0"/>
              </a:spcBef>
              <a:buClrTx/>
              <a:buSzTx/>
              <a:buFontTx/>
              <a:buNone/>
              <a:defRPr/>
            </a:pPr>
            <a:r>
              <a:rPr lang="en-US" altLang="en-US" sz="1600" b="0" i="1" dirty="0">
                <a:solidFill>
                  <a:srgbClr val="99FF66"/>
                </a:solidFill>
              </a:rPr>
              <a:t>Is amblyopia common?</a:t>
            </a:r>
          </a:p>
          <a:p>
            <a:pPr eaLnBrk="1" hangingPunct="1">
              <a:lnSpc>
                <a:spcPct val="90000"/>
              </a:lnSpc>
              <a:spcBef>
                <a:spcPct val="0"/>
              </a:spcBef>
              <a:buClrTx/>
              <a:buSzTx/>
              <a:buFontTx/>
              <a:buNone/>
              <a:defRPr/>
            </a:pPr>
            <a:r>
              <a:rPr lang="en-US" altLang="en-US" sz="1600" dirty="0">
                <a:solidFill>
                  <a:srgbClr val="99FF66"/>
                </a:solidFill>
              </a:rPr>
              <a:t>No</a:t>
            </a:r>
            <a:endParaRPr lang="en-US" altLang="en-US" sz="1600" b="0" dirty="0">
              <a:solidFill>
                <a:srgbClr val="99FF66"/>
              </a:solidFill>
            </a:endParaRPr>
          </a:p>
        </p:txBody>
      </p:sp>
      <p:sp>
        <p:nvSpPr>
          <p:cNvPr id="97327" name="Slide Number Placeholder 1">
            <a:extLst>
              <a:ext uri="{FF2B5EF4-FFF2-40B4-BE49-F238E27FC236}">
                <a16:creationId xmlns:a16="http://schemas.microsoft.com/office/drawing/2014/main" id="{EF8E7095-AC82-4149-A9C4-7B981F8C833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4384262-79DC-482D-B160-009779BB2161}" type="slidenum">
              <a:rPr lang="en-US" altLang="en-US" sz="1000"/>
              <a:pPr>
                <a:spcBef>
                  <a:spcPct val="0"/>
                </a:spcBef>
                <a:buClrTx/>
                <a:buSzTx/>
                <a:buFontTx/>
                <a:buNone/>
              </a:pPr>
              <a:t>111</a:t>
            </a:fld>
            <a:endParaRPr lang="en-US" altLang="en-US" sz="1000"/>
          </a:p>
        </p:txBody>
      </p:sp>
      <p:sp>
        <p:nvSpPr>
          <p:cNvPr id="3" name="TextBox 2">
            <a:extLst>
              <a:ext uri="{FF2B5EF4-FFF2-40B4-BE49-F238E27FC236}">
                <a16:creationId xmlns:a16="http://schemas.microsoft.com/office/drawing/2014/main" id="{9B3BA31D-D72B-4FE0-B66A-F6462189580E}"/>
              </a:ext>
            </a:extLst>
          </p:cNvPr>
          <p:cNvSpPr txBox="1"/>
          <p:nvPr/>
        </p:nvSpPr>
        <p:spPr>
          <a:xfrm>
            <a:off x="2030413" y="5267325"/>
            <a:ext cx="7037387" cy="523875"/>
          </a:xfrm>
          <a:prstGeom prst="rect">
            <a:avLst/>
          </a:prstGeom>
          <a:solidFill>
            <a:schemeClr val="accent5">
              <a:lumMod val="75000"/>
            </a:schemeClr>
          </a:solidFill>
        </p:spPr>
        <p:txBody>
          <a:bodyPr wrap="none">
            <a:spAutoFit/>
          </a:bodyPr>
          <a:lstStyle/>
          <a:p>
            <a:pPr eaLnBrk="1" hangingPunct="1">
              <a:defRPr/>
            </a:pPr>
            <a:r>
              <a:rPr lang="en-US" sz="1400" b="0" i="1" dirty="0">
                <a:solidFill>
                  <a:srgbClr val="0000FF"/>
                </a:solidFill>
                <a:latin typeface="Arial" charset="0"/>
              </a:rPr>
              <a:t>What exam finding is key to determining whether the infant’s vision is equal bilaterally?</a:t>
            </a:r>
          </a:p>
          <a:p>
            <a:pPr eaLnBrk="1" hangingPunct="1">
              <a:defRPr/>
            </a:pPr>
            <a:r>
              <a:rPr lang="en-US" sz="1400" b="0" dirty="0">
                <a:solidFill>
                  <a:schemeClr val="accent5">
                    <a:lumMod val="75000"/>
                  </a:schemeClr>
                </a:solidFill>
                <a:latin typeface="Arial" charset="0"/>
              </a:rPr>
              <a:t>If it isn’t, the infant will display a gaze preference for the better-seeing eye</a:t>
            </a:r>
          </a:p>
        </p:txBody>
      </p:sp>
      <p:sp>
        <p:nvSpPr>
          <p:cNvPr id="50" name="Oval 1">
            <a:extLst>
              <a:ext uri="{FF2B5EF4-FFF2-40B4-BE49-F238E27FC236}">
                <a16:creationId xmlns:a16="http://schemas.microsoft.com/office/drawing/2014/main" id="{ACECCD1E-C64D-4F4E-950E-857E899FA000}"/>
              </a:ext>
            </a:extLst>
          </p:cNvPr>
          <p:cNvSpPr>
            <a:spLocks noChangeArrowheads="1"/>
          </p:cNvSpPr>
          <p:nvPr/>
        </p:nvSpPr>
        <p:spPr bwMode="auto">
          <a:xfrm>
            <a:off x="5029200" y="4749007"/>
            <a:ext cx="1114425"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 name="Title 1">
            <a:extLst>
              <a:ext uri="{FF2B5EF4-FFF2-40B4-BE49-F238E27FC236}">
                <a16:creationId xmlns:a16="http://schemas.microsoft.com/office/drawing/2014/main" id="{BE38E57C-F43C-4608-8BE7-80817558E037}"/>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D610D66A-C254-4211-BE9D-9548B32A0D4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Text Box 3">
            <a:extLst>
              <a:ext uri="{FF2B5EF4-FFF2-40B4-BE49-F238E27FC236}">
                <a16:creationId xmlns:a16="http://schemas.microsoft.com/office/drawing/2014/main" id="{AA7F8837-F1C1-46B7-A6C0-E610907B1C5B}"/>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8308" name="Text Box 4">
            <a:extLst>
              <a:ext uri="{FF2B5EF4-FFF2-40B4-BE49-F238E27FC236}">
                <a16:creationId xmlns:a16="http://schemas.microsoft.com/office/drawing/2014/main" id="{11D4280E-8822-44FF-A8F2-867E0F1D84C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8309" name="Text Box 5">
            <a:extLst>
              <a:ext uri="{FF2B5EF4-FFF2-40B4-BE49-F238E27FC236}">
                <a16:creationId xmlns:a16="http://schemas.microsoft.com/office/drawing/2014/main" id="{48355129-D609-464D-B89C-CC682EB98CA1}"/>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8312" name="Text Box 8">
            <a:extLst>
              <a:ext uri="{FF2B5EF4-FFF2-40B4-BE49-F238E27FC236}">
                <a16:creationId xmlns:a16="http://schemas.microsoft.com/office/drawing/2014/main" id="{64F1EA76-2C87-4761-BF9F-8212683BCE68}"/>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98313" name="Line 9">
            <a:extLst>
              <a:ext uri="{FF2B5EF4-FFF2-40B4-BE49-F238E27FC236}">
                <a16:creationId xmlns:a16="http://schemas.microsoft.com/office/drawing/2014/main" id="{F19BB870-EF40-4F4D-9B4E-18C008FF862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4" name="Line 10">
            <a:extLst>
              <a:ext uri="{FF2B5EF4-FFF2-40B4-BE49-F238E27FC236}">
                <a16:creationId xmlns:a16="http://schemas.microsoft.com/office/drawing/2014/main" id="{79864C48-455D-4288-AEFD-388DE41805A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5" name="Line 11">
            <a:extLst>
              <a:ext uri="{FF2B5EF4-FFF2-40B4-BE49-F238E27FC236}">
                <a16:creationId xmlns:a16="http://schemas.microsoft.com/office/drawing/2014/main" id="{490B60DD-FC77-47A7-A865-265C1F9D5F7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6" name="Line 12">
            <a:extLst>
              <a:ext uri="{FF2B5EF4-FFF2-40B4-BE49-F238E27FC236}">
                <a16:creationId xmlns:a16="http://schemas.microsoft.com/office/drawing/2014/main" id="{0BD336B7-EFF0-4354-B9EC-E90D326E8B81}"/>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9" name="Line 15">
            <a:extLst>
              <a:ext uri="{FF2B5EF4-FFF2-40B4-BE49-F238E27FC236}">
                <a16:creationId xmlns:a16="http://schemas.microsoft.com/office/drawing/2014/main" id="{8F26E80E-4C48-4E5A-8E6A-B6B0EB899B0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20" name="Line 16">
            <a:extLst>
              <a:ext uri="{FF2B5EF4-FFF2-40B4-BE49-F238E27FC236}">
                <a16:creationId xmlns:a16="http://schemas.microsoft.com/office/drawing/2014/main" id="{641B278F-622C-408C-AA46-44E727B20E91}"/>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21" name="Rectangle 17">
            <a:extLst>
              <a:ext uri="{FF2B5EF4-FFF2-40B4-BE49-F238E27FC236}">
                <a16:creationId xmlns:a16="http://schemas.microsoft.com/office/drawing/2014/main" id="{88EA9FA3-A74E-47C6-9386-CFC6C0B0576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8322" name="Rectangle 18">
            <a:extLst>
              <a:ext uri="{FF2B5EF4-FFF2-40B4-BE49-F238E27FC236}">
                <a16:creationId xmlns:a16="http://schemas.microsoft.com/office/drawing/2014/main" id="{00AC8AD1-3EFA-4F19-A0F3-70496B3CC0E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8323" name="Text Box 19">
            <a:extLst>
              <a:ext uri="{FF2B5EF4-FFF2-40B4-BE49-F238E27FC236}">
                <a16:creationId xmlns:a16="http://schemas.microsoft.com/office/drawing/2014/main" id="{8D3763E3-7077-4C9A-96F6-A7A86C8AD18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8324" name="Text Box 20">
            <a:extLst>
              <a:ext uri="{FF2B5EF4-FFF2-40B4-BE49-F238E27FC236}">
                <a16:creationId xmlns:a16="http://schemas.microsoft.com/office/drawing/2014/main" id="{DD8D2AFF-B859-44CF-A156-8D18CD39280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8325" name="Text Box 21">
            <a:extLst>
              <a:ext uri="{FF2B5EF4-FFF2-40B4-BE49-F238E27FC236}">
                <a16:creationId xmlns:a16="http://schemas.microsoft.com/office/drawing/2014/main" id="{577C1419-88F3-4A2C-98C7-490A2A8BD3A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8342" name="Text Box 38">
            <a:extLst>
              <a:ext uri="{FF2B5EF4-FFF2-40B4-BE49-F238E27FC236}">
                <a16:creationId xmlns:a16="http://schemas.microsoft.com/office/drawing/2014/main" id="{CE834632-A476-42EA-91A0-B04C628C294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8343" name="Text Box 39">
            <a:extLst>
              <a:ext uri="{FF2B5EF4-FFF2-40B4-BE49-F238E27FC236}">
                <a16:creationId xmlns:a16="http://schemas.microsoft.com/office/drawing/2014/main" id="{EDDE44A8-038A-4FFC-BC18-B0BAAC1170B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8344" name="Text Box 40">
            <a:extLst>
              <a:ext uri="{FF2B5EF4-FFF2-40B4-BE49-F238E27FC236}">
                <a16:creationId xmlns:a16="http://schemas.microsoft.com/office/drawing/2014/main" id="{7D1BD263-0508-44F6-9777-0D0D3FB9346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8345" name="Line 41">
            <a:extLst>
              <a:ext uri="{FF2B5EF4-FFF2-40B4-BE49-F238E27FC236}">
                <a16:creationId xmlns:a16="http://schemas.microsoft.com/office/drawing/2014/main" id="{7CDC4940-8EA1-49E4-952D-5F02E7E341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6" name="Line 42">
            <a:extLst>
              <a:ext uri="{FF2B5EF4-FFF2-40B4-BE49-F238E27FC236}">
                <a16:creationId xmlns:a16="http://schemas.microsoft.com/office/drawing/2014/main" id="{420D9760-735E-4F85-BC61-EC43040F124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7" name="Line 43">
            <a:extLst>
              <a:ext uri="{FF2B5EF4-FFF2-40B4-BE49-F238E27FC236}">
                <a16:creationId xmlns:a16="http://schemas.microsoft.com/office/drawing/2014/main" id="{D662DAD7-B896-42F2-B904-D12DB0F6344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8" name="Line 44">
            <a:extLst>
              <a:ext uri="{FF2B5EF4-FFF2-40B4-BE49-F238E27FC236}">
                <a16:creationId xmlns:a16="http://schemas.microsoft.com/office/drawing/2014/main" id="{5A932B8E-A68D-4F5D-B799-E9465C31608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41" name="Text Box 45">
            <a:extLst>
              <a:ext uri="{FF2B5EF4-FFF2-40B4-BE49-F238E27FC236}">
                <a16:creationId xmlns:a16="http://schemas.microsoft.com/office/drawing/2014/main" id="{10E03937-FC47-43C7-98B5-2CA9588E077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80942" name="Text Box 46">
            <a:extLst>
              <a:ext uri="{FF2B5EF4-FFF2-40B4-BE49-F238E27FC236}">
                <a16:creationId xmlns:a16="http://schemas.microsoft.com/office/drawing/2014/main" id="{C4EF02E0-0DC8-4A57-B0D2-2DA5B7BC19E9}"/>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defRPr/>
            </a:pPr>
            <a:r>
              <a:rPr lang="en-US" altLang="en-US" sz="1600" b="0" dirty="0">
                <a:solidFill>
                  <a:schemeClr val="bg1">
                    <a:lumMod val="65000"/>
                  </a:schemeClr>
                </a:solidFill>
              </a:rPr>
              <a:t>It will be</a:t>
            </a:r>
            <a:r>
              <a:rPr lang="en-US" altLang="en-US" sz="1600" dirty="0">
                <a:solidFill>
                  <a:schemeClr val="bg1">
                    <a:lumMod val="65000"/>
                  </a:schemeClr>
                </a:solidFill>
              </a:rPr>
              <a:t> </a:t>
            </a:r>
            <a:r>
              <a:rPr lang="en-US" altLang="en-US" sz="1600" dirty="0">
                <a:solidFill>
                  <a:srgbClr val="0000FF"/>
                </a:solidFill>
              </a:rPr>
              <a:t>equal OU</a:t>
            </a:r>
          </a:p>
          <a:p>
            <a:pPr eaLnBrk="1" hangingPunct="1">
              <a:lnSpc>
                <a:spcPct val="90000"/>
              </a:lnSpc>
              <a:spcBef>
                <a:spcPct val="0"/>
              </a:spcBef>
              <a:buClrTx/>
              <a:buSzTx/>
              <a:buFontTx/>
              <a:buNone/>
              <a:defRPr/>
            </a:pPr>
            <a:endParaRPr lang="en-US" altLang="en-US" sz="1600" b="0" i="1" dirty="0">
              <a:solidFill>
                <a:srgbClr val="0000FF"/>
              </a:solidFill>
            </a:endParaRPr>
          </a:p>
          <a:p>
            <a:pPr eaLnBrk="1" hangingPunct="1">
              <a:lnSpc>
                <a:spcPct val="90000"/>
              </a:lnSpc>
              <a:spcBef>
                <a:spcPct val="0"/>
              </a:spcBef>
              <a:buClrTx/>
              <a:buSzTx/>
              <a:buFontTx/>
              <a:buNone/>
              <a:defRPr/>
            </a:pPr>
            <a:r>
              <a:rPr lang="en-US" altLang="en-US" sz="1600" b="0" i="1" dirty="0">
                <a:solidFill>
                  <a:srgbClr val="99FF66"/>
                </a:solidFill>
              </a:rPr>
              <a:t>Is amblyopia common?</a:t>
            </a:r>
          </a:p>
          <a:p>
            <a:pPr eaLnBrk="1" hangingPunct="1">
              <a:lnSpc>
                <a:spcPct val="90000"/>
              </a:lnSpc>
              <a:spcBef>
                <a:spcPct val="0"/>
              </a:spcBef>
              <a:buClrTx/>
              <a:buSzTx/>
              <a:buFontTx/>
              <a:buNone/>
              <a:defRPr/>
            </a:pPr>
            <a:r>
              <a:rPr lang="en-US" altLang="en-US" sz="1600" dirty="0">
                <a:solidFill>
                  <a:srgbClr val="99FF66"/>
                </a:solidFill>
              </a:rPr>
              <a:t>No</a:t>
            </a:r>
            <a:endParaRPr lang="en-US" altLang="en-US" sz="1600" b="0" dirty="0">
              <a:solidFill>
                <a:srgbClr val="99FF66"/>
              </a:solidFill>
            </a:endParaRPr>
          </a:p>
        </p:txBody>
      </p:sp>
      <p:sp>
        <p:nvSpPr>
          <p:cNvPr id="98351" name="Slide Number Placeholder 1">
            <a:extLst>
              <a:ext uri="{FF2B5EF4-FFF2-40B4-BE49-F238E27FC236}">
                <a16:creationId xmlns:a16="http://schemas.microsoft.com/office/drawing/2014/main" id="{5644DA3C-EA10-4C40-8ED9-FA4A5EC5BE0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D447E2B-F9A1-43C3-A2C1-5F0A2ED0F4B7}" type="slidenum">
              <a:rPr lang="en-US" altLang="en-US" sz="1000"/>
              <a:pPr>
                <a:spcBef>
                  <a:spcPct val="0"/>
                </a:spcBef>
                <a:buClrTx/>
                <a:buSzTx/>
                <a:buFontTx/>
                <a:buNone/>
              </a:pPr>
              <a:t>112</a:t>
            </a:fld>
            <a:endParaRPr lang="en-US" altLang="en-US" sz="1000"/>
          </a:p>
        </p:txBody>
      </p:sp>
      <p:sp>
        <p:nvSpPr>
          <p:cNvPr id="3" name="TextBox 2">
            <a:extLst>
              <a:ext uri="{FF2B5EF4-FFF2-40B4-BE49-F238E27FC236}">
                <a16:creationId xmlns:a16="http://schemas.microsoft.com/office/drawing/2014/main" id="{F5D988A9-1B1D-47AF-B45F-7DDA6AE684BC}"/>
              </a:ext>
            </a:extLst>
          </p:cNvPr>
          <p:cNvSpPr txBox="1"/>
          <p:nvPr/>
        </p:nvSpPr>
        <p:spPr>
          <a:xfrm>
            <a:off x="2030413" y="5267325"/>
            <a:ext cx="7037387" cy="523875"/>
          </a:xfrm>
          <a:prstGeom prst="rect">
            <a:avLst/>
          </a:prstGeom>
          <a:solidFill>
            <a:schemeClr val="accent5">
              <a:lumMod val="75000"/>
            </a:schemeClr>
          </a:solidFill>
        </p:spPr>
        <p:txBody>
          <a:bodyPr wrap="none">
            <a:spAutoFit/>
          </a:bodyPr>
          <a:lstStyle/>
          <a:p>
            <a:pPr eaLnBrk="1" hangingPunct="1">
              <a:defRPr/>
            </a:pPr>
            <a:r>
              <a:rPr lang="en-US" sz="1400" b="0" i="1" dirty="0">
                <a:solidFill>
                  <a:srgbClr val="0000FF"/>
                </a:solidFill>
                <a:latin typeface="Arial" charset="0"/>
              </a:rPr>
              <a:t>What exam finding is key to determining whether the infant’s vision is equal bilaterally?</a:t>
            </a:r>
          </a:p>
          <a:p>
            <a:pPr eaLnBrk="1" hangingPunct="1">
              <a:defRPr/>
            </a:pPr>
            <a:r>
              <a:rPr lang="en-US" sz="1400" b="0" dirty="0">
                <a:solidFill>
                  <a:srgbClr val="0000FF"/>
                </a:solidFill>
                <a:latin typeface="Arial" charset="0"/>
              </a:rPr>
              <a:t>If it isn’t, the infant will display a  gaze preference  for the better-seeing eye</a:t>
            </a:r>
          </a:p>
        </p:txBody>
      </p:sp>
      <p:sp>
        <p:nvSpPr>
          <p:cNvPr id="2" name="Rectangle 1">
            <a:extLst>
              <a:ext uri="{FF2B5EF4-FFF2-40B4-BE49-F238E27FC236}">
                <a16:creationId xmlns:a16="http://schemas.microsoft.com/office/drawing/2014/main" id="{2406AC42-707E-4928-A9A7-49C53A68BF81}"/>
              </a:ext>
            </a:extLst>
          </p:cNvPr>
          <p:cNvSpPr/>
          <p:nvPr/>
        </p:nvSpPr>
        <p:spPr bwMode="auto">
          <a:xfrm>
            <a:off x="4657726" y="5541962"/>
            <a:ext cx="1285874" cy="193676"/>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Oval 1">
            <a:extLst>
              <a:ext uri="{FF2B5EF4-FFF2-40B4-BE49-F238E27FC236}">
                <a16:creationId xmlns:a16="http://schemas.microsoft.com/office/drawing/2014/main" id="{257EF158-FD5A-4361-80F9-FD152979F988}"/>
              </a:ext>
            </a:extLst>
          </p:cNvPr>
          <p:cNvSpPr>
            <a:spLocks noChangeArrowheads="1"/>
          </p:cNvSpPr>
          <p:nvPr/>
        </p:nvSpPr>
        <p:spPr bwMode="auto">
          <a:xfrm>
            <a:off x="5029200" y="4749007"/>
            <a:ext cx="1114425"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5" name="Title 4">
            <a:extLst>
              <a:ext uri="{FF2B5EF4-FFF2-40B4-BE49-F238E27FC236}">
                <a16:creationId xmlns:a16="http://schemas.microsoft.com/office/drawing/2014/main" id="{D07058ED-3956-45CD-AA70-251BDA79DDCD}"/>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90CAA573-EF6A-4307-817F-C8B7A144A9F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Text Box 3">
            <a:extLst>
              <a:ext uri="{FF2B5EF4-FFF2-40B4-BE49-F238E27FC236}">
                <a16:creationId xmlns:a16="http://schemas.microsoft.com/office/drawing/2014/main" id="{AA7F8837-F1C1-46B7-A6C0-E610907B1C5B}"/>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8308" name="Text Box 4">
            <a:extLst>
              <a:ext uri="{FF2B5EF4-FFF2-40B4-BE49-F238E27FC236}">
                <a16:creationId xmlns:a16="http://schemas.microsoft.com/office/drawing/2014/main" id="{11D4280E-8822-44FF-A8F2-867E0F1D84C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8309" name="Text Box 5">
            <a:extLst>
              <a:ext uri="{FF2B5EF4-FFF2-40B4-BE49-F238E27FC236}">
                <a16:creationId xmlns:a16="http://schemas.microsoft.com/office/drawing/2014/main" id="{48355129-D609-464D-B89C-CC682EB98CA1}"/>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8312" name="Text Box 8">
            <a:extLst>
              <a:ext uri="{FF2B5EF4-FFF2-40B4-BE49-F238E27FC236}">
                <a16:creationId xmlns:a16="http://schemas.microsoft.com/office/drawing/2014/main" id="{64F1EA76-2C87-4761-BF9F-8212683BCE68}"/>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98313" name="Line 9">
            <a:extLst>
              <a:ext uri="{FF2B5EF4-FFF2-40B4-BE49-F238E27FC236}">
                <a16:creationId xmlns:a16="http://schemas.microsoft.com/office/drawing/2014/main" id="{F19BB870-EF40-4F4D-9B4E-18C008FF862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4" name="Line 10">
            <a:extLst>
              <a:ext uri="{FF2B5EF4-FFF2-40B4-BE49-F238E27FC236}">
                <a16:creationId xmlns:a16="http://schemas.microsoft.com/office/drawing/2014/main" id="{79864C48-455D-4288-AEFD-388DE41805A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5" name="Line 11">
            <a:extLst>
              <a:ext uri="{FF2B5EF4-FFF2-40B4-BE49-F238E27FC236}">
                <a16:creationId xmlns:a16="http://schemas.microsoft.com/office/drawing/2014/main" id="{490B60DD-FC77-47A7-A865-265C1F9D5F7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6" name="Line 12">
            <a:extLst>
              <a:ext uri="{FF2B5EF4-FFF2-40B4-BE49-F238E27FC236}">
                <a16:creationId xmlns:a16="http://schemas.microsoft.com/office/drawing/2014/main" id="{0BD336B7-EFF0-4354-B9EC-E90D326E8B81}"/>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9" name="Line 15">
            <a:extLst>
              <a:ext uri="{FF2B5EF4-FFF2-40B4-BE49-F238E27FC236}">
                <a16:creationId xmlns:a16="http://schemas.microsoft.com/office/drawing/2014/main" id="{8F26E80E-4C48-4E5A-8E6A-B6B0EB899B0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20" name="Line 16">
            <a:extLst>
              <a:ext uri="{FF2B5EF4-FFF2-40B4-BE49-F238E27FC236}">
                <a16:creationId xmlns:a16="http://schemas.microsoft.com/office/drawing/2014/main" id="{641B278F-622C-408C-AA46-44E727B20E91}"/>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21" name="Rectangle 17">
            <a:extLst>
              <a:ext uri="{FF2B5EF4-FFF2-40B4-BE49-F238E27FC236}">
                <a16:creationId xmlns:a16="http://schemas.microsoft.com/office/drawing/2014/main" id="{88EA9FA3-A74E-47C6-9386-CFC6C0B0576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8322" name="Rectangle 18">
            <a:extLst>
              <a:ext uri="{FF2B5EF4-FFF2-40B4-BE49-F238E27FC236}">
                <a16:creationId xmlns:a16="http://schemas.microsoft.com/office/drawing/2014/main" id="{00AC8AD1-3EFA-4F19-A0F3-70496B3CC0E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8323" name="Text Box 19">
            <a:extLst>
              <a:ext uri="{FF2B5EF4-FFF2-40B4-BE49-F238E27FC236}">
                <a16:creationId xmlns:a16="http://schemas.microsoft.com/office/drawing/2014/main" id="{8D3763E3-7077-4C9A-96F6-A7A86C8AD18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8324" name="Text Box 20">
            <a:extLst>
              <a:ext uri="{FF2B5EF4-FFF2-40B4-BE49-F238E27FC236}">
                <a16:creationId xmlns:a16="http://schemas.microsoft.com/office/drawing/2014/main" id="{DD8D2AFF-B859-44CF-A156-8D18CD39280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8325" name="Text Box 21">
            <a:extLst>
              <a:ext uri="{FF2B5EF4-FFF2-40B4-BE49-F238E27FC236}">
                <a16:creationId xmlns:a16="http://schemas.microsoft.com/office/drawing/2014/main" id="{577C1419-88F3-4A2C-98C7-490A2A8BD3A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8342" name="Text Box 38">
            <a:extLst>
              <a:ext uri="{FF2B5EF4-FFF2-40B4-BE49-F238E27FC236}">
                <a16:creationId xmlns:a16="http://schemas.microsoft.com/office/drawing/2014/main" id="{CE834632-A476-42EA-91A0-B04C628C294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8343" name="Text Box 39">
            <a:extLst>
              <a:ext uri="{FF2B5EF4-FFF2-40B4-BE49-F238E27FC236}">
                <a16:creationId xmlns:a16="http://schemas.microsoft.com/office/drawing/2014/main" id="{EDDE44A8-038A-4FFC-BC18-B0BAAC1170B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8344" name="Text Box 40">
            <a:extLst>
              <a:ext uri="{FF2B5EF4-FFF2-40B4-BE49-F238E27FC236}">
                <a16:creationId xmlns:a16="http://schemas.microsoft.com/office/drawing/2014/main" id="{7D1BD263-0508-44F6-9777-0D0D3FB9346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8345" name="Line 41">
            <a:extLst>
              <a:ext uri="{FF2B5EF4-FFF2-40B4-BE49-F238E27FC236}">
                <a16:creationId xmlns:a16="http://schemas.microsoft.com/office/drawing/2014/main" id="{7CDC4940-8EA1-49E4-952D-5F02E7E341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6" name="Line 42">
            <a:extLst>
              <a:ext uri="{FF2B5EF4-FFF2-40B4-BE49-F238E27FC236}">
                <a16:creationId xmlns:a16="http://schemas.microsoft.com/office/drawing/2014/main" id="{420D9760-735E-4F85-BC61-EC43040F124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7" name="Line 43">
            <a:extLst>
              <a:ext uri="{FF2B5EF4-FFF2-40B4-BE49-F238E27FC236}">
                <a16:creationId xmlns:a16="http://schemas.microsoft.com/office/drawing/2014/main" id="{D662DAD7-B896-42F2-B904-D12DB0F6344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48" name="Line 44">
            <a:extLst>
              <a:ext uri="{FF2B5EF4-FFF2-40B4-BE49-F238E27FC236}">
                <a16:creationId xmlns:a16="http://schemas.microsoft.com/office/drawing/2014/main" id="{5A932B8E-A68D-4F5D-B799-E9465C31608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41" name="Text Box 45">
            <a:extLst>
              <a:ext uri="{FF2B5EF4-FFF2-40B4-BE49-F238E27FC236}">
                <a16:creationId xmlns:a16="http://schemas.microsoft.com/office/drawing/2014/main" id="{10E03937-FC47-43C7-98B5-2CA9588E077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80942" name="Text Box 46">
            <a:extLst>
              <a:ext uri="{FF2B5EF4-FFF2-40B4-BE49-F238E27FC236}">
                <a16:creationId xmlns:a16="http://schemas.microsoft.com/office/drawing/2014/main" id="{C4EF02E0-0DC8-4A57-B0D2-2DA5B7BC19E9}"/>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defRPr/>
            </a:pPr>
            <a:r>
              <a:rPr lang="en-US" altLang="en-US" sz="1600" b="0" dirty="0">
                <a:solidFill>
                  <a:schemeClr val="bg1">
                    <a:lumMod val="65000"/>
                  </a:schemeClr>
                </a:solidFill>
              </a:rPr>
              <a:t>It will be</a:t>
            </a:r>
            <a:r>
              <a:rPr lang="en-US" altLang="en-US" sz="1600" dirty="0">
                <a:solidFill>
                  <a:schemeClr val="bg1">
                    <a:lumMod val="65000"/>
                  </a:schemeClr>
                </a:solidFill>
              </a:rPr>
              <a:t> </a:t>
            </a:r>
            <a:r>
              <a:rPr lang="en-US" altLang="en-US" sz="1600" dirty="0">
                <a:solidFill>
                  <a:srgbClr val="0000FF"/>
                </a:solidFill>
              </a:rPr>
              <a:t>equal OU</a:t>
            </a:r>
          </a:p>
          <a:p>
            <a:pPr eaLnBrk="1" hangingPunct="1">
              <a:lnSpc>
                <a:spcPct val="90000"/>
              </a:lnSpc>
              <a:spcBef>
                <a:spcPct val="0"/>
              </a:spcBef>
              <a:buClrTx/>
              <a:buSzTx/>
              <a:buFontTx/>
              <a:buNone/>
              <a:defRPr/>
            </a:pPr>
            <a:endParaRPr lang="en-US" altLang="en-US" sz="1600" b="0" i="1" dirty="0">
              <a:solidFill>
                <a:srgbClr val="0000FF"/>
              </a:solidFill>
            </a:endParaRPr>
          </a:p>
          <a:p>
            <a:pPr eaLnBrk="1" hangingPunct="1">
              <a:lnSpc>
                <a:spcPct val="90000"/>
              </a:lnSpc>
              <a:spcBef>
                <a:spcPct val="0"/>
              </a:spcBef>
              <a:buClrTx/>
              <a:buSzTx/>
              <a:buFontTx/>
              <a:buNone/>
              <a:defRPr/>
            </a:pPr>
            <a:r>
              <a:rPr lang="en-US" altLang="en-US" sz="1600" b="0" i="1" dirty="0">
                <a:solidFill>
                  <a:srgbClr val="99FF66"/>
                </a:solidFill>
              </a:rPr>
              <a:t>Is amblyopia common?</a:t>
            </a:r>
          </a:p>
          <a:p>
            <a:pPr eaLnBrk="1" hangingPunct="1">
              <a:lnSpc>
                <a:spcPct val="90000"/>
              </a:lnSpc>
              <a:spcBef>
                <a:spcPct val="0"/>
              </a:spcBef>
              <a:buClrTx/>
              <a:buSzTx/>
              <a:buFontTx/>
              <a:buNone/>
              <a:defRPr/>
            </a:pPr>
            <a:r>
              <a:rPr lang="en-US" altLang="en-US" sz="1600" dirty="0">
                <a:solidFill>
                  <a:srgbClr val="99FF66"/>
                </a:solidFill>
              </a:rPr>
              <a:t>No</a:t>
            </a:r>
            <a:endParaRPr lang="en-US" altLang="en-US" sz="1600" b="0" dirty="0">
              <a:solidFill>
                <a:srgbClr val="99FF66"/>
              </a:solidFill>
            </a:endParaRPr>
          </a:p>
        </p:txBody>
      </p:sp>
      <p:sp>
        <p:nvSpPr>
          <p:cNvPr id="98351" name="Slide Number Placeholder 1">
            <a:extLst>
              <a:ext uri="{FF2B5EF4-FFF2-40B4-BE49-F238E27FC236}">
                <a16:creationId xmlns:a16="http://schemas.microsoft.com/office/drawing/2014/main" id="{5644DA3C-EA10-4C40-8ED9-FA4A5EC5BE0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D447E2B-F9A1-43C3-A2C1-5F0A2ED0F4B7}" type="slidenum">
              <a:rPr lang="en-US" altLang="en-US" sz="1000"/>
              <a:pPr>
                <a:spcBef>
                  <a:spcPct val="0"/>
                </a:spcBef>
                <a:buClrTx/>
                <a:buSzTx/>
                <a:buFontTx/>
                <a:buNone/>
              </a:pPr>
              <a:t>113</a:t>
            </a:fld>
            <a:endParaRPr lang="en-US" altLang="en-US" sz="1000"/>
          </a:p>
        </p:txBody>
      </p:sp>
      <p:sp>
        <p:nvSpPr>
          <p:cNvPr id="3" name="TextBox 2">
            <a:extLst>
              <a:ext uri="{FF2B5EF4-FFF2-40B4-BE49-F238E27FC236}">
                <a16:creationId xmlns:a16="http://schemas.microsoft.com/office/drawing/2014/main" id="{F5D988A9-1B1D-47AF-B45F-7DDA6AE684BC}"/>
              </a:ext>
            </a:extLst>
          </p:cNvPr>
          <p:cNvSpPr txBox="1"/>
          <p:nvPr/>
        </p:nvSpPr>
        <p:spPr>
          <a:xfrm>
            <a:off x="2030413" y="5267325"/>
            <a:ext cx="7037387" cy="523875"/>
          </a:xfrm>
          <a:prstGeom prst="rect">
            <a:avLst/>
          </a:prstGeom>
          <a:solidFill>
            <a:schemeClr val="accent5">
              <a:lumMod val="75000"/>
            </a:schemeClr>
          </a:solidFill>
        </p:spPr>
        <p:txBody>
          <a:bodyPr wrap="none">
            <a:spAutoFit/>
          </a:bodyPr>
          <a:lstStyle/>
          <a:p>
            <a:pPr eaLnBrk="1" hangingPunct="1">
              <a:defRPr/>
            </a:pPr>
            <a:r>
              <a:rPr lang="en-US" sz="1400" b="0" i="1" dirty="0">
                <a:solidFill>
                  <a:srgbClr val="0000FF"/>
                </a:solidFill>
                <a:latin typeface="Arial" charset="0"/>
              </a:rPr>
              <a:t>What exam finding is key to determining whether the infant’s vision is equal bilaterally?</a:t>
            </a:r>
          </a:p>
          <a:p>
            <a:pPr eaLnBrk="1" hangingPunct="1">
              <a:defRPr/>
            </a:pPr>
            <a:r>
              <a:rPr lang="en-US" sz="1400" b="0" dirty="0">
                <a:solidFill>
                  <a:srgbClr val="0000FF"/>
                </a:solidFill>
                <a:latin typeface="Arial" charset="0"/>
              </a:rPr>
              <a:t>If it isn’t, the infant will display a  gaze preference  for the better-seeing eye</a:t>
            </a:r>
          </a:p>
        </p:txBody>
      </p:sp>
      <p:sp>
        <p:nvSpPr>
          <p:cNvPr id="2" name="Oval 1">
            <a:extLst>
              <a:ext uri="{FF2B5EF4-FFF2-40B4-BE49-F238E27FC236}">
                <a16:creationId xmlns:a16="http://schemas.microsoft.com/office/drawing/2014/main" id="{C30EEB80-139C-49A0-B6AA-174885B8DD00}"/>
              </a:ext>
            </a:extLst>
          </p:cNvPr>
          <p:cNvSpPr>
            <a:spLocks noChangeArrowheads="1"/>
          </p:cNvSpPr>
          <p:nvPr/>
        </p:nvSpPr>
        <p:spPr bwMode="auto">
          <a:xfrm>
            <a:off x="5029200" y="4749007"/>
            <a:ext cx="1114425"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 name="Title 3">
            <a:extLst>
              <a:ext uri="{FF2B5EF4-FFF2-40B4-BE49-F238E27FC236}">
                <a16:creationId xmlns:a16="http://schemas.microsoft.com/office/drawing/2014/main" id="{1D7D8839-757D-4988-96FE-17521E272D46}"/>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57C23606-49FF-4FE8-828A-4F6142BCEAF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6348515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a:extLst>
              <a:ext uri="{FF2B5EF4-FFF2-40B4-BE49-F238E27FC236}">
                <a16:creationId xmlns:a16="http://schemas.microsoft.com/office/drawing/2014/main" id="{2EFEF27C-A358-4713-9762-DDDCF35907C7}"/>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99332" name="Text Box 4">
            <a:extLst>
              <a:ext uri="{FF2B5EF4-FFF2-40B4-BE49-F238E27FC236}">
                <a16:creationId xmlns:a16="http://schemas.microsoft.com/office/drawing/2014/main" id="{C59958AC-E6F6-436A-B3C5-D4FDCF7F7E1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99333" name="Text Box 5">
            <a:extLst>
              <a:ext uri="{FF2B5EF4-FFF2-40B4-BE49-F238E27FC236}">
                <a16:creationId xmlns:a16="http://schemas.microsoft.com/office/drawing/2014/main" id="{BDD50DDE-CB08-4984-996F-F15E62A7F20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99337" name="Line 9">
            <a:extLst>
              <a:ext uri="{FF2B5EF4-FFF2-40B4-BE49-F238E27FC236}">
                <a16:creationId xmlns:a16="http://schemas.microsoft.com/office/drawing/2014/main" id="{FDA1DDA0-2EB9-49E8-B258-2CF06020B1F0}"/>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8" name="Line 10">
            <a:extLst>
              <a:ext uri="{FF2B5EF4-FFF2-40B4-BE49-F238E27FC236}">
                <a16:creationId xmlns:a16="http://schemas.microsoft.com/office/drawing/2014/main" id="{68442BA1-3F43-4EC2-B667-8C5D73ECDCD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9" name="Line 11">
            <a:extLst>
              <a:ext uri="{FF2B5EF4-FFF2-40B4-BE49-F238E27FC236}">
                <a16:creationId xmlns:a16="http://schemas.microsoft.com/office/drawing/2014/main" id="{ECE0F439-BC6C-48B7-B000-1AE30177F3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0" name="Line 12">
            <a:extLst>
              <a:ext uri="{FF2B5EF4-FFF2-40B4-BE49-F238E27FC236}">
                <a16:creationId xmlns:a16="http://schemas.microsoft.com/office/drawing/2014/main" id="{CA7B4939-74E8-4CFD-951F-8301E4D4DCCC}"/>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3" name="Line 15">
            <a:extLst>
              <a:ext uri="{FF2B5EF4-FFF2-40B4-BE49-F238E27FC236}">
                <a16:creationId xmlns:a16="http://schemas.microsoft.com/office/drawing/2014/main" id="{C1437EC6-57B8-4851-9BEB-925BDE2842A5}"/>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4" name="Line 16">
            <a:extLst>
              <a:ext uri="{FF2B5EF4-FFF2-40B4-BE49-F238E27FC236}">
                <a16:creationId xmlns:a16="http://schemas.microsoft.com/office/drawing/2014/main" id="{DC0C4357-2A15-48CE-95E0-862E27801862}"/>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5" name="Rectangle 17">
            <a:extLst>
              <a:ext uri="{FF2B5EF4-FFF2-40B4-BE49-F238E27FC236}">
                <a16:creationId xmlns:a16="http://schemas.microsoft.com/office/drawing/2014/main" id="{F6EC3951-F045-4641-8EDF-4203E31BD67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99346" name="Rectangle 18">
            <a:extLst>
              <a:ext uri="{FF2B5EF4-FFF2-40B4-BE49-F238E27FC236}">
                <a16:creationId xmlns:a16="http://schemas.microsoft.com/office/drawing/2014/main" id="{0A799C34-D591-4E21-A11D-9D22533B795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99347" name="Text Box 19">
            <a:extLst>
              <a:ext uri="{FF2B5EF4-FFF2-40B4-BE49-F238E27FC236}">
                <a16:creationId xmlns:a16="http://schemas.microsoft.com/office/drawing/2014/main" id="{A28EE1BA-7373-4472-A959-9C7CD0C6F6B1}"/>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99348" name="Text Box 20">
            <a:extLst>
              <a:ext uri="{FF2B5EF4-FFF2-40B4-BE49-F238E27FC236}">
                <a16:creationId xmlns:a16="http://schemas.microsoft.com/office/drawing/2014/main" id="{2DADE211-4E49-4258-A9ED-3C45E7743A7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99349" name="Text Box 21">
            <a:extLst>
              <a:ext uri="{FF2B5EF4-FFF2-40B4-BE49-F238E27FC236}">
                <a16:creationId xmlns:a16="http://schemas.microsoft.com/office/drawing/2014/main" id="{D1E7515F-428E-4611-AB20-E6ACC3C78B8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99366" name="Text Box 38">
            <a:extLst>
              <a:ext uri="{FF2B5EF4-FFF2-40B4-BE49-F238E27FC236}">
                <a16:creationId xmlns:a16="http://schemas.microsoft.com/office/drawing/2014/main" id="{67B07A23-45E5-4024-AA7F-091A41161C7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99367" name="Text Box 39">
            <a:extLst>
              <a:ext uri="{FF2B5EF4-FFF2-40B4-BE49-F238E27FC236}">
                <a16:creationId xmlns:a16="http://schemas.microsoft.com/office/drawing/2014/main" id="{C01D905A-2DB3-4359-A608-E3DBE570988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99368" name="Text Box 40">
            <a:extLst>
              <a:ext uri="{FF2B5EF4-FFF2-40B4-BE49-F238E27FC236}">
                <a16:creationId xmlns:a16="http://schemas.microsoft.com/office/drawing/2014/main" id="{9BBA4932-9D68-41FD-A657-E2F0B90615D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99369" name="Line 41">
            <a:extLst>
              <a:ext uri="{FF2B5EF4-FFF2-40B4-BE49-F238E27FC236}">
                <a16:creationId xmlns:a16="http://schemas.microsoft.com/office/drawing/2014/main" id="{5F2A7267-7864-45E9-9EAB-9392E57FF4F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70" name="Line 42">
            <a:extLst>
              <a:ext uri="{FF2B5EF4-FFF2-40B4-BE49-F238E27FC236}">
                <a16:creationId xmlns:a16="http://schemas.microsoft.com/office/drawing/2014/main" id="{5C54B23A-A789-4C62-8F9B-D7BD4DAFA45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71" name="Line 43">
            <a:extLst>
              <a:ext uri="{FF2B5EF4-FFF2-40B4-BE49-F238E27FC236}">
                <a16:creationId xmlns:a16="http://schemas.microsoft.com/office/drawing/2014/main" id="{1CF87816-9446-4CE5-A483-89BAB004AFB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72" name="Line 44">
            <a:extLst>
              <a:ext uri="{FF2B5EF4-FFF2-40B4-BE49-F238E27FC236}">
                <a16:creationId xmlns:a16="http://schemas.microsoft.com/office/drawing/2014/main" id="{F787A440-540E-43BF-B1F2-CFDF9223F64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65" name="Text Box 45">
            <a:extLst>
              <a:ext uri="{FF2B5EF4-FFF2-40B4-BE49-F238E27FC236}">
                <a16:creationId xmlns:a16="http://schemas.microsoft.com/office/drawing/2014/main" id="{6AEB983D-475F-44E9-8D47-AE1B48C6B42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99374" name="Text Box 46">
            <a:extLst>
              <a:ext uri="{FF2B5EF4-FFF2-40B4-BE49-F238E27FC236}">
                <a16:creationId xmlns:a16="http://schemas.microsoft.com/office/drawing/2014/main" id="{8ACCDFB3-0272-4A88-9546-22894DFF1581}"/>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does this imply about VA?</a:t>
            </a:r>
          </a:p>
          <a:p>
            <a:pPr eaLnBrk="1" hangingPunct="1">
              <a:lnSpc>
                <a:spcPct val="90000"/>
              </a:lnSpc>
              <a:spcBef>
                <a:spcPct val="0"/>
              </a:spcBef>
              <a:buClrTx/>
              <a:buSzTx/>
              <a:buFontTx/>
              <a:buNone/>
            </a:pPr>
            <a:r>
              <a:rPr lang="en-US" altLang="en-US" sz="1600" b="0" dirty="0">
                <a:solidFill>
                  <a:srgbClr val="0000FF"/>
                </a:solidFill>
              </a:rPr>
              <a:t>It will be</a:t>
            </a:r>
            <a:r>
              <a:rPr lang="en-US" altLang="en-US" sz="1600" dirty="0">
                <a:solidFill>
                  <a:srgbClr val="0000FF"/>
                </a:solidFill>
              </a:rPr>
              <a:t> </a:t>
            </a:r>
            <a:r>
              <a:rPr lang="en-US" altLang="en-US" sz="1600" b="0" dirty="0">
                <a:solidFill>
                  <a:srgbClr val="0000FF"/>
                </a:solidFill>
              </a:rPr>
              <a:t>equal OU</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0000FF"/>
                </a:solidFill>
              </a:rPr>
              <a:t>Is amblyopia common?</a:t>
            </a:r>
          </a:p>
          <a:p>
            <a:pPr eaLnBrk="1" hangingPunct="1">
              <a:lnSpc>
                <a:spcPct val="90000"/>
              </a:lnSpc>
              <a:spcBef>
                <a:spcPct val="0"/>
              </a:spcBef>
              <a:buClrTx/>
              <a:buSzTx/>
              <a:buFontTx/>
              <a:buNone/>
            </a:pPr>
            <a:r>
              <a:rPr lang="en-US" altLang="en-US" sz="1600" dirty="0">
                <a:solidFill>
                  <a:srgbClr val="99FF66"/>
                </a:solidFill>
              </a:rPr>
              <a:t>No</a:t>
            </a:r>
            <a:endParaRPr lang="en-US" altLang="en-US" sz="1600" b="0" dirty="0">
              <a:solidFill>
                <a:srgbClr val="99FF66"/>
              </a:solidFill>
            </a:endParaRPr>
          </a:p>
        </p:txBody>
      </p:sp>
      <p:sp>
        <p:nvSpPr>
          <p:cNvPr id="99375" name="Slide Number Placeholder 1">
            <a:extLst>
              <a:ext uri="{FF2B5EF4-FFF2-40B4-BE49-F238E27FC236}">
                <a16:creationId xmlns:a16="http://schemas.microsoft.com/office/drawing/2014/main" id="{D42891DA-70F7-4E3A-B7DD-5F9F6E39EE7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FABCD3-6894-4CB4-9299-2EB879CF5C7B}" type="slidenum">
              <a:rPr lang="en-US" altLang="en-US" sz="1000"/>
              <a:pPr>
                <a:spcBef>
                  <a:spcPct val="0"/>
                </a:spcBef>
                <a:buClrTx/>
                <a:buSzTx/>
                <a:buFontTx/>
                <a:buNone/>
              </a:pPr>
              <a:t>114</a:t>
            </a:fld>
            <a:endParaRPr lang="en-US" altLang="en-US" sz="1000"/>
          </a:p>
        </p:txBody>
      </p:sp>
      <p:sp>
        <p:nvSpPr>
          <p:cNvPr id="2" name="Title 1">
            <a:extLst>
              <a:ext uri="{FF2B5EF4-FFF2-40B4-BE49-F238E27FC236}">
                <a16:creationId xmlns:a16="http://schemas.microsoft.com/office/drawing/2014/main" id="{C50141F5-9BE4-4A1E-9C0D-0AE946F75000}"/>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0887E436-731C-44AE-9C56-962CDA5074A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3">
            <a:extLst>
              <a:ext uri="{FF2B5EF4-FFF2-40B4-BE49-F238E27FC236}">
                <a16:creationId xmlns:a16="http://schemas.microsoft.com/office/drawing/2014/main" id="{B25EB2D4-1644-4A46-AD5D-7826A57034B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0356" name="Text Box 4">
            <a:extLst>
              <a:ext uri="{FF2B5EF4-FFF2-40B4-BE49-F238E27FC236}">
                <a16:creationId xmlns:a16="http://schemas.microsoft.com/office/drawing/2014/main" id="{04DFD6AE-145D-49CD-889A-190E2203C1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0361" name="Line 9">
            <a:extLst>
              <a:ext uri="{FF2B5EF4-FFF2-40B4-BE49-F238E27FC236}">
                <a16:creationId xmlns:a16="http://schemas.microsoft.com/office/drawing/2014/main" id="{09D6FEA2-E985-4D35-ADC0-3F319561386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a:extLst>
              <a:ext uri="{FF2B5EF4-FFF2-40B4-BE49-F238E27FC236}">
                <a16:creationId xmlns:a16="http://schemas.microsoft.com/office/drawing/2014/main" id="{5BA1586A-513E-4BB2-A5D1-C0E048D534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E0634A84-0C61-4ECD-91DB-A493142CBE6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4" name="Line 12">
            <a:extLst>
              <a:ext uri="{FF2B5EF4-FFF2-40B4-BE49-F238E27FC236}">
                <a16:creationId xmlns:a16="http://schemas.microsoft.com/office/drawing/2014/main" id="{C0EEB40F-4C43-4390-A145-61143E9A1FF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7" name="Line 15">
            <a:extLst>
              <a:ext uri="{FF2B5EF4-FFF2-40B4-BE49-F238E27FC236}">
                <a16:creationId xmlns:a16="http://schemas.microsoft.com/office/drawing/2014/main" id="{B56CC72C-87EB-4673-BB2A-53A71D2D39C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9" name="Rectangle 17">
            <a:extLst>
              <a:ext uri="{FF2B5EF4-FFF2-40B4-BE49-F238E27FC236}">
                <a16:creationId xmlns:a16="http://schemas.microsoft.com/office/drawing/2014/main" id="{F499EFEA-2EC4-43A2-8A79-D723DBD3AE8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0370" name="Rectangle 18">
            <a:extLst>
              <a:ext uri="{FF2B5EF4-FFF2-40B4-BE49-F238E27FC236}">
                <a16:creationId xmlns:a16="http://schemas.microsoft.com/office/drawing/2014/main" id="{99406C7E-864D-4DED-ABBD-C7BADE92BB4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0371" name="Text Box 19">
            <a:extLst>
              <a:ext uri="{FF2B5EF4-FFF2-40B4-BE49-F238E27FC236}">
                <a16:creationId xmlns:a16="http://schemas.microsoft.com/office/drawing/2014/main" id="{F0347B7C-8B53-49B9-9EF7-26D512910C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0372" name="Text Box 20">
            <a:extLst>
              <a:ext uri="{FF2B5EF4-FFF2-40B4-BE49-F238E27FC236}">
                <a16:creationId xmlns:a16="http://schemas.microsoft.com/office/drawing/2014/main" id="{7DE591A9-04A5-4EDA-9EA3-479E5BC38A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0373" name="Text Box 21">
            <a:extLst>
              <a:ext uri="{FF2B5EF4-FFF2-40B4-BE49-F238E27FC236}">
                <a16:creationId xmlns:a16="http://schemas.microsoft.com/office/drawing/2014/main" id="{26A4F94C-2517-4307-905F-F9CA6ADDAB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0390" name="Text Box 38">
            <a:extLst>
              <a:ext uri="{FF2B5EF4-FFF2-40B4-BE49-F238E27FC236}">
                <a16:creationId xmlns:a16="http://schemas.microsoft.com/office/drawing/2014/main" id="{ED118493-7432-4B6D-B3B4-1D942E516A8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0391" name="Text Box 39">
            <a:extLst>
              <a:ext uri="{FF2B5EF4-FFF2-40B4-BE49-F238E27FC236}">
                <a16:creationId xmlns:a16="http://schemas.microsoft.com/office/drawing/2014/main" id="{F2071BB9-BA54-4F00-8B55-84CFE744F2C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0392" name="Text Box 40">
            <a:extLst>
              <a:ext uri="{FF2B5EF4-FFF2-40B4-BE49-F238E27FC236}">
                <a16:creationId xmlns:a16="http://schemas.microsoft.com/office/drawing/2014/main" id="{D80CCE54-7D77-4BD6-B85F-69329891E1A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0393" name="Line 41">
            <a:extLst>
              <a:ext uri="{FF2B5EF4-FFF2-40B4-BE49-F238E27FC236}">
                <a16:creationId xmlns:a16="http://schemas.microsoft.com/office/drawing/2014/main" id="{25455A98-A24B-48C9-BE76-1A74027875D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4" name="Line 42">
            <a:extLst>
              <a:ext uri="{FF2B5EF4-FFF2-40B4-BE49-F238E27FC236}">
                <a16:creationId xmlns:a16="http://schemas.microsoft.com/office/drawing/2014/main" id="{371E90C3-7535-4C0F-BDDC-F8296C9A872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5" name="Line 43">
            <a:extLst>
              <a:ext uri="{FF2B5EF4-FFF2-40B4-BE49-F238E27FC236}">
                <a16:creationId xmlns:a16="http://schemas.microsoft.com/office/drawing/2014/main" id="{A32415FD-F7E5-402A-A50F-176528F751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6" name="Line 44">
            <a:extLst>
              <a:ext uri="{FF2B5EF4-FFF2-40B4-BE49-F238E27FC236}">
                <a16:creationId xmlns:a16="http://schemas.microsoft.com/office/drawing/2014/main" id="{3F008923-E9E3-40BD-BC57-D8680813E9A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4F731013-D2D2-4629-8617-B89472293E0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0398" name="Text Box 46">
            <a:extLst>
              <a:ext uri="{FF2B5EF4-FFF2-40B4-BE49-F238E27FC236}">
                <a16:creationId xmlns:a16="http://schemas.microsoft.com/office/drawing/2014/main" id="{DE5CCB15-C501-4546-ACB2-5E763D75000E}"/>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does this imply about VA?</a:t>
            </a:r>
          </a:p>
          <a:p>
            <a:pPr eaLnBrk="1" hangingPunct="1">
              <a:lnSpc>
                <a:spcPct val="90000"/>
              </a:lnSpc>
              <a:spcBef>
                <a:spcPct val="0"/>
              </a:spcBef>
              <a:buClrTx/>
              <a:buSzTx/>
              <a:buFontTx/>
              <a:buNone/>
            </a:pPr>
            <a:r>
              <a:rPr lang="en-US" altLang="en-US" sz="1600" b="0" dirty="0">
                <a:solidFill>
                  <a:srgbClr val="0000FF"/>
                </a:solidFill>
              </a:rPr>
              <a:t>It will be</a:t>
            </a:r>
            <a:r>
              <a:rPr lang="en-US" altLang="en-US" sz="1600" dirty="0">
                <a:solidFill>
                  <a:srgbClr val="0000FF"/>
                </a:solidFill>
              </a:rPr>
              <a:t> </a:t>
            </a:r>
            <a:r>
              <a:rPr lang="en-US" altLang="en-US" sz="1600" b="0" dirty="0">
                <a:solidFill>
                  <a:srgbClr val="0000FF"/>
                </a:solidFill>
              </a:rPr>
              <a:t>equal OU</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0000FF"/>
                </a:solidFill>
              </a:rPr>
              <a:t>Is amblyopia common?</a:t>
            </a:r>
          </a:p>
          <a:p>
            <a:pPr eaLnBrk="1" hangingPunct="1">
              <a:lnSpc>
                <a:spcPct val="90000"/>
              </a:lnSpc>
              <a:spcBef>
                <a:spcPct val="0"/>
              </a:spcBef>
              <a:buClrTx/>
              <a:buSzTx/>
              <a:buFontTx/>
              <a:buNone/>
            </a:pPr>
            <a:r>
              <a:rPr lang="en-US" altLang="en-US" sz="1600" b="0" dirty="0">
                <a:solidFill>
                  <a:srgbClr val="0000FF"/>
                </a:solidFill>
              </a:rPr>
              <a:t>Yes</a:t>
            </a:r>
          </a:p>
        </p:txBody>
      </p:sp>
      <p:sp>
        <p:nvSpPr>
          <p:cNvPr id="100399" name="Slide Number Placeholder 1">
            <a:extLst>
              <a:ext uri="{FF2B5EF4-FFF2-40B4-BE49-F238E27FC236}">
                <a16:creationId xmlns:a16="http://schemas.microsoft.com/office/drawing/2014/main" id="{27F2CCCE-0C22-4E28-B70C-5C4029C2A8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B792B-16CB-449A-A604-6595ECF9678A}" type="slidenum">
              <a:rPr lang="en-US" altLang="en-US" sz="1000"/>
              <a:pPr>
                <a:spcBef>
                  <a:spcPct val="0"/>
                </a:spcBef>
                <a:buClrTx/>
                <a:buSzTx/>
                <a:buFontTx/>
                <a:buNone/>
              </a:pPr>
              <a:t>115</a:t>
            </a:fld>
            <a:endParaRPr lang="en-US" altLang="en-US" sz="1000"/>
          </a:p>
        </p:txBody>
      </p:sp>
      <p:sp>
        <p:nvSpPr>
          <p:cNvPr id="2" name="Title 1">
            <a:extLst>
              <a:ext uri="{FF2B5EF4-FFF2-40B4-BE49-F238E27FC236}">
                <a16:creationId xmlns:a16="http://schemas.microsoft.com/office/drawing/2014/main" id="{C0C10913-4DD9-4AEA-A663-740D917B2112}"/>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A71CDBAA-A76D-4B51-8D11-0CD4F7734CA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3">
            <a:extLst>
              <a:ext uri="{FF2B5EF4-FFF2-40B4-BE49-F238E27FC236}">
                <a16:creationId xmlns:a16="http://schemas.microsoft.com/office/drawing/2014/main" id="{B25EB2D4-1644-4A46-AD5D-7826A57034B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0356" name="Text Box 4">
            <a:extLst>
              <a:ext uri="{FF2B5EF4-FFF2-40B4-BE49-F238E27FC236}">
                <a16:creationId xmlns:a16="http://schemas.microsoft.com/office/drawing/2014/main" id="{04DFD6AE-145D-49CD-889A-190E2203C1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0357" name="Text Box 5">
            <a:extLst>
              <a:ext uri="{FF2B5EF4-FFF2-40B4-BE49-F238E27FC236}">
                <a16:creationId xmlns:a16="http://schemas.microsoft.com/office/drawing/2014/main" id="{EEAB55EB-4E55-4924-B633-0C1DFC9FD00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0360" name="Text Box 8">
            <a:extLst>
              <a:ext uri="{FF2B5EF4-FFF2-40B4-BE49-F238E27FC236}">
                <a16:creationId xmlns:a16="http://schemas.microsoft.com/office/drawing/2014/main" id="{E7351695-7FE8-4179-9390-776E8C196B3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00361" name="Line 9">
            <a:extLst>
              <a:ext uri="{FF2B5EF4-FFF2-40B4-BE49-F238E27FC236}">
                <a16:creationId xmlns:a16="http://schemas.microsoft.com/office/drawing/2014/main" id="{09D6FEA2-E985-4D35-ADC0-3F319561386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a:extLst>
              <a:ext uri="{FF2B5EF4-FFF2-40B4-BE49-F238E27FC236}">
                <a16:creationId xmlns:a16="http://schemas.microsoft.com/office/drawing/2014/main" id="{5BA1586A-513E-4BB2-A5D1-C0E048D534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E0634A84-0C61-4ECD-91DB-A493142CBE6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4" name="Line 12">
            <a:extLst>
              <a:ext uri="{FF2B5EF4-FFF2-40B4-BE49-F238E27FC236}">
                <a16:creationId xmlns:a16="http://schemas.microsoft.com/office/drawing/2014/main" id="{C0EEB40F-4C43-4390-A145-61143E9A1FF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7" name="Line 15">
            <a:extLst>
              <a:ext uri="{FF2B5EF4-FFF2-40B4-BE49-F238E27FC236}">
                <a16:creationId xmlns:a16="http://schemas.microsoft.com/office/drawing/2014/main" id="{B56CC72C-87EB-4673-BB2A-53A71D2D39C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8" name="Line 16">
            <a:extLst>
              <a:ext uri="{FF2B5EF4-FFF2-40B4-BE49-F238E27FC236}">
                <a16:creationId xmlns:a16="http://schemas.microsoft.com/office/drawing/2014/main" id="{6968B929-D5D5-4FF4-B01B-5E7B2F6AAE4E}"/>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9" name="Rectangle 17">
            <a:extLst>
              <a:ext uri="{FF2B5EF4-FFF2-40B4-BE49-F238E27FC236}">
                <a16:creationId xmlns:a16="http://schemas.microsoft.com/office/drawing/2014/main" id="{F499EFEA-2EC4-43A2-8A79-D723DBD3AE8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0370" name="Rectangle 18">
            <a:extLst>
              <a:ext uri="{FF2B5EF4-FFF2-40B4-BE49-F238E27FC236}">
                <a16:creationId xmlns:a16="http://schemas.microsoft.com/office/drawing/2014/main" id="{99406C7E-864D-4DED-ABBD-C7BADE92BB4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0371" name="Text Box 19">
            <a:extLst>
              <a:ext uri="{FF2B5EF4-FFF2-40B4-BE49-F238E27FC236}">
                <a16:creationId xmlns:a16="http://schemas.microsoft.com/office/drawing/2014/main" id="{F0347B7C-8B53-49B9-9EF7-26D512910C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0372" name="Text Box 20">
            <a:extLst>
              <a:ext uri="{FF2B5EF4-FFF2-40B4-BE49-F238E27FC236}">
                <a16:creationId xmlns:a16="http://schemas.microsoft.com/office/drawing/2014/main" id="{7DE591A9-04A5-4EDA-9EA3-479E5BC38A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0373" name="Text Box 21">
            <a:extLst>
              <a:ext uri="{FF2B5EF4-FFF2-40B4-BE49-F238E27FC236}">
                <a16:creationId xmlns:a16="http://schemas.microsoft.com/office/drawing/2014/main" id="{26A4F94C-2517-4307-905F-F9CA6ADDAB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0390" name="Text Box 38">
            <a:extLst>
              <a:ext uri="{FF2B5EF4-FFF2-40B4-BE49-F238E27FC236}">
                <a16:creationId xmlns:a16="http://schemas.microsoft.com/office/drawing/2014/main" id="{ED118493-7432-4B6D-B3B4-1D942E516A8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0391" name="Text Box 39">
            <a:extLst>
              <a:ext uri="{FF2B5EF4-FFF2-40B4-BE49-F238E27FC236}">
                <a16:creationId xmlns:a16="http://schemas.microsoft.com/office/drawing/2014/main" id="{F2071BB9-BA54-4F00-8B55-84CFE744F2C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0392" name="Text Box 40">
            <a:extLst>
              <a:ext uri="{FF2B5EF4-FFF2-40B4-BE49-F238E27FC236}">
                <a16:creationId xmlns:a16="http://schemas.microsoft.com/office/drawing/2014/main" id="{D80CCE54-7D77-4BD6-B85F-69329891E1A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0393" name="Line 41">
            <a:extLst>
              <a:ext uri="{FF2B5EF4-FFF2-40B4-BE49-F238E27FC236}">
                <a16:creationId xmlns:a16="http://schemas.microsoft.com/office/drawing/2014/main" id="{25455A98-A24B-48C9-BE76-1A74027875D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4" name="Line 42">
            <a:extLst>
              <a:ext uri="{FF2B5EF4-FFF2-40B4-BE49-F238E27FC236}">
                <a16:creationId xmlns:a16="http://schemas.microsoft.com/office/drawing/2014/main" id="{371E90C3-7535-4C0F-BDDC-F8296C9A872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5" name="Line 43">
            <a:extLst>
              <a:ext uri="{FF2B5EF4-FFF2-40B4-BE49-F238E27FC236}">
                <a16:creationId xmlns:a16="http://schemas.microsoft.com/office/drawing/2014/main" id="{A32415FD-F7E5-402A-A50F-176528F751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6" name="Line 44">
            <a:extLst>
              <a:ext uri="{FF2B5EF4-FFF2-40B4-BE49-F238E27FC236}">
                <a16:creationId xmlns:a16="http://schemas.microsoft.com/office/drawing/2014/main" id="{3F008923-E9E3-40BD-BC57-D8680813E9A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4F731013-D2D2-4629-8617-B89472293E0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0398" name="Text Box 46">
            <a:extLst>
              <a:ext uri="{FF2B5EF4-FFF2-40B4-BE49-F238E27FC236}">
                <a16:creationId xmlns:a16="http://schemas.microsoft.com/office/drawing/2014/main" id="{DE5CCB15-C501-4546-ACB2-5E763D75000E}"/>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pPr>
            <a:r>
              <a:rPr lang="en-US" altLang="en-US" sz="1600" b="0" dirty="0">
                <a:solidFill>
                  <a:schemeClr val="bg1">
                    <a:lumMod val="65000"/>
                  </a:schemeClr>
                </a:solidFill>
              </a:rPr>
              <a:t>It tends to be</a:t>
            </a:r>
            <a:r>
              <a:rPr lang="en-US" altLang="en-US" sz="1600" dirty="0">
                <a:solidFill>
                  <a:schemeClr val="bg1">
                    <a:lumMod val="65000"/>
                  </a:schemeClr>
                </a:solidFill>
              </a:rPr>
              <a:t> </a:t>
            </a:r>
            <a:r>
              <a:rPr lang="en-US" altLang="en-US" sz="1600" b="0" i="1" dirty="0">
                <a:solidFill>
                  <a:srgbClr val="0000FF"/>
                </a:solidFill>
              </a:rPr>
              <a:t>equal OU? </a:t>
            </a:r>
            <a:endParaRPr lang="en-US" altLang="en-US" sz="1600" dirty="0">
              <a:solidFill>
                <a:srgbClr val="0000FF"/>
              </a:solidFill>
            </a:endParaRPr>
          </a:p>
          <a:p>
            <a:pPr eaLnBrk="1" hangingPunct="1">
              <a:lnSpc>
                <a:spcPct val="90000"/>
              </a:lnSpc>
              <a:spcBef>
                <a:spcPct val="0"/>
              </a:spcBef>
              <a:buClrTx/>
              <a:buSzTx/>
              <a:buFontTx/>
              <a:buNone/>
            </a:pPr>
            <a:endParaRPr lang="en-US" altLang="en-US" sz="1600" b="0" i="1" dirty="0">
              <a:solidFill>
                <a:schemeClr val="bg1">
                  <a:lumMod val="65000"/>
                </a:schemeClr>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Is amblyopia common?</a:t>
            </a:r>
          </a:p>
          <a:p>
            <a:pPr eaLnBrk="1" hangingPunct="1">
              <a:lnSpc>
                <a:spcPct val="90000"/>
              </a:lnSpc>
              <a:spcBef>
                <a:spcPct val="0"/>
              </a:spcBef>
              <a:buClrTx/>
              <a:buSzTx/>
              <a:buFontTx/>
              <a:buNone/>
            </a:pPr>
            <a:r>
              <a:rPr lang="en-US" altLang="en-US" sz="1600" dirty="0">
                <a:solidFill>
                  <a:srgbClr val="0000FF"/>
                </a:solidFill>
              </a:rPr>
              <a:t>Yes</a:t>
            </a:r>
          </a:p>
        </p:txBody>
      </p:sp>
      <p:sp>
        <p:nvSpPr>
          <p:cNvPr id="100399" name="Slide Number Placeholder 1">
            <a:extLst>
              <a:ext uri="{FF2B5EF4-FFF2-40B4-BE49-F238E27FC236}">
                <a16:creationId xmlns:a16="http://schemas.microsoft.com/office/drawing/2014/main" id="{27F2CCCE-0C22-4E28-B70C-5C4029C2A8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B792B-16CB-449A-A604-6595ECF9678A}" type="slidenum">
              <a:rPr lang="en-US" altLang="en-US" sz="1000"/>
              <a:pPr>
                <a:spcBef>
                  <a:spcPct val="0"/>
                </a:spcBef>
                <a:buClrTx/>
                <a:buSzTx/>
                <a:buFontTx/>
                <a:buNone/>
              </a:pPr>
              <a:t>116</a:t>
            </a:fld>
            <a:endParaRPr lang="en-US" altLang="en-US" sz="1000"/>
          </a:p>
        </p:txBody>
      </p:sp>
      <p:sp>
        <p:nvSpPr>
          <p:cNvPr id="50" name="Oval 1">
            <a:extLst>
              <a:ext uri="{FF2B5EF4-FFF2-40B4-BE49-F238E27FC236}">
                <a16:creationId xmlns:a16="http://schemas.microsoft.com/office/drawing/2014/main" id="{A8F214E3-6C6C-451D-9BDC-3038D1397F83}"/>
              </a:ext>
            </a:extLst>
          </p:cNvPr>
          <p:cNvSpPr>
            <a:spLocks noChangeArrowheads="1"/>
          </p:cNvSpPr>
          <p:nvPr/>
        </p:nvSpPr>
        <p:spPr bwMode="auto">
          <a:xfrm>
            <a:off x="4239178" y="5410995"/>
            <a:ext cx="582060"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Arrow: Bent-Up 2">
            <a:extLst>
              <a:ext uri="{FF2B5EF4-FFF2-40B4-BE49-F238E27FC236}">
                <a16:creationId xmlns:a16="http://schemas.microsoft.com/office/drawing/2014/main" id="{E5A8B01F-7934-404B-9F76-1454A9202F5A}"/>
              </a:ext>
            </a:extLst>
          </p:cNvPr>
          <p:cNvSpPr/>
          <p:nvPr/>
        </p:nvSpPr>
        <p:spPr bwMode="auto">
          <a:xfrm>
            <a:off x="4884496" y="5057775"/>
            <a:ext cx="1365492" cy="599281"/>
          </a:xfrm>
          <a:prstGeom prst="ben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extBox 3">
            <a:extLst>
              <a:ext uri="{FF2B5EF4-FFF2-40B4-BE49-F238E27FC236}">
                <a16:creationId xmlns:a16="http://schemas.microsoft.com/office/drawing/2014/main" id="{C8F895ED-7755-4CD7-B9CF-D04D8D88DFBC}"/>
              </a:ext>
            </a:extLst>
          </p:cNvPr>
          <p:cNvSpPr txBox="1"/>
          <p:nvPr/>
        </p:nvSpPr>
        <p:spPr>
          <a:xfrm>
            <a:off x="1873250" y="4473337"/>
            <a:ext cx="3536950" cy="738664"/>
          </a:xfrm>
          <a:prstGeom prst="rect">
            <a:avLst/>
          </a:prstGeom>
          <a:solidFill>
            <a:srgbClr val="002060"/>
          </a:solidFill>
        </p:spPr>
        <p:txBody>
          <a:bodyPr wrap="square" rtlCol="0">
            <a:spAutoFit/>
          </a:bodyPr>
          <a:lstStyle/>
          <a:p>
            <a:r>
              <a:rPr lang="en-US" sz="1400" b="0" i="1" dirty="0">
                <a:solidFill>
                  <a:schemeClr val="bg1"/>
                </a:solidFill>
              </a:rPr>
              <a:t>If amblyopia is present:</a:t>
            </a:r>
          </a:p>
          <a:p>
            <a:r>
              <a:rPr lang="en-US" sz="1400" b="0" i="1" dirty="0">
                <a:solidFill>
                  <a:schemeClr val="bg1"/>
                </a:solidFill>
              </a:rPr>
              <a:t>--will vision be equal OU? </a:t>
            </a:r>
            <a:endParaRPr lang="en-US" sz="1400" dirty="0">
              <a:solidFill>
                <a:schemeClr val="bg1"/>
              </a:solidFill>
            </a:endParaRPr>
          </a:p>
          <a:p>
            <a:r>
              <a:rPr lang="en-US" sz="1400" b="0" i="1" dirty="0">
                <a:solidFill>
                  <a:schemeClr val="tx1">
                    <a:lumMod val="65000"/>
                    <a:lumOff val="35000"/>
                  </a:schemeClr>
                </a:solidFill>
              </a:rPr>
              <a:t>--</a:t>
            </a:r>
            <a:r>
              <a:rPr lang="en-US" sz="1400" b="0" i="1" dirty="0">
                <a:solidFill>
                  <a:srgbClr val="002060"/>
                </a:solidFill>
              </a:rPr>
              <a:t>Will a gaze preference be present? </a:t>
            </a:r>
            <a:r>
              <a:rPr lang="en-US" sz="1400" dirty="0">
                <a:solidFill>
                  <a:srgbClr val="002060"/>
                </a:solidFill>
              </a:rPr>
              <a:t>Yes</a:t>
            </a:r>
          </a:p>
        </p:txBody>
      </p:sp>
      <p:sp>
        <p:nvSpPr>
          <p:cNvPr id="2" name="Title 1">
            <a:extLst>
              <a:ext uri="{FF2B5EF4-FFF2-40B4-BE49-F238E27FC236}">
                <a16:creationId xmlns:a16="http://schemas.microsoft.com/office/drawing/2014/main" id="{F659D5CB-7230-401A-B22D-7CC4558543AB}"/>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AE8FB505-0F1B-4C77-868A-82623FB1AA6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64008438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3">
            <a:extLst>
              <a:ext uri="{FF2B5EF4-FFF2-40B4-BE49-F238E27FC236}">
                <a16:creationId xmlns:a16="http://schemas.microsoft.com/office/drawing/2014/main" id="{B25EB2D4-1644-4A46-AD5D-7826A57034B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0356" name="Text Box 4">
            <a:extLst>
              <a:ext uri="{FF2B5EF4-FFF2-40B4-BE49-F238E27FC236}">
                <a16:creationId xmlns:a16="http://schemas.microsoft.com/office/drawing/2014/main" id="{04DFD6AE-145D-49CD-889A-190E2203C1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0357" name="Text Box 5">
            <a:extLst>
              <a:ext uri="{FF2B5EF4-FFF2-40B4-BE49-F238E27FC236}">
                <a16:creationId xmlns:a16="http://schemas.microsoft.com/office/drawing/2014/main" id="{EEAB55EB-4E55-4924-B633-0C1DFC9FD00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0360" name="Text Box 8">
            <a:extLst>
              <a:ext uri="{FF2B5EF4-FFF2-40B4-BE49-F238E27FC236}">
                <a16:creationId xmlns:a16="http://schemas.microsoft.com/office/drawing/2014/main" id="{E7351695-7FE8-4179-9390-776E8C196B3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00361" name="Line 9">
            <a:extLst>
              <a:ext uri="{FF2B5EF4-FFF2-40B4-BE49-F238E27FC236}">
                <a16:creationId xmlns:a16="http://schemas.microsoft.com/office/drawing/2014/main" id="{09D6FEA2-E985-4D35-ADC0-3F319561386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a:extLst>
              <a:ext uri="{FF2B5EF4-FFF2-40B4-BE49-F238E27FC236}">
                <a16:creationId xmlns:a16="http://schemas.microsoft.com/office/drawing/2014/main" id="{5BA1586A-513E-4BB2-A5D1-C0E048D534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E0634A84-0C61-4ECD-91DB-A493142CBE6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4" name="Line 12">
            <a:extLst>
              <a:ext uri="{FF2B5EF4-FFF2-40B4-BE49-F238E27FC236}">
                <a16:creationId xmlns:a16="http://schemas.microsoft.com/office/drawing/2014/main" id="{C0EEB40F-4C43-4390-A145-61143E9A1FF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7" name="Line 15">
            <a:extLst>
              <a:ext uri="{FF2B5EF4-FFF2-40B4-BE49-F238E27FC236}">
                <a16:creationId xmlns:a16="http://schemas.microsoft.com/office/drawing/2014/main" id="{B56CC72C-87EB-4673-BB2A-53A71D2D39C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8" name="Line 16">
            <a:extLst>
              <a:ext uri="{FF2B5EF4-FFF2-40B4-BE49-F238E27FC236}">
                <a16:creationId xmlns:a16="http://schemas.microsoft.com/office/drawing/2014/main" id="{6968B929-D5D5-4FF4-B01B-5E7B2F6AAE4E}"/>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9" name="Rectangle 17">
            <a:extLst>
              <a:ext uri="{FF2B5EF4-FFF2-40B4-BE49-F238E27FC236}">
                <a16:creationId xmlns:a16="http://schemas.microsoft.com/office/drawing/2014/main" id="{F499EFEA-2EC4-43A2-8A79-D723DBD3AE8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0370" name="Rectangle 18">
            <a:extLst>
              <a:ext uri="{FF2B5EF4-FFF2-40B4-BE49-F238E27FC236}">
                <a16:creationId xmlns:a16="http://schemas.microsoft.com/office/drawing/2014/main" id="{99406C7E-864D-4DED-ABBD-C7BADE92BB4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0371" name="Text Box 19">
            <a:extLst>
              <a:ext uri="{FF2B5EF4-FFF2-40B4-BE49-F238E27FC236}">
                <a16:creationId xmlns:a16="http://schemas.microsoft.com/office/drawing/2014/main" id="{F0347B7C-8B53-49B9-9EF7-26D512910C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0372" name="Text Box 20">
            <a:extLst>
              <a:ext uri="{FF2B5EF4-FFF2-40B4-BE49-F238E27FC236}">
                <a16:creationId xmlns:a16="http://schemas.microsoft.com/office/drawing/2014/main" id="{7DE591A9-04A5-4EDA-9EA3-479E5BC38A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0373" name="Text Box 21">
            <a:extLst>
              <a:ext uri="{FF2B5EF4-FFF2-40B4-BE49-F238E27FC236}">
                <a16:creationId xmlns:a16="http://schemas.microsoft.com/office/drawing/2014/main" id="{26A4F94C-2517-4307-905F-F9CA6ADDAB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0390" name="Text Box 38">
            <a:extLst>
              <a:ext uri="{FF2B5EF4-FFF2-40B4-BE49-F238E27FC236}">
                <a16:creationId xmlns:a16="http://schemas.microsoft.com/office/drawing/2014/main" id="{ED118493-7432-4B6D-B3B4-1D942E516A8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0391" name="Text Box 39">
            <a:extLst>
              <a:ext uri="{FF2B5EF4-FFF2-40B4-BE49-F238E27FC236}">
                <a16:creationId xmlns:a16="http://schemas.microsoft.com/office/drawing/2014/main" id="{F2071BB9-BA54-4F00-8B55-84CFE744F2C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0392" name="Text Box 40">
            <a:extLst>
              <a:ext uri="{FF2B5EF4-FFF2-40B4-BE49-F238E27FC236}">
                <a16:creationId xmlns:a16="http://schemas.microsoft.com/office/drawing/2014/main" id="{D80CCE54-7D77-4BD6-B85F-69329891E1A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0393" name="Line 41">
            <a:extLst>
              <a:ext uri="{FF2B5EF4-FFF2-40B4-BE49-F238E27FC236}">
                <a16:creationId xmlns:a16="http://schemas.microsoft.com/office/drawing/2014/main" id="{25455A98-A24B-48C9-BE76-1A74027875D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4" name="Line 42">
            <a:extLst>
              <a:ext uri="{FF2B5EF4-FFF2-40B4-BE49-F238E27FC236}">
                <a16:creationId xmlns:a16="http://schemas.microsoft.com/office/drawing/2014/main" id="{371E90C3-7535-4C0F-BDDC-F8296C9A872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5" name="Line 43">
            <a:extLst>
              <a:ext uri="{FF2B5EF4-FFF2-40B4-BE49-F238E27FC236}">
                <a16:creationId xmlns:a16="http://schemas.microsoft.com/office/drawing/2014/main" id="{A32415FD-F7E5-402A-A50F-176528F751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6" name="Line 44">
            <a:extLst>
              <a:ext uri="{FF2B5EF4-FFF2-40B4-BE49-F238E27FC236}">
                <a16:creationId xmlns:a16="http://schemas.microsoft.com/office/drawing/2014/main" id="{3F008923-E9E3-40BD-BC57-D8680813E9A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4F731013-D2D2-4629-8617-B89472293E0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rgbClr val="FF99FF"/>
                </a:solidFill>
              </a:rPr>
              <a:t>--2/3 with concomitant…DVD and IO </a:t>
            </a:r>
            <a:r>
              <a:rPr lang="en-US" altLang="en-US" sz="1600" b="0" dirty="0" err="1">
                <a:solidFill>
                  <a:srgbClr val="FF99FF"/>
                </a:solidFill>
              </a:rPr>
              <a:t>overaction</a:t>
            </a:r>
            <a:endParaRPr lang="en-US" altLang="en-US" sz="1600" b="0" dirty="0">
              <a:solidFill>
                <a:srgbClr val="FF99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0398" name="Text Box 46">
            <a:extLst>
              <a:ext uri="{FF2B5EF4-FFF2-40B4-BE49-F238E27FC236}">
                <a16:creationId xmlns:a16="http://schemas.microsoft.com/office/drawing/2014/main" id="{DE5CCB15-C501-4546-ACB2-5E763D75000E}"/>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pPr>
            <a:r>
              <a:rPr lang="en-US" altLang="en-US" sz="1600" b="0" dirty="0">
                <a:solidFill>
                  <a:schemeClr val="bg1">
                    <a:lumMod val="65000"/>
                  </a:schemeClr>
                </a:solidFill>
              </a:rPr>
              <a:t>It tends to be</a:t>
            </a:r>
            <a:r>
              <a:rPr lang="en-US" altLang="en-US" sz="1600" dirty="0">
                <a:solidFill>
                  <a:schemeClr val="bg1">
                    <a:lumMod val="65000"/>
                  </a:schemeClr>
                </a:solidFill>
              </a:rPr>
              <a:t> </a:t>
            </a:r>
            <a:r>
              <a:rPr lang="en-US" altLang="en-US" sz="1600" b="0" i="1" dirty="0">
                <a:solidFill>
                  <a:srgbClr val="0000FF"/>
                </a:solidFill>
              </a:rPr>
              <a:t>equal OU? </a:t>
            </a:r>
            <a:r>
              <a:rPr lang="en-US" altLang="en-US" sz="1600" dirty="0">
                <a:solidFill>
                  <a:srgbClr val="0000FF"/>
                </a:solidFill>
              </a:rPr>
              <a:t>No</a:t>
            </a:r>
          </a:p>
          <a:p>
            <a:pPr eaLnBrk="1" hangingPunct="1">
              <a:lnSpc>
                <a:spcPct val="90000"/>
              </a:lnSpc>
              <a:spcBef>
                <a:spcPct val="0"/>
              </a:spcBef>
              <a:buClrTx/>
              <a:buSzTx/>
              <a:buFontTx/>
              <a:buNone/>
            </a:pPr>
            <a:endParaRPr lang="en-US" altLang="en-US" sz="1600" b="0" i="1" dirty="0">
              <a:solidFill>
                <a:schemeClr val="bg1">
                  <a:lumMod val="65000"/>
                </a:schemeClr>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Is amblyopia common?</a:t>
            </a:r>
          </a:p>
          <a:p>
            <a:pPr eaLnBrk="1" hangingPunct="1">
              <a:lnSpc>
                <a:spcPct val="90000"/>
              </a:lnSpc>
              <a:spcBef>
                <a:spcPct val="0"/>
              </a:spcBef>
              <a:buClrTx/>
              <a:buSzTx/>
              <a:buFontTx/>
              <a:buNone/>
            </a:pPr>
            <a:r>
              <a:rPr lang="en-US" altLang="en-US" sz="1600" dirty="0">
                <a:solidFill>
                  <a:srgbClr val="0000FF"/>
                </a:solidFill>
              </a:rPr>
              <a:t>Yes</a:t>
            </a:r>
          </a:p>
        </p:txBody>
      </p:sp>
      <p:sp>
        <p:nvSpPr>
          <p:cNvPr id="100399" name="Slide Number Placeholder 1">
            <a:extLst>
              <a:ext uri="{FF2B5EF4-FFF2-40B4-BE49-F238E27FC236}">
                <a16:creationId xmlns:a16="http://schemas.microsoft.com/office/drawing/2014/main" id="{27F2CCCE-0C22-4E28-B70C-5C4029C2A8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B792B-16CB-449A-A604-6595ECF9678A}" type="slidenum">
              <a:rPr lang="en-US" altLang="en-US" sz="1000"/>
              <a:pPr>
                <a:spcBef>
                  <a:spcPct val="0"/>
                </a:spcBef>
                <a:buClrTx/>
                <a:buSzTx/>
                <a:buFontTx/>
                <a:buNone/>
              </a:pPr>
              <a:t>117</a:t>
            </a:fld>
            <a:endParaRPr lang="en-US" altLang="en-US" sz="1000"/>
          </a:p>
        </p:txBody>
      </p:sp>
      <p:sp>
        <p:nvSpPr>
          <p:cNvPr id="50" name="Oval 1">
            <a:extLst>
              <a:ext uri="{FF2B5EF4-FFF2-40B4-BE49-F238E27FC236}">
                <a16:creationId xmlns:a16="http://schemas.microsoft.com/office/drawing/2014/main" id="{A8F214E3-6C6C-451D-9BDC-3038D1397F83}"/>
              </a:ext>
            </a:extLst>
          </p:cNvPr>
          <p:cNvSpPr>
            <a:spLocks noChangeArrowheads="1"/>
          </p:cNvSpPr>
          <p:nvPr/>
        </p:nvSpPr>
        <p:spPr bwMode="auto">
          <a:xfrm>
            <a:off x="4239178" y="5410995"/>
            <a:ext cx="582060"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Arrow: Bent-Up 2">
            <a:extLst>
              <a:ext uri="{FF2B5EF4-FFF2-40B4-BE49-F238E27FC236}">
                <a16:creationId xmlns:a16="http://schemas.microsoft.com/office/drawing/2014/main" id="{E5A8B01F-7934-404B-9F76-1454A9202F5A}"/>
              </a:ext>
            </a:extLst>
          </p:cNvPr>
          <p:cNvSpPr/>
          <p:nvPr/>
        </p:nvSpPr>
        <p:spPr bwMode="auto">
          <a:xfrm>
            <a:off x="4884496" y="5057775"/>
            <a:ext cx="1365492" cy="599281"/>
          </a:xfrm>
          <a:prstGeom prst="ben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extBox 3">
            <a:extLst>
              <a:ext uri="{FF2B5EF4-FFF2-40B4-BE49-F238E27FC236}">
                <a16:creationId xmlns:a16="http://schemas.microsoft.com/office/drawing/2014/main" id="{C8F895ED-7755-4CD7-B9CF-D04D8D88DFBC}"/>
              </a:ext>
            </a:extLst>
          </p:cNvPr>
          <p:cNvSpPr txBox="1"/>
          <p:nvPr/>
        </p:nvSpPr>
        <p:spPr>
          <a:xfrm>
            <a:off x="1873250" y="4473337"/>
            <a:ext cx="3536950" cy="738664"/>
          </a:xfrm>
          <a:prstGeom prst="rect">
            <a:avLst/>
          </a:prstGeom>
          <a:solidFill>
            <a:srgbClr val="002060"/>
          </a:solidFill>
        </p:spPr>
        <p:txBody>
          <a:bodyPr wrap="square" rtlCol="0">
            <a:spAutoFit/>
          </a:bodyPr>
          <a:lstStyle/>
          <a:p>
            <a:r>
              <a:rPr lang="en-US" sz="1400" b="0" i="1" dirty="0">
                <a:solidFill>
                  <a:schemeClr val="bg1"/>
                </a:solidFill>
              </a:rPr>
              <a:t>If amblyopia is present:</a:t>
            </a:r>
          </a:p>
          <a:p>
            <a:r>
              <a:rPr lang="en-US" sz="1400" b="0" i="1" dirty="0">
                <a:solidFill>
                  <a:schemeClr val="bg1"/>
                </a:solidFill>
              </a:rPr>
              <a:t>--will vision be equal OU? </a:t>
            </a:r>
            <a:r>
              <a:rPr lang="en-US" sz="1400" dirty="0">
                <a:solidFill>
                  <a:schemeClr val="bg1"/>
                </a:solidFill>
              </a:rPr>
              <a:t>No</a:t>
            </a:r>
          </a:p>
          <a:p>
            <a:r>
              <a:rPr lang="en-US" sz="1400" b="0" i="1" dirty="0">
                <a:solidFill>
                  <a:schemeClr val="tx1">
                    <a:lumMod val="65000"/>
                    <a:lumOff val="35000"/>
                  </a:schemeClr>
                </a:solidFill>
              </a:rPr>
              <a:t>--</a:t>
            </a:r>
            <a:r>
              <a:rPr lang="en-US" sz="1400" b="0" i="1" dirty="0">
                <a:solidFill>
                  <a:srgbClr val="002060"/>
                </a:solidFill>
              </a:rPr>
              <a:t>Will a gaze preference be present? </a:t>
            </a:r>
            <a:r>
              <a:rPr lang="en-US" sz="1400" dirty="0">
                <a:solidFill>
                  <a:srgbClr val="002060"/>
                </a:solidFill>
              </a:rPr>
              <a:t>Yes</a:t>
            </a:r>
          </a:p>
        </p:txBody>
      </p:sp>
      <p:sp>
        <p:nvSpPr>
          <p:cNvPr id="2" name="Title 1">
            <a:extLst>
              <a:ext uri="{FF2B5EF4-FFF2-40B4-BE49-F238E27FC236}">
                <a16:creationId xmlns:a16="http://schemas.microsoft.com/office/drawing/2014/main" id="{3D02D399-635E-4208-9D67-B66E11AD5082}"/>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E2C2341A-B4D3-46A6-8F85-4548711B340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3666427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3">
            <a:extLst>
              <a:ext uri="{FF2B5EF4-FFF2-40B4-BE49-F238E27FC236}">
                <a16:creationId xmlns:a16="http://schemas.microsoft.com/office/drawing/2014/main" id="{B25EB2D4-1644-4A46-AD5D-7826A57034B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0356" name="Text Box 4">
            <a:extLst>
              <a:ext uri="{FF2B5EF4-FFF2-40B4-BE49-F238E27FC236}">
                <a16:creationId xmlns:a16="http://schemas.microsoft.com/office/drawing/2014/main" id="{04DFD6AE-145D-49CD-889A-190E2203C1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0357" name="Text Box 5">
            <a:extLst>
              <a:ext uri="{FF2B5EF4-FFF2-40B4-BE49-F238E27FC236}">
                <a16:creationId xmlns:a16="http://schemas.microsoft.com/office/drawing/2014/main" id="{EEAB55EB-4E55-4924-B633-0C1DFC9FD00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0360" name="Text Box 8">
            <a:extLst>
              <a:ext uri="{FF2B5EF4-FFF2-40B4-BE49-F238E27FC236}">
                <a16:creationId xmlns:a16="http://schemas.microsoft.com/office/drawing/2014/main" id="{E7351695-7FE8-4179-9390-776E8C196B3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00361" name="Line 9">
            <a:extLst>
              <a:ext uri="{FF2B5EF4-FFF2-40B4-BE49-F238E27FC236}">
                <a16:creationId xmlns:a16="http://schemas.microsoft.com/office/drawing/2014/main" id="{09D6FEA2-E985-4D35-ADC0-3F319561386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a:extLst>
              <a:ext uri="{FF2B5EF4-FFF2-40B4-BE49-F238E27FC236}">
                <a16:creationId xmlns:a16="http://schemas.microsoft.com/office/drawing/2014/main" id="{5BA1586A-513E-4BB2-A5D1-C0E048D534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E0634A84-0C61-4ECD-91DB-A493142CBE6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4" name="Line 12">
            <a:extLst>
              <a:ext uri="{FF2B5EF4-FFF2-40B4-BE49-F238E27FC236}">
                <a16:creationId xmlns:a16="http://schemas.microsoft.com/office/drawing/2014/main" id="{C0EEB40F-4C43-4390-A145-61143E9A1FF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7" name="Line 15">
            <a:extLst>
              <a:ext uri="{FF2B5EF4-FFF2-40B4-BE49-F238E27FC236}">
                <a16:creationId xmlns:a16="http://schemas.microsoft.com/office/drawing/2014/main" id="{B56CC72C-87EB-4673-BB2A-53A71D2D39C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8" name="Line 16">
            <a:extLst>
              <a:ext uri="{FF2B5EF4-FFF2-40B4-BE49-F238E27FC236}">
                <a16:creationId xmlns:a16="http://schemas.microsoft.com/office/drawing/2014/main" id="{6968B929-D5D5-4FF4-B01B-5E7B2F6AAE4E}"/>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9" name="Rectangle 17">
            <a:extLst>
              <a:ext uri="{FF2B5EF4-FFF2-40B4-BE49-F238E27FC236}">
                <a16:creationId xmlns:a16="http://schemas.microsoft.com/office/drawing/2014/main" id="{F499EFEA-2EC4-43A2-8A79-D723DBD3AE8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0370" name="Rectangle 18">
            <a:extLst>
              <a:ext uri="{FF2B5EF4-FFF2-40B4-BE49-F238E27FC236}">
                <a16:creationId xmlns:a16="http://schemas.microsoft.com/office/drawing/2014/main" id="{99406C7E-864D-4DED-ABBD-C7BADE92BB4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0371" name="Text Box 19">
            <a:extLst>
              <a:ext uri="{FF2B5EF4-FFF2-40B4-BE49-F238E27FC236}">
                <a16:creationId xmlns:a16="http://schemas.microsoft.com/office/drawing/2014/main" id="{F0347B7C-8B53-49B9-9EF7-26D512910C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0372" name="Text Box 20">
            <a:extLst>
              <a:ext uri="{FF2B5EF4-FFF2-40B4-BE49-F238E27FC236}">
                <a16:creationId xmlns:a16="http://schemas.microsoft.com/office/drawing/2014/main" id="{7DE591A9-04A5-4EDA-9EA3-479E5BC38A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0373" name="Text Box 21">
            <a:extLst>
              <a:ext uri="{FF2B5EF4-FFF2-40B4-BE49-F238E27FC236}">
                <a16:creationId xmlns:a16="http://schemas.microsoft.com/office/drawing/2014/main" id="{26A4F94C-2517-4307-905F-F9CA6ADDAB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0390" name="Text Box 38">
            <a:extLst>
              <a:ext uri="{FF2B5EF4-FFF2-40B4-BE49-F238E27FC236}">
                <a16:creationId xmlns:a16="http://schemas.microsoft.com/office/drawing/2014/main" id="{ED118493-7432-4B6D-B3B4-1D942E516A8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0391" name="Text Box 39">
            <a:extLst>
              <a:ext uri="{FF2B5EF4-FFF2-40B4-BE49-F238E27FC236}">
                <a16:creationId xmlns:a16="http://schemas.microsoft.com/office/drawing/2014/main" id="{F2071BB9-BA54-4F00-8B55-84CFE744F2C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0392" name="Text Box 40">
            <a:extLst>
              <a:ext uri="{FF2B5EF4-FFF2-40B4-BE49-F238E27FC236}">
                <a16:creationId xmlns:a16="http://schemas.microsoft.com/office/drawing/2014/main" id="{D80CCE54-7D77-4BD6-B85F-69329891E1A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0393" name="Line 41">
            <a:extLst>
              <a:ext uri="{FF2B5EF4-FFF2-40B4-BE49-F238E27FC236}">
                <a16:creationId xmlns:a16="http://schemas.microsoft.com/office/drawing/2014/main" id="{25455A98-A24B-48C9-BE76-1A74027875D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4" name="Line 42">
            <a:extLst>
              <a:ext uri="{FF2B5EF4-FFF2-40B4-BE49-F238E27FC236}">
                <a16:creationId xmlns:a16="http://schemas.microsoft.com/office/drawing/2014/main" id="{371E90C3-7535-4C0F-BDDC-F8296C9A872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5" name="Line 43">
            <a:extLst>
              <a:ext uri="{FF2B5EF4-FFF2-40B4-BE49-F238E27FC236}">
                <a16:creationId xmlns:a16="http://schemas.microsoft.com/office/drawing/2014/main" id="{A32415FD-F7E5-402A-A50F-176528F751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6" name="Line 44">
            <a:extLst>
              <a:ext uri="{FF2B5EF4-FFF2-40B4-BE49-F238E27FC236}">
                <a16:creationId xmlns:a16="http://schemas.microsoft.com/office/drawing/2014/main" id="{3F008923-E9E3-40BD-BC57-D8680813E9A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4F731013-D2D2-4629-8617-B89472293E0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overaction</a:t>
            </a: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0398" name="Text Box 46">
            <a:extLst>
              <a:ext uri="{FF2B5EF4-FFF2-40B4-BE49-F238E27FC236}">
                <a16:creationId xmlns:a16="http://schemas.microsoft.com/office/drawing/2014/main" id="{DE5CCB15-C501-4546-ACB2-5E763D75000E}"/>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pPr>
            <a:r>
              <a:rPr lang="en-US" altLang="en-US" sz="1600" b="0" dirty="0">
                <a:solidFill>
                  <a:schemeClr val="bg1">
                    <a:lumMod val="65000"/>
                  </a:schemeClr>
                </a:solidFill>
              </a:rPr>
              <a:t>It tends to be</a:t>
            </a:r>
            <a:r>
              <a:rPr lang="en-US" altLang="en-US" sz="1600" dirty="0">
                <a:solidFill>
                  <a:schemeClr val="bg1">
                    <a:lumMod val="65000"/>
                  </a:schemeClr>
                </a:solidFill>
              </a:rPr>
              <a:t> </a:t>
            </a:r>
            <a:r>
              <a:rPr lang="en-US" altLang="en-US" sz="1600" b="0" i="1" dirty="0">
                <a:solidFill>
                  <a:schemeClr val="bg1">
                    <a:lumMod val="65000"/>
                  </a:schemeClr>
                </a:solidFill>
              </a:rPr>
              <a:t>equal OU? </a:t>
            </a:r>
            <a:r>
              <a:rPr lang="en-US" altLang="en-US" sz="1600" dirty="0">
                <a:solidFill>
                  <a:schemeClr val="bg1">
                    <a:lumMod val="65000"/>
                  </a:schemeClr>
                </a:solidFill>
              </a:rPr>
              <a:t>No</a:t>
            </a:r>
          </a:p>
          <a:p>
            <a:pPr eaLnBrk="1" hangingPunct="1">
              <a:lnSpc>
                <a:spcPct val="90000"/>
              </a:lnSpc>
              <a:spcBef>
                <a:spcPct val="0"/>
              </a:spcBef>
              <a:buClrTx/>
              <a:buSzTx/>
              <a:buFontTx/>
              <a:buNone/>
            </a:pPr>
            <a:endParaRPr lang="en-US" altLang="en-US" sz="1600" b="0" i="1" dirty="0">
              <a:solidFill>
                <a:schemeClr val="bg1">
                  <a:lumMod val="65000"/>
                </a:schemeClr>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Is amblyopia common?</a:t>
            </a:r>
          </a:p>
          <a:p>
            <a:pPr eaLnBrk="1" hangingPunct="1">
              <a:lnSpc>
                <a:spcPct val="90000"/>
              </a:lnSpc>
              <a:spcBef>
                <a:spcPct val="0"/>
              </a:spcBef>
              <a:buClrTx/>
              <a:buSzTx/>
              <a:buFontTx/>
              <a:buNone/>
            </a:pPr>
            <a:r>
              <a:rPr lang="en-US" altLang="en-US" sz="1600" dirty="0">
                <a:solidFill>
                  <a:srgbClr val="0000FF"/>
                </a:solidFill>
              </a:rPr>
              <a:t>Yes</a:t>
            </a:r>
          </a:p>
        </p:txBody>
      </p:sp>
      <p:sp>
        <p:nvSpPr>
          <p:cNvPr id="100399" name="Slide Number Placeholder 1">
            <a:extLst>
              <a:ext uri="{FF2B5EF4-FFF2-40B4-BE49-F238E27FC236}">
                <a16:creationId xmlns:a16="http://schemas.microsoft.com/office/drawing/2014/main" id="{27F2CCCE-0C22-4E28-B70C-5C4029C2A8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B792B-16CB-449A-A604-6595ECF9678A}" type="slidenum">
              <a:rPr lang="en-US" altLang="en-US" sz="1000"/>
              <a:pPr>
                <a:spcBef>
                  <a:spcPct val="0"/>
                </a:spcBef>
                <a:buClrTx/>
                <a:buSzTx/>
                <a:buFontTx/>
                <a:buNone/>
              </a:pPr>
              <a:t>118</a:t>
            </a:fld>
            <a:endParaRPr lang="en-US" altLang="en-US" sz="1000"/>
          </a:p>
        </p:txBody>
      </p:sp>
      <p:sp>
        <p:nvSpPr>
          <p:cNvPr id="50" name="Oval 1">
            <a:extLst>
              <a:ext uri="{FF2B5EF4-FFF2-40B4-BE49-F238E27FC236}">
                <a16:creationId xmlns:a16="http://schemas.microsoft.com/office/drawing/2014/main" id="{A8F214E3-6C6C-451D-9BDC-3038D1397F83}"/>
              </a:ext>
            </a:extLst>
          </p:cNvPr>
          <p:cNvSpPr>
            <a:spLocks noChangeArrowheads="1"/>
          </p:cNvSpPr>
          <p:nvPr/>
        </p:nvSpPr>
        <p:spPr bwMode="auto">
          <a:xfrm>
            <a:off x="4239178" y="5410995"/>
            <a:ext cx="582060"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Arrow: Bent-Up 2">
            <a:extLst>
              <a:ext uri="{FF2B5EF4-FFF2-40B4-BE49-F238E27FC236}">
                <a16:creationId xmlns:a16="http://schemas.microsoft.com/office/drawing/2014/main" id="{E5A8B01F-7934-404B-9F76-1454A9202F5A}"/>
              </a:ext>
            </a:extLst>
          </p:cNvPr>
          <p:cNvSpPr/>
          <p:nvPr/>
        </p:nvSpPr>
        <p:spPr bwMode="auto">
          <a:xfrm>
            <a:off x="4884496" y="4473337"/>
            <a:ext cx="1365492" cy="1183720"/>
          </a:xfrm>
          <a:prstGeom prst="bentUpArrow">
            <a:avLst>
              <a:gd name="adj1" fmla="val 13354"/>
              <a:gd name="adj2" fmla="val 18118"/>
              <a:gd name="adj3" fmla="val 2500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extBox 3">
            <a:extLst>
              <a:ext uri="{FF2B5EF4-FFF2-40B4-BE49-F238E27FC236}">
                <a16:creationId xmlns:a16="http://schemas.microsoft.com/office/drawing/2014/main" id="{C8F895ED-7755-4CD7-B9CF-D04D8D88DFBC}"/>
              </a:ext>
            </a:extLst>
          </p:cNvPr>
          <p:cNvSpPr txBox="1"/>
          <p:nvPr/>
        </p:nvSpPr>
        <p:spPr>
          <a:xfrm>
            <a:off x="1873250" y="4473337"/>
            <a:ext cx="3536950" cy="738664"/>
          </a:xfrm>
          <a:prstGeom prst="rect">
            <a:avLst/>
          </a:prstGeom>
          <a:solidFill>
            <a:srgbClr val="002060"/>
          </a:solidFill>
        </p:spPr>
        <p:txBody>
          <a:bodyPr wrap="square" rtlCol="0">
            <a:spAutoFit/>
          </a:bodyPr>
          <a:lstStyle/>
          <a:p>
            <a:r>
              <a:rPr lang="en-US" sz="1400" b="0" i="1" dirty="0">
                <a:solidFill>
                  <a:schemeClr val="bg1"/>
                </a:solidFill>
              </a:rPr>
              <a:t>If amblyopia is present:</a:t>
            </a:r>
          </a:p>
          <a:p>
            <a:r>
              <a:rPr lang="en-US" sz="1400" b="0" i="1" dirty="0">
                <a:solidFill>
                  <a:schemeClr val="bg1"/>
                </a:solidFill>
              </a:rPr>
              <a:t>--will vision be equal OU? </a:t>
            </a:r>
            <a:r>
              <a:rPr lang="en-US" sz="1400" dirty="0">
                <a:solidFill>
                  <a:schemeClr val="bg1"/>
                </a:solidFill>
              </a:rPr>
              <a:t>No</a:t>
            </a:r>
          </a:p>
          <a:p>
            <a:r>
              <a:rPr lang="en-US" sz="1400" b="0" i="1" dirty="0">
                <a:solidFill>
                  <a:schemeClr val="bg1"/>
                </a:solidFill>
              </a:rPr>
              <a:t>--Will a gaze preference be present? </a:t>
            </a:r>
            <a:r>
              <a:rPr lang="en-US" sz="1400" dirty="0">
                <a:solidFill>
                  <a:srgbClr val="002060"/>
                </a:solidFill>
              </a:rPr>
              <a:t>Yes</a:t>
            </a:r>
          </a:p>
        </p:txBody>
      </p:sp>
      <p:sp>
        <p:nvSpPr>
          <p:cNvPr id="2" name="Title 1">
            <a:extLst>
              <a:ext uri="{FF2B5EF4-FFF2-40B4-BE49-F238E27FC236}">
                <a16:creationId xmlns:a16="http://schemas.microsoft.com/office/drawing/2014/main" id="{E16BD731-FAC9-484D-802F-AED5D32FBFA4}"/>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FBFF3580-DD52-4C7D-937F-8CE513E14B1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93118666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Text Box 3">
            <a:extLst>
              <a:ext uri="{FF2B5EF4-FFF2-40B4-BE49-F238E27FC236}">
                <a16:creationId xmlns:a16="http://schemas.microsoft.com/office/drawing/2014/main" id="{B25EB2D4-1644-4A46-AD5D-7826A57034B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0356" name="Text Box 4">
            <a:extLst>
              <a:ext uri="{FF2B5EF4-FFF2-40B4-BE49-F238E27FC236}">
                <a16:creationId xmlns:a16="http://schemas.microsoft.com/office/drawing/2014/main" id="{04DFD6AE-145D-49CD-889A-190E2203C1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0357" name="Text Box 5">
            <a:extLst>
              <a:ext uri="{FF2B5EF4-FFF2-40B4-BE49-F238E27FC236}">
                <a16:creationId xmlns:a16="http://schemas.microsoft.com/office/drawing/2014/main" id="{EEAB55EB-4E55-4924-B633-0C1DFC9FD00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0361" name="Line 9">
            <a:extLst>
              <a:ext uri="{FF2B5EF4-FFF2-40B4-BE49-F238E27FC236}">
                <a16:creationId xmlns:a16="http://schemas.microsoft.com/office/drawing/2014/main" id="{09D6FEA2-E985-4D35-ADC0-3F319561386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a:extLst>
              <a:ext uri="{FF2B5EF4-FFF2-40B4-BE49-F238E27FC236}">
                <a16:creationId xmlns:a16="http://schemas.microsoft.com/office/drawing/2014/main" id="{5BA1586A-513E-4BB2-A5D1-C0E048D534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E0634A84-0C61-4ECD-91DB-A493142CBE6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4" name="Line 12">
            <a:extLst>
              <a:ext uri="{FF2B5EF4-FFF2-40B4-BE49-F238E27FC236}">
                <a16:creationId xmlns:a16="http://schemas.microsoft.com/office/drawing/2014/main" id="{C0EEB40F-4C43-4390-A145-61143E9A1FF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7" name="Line 15">
            <a:extLst>
              <a:ext uri="{FF2B5EF4-FFF2-40B4-BE49-F238E27FC236}">
                <a16:creationId xmlns:a16="http://schemas.microsoft.com/office/drawing/2014/main" id="{B56CC72C-87EB-4673-BB2A-53A71D2D39C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8" name="Line 16">
            <a:extLst>
              <a:ext uri="{FF2B5EF4-FFF2-40B4-BE49-F238E27FC236}">
                <a16:creationId xmlns:a16="http://schemas.microsoft.com/office/drawing/2014/main" id="{6968B929-D5D5-4FF4-B01B-5E7B2F6AAE4E}"/>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9" name="Rectangle 17">
            <a:extLst>
              <a:ext uri="{FF2B5EF4-FFF2-40B4-BE49-F238E27FC236}">
                <a16:creationId xmlns:a16="http://schemas.microsoft.com/office/drawing/2014/main" id="{F499EFEA-2EC4-43A2-8A79-D723DBD3AE8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0370" name="Rectangle 18">
            <a:extLst>
              <a:ext uri="{FF2B5EF4-FFF2-40B4-BE49-F238E27FC236}">
                <a16:creationId xmlns:a16="http://schemas.microsoft.com/office/drawing/2014/main" id="{99406C7E-864D-4DED-ABBD-C7BADE92BB4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0371" name="Text Box 19">
            <a:extLst>
              <a:ext uri="{FF2B5EF4-FFF2-40B4-BE49-F238E27FC236}">
                <a16:creationId xmlns:a16="http://schemas.microsoft.com/office/drawing/2014/main" id="{F0347B7C-8B53-49B9-9EF7-26D512910C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0372" name="Text Box 20">
            <a:extLst>
              <a:ext uri="{FF2B5EF4-FFF2-40B4-BE49-F238E27FC236}">
                <a16:creationId xmlns:a16="http://schemas.microsoft.com/office/drawing/2014/main" id="{7DE591A9-04A5-4EDA-9EA3-479E5BC38A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0373" name="Text Box 21">
            <a:extLst>
              <a:ext uri="{FF2B5EF4-FFF2-40B4-BE49-F238E27FC236}">
                <a16:creationId xmlns:a16="http://schemas.microsoft.com/office/drawing/2014/main" id="{26A4F94C-2517-4307-905F-F9CA6ADDAB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0390" name="Text Box 38">
            <a:extLst>
              <a:ext uri="{FF2B5EF4-FFF2-40B4-BE49-F238E27FC236}">
                <a16:creationId xmlns:a16="http://schemas.microsoft.com/office/drawing/2014/main" id="{ED118493-7432-4B6D-B3B4-1D942E516A8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0391" name="Text Box 39">
            <a:extLst>
              <a:ext uri="{FF2B5EF4-FFF2-40B4-BE49-F238E27FC236}">
                <a16:creationId xmlns:a16="http://schemas.microsoft.com/office/drawing/2014/main" id="{F2071BB9-BA54-4F00-8B55-84CFE744F2C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0392" name="Text Box 40">
            <a:extLst>
              <a:ext uri="{FF2B5EF4-FFF2-40B4-BE49-F238E27FC236}">
                <a16:creationId xmlns:a16="http://schemas.microsoft.com/office/drawing/2014/main" id="{D80CCE54-7D77-4BD6-B85F-69329891E1A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0393" name="Line 41">
            <a:extLst>
              <a:ext uri="{FF2B5EF4-FFF2-40B4-BE49-F238E27FC236}">
                <a16:creationId xmlns:a16="http://schemas.microsoft.com/office/drawing/2014/main" id="{25455A98-A24B-48C9-BE76-1A74027875D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4" name="Line 42">
            <a:extLst>
              <a:ext uri="{FF2B5EF4-FFF2-40B4-BE49-F238E27FC236}">
                <a16:creationId xmlns:a16="http://schemas.microsoft.com/office/drawing/2014/main" id="{371E90C3-7535-4C0F-BDDC-F8296C9A872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5" name="Line 43">
            <a:extLst>
              <a:ext uri="{FF2B5EF4-FFF2-40B4-BE49-F238E27FC236}">
                <a16:creationId xmlns:a16="http://schemas.microsoft.com/office/drawing/2014/main" id="{A32415FD-F7E5-402A-A50F-176528F751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96" name="Line 44">
            <a:extLst>
              <a:ext uri="{FF2B5EF4-FFF2-40B4-BE49-F238E27FC236}">
                <a16:creationId xmlns:a16="http://schemas.microsoft.com/office/drawing/2014/main" id="{3F008923-E9E3-40BD-BC57-D8680813E9A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4F731013-D2D2-4629-8617-B89472293E0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dirty="0"/>
              <a:t>--Cross fixation…</a:t>
            </a:r>
            <a:r>
              <a:rPr lang="en-US" altLang="en-US" sz="1600" dirty="0">
                <a:solidFill>
                  <a:srgbClr val="0000FF"/>
                </a:solidFill>
              </a:rPr>
              <a:t>may be present</a:t>
            </a:r>
          </a:p>
          <a:p>
            <a:pPr lvl="1" eaLnBrk="1" hangingPunct="1">
              <a:spcBef>
                <a:spcPct val="0"/>
              </a:spcBef>
              <a:buClrTx/>
              <a:buSzTx/>
              <a:buFontTx/>
              <a:buNone/>
              <a:defRPr/>
            </a:pPr>
            <a:r>
              <a:rPr lang="en-US" altLang="en-US" sz="1600" b="0" dirty="0">
                <a:solidFill>
                  <a:srgbClr val="FF99FF"/>
                </a:solidFill>
              </a:rPr>
              <a:t>--2/3 with concomitant…DVD and IO overaction</a:t>
            </a: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0398" name="Text Box 46">
            <a:extLst>
              <a:ext uri="{FF2B5EF4-FFF2-40B4-BE49-F238E27FC236}">
                <a16:creationId xmlns:a16="http://schemas.microsoft.com/office/drawing/2014/main" id="{DE5CCB15-C501-4546-ACB2-5E763D75000E}"/>
              </a:ext>
            </a:extLst>
          </p:cNvPr>
          <p:cNvSpPr txBox="1">
            <a:spLocks noChangeArrowheads="1"/>
          </p:cNvSpPr>
          <p:nvPr/>
        </p:nvSpPr>
        <p:spPr bwMode="auto">
          <a:xfrm>
            <a:off x="4267200" y="4572000"/>
            <a:ext cx="3063875" cy="1195388"/>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does this imply about VA?</a:t>
            </a:r>
          </a:p>
          <a:p>
            <a:pPr eaLnBrk="1" hangingPunct="1">
              <a:lnSpc>
                <a:spcPct val="90000"/>
              </a:lnSpc>
              <a:spcBef>
                <a:spcPct val="0"/>
              </a:spcBef>
              <a:buClrTx/>
              <a:buSzTx/>
              <a:buFontTx/>
              <a:buNone/>
            </a:pPr>
            <a:r>
              <a:rPr lang="en-US" altLang="en-US" sz="1600" b="0" dirty="0">
                <a:solidFill>
                  <a:schemeClr val="bg1">
                    <a:lumMod val="65000"/>
                  </a:schemeClr>
                </a:solidFill>
              </a:rPr>
              <a:t>It tends to be</a:t>
            </a:r>
            <a:r>
              <a:rPr lang="en-US" altLang="en-US" sz="1600" dirty="0">
                <a:solidFill>
                  <a:schemeClr val="bg1">
                    <a:lumMod val="65000"/>
                  </a:schemeClr>
                </a:solidFill>
              </a:rPr>
              <a:t> </a:t>
            </a:r>
            <a:r>
              <a:rPr lang="en-US" altLang="en-US" sz="1600" b="0" i="1" dirty="0">
                <a:solidFill>
                  <a:schemeClr val="bg1">
                    <a:lumMod val="65000"/>
                  </a:schemeClr>
                </a:solidFill>
              </a:rPr>
              <a:t>equal OU? </a:t>
            </a:r>
            <a:r>
              <a:rPr lang="en-US" altLang="en-US" sz="1600" dirty="0">
                <a:solidFill>
                  <a:schemeClr val="bg1">
                    <a:lumMod val="65000"/>
                  </a:schemeClr>
                </a:solidFill>
              </a:rPr>
              <a:t>No</a:t>
            </a:r>
          </a:p>
          <a:p>
            <a:pPr eaLnBrk="1" hangingPunct="1">
              <a:lnSpc>
                <a:spcPct val="90000"/>
              </a:lnSpc>
              <a:spcBef>
                <a:spcPct val="0"/>
              </a:spcBef>
              <a:buClrTx/>
              <a:buSzTx/>
              <a:buFontTx/>
              <a:buNone/>
            </a:pPr>
            <a:endParaRPr lang="en-US" altLang="en-US" sz="1600" b="0" i="1" dirty="0">
              <a:solidFill>
                <a:schemeClr val="bg1">
                  <a:lumMod val="65000"/>
                </a:schemeClr>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Is amblyopia common?</a:t>
            </a:r>
          </a:p>
          <a:p>
            <a:pPr eaLnBrk="1" hangingPunct="1">
              <a:lnSpc>
                <a:spcPct val="90000"/>
              </a:lnSpc>
              <a:spcBef>
                <a:spcPct val="0"/>
              </a:spcBef>
              <a:buClrTx/>
              <a:buSzTx/>
              <a:buFontTx/>
              <a:buNone/>
            </a:pPr>
            <a:r>
              <a:rPr lang="en-US" altLang="en-US" sz="1600" dirty="0">
                <a:solidFill>
                  <a:srgbClr val="0000FF"/>
                </a:solidFill>
              </a:rPr>
              <a:t>Yes</a:t>
            </a:r>
          </a:p>
        </p:txBody>
      </p:sp>
      <p:sp>
        <p:nvSpPr>
          <p:cNvPr id="100399" name="Slide Number Placeholder 1">
            <a:extLst>
              <a:ext uri="{FF2B5EF4-FFF2-40B4-BE49-F238E27FC236}">
                <a16:creationId xmlns:a16="http://schemas.microsoft.com/office/drawing/2014/main" id="{27F2CCCE-0C22-4E28-B70C-5C4029C2A8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B792B-16CB-449A-A604-6595ECF9678A}" type="slidenum">
              <a:rPr lang="en-US" altLang="en-US" sz="1000"/>
              <a:pPr>
                <a:spcBef>
                  <a:spcPct val="0"/>
                </a:spcBef>
                <a:buClrTx/>
                <a:buSzTx/>
                <a:buFontTx/>
                <a:buNone/>
              </a:pPr>
              <a:t>119</a:t>
            </a:fld>
            <a:endParaRPr lang="en-US" altLang="en-US" sz="1000"/>
          </a:p>
        </p:txBody>
      </p:sp>
      <p:sp>
        <p:nvSpPr>
          <p:cNvPr id="50" name="Oval 1">
            <a:extLst>
              <a:ext uri="{FF2B5EF4-FFF2-40B4-BE49-F238E27FC236}">
                <a16:creationId xmlns:a16="http://schemas.microsoft.com/office/drawing/2014/main" id="{A8F214E3-6C6C-451D-9BDC-3038D1397F83}"/>
              </a:ext>
            </a:extLst>
          </p:cNvPr>
          <p:cNvSpPr>
            <a:spLocks noChangeArrowheads="1"/>
          </p:cNvSpPr>
          <p:nvPr/>
        </p:nvSpPr>
        <p:spPr bwMode="auto">
          <a:xfrm>
            <a:off x="4239178" y="5410995"/>
            <a:ext cx="582060" cy="392112"/>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Arrow: Bent-Up 2">
            <a:extLst>
              <a:ext uri="{FF2B5EF4-FFF2-40B4-BE49-F238E27FC236}">
                <a16:creationId xmlns:a16="http://schemas.microsoft.com/office/drawing/2014/main" id="{E5A8B01F-7934-404B-9F76-1454A9202F5A}"/>
              </a:ext>
            </a:extLst>
          </p:cNvPr>
          <p:cNvSpPr/>
          <p:nvPr/>
        </p:nvSpPr>
        <p:spPr bwMode="auto">
          <a:xfrm>
            <a:off x="4884496" y="4473337"/>
            <a:ext cx="1365492" cy="1183720"/>
          </a:xfrm>
          <a:prstGeom prst="bentUpArrow">
            <a:avLst>
              <a:gd name="adj1" fmla="val 13354"/>
              <a:gd name="adj2" fmla="val 18118"/>
              <a:gd name="adj3" fmla="val 2500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extBox 3">
            <a:extLst>
              <a:ext uri="{FF2B5EF4-FFF2-40B4-BE49-F238E27FC236}">
                <a16:creationId xmlns:a16="http://schemas.microsoft.com/office/drawing/2014/main" id="{C8F895ED-7755-4CD7-B9CF-D04D8D88DFBC}"/>
              </a:ext>
            </a:extLst>
          </p:cNvPr>
          <p:cNvSpPr txBox="1"/>
          <p:nvPr/>
        </p:nvSpPr>
        <p:spPr>
          <a:xfrm>
            <a:off x="1873250" y="4473337"/>
            <a:ext cx="3536950" cy="738664"/>
          </a:xfrm>
          <a:prstGeom prst="rect">
            <a:avLst/>
          </a:prstGeom>
          <a:solidFill>
            <a:srgbClr val="002060"/>
          </a:solidFill>
        </p:spPr>
        <p:txBody>
          <a:bodyPr wrap="square" rtlCol="0">
            <a:spAutoFit/>
          </a:bodyPr>
          <a:lstStyle/>
          <a:p>
            <a:r>
              <a:rPr lang="en-US" sz="1400" b="0" i="1" dirty="0">
                <a:solidFill>
                  <a:schemeClr val="bg1"/>
                </a:solidFill>
              </a:rPr>
              <a:t>If amblyopia is present:</a:t>
            </a:r>
          </a:p>
          <a:p>
            <a:r>
              <a:rPr lang="en-US" sz="1400" b="0" i="1" dirty="0">
                <a:solidFill>
                  <a:schemeClr val="bg1"/>
                </a:solidFill>
              </a:rPr>
              <a:t>--will vision be equal OU? </a:t>
            </a:r>
            <a:r>
              <a:rPr lang="en-US" sz="1400" dirty="0">
                <a:solidFill>
                  <a:schemeClr val="bg1"/>
                </a:solidFill>
              </a:rPr>
              <a:t>No</a:t>
            </a:r>
          </a:p>
          <a:p>
            <a:r>
              <a:rPr lang="en-US" sz="1400" b="0" i="1" dirty="0">
                <a:solidFill>
                  <a:schemeClr val="bg1"/>
                </a:solidFill>
              </a:rPr>
              <a:t>--Will a gaze preference be present? </a:t>
            </a:r>
            <a:r>
              <a:rPr lang="en-US" sz="1400" dirty="0">
                <a:solidFill>
                  <a:schemeClr val="bg1"/>
                </a:solidFill>
              </a:rPr>
              <a:t>Yes</a:t>
            </a:r>
          </a:p>
        </p:txBody>
      </p:sp>
      <p:cxnSp>
        <p:nvCxnSpPr>
          <p:cNvPr id="5" name="Straight Connector 4">
            <a:extLst>
              <a:ext uri="{FF2B5EF4-FFF2-40B4-BE49-F238E27FC236}">
                <a16:creationId xmlns:a16="http://schemas.microsoft.com/office/drawing/2014/main" id="{8E69EF1C-0A8A-4567-BEA0-49FF4BB721AF}"/>
              </a:ext>
            </a:extLst>
          </p:cNvPr>
          <p:cNvCxnSpPr/>
          <p:nvPr/>
        </p:nvCxnSpPr>
        <p:spPr bwMode="auto">
          <a:xfrm>
            <a:off x="3886200" y="4365625"/>
            <a:ext cx="3444875" cy="0"/>
          </a:xfrm>
          <a:prstGeom prst="line">
            <a:avLst/>
          </a:prstGeom>
          <a:solidFill>
            <a:schemeClr val="accent1"/>
          </a:solidFill>
          <a:ln w="254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Title 1">
            <a:extLst>
              <a:ext uri="{FF2B5EF4-FFF2-40B4-BE49-F238E27FC236}">
                <a16:creationId xmlns:a16="http://schemas.microsoft.com/office/drawing/2014/main" id="{8EA590B5-4380-4099-AD5A-C77A7D2A19BF}"/>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82BFA3F3-E528-48C8-8D36-8358FC010E9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8377803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4278094"/>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p>
          <a:p>
            <a:pPr eaLnBrk="1" hangingPunct="1">
              <a:spcBef>
                <a:spcPct val="0"/>
              </a:spcBef>
              <a:buClrTx/>
              <a:buSzTx/>
              <a:buFontTx/>
              <a:buNone/>
            </a:pPr>
            <a:r>
              <a:rPr lang="en-US" altLang="en-US" sz="1600" b="0" dirty="0">
                <a:solidFill>
                  <a:srgbClr val="0000FF"/>
                </a:solidFill>
              </a:rPr>
              <a:t>No</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There </a:t>
            </a:r>
            <a:r>
              <a:rPr lang="en-US" altLang="en-US" sz="1600" dirty="0">
                <a:solidFill>
                  <a:srgbClr val="0000FF"/>
                </a:solidFill>
              </a:rPr>
              <a:t>is</a:t>
            </a:r>
            <a:r>
              <a:rPr lang="en-US" altLang="en-US" sz="1600" b="0" i="1" dirty="0">
                <a:solidFill>
                  <a:srgbClr val="0000FF"/>
                </a:solidFill>
              </a:rPr>
              <a:t> a predilection pattern among US whites, blacks and Asians—what is it?</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12</a:t>
            </a:fld>
            <a:endParaRPr lang="en-US" altLang="en-US" sz="1000"/>
          </a:p>
        </p:txBody>
      </p:sp>
      <p:sp>
        <p:nvSpPr>
          <p:cNvPr id="4" name="TextBox 3">
            <a:extLst>
              <a:ext uri="{FF2B5EF4-FFF2-40B4-BE49-F238E27FC236}">
                <a16:creationId xmlns:a16="http://schemas.microsoft.com/office/drawing/2014/main" id="{B025A5F1-B52C-44C3-BDFB-A56E537AE8A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77420694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Text Box 3">
            <a:extLst>
              <a:ext uri="{FF2B5EF4-FFF2-40B4-BE49-F238E27FC236}">
                <a16:creationId xmlns:a16="http://schemas.microsoft.com/office/drawing/2014/main" id="{15C89E50-0608-481A-83F8-BFB1314A5AE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1380" name="Text Box 4">
            <a:extLst>
              <a:ext uri="{FF2B5EF4-FFF2-40B4-BE49-F238E27FC236}">
                <a16:creationId xmlns:a16="http://schemas.microsoft.com/office/drawing/2014/main" id="{CF390F4C-0404-4CAB-B4C8-1804C47371D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1381" name="Text Box 5">
            <a:extLst>
              <a:ext uri="{FF2B5EF4-FFF2-40B4-BE49-F238E27FC236}">
                <a16:creationId xmlns:a16="http://schemas.microsoft.com/office/drawing/2014/main" id="{DFBE9476-1471-4F65-ABAB-3C06FF97D059}"/>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1384" name="Text Box 8">
            <a:extLst>
              <a:ext uri="{FF2B5EF4-FFF2-40B4-BE49-F238E27FC236}">
                <a16:creationId xmlns:a16="http://schemas.microsoft.com/office/drawing/2014/main" id="{8A8F24C3-DF1F-4E33-8505-5CB22C79704B}"/>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01385" name="Line 9">
            <a:extLst>
              <a:ext uri="{FF2B5EF4-FFF2-40B4-BE49-F238E27FC236}">
                <a16:creationId xmlns:a16="http://schemas.microsoft.com/office/drawing/2014/main" id="{479685EE-040D-4AE4-8BED-270E86CEC5B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86" name="Line 10">
            <a:extLst>
              <a:ext uri="{FF2B5EF4-FFF2-40B4-BE49-F238E27FC236}">
                <a16:creationId xmlns:a16="http://schemas.microsoft.com/office/drawing/2014/main" id="{FB1EDEE3-6D0E-472B-B897-B0CC6653E74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87" name="Line 11">
            <a:extLst>
              <a:ext uri="{FF2B5EF4-FFF2-40B4-BE49-F238E27FC236}">
                <a16:creationId xmlns:a16="http://schemas.microsoft.com/office/drawing/2014/main" id="{2C00E67D-EC33-47B5-8C5C-C850CF36D0F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88" name="Line 12">
            <a:extLst>
              <a:ext uri="{FF2B5EF4-FFF2-40B4-BE49-F238E27FC236}">
                <a16:creationId xmlns:a16="http://schemas.microsoft.com/office/drawing/2014/main" id="{4FDAF3FC-92E9-44E9-8813-B68DA4F4840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91" name="Line 15">
            <a:extLst>
              <a:ext uri="{FF2B5EF4-FFF2-40B4-BE49-F238E27FC236}">
                <a16:creationId xmlns:a16="http://schemas.microsoft.com/office/drawing/2014/main" id="{CC600B51-B198-4654-B922-11250EE69C2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92" name="Line 16">
            <a:extLst>
              <a:ext uri="{FF2B5EF4-FFF2-40B4-BE49-F238E27FC236}">
                <a16:creationId xmlns:a16="http://schemas.microsoft.com/office/drawing/2014/main" id="{CE0CCB4D-3578-4C35-91EB-05F961BCBEC0}"/>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93" name="Rectangle 17">
            <a:extLst>
              <a:ext uri="{FF2B5EF4-FFF2-40B4-BE49-F238E27FC236}">
                <a16:creationId xmlns:a16="http://schemas.microsoft.com/office/drawing/2014/main" id="{BEAB213C-6405-44FF-8234-E6111EEBA64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1394" name="Rectangle 18">
            <a:extLst>
              <a:ext uri="{FF2B5EF4-FFF2-40B4-BE49-F238E27FC236}">
                <a16:creationId xmlns:a16="http://schemas.microsoft.com/office/drawing/2014/main" id="{BB357A73-82BF-45D3-8A96-05B335F435B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1395" name="Text Box 19">
            <a:extLst>
              <a:ext uri="{FF2B5EF4-FFF2-40B4-BE49-F238E27FC236}">
                <a16:creationId xmlns:a16="http://schemas.microsoft.com/office/drawing/2014/main" id="{C42ADDCC-C738-43CD-A207-E4AC64733BE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1396" name="Text Box 20">
            <a:extLst>
              <a:ext uri="{FF2B5EF4-FFF2-40B4-BE49-F238E27FC236}">
                <a16:creationId xmlns:a16="http://schemas.microsoft.com/office/drawing/2014/main" id="{89684E30-F542-41A6-9CB2-54AAFC6300C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1397" name="Text Box 21">
            <a:extLst>
              <a:ext uri="{FF2B5EF4-FFF2-40B4-BE49-F238E27FC236}">
                <a16:creationId xmlns:a16="http://schemas.microsoft.com/office/drawing/2014/main" id="{D6F22C70-3BDE-4AC2-ACA5-EA0B394FD9B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1414" name="Text Box 38">
            <a:extLst>
              <a:ext uri="{FF2B5EF4-FFF2-40B4-BE49-F238E27FC236}">
                <a16:creationId xmlns:a16="http://schemas.microsoft.com/office/drawing/2014/main" id="{16593FB7-E28A-471A-97D8-619246A3A83F}"/>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1415" name="Text Box 39">
            <a:extLst>
              <a:ext uri="{FF2B5EF4-FFF2-40B4-BE49-F238E27FC236}">
                <a16:creationId xmlns:a16="http://schemas.microsoft.com/office/drawing/2014/main" id="{65937CF6-0CD4-4F97-9484-4C9B926949E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1416" name="Text Box 40">
            <a:extLst>
              <a:ext uri="{FF2B5EF4-FFF2-40B4-BE49-F238E27FC236}">
                <a16:creationId xmlns:a16="http://schemas.microsoft.com/office/drawing/2014/main" id="{BC67AB79-7B33-429B-A76D-94CA86FE0A6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1417" name="Line 41">
            <a:extLst>
              <a:ext uri="{FF2B5EF4-FFF2-40B4-BE49-F238E27FC236}">
                <a16:creationId xmlns:a16="http://schemas.microsoft.com/office/drawing/2014/main" id="{96E11F90-8BAD-4ACF-8413-C0DD0D6B5F5E}"/>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418" name="Line 42">
            <a:extLst>
              <a:ext uri="{FF2B5EF4-FFF2-40B4-BE49-F238E27FC236}">
                <a16:creationId xmlns:a16="http://schemas.microsoft.com/office/drawing/2014/main" id="{A94E7A9F-FD4B-4AE1-8382-2DBD8E94891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419" name="Line 43">
            <a:extLst>
              <a:ext uri="{FF2B5EF4-FFF2-40B4-BE49-F238E27FC236}">
                <a16:creationId xmlns:a16="http://schemas.microsoft.com/office/drawing/2014/main" id="{CF1C2336-569A-4338-9391-7F3D9EF254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420" name="Line 44">
            <a:extLst>
              <a:ext uri="{FF2B5EF4-FFF2-40B4-BE49-F238E27FC236}">
                <a16:creationId xmlns:a16="http://schemas.microsoft.com/office/drawing/2014/main" id="{C2B38A8A-0706-4022-B611-1ABF4284E6C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421" name="Text Box 45">
            <a:extLst>
              <a:ext uri="{FF2B5EF4-FFF2-40B4-BE49-F238E27FC236}">
                <a16:creationId xmlns:a16="http://schemas.microsoft.com/office/drawing/2014/main" id="{AE4C53EA-98AF-4CBA-B9CC-1DDBFC799DE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i="1" dirty="0">
                <a:solidFill>
                  <a:srgbClr val="0000FF"/>
                </a:solidFill>
              </a:rPr>
              <a:t>[strabismic conditions]</a:t>
            </a:r>
          </a:p>
          <a:p>
            <a:pPr lvl="1" eaLnBrk="1" hangingPunct="1">
              <a:spcBef>
                <a:spcPct val="0"/>
              </a:spcBef>
              <a:buClrTx/>
              <a:buSzTx/>
              <a:buFontTx/>
              <a:buNone/>
            </a:pPr>
            <a:r>
              <a:rPr lang="en-US" altLang="en-US" sz="1600" b="0" dirty="0">
                <a:solidFill>
                  <a:srgbClr val="FF99FF"/>
                </a:solidFill>
              </a:rPr>
              <a:t>Management:</a:t>
            </a:r>
          </a:p>
          <a:p>
            <a:pPr lvl="1" eaLnBrk="1" hangingPunct="1">
              <a:spcBef>
                <a:spcPct val="0"/>
              </a:spcBef>
              <a:buClrTx/>
              <a:buSzTx/>
              <a:buFontTx/>
              <a:buNone/>
            </a:pPr>
            <a:r>
              <a:rPr lang="en-US" altLang="en-US" sz="1600" b="0" dirty="0">
                <a:solidFill>
                  <a:srgbClr val="FF99FF"/>
                </a:solidFill>
              </a:rPr>
              <a:t>  --Prescribe full…cycloplegic refraction</a:t>
            </a:r>
          </a:p>
          <a:p>
            <a:pPr lvl="1" eaLnBrk="1" hangingPunct="1">
              <a:spcBef>
                <a:spcPct val="0"/>
              </a:spcBef>
              <a:buClrTx/>
              <a:buSzTx/>
              <a:buFontTx/>
              <a:buNone/>
            </a:pPr>
            <a:r>
              <a:rPr lang="en-US" altLang="en-US" sz="1600" b="0" dirty="0">
                <a:solidFill>
                  <a:srgbClr val="FF99FF"/>
                </a:solidFill>
              </a:rPr>
              <a:t>  --Perform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01422" name="Slide Number Placeholder 1">
            <a:extLst>
              <a:ext uri="{FF2B5EF4-FFF2-40B4-BE49-F238E27FC236}">
                <a16:creationId xmlns:a16="http://schemas.microsoft.com/office/drawing/2014/main" id="{D274F63A-E692-4834-B330-637F7880463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082A25-E45A-421A-A23B-26748A34F201}" type="slidenum">
              <a:rPr lang="en-US" altLang="en-US" sz="1000"/>
              <a:pPr>
                <a:spcBef>
                  <a:spcPct val="0"/>
                </a:spcBef>
                <a:buClrTx/>
                <a:buSzTx/>
                <a:buFontTx/>
                <a:buNone/>
              </a:pPr>
              <a:t>120</a:t>
            </a:fld>
            <a:endParaRPr lang="en-US" altLang="en-US" sz="1000"/>
          </a:p>
        </p:txBody>
      </p:sp>
      <p:sp>
        <p:nvSpPr>
          <p:cNvPr id="2" name="Title 1">
            <a:extLst>
              <a:ext uri="{FF2B5EF4-FFF2-40B4-BE49-F238E27FC236}">
                <a16:creationId xmlns:a16="http://schemas.microsoft.com/office/drawing/2014/main" id="{2D5F61CE-7790-49D6-AF60-704E0652585B}"/>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F2A0339E-3620-4C78-8BBA-1B507B16412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Text Box 3">
            <a:extLst>
              <a:ext uri="{FF2B5EF4-FFF2-40B4-BE49-F238E27FC236}">
                <a16:creationId xmlns:a16="http://schemas.microsoft.com/office/drawing/2014/main" id="{6F312E39-AB3B-42FA-A100-E8BC7BB42281}"/>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2404" name="Text Box 4">
            <a:extLst>
              <a:ext uri="{FF2B5EF4-FFF2-40B4-BE49-F238E27FC236}">
                <a16:creationId xmlns:a16="http://schemas.microsoft.com/office/drawing/2014/main" id="{B12129EE-FDA3-45B6-B64E-7991FB88CA5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2405" name="Text Box 5">
            <a:extLst>
              <a:ext uri="{FF2B5EF4-FFF2-40B4-BE49-F238E27FC236}">
                <a16:creationId xmlns:a16="http://schemas.microsoft.com/office/drawing/2014/main" id="{C42B98DA-6817-48B1-9258-ACC3E5FABAA9}"/>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2408" name="Text Box 8">
            <a:extLst>
              <a:ext uri="{FF2B5EF4-FFF2-40B4-BE49-F238E27FC236}">
                <a16:creationId xmlns:a16="http://schemas.microsoft.com/office/drawing/2014/main" id="{63313DA3-97F7-4A9D-B6F0-FFE18AC8FD24}"/>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02409" name="Line 9">
            <a:extLst>
              <a:ext uri="{FF2B5EF4-FFF2-40B4-BE49-F238E27FC236}">
                <a16:creationId xmlns:a16="http://schemas.microsoft.com/office/drawing/2014/main" id="{8A3437A7-6249-4067-99DE-27068678230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0" name="Line 10">
            <a:extLst>
              <a:ext uri="{FF2B5EF4-FFF2-40B4-BE49-F238E27FC236}">
                <a16:creationId xmlns:a16="http://schemas.microsoft.com/office/drawing/2014/main" id="{87B6533D-C7AB-422E-8AEC-E71D7E20D6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1" name="Line 11">
            <a:extLst>
              <a:ext uri="{FF2B5EF4-FFF2-40B4-BE49-F238E27FC236}">
                <a16:creationId xmlns:a16="http://schemas.microsoft.com/office/drawing/2014/main" id="{A14732F1-5A81-42D0-BDFA-6543816225C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2" name="Line 12">
            <a:extLst>
              <a:ext uri="{FF2B5EF4-FFF2-40B4-BE49-F238E27FC236}">
                <a16:creationId xmlns:a16="http://schemas.microsoft.com/office/drawing/2014/main" id="{94C66208-B3C7-416B-AEAC-2185901C001C}"/>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5" name="Line 15">
            <a:extLst>
              <a:ext uri="{FF2B5EF4-FFF2-40B4-BE49-F238E27FC236}">
                <a16:creationId xmlns:a16="http://schemas.microsoft.com/office/drawing/2014/main" id="{A92131A4-5991-457A-B6FF-9533A442234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6" name="Line 16">
            <a:extLst>
              <a:ext uri="{FF2B5EF4-FFF2-40B4-BE49-F238E27FC236}">
                <a16:creationId xmlns:a16="http://schemas.microsoft.com/office/drawing/2014/main" id="{0533B487-1F02-4FC2-A504-990C253171C5}"/>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7" name="Rectangle 17">
            <a:extLst>
              <a:ext uri="{FF2B5EF4-FFF2-40B4-BE49-F238E27FC236}">
                <a16:creationId xmlns:a16="http://schemas.microsoft.com/office/drawing/2014/main" id="{69C31E01-752D-4C97-B665-E1A7C4C3ED7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2418" name="Rectangle 18">
            <a:extLst>
              <a:ext uri="{FF2B5EF4-FFF2-40B4-BE49-F238E27FC236}">
                <a16:creationId xmlns:a16="http://schemas.microsoft.com/office/drawing/2014/main" id="{A0D31353-4464-4FA3-90A2-5D04E6F5D07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2419" name="Text Box 19">
            <a:extLst>
              <a:ext uri="{FF2B5EF4-FFF2-40B4-BE49-F238E27FC236}">
                <a16:creationId xmlns:a16="http://schemas.microsoft.com/office/drawing/2014/main" id="{F4D3ECDD-9D00-45F6-8945-D6175925D32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2420" name="Text Box 20">
            <a:extLst>
              <a:ext uri="{FF2B5EF4-FFF2-40B4-BE49-F238E27FC236}">
                <a16:creationId xmlns:a16="http://schemas.microsoft.com/office/drawing/2014/main" id="{15A948BA-30F3-4D1F-9CBF-EE7F4CFBD22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2421" name="Text Box 21">
            <a:extLst>
              <a:ext uri="{FF2B5EF4-FFF2-40B4-BE49-F238E27FC236}">
                <a16:creationId xmlns:a16="http://schemas.microsoft.com/office/drawing/2014/main" id="{B5B1B61C-E510-433C-9AB2-57DF3086F73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2438" name="Text Box 38">
            <a:extLst>
              <a:ext uri="{FF2B5EF4-FFF2-40B4-BE49-F238E27FC236}">
                <a16:creationId xmlns:a16="http://schemas.microsoft.com/office/drawing/2014/main" id="{544F0862-7C42-42EC-8284-22E2F8E9B7A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2439" name="Text Box 39">
            <a:extLst>
              <a:ext uri="{FF2B5EF4-FFF2-40B4-BE49-F238E27FC236}">
                <a16:creationId xmlns:a16="http://schemas.microsoft.com/office/drawing/2014/main" id="{53C419A6-1A09-462C-A8D1-1A435B6C26D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2440" name="Text Box 40">
            <a:extLst>
              <a:ext uri="{FF2B5EF4-FFF2-40B4-BE49-F238E27FC236}">
                <a16:creationId xmlns:a16="http://schemas.microsoft.com/office/drawing/2014/main" id="{F3D522BB-22F3-4549-A550-89014931331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2441" name="Line 41">
            <a:extLst>
              <a:ext uri="{FF2B5EF4-FFF2-40B4-BE49-F238E27FC236}">
                <a16:creationId xmlns:a16="http://schemas.microsoft.com/office/drawing/2014/main" id="{7E688EDF-A2CC-4F2D-9216-3711D5403371}"/>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2" name="Line 42">
            <a:extLst>
              <a:ext uri="{FF2B5EF4-FFF2-40B4-BE49-F238E27FC236}">
                <a16:creationId xmlns:a16="http://schemas.microsoft.com/office/drawing/2014/main" id="{2BAED013-21BB-4EF4-A1BE-6634ED84CBF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3" name="Line 43">
            <a:extLst>
              <a:ext uri="{FF2B5EF4-FFF2-40B4-BE49-F238E27FC236}">
                <a16:creationId xmlns:a16="http://schemas.microsoft.com/office/drawing/2014/main" id="{4DD1B162-7A26-4F9E-AA1B-C4AA9C0EEC39}"/>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4" name="Line 44">
            <a:extLst>
              <a:ext uri="{FF2B5EF4-FFF2-40B4-BE49-F238E27FC236}">
                <a16:creationId xmlns:a16="http://schemas.microsoft.com/office/drawing/2014/main" id="{979F47AA-5D02-4EFB-B61E-E5BFB518677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45" name="Text Box 45">
            <a:extLst>
              <a:ext uri="{FF2B5EF4-FFF2-40B4-BE49-F238E27FC236}">
                <a16:creationId xmlns:a16="http://schemas.microsoft.com/office/drawing/2014/main" id="{45D64FF9-7150-4B03-8BFE-016C9F3AD80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b="0" dirty="0">
                <a:solidFill>
                  <a:srgbClr val="FF99FF"/>
                </a:solidFill>
              </a:rPr>
              <a:t>Management:</a:t>
            </a:r>
          </a:p>
          <a:p>
            <a:pPr lvl="1" eaLnBrk="1" hangingPunct="1">
              <a:spcBef>
                <a:spcPct val="0"/>
              </a:spcBef>
              <a:buClrTx/>
              <a:buSzTx/>
              <a:buFontTx/>
              <a:buNone/>
            </a:pPr>
            <a:r>
              <a:rPr lang="en-US" altLang="en-US" sz="1600" b="0" dirty="0">
                <a:solidFill>
                  <a:srgbClr val="FF99FF"/>
                </a:solidFill>
              </a:rPr>
              <a:t>  --Prescribe full…cycloplegic refraction</a:t>
            </a:r>
          </a:p>
          <a:p>
            <a:pPr lvl="1" eaLnBrk="1" hangingPunct="1">
              <a:spcBef>
                <a:spcPct val="0"/>
              </a:spcBef>
              <a:buClrTx/>
              <a:buSzTx/>
              <a:buFontTx/>
              <a:buNone/>
            </a:pPr>
            <a:r>
              <a:rPr lang="en-US" altLang="en-US" sz="1600" b="0" dirty="0">
                <a:solidFill>
                  <a:srgbClr val="FF99FF"/>
                </a:solidFill>
              </a:rPr>
              <a:t>  --Perform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02446" name="Slide Number Placeholder 1">
            <a:extLst>
              <a:ext uri="{FF2B5EF4-FFF2-40B4-BE49-F238E27FC236}">
                <a16:creationId xmlns:a16="http://schemas.microsoft.com/office/drawing/2014/main" id="{B3E583BB-9F10-407F-866E-BFE8AA3B3D0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6AD3C47-B5ED-4DF4-8BF9-BB960F4BFEFB}" type="slidenum">
              <a:rPr lang="en-US" altLang="en-US" sz="1000"/>
              <a:pPr>
                <a:spcBef>
                  <a:spcPct val="0"/>
                </a:spcBef>
                <a:buClrTx/>
                <a:buSzTx/>
                <a:buFontTx/>
                <a:buNone/>
              </a:pPr>
              <a:t>121</a:t>
            </a:fld>
            <a:endParaRPr lang="en-US" altLang="en-US" sz="1000"/>
          </a:p>
        </p:txBody>
      </p:sp>
      <p:sp>
        <p:nvSpPr>
          <p:cNvPr id="2" name="Title 1">
            <a:extLst>
              <a:ext uri="{FF2B5EF4-FFF2-40B4-BE49-F238E27FC236}">
                <a16:creationId xmlns:a16="http://schemas.microsoft.com/office/drawing/2014/main" id="{A9174DCB-4D35-4E67-955B-6EE3090776AA}"/>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0779B42E-9E28-4CD0-BF84-47ABA486791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Text Box 3">
            <a:extLst>
              <a:ext uri="{FF2B5EF4-FFF2-40B4-BE49-F238E27FC236}">
                <a16:creationId xmlns:a16="http://schemas.microsoft.com/office/drawing/2014/main" id="{33359DF1-FC3B-430C-B423-DFAF4ED4A6F8}"/>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3428" name="Text Box 4">
            <a:extLst>
              <a:ext uri="{FF2B5EF4-FFF2-40B4-BE49-F238E27FC236}">
                <a16:creationId xmlns:a16="http://schemas.microsoft.com/office/drawing/2014/main" id="{DB5E1027-42FA-4E6C-9B7C-958871C7083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3433" name="Line 9">
            <a:extLst>
              <a:ext uri="{FF2B5EF4-FFF2-40B4-BE49-F238E27FC236}">
                <a16:creationId xmlns:a16="http://schemas.microsoft.com/office/drawing/2014/main" id="{2EAC8F07-90DB-4780-B552-AF36B0E908F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34" name="Line 10">
            <a:extLst>
              <a:ext uri="{FF2B5EF4-FFF2-40B4-BE49-F238E27FC236}">
                <a16:creationId xmlns:a16="http://schemas.microsoft.com/office/drawing/2014/main" id="{EA638FB9-31AB-44AC-9372-B618315625A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35" name="Line 11">
            <a:extLst>
              <a:ext uri="{FF2B5EF4-FFF2-40B4-BE49-F238E27FC236}">
                <a16:creationId xmlns:a16="http://schemas.microsoft.com/office/drawing/2014/main" id="{139BF8B9-CB6F-4E23-A291-E82BDB748C1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36" name="Line 12">
            <a:extLst>
              <a:ext uri="{FF2B5EF4-FFF2-40B4-BE49-F238E27FC236}">
                <a16:creationId xmlns:a16="http://schemas.microsoft.com/office/drawing/2014/main" id="{88D0D5D7-B702-4302-972B-2A71C8D52AD3}"/>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39" name="Line 15">
            <a:extLst>
              <a:ext uri="{FF2B5EF4-FFF2-40B4-BE49-F238E27FC236}">
                <a16:creationId xmlns:a16="http://schemas.microsoft.com/office/drawing/2014/main" id="{2FBB3447-6FA4-492D-9A87-0426D5775F0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41" name="Rectangle 17">
            <a:extLst>
              <a:ext uri="{FF2B5EF4-FFF2-40B4-BE49-F238E27FC236}">
                <a16:creationId xmlns:a16="http://schemas.microsoft.com/office/drawing/2014/main" id="{61DFA77E-785E-47E3-9177-41DF6CB2C76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3442" name="Rectangle 18">
            <a:extLst>
              <a:ext uri="{FF2B5EF4-FFF2-40B4-BE49-F238E27FC236}">
                <a16:creationId xmlns:a16="http://schemas.microsoft.com/office/drawing/2014/main" id="{5BA1EF8F-BD62-41B7-827C-5B2B500D036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3443" name="Text Box 19">
            <a:extLst>
              <a:ext uri="{FF2B5EF4-FFF2-40B4-BE49-F238E27FC236}">
                <a16:creationId xmlns:a16="http://schemas.microsoft.com/office/drawing/2014/main" id="{0BA833CF-D9C0-42B5-9C2C-E4FE0B9DC2A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3444" name="Text Box 20">
            <a:extLst>
              <a:ext uri="{FF2B5EF4-FFF2-40B4-BE49-F238E27FC236}">
                <a16:creationId xmlns:a16="http://schemas.microsoft.com/office/drawing/2014/main" id="{F7BAC290-54EB-4048-A2B5-D46DD6705A8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3445" name="Text Box 21">
            <a:extLst>
              <a:ext uri="{FF2B5EF4-FFF2-40B4-BE49-F238E27FC236}">
                <a16:creationId xmlns:a16="http://schemas.microsoft.com/office/drawing/2014/main" id="{C4D08232-B7F2-4F91-B796-4BB8FA6900A0}"/>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3462" name="Text Box 38">
            <a:extLst>
              <a:ext uri="{FF2B5EF4-FFF2-40B4-BE49-F238E27FC236}">
                <a16:creationId xmlns:a16="http://schemas.microsoft.com/office/drawing/2014/main" id="{4F7CFF72-0971-48F2-9007-F9AA07F242AD}"/>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3463" name="Text Box 39">
            <a:extLst>
              <a:ext uri="{FF2B5EF4-FFF2-40B4-BE49-F238E27FC236}">
                <a16:creationId xmlns:a16="http://schemas.microsoft.com/office/drawing/2014/main" id="{D05FAC79-EFDA-4A9A-A940-D68EEEB834F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3464" name="Text Box 40">
            <a:extLst>
              <a:ext uri="{FF2B5EF4-FFF2-40B4-BE49-F238E27FC236}">
                <a16:creationId xmlns:a16="http://schemas.microsoft.com/office/drawing/2014/main" id="{CC9BCC4D-064E-4184-8752-89F9002BB66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3465" name="Line 41">
            <a:extLst>
              <a:ext uri="{FF2B5EF4-FFF2-40B4-BE49-F238E27FC236}">
                <a16:creationId xmlns:a16="http://schemas.microsoft.com/office/drawing/2014/main" id="{39BF9D62-DE7E-4647-9EC2-683BDBFA1D9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66" name="Line 42">
            <a:extLst>
              <a:ext uri="{FF2B5EF4-FFF2-40B4-BE49-F238E27FC236}">
                <a16:creationId xmlns:a16="http://schemas.microsoft.com/office/drawing/2014/main" id="{9A6E6F6A-97CD-4075-BB09-A6DE2E3AA03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67" name="Line 43">
            <a:extLst>
              <a:ext uri="{FF2B5EF4-FFF2-40B4-BE49-F238E27FC236}">
                <a16:creationId xmlns:a16="http://schemas.microsoft.com/office/drawing/2014/main" id="{72074E09-2EF3-4EEF-AF4E-4C1E6006ACB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68" name="Line 44">
            <a:extLst>
              <a:ext uri="{FF2B5EF4-FFF2-40B4-BE49-F238E27FC236}">
                <a16:creationId xmlns:a16="http://schemas.microsoft.com/office/drawing/2014/main" id="{24B9DEB9-267B-4F56-81F8-148BF41379E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61" name="Text Box 45">
            <a:extLst>
              <a:ext uri="{FF2B5EF4-FFF2-40B4-BE49-F238E27FC236}">
                <a16:creationId xmlns:a16="http://schemas.microsoft.com/office/drawing/2014/main" id="{BD4BC7B0-A894-404E-81AF-B0A54511599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3470" name="Text Box 46">
            <a:extLst>
              <a:ext uri="{FF2B5EF4-FFF2-40B4-BE49-F238E27FC236}">
                <a16:creationId xmlns:a16="http://schemas.microsoft.com/office/drawing/2014/main" id="{6C17A7ED-856C-4415-B025-1FB31BB87070}"/>
              </a:ext>
            </a:extLst>
          </p:cNvPr>
          <p:cNvSpPr txBox="1">
            <a:spLocks noChangeArrowheads="1"/>
          </p:cNvSpPr>
          <p:nvPr/>
        </p:nvSpPr>
        <p:spPr bwMode="auto">
          <a:xfrm>
            <a:off x="4037013" y="4876800"/>
            <a:ext cx="4421403" cy="83099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In this context, what do </a:t>
            </a:r>
            <a:r>
              <a:rPr lang="en-US" altLang="en-US" sz="1600" b="0">
                <a:solidFill>
                  <a:srgbClr val="0000FF"/>
                </a:solidFill>
              </a:rPr>
              <a:t>DVD</a:t>
            </a:r>
            <a:r>
              <a:rPr lang="en-US" altLang="en-US" sz="1600" b="0" i="1">
                <a:solidFill>
                  <a:srgbClr val="0000FF"/>
                </a:solidFill>
              </a:rPr>
              <a:t> and </a:t>
            </a:r>
            <a:r>
              <a:rPr lang="en-US" altLang="en-US" sz="1600" b="0">
                <a:solidFill>
                  <a:srgbClr val="0000FF"/>
                </a:solidFill>
              </a:rPr>
              <a:t>IO</a:t>
            </a:r>
            <a:r>
              <a:rPr lang="en-US" altLang="en-US" sz="1600" b="0" i="1">
                <a:solidFill>
                  <a:srgbClr val="0000FF"/>
                </a:solidFill>
              </a:rPr>
              <a:t> stand for?</a:t>
            </a:r>
          </a:p>
          <a:p>
            <a:pPr eaLnBrk="1" hangingPunct="1">
              <a:spcBef>
                <a:spcPct val="0"/>
              </a:spcBef>
              <a:buClrTx/>
              <a:buSzTx/>
              <a:buFontTx/>
              <a:buNone/>
            </a:pPr>
            <a:r>
              <a:rPr lang="en-US" altLang="en-US" sz="1600" i="1">
                <a:solidFill>
                  <a:srgbClr val="0000FF"/>
                </a:solidFill>
              </a:rPr>
              <a:t>DVD</a:t>
            </a:r>
            <a:r>
              <a:rPr lang="en-US" altLang="en-US" sz="1600" b="0" i="1">
                <a:solidFill>
                  <a:srgbClr val="0000FF"/>
                </a:solidFill>
              </a:rPr>
              <a:t>:</a:t>
            </a:r>
            <a:endParaRPr lang="en-US" altLang="en-US" sz="1600" b="0">
              <a:solidFill>
                <a:srgbClr val="0000FF"/>
              </a:solidFill>
            </a:endParaRPr>
          </a:p>
          <a:p>
            <a:pPr eaLnBrk="1" hangingPunct="1">
              <a:spcBef>
                <a:spcPct val="0"/>
              </a:spcBef>
              <a:buClrTx/>
              <a:buSzTx/>
              <a:buFontTx/>
              <a:buNone/>
            </a:pPr>
            <a:r>
              <a:rPr lang="en-US" altLang="en-US" sz="1600" i="1">
                <a:solidFill>
                  <a:srgbClr val="0000FF"/>
                </a:solidFill>
              </a:rPr>
              <a:t>IO</a:t>
            </a:r>
            <a:r>
              <a:rPr lang="en-US" altLang="en-US" sz="1600" b="0" i="1">
                <a:solidFill>
                  <a:srgbClr val="0000FF"/>
                </a:solidFill>
              </a:rPr>
              <a:t>:</a:t>
            </a:r>
            <a:endParaRPr lang="en-US" altLang="en-US" sz="1600" b="0">
              <a:solidFill>
                <a:srgbClr val="99FF66"/>
              </a:solidFill>
            </a:endParaRPr>
          </a:p>
        </p:txBody>
      </p:sp>
      <p:sp>
        <p:nvSpPr>
          <p:cNvPr id="103471" name="Slide Number Placeholder 1">
            <a:extLst>
              <a:ext uri="{FF2B5EF4-FFF2-40B4-BE49-F238E27FC236}">
                <a16:creationId xmlns:a16="http://schemas.microsoft.com/office/drawing/2014/main" id="{A54F256E-3726-476A-89C4-4E5BFD7ADBA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73DE626-65FC-4C83-8B28-91464247058A}" type="slidenum">
              <a:rPr lang="en-US" altLang="en-US" sz="1000"/>
              <a:pPr>
                <a:spcBef>
                  <a:spcPct val="0"/>
                </a:spcBef>
                <a:buClrTx/>
                <a:buSzTx/>
                <a:buFontTx/>
                <a:buNone/>
              </a:pPr>
              <a:t>122</a:t>
            </a:fld>
            <a:endParaRPr lang="en-US" altLang="en-US" sz="1000"/>
          </a:p>
        </p:txBody>
      </p:sp>
      <p:sp>
        <p:nvSpPr>
          <p:cNvPr id="2" name="Title 1">
            <a:extLst>
              <a:ext uri="{FF2B5EF4-FFF2-40B4-BE49-F238E27FC236}">
                <a16:creationId xmlns:a16="http://schemas.microsoft.com/office/drawing/2014/main" id="{4434D464-7D31-4344-9855-71AE346BDDA1}"/>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76B193E8-BC91-4DAB-A614-5DDDBCE9FFC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Text Box 3">
            <a:extLst>
              <a:ext uri="{FF2B5EF4-FFF2-40B4-BE49-F238E27FC236}">
                <a16:creationId xmlns:a16="http://schemas.microsoft.com/office/drawing/2014/main" id="{D8B2678A-F6E6-4261-A3B1-47EB1014B276}"/>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4452" name="Text Box 4">
            <a:extLst>
              <a:ext uri="{FF2B5EF4-FFF2-40B4-BE49-F238E27FC236}">
                <a16:creationId xmlns:a16="http://schemas.microsoft.com/office/drawing/2014/main" id="{4A9987B7-6679-44DB-96B2-C79E5F5DB6C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4453" name="Text Box 5">
            <a:extLst>
              <a:ext uri="{FF2B5EF4-FFF2-40B4-BE49-F238E27FC236}">
                <a16:creationId xmlns:a16="http://schemas.microsoft.com/office/drawing/2014/main" id="{6A6B8BC6-9BF5-4D3C-8C6C-A8429920109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4457" name="Line 9">
            <a:extLst>
              <a:ext uri="{FF2B5EF4-FFF2-40B4-BE49-F238E27FC236}">
                <a16:creationId xmlns:a16="http://schemas.microsoft.com/office/drawing/2014/main" id="{9B597FAA-A164-4921-941D-F17D5FA8639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8" name="Line 10">
            <a:extLst>
              <a:ext uri="{FF2B5EF4-FFF2-40B4-BE49-F238E27FC236}">
                <a16:creationId xmlns:a16="http://schemas.microsoft.com/office/drawing/2014/main" id="{119C609D-6D6B-4B31-AB3E-AB116D843DD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9" name="Line 11">
            <a:extLst>
              <a:ext uri="{FF2B5EF4-FFF2-40B4-BE49-F238E27FC236}">
                <a16:creationId xmlns:a16="http://schemas.microsoft.com/office/drawing/2014/main" id="{8E911D1B-BE54-4C75-95AD-5F6F5EE4C8F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0" name="Line 12">
            <a:extLst>
              <a:ext uri="{FF2B5EF4-FFF2-40B4-BE49-F238E27FC236}">
                <a16:creationId xmlns:a16="http://schemas.microsoft.com/office/drawing/2014/main" id="{CDFB876F-C4D9-4EAB-87F8-2A9038561FD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3" name="Line 15">
            <a:extLst>
              <a:ext uri="{FF2B5EF4-FFF2-40B4-BE49-F238E27FC236}">
                <a16:creationId xmlns:a16="http://schemas.microsoft.com/office/drawing/2014/main" id="{8ADBCB57-D2F1-4CFD-80B7-2765AFAA38B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5" name="Rectangle 17">
            <a:extLst>
              <a:ext uri="{FF2B5EF4-FFF2-40B4-BE49-F238E27FC236}">
                <a16:creationId xmlns:a16="http://schemas.microsoft.com/office/drawing/2014/main" id="{053542A1-9947-4388-ABBF-CC423B90850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4466" name="Rectangle 18">
            <a:extLst>
              <a:ext uri="{FF2B5EF4-FFF2-40B4-BE49-F238E27FC236}">
                <a16:creationId xmlns:a16="http://schemas.microsoft.com/office/drawing/2014/main" id="{108F00D6-263C-45E7-AD2D-198DA943DC4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4467" name="Text Box 19">
            <a:extLst>
              <a:ext uri="{FF2B5EF4-FFF2-40B4-BE49-F238E27FC236}">
                <a16:creationId xmlns:a16="http://schemas.microsoft.com/office/drawing/2014/main" id="{63DB79B9-5C05-48C1-8DD5-53FABDDEB30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4468" name="Text Box 20">
            <a:extLst>
              <a:ext uri="{FF2B5EF4-FFF2-40B4-BE49-F238E27FC236}">
                <a16:creationId xmlns:a16="http://schemas.microsoft.com/office/drawing/2014/main" id="{EF708FA8-EAE3-47F4-A6ED-9F32128035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4469" name="Text Box 21">
            <a:extLst>
              <a:ext uri="{FF2B5EF4-FFF2-40B4-BE49-F238E27FC236}">
                <a16:creationId xmlns:a16="http://schemas.microsoft.com/office/drawing/2014/main" id="{96E7EA46-33DD-4850-A6A6-4B613682CD1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4486" name="Text Box 38">
            <a:extLst>
              <a:ext uri="{FF2B5EF4-FFF2-40B4-BE49-F238E27FC236}">
                <a16:creationId xmlns:a16="http://schemas.microsoft.com/office/drawing/2014/main" id="{2A724D4D-4FD9-4C27-B375-FE823241D23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4487" name="Text Box 39">
            <a:extLst>
              <a:ext uri="{FF2B5EF4-FFF2-40B4-BE49-F238E27FC236}">
                <a16:creationId xmlns:a16="http://schemas.microsoft.com/office/drawing/2014/main" id="{9085727B-BD77-4BB8-9756-28B2B2BF8A3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4488" name="Text Box 40">
            <a:extLst>
              <a:ext uri="{FF2B5EF4-FFF2-40B4-BE49-F238E27FC236}">
                <a16:creationId xmlns:a16="http://schemas.microsoft.com/office/drawing/2014/main" id="{678D22B7-3A13-4677-BAEF-09686C4FCB2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4489" name="Line 41">
            <a:extLst>
              <a:ext uri="{FF2B5EF4-FFF2-40B4-BE49-F238E27FC236}">
                <a16:creationId xmlns:a16="http://schemas.microsoft.com/office/drawing/2014/main" id="{56C39A2D-6F3A-4407-B4C1-03330BD7E52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0" name="Line 42">
            <a:extLst>
              <a:ext uri="{FF2B5EF4-FFF2-40B4-BE49-F238E27FC236}">
                <a16:creationId xmlns:a16="http://schemas.microsoft.com/office/drawing/2014/main" id="{9CC3D053-ED15-4FE7-A565-D1C424D1D78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1" name="Line 43">
            <a:extLst>
              <a:ext uri="{FF2B5EF4-FFF2-40B4-BE49-F238E27FC236}">
                <a16:creationId xmlns:a16="http://schemas.microsoft.com/office/drawing/2014/main" id="{B3AA6083-A017-411A-90DA-FF4AD52B23F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2" name="Line 44">
            <a:extLst>
              <a:ext uri="{FF2B5EF4-FFF2-40B4-BE49-F238E27FC236}">
                <a16:creationId xmlns:a16="http://schemas.microsoft.com/office/drawing/2014/main" id="{1A26B01D-CF67-40F6-A7C0-87989DA91C2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5" name="Text Box 45">
            <a:extLst>
              <a:ext uri="{FF2B5EF4-FFF2-40B4-BE49-F238E27FC236}">
                <a16:creationId xmlns:a16="http://schemas.microsoft.com/office/drawing/2014/main" id="{F805C481-A981-49B9-93AF-E3448B6ECAA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4494" name="Text Box 46">
            <a:extLst>
              <a:ext uri="{FF2B5EF4-FFF2-40B4-BE49-F238E27FC236}">
                <a16:creationId xmlns:a16="http://schemas.microsoft.com/office/drawing/2014/main" id="{DCB5F9E9-98CC-450C-99FE-4A48A7123B4B}"/>
              </a:ext>
            </a:extLst>
          </p:cNvPr>
          <p:cNvSpPr txBox="1">
            <a:spLocks noChangeArrowheads="1"/>
          </p:cNvSpPr>
          <p:nvPr/>
        </p:nvSpPr>
        <p:spPr bwMode="auto">
          <a:xfrm>
            <a:off x="4037013" y="4876800"/>
            <a:ext cx="4421403" cy="83099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In this context, what do </a:t>
            </a:r>
            <a:r>
              <a:rPr lang="en-US" altLang="en-US" sz="1600" b="0">
                <a:solidFill>
                  <a:srgbClr val="0000FF"/>
                </a:solidFill>
              </a:rPr>
              <a:t>DVD</a:t>
            </a:r>
            <a:r>
              <a:rPr lang="en-US" altLang="en-US" sz="1600" b="0" i="1">
                <a:solidFill>
                  <a:srgbClr val="0000FF"/>
                </a:solidFill>
              </a:rPr>
              <a:t> and </a:t>
            </a:r>
            <a:r>
              <a:rPr lang="en-US" altLang="en-US" sz="1600" b="0">
                <a:solidFill>
                  <a:srgbClr val="0000FF"/>
                </a:solidFill>
              </a:rPr>
              <a:t>IO</a:t>
            </a:r>
            <a:r>
              <a:rPr lang="en-US" altLang="en-US" sz="1600" b="0" i="1">
                <a:solidFill>
                  <a:srgbClr val="0000FF"/>
                </a:solidFill>
              </a:rPr>
              <a:t> stand for?</a:t>
            </a:r>
          </a:p>
          <a:p>
            <a:pPr eaLnBrk="1" hangingPunct="1">
              <a:spcBef>
                <a:spcPct val="0"/>
              </a:spcBef>
              <a:buClrTx/>
              <a:buSzTx/>
              <a:buFontTx/>
              <a:buNone/>
            </a:pPr>
            <a:r>
              <a:rPr lang="en-US" altLang="en-US" sz="1600" i="1">
                <a:solidFill>
                  <a:srgbClr val="0000FF"/>
                </a:solidFill>
              </a:rPr>
              <a:t>DVD</a:t>
            </a:r>
            <a:r>
              <a:rPr lang="en-US" altLang="en-US" sz="1600" b="0" i="1">
                <a:solidFill>
                  <a:srgbClr val="0000FF"/>
                </a:solidFill>
              </a:rPr>
              <a:t>: </a:t>
            </a:r>
            <a:r>
              <a:rPr lang="en-US" altLang="en-US" sz="1600" b="0">
                <a:solidFill>
                  <a:srgbClr val="0000FF"/>
                </a:solidFill>
              </a:rPr>
              <a:t>Dissociated vertical deviation</a:t>
            </a:r>
          </a:p>
          <a:p>
            <a:pPr eaLnBrk="1" hangingPunct="1">
              <a:spcBef>
                <a:spcPct val="0"/>
              </a:spcBef>
              <a:buClrTx/>
              <a:buSzTx/>
              <a:buFontTx/>
              <a:buNone/>
            </a:pPr>
            <a:r>
              <a:rPr lang="en-US" altLang="en-US" sz="1600" i="1">
                <a:solidFill>
                  <a:srgbClr val="0000FF"/>
                </a:solidFill>
              </a:rPr>
              <a:t>IO</a:t>
            </a:r>
            <a:r>
              <a:rPr lang="en-US" altLang="en-US" sz="1600" b="0" i="1">
                <a:solidFill>
                  <a:srgbClr val="0000FF"/>
                </a:solidFill>
              </a:rPr>
              <a:t>: </a:t>
            </a:r>
            <a:r>
              <a:rPr lang="en-US" altLang="en-US" sz="1600" b="0">
                <a:solidFill>
                  <a:srgbClr val="0000FF"/>
                </a:solidFill>
              </a:rPr>
              <a:t>Inferior oblique (muscle)</a:t>
            </a:r>
            <a:endParaRPr lang="en-US" altLang="en-US" sz="1600" b="0">
              <a:solidFill>
                <a:srgbClr val="99FF66"/>
              </a:solidFill>
            </a:endParaRPr>
          </a:p>
        </p:txBody>
      </p:sp>
      <p:sp>
        <p:nvSpPr>
          <p:cNvPr id="104495" name="Slide Number Placeholder 1">
            <a:extLst>
              <a:ext uri="{FF2B5EF4-FFF2-40B4-BE49-F238E27FC236}">
                <a16:creationId xmlns:a16="http://schemas.microsoft.com/office/drawing/2014/main" id="{143ABB71-54AD-4163-ADAB-C7B23D51EB4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29DC94-EA13-4B14-8433-DC66061DEBF0}" type="slidenum">
              <a:rPr lang="en-US" altLang="en-US" sz="1000"/>
              <a:pPr>
                <a:spcBef>
                  <a:spcPct val="0"/>
                </a:spcBef>
                <a:buClrTx/>
                <a:buSzTx/>
                <a:buFontTx/>
                <a:buNone/>
              </a:pPr>
              <a:t>123</a:t>
            </a:fld>
            <a:endParaRPr lang="en-US" altLang="en-US" sz="1000"/>
          </a:p>
        </p:txBody>
      </p:sp>
      <p:sp>
        <p:nvSpPr>
          <p:cNvPr id="2" name="Title 1">
            <a:extLst>
              <a:ext uri="{FF2B5EF4-FFF2-40B4-BE49-F238E27FC236}">
                <a16:creationId xmlns:a16="http://schemas.microsoft.com/office/drawing/2014/main" id="{D685A93B-0656-4171-BF36-F3444AF724C1}"/>
              </a:ext>
            </a:extLst>
          </p:cNvPr>
          <p:cNvSpPr>
            <a:spLocks noGrp="1"/>
          </p:cNvSpPr>
          <p:nvPr>
            <p:ph type="title"/>
          </p:nvPr>
        </p:nvSpPr>
        <p:spPr/>
        <p:txBody>
          <a:bodyPr/>
          <a:lstStyle/>
          <a:p>
            <a:endParaRPr lang="en-US"/>
          </a:p>
        </p:txBody>
      </p:sp>
      <p:sp>
        <p:nvSpPr>
          <p:cNvPr id="27" name="TextBox 26">
            <a:extLst>
              <a:ext uri="{FF2B5EF4-FFF2-40B4-BE49-F238E27FC236}">
                <a16:creationId xmlns:a16="http://schemas.microsoft.com/office/drawing/2014/main" id="{6590BB74-04D2-49F9-AB3F-7ECE21E9CFB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Text Box 3">
            <a:extLst>
              <a:ext uri="{FF2B5EF4-FFF2-40B4-BE49-F238E27FC236}">
                <a16:creationId xmlns:a16="http://schemas.microsoft.com/office/drawing/2014/main" id="{D8B2678A-F6E6-4261-A3B1-47EB1014B276}"/>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4452" name="Text Box 4">
            <a:extLst>
              <a:ext uri="{FF2B5EF4-FFF2-40B4-BE49-F238E27FC236}">
                <a16:creationId xmlns:a16="http://schemas.microsoft.com/office/drawing/2014/main" id="{4A9987B7-6679-44DB-96B2-C79E5F5DB6C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4453" name="Text Box 5">
            <a:extLst>
              <a:ext uri="{FF2B5EF4-FFF2-40B4-BE49-F238E27FC236}">
                <a16:creationId xmlns:a16="http://schemas.microsoft.com/office/drawing/2014/main" id="{6A6B8BC6-9BF5-4D3C-8C6C-A8429920109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4457" name="Line 9">
            <a:extLst>
              <a:ext uri="{FF2B5EF4-FFF2-40B4-BE49-F238E27FC236}">
                <a16:creationId xmlns:a16="http://schemas.microsoft.com/office/drawing/2014/main" id="{9B597FAA-A164-4921-941D-F17D5FA8639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8" name="Line 10">
            <a:extLst>
              <a:ext uri="{FF2B5EF4-FFF2-40B4-BE49-F238E27FC236}">
                <a16:creationId xmlns:a16="http://schemas.microsoft.com/office/drawing/2014/main" id="{119C609D-6D6B-4B31-AB3E-AB116D843DD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9" name="Line 11">
            <a:extLst>
              <a:ext uri="{FF2B5EF4-FFF2-40B4-BE49-F238E27FC236}">
                <a16:creationId xmlns:a16="http://schemas.microsoft.com/office/drawing/2014/main" id="{8E911D1B-BE54-4C75-95AD-5F6F5EE4C8F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0" name="Line 12">
            <a:extLst>
              <a:ext uri="{FF2B5EF4-FFF2-40B4-BE49-F238E27FC236}">
                <a16:creationId xmlns:a16="http://schemas.microsoft.com/office/drawing/2014/main" id="{CDFB876F-C4D9-4EAB-87F8-2A9038561FD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3" name="Line 15">
            <a:extLst>
              <a:ext uri="{FF2B5EF4-FFF2-40B4-BE49-F238E27FC236}">
                <a16:creationId xmlns:a16="http://schemas.microsoft.com/office/drawing/2014/main" id="{8ADBCB57-D2F1-4CFD-80B7-2765AFAA38B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5" name="Rectangle 17">
            <a:extLst>
              <a:ext uri="{FF2B5EF4-FFF2-40B4-BE49-F238E27FC236}">
                <a16:creationId xmlns:a16="http://schemas.microsoft.com/office/drawing/2014/main" id="{053542A1-9947-4388-ABBF-CC423B90850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4466" name="Rectangle 18">
            <a:extLst>
              <a:ext uri="{FF2B5EF4-FFF2-40B4-BE49-F238E27FC236}">
                <a16:creationId xmlns:a16="http://schemas.microsoft.com/office/drawing/2014/main" id="{108F00D6-263C-45E7-AD2D-198DA943DC4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4467" name="Text Box 19">
            <a:extLst>
              <a:ext uri="{FF2B5EF4-FFF2-40B4-BE49-F238E27FC236}">
                <a16:creationId xmlns:a16="http://schemas.microsoft.com/office/drawing/2014/main" id="{63DB79B9-5C05-48C1-8DD5-53FABDDEB30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4468" name="Text Box 20">
            <a:extLst>
              <a:ext uri="{FF2B5EF4-FFF2-40B4-BE49-F238E27FC236}">
                <a16:creationId xmlns:a16="http://schemas.microsoft.com/office/drawing/2014/main" id="{EF708FA8-EAE3-47F4-A6ED-9F32128035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4469" name="Text Box 21">
            <a:extLst>
              <a:ext uri="{FF2B5EF4-FFF2-40B4-BE49-F238E27FC236}">
                <a16:creationId xmlns:a16="http://schemas.microsoft.com/office/drawing/2014/main" id="{96E7EA46-33DD-4850-A6A6-4B613682CD1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4486" name="Text Box 38">
            <a:extLst>
              <a:ext uri="{FF2B5EF4-FFF2-40B4-BE49-F238E27FC236}">
                <a16:creationId xmlns:a16="http://schemas.microsoft.com/office/drawing/2014/main" id="{2A724D4D-4FD9-4C27-B375-FE823241D23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4487" name="Text Box 39">
            <a:extLst>
              <a:ext uri="{FF2B5EF4-FFF2-40B4-BE49-F238E27FC236}">
                <a16:creationId xmlns:a16="http://schemas.microsoft.com/office/drawing/2014/main" id="{9085727B-BD77-4BB8-9756-28B2B2BF8A3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4488" name="Text Box 40">
            <a:extLst>
              <a:ext uri="{FF2B5EF4-FFF2-40B4-BE49-F238E27FC236}">
                <a16:creationId xmlns:a16="http://schemas.microsoft.com/office/drawing/2014/main" id="{678D22B7-3A13-4677-BAEF-09686C4FCB2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4489" name="Line 41">
            <a:extLst>
              <a:ext uri="{FF2B5EF4-FFF2-40B4-BE49-F238E27FC236}">
                <a16:creationId xmlns:a16="http://schemas.microsoft.com/office/drawing/2014/main" id="{56C39A2D-6F3A-4407-B4C1-03330BD7E52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0" name="Line 42">
            <a:extLst>
              <a:ext uri="{FF2B5EF4-FFF2-40B4-BE49-F238E27FC236}">
                <a16:creationId xmlns:a16="http://schemas.microsoft.com/office/drawing/2014/main" id="{9CC3D053-ED15-4FE7-A565-D1C424D1D78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1" name="Line 43">
            <a:extLst>
              <a:ext uri="{FF2B5EF4-FFF2-40B4-BE49-F238E27FC236}">
                <a16:creationId xmlns:a16="http://schemas.microsoft.com/office/drawing/2014/main" id="{B3AA6083-A017-411A-90DA-FF4AD52B23F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2" name="Line 44">
            <a:extLst>
              <a:ext uri="{FF2B5EF4-FFF2-40B4-BE49-F238E27FC236}">
                <a16:creationId xmlns:a16="http://schemas.microsoft.com/office/drawing/2014/main" id="{1A26B01D-CF67-40F6-A7C0-87989DA91C2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5" name="Text Box 45">
            <a:extLst>
              <a:ext uri="{FF2B5EF4-FFF2-40B4-BE49-F238E27FC236}">
                <a16:creationId xmlns:a16="http://schemas.microsoft.com/office/drawing/2014/main" id="{F805C481-A981-49B9-93AF-E3448B6ECAA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a:t>
            </a:r>
            <a:r>
              <a:rPr lang="en-US" altLang="en-US" sz="1600" dirty="0">
                <a:solidFill>
                  <a:srgbClr val="0000FF"/>
                </a:solidFill>
              </a:rPr>
              <a:t>DVD </a:t>
            </a:r>
            <a:r>
              <a:rPr lang="en-US" altLang="en-US" sz="1600" dirty="0">
                <a:solidFill>
                  <a:schemeClr val="bg1">
                    <a:lumMod val="65000"/>
                  </a:schemeClr>
                </a:solidFill>
              </a:rPr>
              <a:t>and IO </a:t>
            </a:r>
            <a:r>
              <a:rPr lang="en-US" altLang="en-US" sz="1600" dirty="0" err="1">
                <a:solidFill>
                  <a:schemeClr val="bg1">
                    <a:lumMod val="65000"/>
                  </a:schemeClr>
                </a:solidFill>
              </a:rPr>
              <a:t>overaction</a:t>
            </a:r>
            <a:endParaRPr lang="en-US" altLang="en-US" sz="1600" dirty="0">
              <a:solidFill>
                <a:schemeClr val="bg1">
                  <a:lumMod val="65000"/>
                </a:schemeClr>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4494" name="Text Box 46">
            <a:extLst>
              <a:ext uri="{FF2B5EF4-FFF2-40B4-BE49-F238E27FC236}">
                <a16:creationId xmlns:a16="http://schemas.microsoft.com/office/drawing/2014/main" id="{DCB5F9E9-98CC-450C-99FE-4A48A7123B4B}"/>
              </a:ext>
            </a:extLst>
          </p:cNvPr>
          <p:cNvSpPr txBox="1">
            <a:spLocks noChangeArrowheads="1"/>
          </p:cNvSpPr>
          <p:nvPr/>
        </p:nvSpPr>
        <p:spPr bwMode="auto">
          <a:xfrm>
            <a:off x="4037013" y="4876800"/>
            <a:ext cx="4421403" cy="83099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In this context, what do </a:t>
            </a:r>
            <a:r>
              <a:rPr lang="en-US" altLang="en-US" sz="1600" b="0" dirty="0">
                <a:solidFill>
                  <a:schemeClr val="bg1">
                    <a:lumMod val="65000"/>
                  </a:schemeClr>
                </a:solidFill>
              </a:rPr>
              <a:t>DVD</a:t>
            </a:r>
            <a:r>
              <a:rPr lang="en-US" altLang="en-US" sz="1600" b="0" i="1" dirty="0">
                <a:solidFill>
                  <a:schemeClr val="bg1">
                    <a:lumMod val="65000"/>
                  </a:schemeClr>
                </a:solidFill>
              </a:rPr>
              <a:t> and </a:t>
            </a:r>
            <a:r>
              <a:rPr lang="en-US" altLang="en-US" sz="1600" b="0" dirty="0">
                <a:solidFill>
                  <a:schemeClr val="bg1">
                    <a:lumMod val="65000"/>
                  </a:schemeClr>
                </a:solidFill>
              </a:rPr>
              <a:t>IO</a:t>
            </a:r>
            <a:r>
              <a:rPr lang="en-US" altLang="en-US" sz="1600" b="0" i="1" dirty="0">
                <a:solidFill>
                  <a:schemeClr val="bg1">
                    <a:lumMod val="65000"/>
                  </a:schemeClr>
                </a:solidFill>
              </a:rPr>
              <a:t> stand for?</a:t>
            </a:r>
          </a:p>
          <a:p>
            <a:pPr eaLnBrk="1" hangingPunct="1">
              <a:spcBef>
                <a:spcPct val="0"/>
              </a:spcBef>
              <a:buClrTx/>
              <a:buSzTx/>
              <a:buFontTx/>
              <a:buNone/>
            </a:pPr>
            <a:r>
              <a:rPr lang="en-US" altLang="en-US" sz="1600" i="1" dirty="0">
                <a:solidFill>
                  <a:srgbClr val="0000FF"/>
                </a:solidFill>
              </a:rPr>
              <a:t>DVD</a:t>
            </a:r>
            <a:r>
              <a:rPr lang="en-US" altLang="en-US" sz="1600" b="0" i="1" dirty="0">
                <a:solidFill>
                  <a:srgbClr val="0000FF"/>
                </a:solidFill>
              </a:rPr>
              <a:t>: </a:t>
            </a:r>
            <a:r>
              <a:rPr lang="en-US" altLang="en-US" sz="1600" dirty="0">
                <a:solidFill>
                  <a:srgbClr val="0000FF"/>
                </a:solidFill>
              </a:rPr>
              <a:t>Dissociated vertical deviation</a:t>
            </a:r>
          </a:p>
          <a:p>
            <a:pPr eaLnBrk="1" hangingPunct="1">
              <a:spcBef>
                <a:spcPct val="0"/>
              </a:spcBef>
              <a:buClrTx/>
              <a:buSzTx/>
              <a:buFontTx/>
              <a:buNone/>
            </a:pPr>
            <a:r>
              <a:rPr lang="en-US" altLang="en-US" sz="1600" i="1" dirty="0">
                <a:solidFill>
                  <a:schemeClr val="bg1">
                    <a:lumMod val="65000"/>
                  </a:schemeClr>
                </a:solidFill>
              </a:rPr>
              <a:t>IO</a:t>
            </a:r>
            <a:r>
              <a:rPr lang="en-US" altLang="en-US" sz="1600" b="0" i="1" dirty="0">
                <a:solidFill>
                  <a:schemeClr val="bg1">
                    <a:lumMod val="65000"/>
                  </a:schemeClr>
                </a:solidFill>
              </a:rPr>
              <a:t>: </a:t>
            </a:r>
            <a:r>
              <a:rPr lang="en-US" altLang="en-US" sz="1600" b="0" dirty="0">
                <a:solidFill>
                  <a:schemeClr val="bg1">
                    <a:lumMod val="65000"/>
                  </a:schemeClr>
                </a:solidFill>
              </a:rPr>
              <a:t>Inferior oblique (muscle)</a:t>
            </a:r>
          </a:p>
        </p:txBody>
      </p:sp>
      <p:sp>
        <p:nvSpPr>
          <p:cNvPr id="104495" name="Slide Number Placeholder 1">
            <a:extLst>
              <a:ext uri="{FF2B5EF4-FFF2-40B4-BE49-F238E27FC236}">
                <a16:creationId xmlns:a16="http://schemas.microsoft.com/office/drawing/2014/main" id="{143ABB71-54AD-4163-ADAB-C7B23D51EB4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29DC94-EA13-4B14-8433-DC66061DEBF0}" type="slidenum">
              <a:rPr lang="en-US" altLang="en-US" sz="1000"/>
              <a:pPr>
                <a:spcBef>
                  <a:spcPct val="0"/>
                </a:spcBef>
                <a:buClrTx/>
                <a:buSzTx/>
                <a:buFontTx/>
                <a:buNone/>
              </a:pPr>
              <a:t>124</a:t>
            </a:fld>
            <a:endParaRPr lang="en-US" altLang="en-US" sz="1000"/>
          </a:p>
        </p:txBody>
      </p:sp>
      <p:sp>
        <p:nvSpPr>
          <p:cNvPr id="2" name="Oval 1">
            <a:extLst>
              <a:ext uri="{FF2B5EF4-FFF2-40B4-BE49-F238E27FC236}">
                <a16:creationId xmlns:a16="http://schemas.microsoft.com/office/drawing/2014/main" id="{9004D53B-D656-4671-848B-D0F9CB196345}"/>
              </a:ext>
            </a:extLst>
          </p:cNvPr>
          <p:cNvSpPr/>
          <p:nvPr/>
        </p:nvSpPr>
        <p:spPr bwMode="auto">
          <a:xfrm>
            <a:off x="3886200" y="4953000"/>
            <a:ext cx="3886200" cy="62388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70A53128-3258-4CD1-BD90-21A8A10017C6}"/>
              </a:ext>
            </a:extLst>
          </p:cNvPr>
          <p:cNvSpPr txBox="1"/>
          <p:nvPr/>
        </p:nvSpPr>
        <p:spPr>
          <a:xfrm>
            <a:off x="2179637" y="3666549"/>
            <a:ext cx="6237286" cy="1169551"/>
          </a:xfrm>
          <a:prstGeom prst="rect">
            <a:avLst/>
          </a:prstGeom>
          <a:solidFill>
            <a:schemeClr val="accent5">
              <a:lumMod val="75000"/>
            </a:schemeClr>
          </a:solidFill>
        </p:spPr>
        <p:txBody>
          <a:bodyPr wrap="square" rtlCol="0">
            <a:spAutoFit/>
          </a:bodyPr>
          <a:lstStyle/>
          <a:p>
            <a:r>
              <a:rPr lang="en-US" sz="1400" b="0" i="1" dirty="0">
                <a:solidFill>
                  <a:srgbClr val="0000FF"/>
                </a:solidFill>
              </a:rPr>
              <a:t>What is the classic clinical finding in DVD?</a:t>
            </a:r>
            <a:endParaRPr lang="en-US" sz="1400" b="0" i="1" dirty="0">
              <a:solidFill>
                <a:schemeClr val="accent5">
                  <a:lumMod val="75000"/>
                </a:schemeClr>
              </a:solidFill>
            </a:endParaRPr>
          </a:p>
          <a:p>
            <a:r>
              <a:rPr lang="en-US" sz="1400" b="0" dirty="0">
                <a:solidFill>
                  <a:schemeClr val="accent5">
                    <a:lumMod val="75000"/>
                  </a:schemeClr>
                </a:solidFill>
              </a:rPr>
              <a:t>An eye will slowly elevate and extort, either spontaneously (</a:t>
            </a:r>
            <a:r>
              <a:rPr lang="en-US" sz="1400" b="0" i="1" dirty="0">
                <a:solidFill>
                  <a:schemeClr val="accent5">
                    <a:lumMod val="75000"/>
                  </a:schemeClr>
                </a:solidFill>
              </a:rPr>
              <a:t>manifest</a:t>
            </a:r>
            <a:r>
              <a:rPr lang="en-US" sz="1400" b="0" dirty="0">
                <a:solidFill>
                  <a:schemeClr val="accent5">
                    <a:lumMod val="75000"/>
                  </a:schemeClr>
                </a:solidFill>
              </a:rPr>
              <a:t> DVD)  or when occluded (</a:t>
            </a:r>
            <a:r>
              <a:rPr lang="en-US" sz="1400" b="0" i="1" dirty="0">
                <a:solidFill>
                  <a:schemeClr val="accent5">
                    <a:lumMod val="75000"/>
                  </a:schemeClr>
                </a:solidFill>
              </a:rPr>
              <a:t>latent</a:t>
            </a:r>
            <a:r>
              <a:rPr lang="en-US" sz="1400" b="0" dirty="0">
                <a:solidFill>
                  <a:schemeClr val="accent5">
                    <a:lumMod val="75000"/>
                  </a:schemeClr>
                </a:solidFill>
              </a:rPr>
              <a:t> DVD). A crucial finding occurs when the drifting eye reorients downward, and it is this--the fellow eye does not move downward simultaneously (as would normally be the case). </a:t>
            </a:r>
          </a:p>
        </p:txBody>
      </p:sp>
      <p:sp>
        <p:nvSpPr>
          <p:cNvPr id="4" name="Title 3">
            <a:extLst>
              <a:ext uri="{FF2B5EF4-FFF2-40B4-BE49-F238E27FC236}">
                <a16:creationId xmlns:a16="http://schemas.microsoft.com/office/drawing/2014/main" id="{1D0A03F5-8030-4C68-8030-0BE6ABDF4487}"/>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5D771A53-87AD-42E3-83B8-EC09E2F9F6B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13244737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Text Box 3">
            <a:extLst>
              <a:ext uri="{FF2B5EF4-FFF2-40B4-BE49-F238E27FC236}">
                <a16:creationId xmlns:a16="http://schemas.microsoft.com/office/drawing/2014/main" id="{D8B2678A-F6E6-4261-A3B1-47EB1014B276}"/>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4452" name="Text Box 4">
            <a:extLst>
              <a:ext uri="{FF2B5EF4-FFF2-40B4-BE49-F238E27FC236}">
                <a16:creationId xmlns:a16="http://schemas.microsoft.com/office/drawing/2014/main" id="{4A9987B7-6679-44DB-96B2-C79E5F5DB6C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4453" name="Text Box 5">
            <a:extLst>
              <a:ext uri="{FF2B5EF4-FFF2-40B4-BE49-F238E27FC236}">
                <a16:creationId xmlns:a16="http://schemas.microsoft.com/office/drawing/2014/main" id="{6A6B8BC6-9BF5-4D3C-8C6C-A8429920109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4457" name="Line 9">
            <a:extLst>
              <a:ext uri="{FF2B5EF4-FFF2-40B4-BE49-F238E27FC236}">
                <a16:creationId xmlns:a16="http://schemas.microsoft.com/office/drawing/2014/main" id="{9B597FAA-A164-4921-941D-F17D5FA8639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8" name="Line 10">
            <a:extLst>
              <a:ext uri="{FF2B5EF4-FFF2-40B4-BE49-F238E27FC236}">
                <a16:creationId xmlns:a16="http://schemas.microsoft.com/office/drawing/2014/main" id="{119C609D-6D6B-4B31-AB3E-AB116D843DD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9" name="Line 11">
            <a:extLst>
              <a:ext uri="{FF2B5EF4-FFF2-40B4-BE49-F238E27FC236}">
                <a16:creationId xmlns:a16="http://schemas.microsoft.com/office/drawing/2014/main" id="{8E911D1B-BE54-4C75-95AD-5F6F5EE4C8F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0" name="Line 12">
            <a:extLst>
              <a:ext uri="{FF2B5EF4-FFF2-40B4-BE49-F238E27FC236}">
                <a16:creationId xmlns:a16="http://schemas.microsoft.com/office/drawing/2014/main" id="{CDFB876F-C4D9-4EAB-87F8-2A9038561FD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3" name="Line 15">
            <a:extLst>
              <a:ext uri="{FF2B5EF4-FFF2-40B4-BE49-F238E27FC236}">
                <a16:creationId xmlns:a16="http://schemas.microsoft.com/office/drawing/2014/main" id="{8ADBCB57-D2F1-4CFD-80B7-2765AFAA38B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5" name="Rectangle 17">
            <a:extLst>
              <a:ext uri="{FF2B5EF4-FFF2-40B4-BE49-F238E27FC236}">
                <a16:creationId xmlns:a16="http://schemas.microsoft.com/office/drawing/2014/main" id="{053542A1-9947-4388-ABBF-CC423B90850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4466" name="Rectangle 18">
            <a:extLst>
              <a:ext uri="{FF2B5EF4-FFF2-40B4-BE49-F238E27FC236}">
                <a16:creationId xmlns:a16="http://schemas.microsoft.com/office/drawing/2014/main" id="{108F00D6-263C-45E7-AD2D-198DA943DC4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4467" name="Text Box 19">
            <a:extLst>
              <a:ext uri="{FF2B5EF4-FFF2-40B4-BE49-F238E27FC236}">
                <a16:creationId xmlns:a16="http://schemas.microsoft.com/office/drawing/2014/main" id="{63DB79B9-5C05-48C1-8DD5-53FABDDEB30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4468" name="Text Box 20">
            <a:extLst>
              <a:ext uri="{FF2B5EF4-FFF2-40B4-BE49-F238E27FC236}">
                <a16:creationId xmlns:a16="http://schemas.microsoft.com/office/drawing/2014/main" id="{EF708FA8-EAE3-47F4-A6ED-9F32128035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4469" name="Text Box 21">
            <a:extLst>
              <a:ext uri="{FF2B5EF4-FFF2-40B4-BE49-F238E27FC236}">
                <a16:creationId xmlns:a16="http://schemas.microsoft.com/office/drawing/2014/main" id="{96E7EA46-33DD-4850-A6A6-4B613682CD1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4486" name="Text Box 38">
            <a:extLst>
              <a:ext uri="{FF2B5EF4-FFF2-40B4-BE49-F238E27FC236}">
                <a16:creationId xmlns:a16="http://schemas.microsoft.com/office/drawing/2014/main" id="{2A724D4D-4FD9-4C27-B375-FE823241D23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4487" name="Text Box 39">
            <a:extLst>
              <a:ext uri="{FF2B5EF4-FFF2-40B4-BE49-F238E27FC236}">
                <a16:creationId xmlns:a16="http://schemas.microsoft.com/office/drawing/2014/main" id="{9085727B-BD77-4BB8-9756-28B2B2BF8A3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4488" name="Text Box 40">
            <a:extLst>
              <a:ext uri="{FF2B5EF4-FFF2-40B4-BE49-F238E27FC236}">
                <a16:creationId xmlns:a16="http://schemas.microsoft.com/office/drawing/2014/main" id="{678D22B7-3A13-4677-BAEF-09686C4FCB2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4489" name="Line 41">
            <a:extLst>
              <a:ext uri="{FF2B5EF4-FFF2-40B4-BE49-F238E27FC236}">
                <a16:creationId xmlns:a16="http://schemas.microsoft.com/office/drawing/2014/main" id="{56C39A2D-6F3A-4407-B4C1-03330BD7E52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0" name="Line 42">
            <a:extLst>
              <a:ext uri="{FF2B5EF4-FFF2-40B4-BE49-F238E27FC236}">
                <a16:creationId xmlns:a16="http://schemas.microsoft.com/office/drawing/2014/main" id="{9CC3D053-ED15-4FE7-A565-D1C424D1D78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1" name="Line 43">
            <a:extLst>
              <a:ext uri="{FF2B5EF4-FFF2-40B4-BE49-F238E27FC236}">
                <a16:creationId xmlns:a16="http://schemas.microsoft.com/office/drawing/2014/main" id="{B3AA6083-A017-411A-90DA-FF4AD52B23F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2" name="Line 44">
            <a:extLst>
              <a:ext uri="{FF2B5EF4-FFF2-40B4-BE49-F238E27FC236}">
                <a16:creationId xmlns:a16="http://schemas.microsoft.com/office/drawing/2014/main" id="{1A26B01D-CF67-40F6-A7C0-87989DA91C2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5" name="Text Box 45">
            <a:extLst>
              <a:ext uri="{FF2B5EF4-FFF2-40B4-BE49-F238E27FC236}">
                <a16:creationId xmlns:a16="http://schemas.microsoft.com/office/drawing/2014/main" id="{F805C481-A981-49B9-93AF-E3448B6ECAA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a:t>
            </a:r>
            <a:r>
              <a:rPr lang="en-US" altLang="en-US" sz="1600" dirty="0">
                <a:solidFill>
                  <a:srgbClr val="0000FF"/>
                </a:solidFill>
              </a:rPr>
              <a:t>DVD </a:t>
            </a:r>
            <a:r>
              <a:rPr lang="en-US" altLang="en-US" sz="1600" dirty="0">
                <a:solidFill>
                  <a:schemeClr val="bg1">
                    <a:lumMod val="65000"/>
                  </a:schemeClr>
                </a:solidFill>
              </a:rPr>
              <a:t>and IO </a:t>
            </a:r>
            <a:r>
              <a:rPr lang="en-US" altLang="en-US" sz="1600" dirty="0" err="1">
                <a:solidFill>
                  <a:schemeClr val="bg1">
                    <a:lumMod val="65000"/>
                  </a:schemeClr>
                </a:solidFill>
              </a:rPr>
              <a:t>overaction</a:t>
            </a:r>
            <a:endParaRPr lang="en-US" altLang="en-US" sz="1600" dirty="0">
              <a:solidFill>
                <a:schemeClr val="bg1">
                  <a:lumMod val="65000"/>
                </a:schemeClr>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4494" name="Text Box 46">
            <a:extLst>
              <a:ext uri="{FF2B5EF4-FFF2-40B4-BE49-F238E27FC236}">
                <a16:creationId xmlns:a16="http://schemas.microsoft.com/office/drawing/2014/main" id="{DCB5F9E9-98CC-450C-99FE-4A48A7123B4B}"/>
              </a:ext>
            </a:extLst>
          </p:cNvPr>
          <p:cNvSpPr txBox="1">
            <a:spLocks noChangeArrowheads="1"/>
          </p:cNvSpPr>
          <p:nvPr/>
        </p:nvSpPr>
        <p:spPr bwMode="auto">
          <a:xfrm>
            <a:off x="4037013" y="4876800"/>
            <a:ext cx="4421403" cy="83099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In this context, what do </a:t>
            </a:r>
            <a:r>
              <a:rPr lang="en-US" altLang="en-US" sz="1600" b="0" dirty="0">
                <a:solidFill>
                  <a:schemeClr val="bg1">
                    <a:lumMod val="65000"/>
                  </a:schemeClr>
                </a:solidFill>
              </a:rPr>
              <a:t>DVD</a:t>
            </a:r>
            <a:r>
              <a:rPr lang="en-US" altLang="en-US" sz="1600" b="0" i="1" dirty="0">
                <a:solidFill>
                  <a:schemeClr val="bg1">
                    <a:lumMod val="65000"/>
                  </a:schemeClr>
                </a:solidFill>
              </a:rPr>
              <a:t> and </a:t>
            </a:r>
            <a:r>
              <a:rPr lang="en-US" altLang="en-US" sz="1600" b="0" dirty="0">
                <a:solidFill>
                  <a:schemeClr val="bg1">
                    <a:lumMod val="65000"/>
                  </a:schemeClr>
                </a:solidFill>
              </a:rPr>
              <a:t>IO</a:t>
            </a:r>
            <a:r>
              <a:rPr lang="en-US" altLang="en-US" sz="1600" b="0" i="1" dirty="0">
                <a:solidFill>
                  <a:schemeClr val="bg1">
                    <a:lumMod val="65000"/>
                  </a:schemeClr>
                </a:solidFill>
              </a:rPr>
              <a:t> stand for?</a:t>
            </a:r>
          </a:p>
          <a:p>
            <a:pPr eaLnBrk="1" hangingPunct="1">
              <a:spcBef>
                <a:spcPct val="0"/>
              </a:spcBef>
              <a:buClrTx/>
              <a:buSzTx/>
              <a:buFontTx/>
              <a:buNone/>
            </a:pPr>
            <a:r>
              <a:rPr lang="en-US" altLang="en-US" sz="1600" i="1" dirty="0">
                <a:solidFill>
                  <a:srgbClr val="0000FF"/>
                </a:solidFill>
              </a:rPr>
              <a:t>DVD</a:t>
            </a:r>
            <a:r>
              <a:rPr lang="en-US" altLang="en-US" sz="1600" b="0" i="1" dirty="0">
                <a:solidFill>
                  <a:srgbClr val="0000FF"/>
                </a:solidFill>
              </a:rPr>
              <a:t>: </a:t>
            </a:r>
            <a:r>
              <a:rPr lang="en-US" altLang="en-US" sz="1600" dirty="0">
                <a:solidFill>
                  <a:srgbClr val="0000FF"/>
                </a:solidFill>
              </a:rPr>
              <a:t>Dissociated vertical deviation</a:t>
            </a:r>
          </a:p>
          <a:p>
            <a:pPr eaLnBrk="1" hangingPunct="1">
              <a:spcBef>
                <a:spcPct val="0"/>
              </a:spcBef>
              <a:buClrTx/>
              <a:buSzTx/>
              <a:buFontTx/>
              <a:buNone/>
            </a:pPr>
            <a:r>
              <a:rPr lang="en-US" altLang="en-US" sz="1600" i="1" dirty="0">
                <a:solidFill>
                  <a:schemeClr val="bg1">
                    <a:lumMod val="65000"/>
                  </a:schemeClr>
                </a:solidFill>
              </a:rPr>
              <a:t>IO</a:t>
            </a:r>
            <a:r>
              <a:rPr lang="en-US" altLang="en-US" sz="1600" b="0" i="1" dirty="0">
                <a:solidFill>
                  <a:schemeClr val="bg1">
                    <a:lumMod val="65000"/>
                  </a:schemeClr>
                </a:solidFill>
              </a:rPr>
              <a:t>: </a:t>
            </a:r>
            <a:r>
              <a:rPr lang="en-US" altLang="en-US" sz="1600" b="0" dirty="0">
                <a:solidFill>
                  <a:schemeClr val="bg1">
                    <a:lumMod val="65000"/>
                  </a:schemeClr>
                </a:solidFill>
              </a:rPr>
              <a:t>Inferior oblique (muscle)</a:t>
            </a:r>
          </a:p>
        </p:txBody>
      </p:sp>
      <p:sp>
        <p:nvSpPr>
          <p:cNvPr id="104495" name="Slide Number Placeholder 1">
            <a:extLst>
              <a:ext uri="{FF2B5EF4-FFF2-40B4-BE49-F238E27FC236}">
                <a16:creationId xmlns:a16="http://schemas.microsoft.com/office/drawing/2014/main" id="{143ABB71-54AD-4163-ADAB-C7B23D51EB4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29DC94-EA13-4B14-8433-DC66061DEBF0}" type="slidenum">
              <a:rPr lang="en-US" altLang="en-US" sz="1000"/>
              <a:pPr>
                <a:spcBef>
                  <a:spcPct val="0"/>
                </a:spcBef>
                <a:buClrTx/>
                <a:buSzTx/>
                <a:buFontTx/>
                <a:buNone/>
              </a:pPr>
              <a:t>125</a:t>
            </a:fld>
            <a:endParaRPr lang="en-US" altLang="en-US" sz="1000"/>
          </a:p>
        </p:txBody>
      </p:sp>
      <p:sp>
        <p:nvSpPr>
          <p:cNvPr id="2" name="Oval 1">
            <a:extLst>
              <a:ext uri="{FF2B5EF4-FFF2-40B4-BE49-F238E27FC236}">
                <a16:creationId xmlns:a16="http://schemas.microsoft.com/office/drawing/2014/main" id="{9004D53B-D656-4671-848B-D0F9CB196345}"/>
              </a:ext>
            </a:extLst>
          </p:cNvPr>
          <p:cNvSpPr/>
          <p:nvPr/>
        </p:nvSpPr>
        <p:spPr bwMode="auto">
          <a:xfrm>
            <a:off x="3886200" y="4953000"/>
            <a:ext cx="3886200" cy="62388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70A53128-3258-4CD1-BD90-21A8A10017C6}"/>
              </a:ext>
            </a:extLst>
          </p:cNvPr>
          <p:cNvSpPr txBox="1"/>
          <p:nvPr/>
        </p:nvSpPr>
        <p:spPr>
          <a:xfrm>
            <a:off x="2179637" y="3666549"/>
            <a:ext cx="6237286" cy="1169551"/>
          </a:xfrm>
          <a:prstGeom prst="rect">
            <a:avLst/>
          </a:prstGeom>
          <a:solidFill>
            <a:schemeClr val="accent5">
              <a:lumMod val="75000"/>
            </a:schemeClr>
          </a:solidFill>
        </p:spPr>
        <p:txBody>
          <a:bodyPr wrap="square" rtlCol="0">
            <a:spAutoFit/>
          </a:bodyPr>
          <a:lstStyle/>
          <a:p>
            <a:r>
              <a:rPr lang="en-US" sz="1400" b="0" i="1" dirty="0">
                <a:solidFill>
                  <a:srgbClr val="0000FF"/>
                </a:solidFill>
              </a:rPr>
              <a:t>What is the classic clinical finding in DVD?</a:t>
            </a:r>
          </a:p>
          <a:p>
            <a:r>
              <a:rPr lang="en-US" sz="1400" b="0" dirty="0">
                <a:solidFill>
                  <a:srgbClr val="0000FF"/>
                </a:solidFill>
              </a:rPr>
              <a:t>An eye will slowly elevate and extort, either spontaneously (</a:t>
            </a:r>
            <a:r>
              <a:rPr lang="en-US" sz="1400" b="0" i="1" dirty="0">
                <a:solidFill>
                  <a:srgbClr val="0000FF"/>
                </a:solidFill>
              </a:rPr>
              <a:t>manifest</a:t>
            </a:r>
            <a:r>
              <a:rPr lang="en-US" sz="1400" b="0" dirty="0">
                <a:solidFill>
                  <a:srgbClr val="0000FF"/>
                </a:solidFill>
              </a:rPr>
              <a:t> DVD)  or when occluded (</a:t>
            </a:r>
            <a:r>
              <a:rPr lang="en-US" sz="1400" b="0" i="1" dirty="0">
                <a:solidFill>
                  <a:srgbClr val="0000FF"/>
                </a:solidFill>
              </a:rPr>
              <a:t>latent</a:t>
            </a:r>
            <a:r>
              <a:rPr lang="en-US" sz="1400" b="0" dirty="0">
                <a:solidFill>
                  <a:srgbClr val="0000FF"/>
                </a:solidFill>
              </a:rPr>
              <a:t> DVD). </a:t>
            </a:r>
            <a:r>
              <a:rPr lang="en-US" sz="1400" b="0" dirty="0">
                <a:solidFill>
                  <a:schemeClr val="accent5">
                    <a:lumMod val="75000"/>
                  </a:schemeClr>
                </a:solidFill>
              </a:rPr>
              <a:t>A crucial finding occurs when the drifting eye reorients downward, and it is this--the fellow eye does not move downward simultaneously (as would normally be the case). </a:t>
            </a:r>
          </a:p>
        </p:txBody>
      </p:sp>
      <p:sp>
        <p:nvSpPr>
          <p:cNvPr id="4" name="Title 3">
            <a:extLst>
              <a:ext uri="{FF2B5EF4-FFF2-40B4-BE49-F238E27FC236}">
                <a16:creationId xmlns:a16="http://schemas.microsoft.com/office/drawing/2014/main" id="{3B57FA07-3E22-48F2-A258-5A181ED9EB29}"/>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E1D8733C-D66A-4844-98A6-ECC31560507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34673608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 name="Slide Number Placeholder 1">
            <a:extLst>
              <a:ext uri="{FF2B5EF4-FFF2-40B4-BE49-F238E27FC236}">
                <a16:creationId xmlns:a16="http://schemas.microsoft.com/office/drawing/2014/main" id="{99E15BEC-F7DD-4CD6-BFD0-C5C761F2D0BE}"/>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BC6F5A8-0ECC-4E6E-8471-2E77020F0AB7}" type="slidenum">
              <a:rPr lang="en-US" altLang="en-US"/>
              <a:pPr eaLnBrk="1" hangingPunct="1"/>
              <a:t>126</a:t>
            </a:fld>
            <a:endParaRPr lang="en-US" altLang="en-US"/>
          </a:p>
        </p:txBody>
      </p:sp>
      <p:sp>
        <p:nvSpPr>
          <p:cNvPr id="12" name="TextBox 11">
            <a:extLst>
              <a:ext uri="{FF2B5EF4-FFF2-40B4-BE49-F238E27FC236}">
                <a16:creationId xmlns:a16="http://schemas.microsoft.com/office/drawing/2014/main" id="{8743FBDB-670D-435A-ACDE-0B92918DA4ED}"/>
              </a:ext>
            </a:extLst>
          </p:cNvPr>
          <p:cNvSpPr txBox="1"/>
          <p:nvPr/>
        </p:nvSpPr>
        <p:spPr>
          <a:xfrm>
            <a:off x="4236018" y="5955268"/>
            <a:ext cx="671979" cy="369332"/>
          </a:xfrm>
          <a:prstGeom prst="rect">
            <a:avLst/>
          </a:prstGeom>
          <a:noFill/>
        </p:spPr>
        <p:txBody>
          <a:bodyPr wrap="none" rtlCol="0">
            <a:spAutoFit/>
          </a:bodyPr>
          <a:lstStyle/>
          <a:p>
            <a:pPr algn="ctr"/>
            <a:r>
              <a:rPr lang="en-US" dirty="0"/>
              <a:t>DVD</a:t>
            </a:r>
          </a:p>
        </p:txBody>
      </p:sp>
      <p:pic>
        <p:nvPicPr>
          <p:cNvPr id="3" name="Picture 2">
            <a:extLst>
              <a:ext uri="{FF2B5EF4-FFF2-40B4-BE49-F238E27FC236}">
                <a16:creationId xmlns:a16="http://schemas.microsoft.com/office/drawing/2014/main" id="{1FA26AE2-5200-4232-8479-7D83B32237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47752" y="1448326"/>
            <a:ext cx="4248496" cy="3961347"/>
          </a:xfrm>
          <a:prstGeom prst="rect">
            <a:avLst/>
          </a:prstGeom>
        </p:spPr>
      </p:pic>
      <p:sp>
        <p:nvSpPr>
          <p:cNvPr id="2" name="Title 1">
            <a:extLst>
              <a:ext uri="{FF2B5EF4-FFF2-40B4-BE49-F238E27FC236}">
                <a16:creationId xmlns:a16="http://schemas.microsoft.com/office/drawing/2014/main" id="{8989A6A6-8C82-4B20-8F1A-7C068AD3219B}"/>
              </a:ext>
            </a:extLst>
          </p:cNvPr>
          <p:cNvSpPr>
            <a:spLocks noGrp="1"/>
          </p:cNvSpPr>
          <p:nvPr>
            <p:ph type="title"/>
          </p:nvPr>
        </p:nvSpPr>
        <p:spPr/>
        <p:txBody>
          <a:bodyPr/>
          <a:lstStyle/>
          <a:p>
            <a:endParaRPr lang="en-US"/>
          </a:p>
        </p:txBody>
      </p:sp>
      <p:sp>
        <p:nvSpPr>
          <p:cNvPr id="8" name="TextBox 7">
            <a:extLst>
              <a:ext uri="{FF2B5EF4-FFF2-40B4-BE49-F238E27FC236}">
                <a16:creationId xmlns:a16="http://schemas.microsoft.com/office/drawing/2014/main" id="{96746099-7FDF-40E9-824F-1336D253353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70321762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Text Box 3">
            <a:extLst>
              <a:ext uri="{FF2B5EF4-FFF2-40B4-BE49-F238E27FC236}">
                <a16:creationId xmlns:a16="http://schemas.microsoft.com/office/drawing/2014/main" id="{D8B2678A-F6E6-4261-A3B1-47EB1014B276}"/>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4452" name="Text Box 4">
            <a:extLst>
              <a:ext uri="{FF2B5EF4-FFF2-40B4-BE49-F238E27FC236}">
                <a16:creationId xmlns:a16="http://schemas.microsoft.com/office/drawing/2014/main" id="{4A9987B7-6679-44DB-96B2-C79E5F5DB6C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4453" name="Text Box 5">
            <a:extLst>
              <a:ext uri="{FF2B5EF4-FFF2-40B4-BE49-F238E27FC236}">
                <a16:creationId xmlns:a16="http://schemas.microsoft.com/office/drawing/2014/main" id="{6A6B8BC6-9BF5-4D3C-8C6C-A8429920109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4457" name="Line 9">
            <a:extLst>
              <a:ext uri="{FF2B5EF4-FFF2-40B4-BE49-F238E27FC236}">
                <a16:creationId xmlns:a16="http://schemas.microsoft.com/office/drawing/2014/main" id="{9B597FAA-A164-4921-941D-F17D5FA8639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8" name="Line 10">
            <a:extLst>
              <a:ext uri="{FF2B5EF4-FFF2-40B4-BE49-F238E27FC236}">
                <a16:creationId xmlns:a16="http://schemas.microsoft.com/office/drawing/2014/main" id="{119C609D-6D6B-4B31-AB3E-AB116D843DD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59" name="Line 11">
            <a:extLst>
              <a:ext uri="{FF2B5EF4-FFF2-40B4-BE49-F238E27FC236}">
                <a16:creationId xmlns:a16="http://schemas.microsoft.com/office/drawing/2014/main" id="{8E911D1B-BE54-4C75-95AD-5F6F5EE4C8F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0" name="Line 12">
            <a:extLst>
              <a:ext uri="{FF2B5EF4-FFF2-40B4-BE49-F238E27FC236}">
                <a16:creationId xmlns:a16="http://schemas.microsoft.com/office/drawing/2014/main" id="{CDFB876F-C4D9-4EAB-87F8-2A9038561FD0}"/>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3" name="Line 15">
            <a:extLst>
              <a:ext uri="{FF2B5EF4-FFF2-40B4-BE49-F238E27FC236}">
                <a16:creationId xmlns:a16="http://schemas.microsoft.com/office/drawing/2014/main" id="{8ADBCB57-D2F1-4CFD-80B7-2765AFAA38B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65" name="Rectangle 17">
            <a:extLst>
              <a:ext uri="{FF2B5EF4-FFF2-40B4-BE49-F238E27FC236}">
                <a16:creationId xmlns:a16="http://schemas.microsoft.com/office/drawing/2014/main" id="{053542A1-9947-4388-ABBF-CC423B90850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4466" name="Rectangle 18">
            <a:extLst>
              <a:ext uri="{FF2B5EF4-FFF2-40B4-BE49-F238E27FC236}">
                <a16:creationId xmlns:a16="http://schemas.microsoft.com/office/drawing/2014/main" id="{108F00D6-263C-45E7-AD2D-198DA943DC4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4467" name="Text Box 19">
            <a:extLst>
              <a:ext uri="{FF2B5EF4-FFF2-40B4-BE49-F238E27FC236}">
                <a16:creationId xmlns:a16="http://schemas.microsoft.com/office/drawing/2014/main" id="{63DB79B9-5C05-48C1-8DD5-53FABDDEB30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4468" name="Text Box 20">
            <a:extLst>
              <a:ext uri="{FF2B5EF4-FFF2-40B4-BE49-F238E27FC236}">
                <a16:creationId xmlns:a16="http://schemas.microsoft.com/office/drawing/2014/main" id="{EF708FA8-EAE3-47F4-A6ED-9F32128035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4469" name="Text Box 21">
            <a:extLst>
              <a:ext uri="{FF2B5EF4-FFF2-40B4-BE49-F238E27FC236}">
                <a16:creationId xmlns:a16="http://schemas.microsoft.com/office/drawing/2014/main" id="{96E7EA46-33DD-4850-A6A6-4B613682CD1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4486" name="Text Box 38">
            <a:extLst>
              <a:ext uri="{FF2B5EF4-FFF2-40B4-BE49-F238E27FC236}">
                <a16:creationId xmlns:a16="http://schemas.microsoft.com/office/drawing/2014/main" id="{2A724D4D-4FD9-4C27-B375-FE823241D23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4487" name="Text Box 39">
            <a:extLst>
              <a:ext uri="{FF2B5EF4-FFF2-40B4-BE49-F238E27FC236}">
                <a16:creationId xmlns:a16="http://schemas.microsoft.com/office/drawing/2014/main" id="{9085727B-BD77-4BB8-9756-28B2B2BF8A3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4488" name="Text Box 40">
            <a:extLst>
              <a:ext uri="{FF2B5EF4-FFF2-40B4-BE49-F238E27FC236}">
                <a16:creationId xmlns:a16="http://schemas.microsoft.com/office/drawing/2014/main" id="{678D22B7-3A13-4677-BAEF-09686C4FCB2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4489" name="Line 41">
            <a:extLst>
              <a:ext uri="{FF2B5EF4-FFF2-40B4-BE49-F238E27FC236}">
                <a16:creationId xmlns:a16="http://schemas.microsoft.com/office/drawing/2014/main" id="{56C39A2D-6F3A-4407-B4C1-03330BD7E52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0" name="Line 42">
            <a:extLst>
              <a:ext uri="{FF2B5EF4-FFF2-40B4-BE49-F238E27FC236}">
                <a16:creationId xmlns:a16="http://schemas.microsoft.com/office/drawing/2014/main" id="{9CC3D053-ED15-4FE7-A565-D1C424D1D78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1" name="Line 43">
            <a:extLst>
              <a:ext uri="{FF2B5EF4-FFF2-40B4-BE49-F238E27FC236}">
                <a16:creationId xmlns:a16="http://schemas.microsoft.com/office/drawing/2014/main" id="{B3AA6083-A017-411A-90DA-FF4AD52B23F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492" name="Line 44">
            <a:extLst>
              <a:ext uri="{FF2B5EF4-FFF2-40B4-BE49-F238E27FC236}">
                <a16:creationId xmlns:a16="http://schemas.microsoft.com/office/drawing/2014/main" id="{1A26B01D-CF67-40F6-A7C0-87989DA91C2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5" name="Text Box 45">
            <a:extLst>
              <a:ext uri="{FF2B5EF4-FFF2-40B4-BE49-F238E27FC236}">
                <a16:creationId xmlns:a16="http://schemas.microsoft.com/office/drawing/2014/main" id="{F805C481-A981-49B9-93AF-E3448B6ECAA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a:t>
            </a:r>
            <a:r>
              <a:rPr lang="en-US" altLang="en-US" sz="1600" dirty="0">
                <a:solidFill>
                  <a:srgbClr val="0000FF"/>
                </a:solidFill>
              </a:rPr>
              <a:t>DVD </a:t>
            </a:r>
            <a:r>
              <a:rPr lang="en-US" altLang="en-US" sz="1600" dirty="0">
                <a:solidFill>
                  <a:schemeClr val="bg1">
                    <a:lumMod val="65000"/>
                  </a:schemeClr>
                </a:solidFill>
              </a:rPr>
              <a:t>and IO </a:t>
            </a:r>
            <a:r>
              <a:rPr lang="en-US" altLang="en-US" sz="1600" dirty="0" err="1">
                <a:solidFill>
                  <a:schemeClr val="bg1">
                    <a:lumMod val="65000"/>
                  </a:schemeClr>
                </a:solidFill>
              </a:rPr>
              <a:t>overaction</a:t>
            </a:r>
            <a:endParaRPr lang="en-US" altLang="en-US" sz="1600" dirty="0">
              <a:solidFill>
                <a:schemeClr val="bg1">
                  <a:lumMod val="65000"/>
                </a:schemeClr>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4494" name="Text Box 46">
            <a:extLst>
              <a:ext uri="{FF2B5EF4-FFF2-40B4-BE49-F238E27FC236}">
                <a16:creationId xmlns:a16="http://schemas.microsoft.com/office/drawing/2014/main" id="{DCB5F9E9-98CC-450C-99FE-4A48A7123B4B}"/>
              </a:ext>
            </a:extLst>
          </p:cNvPr>
          <p:cNvSpPr txBox="1">
            <a:spLocks noChangeArrowheads="1"/>
          </p:cNvSpPr>
          <p:nvPr/>
        </p:nvSpPr>
        <p:spPr bwMode="auto">
          <a:xfrm>
            <a:off x="4037013" y="4876800"/>
            <a:ext cx="4421403" cy="83099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In this context, what do </a:t>
            </a:r>
            <a:r>
              <a:rPr lang="en-US" altLang="en-US" sz="1600" b="0" dirty="0">
                <a:solidFill>
                  <a:schemeClr val="bg1">
                    <a:lumMod val="65000"/>
                  </a:schemeClr>
                </a:solidFill>
              </a:rPr>
              <a:t>DVD</a:t>
            </a:r>
            <a:r>
              <a:rPr lang="en-US" altLang="en-US" sz="1600" b="0" i="1" dirty="0">
                <a:solidFill>
                  <a:schemeClr val="bg1">
                    <a:lumMod val="65000"/>
                  </a:schemeClr>
                </a:solidFill>
              </a:rPr>
              <a:t> and </a:t>
            </a:r>
            <a:r>
              <a:rPr lang="en-US" altLang="en-US" sz="1600" b="0" dirty="0">
                <a:solidFill>
                  <a:schemeClr val="bg1">
                    <a:lumMod val="65000"/>
                  </a:schemeClr>
                </a:solidFill>
              </a:rPr>
              <a:t>IO</a:t>
            </a:r>
            <a:r>
              <a:rPr lang="en-US" altLang="en-US" sz="1600" b="0" i="1" dirty="0">
                <a:solidFill>
                  <a:schemeClr val="bg1">
                    <a:lumMod val="65000"/>
                  </a:schemeClr>
                </a:solidFill>
              </a:rPr>
              <a:t> stand for?</a:t>
            </a:r>
          </a:p>
          <a:p>
            <a:pPr eaLnBrk="1" hangingPunct="1">
              <a:spcBef>
                <a:spcPct val="0"/>
              </a:spcBef>
              <a:buClrTx/>
              <a:buSzTx/>
              <a:buFontTx/>
              <a:buNone/>
            </a:pPr>
            <a:r>
              <a:rPr lang="en-US" altLang="en-US" sz="1600" i="1" dirty="0">
                <a:solidFill>
                  <a:srgbClr val="0000FF"/>
                </a:solidFill>
              </a:rPr>
              <a:t>DVD</a:t>
            </a:r>
            <a:r>
              <a:rPr lang="en-US" altLang="en-US" sz="1600" b="0" i="1" dirty="0">
                <a:solidFill>
                  <a:srgbClr val="0000FF"/>
                </a:solidFill>
              </a:rPr>
              <a:t>: </a:t>
            </a:r>
            <a:r>
              <a:rPr lang="en-US" altLang="en-US" sz="1600" dirty="0">
                <a:solidFill>
                  <a:srgbClr val="0000FF"/>
                </a:solidFill>
              </a:rPr>
              <a:t>Dissociated vertical deviation</a:t>
            </a:r>
          </a:p>
          <a:p>
            <a:pPr eaLnBrk="1" hangingPunct="1">
              <a:spcBef>
                <a:spcPct val="0"/>
              </a:spcBef>
              <a:buClrTx/>
              <a:buSzTx/>
              <a:buFontTx/>
              <a:buNone/>
            </a:pPr>
            <a:r>
              <a:rPr lang="en-US" altLang="en-US" sz="1600" i="1" dirty="0">
                <a:solidFill>
                  <a:schemeClr val="bg1">
                    <a:lumMod val="65000"/>
                  </a:schemeClr>
                </a:solidFill>
              </a:rPr>
              <a:t>IO</a:t>
            </a:r>
            <a:r>
              <a:rPr lang="en-US" altLang="en-US" sz="1600" b="0" i="1" dirty="0">
                <a:solidFill>
                  <a:schemeClr val="bg1">
                    <a:lumMod val="65000"/>
                  </a:schemeClr>
                </a:solidFill>
              </a:rPr>
              <a:t>: </a:t>
            </a:r>
            <a:r>
              <a:rPr lang="en-US" altLang="en-US" sz="1600" b="0" dirty="0">
                <a:solidFill>
                  <a:schemeClr val="bg1">
                    <a:lumMod val="65000"/>
                  </a:schemeClr>
                </a:solidFill>
              </a:rPr>
              <a:t>Inferior oblique (muscle)</a:t>
            </a:r>
          </a:p>
        </p:txBody>
      </p:sp>
      <p:sp>
        <p:nvSpPr>
          <p:cNvPr id="104495" name="Slide Number Placeholder 1">
            <a:extLst>
              <a:ext uri="{FF2B5EF4-FFF2-40B4-BE49-F238E27FC236}">
                <a16:creationId xmlns:a16="http://schemas.microsoft.com/office/drawing/2014/main" id="{143ABB71-54AD-4163-ADAB-C7B23D51EB4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29DC94-EA13-4B14-8433-DC66061DEBF0}" type="slidenum">
              <a:rPr lang="en-US" altLang="en-US" sz="1000"/>
              <a:pPr>
                <a:spcBef>
                  <a:spcPct val="0"/>
                </a:spcBef>
                <a:buClrTx/>
                <a:buSzTx/>
                <a:buFontTx/>
                <a:buNone/>
              </a:pPr>
              <a:t>127</a:t>
            </a:fld>
            <a:endParaRPr lang="en-US" altLang="en-US" sz="1000"/>
          </a:p>
        </p:txBody>
      </p:sp>
      <p:sp>
        <p:nvSpPr>
          <p:cNvPr id="2" name="Oval 1">
            <a:extLst>
              <a:ext uri="{FF2B5EF4-FFF2-40B4-BE49-F238E27FC236}">
                <a16:creationId xmlns:a16="http://schemas.microsoft.com/office/drawing/2014/main" id="{9004D53B-D656-4671-848B-D0F9CB196345}"/>
              </a:ext>
            </a:extLst>
          </p:cNvPr>
          <p:cNvSpPr/>
          <p:nvPr/>
        </p:nvSpPr>
        <p:spPr bwMode="auto">
          <a:xfrm>
            <a:off x="3886200" y="4953000"/>
            <a:ext cx="3886200" cy="62388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70A53128-3258-4CD1-BD90-21A8A10017C6}"/>
              </a:ext>
            </a:extLst>
          </p:cNvPr>
          <p:cNvSpPr txBox="1"/>
          <p:nvPr/>
        </p:nvSpPr>
        <p:spPr>
          <a:xfrm>
            <a:off x="2179637" y="3666549"/>
            <a:ext cx="6237286" cy="1169551"/>
          </a:xfrm>
          <a:prstGeom prst="rect">
            <a:avLst/>
          </a:prstGeom>
          <a:solidFill>
            <a:schemeClr val="accent5">
              <a:lumMod val="75000"/>
            </a:schemeClr>
          </a:solidFill>
        </p:spPr>
        <p:txBody>
          <a:bodyPr wrap="square" rtlCol="0">
            <a:spAutoFit/>
          </a:bodyPr>
          <a:lstStyle/>
          <a:p>
            <a:r>
              <a:rPr lang="en-US" sz="1400" b="0" i="1" dirty="0">
                <a:solidFill>
                  <a:schemeClr val="bg1">
                    <a:lumMod val="50000"/>
                  </a:schemeClr>
                </a:solidFill>
              </a:rPr>
              <a:t>What is the classic clinical finding in DVD?</a:t>
            </a:r>
          </a:p>
          <a:p>
            <a:r>
              <a:rPr lang="en-US" sz="1400" b="0" dirty="0">
                <a:solidFill>
                  <a:schemeClr val="bg1">
                    <a:lumMod val="50000"/>
                  </a:schemeClr>
                </a:solidFill>
              </a:rPr>
              <a:t>An eye will slowly elevate and extort, either spontaneously (</a:t>
            </a:r>
            <a:r>
              <a:rPr lang="en-US" sz="1400" b="0" i="1" dirty="0">
                <a:solidFill>
                  <a:schemeClr val="bg1">
                    <a:lumMod val="50000"/>
                  </a:schemeClr>
                </a:solidFill>
              </a:rPr>
              <a:t>manifest</a:t>
            </a:r>
            <a:r>
              <a:rPr lang="en-US" sz="1400" b="0" dirty="0">
                <a:solidFill>
                  <a:schemeClr val="bg1">
                    <a:lumMod val="50000"/>
                  </a:schemeClr>
                </a:solidFill>
              </a:rPr>
              <a:t> DVD)  or when occluded (</a:t>
            </a:r>
            <a:r>
              <a:rPr lang="en-US" sz="1400" b="0" i="1" dirty="0">
                <a:solidFill>
                  <a:schemeClr val="bg1">
                    <a:lumMod val="50000"/>
                  </a:schemeClr>
                </a:solidFill>
              </a:rPr>
              <a:t>latent</a:t>
            </a:r>
            <a:r>
              <a:rPr lang="en-US" sz="1400" b="0" dirty="0">
                <a:solidFill>
                  <a:schemeClr val="bg1">
                    <a:lumMod val="50000"/>
                  </a:schemeClr>
                </a:solidFill>
              </a:rPr>
              <a:t> DVD). </a:t>
            </a:r>
            <a:r>
              <a:rPr lang="en-US" sz="1400" b="0" dirty="0"/>
              <a:t>A crucial finding occurs when the drifting eye reorients downward, and it is this--the fellow eye does not move downward simultaneously (as would normally be the case). </a:t>
            </a:r>
          </a:p>
        </p:txBody>
      </p:sp>
      <p:sp>
        <p:nvSpPr>
          <p:cNvPr id="4" name="Title 3">
            <a:extLst>
              <a:ext uri="{FF2B5EF4-FFF2-40B4-BE49-F238E27FC236}">
                <a16:creationId xmlns:a16="http://schemas.microsoft.com/office/drawing/2014/main" id="{24E8C1AA-136C-4B8D-B0EE-C6EBFEFA2FBE}"/>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5A4490C3-310F-43FA-8ABD-17B71F7B8AE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46505442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Text Box 3">
            <a:extLst>
              <a:ext uri="{FF2B5EF4-FFF2-40B4-BE49-F238E27FC236}">
                <a16:creationId xmlns:a16="http://schemas.microsoft.com/office/drawing/2014/main" id="{5B692F38-E447-49CC-9431-10F6B565A3F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5476" name="Text Box 4">
            <a:extLst>
              <a:ext uri="{FF2B5EF4-FFF2-40B4-BE49-F238E27FC236}">
                <a16:creationId xmlns:a16="http://schemas.microsoft.com/office/drawing/2014/main" id="{925BCD95-5AA4-44A7-B7F5-60CBD239CC6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5481" name="Line 9">
            <a:extLst>
              <a:ext uri="{FF2B5EF4-FFF2-40B4-BE49-F238E27FC236}">
                <a16:creationId xmlns:a16="http://schemas.microsoft.com/office/drawing/2014/main" id="{43BD306E-E2DB-4F4F-8B22-B717C303CAFF}"/>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2" name="Line 10">
            <a:extLst>
              <a:ext uri="{FF2B5EF4-FFF2-40B4-BE49-F238E27FC236}">
                <a16:creationId xmlns:a16="http://schemas.microsoft.com/office/drawing/2014/main" id="{75B92C3F-73EA-46B3-BCA8-3E161C8C68B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3" name="Line 11">
            <a:extLst>
              <a:ext uri="{FF2B5EF4-FFF2-40B4-BE49-F238E27FC236}">
                <a16:creationId xmlns:a16="http://schemas.microsoft.com/office/drawing/2014/main" id="{EC7AF39A-EEAC-4C9B-A78C-D509BDF9331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4" name="Line 12">
            <a:extLst>
              <a:ext uri="{FF2B5EF4-FFF2-40B4-BE49-F238E27FC236}">
                <a16:creationId xmlns:a16="http://schemas.microsoft.com/office/drawing/2014/main" id="{3A10E8CE-560B-465A-856D-C579843AA296}"/>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7" name="Line 15">
            <a:extLst>
              <a:ext uri="{FF2B5EF4-FFF2-40B4-BE49-F238E27FC236}">
                <a16:creationId xmlns:a16="http://schemas.microsoft.com/office/drawing/2014/main" id="{23D73388-1BDA-4AF7-B69F-086E9C1E9A7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9" name="Rectangle 17">
            <a:extLst>
              <a:ext uri="{FF2B5EF4-FFF2-40B4-BE49-F238E27FC236}">
                <a16:creationId xmlns:a16="http://schemas.microsoft.com/office/drawing/2014/main" id="{5C1AC320-A329-4841-A8A8-627C4001E75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5490" name="Rectangle 18">
            <a:extLst>
              <a:ext uri="{FF2B5EF4-FFF2-40B4-BE49-F238E27FC236}">
                <a16:creationId xmlns:a16="http://schemas.microsoft.com/office/drawing/2014/main" id="{A069F66B-0C04-449D-B7D4-FDD2285AEDB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5491" name="Text Box 19">
            <a:extLst>
              <a:ext uri="{FF2B5EF4-FFF2-40B4-BE49-F238E27FC236}">
                <a16:creationId xmlns:a16="http://schemas.microsoft.com/office/drawing/2014/main" id="{EF964700-E97C-4F9F-90F9-EC37594CCC5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5492" name="Text Box 20">
            <a:extLst>
              <a:ext uri="{FF2B5EF4-FFF2-40B4-BE49-F238E27FC236}">
                <a16:creationId xmlns:a16="http://schemas.microsoft.com/office/drawing/2014/main" id="{A1642C93-D105-4ED9-815A-E79B0815888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5493" name="Text Box 21">
            <a:extLst>
              <a:ext uri="{FF2B5EF4-FFF2-40B4-BE49-F238E27FC236}">
                <a16:creationId xmlns:a16="http://schemas.microsoft.com/office/drawing/2014/main" id="{F8B889BD-A16F-4B46-B6AF-28961BFB997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5510" name="Text Box 38">
            <a:extLst>
              <a:ext uri="{FF2B5EF4-FFF2-40B4-BE49-F238E27FC236}">
                <a16:creationId xmlns:a16="http://schemas.microsoft.com/office/drawing/2014/main" id="{20982821-7900-40C1-ACF5-24D94235AC2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5511" name="Text Box 39">
            <a:extLst>
              <a:ext uri="{FF2B5EF4-FFF2-40B4-BE49-F238E27FC236}">
                <a16:creationId xmlns:a16="http://schemas.microsoft.com/office/drawing/2014/main" id="{3D676EFF-C6FC-41BA-8827-770AD4DEAC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5512" name="Text Box 40">
            <a:extLst>
              <a:ext uri="{FF2B5EF4-FFF2-40B4-BE49-F238E27FC236}">
                <a16:creationId xmlns:a16="http://schemas.microsoft.com/office/drawing/2014/main" id="{D9DF532C-ABE8-4E5B-AFB2-2E3294C835E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5513" name="Line 41">
            <a:extLst>
              <a:ext uri="{FF2B5EF4-FFF2-40B4-BE49-F238E27FC236}">
                <a16:creationId xmlns:a16="http://schemas.microsoft.com/office/drawing/2014/main" id="{45EC4BF2-D551-41D0-A9F1-545DCA8D6E0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514" name="Line 42">
            <a:extLst>
              <a:ext uri="{FF2B5EF4-FFF2-40B4-BE49-F238E27FC236}">
                <a16:creationId xmlns:a16="http://schemas.microsoft.com/office/drawing/2014/main" id="{3C6FB9DA-E09D-4111-970A-71E32E1993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515" name="Line 43">
            <a:extLst>
              <a:ext uri="{FF2B5EF4-FFF2-40B4-BE49-F238E27FC236}">
                <a16:creationId xmlns:a16="http://schemas.microsoft.com/office/drawing/2014/main" id="{8A9D2781-5E70-4138-9363-FCB7AB6396D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516" name="Line 44">
            <a:extLst>
              <a:ext uri="{FF2B5EF4-FFF2-40B4-BE49-F238E27FC236}">
                <a16:creationId xmlns:a16="http://schemas.microsoft.com/office/drawing/2014/main" id="{2418C79D-8DA8-4D12-A409-9D1A03EECB6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309" name="Text Box 45">
            <a:extLst>
              <a:ext uri="{FF2B5EF4-FFF2-40B4-BE49-F238E27FC236}">
                <a16:creationId xmlns:a16="http://schemas.microsoft.com/office/drawing/2014/main" id="{335DD418-643C-4239-96E6-3DDCB1560F7C}"/>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5518" name="Text Box 46">
            <a:extLst>
              <a:ext uri="{FF2B5EF4-FFF2-40B4-BE49-F238E27FC236}">
                <a16:creationId xmlns:a16="http://schemas.microsoft.com/office/drawing/2014/main" id="{BDA7A285-754C-4B8C-8EE4-EB241F732BA4}"/>
              </a:ext>
            </a:extLst>
          </p:cNvPr>
          <p:cNvSpPr txBox="1">
            <a:spLocks noChangeArrowheads="1"/>
          </p:cNvSpPr>
          <p:nvPr/>
        </p:nvSpPr>
        <p:spPr bwMode="auto">
          <a:xfrm>
            <a:off x="3125788" y="4876800"/>
            <a:ext cx="5690982" cy="83099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Both DVD and IO overaction involve elevation and extorsion.</a:t>
            </a:r>
          </a:p>
          <a:p>
            <a:pPr eaLnBrk="1" hangingPunct="1">
              <a:spcBef>
                <a:spcPct val="0"/>
              </a:spcBef>
              <a:buClrTx/>
              <a:buSzTx/>
              <a:buFontTx/>
              <a:buNone/>
            </a:pPr>
            <a:r>
              <a:rPr lang="en-US" altLang="en-US" sz="1600" b="0" i="1">
                <a:solidFill>
                  <a:srgbClr val="0000FF"/>
                </a:solidFill>
              </a:rPr>
              <a:t>How can they be differentiated?</a:t>
            </a:r>
          </a:p>
          <a:p>
            <a:pPr eaLnBrk="1" hangingPunct="1">
              <a:spcBef>
                <a:spcPct val="0"/>
              </a:spcBef>
              <a:buClrTx/>
              <a:buSzTx/>
              <a:buFontTx/>
              <a:buNone/>
            </a:pPr>
            <a:r>
              <a:rPr lang="en-US" altLang="en-US" sz="1600" b="0">
                <a:solidFill>
                  <a:srgbClr val="99FF66"/>
                </a:solidFill>
              </a:rPr>
              <a:t>DVD violates Hering’s law; IO overaction doesn’t</a:t>
            </a:r>
          </a:p>
        </p:txBody>
      </p:sp>
      <p:sp>
        <p:nvSpPr>
          <p:cNvPr id="105519" name="Slide Number Placeholder 1">
            <a:extLst>
              <a:ext uri="{FF2B5EF4-FFF2-40B4-BE49-F238E27FC236}">
                <a16:creationId xmlns:a16="http://schemas.microsoft.com/office/drawing/2014/main" id="{27FCC9DE-D909-4F8D-972D-37F13CC9EB5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36D5B15-D7A4-4DD9-AA6E-D844D066D5B7}" type="slidenum">
              <a:rPr lang="en-US" altLang="en-US" sz="1000"/>
              <a:pPr>
                <a:spcBef>
                  <a:spcPct val="0"/>
                </a:spcBef>
                <a:buClrTx/>
                <a:buSzTx/>
                <a:buFontTx/>
                <a:buNone/>
              </a:pPr>
              <a:t>128</a:t>
            </a:fld>
            <a:endParaRPr lang="en-US" altLang="en-US" sz="1000"/>
          </a:p>
        </p:txBody>
      </p:sp>
      <p:sp>
        <p:nvSpPr>
          <p:cNvPr id="2" name="Title 1">
            <a:extLst>
              <a:ext uri="{FF2B5EF4-FFF2-40B4-BE49-F238E27FC236}">
                <a16:creationId xmlns:a16="http://schemas.microsoft.com/office/drawing/2014/main" id="{660C55D5-9F6C-4061-A7CF-7054D2750A21}"/>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FA3A6C1F-3ED5-4A2C-A5B5-372DDBFF7D9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Text Box 3">
            <a:extLst>
              <a:ext uri="{FF2B5EF4-FFF2-40B4-BE49-F238E27FC236}">
                <a16:creationId xmlns:a16="http://schemas.microsoft.com/office/drawing/2014/main" id="{313CF2EB-6301-434B-835F-DCA8BA1C5105}"/>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6500" name="Text Box 4">
            <a:extLst>
              <a:ext uri="{FF2B5EF4-FFF2-40B4-BE49-F238E27FC236}">
                <a16:creationId xmlns:a16="http://schemas.microsoft.com/office/drawing/2014/main" id="{161B647D-28C1-403A-BAEB-4CFDABD2C06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6501" name="Text Box 5">
            <a:extLst>
              <a:ext uri="{FF2B5EF4-FFF2-40B4-BE49-F238E27FC236}">
                <a16:creationId xmlns:a16="http://schemas.microsoft.com/office/drawing/2014/main" id="{49B721D6-7A1F-4433-B09B-E1BA83CF335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06505" name="Line 9">
            <a:extLst>
              <a:ext uri="{FF2B5EF4-FFF2-40B4-BE49-F238E27FC236}">
                <a16:creationId xmlns:a16="http://schemas.microsoft.com/office/drawing/2014/main" id="{5AC9E4D0-F422-44DB-8821-525E9E9F5B8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06" name="Line 10">
            <a:extLst>
              <a:ext uri="{FF2B5EF4-FFF2-40B4-BE49-F238E27FC236}">
                <a16:creationId xmlns:a16="http://schemas.microsoft.com/office/drawing/2014/main" id="{9145786A-08F4-4777-9215-3F2FDA3B81C3}"/>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07" name="Line 11">
            <a:extLst>
              <a:ext uri="{FF2B5EF4-FFF2-40B4-BE49-F238E27FC236}">
                <a16:creationId xmlns:a16="http://schemas.microsoft.com/office/drawing/2014/main" id="{9130495A-FAF8-40EF-806C-A3BB80EECF2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08" name="Line 12">
            <a:extLst>
              <a:ext uri="{FF2B5EF4-FFF2-40B4-BE49-F238E27FC236}">
                <a16:creationId xmlns:a16="http://schemas.microsoft.com/office/drawing/2014/main" id="{67E754B7-1B6A-4548-AE49-14D7621BCE9E}"/>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11" name="Line 15">
            <a:extLst>
              <a:ext uri="{FF2B5EF4-FFF2-40B4-BE49-F238E27FC236}">
                <a16:creationId xmlns:a16="http://schemas.microsoft.com/office/drawing/2014/main" id="{B1472389-6B75-4E67-8300-CF0DF223912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13" name="Rectangle 17">
            <a:extLst>
              <a:ext uri="{FF2B5EF4-FFF2-40B4-BE49-F238E27FC236}">
                <a16:creationId xmlns:a16="http://schemas.microsoft.com/office/drawing/2014/main" id="{FF0E1B92-FAE9-4D9A-B9F2-3120463AC4F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6514" name="Rectangle 18">
            <a:extLst>
              <a:ext uri="{FF2B5EF4-FFF2-40B4-BE49-F238E27FC236}">
                <a16:creationId xmlns:a16="http://schemas.microsoft.com/office/drawing/2014/main" id="{0C7C3555-F822-4685-9130-999F52718C6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6515" name="Text Box 19">
            <a:extLst>
              <a:ext uri="{FF2B5EF4-FFF2-40B4-BE49-F238E27FC236}">
                <a16:creationId xmlns:a16="http://schemas.microsoft.com/office/drawing/2014/main" id="{E541F208-C75E-45B4-9D9B-C1EE3F2C7BC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6516" name="Text Box 20">
            <a:extLst>
              <a:ext uri="{FF2B5EF4-FFF2-40B4-BE49-F238E27FC236}">
                <a16:creationId xmlns:a16="http://schemas.microsoft.com/office/drawing/2014/main" id="{C7F21C16-1D15-45F5-B886-A7AE762E7B4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6517" name="Text Box 21">
            <a:extLst>
              <a:ext uri="{FF2B5EF4-FFF2-40B4-BE49-F238E27FC236}">
                <a16:creationId xmlns:a16="http://schemas.microsoft.com/office/drawing/2014/main" id="{54FFD003-7B97-43BF-855F-AB6B6C9D8E7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6534" name="Text Box 38">
            <a:extLst>
              <a:ext uri="{FF2B5EF4-FFF2-40B4-BE49-F238E27FC236}">
                <a16:creationId xmlns:a16="http://schemas.microsoft.com/office/drawing/2014/main" id="{93644039-0108-4EB7-83DC-9D8F7E6C7BC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6535" name="Text Box 39">
            <a:extLst>
              <a:ext uri="{FF2B5EF4-FFF2-40B4-BE49-F238E27FC236}">
                <a16:creationId xmlns:a16="http://schemas.microsoft.com/office/drawing/2014/main" id="{29CDE32F-7D1E-45F8-91C9-78CCF37CB8B6}"/>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6536" name="Text Box 40">
            <a:extLst>
              <a:ext uri="{FF2B5EF4-FFF2-40B4-BE49-F238E27FC236}">
                <a16:creationId xmlns:a16="http://schemas.microsoft.com/office/drawing/2014/main" id="{63F1B15D-2ADD-46E7-8F4E-EEF1E0D93B2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6537" name="Line 41">
            <a:extLst>
              <a:ext uri="{FF2B5EF4-FFF2-40B4-BE49-F238E27FC236}">
                <a16:creationId xmlns:a16="http://schemas.microsoft.com/office/drawing/2014/main" id="{2E905D4D-DD1F-483D-8444-D575B6B40A5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38" name="Line 42">
            <a:extLst>
              <a:ext uri="{FF2B5EF4-FFF2-40B4-BE49-F238E27FC236}">
                <a16:creationId xmlns:a16="http://schemas.microsoft.com/office/drawing/2014/main" id="{8F5C20E9-96ED-4232-9014-FC305287E37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39" name="Line 43">
            <a:extLst>
              <a:ext uri="{FF2B5EF4-FFF2-40B4-BE49-F238E27FC236}">
                <a16:creationId xmlns:a16="http://schemas.microsoft.com/office/drawing/2014/main" id="{FD6E6242-6349-49A8-8EE9-4079420B9CB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40" name="Line 44">
            <a:extLst>
              <a:ext uri="{FF2B5EF4-FFF2-40B4-BE49-F238E27FC236}">
                <a16:creationId xmlns:a16="http://schemas.microsoft.com/office/drawing/2014/main" id="{46119E99-8BAB-4FA8-A098-C4EFE095F6E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3" name="Text Box 45">
            <a:extLst>
              <a:ext uri="{FF2B5EF4-FFF2-40B4-BE49-F238E27FC236}">
                <a16:creationId xmlns:a16="http://schemas.microsoft.com/office/drawing/2014/main" id="{73C36882-C350-4D2E-B1A5-0F8EFD6AE3EF}"/>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6542" name="Text Box 46">
            <a:extLst>
              <a:ext uri="{FF2B5EF4-FFF2-40B4-BE49-F238E27FC236}">
                <a16:creationId xmlns:a16="http://schemas.microsoft.com/office/drawing/2014/main" id="{D0F35F83-D251-40E6-B76C-45778F23CDA0}"/>
              </a:ext>
            </a:extLst>
          </p:cNvPr>
          <p:cNvSpPr txBox="1">
            <a:spLocks noChangeArrowheads="1"/>
          </p:cNvSpPr>
          <p:nvPr/>
        </p:nvSpPr>
        <p:spPr bwMode="auto">
          <a:xfrm>
            <a:off x="3125788" y="4876800"/>
            <a:ext cx="5690982" cy="83099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Both DVD and IO overaction involve elevation and extorsion.</a:t>
            </a:r>
          </a:p>
          <a:p>
            <a:pPr eaLnBrk="1" hangingPunct="1">
              <a:spcBef>
                <a:spcPct val="0"/>
              </a:spcBef>
              <a:buClrTx/>
              <a:buSzTx/>
              <a:buFontTx/>
              <a:buNone/>
            </a:pPr>
            <a:r>
              <a:rPr lang="en-US" altLang="en-US" sz="1600" b="0" i="1">
                <a:solidFill>
                  <a:srgbClr val="0000FF"/>
                </a:solidFill>
              </a:rPr>
              <a:t>How can they be differentiated?</a:t>
            </a:r>
          </a:p>
          <a:p>
            <a:pPr eaLnBrk="1" hangingPunct="1">
              <a:spcBef>
                <a:spcPct val="0"/>
              </a:spcBef>
              <a:buClrTx/>
              <a:buSzTx/>
              <a:buFontTx/>
              <a:buNone/>
            </a:pPr>
            <a:r>
              <a:rPr lang="en-US" altLang="en-US" sz="1600" b="0">
                <a:solidFill>
                  <a:srgbClr val="0000FF"/>
                </a:solidFill>
              </a:rPr>
              <a:t>DVD violates Hering’s law; IO overaction doesn’t</a:t>
            </a:r>
          </a:p>
        </p:txBody>
      </p:sp>
      <p:sp>
        <p:nvSpPr>
          <p:cNvPr id="106543" name="Slide Number Placeholder 1">
            <a:extLst>
              <a:ext uri="{FF2B5EF4-FFF2-40B4-BE49-F238E27FC236}">
                <a16:creationId xmlns:a16="http://schemas.microsoft.com/office/drawing/2014/main" id="{9B961273-F8FF-4BC4-AB88-B2C4A505EB3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8A6B60A-6BDA-43C4-88F3-E9B76997376C}" type="slidenum">
              <a:rPr lang="en-US" altLang="en-US" sz="1000"/>
              <a:pPr>
                <a:spcBef>
                  <a:spcPct val="0"/>
                </a:spcBef>
                <a:buClrTx/>
                <a:buSzTx/>
                <a:buFontTx/>
                <a:buNone/>
              </a:pPr>
              <a:t>129</a:t>
            </a:fld>
            <a:endParaRPr lang="en-US" altLang="en-US" sz="1000"/>
          </a:p>
        </p:txBody>
      </p:sp>
      <p:sp>
        <p:nvSpPr>
          <p:cNvPr id="2" name="Title 1">
            <a:extLst>
              <a:ext uri="{FF2B5EF4-FFF2-40B4-BE49-F238E27FC236}">
                <a16:creationId xmlns:a16="http://schemas.microsoft.com/office/drawing/2014/main" id="{0A77295C-A0AC-49C6-A528-DB62A3827B60}"/>
              </a:ext>
            </a:extLst>
          </p:cNvPr>
          <p:cNvSpPr>
            <a:spLocks noGrp="1"/>
          </p:cNvSpPr>
          <p:nvPr>
            <p:ph type="title"/>
          </p:nvPr>
        </p:nvSpPr>
        <p:spPr/>
        <p:txBody>
          <a:bodyPr/>
          <a:lstStyle/>
          <a:p>
            <a:endParaRPr lang="en-US"/>
          </a:p>
        </p:txBody>
      </p:sp>
      <p:sp>
        <p:nvSpPr>
          <p:cNvPr id="27" name="TextBox 26">
            <a:extLst>
              <a:ext uri="{FF2B5EF4-FFF2-40B4-BE49-F238E27FC236}">
                <a16:creationId xmlns:a16="http://schemas.microsoft.com/office/drawing/2014/main" id="{DCF387E8-A565-4890-BCE9-D0ED619C384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452431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p>
          <a:p>
            <a:pPr eaLnBrk="1" hangingPunct="1">
              <a:spcBef>
                <a:spcPct val="0"/>
              </a:spcBef>
              <a:buClrTx/>
              <a:buSzTx/>
              <a:buFontTx/>
              <a:buNone/>
            </a:pPr>
            <a:r>
              <a:rPr lang="en-US" altLang="en-US" sz="1600" b="0" dirty="0">
                <a:solidFill>
                  <a:srgbClr val="0000FF"/>
                </a:solidFill>
              </a:rPr>
              <a:t>No</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There </a:t>
            </a:r>
            <a:r>
              <a:rPr lang="en-US" altLang="en-US" sz="1600" dirty="0">
                <a:solidFill>
                  <a:srgbClr val="0000FF"/>
                </a:solidFill>
              </a:rPr>
              <a:t>is</a:t>
            </a:r>
            <a:r>
              <a:rPr lang="en-US" altLang="en-US" sz="1600" b="0" i="1" dirty="0">
                <a:solidFill>
                  <a:srgbClr val="0000FF"/>
                </a:solidFill>
              </a:rPr>
              <a:t> a predilection pattern among US whites, blacks and Asians—what is it?</a:t>
            </a:r>
          </a:p>
          <a:p>
            <a:pPr eaLnBrk="1" hangingPunct="1">
              <a:spcBef>
                <a:spcPct val="0"/>
              </a:spcBef>
              <a:buClrTx/>
              <a:buSzTx/>
              <a:buFontTx/>
              <a:buNone/>
            </a:pPr>
            <a:r>
              <a:rPr lang="en-US" altLang="en-US" sz="1600" b="0" dirty="0">
                <a:solidFill>
                  <a:srgbClr val="0000FF"/>
                </a:solidFill>
              </a:rPr>
              <a:t>White = black &gt; Asian</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13</a:t>
            </a:fld>
            <a:endParaRPr lang="en-US" altLang="en-US" sz="1000"/>
          </a:p>
        </p:txBody>
      </p:sp>
      <p:sp>
        <p:nvSpPr>
          <p:cNvPr id="4" name="TextBox 3">
            <a:extLst>
              <a:ext uri="{FF2B5EF4-FFF2-40B4-BE49-F238E27FC236}">
                <a16:creationId xmlns:a16="http://schemas.microsoft.com/office/drawing/2014/main" id="{6136C6B7-BF1E-4560-A003-609C33617A3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39082996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Text Box 3">
            <a:extLst>
              <a:ext uri="{FF2B5EF4-FFF2-40B4-BE49-F238E27FC236}">
                <a16:creationId xmlns:a16="http://schemas.microsoft.com/office/drawing/2014/main" id="{38BE81E0-553F-424C-BE4B-69EC6B8CE673}"/>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7524" name="Text Box 4">
            <a:extLst>
              <a:ext uri="{FF2B5EF4-FFF2-40B4-BE49-F238E27FC236}">
                <a16:creationId xmlns:a16="http://schemas.microsoft.com/office/drawing/2014/main" id="{5B0A943B-F658-411E-898A-9459C7B85CE1}"/>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7529" name="Line 9">
            <a:extLst>
              <a:ext uri="{FF2B5EF4-FFF2-40B4-BE49-F238E27FC236}">
                <a16:creationId xmlns:a16="http://schemas.microsoft.com/office/drawing/2014/main" id="{436A5ACA-C161-4FDB-ABE4-E92D1050B1D5}"/>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0" name="Line 10">
            <a:extLst>
              <a:ext uri="{FF2B5EF4-FFF2-40B4-BE49-F238E27FC236}">
                <a16:creationId xmlns:a16="http://schemas.microsoft.com/office/drawing/2014/main" id="{4FDC51D3-0796-46FD-A2A2-663C2FE983CD}"/>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1" name="Line 11">
            <a:extLst>
              <a:ext uri="{FF2B5EF4-FFF2-40B4-BE49-F238E27FC236}">
                <a16:creationId xmlns:a16="http://schemas.microsoft.com/office/drawing/2014/main" id="{0B7946C3-8058-4453-95D4-99C9422D5F8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2" name="Line 12">
            <a:extLst>
              <a:ext uri="{FF2B5EF4-FFF2-40B4-BE49-F238E27FC236}">
                <a16:creationId xmlns:a16="http://schemas.microsoft.com/office/drawing/2014/main" id="{803B76C0-70F4-4298-99AE-EAF83E8A81D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5" name="Line 15">
            <a:extLst>
              <a:ext uri="{FF2B5EF4-FFF2-40B4-BE49-F238E27FC236}">
                <a16:creationId xmlns:a16="http://schemas.microsoft.com/office/drawing/2014/main" id="{59D52696-285B-48F1-9DD1-1AEAE65C7B8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7" name="Rectangle 17">
            <a:extLst>
              <a:ext uri="{FF2B5EF4-FFF2-40B4-BE49-F238E27FC236}">
                <a16:creationId xmlns:a16="http://schemas.microsoft.com/office/drawing/2014/main" id="{0B2FB198-C2A4-4A2C-AFC7-A8B3486AC9A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7538" name="Rectangle 18">
            <a:extLst>
              <a:ext uri="{FF2B5EF4-FFF2-40B4-BE49-F238E27FC236}">
                <a16:creationId xmlns:a16="http://schemas.microsoft.com/office/drawing/2014/main" id="{7185E594-26C8-4DE3-8A3C-A10C0E46C61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7539" name="Text Box 19">
            <a:extLst>
              <a:ext uri="{FF2B5EF4-FFF2-40B4-BE49-F238E27FC236}">
                <a16:creationId xmlns:a16="http://schemas.microsoft.com/office/drawing/2014/main" id="{51D2EA65-4992-4565-A4B4-77C131E1E8D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7540" name="Text Box 20">
            <a:extLst>
              <a:ext uri="{FF2B5EF4-FFF2-40B4-BE49-F238E27FC236}">
                <a16:creationId xmlns:a16="http://schemas.microsoft.com/office/drawing/2014/main" id="{C80CEC1E-F81F-49AE-B6B8-84476BAA8F8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7541" name="Text Box 21">
            <a:extLst>
              <a:ext uri="{FF2B5EF4-FFF2-40B4-BE49-F238E27FC236}">
                <a16:creationId xmlns:a16="http://schemas.microsoft.com/office/drawing/2014/main" id="{97636271-18F5-4E32-980F-F0DA952392C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7556" name="Text Box 36">
            <a:extLst>
              <a:ext uri="{FF2B5EF4-FFF2-40B4-BE49-F238E27FC236}">
                <a16:creationId xmlns:a16="http://schemas.microsoft.com/office/drawing/2014/main" id="{5907109D-701D-4D85-A95A-703E39F2F07B}"/>
              </a:ext>
            </a:extLst>
          </p:cNvPr>
          <p:cNvSpPr txBox="1">
            <a:spLocks noChangeArrowheads="1"/>
          </p:cNvSpPr>
          <p:nvPr/>
        </p:nvSpPr>
        <p:spPr bwMode="auto">
          <a:xfrm>
            <a:off x="6981825" y="6180138"/>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Cyclic</a:t>
            </a:r>
          </a:p>
        </p:txBody>
      </p:sp>
      <p:sp>
        <p:nvSpPr>
          <p:cNvPr id="107558" name="Text Box 38">
            <a:extLst>
              <a:ext uri="{FF2B5EF4-FFF2-40B4-BE49-F238E27FC236}">
                <a16:creationId xmlns:a16="http://schemas.microsoft.com/office/drawing/2014/main" id="{60EB0A7A-8B42-4142-8276-6EFB26AB03E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7559" name="Text Box 39">
            <a:extLst>
              <a:ext uri="{FF2B5EF4-FFF2-40B4-BE49-F238E27FC236}">
                <a16:creationId xmlns:a16="http://schemas.microsoft.com/office/drawing/2014/main" id="{43515ADB-B133-4031-BB1D-13C20979934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7560" name="Text Box 40">
            <a:extLst>
              <a:ext uri="{FF2B5EF4-FFF2-40B4-BE49-F238E27FC236}">
                <a16:creationId xmlns:a16="http://schemas.microsoft.com/office/drawing/2014/main" id="{EF2F9846-7174-444C-881B-F712359DC94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7561" name="Line 41">
            <a:extLst>
              <a:ext uri="{FF2B5EF4-FFF2-40B4-BE49-F238E27FC236}">
                <a16:creationId xmlns:a16="http://schemas.microsoft.com/office/drawing/2014/main" id="{FA52B6AE-7F46-43C1-8D5C-BA93EE203B1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62" name="Line 42">
            <a:extLst>
              <a:ext uri="{FF2B5EF4-FFF2-40B4-BE49-F238E27FC236}">
                <a16:creationId xmlns:a16="http://schemas.microsoft.com/office/drawing/2014/main" id="{C7905F6C-D37A-47D2-B398-8AAC0D4FEFB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63" name="Line 43">
            <a:extLst>
              <a:ext uri="{FF2B5EF4-FFF2-40B4-BE49-F238E27FC236}">
                <a16:creationId xmlns:a16="http://schemas.microsoft.com/office/drawing/2014/main" id="{1901593A-14CE-4607-B9A4-BFBB4D48BEB2}"/>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64" name="Line 44">
            <a:extLst>
              <a:ext uri="{FF2B5EF4-FFF2-40B4-BE49-F238E27FC236}">
                <a16:creationId xmlns:a16="http://schemas.microsoft.com/office/drawing/2014/main" id="{9219CA3C-2CF1-4340-AE2F-08E15D018F3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7" name="Text Box 45">
            <a:extLst>
              <a:ext uri="{FF2B5EF4-FFF2-40B4-BE49-F238E27FC236}">
                <a16:creationId xmlns:a16="http://schemas.microsoft.com/office/drawing/2014/main" id="{4668EEA3-A2E8-49F6-AC49-822ACDFC1D2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7566" name="Text Box 46">
            <a:extLst>
              <a:ext uri="{FF2B5EF4-FFF2-40B4-BE49-F238E27FC236}">
                <a16:creationId xmlns:a16="http://schemas.microsoft.com/office/drawing/2014/main" id="{9DB9217C-090A-4EE6-A6BD-C88FE10700B3}"/>
              </a:ext>
            </a:extLst>
          </p:cNvPr>
          <p:cNvSpPr txBox="1">
            <a:spLocks noChangeArrowheads="1"/>
          </p:cNvSpPr>
          <p:nvPr/>
        </p:nvSpPr>
        <p:spPr bwMode="auto">
          <a:xfrm>
            <a:off x="3125788" y="4876800"/>
            <a:ext cx="5690982" cy="83099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Both DVD and IO overaction involve elevation and extorsion.</a:t>
            </a:r>
          </a:p>
          <a:p>
            <a:pPr eaLnBrk="1" hangingPunct="1">
              <a:spcBef>
                <a:spcPct val="0"/>
              </a:spcBef>
              <a:buClrTx/>
              <a:buSzTx/>
              <a:buFontTx/>
              <a:buNone/>
            </a:pPr>
            <a:r>
              <a:rPr lang="en-US" altLang="en-US" sz="1600" b="0" i="1" dirty="0">
                <a:solidFill>
                  <a:srgbClr val="B2B2B2"/>
                </a:solidFill>
              </a:rPr>
              <a:t>How can they be differentiated?</a:t>
            </a:r>
          </a:p>
          <a:p>
            <a:pPr eaLnBrk="1" hangingPunct="1">
              <a:spcBef>
                <a:spcPct val="0"/>
              </a:spcBef>
              <a:buClrTx/>
              <a:buSzTx/>
              <a:buFontTx/>
              <a:buNone/>
            </a:pPr>
            <a:r>
              <a:rPr lang="en-US" altLang="en-US" sz="1600" u="sng" dirty="0">
                <a:solidFill>
                  <a:srgbClr val="0000FF"/>
                </a:solidFill>
              </a:rPr>
              <a:t>DVD violates </a:t>
            </a:r>
            <a:r>
              <a:rPr lang="en-US" altLang="en-US" sz="1600" u="sng" dirty="0" err="1">
                <a:solidFill>
                  <a:srgbClr val="0000FF"/>
                </a:solidFill>
              </a:rPr>
              <a:t>Hering’s</a:t>
            </a:r>
            <a:r>
              <a:rPr lang="en-US" altLang="en-US" sz="1600" u="sng" dirty="0">
                <a:solidFill>
                  <a:srgbClr val="0000FF"/>
                </a:solidFill>
              </a:rPr>
              <a:t> law; IO overaction doesn’t</a:t>
            </a:r>
          </a:p>
        </p:txBody>
      </p:sp>
      <p:sp>
        <p:nvSpPr>
          <p:cNvPr id="107567" name="Text Box 47">
            <a:extLst>
              <a:ext uri="{FF2B5EF4-FFF2-40B4-BE49-F238E27FC236}">
                <a16:creationId xmlns:a16="http://schemas.microsoft.com/office/drawing/2014/main" id="{CDD3F5EE-A767-4FFF-BA70-0C585CA107BC}"/>
              </a:ext>
            </a:extLst>
          </p:cNvPr>
          <p:cNvSpPr txBox="1">
            <a:spLocks noChangeArrowheads="1"/>
          </p:cNvSpPr>
          <p:nvPr/>
        </p:nvSpPr>
        <p:spPr bwMode="auto">
          <a:xfrm>
            <a:off x="1295400" y="6037263"/>
            <a:ext cx="7813293" cy="738664"/>
          </a:xfrm>
          <a:prstGeom prst="rect">
            <a:avLst/>
          </a:prstGeom>
          <a:solidFill>
            <a:srgbClr val="002060"/>
          </a:solidFill>
          <a:ln w="2857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chemeClr val="bg1"/>
                </a:solidFill>
              </a:rPr>
              <a:t>What does this mean, exactly?</a:t>
            </a:r>
            <a:endParaRPr lang="en-US" altLang="en-US" sz="1400" b="0" i="1" dirty="0">
              <a:solidFill>
                <a:srgbClr val="002060"/>
              </a:solidFill>
            </a:endParaRPr>
          </a:p>
          <a:p>
            <a:pPr eaLnBrk="1" hangingPunct="1">
              <a:spcBef>
                <a:spcPct val="0"/>
              </a:spcBef>
              <a:buClrTx/>
              <a:buSzTx/>
              <a:buFontTx/>
              <a:buNone/>
            </a:pPr>
            <a:r>
              <a:rPr lang="en-US" altLang="en-US" sz="1400" b="0" dirty="0">
                <a:solidFill>
                  <a:srgbClr val="002060"/>
                </a:solidFill>
              </a:rPr>
              <a:t>When an eye that is elevated by IO overaction depresses, the fellow eye obeys </a:t>
            </a:r>
            <a:r>
              <a:rPr lang="en-US" altLang="en-US" sz="1400" b="0" dirty="0" err="1">
                <a:solidFill>
                  <a:srgbClr val="002060"/>
                </a:solidFill>
              </a:rPr>
              <a:t>Hering’s</a:t>
            </a:r>
            <a:r>
              <a:rPr lang="en-US" altLang="en-US" sz="1400" b="0" dirty="0">
                <a:solidFill>
                  <a:srgbClr val="002060"/>
                </a:solidFill>
              </a:rPr>
              <a:t> law and</a:t>
            </a:r>
          </a:p>
          <a:p>
            <a:pPr eaLnBrk="1" hangingPunct="1">
              <a:spcBef>
                <a:spcPct val="0"/>
              </a:spcBef>
              <a:buClrTx/>
              <a:buSzTx/>
              <a:buFontTx/>
              <a:buNone/>
            </a:pPr>
            <a:r>
              <a:rPr lang="en-US" altLang="en-US" sz="1400" b="0" dirty="0">
                <a:solidFill>
                  <a:srgbClr val="002060"/>
                </a:solidFill>
              </a:rPr>
              <a:t>depresses as well. This doesn’t happen in DVD.</a:t>
            </a:r>
          </a:p>
        </p:txBody>
      </p:sp>
      <p:sp>
        <p:nvSpPr>
          <p:cNvPr id="107568" name="Line 48">
            <a:extLst>
              <a:ext uri="{FF2B5EF4-FFF2-40B4-BE49-F238E27FC236}">
                <a16:creationId xmlns:a16="http://schemas.microsoft.com/office/drawing/2014/main" id="{5662DD6C-480B-4C1D-B682-F3CFC0F1A624}"/>
              </a:ext>
            </a:extLst>
          </p:cNvPr>
          <p:cNvSpPr>
            <a:spLocks noChangeShapeType="1"/>
          </p:cNvSpPr>
          <p:nvPr/>
        </p:nvSpPr>
        <p:spPr bwMode="auto">
          <a:xfrm flipV="1">
            <a:off x="2739197" y="5678488"/>
            <a:ext cx="990600" cy="304800"/>
          </a:xfrm>
          <a:prstGeom prst="line">
            <a:avLst/>
          </a:prstGeom>
          <a:noFill/>
          <a:ln w="28575">
            <a:solidFill>
              <a:schemeClr val="tx1"/>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69" name="Slide Number Placeholder 1">
            <a:extLst>
              <a:ext uri="{FF2B5EF4-FFF2-40B4-BE49-F238E27FC236}">
                <a16:creationId xmlns:a16="http://schemas.microsoft.com/office/drawing/2014/main" id="{C628EEBC-3BA9-4D24-AA63-6D6A7216052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8C565DA-FB4C-480E-A71F-EA1F00DD8D87}" type="slidenum">
              <a:rPr lang="en-US" altLang="en-US" sz="1000"/>
              <a:pPr>
                <a:spcBef>
                  <a:spcPct val="0"/>
                </a:spcBef>
                <a:buClrTx/>
                <a:buSzTx/>
                <a:buFontTx/>
                <a:buNone/>
              </a:pPr>
              <a:t>130</a:t>
            </a:fld>
            <a:endParaRPr lang="en-US" altLang="en-US" sz="1000"/>
          </a:p>
        </p:txBody>
      </p:sp>
      <p:sp>
        <p:nvSpPr>
          <p:cNvPr id="2" name="Title 1">
            <a:extLst>
              <a:ext uri="{FF2B5EF4-FFF2-40B4-BE49-F238E27FC236}">
                <a16:creationId xmlns:a16="http://schemas.microsoft.com/office/drawing/2014/main" id="{F6080594-BA0D-49FE-9150-473DE0BA7266}"/>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A59425C4-E19B-41B1-96B9-5E6ADF7C3AC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a:extLst>
              <a:ext uri="{FF2B5EF4-FFF2-40B4-BE49-F238E27FC236}">
                <a16:creationId xmlns:a16="http://schemas.microsoft.com/office/drawing/2014/main" id="{0F5D77A3-8B4A-4A67-8964-4065E5C0DECB}"/>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8548" name="Text Box 4">
            <a:extLst>
              <a:ext uri="{FF2B5EF4-FFF2-40B4-BE49-F238E27FC236}">
                <a16:creationId xmlns:a16="http://schemas.microsoft.com/office/drawing/2014/main" id="{26AE5870-0851-4F56-AE67-1AFF69BBF42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8553" name="Line 9">
            <a:extLst>
              <a:ext uri="{FF2B5EF4-FFF2-40B4-BE49-F238E27FC236}">
                <a16:creationId xmlns:a16="http://schemas.microsoft.com/office/drawing/2014/main" id="{C233636E-AE2C-4564-9362-FB27D462F6F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4" name="Line 10">
            <a:extLst>
              <a:ext uri="{FF2B5EF4-FFF2-40B4-BE49-F238E27FC236}">
                <a16:creationId xmlns:a16="http://schemas.microsoft.com/office/drawing/2014/main" id="{1A91A8BF-E960-4A8A-B26D-69D3FA1E0C3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5" name="Line 11">
            <a:extLst>
              <a:ext uri="{FF2B5EF4-FFF2-40B4-BE49-F238E27FC236}">
                <a16:creationId xmlns:a16="http://schemas.microsoft.com/office/drawing/2014/main" id="{DA8A52B9-FCA6-474C-91B1-64F2DDE9990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6" name="Line 12">
            <a:extLst>
              <a:ext uri="{FF2B5EF4-FFF2-40B4-BE49-F238E27FC236}">
                <a16:creationId xmlns:a16="http://schemas.microsoft.com/office/drawing/2014/main" id="{4786198A-05E5-420F-BB45-5AB67E4EADDC}"/>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9" name="Line 15">
            <a:extLst>
              <a:ext uri="{FF2B5EF4-FFF2-40B4-BE49-F238E27FC236}">
                <a16:creationId xmlns:a16="http://schemas.microsoft.com/office/drawing/2014/main" id="{F6F7DB53-FA10-4AB6-92B9-7D836961410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61" name="Rectangle 17">
            <a:extLst>
              <a:ext uri="{FF2B5EF4-FFF2-40B4-BE49-F238E27FC236}">
                <a16:creationId xmlns:a16="http://schemas.microsoft.com/office/drawing/2014/main" id="{862FD30A-74C2-4A39-8C9D-0F61000B2A5B}"/>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8562" name="Rectangle 18">
            <a:extLst>
              <a:ext uri="{FF2B5EF4-FFF2-40B4-BE49-F238E27FC236}">
                <a16:creationId xmlns:a16="http://schemas.microsoft.com/office/drawing/2014/main" id="{8E136AB6-022B-4558-8739-BFA5DA47C74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8563" name="Text Box 19">
            <a:extLst>
              <a:ext uri="{FF2B5EF4-FFF2-40B4-BE49-F238E27FC236}">
                <a16:creationId xmlns:a16="http://schemas.microsoft.com/office/drawing/2014/main" id="{6DBF77C9-16FB-4CA1-B53A-D67C7E8C2C8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8564" name="Text Box 20">
            <a:extLst>
              <a:ext uri="{FF2B5EF4-FFF2-40B4-BE49-F238E27FC236}">
                <a16:creationId xmlns:a16="http://schemas.microsoft.com/office/drawing/2014/main" id="{8520BBBB-6A2F-4D1A-B930-2EC9A83FEA2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8565" name="Text Box 21">
            <a:extLst>
              <a:ext uri="{FF2B5EF4-FFF2-40B4-BE49-F238E27FC236}">
                <a16:creationId xmlns:a16="http://schemas.microsoft.com/office/drawing/2014/main" id="{0F6DBB22-6437-4D03-9A3A-6D299CADD7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8582" name="Text Box 38">
            <a:extLst>
              <a:ext uri="{FF2B5EF4-FFF2-40B4-BE49-F238E27FC236}">
                <a16:creationId xmlns:a16="http://schemas.microsoft.com/office/drawing/2014/main" id="{E6493F09-0FDE-4CB2-A102-DB2760CA8C51}"/>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8583" name="Text Box 39">
            <a:extLst>
              <a:ext uri="{FF2B5EF4-FFF2-40B4-BE49-F238E27FC236}">
                <a16:creationId xmlns:a16="http://schemas.microsoft.com/office/drawing/2014/main" id="{7F8C3DEA-2167-4D36-81D3-5D1EC3005DB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8584" name="Text Box 40">
            <a:extLst>
              <a:ext uri="{FF2B5EF4-FFF2-40B4-BE49-F238E27FC236}">
                <a16:creationId xmlns:a16="http://schemas.microsoft.com/office/drawing/2014/main" id="{CC8222E7-8927-4D98-A61F-BF6B61001C0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8585" name="Line 41">
            <a:extLst>
              <a:ext uri="{FF2B5EF4-FFF2-40B4-BE49-F238E27FC236}">
                <a16:creationId xmlns:a16="http://schemas.microsoft.com/office/drawing/2014/main" id="{EB6C4698-48C8-498E-9C6A-7214A641619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6" name="Line 42">
            <a:extLst>
              <a:ext uri="{FF2B5EF4-FFF2-40B4-BE49-F238E27FC236}">
                <a16:creationId xmlns:a16="http://schemas.microsoft.com/office/drawing/2014/main" id="{ADA19FAD-FF60-4AC2-9E19-3DD4BC380FB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7" name="Line 43">
            <a:extLst>
              <a:ext uri="{FF2B5EF4-FFF2-40B4-BE49-F238E27FC236}">
                <a16:creationId xmlns:a16="http://schemas.microsoft.com/office/drawing/2014/main" id="{CB191A2C-056F-428D-A026-BA732C16BCD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8" name="Line 44">
            <a:extLst>
              <a:ext uri="{FF2B5EF4-FFF2-40B4-BE49-F238E27FC236}">
                <a16:creationId xmlns:a16="http://schemas.microsoft.com/office/drawing/2014/main" id="{AFADE2E9-9658-4351-82C5-512AAE11D6D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1" name="Text Box 45">
            <a:extLst>
              <a:ext uri="{FF2B5EF4-FFF2-40B4-BE49-F238E27FC236}">
                <a16:creationId xmlns:a16="http://schemas.microsoft.com/office/drawing/2014/main" id="{C65A6850-B536-4D8C-88FD-D7B1E37E194E}"/>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t>--2/3 with concomitant…</a:t>
            </a:r>
            <a:r>
              <a:rPr lang="en-US" altLang="en-US" sz="1600" dirty="0">
                <a:solidFill>
                  <a:srgbClr val="0000FF"/>
                </a:solidFill>
              </a:rPr>
              <a:t>DVD and IO </a:t>
            </a:r>
            <a:r>
              <a:rPr lang="en-US" altLang="en-US" sz="1600" dirty="0" err="1">
                <a:solidFill>
                  <a:srgbClr val="0000FF"/>
                </a:solidFill>
              </a:rPr>
              <a:t>overaction</a:t>
            </a:r>
            <a:endParaRPr lang="en-US" altLang="en-US" sz="1600" dirty="0">
              <a:solidFill>
                <a:srgbClr val="0000FF"/>
              </a:solidFill>
            </a:endParaRPr>
          </a:p>
          <a:p>
            <a:pPr lvl="1" eaLnBrk="1" hangingPunct="1">
              <a:spcBef>
                <a:spcPct val="0"/>
              </a:spcBef>
              <a:buClrTx/>
              <a:buSzTx/>
              <a:buFontTx/>
              <a:buNone/>
              <a:defRPr/>
            </a:pPr>
            <a:r>
              <a:rPr lang="en-US" altLang="en-US" sz="1600" b="0" dirty="0">
                <a:solidFill>
                  <a:srgbClr val="FF99FF"/>
                </a:solidFill>
              </a:rPr>
              <a:t>Management:</a:t>
            </a:r>
          </a:p>
          <a:p>
            <a:pPr lvl="1" eaLnBrk="1" hangingPunct="1">
              <a:spcBef>
                <a:spcPct val="0"/>
              </a:spcBef>
              <a:buClrTx/>
              <a:buSzTx/>
              <a:buFontTx/>
              <a:buNone/>
              <a:defRPr/>
            </a:pPr>
            <a:r>
              <a:rPr lang="en-US" altLang="en-US" sz="1600" b="0" dirty="0">
                <a:solidFill>
                  <a:srgbClr val="FF99FF"/>
                </a:solidFill>
              </a:rPr>
              <a:t>  --Prescribe full…</a:t>
            </a:r>
            <a:r>
              <a:rPr lang="en-US" altLang="en-US" sz="1600" b="0" dirty="0" err="1">
                <a:solidFill>
                  <a:srgbClr val="FF99FF"/>
                </a:solidFill>
              </a:rPr>
              <a:t>cycloplegic</a:t>
            </a:r>
            <a:r>
              <a:rPr lang="en-US" altLang="en-US" sz="1600" b="0" dirty="0">
                <a:solidFill>
                  <a:srgbClr val="FF99FF"/>
                </a:solidFill>
              </a:rPr>
              <a:t> refraction</a:t>
            </a:r>
          </a:p>
          <a:p>
            <a:pPr lvl="1" eaLnBrk="1" hangingPunct="1">
              <a:spcBef>
                <a:spcPct val="0"/>
              </a:spcBef>
              <a:buClrTx/>
              <a:buSzTx/>
              <a:buFontTx/>
              <a:buNone/>
              <a:defRPr/>
            </a:pPr>
            <a:r>
              <a:rPr lang="en-US" altLang="en-US" sz="1600" b="0" dirty="0">
                <a:solidFill>
                  <a:srgbClr val="FF99FF"/>
                </a:solidFill>
              </a:rPr>
              <a:t>  --Perform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08590" name="Text Box 46">
            <a:extLst>
              <a:ext uri="{FF2B5EF4-FFF2-40B4-BE49-F238E27FC236}">
                <a16:creationId xmlns:a16="http://schemas.microsoft.com/office/drawing/2014/main" id="{8C936FDA-0AD5-46D9-B2B4-AD1932DDA584}"/>
              </a:ext>
            </a:extLst>
          </p:cNvPr>
          <p:cNvSpPr txBox="1">
            <a:spLocks noChangeArrowheads="1"/>
          </p:cNvSpPr>
          <p:nvPr/>
        </p:nvSpPr>
        <p:spPr bwMode="auto">
          <a:xfrm>
            <a:off x="3125788" y="4876800"/>
            <a:ext cx="5690982" cy="83099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Both DVD and IO overaction involve elevation and extorsion.</a:t>
            </a:r>
          </a:p>
          <a:p>
            <a:pPr eaLnBrk="1" hangingPunct="1">
              <a:spcBef>
                <a:spcPct val="0"/>
              </a:spcBef>
              <a:buClrTx/>
              <a:buSzTx/>
              <a:buFontTx/>
              <a:buNone/>
            </a:pPr>
            <a:r>
              <a:rPr lang="en-US" altLang="en-US" sz="1600" b="0" i="1" dirty="0">
                <a:solidFill>
                  <a:srgbClr val="B2B2B2"/>
                </a:solidFill>
              </a:rPr>
              <a:t>How can they be differentiated?</a:t>
            </a:r>
          </a:p>
          <a:p>
            <a:pPr eaLnBrk="1" hangingPunct="1">
              <a:spcBef>
                <a:spcPct val="0"/>
              </a:spcBef>
              <a:buClrTx/>
              <a:buSzTx/>
              <a:buFontTx/>
              <a:buNone/>
            </a:pPr>
            <a:r>
              <a:rPr lang="en-US" altLang="en-US" sz="1600" u="sng" dirty="0">
                <a:solidFill>
                  <a:srgbClr val="0000FF"/>
                </a:solidFill>
              </a:rPr>
              <a:t>DVD violates </a:t>
            </a:r>
            <a:r>
              <a:rPr lang="en-US" altLang="en-US" sz="1600" u="sng" dirty="0" err="1">
                <a:solidFill>
                  <a:srgbClr val="0000FF"/>
                </a:solidFill>
              </a:rPr>
              <a:t>Hering’s</a:t>
            </a:r>
            <a:r>
              <a:rPr lang="en-US" altLang="en-US" sz="1600" u="sng" dirty="0">
                <a:solidFill>
                  <a:srgbClr val="0000FF"/>
                </a:solidFill>
              </a:rPr>
              <a:t> law; IO overaction doesn’t</a:t>
            </a:r>
          </a:p>
        </p:txBody>
      </p:sp>
      <p:sp>
        <p:nvSpPr>
          <p:cNvPr id="108591" name="Text Box 47">
            <a:extLst>
              <a:ext uri="{FF2B5EF4-FFF2-40B4-BE49-F238E27FC236}">
                <a16:creationId xmlns:a16="http://schemas.microsoft.com/office/drawing/2014/main" id="{27DC91F0-BBCC-46EC-820F-8C1EFD37DA32}"/>
              </a:ext>
            </a:extLst>
          </p:cNvPr>
          <p:cNvSpPr txBox="1">
            <a:spLocks noChangeArrowheads="1"/>
          </p:cNvSpPr>
          <p:nvPr/>
        </p:nvSpPr>
        <p:spPr bwMode="auto">
          <a:xfrm>
            <a:off x="1295400" y="6037263"/>
            <a:ext cx="7813293" cy="738664"/>
          </a:xfrm>
          <a:prstGeom prst="rect">
            <a:avLst/>
          </a:prstGeom>
          <a:solidFill>
            <a:srgbClr val="002060"/>
          </a:solidFill>
          <a:ln w="2857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chemeClr val="bg1"/>
                </a:solidFill>
              </a:rPr>
              <a:t>What does this mean, exactly?</a:t>
            </a:r>
          </a:p>
          <a:p>
            <a:pPr eaLnBrk="1" hangingPunct="1">
              <a:spcBef>
                <a:spcPct val="0"/>
              </a:spcBef>
              <a:buClrTx/>
              <a:buSzTx/>
              <a:buFontTx/>
              <a:buNone/>
            </a:pPr>
            <a:r>
              <a:rPr lang="en-US" altLang="en-US" sz="1400" b="0" dirty="0">
                <a:solidFill>
                  <a:schemeClr val="bg1"/>
                </a:solidFill>
              </a:rPr>
              <a:t>When an eye that is elevated by IO overaction depresses, the fellow eye obeys </a:t>
            </a:r>
            <a:r>
              <a:rPr lang="en-US" altLang="en-US" sz="1400" b="0" dirty="0" err="1">
                <a:solidFill>
                  <a:schemeClr val="bg1"/>
                </a:solidFill>
              </a:rPr>
              <a:t>Hering’s</a:t>
            </a:r>
            <a:r>
              <a:rPr lang="en-US" altLang="en-US" sz="1400" b="0" dirty="0">
                <a:solidFill>
                  <a:schemeClr val="bg1"/>
                </a:solidFill>
              </a:rPr>
              <a:t> law and</a:t>
            </a:r>
          </a:p>
          <a:p>
            <a:pPr eaLnBrk="1" hangingPunct="1">
              <a:spcBef>
                <a:spcPct val="0"/>
              </a:spcBef>
              <a:buClrTx/>
              <a:buSzTx/>
              <a:buFontTx/>
              <a:buNone/>
            </a:pPr>
            <a:r>
              <a:rPr lang="en-US" altLang="en-US" sz="1400" b="0" dirty="0">
                <a:solidFill>
                  <a:schemeClr val="bg1"/>
                </a:solidFill>
              </a:rPr>
              <a:t>depresses as well. This doesn’t happen in DVD.</a:t>
            </a:r>
          </a:p>
        </p:txBody>
      </p:sp>
      <p:sp>
        <p:nvSpPr>
          <p:cNvPr id="108593" name="Slide Number Placeholder 1">
            <a:extLst>
              <a:ext uri="{FF2B5EF4-FFF2-40B4-BE49-F238E27FC236}">
                <a16:creationId xmlns:a16="http://schemas.microsoft.com/office/drawing/2014/main" id="{2CD67E96-018D-4573-8CF0-6C7A89C943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0383531-AE75-422A-BD94-2F4E73A2FDBF}" type="slidenum">
              <a:rPr lang="en-US" altLang="en-US" sz="1000"/>
              <a:pPr>
                <a:spcBef>
                  <a:spcPct val="0"/>
                </a:spcBef>
                <a:buClrTx/>
                <a:buSzTx/>
                <a:buFontTx/>
                <a:buNone/>
              </a:pPr>
              <a:t>131</a:t>
            </a:fld>
            <a:endParaRPr lang="en-US" altLang="en-US" sz="1000"/>
          </a:p>
        </p:txBody>
      </p:sp>
      <p:sp>
        <p:nvSpPr>
          <p:cNvPr id="2" name="Line 48">
            <a:extLst>
              <a:ext uri="{FF2B5EF4-FFF2-40B4-BE49-F238E27FC236}">
                <a16:creationId xmlns:a16="http://schemas.microsoft.com/office/drawing/2014/main" id="{149BF5C7-5EA8-4461-A4B2-8895FE8FDD56}"/>
              </a:ext>
            </a:extLst>
          </p:cNvPr>
          <p:cNvSpPr>
            <a:spLocks noChangeShapeType="1"/>
          </p:cNvSpPr>
          <p:nvPr/>
        </p:nvSpPr>
        <p:spPr bwMode="auto">
          <a:xfrm flipV="1">
            <a:off x="2739197" y="5678488"/>
            <a:ext cx="990600" cy="304800"/>
          </a:xfrm>
          <a:prstGeom prst="line">
            <a:avLst/>
          </a:prstGeom>
          <a:noFill/>
          <a:ln w="28575">
            <a:solidFill>
              <a:schemeClr val="tx1"/>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itle 2">
            <a:extLst>
              <a:ext uri="{FF2B5EF4-FFF2-40B4-BE49-F238E27FC236}">
                <a16:creationId xmlns:a16="http://schemas.microsoft.com/office/drawing/2014/main" id="{C00CA54F-C23A-4B03-BAC5-E15596EAF017}"/>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29C5350A-4E01-4E54-BEA0-A85A83D259E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a:extLst>
              <a:ext uri="{FF2B5EF4-FFF2-40B4-BE49-F238E27FC236}">
                <a16:creationId xmlns:a16="http://schemas.microsoft.com/office/drawing/2014/main" id="{0F5D77A3-8B4A-4A67-8964-4065E5C0DECB}"/>
              </a:ext>
            </a:extLst>
          </p:cNvPr>
          <p:cNvSpPr txBox="1">
            <a:spLocks noChangeArrowheads="1"/>
          </p:cNvSpPr>
          <p:nvPr/>
        </p:nvSpPr>
        <p:spPr bwMode="auto">
          <a:xfrm>
            <a:off x="2355927" y="4114800"/>
            <a:ext cx="1428596"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B2B2B2"/>
                </a:solidFill>
              </a:rPr>
              <a:t>Without </a:t>
            </a:r>
          </a:p>
          <a:p>
            <a:pPr algn="ctr" eaLnBrk="1" hangingPunct="1">
              <a:lnSpc>
                <a:spcPct val="80000"/>
              </a:lnSpc>
              <a:spcBef>
                <a:spcPct val="0"/>
              </a:spcBef>
              <a:buClrTx/>
              <a:buSzTx/>
              <a:buFontTx/>
              <a:buNone/>
            </a:pPr>
            <a:r>
              <a:rPr lang="en-US" altLang="en-US" sz="1800">
                <a:solidFill>
                  <a:srgbClr val="B2B2B2"/>
                </a:solidFill>
              </a:rPr>
              <a:t>Nystagmus</a:t>
            </a:r>
          </a:p>
        </p:txBody>
      </p:sp>
      <p:sp>
        <p:nvSpPr>
          <p:cNvPr id="108548" name="Text Box 4">
            <a:extLst>
              <a:ext uri="{FF2B5EF4-FFF2-40B4-BE49-F238E27FC236}">
                <a16:creationId xmlns:a16="http://schemas.microsoft.com/office/drawing/2014/main" id="{26AE5870-0851-4F56-AE67-1AFF69BBF42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8553" name="Line 9">
            <a:extLst>
              <a:ext uri="{FF2B5EF4-FFF2-40B4-BE49-F238E27FC236}">
                <a16:creationId xmlns:a16="http://schemas.microsoft.com/office/drawing/2014/main" id="{C233636E-AE2C-4564-9362-FB27D462F6F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4" name="Line 10">
            <a:extLst>
              <a:ext uri="{FF2B5EF4-FFF2-40B4-BE49-F238E27FC236}">
                <a16:creationId xmlns:a16="http://schemas.microsoft.com/office/drawing/2014/main" id="{1A91A8BF-E960-4A8A-B26D-69D3FA1E0C3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5" name="Line 11">
            <a:extLst>
              <a:ext uri="{FF2B5EF4-FFF2-40B4-BE49-F238E27FC236}">
                <a16:creationId xmlns:a16="http://schemas.microsoft.com/office/drawing/2014/main" id="{DA8A52B9-FCA6-474C-91B1-64F2DDE9990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6" name="Line 12">
            <a:extLst>
              <a:ext uri="{FF2B5EF4-FFF2-40B4-BE49-F238E27FC236}">
                <a16:creationId xmlns:a16="http://schemas.microsoft.com/office/drawing/2014/main" id="{4786198A-05E5-420F-BB45-5AB67E4EADD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9" name="Line 15">
            <a:extLst>
              <a:ext uri="{FF2B5EF4-FFF2-40B4-BE49-F238E27FC236}">
                <a16:creationId xmlns:a16="http://schemas.microsoft.com/office/drawing/2014/main" id="{F6F7DB53-FA10-4AB6-92B9-7D836961410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61" name="Rectangle 17">
            <a:extLst>
              <a:ext uri="{FF2B5EF4-FFF2-40B4-BE49-F238E27FC236}">
                <a16:creationId xmlns:a16="http://schemas.microsoft.com/office/drawing/2014/main" id="{862FD30A-74C2-4A39-8C9D-0F61000B2A5B}"/>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8562" name="Rectangle 18">
            <a:extLst>
              <a:ext uri="{FF2B5EF4-FFF2-40B4-BE49-F238E27FC236}">
                <a16:creationId xmlns:a16="http://schemas.microsoft.com/office/drawing/2014/main" id="{8E136AB6-022B-4558-8739-BFA5DA47C74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8563" name="Text Box 19">
            <a:extLst>
              <a:ext uri="{FF2B5EF4-FFF2-40B4-BE49-F238E27FC236}">
                <a16:creationId xmlns:a16="http://schemas.microsoft.com/office/drawing/2014/main" id="{6DBF77C9-16FB-4CA1-B53A-D67C7E8C2C8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dirty="0">
                <a:solidFill>
                  <a:srgbClr val="B2B2B2"/>
                </a:solidFill>
              </a:rPr>
              <a:t>Congenital (onset &lt; age 6 m)</a:t>
            </a:r>
          </a:p>
        </p:txBody>
      </p:sp>
      <p:sp>
        <p:nvSpPr>
          <p:cNvPr id="108564" name="Text Box 20">
            <a:extLst>
              <a:ext uri="{FF2B5EF4-FFF2-40B4-BE49-F238E27FC236}">
                <a16:creationId xmlns:a16="http://schemas.microsoft.com/office/drawing/2014/main" id="{8520BBBB-6A2F-4D1A-B930-2EC9A83FEA2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dirty="0">
                <a:solidFill>
                  <a:srgbClr val="B2B2B2"/>
                </a:solidFill>
              </a:rPr>
              <a:t>Acquired (onset &gt; age 6 m)</a:t>
            </a:r>
          </a:p>
        </p:txBody>
      </p:sp>
      <p:sp>
        <p:nvSpPr>
          <p:cNvPr id="108565" name="Text Box 21">
            <a:extLst>
              <a:ext uri="{FF2B5EF4-FFF2-40B4-BE49-F238E27FC236}">
                <a16:creationId xmlns:a16="http://schemas.microsoft.com/office/drawing/2014/main" id="{0F6DBB22-6437-4D03-9A3A-6D299CADD7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8582" name="Text Box 38">
            <a:extLst>
              <a:ext uri="{FF2B5EF4-FFF2-40B4-BE49-F238E27FC236}">
                <a16:creationId xmlns:a16="http://schemas.microsoft.com/office/drawing/2014/main" id="{E6493F09-0FDE-4CB2-A102-DB2760CA8C51}"/>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8583" name="Text Box 39">
            <a:extLst>
              <a:ext uri="{FF2B5EF4-FFF2-40B4-BE49-F238E27FC236}">
                <a16:creationId xmlns:a16="http://schemas.microsoft.com/office/drawing/2014/main" id="{7F8C3DEA-2167-4D36-81D3-5D1EC3005DB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8584" name="Text Box 40">
            <a:extLst>
              <a:ext uri="{FF2B5EF4-FFF2-40B4-BE49-F238E27FC236}">
                <a16:creationId xmlns:a16="http://schemas.microsoft.com/office/drawing/2014/main" id="{CC8222E7-8927-4D98-A61F-BF6B61001C0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8585" name="Line 41">
            <a:extLst>
              <a:ext uri="{FF2B5EF4-FFF2-40B4-BE49-F238E27FC236}">
                <a16:creationId xmlns:a16="http://schemas.microsoft.com/office/drawing/2014/main" id="{EB6C4698-48C8-498E-9C6A-7214A641619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6" name="Line 42">
            <a:extLst>
              <a:ext uri="{FF2B5EF4-FFF2-40B4-BE49-F238E27FC236}">
                <a16:creationId xmlns:a16="http://schemas.microsoft.com/office/drawing/2014/main" id="{ADA19FAD-FF60-4AC2-9E19-3DD4BC380FB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7" name="Line 43">
            <a:extLst>
              <a:ext uri="{FF2B5EF4-FFF2-40B4-BE49-F238E27FC236}">
                <a16:creationId xmlns:a16="http://schemas.microsoft.com/office/drawing/2014/main" id="{CB191A2C-056F-428D-A026-BA732C16BCD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88" name="Line 44">
            <a:extLst>
              <a:ext uri="{FF2B5EF4-FFF2-40B4-BE49-F238E27FC236}">
                <a16:creationId xmlns:a16="http://schemas.microsoft.com/office/drawing/2014/main" id="{AFADE2E9-9658-4351-82C5-512AAE11D6D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2381" name="Text Box 45">
            <a:extLst>
              <a:ext uri="{FF2B5EF4-FFF2-40B4-BE49-F238E27FC236}">
                <a16:creationId xmlns:a16="http://schemas.microsoft.com/office/drawing/2014/main" id="{C65A6850-B536-4D8C-88FD-D7B1E37E194E}"/>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a:t>
            </a:r>
            <a:r>
              <a:rPr lang="en-US" altLang="en-US" sz="1600" dirty="0">
                <a:solidFill>
                  <a:schemeClr val="bg1">
                    <a:lumMod val="65000"/>
                  </a:schemeClr>
                </a:solidFill>
              </a:rPr>
              <a:t>DVD and IO </a:t>
            </a:r>
            <a:r>
              <a:rPr lang="en-US" altLang="en-US" sz="1600" dirty="0" err="1">
                <a:solidFill>
                  <a:schemeClr val="bg1">
                    <a:lumMod val="65000"/>
                  </a:schemeClr>
                </a:solidFill>
              </a:rPr>
              <a:t>overaction</a:t>
            </a:r>
            <a:endParaRPr lang="en-US" altLang="en-US" sz="1600" dirty="0">
              <a:solidFill>
                <a:schemeClr val="bg1">
                  <a:lumMod val="65000"/>
                </a:schemeClr>
              </a:solidFill>
            </a:endParaRPr>
          </a:p>
          <a:p>
            <a:pPr lvl="1" eaLnBrk="1" hangingPunct="1">
              <a:spcBef>
                <a:spcPct val="0"/>
              </a:spcBef>
              <a:buClrTx/>
              <a:buSzTx/>
              <a:buFontTx/>
              <a:buNone/>
              <a:defRPr/>
            </a:pPr>
            <a:r>
              <a:rPr lang="en-US" altLang="en-US" sz="1600" b="0" dirty="0">
                <a:solidFill>
                  <a:schemeClr val="bg1">
                    <a:lumMod val="65000"/>
                  </a:schemeClr>
                </a:solidFill>
              </a:rPr>
              <a:t>Management:</a:t>
            </a:r>
          </a:p>
          <a:p>
            <a:pPr lvl="1" eaLnBrk="1" hangingPunct="1">
              <a:spcBef>
                <a:spcPct val="0"/>
              </a:spcBef>
              <a:buClrTx/>
              <a:buSzTx/>
              <a:buFontTx/>
              <a:buNone/>
              <a:defRPr/>
            </a:pPr>
            <a:r>
              <a:rPr lang="en-US" altLang="en-US" sz="1600" b="0" dirty="0">
                <a:solidFill>
                  <a:schemeClr val="bg1">
                    <a:lumMod val="65000"/>
                  </a:schemeClr>
                </a:solidFill>
              </a:rPr>
              <a:t>  --Prescribe full…</a:t>
            </a:r>
            <a:r>
              <a:rPr lang="en-US" altLang="en-US" sz="1600" b="0" dirty="0" err="1">
                <a:solidFill>
                  <a:schemeClr val="bg1">
                    <a:lumMod val="65000"/>
                  </a:schemeClr>
                </a:solidFill>
              </a:rPr>
              <a:t>cycloplegic</a:t>
            </a:r>
            <a:r>
              <a:rPr lang="en-US" altLang="en-US" sz="1600" b="0" dirty="0">
                <a:solidFill>
                  <a:schemeClr val="bg1">
                    <a:lumMod val="65000"/>
                  </a:schemeClr>
                </a:solidFill>
              </a:rPr>
              <a:t> refraction</a:t>
            </a:r>
          </a:p>
          <a:p>
            <a:pPr lvl="1" eaLnBrk="1" hangingPunct="1">
              <a:spcBef>
                <a:spcPct val="0"/>
              </a:spcBef>
              <a:buClrTx/>
              <a:buSzTx/>
              <a:buFontTx/>
              <a:buNone/>
              <a:defRPr/>
            </a:pPr>
            <a:r>
              <a:rPr lang="en-US" altLang="en-US" sz="1600" b="0" dirty="0">
                <a:solidFill>
                  <a:schemeClr val="bg1">
                    <a:lumMod val="65000"/>
                  </a:schemeClr>
                </a:solidFill>
              </a:rPr>
              <a:t>  --Perform bilateral…MR recession</a:t>
            </a:r>
          </a:p>
          <a:p>
            <a:pPr lvl="1" eaLnBrk="1" hangingPunct="1">
              <a:spcBef>
                <a:spcPct val="0"/>
              </a:spcBef>
              <a:buClrTx/>
              <a:buSzTx/>
              <a:buFontTx/>
              <a:buNone/>
              <a:defRPr/>
            </a:pPr>
            <a:r>
              <a:rPr lang="en-US" altLang="en-US" sz="1600" b="0" dirty="0">
                <a:solidFill>
                  <a:schemeClr val="bg1">
                    <a:lumMod val="65000"/>
                  </a:schemeClr>
                </a:solidFill>
              </a:rPr>
              <a:t>    --Best if by age…24 months</a:t>
            </a:r>
          </a:p>
          <a:p>
            <a:pPr lvl="1" eaLnBrk="1" hangingPunct="1">
              <a:spcBef>
                <a:spcPct val="0"/>
              </a:spcBef>
              <a:buClrTx/>
              <a:buSzTx/>
              <a:buFontTx/>
              <a:buNone/>
              <a:defRPr/>
            </a:pPr>
            <a:r>
              <a:rPr lang="en-US" altLang="en-US" sz="1600" b="0" dirty="0">
                <a:solidFill>
                  <a:schemeClr val="bg1">
                    <a:lumMod val="65000"/>
                  </a:schemeClr>
                </a:solidFill>
              </a:rPr>
              <a:t>  --If IO </a:t>
            </a:r>
            <a:r>
              <a:rPr lang="en-US" altLang="en-US" sz="1600" b="0" dirty="0" err="1">
                <a:solidFill>
                  <a:schemeClr val="bg1">
                    <a:lumMod val="65000"/>
                  </a:schemeClr>
                </a:solidFill>
              </a:rPr>
              <a:t>overaction</a:t>
            </a:r>
            <a:r>
              <a:rPr lang="en-US" altLang="en-US" sz="1600" b="0" dirty="0">
                <a:solidFill>
                  <a:schemeClr val="bg1">
                    <a:lumMod val="65000"/>
                  </a:schemeClr>
                </a:solidFill>
              </a:rPr>
              <a:t> present, consider…weakening </a:t>
            </a:r>
          </a:p>
        </p:txBody>
      </p:sp>
      <p:sp>
        <p:nvSpPr>
          <p:cNvPr id="108590" name="Text Box 46">
            <a:extLst>
              <a:ext uri="{FF2B5EF4-FFF2-40B4-BE49-F238E27FC236}">
                <a16:creationId xmlns:a16="http://schemas.microsoft.com/office/drawing/2014/main" id="{8C936FDA-0AD5-46D9-B2B4-AD1932DDA584}"/>
              </a:ext>
            </a:extLst>
          </p:cNvPr>
          <p:cNvSpPr txBox="1">
            <a:spLocks noChangeArrowheads="1"/>
          </p:cNvSpPr>
          <p:nvPr/>
        </p:nvSpPr>
        <p:spPr bwMode="auto">
          <a:xfrm>
            <a:off x="3125788" y="4876800"/>
            <a:ext cx="5690982" cy="83099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Both DVD and IO overaction involve elevation and extorsion.</a:t>
            </a:r>
          </a:p>
          <a:p>
            <a:pPr eaLnBrk="1" hangingPunct="1">
              <a:spcBef>
                <a:spcPct val="0"/>
              </a:spcBef>
              <a:buClrTx/>
              <a:buSzTx/>
              <a:buFontTx/>
              <a:buNone/>
            </a:pPr>
            <a:r>
              <a:rPr lang="en-US" altLang="en-US" sz="1600" b="0" i="1" dirty="0">
                <a:solidFill>
                  <a:srgbClr val="B2B2B2"/>
                </a:solidFill>
              </a:rPr>
              <a:t>How can they be differentiated?</a:t>
            </a:r>
          </a:p>
          <a:p>
            <a:pPr eaLnBrk="1" hangingPunct="1">
              <a:spcBef>
                <a:spcPct val="0"/>
              </a:spcBef>
              <a:buClrTx/>
              <a:buSzTx/>
              <a:buFontTx/>
              <a:buNone/>
            </a:pPr>
            <a:r>
              <a:rPr lang="en-US" altLang="en-US" sz="1600" u="sng" dirty="0">
                <a:solidFill>
                  <a:srgbClr val="B2B2B2"/>
                </a:solidFill>
              </a:rPr>
              <a:t>DVD violates </a:t>
            </a:r>
            <a:r>
              <a:rPr lang="en-US" altLang="en-US" sz="1600" u="sng" dirty="0" err="1">
                <a:solidFill>
                  <a:srgbClr val="B2B2B2"/>
                </a:solidFill>
              </a:rPr>
              <a:t>Hering’s</a:t>
            </a:r>
            <a:r>
              <a:rPr lang="en-US" altLang="en-US" sz="1600" u="sng" dirty="0">
                <a:solidFill>
                  <a:srgbClr val="B2B2B2"/>
                </a:solidFill>
              </a:rPr>
              <a:t> law; IO overaction doesn’t</a:t>
            </a:r>
          </a:p>
        </p:txBody>
      </p:sp>
      <p:sp>
        <p:nvSpPr>
          <p:cNvPr id="108591" name="Text Box 47">
            <a:extLst>
              <a:ext uri="{FF2B5EF4-FFF2-40B4-BE49-F238E27FC236}">
                <a16:creationId xmlns:a16="http://schemas.microsoft.com/office/drawing/2014/main" id="{27DC91F0-BBCC-46EC-820F-8C1EFD37DA32}"/>
              </a:ext>
            </a:extLst>
          </p:cNvPr>
          <p:cNvSpPr txBox="1">
            <a:spLocks noChangeArrowheads="1"/>
          </p:cNvSpPr>
          <p:nvPr/>
        </p:nvSpPr>
        <p:spPr bwMode="auto">
          <a:xfrm>
            <a:off x="1295400" y="6037263"/>
            <a:ext cx="7813293" cy="738664"/>
          </a:xfrm>
          <a:prstGeom prst="rect">
            <a:avLst/>
          </a:prstGeom>
          <a:solidFill>
            <a:srgbClr val="002060"/>
          </a:solidFill>
          <a:ln w="28575">
            <a:solidFill>
              <a:schemeClr val="tx1"/>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chemeClr val="tx1">
                    <a:lumMod val="50000"/>
                    <a:lumOff val="50000"/>
                  </a:schemeClr>
                </a:solidFill>
              </a:rPr>
              <a:t>What does this mean, exactly?</a:t>
            </a:r>
          </a:p>
          <a:p>
            <a:pPr eaLnBrk="1" hangingPunct="1">
              <a:spcBef>
                <a:spcPct val="0"/>
              </a:spcBef>
              <a:buClrTx/>
              <a:buSzTx/>
              <a:buFontTx/>
              <a:buNone/>
            </a:pPr>
            <a:r>
              <a:rPr lang="en-US" altLang="en-US" sz="1400" b="0" dirty="0">
                <a:solidFill>
                  <a:schemeClr val="tx1">
                    <a:lumMod val="50000"/>
                    <a:lumOff val="50000"/>
                  </a:schemeClr>
                </a:solidFill>
              </a:rPr>
              <a:t>When an eye that is elevated by IO overaction depresses, the fellow eye obeys </a:t>
            </a:r>
            <a:r>
              <a:rPr lang="en-US" altLang="en-US" sz="1400" b="0" dirty="0" err="1">
                <a:solidFill>
                  <a:schemeClr val="tx1">
                    <a:lumMod val="50000"/>
                    <a:lumOff val="50000"/>
                  </a:schemeClr>
                </a:solidFill>
              </a:rPr>
              <a:t>Hering’s</a:t>
            </a:r>
            <a:r>
              <a:rPr lang="en-US" altLang="en-US" sz="1400" b="0" dirty="0">
                <a:solidFill>
                  <a:schemeClr val="tx1">
                    <a:lumMod val="50000"/>
                    <a:lumOff val="50000"/>
                  </a:schemeClr>
                </a:solidFill>
              </a:rPr>
              <a:t> law and</a:t>
            </a:r>
          </a:p>
          <a:p>
            <a:pPr eaLnBrk="1" hangingPunct="1">
              <a:spcBef>
                <a:spcPct val="0"/>
              </a:spcBef>
              <a:buClrTx/>
              <a:buSzTx/>
              <a:buFontTx/>
              <a:buNone/>
            </a:pPr>
            <a:r>
              <a:rPr lang="en-US" altLang="en-US" sz="1400" b="0" dirty="0">
                <a:solidFill>
                  <a:schemeClr val="tx1">
                    <a:lumMod val="50000"/>
                    <a:lumOff val="50000"/>
                  </a:schemeClr>
                </a:solidFill>
              </a:rPr>
              <a:t>depresses as well. This doesn’t happen in DVD.</a:t>
            </a:r>
          </a:p>
        </p:txBody>
      </p:sp>
      <p:sp>
        <p:nvSpPr>
          <p:cNvPr id="108593" name="Slide Number Placeholder 1">
            <a:extLst>
              <a:ext uri="{FF2B5EF4-FFF2-40B4-BE49-F238E27FC236}">
                <a16:creationId xmlns:a16="http://schemas.microsoft.com/office/drawing/2014/main" id="{2CD67E96-018D-4573-8CF0-6C7A89C943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0383531-AE75-422A-BD94-2F4E73A2FDBF}" type="slidenum">
              <a:rPr lang="en-US" altLang="en-US" sz="1000"/>
              <a:pPr>
                <a:spcBef>
                  <a:spcPct val="0"/>
                </a:spcBef>
                <a:buClrTx/>
                <a:buSzTx/>
                <a:buFontTx/>
                <a:buNone/>
              </a:pPr>
              <a:t>132</a:t>
            </a:fld>
            <a:endParaRPr lang="en-US" altLang="en-US" sz="1000"/>
          </a:p>
        </p:txBody>
      </p:sp>
      <p:sp>
        <p:nvSpPr>
          <p:cNvPr id="2" name="Line 48">
            <a:extLst>
              <a:ext uri="{FF2B5EF4-FFF2-40B4-BE49-F238E27FC236}">
                <a16:creationId xmlns:a16="http://schemas.microsoft.com/office/drawing/2014/main" id="{149BF5C7-5EA8-4461-A4B2-8895FE8FDD56}"/>
              </a:ext>
            </a:extLst>
          </p:cNvPr>
          <p:cNvSpPr>
            <a:spLocks noChangeShapeType="1"/>
          </p:cNvSpPr>
          <p:nvPr/>
        </p:nvSpPr>
        <p:spPr bwMode="auto">
          <a:xfrm flipV="1">
            <a:off x="2739197" y="5678488"/>
            <a:ext cx="990600" cy="304800"/>
          </a:xfrm>
          <a:prstGeom prst="line">
            <a:avLst/>
          </a:prstGeom>
          <a:noFill/>
          <a:ln w="28575">
            <a:solidFill>
              <a:srgbClr val="B2B2B2"/>
            </a:solidFill>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EF756AE5-92E8-4F6D-8A2B-466394F65C85}"/>
              </a:ext>
            </a:extLst>
          </p:cNvPr>
          <p:cNvSpPr txBox="1"/>
          <p:nvPr/>
        </p:nvSpPr>
        <p:spPr>
          <a:xfrm>
            <a:off x="1752876" y="3760490"/>
            <a:ext cx="5410200" cy="769441"/>
          </a:xfrm>
          <a:prstGeom prst="rect">
            <a:avLst/>
          </a:prstGeom>
          <a:solidFill>
            <a:schemeClr val="accent6">
              <a:lumMod val="20000"/>
              <a:lumOff val="80000"/>
            </a:schemeClr>
          </a:solidFill>
          <a:ln>
            <a:solidFill>
              <a:schemeClr val="tx1"/>
            </a:solidFill>
          </a:ln>
        </p:spPr>
        <p:txBody>
          <a:bodyPr wrap="square" rtlCol="0">
            <a:spAutoFit/>
          </a:bodyPr>
          <a:lstStyle/>
          <a:p>
            <a:r>
              <a:rPr lang="en-US" sz="2200" b="0" i="1" dirty="0">
                <a:effectLst>
                  <a:outerShdw blurRad="38100" dist="38100" dir="2700000" algn="tl">
                    <a:srgbClr val="000000">
                      <a:alpha val="43137"/>
                    </a:srgbClr>
                  </a:outerShdw>
                </a:effectLst>
              </a:rPr>
              <a:t>For more on DVD and IO overaction, see slide-set </a:t>
            </a:r>
            <a:r>
              <a:rPr lang="en-US" sz="2200" b="0" dirty="0">
                <a:effectLst>
                  <a:outerShdw blurRad="38100" dist="38100" dir="2700000" algn="tl">
                    <a:srgbClr val="000000">
                      <a:alpha val="43137"/>
                    </a:srgbClr>
                  </a:outerShdw>
                </a:effectLst>
              </a:rPr>
              <a:t>P7;</a:t>
            </a:r>
            <a:r>
              <a:rPr lang="en-US" sz="2200" b="0" i="1" dirty="0">
                <a:effectLst>
                  <a:outerShdw blurRad="38100" dist="38100" dir="2700000" algn="tl">
                    <a:srgbClr val="000000">
                      <a:alpha val="43137"/>
                    </a:srgbClr>
                  </a:outerShdw>
                </a:effectLst>
              </a:rPr>
              <a:t> for </a:t>
            </a:r>
            <a:r>
              <a:rPr lang="en-US" sz="2200" b="0" i="1" dirty="0" err="1">
                <a:effectLst>
                  <a:outerShdw blurRad="38100" dist="38100" dir="2700000" algn="tl">
                    <a:srgbClr val="000000">
                      <a:alpha val="43137"/>
                    </a:srgbClr>
                  </a:outerShdw>
                </a:effectLst>
              </a:rPr>
              <a:t>Hering’s</a:t>
            </a:r>
            <a:r>
              <a:rPr lang="en-US" sz="2200" b="0" i="1" dirty="0">
                <a:effectLst>
                  <a:outerShdw blurRad="38100" dist="38100" dir="2700000" algn="tl">
                    <a:srgbClr val="000000">
                      <a:alpha val="43137"/>
                    </a:srgbClr>
                  </a:outerShdw>
                </a:effectLst>
              </a:rPr>
              <a:t> law, see </a:t>
            </a:r>
            <a:r>
              <a:rPr lang="en-US" sz="2200" b="0" dirty="0">
                <a:effectLst>
                  <a:outerShdw blurRad="38100" dist="38100" dir="2700000" algn="tl">
                    <a:srgbClr val="000000">
                      <a:alpha val="43137"/>
                    </a:srgbClr>
                  </a:outerShdw>
                </a:effectLst>
              </a:rPr>
              <a:t>FELT3.</a:t>
            </a:r>
            <a:r>
              <a:rPr lang="en-US" sz="2200" b="0" i="1" dirty="0">
                <a:effectLst>
                  <a:outerShdw blurRad="38100" dist="38100" dir="2700000" algn="tl">
                    <a:srgbClr val="000000">
                      <a:alpha val="43137"/>
                    </a:srgbClr>
                  </a:outerShdw>
                </a:effectLst>
              </a:rPr>
              <a:t> </a:t>
            </a:r>
          </a:p>
        </p:txBody>
      </p:sp>
      <p:sp>
        <p:nvSpPr>
          <p:cNvPr id="4" name="Title 3">
            <a:extLst>
              <a:ext uri="{FF2B5EF4-FFF2-40B4-BE49-F238E27FC236}">
                <a16:creationId xmlns:a16="http://schemas.microsoft.com/office/drawing/2014/main" id="{D5BDE4EC-BD67-427C-A5B2-DA5AE668CE43}"/>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CEC42DEE-8262-4AFE-AEE0-3007FBE4F57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0907600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3">
            <a:extLst>
              <a:ext uri="{FF2B5EF4-FFF2-40B4-BE49-F238E27FC236}">
                <a16:creationId xmlns:a16="http://schemas.microsoft.com/office/drawing/2014/main" id="{447BD5F3-1E6F-4472-A664-8122FD252B57}"/>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09572" name="Text Box 4">
            <a:extLst>
              <a:ext uri="{FF2B5EF4-FFF2-40B4-BE49-F238E27FC236}">
                <a16:creationId xmlns:a16="http://schemas.microsoft.com/office/drawing/2014/main" id="{C86FCB77-A37C-478D-ABF0-D6BC649ACE6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09577" name="Line 9">
            <a:extLst>
              <a:ext uri="{FF2B5EF4-FFF2-40B4-BE49-F238E27FC236}">
                <a16:creationId xmlns:a16="http://schemas.microsoft.com/office/drawing/2014/main" id="{8820E30C-8829-4182-AE10-132140C2D900}"/>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78" name="Line 10">
            <a:extLst>
              <a:ext uri="{FF2B5EF4-FFF2-40B4-BE49-F238E27FC236}">
                <a16:creationId xmlns:a16="http://schemas.microsoft.com/office/drawing/2014/main" id="{152B9633-414E-4F97-8949-8AB45D33A9D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79" name="Line 11">
            <a:extLst>
              <a:ext uri="{FF2B5EF4-FFF2-40B4-BE49-F238E27FC236}">
                <a16:creationId xmlns:a16="http://schemas.microsoft.com/office/drawing/2014/main" id="{27E02642-ADF3-46EC-BCF9-6751332A6D4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80" name="Line 12">
            <a:extLst>
              <a:ext uri="{FF2B5EF4-FFF2-40B4-BE49-F238E27FC236}">
                <a16:creationId xmlns:a16="http://schemas.microsoft.com/office/drawing/2014/main" id="{D6FA6A83-C434-426E-A077-7168F2559C71}"/>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83" name="Line 15">
            <a:extLst>
              <a:ext uri="{FF2B5EF4-FFF2-40B4-BE49-F238E27FC236}">
                <a16:creationId xmlns:a16="http://schemas.microsoft.com/office/drawing/2014/main" id="{23E42C1C-9CE4-472A-B8FD-3B871548E7D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85" name="Rectangle 17">
            <a:extLst>
              <a:ext uri="{FF2B5EF4-FFF2-40B4-BE49-F238E27FC236}">
                <a16:creationId xmlns:a16="http://schemas.microsoft.com/office/drawing/2014/main" id="{BF580164-8EB3-4F82-96E0-F41762C3E2B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09586" name="Rectangle 18">
            <a:extLst>
              <a:ext uri="{FF2B5EF4-FFF2-40B4-BE49-F238E27FC236}">
                <a16:creationId xmlns:a16="http://schemas.microsoft.com/office/drawing/2014/main" id="{C753922B-AE9D-42BD-9C4A-259463F12CF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09587" name="Text Box 19">
            <a:extLst>
              <a:ext uri="{FF2B5EF4-FFF2-40B4-BE49-F238E27FC236}">
                <a16:creationId xmlns:a16="http://schemas.microsoft.com/office/drawing/2014/main" id="{D8037929-6E8A-40E3-8ADA-26A3410B822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09588" name="Text Box 20">
            <a:extLst>
              <a:ext uri="{FF2B5EF4-FFF2-40B4-BE49-F238E27FC236}">
                <a16:creationId xmlns:a16="http://schemas.microsoft.com/office/drawing/2014/main" id="{AB57A2CC-9015-4ABE-8BCE-0ECFCA23EB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09589" name="Text Box 21">
            <a:extLst>
              <a:ext uri="{FF2B5EF4-FFF2-40B4-BE49-F238E27FC236}">
                <a16:creationId xmlns:a16="http://schemas.microsoft.com/office/drawing/2014/main" id="{670DE671-A4EF-4DFF-BB91-CC885F0E8D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09606" name="Text Box 38">
            <a:extLst>
              <a:ext uri="{FF2B5EF4-FFF2-40B4-BE49-F238E27FC236}">
                <a16:creationId xmlns:a16="http://schemas.microsoft.com/office/drawing/2014/main" id="{A02B02CF-C05C-4CE9-AEA7-571C1ADCF92F}"/>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09607" name="Text Box 39">
            <a:extLst>
              <a:ext uri="{FF2B5EF4-FFF2-40B4-BE49-F238E27FC236}">
                <a16:creationId xmlns:a16="http://schemas.microsoft.com/office/drawing/2014/main" id="{609615DF-DA4C-4B90-B795-BA4DCE63538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09608" name="Text Box 40">
            <a:extLst>
              <a:ext uri="{FF2B5EF4-FFF2-40B4-BE49-F238E27FC236}">
                <a16:creationId xmlns:a16="http://schemas.microsoft.com/office/drawing/2014/main" id="{A1E4C291-D4DE-4E80-ACA6-F42F54F1366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09609" name="Line 41">
            <a:extLst>
              <a:ext uri="{FF2B5EF4-FFF2-40B4-BE49-F238E27FC236}">
                <a16:creationId xmlns:a16="http://schemas.microsoft.com/office/drawing/2014/main" id="{EB334FEB-D100-4250-8294-F99E14DFD7E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610" name="Line 42">
            <a:extLst>
              <a:ext uri="{FF2B5EF4-FFF2-40B4-BE49-F238E27FC236}">
                <a16:creationId xmlns:a16="http://schemas.microsoft.com/office/drawing/2014/main" id="{5165C371-04A4-4425-8DCA-8F0B87E5E41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611" name="Line 43">
            <a:extLst>
              <a:ext uri="{FF2B5EF4-FFF2-40B4-BE49-F238E27FC236}">
                <a16:creationId xmlns:a16="http://schemas.microsoft.com/office/drawing/2014/main" id="{308C2B15-3071-446A-93E6-D5255F1A39E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612" name="Line 44">
            <a:extLst>
              <a:ext uri="{FF2B5EF4-FFF2-40B4-BE49-F238E27FC236}">
                <a16:creationId xmlns:a16="http://schemas.microsoft.com/office/drawing/2014/main" id="{53F26830-47A2-487F-8364-10BFAB89C99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613" name="Text Box 45">
            <a:extLst>
              <a:ext uri="{FF2B5EF4-FFF2-40B4-BE49-F238E27FC236}">
                <a16:creationId xmlns:a16="http://schemas.microsoft.com/office/drawing/2014/main" id="{1D1A5660-4B0A-41DE-AC37-76286B27547D}"/>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 </a:t>
            </a:r>
            <a:r>
              <a:rPr lang="en-US" altLang="en-US" sz="1600" b="0" dirty="0">
                <a:solidFill>
                  <a:srgbClr val="FF99FF"/>
                </a:solidFill>
              </a:rPr>
              <a:t>cycloplegic refraction</a:t>
            </a:r>
          </a:p>
          <a:p>
            <a:pPr lvl="1" eaLnBrk="1" hangingPunct="1">
              <a:spcBef>
                <a:spcPct val="0"/>
              </a:spcBef>
              <a:buClrTx/>
              <a:buSzTx/>
              <a:buFontTx/>
              <a:buNone/>
            </a:pPr>
            <a:r>
              <a:rPr lang="en-US" altLang="en-US" sz="1600" b="0" dirty="0">
                <a:solidFill>
                  <a:srgbClr val="FF99FF"/>
                </a:solidFill>
              </a:rPr>
              <a:t>  --Perform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09614" name="Slide Number Placeholder 1">
            <a:extLst>
              <a:ext uri="{FF2B5EF4-FFF2-40B4-BE49-F238E27FC236}">
                <a16:creationId xmlns:a16="http://schemas.microsoft.com/office/drawing/2014/main" id="{E8938188-D1B3-4AC3-9C36-582EAF0CAE8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C10D6BA-431E-4359-92D8-BE9B4A5E8DD6}" type="slidenum">
              <a:rPr lang="en-US" altLang="en-US" sz="1000"/>
              <a:pPr>
                <a:spcBef>
                  <a:spcPct val="0"/>
                </a:spcBef>
                <a:buClrTx/>
                <a:buSzTx/>
                <a:buFontTx/>
                <a:buNone/>
              </a:pPr>
              <a:t>133</a:t>
            </a:fld>
            <a:endParaRPr lang="en-US" altLang="en-US" sz="1000"/>
          </a:p>
        </p:txBody>
      </p:sp>
      <p:sp>
        <p:nvSpPr>
          <p:cNvPr id="2" name="Title 1">
            <a:extLst>
              <a:ext uri="{FF2B5EF4-FFF2-40B4-BE49-F238E27FC236}">
                <a16:creationId xmlns:a16="http://schemas.microsoft.com/office/drawing/2014/main" id="{DEBB9992-2E68-458A-8F34-D541F044C287}"/>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D8E59D2C-FFFE-4268-A48A-2558993035C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Text Box 3">
            <a:extLst>
              <a:ext uri="{FF2B5EF4-FFF2-40B4-BE49-F238E27FC236}">
                <a16:creationId xmlns:a16="http://schemas.microsoft.com/office/drawing/2014/main" id="{267DEC30-81F1-4513-91AE-4451A84FB915}"/>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0596" name="Text Box 4">
            <a:extLst>
              <a:ext uri="{FF2B5EF4-FFF2-40B4-BE49-F238E27FC236}">
                <a16:creationId xmlns:a16="http://schemas.microsoft.com/office/drawing/2014/main" id="{4F4EFE73-127B-40A8-91B1-F3AFD8258FF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0601" name="Line 9">
            <a:extLst>
              <a:ext uri="{FF2B5EF4-FFF2-40B4-BE49-F238E27FC236}">
                <a16:creationId xmlns:a16="http://schemas.microsoft.com/office/drawing/2014/main" id="{033E00A8-9C1C-4A0F-8D13-9ADCAF3E09E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a:extLst>
              <a:ext uri="{FF2B5EF4-FFF2-40B4-BE49-F238E27FC236}">
                <a16:creationId xmlns:a16="http://schemas.microsoft.com/office/drawing/2014/main" id="{6398B79D-F327-42AC-AE88-DE3230609541}"/>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Line 11">
            <a:extLst>
              <a:ext uri="{FF2B5EF4-FFF2-40B4-BE49-F238E27FC236}">
                <a16:creationId xmlns:a16="http://schemas.microsoft.com/office/drawing/2014/main" id="{98498D2C-2FB5-420A-BE06-7CB0151AEAB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4" name="Line 12">
            <a:extLst>
              <a:ext uri="{FF2B5EF4-FFF2-40B4-BE49-F238E27FC236}">
                <a16:creationId xmlns:a16="http://schemas.microsoft.com/office/drawing/2014/main" id="{C0EA7A00-0F55-4386-BCD0-D7B85D70B6E3}"/>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7" name="Line 15">
            <a:extLst>
              <a:ext uri="{FF2B5EF4-FFF2-40B4-BE49-F238E27FC236}">
                <a16:creationId xmlns:a16="http://schemas.microsoft.com/office/drawing/2014/main" id="{E16FB98C-D3D2-4C05-BD6F-BAE0125C21F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9" name="Rectangle 17">
            <a:extLst>
              <a:ext uri="{FF2B5EF4-FFF2-40B4-BE49-F238E27FC236}">
                <a16:creationId xmlns:a16="http://schemas.microsoft.com/office/drawing/2014/main" id="{B54734BD-A5F5-4747-8068-7BA36ACB068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0610" name="Rectangle 18">
            <a:extLst>
              <a:ext uri="{FF2B5EF4-FFF2-40B4-BE49-F238E27FC236}">
                <a16:creationId xmlns:a16="http://schemas.microsoft.com/office/drawing/2014/main" id="{990BFC8F-BC84-4E20-9648-0EC76B50D9D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0611" name="Text Box 19">
            <a:extLst>
              <a:ext uri="{FF2B5EF4-FFF2-40B4-BE49-F238E27FC236}">
                <a16:creationId xmlns:a16="http://schemas.microsoft.com/office/drawing/2014/main" id="{0FD7494F-C62B-4815-8DC8-88FFEDE3C75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0612" name="Text Box 20">
            <a:extLst>
              <a:ext uri="{FF2B5EF4-FFF2-40B4-BE49-F238E27FC236}">
                <a16:creationId xmlns:a16="http://schemas.microsoft.com/office/drawing/2014/main" id="{629DDECA-8D1F-4C62-B404-7B5BDA3D4E5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0613" name="Text Box 21">
            <a:extLst>
              <a:ext uri="{FF2B5EF4-FFF2-40B4-BE49-F238E27FC236}">
                <a16:creationId xmlns:a16="http://schemas.microsoft.com/office/drawing/2014/main" id="{508F47BE-D8F1-4A94-806E-604B1B778C70}"/>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0630" name="Text Box 38">
            <a:extLst>
              <a:ext uri="{FF2B5EF4-FFF2-40B4-BE49-F238E27FC236}">
                <a16:creationId xmlns:a16="http://schemas.microsoft.com/office/drawing/2014/main" id="{AAF22CE4-D173-4B32-9B26-D0678A8CE12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0631" name="Text Box 39">
            <a:extLst>
              <a:ext uri="{FF2B5EF4-FFF2-40B4-BE49-F238E27FC236}">
                <a16:creationId xmlns:a16="http://schemas.microsoft.com/office/drawing/2014/main" id="{BCEBC5DD-2107-4556-98DD-00270133AE1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0632" name="Text Box 40">
            <a:extLst>
              <a:ext uri="{FF2B5EF4-FFF2-40B4-BE49-F238E27FC236}">
                <a16:creationId xmlns:a16="http://schemas.microsoft.com/office/drawing/2014/main" id="{C4286C7F-D113-4C74-A2DD-DE487548EE5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0633" name="Line 41">
            <a:extLst>
              <a:ext uri="{FF2B5EF4-FFF2-40B4-BE49-F238E27FC236}">
                <a16:creationId xmlns:a16="http://schemas.microsoft.com/office/drawing/2014/main" id="{A5343ECE-3148-427B-9BB2-6F3632E75BB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34" name="Line 42">
            <a:extLst>
              <a:ext uri="{FF2B5EF4-FFF2-40B4-BE49-F238E27FC236}">
                <a16:creationId xmlns:a16="http://schemas.microsoft.com/office/drawing/2014/main" id="{6B9DCA3A-917B-4141-B201-4EB6AD1CA656}"/>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35" name="Line 43">
            <a:extLst>
              <a:ext uri="{FF2B5EF4-FFF2-40B4-BE49-F238E27FC236}">
                <a16:creationId xmlns:a16="http://schemas.microsoft.com/office/drawing/2014/main" id="{1198A29E-2AB8-4002-8CDA-954B25E7112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36" name="Line 44">
            <a:extLst>
              <a:ext uri="{FF2B5EF4-FFF2-40B4-BE49-F238E27FC236}">
                <a16:creationId xmlns:a16="http://schemas.microsoft.com/office/drawing/2014/main" id="{3B97A6F6-7EFA-42E9-BC12-B8C5282E144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37" name="Text Box 45">
            <a:extLst>
              <a:ext uri="{FF2B5EF4-FFF2-40B4-BE49-F238E27FC236}">
                <a16:creationId xmlns:a16="http://schemas.microsoft.com/office/drawing/2014/main" id="{D5E781C1-62D6-4C06-A243-F514ADEBCCF7}"/>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a:t>
            </a:r>
            <a:r>
              <a:rPr lang="en-US" altLang="en-US" sz="1600" b="0" dirty="0">
                <a:solidFill>
                  <a:srgbClr val="FF99FF"/>
                </a:solidFill>
              </a:rPr>
              <a:t>--Perform bilateral…MR recession</a:t>
            </a:r>
          </a:p>
          <a:p>
            <a:pPr lvl="1" eaLnBrk="1" hangingPunct="1">
              <a:spcBef>
                <a:spcPct val="0"/>
              </a:spcBef>
              <a:buClrTx/>
              <a:buSzTx/>
              <a:buFontTx/>
              <a:buNone/>
            </a:pPr>
            <a:r>
              <a:rPr lang="en-US" altLang="en-US" sz="1600" b="0" dirty="0">
                <a:solidFill>
                  <a:srgbClr val="FF99FF"/>
                </a:solidFill>
              </a:rPr>
              <a:t>    --Best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10638" name="Slide Number Placeholder 1">
            <a:extLst>
              <a:ext uri="{FF2B5EF4-FFF2-40B4-BE49-F238E27FC236}">
                <a16:creationId xmlns:a16="http://schemas.microsoft.com/office/drawing/2014/main" id="{AF2AAFF2-A0D1-4F1A-AB2A-40B169FE273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BE5CAD6-8F87-4F22-AC00-010D046A9080}" type="slidenum">
              <a:rPr lang="en-US" altLang="en-US" sz="1000"/>
              <a:pPr>
                <a:spcBef>
                  <a:spcPct val="0"/>
                </a:spcBef>
                <a:buClrTx/>
                <a:buSzTx/>
                <a:buFontTx/>
                <a:buNone/>
              </a:pPr>
              <a:t>134</a:t>
            </a:fld>
            <a:endParaRPr lang="en-US" altLang="en-US" sz="1000"/>
          </a:p>
        </p:txBody>
      </p:sp>
      <p:sp>
        <p:nvSpPr>
          <p:cNvPr id="2" name="Title 1">
            <a:extLst>
              <a:ext uri="{FF2B5EF4-FFF2-40B4-BE49-F238E27FC236}">
                <a16:creationId xmlns:a16="http://schemas.microsoft.com/office/drawing/2014/main" id="{7AEE498D-4211-4D6F-A9B7-270B1CC1E51C}"/>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52F87C76-819F-49F1-9776-113468EAB41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3">
            <a:extLst>
              <a:ext uri="{FF2B5EF4-FFF2-40B4-BE49-F238E27FC236}">
                <a16:creationId xmlns:a16="http://schemas.microsoft.com/office/drawing/2014/main" id="{222F8A2B-B0CD-4F22-A25C-F96821A123F4}"/>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1620" name="Text Box 4">
            <a:extLst>
              <a:ext uri="{FF2B5EF4-FFF2-40B4-BE49-F238E27FC236}">
                <a16:creationId xmlns:a16="http://schemas.microsoft.com/office/drawing/2014/main" id="{AB0A4506-7EBC-4673-A405-6255A7D5C051}"/>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1625" name="Line 9">
            <a:extLst>
              <a:ext uri="{FF2B5EF4-FFF2-40B4-BE49-F238E27FC236}">
                <a16:creationId xmlns:a16="http://schemas.microsoft.com/office/drawing/2014/main" id="{694D3E43-4780-4810-8BEE-5BD08373E4B7}"/>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6" name="Line 10">
            <a:extLst>
              <a:ext uri="{FF2B5EF4-FFF2-40B4-BE49-F238E27FC236}">
                <a16:creationId xmlns:a16="http://schemas.microsoft.com/office/drawing/2014/main" id="{CEC0DD63-163F-43A7-865F-0EE2D1102CB5}"/>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7" name="Line 11">
            <a:extLst>
              <a:ext uri="{FF2B5EF4-FFF2-40B4-BE49-F238E27FC236}">
                <a16:creationId xmlns:a16="http://schemas.microsoft.com/office/drawing/2014/main" id="{1570A345-8E60-41A3-880E-4BA0D69AFEB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8" name="Line 12">
            <a:extLst>
              <a:ext uri="{FF2B5EF4-FFF2-40B4-BE49-F238E27FC236}">
                <a16:creationId xmlns:a16="http://schemas.microsoft.com/office/drawing/2014/main" id="{7DF820F2-264E-484F-B39D-5E6F4377C324}"/>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1" name="Line 15">
            <a:extLst>
              <a:ext uri="{FF2B5EF4-FFF2-40B4-BE49-F238E27FC236}">
                <a16:creationId xmlns:a16="http://schemas.microsoft.com/office/drawing/2014/main" id="{999A4405-59D2-488F-A087-6D360996DCA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3" name="Rectangle 17">
            <a:extLst>
              <a:ext uri="{FF2B5EF4-FFF2-40B4-BE49-F238E27FC236}">
                <a16:creationId xmlns:a16="http://schemas.microsoft.com/office/drawing/2014/main" id="{D0D610B9-8A83-4E11-ADC8-637AEC07FD4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1634" name="Rectangle 18">
            <a:extLst>
              <a:ext uri="{FF2B5EF4-FFF2-40B4-BE49-F238E27FC236}">
                <a16:creationId xmlns:a16="http://schemas.microsoft.com/office/drawing/2014/main" id="{E0E9A3EE-D4D8-4B7F-B572-C6C23C8AEDE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1635" name="Text Box 19">
            <a:extLst>
              <a:ext uri="{FF2B5EF4-FFF2-40B4-BE49-F238E27FC236}">
                <a16:creationId xmlns:a16="http://schemas.microsoft.com/office/drawing/2014/main" id="{E851EB4D-07EB-48FC-B71A-4ADF816A85A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1636" name="Text Box 20">
            <a:extLst>
              <a:ext uri="{FF2B5EF4-FFF2-40B4-BE49-F238E27FC236}">
                <a16:creationId xmlns:a16="http://schemas.microsoft.com/office/drawing/2014/main" id="{0E0D6258-55D6-4CEA-9A5D-B0837FBDA78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1637" name="Text Box 21">
            <a:extLst>
              <a:ext uri="{FF2B5EF4-FFF2-40B4-BE49-F238E27FC236}">
                <a16:creationId xmlns:a16="http://schemas.microsoft.com/office/drawing/2014/main" id="{D79481F3-4EA4-42F8-BA2F-FC354EC9351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1654" name="Text Box 38">
            <a:extLst>
              <a:ext uri="{FF2B5EF4-FFF2-40B4-BE49-F238E27FC236}">
                <a16:creationId xmlns:a16="http://schemas.microsoft.com/office/drawing/2014/main" id="{5D479A22-135D-400F-916D-2CE579E9D3E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1655" name="Text Box 39">
            <a:extLst>
              <a:ext uri="{FF2B5EF4-FFF2-40B4-BE49-F238E27FC236}">
                <a16:creationId xmlns:a16="http://schemas.microsoft.com/office/drawing/2014/main" id="{9B364283-0E34-49A7-A9BE-2A2686B72D2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1656" name="Text Box 40">
            <a:extLst>
              <a:ext uri="{FF2B5EF4-FFF2-40B4-BE49-F238E27FC236}">
                <a16:creationId xmlns:a16="http://schemas.microsoft.com/office/drawing/2014/main" id="{8C6275DF-EA7A-4553-948A-1A816B5A303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1657" name="Line 41">
            <a:extLst>
              <a:ext uri="{FF2B5EF4-FFF2-40B4-BE49-F238E27FC236}">
                <a16:creationId xmlns:a16="http://schemas.microsoft.com/office/drawing/2014/main" id="{0640A8A4-76DF-494B-A531-7F9A80EE68D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58" name="Line 42">
            <a:extLst>
              <a:ext uri="{FF2B5EF4-FFF2-40B4-BE49-F238E27FC236}">
                <a16:creationId xmlns:a16="http://schemas.microsoft.com/office/drawing/2014/main" id="{B14E1EAD-964F-4473-BA13-F87C6E5D979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59" name="Line 43">
            <a:extLst>
              <a:ext uri="{FF2B5EF4-FFF2-40B4-BE49-F238E27FC236}">
                <a16:creationId xmlns:a16="http://schemas.microsoft.com/office/drawing/2014/main" id="{8A152D1A-2D7D-49E2-9BFF-94917EE577A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60" name="Line 44">
            <a:extLst>
              <a:ext uri="{FF2B5EF4-FFF2-40B4-BE49-F238E27FC236}">
                <a16:creationId xmlns:a16="http://schemas.microsoft.com/office/drawing/2014/main" id="{E0E397A8-874C-457F-961D-5A68C40A0EF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3" name="Text Box 45">
            <a:extLst>
              <a:ext uri="{FF2B5EF4-FFF2-40B4-BE49-F238E27FC236}">
                <a16:creationId xmlns:a16="http://schemas.microsoft.com/office/drawing/2014/main" id="{C3997178-DDB2-4B8B-BD41-20CFDD76B0C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concomitant…DVD and IO </a:t>
            </a:r>
            <a:r>
              <a:rPr lang="en-US" altLang="en-US" sz="1600" b="0" dirty="0" err="1">
                <a:solidFill>
                  <a:schemeClr val="bg1">
                    <a:lumMod val="65000"/>
                  </a:schemeClr>
                </a:solidFill>
              </a:rPr>
              <a:t>overaction</a:t>
            </a:r>
            <a:endParaRPr lang="en-US" altLang="en-US" sz="1600" b="0" dirty="0">
              <a:solidFill>
                <a:schemeClr val="bg1">
                  <a:lumMod val="65000"/>
                </a:schemeClr>
              </a:solidFill>
            </a:endParaRPr>
          </a:p>
          <a:p>
            <a:pPr lvl="1" eaLnBrk="1" hangingPunct="1">
              <a:spcBef>
                <a:spcPct val="0"/>
              </a:spcBef>
              <a:buClrTx/>
              <a:buSzTx/>
              <a:buFontTx/>
              <a:buNone/>
              <a:defRPr/>
            </a:pPr>
            <a:r>
              <a:rPr lang="en-US" altLang="en-US" sz="1600" dirty="0"/>
              <a:t>Management</a:t>
            </a:r>
            <a:r>
              <a:rPr lang="en-US" altLang="en-US" sz="1600" b="0" dirty="0"/>
              <a:t>:</a:t>
            </a:r>
          </a:p>
          <a:p>
            <a:pPr lvl="1" eaLnBrk="1" hangingPunct="1">
              <a:spcBef>
                <a:spcPct val="0"/>
              </a:spcBef>
              <a:buClrTx/>
              <a:buSzTx/>
              <a:buFontTx/>
              <a:buNone/>
              <a:defRPr/>
            </a:pPr>
            <a:r>
              <a:rPr lang="en-US" altLang="en-US" sz="1600" b="0" dirty="0"/>
              <a:t>  --Prescribe full…</a:t>
            </a:r>
            <a:r>
              <a:rPr lang="en-US" altLang="en-US" sz="1600" b="0" dirty="0" err="1">
                <a:solidFill>
                  <a:srgbClr val="0000FF"/>
                </a:solidFill>
              </a:rPr>
              <a:t>cycloplegic</a:t>
            </a:r>
            <a:r>
              <a:rPr lang="en-US" altLang="en-US" sz="1600" b="0" dirty="0">
                <a:solidFill>
                  <a:srgbClr val="0000FF"/>
                </a:solidFill>
              </a:rPr>
              <a:t> refraction</a:t>
            </a:r>
          </a:p>
          <a:p>
            <a:pPr lvl="1" eaLnBrk="1" hangingPunct="1">
              <a:spcBef>
                <a:spcPct val="0"/>
              </a:spcBef>
              <a:buClrTx/>
              <a:buSzTx/>
              <a:buFontTx/>
              <a:buNone/>
              <a:defRPr/>
            </a:pPr>
            <a:r>
              <a:rPr lang="en-US" altLang="en-US" sz="1600" b="0" dirty="0"/>
              <a:t>  </a:t>
            </a:r>
            <a:r>
              <a:rPr lang="en-US" altLang="en-US" sz="1600" b="0" dirty="0">
                <a:solidFill>
                  <a:srgbClr val="FF99FF"/>
                </a:solidFill>
              </a:rPr>
              <a:t>--Perform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11662" name="Text Box 46">
            <a:extLst>
              <a:ext uri="{FF2B5EF4-FFF2-40B4-BE49-F238E27FC236}">
                <a16:creationId xmlns:a16="http://schemas.microsoft.com/office/drawing/2014/main" id="{29FAA908-0A56-4ECA-8F5A-4166DE416655}"/>
              </a:ext>
            </a:extLst>
          </p:cNvPr>
          <p:cNvSpPr txBox="1">
            <a:spLocks noChangeArrowheads="1"/>
          </p:cNvSpPr>
          <p:nvPr/>
        </p:nvSpPr>
        <p:spPr bwMode="auto">
          <a:xfrm>
            <a:off x="3886200" y="5334000"/>
            <a:ext cx="4703763" cy="53340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a:solidFill>
                  <a:srgbClr val="0000FF"/>
                </a:solidFill>
              </a:rPr>
              <a:t>Why prescribe the full CR?</a:t>
            </a:r>
          </a:p>
          <a:p>
            <a:pPr eaLnBrk="1" hangingPunct="1">
              <a:lnSpc>
                <a:spcPct val="90000"/>
              </a:lnSpc>
              <a:spcBef>
                <a:spcPct val="0"/>
              </a:spcBef>
              <a:buClrTx/>
              <a:buSzTx/>
              <a:buFontTx/>
              <a:buNone/>
            </a:pPr>
            <a:r>
              <a:rPr lang="en-US" altLang="en-US" sz="1600" b="0">
                <a:solidFill>
                  <a:srgbClr val="99FF66"/>
                </a:solidFill>
              </a:rPr>
              <a:t>In case the ET has an accommodative component</a:t>
            </a:r>
          </a:p>
        </p:txBody>
      </p:sp>
      <p:sp>
        <p:nvSpPr>
          <p:cNvPr id="111663" name="Slide Number Placeholder 1">
            <a:extLst>
              <a:ext uri="{FF2B5EF4-FFF2-40B4-BE49-F238E27FC236}">
                <a16:creationId xmlns:a16="http://schemas.microsoft.com/office/drawing/2014/main" id="{BA3E8744-E1DC-487C-8C21-1031ED74E7B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39094E3-29F3-4799-991A-B9EE69D6E534}" type="slidenum">
              <a:rPr lang="en-US" altLang="en-US" sz="1000"/>
              <a:pPr>
                <a:spcBef>
                  <a:spcPct val="0"/>
                </a:spcBef>
                <a:buClrTx/>
                <a:buSzTx/>
                <a:buFontTx/>
                <a:buNone/>
              </a:pPr>
              <a:t>135</a:t>
            </a:fld>
            <a:endParaRPr lang="en-US" altLang="en-US" sz="1000"/>
          </a:p>
        </p:txBody>
      </p:sp>
      <p:sp>
        <p:nvSpPr>
          <p:cNvPr id="2" name="Title 1">
            <a:extLst>
              <a:ext uri="{FF2B5EF4-FFF2-40B4-BE49-F238E27FC236}">
                <a16:creationId xmlns:a16="http://schemas.microsoft.com/office/drawing/2014/main" id="{D2B3AAF2-8AA1-4AAB-950D-7316A15E96D6}"/>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13928820-5FF4-4F1F-AC38-47A5115E930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Text Box 3">
            <a:extLst>
              <a:ext uri="{FF2B5EF4-FFF2-40B4-BE49-F238E27FC236}">
                <a16:creationId xmlns:a16="http://schemas.microsoft.com/office/drawing/2014/main" id="{19276ED2-36CA-4D02-BC1C-B8A6A3A1D03E}"/>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2644" name="Text Box 4">
            <a:extLst>
              <a:ext uri="{FF2B5EF4-FFF2-40B4-BE49-F238E27FC236}">
                <a16:creationId xmlns:a16="http://schemas.microsoft.com/office/drawing/2014/main" id="{305E6C51-2D27-4DD3-8383-AA0899E9F18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2649" name="Line 9">
            <a:extLst>
              <a:ext uri="{FF2B5EF4-FFF2-40B4-BE49-F238E27FC236}">
                <a16:creationId xmlns:a16="http://schemas.microsoft.com/office/drawing/2014/main" id="{FFC37C04-D7C4-48A5-B3F0-125CB35722E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0" name="Line 10">
            <a:extLst>
              <a:ext uri="{FF2B5EF4-FFF2-40B4-BE49-F238E27FC236}">
                <a16:creationId xmlns:a16="http://schemas.microsoft.com/office/drawing/2014/main" id="{1A2EF26A-74B8-48F0-8A09-65E5522C8CED}"/>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1" name="Line 11">
            <a:extLst>
              <a:ext uri="{FF2B5EF4-FFF2-40B4-BE49-F238E27FC236}">
                <a16:creationId xmlns:a16="http://schemas.microsoft.com/office/drawing/2014/main" id="{EA4205B8-9673-40A8-8097-9374D80EF79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2" name="Line 12">
            <a:extLst>
              <a:ext uri="{FF2B5EF4-FFF2-40B4-BE49-F238E27FC236}">
                <a16:creationId xmlns:a16="http://schemas.microsoft.com/office/drawing/2014/main" id="{E1C9C83E-1085-4CA0-A556-DCCA6607CCFA}"/>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5" name="Line 15">
            <a:extLst>
              <a:ext uri="{FF2B5EF4-FFF2-40B4-BE49-F238E27FC236}">
                <a16:creationId xmlns:a16="http://schemas.microsoft.com/office/drawing/2014/main" id="{09C5AFE3-0DEF-4F96-A367-EA41587C0404}"/>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7" name="Rectangle 17">
            <a:extLst>
              <a:ext uri="{FF2B5EF4-FFF2-40B4-BE49-F238E27FC236}">
                <a16:creationId xmlns:a16="http://schemas.microsoft.com/office/drawing/2014/main" id="{8DD08230-A843-4317-AFB2-E5E62A3E54C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2658" name="Rectangle 18">
            <a:extLst>
              <a:ext uri="{FF2B5EF4-FFF2-40B4-BE49-F238E27FC236}">
                <a16:creationId xmlns:a16="http://schemas.microsoft.com/office/drawing/2014/main" id="{26984878-4975-4A1F-876B-543EC6176E6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2659" name="Text Box 19">
            <a:extLst>
              <a:ext uri="{FF2B5EF4-FFF2-40B4-BE49-F238E27FC236}">
                <a16:creationId xmlns:a16="http://schemas.microsoft.com/office/drawing/2014/main" id="{DA606009-FFE9-4A02-BC20-07EA79A8B1E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2660" name="Text Box 20">
            <a:extLst>
              <a:ext uri="{FF2B5EF4-FFF2-40B4-BE49-F238E27FC236}">
                <a16:creationId xmlns:a16="http://schemas.microsoft.com/office/drawing/2014/main" id="{323833EC-6B4C-4E11-98CE-E8AE98BB57A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2661" name="Text Box 21">
            <a:extLst>
              <a:ext uri="{FF2B5EF4-FFF2-40B4-BE49-F238E27FC236}">
                <a16:creationId xmlns:a16="http://schemas.microsoft.com/office/drawing/2014/main" id="{B9CEB33E-9FB8-4582-8C00-F020A922E69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2678" name="Text Box 38">
            <a:extLst>
              <a:ext uri="{FF2B5EF4-FFF2-40B4-BE49-F238E27FC236}">
                <a16:creationId xmlns:a16="http://schemas.microsoft.com/office/drawing/2014/main" id="{397E5A26-9A01-4AEE-9788-63F5CFBFAFA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2679" name="Text Box 39">
            <a:extLst>
              <a:ext uri="{FF2B5EF4-FFF2-40B4-BE49-F238E27FC236}">
                <a16:creationId xmlns:a16="http://schemas.microsoft.com/office/drawing/2014/main" id="{5A802D6B-0F3D-4CB7-BD34-00FF2C74584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2680" name="Text Box 40">
            <a:extLst>
              <a:ext uri="{FF2B5EF4-FFF2-40B4-BE49-F238E27FC236}">
                <a16:creationId xmlns:a16="http://schemas.microsoft.com/office/drawing/2014/main" id="{3974AEDD-72AA-4CCA-A4FB-1F58D996ED1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2681" name="Line 41">
            <a:extLst>
              <a:ext uri="{FF2B5EF4-FFF2-40B4-BE49-F238E27FC236}">
                <a16:creationId xmlns:a16="http://schemas.microsoft.com/office/drawing/2014/main" id="{B4D81A28-0825-41B2-8412-68142FFD3BD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2" name="Line 42">
            <a:extLst>
              <a:ext uri="{FF2B5EF4-FFF2-40B4-BE49-F238E27FC236}">
                <a16:creationId xmlns:a16="http://schemas.microsoft.com/office/drawing/2014/main" id="{6DEB8926-2897-4E90-9720-ACB066BD22D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3" name="Line 43">
            <a:extLst>
              <a:ext uri="{FF2B5EF4-FFF2-40B4-BE49-F238E27FC236}">
                <a16:creationId xmlns:a16="http://schemas.microsoft.com/office/drawing/2014/main" id="{D7079360-1D72-42EB-97CA-DC673D31E1F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84" name="Line 44">
            <a:extLst>
              <a:ext uri="{FF2B5EF4-FFF2-40B4-BE49-F238E27FC236}">
                <a16:creationId xmlns:a16="http://schemas.microsoft.com/office/drawing/2014/main" id="{3119DD32-EC01-458C-9D7A-53FF74C818F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7" name="Text Box 45">
            <a:extLst>
              <a:ext uri="{FF2B5EF4-FFF2-40B4-BE49-F238E27FC236}">
                <a16:creationId xmlns:a16="http://schemas.microsoft.com/office/drawing/2014/main" id="{6E2D6FBA-AB4A-457F-9674-E6CC0316EA81}"/>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solidFill>
                  <a:schemeClr val="bg1">
                    <a:lumMod val="65000"/>
                  </a:schemeClr>
                </a:solidFill>
              </a:rPr>
              <a:t>Congenital ET without nystagmus</a:t>
            </a:r>
          </a:p>
          <a:p>
            <a:pPr lvl="1" eaLnBrk="1" hangingPunct="1">
              <a:spcBef>
                <a:spcPct val="0"/>
              </a:spcBef>
              <a:buClrTx/>
              <a:buSzTx/>
              <a:buFontTx/>
              <a:buNone/>
              <a:defRPr/>
            </a:pPr>
            <a:r>
              <a:rPr lang="en-US" altLang="en-US" sz="1600" b="0" dirty="0">
                <a:solidFill>
                  <a:schemeClr val="bg1">
                    <a:lumMod val="65000"/>
                  </a:schemeClr>
                </a:solidFill>
              </a:rPr>
              <a:t>--Family history usually…present</a:t>
            </a:r>
          </a:p>
          <a:p>
            <a:pPr lvl="1" eaLnBrk="1" hangingPunct="1">
              <a:spcBef>
                <a:spcPct val="0"/>
              </a:spcBef>
              <a:buClrTx/>
              <a:buSzTx/>
              <a:buFontTx/>
              <a:buNone/>
              <a:defRPr/>
            </a:pPr>
            <a:r>
              <a:rPr lang="en-US" altLang="en-US" sz="1600" b="0" dirty="0">
                <a:solidFill>
                  <a:schemeClr val="bg1">
                    <a:lumMod val="65000"/>
                  </a:schemeClr>
                </a:solidFill>
              </a:rPr>
              <a:t>--Deviation tends to be…large</a:t>
            </a:r>
          </a:p>
          <a:p>
            <a:pPr lvl="1" eaLnBrk="1" hangingPunct="1">
              <a:spcBef>
                <a:spcPct val="0"/>
              </a:spcBef>
              <a:buClrTx/>
              <a:buSzTx/>
              <a:buFontTx/>
              <a:buNone/>
              <a:defRPr/>
            </a:pPr>
            <a:r>
              <a:rPr lang="en-US" altLang="en-US" sz="1600" b="0" dirty="0">
                <a:solidFill>
                  <a:schemeClr val="bg1">
                    <a:lumMod val="65000"/>
                  </a:schemeClr>
                </a:solidFill>
              </a:rPr>
              <a:t>--Cross fixation…may be present</a:t>
            </a:r>
          </a:p>
          <a:p>
            <a:pPr lvl="1" eaLnBrk="1" hangingPunct="1">
              <a:spcBef>
                <a:spcPct val="0"/>
              </a:spcBef>
              <a:buClrTx/>
              <a:buSzTx/>
              <a:buFontTx/>
              <a:buNone/>
              <a:defRPr/>
            </a:pPr>
            <a:r>
              <a:rPr lang="en-US" altLang="en-US" sz="1600" b="0" dirty="0">
                <a:solidFill>
                  <a:schemeClr val="bg1">
                    <a:lumMod val="65000"/>
                  </a:schemeClr>
                </a:solidFill>
              </a:rPr>
              <a:t>--2/3 with concomitant…DVD and IO </a:t>
            </a:r>
            <a:r>
              <a:rPr lang="en-US" altLang="en-US" sz="1600" b="0" dirty="0" err="1">
                <a:solidFill>
                  <a:schemeClr val="bg1">
                    <a:lumMod val="65000"/>
                  </a:schemeClr>
                </a:solidFill>
              </a:rPr>
              <a:t>overaction</a:t>
            </a:r>
            <a:endParaRPr lang="en-US" altLang="en-US" sz="1600" b="0" dirty="0">
              <a:solidFill>
                <a:schemeClr val="bg1">
                  <a:lumMod val="65000"/>
                </a:schemeClr>
              </a:solidFill>
            </a:endParaRPr>
          </a:p>
          <a:p>
            <a:pPr lvl="1" eaLnBrk="1" hangingPunct="1">
              <a:spcBef>
                <a:spcPct val="0"/>
              </a:spcBef>
              <a:buClrTx/>
              <a:buSzTx/>
              <a:buFontTx/>
              <a:buNone/>
              <a:defRPr/>
            </a:pPr>
            <a:r>
              <a:rPr lang="en-US" altLang="en-US" sz="1600" dirty="0"/>
              <a:t>Management</a:t>
            </a:r>
            <a:r>
              <a:rPr lang="en-US" altLang="en-US" sz="1600" b="0" dirty="0"/>
              <a:t>:</a:t>
            </a:r>
          </a:p>
          <a:p>
            <a:pPr lvl="1" eaLnBrk="1" hangingPunct="1">
              <a:spcBef>
                <a:spcPct val="0"/>
              </a:spcBef>
              <a:buClrTx/>
              <a:buSzTx/>
              <a:buFontTx/>
              <a:buNone/>
              <a:defRPr/>
            </a:pPr>
            <a:r>
              <a:rPr lang="en-US" altLang="en-US" sz="1600" b="0" dirty="0"/>
              <a:t>  --Prescribe full…</a:t>
            </a:r>
            <a:r>
              <a:rPr lang="en-US" altLang="en-US" sz="1600" b="0" dirty="0" err="1">
                <a:solidFill>
                  <a:srgbClr val="0000FF"/>
                </a:solidFill>
              </a:rPr>
              <a:t>cycloplegic</a:t>
            </a:r>
            <a:r>
              <a:rPr lang="en-US" altLang="en-US" sz="1600" b="0" dirty="0">
                <a:solidFill>
                  <a:srgbClr val="0000FF"/>
                </a:solidFill>
              </a:rPr>
              <a:t> refraction</a:t>
            </a:r>
          </a:p>
          <a:p>
            <a:pPr lvl="1" eaLnBrk="1" hangingPunct="1">
              <a:spcBef>
                <a:spcPct val="0"/>
              </a:spcBef>
              <a:buClrTx/>
              <a:buSzTx/>
              <a:buFontTx/>
              <a:buNone/>
              <a:defRPr/>
            </a:pPr>
            <a:r>
              <a:rPr lang="en-US" altLang="en-US" sz="1600" b="0" dirty="0"/>
              <a:t>  </a:t>
            </a:r>
            <a:r>
              <a:rPr lang="en-US" altLang="en-US" sz="1600" b="0" dirty="0">
                <a:solidFill>
                  <a:srgbClr val="FF99FF"/>
                </a:solidFill>
              </a:rPr>
              <a:t>--Perform bilateral…MR recession</a:t>
            </a:r>
          </a:p>
          <a:p>
            <a:pPr lvl="1" eaLnBrk="1" hangingPunct="1">
              <a:spcBef>
                <a:spcPct val="0"/>
              </a:spcBef>
              <a:buClrTx/>
              <a:buSzTx/>
              <a:buFontTx/>
              <a:buNone/>
              <a:defRPr/>
            </a:pPr>
            <a:r>
              <a:rPr lang="en-US" altLang="en-US" sz="1600" b="0" dirty="0">
                <a:solidFill>
                  <a:srgbClr val="FF99FF"/>
                </a:solidFill>
              </a:rPr>
              <a:t>    --Best if by age…24 months</a:t>
            </a:r>
          </a:p>
          <a:p>
            <a:pPr lvl="1" eaLnBrk="1" hangingPunct="1">
              <a:spcBef>
                <a:spcPct val="0"/>
              </a:spcBef>
              <a:buClrTx/>
              <a:buSzTx/>
              <a:buFontTx/>
              <a:buNone/>
              <a:defRPr/>
            </a:pPr>
            <a:r>
              <a:rPr lang="en-US" altLang="en-US" sz="1600" b="0" dirty="0">
                <a:solidFill>
                  <a:srgbClr val="FF99FF"/>
                </a:solidFill>
              </a:rPr>
              <a:t>  --If IO </a:t>
            </a:r>
            <a:r>
              <a:rPr lang="en-US" altLang="en-US" sz="1600" b="0" dirty="0" err="1">
                <a:solidFill>
                  <a:srgbClr val="FF99FF"/>
                </a:solidFill>
              </a:rPr>
              <a:t>overaction</a:t>
            </a:r>
            <a:r>
              <a:rPr lang="en-US" altLang="en-US" sz="1600" b="0" dirty="0">
                <a:solidFill>
                  <a:srgbClr val="FF99FF"/>
                </a:solidFill>
              </a:rPr>
              <a:t> present, consider…weakening </a:t>
            </a:r>
          </a:p>
        </p:txBody>
      </p:sp>
      <p:sp>
        <p:nvSpPr>
          <p:cNvPr id="112686" name="Text Box 46">
            <a:extLst>
              <a:ext uri="{FF2B5EF4-FFF2-40B4-BE49-F238E27FC236}">
                <a16:creationId xmlns:a16="http://schemas.microsoft.com/office/drawing/2014/main" id="{11428F18-F9E7-48C8-BDF2-F64E092EF0FF}"/>
              </a:ext>
            </a:extLst>
          </p:cNvPr>
          <p:cNvSpPr txBox="1">
            <a:spLocks noChangeArrowheads="1"/>
          </p:cNvSpPr>
          <p:nvPr/>
        </p:nvSpPr>
        <p:spPr bwMode="auto">
          <a:xfrm>
            <a:off x="3886200" y="5334000"/>
            <a:ext cx="4703763" cy="53340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a:solidFill>
                  <a:srgbClr val="0000FF"/>
                </a:solidFill>
              </a:rPr>
              <a:t>Why prescribe the full CR?</a:t>
            </a:r>
          </a:p>
          <a:p>
            <a:pPr eaLnBrk="1" hangingPunct="1">
              <a:lnSpc>
                <a:spcPct val="90000"/>
              </a:lnSpc>
              <a:spcBef>
                <a:spcPct val="0"/>
              </a:spcBef>
              <a:buClrTx/>
              <a:buSzTx/>
              <a:buFontTx/>
              <a:buNone/>
            </a:pPr>
            <a:r>
              <a:rPr lang="en-US" altLang="en-US" sz="1600" b="0">
                <a:solidFill>
                  <a:srgbClr val="0000FF"/>
                </a:solidFill>
              </a:rPr>
              <a:t>In case the ET has an accommodative component</a:t>
            </a:r>
          </a:p>
        </p:txBody>
      </p:sp>
      <p:sp>
        <p:nvSpPr>
          <p:cNvPr id="112687" name="Slide Number Placeholder 1">
            <a:extLst>
              <a:ext uri="{FF2B5EF4-FFF2-40B4-BE49-F238E27FC236}">
                <a16:creationId xmlns:a16="http://schemas.microsoft.com/office/drawing/2014/main" id="{9DE235ED-FE4C-4AC2-BB01-EDB5EC6D6EB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2D7A398-1D57-4C29-8B2D-70FC8774ECC9}" type="slidenum">
              <a:rPr lang="en-US" altLang="en-US" sz="1000"/>
              <a:pPr>
                <a:spcBef>
                  <a:spcPct val="0"/>
                </a:spcBef>
                <a:buClrTx/>
                <a:buSzTx/>
                <a:buFontTx/>
                <a:buNone/>
              </a:pPr>
              <a:t>136</a:t>
            </a:fld>
            <a:endParaRPr lang="en-US" altLang="en-US" sz="1000"/>
          </a:p>
        </p:txBody>
      </p:sp>
      <p:sp>
        <p:nvSpPr>
          <p:cNvPr id="2" name="Title 1">
            <a:extLst>
              <a:ext uri="{FF2B5EF4-FFF2-40B4-BE49-F238E27FC236}">
                <a16:creationId xmlns:a16="http://schemas.microsoft.com/office/drawing/2014/main" id="{F0FBA625-F1AE-4597-AA95-869D5E2962E0}"/>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D444FA2F-EE1C-4116-9C89-D296C363D03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Text Box 3">
            <a:extLst>
              <a:ext uri="{FF2B5EF4-FFF2-40B4-BE49-F238E27FC236}">
                <a16:creationId xmlns:a16="http://schemas.microsoft.com/office/drawing/2014/main" id="{A6951009-992C-4F22-978E-67292DD0EFC8}"/>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3668" name="Text Box 4">
            <a:extLst>
              <a:ext uri="{FF2B5EF4-FFF2-40B4-BE49-F238E27FC236}">
                <a16:creationId xmlns:a16="http://schemas.microsoft.com/office/drawing/2014/main" id="{117FE673-8DC2-45A8-9B20-1475E62B51D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3673" name="Line 9">
            <a:extLst>
              <a:ext uri="{FF2B5EF4-FFF2-40B4-BE49-F238E27FC236}">
                <a16:creationId xmlns:a16="http://schemas.microsoft.com/office/drawing/2014/main" id="{56399F7A-9412-43F4-A8E9-F21EC535EF1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4" name="Line 10">
            <a:extLst>
              <a:ext uri="{FF2B5EF4-FFF2-40B4-BE49-F238E27FC236}">
                <a16:creationId xmlns:a16="http://schemas.microsoft.com/office/drawing/2014/main" id="{DBD7A64F-FD38-4F43-819C-70FF4B6BEDB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5" name="Line 11">
            <a:extLst>
              <a:ext uri="{FF2B5EF4-FFF2-40B4-BE49-F238E27FC236}">
                <a16:creationId xmlns:a16="http://schemas.microsoft.com/office/drawing/2014/main" id="{1E057A11-D031-4C27-8726-A08D864A9C4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6" name="Line 12">
            <a:extLst>
              <a:ext uri="{FF2B5EF4-FFF2-40B4-BE49-F238E27FC236}">
                <a16:creationId xmlns:a16="http://schemas.microsoft.com/office/drawing/2014/main" id="{58873171-1205-462B-9A54-D9A205555869}"/>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9" name="Line 15">
            <a:extLst>
              <a:ext uri="{FF2B5EF4-FFF2-40B4-BE49-F238E27FC236}">
                <a16:creationId xmlns:a16="http://schemas.microsoft.com/office/drawing/2014/main" id="{B2DF0B3F-7BB5-4B43-8263-21FFBA1074C5}"/>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81" name="Rectangle 17">
            <a:extLst>
              <a:ext uri="{FF2B5EF4-FFF2-40B4-BE49-F238E27FC236}">
                <a16:creationId xmlns:a16="http://schemas.microsoft.com/office/drawing/2014/main" id="{452AEBCE-2B70-44FC-8F14-85C46EAE4B6B}"/>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3682" name="Rectangle 18">
            <a:extLst>
              <a:ext uri="{FF2B5EF4-FFF2-40B4-BE49-F238E27FC236}">
                <a16:creationId xmlns:a16="http://schemas.microsoft.com/office/drawing/2014/main" id="{B73AA9A2-6CA5-435B-A855-9DDF97A2D5D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3683" name="Text Box 19">
            <a:extLst>
              <a:ext uri="{FF2B5EF4-FFF2-40B4-BE49-F238E27FC236}">
                <a16:creationId xmlns:a16="http://schemas.microsoft.com/office/drawing/2014/main" id="{A40D0F3E-9EDE-4618-BD03-81AB67E2A15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3684" name="Text Box 20">
            <a:extLst>
              <a:ext uri="{FF2B5EF4-FFF2-40B4-BE49-F238E27FC236}">
                <a16:creationId xmlns:a16="http://schemas.microsoft.com/office/drawing/2014/main" id="{4CB0D31E-F4E8-4925-83A8-6D00A6FA6209}"/>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3685" name="Text Box 21">
            <a:extLst>
              <a:ext uri="{FF2B5EF4-FFF2-40B4-BE49-F238E27FC236}">
                <a16:creationId xmlns:a16="http://schemas.microsoft.com/office/drawing/2014/main" id="{93A8622E-6FEF-42CC-87F7-02AD1AFCC6B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3702" name="Text Box 38">
            <a:extLst>
              <a:ext uri="{FF2B5EF4-FFF2-40B4-BE49-F238E27FC236}">
                <a16:creationId xmlns:a16="http://schemas.microsoft.com/office/drawing/2014/main" id="{250070E8-533D-42C1-AE31-44F50101A17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3703" name="Text Box 39">
            <a:extLst>
              <a:ext uri="{FF2B5EF4-FFF2-40B4-BE49-F238E27FC236}">
                <a16:creationId xmlns:a16="http://schemas.microsoft.com/office/drawing/2014/main" id="{BF359885-248D-4692-BFE3-90E7A34EB21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3704" name="Text Box 40">
            <a:extLst>
              <a:ext uri="{FF2B5EF4-FFF2-40B4-BE49-F238E27FC236}">
                <a16:creationId xmlns:a16="http://schemas.microsoft.com/office/drawing/2014/main" id="{34642960-4CCC-42C0-AF85-E0FE29C94A6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3705" name="Line 41">
            <a:extLst>
              <a:ext uri="{FF2B5EF4-FFF2-40B4-BE49-F238E27FC236}">
                <a16:creationId xmlns:a16="http://schemas.microsoft.com/office/drawing/2014/main" id="{6093569B-8A10-43CC-94E1-D255E0B3AB2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706" name="Line 42">
            <a:extLst>
              <a:ext uri="{FF2B5EF4-FFF2-40B4-BE49-F238E27FC236}">
                <a16:creationId xmlns:a16="http://schemas.microsoft.com/office/drawing/2014/main" id="{35EFD72E-4CF5-42B0-BF95-6ABF673A53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707" name="Line 43">
            <a:extLst>
              <a:ext uri="{FF2B5EF4-FFF2-40B4-BE49-F238E27FC236}">
                <a16:creationId xmlns:a16="http://schemas.microsoft.com/office/drawing/2014/main" id="{63841513-36F2-4B1F-B24B-7CB1C863492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708" name="Line 44">
            <a:extLst>
              <a:ext uri="{FF2B5EF4-FFF2-40B4-BE49-F238E27FC236}">
                <a16:creationId xmlns:a16="http://schemas.microsoft.com/office/drawing/2014/main" id="{03D2794B-447C-4F7F-A303-1615A091F3A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709" name="Text Box 45">
            <a:extLst>
              <a:ext uri="{FF2B5EF4-FFF2-40B4-BE49-F238E27FC236}">
                <a16:creationId xmlns:a16="http://schemas.microsoft.com/office/drawing/2014/main" id="{843152EC-08DB-4ADD-A0B2-D3CB26541CD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i="1" dirty="0">
                <a:solidFill>
                  <a:srgbClr val="0000FF"/>
                </a:solidFill>
              </a:rPr>
              <a:t>[surgery]</a:t>
            </a:r>
          </a:p>
          <a:p>
            <a:pPr lvl="1" eaLnBrk="1" hangingPunct="1">
              <a:spcBef>
                <a:spcPct val="0"/>
              </a:spcBef>
              <a:buClrTx/>
              <a:buSzTx/>
              <a:buFontTx/>
              <a:buNone/>
            </a:pPr>
            <a:r>
              <a:rPr lang="en-US" altLang="en-US" sz="1600" b="0" dirty="0"/>
              <a:t>    </a:t>
            </a:r>
            <a:r>
              <a:rPr lang="en-US" altLang="en-US" sz="1600" b="0" dirty="0">
                <a:solidFill>
                  <a:srgbClr val="FF99FF"/>
                </a:solidFill>
              </a:rPr>
              <a:t>--Best if by age…24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13710" name="Slide Number Placeholder 1">
            <a:extLst>
              <a:ext uri="{FF2B5EF4-FFF2-40B4-BE49-F238E27FC236}">
                <a16:creationId xmlns:a16="http://schemas.microsoft.com/office/drawing/2014/main" id="{A23DB603-248B-48DF-AE3F-EAD36C221F5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FC7928-AA83-4A35-A2CE-D7B3CB227996}" type="slidenum">
              <a:rPr lang="en-US" altLang="en-US" sz="1000"/>
              <a:pPr>
                <a:spcBef>
                  <a:spcPct val="0"/>
                </a:spcBef>
                <a:buClrTx/>
                <a:buSzTx/>
                <a:buFontTx/>
                <a:buNone/>
              </a:pPr>
              <a:t>137</a:t>
            </a:fld>
            <a:endParaRPr lang="en-US" altLang="en-US" sz="1000"/>
          </a:p>
        </p:txBody>
      </p:sp>
      <p:sp>
        <p:nvSpPr>
          <p:cNvPr id="2" name="Title 1">
            <a:extLst>
              <a:ext uri="{FF2B5EF4-FFF2-40B4-BE49-F238E27FC236}">
                <a16:creationId xmlns:a16="http://schemas.microsoft.com/office/drawing/2014/main" id="{35ECC4E4-1BAD-4D76-B363-BF734E93B67D}"/>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A713BA51-6951-44C5-BD10-73CAC6E9903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Text Box 3">
            <a:extLst>
              <a:ext uri="{FF2B5EF4-FFF2-40B4-BE49-F238E27FC236}">
                <a16:creationId xmlns:a16="http://schemas.microsoft.com/office/drawing/2014/main" id="{7BE075F8-E3DE-43D6-ABB9-4C2632343D7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4692" name="Text Box 4">
            <a:extLst>
              <a:ext uri="{FF2B5EF4-FFF2-40B4-BE49-F238E27FC236}">
                <a16:creationId xmlns:a16="http://schemas.microsoft.com/office/drawing/2014/main" id="{FC8FCB30-FB25-4EAC-AE7D-8FEBE914378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4697" name="Line 9">
            <a:extLst>
              <a:ext uri="{FF2B5EF4-FFF2-40B4-BE49-F238E27FC236}">
                <a16:creationId xmlns:a16="http://schemas.microsoft.com/office/drawing/2014/main" id="{335B449A-D64D-4DDF-9624-061CF39BA87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8" name="Line 10">
            <a:extLst>
              <a:ext uri="{FF2B5EF4-FFF2-40B4-BE49-F238E27FC236}">
                <a16:creationId xmlns:a16="http://schemas.microsoft.com/office/drawing/2014/main" id="{ACB73789-FF2B-42C8-A219-D2287B90397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9" name="Line 11">
            <a:extLst>
              <a:ext uri="{FF2B5EF4-FFF2-40B4-BE49-F238E27FC236}">
                <a16:creationId xmlns:a16="http://schemas.microsoft.com/office/drawing/2014/main" id="{0BC67FE6-0FB7-4DBB-B71A-84A8F28AB39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0" name="Line 12">
            <a:extLst>
              <a:ext uri="{FF2B5EF4-FFF2-40B4-BE49-F238E27FC236}">
                <a16:creationId xmlns:a16="http://schemas.microsoft.com/office/drawing/2014/main" id="{045BAB65-351C-44A3-B2CF-385FA4FA3D3D}"/>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3" name="Line 15">
            <a:extLst>
              <a:ext uri="{FF2B5EF4-FFF2-40B4-BE49-F238E27FC236}">
                <a16:creationId xmlns:a16="http://schemas.microsoft.com/office/drawing/2014/main" id="{BF4F60ED-358A-4025-AABA-6C4994A19F4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5" name="Rectangle 17">
            <a:extLst>
              <a:ext uri="{FF2B5EF4-FFF2-40B4-BE49-F238E27FC236}">
                <a16:creationId xmlns:a16="http://schemas.microsoft.com/office/drawing/2014/main" id="{70344EF9-9C28-49B3-92B2-9DB9F232996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4706" name="Rectangle 18">
            <a:extLst>
              <a:ext uri="{FF2B5EF4-FFF2-40B4-BE49-F238E27FC236}">
                <a16:creationId xmlns:a16="http://schemas.microsoft.com/office/drawing/2014/main" id="{89170E7C-3A8E-408C-9B93-24DC978A3CF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4707" name="Text Box 19">
            <a:extLst>
              <a:ext uri="{FF2B5EF4-FFF2-40B4-BE49-F238E27FC236}">
                <a16:creationId xmlns:a16="http://schemas.microsoft.com/office/drawing/2014/main" id="{0386658E-DA61-4849-B4DE-7422C2B8143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4708" name="Text Box 20">
            <a:extLst>
              <a:ext uri="{FF2B5EF4-FFF2-40B4-BE49-F238E27FC236}">
                <a16:creationId xmlns:a16="http://schemas.microsoft.com/office/drawing/2014/main" id="{64472903-8F26-4B9E-9B09-5AD37DDE2E8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4709" name="Text Box 21">
            <a:extLst>
              <a:ext uri="{FF2B5EF4-FFF2-40B4-BE49-F238E27FC236}">
                <a16:creationId xmlns:a16="http://schemas.microsoft.com/office/drawing/2014/main" id="{32810252-1641-4B58-81CD-F2E9B3C0B69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4726" name="Text Box 38">
            <a:extLst>
              <a:ext uri="{FF2B5EF4-FFF2-40B4-BE49-F238E27FC236}">
                <a16:creationId xmlns:a16="http://schemas.microsoft.com/office/drawing/2014/main" id="{F4BA466D-BFA3-41B6-969E-A3A9A355D70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4727" name="Text Box 39">
            <a:extLst>
              <a:ext uri="{FF2B5EF4-FFF2-40B4-BE49-F238E27FC236}">
                <a16:creationId xmlns:a16="http://schemas.microsoft.com/office/drawing/2014/main" id="{1C097E95-1EDE-4E51-9DE9-8E56BFC20A4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4728" name="Text Box 40">
            <a:extLst>
              <a:ext uri="{FF2B5EF4-FFF2-40B4-BE49-F238E27FC236}">
                <a16:creationId xmlns:a16="http://schemas.microsoft.com/office/drawing/2014/main" id="{B81695D1-4DE8-43C2-901A-D3E6309205C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4729" name="Line 41">
            <a:extLst>
              <a:ext uri="{FF2B5EF4-FFF2-40B4-BE49-F238E27FC236}">
                <a16:creationId xmlns:a16="http://schemas.microsoft.com/office/drawing/2014/main" id="{2E588093-B5A0-468C-AAD9-85BC8BD5A94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0" name="Line 42">
            <a:extLst>
              <a:ext uri="{FF2B5EF4-FFF2-40B4-BE49-F238E27FC236}">
                <a16:creationId xmlns:a16="http://schemas.microsoft.com/office/drawing/2014/main" id="{6CEC7205-DB08-40DF-B240-1BF8873245C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1" name="Line 43">
            <a:extLst>
              <a:ext uri="{FF2B5EF4-FFF2-40B4-BE49-F238E27FC236}">
                <a16:creationId xmlns:a16="http://schemas.microsoft.com/office/drawing/2014/main" id="{257E7BC9-00B7-4FDC-BD7C-774BC93B848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2" name="Line 44">
            <a:extLst>
              <a:ext uri="{FF2B5EF4-FFF2-40B4-BE49-F238E27FC236}">
                <a16:creationId xmlns:a16="http://schemas.microsoft.com/office/drawing/2014/main" id="{8838B545-C077-4203-B05F-3587B2755CB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3" name="Text Box 45">
            <a:extLst>
              <a:ext uri="{FF2B5EF4-FFF2-40B4-BE49-F238E27FC236}">
                <a16:creationId xmlns:a16="http://schemas.microsoft.com/office/drawing/2014/main" id="{0E1F432F-8B61-4D74-A545-C911B7034315}"/>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dirty="0">
                <a:solidFill>
                  <a:srgbClr val="0000FF"/>
                </a:solidFill>
              </a:rPr>
              <a:t>MR recession</a:t>
            </a:r>
            <a:endParaRPr lang="en-US" altLang="en-US" sz="1600" b="0" dirty="0"/>
          </a:p>
          <a:p>
            <a:pPr lvl="1" eaLnBrk="1" hangingPunct="1">
              <a:spcBef>
                <a:spcPct val="0"/>
              </a:spcBef>
              <a:buClrTx/>
              <a:buSzTx/>
              <a:buFontTx/>
              <a:buNone/>
            </a:pPr>
            <a:r>
              <a:rPr lang="en-US" altLang="en-US" sz="1600" b="0" dirty="0">
                <a:solidFill>
                  <a:srgbClr val="FF99FF"/>
                </a:solidFill>
              </a:rPr>
              <a:t>    --Best if by age… 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14734" name="Slide Number Placeholder 1">
            <a:extLst>
              <a:ext uri="{FF2B5EF4-FFF2-40B4-BE49-F238E27FC236}">
                <a16:creationId xmlns:a16="http://schemas.microsoft.com/office/drawing/2014/main" id="{A5C1D39B-53AB-406C-8A07-744E0747100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905792D-05FD-4D08-80E8-9E3419D848BB}" type="slidenum">
              <a:rPr lang="en-US" altLang="en-US" sz="1000"/>
              <a:pPr>
                <a:spcBef>
                  <a:spcPct val="0"/>
                </a:spcBef>
                <a:buClrTx/>
                <a:buSzTx/>
                <a:buFontTx/>
                <a:buNone/>
              </a:pPr>
              <a:t>138</a:t>
            </a:fld>
            <a:endParaRPr lang="en-US" altLang="en-US" sz="1000"/>
          </a:p>
        </p:txBody>
      </p:sp>
      <p:sp>
        <p:nvSpPr>
          <p:cNvPr id="2" name="Title 1">
            <a:extLst>
              <a:ext uri="{FF2B5EF4-FFF2-40B4-BE49-F238E27FC236}">
                <a16:creationId xmlns:a16="http://schemas.microsoft.com/office/drawing/2014/main" id="{0D9807D6-1EE8-4BDD-81B8-114F8D1D3C43}"/>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A3E3DE24-B833-443D-9D93-3EC3DC6AF9E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Text Box 3">
            <a:extLst>
              <a:ext uri="{FF2B5EF4-FFF2-40B4-BE49-F238E27FC236}">
                <a16:creationId xmlns:a16="http://schemas.microsoft.com/office/drawing/2014/main" id="{7BE075F8-E3DE-43D6-ABB9-4C2632343D7D}"/>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4692" name="Text Box 4">
            <a:extLst>
              <a:ext uri="{FF2B5EF4-FFF2-40B4-BE49-F238E27FC236}">
                <a16:creationId xmlns:a16="http://schemas.microsoft.com/office/drawing/2014/main" id="{FC8FCB30-FB25-4EAC-AE7D-8FEBE914378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4693" name="Text Box 5">
            <a:extLst>
              <a:ext uri="{FF2B5EF4-FFF2-40B4-BE49-F238E27FC236}">
                <a16:creationId xmlns:a16="http://schemas.microsoft.com/office/drawing/2014/main" id="{3593CE83-42B8-4DF9-A423-A4F393E5D1F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14697" name="Line 9">
            <a:extLst>
              <a:ext uri="{FF2B5EF4-FFF2-40B4-BE49-F238E27FC236}">
                <a16:creationId xmlns:a16="http://schemas.microsoft.com/office/drawing/2014/main" id="{335B449A-D64D-4DDF-9624-061CF39BA87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8" name="Line 10">
            <a:extLst>
              <a:ext uri="{FF2B5EF4-FFF2-40B4-BE49-F238E27FC236}">
                <a16:creationId xmlns:a16="http://schemas.microsoft.com/office/drawing/2014/main" id="{ACB73789-FF2B-42C8-A219-D2287B90397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9" name="Line 11">
            <a:extLst>
              <a:ext uri="{FF2B5EF4-FFF2-40B4-BE49-F238E27FC236}">
                <a16:creationId xmlns:a16="http://schemas.microsoft.com/office/drawing/2014/main" id="{0BC67FE6-0FB7-4DBB-B71A-84A8F28AB39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0" name="Line 12">
            <a:extLst>
              <a:ext uri="{FF2B5EF4-FFF2-40B4-BE49-F238E27FC236}">
                <a16:creationId xmlns:a16="http://schemas.microsoft.com/office/drawing/2014/main" id="{045BAB65-351C-44A3-B2CF-385FA4FA3D3D}"/>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3" name="Line 15">
            <a:extLst>
              <a:ext uri="{FF2B5EF4-FFF2-40B4-BE49-F238E27FC236}">
                <a16:creationId xmlns:a16="http://schemas.microsoft.com/office/drawing/2014/main" id="{BF4F60ED-358A-4025-AABA-6C4994A19F4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05" name="Rectangle 17">
            <a:extLst>
              <a:ext uri="{FF2B5EF4-FFF2-40B4-BE49-F238E27FC236}">
                <a16:creationId xmlns:a16="http://schemas.microsoft.com/office/drawing/2014/main" id="{70344EF9-9C28-49B3-92B2-9DB9F232996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4706" name="Rectangle 18">
            <a:extLst>
              <a:ext uri="{FF2B5EF4-FFF2-40B4-BE49-F238E27FC236}">
                <a16:creationId xmlns:a16="http://schemas.microsoft.com/office/drawing/2014/main" id="{89170E7C-3A8E-408C-9B93-24DC978A3CF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4707" name="Text Box 19">
            <a:extLst>
              <a:ext uri="{FF2B5EF4-FFF2-40B4-BE49-F238E27FC236}">
                <a16:creationId xmlns:a16="http://schemas.microsoft.com/office/drawing/2014/main" id="{0386658E-DA61-4849-B4DE-7422C2B8143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4708" name="Text Box 20">
            <a:extLst>
              <a:ext uri="{FF2B5EF4-FFF2-40B4-BE49-F238E27FC236}">
                <a16:creationId xmlns:a16="http://schemas.microsoft.com/office/drawing/2014/main" id="{64472903-8F26-4B9E-9B09-5AD37DDE2E8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4709" name="Text Box 21">
            <a:extLst>
              <a:ext uri="{FF2B5EF4-FFF2-40B4-BE49-F238E27FC236}">
                <a16:creationId xmlns:a16="http://schemas.microsoft.com/office/drawing/2014/main" id="{32810252-1641-4B58-81CD-F2E9B3C0B69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4726" name="Text Box 38">
            <a:extLst>
              <a:ext uri="{FF2B5EF4-FFF2-40B4-BE49-F238E27FC236}">
                <a16:creationId xmlns:a16="http://schemas.microsoft.com/office/drawing/2014/main" id="{F4BA466D-BFA3-41B6-969E-A3A9A355D70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4727" name="Text Box 39">
            <a:extLst>
              <a:ext uri="{FF2B5EF4-FFF2-40B4-BE49-F238E27FC236}">
                <a16:creationId xmlns:a16="http://schemas.microsoft.com/office/drawing/2014/main" id="{1C097E95-1EDE-4E51-9DE9-8E56BFC20A4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4728" name="Text Box 40">
            <a:extLst>
              <a:ext uri="{FF2B5EF4-FFF2-40B4-BE49-F238E27FC236}">
                <a16:creationId xmlns:a16="http://schemas.microsoft.com/office/drawing/2014/main" id="{B81695D1-4DE8-43C2-901A-D3E6309205C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4729" name="Line 41">
            <a:extLst>
              <a:ext uri="{FF2B5EF4-FFF2-40B4-BE49-F238E27FC236}">
                <a16:creationId xmlns:a16="http://schemas.microsoft.com/office/drawing/2014/main" id="{2E588093-B5A0-468C-AAD9-85BC8BD5A94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0" name="Line 42">
            <a:extLst>
              <a:ext uri="{FF2B5EF4-FFF2-40B4-BE49-F238E27FC236}">
                <a16:creationId xmlns:a16="http://schemas.microsoft.com/office/drawing/2014/main" id="{6CEC7205-DB08-40DF-B240-1BF8873245C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1" name="Line 43">
            <a:extLst>
              <a:ext uri="{FF2B5EF4-FFF2-40B4-BE49-F238E27FC236}">
                <a16:creationId xmlns:a16="http://schemas.microsoft.com/office/drawing/2014/main" id="{257E7BC9-00B7-4FDC-BD7C-774BC93B848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2" name="Line 44">
            <a:extLst>
              <a:ext uri="{FF2B5EF4-FFF2-40B4-BE49-F238E27FC236}">
                <a16:creationId xmlns:a16="http://schemas.microsoft.com/office/drawing/2014/main" id="{8838B545-C077-4203-B05F-3587B2755CB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733" name="Text Box 45">
            <a:extLst>
              <a:ext uri="{FF2B5EF4-FFF2-40B4-BE49-F238E27FC236}">
                <a16:creationId xmlns:a16="http://schemas.microsoft.com/office/drawing/2014/main" id="{0E1F432F-8B61-4D74-A545-C911B7034315}"/>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dirty="0">
                <a:solidFill>
                  <a:srgbClr val="0000FF"/>
                </a:solidFill>
              </a:rPr>
              <a:t>MR recession</a:t>
            </a:r>
            <a:endParaRPr lang="en-US" altLang="en-US" sz="1600" b="0" dirty="0"/>
          </a:p>
          <a:p>
            <a:pPr lvl="1" eaLnBrk="1" hangingPunct="1">
              <a:spcBef>
                <a:spcPct val="0"/>
              </a:spcBef>
              <a:buClrTx/>
              <a:buSzTx/>
              <a:buFontTx/>
              <a:buNone/>
            </a:pPr>
            <a:r>
              <a:rPr lang="en-US" altLang="en-US" sz="1600" b="0" dirty="0"/>
              <a:t>    --Best if by age… </a:t>
            </a:r>
            <a:r>
              <a:rPr lang="en-US" altLang="en-US" sz="1600" b="0" dirty="0">
                <a:solidFill>
                  <a:srgbClr val="FF99FF"/>
                </a:solidFill>
              </a:rPr>
              <a:t>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14734" name="Slide Number Placeholder 1">
            <a:extLst>
              <a:ext uri="{FF2B5EF4-FFF2-40B4-BE49-F238E27FC236}">
                <a16:creationId xmlns:a16="http://schemas.microsoft.com/office/drawing/2014/main" id="{A5C1D39B-53AB-406C-8A07-744E0747100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905792D-05FD-4D08-80E8-9E3419D848BB}" type="slidenum">
              <a:rPr lang="en-US" altLang="en-US" sz="1000"/>
              <a:pPr>
                <a:spcBef>
                  <a:spcPct val="0"/>
                </a:spcBef>
                <a:buClrTx/>
                <a:buSzTx/>
                <a:buFontTx/>
                <a:buNone/>
              </a:pPr>
              <a:t>139</a:t>
            </a:fld>
            <a:endParaRPr lang="en-US" altLang="en-US" sz="1000"/>
          </a:p>
        </p:txBody>
      </p:sp>
      <p:sp>
        <p:nvSpPr>
          <p:cNvPr id="2" name="Title 1">
            <a:extLst>
              <a:ext uri="{FF2B5EF4-FFF2-40B4-BE49-F238E27FC236}">
                <a16:creationId xmlns:a16="http://schemas.microsoft.com/office/drawing/2014/main" id="{91B80931-5092-477A-8286-3019CADB1777}"/>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5519EE01-F427-4219-A486-2A90789E30B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6726977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5016758"/>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p>
          <a:p>
            <a:pPr eaLnBrk="1" hangingPunct="1">
              <a:spcBef>
                <a:spcPct val="0"/>
              </a:spcBef>
              <a:buClrTx/>
              <a:buSzTx/>
              <a:buFontTx/>
              <a:buNone/>
            </a:pPr>
            <a:r>
              <a:rPr lang="en-US" altLang="en-US" sz="1600" b="0" dirty="0">
                <a:solidFill>
                  <a:srgbClr val="0000FF"/>
                </a:solidFill>
              </a:rPr>
              <a:t>No</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There </a:t>
            </a:r>
            <a:r>
              <a:rPr lang="en-US" altLang="en-US" sz="1600" dirty="0">
                <a:solidFill>
                  <a:srgbClr val="0000FF"/>
                </a:solidFill>
              </a:rPr>
              <a:t>is</a:t>
            </a:r>
            <a:r>
              <a:rPr lang="en-US" altLang="en-US" sz="1600" b="0" i="1" dirty="0">
                <a:solidFill>
                  <a:srgbClr val="0000FF"/>
                </a:solidFill>
              </a:rPr>
              <a:t> a predilection pattern among US whites, blacks and Asians—what is it?</a:t>
            </a:r>
          </a:p>
          <a:p>
            <a:pPr eaLnBrk="1" hangingPunct="1">
              <a:spcBef>
                <a:spcPct val="0"/>
              </a:spcBef>
              <a:buClrTx/>
              <a:buSzTx/>
              <a:buFontTx/>
              <a:buNone/>
            </a:pPr>
            <a:r>
              <a:rPr lang="en-US" altLang="en-US" sz="1600" b="0" dirty="0">
                <a:solidFill>
                  <a:srgbClr val="0000FF"/>
                </a:solidFill>
              </a:rPr>
              <a:t>White = black &gt; Asian</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Which is more common: </a:t>
            </a:r>
            <a:r>
              <a:rPr lang="en-US" altLang="en-US" sz="1600" b="0" i="1" dirty="0" err="1">
                <a:solidFill>
                  <a:srgbClr val="0000FF"/>
                </a:solidFill>
              </a:rPr>
              <a:t>comitant</a:t>
            </a:r>
            <a:r>
              <a:rPr lang="en-US" altLang="en-US" sz="1600" b="0" i="1" dirty="0">
                <a:solidFill>
                  <a:srgbClr val="0000FF"/>
                </a:solidFill>
              </a:rPr>
              <a:t> ET, or </a:t>
            </a:r>
            <a:r>
              <a:rPr lang="en-US" altLang="en-US" sz="1600" b="0" i="1" dirty="0" err="1">
                <a:solidFill>
                  <a:srgbClr val="0000FF"/>
                </a:solidFill>
              </a:rPr>
              <a:t>comitant</a:t>
            </a:r>
            <a:r>
              <a:rPr lang="en-US" altLang="en-US" sz="1600" b="0" i="1" dirty="0">
                <a:solidFill>
                  <a:srgbClr val="0000FF"/>
                </a:solidFill>
              </a:rPr>
              <a:t> XT?</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14</a:t>
            </a:fld>
            <a:endParaRPr lang="en-US" altLang="en-US" sz="1000"/>
          </a:p>
        </p:txBody>
      </p:sp>
      <p:sp>
        <p:nvSpPr>
          <p:cNvPr id="4" name="TextBox 3">
            <a:extLst>
              <a:ext uri="{FF2B5EF4-FFF2-40B4-BE49-F238E27FC236}">
                <a16:creationId xmlns:a16="http://schemas.microsoft.com/office/drawing/2014/main" id="{4F12A0E3-DA55-4E0D-B060-67274EA1691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00485810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Text Box 3">
            <a:extLst>
              <a:ext uri="{FF2B5EF4-FFF2-40B4-BE49-F238E27FC236}">
                <a16:creationId xmlns:a16="http://schemas.microsoft.com/office/drawing/2014/main" id="{3903A286-AB9F-447B-B3F9-691BE9393E33}"/>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5716" name="Text Box 4">
            <a:extLst>
              <a:ext uri="{FF2B5EF4-FFF2-40B4-BE49-F238E27FC236}">
                <a16:creationId xmlns:a16="http://schemas.microsoft.com/office/drawing/2014/main" id="{08EB2A0C-1800-4664-B347-6101F1A03E2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5721" name="Line 9">
            <a:extLst>
              <a:ext uri="{FF2B5EF4-FFF2-40B4-BE49-F238E27FC236}">
                <a16:creationId xmlns:a16="http://schemas.microsoft.com/office/drawing/2014/main" id="{5ABAE6FB-DEBC-4C9C-B86C-B93511C8B56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22" name="Line 10">
            <a:extLst>
              <a:ext uri="{FF2B5EF4-FFF2-40B4-BE49-F238E27FC236}">
                <a16:creationId xmlns:a16="http://schemas.microsoft.com/office/drawing/2014/main" id="{65AA4499-0D9D-4D9F-88CB-4BE08A3976C2}"/>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23" name="Line 11">
            <a:extLst>
              <a:ext uri="{FF2B5EF4-FFF2-40B4-BE49-F238E27FC236}">
                <a16:creationId xmlns:a16="http://schemas.microsoft.com/office/drawing/2014/main" id="{3B3E7803-F40D-4651-858C-5D7AFE454FE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24" name="Line 12">
            <a:extLst>
              <a:ext uri="{FF2B5EF4-FFF2-40B4-BE49-F238E27FC236}">
                <a16:creationId xmlns:a16="http://schemas.microsoft.com/office/drawing/2014/main" id="{B35C9EE9-4690-41BF-A89D-587D564D3B81}"/>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27" name="Line 15">
            <a:extLst>
              <a:ext uri="{FF2B5EF4-FFF2-40B4-BE49-F238E27FC236}">
                <a16:creationId xmlns:a16="http://schemas.microsoft.com/office/drawing/2014/main" id="{11FF2481-D7A5-46BB-9E56-C4EF97485EF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29" name="Rectangle 17">
            <a:extLst>
              <a:ext uri="{FF2B5EF4-FFF2-40B4-BE49-F238E27FC236}">
                <a16:creationId xmlns:a16="http://schemas.microsoft.com/office/drawing/2014/main" id="{EF0F0C2C-B291-40B8-92EE-9F1CCBE51C7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5730" name="Rectangle 18">
            <a:extLst>
              <a:ext uri="{FF2B5EF4-FFF2-40B4-BE49-F238E27FC236}">
                <a16:creationId xmlns:a16="http://schemas.microsoft.com/office/drawing/2014/main" id="{83E18C7F-971C-46B9-ACAC-B01494E7AF2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5731" name="Text Box 19">
            <a:extLst>
              <a:ext uri="{FF2B5EF4-FFF2-40B4-BE49-F238E27FC236}">
                <a16:creationId xmlns:a16="http://schemas.microsoft.com/office/drawing/2014/main" id="{4A06FEF4-537B-43F1-A1DB-1801FA04962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5732" name="Text Box 20">
            <a:extLst>
              <a:ext uri="{FF2B5EF4-FFF2-40B4-BE49-F238E27FC236}">
                <a16:creationId xmlns:a16="http://schemas.microsoft.com/office/drawing/2014/main" id="{5CC56761-205D-4ADE-BE67-2EA15DC17A3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5733" name="Text Box 21">
            <a:extLst>
              <a:ext uri="{FF2B5EF4-FFF2-40B4-BE49-F238E27FC236}">
                <a16:creationId xmlns:a16="http://schemas.microsoft.com/office/drawing/2014/main" id="{5C5C0F5C-8031-4276-A507-12AB618CC5D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5750" name="Text Box 38">
            <a:extLst>
              <a:ext uri="{FF2B5EF4-FFF2-40B4-BE49-F238E27FC236}">
                <a16:creationId xmlns:a16="http://schemas.microsoft.com/office/drawing/2014/main" id="{EF1E854A-D9F7-4303-8046-3BBC442F8F6D}"/>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5751" name="Text Box 39">
            <a:extLst>
              <a:ext uri="{FF2B5EF4-FFF2-40B4-BE49-F238E27FC236}">
                <a16:creationId xmlns:a16="http://schemas.microsoft.com/office/drawing/2014/main" id="{0348E8EE-05C2-40AC-A3B1-4FD35B6ADC1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5752" name="Text Box 40">
            <a:extLst>
              <a:ext uri="{FF2B5EF4-FFF2-40B4-BE49-F238E27FC236}">
                <a16:creationId xmlns:a16="http://schemas.microsoft.com/office/drawing/2014/main" id="{6B4EDB6C-FEF2-4ED2-8478-AC1DA8CFA12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5753" name="Line 41">
            <a:extLst>
              <a:ext uri="{FF2B5EF4-FFF2-40B4-BE49-F238E27FC236}">
                <a16:creationId xmlns:a16="http://schemas.microsoft.com/office/drawing/2014/main" id="{DB706981-65EE-46B8-A8C2-9105924FA8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54" name="Line 42">
            <a:extLst>
              <a:ext uri="{FF2B5EF4-FFF2-40B4-BE49-F238E27FC236}">
                <a16:creationId xmlns:a16="http://schemas.microsoft.com/office/drawing/2014/main" id="{47A52057-5702-4F55-B664-D919DB0CABF8}"/>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55" name="Line 43">
            <a:extLst>
              <a:ext uri="{FF2B5EF4-FFF2-40B4-BE49-F238E27FC236}">
                <a16:creationId xmlns:a16="http://schemas.microsoft.com/office/drawing/2014/main" id="{AC0E9879-72C7-4D80-881F-E859F525AE3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56" name="Line 44">
            <a:extLst>
              <a:ext uri="{FF2B5EF4-FFF2-40B4-BE49-F238E27FC236}">
                <a16:creationId xmlns:a16="http://schemas.microsoft.com/office/drawing/2014/main" id="{F63EB358-C442-4B37-A269-0FEFE127F98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57" name="Text Box 45">
            <a:extLst>
              <a:ext uri="{FF2B5EF4-FFF2-40B4-BE49-F238E27FC236}">
                <a16:creationId xmlns:a16="http://schemas.microsoft.com/office/drawing/2014/main" id="{FE915C76-89DE-4AEE-B355-40AFE6A5358E}"/>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dirty="0">
                <a:solidFill>
                  <a:srgbClr val="0000FF"/>
                </a:solidFill>
              </a:rPr>
              <a:t>MR recession</a:t>
            </a:r>
            <a:endParaRPr lang="en-US" altLang="en-US" sz="1600" b="0" dirty="0"/>
          </a:p>
          <a:p>
            <a:pPr lvl="1" eaLnBrk="1" hangingPunct="1">
              <a:spcBef>
                <a:spcPct val="0"/>
              </a:spcBef>
              <a:buClrTx/>
              <a:buSzTx/>
              <a:buFontTx/>
              <a:buNone/>
            </a:pPr>
            <a:r>
              <a:rPr lang="en-US" altLang="en-US" sz="1600" b="0" dirty="0"/>
              <a:t>    --Best if by age…</a:t>
            </a:r>
            <a:r>
              <a:rPr lang="en-US" altLang="en-US" sz="1600" b="0" dirty="0">
                <a:solidFill>
                  <a:srgbClr val="0000FF"/>
                </a:solidFill>
              </a:rPr>
              <a:t>24 months</a:t>
            </a:r>
          </a:p>
          <a:p>
            <a:pPr lvl="1" eaLnBrk="1" hangingPunct="1">
              <a:spcBef>
                <a:spcPct val="0"/>
              </a:spcBef>
              <a:buClrTx/>
              <a:buSzTx/>
              <a:buFontTx/>
              <a:buNone/>
            </a:pPr>
            <a:r>
              <a:rPr lang="en-US" altLang="en-US" sz="1600" b="0" dirty="0">
                <a:solidFill>
                  <a:srgbClr val="FF99FF"/>
                </a:solidFill>
              </a:rPr>
              <a:t>  --If IO overaction present, consider…weakening </a:t>
            </a:r>
          </a:p>
        </p:txBody>
      </p:sp>
      <p:sp>
        <p:nvSpPr>
          <p:cNvPr id="115758" name="Slide Number Placeholder 1">
            <a:extLst>
              <a:ext uri="{FF2B5EF4-FFF2-40B4-BE49-F238E27FC236}">
                <a16:creationId xmlns:a16="http://schemas.microsoft.com/office/drawing/2014/main" id="{3F7AB343-0C28-4169-9E5C-D5EAC64345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298F5DA-CC85-4B98-BF41-F2BD310FE657}" type="slidenum">
              <a:rPr lang="en-US" altLang="en-US" sz="1000"/>
              <a:pPr>
                <a:spcBef>
                  <a:spcPct val="0"/>
                </a:spcBef>
                <a:buClrTx/>
                <a:buSzTx/>
                <a:buFontTx/>
                <a:buNone/>
              </a:pPr>
              <a:t>140</a:t>
            </a:fld>
            <a:endParaRPr lang="en-US" altLang="en-US" sz="1000"/>
          </a:p>
        </p:txBody>
      </p:sp>
      <p:sp>
        <p:nvSpPr>
          <p:cNvPr id="2" name="Title 1">
            <a:extLst>
              <a:ext uri="{FF2B5EF4-FFF2-40B4-BE49-F238E27FC236}">
                <a16:creationId xmlns:a16="http://schemas.microsoft.com/office/drawing/2014/main" id="{37246D28-979E-4BC6-A476-C32337C5E717}"/>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D642C680-A9FE-4789-B856-EDECD16C53B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Text Box 3">
            <a:extLst>
              <a:ext uri="{FF2B5EF4-FFF2-40B4-BE49-F238E27FC236}">
                <a16:creationId xmlns:a16="http://schemas.microsoft.com/office/drawing/2014/main" id="{5A777998-6CAF-4D5E-B2F5-9C061A05C9D6}"/>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6740" name="Text Box 4">
            <a:extLst>
              <a:ext uri="{FF2B5EF4-FFF2-40B4-BE49-F238E27FC236}">
                <a16:creationId xmlns:a16="http://schemas.microsoft.com/office/drawing/2014/main" id="{FAA57DF4-99C2-4F7E-B3DC-A5ECD168C82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6745" name="Line 9">
            <a:extLst>
              <a:ext uri="{FF2B5EF4-FFF2-40B4-BE49-F238E27FC236}">
                <a16:creationId xmlns:a16="http://schemas.microsoft.com/office/drawing/2014/main" id="{D3023AAD-03D8-4443-93CC-BBAA1A98FA8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46" name="Line 10">
            <a:extLst>
              <a:ext uri="{FF2B5EF4-FFF2-40B4-BE49-F238E27FC236}">
                <a16:creationId xmlns:a16="http://schemas.microsoft.com/office/drawing/2014/main" id="{6B063A12-7FD8-4CC9-B549-EA9FEC1B6481}"/>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47" name="Line 11">
            <a:extLst>
              <a:ext uri="{FF2B5EF4-FFF2-40B4-BE49-F238E27FC236}">
                <a16:creationId xmlns:a16="http://schemas.microsoft.com/office/drawing/2014/main" id="{F6AC87DD-0CBB-418C-AE47-2869C81BB98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48" name="Line 12">
            <a:extLst>
              <a:ext uri="{FF2B5EF4-FFF2-40B4-BE49-F238E27FC236}">
                <a16:creationId xmlns:a16="http://schemas.microsoft.com/office/drawing/2014/main" id="{BF990943-0511-42E0-A621-09B0BB6FDCB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51" name="Line 15">
            <a:extLst>
              <a:ext uri="{FF2B5EF4-FFF2-40B4-BE49-F238E27FC236}">
                <a16:creationId xmlns:a16="http://schemas.microsoft.com/office/drawing/2014/main" id="{1F1BD001-1C2F-4531-AD20-E8F1CCDE79B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53" name="Rectangle 17">
            <a:extLst>
              <a:ext uri="{FF2B5EF4-FFF2-40B4-BE49-F238E27FC236}">
                <a16:creationId xmlns:a16="http://schemas.microsoft.com/office/drawing/2014/main" id="{D74DF3DC-916A-425A-8D3E-22F4E28B6D8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6754" name="Rectangle 18">
            <a:extLst>
              <a:ext uri="{FF2B5EF4-FFF2-40B4-BE49-F238E27FC236}">
                <a16:creationId xmlns:a16="http://schemas.microsoft.com/office/drawing/2014/main" id="{D0D25750-940D-472A-A9BD-30C609D6874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6755" name="Text Box 19">
            <a:extLst>
              <a:ext uri="{FF2B5EF4-FFF2-40B4-BE49-F238E27FC236}">
                <a16:creationId xmlns:a16="http://schemas.microsoft.com/office/drawing/2014/main" id="{8ACA0D05-E290-44D8-AAFD-15AD79EE21F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6756" name="Text Box 20">
            <a:extLst>
              <a:ext uri="{FF2B5EF4-FFF2-40B4-BE49-F238E27FC236}">
                <a16:creationId xmlns:a16="http://schemas.microsoft.com/office/drawing/2014/main" id="{C58F60BC-5C43-4947-9A64-1C136EB3AA4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6757" name="Text Box 21">
            <a:extLst>
              <a:ext uri="{FF2B5EF4-FFF2-40B4-BE49-F238E27FC236}">
                <a16:creationId xmlns:a16="http://schemas.microsoft.com/office/drawing/2014/main" id="{3DB4573C-0B61-4D11-BF50-5F31DD095AD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6774" name="Text Box 38">
            <a:extLst>
              <a:ext uri="{FF2B5EF4-FFF2-40B4-BE49-F238E27FC236}">
                <a16:creationId xmlns:a16="http://schemas.microsoft.com/office/drawing/2014/main" id="{7BEF444F-C1BD-4502-810E-42A207C5DAE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6775" name="Text Box 39">
            <a:extLst>
              <a:ext uri="{FF2B5EF4-FFF2-40B4-BE49-F238E27FC236}">
                <a16:creationId xmlns:a16="http://schemas.microsoft.com/office/drawing/2014/main" id="{BB0CF782-CA67-4704-98A2-4F5006FD523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6776" name="Text Box 40">
            <a:extLst>
              <a:ext uri="{FF2B5EF4-FFF2-40B4-BE49-F238E27FC236}">
                <a16:creationId xmlns:a16="http://schemas.microsoft.com/office/drawing/2014/main" id="{A8BF9D4F-FA67-4A55-9CEF-51C02C89535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6777" name="Line 41">
            <a:extLst>
              <a:ext uri="{FF2B5EF4-FFF2-40B4-BE49-F238E27FC236}">
                <a16:creationId xmlns:a16="http://schemas.microsoft.com/office/drawing/2014/main" id="{AA74626B-47AE-46AC-9BC9-66BB6B18B31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78" name="Line 42">
            <a:extLst>
              <a:ext uri="{FF2B5EF4-FFF2-40B4-BE49-F238E27FC236}">
                <a16:creationId xmlns:a16="http://schemas.microsoft.com/office/drawing/2014/main" id="{08C0A0CB-6CC6-4F38-A001-F184FB0CEED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79" name="Line 43">
            <a:extLst>
              <a:ext uri="{FF2B5EF4-FFF2-40B4-BE49-F238E27FC236}">
                <a16:creationId xmlns:a16="http://schemas.microsoft.com/office/drawing/2014/main" id="{3AAA8389-DEB9-4638-8F5B-65099D7599F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80" name="Line 44">
            <a:extLst>
              <a:ext uri="{FF2B5EF4-FFF2-40B4-BE49-F238E27FC236}">
                <a16:creationId xmlns:a16="http://schemas.microsoft.com/office/drawing/2014/main" id="{BB068E6E-D421-41EA-846B-03754125750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781" name="Text Box 45">
            <a:extLst>
              <a:ext uri="{FF2B5EF4-FFF2-40B4-BE49-F238E27FC236}">
                <a16:creationId xmlns:a16="http://schemas.microsoft.com/office/drawing/2014/main" id="{94AC0540-B3F8-41BE-A123-DC57E9268C35}"/>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dirty="0">
                <a:solidFill>
                  <a:srgbClr val="0000FF"/>
                </a:solidFill>
              </a:rPr>
              <a:t>MR recession</a:t>
            </a:r>
            <a:endParaRPr lang="en-US" altLang="en-US" sz="1600" b="0" dirty="0"/>
          </a:p>
          <a:p>
            <a:pPr lvl="1" eaLnBrk="1" hangingPunct="1">
              <a:spcBef>
                <a:spcPct val="0"/>
              </a:spcBef>
              <a:buClrTx/>
              <a:buSzTx/>
              <a:buFontTx/>
              <a:buNone/>
            </a:pPr>
            <a:r>
              <a:rPr lang="en-US" altLang="en-US" sz="1600" b="0" dirty="0"/>
              <a:t>    --Best if by age…</a:t>
            </a:r>
            <a:r>
              <a:rPr lang="en-US" altLang="en-US" sz="1600" b="0" dirty="0">
                <a:solidFill>
                  <a:srgbClr val="0000FF"/>
                </a:solidFill>
              </a:rPr>
              <a:t>24 months</a:t>
            </a:r>
          </a:p>
          <a:p>
            <a:pPr lvl="1" eaLnBrk="1" hangingPunct="1">
              <a:spcBef>
                <a:spcPct val="0"/>
              </a:spcBef>
              <a:buClrTx/>
              <a:buSzTx/>
              <a:buFontTx/>
              <a:buNone/>
            </a:pPr>
            <a:r>
              <a:rPr lang="en-US" altLang="en-US" sz="1600" b="0" dirty="0"/>
              <a:t>  --If IO overaction present, consider…</a:t>
            </a:r>
            <a:r>
              <a:rPr lang="en-US" altLang="en-US" sz="1600" b="0" i="1" dirty="0">
                <a:solidFill>
                  <a:srgbClr val="0000FF"/>
                </a:solidFill>
              </a:rPr>
              <a:t>[surgery]</a:t>
            </a:r>
            <a:endParaRPr lang="en-US" altLang="en-US" sz="1600" b="0" dirty="0"/>
          </a:p>
        </p:txBody>
      </p:sp>
      <p:sp>
        <p:nvSpPr>
          <p:cNvPr id="116782" name="Slide Number Placeholder 1">
            <a:extLst>
              <a:ext uri="{FF2B5EF4-FFF2-40B4-BE49-F238E27FC236}">
                <a16:creationId xmlns:a16="http://schemas.microsoft.com/office/drawing/2014/main" id="{BDC448DA-C7B6-45AC-A238-76E984C3A88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913E1DF-1BC0-431F-B98C-162EC1308509}" type="slidenum">
              <a:rPr lang="en-US" altLang="en-US" sz="1000"/>
              <a:pPr>
                <a:spcBef>
                  <a:spcPct val="0"/>
                </a:spcBef>
                <a:buClrTx/>
                <a:buSzTx/>
                <a:buFontTx/>
                <a:buNone/>
              </a:pPr>
              <a:t>141</a:t>
            </a:fld>
            <a:endParaRPr lang="en-US" altLang="en-US" sz="1000"/>
          </a:p>
        </p:txBody>
      </p:sp>
      <p:sp>
        <p:nvSpPr>
          <p:cNvPr id="2" name="Title 1">
            <a:extLst>
              <a:ext uri="{FF2B5EF4-FFF2-40B4-BE49-F238E27FC236}">
                <a16:creationId xmlns:a16="http://schemas.microsoft.com/office/drawing/2014/main" id="{94EAD2AE-8F64-4853-A0FD-EFB7C04C4179}"/>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0C910BCC-B09F-4B57-AE72-F03E70ACDF3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Text Box 3">
            <a:extLst>
              <a:ext uri="{FF2B5EF4-FFF2-40B4-BE49-F238E27FC236}">
                <a16:creationId xmlns:a16="http://schemas.microsoft.com/office/drawing/2014/main" id="{7FE7EA58-7CE6-4E0A-81AF-E9B7FBB66441}"/>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7764" name="Text Box 4">
            <a:extLst>
              <a:ext uri="{FF2B5EF4-FFF2-40B4-BE49-F238E27FC236}">
                <a16:creationId xmlns:a16="http://schemas.microsoft.com/office/drawing/2014/main" id="{7FD639A9-7D05-4461-A49C-52B2CC706BC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7765" name="Text Box 5">
            <a:extLst>
              <a:ext uri="{FF2B5EF4-FFF2-40B4-BE49-F238E27FC236}">
                <a16:creationId xmlns:a16="http://schemas.microsoft.com/office/drawing/2014/main" id="{5CA7DFD2-3AEE-4675-BA9F-3F463100EC5D}"/>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17769" name="Line 9">
            <a:extLst>
              <a:ext uri="{FF2B5EF4-FFF2-40B4-BE49-F238E27FC236}">
                <a16:creationId xmlns:a16="http://schemas.microsoft.com/office/drawing/2014/main" id="{CF7BD2BE-7B74-4B75-B190-FA0CC8E8076F}"/>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70" name="Line 10">
            <a:extLst>
              <a:ext uri="{FF2B5EF4-FFF2-40B4-BE49-F238E27FC236}">
                <a16:creationId xmlns:a16="http://schemas.microsoft.com/office/drawing/2014/main" id="{0A9F589B-0EDE-4FED-8CBF-CD198C68EAD5}"/>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71" name="Line 11">
            <a:extLst>
              <a:ext uri="{FF2B5EF4-FFF2-40B4-BE49-F238E27FC236}">
                <a16:creationId xmlns:a16="http://schemas.microsoft.com/office/drawing/2014/main" id="{D84471E8-11AD-4613-ACFE-2A36A224831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72" name="Line 12">
            <a:extLst>
              <a:ext uri="{FF2B5EF4-FFF2-40B4-BE49-F238E27FC236}">
                <a16:creationId xmlns:a16="http://schemas.microsoft.com/office/drawing/2014/main" id="{310E480B-761A-4DA3-9D10-42375F2ADAF4}"/>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75" name="Line 15">
            <a:extLst>
              <a:ext uri="{FF2B5EF4-FFF2-40B4-BE49-F238E27FC236}">
                <a16:creationId xmlns:a16="http://schemas.microsoft.com/office/drawing/2014/main" id="{1914C424-9E64-4BB9-8A85-3AFDB48F91E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77" name="Rectangle 17">
            <a:extLst>
              <a:ext uri="{FF2B5EF4-FFF2-40B4-BE49-F238E27FC236}">
                <a16:creationId xmlns:a16="http://schemas.microsoft.com/office/drawing/2014/main" id="{3BCB8B97-CF12-4863-BDF5-61EED6C3790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7778" name="Rectangle 18">
            <a:extLst>
              <a:ext uri="{FF2B5EF4-FFF2-40B4-BE49-F238E27FC236}">
                <a16:creationId xmlns:a16="http://schemas.microsoft.com/office/drawing/2014/main" id="{E4F39D6A-307D-4306-A59D-730EAFB3CED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7779" name="Text Box 19">
            <a:extLst>
              <a:ext uri="{FF2B5EF4-FFF2-40B4-BE49-F238E27FC236}">
                <a16:creationId xmlns:a16="http://schemas.microsoft.com/office/drawing/2014/main" id="{85CBE9BE-0ECF-4C4B-B464-EBA5C4C8E97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7780" name="Text Box 20">
            <a:extLst>
              <a:ext uri="{FF2B5EF4-FFF2-40B4-BE49-F238E27FC236}">
                <a16:creationId xmlns:a16="http://schemas.microsoft.com/office/drawing/2014/main" id="{146515F5-51F3-4F99-AEFE-23E761AFEF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7781" name="Text Box 21">
            <a:extLst>
              <a:ext uri="{FF2B5EF4-FFF2-40B4-BE49-F238E27FC236}">
                <a16:creationId xmlns:a16="http://schemas.microsoft.com/office/drawing/2014/main" id="{81E77751-9613-4438-93D2-93C1A756F5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7798" name="Text Box 38">
            <a:extLst>
              <a:ext uri="{FF2B5EF4-FFF2-40B4-BE49-F238E27FC236}">
                <a16:creationId xmlns:a16="http://schemas.microsoft.com/office/drawing/2014/main" id="{53DEF682-8141-4C55-8689-CE1BAD385BC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7799" name="Text Box 39">
            <a:extLst>
              <a:ext uri="{FF2B5EF4-FFF2-40B4-BE49-F238E27FC236}">
                <a16:creationId xmlns:a16="http://schemas.microsoft.com/office/drawing/2014/main" id="{A3831903-08C9-4AE8-841D-82EFAA8A93F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7800" name="Text Box 40">
            <a:extLst>
              <a:ext uri="{FF2B5EF4-FFF2-40B4-BE49-F238E27FC236}">
                <a16:creationId xmlns:a16="http://schemas.microsoft.com/office/drawing/2014/main" id="{5846461E-4047-4938-812A-FDF666BC4DB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7801" name="Line 41">
            <a:extLst>
              <a:ext uri="{FF2B5EF4-FFF2-40B4-BE49-F238E27FC236}">
                <a16:creationId xmlns:a16="http://schemas.microsoft.com/office/drawing/2014/main" id="{4F1184E8-5B1E-482F-8F11-81AB05A2FD5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02" name="Line 42">
            <a:extLst>
              <a:ext uri="{FF2B5EF4-FFF2-40B4-BE49-F238E27FC236}">
                <a16:creationId xmlns:a16="http://schemas.microsoft.com/office/drawing/2014/main" id="{036D0890-FFD7-43A4-8599-B5528084F6C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03" name="Line 43">
            <a:extLst>
              <a:ext uri="{FF2B5EF4-FFF2-40B4-BE49-F238E27FC236}">
                <a16:creationId xmlns:a16="http://schemas.microsoft.com/office/drawing/2014/main" id="{C1BF105A-C53A-4FDC-B828-64F3BFF1830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04" name="Line 44">
            <a:extLst>
              <a:ext uri="{FF2B5EF4-FFF2-40B4-BE49-F238E27FC236}">
                <a16:creationId xmlns:a16="http://schemas.microsoft.com/office/drawing/2014/main" id="{4ABEFC98-23A5-4870-B7B1-7084DABD4D1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805" name="Text Box 45">
            <a:extLst>
              <a:ext uri="{FF2B5EF4-FFF2-40B4-BE49-F238E27FC236}">
                <a16:creationId xmlns:a16="http://schemas.microsoft.com/office/drawing/2014/main" id="{C0876591-DB82-4E89-9874-566E213CC00B}"/>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Congenital ET without nystagmus</a:t>
            </a:r>
          </a:p>
          <a:p>
            <a:pPr lvl="1" eaLnBrk="1" hangingPunct="1">
              <a:spcBef>
                <a:spcPct val="0"/>
              </a:spcBef>
              <a:buClrTx/>
              <a:buSzTx/>
              <a:buFontTx/>
              <a:buNone/>
            </a:pPr>
            <a:r>
              <a:rPr lang="en-US" altLang="en-US" sz="1600" b="0" dirty="0"/>
              <a:t>--Family history usually…</a:t>
            </a:r>
            <a:r>
              <a:rPr lang="en-US" altLang="en-US" sz="1600" b="0" dirty="0">
                <a:solidFill>
                  <a:srgbClr val="0000FF"/>
                </a:solidFill>
              </a:rPr>
              <a:t>present</a:t>
            </a:r>
          </a:p>
          <a:p>
            <a:pPr lvl="1" eaLnBrk="1" hangingPunct="1">
              <a:spcBef>
                <a:spcPct val="0"/>
              </a:spcBef>
              <a:buClrTx/>
              <a:buSzTx/>
              <a:buFontTx/>
              <a:buNone/>
            </a:pPr>
            <a:r>
              <a:rPr lang="en-US" altLang="en-US" sz="1600" b="0" dirty="0"/>
              <a:t>--Deviation tends to be…</a:t>
            </a:r>
            <a:r>
              <a:rPr lang="en-US" altLang="en-US" sz="1600" b="0" dirty="0">
                <a:solidFill>
                  <a:srgbClr val="0000FF"/>
                </a:solidFill>
              </a:rPr>
              <a:t>large</a:t>
            </a:r>
          </a:p>
          <a:p>
            <a:pPr lvl="1" eaLnBrk="1" hangingPunct="1">
              <a:spcBef>
                <a:spcPct val="0"/>
              </a:spcBef>
              <a:buClrTx/>
              <a:buSzTx/>
              <a:buFontTx/>
              <a:buNone/>
            </a:pPr>
            <a:r>
              <a:rPr lang="en-US" altLang="en-US" sz="1600" b="0" dirty="0"/>
              <a:t>--Cross fixation…</a:t>
            </a:r>
            <a:r>
              <a:rPr lang="en-US" altLang="en-US" sz="1600" b="0" dirty="0">
                <a:solidFill>
                  <a:srgbClr val="0000FF"/>
                </a:solidFill>
              </a:rPr>
              <a:t>may be present</a:t>
            </a:r>
          </a:p>
          <a:p>
            <a:pPr lvl="1" eaLnBrk="1" hangingPunct="1">
              <a:spcBef>
                <a:spcPct val="0"/>
              </a:spcBef>
              <a:buClrTx/>
              <a:buSzTx/>
              <a:buFontTx/>
              <a:buNone/>
            </a:pPr>
            <a:r>
              <a:rPr lang="en-US" altLang="en-US" sz="1600" b="0" dirty="0"/>
              <a:t>--2/3 with concomitant…</a:t>
            </a:r>
            <a:r>
              <a:rPr lang="en-US" altLang="en-US" sz="1600" b="0" dirty="0">
                <a:solidFill>
                  <a:srgbClr val="0000FF"/>
                </a:solidFill>
              </a:rPr>
              <a: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t>  --Perform bilateral…</a:t>
            </a:r>
            <a:r>
              <a:rPr lang="en-US" altLang="en-US" sz="1600" b="0" dirty="0">
                <a:solidFill>
                  <a:srgbClr val="0000FF"/>
                </a:solidFill>
              </a:rPr>
              <a:t>MR recession</a:t>
            </a:r>
            <a:endParaRPr lang="en-US" altLang="en-US" sz="1600" b="0" dirty="0"/>
          </a:p>
          <a:p>
            <a:pPr lvl="1" eaLnBrk="1" hangingPunct="1">
              <a:spcBef>
                <a:spcPct val="0"/>
              </a:spcBef>
              <a:buClrTx/>
              <a:buSzTx/>
              <a:buFontTx/>
              <a:buNone/>
            </a:pPr>
            <a:r>
              <a:rPr lang="en-US" altLang="en-US" sz="1600" b="0" dirty="0"/>
              <a:t>    --Best if by age…</a:t>
            </a:r>
            <a:r>
              <a:rPr lang="en-US" altLang="en-US" sz="1600" b="0" dirty="0">
                <a:solidFill>
                  <a:srgbClr val="0000FF"/>
                </a:solidFill>
              </a:rPr>
              <a:t>24 months</a:t>
            </a:r>
          </a:p>
          <a:p>
            <a:pPr lvl="1" eaLnBrk="1" hangingPunct="1">
              <a:spcBef>
                <a:spcPct val="0"/>
              </a:spcBef>
              <a:buClrTx/>
              <a:buSzTx/>
              <a:buFontTx/>
              <a:buNone/>
            </a:pPr>
            <a:r>
              <a:rPr lang="en-US" altLang="en-US" sz="1600" b="0" dirty="0"/>
              <a:t>  --If IO overaction present, consider…</a:t>
            </a:r>
            <a:r>
              <a:rPr lang="en-US" altLang="en-US" sz="1600" b="0" dirty="0">
                <a:solidFill>
                  <a:srgbClr val="0000FF"/>
                </a:solidFill>
              </a:rPr>
              <a:t>weakening</a:t>
            </a:r>
            <a:r>
              <a:rPr lang="en-US" altLang="en-US" sz="1600" b="0" dirty="0"/>
              <a:t> </a:t>
            </a:r>
          </a:p>
        </p:txBody>
      </p:sp>
      <p:sp>
        <p:nvSpPr>
          <p:cNvPr id="117806" name="Slide Number Placeholder 1">
            <a:extLst>
              <a:ext uri="{FF2B5EF4-FFF2-40B4-BE49-F238E27FC236}">
                <a16:creationId xmlns:a16="http://schemas.microsoft.com/office/drawing/2014/main" id="{0990F765-03DC-4D4C-8B27-B96B26DDE81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8E9F1F8-CA58-4902-A227-DBEC476E1BAB}" type="slidenum">
              <a:rPr lang="en-US" altLang="en-US" sz="1000"/>
              <a:pPr>
                <a:spcBef>
                  <a:spcPct val="0"/>
                </a:spcBef>
                <a:buClrTx/>
                <a:buSzTx/>
                <a:buFontTx/>
                <a:buNone/>
              </a:pPr>
              <a:t>142</a:t>
            </a:fld>
            <a:endParaRPr lang="en-US" altLang="en-US" sz="1000"/>
          </a:p>
        </p:txBody>
      </p:sp>
      <p:sp>
        <p:nvSpPr>
          <p:cNvPr id="2" name="Title 1">
            <a:extLst>
              <a:ext uri="{FF2B5EF4-FFF2-40B4-BE49-F238E27FC236}">
                <a16:creationId xmlns:a16="http://schemas.microsoft.com/office/drawing/2014/main" id="{8FA1EB62-C155-445C-80A0-AC60FC9C3B85}"/>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337031DC-D232-43B4-9FD5-4ACC33239CA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Text Box 3">
            <a:extLst>
              <a:ext uri="{FF2B5EF4-FFF2-40B4-BE49-F238E27FC236}">
                <a16:creationId xmlns:a16="http://schemas.microsoft.com/office/drawing/2014/main" id="{F7B49CB2-8C2E-430D-8351-8E14061D55D7}"/>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8788" name="Text Box 4">
            <a:extLst>
              <a:ext uri="{FF2B5EF4-FFF2-40B4-BE49-F238E27FC236}">
                <a16:creationId xmlns:a16="http://schemas.microsoft.com/office/drawing/2014/main" id="{8A53E0AF-7003-44D4-8C2E-3E17692E60B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8789" name="Text Box 5">
            <a:extLst>
              <a:ext uri="{FF2B5EF4-FFF2-40B4-BE49-F238E27FC236}">
                <a16:creationId xmlns:a16="http://schemas.microsoft.com/office/drawing/2014/main" id="{C791B31F-6520-4347-B11D-87219F31B87F}"/>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18792" name="Text Box 8">
            <a:extLst>
              <a:ext uri="{FF2B5EF4-FFF2-40B4-BE49-F238E27FC236}">
                <a16:creationId xmlns:a16="http://schemas.microsoft.com/office/drawing/2014/main" id="{B35EB8C1-5826-49A6-9CB1-D68F7D224D70}"/>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18793" name="Line 9">
            <a:extLst>
              <a:ext uri="{FF2B5EF4-FFF2-40B4-BE49-F238E27FC236}">
                <a16:creationId xmlns:a16="http://schemas.microsoft.com/office/drawing/2014/main" id="{5622AE7D-9D70-4D3C-9BAB-1051E895B485}"/>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a:extLst>
              <a:ext uri="{FF2B5EF4-FFF2-40B4-BE49-F238E27FC236}">
                <a16:creationId xmlns:a16="http://schemas.microsoft.com/office/drawing/2014/main" id="{85B0B0CF-E502-4479-AEF9-838831635BE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5" name="Line 11">
            <a:extLst>
              <a:ext uri="{FF2B5EF4-FFF2-40B4-BE49-F238E27FC236}">
                <a16:creationId xmlns:a16="http://schemas.microsoft.com/office/drawing/2014/main" id="{4620358C-2A37-499E-A35E-2E7EA79BA79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6" name="Line 12">
            <a:extLst>
              <a:ext uri="{FF2B5EF4-FFF2-40B4-BE49-F238E27FC236}">
                <a16:creationId xmlns:a16="http://schemas.microsoft.com/office/drawing/2014/main" id="{887457E5-2D14-4BF6-8B69-06DE4C44588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9" name="Line 15">
            <a:extLst>
              <a:ext uri="{FF2B5EF4-FFF2-40B4-BE49-F238E27FC236}">
                <a16:creationId xmlns:a16="http://schemas.microsoft.com/office/drawing/2014/main" id="{FEB475C1-3C7F-42AA-B8E1-46A0857F7827}"/>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00" name="Line 16">
            <a:extLst>
              <a:ext uri="{FF2B5EF4-FFF2-40B4-BE49-F238E27FC236}">
                <a16:creationId xmlns:a16="http://schemas.microsoft.com/office/drawing/2014/main" id="{A912C3B0-EBFD-4170-9B13-974A8E0C3382}"/>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01" name="Rectangle 17">
            <a:extLst>
              <a:ext uri="{FF2B5EF4-FFF2-40B4-BE49-F238E27FC236}">
                <a16:creationId xmlns:a16="http://schemas.microsoft.com/office/drawing/2014/main" id="{0BB8D399-A1EC-4B21-A49F-5F7D570A9A9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8802" name="Rectangle 18">
            <a:extLst>
              <a:ext uri="{FF2B5EF4-FFF2-40B4-BE49-F238E27FC236}">
                <a16:creationId xmlns:a16="http://schemas.microsoft.com/office/drawing/2014/main" id="{8307B59D-3518-4E41-AE42-86A4035D6D8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8803" name="Text Box 19">
            <a:extLst>
              <a:ext uri="{FF2B5EF4-FFF2-40B4-BE49-F238E27FC236}">
                <a16:creationId xmlns:a16="http://schemas.microsoft.com/office/drawing/2014/main" id="{98C9786A-323C-4801-ABCA-4B4A74D47D9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8804" name="Text Box 20">
            <a:extLst>
              <a:ext uri="{FF2B5EF4-FFF2-40B4-BE49-F238E27FC236}">
                <a16:creationId xmlns:a16="http://schemas.microsoft.com/office/drawing/2014/main" id="{996619B5-6005-4B14-B382-46BDCC83B20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8805" name="Text Box 21">
            <a:extLst>
              <a:ext uri="{FF2B5EF4-FFF2-40B4-BE49-F238E27FC236}">
                <a16:creationId xmlns:a16="http://schemas.microsoft.com/office/drawing/2014/main" id="{55E4D32F-1309-4DF8-8B90-B52681B6628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8822" name="Text Box 38">
            <a:extLst>
              <a:ext uri="{FF2B5EF4-FFF2-40B4-BE49-F238E27FC236}">
                <a16:creationId xmlns:a16="http://schemas.microsoft.com/office/drawing/2014/main" id="{15932233-D943-4569-9F7F-BE1143B447E1}"/>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8823" name="Text Box 39">
            <a:extLst>
              <a:ext uri="{FF2B5EF4-FFF2-40B4-BE49-F238E27FC236}">
                <a16:creationId xmlns:a16="http://schemas.microsoft.com/office/drawing/2014/main" id="{415F8EA1-2AE6-4B79-A997-C2A1F6E9C7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8824" name="Text Box 40">
            <a:extLst>
              <a:ext uri="{FF2B5EF4-FFF2-40B4-BE49-F238E27FC236}">
                <a16:creationId xmlns:a16="http://schemas.microsoft.com/office/drawing/2014/main" id="{222E49B5-4A17-4537-8D31-8CF814221B5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8825" name="Line 41">
            <a:extLst>
              <a:ext uri="{FF2B5EF4-FFF2-40B4-BE49-F238E27FC236}">
                <a16:creationId xmlns:a16="http://schemas.microsoft.com/office/drawing/2014/main" id="{FD2A0488-97D5-4B97-9CD7-641E2049E1E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6" name="Line 42">
            <a:extLst>
              <a:ext uri="{FF2B5EF4-FFF2-40B4-BE49-F238E27FC236}">
                <a16:creationId xmlns:a16="http://schemas.microsoft.com/office/drawing/2014/main" id="{2E2D0F22-829F-4276-A1C9-88B1855E023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7" name="Line 43">
            <a:extLst>
              <a:ext uri="{FF2B5EF4-FFF2-40B4-BE49-F238E27FC236}">
                <a16:creationId xmlns:a16="http://schemas.microsoft.com/office/drawing/2014/main" id="{BEA9B45B-2CD6-4557-8597-AFC6E0A77A7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8" name="Line 44">
            <a:extLst>
              <a:ext uri="{FF2B5EF4-FFF2-40B4-BE49-F238E27FC236}">
                <a16:creationId xmlns:a16="http://schemas.microsoft.com/office/drawing/2014/main" id="{C5B735AC-446E-4D48-84C1-D375798A44E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9" name="Text Box 45">
            <a:extLst>
              <a:ext uri="{FF2B5EF4-FFF2-40B4-BE49-F238E27FC236}">
                <a16:creationId xmlns:a16="http://schemas.microsoft.com/office/drawing/2014/main" id="{8DF0C156-7E46-4295-8800-78F09DA4CF6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solidFill>
                  <a:srgbClr val="808080"/>
                </a:solidFill>
              </a:rPr>
              <a:t>Congenital ET without nystagmus</a:t>
            </a:r>
          </a:p>
          <a:p>
            <a:pPr lvl="1" eaLnBrk="1" hangingPunct="1">
              <a:spcBef>
                <a:spcPct val="0"/>
              </a:spcBef>
              <a:buClrTx/>
              <a:buSzTx/>
              <a:buFontTx/>
              <a:buNone/>
            </a:pPr>
            <a:r>
              <a:rPr lang="en-US" altLang="en-US" sz="1600" b="0">
                <a:solidFill>
                  <a:srgbClr val="808080"/>
                </a:solidFill>
              </a:rPr>
              <a:t>--Family history usually…present</a:t>
            </a:r>
          </a:p>
          <a:p>
            <a:pPr lvl="1" eaLnBrk="1" hangingPunct="1">
              <a:spcBef>
                <a:spcPct val="0"/>
              </a:spcBef>
              <a:buClrTx/>
              <a:buSzTx/>
              <a:buFontTx/>
              <a:buNone/>
            </a:pPr>
            <a:r>
              <a:rPr lang="en-US" altLang="en-US" sz="1600" b="0">
                <a:solidFill>
                  <a:srgbClr val="808080"/>
                </a:solidFill>
              </a:rPr>
              <a:t>--Deviation tends to be…large</a:t>
            </a:r>
          </a:p>
          <a:p>
            <a:pPr lvl="1" eaLnBrk="1" hangingPunct="1">
              <a:spcBef>
                <a:spcPct val="0"/>
              </a:spcBef>
              <a:buClrTx/>
              <a:buSzTx/>
              <a:buFontTx/>
              <a:buNone/>
            </a:pPr>
            <a:r>
              <a:rPr lang="en-US" altLang="en-US" sz="1600" b="0">
                <a:solidFill>
                  <a:srgbClr val="808080"/>
                </a:solidFill>
              </a:rPr>
              <a:t>--Cross fixation…common</a:t>
            </a:r>
          </a:p>
          <a:p>
            <a:pPr lvl="1" eaLnBrk="1" hangingPunct="1">
              <a:spcBef>
                <a:spcPct val="0"/>
              </a:spcBef>
              <a:buClrTx/>
              <a:buSzTx/>
              <a:buFontTx/>
              <a:buNone/>
            </a:pPr>
            <a:r>
              <a:rPr lang="en-US" altLang="en-US" sz="1600" b="0">
                <a:solidFill>
                  <a:srgbClr val="808080"/>
                </a:solidFill>
              </a:rPr>
              <a:t>--2/3 with concomitant…DVD and IO overaction</a:t>
            </a:r>
          </a:p>
          <a:p>
            <a:pPr lvl="1" eaLnBrk="1" hangingPunct="1">
              <a:spcBef>
                <a:spcPct val="0"/>
              </a:spcBef>
              <a:buClrTx/>
              <a:buSzTx/>
              <a:buFontTx/>
              <a:buNone/>
            </a:pPr>
            <a:r>
              <a:rPr lang="en-US" altLang="en-US" sz="1600"/>
              <a:t>Management</a:t>
            </a:r>
            <a:r>
              <a:rPr lang="en-US" altLang="en-US" sz="1600" b="0"/>
              <a:t>:</a:t>
            </a:r>
          </a:p>
          <a:p>
            <a:pPr lvl="1" eaLnBrk="1" hangingPunct="1">
              <a:spcBef>
                <a:spcPct val="0"/>
              </a:spcBef>
              <a:buClrTx/>
              <a:buSzTx/>
              <a:buFontTx/>
              <a:buNone/>
            </a:pPr>
            <a:r>
              <a:rPr lang="en-US" altLang="en-US" sz="1600" b="0"/>
              <a:t>  --Prescribe full…</a:t>
            </a:r>
            <a:r>
              <a:rPr lang="en-US" altLang="en-US" sz="1600" b="0">
                <a:solidFill>
                  <a:srgbClr val="0000FF"/>
                </a:solidFill>
              </a:rPr>
              <a:t>cycloplegic refraction</a:t>
            </a:r>
          </a:p>
          <a:p>
            <a:pPr lvl="1" eaLnBrk="1" hangingPunct="1">
              <a:spcBef>
                <a:spcPct val="0"/>
              </a:spcBef>
              <a:buClrTx/>
              <a:buSzTx/>
              <a:buFontTx/>
              <a:buNone/>
            </a:pPr>
            <a:r>
              <a:rPr lang="en-US" altLang="en-US" sz="1600" b="0"/>
              <a:t>  --Perform bilateral…</a:t>
            </a:r>
            <a:r>
              <a:rPr lang="en-US" altLang="en-US" sz="1600" b="0">
                <a:solidFill>
                  <a:srgbClr val="0000FF"/>
                </a:solidFill>
              </a:rPr>
              <a:t>MR recession</a:t>
            </a:r>
            <a:endParaRPr lang="en-US" altLang="en-US" sz="1600" b="0"/>
          </a:p>
          <a:p>
            <a:pPr lvl="1" eaLnBrk="1" hangingPunct="1">
              <a:spcBef>
                <a:spcPct val="0"/>
              </a:spcBef>
              <a:buClrTx/>
              <a:buSzTx/>
              <a:buFontTx/>
              <a:buNone/>
            </a:pPr>
            <a:r>
              <a:rPr lang="en-US" altLang="en-US" sz="1600" b="0"/>
              <a:t>    --Best if by age…</a:t>
            </a:r>
            <a:r>
              <a:rPr lang="en-US" altLang="en-US" sz="1600" b="0">
                <a:solidFill>
                  <a:srgbClr val="0000FF"/>
                </a:solidFill>
              </a:rPr>
              <a:t>24 months</a:t>
            </a:r>
          </a:p>
          <a:p>
            <a:pPr lvl="1" eaLnBrk="1" hangingPunct="1">
              <a:spcBef>
                <a:spcPct val="0"/>
              </a:spcBef>
              <a:buClrTx/>
              <a:buSzTx/>
              <a:buFontTx/>
              <a:buNone/>
            </a:pPr>
            <a:r>
              <a:rPr lang="en-US" altLang="en-US" sz="1600" b="0"/>
              <a:t>  --If IO overaction present, consider…</a:t>
            </a:r>
            <a:r>
              <a:rPr lang="en-US" altLang="en-US" sz="1600" b="0">
                <a:solidFill>
                  <a:srgbClr val="0000FF"/>
                </a:solidFill>
              </a:rPr>
              <a:t>weakening</a:t>
            </a:r>
            <a:r>
              <a:rPr lang="en-US" altLang="en-US" sz="1600" b="0"/>
              <a:t> </a:t>
            </a:r>
          </a:p>
        </p:txBody>
      </p:sp>
      <p:sp>
        <p:nvSpPr>
          <p:cNvPr id="118830" name="Text Box 46">
            <a:extLst>
              <a:ext uri="{FF2B5EF4-FFF2-40B4-BE49-F238E27FC236}">
                <a16:creationId xmlns:a16="http://schemas.microsoft.com/office/drawing/2014/main" id="{EC342B12-AE75-43A1-A04D-9D6BEE1EE562}"/>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is the realistic goal of treatment?</a:t>
            </a:r>
          </a:p>
          <a:p>
            <a:pPr eaLnBrk="1" hangingPunct="1">
              <a:lnSpc>
                <a:spcPct val="90000"/>
              </a:lnSpc>
              <a:spcBef>
                <a:spcPct val="0"/>
              </a:spcBef>
              <a:buClrTx/>
              <a:buSzTx/>
              <a:buFontTx/>
              <a:buNone/>
            </a:pPr>
            <a:r>
              <a:rPr lang="en-US" altLang="en-US" sz="1600" b="0" dirty="0">
                <a:solidFill>
                  <a:srgbClr val="99FF66"/>
                </a:solidFill>
              </a:rPr>
              <a:t>Monofixation syndrome, or a small-angle esophoria</a:t>
            </a:r>
          </a:p>
          <a:p>
            <a:pPr eaLnBrk="1" hangingPunct="1">
              <a:lnSpc>
                <a:spcPct val="90000"/>
              </a:lnSpc>
              <a:spcBef>
                <a:spcPct val="0"/>
              </a:spcBef>
              <a:buClrTx/>
              <a:buSzTx/>
              <a:buFontTx/>
              <a:buNone/>
            </a:pPr>
            <a:endParaRPr lang="en-US" altLang="en-US" sz="1600" b="0" i="1" dirty="0">
              <a:solidFill>
                <a:srgbClr val="99FF66"/>
              </a:solidFill>
            </a:endParaRPr>
          </a:p>
          <a:p>
            <a:pPr eaLnBrk="1" hangingPunct="1">
              <a:lnSpc>
                <a:spcPct val="90000"/>
              </a:lnSpc>
              <a:spcBef>
                <a:spcPct val="0"/>
              </a:spcBef>
              <a:buClrTx/>
              <a:buSzTx/>
              <a:buFontTx/>
              <a:buNone/>
            </a:pPr>
            <a:r>
              <a:rPr lang="en-US" altLang="en-US" sz="1600" b="0" i="1" dirty="0">
                <a:solidFill>
                  <a:srgbClr val="99FF66"/>
                </a:solidFill>
              </a:rPr>
              <a:t>What about high-grade stereopsis? </a:t>
            </a:r>
          </a:p>
          <a:p>
            <a:pPr eaLnBrk="1" hangingPunct="1">
              <a:lnSpc>
                <a:spcPct val="90000"/>
              </a:lnSpc>
              <a:spcBef>
                <a:spcPct val="0"/>
              </a:spcBef>
              <a:buClrTx/>
              <a:buSzTx/>
              <a:buFontTx/>
              <a:buNone/>
            </a:pPr>
            <a:r>
              <a:rPr lang="en-US" altLang="en-US" sz="1600" b="0" dirty="0">
                <a:solidFill>
                  <a:srgbClr val="99FF66"/>
                </a:solidFill>
              </a:rPr>
              <a:t>It’s not </a:t>
            </a:r>
            <a:r>
              <a:rPr lang="en-US" altLang="en-US" sz="1600" b="0" dirty="0" err="1">
                <a:solidFill>
                  <a:srgbClr val="99FF66"/>
                </a:solidFill>
              </a:rPr>
              <a:t>gonna</a:t>
            </a:r>
            <a:r>
              <a:rPr lang="en-US" altLang="en-US" sz="1600" b="0" dirty="0">
                <a:solidFill>
                  <a:srgbClr val="99FF66"/>
                </a:solidFill>
              </a:rPr>
              <a:t> happen</a:t>
            </a:r>
          </a:p>
        </p:txBody>
      </p:sp>
      <p:sp>
        <p:nvSpPr>
          <p:cNvPr id="118831" name="Slide Number Placeholder 1">
            <a:extLst>
              <a:ext uri="{FF2B5EF4-FFF2-40B4-BE49-F238E27FC236}">
                <a16:creationId xmlns:a16="http://schemas.microsoft.com/office/drawing/2014/main" id="{653E1C8B-9600-4CB5-9564-19A6156F3A5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B34161B-D73E-4CF6-960D-90FC284D214E}" type="slidenum">
              <a:rPr lang="en-US" altLang="en-US" sz="1000"/>
              <a:pPr>
                <a:spcBef>
                  <a:spcPct val="0"/>
                </a:spcBef>
                <a:buClrTx/>
                <a:buSzTx/>
                <a:buFontTx/>
                <a:buNone/>
              </a:pPr>
              <a:t>143</a:t>
            </a:fld>
            <a:endParaRPr lang="en-US" altLang="en-US" sz="1000"/>
          </a:p>
        </p:txBody>
      </p:sp>
      <p:sp>
        <p:nvSpPr>
          <p:cNvPr id="2" name="Title 1">
            <a:extLst>
              <a:ext uri="{FF2B5EF4-FFF2-40B4-BE49-F238E27FC236}">
                <a16:creationId xmlns:a16="http://schemas.microsoft.com/office/drawing/2014/main" id="{78ABD040-5865-4C95-B478-72729897A33D}"/>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5F576C78-5E9E-4F65-8592-5A02A956F03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Text Box 3">
            <a:extLst>
              <a:ext uri="{FF2B5EF4-FFF2-40B4-BE49-F238E27FC236}">
                <a16:creationId xmlns:a16="http://schemas.microsoft.com/office/drawing/2014/main" id="{41D9A646-1417-4B73-B9AE-538FFEF85328}"/>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19812" name="Text Box 4">
            <a:extLst>
              <a:ext uri="{FF2B5EF4-FFF2-40B4-BE49-F238E27FC236}">
                <a16:creationId xmlns:a16="http://schemas.microsoft.com/office/drawing/2014/main" id="{82A22CE9-42DD-46CE-8DA9-A09FAB00B34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19813" name="Text Box 5">
            <a:extLst>
              <a:ext uri="{FF2B5EF4-FFF2-40B4-BE49-F238E27FC236}">
                <a16:creationId xmlns:a16="http://schemas.microsoft.com/office/drawing/2014/main" id="{A055BACF-B010-426C-A8B0-65B3764F78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19816" name="Text Box 8">
            <a:extLst>
              <a:ext uri="{FF2B5EF4-FFF2-40B4-BE49-F238E27FC236}">
                <a16:creationId xmlns:a16="http://schemas.microsoft.com/office/drawing/2014/main" id="{753C1B82-AC18-4203-A23B-7BB05E673F86}"/>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19817" name="Line 9">
            <a:extLst>
              <a:ext uri="{FF2B5EF4-FFF2-40B4-BE49-F238E27FC236}">
                <a16:creationId xmlns:a16="http://schemas.microsoft.com/office/drawing/2014/main" id="{9E118C91-0B9D-4F01-80BB-5949B1CFCD6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18" name="Line 10">
            <a:extLst>
              <a:ext uri="{FF2B5EF4-FFF2-40B4-BE49-F238E27FC236}">
                <a16:creationId xmlns:a16="http://schemas.microsoft.com/office/drawing/2014/main" id="{B2DC13D1-B739-4912-80D2-7CF5919500E8}"/>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19" name="Line 11">
            <a:extLst>
              <a:ext uri="{FF2B5EF4-FFF2-40B4-BE49-F238E27FC236}">
                <a16:creationId xmlns:a16="http://schemas.microsoft.com/office/drawing/2014/main" id="{CBFBB640-1195-4DC7-A53B-A90ED2BC9817}"/>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20" name="Line 12">
            <a:extLst>
              <a:ext uri="{FF2B5EF4-FFF2-40B4-BE49-F238E27FC236}">
                <a16:creationId xmlns:a16="http://schemas.microsoft.com/office/drawing/2014/main" id="{222496DD-A6A2-4771-A65F-EC8015AFB7F3}"/>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23" name="Line 15">
            <a:extLst>
              <a:ext uri="{FF2B5EF4-FFF2-40B4-BE49-F238E27FC236}">
                <a16:creationId xmlns:a16="http://schemas.microsoft.com/office/drawing/2014/main" id="{62CAC7E6-3A70-4474-9733-A0D3BA19606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24" name="Line 16">
            <a:extLst>
              <a:ext uri="{FF2B5EF4-FFF2-40B4-BE49-F238E27FC236}">
                <a16:creationId xmlns:a16="http://schemas.microsoft.com/office/drawing/2014/main" id="{D66DDDB2-A846-4FAA-97B0-46BFA777ABC6}"/>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25" name="Rectangle 17">
            <a:extLst>
              <a:ext uri="{FF2B5EF4-FFF2-40B4-BE49-F238E27FC236}">
                <a16:creationId xmlns:a16="http://schemas.microsoft.com/office/drawing/2014/main" id="{D7926B00-D958-4C9D-AB23-F1A89195933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19826" name="Rectangle 18">
            <a:extLst>
              <a:ext uri="{FF2B5EF4-FFF2-40B4-BE49-F238E27FC236}">
                <a16:creationId xmlns:a16="http://schemas.microsoft.com/office/drawing/2014/main" id="{735A2CCF-FCE5-4766-B3C3-427639E47CC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19827" name="Text Box 19">
            <a:extLst>
              <a:ext uri="{FF2B5EF4-FFF2-40B4-BE49-F238E27FC236}">
                <a16:creationId xmlns:a16="http://schemas.microsoft.com/office/drawing/2014/main" id="{5F2F7E91-4692-405A-8FB4-2F0031B3C4B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19828" name="Text Box 20">
            <a:extLst>
              <a:ext uri="{FF2B5EF4-FFF2-40B4-BE49-F238E27FC236}">
                <a16:creationId xmlns:a16="http://schemas.microsoft.com/office/drawing/2014/main" id="{7DB070B5-EC34-4DC2-893E-76A4D874D1F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19829" name="Text Box 21">
            <a:extLst>
              <a:ext uri="{FF2B5EF4-FFF2-40B4-BE49-F238E27FC236}">
                <a16:creationId xmlns:a16="http://schemas.microsoft.com/office/drawing/2014/main" id="{923A80F5-1A5E-44F8-BEC4-93DCF14425B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19846" name="Text Box 38">
            <a:extLst>
              <a:ext uri="{FF2B5EF4-FFF2-40B4-BE49-F238E27FC236}">
                <a16:creationId xmlns:a16="http://schemas.microsoft.com/office/drawing/2014/main" id="{FCABFDD3-D9E7-4C82-9F7F-F247AC817D8D}"/>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19847" name="Text Box 39">
            <a:extLst>
              <a:ext uri="{FF2B5EF4-FFF2-40B4-BE49-F238E27FC236}">
                <a16:creationId xmlns:a16="http://schemas.microsoft.com/office/drawing/2014/main" id="{BBC06EF3-D4B5-4201-A1DB-2BBB7A6EBF9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19848" name="Text Box 40">
            <a:extLst>
              <a:ext uri="{FF2B5EF4-FFF2-40B4-BE49-F238E27FC236}">
                <a16:creationId xmlns:a16="http://schemas.microsoft.com/office/drawing/2014/main" id="{A157E8C6-52F6-49AD-ABD2-AEAB4F18E47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19849" name="Line 41">
            <a:extLst>
              <a:ext uri="{FF2B5EF4-FFF2-40B4-BE49-F238E27FC236}">
                <a16:creationId xmlns:a16="http://schemas.microsoft.com/office/drawing/2014/main" id="{D62564EE-5A61-4416-A7D6-75E7CA68239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50" name="Line 42">
            <a:extLst>
              <a:ext uri="{FF2B5EF4-FFF2-40B4-BE49-F238E27FC236}">
                <a16:creationId xmlns:a16="http://schemas.microsoft.com/office/drawing/2014/main" id="{BEAD681B-7F26-4430-963B-ACB41422523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51" name="Line 43">
            <a:extLst>
              <a:ext uri="{FF2B5EF4-FFF2-40B4-BE49-F238E27FC236}">
                <a16:creationId xmlns:a16="http://schemas.microsoft.com/office/drawing/2014/main" id="{2B9A28EA-4349-4174-9E89-60679D79DD5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52" name="Line 44">
            <a:extLst>
              <a:ext uri="{FF2B5EF4-FFF2-40B4-BE49-F238E27FC236}">
                <a16:creationId xmlns:a16="http://schemas.microsoft.com/office/drawing/2014/main" id="{0CFF7953-EBC8-4995-B64D-F45F93C6240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53" name="Text Box 45">
            <a:extLst>
              <a:ext uri="{FF2B5EF4-FFF2-40B4-BE49-F238E27FC236}">
                <a16:creationId xmlns:a16="http://schemas.microsoft.com/office/drawing/2014/main" id="{0FA7F69A-8694-406B-9B2D-98EE9DF02F38}"/>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solidFill>
                  <a:srgbClr val="808080"/>
                </a:solidFill>
              </a:rPr>
              <a:t>Congenital ET without nystagmus</a:t>
            </a:r>
          </a:p>
          <a:p>
            <a:pPr lvl="1" eaLnBrk="1" hangingPunct="1">
              <a:spcBef>
                <a:spcPct val="0"/>
              </a:spcBef>
              <a:buClrTx/>
              <a:buSzTx/>
              <a:buFontTx/>
              <a:buNone/>
            </a:pPr>
            <a:r>
              <a:rPr lang="en-US" altLang="en-US" sz="1600" b="0">
                <a:solidFill>
                  <a:srgbClr val="808080"/>
                </a:solidFill>
              </a:rPr>
              <a:t>--Family history usually…present</a:t>
            </a:r>
          </a:p>
          <a:p>
            <a:pPr lvl="1" eaLnBrk="1" hangingPunct="1">
              <a:spcBef>
                <a:spcPct val="0"/>
              </a:spcBef>
              <a:buClrTx/>
              <a:buSzTx/>
              <a:buFontTx/>
              <a:buNone/>
            </a:pPr>
            <a:r>
              <a:rPr lang="en-US" altLang="en-US" sz="1600" b="0">
                <a:solidFill>
                  <a:srgbClr val="808080"/>
                </a:solidFill>
              </a:rPr>
              <a:t>--Deviation tends to be…large</a:t>
            </a:r>
          </a:p>
          <a:p>
            <a:pPr lvl="1" eaLnBrk="1" hangingPunct="1">
              <a:spcBef>
                <a:spcPct val="0"/>
              </a:spcBef>
              <a:buClrTx/>
              <a:buSzTx/>
              <a:buFontTx/>
              <a:buNone/>
            </a:pPr>
            <a:r>
              <a:rPr lang="en-US" altLang="en-US" sz="1600" b="0">
                <a:solidFill>
                  <a:srgbClr val="808080"/>
                </a:solidFill>
              </a:rPr>
              <a:t>--Cross fixation…common</a:t>
            </a:r>
          </a:p>
          <a:p>
            <a:pPr lvl="1" eaLnBrk="1" hangingPunct="1">
              <a:spcBef>
                <a:spcPct val="0"/>
              </a:spcBef>
              <a:buClrTx/>
              <a:buSzTx/>
              <a:buFontTx/>
              <a:buNone/>
            </a:pPr>
            <a:r>
              <a:rPr lang="en-US" altLang="en-US" sz="1600" b="0">
                <a:solidFill>
                  <a:srgbClr val="808080"/>
                </a:solidFill>
              </a:rPr>
              <a:t>--2/3 with concomitant…DVD and IO overaction</a:t>
            </a:r>
          </a:p>
          <a:p>
            <a:pPr lvl="1" eaLnBrk="1" hangingPunct="1">
              <a:spcBef>
                <a:spcPct val="0"/>
              </a:spcBef>
              <a:buClrTx/>
              <a:buSzTx/>
              <a:buFontTx/>
              <a:buNone/>
            </a:pPr>
            <a:r>
              <a:rPr lang="en-US" altLang="en-US" sz="1600"/>
              <a:t>Management</a:t>
            </a:r>
            <a:r>
              <a:rPr lang="en-US" altLang="en-US" sz="1600" b="0"/>
              <a:t>:</a:t>
            </a:r>
          </a:p>
          <a:p>
            <a:pPr lvl="1" eaLnBrk="1" hangingPunct="1">
              <a:spcBef>
                <a:spcPct val="0"/>
              </a:spcBef>
              <a:buClrTx/>
              <a:buSzTx/>
              <a:buFontTx/>
              <a:buNone/>
            </a:pPr>
            <a:r>
              <a:rPr lang="en-US" altLang="en-US" sz="1600" b="0"/>
              <a:t>  --Prescribe full…</a:t>
            </a:r>
            <a:r>
              <a:rPr lang="en-US" altLang="en-US" sz="1600" b="0">
                <a:solidFill>
                  <a:srgbClr val="0000FF"/>
                </a:solidFill>
              </a:rPr>
              <a:t>cycloplegic refraction</a:t>
            </a:r>
          </a:p>
          <a:p>
            <a:pPr lvl="1" eaLnBrk="1" hangingPunct="1">
              <a:spcBef>
                <a:spcPct val="0"/>
              </a:spcBef>
              <a:buClrTx/>
              <a:buSzTx/>
              <a:buFontTx/>
              <a:buNone/>
            </a:pPr>
            <a:r>
              <a:rPr lang="en-US" altLang="en-US" sz="1600" b="0"/>
              <a:t>  --Perform bilateral…</a:t>
            </a:r>
            <a:r>
              <a:rPr lang="en-US" altLang="en-US" sz="1600" b="0">
                <a:solidFill>
                  <a:srgbClr val="0000FF"/>
                </a:solidFill>
              </a:rPr>
              <a:t>MR recession</a:t>
            </a:r>
            <a:endParaRPr lang="en-US" altLang="en-US" sz="1600" b="0"/>
          </a:p>
          <a:p>
            <a:pPr lvl="1" eaLnBrk="1" hangingPunct="1">
              <a:spcBef>
                <a:spcPct val="0"/>
              </a:spcBef>
              <a:buClrTx/>
              <a:buSzTx/>
              <a:buFontTx/>
              <a:buNone/>
            </a:pPr>
            <a:r>
              <a:rPr lang="en-US" altLang="en-US" sz="1600" b="0"/>
              <a:t>    --Best if by age…</a:t>
            </a:r>
            <a:r>
              <a:rPr lang="en-US" altLang="en-US" sz="1600" b="0">
                <a:solidFill>
                  <a:srgbClr val="0000FF"/>
                </a:solidFill>
              </a:rPr>
              <a:t>24 months</a:t>
            </a:r>
          </a:p>
          <a:p>
            <a:pPr lvl="1" eaLnBrk="1" hangingPunct="1">
              <a:spcBef>
                <a:spcPct val="0"/>
              </a:spcBef>
              <a:buClrTx/>
              <a:buSzTx/>
              <a:buFontTx/>
              <a:buNone/>
            </a:pPr>
            <a:r>
              <a:rPr lang="en-US" altLang="en-US" sz="1600" b="0"/>
              <a:t>  --If IO overaction present, consider…</a:t>
            </a:r>
            <a:r>
              <a:rPr lang="en-US" altLang="en-US" sz="1600" b="0">
                <a:solidFill>
                  <a:srgbClr val="0000FF"/>
                </a:solidFill>
              </a:rPr>
              <a:t>weakening</a:t>
            </a:r>
            <a:r>
              <a:rPr lang="en-US" altLang="en-US" sz="1600" b="0"/>
              <a:t> </a:t>
            </a:r>
          </a:p>
        </p:txBody>
      </p:sp>
      <p:sp>
        <p:nvSpPr>
          <p:cNvPr id="119854" name="Text Box 46">
            <a:extLst>
              <a:ext uri="{FF2B5EF4-FFF2-40B4-BE49-F238E27FC236}">
                <a16:creationId xmlns:a16="http://schemas.microsoft.com/office/drawing/2014/main" id="{B32FA107-2658-4A60-943D-B3CADC6E94B9}"/>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is the realistic goal of treatment?</a:t>
            </a:r>
          </a:p>
          <a:p>
            <a:pPr eaLnBrk="1" hangingPunct="1">
              <a:lnSpc>
                <a:spcPct val="90000"/>
              </a:lnSpc>
              <a:spcBef>
                <a:spcPct val="0"/>
              </a:spcBef>
              <a:buClrTx/>
              <a:buSzTx/>
              <a:buFontTx/>
              <a:buNone/>
            </a:pPr>
            <a:r>
              <a:rPr lang="en-US" altLang="en-US" sz="1600" b="0" dirty="0">
                <a:solidFill>
                  <a:srgbClr val="0000FF"/>
                </a:solidFill>
              </a:rPr>
              <a:t>Monofixation syndrome,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99FF66"/>
                </a:solidFill>
              </a:rPr>
              <a:t>What about high-grade stereopsis? </a:t>
            </a:r>
          </a:p>
          <a:p>
            <a:pPr eaLnBrk="1" hangingPunct="1">
              <a:lnSpc>
                <a:spcPct val="90000"/>
              </a:lnSpc>
              <a:spcBef>
                <a:spcPct val="0"/>
              </a:spcBef>
              <a:buClrTx/>
              <a:buSzTx/>
              <a:buFontTx/>
              <a:buNone/>
            </a:pPr>
            <a:r>
              <a:rPr lang="en-US" altLang="en-US" sz="1600" b="0" dirty="0">
                <a:solidFill>
                  <a:srgbClr val="99FF66"/>
                </a:solidFill>
              </a:rPr>
              <a:t>It’s not </a:t>
            </a:r>
            <a:r>
              <a:rPr lang="en-US" altLang="en-US" sz="1600" b="0" dirty="0" err="1">
                <a:solidFill>
                  <a:srgbClr val="99FF66"/>
                </a:solidFill>
              </a:rPr>
              <a:t>gonna</a:t>
            </a:r>
            <a:r>
              <a:rPr lang="en-US" altLang="en-US" sz="1600" b="0" dirty="0">
                <a:solidFill>
                  <a:srgbClr val="99FF66"/>
                </a:solidFill>
              </a:rPr>
              <a:t> happen</a:t>
            </a:r>
          </a:p>
        </p:txBody>
      </p:sp>
      <p:sp>
        <p:nvSpPr>
          <p:cNvPr id="119855" name="Slide Number Placeholder 1">
            <a:extLst>
              <a:ext uri="{FF2B5EF4-FFF2-40B4-BE49-F238E27FC236}">
                <a16:creationId xmlns:a16="http://schemas.microsoft.com/office/drawing/2014/main" id="{0FBF768F-140A-4C29-898E-44CB9D04664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8E5B94-19F8-4CBB-8BCE-4D5557AA8A85}" type="slidenum">
              <a:rPr lang="en-US" altLang="en-US" sz="1000"/>
              <a:pPr>
                <a:spcBef>
                  <a:spcPct val="0"/>
                </a:spcBef>
                <a:buClrTx/>
                <a:buSzTx/>
                <a:buFontTx/>
                <a:buNone/>
              </a:pPr>
              <a:t>144</a:t>
            </a:fld>
            <a:endParaRPr lang="en-US" altLang="en-US" sz="1000"/>
          </a:p>
        </p:txBody>
      </p:sp>
      <p:sp>
        <p:nvSpPr>
          <p:cNvPr id="2" name="Title 1">
            <a:extLst>
              <a:ext uri="{FF2B5EF4-FFF2-40B4-BE49-F238E27FC236}">
                <a16:creationId xmlns:a16="http://schemas.microsoft.com/office/drawing/2014/main" id="{8B18F453-652D-4697-9542-BCA74C4EFE28}"/>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D565D7EC-3CD5-4CB6-8AD2-31CD3C091BE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5" name="Text Box 3">
            <a:extLst>
              <a:ext uri="{FF2B5EF4-FFF2-40B4-BE49-F238E27FC236}">
                <a16:creationId xmlns:a16="http://schemas.microsoft.com/office/drawing/2014/main" id="{57AF6855-D16A-4E7B-A4C7-F5B86FBC78C9}"/>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0836" name="Text Box 4">
            <a:extLst>
              <a:ext uri="{FF2B5EF4-FFF2-40B4-BE49-F238E27FC236}">
                <a16:creationId xmlns:a16="http://schemas.microsoft.com/office/drawing/2014/main" id="{7F6C665C-06DB-4E6E-A55A-8068971A70E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0841" name="Line 9">
            <a:extLst>
              <a:ext uri="{FF2B5EF4-FFF2-40B4-BE49-F238E27FC236}">
                <a16:creationId xmlns:a16="http://schemas.microsoft.com/office/drawing/2014/main" id="{6B8C3B39-FF11-44B9-BB4D-E284947AD520}"/>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2" name="Line 10">
            <a:extLst>
              <a:ext uri="{FF2B5EF4-FFF2-40B4-BE49-F238E27FC236}">
                <a16:creationId xmlns:a16="http://schemas.microsoft.com/office/drawing/2014/main" id="{C5129C25-254F-495B-820B-91986EBF4BE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3" name="Line 11">
            <a:extLst>
              <a:ext uri="{FF2B5EF4-FFF2-40B4-BE49-F238E27FC236}">
                <a16:creationId xmlns:a16="http://schemas.microsoft.com/office/drawing/2014/main" id="{30C32B46-670B-4F3F-B07B-238A0F645C8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4" name="Line 12">
            <a:extLst>
              <a:ext uri="{FF2B5EF4-FFF2-40B4-BE49-F238E27FC236}">
                <a16:creationId xmlns:a16="http://schemas.microsoft.com/office/drawing/2014/main" id="{81640F22-0ACD-4BBE-B426-F1617270837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7" name="Line 15">
            <a:extLst>
              <a:ext uri="{FF2B5EF4-FFF2-40B4-BE49-F238E27FC236}">
                <a16:creationId xmlns:a16="http://schemas.microsoft.com/office/drawing/2014/main" id="{4547A75E-3C5B-4F1F-8A15-51BA370B938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9" name="Rectangle 17">
            <a:extLst>
              <a:ext uri="{FF2B5EF4-FFF2-40B4-BE49-F238E27FC236}">
                <a16:creationId xmlns:a16="http://schemas.microsoft.com/office/drawing/2014/main" id="{8F894903-E80E-4D15-9399-20B694D3E6C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0850" name="Rectangle 18">
            <a:extLst>
              <a:ext uri="{FF2B5EF4-FFF2-40B4-BE49-F238E27FC236}">
                <a16:creationId xmlns:a16="http://schemas.microsoft.com/office/drawing/2014/main" id="{909F46FC-ABD1-4466-8DB8-8E38F93E03E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0851" name="Text Box 19">
            <a:extLst>
              <a:ext uri="{FF2B5EF4-FFF2-40B4-BE49-F238E27FC236}">
                <a16:creationId xmlns:a16="http://schemas.microsoft.com/office/drawing/2014/main" id="{AFC5A91C-353D-4D92-B316-3322DC669BF1}"/>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20852" name="Text Box 20">
            <a:extLst>
              <a:ext uri="{FF2B5EF4-FFF2-40B4-BE49-F238E27FC236}">
                <a16:creationId xmlns:a16="http://schemas.microsoft.com/office/drawing/2014/main" id="{429713B2-3B8E-4E66-96C3-9753AA0F002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0853" name="Text Box 21">
            <a:extLst>
              <a:ext uri="{FF2B5EF4-FFF2-40B4-BE49-F238E27FC236}">
                <a16:creationId xmlns:a16="http://schemas.microsoft.com/office/drawing/2014/main" id="{86A3AB13-EBC7-4ABE-B5EC-D147782A46C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0870" name="Text Box 38">
            <a:extLst>
              <a:ext uri="{FF2B5EF4-FFF2-40B4-BE49-F238E27FC236}">
                <a16:creationId xmlns:a16="http://schemas.microsoft.com/office/drawing/2014/main" id="{672C9BF6-D720-4B48-A1E0-2B1D0C0E5F2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0871" name="Text Box 39">
            <a:extLst>
              <a:ext uri="{FF2B5EF4-FFF2-40B4-BE49-F238E27FC236}">
                <a16:creationId xmlns:a16="http://schemas.microsoft.com/office/drawing/2014/main" id="{C2D958BA-66F7-4670-9FB2-63E6CA9720D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0872" name="Text Box 40">
            <a:extLst>
              <a:ext uri="{FF2B5EF4-FFF2-40B4-BE49-F238E27FC236}">
                <a16:creationId xmlns:a16="http://schemas.microsoft.com/office/drawing/2014/main" id="{E43F1472-762E-4C5A-B227-4E543BA52DD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0873" name="Line 41">
            <a:extLst>
              <a:ext uri="{FF2B5EF4-FFF2-40B4-BE49-F238E27FC236}">
                <a16:creationId xmlns:a16="http://schemas.microsoft.com/office/drawing/2014/main" id="{0AAF8155-1B2F-49FC-A3CE-6830B25B42B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74" name="Line 42">
            <a:extLst>
              <a:ext uri="{FF2B5EF4-FFF2-40B4-BE49-F238E27FC236}">
                <a16:creationId xmlns:a16="http://schemas.microsoft.com/office/drawing/2014/main" id="{5E96DF5E-A71D-4332-B92E-BD1B4F63FD4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75" name="Line 43">
            <a:extLst>
              <a:ext uri="{FF2B5EF4-FFF2-40B4-BE49-F238E27FC236}">
                <a16:creationId xmlns:a16="http://schemas.microsoft.com/office/drawing/2014/main" id="{C8121A0A-3503-4ECC-82AF-16D2DE40B92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76" name="Line 44">
            <a:extLst>
              <a:ext uri="{FF2B5EF4-FFF2-40B4-BE49-F238E27FC236}">
                <a16:creationId xmlns:a16="http://schemas.microsoft.com/office/drawing/2014/main" id="{9495CE18-3F06-4191-82B9-6430A3A8E6E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77" name="Text Box 45">
            <a:extLst>
              <a:ext uri="{FF2B5EF4-FFF2-40B4-BE49-F238E27FC236}">
                <a16:creationId xmlns:a16="http://schemas.microsoft.com/office/drawing/2014/main" id="{E76D00BA-F110-4D73-8C60-8ED1C65C33BB}"/>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solidFill>
                  <a:srgbClr val="808080"/>
                </a:solidFill>
              </a:rPr>
              <a:t>Congenital ET without nystagmus</a:t>
            </a:r>
          </a:p>
          <a:p>
            <a:pPr lvl="1" eaLnBrk="1" hangingPunct="1">
              <a:spcBef>
                <a:spcPct val="0"/>
              </a:spcBef>
              <a:buClrTx/>
              <a:buSzTx/>
              <a:buFontTx/>
              <a:buNone/>
            </a:pPr>
            <a:r>
              <a:rPr lang="en-US" altLang="en-US" sz="1600" b="0">
                <a:solidFill>
                  <a:srgbClr val="808080"/>
                </a:solidFill>
              </a:rPr>
              <a:t>--Family history usually…present</a:t>
            </a:r>
          </a:p>
          <a:p>
            <a:pPr lvl="1" eaLnBrk="1" hangingPunct="1">
              <a:spcBef>
                <a:spcPct val="0"/>
              </a:spcBef>
              <a:buClrTx/>
              <a:buSzTx/>
              <a:buFontTx/>
              <a:buNone/>
            </a:pPr>
            <a:r>
              <a:rPr lang="en-US" altLang="en-US" sz="1600" b="0">
                <a:solidFill>
                  <a:srgbClr val="808080"/>
                </a:solidFill>
              </a:rPr>
              <a:t>--Deviation tends to be…large</a:t>
            </a:r>
          </a:p>
          <a:p>
            <a:pPr lvl="1" eaLnBrk="1" hangingPunct="1">
              <a:spcBef>
                <a:spcPct val="0"/>
              </a:spcBef>
              <a:buClrTx/>
              <a:buSzTx/>
              <a:buFontTx/>
              <a:buNone/>
            </a:pPr>
            <a:r>
              <a:rPr lang="en-US" altLang="en-US" sz="1600" b="0">
                <a:solidFill>
                  <a:srgbClr val="808080"/>
                </a:solidFill>
              </a:rPr>
              <a:t>--Cross fixation…common</a:t>
            </a:r>
          </a:p>
          <a:p>
            <a:pPr lvl="1" eaLnBrk="1" hangingPunct="1">
              <a:spcBef>
                <a:spcPct val="0"/>
              </a:spcBef>
              <a:buClrTx/>
              <a:buSzTx/>
              <a:buFontTx/>
              <a:buNone/>
            </a:pPr>
            <a:r>
              <a:rPr lang="en-US" altLang="en-US" sz="1600" b="0">
                <a:solidFill>
                  <a:srgbClr val="808080"/>
                </a:solidFill>
              </a:rPr>
              <a:t>--2/3 with concomitant…DVD and IO overaction</a:t>
            </a:r>
          </a:p>
          <a:p>
            <a:pPr lvl="1" eaLnBrk="1" hangingPunct="1">
              <a:spcBef>
                <a:spcPct val="0"/>
              </a:spcBef>
              <a:buClrTx/>
              <a:buSzTx/>
              <a:buFontTx/>
              <a:buNone/>
            </a:pPr>
            <a:r>
              <a:rPr lang="en-US" altLang="en-US" sz="1600"/>
              <a:t>Management</a:t>
            </a:r>
            <a:r>
              <a:rPr lang="en-US" altLang="en-US" sz="1600" b="0"/>
              <a:t>:</a:t>
            </a:r>
          </a:p>
          <a:p>
            <a:pPr lvl="1" eaLnBrk="1" hangingPunct="1">
              <a:spcBef>
                <a:spcPct val="0"/>
              </a:spcBef>
              <a:buClrTx/>
              <a:buSzTx/>
              <a:buFontTx/>
              <a:buNone/>
            </a:pPr>
            <a:r>
              <a:rPr lang="en-US" altLang="en-US" sz="1600" b="0"/>
              <a:t>  --Prescribe full…</a:t>
            </a:r>
            <a:r>
              <a:rPr lang="en-US" altLang="en-US" sz="1600" b="0">
                <a:solidFill>
                  <a:srgbClr val="0000FF"/>
                </a:solidFill>
              </a:rPr>
              <a:t>cycloplegic refraction</a:t>
            </a:r>
          </a:p>
          <a:p>
            <a:pPr lvl="1" eaLnBrk="1" hangingPunct="1">
              <a:spcBef>
                <a:spcPct val="0"/>
              </a:spcBef>
              <a:buClrTx/>
              <a:buSzTx/>
              <a:buFontTx/>
              <a:buNone/>
            </a:pPr>
            <a:r>
              <a:rPr lang="en-US" altLang="en-US" sz="1600" b="0"/>
              <a:t>  --Perform bilateral…</a:t>
            </a:r>
            <a:r>
              <a:rPr lang="en-US" altLang="en-US" sz="1600" b="0">
                <a:solidFill>
                  <a:srgbClr val="0000FF"/>
                </a:solidFill>
              </a:rPr>
              <a:t>MR recession</a:t>
            </a:r>
            <a:endParaRPr lang="en-US" altLang="en-US" sz="1600" b="0"/>
          </a:p>
          <a:p>
            <a:pPr lvl="1" eaLnBrk="1" hangingPunct="1">
              <a:spcBef>
                <a:spcPct val="0"/>
              </a:spcBef>
              <a:buClrTx/>
              <a:buSzTx/>
              <a:buFontTx/>
              <a:buNone/>
            </a:pPr>
            <a:r>
              <a:rPr lang="en-US" altLang="en-US" sz="1600" b="0"/>
              <a:t>    --Best if by age…</a:t>
            </a:r>
            <a:r>
              <a:rPr lang="en-US" altLang="en-US" sz="1600" b="0">
                <a:solidFill>
                  <a:srgbClr val="0000FF"/>
                </a:solidFill>
              </a:rPr>
              <a:t>24 months</a:t>
            </a:r>
          </a:p>
          <a:p>
            <a:pPr lvl="1" eaLnBrk="1" hangingPunct="1">
              <a:spcBef>
                <a:spcPct val="0"/>
              </a:spcBef>
              <a:buClrTx/>
              <a:buSzTx/>
              <a:buFontTx/>
              <a:buNone/>
            </a:pPr>
            <a:r>
              <a:rPr lang="en-US" altLang="en-US" sz="1600" b="0"/>
              <a:t>  --If IO overaction present, consider…</a:t>
            </a:r>
            <a:r>
              <a:rPr lang="en-US" altLang="en-US" sz="1600" b="0">
                <a:solidFill>
                  <a:srgbClr val="0000FF"/>
                </a:solidFill>
              </a:rPr>
              <a:t>weakening</a:t>
            </a:r>
            <a:r>
              <a:rPr lang="en-US" altLang="en-US" sz="1600" b="0"/>
              <a:t> </a:t>
            </a:r>
          </a:p>
        </p:txBody>
      </p:sp>
      <p:sp>
        <p:nvSpPr>
          <p:cNvPr id="120878" name="Text Box 46">
            <a:extLst>
              <a:ext uri="{FF2B5EF4-FFF2-40B4-BE49-F238E27FC236}">
                <a16:creationId xmlns:a16="http://schemas.microsoft.com/office/drawing/2014/main" id="{B5DC4E38-4090-4BB7-8C03-E2D918BB9B1E}"/>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is the realistic goal of treatment?</a:t>
            </a:r>
          </a:p>
          <a:p>
            <a:pPr eaLnBrk="1" hangingPunct="1">
              <a:lnSpc>
                <a:spcPct val="90000"/>
              </a:lnSpc>
              <a:spcBef>
                <a:spcPct val="0"/>
              </a:spcBef>
              <a:buClrTx/>
              <a:buSzTx/>
              <a:buFontTx/>
              <a:buNone/>
            </a:pPr>
            <a:r>
              <a:rPr lang="en-US" altLang="en-US" sz="1600" b="0" dirty="0">
                <a:solidFill>
                  <a:srgbClr val="0000FF"/>
                </a:solidFill>
              </a:rPr>
              <a:t>Monofixation syndrome,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0000FF"/>
                </a:solidFill>
              </a:rPr>
              <a:t>What about high-grade stereopsis? </a:t>
            </a:r>
          </a:p>
          <a:p>
            <a:pPr eaLnBrk="1" hangingPunct="1">
              <a:lnSpc>
                <a:spcPct val="90000"/>
              </a:lnSpc>
              <a:spcBef>
                <a:spcPct val="0"/>
              </a:spcBef>
              <a:buClrTx/>
              <a:buSzTx/>
              <a:buFontTx/>
              <a:buNone/>
            </a:pPr>
            <a:r>
              <a:rPr lang="en-US" altLang="en-US" sz="1600" b="0" dirty="0">
                <a:solidFill>
                  <a:srgbClr val="99FF66"/>
                </a:solidFill>
              </a:rPr>
              <a:t>It’s not </a:t>
            </a:r>
            <a:r>
              <a:rPr lang="en-US" altLang="en-US" sz="1600" b="0" dirty="0" err="1">
                <a:solidFill>
                  <a:srgbClr val="99FF66"/>
                </a:solidFill>
              </a:rPr>
              <a:t>gonna</a:t>
            </a:r>
            <a:r>
              <a:rPr lang="en-US" altLang="en-US" sz="1600" b="0" dirty="0">
                <a:solidFill>
                  <a:srgbClr val="99FF66"/>
                </a:solidFill>
              </a:rPr>
              <a:t> happen</a:t>
            </a:r>
          </a:p>
        </p:txBody>
      </p:sp>
      <p:sp>
        <p:nvSpPr>
          <p:cNvPr id="120879" name="Slide Number Placeholder 1">
            <a:extLst>
              <a:ext uri="{FF2B5EF4-FFF2-40B4-BE49-F238E27FC236}">
                <a16:creationId xmlns:a16="http://schemas.microsoft.com/office/drawing/2014/main" id="{04C8CB9C-F996-4571-9A91-336E01E210B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8F08802-C23D-4F05-8701-6E60DA9DC936}" type="slidenum">
              <a:rPr lang="en-US" altLang="en-US" sz="1000"/>
              <a:pPr>
                <a:spcBef>
                  <a:spcPct val="0"/>
                </a:spcBef>
                <a:buClrTx/>
                <a:buSzTx/>
                <a:buFontTx/>
                <a:buNone/>
              </a:pPr>
              <a:t>145</a:t>
            </a:fld>
            <a:endParaRPr lang="en-US" altLang="en-US" sz="1000"/>
          </a:p>
        </p:txBody>
      </p:sp>
      <p:sp>
        <p:nvSpPr>
          <p:cNvPr id="2" name="Title 1">
            <a:extLst>
              <a:ext uri="{FF2B5EF4-FFF2-40B4-BE49-F238E27FC236}">
                <a16:creationId xmlns:a16="http://schemas.microsoft.com/office/drawing/2014/main" id="{C3B0497D-BCB3-4A4A-BA93-2039348544DA}"/>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519A3AEC-79A8-4428-AC31-5079C176088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Text Box 3">
            <a:extLst>
              <a:ext uri="{FF2B5EF4-FFF2-40B4-BE49-F238E27FC236}">
                <a16:creationId xmlns:a16="http://schemas.microsoft.com/office/drawing/2014/main" id="{39BB9E2A-5EC8-4B33-BF4E-7A4DBA53F1E0}"/>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1860" name="Text Box 4">
            <a:extLst>
              <a:ext uri="{FF2B5EF4-FFF2-40B4-BE49-F238E27FC236}">
                <a16:creationId xmlns:a16="http://schemas.microsoft.com/office/drawing/2014/main" id="{0AFF6813-4D7B-44F3-B453-807693D416E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1865" name="Line 9">
            <a:extLst>
              <a:ext uri="{FF2B5EF4-FFF2-40B4-BE49-F238E27FC236}">
                <a16:creationId xmlns:a16="http://schemas.microsoft.com/office/drawing/2014/main" id="{6E838928-2111-4D5B-AB0B-3CA107DB6D4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a:extLst>
              <a:ext uri="{FF2B5EF4-FFF2-40B4-BE49-F238E27FC236}">
                <a16:creationId xmlns:a16="http://schemas.microsoft.com/office/drawing/2014/main" id="{40F8B7BD-5ADB-4569-94BE-F6A3093C58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Line 11">
            <a:extLst>
              <a:ext uri="{FF2B5EF4-FFF2-40B4-BE49-F238E27FC236}">
                <a16:creationId xmlns:a16="http://schemas.microsoft.com/office/drawing/2014/main" id="{A911C79F-A6E8-481C-81FC-C46A790CD0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8" name="Line 12">
            <a:extLst>
              <a:ext uri="{FF2B5EF4-FFF2-40B4-BE49-F238E27FC236}">
                <a16:creationId xmlns:a16="http://schemas.microsoft.com/office/drawing/2014/main" id="{8AF5F9F2-9A45-40CA-9EFA-3AEEBEEAEB3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1" name="Line 15">
            <a:extLst>
              <a:ext uri="{FF2B5EF4-FFF2-40B4-BE49-F238E27FC236}">
                <a16:creationId xmlns:a16="http://schemas.microsoft.com/office/drawing/2014/main" id="{5F055621-6CDA-48C9-A0E1-2426F6A94C2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3" name="Rectangle 17">
            <a:extLst>
              <a:ext uri="{FF2B5EF4-FFF2-40B4-BE49-F238E27FC236}">
                <a16:creationId xmlns:a16="http://schemas.microsoft.com/office/drawing/2014/main" id="{9765CAEC-D45A-462C-9132-59ECC3AA107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1874" name="Rectangle 18">
            <a:extLst>
              <a:ext uri="{FF2B5EF4-FFF2-40B4-BE49-F238E27FC236}">
                <a16:creationId xmlns:a16="http://schemas.microsoft.com/office/drawing/2014/main" id="{191DFBEB-828A-427C-96FD-E55F351F36D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1875" name="Text Box 19">
            <a:extLst>
              <a:ext uri="{FF2B5EF4-FFF2-40B4-BE49-F238E27FC236}">
                <a16:creationId xmlns:a16="http://schemas.microsoft.com/office/drawing/2014/main" id="{4ADEDD12-F145-41EF-97DB-61853DB4F3F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21876" name="Text Box 20">
            <a:extLst>
              <a:ext uri="{FF2B5EF4-FFF2-40B4-BE49-F238E27FC236}">
                <a16:creationId xmlns:a16="http://schemas.microsoft.com/office/drawing/2014/main" id="{7D07C0C1-7320-4A49-B4CD-EC2EC22A654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1877" name="Text Box 21">
            <a:extLst>
              <a:ext uri="{FF2B5EF4-FFF2-40B4-BE49-F238E27FC236}">
                <a16:creationId xmlns:a16="http://schemas.microsoft.com/office/drawing/2014/main" id="{92108758-4B49-4931-B4A7-81FA15AEA6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1894" name="Text Box 38">
            <a:extLst>
              <a:ext uri="{FF2B5EF4-FFF2-40B4-BE49-F238E27FC236}">
                <a16:creationId xmlns:a16="http://schemas.microsoft.com/office/drawing/2014/main" id="{444CC589-5764-4614-BE7C-952B17F17D7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1895" name="Text Box 39">
            <a:extLst>
              <a:ext uri="{FF2B5EF4-FFF2-40B4-BE49-F238E27FC236}">
                <a16:creationId xmlns:a16="http://schemas.microsoft.com/office/drawing/2014/main" id="{9D7CC871-EC7E-4C4B-9369-910BD0D41E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1896" name="Text Box 40">
            <a:extLst>
              <a:ext uri="{FF2B5EF4-FFF2-40B4-BE49-F238E27FC236}">
                <a16:creationId xmlns:a16="http://schemas.microsoft.com/office/drawing/2014/main" id="{788B6594-D09E-4BF4-B697-E4833C55D1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1897" name="Line 41">
            <a:extLst>
              <a:ext uri="{FF2B5EF4-FFF2-40B4-BE49-F238E27FC236}">
                <a16:creationId xmlns:a16="http://schemas.microsoft.com/office/drawing/2014/main" id="{6E51212D-F485-4418-A348-E325A51EEE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8" name="Line 42">
            <a:extLst>
              <a:ext uri="{FF2B5EF4-FFF2-40B4-BE49-F238E27FC236}">
                <a16:creationId xmlns:a16="http://schemas.microsoft.com/office/drawing/2014/main" id="{BF924094-4B9C-4816-AD99-D8C6D24FAA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9" name="Line 43">
            <a:extLst>
              <a:ext uri="{FF2B5EF4-FFF2-40B4-BE49-F238E27FC236}">
                <a16:creationId xmlns:a16="http://schemas.microsoft.com/office/drawing/2014/main" id="{B87DD026-AEE7-4838-94F6-1EF6B53D38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0" name="Line 44">
            <a:extLst>
              <a:ext uri="{FF2B5EF4-FFF2-40B4-BE49-F238E27FC236}">
                <a16:creationId xmlns:a16="http://schemas.microsoft.com/office/drawing/2014/main" id="{92E1E396-9385-46ED-B044-BC3DCA62DAB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1" name="Text Box 45">
            <a:extLst>
              <a:ext uri="{FF2B5EF4-FFF2-40B4-BE49-F238E27FC236}">
                <a16:creationId xmlns:a16="http://schemas.microsoft.com/office/drawing/2014/main" id="{861D4675-C3BE-4AC6-BD84-4AAA3DFB89A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solidFill>
                  <a:srgbClr val="808080"/>
                </a:solidFill>
              </a:rPr>
              <a:t>Congenital ET without nystagmus</a:t>
            </a:r>
          </a:p>
          <a:p>
            <a:pPr lvl="1" eaLnBrk="1" hangingPunct="1">
              <a:spcBef>
                <a:spcPct val="0"/>
              </a:spcBef>
              <a:buClrTx/>
              <a:buSzTx/>
              <a:buFontTx/>
              <a:buNone/>
            </a:pPr>
            <a:r>
              <a:rPr lang="en-US" altLang="en-US" sz="1600" b="0">
                <a:solidFill>
                  <a:srgbClr val="808080"/>
                </a:solidFill>
              </a:rPr>
              <a:t>--Family history usually…present</a:t>
            </a:r>
          </a:p>
          <a:p>
            <a:pPr lvl="1" eaLnBrk="1" hangingPunct="1">
              <a:spcBef>
                <a:spcPct val="0"/>
              </a:spcBef>
              <a:buClrTx/>
              <a:buSzTx/>
              <a:buFontTx/>
              <a:buNone/>
            </a:pPr>
            <a:r>
              <a:rPr lang="en-US" altLang="en-US" sz="1600" b="0">
                <a:solidFill>
                  <a:srgbClr val="808080"/>
                </a:solidFill>
              </a:rPr>
              <a:t>--Deviation tends to be…large</a:t>
            </a:r>
          </a:p>
          <a:p>
            <a:pPr lvl="1" eaLnBrk="1" hangingPunct="1">
              <a:spcBef>
                <a:spcPct val="0"/>
              </a:spcBef>
              <a:buClrTx/>
              <a:buSzTx/>
              <a:buFontTx/>
              <a:buNone/>
            </a:pPr>
            <a:r>
              <a:rPr lang="en-US" altLang="en-US" sz="1600" b="0">
                <a:solidFill>
                  <a:srgbClr val="808080"/>
                </a:solidFill>
              </a:rPr>
              <a:t>--Cross fixation…common</a:t>
            </a:r>
          </a:p>
          <a:p>
            <a:pPr lvl="1" eaLnBrk="1" hangingPunct="1">
              <a:spcBef>
                <a:spcPct val="0"/>
              </a:spcBef>
              <a:buClrTx/>
              <a:buSzTx/>
              <a:buFontTx/>
              <a:buNone/>
            </a:pPr>
            <a:r>
              <a:rPr lang="en-US" altLang="en-US" sz="1600" b="0">
                <a:solidFill>
                  <a:srgbClr val="808080"/>
                </a:solidFill>
              </a:rPr>
              <a:t>--2/3 with concomitant…DVD and IO overaction</a:t>
            </a:r>
          </a:p>
          <a:p>
            <a:pPr lvl="1" eaLnBrk="1" hangingPunct="1">
              <a:spcBef>
                <a:spcPct val="0"/>
              </a:spcBef>
              <a:buClrTx/>
              <a:buSzTx/>
              <a:buFontTx/>
              <a:buNone/>
            </a:pPr>
            <a:r>
              <a:rPr lang="en-US" altLang="en-US" sz="1600"/>
              <a:t>Management</a:t>
            </a:r>
            <a:r>
              <a:rPr lang="en-US" altLang="en-US" sz="1600" b="0"/>
              <a:t>:</a:t>
            </a:r>
          </a:p>
          <a:p>
            <a:pPr lvl="1" eaLnBrk="1" hangingPunct="1">
              <a:spcBef>
                <a:spcPct val="0"/>
              </a:spcBef>
              <a:buClrTx/>
              <a:buSzTx/>
              <a:buFontTx/>
              <a:buNone/>
            </a:pPr>
            <a:r>
              <a:rPr lang="en-US" altLang="en-US" sz="1600" b="0"/>
              <a:t>  --Prescribe full…</a:t>
            </a:r>
            <a:r>
              <a:rPr lang="en-US" altLang="en-US" sz="1600" b="0">
                <a:solidFill>
                  <a:srgbClr val="0000FF"/>
                </a:solidFill>
              </a:rPr>
              <a:t>cycloplegic refraction</a:t>
            </a:r>
          </a:p>
          <a:p>
            <a:pPr lvl="1" eaLnBrk="1" hangingPunct="1">
              <a:spcBef>
                <a:spcPct val="0"/>
              </a:spcBef>
              <a:buClrTx/>
              <a:buSzTx/>
              <a:buFontTx/>
              <a:buNone/>
            </a:pPr>
            <a:r>
              <a:rPr lang="en-US" altLang="en-US" sz="1600" b="0"/>
              <a:t>  --Perform bilateral…</a:t>
            </a:r>
            <a:r>
              <a:rPr lang="en-US" altLang="en-US" sz="1600" b="0">
                <a:solidFill>
                  <a:srgbClr val="0000FF"/>
                </a:solidFill>
              </a:rPr>
              <a:t>MR recession</a:t>
            </a:r>
            <a:endParaRPr lang="en-US" altLang="en-US" sz="1600" b="0"/>
          </a:p>
          <a:p>
            <a:pPr lvl="1" eaLnBrk="1" hangingPunct="1">
              <a:spcBef>
                <a:spcPct val="0"/>
              </a:spcBef>
              <a:buClrTx/>
              <a:buSzTx/>
              <a:buFontTx/>
              <a:buNone/>
            </a:pPr>
            <a:r>
              <a:rPr lang="en-US" altLang="en-US" sz="1600" b="0"/>
              <a:t>    --Best if by age…</a:t>
            </a:r>
            <a:r>
              <a:rPr lang="en-US" altLang="en-US" sz="1600" b="0">
                <a:solidFill>
                  <a:srgbClr val="0000FF"/>
                </a:solidFill>
              </a:rPr>
              <a:t>24 months</a:t>
            </a:r>
          </a:p>
          <a:p>
            <a:pPr lvl="1" eaLnBrk="1" hangingPunct="1">
              <a:spcBef>
                <a:spcPct val="0"/>
              </a:spcBef>
              <a:buClrTx/>
              <a:buSzTx/>
              <a:buFontTx/>
              <a:buNone/>
            </a:pPr>
            <a:r>
              <a:rPr lang="en-US" altLang="en-US" sz="1600" b="0"/>
              <a:t>  --If IO overaction present, consider…</a:t>
            </a:r>
            <a:r>
              <a:rPr lang="en-US" altLang="en-US" sz="1600" b="0">
                <a:solidFill>
                  <a:srgbClr val="0000FF"/>
                </a:solidFill>
              </a:rPr>
              <a:t>weakening</a:t>
            </a:r>
            <a:r>
              <a:rPr lang="en-US" altLang="en-US" sz="1600" b="0"/>
              <a:t> </a:t>
            </a:r>
          </a:p>
        </p:txBody>
      </p:sp>
      <p:sp>
        <p:nvSpPr>
          <p:cNvPr id="121902" name="Text Box 46">
            <a:extLst>
              <a:ext uri="{FF2B5EF4-FFF2-40B4-BE49-F238E27FC236}">
                <a16:creationId xmlns:a16="http://schemas.microsoft.com/office/drawing/2014/main" id="{B2685E23-92DA-413E-9188-DE378134E89C}"/>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rgbClr val="0000FF"/>
                </a:solidFill>
              </a:rPr>
              <a:t>What is the realistic goal of treatment?</a:t>
            </a:r>
          </a:p>
          <a:p>
            <a:pPr eaLnBrk="1" hangingPunct="1">
              <a:lnSpc>
                <a:spcPct val="90000"/>
              </a:lnSpc>
              <a:spcBef>
                <a:spcPct val="0"/>
              </a:spcBef>
              <a:buClrTx/>
              <a:buSzTx/>
              <a:buFontTx/>
              <a:buNone/>
            </a:pPr>
            <a:r>
              <a:rPr lang="en-US" altLang="en-US" sz="1600" b="0" dirty="0">
                <a:solidFill>
                  <a:srgbClr val="0000FF"/>
                </a:solidFill>
              </a:rPr>
              <a:t>Monofixation syndrome,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rgbClr val="0000FF"/>
                </a:solidFill>
              </a:rPr>
              <a:t>What about high-grade stereopsis? </a:t>
            </a:r>
          </a:p>
          <a:p>
            <a:pPr eaLnBrk="1" hangingPunct="1">
              <a:lnSpc>
                <a:spcPct val="90000"/>
              </a:lnSpc>
              <a:spcBef>
                <a:spcPct val="0"/>
              </a:spcBef>
              <a:buClrTx/>
              <a:buSzTx/>
              <a:buFontTx/>
              <a:buNone/>
            </a:pPr>
            <a:r>
              <a:rPr lang="en-US" altLang="en-US" sz="1600" b="0" dirty="0">
                <a:solidFill>
                  <a:srgbClr val="0000FF"/>
                </a:solidFill>
              </a:rPr>
              <a:t>It’s not </a:t>
            </a:r>
            <a:r>
              <a:rPr lang="en-US" altLang="en-US" sz="1600" b="0" dirty="0" err="1">
                <a:solidFill>
                  <a:srgbClr val="0000FF"/>
                </a:solidFill>
              </a:rPr>
              <a:t>gonna</a:t>
            </a:r>
            <a:r>
              <a:rPr lang="en-US" altLang="en-US" sz="1600" b="0" dirty="0">
                <a:solidFill>
                  <a:srgbClr val="0000FF"/>
                </a:solidFill>
              </a:rPr>
              <a:t> happen</a:t>
            </a:r>
          </a:p>
        </p:txBody>
      </p:sp>
      <p:sp>
        <p:nvSpPr>
          <p:cNvPr id="121903" name="Slide Number Placeholder 1">
            <a:extLst>
              <a:ext uri="{FF2B5EF4-FFF2-40B4-BE49-F238E27FC236}">
                <a16:creationId xmlns:a16="http://schemas.microsoft.com/office/drawing/2014/main" id="{21A75D0C-A554-4A74-9649-9BB8073BBE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E9CFBC-8011-4F42-9397-CB93F523F48D}" type="slidenum">
              <a:rPr lang="en-US" altLang="en-US" sz="1000"/>
              <a:pPr>
                <a:spcBef>
                  <a:spcPct val="0"/>
                </a:spcBef>
                <a:buClrTx/>
                <a:buSzTx/>
                <a:buFontTx/>
                <a:buNone/>
              </a:pPr>
              <a:t>146</a:t>
            </a:fld>
            <a:endParaRPr lang="en-US" altLang="en-US" sz="1000"/>
          </a:p>
        </p:txBody>
      </p:sp>
      <p:sp>
        <p:nvSpPr>
          <p:cNvPr id="2" name="Title 1">
            <a:extLst>
              <a:ext uri="{FF2B5EF4-FFF2-40B4-BE49-F238E27FC236}">
                <a16:creationId xmlns:a16="http://schemas.microsoft.com/office/drawing/2014/main" id="{38D68DF6-62E1-4599-BD2C-32384DB9C824}"/>
              </a:ext>
            </a:extLst>
          </p:cNvPr>
          <p:cNvSpPr>
            <a:spLocks noGrp="1"/>
          </p:cNvSpPr>
          <p:nvPr>
            <p:ph type="title"/>
          </p:nvPr>
        </p:nvSpPr>
        <p:spPr/>
        <p:txBody>
          <a:bodyPr/>
          <a:lstStyle/>
          <a:p>
            <a:endParaRPr lang="en-US"/>
          </a:p>
        </p:txBody>
      </p:sp>
      <p:sp>
        <p:nvSpPr>
          <p:cNvPr id="26" name="TextBox 25">
            <a:extLst>
              <a:ext uri="{FF2B5EF4-FFF2-40B4-BE49-F238E27FC236}">
                <a16:creationId xmlns:a16="http://schemas.microsoft.com/office/drawing/2014/main" id="{C3ACD156-721E-4848-BA6C-7FDA2E12E96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Text Box 3">
            <a:extLst>
              <a:ext uri="{FF2B5EF4-FFF2-40B4-BE49-F238E27FC236}">
                <a16:creationId xmlns:a16="http://schemas.microsoft.com/office/drawing/2014/main" id="{39BB9E2A-5EC8-4B33-BF4E-7A4DBA53F1E0}"/>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1860" name="Text Box 4">
            <a:extLst>
              <a:ext uri="{FF2B5EF4-FFF2-40B4-BE49-F238E27FC236}">
                <a16:creationId xmlns:a16="http://schemas.microsoft.com/office/drawing/2014/main" id="{0AFF6813-4D7B-44F3-B453-807693D416E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1865" name="Line 9">
            <a:extLst>
              <a:ext uri="{FF2B5EF4-FFF2-40B4-BE49-F238E27FC236}">
                <a16:creationId xmlns:a16="http://schemas.microsoft.com/office/drawing/2014/main" id="{6E838928-2111-4D5B-AB0B-3CA107DB6D4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a:extLst>
              <a:ext uri="{FF2B5EF4-FFF2-40B4-BE49-F238E27FC236}">
                <a16:creationId xmlns:a16="http://schemas.microsoft.com/office/drawing/2014/main" id="{40F8B7BD-5ADB-4569-94BE-F6A3093C58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Line 11">
            <a:extLst>
              <a:ext uri="{FF2B5EF4-FFF2-40B4-BE49-F238E27FC236}">
                <a16:creationId xmlns:a16="http://schemas.microsoft.com/office/drawing/2014/main" id="{A911C79F-A6E8-481C-81FC-C46A790CD0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8" name="Line 12">
            <a:extLst>
              <a:ext uri="{FF2B5EF4-FFF2-40B4-BE49-F238E27FC236}">
                <a16:creationId xmlns:a16="http://schemas.microsoft.com/office/drawing/2014/main" id="{8AF5F9F2-9A45-40CA-9EFA-3AEEBEEAEB3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1" name="Line 15">
            <a:extLst>
              <a:ext uri="{FF2B5EF4-FFF2-40B4-BE49-F238E27FC236}">
                <a16:creationId xmlns:a16="http://schemas.microsoft.com/office/drawing/2014/main" id="{5F055621-6CDA-48C9-A0E1-2426F6A94C2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3" name="Rectangle 17">
            <a:extLst>
              <a:ext uri="{FF2B5EF4-FFF2-40B4-BE49-F238E27FC236}">
                <a16:creationId xmlns:a16="http://schemas.microsoft.com/office/drawing/2014/main" id="{9765CAEC-D45A-462C-9132-59ECC3AA107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1874" name="Rectangle 18">
            <a:extLst>
              <a:ext uri="{FF2B5EF4-FFF2-40B4-BE49-F238E27FC236}">
                <a16:creationId xmlns:a16="http://schemas.microsoft.com/office/drawing/2014/main" id="{191DFBEB-828A-427C-96FD-E55F351F36D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1875" name="Text Box 19">
            <a:extLst>
              <a:ext uri="{FF2B5EF4-FFF2-40B4-BE49-F238E27FC236}">
                <a16:creationId xmlns:a16="http://schemas.microsoft.com/office/drawing/2014/main" id="{4ADEDD12-F145-41EF-97DB-61853DB4F3F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21876" name="Text Box 20">
            <a:extLst>
              <a:ext uri="{FF2B5EF4-FFF2-40B4-BE49-F238E27FC236}">
                <a16:creationId xmlns:a16="http://schemas.microsoft.com/office/drawing/2014/main" id="{7D07C0C1-7320-4A49-B4CD-EC2EC22A654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1877" name="Text Box 21">
            <a:extLst>
              <a:ext uri="{FF2B5EF4-FFF2-40B4-BE49-F238E27FC236}">
                <a16:creationId xmlns:a16="http://schemas.microsoft.com/office/drawing/2014/main" id="{92108758-4B49-4931-B4A7-81FA15AEA6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1894" name="Text Box 38">
            <a:extLst>
              <a:ext uri="{FF2B5EF4-FFF2-40B4-BE49-F238E27FC236}">
                <a16:creationId xmlns:a16="http://schemas.microsoft.com/office/drawing/2014/main" id="{444CC589-5764-4614-BE7C-952B17F17D7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1895" name="Text Box 39">
            <a:extLst>
              <a:ext uri="{FF2B5EF4-FFF2-40B4-BE49-F238E27FC236}">
                <a16:creationId xmlns:a16="http://schemas.microsoft.com/office/drawing/2014/main" id="{9D7CC871-EC7E-4C4B-9369-910BD0D41E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1896" name="Text Box 40">
            <a:extLst>
              <a:ext uri="{FF2B5EF4-FFF2-40B4-BE49-F238E27FC236}">
                <a16:creationId xmlns:a16="http://schemas.microsoft.com/office/drawing/2014/main" id="{788B6594-D09E-4BF4-B697-E4833C55D1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1897" name="Line 41">
            <a:extLst>
              <a:ext uri="{FF2B5EF4-FFF2-40B4-BE49-F238E27FC236}">
                <a16:creationId xmlns:a16="http://schemas.microsoft.com/office/drawing/2014/main" id="{6E51212D-F485-4418-A348-E325A51EEE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8" name="Line 42">
            <a:extLst>
              <a:ext uri="{FF2B5EF4-FFF2-40B4-BE49-F238E27FC236}">
                <a16:creationId xmlns:a16="http://schemas.microsoft.com/office/drawing/2014/main" id="{BF924094-4B9C-4816-AD99-D8C6D24FAA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9" name="Line 43">
            <a:extLst>
              <a:ext uri="{FF2B5EF4-FFF2-40B4-BE49-F238E27FC236}">
                <a16:creationId xmlns:a16="http://schemas.microsoft.com/office/drawing/2014/main" id="{B87DD026-AEE7-4838-94F6-1EF6B53D38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0" name="Line 44">
            <a:extLst>
              <a:ext uri="{FF2B5EF4-FFF2-40B4-BE49-F238E27FC236}">
                <a16:creationId xmlns:a16="http://schemas.microsoft.com/office/drawing/2014/main" id="{92E1E396-9385-46ED-B044-BC3DCA62DAB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1" name="Text Box 45">
            <a:extLst>
              <a:ext uri="{FF2B5EF4-FFF2-40B4-BE49-F238E27FC236}">
                <a16:creationId xmlns:a16="http://schemas.microsoft.com/office/drawing/2014/main" id="{861D4675-C3BE-4AC6-BD84-4AAA3DFB89A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rgbClr val="808080"/>
                </a:solidFill>
              </a:rPr>
              <a:t>Congenital ET without nystagmus</a:t>
            </a:r>
          </a:p>
          <a:p>
            <a:pPr lvl="1" eaLnBrk="1" hangingPunct="1">
              <a:spcBef>
                <a:spcPct val="0"/>
              </a:spcBef>
              <a:buClrTx/>
              <a:buSzTx/>
              <a:buFontTx/>
              <a:buNone/>
            </a:pPr>
            <a:r>
              <a:rPr lang="en-US" altLang="en-US" sz="1600" b="0" dirty="0">
                <a:solidFill>
                  <a:srgbClr val="808080"/>
                </a:solidFill>
              </a:rPr>
              <a:t>--Family history usually…present</a:t>
            </a:r>
          </a:p>
          <a:p>
            <a:pPr lvl="1" eaLnBrk="1" hangingPunct="1">
              <a:spcBef>
                <a:spcPct val="0"/>
              </a:spcBef>
              <a:buClrTx/>
              <a:buSzTx/>
              <a:buFontTx/>
              <a:buNone/>
            </a:pPr>
            <a:r>
              <a:rPr lang="en-US" altLang="en-US" sz="1600" b="0" dirty="0">
                <a:solidFill>
                  <a:srgbClr val="808080"/>
                </a:solidFill>
              </a:rPr>
              <a:t>--Deviation tends to be…large</a:t>
            </a:r>
          </a:p>
          <a:p>
            <a:pPr lvl="1" eaLnBrk="1" hangingPunct="1">
              <a:spcBef>
                <a:spcPct val="0"/>
              </a:spcBef>
              <a:buClrTx/>
              <a:buSzTx/>
              <a:buFontTx/>
              <a:buNone/>
            </a:pPr>
            <a:r>
              <a:rPr lang="en-US" altLang="en-US" sz="1600" b="0" dirty="0">
                <a:solidFill>
                  <a:srgbClr val="808080"/>
                </a:solidFill>
              </a:rPr>
              <a:t>--Cross fixation…common</a:t>
            </a:r>
          </a:p>
          <a:p>
            <a:pPr lvl="1" eaLnBrk="1" hangingPunct="1">
              <a:spcBef>
                <a:spcPct val="0"/>
              </a:spcBef>
              <a:buClrTx/>
              <a:buSzTx/>
              <a:buFontTx/>
              <a:buNone/>
            </a:pPr>
            <a:r>
              <a:rPr lang="en-US" altLang="en-US" sz="1600" b="0" dirty="0">
                <a:solidFill>
                  <a:srgbClr val="808080"/>
                </a:solidFill>
              </a:rPr>
              <a:t>--2/3 with concomitant…DVD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solidFill>
                  <a:srgbClr val="9B9B9B"/>
                </a:solidFill>
              </a:rPr>
              <a:t>  --Perform bilateral…MR recession</a:t>
            </a:r>
          </a:p>
          <a:p>
            <a:pPr lvl="1" eaLnBrk="1" hangingPunct="1">
              <a:spcBef>
                <a:spcPct val="0"/>
              </a:spcBef>
              <a:buClrTx/>
              <a:buSzTx/>
              <a:buFontTx/>
              <a:buNone/>
            </a:pPr>
            <a:r>
              <a:rPr lang="en-US" altLang="en-US" sz="1600" b="0" dirty="0">
                <a:solidFill>
                  <a:srgbClr val="9B9B9B"/>
                </a:solidFill>
              </a:rPr>
              <a:t>    --Best if by age…24 months</a:t>
            </a:r>
          </a:p>
          <a:p>
            <a:pPr lvl="1" eaLnBrk="1" hangingPunct="1">
              <a:spcBef>
                <a:spcPct val="0"/>
              </a:spcBef>
              <a:buClrTx/>
              <a:buSzTx/>
              <a:buFontTx/>
              <a:buNone/>
            </a:pPr>
            <a:r>
              <a:rPr lang="en-US" altLang="en-US" sz="1600" b="0" dirty="0">
                <a:solidFill>
                  <a:srgbClr val="9B9B9B"/>
                </a:solidFill>
              </a:rPr>
              <a:t>  --If IO overaction present, consider…weakening </a:t>
            </a:r>
          </a:p>
        </p:txBody>
      </p:sp>
      <p:sp>
        <p:nvSpPr>
          <p:cNvPr id="121902" name="Text Box 46">
            <a:extLst>
              <a:ext uri="{FF2B5EF4-FFF2-40B4-BE49-F238E27FC236}">
                <a16:creationId xmlns:a16="http://schemas.microsoft.com/office/drawing/2014/main" id="{B2685E23-92DA-413E-9188-DE378134E89C}"/>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is the realistic goal of treatment?</a:t>
            </a:r>
          </a:p>
          <a:p>
            <a:pPr eaLnBrk="1" hangingPunct="1">
              <a:lnSpc>
                <a:spcPct val="90000"/>
              </a:lnSpc>
              <a:spcBef>
                <a:spcPct val="0"/>
              </a:spcBef>
              <a:buClrTx/>
              <a:buSzTx/>
              <a:buFontTx/>
              <a:buNone/>
            </a:pPr>
            <a:r>
              <a:rPr lang="en-US" altLang="en-US" sz="1600" dirty="0">
                <a:solidFill>
                  <a:srgbClr val="0000FF"/>
                </a:solidFill>
              </a:rPr>
              <a:t>Monofixation syndrome</a:t>
            </a:r>
            <a:r>
              <a:rPr lang="en-US" altLang="en-US" sz="1600" b="0" dirty="0">
                <a:solidFill>
                  <a:schemeClr val="bg1">
                    <a:lumMod val="65000"/>
                  </a:schemeClr>
                </a:solidFill>
              </a:rPr>
              <a:t>,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What about high-grade stereopsis? </a:t>
            </a:r>
          </a:p>
          <a:p>
            <a:pPr eaLnBrk="1" hangingPunct="1">
              <a:lnSpc>
                <a:spcPct val="90000"/>
              </a:lnSpc>
              <a:spcBef>
                <a:spcPct val="0"/>
              </a:spcBef>
              <a:buClrTx/>
              <a:buSzTx/>
              <a:buFontTx/>
              <a:buNone/>
            </a:pPr>
            <a:r>
              <a:rPr lang="en-US" altLang="en-US" sz="1600" b="0" dirty="0">
                <a:solidFill>
                  <a:schemeClr val="bg1">
                    <a:lumMod val="65000"/>
                  </a:schemeClr>
                </a:solidFill>
              </a:rPr>
              <a:t>It’s not </a:t>
            </a:r>
            <a:r>
              <a:rPr lang="en-US" altLang="en-US" sz="1600" b="0" dirty="0" err="1">
                <a:solidFill>
                  <a:schemeClr val="bg1">
                    <a:lumMod val="65000"/>
                  </a:schemeClr>
                </a:solidFill>
              </a:rPr>
              <a:t>gonna</a:t>
            </a:r>
            <a:r>
              <a:rPr lang="en-US" altLang="en-US" sz="1600" b="0" dirty="0">
                <a:solidFill>
                  <a:schemeClr val="bg1">
                    <a:lumMod val="65000"/>
                  </a:schemeClr>
                </a:solidFill>
              </a:rPr>
              <a:t> happen</a:t>
            </a:r>
          </a:p>
        </p:txBody>
      </p:sp>
      <p:sp>
        <p:nvSpPr>
          <p:cNvPr id="121903" name="Slide Number Placeholder 1">
            <a:extLst>
              <a:ext uri="{FF2B5EF4-FFF2-40B4-BE49-F238E27FC236}">
                <a16:creationId xmlns:a16="http://schemas.microsoft.com/office/drawing/2014/main" id="{21A75D0C-A554-4A74-9649-9BB8073BBE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E9CFBC-8011-4F42-9397-CB93F523F48D}" type="slidenum">
              <a:rPr lang="en-US" altLang="en-US" sz="1000"/>
              <a:pPr>
                <a:spcBef>
                  <a:spcPct val="0"/>
                </a:spcBef>
                <a:buClrTx/>
                <a:buSzTx/>
                <a:buFontTx/>
                <a:buNone/>
              </a:pPr>
              <a:t>147</a:t>
            </a:fld>
            <a:endParaRPr lang="en-US" altLang="en-US" sz="1000"/>
          </a:p>
        </p:txBody>
      </p:sp>
      <p:sp>
        <p:nvSpPr>
          <p:cNvPr id="2" name="TextBox 1">
            <a:extLst>
              <a:ext uri="{FF2B5EF4-FFF2-40B4-BE49-F238E27FC236}">
                <a16:creationId xmlns:a16="http://schemas.microsoft.com/office/drawing/2014/main" id="{277FED1C-FE47-435D-B70A-B2B4A75F0532}"/>
              </a:ext>
            </a:extLst>
          </p:cNvPr>
          <p:cNvSpPr txBox="1"/>
          <p:nvPr/>
        </p:nvSpPr>
        <p:spPr>
          <a:xfrm>
            <a:off x="2245629" y="4155499"/>
            <a:ext cx="6240245" cy="1169551"/>
          </a:xfrm>
          <a:prstGeom prst="rect">
            <a:avLst/>
          </a:prstGeom>
          <a:solidFill>
            <a:srgbClr val="00B050"/>
          </a:solidFill>
        </p:spPr>
        <p:txBody>
          <a:bodyPr wrap="square" rtlCol="0">
            <a:spAutoFit/>
          </a:bodyPr>
          <a:lstStyle/>
          <a:p>
            <a:r>
              <a:rPr lang="en-US" sz="1400" b="0" i="1" dirty="0">
                <a:solidFill>
                  <a:schemeClr val="bg1"/>
                </a:solidFill>
              </a:rPr>
              <a:t>Monofixation syndrome is one of the three adaptations the immature visual system makes in response to misalignment. What are the other two?</a:t>
            </a:r>
          </a:p>
          <a:p>
            <a:r>
              <a:rPr lang="en-US" sz="1400" b="0" dirty="0">
                <a:solidFill>
                  <a:schemeClr val="bg1"/>
                </a:solidFill>
              </a:rPr>
              <a:t>--</a:t>
            </a:r>
          </a:p>
          <a:p>
            <a:r>
              <a:rPr lang="en-US" sz="1400" b="0" dirty="0">
                <a:solidFill>
                  <a:schemeClr val="bg1"/>
                </a:solidFill>
              </a:rPr>
              <a:t>--</a:t>
            </a:r>
            <a:r>
              <a:rPr lang="en-US" sz="1400" dirty="0">
                <a:solidFill>
                  <a:srgbClr val="00B050"/>
                </a:solidFill>
              </a:rPr>
              <a:t>A</a:t>
            </a:r>
            <a:r>
              <a:rPr lang="en-US" sz="1400" b="0" dirty="0">
                <a:solidFill>
                  <a:srgbClr val="00B050"/>
                </a:solidFill>
              </a:rPr>
              <a:t>nomalous</a:t>
            </a:r>
            <a:r>
              <a:rPr lang="en-US" sz="1400" dirty="0">
                <a:solidFill>
                  <a:srgbClr val="00B050"/>
                </a:solidFill>
              </a:rPr>
              <a:t> </a:t>
            </a:r>
            <a:r>
              <a:rPr lang="en-US" sz="1400" b="0" dirty="0">
                <a:solidFill>
                  <a:srgbClr val="00B050"/>
                </a:solidFill>
              </a:rPr>
              <a:t>retinal correspondence</a:t>
            </a:r>
          </a:p>
          <a:p>
            <a:r>
              <a:rPr lang="en-US" sz="1400" b="0" dirty="0">
                <a:solidFill>
                  <a:schemeClr val="bg1"/>
                </a:solidFill>
              </a:rPr>
              <a:t>--Monofixation syndrome </a:t>
            </a:r>
            <a:r>
              <a:rPr lang="en-US" sz="1400" dirty="0">
                <a:solidFill>
                  <a:srgbClr val="00B050"/>
                </a:solidFill>
              </a:rPr>
              <a:t>M</a:t>
            </a:r>
            <a:r>
              <a:rPr lang="en-US" sz="1400" b="0" dirty="0">
                <a:solidFill>
                  <a:srgbClr val="00B050"/>
                </a:solidFill>
              </a:rPr>
              <a:t>onofixation syndrome</a:t>
            </a:r>
          </a:p>
        </p:txBody>
      </p:sp>
      <p:sp>
        <p:nvSpPr>
          <p:cNvPr id="3" name="TextBox 2">
            <a:extLst>
              <a:ext uri="{FF2B5EF4-FFF2-40B4-BE49-F238E27FC236}">
                <a16:creationId xmlns:a16="http://schemas.microsoft.com/office/drawing/2014/main" id="{622BA2DF-CA66-4376-886D-B50F276570CB}"/>
              </a:ext>
            </a:extLst>
          </p:cNvPr>
          <p:cNvSpPr txBox="1"/>
          <p:nvPr/>
        </p:nvSpPr>
        <p:spPr>
          <a:xfrm>
            <a:off x="5527893" y="4812815"/>
            <a:ext cx="1532792" cy="276999"/>
          </a:xfrm>
          <a:prstGeom prst="rect">
            <a:avLst/>
          </a:prstGeom>
          <a:solidFill>
            <a:schemeClr val="tx1"/>
          </a:solidFill>
        </p:spPr>
        <p:txBody>
          <a:bodyPr wrap="none" rtlCol="0">
            <a:spAutoFit/>
          </a:bodyPr>
          <a:lstStyle/>
          <a:p>
            <a:r>
              <a:rPr lang="en-US" sz="1200" b="0" dirty="0">
                <a:solidFill>
                  <a:schemeClr val="bg1"/>
                </a:solidFill>
              </a:rPr>
              <a:t>Mnemonic is…</a:t>
            </a:r>
            <a:r>
              <a:rPr lang="en-US" sz="1200" b="0" i="1" dirty="0"/>
              <a:t>SAM</a:t>
            </a:r>
          </a:p>
        </p:txBody>
      </p:sp>
      <p:sp>
        <p:nvSpPr>
          <p:cNvPr id="4" name="Oval 3">
            <a:extLst>
              <a:ext uri="{FF2B5EF4-FFF2-40B4-BE49-F238E27FC236}">
                <a16:creationId xmlns:a16="http://schemas.microsoft.com/office/drawing/2014/main" id="{24698B81-200E-4693-8561-BCB3732CD42C}"/>
              </a:ext>
            </a:extLst>
          </p:cNvPr>
          <p:cNvSpPr/>
          <p:nvPr/>
        </p:nvSpPr>
        <p:spPr bwMode="auto">
          <a:xfrm>
            <a:off x="3689350" y="3545808"/>
            <a:ext cx="2667000" cy="566737"/>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Title 4">
            <a:extLst>
              <a:ext uri="{FF2B5EF4-FFF2-40B4-BE49-F238E27FC236}">
                <a16:creationId xmlns:a16="http://schemas.microsoft.com/office/drawing/2014/main" id="{8A2FC60A-F6FD-49EF-9722-5A46F8EDB9DC}"/>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BD349BD9-8CE4-466C-8A6D-03EA25936F8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34065025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Text Box 3">
            <a:extLst>
              <a:ext uri="{FF2B5EF4-FFF2-40B4-BE49-F238E27FC236}">
                <a16:creationId xmlns:a16="http://schemas.microsoft.com/office/drawing/2014/main" id="{39BB9E2A-5EC8-4B33-BF4E-7A4DBA53F1E0}"/>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1860" name="Text Box 4">
            <a:extLst>
              <a:ext uri="{FF2B5EF4-FFF2-40B4-BE49-F238E27FC236}">
                <a16:creationId xmlns:a16="http://schemas.microsoft.com/office/drawing/2014/main" id="{0AFF6813-4D7B-44F3-B453-807693D416E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1865" name="Line 9">
            <a:extLst>
              <a:ext uri="{FF2B5EF4-FFF2-40B4-BE49-F238E27FC236}">
                <a16:creationId xmlns:a16="http://schemas.microsoft.com/office/drawing/2014/main" id="{6E838928-2111-4D5B-AB0B-3CA107DB6D4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a:extLst>
              <a:ext uri="{FF2B5EF4-FFF2-40B4-BE49-F238E27FC236}">
                <a16:creationId xmlns:a16="http://schemas.microsoft.com/office/drawing/2014/main" id="{40F8B7BD-5ADB-4569-94BE-F6A3093C58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Line 11">
            <a:extLst>
              <a:ext uri="{FF2B5EF4-FFF2-40B4-BE49-F238E27FC236}">
                <a16:creationId xmlns:a16="http://schemas.microsoft.com/office/drawing/2014/main" id="{A911C79F-A6E8-481C-81FC-C46A790CD0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8" name="Line 12">
            <a:extLst>
              <a:ext uri="{FF2B5EF4-FFF2-40B4-BE49-F238E27FC236}">
                <a16:creationId xmlns:a16="http://schemas.microsoft.com/office/drawing/2014/main" id="{8AF5F9F2-9A45-40CA-9EFA-3AEEBEEAEB3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1" name="Line 15">
            <a:extLst>
              <a:ext uri="{FF2B5EF4-FFF2-40B4-BE49-F238E27FC236}">
                <a16:creationId xmlns:a16="http://schemas.microsoft.com/office/drawing/2014/main" id="{5F055621-6CDA-48C9-A0E1-2426F6A94C2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3" name="Rectangle 17">
            <a:extLst>
              <a:ext uri="{FF2B5EF4-FFF2-40B4-BE49-F238E27FC236}">
                <a16:creationId xmlns:a16="http://schemas.microsoft.com/office/drawing/2014/main" id="{9765CAEC-D45A-462C-9132-59ECC3AA107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1874" name="Rectangle 18">
            <a:extLst>
              <a:ext uri="{FF2B5EF4-FFF2-40B4-BE49-F238E27FC236}">
                <a16:creationId xmlns:a16="http://schemas.microsoft.com/office/drawing/2014/main" id="{191DFBEB-828A-427C-96FD-E55F351F36D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1875" name="Text Box 19">
            <a:extLst>
              <a:ext uri="{FF2B5EF4-FFF2-40B4-BE49-F238E27FC236}">
                <a16:creationId xmlns:a16="http://schemas.microsoft.com/office/drawing/2014/main" id="{4ADEDD12-F145-41EF-97DB-61853DB4F3F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21876" name="Text Box 20">
            <a:extLst>
              <a:ext uri="{FF2B5EF4-FFF2-40B4-BE49-F238E27FC236}">
                <a16:creationId xmlns:a16="http://schemas.microsoft.com/office/drawing/2014/main" id="{7D07C0C1-7320-4A49-B4CD-EC2EC22A654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1877" name="Text Box 21">
            <a:extLst>
              <a:ext uri="{FF2B5EF4-FFF2-40B4-BE49-F238E27FC236}">
                <a16:creationId xmlns:a16="http://schemas.microsoft.com/office/drawing/2014/main" id="{92108758-4B49-4931-B4A7-81FA15AEA6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1894" name="Text Box 38">
            <a:extLst>
              <a:ext uri="{FF2B5EF4-FFF2-40B4-BE49-F238E27FC236}">
                <a16:creationId xmlns:a16="http://schemas.microsoft.com/office/drawing/2014/main" id="{444CC589-5764-4614-BE7C-952B17F17D7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1895" name="Text Box 39">
            <a:extLst>
              <a:ext uri="{FF2B5EF4-FFF2-40B4-BE49-F238E27FC236}">
                <a16:creationId xmlns:a16="http://schemas.microsoft.com/office/drawing/2014/main" id="{9D7CC871-EC7E-4C4B-9369-910BD0D41E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1896" name="Text Box 40">
            <a:extLst>
              <a:ext uri="{FF2B5EF4-FFF2-40B4-BE49-F238E27FC236}">
                <a16:creationId xmlns:a16="http://schemas.microsoft.com/office/drawing/2014/main" id="{788B6594-D09E-4BF4-B697-E4833C55D1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1897" name="Line 41">
            <a:extLst>
              <a:ext uri="{FF2B5EF4-FFF2-40B4-BE49-F238E27FC236}">
                <a16:creationId xmlns:a16="http://schemas.microsoft.com/office/drawing/2014/main" id="{6E51212D-F485-4418-A348-E325A51EEE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8" name="Line 42">
            <a:extLst>
              <a:ext uri="{FF2B5EF4-FFF2-40B4-BE49-F238E27FC236}">
                <a16:creationId xmlns:a16="http://schemas.microsoft.com/office/drawing/2014/main" id="{BF924094-4B9C-4816-AD99-D8C6D24FAA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9" name="Line 43">
            <a:extLst>
              <a:ext uri="{FF2B5EF4-FFF2-40B4-BE49-F238E27FC236}">
                <a16:creationId xmlns:a16="http://schemas.microsoft.com/office/drawing/2014/main" id="{B87DD026-AEE7-4838-94F6-1EF6B53D38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0" name="Line 44">
            <a:extLst>
              <a:ext uri="{FF2B5EF4-FFF2-40B4-BE49-F238E27FC236}">
                <a16:creationId xmlns:a16="http://schemas.microsoft.com/office/drawing/2014/main" id="{92E1E396-9385-46ED-B044-BC3DCA62DAB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1" name="Text Box 45">
            <a:extLst>
              <a:ext uri="{FF2B5EF4-FFF2-40B4-BE49-F238E27FC236}">
                <a16:creationId xmlns:a16="http://schemas.microsoft.com/office/drawing/2014/main" id="{861D4675-C3BE-4AC6-BD84-4AAA3DFB89A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rgbClr val="808080"/>
                </a:solidFill>
              </a:rPr>
              <a:t>Congenital ET without nystagmus</a:t>
            </a:r>
          </a:p>
          <a:p>
            <a:pPr lvl="1" eaLnBrk="1" hangingPunct="1">
              <a:spcBef>
                <a:spcPct val="0"/>
              </a:spcBef>
              <a:buClrTx/>
              <a:buSzTx/>
              <a:buFontTx/>
              <a:buNone/>
            </a:pPr>
            <a:r>
              <a:rPr lang="en-US" altLang="en-US" sz="1600" b="0" dirty="0">
                <a:solidFill>
                  <a:srgbClr val="808080"/>
                </a:solidFill>
              </a:rPr>
              <a:t>--Family history usually…present</a:t>
            </a:r>
          </a:p>
          <a:p>
            <a:pPr lvl="1" eaLnBrk="1" hangingPunct="1">
              <a:spcBef>
                <a:spcPct val="0"/>
              </a:spcBef>
              <a:buClrTx/>
              <a:buSzTx/>
              <a:buFontTx/>
              <a:buNone/>
            </a:pPr>
            <a:r>
              <a:rPr lang="en-US" altLang="en-US" sz="1600" b="0" dirty="0">
                <a:solidFill>
                  <a:srgbClr val="808080"/>
                </a:solidFill>
              </a:rPr>
              <a:t>--Deviation tends to be…large</a:t>
            </a:r>
          </a:p>
          <a:p>
            <a:pPr lvl="1" eaLnBrk="1" hangingPunct="1">
              <a:spcBef>
                <a:spcPct val="0"/>
              </a:spcBef>
              <a:buClrTx/>
              <a:buSzTx/>
              <a:buFontTx/>
              <a:buNone/>
            </a:pPr>
            <a:r>
              <a:rPr lang="en-US" altLang="en-US" sz="1600" b="0" dirty="0">
                <a:solidFill>
                  <a:srgbClr val="808080"/>
                </a:solidFill>
              </a:rPr>
              <a:t>--Cross fixation…common</a:t>
            </a:r>
          </a:p>
          <a:p>
            <a:pPr lvl="1" eaLnBrk="1" hangingPunct="1">
              <a:spcBef>
                <a:spcPct val="0"/>
              </a:spcBef>
              <a:buClrTx/>
              <a:buSzTx/>
              <a:buFontTx/>
              <a:buNone/>
            </a:pPr>
            <a:r>
              <a:rPr lang="en-US" altLang="en-US" sz="1600" b="0" dirty="0">
                <a:solidFill>
                  <a:srgbClr val="808080"/>
                </a:solidFill>
              </a:rPr>
              <a:t>--2/3 with concomitant…DVD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solidFill>
                  <a:srgbClr val="9B9B9B"/>
                </a:solidFill>
              </a:rPr>
              <a:t>  --Perform bilateral…MR recession</a:t>
            </a:r>
          </a:p>
          <a:p>
            <a:pPr lvl="1" eaLnBrk="1" hangingPunct="1">
              <a:spcBef>
                <a:spcPct val="0"/>
              </a:spcBef>
              <a:buClrTx/>
              <a:buSzTx/>
              <a:buFontTx/>
              <a:buNone/>
            </a:pPr>
            <a:r>
              <a:rPr lang="en-US" altLang="en-US" sz="1600" b="0" dirty="0">
                <a:solidFill>
                  <a:srgbClr val="9B9B9B"/>
                </a:solidFill>
              </a:rPr>
              <a:t>    --Best if by age…24 months</a:t>
            </a:r>
          </a:p>
          <a:p>
            <a:pPr lvl="1" eaLnBrk="1" hangingPunct="1">
              <a:spcBef>
                <a:spcPct val="0"/>
              </a:spcBef>
              <a:buClrTx/>
              <a:buSzTx/>
              <a:buFontTx/>
              <a:buNone/>
            </a:pPr>
            <a:r>
              <a:rPr lang="en-US" altLang="en-US" sz="1600" b="0" dirty="0">
                <a:solidFill>
                  <a:srgbClr val="9B9B9B"/>
                </a:solidFill>
              </a:rPr>
              <a:t>  --If IO overaction present, consider…weakening </a:t>
            </a:r>
          </a:p>
        </p:txBody>
      </p:sp>
      <p:sp>
        <p:nvSpPr>
          <p:cNvPr id="121902" name="Text Box 46">
            <a:extLst>
              <a:ext uri="{FF2B5EF4-FFF2-40B4-BE49-F238E27FC236}">
                <a16:creationId xmlns:a16="http://schemas.microsoft.com/office/drawing/2014/main" id="{B2685E23-92DA-413E-9188-DE378134E89C}"/>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is the realistic goal of treatment?</a:t>
            </a:r>
          </a:p>
          <a:p>
            <a:pPr eaLnBrk="1" hangingPunct="1">
              <a:lnSpc>
                <a:spcPct val="90000"/>
              </a:lnSpc>
              <a:spcBef>
                <a:spcPct val="0"/>
              </a:spcBef>
              <a:buClrTx/>
              <a:buSzTx/>
              <a:buFontTx/>
              <a:buNone/>
            </a:pPr>
            <a:r>
              <a:rPr lang="en-US" altLang="en-US" sz="1600" dirty="0">
                <a:solidFill>
                  <a:srgbClr val="0000FF"/>
                </a:solidFill>
              </a:rPr>
              <a:t>Monofixation syndrome</a:t>
            </a:r>
            <a:r>
              <a:rPr lang="en-US" altLang="en-US" sz="1600" b="0" dirty="0">
                <a:solidFill>
                  <a:schemeClr val="bg1">
                    <a:lumMod val="65000"/>
                  </a:schemeClr>
                </a:solidFill>
              </a:rPr>
              <a:t>,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What about high-grade stereopsis? </a:t>
            </a:r>
          </a:p>
          <a:p>
            <a:pPr eaLnBrk="1" hangingPunct="1">
              <a:lnSpc>
                <a:spcPct val="90000"/>
              </a:lnSpc>
              <a:spcBef>
                <a:spcPct val="0"/>
              </a:spcBef>
              <a:buClrTx/>
              <a:buSzTx/>
              <a:buFontTx/>
              <a:buNone/>
            </a:pPr>
            <a:r>
              <a:rPr lang="en-US" altLang="en-US" sz="1600" b="0" dirty="0">
                <a:solidFill>
                  <a:schemeClr val="bg1">
                    <a:lumMod val="65000"/>
                  </a:schemeClr>
                </a:solidFill>
              </a:rPr>
              <a:t>It’s not </a:t>
            </a:r>
            <a:r>
              <a:rPr lang="en-US" altLang="en-US" sz="1600" b="0" dirty="0" err="1">
                <a:solidFill>
                  <a:schemeClr val="bg1">
                    <a:lumMod val="65000"/>
                  </a:schemeClr>
                </a:solidFill>
              </a:rPr>
              <a:t>gonna</a:t>
            </a:r>
            <a:r>
              <a:rPr lang="en-US" altLang="en-US" sz="1600" b="0" dirty="0">
                <a:solidFill>
                  <a:schemeClr val="bg1">
                    <a:lumMod val="65000"/>
                  </a:schemeClr>
                </a:solidFill>
              </a:rPr>
              <a:t> happen</a:t>
            </a:r>
          </a:p>
        </p:txBody>
      </p:sp>
      <p:sp>
        <p:nvSpPr>
          <p:cNvPr id="121903" name="Slide Number Placeholder 1">
            <a:extLst>
              <a:ext uri="{FF2B5EF4-FFF2-40B4-BE49-F238E27FC236}">
                <a16:creationId xmlns:a16="http://schemas.microsoft.com/office/drawing/2014/main" id="{21A75D0C-A554-4A74-9649-9BB8073BBE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E9CFBC-8011-4F42-9397-CB93F523F48D}" type="slidenum">
              <a:rPr lang="en-US" altLang="en-US" sz="1000"/>
              <a:pPr>
                <a:spcBef>
                  <a:spcPct val="0"/>
                </a:spcBef>
                <a:buClrTx/>
                <a:buSzTx/>
                <a:buFontTx/>
                <a:buNone/>
              </a:pPr>
              <a:t>148</a:t>
            </a:fld>
            <a:endParaRPr lang="en-US" altLang="en-US" sz="1000"/>
          </a:p>
        </p:txBody>
      </p:sp>
      <p:sp>
        <p:nvSpPr>
          <p:cNvPr id="2" name="TextBox 1">
            <a:extLst>
              <a:ext uri="{FF2B5EF4-FFF2-40B4-BE49-F238E27FC236}">
                <a16:creationId xmlns:a16="http://schemas.microsoft.com/office/drawing/2014/main" id="{277FED1C-FE47-435D-B70A-B2B4A75F0532}"/>
              </a:ext>
            </a:extLst>
          </p:cNvPr>
          <p:cNvSpPr txBox="1"/>
          <p:nvPr/>
        </p:nvSpPr>
        <p:spPr>
          <a:xfrm>
            <a:off x="2245629" y="4155499"/>
            <a:ext cx="6240245" cy="1169551"/>
          </a:xfrm>
          <a:prstGeom prst="rect">
            <a:avLst/>
          </a:prstGeom>
          <a:solidFill>
            <a:srgbClr val="00B050"/>
          </a:solidFill>
        </p:spPr>
        <p:txBody>
          <a:bodyPr wrap="square" rtlCol="0">
            <a:spAutoFit/>
          </a:bodyPr>
          <a:lstStyle/>
          <a:p>
            <a:r>
              <a:rPr lang="en-US" sz="1400" b="0" i="1" dirty="0">
                <a:solidFill>
                  <a:schemeClr val="bg1"/>
                </a:solidFill>
              </a:rPr>
              <a:t>Monofixation syndrome is one of the three adaptations the immature visual system makes in response to misalignment. What are the other two?</a:t>
            </a:r>
          </a:p>
          <a:p>
            <a:r>
              <a:rPr lang="en-US" sz="1400" b="0" dirty="0">
                <a:solidFill>
                  <a:schemeClr val="bg1"/>
                </a:solidFill>
              </a:rPr>
              <a:t>--</a:t>
            </a:r>
            <a:r>
              <a:rPr lang="en-US" sz="1400" dirty="0"/>
              <a:t>S</a:t>
            </a:r>
            <a:endParaRPr lang="en-US" sz="1400" b="0" dirty="0"/>
          </a:p>
          <a:p>
            <a:r>
              <a:rPr lang="en-US" sz="1400" b="0" dirty="0">
                <a:solidFill>
                  <a:schemeClr val="bg1"/>
                </a:solidFill>
              </a:rPr>
              <a:t>--</a:t>
            </a:r>
            <a:r>
              <a:rPr lang="en-US" sz="1400" dirty="0"/>
              <a:t>A</a:t>
            </a:r>
            <a:endParaRPr lang="en-US" sz="1400" b="0" dirty="0"/>
          </a:p>
          <a:p>
            <a:r>
              <a:rPr lang="en-US" sz="1400" b="0" dirty="0">
                <a:solidFill>
                  <a:schemeClr val="bg1"/>
                </a:solidFill>
              </a:rPr>
              <a:t>--</a:t>
            </a:r>
            <a:r>
              <a:rPr lang="en-US" sz="1400" dirty="0"/>
              <a:t>M</a:t>
            </a:r>
            <a:r>
              <a:rPr lang="en-US" sz="1400" b="0" dirty="0">
                <a:solidFill>
                  <a:schemeClr val="bg1"/>
                </a:solidFill>
              </a:rPr>
              <a:t>onofixation syndrome</a:t>
            </a:r>
          </a:p>
        </p:txBody>
      </p:sp>
      <p:sp>
        <p:nvSpPr>
          <p:cNvPr id="3" name="TextBox 2">
            <a:extLst>
              <a:ext uri="{FF2B5EF4-FFF2-40B4-BE49-F238E27FC236}">
                <a16:creationId xmlns:a16="http://schemas.microsoft.com/office/drawing/2014/main" id="{622BA2DF-CA66-4376-886D-B50F276570CB}"/>
              </a:ext>
            </a:extLst>
          </p:cNvPr>
          <p:cNvSpPr txBox="1"/>
          <p:nvPr/>
        </p:nvSpPr>
        <p:spPr>
          <a:xfrm>
            <a:off x="5527893" y="4812815"/>
            <a:ext cx="1532792" cy="276999"/>
          </a:xfrm>
          <a:prstGeom prst="rect">
            <a:avLst/>
          </a:prstGeom>
          <a:solidFill>
            <a:schemeClr val="tx1"/>
          </a:solidFill>
        </p:spPr>
        <p:txBody>
          <a:bodyPr wrap="none" rtlCol="0">
            <a:spAutoFit/>
          </a:bodyPr>
          <a:lstStyle/>
          <a:p>
            <a:r>
              <a:rPr lang="en-US" sz="1200" b="0" dirty="0">
                <a:solidFill>
                  <a:schemeClr val="bg1"/>
                </a:solidFill>
              </a:rPr>
              <a:t>Mnemonic is…</a:t>
            </a:r>
            <a:r>
              <a:rPr lang="en-US" sz="1200" b="0" i="1" dirty="0">
                <a:solidFill>
                  <a:schemeClr val="bg1"/>
                </a:solidFill>
              </a:rPr>
              <a:t>SAM</a:t>
            </a:r>
          </a:p>
        </p:txBody>
      </p:sp>
      <p:sp>
        <p:nvSpPr>
          <p:cNvPr id="4" name="Oval 3">
            <a:extLst>
              <a:ext uri="{FF2B5EF4-FFF2-40B4-BE49-F238E27FC236}">
                <a16:creationId xmlns:a16="http://schemas.microsoft.com/office/drawing/2014/main" id="{24698B81-200E-4693-8561-BCB3732CD42C}"/>
              </a:ext>
            </a:extLst>
          </p:cNvPr>
          <p:cNvSpPr/>
          <p:nvPr/>
        </p:nvSpPr>
        <p:spPr bwMode="auto">
          <a:xfrm>
            <a:off x="3689350" y="3545808"/>
            <a:ext cx="2667000" cy="566737"/>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Oval 4">
            <a:extLst>
              <a:ext uri="{FF2B5EF4-FFF2-40B4-BE49-F238E27FC236}">
                <a16:creationId xmlns:a16="http://schemas.microsoft.com/office/drawing/2014/main" id="{20492242-CA1F-4158-AACE-6CCAE488A1A2}"/>
              </a:ext>
            </a:extLst>
          </p:cNvPr>
          <p:cNvSpPr/>
          <p:nvPr/>
        </p:nvSpPr>
        <p:spPr bwMode="auto">
          <a:xfrm>
            <a:off x="2322512" y="4518024"/>
            <a:ext cx="412751" cy="873126"/>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6" name="Title 5">
            <a:extLst>
              <a:ext uri="{FF2B5EF4-FFF2-40B4-BE49-F238E27FC236}">
                <a16:creationId xmlns:a16="http://schemas.microsoft.com/office/drawing/2014/main" id="{05AF8C54-5F52-44C5-9E53-F2965C8DF286}"/>
              </a:ext>
            </a:extLst>
          </p:cNvPr>
          <p:cNvSpPr>
            <a:spLocks noGrp="1"/>
          </p:cNvSpPr>
          <p:nvPr>
            <p:ph type="title"/>
          </p:nvPr>
        </p:nvSpPr>
        <p:spPr/>
        <p:txBody>
          <a:bodyPr/>
          <a:lstStyle/>
          <a:p>
            <a:endParaRPr lang="en-US"/>
          </a:p>
        </p:txBody>
      </p:sp>
      <p:sp>
        <p:nvSpPr>
          <p:cNvPr id="30" name="TextBox 29">
            <a:extLst>
              <a:ext uri="{FF2B5EF4-FFF2-40B4-BE49-F238E27FC236}">
                <a16:creationId xmlns:a16="http://schemas.microsoft.com/office/drawing/2014/main" id="{67BAA0F1-C148-4A34-AFE5-E2DD6DB77D9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47244044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Text Box 3">
            <a:extLst>
              <a:ext uri="{FF2B5EF4-FFF2-40B4-BE49-F238E27FC236}">
                <a16:creationId xmlns:a16="http://schemas.microsoft.com/office/drawing/2014/main" id="{39BB9E2A-5EC8-4B33-BF4E-7A4DBA53F1E0}"/>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1860" name="Text Box 4">
            <a:extLst>
              <a:ext uri="{FF2B5EF4-FFF2-40B4-BE49-F238E27FC236}">
                <a16:creationId xmlns:a16="http://schemas.microsoft.com/office/drawing/2014/main" id="{0AFF6813-4D7B-44F3-B453-807693D416E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1865" name="Line 9">
            <a:extLst>
              <a:ext uri="{FF2B5EF4-FFF2-40B4-BE49-F238E27FC236}">
                <a16:creationId xmlns:a16="http://schemas.microsoft.com/office/drawing/2014/main" id="{6E838928-2111-4D5B-AB0B-3CA107DB6D4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a:extLst>
              <a:ext uri="{FF2B5EF4-FFF2-40B4-BE49-F238E27FC236}">
                <a16:creationId xmlns:a16="http://schemas.microsoft.com/office/drawing/2014/main" id="{40F8B7BD-5ADB-4569-94BE-F6A3093C58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Line 11">
            <a:extLst>
              <a:ext uri="{FF2B5EF4-FFF2-40B4-BE49-F238E27FC236}">
                <a16:creationId xmlns:a16="http://schemas.microsoft.com/office/drawing/2014/main" id="{A911C79F-A6E8-481C-81FC-C46A790CD0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8" name="Line 12">
            <a:extLst>
              <a:ext uri="{FF2B5EF4-FFF2-40B4-BE49-F238E27FC236}">
                <a16:creationId xmlns:a16="http://schemas.microsoft.com/office/drawing/2014/main" id="{8AF5F9F2-9A45-40CA-9EFA-3AEEBEEAEB3F}"/>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1" name="Line 15">
            <a:extLst>
              <a:ext uri="{FF2B5EF4-FFF2-40B4-BE49-F238E27FC236}">
                <a16:creationId xmlns:a16="http://schemas.microsoft.com/office/drawing/2014/main" id="{5F055621-6CDA-48C9-A0E1-2426F6A94C2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3" name="Rectangle 17">
            <a:extLst>
              <a:ext uri="{FF2B5EF4-FFF2-40B4-BE49-F238E27FC236}">
                <a16:creationId xmlns:a16="http://schemas.microsoft.com/office/drawing/2014/main" id="{9765CAEC-D45A-462C-9132-59ECC3AA107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1874" name="Rectangle 18">
            <a:extLst>
              <a:ext uri="{FF2B5EF4-FFF2-40B4-BE49-F238E27FC236}">
                <a16:creationId xmlns:a16="http://schemas.microsoft.com/office/drawing/2014/main" id="{191DFBEB-828A-427C-96FD-E55F351F36D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1875" name="Text Box 19">
            <a:extLst>
              <a:ext uri="{FF2B5EF4-FFF2-40B4-BE49-F238E27FC236}">
                <a16:creationId xmlns:a16="http://schemas.microsoft.com/office/drawing/2014/main" id="{4ADEDD12-F145-41EF-97DB-61853DB4F3F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121876" name="Text Box 20">
            <a:extLst>
              <a:ext uri="{FF2B5EF4-FFF2-40B4-BE49-F238E27FC236}">
                <a16:creationId xmlns:a16="http://schemas.microsoft.com/office/drawing/2014/main" id="{7D07C0C1-7320-4A49-B4CD-EC2EC22A654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1877" name="Text Box 21">
            <a:extLst>
              <a:ext uri="{FF2B5EF4-FFF2-40B4-BE49-F238E27FC236}">
                <a16:creationId xmlns:a16="http://schemas.microsoft.com/office/drawing/2014/main" id="{92108758-4B49-4931-B4A7-81FA15AEA6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1894" name="Text Box 38">
            <a:extLst>
              <a:ext uri="{FF2B5EF4-FFF2-40B4-BE49-F238E27FC236}">
                <a16:creationId xmlns:a16="http://schemas.microsoft.com/office/drawing/2014/main" id="{444CC589-5764-4614-BE7C-952B17F17D7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1895" name="Text Box 39">
            <a:extLst>
              <a:ext uri="{FF2B5EF4-FFF2-40B4-BE49-F238E27FC236}">
                <a16:creationId xmlns:a16="http://schemas.microsoft.com/office/drawing/2014/main" id="{9D7CC871-EC7E-4C4B-9369-910BD0D41E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1896" name="Text Box 40">
            <a:extLst>
              <a:ext uri="{FF2B5EF4-FFF2-40B4-BE49-F238E27FC236}">
                <a16:creationId xmlns:a16="http://schemas.microsoft.com/office/drawing/2014/main" id="{788B6594-D09E-4BF4-B697-E4833C55D1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1897" name="Line 41">
            <a:extLst>
              <a:ext uri="{FF2B5EF4-FFF2-40B4-BE49-F238E27FC236}">
                <a16:creationId xmlns:a16="http://schemas.microsoft.com/office/drawing/2014/main" id="{6E51212D-F485-4418-A348-E325A51EEE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8" name="Line 42">
            <a:extLst>
              <a:ext uri="{FF2B5EF4-FFF2-40B4-BE49-F238E27FC236}">
                <a16:creationId xmlns:a16="http://schemas.microsoft.com/office/drawing/2014/main" id="{BF924094-4B9C-4816-AD99-D8C6D24FAA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9" name="Line 43">
            <a:extLst>
              <a:ext uri="{FF2B5EF4-FFF2-40B4-BE49-F238E27FC236}">
                <a16:creationId xmlns:a16="http://schemas.microsoft.com/office/drawing/2014/main" id="{B87DD026-AEE7-4838-94F6-1EF6B53D38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0" name="Line 44">
            <a:extLst>
              <a:ext uri="{FF2B5EF4-FFF2-40B4-BE49-F238E27FC236}">
                <a16:creationId xmlns:a16="http://schemas.microsoft.com/office/drawing/2014/main" id="{92E1E396-9385-46ED-B044-BC3DCA62DAB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1" name="Text Box 45">
            <a:extLst>
              <a:ext uri="{FF2B5EF4-FFF2-40B4-BE49-F238E27FC236}">
                <a16:creationId xmlns:a16="http://schemas.microsoft.com/office/drawing/2014/main" id="{861D4675-C3BE-4AC6-BD84-4AAA3DFB89A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rgbClr val="808080"/>
                </a:solidFill>
              </a:rPr>
              <a:t>Congenital ET without nystagmus</a:t>
            </a:r>
          </a:p>
          <a:p>
            <a:pPr lvl="1" eaLnBrk="1" hangingPunct="1">
              <a:spcBef>
                <a:spcPct val="0"/>
              </a:spcBef>
              <a:buClrTx/>
              <a:buSzTx/>
              <a:buFontTx/>
              <a:buNone/>
            </a:pPr>
            <a:r>
              <a:rPr lang="en-US" altLang="en-US" sz="1600" b="0" dirty="0">
                <a:solidFill>
                  <a:srgbClr val="808080"/>
                </a:solidFill>
              </a:rPr>
              <a:t>--Family history usually…present</a:t>
            </a:r>
          </a:p>
          <a:p>
            <a:pPr lvl="1" eaLnBrk="1" hangingPunct="1">
              <a:spcBef>
                <a:spcPct val="0"/>
              </a:spcBef>
              <a:buClrTx/>
              <a:buSzTx/>
              <a:buFontTx/>
              <a:buNone/>
            </a:pPr>
            <a:r>
              <a:rPr lang="en-US" altLang="en-US" sz="1600" b="0" dirty="0">
                <a:solidFill>
                  <a:srgbClr val="808080"/>
                </a:solidFill>
              </a:rPr>
              <a:t>--Deviation tends to be…large</a:t>
            </a:r>
          </a:p>
          <a:p>
            <a:pPr lvl="1" eaLnBrk="1" hangingPunct="1">
              <a:spcBef>
                <a:spcPct val="0"/>
              </a:spcBef>
              <a:buClrTx/>
              <a:buSzTx/>
              <a:buFontTx/>
              <a:buNone/>
            </a:pPr>
            <a:r>
              <a:rPr lang="en-US" altLang="en-US" sz="1600" b="0" dirty="0">
                <a:solidFill>
                  <a:srgbClr val="808080"/>
                </a:solidFill>
              </a:rPr>
              <a:t>--Cross fixation…common</a:t>
            </a:r>
          </a:p>
          <a:p>
            <a:pPr lvl="1" eaLnBrk="1" hangingPunct="1">
              <a:spcBef>
                <a:spcPct val="0"/>
              </a:spcBef>
              <a:buClrTx/>
              <a:buSzTx/>
              <a:buFontTx/>
              <a:buNone/>
            </a:pPr>
            <a:r>
              <a:rPr lang="en-US" altLang="en-US" sz="1600" b="0" dirty="0">
                <a:solidFill>
                  <a:srgbClr val="808080"/>
                </a:solidFill>
              </a:rPr>
              <a:t>--2/3 with concomitant…DVD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solidFill>
                  <a:srgbClr val="9B9B9B"/>
                </a:solidFill>
              </a:rPr>
              <a:t>  --Perform bilateral…MR recession</a:t>
            </a:r>
          </a:p>
          <a:p>
            <a:pPr lvl="1" eaLnBrk="1" hangingPunct="1">
              <a:spcBef>
                <a:spcPct val="0"/>
              </a:spcBef>
              <a:buClrTx/>
              <a:buSzTx/>
              <a:buFontTx/>
              <a:buNone/>
            </a:pPr>
            <a:r>
              <a:rPr lang="en-US" altLang="en-US" sz="1600" b="0" dirty="0">
                <a:solidFill>
                  <a:srgbClr val="9B9B9B"/>
                </a:solidFill>
              </a:rPr>
              <a:t>    --Best if by age…24 months</a:t>
            </a:r>
          </a:p>
          <a:p>
            <a:pPr lvl="1" eaLnBrk="1" hangingPunct="1">
              <a:spcBef>
                <a:spcPct val="0"/>
              </a:spcBef>
              <a:buClrTx/>
              <a:buSzTx/>
              <a:buFontTx/>
              <a:buNone/>
            </a:pPr>
            <a:r>
              <a:rPr lang="en-US" altLang="en-US" sz="1600" b="0" dirty="0">
                <a:solidFill>
                  <a:srgbClr val="9B9B9B"/>
                </a:solidFill>
              </a:rPr>
              <a:t>  --If IO overaction present, consider…weakening </a:t>
            </a:r>
          </a:p>
        </p:txBody>
      </p:sp>
      <p:sp>
        <p:nvSpPr>
          <p:cNvPr id="121902" name="Text Box 46">
            <a:extLst>
              <a:ext uri="{FF2B5EF4-FFF2-40B4-BE49-F238E27FC236}">
                <a16:creationId xmlns:a16="http://schemas.microsoft.com/office/drawing/2014/main" id="{B2685E23-92DA-413E-9188-DE378134E89C}"/>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is the realistic goal of treatment?</a:t>
            </a:r>
          </a:p>
          <a:p>
            <a:pPr eaLnBrk="1" hangingPunct="1">
              <a:lnSpc>
                <a:spcPct val="90000"/>
              </a:lnSpc>
              <a:spcBef>
                <a:spcPct val="0"/>
              </a:spcBef>
              <a:buClrTx/>
              <a:buSzTx/>
              <a:buFontTx/>
              <a:buNone/>
            </a:pPr>
            <a:r>
              <a:rPr lang="en-US" altLang="en-US" sz="1600" dirty="0">
                <a:solidFill>
                  <a:srgbClr val="0000FF"/>
                </a:solidFill>
              </a:rPr>
              <a:t>Monofixation syndrome</a:t>
            </a:r>
            <a:r>
              <a:rPr lang="en-US" altLang="en-US" sz="1600" b="0" dirty="0">
                <a:solidFill>
                  <a:schemeClr val="bg1">
                    <a:lumMod val="65000"/>
                  </a:schemeClr>
                </a:solidFill>
              </a:rPr>
              <a:t>, or a small-angle esophoria</a:t>
            </a:r>
          </a:p>
          <a:p>
            <a:pPr eaLnBrk="1" hangingPunct="1">
              <a:lnSpc>
                <a:spcPct val="90000"/>
              </a:lnSpc>
              <a:spcBef>
                <a:spcPct val="0"/>
              </a:spcBef>
              <a:buClrTx/>
              <a:buSzTx/>
              <a:buFontTx/>
              <a:buNone/>
            </a:pPr>
            <a:endParaRPr lang="en-US" altLang="en-US" sz="1600" b="0" i="1" dirty="0">
              <a:solidFill>
                <a:srgbClr val="0000FF"/>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What about high-grade stereopsis? </a:t>
            </a:r>
          </a:p>
          <a:p>
            <a:pPr eaLnBrk="1" hangingPunct="1">
              <a:lnSpc>
                <a:spcPct val="90000"/>
              </a:lnSpc>
              <a:spcBef>
                <a:spcPct val="0"/>
              </a:spcBef>
              <a:buClrTx/>
              <a:buSzTx/>
              <a:buFontTx/>
              <a:buNone/>
            </a:pPr>
            <a:r>
              <a:rPr lang="en-US" altLang="en-US" sz="1600" b="0" dirty="0">
                <a:solidFill>
                  <a:schemeClr val="bg1">
                    <a:lumMod val="65000"/>
                  </a:schemeClr>
                </a:solidFill>
              </a:rPr>
              <a:t>It’s not </a:t>
            </a:r>
            <a:r>
              <a:rPr lang="en-US" altLang="en-US" sz="1600" b="0" dirty="0" err="1">
                <a:solidFill>
                  <a:schemeClr val="bg1">
                    <a:lumMod val="65000"/>
                  </a:schemeClr>
                </a:solidFill>
              </a:rPr>
              <a:t>gonna</a:t>
            </a:r>
            <a:r>
              <a:rPr lang="en-US" altLang="en-US" sz="1600" b="0" dirty="0">
                <a:solidFill>
                  <a:schemeClr val="bg1">
                    <a:lumMod val="65000"/>
                  </a:schemeClr>
                </a:solidFill>
              </a:rPr>
              <a:t> happen</a:t>
            </a:r>
          </a:p>
        </p:txBody>
      </p:sp>
      <p:sp>
        <p:nvSpPr>
          <p:cNvPr id="121903" name="Slide Number Placeholder 1">
            <a:extLst>
              <a:ext uri="{FF2B5EF4-FFF2-40B4-BE49-F238E27FC236}">
                <a16:creationId xmlns:a16="http://schemas.microsoft.com/office/drawing/2014/main" id="{21A75D0C-A554-4A74-9649-9BB8073BBE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E9CFBC-8011-4F42-9397-CB93F523F48D}" type="slidenum">
              <a:rPr lang="en-US" altLang="en-US" sz="1000"/>
              <a:pPr>
                <a:spcBef>
                  <a:spcPct val="0"/>
                </a:spcBef>
                <a:buClrTx/>
                <a:buSzTx/>
                <a:buFontTx/>
                <a:buNone/>
              </a:pPr>
              <a:t>149</a:t>
            </a:fld>
            <a:endParaRPr lang="en-US" altLang="en-US" sz="1000"/>
          </a:p>
        </p:txBody>
      </p:sp>
      <p:sp>
        <p:nvSpPr>
          <p:cNvPr id="2" name="TextBox 1">
            <a:extLst>
              <a:ext uri="{FF2B5EF4-FFF2-40B4-BE49-F238E27FC236}">
                <a16:creationId xmlns:a16="http://schemas.microsoft.com/office/drawing/2014/main" id="{277FED1C-FE47-435D-B70A-B2B4A75F0532}"/>
              </a:ext>
            </a:extLst>
          </p:cNvPr>
          <p:cNvSpPr txBox="1"/>
          <p:nvPr/>
        </p:nvSpPr>
        <p:spPr>
          <a:xfrm>
            <a:off x="2245629" y="4155499"/>
            <a:ext cx="6240245" cy="1169551"/>
          </a:xfrm>
          <a:prstGeom prst="rect">
            <a:avLst/>
          </a:prstGeom>
          <a:solidFill>
            <a:srgbClr val="00B050"/>
          </a:solidFill>
        </p:spPr>
        <p:txBody>
          <a:bodyPr wrap="square" rtlCol="0">
            <a:spAutoFit/>
          </a:bodyPr>
          <a:lstStyle/>
          <a:p>
            <a:r>
              <a:rPr lang="en-US" sz="1400" b="0" i="1" dirty="0">
                <a:solidFill>
                  <a:schemeClr val="bg1"/>
                </a:solidFill>
              </a:rPr>
              <a:t>Monofixation syndrome is one of the three adaptations the immature visual system makes in response to misalignment. What are the other two?</a:t>
            </a:r>
          </a:p>
          <a:p>
            <a:r>
              <a:rPr lang="en-US" sz="1400" b="0" dirty="0">
                <a:solidFill>
                  <a:schemeClr val="bg1"/>
                </a:solidFill>
              </a:rPr>
              <a:t>--</a:t>
            </a:r>
            <a:r>
              <a:rPr lang="en-US" sz="1400" dirty="0"/>
              <a:t>S</a:t>
            </a:r>
            <a:r>
              <a:rPr lang="en-US" sz="1400" b="0" dirty="0">
                <a:solidFill>
                  <a:schemeClr val="bg1"/>
                </a:solidFill>
              </a:rPr>
              <a:t>uppression</a:t>
            </a:r>
          </a:p>
          <a:p>
            <a:r>
              <a:rPr lang="en-US" sz="1400" b="0" dirty="0">
                <a:solidFill>
                  <a:schemeClr val="bg1"/>
                </a:solidFill>
              </a:rPr>
              <a:t>--</a:t>
            </a:r>
            <a:r>
              <a:rPr lang="en-US" sz="1400" dirty="0"/>
              <a:t>A</a:t>
            </a:r>
            <a:r>
              <a:rPr lang="en-US" sz="1400" b="0" dirty="0">
                <a:solidFill>
                  <a:schemeClr val="bg1"/>
                </a:solidFill>
              </a:rPr>
              <a:t>nomalous</a:t>
            </a:r>
            <a:r>
              <a:rPr lang="en-US" sz="1400" dirty="0">
                <a:solidFill>
                  <a:schemeClr val="bg1"/>
                </a:solidFill>
              </a:rPr>
              <a:t> </a:t>
            </a:r>
            <a:r>
              <a:rPr lang="en-US" sz="1400" b="0" dirty="0">
                <a:solidFill>
                  <a:schemeClr val="bg1"/>
                </a:solidFill>
              </a:rPr>
              <a:t>retinal correspondence</a:t>
            </a:r>
          </a:p>
          <a:p>
            <a:r>
              <a:rPr lang="en-US" sz="1400" b="0" dirty="0">
                <a:solidFill>
                  <a:schemeClr val="bg1"/>
                </a:solidFill>
              </a:rPr>
              <a:t>--</a:t>
            </a:r>
            <a:r>
              <a:rPr lang="en-US" sz="1400" dirty="0"/>
              <a:t>M</a:t>
            </a:r>
            <a:r>
              <a:rPr lang="en-US" sz="1400" b="0" dirty="0">
                <a:solidFill>
                  <a:schemeClr val="bg1"/>
                </a:solidFill>
              </a:rPr>
              <a:t>onofixation syndrome</a:t>
            </a:r>
          </a:p>
        </p:txBody>
      </p:sp>
      <p:sp>
        <p:nvSpPr>
          <p:cNvPr id="3" name="TextBox 2">
            <a:extLst>
              <a:ext uri="{FF2B5EF4-FFF2-40B4-BE49-F238E27FC236}">
                <a16:creationId xmlns:a16="http://schemas.microsoft.com/office/drawing/2014/main" id="{622BA2DF-CA66-4376-886D-B50F276570CB}"/>
              </a:ext>
            </a:extLst>
          </p:cNvPr>
          <p:cNvSpPr txBox="1"/>
          <p:nvPr/>
        </p:nvSpPr>
        <p:spPr>
          <a:xfrm>
            <a:off x="5527893" y="4812815"/>
            <a:ext cx="1532792" cy="276999"/>
          </a:xfrm>
          <a:prstGeom prst="rect">
            <a:avLst/>
          </a:prstGeom>
          <a:solidFill>
            <a:schemeClr val="tx1"/>
          </a:solidFill>
        </p:spPr>
        <p:txBody>
          <a:bodyPr wrap="none" rtlCol="0">
            <a:spAutoFit/>
          </a:bodyPr>
          <a:lstStyle/>
          <a:p>
            <a:r>
              <a:rPr lang="en-US" sz="1200" b="0" dirty="0">
                <a:solidFill>
                  <a:schemeClr val="bg1"/>
                </a:solidFill>
              </a:rPr>
              <a:t>Mnemonic is…</a:t>
            </a:r>
            <a:r>
              <a:rPr lang="en-US" sz="1200" b="0" i="1" dirty="0">
                <a:solidFill>
                  <a:schemeClr val="bg1"/>
                </a:solidFill>
              </a:rPr>
              <a:t>SAM</a:t>
            </a:r>
          </a:p>
        </p:txBody>
      </p:sp>
      <p:sp>
        <p:nvSpPr>
          <p:cNvPr id="4" name="Oval 3">
            <a:extLst>
              <a:ext uri="{FF2B5EF4-FFF2-40B4-BE49-F238E27FC236}">
                <a16:creationId xmlns:a16="http://schemas.microsoft.com/office/drawing/2014/main" id="{24698B81-200E-4693-8561-BCB3732CD42C}"/>
              </a:ext>
            </a:extLst>
          </p:cNvPr>
          <p:cNvSpPr/>
          <p:nvPr/>
        </p:nvSpPr>
        <p:spPr bwMode="auto">
          <a:xfrm>
            <a:off x="3689350" y="3545808"/>
            <a:ext cx="2667000" cy="566737"/>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Title 4">
            <a:extLst>
              <a:ext uri="{FF2B5EF4-FFF2-40B4-BE49-F238E27FC236}">
                <a16:creationId xmlns:a16="http://schemas.microsoft.com/office/drawing/2014/main" id="{28C1E020-F4FF-4200-9A70-719880227D6B}"/>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B40E3A76-5B3D-4BFB-A1D5-C125AE98540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120281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5262979"/>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Is there a gender predilection for </a:t>
            </a:r>
            <a:r>
              <a:rPr lang="en-US" altLang="en-US" sz="1600" b="0" i="1" dirty="0" err="1">
                <a:solidFill>
                  <a:srgbClr val="0000FF"/>
                </a:solidFill>
              </a:rPr>
              <a:t>comitant</a:t>
            </a:r>
            <a:r>
              <a:rPr lang="en-US" altLang="en-US" sz="1600" b="0" i="1" dirty="0">
                <a:solidFill>
                  <a:srgbClr val="0000FF"/>
                </a:solidFill>
              </a:rPr>
              <a:t> ET?</a:t>
            </a:r>
          </a:p>
          <a:p>
            <a:pPr eaLnBrk="1" hangingPunct="1">
              <a:spcBef>
                <a:spcPct val="0"/>
              </a:spcBef>
              <a:buClrTx/>
              <a:buSzTx/>
              <a:buFontTx/>
              <a:buNone/>
            </a:pPr>
            <a:r>
              <a:rPr lang="en-US" altLang="en-US" sz="1600" b="0" dirty="0">
                <a:solidFill>
                  <a:srgbClr val="0000FF"/>
                </a:solidFill>
              </a:rPr>
              <a:t>No</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There </a:t>
            </a:r>
            <a:r>
              <a:rPr lang="en-US" altLang="en-US" sz="1600" dirty="0">
                <a:solidFill>
                  <a:srgbClr val="0000FF"/>
                </a:solidFill>
              </a:rPr>
              <a:t>is</a:t>
            </a:r>
            <a:r>
              <a:rPr lang="en-US" altLang="en-US" sz="1600" b="0" i="1" dirty="0">
                <a:solidFill>
                  <a:srgbClr val="0000FF"/>
                </a:solidFill>
              </a:rPr>
              <a:t> a predilection pattern among US whites, blacks and Asians—what is it?</a:t>
            </a:r>
          </a:p>
          <a:p>
            <a:pPr eaLnBrk="1" hangingPunct="1">
              <a:spcBef>
                <a:spcPct val="0"/>
              </a:spcBef>
              <a:buClrTx/>
              <a:buSzTx/>
              <a:buFontTx/>
              <a:buNone/>
            </a:pPr>
            <a:r>
              <a:rPr lang="en-US" altLang="en-US" sz="1600" b="0" dirty="0">
                <a:solidFill>
                  <a:srgbClr val="0000FF"/>
                </a:solidFill>
              </a:rPr>
              <a:t>White = black &gt; Asian</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Which is more common: </a:t>
            </a:r>
            <a:r>
              <a:rPr lang="en-US" altLang="en-US" sz="1600" b="0" i="1" dirty="0" err="1">
                <a:solidFill>
                  <a:srgbClr val="0000FF"/>
                </a:solidFill>
              </a:rPr>
              <a:t>comitant</a:t>
            </a:r>
            <a:r>
              <a:rPr lang="en-US" altLang="en-US" sz="1600" b="0" i="1" dirty="0">
                <a:solidFill>
                  <a:srgbClr val="0000FF"/>
                </a:solidFill>
              </a:rPr>
              <a:t> ET, or </a:t>
            </a:r>
            <a:r>
              <a:rPr lang="en-US" altLang="en-US" sz="1600" b="0" i="1" dirty="0" err="1">
                <a:solidFill>
                  <a:srgbClr val="0000FF"/>
                </a:solidFill>
              </a:rPr>
              <a:t>comitant</a:t>
            </a:r>
            <a:r>
              <a:rPr lang="en-US" altLang="en-US" sz="1600" b="0" i="1" dirty="0">
                <a:solidFill>
                  <a:srgbClr val="0000FF"/>
                </a:solidFill>
              </a:rPr>
              <a:t> XT?</a:t>
            </a:r>
          </a:p>
          <a:p>
            <a:pPr eaLnBrk="1" hangingPunct="1">
              <a:spcBef>
                <a:spcPct val="0"/>
              </a:spcBef>
              <a:buClrTx/>
              <a:buSzTx/>
              <a:buFontTx/>
              <a:buNone/>
            </a:pPr>
            <a:r>
              <a:rPr lang="en-US" altLang="en-US" sz="1600" b="0" dirty="0">
                <a:solidFill>
                  <a:srgbClr val="0000FF"/>
                </a:solidFill>
              </a:rPr>
              <a:t>ET is significantly more common</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15</a:t>
            </a:fld>
            <a:endParaRPr lang="en-US" altLang="en-US" sz="1000"/>
          </a:p>
        </p:txBody>
      </p:sp>
      <p:sp>
        <p:nvSpPr>
          <p:cNvPr id="4" name="TextBox 3">
            <a:extLst>
              <a:ext uri="{FF2B5EF4-FFF2-40B4-BE49-F238E27FC236}">
                <a16:creationId xmlns:a16="http://schemas.microsoft.com/office/drawing/2014/main" id="{FBA40311-374F-484F-A862-D569335FEBD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2004385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Text Box 3">
            <a:extLst>
              <a:ext uri="{FF2B5EF4-FFF2-40B4-BE49-F238E27FC236}">
                <a16:creationId xmlns:a16="http://schemas.microsoft.com/office/drawing/2014/main" id="{39BB9E2A-5EC8-4B33-BF4E-7A4DBA53F1E0}"/>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21860" name="Text Box 4">
            <a:extLst>
              <a:ext uri="{FF2B5EF4-FFF2-40B4-BE49-F238E27FC236}">
                <a16:creationId xmlns:a16="http://schemas.microsoft.com/office/drawing/2014/main" id="{0AFF6813-4D7B-44F3-B453-807693D416E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1865" name="Line 9">
            <a:extLst>
              <a:ext uri="{FF2B5EF4-FFF2-40B4-BE49-F238E27FC236}">
                <a16:creationId xmlns:a16="http://schemas.microsoft.com/office/drawing/2014/main" id="{6E838928-2111-4D5B-AB0B-3CA107DB6D4E}"/>
              </a:ext>
            </a:extLst>
          </p:cNvPr>
          <p:cNvSpPr>
            <a:spLocks noChangeShapeType="1"/>
          </p:cNvSpPr>
          <p:nvPr/>
        </p:nvSpPr>
        <p:spPr bwMode="auto">
          <a:xfrm flipH="1">
            <a:off x="2317750" y="2030413"/>
            <a:ext cx="2362200" cy="692150"/>
          </a:xfrm>
          <a:prstGeom prst="line">
            <a:avLst/>
          </a:prstGeom>
          <a:noFill/>
          <a:ln w="12700">
            <a:solidFill>
              <a:srgbClr val="9B9B9B"/>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a:extLst>
              <a:ext uri="{FF2B5EF4-FFF2-40B4-BE49-F238E27FC236}">
                <a16:creationId xmlns:a16="http://schemas.microsoft.com/office/drawing/2014/main" id="{40F8B7BD-5ADB-4569-94BE-F6A3093C58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Line 11">
            <a:extLst>
              <a:ext uri="{FF2B5EF4-FFF2-40B4-BE49-F238E27FC236}">
                <a16:creationId xmlns:a16="http://schemas.microsoft.com/office/drawing/2014/main" id="{A911C79F-A6E8-481C-81FC-C46A790CD0D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8" name="Line 12">
            <a:extLst>
              <a:ext uri="{FF2B5EF4-FFF2-40B4-BE49-F238E27FC236}">
                <a16:creationId xmlns:a16="http://schemas.microsoft.com/office/drawing/2014/main" id="{8AF5F9F2-9A45-40CA-9EFA-3AEEBEEAEB3F}"/>
              </a:ext>
            </a:extLst>
          </p:cNvPr>
          <p:cNvSpPr>
            <a:spLocks noChangeShapeType="1"/>
          </p:cNvSpPr>
          <p:nvPr/>
        </p:nvSpPr>
        <p:spPr bwMode="auto">
          <a:xfrm>
            <a:off x="2317750" y="3327400"/>
            <a:ext cx="762000" cy="692150"/>
          </a:xfrm>
          <a:prstGeom prst="line">
            <a:avLst/>
          </a:prstGeom>
          <a:noFill/>
          <a:ln w="12700">
            <a:solidFill>
              <a:srgbClr val="9B9B9B"/>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1" name="Line 15">
            <a:extLst>
              <a:ext uri="{FF2B5EF4-FFF2-40B4-BE49-F238E27FC236}">
                <a16:creationId xmlns:a16="http://schemas.microsoft.com/office/drawing/2014/main" id="{5F055621-6CDA-48C9-A0E1-2426F6A94C2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73" name="Rectangle 17">
            <a:extLst>
              <a:ext uri="{FF2B5EF4-FFF2-40B4-BE49-F238E27FC236}">
                <a16:creationId xmlns:a16="http://schemas.microsoft.com/office/drawing/2014/main" id="{9765CAEC-D45A-462C-9132-59ECC3AA107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1874" name="Rectangle 18">
            <a:extLst>
              <a:ext uri="{FF2B5EF4-FFF2-40B4-BE49-F238E27FC236}">
                <a16:creationId xmlns:a16="http://schemas.microsoft.com/office/drawing/2014/main" id="{191DFBEB-828A-427C-96FD-E55F351F36D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1875" name="Text Box 19">
            <a:extLst>
              <a:ext uri="{FF2B5EF4-FFF2-40B4-BE49-F238E27FC236}">
                <a16:creationId xmlns:a16="http://schemas.microsoft.com/office/drawing/2014/main" id="{4ADEDD12-F145-41EF-97DB-61853DB4F3F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1876" name="Text Box 20">
            <a:extLst>
              <a:ext uri="{FF2B5EF4-FFF2-40B4-BE49-F238E27FC236}">
                <a16:creationId xmlns:a16="http://schemas.microsoft.com/office/drawing/2014/main" id="{7D07C0C1-7320-4A49-B4CD-EC2EC22A654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21877" name="Text Box 21">
            <a:extLst>
              <a:ext uri="{FF2B5EF4-FFF2-40B4-BE49-F238E27FC236}">
                <a16:creationId xmlns:a16="http://schemas.microsoft.com/office/drawing/2014/main" id="{92108758-4B49-4931-B4A7-81FA15AEA6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21894" name="Text Box 38">
            <a:extLst>
              <a:ext uri="{FF2B5EF4-FFF2-40B4-BE49-F238E27FC236}">
                <a16:creationId xmlns:a16="http://schemas.microsoft.com/office/drawing/2014/main" id="{444CC589-5764-4614-BE7C-952B17F17D7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1895" name="Text Box 39">
            <a:extLst>
              <a:ext uri="{FF2B5EF4-FFF2-40B4-BE49-F238E27FC236}">
                <a16:creationId xmlns:a16="http://schemas.microsoft.com/office/drawing/2014/main" id="{9D7CC871-EC7E-4C4B-9369-910BD0D41ED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1896" name="Text Box 40">
            <a:extLst>
              <a:ext uri="{FF2B5EF4-FFF2-40B4-BE49-F238E27FC236}">
                <a16:creationId xmlns:a16="http://schemas.microsoft.com/office/drawing/2014/main" id="{788B6594-D09E-4BF4-B697-E4833C55D1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1897" name="Line 41">
            <a:extLst>
              <a:ext uri="{FF2B5EF4-FFF2-40B4-BE49-F238E27FC236}">
                <a16:creationId xmlns:a16="http://schemas.microsoft.com/office/drawing/2014/main" id="{6E51212D-F485-4418-A348-E325A51EEE1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8" name="Line 42">
            <a:extLst>
              <a:ext uri="{FF2B5EF4-FFF2-40B4-BE49-F238E27FC236}">
                <a16:creationId xmlns:a16="http://schemas.microsoft.com/office/drawing/2014/main" id="{BF924094-4B9C-4816-AD99-D8C6D24FAA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99" name="Line 43">
            <a:extLst>
              <a:ext uri="{FF2B5EF4-FFF2-40B4-BE49-F238E27FC236}">
                <a16:creationId xmlns:a16="http://schemas.microsoft.com/office/drawing/2014/main" id="{B87DD026-AEE7-4838-94F6-1EF6B53D38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0" name="Line 44">
            <a:extLst>
              <a:ext uri="{FF2B5EF4-FFF2-40B4-BE49-F238E27FC236}">
                <a16:creationId xmlns:a16="http://schemas.microsoft.com/office/drawing/2014/main" id="{92E1E396-9385-46ED-B044-BC3DCA62DAB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901" name="Text Box 45">
            <a:extLst>
              <a:ext uri="{FF2B5EF4-FFF2-40B4-BE49-F238E27FC236}">
                <a16:creationId xmlns:a16="http://schemas.microsoft.com/office/drawing/2014/main" id="{861D4675-C3BE-4AC6-BD84-4AAA3DFB89A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rgbClr val="808080"/>
                </a:solidFill>
              </a:rPr>
              <a:t>Congenital ET without nystagmus</a:t>
            </a:r>
          </a:p>
          <a:p>
            <a:pPr lvl="1" eaLnBrk="1" hangingPunct="1">
              <a:spcBef>
                <a:spcPct val="0"/>
              </a:spcBef>
              <a:buClrTx/>
              <a:buSzTx/>
              <a:buFontTx/>
              <a:buNone/>
            </a:pPr>
            <a:r>
              <a:rPr lang="en-US" altLang="en-US" sz="1600" b="0" dirty="0">
                <a:solidFill>
                  <a:srgbClr val="808080"/>
                </a:solidFill>
              </a:rPr>
              <a:t>--Family history usually…present</a:t>
            </a:r>
          </a:p>
          <a:p>
            <a:pPr lvl="1" eaLnBrk="1" hangingPunct="1">
              <a:spcBef>
                <a:spcPct val="0"/>
              </a:spcBef>
              <a:buClrTx/>
              <a:buSzTx/>
              <a:buFontTx/>
              <a:buNone/>
            </a:pPr>
            <a:r>
              <a:rPr lang="en-US" altLang="en-US" sz="1600" b="0" dirty="0">
                <a:solidFill>
                  <a:srgbClr val="808080"/>
                </a:solidFill>
              </a:rPr>
              <a:t>--Deviation tends to be…large</a:t>
            </a:r>
          </a:p>
          <a:p>
            <a:pPr lvl="1" eaLnBrk="1" hangingPunct="1">
              <a:spcBef>
                <a:spcPct val="0"/>
              </a:spcBef>
              <a:buClrTx/>
              <a:buSzTx/>
              <a:buFontTx/>
              <a:buNone/>
            </a:pPr>
            <a:r>
              <a:rPr lang="en-US" altLang="en-US" sz="1600" b="0" dirty="0">
                <a:solidFill>
                  <a:srgbClr val="808080"/>
                </a:solidFill>
              </a:rPr>
              <a:t>--Cross fixation…common</a:t>
            </a:r>
          </a:p>
          <a:p>
            <a:pPr lvl="1" eaLnBrk="1" hangingPunct="1">
              <a:spcBef>
                <a:spcPct val="0"/>
              </a:spcBef>
              <a:buClrTx/>
              <a:buSzTx/>
              <a:buFontTx/>
              <a:buNone/>
            </a:pPr>
            <a:r>
              <a:rPr lang="en-US" altLang="en-US" sz="1600" b="0" dirty="0">
                <a:solidFill>
                  <a:srgbClr val="808080"/>
                </a:solidFill>
              </a:rPr>
              <a:t>--2/3 with concomitant…DVD and IO overaction</a:t>
            </a:r>
          </a:p>
          <a:p>
            <a:pPr lvl="1" eaLnBrk="1" hangingPunct="1">
              <a:spcBef>
                <a:spcPct val="0"/>
              </a:spcBef>
              <a:buClrTx/>
              <a:buSzTx/>
              <a:buFontTx/>
              <a:buNone/>
            </a:pPr>
            <a:r>
              <a:rPr lang="en-US" altLang="en-US" sz="1600" dirty="0"/>
              <a:t>Management</a:t>
            </a:r>
            <a:r>
              <a:rPr lang="en-US" altLang="en-US" sz="1600" b="0" dirty="0"/>
              <a:t>:</a:t>
            </a:r>
          </a:p>
          <a:p>
            <a:pPr lvl="1" eaLnBrk="1" hangingPunct="1">
              <a:spcBef>
                <a:spcPct val="0"/>
              </a:spcBef>
              <a:buClrTx/>
              <a:buSzTx/>
              <a:buFontTx/>
              <a:buNone/>
            </a:pPr>
            <a:r>
              <a:rPr lang="en-US" altLang="en-US" sz="1600" b="0" dirty="0"/>
              <a:t>  --Prescribe full…</a:t>
            </a:r>
            <a:r>
              <a:rPr lang="en-US" altLang="en-US" sz="1600" b="0" dirty="0">
                <a:solidFill>
                  <a:srgbClr val="0000FF"/>
                </a:solidFill>
              </a:rPr>
              <a:t>cycloplegic refraction</a:t>
            </a:r>
          </a:p>
          <a:p>
            <a:pPr lvl="1" eaLnBrk="1" hangingPunct="1">
              <a:spcBef>
                <a:spcPct val="0"/>
              </a:spcBef>
              <a:buClrTx/>
              <a:buSzTx/>
              <a:buFontTx/>
              <a:buNone/>
            </a:pPr>
            <a:r>
              <a:rPr lang="en-US" altLang="en-US" sz="1600" b="0" dirty="0">
                <a:solidFill>
                  <a:srgbClr val="9B9B9B"/>
                </a:solidFill>
              </a:rPr>
              <a:t>  --Perform bilateral…MR recession</a:t>
            </a:r>
          </a:p>
          <a:p>
            <a:pPr lvl="1" eaLnBrk="1" hangingPunct="1">
              <a:spcBef>
                <a:spcPct val="0"/>
              </a:spcBef>
              <a:buClrTx/>
              <a:buSzTx/>
              <a:buFontTx/>
              <a:buNone/>
            </a:pPr>
            <a:r>
              <a:rPr lang="en-US" altLang="en-US" sz="1600" b="0" dirty="0">
                <a:solidFill>
                  <a:srgbClr val="9B9B9B"/>
                </a:solidFill>
              </a:rPr>
              <a:t>    --Best if by age…24 months</a:t>
            </a:r>
          </a:p>
          <a:p>
            <a:pPr lvl="1" eaLnBrk="1" hangingPunct="1">
              <a:spcBef>
                <a:spcPct val="0"/>
              </a:spcBef>
              <a:buClrTx/>
              <a:buSzTx/>
              <a:buFontTx/>
              <a:buNone/>
            </a:pPr>
            <a:r>
              <a:rPr lang="en-US" altLang="en-US" sz="1600" b="0" dirty="0">
                <a:solidFill>
                  <a:srgbClr val="9B9B9B"/>
                </a:solidFill>
              </a:rPr>
              <a:t>  --If IO overaction present, consider…weakening </a:t>
            </a:r>
          </a:p>
        </p:txBody>
      </p:sp>
      <p:sp>
        <p:nvSpPr>
          <p:cNvPr id="121902" name="Text Box 46">
            <a:extLst>
              <a:ext uri="{FF2B5EF4-FFF2-40B4-BE49-F238E27FC236}">
                <a16:creationId xmlns:a16="http://schemas.microsoft.com/office/drawing/2014/main" id="{B2685E23-92DA-413E-9188-DE378134E89C}"/>
              </a:ext>
            </a:extLst>
          </p:cNvPr>
          <p:cNvSpPr txBox="1">
            <a:spLocks noChangeArrowheads="1"/>
          </p:cNvSpPr>
          <p:nvPr/>
        </p:nvSpPr>
        <p:spPr bwMode="auto">
          <a:xfrm>
            <a:off x="3810000" y="3452813"/>
            <a:ext cx="5181600" cy="1195387"/>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600" b="0" i="1" dirty="0">
                <a:solidFill>
                  <a:schemeClr val="bg1">
                    <a:lumMod val="65000"/>
                  </a:schemeClr>
                </a:solidFill>
              </a:rPr>
              <a:t>What is the realistic goal of treatment?</a:t>
            </a:r>
          </a:p>
          <a:p>
            <a:pPr eaLnBrk="1" hangingPunct="1">
              <a:lnSpc>
                <a:spcPct val="90000"/>
              </a:lnSpc>
              <a:spcBef>
                <a:spcPct val="0"/>
              </a:spcBef>
              <a:buClrTx/>
              <a:buSzTx/>
              <a:buFontTx/>
              <a:buNone/>
            </a:pPr>
            <a:r>
              <a:rPr lang="en-US" altLang="en-US" sz="1600" dirty="0">
                <a:solidFill>
                  <a:schemeClr val="bg1">
                    <a:lumMod val="65000"/>
                  </a:schemeClr>
                </a:solidFill>
              </a:rPr>
              <a:t>Monofixation syndrome</a:t>
            </a:r>
            <a:r>
              <a:rPr lang="en-US" altLang="en-US" sz="1600" b="0" dirty="0">
                <a:solidFill>
                  <a:schemeClr val="bg1">
                    <a:lumMod val="65000"/>
                  </a:schemeClr>
                </a:solidFill>
              </a:rPr>
              <a:t>, or a small-angle esophoria</a:t>
            </a:r>
          </a:p>
          <a:p>
            <a:pPr eaLnBrk="1" hangingPunct="1">
              <a:lnSpc>
                <a:spcPct val="90000"/>
              </a:lnSpc>
              <a:spcBef>
                <a:spcPct val="0"/>
              </a:spcBef>
              <a:buClrTx/>
              <a:buSzTx/>
              <a:buFontTx/>
              <a:buNone/>
            </a:pPr>
            <a:endParaRPr lang="en-US" altLang="en-US" sz="1600" b="0" i="1" dirty="0">
              <a:solidFill>
                <a:schemeClr val="bg1">
                  <a:lumMod val="65000"/>
                </a:schemeClr>
              </a:solidFill>
            </a:endParaRPr>
          </a:p>
          <a:p>
            <a:pPr eaLnBrk="1" hangingPunct="1">
              <a:lnSpc>
                <a:spcPct val="90000"/>
              </a:lnSpc>
              <a:spcBef>
                <a:spcPct val="0"/>
              </a:spcBef>
              <a:buClrTx/>
              <a:buSzTx/>
              <a:buFontTx/>
              <a:buNone/>
            </a:pPr>
            <a:r>
              <a:rPr lang="en-US" altLang="en-US" sz="1600" b="0" i="1" dirty="0">
                <a:solidFill>
                  <a:schemeClr val="bg1">
                    <a:lumMod val="65000"/>
                  </a:schemeClr>
                </a:solidFill>
              </a:rPr>
              <a:t>What about high-grade stereopsis? </a:t>
            </a:r>
          </a:p>
          <a:p>
            <a:pPr eaLnBrk="1" hangingPunct="1">
              <a:lnSpc>
                <a:spcPct val="90000"/>
              </a:lnSpc>
              <a:spcBef>
                <a:spcPct val="0"/>
              </a:spcBef>
              <a:buClrTx/>
              <a:buSzTx/>
              <a:buFontTx/>
              <a:buNone/>
            </a:pPr>
            <a:r>
              <a:rPr lang="en-US" altLang="en-US" sz="1600" b="0" dirty="0">
                <a:solidFill>
                  <a:schemeClr val="bg1">
                    <a:lumMod val="65000"/>
                  </a:schemeClr>
                </a:solidFill>
              </a:rPr>
              <a:t>It’s not </a:t>
            </a:r>
            <a:r>
              <a:rPr lang="en-US" altLang="en-US" sz="1600" b="0" dirty="0" err="1">
                <a:solidFill>
                  <a:schemeClr val="bg1">
                    <a:lumMod val="65000"/>
                  </a:schemeClr>
                </a:solidFill>
              </a:rPr>
              <a:t>gonna</a:t>
            </a:r>
            <a:r>
              <a:rPr lang="en-US" altLang="en-US" sz="1600" b="0" dirty="0">
                <a:solidFill>
                  <a:schemeClr val="bg1">
                    <a:lumMod val="65000"/>
                  </a:schemeClr>
                </a:solidFill>
              </a:rPr>
              <a:t> happen</a:t>
            </a:r>
          </a:p>
        </p:txBody>
      </p:sp>
      <p:sp>
        <p:nvSpPr>
          <p:cNvPr id="121903" name="Slide Number Placeholder 1">
            <a:extLst>
              <a:ext uri="{FF2B5EF4-FFF2-40B4-BE49-F238E27FC236}">
                <a16:creationId xmlns:a16="http://schemas.microsoft.com/office/drawing/2014/main" id="{21A75D0C-A554-4A74-9649-9BB8073BBE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5E9CFBC-8011-4F42-9397-CB93F523F48D}" type="slidenum">
              <a:rPr lang="en-US" altLang="en-US" sz="1000"/>
              <a:pPr>
                <a:spcBef>
                  <a:spcPct val="0"/>
                </a:spcBef>
                <a:buClrTx/>
                <a:buSzTx/>
                <a:buFontTx/>
                <a:buNone/>
              </a:pPr>
              <a:t>150</a:t>
            </a:fld>
            <a:endParaRPr lang="en-US" altLang="en-US" sz="1000"/>
          </a:p>
        </p:txBody>
      </p:sp>
      <p:sp>
        <p:nvSpPr>
          <p:cNvPr id="4" name="Oval 3">
            <a:extLst>
              <a:ext uri="{FF2B5EF4-FFF2-40B4-BE49-F238E27FC236}">
                <a16:creationId xmlns:a16="http://schemas.microsoft.com/office/drawing/2014/main" id="{24698B81-200E-4693-8561-BCB3732CD42C}"/>
              </a:ext>
            </a:extLst>
          </p:cNvPr>
          <p:cNvSpPr/>
          <p:nvPr/>
        </p:nvSpPr>
        <p:spPr bwMode="auto">
          <a:xfrm>
            <a:off x="3689350" y="3545808"/>
            <a:ext cx="2667000" cy="566737"/>
          </a:xfrm>
          <a:prstGeom prst="ellipse">
            <a:avLst/>
          </a:prstGeom>
          <a:noFill/>
          <a:ln>
            <a:solidFill>
              <a:schemeClr val="bg1">
                <a:lumMod val="65000"/>
              </a:schemeClr>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TextBox 4">
            <a:extLst>
              <a:ext uri="{FF2B5EF4-FFF2-40B4-BE49-F238E27FC236}">
                <a16:creationId xmlns:a16="http://schemas.microsoft.com/office/drawing/2014/main" id="{F7C751A9-E693-4649-8E67-BF9DF4550138}"/>
              </a:ext>
            </a:extLst>
          </p:cNvPr>
          <p:cNvSpPr txBox="1"/>
          <p:nvPr/>
        </p:nvSpPr>
        <p:spPr>
          <a:xfrm>
            <a:off x="754191" y="5542048"/>
            <a:ext cx="8161209" cy="430887"/>
          </a:xfrm>
          <a:prstGeom prst="rect">
            <a:avLst/>
          </a:prstGeom>
          <a:solidFill>
            <a:schemeClr val="accent6">
              <a:lumMod val="40000"/>
              <a:lumOff val="60000"/>
            </a:schemeClr>
          </a:solidFill>
          <a:ln>
            <a:solidFill>
              <a:schemeClr val="tx1"/>
            </a:solidFill>
          </a:ln>
        </p:spPr>
        <p:txBody>
          <a:bodyPr wrap="none" rtlCol="0">
            <a:spAutoFit/>
          </a:bodyPr>
          <a:lstStyle/>
          <a:p>
            <a:r>
              <a:rPr lang="en-US" sz="2200" b="0" i="1" dirty="0">
                <a:effectLst>
                  <a:outerShdw blurRad="38100" dist="38100" dir="2700000" algn="tl">
                    <a:srgbClr val="000000">
                      <a:alpha val="43137"/>
                    </a:srgbClr>
                  </a:outerShdw>
                </a:effectLst>
              </a:rPr>
              <a:t>For more on sensory responses in strabismus, see slide-set </a:t>
            </a:r>
            <a:r>
              <a:rPr lang="en-US" sz="2200" b="0" dirty="0">
                <a:effectLst>
                  <a:outerShdw blurRad="38100" dist="38100" dir="2700000" algn="tl">
                    <a:srgbClr val="000000">
                      <a:alpha val="43137"/>
                    </a:srgbClr>
                  </a:outerShdw>
                </a:effectLst>
              </a:rPr>
              <a:t>P14</a:t>
            </a:r>
          </a:p>
        </p:txBody>
      </p:sp>
      <p:sp>
        <p:nvSpPr>
          <p:cNvPr id="6" name="TextBox 5">
            <a:extLst>
              <a:ext uri="{FF2B5EF4-FFF2-40B4-BE49-F238E27FC236}">
                <a16:creationId xmlns:a16="http://schemas.microsoft.com/office/drawing/2014/main" id="{23098401-0B69-4A95-B3D6-96F7CCB0729F}"/>
              </a:ext>
            </a:extLst>
          </p:cNvPr>
          <p:cNvSpPr txBox="1"/>
          <p:nvPr/>
        </p:nvSpPr>
        <p:spPr>
          <a:xfrm>
            <a:off x="2245629" y="4155499"/>
            <a:ext cx="6240245" cy="1169551"/>
          </a:xfrm>
          <a:prstGeom prst="rect">
            <a:avLst/>
          </a:prstGeom>
          <a:solidFill>
            <a:srgbClr val="00B050"/>
          </a:solidFill>
        </p:spPr>
        <p:txBody>
          <a:bodyPr wrap="square" rtlCol="0">
            <a:spAutoFit/>
          </a:bodyPr>
          <a:lstStyle/>
          <a:p>
            <a:r>
              <a:rPr lang="en-US" sz="1400" b="0" i="1" dirty="0">
                <a:solidFill>
                  <a:schemeClr val="bg1">
                    <a:lumMod val="65000"/>
                  </a:schemeClr>
                </a:solidFill>
              </a:rPr>
              <a:t>Monofixation syndrome is one of the three adaptations the immature visual system makes in response to misalignment. What are the other two?</a:t>
            </a:r>
          </a:p>
          <a:p>
            <a:r>
              <a:rPr lang="en-US" sz="1400" b="0" dirty="0">
                <a:solidFill>
                  <a:schemeClr val="bg1"/>
                </a:solidFill>
              </a:rPr>
              <a:t>--</a:t>
            </a:r>
            <a:r>
              <a:rPr lang="en-US" sz="1400" dirty="0"/>
              <a:t>S</a:t>
            </a:r>
            <a:r>
              <a:rPr lang="en-US" sz="1400" b="0" dirty="0">
                <a:solidFill>
                  <a:schemeClr val="bg1"/>
                </a:solidFill>
              </a:rPr>
              <a:t>uppression</a:t>
            </a:r>
          </a:p>
          <a:p>
            <a:r>
              <a:rPr lang="en-US" sz="1400" b="0" dirty="0">
                <a:solidFill>
                  <a:schemeClr val="bg1"/>
                </a:solidFill>
              </a:rPr>
              <a:t>--</a:t>
            </a:r>
            <a:r>
              <a:rPr lang="en-US" sz="1400" dirty="0"/>
              <a:t>A</a:t>
            </a:r>
            <a:r>
              <a:rPr lang="en-US" sz="1400" b="0" dirty="0">
                <a:solidFill>
                  <a:schemeClr val="bg1"/>
                </a:solidFill>
              </a:rPr>
              <a:t>nomalous</a:t>
            </a:r>
            <a:r>
              <a:rPr lang="en-US" sz="1400" dirty="0">
                <a:solidFill>
                  <a:schemeClr val="bg1"/>
                </a:solidFill>
              </a:rPr>
              <a:t> </a:t>
            </a:r>
            <a:r>
              <a:rPr lang="en-US" sz="1400" b="0" dirty="0">
                <a:solidFill>
                  <a:schemeClr val="bg1"/>
                </a:solidFill>
              </a:rPr>
              <a:t>retinal correspondence</a:t>
            </a:r>
          </a:p>
          <a:p>
            <a:r>
              <a:rPr lang="en-US" sz="1400" b="0" dirty="0">
                <a:solidFill>
                  <a:schemeClr val="bg1"/>
                </a:solidFill>
              </a:rPr>
              <a:t>--</a:t>
            </a:r>
            <a:r>
              <a:rPr lang="en-US" sz="1400" dirty="0"/>
              <a:t>M</a:t>
            </a:r>
            <a:r>
              <a:rPr lang="en-US" sz="1400" b="0" dirty="0">
                <a:solidFill>
                  <a:schemeClr val="bg1"/>
                </a:solidFill>
              </a:rPr>
              <a:t>onofixation syndrome</a:t>
            </a:r>
          </a:p>
        </p:txBody>
      </p:sp>
      <p:sp>
        <p:nvSpPr>
          <p:cNvPr id="7" name="TextBox 6">
            <a:extLst>
              <a:ext uri="{FF2B5EF4-FFF2-40B4-BE49-F238E27FC236}">
                <a16:creationId xmlns:a16="http://schemas.microsoft.com/office/drawing/2014/main" id="{AC987B74-6468-4B1B-A3C3-D1739108FEF9}"/>
              </a:ext>
            </a:extLst>
          </p:cNvPr>
          <p:cNvSpPr txBox="1"/>
          <p:nvPr/>
        </p:nvSpPr>
        <p:spPr>
          <a:xfrm>
            <a:off x="5527893" y="4812815"/>
            <a:ext cx="1532792" cy="276999"/>
          </a:xfrm>
          <a:prstGeom prst="rect">
            <a:avLst/>
          </a:prstGeom>
          <a:solidFill>
            <a:schemeClr val="tx1"/>
          </a:solidFill>
        </p:spPr>
        <p:txBody>
          <a:bodyPr wrap="none" rtlCol="0">
            <a:spAutoFit/>
          </a:bodyPr>
          <a:lstStyle/>
          <a:p>
            <a:r>
              <a:rPr lang="en-US" sz="1200" b="0" dirty="0">
                <a:solidFill>
                  <a:schemeClr val="tx1">
                    <a:lumMod val="50000"/>
                    <a:lumOff val="50000"/>
                  </a:schemeClr>
                </a:solidFill>
              </a:rPr>
              <a:t>Mnemonic is…</a:t>
            </a:r>
            <a:r>
              <a:rPr lang="en-US" sz="1200" b="0" i="1" dirty="0">
                <a:solidFill>
                  <a:schemeClr val="tx1">
                    <a:lumMod val="50000"/>
                    <a:lumOff val="50000"/>
                  </a:schemeClr>
                </a:solidFill>
              </a:rPr>
              <a:t>SAM</a:t>
            </a:r>
          </a:p>
        </p:txBody>
      </p:sp>
      <p:sp>
        <p:nvSpPr>
          <p:cNvPr id="2" name="Title 1">
            <a:extLst>
              <a:ext uri="{FF2B5EF4-FFF2-40B4-BE49-F238E27FC236}">
                <a16:creationId xmlns:a16="http://schemas.microsoft.com/office/drawing/2014/main" id="{28E92351-FDC7-4770-AA92-533C2CBFFE49}"/>
              </a:ext>
            </a:extLst>
          </p:cNvPr>
          <p:cNvSpPr>
            <a:spLocks noGrp="1"/>
          </p:cNvSpPr>
          <p:nvPr>
            <p:ph type="title"/>
          </p:nvPr>
        </p:nvSpPr>
        <p:spPr/>
        <p:txBody>
          <a:bodyPr/>
          <a:lstStyle/>
          <a:p>
            <a:endParaRPr lang="en-US"/>
          </a:p>
        </p:txBody>
      </p:sp>
      <p:sp>
        <p:nvSpPr>
          <p:cNvPr id="30" name="TextBox 29">
            <a:extLst>
              <a:ext uri="{FF2B5EF4-FFF2-40B4-BE49-F238E27FC236}">
                <a16:creationId xmlns:a16="http://schemas.microsoft.com/office/drawing/2014/main" id="{8CE0CD59-3426-4CEE-AFE5-CD9F970056D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66007269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Text Box 3">
            <a:extLst>
              <a:ext uri="{FF2B5EF4-FFF2-40B4-BE49-F238E27FC236}">
                <a16:creationId xmlns:a16="http://schemas.microsoft.com/office/drawing/2014/main" id="{8DA6DE48-E839-42ED-812B-D1F8C901544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5060" name="Text Box 4">
            <a:extLst>
              <a:ext uri="{FF2B5EF4-FFF2-40B4-BE49-F238E27FC236}">
                <a16:creationId xmlns:a16="http://schemas.microsoft.com/office/drawing/2014/main" id="{B9F84FC1-9F17-4935-92D2-4601C43FDD1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5061" name="Line 7">
            <a:extLst>
              <a:ext uri="{FF2B5EF4-FFF2-40B4-BE49-F238E27FC236}">
                <a16:creationId xmlns:a16="http://schemas.microsoft.com/office/drawing/2014/main" id="{A7C57FE4-CDAA-4B3F-938B-E7E357F0E8E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2" name="Line 8">
            <a:extLst>
              <a:ext uri="{FF2B5EF4-FFF2-40B4-BE49-F238E27FC236}">
                <a16:creationId xmlns:a16="http://schemas.microsoft.com/office/drawing/2014/main" id="{1177BBC1-77E4-42D7-ABD6-64F74CE0B8C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3" name="Line 9">
            <a:extLst>
              <a:ext uri="{FF2B5EF4-FFF2-40B4-BE49-F238E27FC236}">
                <a16:creationId xmlns:a16="http://schemas.microsoft.com/office/drawing/2014/main" id="{5DFA1F8D-DC69-46D2-949C-A496F29CB0A3}"/>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4" name="Line 10">
            <a:extLst>
              <a:ext uri="{FF2B5EF4-FFF2-40B4-BE49-F238E27FC236}">
                <a16:creationId xmlns:a16="http://schemas.microsoft.com/office/drawing/2014/main" id="{ABC14CB9-A0BE-4DC8-9013-8D3EFE14C368}"/>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5" name="Line 11">
            <a:extLst>
              <a:ext uri="{FF2B5EF4-FFF2-40B4-BE49-F238E27FC236}">
                <a16:creationId xmlns:a16="http://schemas.microsoft.com/office/drawing/2014/main" id="{11BD1F4B-4423-48C9-94F8-124BB6E34166}"/>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6" name="Line 12">
            <a:extLst>
              <a:ext uri="{FF2B5EF4-FFF2-40B4-BE49-F238E27FC236}">
                <a16:creationId xmlns:a16="http://schemas.microsoft.com/office/drawing/2014/main" id="{BA927238-94DF-4326-B5A8-D1269135DE3E}"/>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7" name="Rectangle 28">
            <a:extLst>
              <a:ext uri="{FF2B5EF4-FFF2-40B4-BE49-F238E27FC236}">
                <a16:creationId xmlns:a16="http://schemas.microsoft.com/office/drawing/2014/main" id="{CB49D44E-132B-4A69-9BEE-A8EDCDE2806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5068" name="Rectangle 29">
            <a:extLst>
              <a:ext uri="{FF2B5EF4-FFF2-40B4-BE49-F238E27FC236}">
                <a16:creationId xmlns:a16="http://schemas.microsoft.com/office/drawing/2014/main" id="{C590054F-70F0-4CB4-B6F3-32E0A5794FC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5069" name="Text Box 30">
            <a:extLst>
              <a:ext uri="{FF2B5EF4-FFF2-40B4-BE49-F238E27FC236}">
                <a16:creationId xmlns:a16="http://schemas.microsoft.com/office/drawing/2014/main" id="{67543C7A-A8C5-4C1D-98F5-0DA001E2FA6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5070" name="Text Box 31">
            <a:extLst>
              <a:ext uri="{FF2B5EF4-FFF2-40B4-BE49-F238E27FC236}">
                <a16:creationId xmlns:a16="http://schemas.microsoft.com/office/drawing/2014/main" id="{DFD7635E-C469-4F99-A0DC-6F56AF6D33E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5071" name="Text Box 32">
            <a:extLst>
              <a:ext uri="{FF2B5EF4-FFF2-40B4-BE49-F238E27FC236}">
                <a16:creationId xmlns:a16="http://schemas.microsoft.com/office/drawing/2014/main" id="{F70CD142-5C4C-4B58-A0CD-FB090D965B6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5072" name="Text Box 33">
            <a:extLst>
              <a:ext uri="{FF2B5EF4-FFF2-40B4-BE49-F238E27FC236}">
                <a16:creationId xmlns:a16="http://schemas.microsoft.com/office/drawing/2014/main" id="{F0412E9F-68BC-43BA-AF6C-5B8BA4BF5E2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5073" name="Text Box 34">
            <a:extLst>
              <a:ext uri="{FF2B5EF4-FFF2-40B4-BE49-F238E27FC236}">
                <a16:creationId xmlns:a16="http://schemas.microsoft.com/office/drawing/2014/main" id="{0825C20F-6F6B-4D11-A0E6-A5F35C3B5D64}"/>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5074" name="Text Box 35">
            <a:extLst>
              <a:ext uri="{FF2B5EF4-FFF2-40B4-BE49-F238E27FC236}">
                <a16:creationId xmlns:a16="http://schemas.microsoft.com/office/drawing/2014/main" id="{61ED9E86-F7A1-4A6E-9BF3-2960C677C4F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5075" name="Line 36">
            <a:extLst>
              <a:ext uri="{FF2B5EF4-FFF2-40B4-BE49-F238E27FC236}">
                <a16:creationId xmlns:a16="http://schemas.microsoft.com/office/drawing/2014/main" id="{3B483160-5A81-49E7-B9A1-340C348F5A03}"/>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76" name="Line 37">
            <a:extLst>
              <a:ext uri="{FF2B5EF4-FFF2-40B4-BE49-F238E27FC236}">
                <a16:creationId xmlns:a16="http://schemas.microsoft.com/office/drawing/2014/main" id="{F2875A0C-8A35-4AD0-80D2-FC42A209FB3A}"/>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77" name="Line 38">
            <a:extLst>
              <a:ext uri="{FF2B5EF4-FFF2-40B4-BE49-F238E27FC236}">
                <a16:creationId xmlns:a16="http://schemas.microsoft.com/office/drawing/2014/main" id="{202F9DDC-6001-44A2-B7DD-3EE86A58CE12}"/>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78" name="Line 39">
            <a:extLst>
              <a:ext uri="{FF2B5EF4-FFF2-40B4-BE49-F238E27FC236}">
                <a16:creationId xmlns:a16="http://schemas.microsoft.com/office/drawing/2014/main" id="{37A9FD48-6A8F-4DA3-9377-5A9F657DB91A}"/>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79" name="Slide Number Placeholder 1">
            <a:extLst>
              <a:ext uri="{FF2B5EF4-FFF2-40B4-BE49-F238E27FC236}">
                <a16:creationId xmlns:a16="http://schemas.microsoft.com/office/drawing/2014/main" id="{0F12F021-9CF8-454A-AFB5-31E8529227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A713197-8DAC-49EF-A84C-EEC88E806FB8}" type="slidenum">
              <a:rPr lang="en-US" altLang="en-US" sz="1000"/>
              <a:pPr>
                <a:spcBef>
                  <a:spcPct val="0"/>
                </a:spcBef>
                <a:buClrTx/>
                <a:buSzTx/>
                <a:buFontTx/>
                <a:buNone/>
              </a:pPr>
              <a:t>151</a:t>
            </a:fld>
            <a:endParaRPr lang="en-US" altLang="en-US" sz="1000"/>
          </a:p>
        </p:txBody>
      </p:sp>
      <p:sp>
        <p:nvSpPr>
          <p:cNvPr id="2" name="TextBox 1">
            <a:extLst>
              <a:ext uri="{FF2B5EF4-FFF2-40B4-BE49-F238E27FC236}">
                <a16:creationId xmlns:a16="http://schemas.microsoft.com/office/drawing/2014/main" id="{301BF69C-8C05-490D-8C27-E78E28728EAC}"/>
              </a:ext>
            </a:extLst>
          </p:cNvPr>
          <p:cNvSpPr txBox="1"/>
          <p:nvPr/>
        </p:nvSpPr>
        <p:spPr>
          <a:xfrm>
            <a:off x="6065540" y="3445176"/>
            <a:ext cx="1013419" cy="477054"/>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a:p>
            <a:pPr algn="ctr">
              <a:lnSpc>
                <a:spcPts val="1000"/>
              </a:lnSpc>
            </a:pPr>
            <a:r>
              <a:rPr lang="en-US" sz="1000" b="0" dirty="0"/>
              <a:t>of acquired ET</a:t>
            </a:r>
          </a:p>
        </p:txBody>
      </p:sp>
      <p:sp>
        <p:nvSpPr>
          <p:cNvPr id="3" name="Text Box 5">
            <a:extLst>
              <a:ext uri="{FF2B5EF4-FFF2-40B4-BE49-F238E27FC236}">
                <a16:creationId xmlns:a16="http://schemas.microsoft.com/office/drawing/2014/main" id="{06FDA530-F478-4995-B434-264D71521C52}"/>
              </a:ext>
            </a:extLst>
          </p:cNvPr>
          <p:cNvSpPr txBox="1">
            <a:spLocks noChangeArrowheads="1"/>
          </p:cNvSpPr>
          <p:nvPr/>
        </p:nvSpPr>
        <p:spPr bwMode="auto">
          <a:xfrm>
            <a:off x="4343400" y="4365625"/>
            <a:ext cx="18097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i="1" dirty="0"/>
              <a:t>?</a:t>
            </a:r>
          </a:p>
        </p:txBody>
      </p:sp>
      <p:sp>
        <p:nvSpPr>
          <p:cNvPr id="4" name="Text Box 6">
            <a:extLst>
              <a:ext uri="{FF2B5EF4-FFF2-40B4-BE49-F238E27FC236}">
                <a16:creationId xmlns:a16="http://schemas.microsoft.com/office/drawing/2014/main" id="{7A457BCF-46DB-41CF-A714-054A9FE41D52}"/>
              </a:ext>
            </a:extLst>
          </p:cNvPr>
          <p:cNvSpPr txBox="1">
            <a:spLocks noChangeArrowheads="1"/>
          </p:cNvSpPr>
          <p:nvPr/>
        </p:nvSpPr>
        <p:spPr bwMode="auto">
          <a:xfrm>
            <a:off x="7523810" y="4365625"/>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i="1" dirty="0"/>
              <a:t>?</a:t>
            </a:r>
          </a:p>
        </p:txBody>
      </p:sp>
      <p:sp>
        <p:nvSpPr>
          <p:cNvPr id="5" name="Title 4">
            <a:extLst>
              <a:ext uri="{FF2B5EF4-FFF2-40B4-BE49-F238E27FC236}">
                <a16:creationId xmlns:a16="http://schemas.microsoft.com/office/drawing/2014/main" id="{1E07CD32-6D6A-496B-87EE-48F323AC2492}"/>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2DA93511-48F5-43A8-8809-06CE46F9273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40469422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a:extLst>
              <a:ext uri="{FF2B5EF4-FFF2-40B4-BE49-F238E27FC236}">
                <a16:creationId xmlns:a16="http://schemas.microsoft.com/office/drawing/2014/main" id="{CDED595C-D682-4AB6-9454-9904F818134B}"/>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6084" name="Text Box 4">
            <a:extLst>
              <a:ext uri="{FF2B5EF4-FFF2-40B4-BE49-F238E27FC236}">
                <a16:creationId xmlns:a16="http://schemas.microsoft.com/office/drawing/2014/main" id="{1515A3E3-36EF-4437-BAA5-79A1332F286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6085" name="Text Box 5">
            <a:extLst>
              <a:ext uri="{FF2B5EF4-FFF2-40B4-BE49-F238E27FC236}">
                <a16:creationId xmlns:a16="http://schemas.microsoft.com/office/drawing/2014/main" id="{A7A4BF80-A87C-451F-B89F-4318AAA5749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46086" name="Text Box 6">
            <a:extLst>
              <a:ext uri="{FF2B5EF4-FFF2-40B4-BE49-F238E27FC236}">
                <a16:creationId xmlns:a16="http://schemas.microsoft.com/office/drawing/2014/main" id="{C60411C7-304B-41DB-AD8D-D5ADD97B50F6}"/>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Nonaccommodative</a:t>
            </a:r>
          </a:p>
        </p:txBody>
      </p:sp>
      <p:sp>
        <p:nvSpPr>
          <p:cNvPr id="46087" name="Line 7">
            <a:extLst>
              <a:ext uri="{FF2B5EF4-FFF2-40B4-BE49-F238E27FC236}">
                <a16:creationId xmlns:a16="http://schemas.microsoft.com/office/drawing/2014/main" id="{0A571967-EBE5-4E97-A3DF-B82D80378E7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8" name="Line 8">
            <a:extLst>
              <a:ext uri="{FF2B5EF4-FFF2-40B4-BE49-F238E27FC236}">
                <a16:creationId xmlns:a16="http://schemas.microsoft.com/office/drawing/2014/main" id="{C0CCA705-46E2-46E9-91F1-38EB5B66D53A}"/>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9" name="Line 9">
            <a:extLst>
              <a:ext uri="{FF2B5EF4-FFF2-40B4-BE49-F238E27FC236}">
                <a16:creationId xmlns:a16="http://schemas.microsoft.com/office/drawing/2014/main" id="{D25C39DC-7A5C-4A66-BCB7-CA7676FBB6DB}"/>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0" name="Line 10">
            <a:extLst>
              <a:ext uri="{FF2B5EF4-FFF2-40B4-BE49-F238E27FC236}">
                <a16:creationId xmlns:a16="http://schemas.microsoft.com/office/drawing/2014/main" id="{9A3CA1C2-2868-4E05-8552-C5074AB24A4B}"/>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1" name="Line 11">
            <a:extLst>
              <a:ext uri="{FF2B5EF4-FFF2-40B4-BE49-F238E27FC236}">
                <a16:creationId xmlns:a16="http://schemas.microsoft.com/office/drawing/2014/main" id="{8B82EAB4-4DC7-4459-B5AC-315483B66A45}"/>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2" name="Line 12">
            <a:extLst>
              <a:ext uri="{FF2B5EF4-FFF2-40B4-BE49-F238E27FC236}">
                <a16:creationId xmlns:a16="http://schemas.microsoft.com/office/drawing/2014/main" id="{2D5E48F9-B374-417F-9517-6EF22D3E86E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3" name="Rectangle 28">
            <a:extLst>
              <a:ext uri="{FF2B5EF4-FFF2-40B4-BE49-F238E27FC236}">
                <a16:creationId xmlns:a16="http://schemas.microsoft.com/office/drawing/2014/main" id="{BF22E8A0-1680-4CE0-8E2E-EE0A769EA7D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6094" name="Rectangle 29">
            <a:extLst>
              <a:ext uri="{FF2B5EF4-FFF2-40B4-BE49-F238E27FC236}">
                <a16:creationId xmlns:a16="http://schemas.microsoft.com/office/drawing/2014/main" id="{3D5224FC-3D33-4B25-B1BE-AD3823A9B77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6095" name="Text Box 30">
            <a:extLst>
              <a:ext uri="{FF2B5EF4-FFF2-40B4-BE49-F238E27FC236}">
                <a16:creationId xmlns:a16="http://schemas.microsoft.com/office/drawing/2014/main" id="{D57892D6-9F6C-4CA1-A1F4-7C7E2AE8D2C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6096" name="Text Box 31">
            <a:extLst>
              <a:ext uri="{FF2B5EF4-FFF2-40B4-BE49-F238E27FC236}">
                <a16:creationId xmlns:a16="http://schemas.microsoft.com/office/drawing/2014/main" id="{DC38D198-FADA-4747-8423-1D8F74FBA46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6097" name="Text Box 32">
            <a:extLst>
              <a:ext uri="{FF2B5EF4-FFF2-40B4-BE49-F238E27FC236}">
                <a16:creationId xmlns:a16="http://schemas.microsoft.com/office/drawing/2014/main" id="{A6C03ACE-8E29-47DB-A6D2-608C41466A6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6098" name="Text Box 33">
            <a:extLst>
              <a:ext uri="{FF2B5EF4-FFF2-40B4-BE49-F238E27FC236}">
                <a16:creationId xmlns:a16="http://schemas.microsoft.com/office/drawing/2014/main" id="{2DF2FEC9-E075-4F32-8D52-1FDE568E9EE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6099" name="Text Box 34">
            <a:extLst>
              <a:ext uri="{FF2B5EF4-FFF2-40B4-BE49-F238E27FC236}">
                <a16:creationId xmlns:a16="http://schemas.microsoft.com/office/drawing/2014/main" id="{50D2F21D-2ACC-4A8E-A080-B16B336EDE1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6100" name="Text Box 35">
            <a:extLst>
              <a:ext uri="{FF2B5EF4-FFF2-40B4-BE49-F238E27FC236}">
                <a16:creationId xmlns:a16="http://schemas.microsoft.com/office/drawing/2014/main" id="{3E619E20-0081-49EC-8D1E-6C7BDB11EB7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6101" name="Line 36">
            <a:extLst>
              <a:ext uri="{FF2B5EF4-FFF2-40B4-BE49-F238E27FC236}">
                <a16:creationId xmlns:a16="http://schemas.microsoft.com/office/drawing/2014/main" id="{A1C43147-6EBA-4184-8301-076C20172444}"/>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02" name="Line 37">
            <a:extLst>
              <a:ext uri="{FF2B5EF4-FFF2-40B4-BE49-F238E27FC236}">
                <a16:creationId xmlns:a16="http://schemas.microsoft.com/office/drawing/2014/main" id="{509BC67A-B7A3-40F8-B9A6-5DA3F754C1F7}"/>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03" name="Line 38">
            <a:extLst>
              <a:ext uri="{FF2B5EF4-FFF2-40B4-BE49-F238E27FC236}">
                <a16:creationId xmlns:a16="http://schemas.microsoft.com/office/drawing/2014/main" id="{1CB193AD-8F69-47DB-A338-AEFD29EB10F2}"/>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04" name="Line 39">
            <a:extLst>
              <a:ext uri="{FF2B5EF4-FFF2-40B4-BE49-F238E27FC236}">
                <a16:creationId xmlns:a16="http://schemas.microsoft.com/office/drawing/2014/main" id="{B919A3EC-106F-4133-861D-30C3C7FDC71A}"/>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105" name="Slide Number Placeholder 1">
            <a:extLst>
              <a:ext uri="{FF2B5EF4-FFF2-40B4-BE49-F238E27FC236}">
                <a16:creationId xmlns:a16="http://schemas.microsoft.com/office/drawing/2014/main" id="{C2E5A3E0-E9B6-499E-AC9C-9663FDEE1B9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4D885B9-24D5-4812-9775-0768D2AEEA07}" type="slidenum">
              <a:rPr lang="en-US" altLang="en-US" sz="1000"/>
              <a:pPr>
                <a:spcBef>
                  <a:spcPct val="0"/>
                </a:spcBef>
                <a:buClrTx/>
                <a:buSzTx/>
                <a:buFontTx/>
                <a:buNone/>
              </a:pPr>
              <a:t>152</a:t>
            </a:fld>
            <a:endParaRPr lang="en-US" altLang="en-US" sz="1000"/>
          </a:p>
        </p:txBody>
      </p:sp>
      <p:sp>
        <p:nvSpPr>
          <p:cNvPr id="2" name="TextBox 1">
            <a:extLst>
              <a:ext uri="{FF2B5EF4-FFF2-40B4-BE49-F238E27FC236}">
                <a16:creationId xmlns:a16="http://schemas.microsoft.com/office/drawing/2014/main" id="{3B696018-A185-42FC-8B38-BCB27DED9894}"/>
              </a:ext>
            </a:extLst>
          </p:cNvPr>
          <p:cNvSpPr txBox="1"/>
          <p:nvPr/>
        </p:nvSpPr>
        <p:spPr>
          <a:xfrm>
            <a:off x="6065540" y="3445176"/>
            <a:ext cx="1013419" cy="477054"/>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a:p>
            <a:pPr algn="ctr">
              <a:lnSpc>
                <a:spcPts val="1000"/>
              </a:lnSpc>
            </a:pPr>
            <a:r>
              <a:rPr lang="en-US" sz="1000" b="0" dirty="0"/>
              <a:t>of acquired ET</a:t>
            </a:r>
          </a:p>
        </p:txBody>
      </p:sp>
      <p:sp>
        <p:nvSpPr>
          <p:cNvPr id="28" name="TextBox 27">
            <a:extLst>
              <a:ext uri="{FF2B5EF4-FFF2-40B4-BE49-F238E27FC236}">
                <a16:creationId xmlns:a16="http://schemas.microsoft.com/office/drawing/2014/main" id="{75E713A8-0028-4F5A-8C45-7B981DB215F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78425570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Text Box 3">
            <a:extLst>
              <a:ext uri="{FF2B5EF4-FFF2-40B4-BE49-F238E27FC236}">
                <a16:creationId xmlns:a16="http://schemas.microsoft.com/office/drawing/2014/main" id="{F997E16E-F3E5-438A-8110-31AA760C5A6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2884" name="Text Box 4">
            <a:extLst>
              <a:ext uri="{FF2B5EF4-FFF2-40B4-BE49-F238E27FC236}">
                <a16:creationId xmlns:a16="http://schemas.microsoft.com/office/drawing/2014/main" id="{8A2CE6D9-2945-4B2A-90A6-3E7C054D55C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2885" name="Text Box 5">
            <a:extLst>
              <a:ext uri="{FF2B5EF4-FFF2-40B4-BE49-F238E27FC236}">
                <a16:creationId xmlns:a16="http://schemas.microsoft.com/office/drawing/2014/main" id="{18CA5CCE-3C0E-487C-B370-54CCDBB1FA60}"/>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2886" name="Text Box 6">
            <a:extLst>
              <a:ext uri="{FF2B5EF4-FFF2-40B4-BE49-F238E27FC236}">
                <a16:creationId xmlns:a16="http://schemas.microsoft.com/office/drawing/2014/main" id="{69D75571-3D7F-4DED-98FC-453C4FACF4D8}"/>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2887" name="Text Box 7">
            <a:extLst>
              <a:ext uri="{FF2B5EF4-FFF2-40B4-BE49-F238E27FC236}">
                <a16:creationId xmlns:a16="http://schemas.microsoft.com/office/drawing/2014/main" id="{8E528B2E-DAFC-4AD4-81C1-C5A48A097C10}"/>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2888" name="Text Box 8">
            <a:extLst>
              <a:ext uri="{FF2B5EF4-FFF2-40B4-BE49-F238E27FC236}">
                <a16:creationId xmlns:a16="http://schemas.microsoft.com/office/drawing/2014/main" id="{F3C66D39-52A2-4413-AF98-14316DBE011C}"/>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2889" name="Line 9">
            <a:extLst>
              <a:ext uri="{FF2B5EF4-FFF2-40B4-BE49-F238E27FC236}">
                <a16:creationId xmlns:a16="http://schemas.microsoft.com/office/drawing/2014/main" id="{A4B2F314-46F9-4FF8-AF24-DBABF69FA89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0" name="Line 10">
            <a:extLst>
              <a:ext uri="{FF2B5EF4-FFF2-40B4-BE49-F238E27FC236}">
                <a16:creationId xmlns:a16="http://schemas.microsoft.com/office/drawing/2014/main" id="{F54C2D8D-396D-40D3-81C1-6AF5512F76B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1" name="Line 11">
            <a:extLst>
              <a:ext uri="{FF2B5EF4-FFF2-40B4-BE49-F238E27FC236}">
                <a16:creationId xmlns:a16="http://schemas.microsoft.com/office/drawing/2014/main" id="{7A8D412B-F999-454B-913C-3DFFA4359B3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2" name="Line 12">
            <a:extLst>
              <a:ext uri="{FF2B5EF4-FFF2-40B4-BE49-F238E27FC236}">
                <a16:creationId xmlns:a16="http://schemas.microsoft.com/office/drawing/2014/main" id="{3F55F4E3-3492-4137-B5C4-65F8C666A20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3" name="Line 13">
            <a:extLst>
              <a:ext uri="{FF2B5EF4-FFF2-40B4-BE49-F238E27FC236}">
                <a16:creationId xmlns:a16="http://schemas.microsoft.com/office/drawing/2014/main" id="{10AA3081-8D52-4F70-942E-1BDC0532932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4" name="Line 14">
            <a:extLst>
              <a:ext uri="{FF2B5EF4-FFF2-40B4-BE49-F238E27FC236}">
                <a16:creationId xmlns:a16="http://schemas.microsoft.com/office/drawing/2014/main" id="{CC4C04B2-E59E-46B7-826D-1B4353825D0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5" name="Line 15">
            <a:extLst>
              <a:ext uri="{FF2B5EF4-FFF2-40B4-BE49-F238E27FC236}">
                <a16:creationId xmlns:a16="http://schemas.microsoft.com/office/drawing/2014/main" id="{C1879D69-46D4-44F7-993D-8CE78CD8C14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6" name="Line 16">
            <a:extLst>
              <a:ext uri="{FF2B5EF4-FFF2-40B4-BE49-F238E27FC236}">
                <a16:creationId xmlns:a16="http://schemas.microsoft.com/office/drawing/2014/main" id="{311CDF67-EBF3-4E1D-A607-D2AA54D8C7D0}"/>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7" name="Rectangle 17">
            <a:extLst>
              <a:ext uri="{FF2B5EF4-FFF2-40B4-BE49-F238E27FC236}">
                <a16:creationId xmlns:a16="http://schemas.microsoft.com/office/drawing/2014/main" id="{D85FD6AC-6993-4C3E-A6BC-512D95E9BE9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2898" name="Rectangle 18">
            <a:extLst>
              <a:ext uri="{FF2B5EF4-FFF2-40B4-BE49-F238E27FC236}">
                <a16:creationId xmlns:a16="http://schemas.microsoft.com/office/drawing/2014/main" id="{34196630-79A4-4981-A553-FC93FDED261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2899" name="Text Box 19">
            <a:extLst>
              <a:ext uri="{FF2B5EF4-FFF2-40B4-BE49-F238E27FC236}">
                <a16:creationId xmlns:a16="http://schemas.microsoft.com/office/drawing/2014/main" id="{97F5CC2D-FA02-4F95-B7FE-6601DC19065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2900" name="Text Box 20">
            <a:extLst>
              <a:ext uri="{FF2B5EF4-FFF2-40B4-BE49-F238E27FC236}">
                <a16:creationId xmlns:a16="http://schemas.microsoft.com/office/drawing/2014/main" id="{CB4C4898-1328-48A7-8EF2-57C5941CC6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2901" name="Text Box 21">
            <a:extLst>
              <a:ext uri="{FF2B5EF4-FFF2-40B4-BE49-F238E27FC236}">
                <a16:creationId xmlns:a16="http://schemas.microsoft.com/office/drawing/2014/main" id="{DA77FE7C-DDC9-445F-8AA2-71661F92FD6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2902" name="Text Box 22">
            <a:extLst>
              <a:ext uri="{FF2B5EF4-FFF2-40B4-BE49-F238E27FC236}">
                <a16:creationId xmlns:a16="http://schemas.microsoft.com/office/drawing/2014/main" id="{A59B961D-64C4-4D44-8021-084EF926CDC2}"/>
              </a:ext>
            </a:extLst>
          </p:cNvPr>
          <p:cNvSpPr txBox="1">
            <a:spLocks noChangeArrowheads="1"/>
          </p:cNvSpPr>
          <p:nvPr/>
        </p:nvSpPr>
        <p:spPr bwMode="auto">
          <a:xfrm>
            <a:off x="6951663" y="5265738"/>
            <a:ext cx="10810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Deprivation</a:t>
            </a:r>
          </a:p>
        </p:txBody>
      </p:sp>
      <p:sp>
        <p:nvSpPr>
          <p:cNvPr id="122903" name="Text Box 23">
            <a:extLst>
              <a:ext uri="{FF2B5EF4-FFF2-40B4-BE49-F238E27FC236}">
                <a16:creationId xmlns:a16="http://schemas.microsoft.com/office/drawing/2014/main" id="{263435B1-F4F7-4E72-8881-B755AF63C16F}"/>
              </a:ext>
            </a:extLst>
          </p:cNvPr>
          <p:cNvSpPr txBox="1">
            <a:spLocks noChangeArrowheads="1"/>
          </p:cNvSpPr>
          <p:nvPr/>
        </p:nvSpPr>
        <p:spPr bwMode="auto">
          <a:xfrm>
            <a:off x="6967538" y="5006975"/>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Acute</a:t>
            </a:r>
          </a:p>
        </p:txBody>
      </p:sp>
      <p:sp>
        <p:nvSpPr>
          <p:cNvPr id="122918" name="Text Box 38">
            <a:extLst>
              <a:ext uri="{FF2B5EF4-FFF2-40B4-BE49-F238E27FC236}">
                <a16:creationId xmlns:a16="http://schemas.microsoft.com/office/drawing/2014/main" id="{462022E2-077C-4C4A-84AC-914391EC8ED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2919" name="Text Box 39">
            <a:extLst>
              <a:ext uri="{FF2B5EF4-FFF2-40B4-BE49-F238E27FC236}">
                <a16:creationId xmlns:a16="http://schemas.microsoft.com/office/drawing/2014/main" id="{1A12CB83-D058-4F7D-BFB1-F1E674E840E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2920" name="Text Box 40">
            <a:extLst>
              <a:ext uri="{FF2B5EF4-FFF2-40B4-BE49-F238E27FC236}">
                <a16:creationId xmlns:a16="http://schemas.microsoft.com/office/drawing/2014/main" id="{C4AC9696-0FE5-42C3-A8FD-5C35A758ED2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2921" name="Line 41">
            <a:extLst>
              <a:ext uri="{FF2B5EF4-FFF2-40B4-BE49-F238E27FC236}">
                <a16:creationId xmlns:a16="http://schemas.microsoft.com/office/drawing/2014/main" id="{0313C60C-9917-4323-890D-4DE58D47391F}"/>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22" name="Line 42">
            <a:extLst>
              <a:ext uri="{FF2B5EF4-FFF2-40B4-BE49-F238E27FC236}">
                <a16:creationId xmlns:a16="http://schemas.microsoft.com/office/drawing/2014/main" id="{3E5F017D-BBFE-46A4-8903-1C6C956BABD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23" name="Line 43">
            <a:extLst>
              <a:ext uri="{FF2B5EF4-FFF2-40B4-BE49-F238E27FC236}">
                <a16:creationId xmlns:a16="http://schemas.microsoft.com/office/drawing/2014/main" id="{7E7CAC54-2204-452B-89C8-6F4FFE3D7E55}"/>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24" name="Line 44">
            <a:extLst>
              <a:ext uri="{FF2B5EF4-FFF2-40B4-BE49-F238E27FC236}">
                <a16:creationId xmlns:a16="http://schemas.microsoft.com/office/drawing/2014/main" id="{4FD817B5-9BEC-453F-BE58-7791EA5D296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25" name="Slide Number Placeholder 1">
            <a:extLst>
              <a:ext uri="{FF2B5EF4-FFF2-40B4-BE49-F238E27FC236}">
                <a16:creationId xmlns:a16="http://schemas.microsoft.com/office/drawing/2014/main" id="{68A6FF9E-55AE-4844-AC7A-17F82DD0E7C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D355B97-DC2A-4F71-8849-11FD804A8BDC}" type="slidenum">
              <a:rPr lang="en-US" altLang="en-US" sz="1000"/>
              <a:pPr>
                <a:spcBef>
                  <a:spcPct val="0"/>
                </a:spcBef>
                <a:buClrTx/>
                <a:buSzTx/>
                <a:buFontTx/>
                <a:buNone/>
              </a:pPr>
              <a:t>153</a:t>
            </a:fld>
            <a:endParaRPr lang="en-US" altLang="en-US" sz="1000"/>
          </a:p>
        </p:txBody>
      </p:sp>
      <p:sp>
        <p:nvSpPr>
          <p:cNvPr id="122926" name="Text Box 45">
            <a:extLst>
              <a:ext uri="{FF2B5EF4-FFF2-40B4-BE49-F238E27FC236}">
                <a16:creationId xmlns:a16="http://schemas.microsoft.com/office/drawing/2014/main" id="{BCFEF736-B0ED-4B5D-A6AF-2B3E3B979E2A}"/>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solidFill>
                  <a:srgbClr val="FFFF00"/>
                </a:solidFill>
              </a:rPr>
              <a:t>--Initially…intermittent, eventually becoming…constant</a:t>
            </a:r>
          </a:p>
          <a:p>
            <a:pPr eaLnBrk="1" hangingPunct="1">
              <a:spcBef>
                <a:spcPct val="0"/>
              </a:spcBef>
              <a:buClrTx/>
              <a:buSzTx/>
              <a:buFontTx/>
              <a:buNone/>
            </a:pPr>
            <a:r>
              <a:rPr lang="en-US" altLang="en-US" sz="1600" b="0" dirty="0">
                <a:solidFill>
                  <a:srgbClr val="FFFF00"/>
                </a:solidFill>
              </a:rPr>
              <a:t>--Amblyopia is…common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2" name="Rectangle 46">
            <a:extLst>
              <a:ext uri="{FF2B5EF4-FFF2-40B4-BE49-F238E27FC236}">
                <a16:creationId xmlns:a16="http://schemas.microsoft.com/office/drawing/2014/main" id="{2438D9A1-6F49-43F4-A862-DFEA57899D3E}"/>
              </a:ext>
            </a:extLst>
          </p:cNvPr>
          <p:cNvSpPr>
            <a:spLocks noChangeArrowheads="1"/>
          </p:cNvSpPr>
          <p:nvPr/>
        </p:nvSpPr>
        <p:spPr bwMode="auto">
          <a:xfrm>
            <a:off x="3048000" y="5181600"/>
            <a:ext cx="838200" cy="2365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Rectangle 47">
            <a:extLst>
              <a:ext uri="{FF2B5EF4-FFF2-40B4-BE49-F238E27FC236}">
                <a16:creationId xmlns:a16="http://schemas.microsoft.com/office/drawing/2014/main" id="{58CA41DA-E2B6-491B-9E55-8052BAB0906D}"/>
              </a:ext>
            </a:extLst>
          </p:cNvPr>
          <p:cNvSpPr>
            <a:spLocks noChangeArrowheads="1"/>
          </p:cNvSpPr>
          <p:nvPr/>
        </p:nvSpPr>
        <p:spPr bwMode="auto">
          <a:xfrm>
            <a:off x="4419599" y="5181600"/>
            <a:ext cx="727077" cy="2365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 name="Rectangle 48">
            <a:extLst>
              <a:ext uri="{FF2B5EF4-FFF2-40B4-BE49-F238E27FC236}">
                <a16:creationId xmlns:a16="http://schemas.microsoft.com/office/drawing/2014/main" id="{9EEC61D3-10FD-400D-B0D2-B26CABBC8593}"/>
              </a:ext>
            </a:extLst>
          </p:cNvPr>
          <p:cNvSpPr>
            <a:spLocks noChangeArrowheads="1"/>
          </p:cNvSpPr>
          <p:nvPr/>
        </p:nvSpPr>
        <p:spPr bwMode="auto">
          <a:xfrm>
            <a:off x="6477000" y="5181600"/>
            <a:ext cx="914400" cy="2365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5" name="Title 4">
            <a:extLst>
              <a:ext uri="{FF2B5EF4-FFF2-40B4-BE49-F238E27FC236}">
                <a16:creationId xmlns:a16="http://schemas.microsoft.com/office/drawing/2014/main" id="{5FBA73ED-601C-4F16-AFF1-2163667DD26D}"/>
              </a:ext>
            </a:extLst>
          </p:cNvPr>
          <p:cNvSpPr>
            <a:spLocks noGrp="1"/>
          </p:cNvSpPr>
          <p:nvPr>
            <p:ph type="title"/>
          </p:nvPr>
        </p:nvSpPr>
        <p:spPr/>
        <p:txBody>
          <a:bodyPr/>
          <a:lstStyle/>
          <a:p>
            <a:endParaRPr lang="en-US"/>
          </a:p>
        </p:txBody>
      </p:sp>
      <p:sp>
        <p:nvSpPr>
          <p:cNvPr id="37" name="TextBox 36">
            <a:extLst>
              <a:ext uri="{FF2B5EF4-FFF2-40B4-BE49-F238E27FC236}">
                <a16:creationId xmlns:a16="http://schemas.microsoft.com/office/drawing/2014/main" id="{182562F5-11AA-4F4F-AAAF-A514FF45E51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Text Box 3">
            <a:extLst>
              <a:ext uri="{FF2B5EF4-FFF2-40B4-BE49-F238E27FC236}">
                <a16:creationId xmlns:a16="http://schemas.microsoft.com/office/drawing/2014/main" id="{F9845C6E-A9D5-4FA5-9A02-ACB4A4BFCF01}"/>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3908" name="Text Box 4">
            <a:extLst>
              <a:ext uri="{FF2B5EF4-FFF2-40B4-BE49-F238E27FC236}">
                <a16:creationId xmlns:a16="http://schemas.microsoft.com/office/drawing/2014/main" id="{2B2EFBC4-01B3-432A-BDD1-6B7859AAD84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3909" name="Text Box 5">
            <a:extLst>
              <a:ext uri="{FF2B5EF4-FFF2-40B4-BE49-F238E27FC236}">
                <a16:creationId xmlns:a16="http://schemas.microsoft.com/office/drawing/2014/main" id="{DB413B7C-9F18-473E-9EBA-91B18F628A2F}"/>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3910" name="Text Box 6">
            <a:extLst>
              <a:ext uri="{FF2B5EF4-FFF2-40B4-BE49-F238E27FC236}">
                <a16:creationId xmlns:a16="http://schemas.microsoft.com/office/drawing/2014/main" id="{D2A62781-41E2-46EB-ABCA-9940CD85C0B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3911" name="Text Box 7">
            <a:extLst>
              <a:ext uri="{FF2B5EF4-FFF2-40B4-BE49-F238E27FC236}">
                <a16:creationId xmlns:a16="http://schemas.microsoft.com/office/drawing/2014/main" id="{87C09AA2-66A7-43C4-A8AD-EBFE9A4078F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3912" name="Text Box 8">
            <a:extLst>
              <a:ext uri="{FF2B5EF4-FFF2-40B4-BE49-F238E27FC236}">
                <a16:creationId xmlns:a16="http://schemas.microsoft.com/office/drawing/2014/main" id="{5A17D0A7-A1A1-467F-9FFA-36B4B823206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3913" name="Line 9">
            <a:extLst>
              <a:ext uri="{FF2B5EF4-FFF2-40B4-BE49-F238E27FC236}">
                <a16:creationId xmlns:a16="http://schemas.microsoft.com/office/drawing/2014/main" id="{875E9AA2-ADE2-4A14-AF11-36652002AC8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4" name="Line 10">
            <a:extLst>
              <a:ext uri="{FF2B5EF4-FFF2-40B4-BE49-F238E27FC236}">
                <a16:creationId xmlns:a16="http://schemas.microsoft.com/office/drawing/2014/main" id="{6FCB4318-E2B0-4AC8-A7F2-A5D98D791C18}"/>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5" name="Line 11">
            <a:extLst>
              <a:ext uri="{FF2B5EF4-FFF2-40B4-BE49-F238E27FC236}">
                <a16:creationId xmlns:a16="http://schemas.microsoft.com/office/drawing/2014/main" id="{45A66045-7D3C-4B9F-8FCE-8CA48F0F09B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6" name="Line 12">
            <a:extLst>
              <a:ext uri="{FF2B5EF4-FFF2-40B4-BE49-F238E27FC236}">
                <a16:creationId xmlns:a16="http://schemas.microsoft.com/office/drawing/2014/main" id="{B4CD761D-06E9-42DE-A024-7A49CC4D2FDE}"/>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7" name="Line 13">
            <a:extLst>
              <a:ext uri="{FF2B5EF4-FFF2-40B4-BE49-F238E27FC236}">
                <a16:creationId xmlns:a16="http://schemas.microsoft.com/office/drawing/2014/main" id="{DB938AA5-19A6-40B6-9E9F-9EAC8190111B}"/>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8" name="Line 14">
            <a:extLst>
              <a:ext uri="{FF2B5EF4-FFF2-40B4-BE49-F238E27FC236}">
                <a16:creationId xmlns:a16="http://schemas.microsoft.com/office/drawing/2014/main" id="{5ED53487-9D6D-4C78-8503-933405CFCE8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9" name="Line 15">
            <a:extLst>
              <a:ext uri="{FF2B5EF4-FFF2-40B4-BE49-F238E27FC236}">
                <a16:creationId xmlns:a16="http://schemas.microsoft.com/office/drawing/2014/main" id="{BDC005B7-7D73-4833-AFA3-5E309A37654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20" name="Line 16">
            <a:extLst>
              <a:ext uri="{FF2B5EF4-FFF2-40B4-BE49-F238E27FC236}">
                <a16:creationId xmlns:a16="http://schemas.microsoft.com/office/drawing/2014/main" id="{E81FFDC1-4703-4738-8EBE-1F3AFF261FE0}"/>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21" name="Rectangle 17">
            <a:extLst>
              <a:ext uri="{FF2B5EF4-FFF2-40B4-BE49-F238E27FC236}">
                <a16:creationId xmlns:a16="http://schemas.microsoft.com/office/drawing/2014/main" id="{081E5F28-C04F-473D-B04E-E563E205ABE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3922" name="Rectangle 18">
            <a:extLst>
              <a:ext uri="{FF2B5EF4-FFF2-40B4-BE49-F238E27FC236}">
                <a16:creationId xmlns:a16="http://schemas.microsoft.com/office/drawing/2014/main" id="{7505A9F5-2466-4856-B01E-8EFCA78287E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3923" name="Text Box 19">
            <a:extLst>
              <a:ext uri="{FF2B5EF4-FFF2-40B4-BE49-F238E27FC236}">
                <a16:creationId xmlns:a16="http://schemas.microsoft.com/office/drawing/2014/main" id="{F30534B7-A2C0-435C-8FEA-CB61FB32E03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3924" name="Text Box 20">
            <a:extLst>
              <a:ext uri="{FF2B5EF4-FFF2-40B4-BE49-F238E27FC236}">
                <a16:creationId xmlns:a16="http://schemas.microsoft.com/office/drawing/2014/main" id="{713CE928-72B8-42C9-9F50-93DF95D5A13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3925" name="Text Box 21">
            <a:extLst>
              <a:ext uri="{FF2B5EF4-FFF2-40B4-BE49-F238E27FC236}">
                <a16:creationId xmlns:a16="http://schemas.microsoft.com/office/drawing/2014/main" id="{F291E698-762D-4948-A688-79116FA4FDA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3942" name="Text Box 38">
            <a:extLst>
              <a:ext uri="{FF2B5EF4-FFF2-40B4-BE49-F238E27FC236}">
                <a16:creationId xmlns:a16="http://schemas.microsoft.com/office/drawing/2014/main" id="{9B137850-FDD0-426C-88C9-31BF12F0B07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3943" name="Text Box 39">
            <a:extLst>
              <a:ext uri="{FF2B5EF4-FFF2-40B4-BE49-F238E27FC236}">
                <a16:creationId xmlns:a16="http://schemas.microsoft.com/office/drawing/2014/main" id="{9ABA6ACE-6962-413B-A915-B55C74A6C73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3944" name="Text Box 40">
            <a:extLst>
              <a:ext uri="{FF2B5EF4-FFF2-40B4-BE49-F238E27FC236}">
                <a16:creationId xmlns:a16="http://schemas.microsoft.com/office/drawing/2014/main" id="{617AEF60-38BC-4FFA-889B-CF7B9BD4795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3945" name="Line 41">
            <a:extLst>
              <a:ext uri="{FF2B5EF4-FFF2-40B4-BE49-F238E27FC236}">
                <a16:creationId xmlns:a16="http://schemas.microsoft.com/office/drawing/2014/main" id="{FC799E05-8530-464B-A1E8-C9A7EE5DA62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46" name="Line 42">
            <a:extLst>
              <a:ext uri="{FF2B5EF4-FFF2-40B4-BE49-F238E27FC236}">
                <a16:creationId xmlns:a16="http://schemas.microsoft.com/office/drawing/2014/main" id="{F98BA3DE-6C03-4F48-BD56-0A7627464E7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47" name="Line 43">
            <a:extLst>
              <a:ext uri="{FF2B5EF4-FFF2-40B4-BE49-F238E27FC236}">
                <a16:creationId xmlns:a16="http://schemas.microsoft.com/office/drawing/2014/main" id="{33DD34B4-9673-48CB-8797-3B389DE164D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48" name="Line 44">
            <a:extLst>
              <a:ext uri="{FF2B5EF4-FFF2-40B4-BE49-F238E27FC236}">
                <a16:creationId xmlns:a16="http://schemas.microsoft.com/office/drawing/2014/main" id="{8F7C0419-3CAE-46CD-B76F-EB0BBF718E0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49" name="Text Box 45">
            <a:extLst>
              <a:ext uri="{FF2B5EF4-FFF2-40B4-BE49-F238E27FC236}">
                <a16:creationId xmlns:a16="http://schemas.microsoft.com/office/drawing/2014/main" id="{4F234310-970E-4DA9-8F8F-6AD20BBC3636}"/>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solidFill>
                  <a:srgbClr val="FFFF00"/>
                </a:solidFill>
              </a:rPr>
              <a:t>--Initially…intermittent, eventually becoming…constant</a:t>
            </a:r>
          </a:p>
          <a:p>
            <a:pPr eaLnBrk="1" hangingPunct="1">
              <a:spcBef>
                <a:spcPct val="0"/>
              </a:spcBef>
              <a:buClrTx/>
              <a:buSzTx/>
              <a:buFontTx/>
              <a:buNone/>
            </a:pPr>
            <a:r>
              <a:rPr lang="en-US" altLang="en-US" sz="1600" b="0" dirty="0">
                <a:solidFill>
                  <a:srgbClr val="FFFF00"/>
                </a:solidFill>
              </a:rPr>
              <a:t>--Amblyopia is…common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123950" name="Slide Number Placeholder 1">
            <a:extLst>
              <a:ext uri="{FF2B5EF4-FFF2-40B4-BE49-F238E27FC236}">
                <a16:creationId xmlns:a16="http://schemas.microsoft.com/office/drawing/2014/main" id="{2C025A7F-963F-49FB-B002-092C3E7BA4C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D44E55C-D828-44CA-B279-2DE268CB14E0}" type="slidenum">
              <a:rPr lang="en-US" altLang="en-US" sz="1000"/>
              <a:pPr>
                <a:spcBef>
                  <a:spcPct val="0"/>
                </a:spcBef>
                <a:buClrTx/>
                <a:buSzTx/>
                <a:buFontTx/>
                <a:buNone/>
              </a:pPr>
              <a:t>154</a:t>
            </a:fld>
            <a:endParaRPr lang="en-US" altLang="en-US" sz="1000"/>
          </a:p>
        </p:txBody>
      </p:sp>
      <p:sp>
        <p:nvSpPr>
          <p:cNvPr id="2" name="Title 1">
            <a:extLst>
              <a:ext uri="{FF2B5EF4-FFF2-40B4-BE49-F238E27FC236}">
                <a16:creationId xmlns:a16="http://schemas.microsoft.com/office/drawing/2014/main" id="{E4C7FBF1-8662-422F-85BA-1A6D1DF81539}"/>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EB04C33D-C024-4974-8E54-9D6D74DF04B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Text Box 3">
            <a:extLst>
              <a:ext uri="{FF2B5EF4-FFF2-40B4-BE49-F238E27FC236}">
                <a16:creationId xmlns:a16="http://schemas.microsoft.com/office/drawing/2014/main" id="{8D992B2C-9973-4AB1-9CF7-653A6CE8DC69}"/>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4932" name="Text Box 4">
            <a:extLst>
              <a:ext uri="{FF2B5EF4-FFF2-40B4-BE49-F238E27FC236}">
                <a16:creationId xmlns:a16="http://schemas.microsoft.com/office/drawing/2014/main" id="{AAB06A85-9295-4AF9-B99C-44A771167BD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4933" name="Text Box 5">
            <a:extLst>
              <a:ext uri="{FF2B5EF4-FFF2-40B4-BE49-F238E27FC236}">
                <a16:creationId xmlns:a16="http://schemas.microsoft.com/office/drawing/2014/main" id="{848C6BF5-7B49-47EC-A75D-28E31E7C7F91}"/>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4934" name="Text Box 6">
            <a:extLst>
              <a:ext uri="{FF2B5EF4-FFF2-40B4-BE49-F238E27FC236}">
                <a16:creationId xmlns:a16="http://schemas.microsoft.com/office/drawing/2014/main" id="{AC785F7A-780E-4E7B-9EAE-3D4095DA353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4935" name="Text Box 7">
            <a:extLst>
              <a:ext uri="{FF2B5EF4-FFF2-40B4-BE49-F238E27FC236}">
                <a16:creationId xmlns:a16="http://schemas.microsoft.com/office/drawing/2014/main" id="{55E5A7EF-32E2-4163-8D74-1DE3CA28DB97}"/>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4936" name="Text Box 8">
            <a:extLst>
              <a:ext uri="{FF2B5EF4-FFF2-40B4-BE49-F238E27FC236}">
                <a16:creationId xmlns:a16="http://schemas.microsoft.com/office/drawing/2014/main" id="{CA5E331B-8E85-46A3-93C5-A367AD8D88C0}"/>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4937" name="Line 9">
            <a:extLst>
              <a:ext uri="{FF2B5EF4-FFF2-40B4-BE49-F238E27FC236}">
                <a16:creationId xmlns:a16="http://schemas.microsoft.com/office/drawing/2014/main" id="{2DABDDD4-C235-431D-87E2-47D63752D5B5}"/>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8" name="Line 10">
            <a:extLst>
              <a:ext uri="{FF2B5EF4-FFF2-40B4-BE49-F238E27FC236}">
                <a16:creationId xmlns:a16="http://schemas.microsoft.com/office/drawing/2014/main" id="{5DEAEE97-E10F-4B1F-B6ED-9B668FE2DC6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9" name="Line 11">
            <a:extLst>
              <a:ext uri="{FF2B5EF4-FFF2-40B4-BE49-F238E27FC236}">
                <a16:creationId xmlns:a16="http://schemas.microsoft.com/office/drawing/2014/main" id="{6AD1EF4F-3627-41D0-8EC4-036C781C4FC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0" name="Line 12">
            <a:extLst>
              <a:ext uri="{FF2B5EF4-FFF2-40B4-BE49-F238E27FC236}">
                <a16:creationId xmlns:a16="http://schemas.microsoft.com/office/drawing/2014/main" id="{CEDED3D7-89DF-448B-BAC1-528D7F502EE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1" name="Line 13">
            <a:extLst>
              <a:ext uri="{FF2B5EF4-FFF2-40B4-BE49-F238E27FC236}">
                <a16:creationId xmlns:a16="http://schemas.microsoft.com/office/drawing/2014/main" id="{7A6D06A5-FA0C-45CA-9816-14134E80DCF7}"/>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2" name="Line 14">
            <a:extLst>
              <a:ext uri="{FF2B5EF4-FFF2-40B4-BE49-F238E27FC236}">
                <a16:creationId xmlns:a16="http://schemas.microsoft.com/office/drawing/2014/main" id="{6C352845-4F7C-48D0-829B-3B77C477326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3" name="Line 15">
            <a:extLst>
              <a:ext uri="{FF2B5EF4-FFF2-40B4-BE49-F238E27FC236}">
                <a16:creationId xmlns:a16="http://schemas.microsoft.com/office/drawing/2014/main" id="{1A019000-01B5-4B41-8CA6-3E921CFA991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4" name="Line 16">
            <a:extLst>
              <a:ext uri="{FF2B5EF4-FFF2-40B4-BE49-F238E27FC236}">
                <a16:creationId xmlns:a16="http://schemas.microsoft.com/office/drawing/2014/main" id="{9F54E07F-6E7B-441D-A67A-384D55F7EE0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45" name="Rectangle 17">
            <a:extLst>
              <a:ext uri="{FF2B5EF4-FFF2-40B4-BE49-F238E27FC236}">
                <a16:creationId xmlns:a16="http://schemas.microsoft.com/office/drawing/2014/main" id="{ECED2427-E3AC-46DB-9C29-9BB044C66F9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4946" name="Rectangle 18">
            <a:extLst>
              <a:ext uri="{FF2B5EF4-FFF2-40B4-BE49-F238E27FC236}">
                <a16:creationId xmlns:a16="http://schemas.microsoft.com/office/drawing/2014/main" id="{B6925407-07C8-4619-886D-803B8EA88EA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4947" name="Text Box 19">
            <a:extLst>
              <a:ext uri="{FF2B5EF4-FFF2-40B4-BE49-F238E27FC236}">
                <a16:creationId xmlns:a16="http://schemas.microsoft.com/office/drawing/2014/main" id="{520E9577-1E4F-4D99-8250-EA997724B81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4948" name="Text Box 20">
            <a:extLst>
              <a:ext uri="{FF2B5EF4-FFF2-40B4-BE49-F238E27FC236}">
                <a16:creationId xmlns:a16="http://schemas.microsoft.com/office/drawing/2014/main" id="{A2876BF0-E8AF-442F-92FC-C766660DCDD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4949" name="Text Box 21">
            <a:extLst>
              <a:ext uri="{FF2B5EF4-FFF2-40B4-BE49-F238E27FC236}">
                <a16:creationId xmlns:a16="http://schemas.microsoft.com/office/drawing/2014/main" id="{BA971133-CA2F-46CA-8FA7-C3A9DA3A681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4966" name="Text Box 38">
            <a:extLst>
              <a:ext uri="{FF2B5EF4-FFF2-40B4-BE49-F238E27FC236}">
                <a16:creationId xmlns:a16="http://schemas.microsoft.com/office/drawing/2014/main" id="{50DD08B8-FFF4-4B03-94AE-E3DD59B3BA0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4967" name="Text Box 39">
            <a:extLst>
              <a:ext uri="{FF2B5EF4-FFF2-40B4-BE49-F238E27FC236}">
                <a16:creationId xmlns:a16="http://schemas.microsoft.com/office/drawing/2014/main" id="{4279B7A7-CF46-4F4B-BDAC-6D55E514007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4968" name="Text Box 40">
            <a:extLst>
              <a:ext uri="{FF2B5EF4-FFF2-40B4-BE49-F238E27FC236}">
                <a16:creationId xmlns:a16="http://schemas.microsoft.com/office/drawing/2014/main" id="{BB99F723-39F5-4FEB-92FD-0D41F305FB5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4969" name="Line 41">
            <a:extLst>
              <a:ext uri="{FF2B5EF4-FFF2-40B4-BE49-F238E27FC236}">
                <a16:creationId xmlns:a16="http://schemas.microsoft.com/office/drawing/2014/main" id="{B8EA4D11-85E8-4759-B518-D1F31F7D7358}"/>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70" name="Line 42">
            <a:extLst>
              <a:ext uri="{FF2B5EF4-FFF2-40B4-BE49-F238E27FC236}">
                <a16:creationId xmlns:a16="http://schemas.microsoft.com/office/drawing/2014/main" id="{3AD70D55-7BA5-439F-9EE3-F0E4174D219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71" name="Line 43">
            <a:extLst>
              <a:ext uri="{FF2B5EF4-FFF2-40B4-BE49-F238E27FC236}">
                <a16:creationId xmlns:a16="http://schemas.microsoft.com/office/drawing/2014/main" id="{FC9103C3-D262-486F-9922-E578CD5C76E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72" name="Line 44">
            <a:extLst>
              <a:ext uri="{FF2B5EF4-FFF2-40B4-BE49-F238E27FC236}">
                <a16:creationId xmlns:a16="http://schemas.microsoft.com/office/drawing/2014/main" id="{4FF5E4F3-8FB5-49D2-B943-3AB629CE462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73" name="Text Box 45">
            <a:extLst>
              <a:ext uri="{FF2B5EF4-FFF2-40B4-BE49-F238E27FC236}">
                <a16:creationId xmlns:a16="http://schemas.microsoft.com/office/drawing/2014/main" id="{38653D02-3D41-42A4-9614-47D71FE1F899}"/>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solidFill>
                  <a:srgbClr val="FFFF00"/>
                </a:solidFill>
              </a:rPr>
              <a:t>--Amblyopia is…common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124974" name="Rectangle 46">
            <a:extLst>
              <a:ext uri="{FF2B5EF4-FFF2-40B4-BE49-F238E27FC236}">
                <a16:creationId xmlns:a16="http://schemas.microsoft.com/office/drawing/2014/main" id="{E2E2A8C0-3748-47D5-8C0F-1E19E7D4763B}"/>
              </a:ext>
            </a:extLst>
          </p:cNvPr>
          <p:cNvSpPr>
            <a:spLocks noChangeArrowheads="1"/>
          </p:cNvSpPr>
          <p:nvPr/>
        </p:nvSpPr>
        <p:spPr bwMode="auto">
          <a:xfrm>
            <a:off x="1828800" y="5486400"/>
            <a:ext cx="10668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4975" name="Rectangle 47">
            <a:extLst>
              <a:ext uri="{FF2B5EF4-FFF2-40B4-BE49-F238E27FC236}">
                <a16:creationId xmlns:a16="http://schemas.microsoft.com/office/drawing/2014/main" id="{675B00EA-16D7-4F3C-AEA2-D2E339C5963C}"/>
              </a:ext>
            </a:extLst>
          </p:cNvPr>
          <p:cNvSpPr>
            <a:spLocks noChangeArrowheads="1"/>
          </p:cNvSpPr>
          <p:nvPr/>
        </p:nvSpPr>
        <p:spPr bwMode="auto">
          <a:xfrm>
            <a:off x="5029200" y="5486400"/>
            <a:ext cx="10668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4976" name="Slide Number Placeholder 1">
            <a:extLst>
              <a:ext uri="{FF2B5EF4-FFF2-40B4-BE49-F238E27FC236}">
                <a16:creationId xmlns:a16="http://schemas.microsoft.com/office/drawing/2014/main" id="{8CEA9495-9A18-41B8-ADFD-C5305C895F7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991E7E1-BA20-4A8C-B6BD-D64ECDA45667}" type="slidenum">
              <a:rPr lang="en-US" altLang="en-US" sz="1000"/>
              <a:pPr>
                <a:spcBef>
                  <a:spcPct val="0"/>
                </a:spcBef>
                <a:buClrTx/>
                <a:buSzTx/>
                <a:buFontTx/>
                <a:buNone/>
              </a:pPr>
              <a:t>155</a:t>
            </a:fld>
            <a:endParaRPr lang="en-US" altLang="en-US" sz="1000"/>
          </a:p>
        </p:txBody>
      </p:sp>
      <p:sp>
        <p:nvSpPr>
          <p:cNvPr id="2" name="Title 1">
            <a:extLst>
              <a:ext uri="{FF2B5EF4-FFF2-40B4-BE49-F238E27FC236}">
                <a16:creationId xmlns:a16="http://schemas.microsoft.com/office/drawing/2014/main" id="{C5FA18F4-508C-4739-A93F-2E177AF706A2}"/>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5AB528D1-29AE-4BBC-A2BB-93FC730393E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Text Box 3">
            <a:extLst>
              <a:ext uri="{FF2B5EF4-FFF2-40B4-BE49-F238E27FC236}">
                <a16:creationId xmlns:a16="http://schemas.microsoft.com/office/drawing/2014/main" id="{C4D96918-9C05-47E0-86FF-B1AF314213B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5956" name="Text Box 4">
            <a:extLst>
              <a:ext uri="{FF2B5EF4-FFF2-40B4-BE49-F238E27FC236}">
                <a16:creationId xmlns:a16="http://schemas.microsoft.com/office/drawing/2014/main" id="{5D676DEA-32B5-4365-A5DB-8CC42661BDB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5957" name="Text Box 5">
            <a:extLst>
              <a:ext uri="{FF2B5EF4-FFF2-40B4-BE49-F238E27FC236}">
                <a16:creationId xmlns:a16="http://schemas.microsoft.com/office/drawing/2014/main" id="{EFC9023A-D4CB-4E92-850B-648F60DEE9E6}"/>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5958" name="Text Box 6">
            <a:extLst>
              <a:ext uri="{FF2B5EF4-FFF2-40B4-BE49-F238E27FC236}">
                <a16:creationId xmlns:a16="http://schemas.microsoft.com/office/drawing/2014/main" id="{6EFECD29-E660-4189-A560-2F61D0F377A6}"/>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5959" name="Text Box 7">
            <a:extLst>
              <a:ext uri="{FF2B5EF4-FFF2-40B4-BE49-F238E27FC236}">
                <a16:creationId xmlns:a16="http://schemas.microsoft.com/office/drawing/2014/main" id="{E1E35122-F873-436D-8E03-804A70C983AF}"/>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5960" name="Text Box 8">
            <a:extLst>
              <a:ext uri="{FF2B5EF4-FFF2-40B4-BE49-F238E27FC236}">
                <a16:creationId xmlns:a16="http://schemas.microsoft.com/office/drawing/2014/main" id="{34835160-1544-4923-B163-0850342D9860}"/>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5961" name="Line 9">
            <a:extLst>
              <a:ext uri="{FF2B5EF4-FFF2-40B4-BE49-F238E27FC236}">
                <a16:creationId xmlns:a16="http://schemas.microsoft.com/office/drawing/2014/main" id="{42F852D8-E273-4BBB-9F1B-04BEBD4DC6D0}"/>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2" name="Line 10">
            <a:extLst>
              <a:ext uri="{FF2B5EF4-FFF2-40B4-BE49-F238E27FC236}">
                <a16:creationId xmlns:a16="http://schemas.microsoft.com/office/drawing/2014/main" id="{F577FF44-B397-40D1-98FF-17208D22C1E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3" name="Line 11">
            <a:extLst>
              <a:ext uri="{FF2B5EF4-FFF2-40B4-BE49-F238E27FC236}">
                <a16:creationId xmlns:a16="http://schemas.microsoft.com/office/drawing/2014/main" id="{761E74F4-9A98-417F-8037-A1907B632B7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4" name="Line 12">
            <a:extLst>
              <a:ext uri="{FF2B5EF4-FFF2-40B4-BE49-F238E27FC236}">
                <a16:creationId xmlns:a16="http://schemas.microsoft.com/office/drawing/2014/main" id="{C07E744D-BCF5-43E3-980D-D3D91E9F2EA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5" name="Line 13">
            <a:extLst>
              <a:ext uri="{FF2B5EF4-FFF2-40B4-BE49-F238E27FC236}">
                <a16:creationId xmlns:a16="http://schemas.microsoft.com/office/drawing/2014/main" id="{8A1AA7E4-52DE-41B7-A7F1-CEA8A6D55AFD}"/>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6" name="Line 14">
            <a:extLst>
              <a:ext uri="{FF2B5EF4-FFF2-40B4-BE49-F238E27FC236}">
                <a16:creationId xmlns:a16="http://schemas.microsoft.com/office/drawing/2014/main" id="{F72F9A9D-1080-4842-BFF8-75FE93AEEE68}"/>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7" name="Line 15">
            <a:extLst>
              <a:ext uri="{FF2B5EF4-FFF2-40B4-BE49-F238E27FC236}">
                <a16:creationId xmlns:a16="http://schemas.microsoft.com/office/drawing/2014/main" id="{6E336CA2-CF10-44A3-9F2D-5C18744BFF0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8" name="Line 16">
            <a:extLst>
              <a:ext uri="{FF2B5EF4-FFF2-40B4-BE49-F238E27FC236}">
                <a16:creationId xmlns:a16="http://schemas.microsoft.com/office/drawing/2014/main" id="{0551FFC2-519A-4F0F-99DA-DA3E2ABE8837}"/>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9" name="Rectangle 17">
            <a:extLst>
              <a:ext uri="{FF2B5EF4-FFF2-40B4-BE49-F238E27FC236}">
                <a16:creationId xmlns:a16="http://schemas.microsoft.com/office/drawing/2014/main" id="{E876E8D0-1793-4449-B904-5D6716D8111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5970" name="Rectangle 18">
            <a:extLst>
              <a:ext uri="{FF2B5EF4-FFF2-40B4-BE49-F238E27FC236}">
                <a16:creationId xmlns:a16="http://schemas.microsoft.com/office/drawing/2014/main" id="{C0C73E1B-EF72-4418-8F6D-234303EE025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5971" name="Text Box 19">
            <a:extLst>
              <a:ext uri="{FF2B5EF4-FFF2-40B4-BE49-F238E27FC236}">
                <a16:creationId xmlns:a16="http://schemas.microsoft.com/office/drawing/2014/main" id="{AEC1CEBA-13AF-4C5F-9D41-1A07B3B7C0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5972" name="Text Box 20">
            <a:extLst>
              <a:ext uri="{FF2B5EF4-FFF2-40B4-BE49-F238E27FC236}">
                <a16:creationId xmlns:a16="http://schemas.microsoft.com/office/drawing/2014/main" id="{85A0D278-8C72-48C1-8D5D-17940C9F69F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5973" name="Text Box 21">
            <a:extLst>
              <a:ext uri="{FF2B5EF4-FFF2-40B4-BE49-F238E27FC236}">
                <a16:creationId xmlns:a16="http://schemas.microsoft.com/office/drawing/2014/main" id="{12306408-A78A-430D-B243-653DD26C74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5990" name="Text Box 38">
            <a:extLst>
              <a:ext uri="{FF2B5EF4-FFF2-40B4-BE49-F238E27FC236}">
                <a16:creationId xmlns:a16="http://schemas.microsoft.com/office/drawing/2014/main" id="{02C1A249-32C1-46AD-B523-C8B8B6D30B8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5991" name="Text Box 39">
            <a:extLst>
              <a:ext uri="{FF2B5EF4-FFF2-40B4-BE49-F238E27FC236}">
                <a16:creationId xmlns:a16="http://schemas.microsoft.com/office/drawing/2014/main" id="{42A2595F-70C0-4613-AFB2-548434575DB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5992" name="Text Box 40">
            <a:extLst>
              <a:ext uri="{FF2B5EF4-FFF2-40B4-BE49-F238E27FC236}">
                <a16:creationId xmlns:a16="http://schemas.microsoft.com/office/drawing/2014/main" id="{326B0822-6F35-48DD-99FD-F7F3F200F69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5993" name="Line 41">
            <a:extLst>
              <a:ext uri="{FF2B5EF4-FFF2-40B4-BE49-F238E27FC236}">
                <a16:creationId xmlns:a16="http://schemas.microsoft.com/office/drawing/2014/main" id="{DFB8DD7F-F7D8-4BF8-8ECF-BF1FB6943DE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94" name="Line 42">
            <a:extLst>
              <a:ext uri="{FF2B5EF4-FFF2-40B4-BE49-F238E27FC236}">
                <a16:creationId xmlns:a16="http://schemas.microsoft.com/office/drawing/2014/main" id="{10001A7D-95B9-44FC-9E68-A64922E6251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95" name="Line 43">
            <a:extLst>
              <a:ext uri="{FF2B5EF4-FFF2-40B4-BE49-F238E27FC236}">
                <a16:creationId xmlns:a16="http://schemas.microsoft.com/office/drawing/2014/main" id="{33D5E127-E848-4182-B9F2-F5381C572EE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96" name="Line 44">
            <a:extLst>
              <a:ext uri="{FF2B5EF4-FFF2-40B4-BE49-F238E27FC236}">
                <a16:creationId xmlns:a16="http://schemas.microsoft.com/office/drawing/2014/main" id="{FAB08780-B92B-4ED0-A839-8D476AD9F71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97" name="Text Box 45">
            <a:extLst>
              <a:ext uri="{FF2B5EF4-FFF2-40B4-BE49-F238E27FC236}">
                <a16:creationId xmlns:a16="http://schemas.microsoft.com/office/drawing/2014/main" id="{544FCC6F-B649-4ADE-970A-F0B4FB46A2B9}"/>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solidFill>
                  <a:srgbClr val="FFFF00"/>
                </a:solidFill>
              </a:rPr>
              <a:t>--Amblyopia is…common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125998" name="Slide Number Placeholder 1">
            <a:extLst>
              <a:ext uri="{FF2B5EF4-FFF2-40B4-BE49-F238E27FC236}">
                <a16:creationId xmlns:a16="http://schemas.microsoft.com/office/drawing/2014/main" id="{0763EC07-05D0-4E3A-BA3C-AA3EDD236EC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A64D00-D121-445F-AEEA-0CB74543F019}" type="slidenum">
              <a:rPr lang="en-US" altLang="en-US" sz="1000"/>
              <a:pPr>
                <a:spcBef>
                  <a:spcPct val="0"/>
                </a:spcBef>
                <a:buClrTx/>
                <a:buSzTx/>
                <a:buFontTx/>
                <a:buNone/>
              </a:pPr>
              <a:t>156</a:t>
            </a:fld>
            <a:endParaRPr lang="en-US" altLang="en-US" sz="1000"/>
          </a:p>
        </p:txBody>
      </p:sp>
      <p:sp>
        <p:nvSpPr>
          <p:cNvPr id="2" name="Title 1">
            <a:extLst>
              <a:ext uri="{FF2B5EF4-FFF2-40B4-BE49-F238E27FC236}">
                <a16:creationId xmlns:a16="http://schemas.microsoft.com/office/drawing/2014/main" id="{91EDB16C-74BC-482D-9188-4D6B2C46A78D}"/>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E87016A3-273A-459D-8ABB-5B7A5B46FF9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Text Box 3">
            <a:extLst>
              <a:ext uri="{FF2B5EF4-FFF2-40B4-BE49-F238E27FC236}">
                <a16:creationId xmlns:a16="http://schemas.microsoft.com/office/drawing/2014/main" id="{3DB94C11-92C5-44F7-81F4-47F26A19886F}"/>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6980" name="Text Box 4">
            <a:extLst>
              <a:ext uri="{FF2B5EF4-FFF2-40B4-BE49-F238E27FC236}">
                <a16:creationId xmlns:a16="http://schemas.microsoft.com/office/drawing/2014/main" id="{ED97E77B-CB1E-4D8D-9ABE-1F7D1323E3D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6981" name="Text Box 5">
            <a:extLst>
              <a:ext uri="{FF2B5EF4-FFF2-40B4-BE49-F238E27FC236}">
                <a16:creationId xmlns:a16="http://schemas.microsoft.com/office/drawing/2014/main" id="{309E2F15-AD7F-43EB-A87A-1C7F43BE96B1}"/>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6982" name="Text Box 6">
            <a:extLst>
              <a:ext uri="{FF2B5EF4-FFF2-40B4-BE49-F238E27FC236}">
                <a16:creationId xmlns:a16="http://schemas.microsoft.com/office/drawing/2014/main" id="{BA882E67-3D63-4C28-B628-397D35E0161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6983" name="Text Box 7">
            <a:extLst>
              <a:ext uri="{FF2B5EF4-FFF2-40B4-BE49-F238E27FC236}">
                <a16:creationId xmlns:a16="http://schemas.microsoft.com/office/drawing/2014/main" id="{DEE68E6E-5795-4B6E-A7ED-3809D1983B29}"/>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6984" name="Text Box 8">
            <a:extLst>
              <a:ext uri="{FF2B5EF4-FFF2-40B4-BE49-F238E27FC236}">
                <a16:creationId xmlns:a16="http://schemas.microsoft.com/office/drawing/2014/main" id="{2A57BCB0-8BB8-41A1-8BFD-9F50B201B5E7}"/>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6985" name="Line 9">
            <a:extLst>
              <a:ext uri="{FF2B5EF4-FFF2-40B4-BE49-F238E27FC236}">
                <a16:creationId xmlns:a16="http://schemas.microsoft.com/office/drawing/2014/main" id="{49E10EEE-D9DF-492E-B1C3-5A40B2C0766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6" name="Line 10">
            <a:extLst>
              <a:ext uri="{FF2B5EF4-FFF2-40B4-BE49-F238E27FC236}">
                <a16:creationId xmlns:a16="http://schemas.microsoft.com/office/drawing/2014/main" id="{6569A07B-6CCE-4C67-8C32-F8C4F5DFF02A}"/>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7" name="Line 11">
            <a:extLst>
              <a:ext uri="{FF2B5EF4-FFF2-40B4-BE49-F238E27FC236}">
                <a16:creationId xmlns:a16="http://schemas.microsoft.com/office/drawing/2014/main" id="{B2667DBB-56A5-4BE4-9438-A436F4A7268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8" name="Line 12">
            <a:extLst>
              <a:ext uri="{FF2B5EF4-FFF2-40B4-BE49-F238E27FC236}">
                <a16:creationId xmlns:a16="http://schemas.microsoft.com/office/drawing/2014/main" id="{2B0D7BA2-6649-4A5F-B719-655D9E92FA23}"/>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9" name="Line 13">
            <a:extLst>
              <a:ext uri="{FF2B5EF4-FFF2-40B4-BE49-F238E27FC236}">
                <a16:creationId xmlns:a16="http://schemas.microsoft.com/office/drawing/2014/main" id="{F49C4328-F1A8-4984-97B5-7E8EBCCFCF5A}"/>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0" name="Line 14">
            <a:extLst>
              <a:ext uri="{FF2B5EF4-FFF2-40B4-BE49-F238E27FC236}">
                <a16:creationId xmlns:a16="http://schemas.microsoft.com/office/drawing/2014/main" id="{5211B3E6-418A-445D-A9AC-2D9B7AEA0A9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1" name="Line 15">
            <a:extLst>
              <a:ext uri="{FF2B5EF4-FFF2-40B4-BE49-F238E27FC236}">
                <a16:creationId xmlns:a16="http://schemas.microsoft.com/office/drawing/2014/main" id="{5E1F9F59-7F6E-4905-85B6-1F4517345F2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2" name="Line 16">
            <a:extLst>
              <a:ext uri="{FF2B5EF4-FFF2-40B4-BE49-F238E27FC236}">
                <a16:creationId xmlns:a16="http://schemas.microsoft.com/office/drawing/2014/main" id="{F76C0BD2-55F7-43B0-B68C-C53923FC30A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93" name="Rectangle 17">
            <a:extLst>
              <a:ext uri="{FF2B5EF4-FFF2-40B4-BE49-F238E27FC236}">
                <a16:creationId xmlns:a16="http://schemas.microsoft.com/office/drawing/2014/main" id="{0B1E7E8D-13CD-410D-AF29-51F48032AC9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6994" name="Rectangle 18">
            <a:extLst>
              <a:ext uri="{FF2B5EF4-FFF2-40B4-BE49-F238E27FC236}">
                <a16:creationId xmlns:a16="http://schemas.microsoft.com/office/drawing/2014/main" id="{B84B817C-0D3B-48C1-84B6-44D2CE38912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6995" name="Text Box 19">
            <a:extLst>
              <a:ext uri="{FF2B5EF4-FFF2-40B4-BE49-F238E27FC236}">
                <a16:creationId xmlns:a16="http://schemas.microsoft.com/office/drawing/2014/main" id="{FC66F209-8E55-4833-9988-98C5D8B1B78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6996" name="Text Box 20">
            <a:extLst>
              <a:ext uri="{FF2B5EF4-FFF2-40B4-BE49-F238E27FC236}">
                <a16:creationId xmlns:a16="http://schemas.microsoft.com/office/drawing/2014/main" id="{8ADD7E5B-64C6-41CD-B4DD-2CC1FA6965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6997" name="Text Box 21">
            <a:extLst>
              <a:ext uri="{FF2B5EF4-FFF2-40B4-BE49-F238E27FC236}">
                <a16:creationId xmlns:a16="http://schemas.microsoft.com/office/drawing/2014/main" id="{02D8B106-0B1D-4923-AFF2-452C7577B1A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7014" name="Text Box 38">
            <a:extLst>
              <a:ext uri="{FF2B5EF4-FFF2-40B4-BE49-F238E27FC236}">
                <a16:creationId xmlns:a16="http://schemas.microsoft.com/office/drawing/2014/main" id="{0BD12BD8-B1AB-4F71-B104-3C21F82A905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7015" name="Text Box 39">
            <a:extLst>
              <a:ext uri="{FF2B5EF4-FFF2-40B4-BE49-F238E27FC236}">
                <a16:creationId xmlns:a16="http://schemas.microsoft.com/office/drawing/2014/main" id="{B0ECC6A9-E8C8-4AB2-890A-9F7BC291A33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7016" name="Text Box 40">
            <a:extLst>
              <a:ext uri="{FF2B5EF4-FFF2-40B4-BE49-F238E27FC236}">
                <a16:creationId xmlns:a16="http://schemas.microsoft.com/office/drawing/2014/main" id="{BCF50089-973E-4C01-A65B-EDCFB488D4D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7017" name="Line 41">
            <a:extLst>
              <a:ext uri="{FF2B5EF4-FFF2-40B4-BE49-F238E27FC236}">
                <a16:creationId xmlns:a16="http://schemas.microsoft.com/office/drawing/2014/main" id="{814E852A-6CB3-4037-847F-8DDD5E09D82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7018" name="Line 42">
            <a:extLst>
              <a:ext uri="{FF2B5EF4-FFF2-40B4-BE49-F238E27FC236}">
                <a16:creationId xmlns:a16="http://schemas.microsoft.com/office/drawing/2014/main" id="{D31063DF-0072-4291-B052-79138BE86DE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7019" name="Line 43">
            <a:extLst>
              <a:ext uri="{FF2B5EF4-FFF2-40B4-BE49-F238E27FC236}">
                <a16:creationId xmlns:a16="http://schemas.microsoft.com/office/drawing/2014/main" id="{C8B8860D-216C-4C35-8AD6-2657DDBBD8A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7020" name="Line 44">
            <a:extLst>
              <a:ext uri="{FF2B5EF4-FFF2-40B4-BE49-F238E27FC236}">
                <a16:creationId xmlns:a16="http://schemas.microsoft.com/office/drawing/2014/main" id="{D6448EA2-CBE5-4034-9B96-F68078F2825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7021" name="Text Box 45">
            <a:extLst>
              <a:ext uri="{FF2B5EF4-FFF2-40B4-BE49-F238E27FC236}">
                <a16:creationId xmlns:a16="http://schemas.microsoft.com/office/drawing/2014/main" id="{83A8F25F-10E7-44BC-BA23-4D40FADAB175}"/>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t>--Amblyopia is…</a:t>
            </a:r>
            <a:r>
              <a:rPr lang="en-US" altLang="en-US" sz="1600" b="0" i="1" dirty="0">
                <a:solidFill>
                  <a:srgbClr val="0000FF"/>
                </a:solidFill>
              </a:rPr>
              <a:t>[common vs uncommon]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127022" name="Slide Number Placeholder 1">
            <a:extLst>
              <a:ext uri="{FF2B5EF4-FFF2-40B4-BE49-F238E27FC236}">
                <a16:creationId xmlns:a16="http://schemas.microsoft.com/office/drawing/2014/main" id="{66D4F810-9C5F-441F-AEEA-04DCBD47124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8F84D30-6ED1-4727-B242-E2F2A20C85BE}" type="slidenum">
              <a:rPr lang="en-US" altLang="en-US" sz="1000"/>
              <a:pPr>
                <a:spcBef>
                  <a:spcPct val="0"/>
                </a:spcBef>
                <a:buClrTx/>
                <a:buSzTx/>
                <a:buFontTx/>
                <a:buNone/>
              </a:pPr>
              <a:t>157</a:t>
            </a:fld>
            <a:endParaRPr lang="en-US" altLang="en-US" sz="1000"/>
          </a:p>
        </p:txBody>
      </p:sp>
      <p:sp>
        <p:nvSpPr>
          <p:cNvPr id="2" name="Title 1">
            <a:extLst>
              <a:ext uri="{FF2B5EF4-FFF2-40B4-BE49-F238E27FC236}">
                <a16:creationId xmlns:a16="http://schemas.microsoft.com/office/drawing/2014/main" id="{F88EEF68-D253-4223-9D28-C37EEF57D23A}"/>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2177BBEC-762C-49EB-9EA3-A6C0CF3662F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Text Box 3">
            <a:extLst>
              <a:ext uri="{FF2B5EF4-FFF2-40B4-BE49-F238E27FC236}">
                <a16:creationId xmlns:a16="http://schemas.microsoft.com/office/drawing/2014/main" id="{601890F7-9602-415E-86D8-335A812B288B}"/>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8004" name="Text Box 4">
            <a:extLst>
              <a:ext uri="{FF2B5EF4-FFF2-40B4-BE49-F238E27FC236}">
                <a16:creationId xmlns:a16="http://schemas.microsoft.com/office/drawing/2014/main" id="{00D26C5D-FDDF-42E5-B73B-AA083AC34C3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8005" name="Text Box 5">
            <a:extLst>
              <a:ext uri="{FF2B5EF4-FFF2-40B4-BE49-F238E27FC236}">
                <a16:creationId xmlns:a16="http://schemas.microsoft.com/office/drawing/2014/main" id="{D2C0E18A-86D6-47B8-A3A0-E1B1FE165F8C}"/>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8006" name="Text Box 6">
            <a:extLst>
              <a:ext uri="{FF2B5EF4-FFF2-40B4-BE49-F238E27FC236}">
                <a16:creationId xmlns:a16="http://schemas.microsoft.com/office/drawing/2014/main" id="{E3265436-1E8C-4D9D-8451-95AFBD760843}"/>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8007" name="Text Box 7">
            <a:extLst>
              <a:ext uri="{FF2B5EF4-FFF2-40B4-BE49-F238E27FC236}">
                <a16:creationId xmlns:a16="http://schemas.microsoft.com/office/drawing/2014/main" id="{77945FDD-A9BE-4CF9-BA4D-3E316FD87E98}"/>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8008" name="Text Box 8">
            <a:extLst>
              <a:ext uri="{FF2B5EF4-FFF2-40B4-BE49-F238E27FC236}">
                <a16:creationId xmlns:a16="http://schemas.microsoft.com/office/drawing/2014/main" id="{E3C6040A-D5CD-477E-9F42-9868B6F745B5}"/>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28009" name="Line 9">
            <a:extLst>
              <a:ext uri="{FF2B5EF4-FFF2-40B4-BE49-F238E27FC236}">
                <a16:creationId xmlns:a16="http://schemas.microsoft.com/office/drawing/2014/main" id="{5A9D518B-2BCD-4B80-9398-B409BFAB50C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0" name="Line 10">
            <a:extLst>
              <a:ext uri="{FF2B5EF4-FFF2-40B4-BE49-F238E27FC236}">
                <a16:creationId xmlns:a16="http://schemas.microsoft.com/office/drawing/2014/main" id="{D50829C0-83B2-4E50-8D57-295726F4F906}"/>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1" name="Line 11">
            <a:extLst>
              <a:ext uri="{FF2B5EF4-FFF2-40B4-BE49-F238E27FC236}">
                <a16:creationId xmlns:a16="http://schemas.microsoft.com/office/drawing/2014/main" id="{9DFDF5FD-7FBE-4BA9-A0E8-5C6AB9127727}"/>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2" name="Line 12">
            <a:extLst>
              <a:ext uri="{FF2B5EF4-FFF2-40B4-BE49-F238E27FC236}">
                <a16:creationId xmlns:a16="http://schemas.microsoft.com/office/drawing/2014/main" id="{C6353C95-5187-43F3-8D1E-F7711F42AD4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3" name="Line 13">
            <a:extLst>
              <a:ext uri="{FF2B5EF4-FFF2-40B4-BE49-F238E27FC236}">
                <a16:creationId xmlns:a16="http://schemas.microsoft.com/office/drawing/2014/main" id="{90081FB5-3BF6-4CFA-9AD2-806AC5C00BE7}"/>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4" name="Line 14">
            <a:extLst>
              <a:ext uri="{FF2B5EF4-FFF2-40B4-BE49-F238E27FC236}">
                <a16:creationId xmlns:a16="http://schemas.microsoft.com/office/drawing/2014/main" id="{D7C07E16-BB6D-4CD6-BB21-7EF4786E2E90}"/>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5" name="Line 15">
            <a:extLst>
              <a:ext uri="{FF2B5EF4-FFF2-40B4-BE49-F238E27FC236}">
                <a16:creationId xmlns:a16="http://schemas.microsoft.com/office/drawing/2014/main" id="{9BD1C814-B684-488D-8F9C-34DB768DB1D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6" name="Line 16">
            <a:extLst>
              <a:ext uri="{FF2B5EF4-FFF2-40B4-BE49-F238E27FC236}">
                <a16:creationId xmlns:a16="http://schemas.microsoft.com/office/drawing/2014/main" id="{5D6C38EA-4BAF-4822-9790-F3A47C227B5A}"/>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7" name="Rectangle 17">
            <a:extLst>
              <a:ext uri="{FF2B5EF4-FFF2-40B4-BE49-F238E27FC236}">
                <a16:creationId xmlns:a16="http://schemas.microsoft.com/office/drawing/2014/main" id="{37C47EA5-3EE1-4CC5-B63D-DFA38739992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8018" name="Rectangle 18">
            <a:extLst>
              <a:ext uri="{FF2B5EF4-FFF2-40B4-BE49-F238E27FC236}">
                <a16:creationId xmlns:a16="http://schemas.microsoft.com/office/drawing/2014/main" id="{3549CA84-0F7D-45D3-809B-6BA24565C5B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8019" name="Text Box 19">
            <a:extLst>
              <a:ext uri="{FF2B5EF4-FFF2-40B4-BE49-F238E27FC236}">
                <a16:creationId xmlns:a16="http://schemas.microsoft.com/office/drawing/2014/main" id="{77286947-1A72-42B2-92C3-F1C0BEB8DD3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8020" name="Text Box 20">
            <a:extLst>
              <a:ext uri="{FF2B5EF4-FFF2-40B4-BE49-F238E27FC236}">
                <a16:creationId xmlns:a16="http://schemas.microsoft.com/office/drawing/2014/main" id="{6AC14C66-1303-4BDA-89D8-57925448613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8021" name="Text Box 21">
            <a:extLst>
              <a:ext uri="{FF2B5EF4-FFF2-40B4-BE49-F238E27FC236}">
                <a16:creationId xmlns:a16="http://schemas.microsoft.com/office/drawing/2014/main" id="{FAC9818A-50EA-42D0-A70A-C67F68623A5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8038" name="Text Box 38">
            <a:extLst>
              <a:ext uri="{FF2B5EF4-FFF2-40B4-BE49-F238E27FC236}">
                <a16:creationId xmlns:a16="http://schemas.microsoft.com/office/drawing/2014/main" id="{BAD0F493-8D6A-4385-8290-5DEDD3F4393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8039" name="Text Box 39">
            <a:extLst>
              <a:ext uri="{FF2B5EF4-FFF2-40B4-BE49-F238E27FC236}">
                <a16:creationId xmlns:a16="http://schemas.microsoft.com/office/drawing/2014/main" id="{96E641CF-D23C-4A04-A8BC-6C87D33035A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8040" name="Text Box 40">
            <a:extLst>
              <a:ext uri="{FF2B5EF4-FFF2-40B4-BE49-F238E27FC236}">
                <a16:creationId xmlns:a16="http://schemas.microsoft.com/office/drawing/2014/main" id="{4AD67764-30F4-4BD3-B532-F8E88115026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8041" name="Line 41">
            <a:extLst>
              <a:ext uri="{FF2B5EF4-FFF2-40B4-BE49-F238E27FC236}">
                <a16:creationId xmlns:a16="http://schemas.microsoft.com/office/drawing/2014/main" id="{A4025890-5816-4F98-97A1-52C1CAE7A6F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42" name="Line 42">
            <a:extLst>
              <a:ext uri="{FF2B5EF4-FFF2-40B4-BE49-F238E27FC236}">
                <a16:creationId xmlns:a16="http://schemas.microsoft.com/office/drawing/2014/main" id="{0647E341-A961-4994-924A-89A91303485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43" name="Line 43">
            <a:extLst>
              <a:ext uri="{FF2B5EF4-FFF2-40B4-BE49-F238E27FC236}">
                <a16:creationId xmlns:a16="http://schemas.microsoft.com/office/drawing/2014/main" id="{BE9E978C-8068-4535-A95A-A5C682B6385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44" name="Line 44">
            <a:extLst>
              <a:ext uri="{FF2B5EF4-FFF2-40B4-BE49-F238E27FC236}">
                <a16:creationId xmlns:a16="http://schemas.microsoft.com/office/drawing/2014/main" id="{5F615308-A1FC-460B-BB1A-E30A40FC3ED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45" name="Text Box 45">
            <a:extLst>
              <a:ext uri="{FF2B5EF4-FFF2-40B4-BE49-F238E27FC236}">
                <a16:creationId xmlns:a16="http://schemas.microsoft.com/office/drawing/2014/main" id="{FAE1E36C-CC60-4765-AF12-C2D427EF2EC8}"/>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t>--Amblyopia is…</a:t>
            </a:r>
            <a:r>
              <a:rPr lang="en-US" altLang="en-US" sz="1600" b="0" dirty="0">
                <a:solidFill>
                  <a:srgbClr val="0000FF"/>
                </a:solidFill>
              </a:rPr>
              <a:t>common</a:t>
            </a:r>
          </a:p>
          <a:p>
            <a:pPr eaLnBrk="1" hangingPunct="1">
              <a:spcBef>
                <a:spcPct val="0"/>
              </a:spcBef>
              <a:buClrTx/>
              <a:buSzTx/>
              <a:buFontTx/>
              <a:buNone/>
            </a:pPr>
            <a:r>
              <a:rPr lang="en-US" altLang="en-US" sz="1600" b="0" dirty="0">
                <a:solidFill>
                  <a:srgbClr val="FFFF00"/>
                </a:solidFill>
              </a:rPr>
              <a:t>--c/o diplopia early, but stop after developing a…facultative suppression scotoma</a:t>
            </a:r>
            <a:endParaRPr lang="en-US" altLang="en-US" sz="1600" dirty="0">
              <a:solidFill>
                <a:srgbClr val="FFFF00"/>
              </a:solidFill>
            </a:endParaRPr>
          </a:p>
        </p:txBody>
      </p:sp>
      <p:sp>
        <p:nvSpPr>
          <p:cNvPr id="128046" name="Slide Number Placeholder 1">
            <a:extLst>
              <a:ext uri="{FF2B5EF4-FFF2-40B4-BE49-F238E27FC236}">
                <a16:creationId xmlns:a16="http://schemas.microsoft.com/office/drawing/2014/main" id="{B1B5DA33-0BBA-459E-933F-E965CF46AA0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C0FB32F-3B9C-40F0-95A2-AC7D6A45F5E5}" type="slidenum">
              <a:rPr lang="en-US" altLang="en-US" sz="1000"/>
              <a:pPr>
                <a:spcBef>
                  <a:spcPct val="0"/>
                </a:spcBef>
                <a:buClrTx/>
                <a:buSzTx/>
                <a:buFontTx/>
                <a:buNone/>
              </a:pPr>
              <a:t>158</a:t>
            </a:fld>
            <a:endParaRPr lang="en-US" altLang="en-US" sz="1000"/>
          </a:p>
        </p:txBody>
      </p:sp>
      <p:sp>
        <p:nvSpPr>
          <p:cNvPr id="2" name="Title 1">
            <a:extLst>
              <a:ext uri="{FF2B5EF4-FFF2-40B4-BE49-F238E27FC236}">
                <a16:creationId xmlns:a16="http://schemas.microsoft.com/office/drawing/2014/main" id="{EA35CE74-1ECF-4C5C-8710-00502B363CE7}"/>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75B51C8F-994B-46A3-A3A8-930ADD706CF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Text Box 3">
            <a:extLst>
              <a:ext uri="{FF2B5EF4-FFF2-40B4-BE49-F238E27FC236}">
                <a16:creationId xmlns:a16="http://schemas.microsoft.com/office/drawing/2014/main" id="{19B1D311-6087-475B-B630-F314568FBE2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9028" name="Text Box 4">
            <a:extLst>
              <a:ext uri="{FF2B5EF4-FFF2-40B4-BE49-F238E27FC236}">
                <a16:creationId xmlns:a16="http://schemas.microsoft.com/office/drawing/2014/main" id="{BB007D3F-F6FF-49E8-A5D9-7BB70129C74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29029" name="Text Box 5">
            <a:extLst>
              <a:ext uri="{FF2B5EF4-FFF2-40B4-BE49-F238E27FC236}">
                <a16:creationId xmlns:a16="http://schemas.microsoft.com/office/drawing/2014/main" id="{8412505B-FFF3-4468-B9DC-C1420322A670}"/>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29030" name="Text Box 6">
            <a:extLst>
              <a:ext uri="{FF2B5EF4-FFF2-40B4-BE49-F238E27FC236}">
                <a16:creationId xmlns:a16="http://schemas.microsoft.com/office/drawing/2014/main" id="{8B380A4C-763B-4ABD-9BCF-AB36159C4020}"/>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29031" name="Text Box 7">
            <a:extLst>
              <a:ext uri="{FF2B5EF4-FFF2-40B4-BE49-F238E27FC236}">
                <a16:creationId xmlns:a16="http://schemas.microsoft.com/office/drawing/2014/main" id="{66DD76BA-E354-4D12-815C-31BAE3F1F78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29033" name="Line 9">
            <a:extLst>
              <a:ext uri="{FF2B5EF4-FFF2-40B4-BE49-F238E27FC236}">
                <a16:creationId xmlns:a16="http://schemas.microsoft.com/office/drawing/2014/main" id="{5349FA69-4F5B-49BF-8DB6-4EDAB83642CD}"/>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4" name="Line 10">
            <a:extLst>
              <a:ext uri="{FF2B5EF4-FFF2-40B4-BE49-F238E27FC236}">
                <a16:creationId xmlns:a16="http://schemas.microsoft.com/office/drawing/2014/main" id="{1C2D460C-08AF-4C4A-B718-638F93718E85}"/>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5" name="Line 11">
            <a:extLst>
              <a:ext uri="{FF2B5EF4-FFF2-40B4-BE49-F238E27FC236}">
                <a16:creationId xmlns:a16="http://schemas.microsoft.com/office/drawing/2014/main" id="{22CB2A46-E84B-45F8-9CFF-EA606E0658D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6" name="Line 12">
            <a:extLst>
              <a:ext uri="{FF2B5EF4-FFF2-40B4-BE49-F238E27FC236}">
                <a16:creationId xmlns:a16="http://schemas.microsoft.com/office/drawing/2014/main" id="{30D1D57A-5099-413C-B23B-DA609571BA2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7" name="Line 13">
            <a:extLst>
              <a:ext uri="{FF2B5EF4-FFF2-40B4-BE49-F238E27FC236}">
                <a16:creationId xmlns:a16="http://schemas.microsoft.com/office/drawing/2014/main" id="{20EFA513-CF7D-4EAB-BBBE-24876D4E6B2E}"/>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8" name="Line 14">
            <a:extLst>
              <a:ext uri="{FF2B5EF4-FFF2-40B4-BE49-F238E27FC236}">
                <a16:creationId xmlns:a16="http://schemas.microsoft.com/office/drawing/2014/main" id="{375C89B7-6F6F-4F62-B345-BFDEB9F110C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9" name="Line 15">
            <a:extLst>
              <a:ext uri="{FF2B5EF4-FFF2-40B4-BE49-F238E27FC236}">
                <a16:creationId xmlns:a16="http://schemas.microsoft.com/office/drawing/2014/main" id="{DAD5B598-EBC8-40E5-AFC8-094C2A49D3E8}"/>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40" name="Line 16">
            <a:extLst>
              <a:ext uri="{FF2B5EF4-FFF2-40B4-BE49-F238E27FC236}">
                <a16:creationId xmlns:a16="http://schemas.microsoft.com/office/drawing/2014/main" id="{097B0B85-B430-4168-8678-23C3384BD607}"/>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41" name="Rectangle 17">
            <a:extLst>
              <a:ext uri="{FF2B5EF4-FFF2-40B4-BE49-F238E27FC236}">
                <a16:creationId xmlns:a16="http://schemas.microsoft.com/office/drawing/2014/main" id="{0B16055A-3ED8-4821-B48C-6A324544E3A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29042" name="Rectangle 18">
            <a:extLst>
              <a:ext uri="{FF2B5EF4-FFF2-40B4-BE49-F238E27FC236}">
                <a16:creationId xmlns:a16="http://schemas.microsoft.com/office/drawing/2014/main" id="{71F6D9C0-BEB7-43EB-9FF2-A24E5165B95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29043" name="Text Box 19">
            <a:extLst>
              <a:ext uri="{FF2B5EF4-FFF2-40B4-BE49-F238E27FC236}">
                <a16:creationId xmlns:a16="http://schemas.microsoft.com/office/drawing/2014/main" id="{10E37756-91CC-41CB-968E-C9E0D81C61FD}"/>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29044" name="Text Box 20">
            <a:extLst>
              <a:ext uri="{FF2B5EF4-FFF2-40B4-BE49-F238E27FC236}">
                <a16:creationId xmlns:a16="http://schemas.microsoft.com/office/drawing/2014/main" id="{7632E9ED-A0C1-42D4-91B2-08CEA70C0FD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29045" name="Text Box 21">
            <a:extLst>
              <a:ext uri="{FF2B5EF4-FFF2-40B4-BE49-F238E27FC236}">
                <a16:creationId xmlns:a16="http://schemas.microsoft.com/office/drawing/2014/main" id="{5E3DB5D3-3562-4E87-9330-3C60BFCF1D5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29062" name="Text Box 38">
            <a:extLst>
              <a:ext uri="{FF2B5EF4-FFF2-40B4-BE49-F238E27FC236}">
                <a16:creationId xmlns:a16="http://schemas.microsoft.com/office/drawing/2014/main" id="{CAF5E49C-4500-4A05-99E4-40D29B04FAF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29063" name="Text Box 39">
            <a:extLst>
              <a:ext uri="{FF2B5EF4-FFF2-40B4-BE49-F238E27FC236}">
                <a16:creationId xmlns:a16="http://schemas.microsoft.com/office/drawing/2014/main" id="{B0F2195E-B2A5-430E-84C6-1EB95E08FB7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29064" name="Text Box 40">
            <a:extLst>
              <a:ext uri="{FF2B5EF4-FFF2-40B4-BE49-F238E27FC236}">
                <a16:creationId xmlns:a16="http://schemas.microsoft.com/office/drawing/2014/main" id="{3E3CC865-4B3D-488B-9A14-E283A371F8D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29065" name="Line 41">
            <a:extLst>
              <a:ext uri="{FF2B5EF4-FFF2-40B4-BE49-F238E27FC236}">
                <a16:creationId xmlns:a16="http://schemas.microsoft.com/office/drawing/2014/main" id="{D2441F37-D9F9-47B4-BE59-A5D327A5174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66" name="Line 42">
            <a:extLst>
              <a:ext uri="{FF2B5EF4-FFF2-40B4-BE49-F238E27FC236}">
                <a16:creationId xmlns:a16="http://schemas.microsoft.com/office/drawing/2014/main" id="{EB9481D3-E11D-42FA-9348-4EE9D92F7FF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67" name="Line 43">
            <a:extLst>
              <a:ext uri="{FF2B5EF4-FFF2-40B4-BE49-F238E27FC236}">
                <a16:creationId xmlns:a16="http://schemas.microsoft.com/office/drawing/2014/main" id="{BAAFDBDE-51A5-4782-92EA-F4D155592A1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68" name="Line 44">
            <a:extLst>
              <a:ext uri="{FF2B5EF4-FFF2-40B4-BE49-F238E27FC236}">
                <a16:creationId xmlns:a16="http://schemas.microsoft.com/office/drawing/2014/main" id="{5461BAA0-45E0-415D-B8B9-105F3B1A455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69" name="Text Box 45">
            <a:extLst>
              <a:ext uri="{FF2B5EF4-FFF2-40B4-BE49-F238E27FC236}">
                <a16:creationId xmlns:a16="http://schemas.microsoft.com/office/drawing/2014/main" id="{1F77CF16-C8F4-4D96-81AA-89E04558708D}"/>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t>--Amblyopia is…</a:t>
            </a:r>
            <a:r>
              <a:rPr lang="en-US" altLang="en-US" sz="1600" b="0" dirty="0">
                <a:solidFill>
                  <a:srgbClr val="0000FF"/>
                </a:solidFill>
              </a:rPr>
              <a:t>common</a:t>
            </a:r>
          </a:p>
          <a:p>
            <a:pPr eaLnBrk="1" hangingPunct="1">
              <a:spcBef>
                <a:spcPct val="0"/>
              </a:spcBef>
              <a:buClrTx/>
              <a:buSzTx/>
              <a:buFontTx/>
              <a:buNone/>
            </a:pPr>
            <a:r>
              <a:rPr lang="en-US" altLang="en-US" sz="1600" b="0" dirty="0"/>
              <a:t>--c/o diplopia early, but stop after developing a…</a:t>
            </a:r>
            <a:r>
              <a:rPr lang="en-US" altLang="en-US" sz="1600" b="0" dirty="0">
                <a:solidFill>
                  <a:srgbClr val="FFFF00"/>
                </a:solidFill>
              </a:rPr>
              <a:t>facultative suppression scotoma</a:t>
            </a:r>
            <a:endParaRPr lang="en-US" altLang="en-US" sz="1600" dirty="0">
              <a:solidFill>
                <a:srgbClr val="FFFF00"/>
              </a:solidFill>
            </a:endParaRPr>
          </a:p>
        </p:txBody>
      </p:sp>
      <p:sp>
        <p:nvSpPr>
          <p:cNvPr id="129070" name="Slide Number Placeholder 1">
            <a:extLst>
              <a:ext uri="{FF2B5EF4-FFF2-40B4-BE49-F238E27FC236}">
                <a16:creationId xmlns:a16="http://schemas.microsoft.com/office/drawing/2014/main" id="{07F69344-DE37-452B-8E74-79C958EB9B5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A52AFD4-B884-443B-890E-AC3213EB2A0E}" type="slidenum">
              <a:rPr lang="en-US" altLang="en-US" sz="1000"/>
              <a:pPr>
                <a:spcBef>
                  <a:spcPct val="0"/>
                </a:spcBef>
                <a:buClrTx/>
                <a:buSzTx/>
                <a:buFontTx/>
                <a:buNone/>
              </a:pPr>
              <a:t>159</a:t>
            </a:fld>
            <a:endParaRPr lang="en-US" altLang="en-US" sz="1000"/>
          </a:p>
        </p:txBody>
      </p:sp>
      <p:sp>
        <p:nvSpPr>
          <p:cNvPr id="2" name="Title 1">
            <a:extLst>
              <a:ext uri="{FF2B5EF4-FFF2-40B4-BE49-F238E27FC236}">
                <a16:creationId xmlns:a16="http://schemas.microsoft.com/office/drawing/2014/main" id="{BCD0C5EF-47DE-455A-89C3-8CFC14AC2B35}"/>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9A3F0C84-DE95-4473-922B-0C917DAA3C8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Line 3">
            <a:extLst>
              <a:ext uri="{FF2B5EF4-FFF2-40B4-BE49-F238E27FC236}">
                <a16:creationId xmlns:a16="http://schemas.microsoft.com/office/drawing/2014/main" id="{F6F6E257-1A6B-4EEF-9AD2-8BBC29EDA7E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0" name="Line 4">
            <a:extLst>
              <a:ext uri="{FF2B5EF4-FFF2-40B4-BE49-F238E27FC236}">
                <a16:creationId xmlns:a16="http://schemas.microsoft.com/office/drawing/2014/main" id="{F8D7843E-3050-40FB-A6BB-CD0160C447D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1" name="Text Box 5">
            <a:extLst>
              <a:ext uri="{FF2B5EF4-FFF2-40B4-BE49-F238E27FC236}">
                <a16:creationId xmlns:a16="http://schemas.microsoft.com/office/drawing/2014/main" id="{AE8ECB17-4117-4357-B8C9-2048A93C127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4582" name="Slide Number Placeholder 1">
            <a:extLst>
              <a:ext uri="{FF2B5EF4-FFF2-40B4-BE49-F238E27FC236}">
                <a16:creationId xmlns:a16="http://schemas.microsoft.com/office/drawing/2014/main" id="{94A4DECB-056B-4CB2-9C54-F8DED3ABD2E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D4F2891-794C-4898-BE38-E7D747868313}" type="slidenum">
              <a:rPr lang="en-US" altLang="en-US" sz="1000"/>
              <a:pPr>
                <a:spcBef>
                  <a:spcPct val="0"/>
                </a:spcBef>
                <a:buClrTx/>
                <a:buSzTx/>
                <a:buFontTx/>
                <a:buNone/>
              </a:pPr>
              <a:t>16</a:t>
            </a:fld>
            <a:endParaRPr lang="en-US" altLang="en-US" sz="1000"/>
          </a:p>
        </p:txBody>
      </p:sp>
      <p:sp>
        <p:nvSpPr>
          <p:cNvPr id="7" name="Text Box 4">
            <a:extLst>
              <a:ext uri="{FF2B5EF4-FFF2-40B4-BE49-F238E27FC236}">
                <a16:creationId xmlns:a16="http://schemas.microsoft.com/office/drawing/2014/main" id="{6180DB21-C3BF-40C6-9556-56E996CE8537}"/>
              </a:ext>
            </a:extLst>
          </p:cNvPr>
          <p:cNvSpPr txBox="1">
            <a:spLocks noChangeArrowheads="1"/>
          </p:cNvSpPr>
          <p:nvPr/>
        </p:nvSpPr>
        <p:spPr bwMode="auto">
          <a:xfrm>
            <a:off x="1981200" y="2749550"/>
            <a:ext cx="34176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b="0" i="1" dirty="0"/>
              <a:t>?</a:t>
            </a:r>
          </a:p>
        </p:txBody>
      </p:sp>
      <p:sp>
        <p:nvSpPr>
          <p:cNvPr id="8" name="Text Box 5">
            <a:extLst>
              <a:ext uri="{FF2B5EF4-FFF2-40B4-BE49-F238E27FC236}">
                <a16:creationId xmlns:a16="http://schemas.microsoft.com/office/drawing/2014/main" id="{E7A9E83D-3489-4DA6-993F-BD3E9B777DB9}"/>
              </a:ext>
            </a:extLst>
          </p:cNvPr>
          <p:cNvSpPr txBox="1">
            <a:spLocks noChangeArrowheads="1"/>
          </p:cNvSpPr>
          <p:nvPr/>
        </p:nvSpPr>
        <p:spPr bwMode="auto">
          <a:xfrm>
            <a:off x="6673625" y="2749550"/>
            <a:ext cx="34176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b="0" i="1" dirty="0"/>
              <a:t>?</a:t>
            </a:r>
          </a:p>
        </p:txBody>
      </p:sp>
      <p:sp>
        <p:nvSpPr>
          <p:cNvPr id="2" name="TextBox 1">
            <a:extLst>
              <a:ext uri="{FF2B5EF4-FFF2-40B4-BE49-F238E27FC236}">
                <a16:creationId xmlns:a16="http://schemas.microsoft.com/office/drawing/2014/main" id="{54E9C149-AD2B-4ABF-BA38-BE7E48D4D52F}"/>
              </a:ext>
            </a:extLst>
          </p:cNvPr>
          <p:cNvSpPr txBox="1"/>
          <p:nvPr/>
        </p:nvSpPr>
        <p:spPr>
          <a:xfrm>
            <a:off x="1955522" y="3521972"/>
            <a:ext cx="5457328" cy="338554"/>
          </a:xfrm>
          <a:prstGeom prst="rect">
            <a:avLst/>
          </a:prstGeom>
          <a:noFill/>
        </p:spPr>
        <p:txBody>
          <a:bodyPr wrap="none" rtlCol="0">
            <a:spAutoFit/>
          </a:bodyPr>
          <a:lstStyle/>
          <a:p>
            <a:r>
              <a:rPr lang="en-US" sz="1600" b="0" i="1" dirty="0" err="1"/>
              <a:t>Comitant</a:t>
            </a:r>
            <a:r>
              <a:rPr lang="en-US" sz="1600" b="0" i="1" dirty="0"/>
              <a:t> ETs are divvied into two groups—what are they?</a:t>
            </a:r>
          </a:p>
        </p:txBody>
      </p:sp>
      <p:sp>
        <p:nvSpPr>
          <p:cNvPr id="9" name="TextBox 8">
            <a:extLst>
              <a:ext uri="{FF2B5EF4-FFF2-40B4-BE49-F238E27FC236}">
                <a16:creationId xmlns:a16="http://schemas.microsoft.com/office/drawing/2014/main" id="{7FC3165A-D5AD-43C0-8EFC-DBF22E85DA0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446963" cy="131445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t>Accommodative</a:t>
            </a:r>
          </a:p>
          <a:p>
            <a:pPr eaLnBrk="1" hangingPunct="1">
              <a:spcBef>
                <a:spcPct val="0"/>
              </a:spcBef>
              <a:buClrTx/>
              <a:buSzTx/>
              <a:buFontTx/>
              <a:buNone/>
            </a:pPr>
            <a:r>
              <a:rPr lang="en-US" altLang="en-US" sz="1600" b="0" i="1" dirty="0"/>
              <a:t>--</a:t>
            </a:r>
            <a:r>
              <a:rPr lang="en-US" altLang="en-US" sz="1600" b="0" dirty="0"/>
              <a:t>Onset between ages  </a:t>
            </a:r>
            <a:r>
              <a:rPr lang="en-US" altLang="en-US" sz="1600" b="0" dirty="0">
                <a:solidFill>
                  <a:srgbClr val="0000FF"/>
                </a:solidFill>
              </a:rPr>
              <a:t>6 months </a:t>
            </a:r>
            <a:r>
              <a:rPr lang="en-US" altLang="en-US" sz="1600" b="0" dirty="0"/>
              <a:t> and  </a:t>
            </a:r>
            <a:r>
              <a:rPr lang="en-US" altLang="en-US" sz="1600" b="0" dirty="0">
                <a:solidFill>
                  <a:srgbClr val="0000FF"/>
                </a:solidFill>
              </a:rPr>
              <a:t>7 years </a:t>
            </a:r>
            <a:r>
              <a:rPr lang="en-US" altLang="en-US" sz="1600" b="0" dirty="0"/>
              <a:t>; average age  </a:t>
            </a:r>
            <a:r>
              <a:rPr lang="en-US" altLang="en-US" sz="1600" b="0" dirty="0">
                <a:solidFill>
                  <a:srgbClr val="0000FF"/>
                </a:solidFill>
              </a:rPr>
              <a:t>2.5 years</a:t>
            </a:r>
            <a:endParaRPr lang="en-US" altLang="en-US" sz="1600" b="0" dirty="0"/>
          </a:p>
          <a:p>
            <a:pPr eaLnBrk="1" hangingPunct="1">
              <a:spcBef>
                <a:spcPct val="0"/>
              </a:spcBef>
              <a:buClrTx/>
              <a:buSzTx/>
              <a:buFontTx/>
              <a:buNone/>
            </a:pPr>
            <a:r>
              <a:rPr lang="en-US" altLang="en-US" sz="1600" b="0" dirty="0"/>
              <a:t>--Initially…</a:t>
            </a:r>
            <a:r>
              <a:rPr lang="en-US" altLang="en-US" sz="1600" b="0" dirty="0">
                <a:solidFill>
                  <a:srgbClr val="0000FF"/>
                </a:solidFill>
              </a:rPr>
              <a:t>intermittent, </a:t>
            </a:r>
            <a:r>
              <a:rPr lang="en-US" altLang="en-US" sz="1600" b="0" dirty="0"/>
              <a:t>eventually becoming…</a:t>
            </a:r>
            <a:r>
              <a:rPr lang="en-US" altLang="en-US" sz="1600" b="0" dirty="0">
                <a:solidFill>
                  <a:srgbClr val="0000FF"/>
                </a:solidFill>
              </a:rPr>
              <a:t>constant</a:t>
            </a:r>
          </a:p>
          <a:p>
            <a:pPr eaLnBrk="1" hangingPunct="1">
              <a:spcBef>
                <a:spcPct val="0"/>
              </a:spcBef>
              <a:buClrTx/>
              <a:buSzTx/>
              <a:buFontTx/>
              <a:buNone/>
            </a:pPr>
            <a:r>
              <a:rPr lang="en-US" altLang="en-US" sz="1600" b="0" dirty="0"/>
              <a:t>--Amblyopia is…</a:t>
            </a:r>
            <a:r>
              <a:rPr lang="en-US" altLang="en-US" sz="1600" b="0" dirty="0">
                <a:solidFill>
                  <a:srgbClr val="0000FF"/>
                </a:solidFill>
              </a:rPr>
              <a:t>common</a:t>
            </a:r>
          </a:p>
          <a:p>
            <a:pPr eaLnBrk="1" hangingPunct="1">
              <a:spcBef>
                <a:spcPct val="0"/>
              </a:spcBef>
              <a:buClrTx/>
              <a:buSzTx/>
              <a:buFontTx/>
              <a:buNone/>
            </a:pPr>
            <a:r>
              <a:rPr lang="en-US" altLang="en-US" sz="1600" b="0" dirty="0"/>
              <a:t>--c/o diplopia early, but stop after developing a…</a:t>
            </a:r>
            <a:r>
              <a:rPr lang="en-US" altLang="en-US" sz="1600" b="0" dirty="0">
                <a:solidFill>
                  <a:srgbClr val="0000FF"/>
                </a:solidFill>
              </a:rPr>
              <a:t>facultative suppression scotoma</a:t>
            </a:r>
            <a:endParaRPr lang="en-US" altLang="en-US" sz="1600" dirty="0"/>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160</a:t>
            </a:fld>
            <a:endParaRPr lang="en-US" altLang="en-US" sz="1000"/>
          </a:p>
        </p:txBody>
      </p:sp>
      <p:sp>
        <p:nvSpPr>
          <p:cNvPr id="2" name="Title 1">
            <a:extLst>
              <a:ext uri="{FF2B5EF4-FFF2-40B4-BE49-F238E27FC236}">
                <a16:creationId xmlns:a16="http://schemas.microsoft.com/office/drawing/2014/main" id="{F30DA0C6-AA15-4225-8550-A16A1CCFFE65}"/>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7717CA6E-7049-4F2F-B269-10A3E450B7F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70" name="Text Box 22">
            <a:extLst>
              <a:ext uri="{FF2B5EF4-FFF2-40B4-BE49-F238E27FC236}">
                <a16:creationId xmlns:a16="http://schemas.microsoft.com/office/drawing/2014/main" id="{FD28D09F-ECE7-48BD-A447-31FFCFAF8895}"/>
              </a:ext>
            </a:extLst>
          </p:cNvPr>
          <p:cNvSpPr txBox="1">
            <a:spLocks noChangeArrowheads="1"/>
          </p:cNvSpPr>
          <p:nvPr/>
        </p:nvSpPr>
        <p:spPr bwMode="auto">
          <a:xfrm>
            <a:off x="6951663" y="5265738"/>
            <a:ext cx="10810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Deprivation</a:t>
            </a:r>
          </a:p>
        </p:txBody>
      </p:sp>
      <p:sp>
        <p:nvSpPr>
          <p:cNvPr id="130071" name="Text Box 23">
            <a:extLst>
              <a:ext uri="{FF2B5EF4-FFF2-40B4-BE49-F238E27FC236}">
                <a16:creationId xmlns:a16="http://schemas.microsoft.com/office/drawing/2014/main" id="{EB3F1617-3D0D-4552-82F1-1D92A28AC48A}"/>
              </a:ext>
            </a:extLst>
          </p:cNvPr>
          <p:cNvSpPr txBox="1">
            <a:spLocks noChangeArrowheads="1"/>
          </p:cNvSpPr>
          <p:nvPr/>
        </p:nvSpPr>
        <p:spPr bwMode="auto">
          <a:xfrm>
            <a:off x="6967538" y="5006975"/>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Acute</a:t>
            </a:r>
          </a:p>
        </p:txBody>
      </p:sp>
      <p:sp>
        <p:nvSpPr>
          <p:cNvPr id="130072" name="Text Box 24">
            <a:extLst>
              <a:ext uri="{FF2B5EF4-FFF2-40B4-BE49-F238E27FC236}">
                <a16:creationId xmlns:a16="http://schemas.microsoft.com/office/drawing/2014/main" id="{9736C52E-A737-4C3D-ACB2-D35053947D15}"/>
              </a:ext>
            </a:extLst>
          </p:cNvPr>
          <p:cNvSpPr txBox="1">
            <a:spLocks noChangeArrowheads="1"/>
          </p:cNvSpPr>
          <p:nvPr/>
        </p:nvSpPr>
        <p:spPr bwMode="auto">
          <a:xfrm>
            <a:off x="6967538" y="4778375"/>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Basic</a:t>
            </a:r>
          </a:p>
        </p:txBody>
      </p:sp>
      <p:sp>
        <p:nvSpPr>
          <p:cNvPr id="130073" name="Line 25">
            <a:extLst>
              <a:ext uri="{FF2B5EF4-FFF2-40B4-BE49-F238E27FC236}">
                <a16:creationId xmlns:a16="http://schemas.microsoft.com/office/drawing/2014/main" id="{E7D8B31B-FF6D-4A17-8C8B-11B5FD4EDE1E}"/>
              </a:ext>
            </a:extLst>
          </p:cNvPr>
          <p:cNvSpPr>
            <a:spLocks noChangeShapeType="1"/>
          </p:cNvSpPr>
          <p:nvPr/>
        </p:nvSpPr>
        <p:spPr bwMode="auto">
          <a:xfrm>
            <a:off x="6967538"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4" name="Line 26">
            <a:extLst>
              <a:ext uri="{FF2B5EF4-FFF2-40B4-BE49-F238E27FC236}">
                <a16:creationId xmlns:a16="http://schemas.microsoft.com/office/drawing/2014/main" id="{EFEAB053-5BCF-4F72-85A7-BA23B0573498}"/>
              </a:ext>
            </a:extLst>
          </p:cNvPr>
          <p:cNvSpPr>
            <a:spLocks noChangeShapeType="1"/>
          </p:cNvSpPr>
          <p:nvPr/>
        </p:nvSpPr>
        <p:spPr bwMode="auto">
          <a:xfrm>
            <a:off x="6967538"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5" name="Line 27">
            <a:extLst>
              <a:ext uri="{FF2B5EF4-FFF2-40B4-BE49-F238E27FC236}">
                <a16:creationId xmlns:a16="http://schemas.microsoft.com/office/drawing/2014/main" id="{F4838F38-63CF-4F9D-8FC4-B41A0FB6FA66}"/>
              </a:ext>
            </a:extLst>
          </p:cNvPr>
          <p:cNvSpPr>
            <a:spLocks noChangeShapeType="1"/>
          </p:cNvSpPr>
          <p:nvPr/>
        </p:nvSpPr>
        <p:spPr bwMode="auto">
          <a:xfrm>
            <a:off x="6967538" y="54102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6" name="Line 28">
            <a:extLst>
              <a:ext uri="{FF2B5EF4-FFF2-40B4-BE49-F238E27FC236}">
                <a16:creationId xmlns:a16="http://schemas.microsoft.com/office/drawing/2014/main" id="{AC7C4F14-0AF6-4526-859E-5032390E55F6}"/>
              </a:ext>
            </a:extLst>
          </p:cNvPr>
          <p:cNvSpPr>
            <a:spLocks noChangeShapeType="1"/>
          </p:cNvSpPr>
          <p:nvPr/>
        </p:nvSpPr>
        <p:spPr bwMode="auto">
          <a:xfrm>
            <a:off x="6967538" y="5181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1" name="Line 33">
            <a:extLst>
              <a:ext uri="{FF2B5EF4-FFF2-40B4-BE49-F238E27FC236}">
                <a16:creationId xmlns:a16="http://schemas.microsoft.com/office/drawing/2014/main" id="{19CCABFC-1BE8-4A5E-8E45-4448D6C9DF49}"/>
              </a:ext>
            </a:extLst>
          </p:cNvPr>
          <p:cNvSpPr>
            <a:spLocks noChangeShapeType="1"/>
          </p:cNvSpPr>
          <p:nvPr/>
        </p:nvSpPr>
        <p:spPr bwMode="auto">
          <a:xfrm>
            <a:off x="6970713" y="5668963"/>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a…facultative</a:t>
            </a:r>
            <a:r>
              <a:rPr lang="en-US" altLang="en-US" sz="1600" dirty="0">
                <a:solidFill>
                  <a:srgbClr val="0000FF"/>
                </a:solidFill>
              </a:rPr>
              <a:t>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161</a:t>
            </a:fld>
            <a:endParaRPr lang="en-US" altLang="en-US" sz="1000"/>
          </a:p>
        </p:txBody>
      </p:sp>
      <p:sp>
        <p:nvSpPr>
          <p:cNvPr id="2" name="TextBox 1">
            <a:extLst>
              <a:ext uri="{FF2B5EF4-FFF2-40B4-BE49-F238E27FC236}">
                <a16:creationId xmlns:a16="http://schemas.microsoft.com/office/drawing/2014/main" id="{F491212D-E20E-4D40-888A-7BA802396E2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solidFill>
              </a:rPr>
              <a:t>What is ‘suppression’ in this context?</a:t>
            </a:r>
            <a:endParaRPr lang="en-US" sz="1300" b="0" i="1" dirty="0">
              <a:solidFill>
                <a:srgbClr val="0000FF"/>
              </a:solidFill>
            </a:endParaRPr>
          </a:p>
          <a:p>
            <a:r>
              <a:rPr lang="en-US" sz="1300" b="0" dirty="0">
                <a:solidFill>
                  <a:srgbClr val="0000FF"/>
                </a:solidFill>
              </a:rPr>
              <a:t>It is the </a:t>
            </a:r>
            <a:r>
              <a:rPr lang="en-US" altLang="en-US" sz="1300" b="0" dirty="0">
                <a:solidFill>
                  <a:srgbClr val="0000FF"/>
                </a:solidFill>
              </a:rPr>
              <a:t>prevention of an image in one eye from reaching conscious awareness</a:t>
            </a:r>
          </a:p>
          <a:p>
            <a:endParaRPr lang="en-US" sz="1300" b="0" i="1" dirty="0">
              <a:solidFill>
                <a:srgbClr val="0000FF"/>
              </a:solidFill>
            </a:endParaRPr>
          </a:p>
          <a:p>
            <a:r>
              <a:rPr lang="en-US" sz="1300" b="0" i="1" dirty="0">
                <a:solidFill>
                  <a:srgbClr val="0000FF"/>
                </a:solidFill>
              </a:rPr>
              <a:t>How does the phenomenon of suppression come about?</a:t>
            </a:r>
          </a:p>
          <a:p>
            <a:r>
              <a:rPr lang="en-US" sz="1300" b="0" dirty="0">
                <a:solidFill>
                  <a:srgbClr val="0000FF"/>
                </a:solidFill>
              </a:rPr>
              <a:t>It is one of</a:t>
            </a:r>
            <a:r>
              <a:rPr lang="en-US" altLang="en-US" sz="1300" b="0" dirty="0">
                <a:solidFill>
                  <a:srgbClr val="0000FF"/>
                </a:solidFill>
              </a:rPr>
              <a:t> three sensory adaptations the visual system employs to avoid the occurrence of visual confusion and/or diplopia</a:t>
            </a:r>
            <a:endParaRPr lang="en-US" sz="1300" b="0" dirty="0">
              <a:solidFill>
                <a:srgbClr val="0000FF"/>
              </a:solidFill>
            </a:endParaRPr>
          </a:p>
        </p:txBody>
      </p:sp>
      <p:sp>
        <p:nvSpPr>
          <p:cNvPr id="3" name="Oval 2">
            <a:extLst>
              <a:ext uri="{FF2B5EF4-FFF2-40B4-BE49-F238E27FC236}">
                <a16:creationId xmlns:a16="http://schemas.microsoft.com/office/drawing/2014/main" id="{E052A7B3-1FF8-4179-BCA4-F4EB6D902D18}"/>
              </a:ext>
            </a:extLst>
          </p:cNvPr>
          <p:cNvSpPr/>
          <p:nvPr/>
        </p:nvSpPr>
        <p:spPr bwMode="auto">
          <a:xfrm>
            <a:off x="6049966" y="5854730"/>
            <a:ext cx="1555747"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itle 3">
            <a:extLst>
              <a:ext uri="{FF2B5EF4-FFF2-40B4-BE49-F238E27FC236}">
                <a16:creationId xmlns:a16="http://schemas.microsoft.com/office/drawing/2014/main" id="{4BCAFCCE-D636-4277-B0F0-235691BB7D91}"/>
              </a:ext>
            </a:extLst>
          </p:cNvPr>
          <p:cNvSpPr>
            <a:spLocks noGrp="1"/>
          </p:cNvSpPr>
          <p:nvPr>
            <p:ph type="title"/>
          </p:nvPr>
        </p:nvSpPr>
        <p:spPr/>
        <p:txBody>
          <a:bodyPr/>
          <a:lstStyle/>
          <a:p>
            <a:endParaRPr lang="en-US"/>
          </a:p>
        </p:txBody>
      </p:sp>
      <p:sp>
        <p:nvSpPr>
          <p:cNvPr id="42" name="TextBox 41">
            <a:extLst>
              <a:ext uri="{FF2B5EF4-FFF2-40B4-BE49-F238E27FC236}">
                <a16:creationId xmlns:a16="http://schemas.microsoft.com/office/drawing/2014/main" id="{DBFB830D-9B36-4B82-A826-59BDAB20DD2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75215935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70" name="Text Box 22">
            <a:extLst>
              <a:ext uri="{FF2B5EF4-FFF2-40B4-BE49-F238E27FC236}">
                <a16:creationId xmlns:a16="http://schemas.microsoft.com/office/drawing/2014/main" id="{FD28D09F-ECE7-48BD-A447-31FFCFAF8895}"/>
              </a:ext>
            </a:extLst>
          </p:cNvPr>
          <p:cNvSpPr txBox="1">
            <a:spLocks noChangeArrowheads="1"/>
          </p:cNvSpPr>
          <p:nvPr/>
        </p:nvSpPr>
        <p:spPr bwMode="auto">
          <a:xfrm>
            <a:off x="6951663" y="5265738"/>
            <a:ext cx="108108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Deprivation</a:t>
            </a:r>
          </a:p>
        </p:txBody>
      </p:sp>
      <p:sp>
        <p:nvSpPr>
          <p:cNvPr id="130071" name="Text Box 23">
            <a:extLst>
              <a:ext uri="{FF2B5EF4-FFF2-40B4-BE49-F238E27FC236}">
                <a16:creationId xmlns:a16="http://schemas.microsoft.com/office/drawing/2014/main" id="{EB3F1617-3D0D-4552-82F1-1D92A28AC48A}"/>
              </a:ext>
            </a:extLst>
          </p:cNvPr>
          <p:cNvSpPr txBox="1">
            <a:spLocks noChangeArrowheads="1"/>
          </p:cNvSpPr>
          <p:nvPr/>
        </p:nvSpPr>
        <p:spPr bwMode="auto">
          <a:xfrm>
            <a:off x="6967538" y="5006975"/>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Acute</a:t>
            </a:r>
          </a:p>
        </p:txBody>
      </p:sp>
      <p:sp>
        <p:nvSpPr>
          <p:cNvPr id="130072" name="Text Box 24">
            <a:extLst>
              <a:ext uri="{FF2B5EF4-FFF2-40B4-BE49-F238E27FC236}">
                <a16:creationId xmlns:a16="http://schemas.microsoft.com/office/drawing/2014/main" id="{9736C52E-A737-4C3D-ACB2-D35053947D15}"/>
              </a:ext>
            </a:extLst>
          </p:cNvPr>
          <p:cNvSpPr txBox="1">
            <a:spLocks noChangeArrowheads="1"/>
          </p:cNvSpPr>
          <p:nvPr/>
        </p:nvSpPr>
        <p:spPr bwMode="auto">
          <a:xfrm>
            <a:off x="6967538" y="4778375"/>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Basic</a:t>
            </a:r>
          </a:p>
        </p:txBody>
      </p:sp>
      <p:sp>
        <p:nvSpPr>
          <p:cNvPr id="130073" name="Line 25">
            <a:extLst>
              <a:ext uri="{FF2B5EF4-FFF2-40B4-BE49-F238E27FC236}">
                <a16:creationId xmlns:a16="http://schemas.microsoft.com/office/drawing/2014/main" id="{E7D8B31B-FF6D-4A17-8C8B-11B5FD4EDE1E}"/>
              </a:ext>
            </a:extLst>
          </p:cNvPr>
          <p:cNvSpPr>
            <a:spLocks noChangeShapeType="1"/>
          </p:cNvSpPr>
          <p:nvPr/>
        </p:nvSpPr>
        <p:spPr bwMode="auto">
          <a:xfrm>
            <a:off x="6967538"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4" name="Line 26">
            <a:extLst>
              <a:ext uri="{FF2B5EF4-FFF2-40B4-BE49-F238E27FC236}">
                <a16:creationId xmlns:a16="http://schemas.microsoft.com/office/drawing/2014/main" id="{EFEAB053-5BCF-4F72-85A7-BA23B0573498}"/>
              </a:ext>
            </a:extLst>
          </p:cNvPr>
          <p:cNvSpPr>
            <a:spLocks noChangeShapeType="1"/>
          </p:cNvSpPr>
          <p:nvPr/>
        </p:nvSpPr>
        <p:spPr bwMode="auto">
          <a:xfrm>
            <a:off x="6967538"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6" name="Line 28">
            <a:extLst>
              <a:ext uri="{FF2B5EF4-FFF2-40B4-BE49-F238E27FC236}">
                <a16:creationId xmlns:a16="http://schemas.microsoft.com/office/drawing/2014/main" id="{AC7C4F14-0AF6-4526-859E-5032390E55F6}"/>
              </a:ext>
            </a:extLst>
          </p:cNvPr>
          <p:cNvSpPr>
            <a:spLocks noChangeShapeType="1"/>
          </p:cNvSpPr>
          <p:nvPr/>
        </p:nvSpPr>
        <p:spPr bwMode="auto">
          <a:xfrm>
            <a:off x="6967538" y="5181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a…facultative</a:t>
            </a:r>
            <a:r>
              <a:rPr lang="en-US" altLang="en-US" sz="1600" dirty="0">
                <a:solidFill>
                  <a:srgbClr val="0000FF"/>
                </a:solidFill>
              </a:rPr>
              <a:t>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162</a:t>
            </a:fld>
            <a:endParaRPr lang="en-US" altLang="en-US" sz="1000"/>
          </a:p>
        </p:txBody>
      </p:sp>
      <p:sp>
        <p:nvSpPr>
          <p:cNvPr id="2" name="TextBox 1">
            <a:extLst>
              <a:ext uri="{FF2B5EF4-FFF2-40B4-BE49-F238E27FC236}">
                <a16:creationId xmlns:a16="http://schemas.microsoft.com/office/drawing/2014/main" id="{F491212D-E20E-4D40-888A-7BA802396E2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solidFill>
              </a:rPr>
              <a:t>What is ‘suppression’ in this context?</a:t>
            </a:r>
          </a:p>
          <a:p>
            <a:r>
              <a:rPr lang="en-US" sz="1300" b="0" dirty="0">
                <a:solidFill>
                  <a:schemeClr val="bg1"/>
                </a:solidFill>
              </a:rPr>
              <a:t>It is the </a:t>
            </a:r>
            <a:r>
              <a:rPr lang="en-US" altLang="en-US" sz="1300" b="0" dirty="0">
                <a:solidFill>
                  <a:schemeClr val="bg1"/>
                </a:solidFill>
              </a:rPr>
              <a:t>prevention of an image in one eye from reaching conscious awareness</a:t>
            </a:r>
            <a:endParaRPr lang="en-US" altLang="en-US" sz="1300" b="0" dirty="0">
              <a:solidFill>
                <a:srgbClr val="0000FF"/>
              </a:solidFill>
            </a:endParaRPr>
          </a:p>
          <a:p>
            <a:endParaRPr lang="en-US" sz="1300" b="0" i="1" dirty="0">
              <a:solidFill>
                <a:srgbClr val="0000FF"/>
              </a:solidFill>
            </a:endParaRPr>
          </a:p>
          <a:p>
            <a:r>
              <a:rPr lang="en-US" sz="1300" b="0" i="1" dirty="0">
                <a:solidFill>
                  <a:srgbClr val="0000FF"/>
                </a:solidFill>
              </a:rPr>
              <a:t>How does the phenomenon of suppression come about?</a:t>
            </a:r>
          </a:p>
          <a:p>
            <a:r>
              <a:rPr lang="en-US" sz="1300" b="0" dirty="0">
                <a:solidFill>
                  <a:srgbClr val="0000FF"/>
                </a:solidFill>
              </a:rPr>
              <a:t>It is one of</a:t>
            </a:r>
            <a:r>
              <a:rPr lang="en-US" altLang="en-US" sz="1300" b="0" dirty="0">
                <a:solidFill>
                  <a:srgbClr val="0000FF"/>
                </a:solidFill>
              </a:rPr>
              <a:t> three sensory adaptations the visual system employs to avoid the occurrence of visual confusion and/or diplopia</a:t>
            </a:r>
            <a:endParaRPr lang="en-US" sz="1300" b="0" dirty="0">
              <a:solidFill>
                <a:srgbClr val="0000FF"/>
              </a:solidFill>
            </a:endParaRPr>
          </a:p>
        </p:txBody>
      </p:sp>
      <p:sp>
        <p:nvSpPr>
          <p:cNvPr id="3" name="Oval 2">
            <a:extLst>
              <a:ext uri="{FF2B5EF4-FFF2-40B4-BE49-F238E27FC236}">
                <a16:creationId xmlns:a16="http://schemas.microsoft.com/office/drawing/2014/main" id="{E052A7B3-1FF8-4179-BCA4-F4EB6D902D18}"/>
              </a:ext>
            </a:extLst>
          </p:cNvPr>
          <p:cNvSpPr/>
          <p:nvPr/>
        </p:nvSpPr>
        <p:spPr bwMode="auto">
          <a:xfrm>
            <a:off x="6049966" y="5854730"/>
            <a:ext cx="1555747"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itle 3">
            <a:extLst>
              <a:ext uri="{FF2B5EF4-FFF2-40B4-BE49-F238E27FC236}">
                <a16:creationId xmlns:a16="http://schemas.microsoft.com/office/drawing/2014/main" id="{486913B5-5DF5-4B69-9ADD-69B44C0BCC16}"/>
              </a:ext>
            </a:extLst>
          </p:cNvPr>
          <p:cNvSpPr>
            <a:spLocks noGrp="1"/>
          </p:cNvSpPr>
          <p:nvPr>
            <p:ph type="title"/>
          </p:nvPr>
        </p:nvSpPr>
        <p:spPr/>
        <p:txBody>
          <a:bodyPr/>
          <a:lstStyle/>
          <a:p>
            <a:endParaRPr lang="en-US"/>
          </a:p>
        </p:txBody>
      </p:sp>
      <p:sp>
        <p:nvSpPr>
          <p:cNvPr id="40" name="TextBox 39">
            <a:extLst>
              <a:ext uri="{FF2B5EF4-FFF2-40B4-BE49-F238E27FC236}">
                <a16:creationId xmlns:a16="http://schemas.microsoft.com/office/drawing/2014/main" id="{BF314668-2F82-4974-9B65-5D60584CDA7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58095826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71" name="Text Box 23">
            <a:extLst>
              <a:ext uri="{FF2B5EF4-FFF2-40B4-BE49-F238E27FC236}">
                <a16:creationId xmlns:a16="http://schemas.microsoft.com/office/drawing/2014/main" id="{EB3F1617-3D0D-4552-82F1-1D92A28AC48A}"/>
              </a:ext>
            </a:extLst>
          </p:cNvPr>
          <p:cNvSpPr txBox="1">
            <a:spLocks noChangeArrowheads="1"/>
          </p:cNvSpPr>
          <p:nvPr/>
        </p:nvSpPr>
        <p:spPr bwMode="auto">
          <a:xfrm>
            <a:off x="6967538" y="5006975"/>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Acute</a:t>
            </a:r>
          </a:p>
        </p:txBody>
      </p:sp>
      <p:sp>
        <p:nvSpPr>
          <p:cNvPr id="130072" name="Text Box 24">
            <a:extLst>
              <a:ext uri="{FF2B5EF4-FFF2-40B4-BE49-F238E27FC236}">
                <a16:creationId xmlns:a16="http://schemas.microsoft.com/office/drawing/2014/main" id="{9736C52E-A737-4C3D-ACB2-D35053947D15}"/>
              </a:ext>
            </a:extLst>
          </p:cNvPr>
          <p:cNvSpPr txBox="1">
            <a:spLocks noChangeArrowheads="1"/>
          </p:cNvSpPr>
          <p:nvPr/>
        </p:nvSpPr>
        <p:spPr bwMode="auto">
          <a:xfrm>
            <a:off x="6967538" y="4778375"/>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Basic</a:t>
            </a:r>
          </a:p>
        </p:txBody>
      </p:sp>
      <p:sp>
        <p:nvSpPr>
          <p:cNvPr id="130073" name="Line 25">
            <a:extLst>
              <a:ext uri="{FF2B5EF4-FFF2-40B4-BE49-F238E27FC236}">
                <a16:creationId xmlns:a16="http://schemas.microsoft.com/office/drawing/2014/main" id="{E7D8B31B-FF6D-4A17-8C8B-11B5FD4EDE1E}"/>
              </a:ext>
            </a:extLst>
          </p:cNvPr>
          <p:cNvSpPr>
            <a:spLocks noChangeShapeType="1"/>
          </p:cNvSpPr>
          <p:nvPr/>
        </p:nvSpPr>
        <p:spPr bwMode="auto">
          <a:xfrm>
            <a:off x="6967538"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4" name="Line 26">
            <a:extLst>
              <a:ext uri="{FF2B5EF4-FFF2-40B4-BE49-F238E27FC236}">
                <a16:creationId xmlns:a16="http://schemas.microsoft.com/office/drawing/2014/main" id="{EFEAB053-5BCF-4F72-85A7-BA23B0573498}"/>
              </a:ext>
            </a:extLst>
          </p:cNvPr>
          <p:cNvSpPr>
            <a:spLocks noChangeShapeType="1"/>
          </p:cNvSpPr>
          <p:nvPr/>
        </p:nvSpPr>
        <p:spPr bwMode="auto">
          <a:xfrm>
            <a:off x="6967538"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a…facultative</a:t>
            </a:r>
            <a:r>
              <a:rPr lang="en-US" altLang="en-US" sz="1600" dirty="0">
                <a:solidFill>
                  <a:srgbClr val="0000FF"/>
                </a:solidFill>
              </a:rPr>
              <a:t>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163</a:t>
            </a:fld>
            <a:endParaRPr lang="en-US" altLang="en-US" sz="1000"/>
          </a:p>
        </p:txBody>
      </p:sp>
      <p:sp>
        <p:nvSpPr>
          <p:cNvPr id="2" name="TextBox 1">
            <a:extLst>
              <a:ext uri="{FF2B5EF4-FFF2-40B4-BE49-F238E27FC236}">
                <a16:creationId xmlns:a16="http://schemas.microsoft.com/office/drawing/2014/main" id="{F491212D-E20E-4D40-888A-7BA802396E2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solidFill>
              </a:rPr>
              <a:t>What is ‘suppression’ in this context?</a:t>
            </a:r>
          </a:p>
          <a:p>
            <a:r>
              <a:rPr lang="en-US" sz="1300" b="0" dirty="0">
                <a:solidFill>
                  <a:schemeClr val="bg1"/>
                </a:solidFill>
              </a:rPr>
              <a:t>It is the </a:t>
            </a:r>
            <a:r>
              <a:rPr lang="en-US" altLang="en-US" sz="1300" b="0" dirty="0">
                <a:solidFill>
                  <a:schemeClr val="bg1"/>
                </a:solidFill>
              </a:rPr>
              <a:t>prevention of an image in one eye from reaching conscious awareness</a:t>
            </a:r>
          </a:p>
          <a:p>
            <a:endParaRPr lang="en-US" sz="1300" b="0" i="1" dirty="0">
              <a:solidFill>
                <a:schemeClr val="bg1"/>
              </a:solidFill>
            </a:endParaRPr>
          </a:p>
          <a:p>
            <a:r>
              <a:rPr lang="en-US" sz="1300" b="0" i="1" dirty="0">
                <a:solidFill>
                  <a:schemeClr val="bg1"/>
                </a:solidFill>
              </a:rPr>
              <a:t>How does the phenomenon of suppression come about?</a:t>
            </a:r>
            <a:endParaRPr lang="en-US" sz="1300" b="0" i="1" dirty="0">
              <a:solidFill>
                <a:srgbClr val="0000FF"/>
              </a:solidFill>
            </a:endParaRPr>
          </a:p>
          <a:p>
            <a:r>
              <a:rPr lang="en-US" sz="1300" b="0" dirty="0">
                <a:solidFill>
                  <a:srgbClr val="0000FF"/>
                </a:solidFill>
              </a:rPr>
              <a:t>It is one of</a:t>
            </a:r>
            <a:r>
              <a:rPr lang="en-US" altLang="en-US" sz="1300" b="0" dirty="0">
                <a:solidFill>
                  <a:srgbClr val="0000FF"/>
                </a:solidFill>
              </a:rPr>
              <a:t> three sensory adaptations the visual system employs to avoid the occurrence of visual confusion and/or diplopia</a:t>
            </a:r>
            <a:endParaRPr lang="en-US" sz="1300" b="0" dirty="0">
              <a:solidFill>
                <a:srgbClr val="0000FF"/>
              </a:solidFill>
            </a:endParaRPr>
          </a:p>
        </p:txBody>
      </p:sp>
      <p:sp>
        <p:nvSpPr>
          <p:cNvPr id="3" name="Oval 2">
            <a:extLst>
              <a:ext uri="{FF2B5EF4-FFF2-40B4-BE49-F238E27FC236}">
                <a16:creationId xmlns:a16="http://schemas.microsoft.com/office/drawing/2014/main" id="{E052A7B3-1FF8-4179-BCA4-F4EB6D902D18}"/>
              </a:ext>
            </a:extLst>
          </p:cNvPr>
          <p:cNvSpPr/>
          <p:nvPr/>
        </p:nvSpPr>
        <p:spPr bwMode="auto">
          <a:xfrm>
            <a:off x="6049966" y="5854730"/>
            <a:ext cx="1555747"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itle 3">
            <a:extLst>
              <a:ext uri="{FF2B5EF4-FFF2-40B4-BE49-F238E27FC236}">
                <a16:creationId xmlns:a16="http://schemas.microsoft.com/office/drawing/2014/main" id="{48C82482-B178-4220-AFB6-42E82722B99B}"/>
              </a:ext>
            </a:extLst>
          </p:cNvPr>
          <p:cNvSpPr>
            <a:spLocks noGrp="1"/>
          </p:cNvSpPr>
          <p:nvPr>
            <p:ph type="title"/>
          </p:nvPr>
        </p:nvSpPr>
        <p:spPr/>
        <p:txBody>
          <a:bodyPr/>
          <a:lstStyle/>
          <a:p>
            <a:endParaRPr lang="en-US"/>
          </a:p>
        </p:txBody>
      </p:sp>
      <p:sp>
        <p:nvSpPr>
          <p:cNvPr id="38" name="TextBox 37">
            <a:extLst>
              <a:ext uri="{FF2B5EF4-FFF2-40B4-BE49-F238E27FC236}">
                <a16:creationId xmlns:a16="http://schemas.microsoft.com/office/drawing/2014/main" id="{29E1C1B0-23D2-4A5F-999D-2BEA507A3E6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54368845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72" name="Text Box 24">
            <a:extLst>
              <a:ext uri="{FF2B5EF4-FFF2-40B4-BE49-F238E27FC236}">
                <a16:creationId xmlns:a16="http://schemas.microsoft.com/office/drawing/2014/main" id="{9736C52E-A737-4C3D-ACB2-D35053947D15}"/>
              </a:ext>
            </a:extLst>
          </p:cNvPr>
          <p:cNvSpPr txBox="1">
            <a:spLocks noChangeArrowheads="1"/>
          </p:cNvSpPr>
          <p:nvPr/>
        </p:nvSpPr>
        <p:spPr bwMode="auto">
          <a:xfrm>
            <a:off x="6967538" y="4778375"/>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Basic</a:t>
            </a:r>
          </a:p>
        </p:txBody>
      </p:sp>
      <p:sp>
        <p:nvSpPr>
          <p:cNvPr id="130073" name="Line 25">
            <a:extLst>
              <a:ext uri="{FF2B5EF4-FFF2-40B4-BE49-F238E27FC236}">
                <a16:creationId xmlns:a16="http://schemas.microsoft.com/office/drawing/2014/main" id="{E7D8B31B-FF6D-4A17-8C8B-11B5FD4EDE1E}"/>
              </a:ext>
            </a:extLst>
          </p:cNvPr>
          <p:cNvSpPr>
            <a:spLocks noChangeShapeType="1"/>
          </p:cNvSpPr>
          <p:nvPr/>
        </p:nvSpPr>
        <p:spPr bwMode="auto">
          <a:xfrm>
            <a:off x="6967538"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74" name="Line 26">
            <a:extLst>
              <a:ext uri="{FF2B5EF4-FFF2-40B4-BE49-F238E27FC236}">
                <a16:creationId xmlns:a16="http://schemas.microsoft.com/office/drawing/2014/main" id="{EFEAB053-5BCF-4F72-85A7-BA23B0573498}"/>
              </a:ext>
            </a:extLst>
          </p:cNvPr>
          <p:cNvSpPr>
            <a:spLocks noChangeShapeType="1"/>
          </p:cNvSpPr>
          <p:nvPr/>
        </p:nvSpPr>
        <p:spPr bwMode="auto">
          <a:xfrm>
            <a:off x="6967538"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a…facultative</a:t>
            </a:r>
            <a:r>
              <a:rPr lang="en-US" altLang="en-US" sz="1600" dirty="0">
                <a:solidFill>
                  <a:srgbClr val="0000FF"/>
                </a:solidFill>
              </a:rPr>
              <a:t>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164</a:t>
            </a:fld>
            <a:endParaRPr lang="en-US" altLang="en-US" sz="1000"/>
          </a:p>
        </p:txBody>
      </p:sp>
      <p:sp>
        <p:nvSpPr>
          <p:cNvPr id="2" name="TextBox 1">
            <a:extLst>
              <a:ext uri="{FF2B5EF4-FFF2-40B4-BE49-F238E27FC236}">
                <a16:creationId xmlns:a16="http://schemas.microsoft.com/office/drawing/2014/main" id="{F491212D-E20E-4D40-888A-7BA802396E2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solidFill>
              </a:rPr>
              <a:t>What is ‘suppression’ in this context?</a:t>
            </a:r>
          </a:p>
          <a:p>
            <a:r>
              <a:rPr lang="en-US" sz="1300" b="0" dirty="0">
                <a:solidFill>
                  <a:schemeClr val="bg1"/>
                </a:solidFill>
              </a:rPr>
              <a:t>It is the </a:t>
            </a:r>
            <a:r>
              <a:rPr lang="en-US" altLang="en-US" sz="1300" b="0" dirty="0">
                <a:solidFill>
                  <a:schemeClr val="bg1"/>
                </a:solidFill>
              </a:rPr>
              <a:t>prevention of an image in one eye from reaching conscious awareness</a:t>
            </a:r>
          </a:p>
          <a:p>
            <a:endParaRPr lang="en-US" sz="1300" b="0" i="1" dirty="0">
              <a:solidFill>
                <a:schemeClr val="bg1"/>
              </a:solidFill>
            </a:endParaRPr>
          </a:p>
          <a:p>
            <a:r>
              <a:rPr lang="en-US" sz="1300" b="0" i="1" dirty="0">
                <a:solidFill>
                  <a:schemeClr val="bg1"/>
                </a:solidFill>
              </a:rPr>
              <a:t>How does the phenomenon of suppression come about?</a:t>
            </a:r>
          </a:p>
          <a:p>
            <a:r>
              <a:rPr lang="en-US" sz="1300" b="0" dirty="0">
                <a:solidFill>
                  <a:schemeClr val="bg1"/>
                </a:solidFill>
              </a:rPr>
              <a:t>It is one of the</a:t>
            </a:r>
            <a:r>
              <a:rPr lang="en-US" altLang="en-US" sz="1300" b="0" dirty="0">
                <a:solidFill>
                  <a:schemeClr val="bg1"/>
                </a:solidFill>
              </a:rPr>
              <a:t> three sensory adaptations to strabismus that was mentioned previously</a:t>
            </a:r>
            <a:endParaRPr lang="en-US" sz="1300" b="0" dirty="0">
              <a:solidFill>
                <a:schemeClr val="bg1"/>
              </a:solidFill>
            </a:endParaRPr>
          </a:p>
        </p:txBody>
      </p:sp>
      <p:sp>
        <p:nvSpPr>
          <p:cNvPr id="3" name="Oval 2">
            <a:extLst>
              <a:ext uri="{FF2B5EF4-FFF2-40B4-BE49-F238E27FC236}">
                <a16:creationId xmlns:a16="http://schemas.microsoft.com/office/drawing/2014/main" id="{E052A7B3-1FF8-4179-BCA4-F4EB6D902D18}"/>
              </a:ext>
            </a:extLst>
          </p:cNvPr>
          <p:cNvSpPr/>
          <p:nvPr/>
        </p:nvSpPr>
        <p:spPr bwMode="auto">
          <a:xfrm>
            <a:off x="6049966" y="5854730"/>
            <a:ext cx="1555747"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 name="Title 3">
            <a:extLst>
              <a:ext uri="{FF2B5EF4-FFF2-40B4-BE49-F238E27FC236}">
                <a16:creationId xmlns:a16="http://schemas.microsoft.com/office/drawing/2014/main" id="{C8227440-6791-40C9-AB29-07F8FE488398}"/>
              </a:ext>
            </a:extLst>
          </p:cNvPr>
          <p:cNvSpPr>
            <a:spLocks noGrp="1"/>
          </p:cNvSpPr>
          <p:nvPr>
            <p:ph type="title"/>
          </p:nvPr>
        </p:nvSpPr>
        <p:spPr/>
        <p:txBody>
          <a:bodyPr/>
          <a:lstStyle/>
          <a:p>
            <a:endParaRPr lang="en-US"/>
          </a:p>
        </p:txBody>
      </p:sp>
      <p:sp>
        <p:nvSpPr>
          <p:cNvPr id="37" name="TextBox 36">
            <a:extLst>
              <a:ext uri="{FF2B5EF4-FFF2-40B4-BE49-F238E27FC236}">
                <a16:creationId xmlns:a16="http://schemas.microsoft.com/office/drawing/2014/main" id="{28419578-9D17-4CE4-9575-1E909297D24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36673861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a:t>
            </a:r>
            <a:r>
              <a:rPr lang="en-US" altLang="en-US" sz="1600" dirty="0">
                <a:solidFill>
                  <a:srgbClr val="0000FF"/>
                </a:solidFill>
              </a:rPr>
              <a:t>facultative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165</a:t>
            </a:fld>
            <a:endParaRPr lang="en-US" altLang="en-US" sz="1000"/>
          </a:p>
        </p:txBody>
      </p:sp>
      <p:sp>
        <p:nvSpPr>
          <p:cNvPr id="3" name="TextBox 2">
            <a:extLst>
              <a:ext uri="{FF2B5EF4-FFF2-40B4-BE49-F238E27FC236}">
                <a16:creationId xmlns:a16="http://schemas.microsoft.com/office/drawing/2014/main" id="{66DC496A-C29D-4A8B-8F70-B9FD674424C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lumMod val="65000"/>
                  </a:schemeClr>
                </a:solidFill>
              </a:rPr>
              <a:t>What is ‘suppression’ in this context?</a:t>
            </a:r>
          </a:p>
          <a:p>
            <a:r>
              <a:rPr lang="en-US" sz="1300" b="0" dirty="0">
                <a:solidFill>
                  <a:schemeClr val="bg1">
                    <a:lumMod val="65000"/>
                  </a:schemeClr>
                </a:solidFill>
              </a:rPr>
              <a:t>It is the </a:t>
            </a:r>
            <a:r>
              <a:rPr lang="en-US" altLang="en-US" sz="1300" b="0" dirty="0">
                <a:solidFill>
                  <a:schemeClr val="bg1">
                    <a:lumMod val="65000"/>
                  </a:schemeClr>
                </a:solidFill>
              </a:rPr>
              <a:t>prevention of an image in one eye from reaching conscious awareness</a:t>
            </a:r>
          </a:p>
          <a:p>
            <a:endParaRPr lang="en-US" sz="1300" b="0" i="1" dirty="0">
              <a:solidFill>
                <a:schemeClr val="bg1">
                  <a:lumMod val="65000"/>
                </a:schemeClr>
              </a:solidFill>
            </a:endParaRPr>
          </a:p>
          <a:p>
            <a:r>
              <a:rPr lang="en-US" sz="1300" b="0" i="1" dirty="0">
                <a:solidFill>
                  <a:schemeClr val="bg1">
                    <a:lumMod val="65000"/>
                  </a:schemeClr>
                </a:solidFill>
              </a:rPr>
              <a:t>How does the phenomenon of suppression come about?</a:t>
            </a:r>
          </a:p>
          <a:p>
            <a:r>
              <a:rPr lang="en-US" sz="1300" b="0" dirty="0">
                <a:solidFill>
                  <a:schemeClr val="bg1">
                    <a:lumMod val="65000"/>
                  </a:schemeClr>
                </a:solidFill>
              </a:rPr>
              <a:t>It is one of</a:t>
            </a:r>
            <a:r>
              <a:rPr lang="en-US" altLang="en-US" sz="1300" b="0" dirty="0">
                <a:solidFill>
                  <a:schemeClr val="bg1">
                    <a:lumMod val="65000"/>
                  </a:schemeClr>
                </a:solidFill>
              </a:rPr>
              <a:t> three sensory adaptations the visual system employs to avoid the occurrence of visual confusion and/or diplopia</a:t>
            </a:r>
            <a:endParaRPr lang="en-US" sz="1300" b="0" dirty="0">
              <a:solidFill>
                <a:schemeClr val="bg1">
                  <a:lumMod val="65000"/>
                </a:schemeClr>
              </a:solidFill>
            </a:endParaRPr>
          </a:p>
        </p:txBody>
      </p:sp>
      <p:sp>
        <p:nvSpPr>
          <p:cNvPr id="4" name="Oval 3">
            <a:extLst>
              <a:ext uri="{FF2B5EF4-FFF2-40B4-BE49-F238E27FC236}">
                <a16:creationId xmlns:a16="http://schemas.microsoft.com/office/drawing/2014/main" id="{0FF7F9BF-3766-4E96-8C96-3238908EEA5E}"/>
              </a:ext>
            </a:extLst>
          </p:cNvPr>
          <p:cNvSpPr/>
          <p:nvPr/>
        </p:nvSpPr>
        <p:spPr bwMode="auto">
          <a:xfrm>
            <a:off x="5060950" y="5854730"/>
            <a:ext cx="2711449"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TextBox 4">
            <a:extLst>
              <a:ext uri="{FF2B5EF4-FFF2-40B4-BE49-F238E27FC236}">
                <a16:creationId xmlns:a16="http://schemas.microsoft.com/office/drawing/2014/main" id="{21EA49B7-3401-4D4E-BC6C-FD30C937ACA0}"/>
              </a:ext>
            </a:extLst>
          </p:cNvPr>
          <p:cNvSpPr txBox="1"/>
          <p:nvPr/>
        </p:nvSpPr>
        <p:spPr>
          <a:xfrm>
            <a:off x="3746065" y="5148694"/>
            <a:ext cx="5309467" cy="523220"/>
          </a:xfrm>
          <a:prstGeom prst="rect">
            <a:avLst/>
          </a:prstGeom>
          <a:solidFill>
            <a:schemeClr val="accent5">
              <a:lumMod val="75000"/>
            </a:schemeClr>
          </a:solidFill>
        </p:spPr>
        <p:txBody>
          <a:bodyPr wrap="none" rtlCol="0">
            <a:spAutoFit/>
          </a:bodyPr>
          <a:lstStyle/>
          <a:p>
            <a:r>
              <a:rPr lang="en-US" sz="1400" b="0" i="1" dirty="0">
                <a:solidFill>
                  <a:srgbClr val="0000FF"/>
                </a:solidFill>
              </a:rPr>
              <a:t>What does it mean to say a suppression scotoma is ‘facultative’?</a:t>
            </a:r>
          </a:p>
          <a:p>
            <a:r>
              <a:rPr lang="en-US" sz="1400" b="0" dirty="0">
                <a:solidFill>
                  <a:schemeClr val="accent5">
                    <a:lumMod val="75000"/>
                  </a:schemeClr>
                </a:solidFill>
              </a:rPr>
              <a:t>It means suppression occurs only when the eye is deviated</a:t>
            </a:r>
          </a:p>
        </p:txBody>
      </p:sp>
      <p:sp>
        <p:nvSpPr>
          <p:cNvPr id="2" name="Title 1">
            <a:extLst>
              <a:ext uri="{FF2B5EF4-FFF2-40B4-BE49-F238E27FC236}">
                <a16:creationId xmlns:a16="http://schemas.microsoft.com/office/drawing/2014/main" id="{4E9DB4CD-B79A-497E-81B2-56B45A33E004}"/>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A107E89B-054C-452D-8AB9-94EF56F7E24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60308969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Text Box 3">
            <a:extLst>
              <a:ext uri="{FF2B5EF4-FFF2-40B4-BE49-F238E27FC236}">
                <a16:creationId xmlns:a16="http://schemas.microsoft.com/office/drawing/2014/main" id="{3AAD856B-486B-4D15-92FE-BE9B26B0D02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2" name="Text Box 4">
            <a:extLst>
              <a:ext uri="{FF2B5EF4-FFF2-40B4-BE49-F238E27FC236}">
                <a16:creationId xmlns:a16="http://schemas.microsoft.com/office/drawing/2014/main" id="{71EF11E9-8C25-407D-BE18-6C327BADD7D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0053" name="Text Box 5">
            <a:extLst>
              <a:ext uri="{FF2B5EF4-FFF2-40B4-BE49-F238E27FC236}">
                <a16:creationId xmlns:a16="http://schemas.microsoft.com/office/drawing/2014/main" id="{25763EB9-58A2-4D1A-A391-E387CB6CF0C7}"/>
              </a:ext>
            </a:extLst>
          </p:cNvPr>
          <p:cNvSpPr txBox="1">
            <a:spLocks noChangeArrowheads="1"/>
          </p:cNvSpPr>
          <p:nvPr/>
        </p:nvSpPr>
        <p:spPr bwMode="auto">
          <a:xfrm>
            <a:off x="4527550" y="4365625"/>
            <a:ext cx="2025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Accommodative</a:t>
            </a:r>
          </a:p>
        </p:txBody>
      </p:sp>
      <p:sp>
        <p:nvSpPr>
          <p:cNvPr id="130054" name="Text Box 6">
            <a:extLst>
              <a:ext uri="{FF2B5EF4-FFF2-40B4-BE49-F238E27FC236}">
                <a16:creationId xmlns:a16="http://schemas.microsoft.com/office/drawing/2014/main" id="{35DC70C4-2B71-4579-86D1-5A5AF9E50C97}"/>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0055" name="Text Box 7">
            <a:extLst>
              <a:ext uri="{FF2B5EF4-FFF2-40B4-BE49-F238E27FC236}">
                <a16:creationId xmlns:a16="http://schemas.microsoft.com/office/drawing/2014/main" id="{E21598BB-7D14-4ABE-8000-DD6E259763D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30056" name="Text Box 8">
            <a:extLst>
              <a:ext uri="{FF2B5EF4-FFF2-40B4-BE49-F238E27FC236}">
                <a16:creationId xmlns:a16="http://schemas.microsoft.com/office/drawing/2014/main" id="{EB78E82D-413F-4D06-AA33-AC1B1040C1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0057" name="Line 9">
            <a:extLst>
              <a:ext uri="{FF2B5EF4-FFF2-40B4-BE49-F238E27FC236}">
                <a16:creationId xmlns:a16="http://schemas.microsoft.com/office/drawing/2014/main" id="{C931BB1E-DCD4-4072-94BD-6C013D1AA501}"/>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58" name="Line 10">
            <a:extLst>
              <a:ext uri="{FF2B5EF4-FFF2-40B4-BE49-F238E27FC236}">
                <a16:creationId xmlns:a16="http://schemas.microsoft.com/office/drawing/2014/main" id="{2764F5A2-1C04-4017-A62E-679A566475E4}"/>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0059" name="Line 11">
            <a:extLst>
              <a:ext uri="{FF2B5EF4-FFF2-40B4-BE49-F238E27FC236}">
                <a16:creationId xmlns:a16="http://schemas.microsoft.com/office/drawing/2014/main" id="{26624F7B-D771-49D9-9B1B-9DA3F907721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0" name="Line 12">
            <a:extLst>
              <a:ext uri="{FF2B5EF4-FFF2-40B4-BE49-F238E27FC236}">
                <a16:creationId xmlns:a16="http://schemas.microsoft.com/office/drawing/2014/main" id="{F884E86D-EAE9-4D9E-9721-10BECB8A2EB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1" name="Line 13">
            <a:extLst>
              <a:ext uri="{FF2B5EF4-FFF2-40B4-BE49-F238E27FC236}">
                <a16:creationId xmlns:a16="http://schemas.microsoft.com/office/drawing/2014/main" id="{2B981F62-1F69-4051-A273-E2E7799857E5}"/>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2" name="Line 14">
            <a:extLst>
              <a:ext uri="{FF2B5EF4-FFF2-40B4-BE49-F238E27FC236}">
                <a16:creationId xmlns:a16="http://schemas.microsoft.com/office/drawing/2014/main" id="{79000256-A50A-4072-8B32-9682C6C7714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3" name="Line 15">
            <a:extLst>
              <a:ext uri="{FF2B5EF4-FFF2-40B4-BE49-F238E27FC236}">
                <a16:creationId xmlns:a16="http://schemas.microsoft.com/office/drawing/2014/main" id="{123D82CC-4C93-4A89-9A9B-6D76B9CA331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4" name="Line 16">
            <a:extLst>
              <a:ext uri="{FF2B5EF4-FFF2-40B4-BE49-F238E27FC236}">
                <a16:creationId xmlns:a16="http://schemas.microsoft.com/office/drawing/2014/main" id="{1271FDA3-44E8-4507-9C57-D6BF89967FC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65" name="Rectangle 17">
            <a:extLst>
              <a:ext uri="{FF2B5EF4-FFF2-40B4-BE49-F238E27FC236}">
                <a16:creationId xmlns:a16="http://schemas.microsoft.com/office/drawing/2014/main" id="{848C8D04-6E92-46C9-8007-90D8457C59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0066" name="Rectangle 18">
            <a:extLst>
              <a:ext uri="{FF2B5EF4-FFF2-40B4-BE49-F238E27FC236}">
                <a16:creationId xmlns:a16="http://schemas.microsoft.com/office/drawing/2014/main" id="{48D62AAB-93CE-48A5-AFB9-C2ED87D0BB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0067" name="Text Box 19">
            <a:extLst>
              <a:ext uri="{FF2B5EF4-FFF2-40B4-BE49-F238E27FC236}">
                <a16:creationId xmlns:a16="http://schemas.microsoft.com/office/drawing/2014/main" id="{EB9E626F-CA53-42A9-8580-376DE0DBDD3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0068" name="Text Box 20">
            <a:extLst>
              <a:ext uri="{FF2B5EF4-FFF2-40B4-BE49-F238E27FC236}">
                <a16:creationId xmlns:a16="http://schemas.microsoft.com/office/drawing/2014/main" id="{E591D079-D8FF-4869-A06E-04F2B5CCD4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0069" name="Text Box 21">
            <a:extLst>
              <a:ext uri="{FF2B5EF4-FFF2-40B4-BE49-F238E27FC236}">
                <a16:creationId xmlns:a16="http://schemas.microsoft.com/office/drawing/2014/main" id="{C4C292D4-4782-44BE-AAAC-EA136CBC1ED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chemeClr val="bg1">
                    <a:lumMod val="75000"/>
                  </a:schemeClr>
                </a:solidFill>
              </a:rPr>
              <a:t>Comitant</a:t>
            </a:r>
          </a:p>
          <a:p>
            <a:pPr algn="ctr" eaLnBrk="1" hangingPunct="1">
              <a:lnSpc>
                <a:spcPct val="85000"/>
              </a:lnSpc>
              <a:spcBef>
                <a:spcPct val="0"/>
              </a:spcBef>
              <a:buClrTx/>
              <a:buSzTx/>
              <a:buFontTx/>
              <a:buNone/>
            </a:pPr>
            <a:r>
              <a:rPr lang="en-US" altLang="en-US" sz="2500" b="0">
                <a:solidFill>
                  <a:schemeClr val="bg1">
                    <a:lumMod val="75000"/>
                  </a:schemeClr>
                </a:solidFill>
              </a:rPr>
              <a:t>esotropia</a:t>
            </a:r>
          </a:p>
        </p:txBody>
      </p:sp>
      <p:sp>
        <p:nvSpPr>
          <p:cNvPr id="130072" name="Text Box 24">
            <a:extLst>
              <a:ext uri="{FF2B5EF4-FFF2-40B4-BE49-F238E27FC236}">
                <a16:creationId xmlns:a16="http://schemas.microsoft.com/office/drawing/2014/main" id="{9736C52E-A737-4C3D-ACB2-D35053947D15}"/>
              </a:ext>
            </a:extLst>
          </p:cNvPr>
          <p:cNvSpPr txBox="1">
            <a:spLocks noChangeArrowheads="1"/>
          </p:cNvSpPr>
          <p:nvPr/>
        </p:nvSpPr>
        <p:spPr bwMode="auto">
          <a:xfrm>
            <a:off x="6967538" y="4778375"/>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Basic</a:t>
            </a:r>
          </a:p>
        </p:txBody>
      </p:sp>
      <p:sp>
        <p:nvSpPr>
          <p:cNvPr id="130073" name="Line 25">
            <a:extLst>
              <a:ext uri="{FF2B5EF4-FFF2-40B4-BE49-F238E27FC236}">
                <a16:creationId xmlns:a16="http://schemas.microsoft.com/office/drawing/2014/main" id="{E7D8B31B-FF6D-4A17-8C8B-11B5FD4EDE1E}"/>
              </a:ext>
            </a:extLst>
          </p:cNvPr>
          <p:cNvSpPr>
            <a:spLocks noChangeShapeType="1"/>
          </p:cNvSpPr>
          <p:nvPr/>
        </p:nvSpPr>
        <p:spPr bwMode="auto">
          <a:xfrm>
            <a:off x="6967538"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86" name="Text Box 38">
            <a:extLst>
              <a:ext uri="{FF2B5EF4-FFF2-40B4-BE49-F238E27FC236}">
                <a16:creationId xmlns:a16="http://schemas.microsoft.com/office/drawing/2014/main" id="{7B7D8889-2B2C-4C5F-B978-8765DA8EB16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0087" name="Text Box 39">
            <a:extLst>
              <a:ext uri="{FF2B5EF4-FFF2-40B4-BE49-F238E27FC236}">
                <a16:creationId xmlns:a16="http://schemas.microsoft.com/office/drawing/2014/main" id="{441F8D11-C15F-4B95-9693-78340F99DB3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0088" name="Text Box 40">
            <a:extLst>
              <a:ext uri="{FF2B5EF4-FFF2-40B4-BE49-F238E27FC236}">
                <a16:creationId xmlns:a16="http://schemas.microsoft.com/office/drawing/2014/main" id="{6D6E4263-4BBA-4A87-8663-485AAF11E71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0089" name="Line 41">
            <a:extLst>
              <a:ext uri="{FF2B5EF4-FFF2-40B4-BE49-F238E27FC236}">
                <a16:creationId xmlns:a16="http://schemas.microsoft.com/office/drawing/2014/main" id="{C3712415-4E62-4031-8EF7-4DCF3391423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0" name="Line 42">
            <a:extLst>
              <a:ext uri="{FF2B5EF4-FFF2-40B4-BE49-F238E27FC236}">
                <a16:creationId xmlns:a16="http://schemas.microsoft.com/office/drawing/2014/main" id="{61056E44-5925-4D28-88D2-2D1AEE4906E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1" name="Line 43">
            <a:extLst>
              <a:ext uri="{FF2B5EF4-FFF2-40B4-BE49-F238E27FC236}">
                <a16:creationId xmlns:a16="http://schemas.microsoft.com/office/drawing/2014/main" id="{44250923-3432-4CC4-8DF4-9CD6541890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2" name="Line 44">
            <a:extLst>
              <a:ext uri="{FF2B5EF4-FFF2-40B4-BE49-F238E27FC236}">
                <a16:creationId xmlns:a16="http://schemas.microsoft.com/office/drawing/2014/main" id="{0083C793-A4EE-442E-A7E9-AA24BAADB1B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0093" name="Text Box 45">
            <a:extLst>
              <a:ext uri="{FF2B5EF4-FFF2-40B4-BE49-F238E27FC236}">
                <a16:creationId xmlns:a16="http://schemas.microsoft.com/office/drawing/2014/main" id="{71C338A7-9476-4892-9DF3-F26EB2E313B6}"/>
              </a:ext>
            </a:extLst>
          </p:cNvPr>
          <p:cNvSpPr txBox="1">
            <a:spLocks noChangeArrowheads="1"/>
          </p:cNvSpPr>
          <p:nvPr/>
        </p:nvSpPr>
        <p:spPr bwMode="auto">
          <a:xfrm>
            <a:off x="838200" y="4902200"/>
            <a:ext cx="7777257" cy="1323439"/>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chemeClr val="bg1">
                    <a:lumMod val="65000"/>
                  </a:schemeClr>
                </a:solidFill>
              </a:rPr>
              <a:t>Accommodative</a:t>
            </a:r>
          </a:p>
          <a:p>
            <a:pPr eaLnBrk="1" hangingPunct="1">
              <a:spcBef>
                <a:spcPct val="0"/>
              </a:spcBef>
              <a:buClrTx/>
              <a:buSzTx/>
              <a:buFontTx/>
              <a:buNone/>
            </a:pPr>
            <a:r>
              <a:rPr lang="en-US" altLang="en-US" sz="1600" b="0" i="1" dirty="0">
                <a:solidFill>
                  <a:schemeClr val="bg1">
                    <a:lumMod val="65000"/>
                  </a:schemeClr>
                </a:solidFill>
              </a:rPr>
              <a:t>--</a:t>
            </a:r>
            <a:r>
              <a:rPr lang="en-US" altLang="en-US" sz="1600" b="0" dirty="0">
                <a:solidFill>
                  <a:schemeClr val="bg1">
                    <a:lumMod val="65000"/>
                  </a:schemeClr>
                </a:solidFill>
              </a:rPr>
              <a:t>Onset between ages  6 months  and  7 years ; average age  2.5 years</a:t>
            </a:r>
          </a:p>
          <a:p>
            <a:pPr eaLnBrk="1" hangingPunct="1">
              <a:spcBef>
                <a:spcPct val="0"/>
              </a:spcBef>
              <a:buClrTx/>
              <a:buSzTx/>
              <a:buFontTx/>
              <a:buNone/>
            </a:pPr>
            <a:r>
              <a:rPr lang="en-US" altLang="en-US" sz="1600" b="0" dirty="0">
                <a:solidFill>
                  <a:schemeClr val="bg1">
                    <a:lumMod val="65000"/>
                  </a:schemeClr>
                </a:solidFill>
              </a:rPr>
              <a:t>--Initially…intermittent, eventually becoming…constant</a:t>
            </a:r>
          </a:p>
          <a:p>
            <a:pPr eaLnBrk="1" hangingPunct="1">
              <a:spcBef>
                <a:spcPct val="0"/>
              </a:spcBef>
              <a:buClrTx/>
              <a:buSzTx/>
              <a:buFontTx/>
              <a:buNone/>
            </a:pPr>
            <a:r>
              <a:rPr lang="en-US" altLang="en-US" sz="1600" b="0" dirty="0">
                <a:solidFill>
                  <a:schemeClr val="bg1">
                    <a:lumMod val="65000"/>
                  </a:schemeClr>
                </a:solidFill>
              </a:rPr>
              <a:t>--Amblyopia is…common</a:t>
            </a:r>
          </a:p>
          <a:p>
            <a:pPr eaLnBrk="1" hangingPunct="1">
              <a:spcBef>
                <a:spcPct val="0"/>
              </a:spcBef>
              <a:buClrTx/>
              <a:buSzTx/>
              <a:buFontTx/>
              <a:buNone/>
            </a:pPr>
            <a:r>
              <a:rPr lang="en-US" altLang="en-US" sz="1600" b="0" dirty="0">
                <a:solidFill>
                  <a:schemeClr val="bg1">
                    <a:lumMod val="65000"/>
                  </a:schemeClr>
                </a:solidFill>
              </a:rPr>
              <a:t>--c/o diplopia early, but stop after developing a…</a:t>
            </a:r>
            <a:r>
              <a:rPr lang="en-US" altLang="en-US" sz="1600" dirty="0">
                <a:solidFill>
                  <a:srgbClr val="0000FF"/>
                </a:solidFill>
              </a:rPr>
              <a:t>facultative suppression </a:t>
            </a:r>
            <a:r>
              <a:rPr lang="en-US" altLang="en-US" sz="1600" b="0" dirty="0">
                <a:solidFill>
                  <a:schemeClr val="bg1">
                    <a:lumMod val="65000"/>
                  </a:schemeClr>
                </a:solidFill>
              </a:rPr>
              <a:t>scotoma</a:t>
            </a:r>
          </a:p>
        </p:txBody>
      </p:sp>
      <p:sp>
        <p:nvSpPr>
          <p:cNvPr id="130094" name="Slide Number Placeholder 1">
            <a:extLst>
              <a:ext uri="{FF2B5EF4-FFF2-40B4-BE49-F238E27FC236}">
                <a16:creationId xmlns:a16="http://schemas.microsoft.com/office/drawing/2014/main" id="{A414EE90-816E-49A2-A207-2AC08B4A9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A30CF2-1386-4A1B-88E9-2BCB89F236B0}" type="slidenum">
              <a:rPr lang="en-US" altLang="en-US" sz="1000"/>
              <a:pPr>
                <a:spcBef>
                  <a:spcPct val="0"/>
                </a:spcBef>
                <a:buClrTx/>
                <a:buSzTx/>
                <a:buFontTx/>
                <a:buNone/>
              </a:pPr>
              <a:t>166</a:t>
            </a:fld>
            <a:endParaRPr lang="en-US" altLang="en-US" sz="1000"/>
          </a:p>
        </p:txBody>
      </p:sp>
      <p:sp>
        <p:nvSpPr>
          <p:cNvPr id="3" name="TextBox 2">
            <a:extLst>
              <a:ext uri="{FF2B5EF4-FFF2-40B4-BE49-F238E27FC236}">
                <a16:creationId xmlns:a16="http://schemas.microsoft.com/office/drawing/2014/main" id="{66DC496A-C29D-4A8B-8F70-B9FD674424C5}"/>
              </a:ext>
            </a:extLst>
          </p:cNvPr>
          <p:cNvSpPr txBox="1"/>
          <p:nvPr/>
        </p:nvSpPr>
        <p:spPr>
          <a:xfrm>
            <a:off x="3877469" y="4251325"/>
            <a:ext cx="5046661" cy="1492716"/>
          </a:xfrm>
          <a:prstGeom prst="rect">
            <a:avLst/>
          </a:prstGeom>
          <a:solidFill>
            <a:srgbClr val="0000FF"/>
          </a:solidFill>
        </p:spPr>
        <p:txBody>
          <a:bodyPr wrap="square" rtlCol="0">
            <a:spAutoFit/>
          </a:bodyPr>
          <a:lstStyle/>
          <a:p>
            <a:r>
              <a:rPr lang="en-US" sz="1300" b="0" i="1" dirty="0">
                <a:solidFill>
                  <a:schemeClr val="bg1">
                    <a:lumMod val="65000"/>
                  </a:schemeClr>
                </a:solidFill>
              </a:rPr>
              <a:t>What is ‘suppression’ in this context?</a:t>
            </a:r>
          </a:p>
          <a:p>
            <a:r>
              <a:rPr lang="en-US" sz="1300" b="0" dirty="0">
                <a:solidFill>
                  <a:schemeClr val="bg1">
                    <a:lumMod val="65000"/>
                  </a:schemeClr>
                </a:solidFill>
              </a:rPr>
              <a:t>It is the </a:t>
            </a:r>
            <a:r>
              <a:rPr lang="en-US" altLang="en-US" sz="1300" b="0" dirty="0">
                <a:solidFill>
                  <a:schemeClr val="bg1">
                    <a:lumMod val="65000"/>
                  </a:schemeClr>
                </a:solidFill>
              </a:rPr>
              <a:t>prevention of an image in one eye from reaching conscious awareness</a:t>
            </a:r>
          </a:p>
          <a:p>
            <a:endParaRPr lang="en-US" sz="1300" b="0" i="1" dirty="0">
              <a:solidFill>
                <a:schemeClr val="bg1">
                  <a:lumMod val="65000"/>
                </a:schemeClr>
              </a:solidFill>
            </a:endParaRPr>
          </a:p>
          <a:p>
            <a:r>
              <a:rPr lang="en-US" sz="1300" b="0" i="1" dirty="0">
                <a:solidFill>
                  <a:schemeClr val="bg1">
                    <a:lumMod val="65000"/>
                  </a:schemeClr>
                </a:solidFill>
              </a:rPr>
              <a:t>How does the phenomenon of suppression come about?</a:t>
            </a:r>
          </a:p>
          <a:p>
            <a:r>
              <a:rPr lang="en-US" sz="1300" b="0" dirty="0">
                <a:solidFill>
                  <a:schemeClr val="bg1">
                    <a:lumMod val="65000"/>
                  </a:schemeClr>
                </a:solidFill>
              </a:rPr>
              <a:t>It is one of</a:t>
            </a:r>
            <a:r>
              <a:rPr lang="en-US" altLang="en-US" sz="1300" b="0" dirty="0">
                <a:solidFill>
                  <a:schemeClr val="bg1">
                    <a:lumMod val="65000"/>
                  </a:schemeClr>
                </a:solidFill>
              </a:rPr>
              <a:t> three sensory adaptations the visual system employs to avoid the occurrence of visual confusion and/or diplopia</a:t>
            </a:r>
            <a:endParaRPr lang="en-US" sz="1300" b="0" dirty="0">
              <a:solidFill>
                <a:schemeClr val="bg1">
                  <a:lumMod val="65000"/>
                </a:schemeClr>
              </a:solidFill>
            </a:endParaRPr>
          </a:p>
        </p:txBody>
      </p:sp>
      <p:sp>
        <p:nvSpPr>
          <p:cNvPr id="4" name="Oval 3">
            <a:extLst>
              <a:ext uri="{FF2B5EF4-FFF2-40B4-BE49-F238E27FC236}">
                <a16:creationId xmlns:a16="http://schemas.microsoft.com/office/drawing/2014/main" id="{0FF7F9BF-3766-4E96-8C96-3238908EEA5E}"/>
              </a:ext>
            </a:extLst>
          </p:cNvPr>
          <p:cNvSpPr/>
          <p:nvPr/>
        </p:nvSpPr>
        <p:spPr bwMode="auto">
          <a:xfrm>
            <a:off x="5060950" y="5854730"/>
            <a:ext cx="2711449" cy="382038"/>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 name="TextBox 4">
            <a:extLst>
              <a:ext uri="{FF2B5EF4-FFF2-40B4-BE49-F238E27FC236}">
                <a16:creationId xmlns:a16="http://schemas.microsoft.com/office/drawing/2014/main" id="{21EA49B7-3401-4D4E-BC6C-FD30C937ACA0}"/>
              </a:ext>
            </a:extLst>
          </p:cNvPr>
          <p:cNvSpPr txBox="1"/>
          <p:nvPr/>
        </p:nvSpPr>
        <p:spPr>
          <a:xfrm>
            <a:off x="3746065" y="5148694"/>
            <a:ext cx="5309467" cy="523220"/>
          </a:xfrm>
          <a:prstGeom prst="rect">
            <a:avLst/>
          </a:prstGeom>
          <a:solidFill>
            <a:schemeClr val="accent5">
              <a:lumMod val="75000"/>
            </a:schemeClr>
          </a:solidFill>
        </p:spPr>
        <p:txBody>
          <a:bodyPr wrap="none" rtlCol="0">
            <a:spAutoFit/>
          </a:bodyPr>
          <a:lstStyle/>
          <a:p>
            <a:r>
              <a:rPr lang="en-US" sz="1400" b="0" i="1" dirty="0">
                <a:solidFill>
                  <a:srgbClr val="0000FF"/>
                </a:solidFill>
              </a:rPr>
              <a:t>What does it mean to say a suppression scotoma is ‘facultative’?</a:t>
            </a:r>
          </a:p>
          <a:p>
            <a:r>
              <a:rPr lang="en-US" sz="1400" b="0" dirty="0">
                <a:solidFill>
                  <a:srgbClr val="0000FF"/>
                </a:solidFill>
              </a:rPr>
              <a:t>It means suppression occurs only while the eye is deviated</a:t>
            </a:r>
          </a:p>
        </p:txBody>
      </p:sp>
      <p:sp>
        <p:nvSpPr>
          <p:cNvPr id="2" name="Title 1">
            <a:extLst>
              <a:ext uri="{FF2B5EF4-FFF2-40B4-BE49-F238E27FC236}">
                <a16:creationId xmlns:a16="http://schemas.microsoft.com/office/drawing/2014/main" id="{73B0D4DB-8CB5-4F5C-9133-8B60F43736E0}"/>
              </a:ext>
            </a:extLst>
          </p:cNvPr>
          <p:cNvSpPr>
            <a:spLocks noGrp="1"/>
          </p:cNvSpPr>
          <p:nvPr>
            <p:ph type="title"/>
          </p:nvPr>
        </p:nvSpPr>
        <p:spPr/>
        <p:txBody>
          <a:bodyPr/>
          <a:lstStyle/>
          <a:p>
            <a:endParaRPr lang="en-US"/>
          </a:p>
        </p:txBody>
      </p:sp>
      <p:sp>
        <p:nvSpPr>
          <p:cNvPr id="37" name="TextBox 36">
            <a:extLst>
              <a:ext uri="{FF2B5EF4-FFF2-40B4-BE49-F238E27FC236}">
                <a16:creationId xmlns:a16="http://schemas.microsoft.com/office/drawing/2014/main" id="{BE408100-0D87-4EBA-A4CF-9FF9248870B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844665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7" name="Text Box 3">
            <a:extLst>
              <a:ext uri="{FF2B5EF4-FFF2-40B4-BE49-F238E27FC236}">
                <a16:creationId xmlns:a16="http://schemas.microsoft.com/office/drawing/2014/main" id="{D9B41BEB-E873-4412-8EA6-C18975B7675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7108" name="Text Box 4">
            <a:extLst>
              <a:ext uri="{FF2B5EF4-FFF2-40B4-BE49-F238E27FC236}">
                <a16:creationId xmlns:a16="http://schemas.microsoft.com/office/drawing/2014/main" id="{9886D752-31D9-4E12-AEE3-2E5D9647CD5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7109" name="Text Box 5">
            <a:extLst>
              <a:ext uri="{FF2B5EF4-FFF2-40B4-BE49-F238E27FC236}">
                <a16:creationId xmlns:a16="http://schemas.microsoft.com/office/drawing/2014/main" id="{9F425E3A-DC6F-4F53-BA80-09CC1CAA419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47110" name="Text Box 6">
            <a:extLst>
              <a:ext uri="{FF2B5EF4-FFF2-40B4-BE49-F238E27FC236}">
                <a16:creationId xmlns:a16="http://schemas.microsoft.com/office/drawing/2014/main" id="{8F3B13A1-5CBF-4C55-9603-0CEB9E0859B1}"/>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Nonaccommodative</a:t>
            </a:r>
          </a:p>
        </p:txBody>
      </p:sp>
      <p:sp>
        <p:nvSpPr>
          <p:cNvPr id="47111" name="Line 7">
            <a:extLst>
              <a:ext uri="{FF2B5EF4-FFF2-40B4-BE49-F238E27FC236}">
                <a16:creationId xmlns:a16="http://schemas.microsoft.com/office/drawing/2014/main" id="{E64842A0-1AA3-421A-89AA-708966B8C70C}"/>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2" name="Line 8">
            <a:extLst>
              <a:ext uri="{FF2B5EF4-FFF2-40B4-BE49-F238E27FC236}">
                <a16:creationId xmlns:a16="http://schemas.microsoft.com/office/drawing/2014/main" id="{61A05AFC-D861-417F-A619-ADC0210AADF1}"/>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a:extLst>
              <a:ext uri="{FF2B5EF4-FFF2-40B4-BE49-F238E27FC236}">
                <a16:creationId xmlns:a16="http://schemas.microsoft.com/office/drawing/2014/main" id="{AFCEC80F-CFAC-4823-B77F-DFA00989EEA2}"/>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4" name="Line 10">
            <a:extLst>
              <a:ext uri="{FF2B5EF4-FFF2-40B4-BE49-F238E27FC236}">
                <a16:creationId xmlns:a16="http://schemas.microsoft.com/office/drawing/2014/main" id="{4A1DEFE6-7830-478F-A632-2D53796970DE}"/>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5" name="Line 11">
            <a:extLst>
              <a:ext uri="{FF2B5EF4-FFF2-40B4-BE49-F238E27FC236}">
                <a16:creationId xmlns:a16="http://schemas.microsoft.com/office/drawing/2014/main" id="{96D642A2-3D63-43A8-B415-6F6D90E9F15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6" name="Line 12">
            <a:extLst>
              <a:ext uri="{FF2B5EF4-FFF2-40B4-BE49-F238E27FC236}">
                <a16:creationId xmlns:a16="http://schemas.microsoft.com/office/drawing/2014/main" id="{93DF3FB9-B2A4-4526-8B01-201D5D597109}"/>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7" name="Rectangle 28">
            <a:extLst>
              <a:ext uri="{FF2B5EF4-FFF2-40B4-BE49-F238E27FC236}">
                <a16:creationId xmlns:a16="http://schemas.microsoft.com/office/drawing/2014/main" id="{91414484-6EC6-4554-BBCC-A17C866C88D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7118" name="Rectangle 29">
            <a:extLst>
              <a:ext uri="{FF2B5EF4-FFF2-40B4-BE49-F238E27FC236}">
                <a16:creationId xmlns:a16="http://schemas.microsoft.com/office/drawing/2014/main" id="{52075A3D-0E94-4D7A-819C-0A30C095693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7119" name="Text Box 30">
            <a:extLst>
              <a:ext uri="{FF2B5EF4-FFF2-40B4-BE49-F238E27FC236}">
                <a16:creationId xmlns:a16="http://schemas.microsoft.com/office/drawing/2014/main" id="{66EA7846-0232-495D-BB6A-E1545FFCA40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7120" name="Text Box 31">
            <a:extLst>
              <a:ext uri="{FF2B5EF4-FFF2-40B4-BE49-F238E27FC236}">
                <a16:creationId xmlns:a16="http://schemas.microsoft.com/office/drawing/2014/main" id="{13426DBE-5EC2-4973-845B-3F3419EEC2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7121" name="Text Box 32">
            <a:extLst>
              <a:ext uri="{FF2B5EF4-FFF2-40B4-BE49-F238E27FC236}">
                <a16:creationId xmlns:a16="http://schemas.microsoft.com/office/drawing/2014/main" id="{B02968F6-0CBD-4B42-AD72-5D62037877F0}"/>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7122" name="Text Box 33">
            <a:extLst>
              <a:ext uri="{FF2B5EF4-FFF2-40B4-BE49-F238E27FC236}">
                <a16:creationId xmlns:a16="http://schemas.microsoft.com/office/drawing/2014/main" id="{560050E7-566A-46BD-9473-C30AD2362E1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7123" name="Text Box 34">
            <a:extLst>
              <a:ext uri="{FF2B5EF4-FFF2-40B4-BE49-F238E27FC236}">
                <a16:creationId xmlns:a16="http://schemas.microsoft.com/office/drawing/2014/main" id="{D135C5C1-117E-45B0-B025-5033330A41F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7124" name="Text Box 35">
            <a:extLst>
              <a:ext uri="{FF2B5EF4-FFF2-40B4-BE49-F238E27FC236}">
                <a16:creationId xmlns:a16="http://schemas.microsoft.com/office/drawing/2014/main" id="{181BB12C-5BC5-438A-9DDF-0901254914F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7125" name="Line 36">
            <a:extLst>
              <a:ext uri="{FF2B5EF4-FFF2-40B4-BE49-F238E27FC236}">
                <a16:creationId xmlns:a16="http://schemas.microsoft.com/office/drawing/2014/main" id="{7D88A716-0A90-4AE7-BDAA-75F6858DCCB3}"/>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26" name="Line 37">
            <a:extLst>
              <a:ext uri="{FF2B5EF4-FFF2-40B4-BE49-F238E27FC236}">
                <a16:creationId xmlns:a16="http://schemas.microsoft.com/office/drawing/2014/main" id="{A73CB2B9-693A-4C73-9428-B92BDD69D708}"/>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27" name="Line 38">
            <a:extLst>
              <a:ext uri="{FF2B5EF4-FFF2-40B4-BE49-F238E27FC236}">
                <a16:creationId xmlns:a16="http://schemas.microsoft.com/office/drawing/2014/main" id="{A0AAD24C-D599-4203-A203-DA47896E657C}"/>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28" name="Line 39">
            <a:extLst>
              <a:ext uri="{FF2B5EF4-FFF2-40B4-BE49-F238E27FC236}">
                <a16:creationId xmlns:a16="http://schemas.microsoft.com/office/drawing/2014/main" id="{D21472DF-4425-4CA3-A870-3A3E245CE268}"/>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29" name="Line 42">
            <a:extLst>
              <a:ext uri="{FF2B5EF4-FFF2-40B4-BE49-F238E27FC236}">
                <a16:creationId xmlns:a16="http://schemas.microsoft.com/office/drawing/2014/main" id="{75990DEC-2F15-4930-8299-61FF7AF54069}"/>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30" name="Line 43">
            <a:extLst>
              <a:ext uri="{FF2B5EF4-FFF2-40B4-BE49-F238E27FC236}">
                <a16:creationId xmlns:a16="http://schemas.microsoft.com/office/drawing/2014/main" id="{786C0F76-FB30-4CCA-8D4C-BAD21CC6AC5A}"/>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31" name="Slide Number Placeholder 1">
            <a:extLst>
              <a:ext uri="{FF2B5EF4-FFF2-40B4-BE49-F238E27FC236}">
                <a16:creationId xmlns:a16="http://schemas.microsoft.com/office/drawing/2014/main" id="{4D411350-2FAB-4E3C-9ABE-A9E607A2BE7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E415EA7-2CCA-49E5-A3DF-66BE581F39D7}" type="slidenum">
              <a:rPr lang="en-US" altLang="en-US" sz="1000"/>
              <a:pPr>
                <a:spcBef>
                  <a:spcPct val="0"/>
                </a:spcBef>
                <a:buClrTx/>
                <a:buSzTx/>
                <a:buFontTx/>
                <a:buNone/>
              </a:pPr>
              <a:t>167</a:t>
            </a:fld>
            <a:endParaRPr lang="en-US" altLang="en-US" sz="1000"/>
          </a:p>
        </p:txBody>
      </p:sp>
      <p:sp>
        <p:nvSpPr>
          <p:cNvPr id="2" name="TextBox 1">
            <a:extLst>
              <a:ext uri="{FF2B5EF4-FFF2-40B4-BE49-F238E27FC236}">
                <a16:creationId xmlns:a16="http://schemas.microsoft.com/office/drawing/2014/main" id="{DFDC5B68-F82E-4ACE-85AF-1AFCFCCABE52}"/>
              </a:ext>
            </a:extLst>
          </p:cNvPr>
          <p:cNvSpPr txBox="1"/>
          <p:nvPr/>
        </p:nvSpPr>
        <p:spPr>
          <a:xfrm>
            <a:off x="4593734" y="5011738"/>
            <a:ext cx="838691" cy="348813"/>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p:txBody>
      </p:sp>
      <p:sp>
        <p:nvSpPr>
          <p:cNvPr id="3" name="Text Box 7">
            <a:extLst>
              <a:ext uri="{FF2B5EF4-FFF2-40B4-BE49-F238E27FC236}">
                <a16:creationId xmlns:a16="http://schemas.microsoft.com/office/drawing/2014/main" id="{EF04BFE1-64A0-400D-BBE1-CCBF91F17BE2}"/>
              </a:ext>
            </a:extLst>
          </p:cNvPr>
          <p:cNvSpPr txBox="1">
            <a:spLocks noChangeArrowheads="1"/>
          </p:cNvSpPr>
          <p:nvPr/>
        </p:nvSpPr>
        <p:spPr bwMode="auto">
          <a:xfrm>
            <a:off x="3810000" y="5678488"/>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i="1" dirty="0">
                <a:solidFill>
                  <a:srgbClr val="0000FF"/>
                </a:solidFill>
              </a:rPr>
              <a:t>?</a:t>
            </a:r>
          </a:p>
        </p:txBody>
      </p:sp>
      <p:sp>
        <p:nvSpPr>
          <p:cNvPr id="4" name="Text Box 8">
            <a:extLst>
              <a:ext uri="{FF2B5EF4-FFF2-40B4-BE49-F238E27FC236}">
                <a16:creationId xmlns:a16="http://schemas.microsoft.com/office/drawing/2014/main" id="{512A7AE9-9B39-4DD4-A3E1-258637477CE5}"/>
              </a:ext>
            </a:extLst>
          </p:cNvPr>
          <p:cNvSpPr txBox="1">
            <a:spLocks noChangeArrowheads="1"/>
          </p:cNvSpPr>
          <p:nvPr/>
        </p:nvSpPr>
        <p:spPr bwMode="auto">
          <a:xfrm>
            <a:off x="5778661" y="5662613"/>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i="1" dirty="0">
                <a:solidFill>
                  <a:srgbClr val="0000FF"/>
                </a:solidFill>
              </a:rPr>
              <a:t>?</a:t>
            </a:r>
          </a:p>
        </p:txBody>
      </p:sp>
      <p:sp>
        <p:nvSpPr>
          <p:cNvPr id="5" name="Title 4">
            <a:extLst>
              <a:ext uri="{FF2B5EF4-FFF2-40B4-BE49-F238E27FC236}">
                <a16:creationId xmlns:a16="http://schemas.microsoft.com/office/drawing/2014/main" id="{0C028DB0-835F-43A0-8AFF-F909D0806766}"/>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CF3A92DE-035B-48C5-8308-E9558C5A2F1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42162978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Text Box 3">
            <a:extLst>
              <a:ext uri="{FF2B5EF4-FFF2-40B4-BE49-F238E27FC236}">
                <a16:creationId xmlns:a16="http://schemas.microsoft.com/office/drawing/2014/main" id="{67723A4F-6B92-4722-9B11-B6E5F1D2849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8132" name="Text Box 4">
            <a:extLst>
              <a:ext uri="{FF2B5EF4-FFF2-40B4-BE49-F238E27FC236}">
                <a16:creationId xmlns:a16="http://schemas.microsoft.com/office/drawing/2014/main" id="{BB81AB71-FF85-4AB2-B7CE-44005A97258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8133" name="Text Box 5">
            <a:extLst>
              <a:ext uri="{FF2B5EF4-FFF2-40B4-BE49-F238E27FC236}">
                <a16:creationId xmlns:a16="http://schemas.microsoft.com/office/drawing/2014/main" id="{C537A0A4-0690-43E0-98B2-2F43F331E4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48134" name="Text Box 6">
            <a:extLst>
              <a:ext uri="{FF2B5EF4-FFF2-40B4-BE49-F238E27FC236}">
                <a16:creationId xmlns:a16="http://schemas.microsoft.com/office/drawing/2014/main" id="{BA7123CB-2885-4FE9-A68A-A8F8A34E86B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Nonaccommodative</a:t>
            </a:r>
          </a:p>
        </p:txBody>
      </p:sp>
      <p:sp>
        <p:nvSpPr>
          <p:cNvPr id="48135" name="Text Box 7">
            <a:extLst>
              <a:ext uri="{FF2B5EF4-FFF2-40B4-BE49-F238E27FC236}">
                <a16:creationId xmlns:a16="http://schemas.microsoft.com/office/drawing/2014/main" id="{B729F477-A6D8-4010-8176-E03DB80A7F73}"/>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Refractive</a:t>
            </a:r>
          </a:p>
        </p:txBody>
      </p:sp>
      <p:sp>
        <p:nvSpPr>
          <p:cNvPr id="48136" name="Text Box 8">
            <a:extLst>
              <a:ext uri="{FF2B5EF4-FFF2-40B4-BE49-F238E27FC236}">
                <a16:creationId xmlns:a16="http://schemas.microsoft.com/office/drawing/2014/main" id="{753762F6-9DF9-4623-89BA-37FAEEEA6FF9}"/>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Nonrefractive</a:t>
            </a:r>
          </a:p>
        </p:txBody>
      </p:sp>
      <p:sp>
        <p:nvSpPr>
          <p:cNvPr id="48137" name="Line 9">
            <a:extLst>
              <a:ext uri="{FF2B5EF4-FFF2-40B4-BE49-F238E27FC236}">
                <a16:creationId xmlns:a16="http://schemas.microsoft.com/office/drawing/2014/main" id="{FBCDEBE4-8679-4783-94C1-CE23C9549DC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8" name="Line 10">
            <a:extLst>
              <a:ext uri="{FF2B5EF4-FFF2-40B4-BE49-F238E27FC236}">
                <a16:creationId xmlns:a16="http://schemas.microsoft.com/office/drawing/2014/main" id="{B654A063-BC58-41E2-BBE5-228C335221AE}"/>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9" name="Line 11">
            <a:extLst>
              <a:ext uri="{FF2B5EF4-FFF2-40B4-BE49-F238E27FC236}">
                <a16:creationId xmlns:a16="http://schemas.microsoft.com/office/drawing/2014/main" id="{3BC4B617-3A8B-4AB8-AF06-80A206046F2C}"/>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0" name="Line 12">
            <a:extLst>
              <a:ext uri="{FF2B5EF4-FFF2-40B4-BE49-F238E27FC236}">
                <a16:creationId xmlns:a16="http://schemas.microsoft.com/office/drawing/2014/main" id="{A0048891-D3D2-4B36-92EA-5F088BCBC0AA}"/>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1" name="Line 13">
            <a:extLst>
              <a:ext uri="{FF2B5EF4-FFF2-40B4-BE49-F238E27FC236}">
                <a16:creationId xmlns:a16="http://schemas.microsoft.com/office/drawing/2014/main" id="{54C19BD1-D116-40A8-9A7D-F784062695FD}"/>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2" name="Line 14">
            <a:extLst>
              <a:ext uri="{FF2B5EF4-FFF2-40B4-BE49-F238E27FC236}">
                <a16:creationId xmlns:a16="http://schemas.microsoft.com/office/drawing/2014/main" id="{7B935775-BDFA-4656-915F-4EA158858C6B}"/>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3" name="Line 15">
            <a:extLst>
              <a:ext uri="{FF2B5EF4-FFF2-40B4-BE49-F238E27FC236}">
                <a16:creationId xmlns:a16="http://schemas.microsoft.com/office/drawing/2014/main" id="{4ABF4A21-3DC6-4F33-8804-96D4ADE2C884}"/>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4" name="Line 16">
            <a:extLst>
              <a:ext uri="{FF2B5EF4-FFF2-40B4-BE49-F238E27FC236}">
                <a16:creationId xmlns:a16="http://schemas.microsoft.com/office/drawing/2014/main" id="{C4632DFC-7103-4D94-B033-5B9D1E4D228F}"/>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5" name="Rectangle 40">
            <a:extLst>
              <a:ext uri="{FF2B5EF4-FFF2-40B4-BE49-F238E27FC236}">
                <a16:creationId xmlns:a16="http://schemas.microsoft.com/office/drawing/2014/main" id="{9D50F41E-F353-42B0-B168-0642CA32E84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8146" name="Rectangle 41">
            <a:extLst>
              <a:ext uri="{FF2B5EF4-FFF2-40B4-BE49-F238E27FC236}">
                <a16:creationId xmlns:a16="http://schemas.microsoft.com/office/drawing/2014/main" id="{12122611-8A2B-4E2B-915E-7137C00DABF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8147" name="Text Box 42">
            <a:extLst>
              <a:ext uri="{FF2B5EF4-FFF2-40B4-BE49-F238E27FC236}">
                <a16:creationId xmlns:a16="http://schemas.microsoft.com/office/drawing/2014/main" id="{0D9EFD5A-145D-4DDC-A860-760A41769B7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8148" name="Text Box 43">
            <a:extLst>
              <a:ext uri="{FF2B5EF4-FFF2-40B4-BE49-F238E27FC236}">
                <a16:creationId xmlns:a16="http://schemas.microsoft.com/office/drawing/2014/main" id="{EDD6531D-3C08-41F8-8C84-D96EA95EEA9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8149" name="Text Box 44">
            <a:extLst>
              <a:ext uri="{FF2B5EF4-FFF2-40B4-BE49-F238E27FC236}">
                <a16:creationId xmlns:a16="http://schemas.microsoft.com/office/drawing/2014/main" id="{6D8BBCA0-0557-48F2-AC4F-D42A558961E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8150" name="Text Box 61">
            <a:extLst>
              <a:ext uri="{FF2B5EF4-FFF2-40B4-BE49-F238E27FC236}">
                <a16:creationId xmlns:a16="http://schemas.microsoft.com/office/drawing/2014/main" id="{FC1AF60C-DCC4-493D-8C04-B6AE81D9C1C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8151" name="Text Box 62">
            <a:extLst>
              <a:ext uri="{FF2B5EF4-FFF2-40B4-BE49-F238E27FC236}">
                <a16:creationId xmlns:a16="http://schemas.microsoft.com/office/drawing/2014/main" id="{36196EA4-5272-498F-8AEE-841DD2DB049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8152" name="Text Box 63">
            <a:extLst>
              <a:ext uri="{FF2B5EF4-FFF2-40B4-BE49-F238E27FC236}">
                <a16:creationId xmlns:a16="http://schemas.microsoft.com/office/drawing/2014/main" id="{F6C405D8-BEC3-4C70-8AF7-B391D20FA94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8153" name="Line 64">
            <a:extLst>
              <a:ext uri="{FF2B5EF4-FFF2-40B4-BE49-F238E27FC236}">
                <a16:creationId xmlns:a16="http://schemas.microsoft.com/office/drawing/2014/main" id="{DBCEA1CB-1E46-45BC-A32D-022BBCC52255}"/>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54" name="Line 65">
            <a:extLst>
              <a:ext uri="{FF2B5EF4-FFF2-40B4-BE49-F238E27FC236}">
                <a16:creationId xmlns:a16="http://schemas.microsoft.com/office/drawing/2014/main" id="{78D3A1FC-C1B3-47A5-AA5E-5D76EE8C81B3}"/>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55" name="Line 66">
            <a:extLst>
              <a:ext uri="{FF2B5EF4-FFF2-40B4-BE49-F238E27FC236}">
                <a16:creationId xmlns:a16="http://schemas.microsoft.com/office/drawing/2014/main" id="{3BEA9E11-8DD4-4234-A648-6A628FE012D4}"/>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56" name="Line 67">
            <a:extLst>
              <a:ext uri="{FF2B5EF4-FFF2-40B4-BE49-F238E27FC236}">
                <a16:creationId xmlns:a16="http://schemas.microsoft.com/office/drawing/2014/main" id="{E77A4D82-0E7A-43C9-BAA8-EA8E08B521E3}"/>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57" name="Slide Number Placeholder 1">
            <a:extLst>
              <a:ext uri="{FF2B5EF4-FFF2-40B4-BE49-F238E27FC236}">
                <a16:creationId xmlns:a16="http://schemas.microsoft.com/office/drawing/2014/main" id="{D9DE9980-2B81-4CED-8064-E4256D9D1D3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C5FDA0F-FA54-4F72-9A2A-02046E2C27DF}" type="slidenum">
              <a:rPr lang="en-US" altLang="en-US" sz="1000"/>
              <a:pPr>
                <a:spcBef>
                  <a:spcPct val="0"/>
                </a:spcBef>
                <a:buClrTx/>
                <a:buSzTx/>
                <a:buFontTx/>
                <a:buNone/>
              </a:pPr>
              <a:t>168</a:t>
            </a:fld>
            <a:endParaRPr lang="en-US" altLang="en-US" sz="1000"/>
          </a:p>
        </p:txBody>
      </p:sp>
      <p:sp>
        <p:nvSpPr>
          <p:cNvPr id="2" name="TextBox 1">
            <a:extLst>
              <a:ext uri="{FF2B5EF4-FFF2-40B4-BE49-F238E27FC236}">
                <a16:creationId xmlns:a16="http://schemas.microsoft.com/office/drawing/2014/main" id="{BF8453F1-285E-40A7-8EC9-61D6D2B29BC2}"/>
              </a:ext>
            </a:extLst>
          </p:cNvPr>
          <p:cNvSpPr txBox="1"/>
          <p:nvPr/>
        </p:nvSpPr>
        <p:spPr>
          <a:xfrm>
            <a:off x="4593734" y="5011738"/>
            <a:ext cx="838691" cy="348813"/>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p:txBody>
      </p:sp>
      <p:sp>
        <p:nvSpPr>
          <p:cNvPr id="3" name="Title 2">
            <a:extLst>
              <a:ext uri="{FF2B5EF4-FFF2-40B4-BE49-F238E27FC236}">
                <a16:creationId xmlns:a16="http://schemas.microsoft.com/office/drawing/2014/main" id="{39D793B7-41CF-4338-8EFA-B835295FFC5D}"/>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2CBD398D-D175-4658-9CAA-60411AF3FBA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50214692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Text Box 3">
            <a:extLst>
              <a:ext uri="{FF2B5EF4-FFF2-40B4-BE49-F238E27FC236}">
                <a16:creationId xmlns:a16="http://schemas.microsoft.com/office/drawing/2014/main" id="{373FAE5E-756F-418F-974D-EC3053AEB59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1076" name="Text Box 4">
            <a:extLst>
              <a:ext uri="{FF2B5EF4-FFF2-40B4-BE49-F238E27FC236}">
                <a16:creationId xmlns:a16="http://schemas.microsoft.com/office/drawing/2014/main" id="{F0D75E70-3881-4B41-BEE0-CBE2A3ABF34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1077" name="Text Box 5">
            <a:extLst>
              <a:ext uri="{FF2B5EF4-FFF2-40B4-BE49-F238E27FC236}">
                <a16:creationId xmlns:a16="http://schemas.microsoft.com/office/drawing/2014/main" id="{DE2FE9A8-B08C-4FAF-B8B4-A44700DA031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1078" name="Text Box 6">
            <a:extLst>
              <a:ext uri="{FF2B5EF4-FFF2-40B4-BE49-F238E27FC236}">
                <a16:creationId xmlns:a16="http://schemas.microsoft.com/office/drawing/2014/main" id="{9E5E503B-390D-4B2E-B869-D3EE5552866E}"/>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1079" name="Text Box 7">
            <a:extLst>
              <a:ext uri="{FF2B5EF4-FFF2-40B4-BE49-F238E27FC236}">
                <a16:creationId xmlns:a16="http://schemas.microsoft.com/office/drawing/2014/main" id="{025CE48C-6736-42DE-A69F-7C8FA2C624E5}"/>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1080" name="Text Box 8">
            <a:extLst>
              <a:ext uri="{FF2B5EF4-FFF2-40B4-BE49-F238E27FC236}">
                <a16:creationId xmlns:a16="http://schemas.microsoft.com/office/drawing/2014/main" id="{77468400-783D-4895-88CC-937FA4C1F19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1081" name="Line 9">
            <a:extLst>
              <a:ext uri="{FF2B5EF4-FFF2-40B4-BE49-F238E27FC236}">
                <a16:creationId xmlns:a16="http://schemas.microsoft.com/office/drawing/2014/main" id="{775F71B3-04E9-42EE-84A6-22DE815FABD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2" name="Line 10">
            <a:extLst>
              <a:ext uri="{FF2B5EF4-FFF2-40B4-BE49-F238E27FC236}">
                <a16:creationId xmlns:a16="http://schemas.microsoft.com/office/drawing/2014/main" id="{84EE000C-05A1-4D97-9202-3FA976D9F5B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3" name="Line 11">
            <a:extLst>
              <a:ext uri="{FF2B5EF4-FFF2-40B4-BE49-F238E27FC236}">
                <a16:creationId xmlns:a16="http://schemas.microsoft.com/office/drawing/2014/main" id="{E6A0EC02-158C-43BE-AB97-B9BA850CFD8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4" name="Line 12">
            <a:extLst>
              <a:ext uri="{FF2B5EF4-FFF2-40B4-BE49-F238E27FC236}">
                <a16:creationId xmlns:a16="http://schemas.microsoft.com/office/drawing/2014/main" id="{3D370FCE-9CDD-4AA4-90F1-49EC136054E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5" name="Line 13">
            <a:extLst>
              <a:ext uri="{FF2B5EF4-FFF2-40B4-BE49-F238E27FC236}">
                <a16:creationId xmlns:a16="http://schemas.microsoft.com/office/drawing/2014/main" id="{7C8761E9-C946-4F41-9894-94B452060994}"/>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6" name="Line 14">
            <a:extLst>
              <a:ext uri="{FF2B5EF4-FFF2-40B4-BE49-F238E27FC236}">
                <a16:creationId xmlns:a16="http://schemas.microsoft.com/office/drawing/2014/main" id="{316EF8FD-3A9E-40A2-B9FF-A2AF0C9BB548}"/>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7" name="Line 15">
            <a:extLst>
              <a:ext uri="{FF2B5EF4-FFF2-40B4-BE49-F238E27FC236}">
                <a16:creationId xmlns:a16="http://schemas.microsoft.com/office/drawing/2014/main" id="{BEC3BECE-5FFC-4A25-960E-9EEC7466E3F1}"/>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8" name="Line 16">
            <a:extLst>
              <a:ext uri="{FF2B5EF4-FFF2-40B4-BE49-F238E27FC236}">
                <a16:creationId xmlns:a16="http://schemas.microsoft.com/office/drawing/2014/main" id="{31E5F3A7-7A01-4891-B7F2-654306D49910}"/>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9" name="Rectangle 17">
            <a:extLst>
              <a:ext uri="{FF2B5EF4-FFF2-40B4-BE49-F238E27FC236}">
                <a16:creationId xmlns:a16="http://schemas.microsoft.com/office/drawing/2014/main" id="{9D1A2B46-7F4D-4089-8AAC-67D6AB2F548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1090" name="Rectangle 18">
            <a:extLst>
              <a:ext uri="{FF2B5EF4-FFF2-40B4-BE49-F238E27FC236}">
                <a16:creationId xmlns:a16="http://schemas.microsoft.com/office/drawing/2014/main" id="{26EC6233-A740-4AED-A0F7-1D28916B0CFD}"/>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1091" name="Text Box 19">
            <a:extLst>
              <a:ext uri="{FF2B5EF4-FFF2-40B4-BE49-F238E27FC236}">
                <a16:creationId xmlns:a16="http://schemas.microsoft.com/office/drawing/2014/main" id="{E96292FD-0B45-49B6-87EA-A9FC2BA9EDD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1092" name="Text Box 20">
            <a:extLst>
              <a:ext uri="{FF2B5EF4-FFF2-40B4-BE49-F238E27FC236}">
                <a16:creationId xmlns:a16="http://schemas.microsoft.com/office/drawing/2014/main" id="{963151AF-44C1-4860-AEBC-97A2590AE9C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1093" name="Text Box 21">
            <a:extLst>
              <a:ext uri="{FF2B5EF4-FFF2-40B4-BE49-F238E27FC236}">
                <a16:creationId xmlns:a16="http://schemas.microsoft.com/office/drawing/2014/main" id="{2EB2D654-DDC3-4EBC-9663-C3672AD141B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1110" name="Text Box 38">
            <a:extLst>
              <a:ext uri="{FF2B5EF4-FFF2-40B4-BE49-F238E27FC236}">
                <a16:creationId xmlns:a16="http://schemas.microsoft.com/office/drawing/2014/main" id="{EF77F5A9-32EE-465A-B947-239C2B6080C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1111" name="Text Box 39">
            <a:extLst>
              <a:ext uri="{FF2B5EF4-FFF2-40B4-BE49-F238E27FC236}">
                <a16:creationId xmlns:a16="http://schemas.microsoft.com/office/drawing/2014/main" id="{210DA9D3-1C80-4B83-B20E-0DA0773BB5A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1112" name="Text Box 40">
            <a:extLst>
              <a:ext uri="{FF2B5EF4-FFF2-40B4-BE49-F238E27FC236}">
                <a16:creationId xmlns:a16="http://schemas.microsoft.com/office/drawing/2014/main" id="{020F6EEF-6E39-45DE-BDA9-EA157CDD39C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1113" name="Line 41">
            <a:extLst>
              <a:ext uri="{FF2B5EF4-FFF2-40B4-BE49-F238E27FC236}">
                <a16:creationId xmlns:a16="http://schemas.microsoft.com/office/drawing/2014/main" id="{B8794DDC-00F9-472D-B786-221792DE065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114" name="Line 42">
            <a:extLst>
              <a:ext uri="{FF2B5EF4-FFF2-40B4-BE49-F238E27FC236}">
                <a16:creationId xmlns:a16="http://schemas.microsoft.com/office/drawing/2014/main" id="{F9CEBABD-082E-46F7-BB53-DB6544E949D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115" name="Line 43">
            <a:extLst>
              <a:ext uri="{FF2B5EF4-FFF2-40B4-BE49-F238E27FC236}">
                <a16:creationId xmlns:a16="http://schemas.microsoft.com/office/drawing/2014/main" id="{C1FA2D40-5AF6-4334-87A0-95899CFC0C6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116" name="Line 44">
            <a:extLst>
              <a:ext uri="{FF2B5EF4-FFF2-40B4-BE49-F238E27FC236}">
                <a16:creationId xmlns:a16="http://schemas.microsoft.com/office/drawing/2014/main" id="{1684EF69-136B-4918-8D66-B193F5D6AAE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117" name="Text Box 45">
            <a:extLst>
              <a:ext uri="{FF2B5EF4-FFF2-40B4-BE49-F238E27FC236}">
                <a16:creationId xmlns:a16="http://schemas.microsoft.com/office/drawing/2014/main" id="{85DB6C01-9911-42C9-A39E-3AE5ED7D2990}"/>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Refractive</a:t>
            </a:r>
          </a:p>
          <a:p>
            <a:pPr eaLnBrk="1" hangingPunct="1">
              <a:spcBef>
                <a:spcPct val="0"/>
              </a:spcBef>
              <a:buClrTx/>
              <a:buSzTx/>
              <a:buFontTx/>
              <a:buNone/>
            </a:pPr>
            <a:r>
              <a:rPr lang="en-US" altLang="en-US" sz="1600" b="0" i="1" dirty="0"/>
              <a:t>--</a:t>
            </a:r>
            <a:r>
              <a:rPr lang="en-US" altLang="en-US" sz="1600" b="0" dirty="0"/>
              <a:t>Combo of uncorrected </a:t>
            </a:r>
            <a:r>
              <a:rPr lang="en-US" altLang="en-US" sz="1600" b="0" dirty="0">
                <a:solidFill>
                  <a:srgbClr val="0000FF"/>
                </a:solidFill>
              </a:rPr>
              <a:t>hyperopia</a:t>
            </a:r>
            <a:r>
              <a:rPr lang="en-US" altLang="en-US" sz="1600" b="0" dirty="0"/>
              <a:t> and</a:t>
            </a:r>
          </a:p>
          <a:p>
            <a:pPr eaLnBrk="1" hangingPunct="1">
              <a:spcBef>
                <a:spcPct val="0"/>
              </a:spcBef>
              <a:buClrTx/>
              <a:buSzTx/>
              <a:buFontTx/>
              <a:buNone/>
            </a:pPr>
            <a:r>
              <a:rPr lang="en-US" altLang="en-US" sz="1600" b="0" dirty="0"/>
              <a:t>inadequate </a:t>
            </a:r>
            <a:r>
              <a:rPr lang="en-US" altLang="en-US" sz="1600" b="0" dirty="0">
                <a:solidFill>
                  <a:srgbClr val="0000FF"/>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1118" name="Rectangle 46">
            <a:extLst>
              <a:ext uri="{FF2B5EF4-FFF2-40B4-BE49-F238E27FC236}">
                <a16:creationId xmlns:a16="http://schemas.microsoft.com/office/drawing/2014/main" id="{A770097E-CCCC-4217-9A2F-020BAC50A131}"/>
              </a:ext>
            </a:extLst>
          </p:cNvPr>
          <p:cNvSpPr>
            <a:spLocks noChangeArrowheads="1"/>
          </p:cNvSpPr>
          <p:nvPr/>
        </p:nvSpPr>
        <p:spPr bwMode="auto">
          <a:xfrm>
            <a:off x="2590800" y="3200400"/>
            <a:ext cx="9144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31119" name="Rectangle 47">
            <a:extLst>
              <a:ext uri="{FF2B5EF4-FFF2-40B4-BE49-F238E27FC236}">
                <a16:creationId xmlns:a16="http://schemas.microsoft.com/office/drawing/2014/main" id="{4B8B563B-DC17-4C4E-A6B4-3C81A8ACD38C}"/>
              </a:ext>
            </a:extLst>
          </p:cNvPr>
          <p:cNvSpPr>
            <a:spLocks noChangeArrowheads="1"/>
          </p:cNvSpPr>
          <p:nvPr/>
        </p:nvSpPr>
        <p:spPr bwMode="auto">
          <a:xfrm>
            <a:off x="1447800" y="3429000"/>
            <a:ext cx="10668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31120" name="Slide Number Placeholder 1">
            <a:extLst>
              <a:ext uri="{FF2B5EF4-FFF2-40B4-BE49-F238E27FC236}">
                <a16:creationId xmlns:a16="http://schemas.microsoft.com/office/drawing/2014/main" id="{E08E8536-AD5A-4792-8386-6B84B6EB7C5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82007-16CB-4C05-A368-BB72FC95C502}" type="slidenum">
              <a:rPr lang="en-US" altLang="en-US" sz="1000"/>
              <a:pPr>
                <a:spcBef>
                  <a:spcPct val="0"/>
                </a:spcBef>
                <a:buClrTx/>
                <a:buSzTx/>
                <a:buFontTx/>
                <a:buNone/>
              </a:pPr>
              <a:t>169</a:t>
            </a:fld>
            <a:endParaRPr lang="en-US" altLang="en-US" sz="1000"/>
          </a:p>
        </p:txBody>
      </p:sp>
      <p:sp>
        <p:nvSpPr>
          <p:cNvPr id="2" name="Title 1">
            <a:extLst>
              <a:ext uri="{FF2B5EF4-FFF2-40B4-BE49-F238E27FC236}">
                <a16:creationId xmlns:a16="http://schemas.microsoft.com/office/drawing/2014/main" id="{ACF0CBD2-FB06-4084-A51F-40A47E70CA1D}"/>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41BE7D6C-8A61-48CD-991A-9BBE6798ED7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Line 3">
            <a:extLst>
              <a:ext uri="{FF2B5EF4-FFF2-40B4-BE49-F238E27FC236}">
                <a16:creationId xmlns:a16="http://schemas.microsoft.com/office/drawing/2014/main" id="{F6F6E257-1A6B-4EEF-9AD2-8BBC29EDA7E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0" name="Line 4">
            <a:extLst>
              <a:ext uri="{FF2B5EF4-FFF2-40B4-BE49-F238E27FC236}">
                <a16:creationId xmlns:a16="http://schemas.microsoft.com/office/drawing/2014/main" id="{F8D7843E-3050-40FB-A6BB-CD0160C447D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1" name="Text Box 5">
            <a:extLst>
              <a:ext uri="{FF2B5EF4-FFF2-40B4-BE49-F238E27FC236}">
                <a16:creationId xmlns:a16="http://schemas.microsoft.com/office/drawing/2014/main" id="{AE8ECB17-4117-4357-B8C9-2048A93C127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4582" name="Slide Number Placeholder 1">
            <a:extLst>
              <a:ext uri="{FF2B5EF4-FFF2-40B4-BE49-F238E27FC236}">
                <a16:creationId xmlns:a16="http://schemas.microsoft.com/office/drawing/2014/main" id="{94A4DECB-056B-4CB2-9C54-F8DED3ABD2E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D4F2891-794C-4898-BE38-E7D747868313}" type="slidenum">
              <a:rPr lang="en-US" altLang="en-US" sz="1000"/>
              <a:pPr>
                <a:spcBef>
                  <a:spcPct val="0"/>
                </a:spcBef>
                <a:buClrTx/>
                <a:buSzTx/>
                <a:buFontTx/>
                <a:buNone/>
              </a:pPr>
              <a:t>17</a:t>
            </a:fld>
            <a:endParaRPr lang="en-US" altLang="en-US" sz="1000"/>
          </a:p>
        </p:txBody>
      </p:sp>
      <p:sp>
        <p:nvSpPr>
          <p:cNvPr id="7" name="Text Box 4">
            <a:extLst>
              <a:ext uri="{FF2B5EF4-FFF2-40B4-BE49-F238E27FC236}">
                <a16:creationId xmlns:a16="http://schemas.microsoft.com/office/drawing/2014/main" id="{6180DB21-C3BF-40C6-9556-56E996CE8537}"/>
              </a:ext>
            </a:extLst>
          </p:cNvPr>
          <p:cNvSpPr txBox="1">
            <a:spLocks noChangeArrowheads="1"/>
          </p:cNvSpPr>
          <p:nvPr/>
        </p:nvSpPr>
        <p:spPr bwMode="auto">
          <a:xfrm>
            <a:off x="1524000" y="2749550"/>
            <a:ext cx="153439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b="0" dirty="0"/>
              <a:t>Congenital</a:t>
            </a:r>
          </a:p>
        </p:txBody>
      </p:sp>
      <p:sp>
        <p:nvSpPr>
          <p:cNvPr id="8" name="Text Box 5">
            <a:extLst>
              <a:ext uri="{FF2B5EF4-FFF2-40B4-BE49-F238E27FC236}">
                <a16:creationId xmlns:a16="http://schemas.microsoft.com/office/drawing/2014/main" id="{E7A9E83D-3489-4DA6-993F-BD3E9B777DB9}"/>
              </a:ext>
            </a:extLst>
          </p:cNvPr>
          <p:cNvSpPr txBox="1">
            <a:spLocks noChangeArrowheads="1"/>
          </p:cNvSpPr>
          <p:nvPr/>
        </p:nvSpPr>
        <p:spPr bwMode="auto">
          <a:xfrm>
            <a:off x="6195129" y="2749550"/>
            <a:ext cx="129875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200" b="0" dirty="0"/>
              <a:t>Acquired</a:t>
            </a:r>
          </a:p>
        </p:txBody>
      </p:sp>
      <p:sp>
        <p:nvSpPr>
          <p:cNvPr id="2" name="TextBox 1">
            <a:extLst>
              <a:ext uri="{FF2B5EF4-FFF2-40B4-BE49-F238E27FC236}">
                <a16:creationId xmlns:a16="http://schemas.microsoft.com/office/drawing/2014/main" id="{54E9C149-AD2B-4ABF-BA38-BE7E48D4D52F}"/>
              </a:ext>
            </a:extLst>
          </p:cNvPr>
          <p:cNvSpPr txBox="1"/>
          <p:nvPr/>
        </p:nvSpPr>
        <p:spPr>
          <a:xfrm>
            <a:off x="1955522" y="3521972"/>
            <a:ext cx="5457328" cy="338554"/>
          </a:xfrm>
          <a:prstGeom prst="rect">
            <a:avLst/>
          </a:prstGeom>
          <a:noFill/>
        </p:spPr>
        <p:txBody>
          <a:bodyPr wrap="none" rtlCol="0">
            <a:spAutoFit/>
          </a:bodyPr>
          <a:lstStyle/>
          <a:p>
            <a:r>
              <a:rPr lang="en-US" sz="1600" b="0" i="1" dirty="0" err="1"/>
              <a:t>Comitant</a:t>
            </a:r>
            <a:r>
              <a:rPr lang="en-US" sz="1600" b="0" i="1" dirty="0"/>
              <a:t> ETs are divvied into two groups—what are they?</a:t>
            </a:r>
          </a:p>
        </p:txBody>
      </p:sp>
      <p:sp>
        <p:nvSpPr>
          <p:cNvPr id="9" name="TextBox 8">
            <a:extLst>
              <a:ext uri="{FF2B5EF4-FFF2-40B4-BE49-F238E27FC236}">
                <a16:creationId xmlns:a16="http://schemas.microsoft.com/office/drawing/2014/main" id="{7717835D-B79A-4098-B7BA-F49993BE16F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3717664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solidFill>
                  <a:srgbClr val="99FF66"/>
                </a:solidFill>
              </a:rPr>
              <a:t>--Average refractive error: +4</a:t>
            </a:r>
          </a:p>
          <a:p>
            <a:pPr eaLnBrk="1" hangingPunct="1">
              <a:spcBef>
                <a:spcPct val="0"/>
              </a:spcBef>
              <a:buClrTx/>
              <a:buSzTx/>
              <a:buFontTx/>
              <a:buNone/>
            </a:pPr>
            <a:r>
              <a:rPr lang="en-US" altLang="en-US" sz="1600" b="0">
                <a:solidFill>
                  <a:srgbClr val="99FF66"/>
                </a:solidFill>
              </a:rPr>
              <a:t>--Strabismus usually measures ET</a:t>
            </a:r>
            <a:r>
              <a:rPr lang="en-US" altLang="en-US" sz="1600">
                <a:solidFill>
                  <a:srgbClr val="99FF66"/>
                </a:solidFill>
              </a:rPr>
              <a:t>  </a:t>
            </a:r>
            <a:r>
              <a:rPr lang="en-US" altLang="en-US" sz="1600">
                <a:solidFill>
                  <a:srgbClr val="99FF66"/>
                </a:solidFill>
                <a:cs typeface="Arial" panose="020B0604020202020204" pitchFamily="34" charset="0"/>
              </a:rPr>
              <a:t>≈</a:t>
            </a:r>
            <a:r>
              <a:rPr lang="en-US" altLang="en-US" sz="1600" b="0">
                <a:solidFill>
                  <a:srgbClr val="99FF66"/>
                </a:solidFill>
              </a:rPr>
              <a:t>   ET’</a:t>
            </a:r>
          </a:p>
          <a:p>
            <a:pPr eaLnBrk="1" hangingPunct="1">
              <a:spcBef>
                <a:spcPct val="0"/>
              </a:spcBef>
              <a:buClrTx/>
              <a:buSzTx/>
              <a:buFontTx/>
              <a:buNone/>
            </a:pPr>
            <a:r>
              <a:rPr lang="en-US" altLang="en-US" sz="1600">
                <a:solidFill>
                  <a:srgbClr val="99FF66"/>
                </a:solidFill>
              </a:rPr>
              <a:t>Management</a:t>
            </a:r>
          </a:p>
          <a:p>
            <a:pPr eaLnBrk="1" hangingPunct="1">
              <a:spcBef>
                <a:spcPct val="0"/>
              </a:spcBef>
              <a:buClrTx/>
              <a:buSzTx/>
              <a:buFontTx/>
              <a:buNone/>
            </a:pPr>
            <a:r>
              <a:rPr lang="en-US" altLang="en-US" sz="1600" b="0">
                <a:solidFill>
                  <a:srgbClr val="99FF66"/>
                </a:solidFill>
              </a:rPr>
              <a:t>--Prescribe full CR</a:t>
            </a:r>
          </a:p>
          <a:p>
            <a:pPr eaLnBrk="1" hangingPunct="1">
              <a:spcBef>
                <a:spcPct val="0"/>
              </a:spcBef>
              <a:buClrTx/>
              <a:buSzTx/>
              <a:buFontTx/>
              <a:buNone/>
            </a:pPr>
            <a:r>
              <a:rPr lang="en-US" altLang="en-US" sz="1600" b="0">
                <a:solidFill>
                  <a:srgbClr val="99FF66"/>
                </a:solidFill>
              </a:rPr>
              <a:t>  --If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170</a:t>
            </a:fld>
            <a:endParaRPr lang="en-US" altLang="en-US" sz="1000"/>
          </a:p>
        </p:txBody>
      </p:sp>
      <p:sp>
        <p:nvSpPr>
          <p:cNvPr id="2" name="Title 1">
            <a:extLst>
              <a:ext uri="{FF2B5EF4-FFF2-40B4-BE49-F238E27FC236}">
                <a16:creationId xmlns:a16="http://schemas.microsoft.com/office/drawing/2014/main" id="{4A53C6BC-C85A-48DC-BFE1-39A57F32B27B}"/>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8AA9EEE2-2730-4174-86BC-C8CC1BBC2EB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a:t>
            </a:r>
            <a:r>
              <a:rPr lang="en-US" altLang="en-US" sz="1600" dirty="0">
                <a:solidFill>
                  <a:srgbClr val="0000FF"/>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171</a:t>
            </a:fld>
            <a:endParaRPr lang="en-US" altLang="en-US" sz="1000"/>
          </a:p>
        </p:txBody>
      </p:sp>
      <p:sp>
        <p:nvSpPr>
          <p:cNvPr id="2" name="Oval 1">
            <a:extLst>
              <a:ext uri="{FF2B5EF4-FFF2-40B4-BE49-F238E27FC236}">
                <a16:creationId xmlns:a16="http://schemas.microsoft.com/office/drawing/2014/main" id="{3CB0CAC1-D1C5-4BD5-9C3D-A01730150860}"/>
              </a:ext>
            </a:extLst>
          </p:cNvPr>
          <p:cNvSpPr/>
          <p:nvPr/>
        </p:nvSpPr>
        <p:spPr bwMode="auto">
          <a:xfrm>
            <a:off x="1295400" y="3327400"/>
            <a:ext cx="1416050" cy="479425"/>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1DC4AC2-D8C8-4758-A20C-06131392C0D0}"/>
              </a:ext>
            </a:extLst>
          </p:cNvPr>
          <p:cNvSpPr txBox="1"/>
          <p:nvPr/>
        </p:nvSpPr>
        <p:spPr>
          <a:xfrm>
            <a:off x="197347" y="3908425"/>
            <a:ext cx="5790705" cy="1600438"/>
          </a:xfrm>
          <a:prstGeom prst="rect">
            <a:avLst/>
          </a:prstGeom>
          <a:solidFill>
            <a:srgbClr val="FFCCFF"/>
          </a:solidFill>
        </p:spPr>
        <p:txBody>
          <a:bodyPr wrap="square" rtlCol="0">
            <a:spAutoFit/>
          </a:bodyPr>
          <a:lstStyle/>
          <a:p>
            <a:r>
              <a:rPr lang="en-US" sz="1400" b="0" i="1" dirty="0">
                <a:solidFill>
                  <a:srgbClr val="0000FF"/>
                </a:solidFill>
              </a:rPr>
              <a:t>What does the term </a:t>
            </a:r>
            <a:r>
              <a:rPr lang="en-US" sz="1400" b="0" dirty="0">
                <a:solidFill>
                  <a:srgbClr val="0000FF"/>
                </a:solidFill>
              </a:rPr>
              <a:t>divergence</a:t>
            </a:r>
            <a:r>
              <a:rPr lang="en-US" sz="1400" b="0" i="1" dirty="0">
                <a:solidFill>
                  <a:srgbClr val="0000FF"/>
                </a:solidFill>
              </a:rPr>
              <a:t> refer to in this context?</a:t>
            </a:r>
            <a:endParaRPr lang="en-US" sz="1400" b="0" dirty="0">
              <a:solidFill>
                <a:srgbClr val="FFCCFF"/>
              </a:solidFill>
            </a:endParaRPr>
          </a:p>
          <a:p>
            <a:r>
              <a:rPr lang="en-US" sz="1400" b="0" dirty="0">
                <a:solidFill>
                  <a:srgbClr val="FFCCFF"/>
                </a:solidFill>
              </a:rPr>
              <a:t>To motor inputs intended to prevent overconvergence, with subsequent loss of bifixation of the object of regard</a:t>
            </a:r>
          </a:p>
          <a:p>
            <a:endParaRPr lang="en-US" sz="1400" b="0" i="1" dirty="0">
              <a:solidFill>
                <a:srgbClr val="FFCCFF"/>
              </a:solidFill>
            </a:endParaRPr>
          </a:p>
          <a:p>
            <a:r>
              <a:rPr lang="en-US" sz="1400" b="0" i="1" dirty="0">
                <a:solidFill>
                  <a:srgbClr val="FFCCFF"/>
                </a:solidFill>
              </a:rPr>
              <a:t>What is the general term for the set of efferent pathways responsible for establishing and maintaining bifixation on objects of regard?</a:t>
            </a:r>
          </a:p>
          <a:p>
            <a:r>
              <a:rPr lang="en-US" sz="1400" b="0" dirty="0">
                <a:solidFill>
                  <a:srgbClr val="FFCCFF"/>
                </a:solidFill>
              </a:rPr>
              <a:t>The supranuclear pathways</a:t>
            </a:r>
          </a:p>
        </p:txBody>
      </p:sp>
      <p:sp>
        <p:nvSpPr>
          <p:cNvPr id="4" name="Title 3">
            <a:extLst>
              <a:ext uri="{FF2B5EF4-FFF2-40B4-BE49-F238E27FC236}">
                <a16:creationId xmlns:a16="http://schemas.microsoft.com/office/drawing/2014/main" id="{86A264DD-CA99-476B-8EEC-31A836EF092E}"/>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3A7C839B-AC55-4262-B552-F01958A917C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12267894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a:t>
            </a:r>
            <a:r>
              <a:rPr lang="en-US" altLang="en-US" sz="1600" dirty="0">
                <a:solidFill>
                  <a:srgbClr val="0000FF"/>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172</a:t>
            </a:fld>
            <a:endParaRPr lang="en-US" altLang="en-US" sz="1000"/>
          </a:p>
        </p:txBody>
      </p:sp>
      <p:sp>
        <p:nvSpPr>
          <p:cNvPr id="2" name="Oval 1">
            <a:extLst>
              <a:ext uri="{FF2B5EF4-FFF2-40B4-BE49-F238E27FC236}">
                <a16:creationId xmlns:a16="http://schemas.microsoft.com/office/drawing/2014/main" id="{3CB0CAC1-D1C5-4BD5-9C3D-A01730150860}"/>
              </a:ext>
            </a:extLst>
          </p:cNvPr>
          <p:cNvSpPr/>
          <p:nvPr/>
        </p:nvSpPr>
        <p:spPr bwMode="auto">
          <a:xfrm>
            <a:off x="1295400" y="3327400"/>
            <a:ext cx="1416050" cy="479425"/>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1DC4AC2-D8C8-4758-A20C-06131392C0D0}"/>
              </a:ext>
            </a:extLst>
          </p:cNvPr>
          <p:cNvSpPr txBox="1"/>
          <p:nvPr/>
        </p:nvSpPr>
        <p:spPr>
          <a:xfrm>
            <a:off x="197347" y="3908425"/>
            <a:ext cx="5790705" cy="1600438"/>
          </a:xfrm>
          <a:prstGeom prst="rect">
            <a:avLst/>
          </a:prstGeom>
          <a:solidFill>
            <a:srgbClr val="FFCCFF"/>
          </a:solidFill>
        </p:spPr>
        <p:txBody>
          <a:bodyPr wrap="square" rtlCol="0">
            <a:spAutoFit/>
          </a:bodyPr>
          <a:lstStyle/>
          <a:p>
            <a:r>
              <a:rPr lang="en-US" sz="1400" b="0" i="1" dirty="0">
                <a:solidFill>
                  <a:srgbClr val="0000FF"/>
                </a:solidFill>
              </a:rPr>
              <a:t>What does the term </a:t>
            </a:r>
            <a:r>
              <a:rPr lang="en-US" sz="1400" b="0" dirty="0">
                <a:solidFill>
                  <a:srgbClr val="0000FF"/>
                </a:solidFill>
              </a:rPr>
              <a:t>divergence</a:t>
            </a:r>
            <a:r>
              <a:rPr lang="en-US" sz="1400" b="0" i="1" dirty="0">
                <a:solidFill>
                  <a:srgbClr val="0000FF"/>
                </a:solidFill>
              </a:rPr>
              <a:t> refer to in this context?</a:t>
            </a:r>
            <a:endParaRPr lang="en-US" sz="1400" b="0" dirty="0">
              <a:solidFill>
                <a:srgbClr val="0000FF"/>
              </a:solidFill>
            </a:endParaRPr>
          </a:p>
          <a:p>
            <a:r>
              <a:rPr lang="en-US" sz="1400" b="0" dirty="0">
                <a:solidFill>
                  <a:srgbClr val="0000FF"/>
                </a:solidFill>
              </a:rPr>
              <a:t>To motor inputs intended to prevent overconvergence, with subsequent loss of bifixation of the object of regard</a:t>
            </a:r>
            <a:endParaRPr lang="en-US" sz="1400" b="0" dirty="0">
              <a:solidFill>
                <a:srgbClr val="FFCCFF"/>
              </a:solidFill>
            </a:endParaRPr>
          </a:p>
          <a:p>
            <a:endParaRPr lang="en-US" sz="1400" b="0" i="1" dirty="0">
              <a:solidFill>
                <a:srgbClr val="FFCCFF"/>
              </a:solidFill>
            </a:endParaRPr>
          </a:p>
          <a:p>
            <a:r>
              <a:rPr lang="en-US" sz="1400" b="0" i="1" dirty="0">
                <a:solidFill>
                  <a:srgbClr val="FFCCFF"/>
                </a:solidFill>
              </a:rPr>
              <a:t>What is the general term for the set of efferent pathways responsible for establishing and maintaining bifixation on objects of regard?</a:t>
            </a:r>
          </a:p>
          <a:p>
            <a:r>
              <a:rPr lang="en-US" sz="1400" b="0" dirty="0">
                <a:solidFill>
                  <a:srgbClr val="FFCCFF"/>
                </a:solidFill>
              </a:rPr>
              <a:t>The supranuclear pathways</a:t>
            </a:r>
          </a:p>
        </p:txBody>
      </p:sp>
      <p:sp>
        <p:nvSpPr>
          <p:cNvPr id="4" name="Title 3">
            <a:extLst>
              <a:ext uri="{FF2B5EF4-FFF2-40B4-BE49-F238E27FC236}">
                <a16:creationId xmlns:a16="http://schemas.microsoft.com/office/drawing/2014/main" id="{759FAB10-7AD5-4A26-BBC5-20AC5A4CF524}"/>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2CB5927B-590A-4D93-8472-C34F59A4CD7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67321107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a:t>
            </a:r>
            <a:r>
              <a:rPr lang="en-US" altLang="en-US" sz="1600" dirty="0">
                <a:solidFill>
                  <a:srgbClr val="0000FF"/>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173</a:t>
            </a:fld>
            <a:endParaRPr lang="en-US" altLang="en-US" sz="1000"/>
          </a:p>
        </p:txBody>
      </p:sp>
      <p:sp>
        <p:nvSpPr>
          <p:cNvPr id="2" name="Oval 1">
            <a:extLst>
              <a:ext uri="{FF2B5EF4-FFF2-40B4-BE49-F238E27FC236}">
                <a16:creationId xmlns:a16="http://schemas.microsoft.com/office/drawing/2014/main" id="{3CB0CAC1-D1C5-4BD5-9C3D-A01730150860}"/>
              </a:ext>
            </a:extLst>
          </p:cNvPr>
          <p:cNvSpPr/>
          <p:nvPr/>
        </p:nvSpPr>
        <p:spPr bwMode="auto">
          <a:xfrm>
            <a:off x="1295400" y="3327400"/>
            <a:ext cx="1416050" cy="479425"/>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1DC4AC2-D8C8-4758-A20C-06131392C0D0}"/>
              </a:ext>
            </a:extLst>
          </p:cNvPr>
          <p:cNvSpPr txBox="1"/>
          <p:nvPr/>
        </p:nvSpPr>
        <p:spPr>
          <a:xfrm>
            <a:off x="197347" y="3908425"/>
            <a:ext cx="5790705" cy="1600438"/>
          </a:xfrm>
          <a:prstGeom prst="rect">
            <a:avLst/>
          </a:prstGeom>
          <a:solidFill>
            <a:srgbClr val="FFCCFF"/>
          </a:solidFill>
        </p:spPr>
        <p:txBody>
          <a:bodyPr wrap="square" rtlCol="0">
            <a:spAutoFit/>
          </a:bodyPr>
          <a:lstStyle/>
          <a:p>
            <a:r>
              <a:rPr lang="en-US" sz="1400" b="0" i="1" dirty="0">
                <a:solidFill>
                  <a:srgbClr val="0000FF"/>
                </a:solidFill>
              </a:rPr>
              <a:t>What does the term </a:t>
            </a:r>
            <a:r>
              <a:rPr lang="en-US" sz="1400" b="0" dirty="0">
                <a:solidFill>
                  <a:srgbClr val="0000FF"/>
                </a:solidFill>
              </a:rPr>
              <a:t>divergence</a:t>
            </a:r>
            <a:r>
              <a:rPr lang="en-US" sz="1400" b="0" i="1" dirty="0">
                <a:solidFill>
                  <a:srgbClr val="0000FF"/>
                </a:solidFill>
              </a:rPr>
              <a:t> refer to in this context?</a:t>
            </a:r>
            <a:endParaRPr lang="en-US" sz="1400" b="0" dirty="0">
              <a:solidFill>
                <a:srgbClr val="0000FF"/>
              </a:solidFill>
            </a:endParaRPr>
          </a:p>
          <a:p>
            <a:r>
              <a:rPr lang="en-US" sz="1400" b="0" dirty="0">
                <a:solidFill>
                  <a:srgbClr val="0000FF"/>
                </a:solidFill>
              </a:rPr>
              <a:t>To motor inputs intended to prevent overconvergence, with subsequent loss of bifixation of the object of regard</a:t>
            </a:r>
          </a:p>
          <a:p>
            <a:endParaRPr lang="en-US" sz="1400" b="0" i="1" dirty="0">
              <a:solidFill>
                <a:srgbClr val="0000FF"/>
              </a:solidFill>
            </a:endParaRPr>
          </a:p>
          <a:p>
            <a:r>
              <a:rPr lang="en-US" sz="1400" b="0" i="1" dirty="0">
                <a:solidFill>
                  <a:srgbClr val="0000FF"/>
                </a:solidFill>
              </a:rPr>
              <a:t>What is the general term for the set of efferent pathways responsible for establishing and maintaining bifixation on objects of regard?</a:t>
            </a:r>
            <a:endParaRPr lang="en-US" sz="1400" b="0" i="1" dirty="0">
              <a:solidFill>
                <a:srgbClr val="FFCCFF"/>
              </a:solidFill>
            </a:endParaRPr>
          </a:p>
          <a:p>
            <a:r>
              <a:rPr lang="en-US" sz="1400" b="0" dirty="0">
                <a:solidFill>
                  <a:srgbClr val="FFCCFF"/>
                </a:solidFill>
              </a:rPr>
              <a:t>The supranuclear pathways</a:t>
            </a:r>
          </a:p>
        </p:txBody>
      </p:sp>
      <p:sp>
        <p:nvSpPr>
          <p:cNvPr id="4" name="Title 3">
            <a:extLst>
              <a:ext uri="{FF2B5EF4-FFF2-40B4-BE49-F238E27FC236}">
                <a16:creationId xmlns:a16="http://schemas.microsoft.com/office/drawing/2014/main" id="{63D1023C-633D-44AD-AF3C-209783D22FB9}"/>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C2A2C5A2-62A8-4A82-A92D-AB1CF555E12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25662731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a:t>
            </a:r>
            <a:r>
              <a:rPr lang="en-US" altLang="en-US" sz="1600" dirty="0">
                <a:solidFill>
                  <a:srgbClr val="0000FF"/>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174</a:t>
            </a:fld>
            <a:endParaRPr lang="en-US" altLang="en-US" sz="1000"/>
          </a:p>
        </p:txBody>
      </p:sp>
      <p:sp>
        <p:nvSpPr>
          <p:cNvPr id="2" name="Oval 1">
            <a:extLst>
              <a:ext uri="{FF2B5EF4-FFF2-40B4-BE49-F238E27FC236}">
                <a16:creationId xmlns:a16="http://schemas.microsoft.com/office/drawing/2014/main" id="{3CB0CAC1-D1C5-4BD5-9C3D-A01730150860}"/>
              </a:ext>
            </a:extLst>
          </p:cNvPr>
          <p:cNvSpPr/>
          <p:nvPr/>
        </p:nvSpPr>
        <p:spPr bwMode="auto">
          <a:xfrm>
            <a:off x="1295400" y="3327400"/>
            <a:ext cx="1416050" cy="479425"/>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1DC4AC2-D8C8-4758-A20C-06131392C0D0}"/>
              </a:ext>
            </a:extLst>
          </p:cNvPr>
          <p:cNvSpPr txBox="1"/>
          <p:nvPr/>
        </p:nvSpPr>
        <p:spPr>
          <a:xfrm>
            <a:off x="197347" y="3908425"/>
            <a:ext cx="5790705" cy="1600438"/>
          </a:xfrm>
          <a:prstGeom prst="rect">
            <a:avLst/>
          </a:prstGeom>
          <a:solidFill>
            <a:srgbClr val="FFCCFF"/>
          </a:solidFill>
        </p:spPr>
        <p:txBody>
          <a:bodyPr wrap="square" rtlCol="0">
            <a:spAutoFit/>
          </a:bodyPr>
          <a:lstStyle/>
          <a:p>
            <a:r>
              <a:rPr lang="en-US" sz="1400" b="0" i="1" dirty="0">
                <a:solidFill>
                  <a:srgbClr val="0000FF"/>
                </a:solidFill>
              </a:rPr>
              <a:t>What does the term </a:t>
            </a:r>
            <a:r>
              <a:rPr lang="en-US" sz="1400" b="0" dirty="0">
                <a:solidFill>
                  <a:srgbClr val="0000FF"/>
                </a:solidFill>
              </a:rPr>
              <a:t>divergence</a:t>
            </a:r>
            <a:r>
              <a:rPr lang="en-US" sz="1400" b="0" i="1" dirty="0">
                <a:solidFill>
                  <a:srgbClr val="0000FF"/>
                </a:solidFill>
              </a:rPr>
              <a:t> refer to in this context?</a:t>
            </a:r>
            <a:endParaRPr lang="en-US" sz="1400" b="0" dirty="0">
              <a:solidFill>
                <a:srgbClr val="0000FF"/>
              </a:solidFill>
            </a:endParaRPr>
          </a:p>
          <a:p>
            <a:r>
              <a:rPr lang="en-US" sz="1400" b="0" dirty="0">
                <a:solidFill>
                  <a:srgbClr val="0000FF"/>
                </a:solidFill>
              </a:rPr>
              <a:t>To motor inputs intended to prevent overconvergence, with subsequent loss of bifixation of the object of regard</a:t>
            </a:r>
          </a:p>
          <a:p>
            <a:endParaRPr lang="en-US" sz="1400" b="0" i="1" dirty="0">
              <a:solidFill>
                <a:srgbClr val="0000FF"/>
              </a:solidFill>
            </a:endParaRPr>
          </a:p>
          <a:p>
            <a:r>
              <a:rPr lang="en-US" sz="1400" b="0" i="1" dirty="0">
                <a:solidFill>
                  <a:srgbClr val="0000FF"/>
                </a:solidFill>
              </a:rPr>
              <a:t>What is the general term for the set of efferent pathways responsible for establishing and maintaining bifixation on objects of regard?</a:t>
            </a:r>
          </a:p>
          <a:p>
            <a:r>
              <a:rPr lang="en-US" sz="1400" b="0" dirty="0">
                <a:solidFill>
                  <a:srgbClr val="0000FF"/>
                </a:solidFill>
              </a:rPr>
              <a:t>The supranuclear pathways</a:t>
            </a:r>
          </a:p>
        </p:txBody>
      </p:sp>
      <p:sp>
        <p:nvSpPr>
          <p:cNvPr id="4" name="Title 3">
            <a:extLst>
              <a:ext uri="{FF2B5EF4-FFF2-40B4-BE49-F238E27FC236}">
                <a16:creationId xmlns:a16="http://schemas.microsoft.com/office/drawing/2014/main" id="{115A2A1A-6F2A-40E4-B138-31FD9DF7951B}"/>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6B100DA2-32A1-4E43-B71C-2CDDD2AAEE4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40301529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Text Box 3">
            <a:extLst>
              <a:ext uri="{FF2B5EF4-FFF2-40B4-BE49-F238E27FC236}">
                <a16:creationId xmlns:a16="http://schemas.microsoft.com/office/drawing/2014/main" id="{C0C9ADA9-1EA2-460E-9CF5-66327C35F4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0" name="Text Box 4">
            <a:extLst>
              <a:ext uri="{FF2B5EF4-FFF2-40B4-BE49-F238E27FC236}">
                <a16:creationId xmlns:a16="http://schemas.microsoft.com/office/drawing/2014/main" id="{EF348923-01ED-445F-944C-BE86D098A7B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2101" name="Text Box 5">
            <a:extLst>
              <a:ext uri="{FF2B5EF4-FFF2-40B4-BE49-F238E27FC236}">
                <a16:creationId xmlns:a16="http://schemas.microsoft.com/office/drawing/2014/main" id="{21A0A38A-F307-4954-A070-69D49E2AC4D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32102" name="Text Box 6">
            <a:extLst>
              <a:ext uri="{FF2B5EF4-FFF2-40B4-BE49-F238E27FC236}">
                <a16:creationId xmlns:a16="http://schemas.microsoft.com/office/drawing/2014/main" id="{4F221031-BFB3-40EF-B9E0-E29276CEC04B}"/>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Nonaccommodative</a:t>
            </a:r>
          </a:p>
        </p:txBody>
      </p:sp>
      <p:sp>
        <p:nvSpPr>
          <p:cNvPr id="132103" name="Text Box 7">
            <a:extLst>
              <a:ext uri="{FF2B5EF4-FFF2-40B4-BE49-F238E27FC236}">
                <a16:creationId xmlns:a16="http://schemas.microsoft.com/office/drawing/2014/main" id="{F98EAAFD-2B7D-40D0-A22A-AD0DC5CE55F0}"/>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Refractive</a:t>
            </a:r>
          </a:p>
        </p:txBody>
      </p:sp>
      <p:sp>
        <p:nvSpPr>
          <p:cNvPr id="132104" name="Text Box 8">
            <a:extLst>
              <a:ext uri="{FF2B5EF4-FFF2-40B4-BE49-F238E27FC236}">
                <a16:creationId xmlns:a16="http://schemas.microsoft.com/office/drawing/2014/main" id="{F9519697-8313-4DC4-B114-BDDBA5DE53A2}"/>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Nonrefractive</a:t>
            </a:r>
          </a:p>
        </p:txBody>
      </p:sp>
      <p:sp>
        <p:nvSpPr>
          <p:cNvPr id="132105" name="Line 9">
            <a:extLst>
              <a:ext uri="{FF2B5EF4-FFF2-40B4-BE49-F238E27FC236}">
                <a16:creationId xmlns:a16="http://schemas.microsoft.com/office/drawing/2014/main" id="{5384E525-7AE4-44B4-9A9E-F0F335C3307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0">
            <a:extLst>
              <a:ext uri="{FF2B5EF4-FFF2-40B4-BE49-F238E27FC236}">
                <a16:creationId xmlns:a16="http://schemas.microsoft.com/office/drawing/2014/main" id="{AC5054BE-9D12-4C16-A5A8-A840B797E3B9}"/>
              </a:ext>
            </a:extLst>
          </p:cNvPr>
          <p:cNvSpPr>
            <a:spLocks noChangeShapeType="1"/>
          </p:cNvSpPr>
          <p:nvPr/>
        </p:nvSpPr>
        <p:spPr bwMode="auto">
          <a:xfrm>
            <a:off x="4679950" y="2030413"/>
            <a:ext cx="19050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07" name="Line 11">
            <a:extLst>
              <a:ext uri="{FF2B5EF4-FFF2-40B4-BE49-F238E27FC236}">
                <a16:creationId xmlns:a16="http://schemas.microsoft.com/office/drawing/2014/main" id="{43C6E640-0B50-458C-BA75-AC8AD9FC98A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Line 12">
            <a:extLst>
              <a:ext uri="{FF2B5EF4-FFF2-40B4-BE49-F238E27FC236}">
                <a16:creationId xmlns:a16="http://schemas.microsoft.com/office/drawing/2014/main" id="{A01BD645-03F3-4F2D-8F51-A2E68BA532A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9" name="Line 13">
            <a:extLst>
              <a:ext uri="{FF2B5EF4-FFF2-40B4-BE49-F238E27FC236}">
                <a16:creationId xmlns:a16="http://schemas.microsoft.com/office/drawing/2014/main" id="{3F53C017-39FC-4D74-81B0-5201B156ED6A}"/>
              </a:ext>
            </a:extLst>
          </p:cNvPr>
          <p:cNvSpPr>
            <a:spLocks noChangeShapeType="1"/>
          </p:cNvSpPr>
          <p:nvPr/>
        </p:nvSpPr>
        <p:spPr bwMode="auto">
          <a:xfrm flipH="1">
            <a:off x="5365750" y="3327400"/>
            <a:ext cx="1219200" cy="95250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0" name="Line 14">
            <a:extLst>
              <a:ext uri="{FF2B5EF4-FFF2-40B4-BE49-F238E27FC236}">
                <a16:creationId xmlns:a16="http://schemas.microsoft.com/office/drawing/2014/main" id="{8E87B488-64DB-49D0-AE79-413A09B2BDF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1" name="Line 15">
            <a:extLst>
              <a:ext uri="{FF2B5EF4-FFF2-40B4-BE49-F238E27FC236}">
                <a16:creationId xmlns:a16="http://schemas.microsoft.com/office/drawing/2014/main" id="{603E810C-5736-43E2-A6FD-2CCA8732096F}"/>
              </a:ext>
            </a:extLst>
          </p:cNvPr>
          <p:cNvSpPr>
            <a:spLocks noChangeShapeType="1"/>
          </p:cNvSpPr>
          <p:nvPr/>
        </p:nvSpPr>
        <p:spPr bwMode="auto">
          <a:xfrm flipH="1">
            <a:off x="4114800" y="4884738"/>
            <a:ext cx="914400" cy="692150"/>
          </a:xfrm>
          <a:prstGeom prst="line">
            <a:avLst/>
          </a:prstGeom>
          <a:noFill/>
          <a:ln w="127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2" name="Line 16">
            <a:extLst>
              <a:ext uri="{FF2B5EF4-FFF2-40B4-BE49-F238E27FC236}">
                <a16:creationId xmlns:a16="http://schemas.microsoft.com/office/drawing/2014/main" id="{32EBB77C-BD9B-4697-B9C0-9794E1622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2113" name="Rectangle 17">
            <a:extLst>
              <a:ext uri="{FF2B5EF4-FFF2-40B4-BE49-F238E27FC236}">
                <a16:creationId xmlns:a16="http://schemas.microsoft.com/office/drawing/2014/main" id="{2F69BF82-B745-47A3-B2A0-7346D3A393C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chemeClr val="bg1">
                  <a:lumMod val="75000"/>
                </a:schemeClr>
              </a:solidFill>
            </a:endParaRPr>
          </a:p>
        </p:txBody>
      </p:sp>
      <p:sp>
        <p:nvSpPr>
          <p:cNvPr id="132114" name="Rectangle 18">
            <a:extLst>
              <a:ext uri="{FF2B5EF4-FFF2-40B4-BE49-F238E27FC236}">
                <a16:creationId xmlns:a16="http://schemas.microsoft.com/office/drawing/2014/main" id="{875515A5-208E-4FA0-AB8A-CA77AE2DE31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2115" name="Text Box 19">
            <a:extLst>
              <a:ext uri="{FF2B5EF4-FFF2-40B4-BE49-F238E27FC236}">
                <a16:creationId xmlns:a16="http://schemas.microsoft.com/office/drawing/2014/main" id="{FD54A000-928D-4A43-B337-35F75AE2DC6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2116" name="Text Box 20">
            <a:extLst>
              <a:ext uri="{FF2B5EF4-FFF2-40B4-BE49-F238E27FC236}">
                <a16:creationId xmlns:a16="http://schemas.microsoft.com/office/drawing/2014/main" id="{71783D38-AE56-4628-A346-129F175AA86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chemeClr val="bg1">
                    <a:lumMod val="75000"/>
                  </a:schemeClr>
                </a:solidFill>
              </a:rPr>
              <a:t>Acquired (onset &gt; age 6 m)</a:t>
            </a:r>
          </a:p>
        </p:txBody>
      </p:sp>
      <p:sp>
        <p:nvSpPr>
          <p:cNvPr id="132117" name="Text Box 21">
            <a:extLst>
              <a:ext uri="{FF2B5EF4-FFF2-40B4-BE49-F238E27FC236}">
                <a16:creationId xmlns:a16="http://schemas.microsoft.com/office/drawing/2014/main" id="{AD99EEBD-A946-43B6-9013-D6322581F5F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2134" name="Text Box 38">
            <a:extLst>
              <a:ext uri="{FF2B5EF4-FFF2-40B4-BE49-F238E27FC236}">
                <a16:creationId xmlns:a16="http://schemas.microsoft.com/office/drawing/2014/main" id="{A1422D8B-5617-4A94-9104-EB945D66488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2135" name="Text Box 39">
            <a:extLst>
              <a:ext uri="{FF2B5EF4-FFF2-40B4-BE49-F238E27FC236}">
                <a16:creationId xmlns:a16="http://schemas.microsoft.com/office/drawing/2014/main" id="{49877D60-39BF-4FAF-B58B-94098655B96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2136" name="Text Box 40">
            <a:extLst>
              <a:ext uri="{FF2B5EF4-FFF2-40B4-BE49-F238E27FC236}">
                <a16:creationId xmlns:a16="http://schemas.microsoft.com/office/drawing/2014/main" id="{243A5F4C-7E8D-4B9D-9892-C54FB15FAAF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2137" name="Line 41">
            <a:extLst>
              <a:ext uri="{FF2B5EF4-FFF2-40B4-BE49-F238E27FC236}">
                <a16:creationId xmlns:a16="http://schemas.microsoft.com/office/drawing/2014/main" id="{EA8A90EE-2EF1-4D28-A3C8-8AB1BD826D5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8" name="Line 42">
            <a:extLst>
              <a:ext uri="{FF2B5EF4-FFF2-40B4-BE49-F238E27FC236}">
                <a16:creationId xmlns:a16="http://schemas.microsoft.com/office/drawing/2014/main" id="{582A5039-0042-4559-96C1-B106338B912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39" name="Line 43">
            <a:extLst>
              <a:ext uri="{FF2B5EF4-FFF2-40B4-BE49-F238E27FC236}">
                <a16:creationId xmlns:a16="http://schemas.microsoft.com/office/drawing/2014/main" id="{B8BED8BA-D9D9-497F-A40A-AC13F72B69C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0" name="Line 44">
            <a:extLst>
              <a:ext uri="{FF2B5EF4-FFF2-40B4-BE49-F238E27FC236}">
                <a16:creationId xmlns:a16="http://schemas.microsoft.com/office/drawing/2014/main" id="{6087B074-3CD9-48FB-AEC8-9EA4CA9C37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41" name="Text Box 45">
            <a:extLst>
              <a:ext uri="{FF2B5EF4-FFF2-40B4-BE49-F238E27FC236}">
                <a16:creationId xmlns:a16="http://schemas.microsoft.com/office/drawing/2014/main" id="{F9776552-B53C-4055-B06C-345EE21F217C}"/>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a:t>
            </a:r>
            <a:r>
              <a:rPr lang="en-US" altLang="en-US" sz="1600" dirty="0">
                <a:solidFill>
                  <a:srgbClr val="B2B2B2"/>
                </a:solidFill>
              </a:rPr>
              <a:t>divergence</a:t>
            </a:r>
          </a:p>
          <a:p>
            <a:pPr eaLnBrk="1" hangingPunct="1">
              <a:spcBef>
                <a:spcPct val="0"/>
              </a:spcBef>
              <a:buClrTx/>
              <a:buSzTx/>
              <a:buFontTx/>
              <a:buNone/>
            </a:pPr>
            <a:r>
              <a:rPr lang="en-US" altLang="en-US" sz="1600" b="0" dirty="0">
                <a:solidFill>
                  <a:srgbClr val="99FF66"/>
                </a:solidFill>
              </a:rPr>
              <a:t>--Average refractive error: +4</a:t>
            </a:r>
          </a:p>
          <a:p>
            <a:pPr eaLnBrk="1" hangingPunct="1">
              <a:spcBef>
                <a:spcPct val="0"/>
              </a:spcBef>
              <a:buClrTx/>
              <a:buSzTx/>
              <a:buFontTx/>
              <a:buNone/>
            </a:pPr>
            <a:r>
              <a:rPr lang="en-US" altLang="en-US" sz="1600" b="0" dirty="0">
                <a:solidFill>
                  <a:srgbClr val="99FF66"/>
                </a:solidFill>
              </a:rPr>
              <a:t>--Strabismus usually measures ET</a:t>
            </a:r>
            <a:r>
              <a:rPr lang="en-US" altLang="en-US" sz="1600" dirty="0">
                <a:solidFill>
                  <a:srgbClr val="99FF66"/>
                </a:solidFill>
              </a:rPr>
              <a:t>  </a:t>
            </a:r>
            <a:r>
              <a:rPr lang="en-US" altLang="en-US" sz="1600" dirty="0">
                <a:solidFill>
                  <a:srgbClr val="99FF66"/>
                </a:solidFill>
                <a:cs typeface="Arial" panose="020B0604020202020204" pitchFamily="34" charset="0"/>
              </a:rPr>
              <a:t>≈</a:t>
            </a:r>
            <a:r>
              <a:rPr lang="en-US" altLang="en-US" sz="1600" b="0" dirty="0">
                <a:solidFill>
                  <a:srgbClr val="99FF66"/>
                </a:solidFill>
              </a:rPr>
              <a:t>   ET’</a:t>
            </a:r>
          </a:p>
          <a:p>
            <a:pPr eaLnBrk="1" hangingPunct="1">
              <a:spcBef>
                <a:spcPct val="0"/>
              </a:spcBef>
              <a:buClrTx/>
              <a:buSzTx/>
              <a:buFontTx/>
              <a:buNone/>
            </a:pPr>
            <a:r>
              <a:rPr lang="en-US" altLang="en-US" sz="1600" dirty="0">
                <a:solidFill>
                  <a:srgbClr val="99FF66"/>
                </a:solidFill>
              </a:rPr>
              <a:t>Management</a:t>
            </a:r>
          </a:p>
          <a:p>
            <a:pPr eaLnBrk="1" hangingPunct="1">
              <a:spcBef>
                <a:spcPct val="0"/>
              </a:spcBef>
              <a:buClrTx/>
              <a:buSzTx/>
              <a:buFontTx/>
              <a:buNone/>
            </a:pPr>
            <a:r>
              <a:rPr lang="en-US" altLang="en-US" sz="1600" b="0" dirty="0">
                <a:solidFill>
                  <a:srgbClr val="99FF66"/>
                </a:solidFill>
              </a:rPr>
              <a:t>--Prescribe full CR</a:t>
            </a:r>
          </a:p>
          <a:p>
            <a:pPr eaLnBrk="1" hangingPunct="1">
              <a:spcBef>
                <a:spcPct val="0"/>
              </a:spcBef>
              <a:buClrTx/>
              <a:buSzTx/>
              <a:buFontTx/>
              <a:buNone/>
            </a:pPr>
            <a:r>
              <a:rPr lang="en-US" altLang="en-US" sz="1600" b="0" dirty="0">
                <a:solidFill>
                  <a:srgbClr val="99FF66"/>
                </a:solidFill>
              </a:rPr>
              <a:t>  --If residual ET’ with full CR: Rx bifocal </a:t>
            </a:r>
          </a:p>
          <a:p>
            <a:pPr eaLnBrk="1" hangingPunct="1">
              <a:spcBef>
                <a:spcPct val="0"/>
              </a:spcBef>
              <a:buClrTx/>
              <a:buSzTx/>
              <a:buFontTx/>
              <a:buNone/>
            </a:pPr>
            <a:r>
              <a:rPr lang="en-US" altLang="en-US" sz="1600" b="0" dirty="0">
                <a:solidFill>
                  <a:srgbClr val="99FF66"/>
                </a:solidFill>
              </a:rPr>
              <a:t>  --Try to wean off plus over time</a:t>
            </a:r>
          </a:p>
        </p:txBody>
      </p:sp>
      <p:sp>
        <p:nvSpPr>
          <p:cNvPr id="132142" name="Slide Number Placeholder 1">
            <a:extLst>
              <a:ext uri="{FF2B5EF4-FFF2-40B4-BE49-F238E27FC236}">
                <a16:creationId xmlns:a16="http://schemas.microsoft.com/office/drawing/2014/main" id="{3DEB8564-78EA-494B-9576-63F54D0221A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33B722-F719-424C-832F-2C41BAC5FB91}" type="slidenum">
              <a:rPr lang="en-US" altLang="en-US" sz="1000"/>
              <a:pPr>
                <a:spcBef>
                  <a:spcPct val="0"/>
                </a:spcBef>
                <a:buClrTx/>
                <a:buSzTx/>
                <a:buFontTx/>
                <a:buNone/>
              </a:pPr>
              <a:t>175</a:t>
            </a:fld>
            <a:endParaRPr lang="en-US" altLang="en-US" sz="1000"/>
          </a:p>
        </p:txBody>
      </p:sp>
      <p:sp>
        <p:nvSpPr>
          <p:cNvPr id="2" name="Oval 1">
            <a:extLst>
              <a:ext uri="{FF2B5EF4-FFF2-40B4-BE49-F238E27FC236}">
                <a16:creationId xmlns:a16="http://schemas.microsoft.com/office/drawing/2014/main" id="{3CB0CAC1-D1C5-4BD5-9C3D-A01730150860}"/>
              </a:ext>
            </a:extLst>
          </p:cNvPr>
          <p:cNvSpPr/>
          <p:nvPr/>
        </p:nvSpPr>
        <p:spPr bwMode="auto">
          <a:xfrm>
            <a:off x="1295400" y="3327400"/>
            <a:ext cx="1416050" cy="479425"/>
          </a:xfrm>
          <a:prstGeom prst="ellipse">
            <a:avLst/>
          </a:prstGeom>
          <a:noFill/>
          <a:ln>
            <a:solidFill>
              <a:schemeClr val="bg1">
                <a:lumMod val="75000"/>
              </a:schemeClr>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extBox 2">
            <a:extLst>
              <a:ext uri="{FF2B5EF4-FFF2-40B4-BE49-F238E27FC236}">
                <a16:creationId xmlns:a16="http://schemas.microsoft.com/office/drawing/2014/main" id="{D1DC4AC2-D8C8-4758-A20C-06131392C0D0}"/>
              </a:ext>
            </a:extLst>
          </p:cNvPr>
          <p:cNvSpPr txBox="1"/>
          <p:nvPr/>
        </p:nvSpPr>
        <p:spPr>
          <a:xfrm>
            <a:off x="197347" y="3908425"/>
            <a:ext cx="5790705" cy="1600438"/>
          </a:xfrm>
          <a:prstGeom prst="rect">
            <a:avLst/>
          </a:prstGeom>
          <a:solidFill>
            <a:srgbClr val="FFCCFF"/>
          </a:solidFill>
        </p:spPr>
        <p:txBody>
          <a:bodyPr wrap="square" rtlCol="0">
            <a:spAutoFit/>
          </a:bodyPr>
          <a:lstStyle/>
          <a:p>
            <a:r>
              <a:rPr lang="en-US" sz="1400" b="0" i="1" dirty="0">
                <a:solidFill>
                  <a:schemeClr val="bg1">
                    <a:lumMod val="75000"/>
                  </a:schemeClr>
                </a:solidFill>
              </a:rPr>
              <a:t>What does the term </a:t>
            </a:r>
            <a:r>
              <a:rPr lang="en-US" sz="1400" b="0" dirty="0">
                <a:solidFill>
                  <a:schemeClr val="bg1">
                    <a:lumMod val="75000"/>
                  </a:schemeClr>
                </a:solidFill>
              </a:rPr>
              <a:t>divergence</a:t>
            </a:r>
            <a:r>
              <a:rPr lang="en-US" sz="1400" b="0" i="1" dirty="0">
                <a:solidFill>
                  <a:schemeClr val="bg1">
                    <a:lumMod val="75000"/>
                  </a:schemeClr>
                </a:solidFill>
              </a:rPr>
              <a:t> refer to in this context?</a:t>
            </a:r>
            <a:endParaRPr lang="en-US" sz="1400" b="0" dirty="0">
              <a:solidFill>
                <a:schemeClr val="bg1">
                  <a:lumMod val="75000"/>
                </a:schemeClr>
              </a:solidFill>
            </a:endParaRPr>
          </a:p>
          <a:p>
            <a:r>
              <a:rPr lang="en-US" sz="1400" b="0" dirty="0">
                <a:solidFill>
                  <a:schemeClr val="bg1">
                    <a:lumMod val="75000"/>
                  </a:schemeClr>
                </a:solidFill>
              </a:rPr>
              <a:t>To motor inputs intended to prevent overconvergence, with subsequent loss of bifixation of the object of regard</a:t>
            </a:r>
          </a:p>
          <a:p>
            <a:endParaRPr lang="en-US" sz="1400" b="0" i="1" dirty="0">
              <a:solidFill>
                <a:schemeClr val="bg1">
                  <a:lumMod val="75000"/>
                </a:schemeClr>
              </a:solidFill>
            </a:endParaRPr>
          </a:p>
          <a:p>
            <a:r>
              <a:rPr lang="en-US" sz="1400" b="0" i="1" dirty="0">
                <a:solidFill>
                  <a:schemeClr val="bg1">
                    <a:lumMod val="75000"/>
                  </a:schemeClr>
                </a:solidFill>
              </a:rPr>
              <a:t>What is the general term for the set of efferent pathways responsible for establishing and maintaining bifixation on objects of regard?</a:t>
            </a:r>
          </a:p>
          <a:p>
            <a:r>
              <a:rPr lang="en-US" sz="1400" b="0" dirty="0">
                <a:solidFill>
                  <a:schemeClr val="bg1">
                    <a:lumMod val="75000"/>
                  </a:schemeClr>
                </a:solidFill>
              </a:rPr>
              <a:t>The </a:t>
            </a:r>
            <a:r>
              <a:rPr lang="en-US" sz="1400" dirty="0">
                <a:solidFill>
                  <a:srgbClr val="0000FF"/>
                </a:solidFill>
              </a:rPr>
              <a:t>supranuclear pathways</a:t>
            </a:r>
          </a:p>
        </p:txBody>
      </p:sp>
      <p:sp>
        <p:nvSpPr>
          <p:cNvPr id="4" name="TextBox 3">
            <a:extLst>
              <a:ext uri="{FF2B5EF4-FFF2-40B4-BE49-F238E27FC236}">
                <a16:creationId xmlns:a16="http://schemas.microsoft.com/office/drawing/2014/main" id="{7837D5C7-A876-43D2-B7B7-88943F406D78}"/>
              </a:ext>
            </a:extLst>
          </p:cNvPr>
          <p:cNvSpPr txBox="1"/>
          <p:nvPr/>
        </p:nvSpPr>
        <p:spPr>
          <a:xfrm>
            <a:off x="531495" y="4035425"/>
            <a:ext cx="8178842" cy="461665"/>
          </a:xfrm>
          <a:prstGeom prst="rect">
            <a:avLst/>
          </a:prstGeom>
          <a:solidFill>
            <a:schemeClr val="accent1">
              <a:lumMod val="20000"/>
              <a:lumOff val="80000"/>
            </a:schemeClr>
          </a:solidFill>
          <a:ln>
            <a:solidFill>
              <a:schemeClr val="tx1"/>
            </a:solidFill>
          </a:ln>
        </p:spPr>
        <p:txBody>
          <a:bodyPr wrap="none" rtlCol="0">
            <a:spAutoFit/>
          </a:bodyPr>
          <a:lstStyle/>
          <a:p>
            <a:r>
              <a:rPr lang="en-US" sz="2400" b="0" i="1" dirty="0">
                <a:effectLst>
                  <a:outerShdw blurRad="38100" dist="38100" dir="2700000" algn="tl">
                    <a:srgbClr val="000000">
                      <a:alpha val="43137"/>
                    </a:srgbClr>
                  </a:outerShdw>
                </a:effectLst>
              </a:rPr>
              <a:t>For more on the supranuclear pathways, see slide-set </a:t>
            </a:r>
            <a:r>
              <a:rPr lang="en-US" sz="2400" b="0" dirty="0">
                <a:effectLst>
                  <a:outerShdw blurRad="38100" dist="38100" dir="2700000" algn="tl">
                    <a:srgbClr val="000000">
                      <a:alpha val="43137"/>
                    </a:srgbClr>
                  </a:outerShdw>
                </a:effectLst>
              </a:rPr>
              <a:t>N21</a:t>
            </a:r>
          </a:p>
        </p:txBody>
      </p:sp>
      <p:sp>
        <p:nvSpPr>
          <p:cNvPr id="5" name="Title 4">
            <a:extLst>
              <a:ext uri="{FF2B5EF4-FFF2-40B4-BE49-F238E27FC236}">
                <a16:creationId xmlns:a16="http://schemas.microsoft.com/office/drawing/2014/main" id="{2CBBA8B8-8E54-4FC7-A0CE-C387FC4ABC75}"/>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58A5F6EF-8B78-4DF5-A5B1-1E44EB5B319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15329473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3" name="Text Box 3">
            <a:extLst>
              <a:ext uri="{FF2B5EF4-FFF2-40B4-BE49-F238E27FC236}">
                <a16:creationId xmlns:a16="http://schemas.microsoft.com/office/drawing/2014/main" id="{A9907905-ADA7-43D2-9B43-021361D6ED4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3124" name="Text Box 4">
            <a:extLst>
              <a:ext uri="{FF2B5EF4-FFF2-40B4-BE49-F238E27FC236}">
                <a16:creationId xmlns:a16="http://schemas.microsoft.com/office/drawing/2014/main" id="{F9534C9F-5EF9-46E5-B088-210498741E2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3125" name="Text Box 5">
            <a:extLst>
              <a:ext uri="{FF2B5EF4-FFF2-40B4-BE49-F238E27FC236}">
                <a16:creationId xmlns:a16="http://schemas.microsoft.com/office/drawing/2014/main" id="{93850F62-3FCC-4FF3-928D-0B0049632311}"/>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3126" name="Text Box 6">
            <a:extLst>
              <a:ext uri="{FF2B5EF4-FFF2-40B4-BE49-F238E27FC236}">
                <a16:creationId xmlns:a16="http://schemas.microsoft.com/office/drawing/2014/main" id="{D51EDA85-E1F5-4CC4-AC87-285EAF6E3F8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3127" name="Text Box 7">
            <a:extLst>
              <a:ext uri="{FF2B5EF4-FFF2-40B4-BE49-F238E27FC236}">
                <a16:creationId xmlns:a16="http://schemas.microsoft.com/office/drawing/2014/main" id="{C8AEFA23-E50B-49A4-A638-C9A9D38F5B56}"/>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3128" name="Text Box 8">
            <a:extLst>
              <a:ext uri="{FF2B5EF4-FFF2-40B4-BE49-F238E27FC236}">
                <a16:creationId xmlns:a16="http://schemas.microsoft.com/office/drawing/2014/main" id="{E2EBA877-BF8F-499C-A98B-7A9CE181A461}"/>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3129" name="Line 9">
            <a:extLst>
              <a:ext uri="{FF2B5EF4-FFF2-40B4-BE49-F238E27FC236}">
                <a16:creationId xmlns:a16="http://schemas.microsoft.com/office/drawing/2014/main" id="{A14841E2-5074-49A0-BDF9-9D14B63CB187}"/>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0" name="Line 10">
            <a:extLst>
              <a:ext uri="{FF2B5EF4-FFF2-40B4-BE49-F238E27FC236}">
                <a16:creationId xmlns:a16="http://schemas.microsoft.com/office/drawing/2014/main" id="{9C215AE4-582A-44B0-BAD0-4D16368242F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1" name="Line 11">
            <a:extLst>
              <a:ext uri="{FF2B5EF4-FFF2-40B4-BE49-F238E27FC236}">
                <a16:creationId xmlns:a16="http://schemas.microsoft.com/office/drawing/2014/main" id="{B4FA98F5-7D6B-4D32-A5A9-EF6A65C3668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2" name="Line 12">
            <a:extLst>
              <a:ext uri="{FF2B5EF4-FFF2-40B4-BE49-F238E27FC236}">
                <a16:creationId xmlns:a16="http://schemas.microsoft.com/office/drawing/2014/main" id="{9AFC6E30-412B-4EEA-9DC8-0E6444B3F9F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3" name="Line 13">
            <a:extLst>
              <a:ext uri="{FF2B5EF4-FFF2-40B4-BE49-F238E27FC236}">
                <a16:creationId xmlns:a16="http://schemas.microsoft.com/office/drawing/2014/main" id="{CC00F75E-91C3-45B9-9AE1-4EACD3317DEF}"/>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4" name="Line 14">
            <a:extLst>
              <a:ext uri="{FF2B5EF4-FFF2-40B4-BE49-F238E27FC236}">
                <a16:creationId xmlns:a16="http://schemas.microsoft.com/office/drawing/2014/main" id="{A4B0C517-04E7-4103-B8BF-E003EFDC848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5" name="Line 15">
            <a:extLst>
              <a:ext uri="{FF2B5EF4-FFF2-40B4-BE49-F238E27FC236}">
                <a16:creationId xmlns:a16="http://schemas.microsoft.com/office/drawing/2014/main" id="{4BD46E3D-AFDD-4963-A254-DD6430A5E896}"/>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6" name="Line 16">
            <a:extLst>
              <a:ext uri="{FF2B5EF4-FFF2-40B4-BE49-F238E27FC236}">
                <a16:creationId xmlns:a16="http://schemas.microsoft.com/office/drawing/2014/main" id="{162C2E15-5600-44A8-B6AC-A779BB613D07}"/>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7" name="Rectangle 17">
            <a:extLst>
              <a:ext uri="{FF2B5EF4-FFF2-40B4-BE49-F238E27FC236}">
                <a16:creationId xmlns:a16="http://schemas.microsoft.com/office/drawing/2014/main" id="{82C3461E-B848-401F-9D42-F6A9C0C0F4E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3138" name="Rectangle 18">
            <a:extLst>
              <a:ext uri="{FF2B5EF4-FFF2-40B4-BE49-F238E27FC236}">
                <a16:creationId xmlns:a16="http://schemas.microsoft.com/office/drawing/2014/main" id="{DD8752A9-A2EB-4A6F-AAD8-FB468E69369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3139" name="Text Box 19">
            <a:extLst>
              <a:ext uri="{FF2B5EF4-FFF2-40B4-BE49-F238E27FC236}">
                <a16:creationId xmlns:a16="http://schemas.microsoft.com/office/drawing/2014/main" id="{68345D46-D4D6-49FB-BAF4-4BF450BE3DC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3140" name="Text Box 20">
            <a:extLst>
              <a:ext uri="{FF2B5EF4-FFF2-40B4-BE49-F238E27FC236}">
                <a16:creationId xmlns:a16="http://schemas.microsoft.com/office/drawing/2014/main" id="{FA653175-D1A8-4E46-A227-623E02E18B5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3141" name="Text Box 21">
            <a:extLst>
              <a:ext uri="{FF2B5EF4-FFF2-40B4-BE49-F238E27FC236}">
                <a16:creationId xmlns:a16="http://schemas.microsoft.com/office/drawing/2014/main" id="{6FC0C89F-9E59-4769-B7DB-C016FBBD04D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3158" name="Text Box 38">
            <a:extLst>
              <a:ext uri="{FF2B5EF4-FFF2-40B4-BE49-F238E27FC236}">
                <a16:creationId xmlns:a16="http://schemas.microsoft.com/office/drawing/2014/main" id="{5AF93E00-6F8C-4400-8CFA-DDCE285BFFF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3159" name="Text Box 39">
            <a:extLst>
              <a:ext uri="{FF2B5EF4-FFF2-40B4-BE49-F238E27FC236}">
                <a16:creationId xmlns:a16="http://schemas.microsoft.com/office/drawing/2014/main" id="{AA11A1EC-4654-401D-996A-42ACBE4DA70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3160" name="Text Box 40">
            <a:extLst>
              <a:ext uri="{FF2B5EF4-FFF2-40B4-BE49-F238E27FC236}">
                <a16:creationId xmlns:a16="http://schemas.microsoft.com/office/drawing/2014/main" id="{6269315D-8918-4461-9EF8-9E5CFAFA839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3161" name="Line 41">
            <a:extLst>
              <a:ext uri="{FF2B5EF4-FFF2-40B4-BE49-F238E27FC236}">
                <a16:creationId xmlns:a16="http://schemas.microsoft.com/office/drawing/2014/main" id="{75F9848D-9FDB-401D-8682-AFC5D8E2AA0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62" name="Line 42">
            <a:extLst>
              <a:ext uri="{FF2B5EF4-FFF2-40B4-BE49-F238E27FC236}">
                <a16:creationId xmlns:a16="http://schemas.microsoft.com/office/drawing/2014/main" id="{0454FF7C-2950-423D-8FF7-3A582B9E456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63" name="Line 43">
            <a:extLst>
              <a:ext uri="{FF2B5EF4-FFF2-40B4-BE49-F238E27FC236}">
                <a16:creationId xmlns:a16="http://schemas.microsoft.com/office/drawing/2014/main" id="{73A6132A-97D8-4261-BB1B-DA504D71A08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64" name="Line 44">
            <a:extLst>
              <a:ext uri="{FF2B5EF4-FFF2-40B4-BE49-F238E27FC236}">
                <a16:creationId xmlns:a16="http://schemas.microsoft.com/office/drawing/2014/main" id="{EC77BBCB-F4F5-490B-8239-0F794B793C6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65" name="Text Box 45">
            <a:extLst>
              <a:ext uri="{FF2B5EF4-FFF2-40B4-BE49-F238E27FC236}">
                <a16:creationId xmlns:a16="http://schemas.microsoft.com/office/drawing/2014/main" id="{A852926F-19FB-4531-9E38-76742294B55B}"/>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99FF66"/>
                </a:solidFill>
              </a:rPr>
              <a:t>+4</a:t>
            </a:r>
          </a:p>
          <a:p>
            <a:pPr eaLnBrk="1" hangingPunct="1">
              <a:spcBef>
                <a:spcPct val="0"/>
              </a:spcBef>
              <a:buClrTx/>
              <a:buSzTx/>
              <a:buFontTx/>
              <a:buNone/>
            </a:pPr>
            <a:r>
              <a:rPr lang="en-US" altLang="en-US" sz="1600" b="0">
                <a:solidFill>
                  <a:srgbClr val="99FF66"/>
                </a:solidFill>
              </a:rPr>
              <a:t>--Strabismus usually measures ET</a:t>
            </a:r>
            <a:r>
              <a:rPr lang="en-US" altLang="en-US" sz="1600">
                <a:solidFill>
                  <a:srgbClr val="99FF66"/>
                </a:solidFill>
              </a:rPr>
              <a:t>  </a:t>
            </a:r>
            <a:r>
              <a:rPr lang="en-US" altLang="en-US" sz="1600">
                <a:solidFill>
                  <a:srgbClr val="99FF66"/>
                </a:solidFill>
                <a:cs typeface="Arial" panose="020B0604020202020204" pitchFamily="34" charset="0"/>
              </a:rPr>
              <a:t>≈</a:t>
            </a:r>
            <a:r>
              <a:rPr lang="en-US" altLang="en-US" sz="1600" b="0">
                <a:solidFill>
                  <a:srgbClr val="99FF66"/>
                </a:solidFill>
              </a:rPr>
              <a:t>   ET’</a:t>
            </a:r>
          </a:p>
          <a:p>
            <a:pPr eaLnBrk="1" hangingPunct="1">
              <a:spcBef>
                <a:spcPct val="0"/>
              </a:spcBef>
              <a:buClrTx/>
              <a:buSzTx/>
              <a:buFontTx/>
              <a:buNone/>
            </a:pPr>
            <a:r>
              <a:rPr lang="en-US" altLang="en-US" sz="1600">
                <a:solidFill>
                  <a:srgbClr val="99FF66"/>
                </a:solidFill>
              </a:rPr>
              <a:t>Management</a:t>
            </a:r>
          </a:p>
          <a:p>
            <a:pPr eaLnBrk="1" hangingPunct="1">
              <a:spcBef>
                <a:spcPct val="0"/>
              </a:spcBef>
              <a:buClrTx/>
              <a:buSzTx/>
              <a:buFontTx/>
              <a:buNone/>
            </a:pPr>
            <a:r>
              <a:rPr lang="en-US" altLang="en-US" sz="1600" b="0">
                <a:solidFill>
                  <a:srgbClr val="99FF66"/>
                </a:solidFill>
              </a:rPr>
              <a:t>--Prescribe full CR</a:t>
            </a:r>
          </a:p>
          <a:p>
            <a:pPr eaLnBrk="1" hangingPunct="1">
              <a:spcBef>
                <a:spcPct val="0"/>
              </a:spcBef>
              <a:buClrTx/>
              <a:buSzTx/>
              <a:buFontTx/>
              <a:buNone/>
            </a:pPr>
            <a:r>
              <a:rPr lang="en-US" altLang="en-US" sz="1600" b="0">
                <a:solidFill>
                  <a:srgbClr val="99FF66"/>
                </a:solidFill>
              </a:rPr>
              <a:t>  --If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3166" name="Slide Number Placeholder 1">
            <a:extLst>
              <a:ext uri="{FF2B5EF4-FFF2-40B4-BE49-F238E27FC236}">
                <a16:creationId xmlns:a16="http://schemas.microsoft.com/office/drawing/2014/main" id="{272EA471-5ECB-4132-BC5D-4AA00F47470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625F32C-0CF0-4127-A5B0-66C6A0256715}" type="slidenum">
              <a:rPr lang="en-US" altLang="en-US" sz="1000"/>
              <a:pPr>
                <a:spcBef>
                  <a:spcPct val="0"/>
                </a:spcBef>
                <a:buClrTx/>
                <a:buSzTx/>
                <a:buFontTx/>
                <a:buNone/>
              </a:pPr>
              <a:t>176</a:t>
            </a:fld>
            <a:endParaRPr lang="en-US" altLang="en-US" sz="1000"/>
          </a:p>
        </p:txBody>
      </p:sp>
      <p:sp>
        <p:nvSpPr>
          <p:cNvPr id="2" name="Title 1">
            <a:extLst>
              <a:ext uri="{FF2B5EF4-FFF2-40B4-BE49-F238E27FC236}">
                <a16:creationId xmlns:a16="http://schemas.microsoft.com/office/drawing/2014/main" id="{F46D041F-00E1-441A-8327-D11CF3F0AF37}"/>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589A2C18-9877-48C2-A1A0-D60880078FE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Text Box 3">
            <a:extLst>
              <a:ext uri="{FF2B5EF4-FFF2-40B4-BE49-F238E27FC236}">
                <a16:creationId xmlns:a16="http://schemas.microsoft.com/office/drawing/2014/main" id="{05AB638C-7E63-449E-B102-3612B6434E7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4148" name="Text Box 4">
            <a:extLst>
              <a:ext uri="{FF2B5EF4-FFF2-40B4-BE49-F238E27FC236}">
                <a16:creationId xmlns:a16="http://schemas.microsoft.com/office/drawing/2014/main" id="{9423646C-5C46-49AA-87AC-D469FCADC49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4149" name="Text Box 5">
            <a:extLst>
              <a:ext uri="{FF2B5EF4-FFF2-40B4-BE49-F238E27FC236}">
                <a16:creationId xmlns:a16="http://schemas.microsoft.com/office/drawing/2014/main" id="{41EE6EAF-8AF9-4D82-83AD-F4ACA9DE9B65}"/>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4150" name="Text Box 6">
            <a:extLst>
              <a:ext uri="{FF2B5EF4-FFF2-40B4-BE49-F238E27FC236}">
                <a16:creationId xmlns:a16="http://schemas.microsoft.com/office/drawing/2014/main" id="{22591D91-3D90-47A7-BAFA-A9685D31A65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4151" name="Text Box 7">
            <a:extLst>
              <a:ext uri="{FF2B5EF4-FFF2-40B4-BE49-F238E27FC236}">
                <a16:creationId xmlns:a16="http://schemas.microsoft.com/office/drawing/2014/main" id="{74CF1539-005B-4749-8808-6DE672D6A3AC}"/>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4152" name="Text Box 8">
            <a:extLst>
              <a:ext uri="{FF2B5EF4-FFF2-40B4-BE49-F238E27FC236}">
                <a16:creationId xmlns:a16="http://schemas.microsoft.com/office/drawing/2014/main" id="{C27B70E2-971F-47A4-92BB-730DC8D03C65}"/>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4153" name="Line 9">
            <a:extLst>
              <a:ext uri="{FF2B5EF4-FFF2-40B4-BE49-F238E27FC236}">
                <a16:creationId xmlns:a16="http://schemas.microsoft.com/office/drawing/2014/main" id="{4ACDC67E-1581-49A5-B04C-6B85419B754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4" name="Line 10">
            <a:extLst>
              <a:ext uri="{FF2B5EF4-FFF2-40B4-BE49-F238E27FC236}">
                <a16:creationId xmlns:a16="http://schemas.microsoft.com/office/drawing/2014/main" id="{7E5A6642-B236-4F01-91C7-334F6D1946F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5" name="Line 11">
            <a:extLst>
              <a:ext uri="{FF2B5EF4-FFF2-40B4-BE49-F238E27FC236}">
                <a16:creationId xmlns:a16="http://schemas.microsoft.com/office/drawing/2014/main" id="{1E1C0DAC-DBCC-4D9C-8610-00FB82AD797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2">
            <a:extLst>
              <a:ext uri="{FF2B5EF4-FFF2-40B4-BE49-F238E27FC236}">
                <a16:creationId xmlns:a16="http://schemas.microsoft.com/office/drawing/2014/main" id="{2756F4C5-D869-432B-B03A-FFD7E8B77F2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3">
            <a:extLst>
              <a:ext uri="{FF2B5EF4-FFF2-40B4-BE49-F238E27FC236}">
                <a16:creationId xmlns:a16="http://schemas.microsoft.com/office/drawing/2014/main" id="{D80412A2-EA0A-40E0-8D57-E17DF83BA707}"/>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Line 14">
            <a:extLst>
              <a:ext uri="{FF2B5EF4-FFF2-40B4-BE49-F238E27FC236}">
                <a16:creationId xmlns:a16="http://schemas.microsoft.com/office/drawing/2014/main" id="{ED1EA3EA-0E5C-42D0-B24C-18187763ADB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9" name="Line 15">
            <a:extLst>
              <a:ext uri="{FF2B5EF4-FFF2-40B4-BE49-F238E27FC236}">
                <a16:creationId xmlns:a16="http://schemas.microsoft.com/office/drawing/2014/main" id="{155A9344-FFBD-4D41-829B-77C0AE6B2FF3}"/>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0" name="Line 16">
            <a:extLst>
              <a:ext uri="{FF2B5EF4-FFF2-40B4-BE49-F238E27FC236}">
                <a16:creationId xmlns:a16="http://schemas.microsoft.com/office/drawing/2014/main" id="{EFCE54E2-4A05-4C25-A0BB-B7C36F383F75}"/>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1" name="Rectangle 17">
            <a:extLst>
              <a:ext uri="{FF2B5EF4-FFF2-40B4-BE49-F238E27FC236}">
                <a16:creationId xmlns:a16="http://schemas.microsoft.com/office/drawing/2014/main" id="{0DD87DE9-A5AA-4484-A33A-A234CDA8FA2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4162" name="Rectangle 18">
            <a:extLst>
              <a:ext uri="{FF2B5EF4-FFF2-40B4-BE49-F238E27FC236}">
                <a16:creationId xmlns:a16="http://schemas.microsoft.com/office/drawing/2014/main" id="{5719DFF7-9B9B-4F6C-90B8-80EB4EA2AB3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4163" name="Text Box 19">
            <a:extLst>
              <a:ext uri="{FF2B5EF4-FFF2-40B4-BE49-F238E27FC236}">
                <a16:creationId xmlns:a16="http://schemas.microsoft.com/office/drawing/2014/main" id="{18950906-0463-4500-8369-08B91E51059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4164" name="Text Box 20">
            <a:extLst>
              <a:ext uri="{FF2B5EF4-FFF2-40B4-BE49-F238E27FC236}">
                <a16:creationId xmlns:a16="http://schemas.microsoft.com/office/drawing/2014/main" id="{3365E3B3-DAA0-415E-A903-F7A690787ED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4165" name="Text Box 21">
            <a:extLst>
              <a:ext uri="{FF2B5EF4-FFF2-40B4-BE49-F238E27FC236}">
                <a16:creationId xmlns:a16="http://schemas.microsoft.com/office/drawing/2014/main" id="{D5082878-92B3-4090-8393-F58DAE4C418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4182" name="Text Box 38">
            <a:extLst>
              <a:ext uri="{FF2B5EF4-FFF2-40B4-BE49-F238E27FC236}">
                <a16:creationId xmlns:a16="http://schemas.microsoft.com/office/drawing/2014/main" id="{6F5B3769-F646-4B79-9B82-6E1AE8A1CEE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4183" name="Text Box 39">
            <a:extLst>
              <a:ext uri="{FF2B5EF4-FFF2-40B4-BE49-F238E27FC236}">
                <a16:creationId xmlns:a16="http://schemas.microsoft.com/office/drawing/2014/main" id="{4CA1199A-395B-4947-8632-2409DF65E7E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4184" name="Text Box 40">
            <a:extLst>
              <a:ext uri="{FF2B5EF4-FFF2-40B4-BE49-F238E27FC236}">
                <a16:creationId xmlns:a16="http://schemas.microsoft.com/office/drawing/2014/main" id="{DD012DCE-4A4E-4EE0-B169-F4EFC91DA38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4185" name="Line 41">
            <a:extLst>
              <a:ext uri="{FF2B5EF4-FFF2-40B4-BE49-F238E27FC236}">
                <a16:creationId xmlns:a16="http://schemas.microsoft.com/office/drawing/2014/main" id="{0613B475-A38A-40A5-9265-3A4F2F65B4B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6" name="Line 42">
            <a:extLst>
              <a:ext uri="{FF2B5EF4-FFF2-40B4-BE49-F238E27FC236}">
                <a16:creationId xmlns:a16="http://schemas.microsoft.com/office/drawing/2014/main" id="{6AF36FD4-3AEB-417D-B0C4-2E1CD910638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7" name="Line 43">
            <a:extLst>
              <a:ext uri="{FF2B5EF4-FFF2-40B4-BE49-F238E27FC236}">
                <a16:creationId xmlns:a16="http://schemas.microsoft.com/office/drawing/2014/main" id="{3D2EC069-48D4-4B0A-9A8F-D9B0A7888A6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8" name="Line 44">
            <a:extLst>
              <a:ext uri="{FF2B5EF4-FFF2-40B4-BE49-F238E27FC236}">
                <a16:creationId xmlns:a16="http://schemas.microsoft.com/office/drawing/2014/main" id="{A1CCA8A7-C9F4-4A09-98DA-36FB3448B832}"/>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89" name="Text Box 45">
            <a:extLst>
              <a:ext uri="{FF2B5EF4-FFF2-40B4-BE49-F238E27FC236}">
                <a16:creationId xmlns:a16="http://schemas.microsoft.com/office/drawing/2014/main" id="{09AD6408-7C70-402E-B4DB-737FFC7ED044}"/>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solidFill>
                  <a:srgbClr val="99FF66"/>
                </a:solidFill>
              </a:rPr>
              <a:t>--Strabismus usually measures ET</a:t>
            </a:r>
            <a:r>
              <a:rPr lang="en-US" altLang="en-US" sz="1600">
                <a:solidFill>
                  <a:srgbClr val="99FF66"/>
                </a:solidFill>
              </a:rPr>
              <a:t>  </a:t>
            </a:r>
            <a:r>
              <a:rPr lang="en-US" altLang="en-US" sz="1600">
                <a:solidFill>
                  <a:srgbClr val="99FF66"/>
                </a:solidFill>
                <a:cs typeface="Arial" panose="020B0604020202020204" pitchFamily="34" charset="0"/>
              </a:rPr>
              <a:t>≈</a:t>
            </a:r>
            <a:r>
              <a:rPr lang="en-US" altLang="en-US" sz="1600" b="0">
                <a:solidFill>
                  <a:srgbClr val="99FF66"/>
                </a:solidFill>
              </a:rPr>
              <a:t>   ET’</a:t>
            </a:r>
          </a:p>
          <a:p>
            <a:pPr eaLnBrk="1" hangingPunct="1">
              <a:spcBef>
                <a:spcPct val="0"/>
              </a:spcBef>
              <a:buClrTx/>
              <a:buSzTx/>
              <a:buFontTx/>
              <a:buNone/>
            </a:pPr>
            <a:r>
              <a:rPr lang="en-US" altLang="en-US" sz="1600">
                <a:solidFill>
                  <a:srgbClr val="99FF66"/>
                </a:solidFill>
              </a:rPr>
              <a:t>Management</a:t>
            </a:r>
          </a:p>
          <a:p>
            <a:pPr eaLnBrk="1" hangingPunct="1">
              <a:spcBef>
                <a:spcPct val="0"/>
              </a:spcBef>
              <a:buClrTx/>
              <a:buSzTx/>
              <a:buFontTx/>
              <a:buNone/>
            </a:pPr>
            <a:r>
              <a:rPr lang="en-US" altLang="en-US" sz="1600" b="0">
                <a:solidFill>
                  <a:srgbClr val="99FF66"/>
                </a:solidFill>
              </a:rPr>
              <a:t>--Prescribe full CR</a:t>
            </a:r>
          </a:p>
          <a:p>
            <a:pPr eaLnBrk="1" hangingPunct="1">
              <a:spcBef>
                <a:spcPct val="0"/>
              </a:spcBef>
              <a:buClrTx/>
              <a:buSzTx/>
              <a:buFontTx/>
              <a:buNone/>
            </a:pPr>
            <a:r>
              <a:rPr lang="en-US" altLang="en-US" sz="1600" b="0">
                <a:solidFill>
                  <a:srgbClr val="99FF66"/>
                </a:solidFill>
              </a:rPr>
              <a:t>  --If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4190" name="Slide Number Placeholder 1">
            <a:extLst>
              <a:ext uri="{FF2B5EF4-FFF2-40B4-BE49-F238E27FC236}">
                <a16:creationId xmlns:a16="http://schemas.microsoft.com/office/drawing/2014/main" id="{DEF0B4A6-AF32-415E-9A85-5500CC4C9C5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675B62-DEBD-4BFA-8D2A-BA622151F4CA}" type="slidenum">
              <a:rPr lang="en-US" altLang="en-US" sz="1000"/>
              <a:pPr>
                <a:spcBef>
                  <a:spcPct val="0"/>
                </a:spcBef>
                <a:buClrTx/>
                <a:buSzTx/>
                <a:buFontTx/>
                <a:buNone/>
              </a:pPr>
              <a:t>177</a:t>
            </a:fld>
            <a:endParaRPr lang="en-US" altLang="en-US" sz="1000"/>
          </a:p>
        </p:txBody>
      </p:sp>
      <p:sp>
        <p:nvSpPr>
          <p:cNvPr id="2" name="Title 1">
            <a:extLst>
              <a:ext uri="{FF2B5EF4-FFF2-40B4-BE49-F238E27FC236}">
                <a16:creationId xmlns:a16="http://schemas.microsoft.com/office/drawing/2014/main" id="{2BB6FE54-E023-4EA2-983B-812551100C11}"/>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B9B5CADF-A0C5-4F10-A571-69D93A4BFB6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Text Box 3">
            <a:extLst>
              <a:ext uri="{FF2B5EF4-FFF2-40B4-BE49-F238E27FC236}">
                <a16:creationId xmlns:a16="http://schemas.microsoft.com/office/drawing/2014/main" id="{B94A7771-0047-4284-B759-218779620DB1}"/>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5172" name="Text Box 4">
            <a:extLst>
              <a:ext uri="{FF2B5EF4-FFF2-40B4-BE49-F238E27FC236}">
                <a16:creationId xmlns:a16="http://schemas.microsoft.com/office/drawing/2014/main" id="{2963293C-DE0A-43AE-AD0A-40A968AB91C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5173" name="Text Box 5">
            <a:extLst>
              <a:ext uri="{FF2B5EF4-FFF2-40B4-BE49-F238E27FC236}">
                <a16:creationId xmlns:a16="http://schemas.microsoft.com/office/drawing/2014/main" id="{964D748C-9666-4549-8A71-A57E0278D76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5174" name="Text Box 6">
            <a:extLst>
              <a:ext uri="{FF2B5EF4-FFF2-40B4-BE49-F238E27FC236}">
                <a16:creationId xmlns:a16="http://schemas.microsoft.com/office/drawing/2014/main" id="{03AC0700-32F3-45CD-AE1A-E1316F2B191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5175" name="Text Box 7">
            <a:extLst>
              <a:ext uri="{FF2B5EF4-FFF2-40B4-BE49-F238E27FC236}">
                <a16:creationId xmlns:a16="http://schemas.microsoft.com/office/drawing/2014/main" id="{97760039-F1A4-4922-83F4-072515126F0E}"/>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5176" name="Text Box 8">
            <a:extLst>
              <a:ext uri="{FF2B5EF4-FFF2-40B4-BE49-F238E27FC236}">
                <a16:creationId xmlns:a16="http://schemas.microsoft.com/office/drawing/2014/main" id="{497795D3-9D4B-4379-9395-52E07197B83D}"/>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5177" name="Line 9">
            <a:extLst>
              <a:ext uri="{FF2B5EF4-FFF2-40B4-BE49-F238E27FC236}">
                <a16:creationId xmlns:a16="http://schemas.microsoft.com/office/drawing/2014/main" id="{0304F7AC-EF6E-447A-94E2-A7436BCF9CDE}"/>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8" name="Line 10">
            <a:extLst>
              <a:ext uri="{FF2B5EF4-FFF2-40B4-BE49-F238E27FC236}">
                <a16:creationId xmlns:a16="http://schemas.microsoft.com/office/drawing/2014/main" id="{A5C2C727-4AC6-4BCD-BD8E-B452E1BBFEAE}"/>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9" name="Line 11">
            <a:extLst>
              <a:ext uri="{FF2B5EF4-FFF2-40B4-BE49-F238E27FC236}">
                <a16:creationId xmlns:a16="http://schemas.microsoft.com/office/drawing/2014/main" id="{70BC5678-7A59-4A29-B09C-E8F76DF8B7D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0" name="Line 12">
            <a:extLst>
              <a:ext uri="{FF2B5EF4-FFF2-40B4-BE49-F238E27FC236}">
                <a16:creationId xmlns:a16="http://schemas.microsoft.com/office/drawing/2014/main" id="{FF07D4A1-C7C7-46F1-959F-94F855C0469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1" name="Line 13">
            <a:extLst>
              <a:ext uri="{FF2B5EF4-FFF2-40B4-BE49-F238E27FC236}">
                <a16:creationId xmlns:a16="http://schemas.microsoft.com/office/drawing/2014/main" id="{D11ABE77-A581-46EC-9CAA-9B1104EB7BF8}"/>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2" name="Line 14">
            <a:extLst>
              <a:ext uri="{FF2B5EF4-FFF2-40B4-BE49-F238E27FC236}">
                <a16:creationId xmlns:a16="http://schemas.microsoft.com/office/drawing/2014/main" id="{EEA7C684-74AC-4BBF-B2EE-7BA3409D218A}"/>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3" name="Line 15">
            <a:extLst>
              <a:ext uri="{FF2B5EF4-FFF2-40B4-BE49-F238E27FC236}">
                <a16:creationId xmlns:a16="http://schemas.microsoft.com/office/drawing/2014/main" id="{6A79C688-9BC4-417D-AEA2-6CAB1D3BE275}"/>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4" name="Line 16">
            <a:extLst>
              <a:ext uri="{FF2B5EF4-FFF2-40B4-BE49-F238E27FC236}">
                <a16:creationId xmlns:a16="http://schemas.microsoft.com/office/drawing/2014/main" id="{87AA045A-7883-4BB2-A93B-5F037835DA56}"/>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5" name="Rectangle 17">
            <a:extLst>
              <a:ext uri="{FF2B5EF4-FFF2-40B4-BE49-F238E27FC236}">
                <a16:creationId xmlns:a16="http://schemas.microsoft.com/office/drawing/2014/main" id="{E888723E-C16B-4098-8694-6BD19FA4090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5186" name="Rectangle 18">
            <a:extLst>
              <a:ext uri="{FF2B5EF4-FFF2-40B4-BE49-F238E27FC236}">
                <a16:creationId xmlns:a16="http://schemas.microsoft.com/office/drawing/2014/main" id="{464418F5-1CFD-46C3-81AD-A93E98F58D1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5187" name="Text Box 19">
            <a:extLst>
              <a:ext uri="{FF2B5EF4-FFF2-40B4-BE49-F238E27FC236}">
                <a16:creationId xmlns:a16="http://schemas.microsoft.com/office/drawing/2014/main" id="{CCF28934-8A90-4125-8079-701B7ADD40D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5188" name="Text Box 20">
            <a:extLst>
              <a:ext uri="{FF2B5EF4-FFF2-40B4-BE49-F238E27FC236}">
                <a16:creationId xmlns:a16="http://schemas.microsoft.com/office/drawing/2014/main" id="{7C330F24-EBE3-4C5C-9E85-BCB3F1A2B23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5189" name="Text Box 21">
            <a:extLst>
              <a:ext uri="{FF2B5EF4-FFF2-40B4-BE49-F238E27FC236}">
                <a16:creationId xmlns:a16="http://schemas.microsoft.com/office/drawing/2014/main" id="{6EB05A4A-A543-482B-8D86-62E5D37F4A5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5206" name="Text Box 38">
            <a:extLst>
              <a:ext uri="{FF2B5EF4-FFF2-40B4-BE49-F238E27FC236}">
                <a16:creationId xmlns:a16="http://schemas.microsoft.com/office/drawing/2014/main" id="{CA94AFA0-878D-4AFD-A55E-8172E93AE00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5207" name="Text Box 39">
            <a:extLst>
              <a:ext uri="{FF2B5EF4-FFF2-40B4-BE49-F238E27FC236}">
                <a16:creationId xmlns:a16="http://schemas.microsoft.com/office/drawing/2014/main" id="{9CF7FC1C-F7E9-4FE6-A573-5E97520F181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5208" name="Text Box 40">
            <a:extLst>
              <a:ext uri="{FF2B5EF4-FFF2-40B4-BE49-F238E27FC236}">
                <a16:creationId xmlns:a16="http://schemas.microsoft.com/office/drawing/2014/main" id="{B1875F4D-8E9E-4EBE-821F-912434372B9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5209" name="Line 41">
            <a:extLst>
              <a:ext uri="{FF2B5EF4-FFF2-40B4-BE49-F238E27FC236}">
                <a16:creationId xmlns:a16="http://schemas.microsoft.com/office/drawing/2014/main" id="{96A4A2D9-900C-42D7-8E04-6D1CB415EBE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210" name="Line 42">
            <a:extLst>
              <a:ext uri="{FF2B5EF4-FFF2-40B4-BE49-F238E27FC236}">
                <a16:creationId xmlns:a16="http://schemas.microsoft.com/office/drawing/2014/main" id="{04B4AF34-8E95-4B6C-AEDE-04C53FFA845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211" name="Line 43">
            <a:extLst>
              <a:ext uri="{FF2B5EF4-FFF2-40B4-BE49-F238E27FC236}">
                <a16:creationId xmlns:a16="http://schemas.microsoft.com/office/drawing/2014/main" id="{9EEC9430-1663-4284-A882-1CAC813D912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212" name="Line 44">
            <a:extLst>
              <a:ext uri="{FF2B5EF4-FFF2-40B4-BE49-F238E27FC236}">
                <a16:creationId xmlns:a16="http://schemas.microsoft.com/office/drawing/2014/main" id="{6E8BE1E8-6ABA-4D12-ACCC-DBF9E8CCB5D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213" name="Text Box 45">
            <a:extLst>
              <a:ext uri="{FF2B5EF4-FFF2-40B4-BE49-F238E27FC236}">
                <a16:creationId xmlns:a16="http://schemas.microsoft.com/office/drawing/2014/main" id="{40184A44-F89C-4656-884A-06E7C3D0E0D9}"/>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solidFill>
                  <a:srgbClr val="99FF66"/>
                </a:solidFill>
              </a:rPr>
              <a:t>Management</a:t>
            </a:r>
          </a:p>
          <a:p>
            <a:pPr eaLnBrk="1" hangingPunct="1">
              <a:spcBef>
                <a:spcPct val="0"/>
              </a:spcBef>
              <a:buClrTx/>
              <a:buSzTx/>
              <a:buFontTx/>
              <a:buNone/>
            </a:pPr>
            <a:r>
              <a:rPr lang="en-US" altLang="en-US" sz="1600" b="0">
                <a:solidFill>
                  <a:srgbClr val="99FF66"/>
                </a:solidFill>
              </a:rPr>
              <a:t>--Prescribe full CR</a:t>
            </a:r>
          </a:p>
          <a:p>
            <a:pPr eaLnBrk="1" hangingPunct="1">
              <a:spcBef>
                <a:spcPct val="0"/>
              </a:spcBef>
              <a:buClrTx/>
              <a:buSzTx/>
              <a:buFontTx/>
              <a:buNone/>
            </a:pPr>
            <a:r>
              <a:rPr lang="en-US" altLang="en-US" sz="1600" b="0">
                <a:solidFill>
                  <a:srgbClr val="99FF66"/>
                </a:solidFill>
              </a:rPr>
              <a:t>  --If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5214" name="Slide Number Placeholder 1">
            <a:extLst>
              <a:ext uri="{FF2B5EF4-FFF2-40B4-BE49-F238E27FC236}">
                <a16:creationId xmlns:a16="http://schemas.microsoft.com/office/drawing/2014/main" id="{689A4E94-F05E-4EC6-9000-AA3E466AFF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5A241EF-A532-4346-946C-C78E703C4299}" type="slidenum">
              <a:rPr lang="en-US" altLang="en-US" sz="1000"/>
              <a:pPr>
                <a:spcBef>
                  <a:spcPct val="0"/>
                </a:spcBef>
                <a:buClrTx/>
                <a:buSzTx/>
                <a:buFontTx/>
                <a:buNone/>
              </a:pPr>
              <a:t>178</a:t>
            </a:fld>
            <a:endParaRPr lang="en-US" altLang="en-US" sz="1000"/>
          </a:p>
        </p:txBody>
      </p:sp>
      <p:sp>
        <p:nvSpPr>
          <p:cNvPr id="135215" name="TextBox 1">
            <a:extLst>
              <a:ext uri="{FF2B5EF4-FFF2-40B4-BE49-F238E27FC236}">
                <a16:creationId xmlns:a16="http://schemas.microsoft.com/office/drawing/2014/main" id="{7AA3DF6B-D4FC-44E9-87A4-0C606B1208FF}"/>
              </a:ext>
            </a:extLst>
          </p:cNvPr>
          <p:cNvSpPr txBox="1">
            <a:spLocks noChangeArrowheads="1"/>
          </p:cNvSpPr>
          <p:nvPr/>
        </p:nvSpPr>
        <p:spPr bwMode="auto">
          <a:xfrm>
            <a:off x="3581400" y="3867150"/>
            <a:ext cx="260350" cy="400050"/>
          </a:xfrm>
          <a:prstGeom prst="rect">
            <a:avLst/>
          </a:prstGeom>
          <a:solidFill>
            <a:srgbClr val="FFC000"/>
          </a:solidFill>
          <a:ln w="9525">
            <a:solidFill>
              <a:schemeClr val="tx1"/>
            </a:solidFill>
            <a:miter lim="800000"/>
            <a:headEnd/>
            <a:tailEnd/>
          </a:ln>
        </p:spPr>
        <p:txBody>
          <a:bodyPr wrap="none" anchor="ct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800"/>
              </a:lnSpc>
              <a:spcBef>
                <a:spcPct val="0"/>
              </a:spcBef>
              <a:buClrTx/>
              <a:buSzTx/>
              <a:buFontTx/>
              <a:buNone/>
            </a:pPr>
            <a:r>
              <a:rPr lang="en-US" altLang="en-US" sz="1000" b="0"/>
              <a:t>&gt;</a:t>
            </a:r>
          </a:p>
          <a:p>
            <a:pPr eaLnBrk="1" hangingPunct="1">
              <a:lnSpc>
                <a:spcPts val="800"/>
              </a:lnSpc>
              <a:spcBef>
                <a:spcPct val="0"/>
              </a:spcBef>
              <a:buClrTx/>
              <a:buSzTx/>
              <a:buFontTx/>
              <a:buNone/>
            </a:pPr>
            <a:r>
              <a:rPr lang="en-US" altLang="en-US" sz="1000" b="0"/>
              <a:t>&lt;</a:t>
            </a:r>
          </a:p>
          <a:p>
            <a:pPr eaLnBrk="1" hangingPunct="1">
              <a:lnSpc>
                <a:spcPts val="800"/>
              </a:lnSpc>
              <a:spcBef>
                <a:spcPct val="0"/>
              </a:spcBef>
              <a:buClrTx/>
              <a:buSzTx/>
              <a:buFontTx/>
              <a:buNone/>
            </a:pPr>
            <a:r>
              <a:rPr lang="en-US" altLang="en-US" sz="1000" b="0"/>
              <a:t>=</a:t>
            </a:r>
          </a:p>
        </p:txBody>
      </p:sp>
      <p:sp>
        <p:nvSpPr>
          <p:cNvPr id="2" name="Title 1">
            <a:extLst>
              <a:ext uri="{FF2B5EF4-FFF2-40B4-BE49-F238E27FC236}">
                <a16:creationId xmlns:a16="http://schemas.microsoft.com/office/drawing/2014/main" id="{1E8E8C5B-46E7-4DB1-924A-F76BB54CFEC3}"/>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EF8B6FB5-4434-40C1-8E61-5E5A468E71D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Text Box 3">
            <a:extLst>
              <a:ext uri="{FF2B5EF4-FFF2-40B4-BE49-F238E27FC236}">
                <a16:creationId xmlns:a16="http://schemas.microsoft.com/office/drawing/2014/main" id="{0B7E0C99-CB56-45F5-9B77-6DA71434126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6196" name="Text Box 4">
            <a:extLst>
              <a:ext uri="{FF2B5EF4-FFF2-40B4-BE49-F238E27FC236}">
                <a16:creationId xmlns:a16="http://schemas.microsoft.com/office/drawing/2014/main" id="{27E1D03A-EA38-4352-A383-2BF7D3CE15D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6197" name="Text Box 5">
            <a:extLst>
              <a:ext uri="{FF2B5EF4-FFF2-40B4-BE49-F238E27FC236}">
                <a16:creationId xmlns:a16="http://schemas.microsoft.com/office/drawing/2014/main" id="{70402F5E-D7A1-4F75-A012-FF75C115672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6198" name="Text Box 6">
            <a:extLst>
              <a:ext uri="{FF2B5EF4-FFF2-40B4-BE49-F238E27FC236}">
                <a16:creationId xmlns:a16="http://schemas.microsoft.com/office/drawing/2014/main" id="{EA30DF93-28E7-435B-B0D9-E0E23DD9CB9C}"/>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6199" name="Text Box 7">
            <a:extLst>
              <a:ext uri="{FF2B5EF4-FFF2-40B4-BE49-F238E27FC236}">
                <a16:creationId xmlns:a16="http://schemas.microsoft.com/office/drawing/2014/main" id="{8E7C342B-239A-48CA-B2D6-82B298C0B627}"/>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6200" name="Text Box 8">
            <a:extLst>
              <a:ext uri="{FF2B5EF4-FFF2-40B4-BE49-F238E27FC236}">
                <a16:creationId xmlns:a16="http://schemas.microsoft.com/office/drawing/2014/main" id="{98F06113-9E05-49C4-88E5-366A5F4808D6}"/>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6201" name="Line 9">
            <a:extLst>
              <a:ext uri="{FF2B5EF4-FFF2-40B4-BE49-F238E27FC236}">
                <a16:creationId xmlns:a16="http://schemas.microsoft.com/office/drawing/2014/main" id="{6C577987-8E47-4C7E-8B69-330B597867B8}"/>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2" name="Line 10">
            <a:extLst>
              <a:ext uri="{FF2B5EF4-FFF2-40B4-BE49-F238E27FC236}">
                <a16:creationId xmlns:a16="http://schemas.microsoft.com/office/drawing/2014/main" id="{47970E39-BA50-42FD-996C-C4EF3420C89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a:extLst>
              <a:ext uri="{FF2B5EF4-FFF2-40B4-BE49-F238E27FC236}">
                <a16:creationId xmlns:a16="http://schemas.microsoft.com/office/drawing/2014/main" id="{74E3339D-3848-4DC3-BF68-9744B5D534E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2">
            <a:extLst>
              <a:ext uri="{FF2B5EF4-FFF2-40B4-BE49-F238E27FC236}">
                <a16:creationId xmlns:a16="http://schemas.microsoft.com/office/drawing/2014/main" id="{A7945A0E-F074-4D9D-BBF9-A17A9EDA63F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3">
            <a:extLst>
              <a:ext uri="{FF2B5EF4-FFF2-40B4-BE49-F238E27FC236}">
                <a16:creationId xmlns:a16="http://schemas.microsoft.com/office/drawing/2014/main" id="{AE5F8493-35BD-4783-8E76-AFAA9FA7F02A}"/>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6" name="Line 14">
            <a:extLst>
              <a:ext uri="{FF2B5EF4-FFF2-40B4-BE49-F238E27FC236}">
                <a16:creationId xmlns:a16="http://schemas.microsoft.com/office/drawing/2014/main" id="{12E46501-6161-4CCF-A265-382983F307D9}"/>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7" name="Line 15">
            <a:extLst>
              <a:ext uri="{FF2B5EF4-FFF2-40B4-BE49-F238E27FC236}">
                <a16:creationId xmlns:a16="http://schemas.microsoft.com/office/drawing/2014/main" id="{4CBB2973-7555-4FD1-98EB-1487C4A06B16}"/>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8" name="Line 16">
            <a:extLst>
              <a:ext uri="{FF2B5EF4-FFF2-40B4-BE49-F238E27FC236}">
                <a16:creationId xmlns:a16="http://schemas.microsoft.com/office/drawing/2014/main" id="{1B3095B0-7658-4892-AC2F-5D5234AF12C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9" name="Rectangle 17">
            <a:extLst>
              <a:ext uri="{FF2B5EF4-FFF2-40B4-BE49-F238E27FC236}">
                <a16:creationId xmlns:a16="http://schemas.microsoft.com/office/drawing/2014/main" id="{BF1FF792-2355-4148-8C72-851A6AFB279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6210" name="Rectangle 18">
            <a:extLst>
              <a:ext uri="{FF2B5EF4-FFF2-40B4-BE49-F238E27FC236}">
                <a16:creationId xmlns:a16="http://schemas.microsoft.com/office/drawing/2014/main" id="{F34ED633-2625-4542-B981-86890C5C085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6211" name="Text Box 19">
            <a:extLst>
              <a:ext uri="{FF2B5EF4-FFF2-40B4-BE49-F238E27FC236}">
                <a16:creationId xmlns:a16="http://schemas.microsoft.com/office/drawing/2014/main" id="{804E9139-1A90-40C1-B4E7-BC6A04784EB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6212" name="Text Box 20">
            <a:extLst>
              <a:ext uri="{FF2B5EF4-FFF2-40B4-BE49-F238E27FC236}">
                <a16:creationId xmlns:a16="http://schemas.microsoft.com/office/drawing/2014/main" id="{9A7E8D36-C777-420F-82AD-EB3A191552D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6213" name="Text Box 21">
            <a:extLst>
              <a:ext uri="{FF2B5EF4-FFF2-40B4-BE49-F238E27FC236}">
                <a16:creationId xmlns:a16="http://schemas.microsoft.com/office/drawing/2014/main" id="{11BA0663-777E-4F8B-A99B-91DE6A0026B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6230" name="Text Box 38">
            <a:extLst>
              <a:ext uri="{FF2B5EF4-FFF2-40B4-BE49-F238E27FC236}">
                <a16:creationId xmlns:a16="http://schemas.microsoft.com/office/drawing/2014/main" id="{938DA137-15E7-4948-B139-64B47908090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6231" name="Text Box 39">
            <a:extLst>
              <a:ext uri="{FF2B5EF4-FFF2-40B4-BE49-F238E27FC236}">
                <a16:creationId xmlns:a16="http://schemas.microsoft.com/office/drawing/2014/main" id="{CDC6B5D8-6BF2-4CA1-8F93-1479E3DD8DA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6232" name="Text Box 40">
            <a:extLst>
              <a:ext uri="{FF2B5EF4-FFF2-40B4-BE49-F238E27FC236}">
                <a16:creationId xmlns:a16="http://schemas.microsoft.com/office/drawing/2014/main" id="{B603CBBF-7BA3-4B87-A978-17C515E629B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6233" name="Line 41">
            <a:extLst>
              <a:ext uri="{FF2B5EF4-FFF2-40B4-BE49-F238E27FC236}">
                <a16:creationId xmlns:a16="http://schemas.microsoft.com/office/drawing/2014/main" id="{E4361896-3570-481E-8EC8-2EACD82586D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34" name="Line 42">
            <a:extLst>
              <a:ext uri="{FF2B5EF4-FFF2-40B4-BE49-F238E27FC236}">
                <a16:creationId xmlns:a16="http://schemas.microsoft.com/office/drawing/2014/main" id="{8EBEF6B7-B6B0-4DB6-B590-EFCEB97028F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35" name="Line 43">
            <a:extLst>
              <a:ext uri="{FF2B5EF4-FFF2-40B4-BE49-F238E27FC236}">
                <a16:creationId xmlns:a16="http://schemas.microsoft.com/office/drawing/2014/main" id="{74E76B05-E63E-44E7-8C4F-C898E187207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36" name="Line 44">
            <a:extLst>
              <a:ext uri="{FF2B5EF4-FFF2-40B4-BE49-F238E27FC236}">
                <a16:creationId xmlns:a16="http://schemas.microsoft.com/office/drawing/2014/main" id="{98131DF7-24C4-4E2D-856E-023C8505B4B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37" name="Text Box 45">
            <a:extLst>
              <a:ext uri="{FF2B5EF4-FFF2-40B4-BE49-F238E27FC236}">
                <a16:creationId xmlns:a16="http://schemas.microsoft.com/office/drawing/2014/main" id="{B2CBE3EF-7B79-435C-AE51-E608E3064456}"/>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solidFill>
                  <a:srgbClr val="99FF66"/>
                </a:solidFill>
              </a:rPr>
              <a:t>Management</a:t>
            </a:r>
          </a:p>
          <a:p>
            <a:pPr eaLnBrk="1" hangingPunct="1">
              <a:spcBef>
                <a:spcPct val="0"/>
              </a:spcBef>
              <a:buClrTx/>
              <a:buSzTx/>
              <a:buFontTx/>
              <a:buNone/>
            </a:pPr>
            <a:r>
              <a:rPr lang="en-US" altLang="en-US" sz="1600" b="0">
                <a:solidFill>
                  <a:srgbClr val="99FF66"/>
                </a:solidFill>
              </a:rPr>
              <a:t>--Prescribe full CR</a:t>
            </a:r>
          </a:p>
          <a:p>
            <a:pPr eaLnBrk="1" hangingPunct="1">
              <a:spcBef>
                <a:spcPct val="0"/>
              </a:spcBef>
              <a:buClrTx/>
              <a:buSzTx/>
              <a:buFontTx/>
              <a:buNone/>
            </a:pPr>
            <a:r>
              <a:rPr lang="en-US" altLang="en-US" sz="1600" b="0">
                <a:solidFill>
                  <a:srgbClr val="99FF66"/>
                </a:solidFill>
              </a:rPr>
              <a:t>  --If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6238" name="Slide Number Placeholder 1">
            <a:extLst>
              <a:ext uri="{FF2B5EF4-FFF2-40B4-BE49-F238E27FC236}">
                <a16:creationId xmlns:a16="http://schemas.microsoft.com/office/drawing/2014/main" id="{2187D1C9-82EA-4494-BEE3-B55FA066CF4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C811C05-EDD5-4508-9A77-7EC59AE9D170}" type="slidenum">
              <a:rPr lang="en-US" altLang="en-US" sz="1000"/>
              <a:pPr>
                <a:spcBef>
                  <a:spcPct val="0"/>
                </a:spcBef>
                <a:buClrTx/>
                <a:buSzTx/>
                <a:buFontTx/>
                <a:buNone/>
              </a:pPr>
              <a:t>179</a:t>
            </a:fld>
            <a:endParaRPr lang="en-US" altLang="en-US" sz="1000"/>
          </a:p>
        </p:txBody>
      </p:sp>
      <p:sp>
        <p:nvSpPr>
          <p:cNvPr id="2" name="Title 1">
            <a:extLst>
              <a:ext uri="{FF2B5EF4-FFF2-40B4-BE49-F238E27FC236}">
                <a16:creationId xmlns:a16="http://schemas.microsoft.com/office/drawing/2014/main" id="{51581C60-B7A7-4F21-B0E4-D8CB217C47F9}"/>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DF89A3A7-297E-46E0-BD1F-AC6C6E4D88A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3">
            <a:extLst>
              <a:ext uri="{FF2B5EF4-FFF2-40B4-BE49-F238E27FC236}">
                <a16:creationId xmlns:a16="http://schemas.microsoft.com/office/drawing/2014/main" id="{181D9691-27FD-4D55-926D-0A0B253526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5604" name="Text Box 4">
            <a:extLst>
              <a:ext uri="{FF2B5EF4-FFF2-40B4-BE49-F238E27FC236}">
                <a16:creationId xmlns:a16="http://schemas.microsoft.com/office/drawing/2014/main" id="{282BCFA1-FF10-497F-B339-A7FBE1943CC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age 6 m)</a:t>
            </a:r>
          </a:p>
        </p:txBody>
      </p:sp>
      <p:sp>
        <p:nvSpPr>
          <p:cNvPr id="25605" name="Text Box 5">
            <a:extLst>
              <a:ext uri="{FF2B5EF4-FFF2-40B4-BE49-F238E27FC236}">
                <a16:creationId xmlns:a16="http://schemas.microsoft.com/office/drawing/2014/main" id="{2046189A-A4E6-49E9-AAE8-3F154D88EC3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age 6 m)</a:t>
            </a:r>
          </a:p>
        </p:txBody>
      </p:sp>
      <p:sp>
        <p:nvSpPr>
          <p:cNvPr id="25606" name="Rectangle 11">
            <a:extLst>
              <a:ext uri="{FF2B5EF4-FFF2-40B4-BE49-F238E27FC236}">
                <a16:creationId xmlns:a16="http://schemas.microsoft.com/office/drawing/2014/main" id="{6829B300-2D14-4D42-BF96-23083C28A6ED}"/>
              </a:ext>
            </a:extLst>
          </p:cNvPr>
          <p:cNvSpPr>
            <a:spLocks noChangeArrowheads="1"/>
          </p:cNvSpPr>
          <p:nvPr/>
        </p:nvSpPr>
        <p:spPr bwMode="auto">
          <a:xfrm>
            <a:off x="7391400" y="2819400"/>
            <a:ext cx="1143000" cy="381000"/>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b="0"/>
              <a:t>after age…</a:t>
            </a:r>
          </a:p>
        </p:txBody>
      </p:sp>
      <p:sp>
        <p:nvSpPr>
          <p:cNvPr id="25607" name="Rectangle 12">
            <a:extLst>
              <a:ext uri="{FF2B5EF4-FFF2-40B4-BE49-F238E27FC236}">
                <a16:creationId xmlns:a16="http://schemas.microsoft.com/office/drawing/2014/main" id="{8FB89CC5-11D3-4FD8-B47F-4A788594478A}"/>
              </a:ext>
            </a:extLst>
          </p:cNvPr>
          <p:cNvSpPr>
            <a:spLocks noChangeArrowheads="1"/>
          </p:cNvSpPr>
          <p:nvPr/>
        </p:nvSpPr>
        <p:spPr bwMode="auto">
          <a:xfrm>
            <a:off x="3200400" y="2819400"/>
            <a:ext cx="1066800" cy="381000"/>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b="0"/>
              <a:t>before age…</a:t>
            </a:r>
          </a:p>
        </p:txBody>
      </p:sp>
      <p:sp>
        <p:nvSpPr>
          <p:cNvPr id="25608" name="Line 13">
            <a:extLst>
              <a:ext uri="{FF2B5EF4-FFF2-40B4-BE49-F238E27FC236}">
                <a16:creationId xmlns:a16="http://schemas.microsoft.com/office/drawing/2014/main" id="{68E572E3-457F-4ABD-B8CE-DE44064A2AA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9" name="Line 14">
            <a:extLst>
              <a:ext uri="{FF2B5EF4-FFF2-40B4-BE49-F238E27FC236}">
                <a16:creationId xmlns:a16="http://schemas.microsoft.com/office/drawing/2014/main" id="{885293CD-1D5B-4C67-AA7A-F2E03D503C7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10" name="Slide Number Placeholder 1">
            <a:extLst>
              <a:ext uri="{FF2B5EF4-FFF2-40B4-BE49-F238E27FC236}">
                <a16:creationId xmlns:a16="http://schemas.microsoft.com/office/drawing/2014/main" id="{044962B6-AADC-4722-AC7A-2A1F1D1B7D5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910BEF2-7D04-4153-A544-0918CE15532A}" type="slidenum">
              <a:rPr lang="en-US" altLang="en-US" sz="1000"/>
              <a:pPr>
                <a:spcBef>
                  <a:spcPct val="0"/>
                </a:spcBef>
                <a:buClrTx/>
                <a:buSzTx/>
                <a:buFontTx/>
                <a:buNone/>
              </a:pPr>
              <a:t>18</a:t>
            </a:fld>
            <a:endParaRPr lang="en-US" altLang="en-US" sz="1000"/>
          </a:p>
        </p:txBody>
      </p:sp>
      <p:sp>
        <p:nvSpPr>
          <p:cNvPr id="11" name="TextBox 10">
            <a:extLst>
              <a:ext uri="{FF2B5EF4-FFF2-40B4-BE49-F238E27FC236}">
                <a16:creationId xmlns:a16="http://schemas.microsoft.com/office/drawing/2014/main" id="{C7EA9074-013A-48E5-9CF1-0AF12C16A0B1}"/>
              </a:ext>
            </a:extLst>
          </p:cNvPr>
          <p:cNvSpPr txBox="1"/>
          <p:nvPr/>
        </p:nvSpPr>
        <p:spPr>
          <a:xfrm>
            <a:off x="1524000" y="3521972"/>
            <a:ext cx="6426478" cy="830997"/>
          </a:xfrm>
          <a:prstGeom prst="rect">
            <a:avLst/>
          </a:prstGeom>
          <a:noFill/>
        </p:spPr>
        <p:txBody>
          <a:bodyPr wrap="square" rtlCol="0">
            <a:spAutoFit/>
          </a:bodyPr>
          <a:lstStyle/>
          <a:p>
            <a:r>
              <a:rPr lang="en-US" sz="1600" b="0" i="1" dirty="0"/>
              <a:t>With regards to </a:t>
            </a:r>
            <a:r>
              <a:rPr lang="en-US" sz="1600" b="0" i="1" dirty="0" err="1"/>
              <a:t>comitant</a:t>
            </a:r>
            <a:r>
              <a:rPr lang="en-US" sz="1600" b="0" i="1" dirty="0"/>
              <a:t> ETs, ‘congenital’ doesn’t mean congenital, rather, it means ‘before a certain age.’ What age is used as the cutoff between congenital and acquired ETs?</a:t>
            </a:r>
          </a:p>
        </p:txBody>
      </p:sp>
      <p:sp>
        <p:nvSpPr>
          <p:cNvPr id="12" name="TextBox 11">
            <a:extLst>
              <a:ext uri="{FF2B5EF4-FFF2-40B4-BE49-F238E27FC236}">
                <a16:creationId xmlns:a16="http://schemas.microsoft.com/office/drawing/2014/main" id="{FFFA3B56-D145-46B4-9510-C205CA502CE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Text Box 3">
            <a:extLst>
              <a:ext uri="{FF2B5EF4-FFF2-40B4-BE49-F238E27FC236}">
                <a16:creationId xmlns:a16="http://schemas.microsoft.com/office/drawing/2014/main" id="{627A2765-3C64-4F04-905B-6EDC3AE86EE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7220" name="Text Box 4">
            <a:extLst>
              <a:ext uri="{FF2B5EF4-FFF2-40B4-BE49-F238E27FC236}">
                <a16:creationId xmlns:a16="http://schemas.microsoft.com/office/drawing/2014/main" id="{1F3B7B5C-8D9B-48E2-A005-32B775EB6DD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7221" name="Text Box 5">
            <a:extLst>
              <a:ext uri="{FF2B5EF4-FFF2-40B4-BE49-F238E27FC236}">
                <a16:creationId xmlns:a16="http://schemas.microsoft.com/office/drawing/2014/main" id="{544D2416-D4C8-45C9-BE27-9E0F208E6E4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7222" name="Text Box 6">
            <a:extLst>
              <a:ext uri="{FF2B5EF4-FFF2-40B4-BE49-F238E27FC236}">
                <a16:creationId xmlns:a16="http://schemas.microsoft.com/office/drawing/2014/main" id="{C83A001B-9335-4153-89E3-A1A0077F7068}"/>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7223" name="Text Box 7">
            <a:extLst>
              <a:ext uri="{FF2B5EF4-FFF2-40B4-BE49-F238E27FC236}">
                <a16:creationId xmlns:a16="http://schemas.microsoft.com/office/drawing/2014/main" id="{E3F4C1A8-9A01-4B46-9FF6-F715DECE09B8}"/>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7224" name="Text Box 8">
            <a:extLst>
              <a:ext uri="{FF2B5EF4-FFF2-40B4-BE49-F238E27FC236}">
                <a16:creationId xmlns:a16="http://schemas.microsoft.com/office/drawing/2014/main" id="{B2855073-8E06-4EFD-A584-67B51A272E0D}"/>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7225" name="Line 9">
            <a:extLst>
              <a:ext uri="{FF2B5EF4-FFF2-40B4-BE49-F238E27FC236}">
                <a16:creationId xmlns:a16="http://schemas.microsoft.com/office/drawing/2014/main" id="{70A3FD72-D243-4BFC-AF9B-D3EF34FBBFFA}"/>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6" name="Line 10">
            <a:extLst>
              <a:ext uri="{FF2B5EF4-FFF2-40B4-BE49-F238E27FC236}">
                <a16:creationId xmlns:a16="http://schemas.microsoft.com/office/drawing/2014/main" id="{DA2C15B8-E3DE-42C8-9E92-ECC0C878B12B}"/>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a:extLst>
              <a:ext uri="{FF2B5EF4-FFF2-40B4-BE49-F238E27FC236}">
                <a16:creationId xmlns:a16="http://schemas.microsoft.com/office/drawing/2014/main" id="{FB9BFC98-2FBE-43DB-89A0-D8EE5DED022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2">
            <a:extLst>
              <a:ext uri="{FF2B5EF4-FFF2-40B4-BE49-F238E27FC236}">
                <a16:creationId xmlns:a16="http://schemas.microsoft.com/office/drawing/2014/main" id="{A3CD1EFC-B095-4861-BEDA-A45B695A324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3">
            <a:extLst>
              <a:ext uri="{FF2B5EF4-FFF2-40B4-BE49-F238E27FC236}">
                <a16:creationId xmlns:a16="http://schemas.microsoft.com/office/drawing/2014/main" id="{A080FE7C-7086-4C87-B1E4-DDB772CB9F85}"/>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0" name="Line 14">
            <a:extLst>
              <a:ext uri="{FF2B5EF4-FFF2-40B4-BE49-F238E27FC236}">
                <a16:creationId xmlns:a16="http://schemas.microsoft.com/office/drawing/2014/main" id="{365D4D96-B8E6-401E-98AB-AD239B2D2C2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1" name="Line 15">
            <a:extLst>
              <a:ext uri="{FF2B5EF4-FFF2-40B4-BE49-F238E27FC236}">
                <a16:creationId xmlns:a16="http://schemas.microsoft.com/office/drawing/2014/main" id="{8DAF616B-EFF7-4494-A321-0C839EC6FCC0}"/>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2" name="Line 16">
            <a:extLst>
              <a:ext uri="{FF2B5EF4-FFF2-40B4-BE49-F238E27FC236}">
                <a16:creationId xmlns:a16="http://schemas.microsoft.com/office/drawing/2014/main" id="{E9732CCE-B958-4A26-8F32-210D73DFD31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3" name="Rectangle 17">
            <a:extLst>
              <a:ext uri="{FF2B5EF4-FFF2-40B4-BE49-F238E27FC236}">
                <a16:creationId xmlns:a16="http://schemas.microsoft.com/office/drawing/2014/main" id="{5562BFFA-C142-414E-9149-1804F9D62AD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7234" name="Rectangle 18">
            <a:extLst>
              <a:ext uri="{FF2B5EF4-FFF2-40B4-BE49-F238E27FC236}">
                <a16:creationId xmlns:a16="http://schemas.microsoft.com/office/drawing/2014/main" id="{A70672A3-ABF1-4E05-85D9-A18E787DB67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7235" name="Text Box 19">
            <a:extLst>
              <a:ext uri="{FF2B5EF4-FFF2-40B4-BE49-F238E27FC236}">
                <a16:creationId xmlns:a16="http://schemas.microsoft.com/office/drawing/2014/main" id="{CB1592F5-DE69-43C7-99E6-76D0F7FE03A1}"/>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7236" name="Text Box 20">
            <a:extLst>
              <a:ext uri="{FF2B5EF4-FFF2-40B4-BE49-F238E27FC236}">
                <a16:creationId xmlns:a16="http://schemas.microsoft.com/office/drawing/2014/main" id="{CEBD0C6E-F329-4BFC-A5A3-B47247D21DB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7237" name="Text Box 21">
            <a:extLst>
              <a:ext uri="{FF2B5EF4-FFF2-40B4-BE49-F238E27FC236}">
                <a16:creationId xmlns:a16="http://schemas.microsoft.com/office/drawing/2014/main" id="{6B5A6FF9-53BC-476A-9ABA-18F6957AA60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7254" name="Text Box 38">
            <a:extLst>
              <a:ext uri="{FF2B5EF4-FFF2-40B4-BE49-F238E27FC236}">
                <a16:creationId xmlns:a16="http://schemas.microsoft.com/office/drawing/2014/main" id="{EF2C5BAA-4672-444D-9FCE-F072AD22EA4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7255" name="Text Box 39">
            <a:extLst>
              <a:ext uri="{FF2B5EF4-FFF2-40B4-BE49-F238E27FC236}">
                <a16:creationId xmlns:a16="http://schemas.microsoft.com/office/drawing/2014/main" id="{6487A5BE-4A59-4095-B7E6-8DC7940842A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7256" name="Text Box 40">
            <a:extLst>
              <a:ext uri="{FF2B5EF4-FFF2-40B4-BE49-F238E27FC236}">
                <a16:creationId xmlns:a16="http://schemas.microsoft.com/office/drawing/2014/main" id="{645BF5C2-B906-4B4C-A827-73D9CF05326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7257" name="Line 41">
            <a:extLst>
              <a:ext uri="{FF2B5EF4-FFF2-40B4-BE49-F238E27FC236}">
                <a16:creationId xmlns:a16="http://schemas.microsoft.com/office/drawing/2014/main" id="{DDD3E7E6-3773-4EBA-80DF-00A79725BEA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58" name="Line 42">
            <a:extLst>
              <a:ext uri="{FF2B5EF4-FFF2-40B4-BE49-F238E27FC236}">
                <a16:creationId xmlns:a16="http://schemas.microsoft.com/office/drawing/2014/main" id="{1817145F-F1EB-42AD-A78B-9EFDABE9064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59" name="Line 43">
            <a:extLst>
              <a:ext uri="{FF2B5EF4-FFF2-40B4-BE49-F238E27FC236}">
                <a16:creationId xmlns:a16="http://schemas.microsoft.com/office/drawing/2014/main" id="{4761F0F3-B5EE-4FE4-AC7E-A861667BBCA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60" name="Line 44">
            <a:extLst>
              <a:ext uri="{FF2B5EF4-FFF2-40B4-BE49-F238E27FC236}">
                <a16:creationId xmlns:a16="http://schemas.microsoft.com/office/drawing/2014/main" id="{D5B12794-B48B-4131-A0B5-087544D570C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61" name="Text Box 45">
            <a:extLst>
              <a:ext uri="{FF2B5EF4-FFF2-40B4-BE49-F238E27FC236}">
                <a16:creationId xmlns:a16="http://schemas.microsoft.com/office/drawing/2014/main" id="{E223310A-7543-4C02-BD7F-4B6ED4DC28F0}"/>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--Prescribe…</a:t>
            </a:r>
            <a:r>
              <a:rPr lang="en-US" altLang="en-US" sz="1600" b="0" i="1">
                <a:solidFill>
                  <a:srgbClr val="0000FF"/>
                </a:solidFill>
              </a:rPr>
              <a:t>[refraction]</a:t>
            </a:r>
          </a:p>
          <a:p>
            <a:pPr eaLnBrk="1" hangingPunct="1">
              <a:spcBef>
                <a:spcPct val="0"/>
              </a:spcBef>
              <a:buClrTx/>
              <a:buSzTx/>
              <a:buFontTx/>
              <a:buNone/>
            </a:pPr>
            <a:r>
              <a:rPr lang="en-US" altLang="en-US" sz="1600" b="0"/>
              <a:t>  </a:t>
            </a:r>
            <a:r>
              <a:rPr lang="en-US" altLang="en-US" sz="1600" b="0">
                <a:solidFill>
                  <a:srgbClr val="99FF66"/>
                </a:solidFill>
              </a:rPr>
              <a:t>--If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7262" name="Slide Number Placeholder 1">
            <a:extLst>
              <a:ext uri="{FF2B5EF4-FFF2-40B4-BE49-F238E27FC236}">
                <a16:creationId xmlns:a16="http://schemas.microsoft.com/office/drawing/2014/main" id="{AA01773D-D6C5-4116-8A57-3736C3FA9AE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11AAF0D-1EAB-44AD-A9AA-1DB3C9CD17A9}" type="slidenum">
              <a:rPr lang="en-US" altLang="en-US" sz="1000"/>
              <a:pPr>
                <a:spcBef>
                  <a:spcPct val="0"/>
                </a:spcBef>
                <a:buClrTx/>
                <a:buSzTx/>
                <a:buFontTx/>
                <a:buNone/>
              </a:pPr>
              <a:t>180</a:t>
            </a:fld>
            <a:endParaRPr lang="en-US" altLang="en-US" sz="1000"/>
          </a:p>
        </p:txBody>
      </p:sp>
      <p:sp>
        <p:nvSpPr>
          <p:cNvPr id="2" name="Title 1">
            <a:extLst>
              <a:ext uri="{FF2B5EF4-FFF2-40B4-BE49-F238E27FC236}">
                <a16:creationId xmlns:a16="http://schemas.microsoft.com/office/drawing/2014/main" id="{72C7AD8A-B684-454C-8089-0D9E2A4592E5}"/>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F7E5269C-9B8C-4A13-9D47-776E02A3E3B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Text Box 3">
            <a:extLst>
              <a:ext uri="{FF2B5EF4-FFF2-40B4-BE49-F238E27FC236}">
                <a16:creationId xmlns:a16="http://schemas.microsoft.com/office/drawing/2014/main" id="{94886A20-708C-4155-A8F1-586B28C84B1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8244" name="Text Box 4">
            <a:extLst>
              <a:ext uri="{FF2B5EF4-FFF2-40B4-BE49-F238E27FC236}">
                <a16:creationId xmlns:a16="http://schemas.microsoft.com/office/drawing/2014/main" id="{532BFFB9-BBB4-414A-A2AC-016373AFACA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8245" name="Text Box 5">
            <a:extLst>
              <a:ext uri="{FF2B5EF4-FFF2-40B4-BE49-F238E27FC236}">
                <a16:creationId xmlns:a16="http://schemas.microsoft.com/office/drawing/2014/main" id="{BB075CB5-356E-44CE-B7BE-6418314D122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8246" name="Text Box 6">
            <a:extLst>
              <a:ext uri="{FF2B5EF4-FFF2-40B4-BE49-F238E27FC236}">
                <a16:creationId xmlns:a16="http://schemas.microsoft.com/office/drawing/2014/main" id="{CA5183BE-1395-4E04-A6C5-A2442DBA9C4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8247" name="Text Box 7">
            <a:extLst>
              <a:ext uri="{FF2B5EF4-FFF2-40B4-BE49-F238E27FC236}">
                <a16:creationId xmlns:a16="http://schemas.microsoft.com/office/drawing/2014/main" id="{0C1B7CF2-16EB-4AD0-ACE6-7409EE416D44}"/>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8248" name="Text Box 8">
            <a:extLst>
              <a:ext uri="{FF2B5EF4-FFF2-40B4-BE49-F238E27FC236}">
                <a16:creationId xmlns:a16="http://schemas.microsoft.com/office/drawing/2014/main" id="{A73A6968-795A-4FEA-B719-03EE35847A9D}"/>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8249" name="Line 9">
            <a:extLst>
              <a:ext uri="{FF2B5EF4-FFF2-40B4-BE49-F238E27FC236}">
                <a16:creationId xmlns:a16="http://schemas.microsoft.com/office/drawing/2014/main" id="{4D956D34-71FD-4FDE-AA84-F8FA19EE40C5}"/>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0" name="Line 10">
            <a:extLst>
              <a:ext uri="{FF2B5EF4-FFF2-40B4-BE49-F238E27FC236}">
                <a16:creationId xmlns:a16="http://schemas.microsoft.com/office/drawing/2014/main" id="{D72C3725-2EE2-4FC9-955A-B6A3B871622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1" name="Line 11">
            <a:extLst>
              <a:ext uri="{FF2B5EF4-FFF2-40B4-BE49-F238E27FC236}">
                <a16:creationId xmlns:a16="http://schemas.microsoft.com/office/drawing/2014/main" id="{70C02A19-C1D0-49D4-B2DA-7139D9E1046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2" name="Line 12">
            <a:extLst>
              <a:ext uri="{FF2B5EF4-FFF2-40B4-BE49-F238E27FC236}">
                <a16:creationId xmlns:a16="http://schemas.microsoft.com/office/drawing/2014/main" id="{868B22A6-A16F-4946-8F27-49BED934F12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3" name="Line 13">
            <a:extLst>
              <a:ext uri="{FF2B5EF4-FFF2-40B4-BE49-F238E27FC236}">
                <a16:creationId xmlns:a16="http://schemas.microsoft.com/office/drawing/2014/main" id="{062ABD26-7568-4681-90B1-9C0BA73A3383}"/>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4" name="Line 14">
            <a:extLst>
              <a:ext uri="{FF2B5EF4-FFF2-40B4-BE49-F238E27FC236}">
                <a16:creationId xmlns:a16="http://schemas.microsoft.com/office/drawing/2014/main" id="{7E6F7B33-D24F-4DDD-91E9-93802726500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5" name="Line 15">
            <a:extLst>
              <a:ext uri="{FF2B5EF4-FFF2-40B4-BE49-F238E27FC236}">
                <a16:creationId xmlns:a16="http://schemas.microsoft.com/office/drawing/2014/main" id="{76B497E2-8A51-4B69-9810-7E911B9EC30F}"/>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6" name="Line 16">
            <a:extLst>
              <a:ext uri="{FF2B5EF4-FFF2-40B4-BE49-F238E27FC236}">
                <a16:creationId xmlns:a16="http://schemas.microsoft.com/office/drawing/2014/main" id="{889FCD15-C975-46D6-A598-52ED673B5B56}"/>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57" name="Rectangle 17">
            <a:extLst>
              <a:ext uri="{FF2B5EF4-FFF2-40B4-BE49-F238E27FC236}">
                <a16:creationId xmlns:a16="http://schemas.microsoft.com/office/drawing/2014/main" id="{0305F664-5D57-4A9D-ACF4-C0EDC30049F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8258" name="Rectangle 18">
            <a:extLst>
              <a:ext uri="{FF2B5EF4-FFF2-40B4-BE49-F238E27FC236}">
                <a16:creationId xmlns:a16="http://schemas.microsoft.com/office/drawing/2014/main" id="{71806382-2F12-4271-9232-15569D14780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8259" name="Text Box 19">
            <a:extLst>
              <a:ext uri="{FF2B5EF4-FFF2-40B4-BE49-F238E27FC236}">
                <a16:creationId xmlns:a16="http://schemas.microsoft.com/office/drawing/2014/main" id="{4E08761F-1AA4-4CB1-B6C5-A50BF2BB495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8260" name="Text Box 20">
            <a:extLst>
              <a:ext uri="{FF2B5EF4-FFF2-40B4-BE49-F238E27FC236}">
                <a16:creationId xmlns:a16="http://schemas.microsoft.com/office/drawing/2014/main" id="{49C5D5FD-59E9-42AF-8167-99338548280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8261" name="Text Box 21">
            <a:extLst>
              <a:ext uri="{FF2B5EF4-FFF2-40B4-BE49-F238E27FC236}">
                <a16:creationId xmlns:a16="http://schemas.microsoft.com/office/drawing/2014/main" id="{E7F7EA65-6382-4EA5-9A92-F6AC46ED8EC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8278" name="Text Box 38">
            <a:extLst>
              <a:ext uri="{FF2B5EF4-FFF2-40B4-BE49-F238E27FC236}">
                <a16:creationId xmlns:a16="http://schemas.microsoft.com/office/drawing/2014/main" id="{0BE49D8D-CBC6-4752-A310-8544BC25AED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8279" name="Text Box 39">
            <a:extLst>
              <a:ext uri="{FF2B5EF4-FFF2-40B4-BE49-F238E27FC236}">
                <a16:creationId xmlns:a16="http://schemas.microsoft.com/office/drawing/2014/main" id="{7B06B641-3376-42DE-A510-AF7D91C2EF3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8280" name="Text Box 40">
            <a:extLst>
              <a:ext uri="{FF2B5EF4-FFF2-40B4-BE49-F238E27FC236}">
                <a16:creationId xmlns:a16="http://schemas.microsoft.com/office/drawing/2014/main" id="{991F95F6-1883-4680-9C30-0D81DC3BBE8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8281" name="Line 41">
            <a:extLst>
              <a:ext uri="{FF2B5EF4-FFF2-40B4-BE49-F238E27FC236}">
                <a16:creationId xmlns:a16="http://schemas.microsoft.com/office/drawing/2014/main" id="{1E314134-B8B6-47D5-9DED-FF2E305563A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2" name="Line 42">
            <a:extLst>
              <a:ext uri="{FF2B5EF4-FFF2-40B4-BE49-F238E27FC236}">
                <a16:creationId xmlns:a16="http://schemas.microsoft.com/office/drawing/2014/main" id="{EBB3ABE4-9DB3-442C-BDC3-3AF9B6272B6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3" name="Line 43">
            <a:extLst>
              <a:ext uri="{FF2B5EF4-FFF2-40B4-BE49-F238E27FC236}">
                <a16:creationId xmlns:a16="http://schemas.microsoft.com/office/drawing/2014/main" id="{F6EDAF1C-383F-4CE9-954F-064740F417E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4" name="Line 44">
            <a:extLst>
              <a:ext uri="{FF2B5EF4-FFF2-40B4-BE49-F238E27FC236}">
                <a16:creationId xmlns:a16="http://schemas.microsoft.com/office/drawing/2014/main" id="{D4B0326A-2997-4DD6-AFF1-933483CF6B8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8285" name="Text Box 45">
            <a:extLst>
              <a:ext uri="{FF2B5EF4-FFF2-40B4-BE49-F238E27FC236}">
                <a16:creationId xmlns:a16="http://schemas.microsoft.com/office/drawing/2014/main" id="{3B1F3163-4E29-44A5-A524-E6509B9CBDEE}"/>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--Prescribe…</a:t>
            </a:r>
            <a:r>
              <a:rPr lang="en-US" altLang="en-US" sz="1600" b="0">
                <a:solidFill>
                  <a:srgbClr val="0000FF"/>
                </a:solidFill>
              </a:rPr>
              <a:t>full CR</a:t>
            </a:r>
          </a:p>
          <a:p>
            <a:pPr eaLnBrk="1" hangingPunct="1">
              <a:spcBef>
                <a:spcPct val="0"/>
              </a:spcBef>
              <a:buClrTx/>
              <a:buSzTx/>
              <a:buFontTx/>
              <a:buNone/>
            </a:pPr>
            <a:r>
              <a:rPr lang="en-US" altLang="en-US" sz="1600" b="0"/>
              <a:t>  </a:t>
            </a:r>
            <a:r>
              <a:rPr lang="en-US" altLang="en-US" sz="1600" b="0">
                <a:solidFill>
                  <a:srgbClr val="99FF66"/>
                </a:solidFill>
              </a:rPr>
              <a:t>--If residual ET’ with full CR: Rx bifocal </a:t>
            </a:r>
          </a:p>
          <a:p>
            <a:pPr eaLnBrk="1" hangingPunct="1">
              <a:spcBef>
                <a:spcPct val="0"/>
              </a:spcBef>
              <a:buClrTx/>
              <a:buSzTx/>
              <a:buFontTx/>
              <a:buNone/>
            </a:pPr>
            <a:r>
              <a:rPr lang="en-US" altLang="en-US" sz="1600" b="0">
                <a:solidFill>
                  <a:srgbClr val="99FF66"/>
                </a:solidFill>
              </a:rPr>
              <a:t>  --Try to wean off plus over time</a:t>
            </a:r>
          </a:p>
        </p:txBody>
      </p:sp>
      <p:sp>
        <p:nvSpPr>
          <p:cNvPr id="138286" name="Slide Number Placeholder 1">
            <a:extLst>
              <a:ext uri="{FF2B5EF4-FFF2-40B4-BE49-F238E27FC236}">
                <a16:creationId xmlns:a16="http://schemas.microsoft.com/office/drawing/2014/main" id="{C0968B2B-7262-40C8-B01F-2BD9BA85FEC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93D76A8-D795-47E1-82BE-14CE58F839A3}" type="slidenum">
              <a:rPr lang="en-US" altLang="en-US" sz="1000"/>
              <a:pPr>
                <a:spcBef>
                  <a:spcPct val="0"/>
                </a:spcBef>
                <a:buClrTx/>
                <a:buSzTx/>
                <a:buFontTx/>
                <a:buNone/>
              </a:pPr>
              <a:t>181</a:t>
            </a:fld>
            <a:endParaRPr lang="en-US" altLang="en-US" sz="1000"/>
          </a:p>
        </p:txBody>
      </p:sp>
      <p:sp>
        <p:nvSpPr>
          <p:cNvPr id="2" name="Title 1">
            <a:extLst>
              <a:ext uri="{FF2B5EF4-FFF2-40B4-BE49-F238E27FC236}">
                <a16:creationId xmlns:a16="http://schemas.microsoft.com/office/drawing/2014/main" id="{FD6991DC-CAB9-4573-9A7F-48944638D9DF}"/>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25D876E6-334E-400E-9121-95A204445EC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Text Box 3">
            <a:extLst>
              <a:ext uri="{FF2B5EF4-FFF2-40B4-BE49-F238E27FC236}">
                <a16:creationId xmlns:a16="http://schemas.microsoft.com/office/drawing/2014/main" id="{5574C538-1FB8-41CF-ADD8-4DFADBBFFD9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9268" name="Text Box 4">
            <a:extLst>
              <a:ext uri="{FF2B5EF4-FFF2-40B4-BE49-F238E27FC236}">
                <a16:creationId xmlns:a16="http://schemas.microsoft.com/office/drawing/2014/main" id="{D0AF810F-E844-4E8E-AAE0-1DB4C7FBFDF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39269" name="Text Box 5">
            <a:extLst>
              <a:ext uri="{FF2B5EF4-FFF2-40B4-BE49-F238E27FC236}">
                <a16:creationId xmlns:a16="http://schemas.microsoft.com/office/drawing/2014/main" id="{C5D08A85-89E6-400C-A7DE-E93DE8A670A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39270" name="Text Box 6">
            <a:extLst>
              <a:ext uri="{FF2B5EF4-FFF2-40B4-BE49-F238E27FC236}">
                <a16:creationId xmlns:a16="http://schemas.microsoft.com/office/drawing/2014/main" id="{53531280-2E0C-43FA-BABA-3D0EA0E28340}"/>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39271" name="Text Box 7">
            <a:extLst>
              <a:ext uri="{FF2B5EF4-FFF2-40B4-BE49-F238E27FC236}">
                <a16:creationId xmlns:a16="http://schemas.microsoft.com/office/drawing/2014/main" id="{BBBBB4B5-C425-4FC9-9A82-EE337D9E529D}"/>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39272" name="Text Box 8">
            <a:extLst>
              <a:ext uri="{FF2B5EF4-FFF2-40B4-BE49-F238E27FC236}">
                <a16:creationId xmlns:a16="http://schemas.microsoft.com/office/drawing/2014/main" id="{E78D7EE6-2DB4-4139-B4CB-3EA667C486C9}"/>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39273" name="Line 9">
            <a:extLst>
              <a:ext uri="{FF2B5EF4-FFF2-40B4-BE49-F238E27FC236}">
                <a16:creationId xmlns:a16="http://schemas.microsoft.com/office/drawing/2014/main" id="{1723C207-5174-4634-9528-3F252308E1B5}"/>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4" name="Line 10">
            <a:extLst>
              <a:ext uri="{FF2B5EF4-FFF2-40B4-BE49-F238E27FC236}">
                <a16:creationId xmlns:a16="http://schemas.microsoft.com/office/drawing/2014/main" id="{1B7B9B06-2642-42DB-AEEA-72DABB41503B}"/>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5" name="Line 11">
            <a:extLst>
              <a:ext uri="{FF2B5EF4-FFF2-40B4-BE49-F238E27FC236}">
                <a16:creationId xmlns:a16="http://schemas.microsoft.com/office/drawing/2014/main" id="{6E74D7EA-3ABC-4DCE-9FA0-0F67CE9B294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6" name="Line 12">
            <a:extLst>
              <a:ext uri="{FF2B5EF4-FFF2-40B4-BE49-F238E27FC236}">
                <a16:creationId xmlns:a16="http://schemas.microsoft.com/office/drawing/2014/main" id="{0D4DF06C-FFEC-46D5-B886-9453EE3AE1F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7" name="Line 13">
            <a:extLst>
              <a:ext uri="{FF2B5EF4-FFF2-40B4-BE49-F238E27FC236}">
                <a16:creationId xmlns:a16="http://schemas.microsoft.com/office/drawing/2014/main" id="{212D004B-61E4-46AD-B27F-EEBD9C72FA5B}"/>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8" name="Line 14">
            <a:extLst>
              <a:ext uri="{FF2B5EF4-FFF2-40B4-BE49-F238E27FC236}">
                <a16:creationId xmlns:a16="http://schemas.microsoft.com/office/drawing/2014/main" id="{42C45818-B0A6-4149-BF22-CE0CA6B3ED69}"/>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79" name="Line 15">
            <a:extLst>
              <a:ext uri="{FF2B5EF4-FFF2-40B4-BE49-F238E27FC236}">
                <a16:creationId xmlns:a16="http://schemas.microsoft.com/office/drawing/2014/main" id="{0176CE66-2537-4975-818B-506C66CC87E1}"/>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80" name="Line 16">
            <a:extLst>
              <a:ext uri="{FF2B5EF4-FFF2-40B4-BE49-F238E27FC236}">
                <a16:creationId xmlns:a16="http://schemas.microsoft.com/office/drawing/2014/main" id="{D8281FC0-3E2E-4ACB-A30F-AF4E325D339E}"/>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281" name="Rectangle 17">
            <a:extLst>
              <a:ext uri="{FF2B5EF4-FFF2-40B4-BE49-F238E27FC236}">
                <a16:creationId xmlns:a16="http://schemas.microsoft.com/office/drawing/2014/main" id="{8F1B5037-F63A-40EF-B9D8-FE36001CA54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39282" name="Rectangle 18">
            <a:extLst>
              <a:ext uri="{FF2B5EF4-FFF2-40B4-BE49-F238E27FC236}">
                <a16:creationId xmlns:a16="http://schemas.microsoft.com/office/drawing/2014/main" id="{4F1557F1-8655-4C8C-8FAE-73A126ECCE7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39283" name="Text Box 19">
            <a:extLst>
              <a:ext uri="{FF2B5EF4-FFF2-40B4-BE49-F238E27FC236}">
                <a16:creationId xmlns:a16="http://schemas.microsoft.com/office/drawing/2014/main" id="{52EF3992-709D-4F84-8BB2-36700B27F3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39284" name="Text Box 20">
            <a:extLst>
              <a:ext uri="{FF2B5EF4-FFF2-40B4-BE49-F238E27FC236}">
                <a16:creationId xmlns:a16="http://schemas.microsoft.com/office/drawing/2014/main" id="{0DA78F2A-26B6-4ADE-BB60-C18A67741AB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39285" name="Text Box 21">
            <a:extLst>
              <a:ext uri="{FF2B5EF4-FFF2-40B4-BE49-F238E27FC236}">
                <a16:creationId xmlns:a16="http://schemas.microsoft.com/office/drawing/2014/main" id="{DDE2E78C-D93C-4FD7-8A0A-83809FE0B71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39302" name="Text Box 38">
            <a:extLst>
              <a:ext uri="{FF2B5EF4-FFF2-40B4-BE49-F238E27FC236}">
                <a16:creationId xmlns:a16="http://schemas.microsoft.com/office/drawing/2014/main" id="{D0DC8E86-AE9E-4D07-B3CC-9F1B84B639F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39303" name="Text Box 39">
            <a:extLst>
              <a:ext uri="{FF2B5EF4-FFF2-40B4-BE49-F238E27FC236}">
                <a16:creationId xmlns:a16="http://schemas.microsoft.com/office/drawing/2014/main" id="{820AC0EB-15F9-487D-BE40-B2CD338A9F9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39304" name="Text Box 40">
            <a:extLst>
              <a:ext uri="{FF2B5EF4-FFF2-40B4-BE49-F238E27FC236}">
                <a16:creationId xmlns:a16="http://schemas.microsoft.com/office/drawing/2014/main" id="{FD11E25E-BD43-4998-8D60-CA486B9E756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39305" name="Line 41">
            <a:extLst>
              <a:ext uri="{FF2B5EF4-FFF2-40B4-BE49-F238E27FC236}">
                <a16:creationId xmlns:a16="http://schemas.microsoft.com/office/drawing/2014/main" id="{C7B916B4-76CC-495B-BBD0-F41019DCDE2C}"/>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306" name="Line 42">
            <a:extLst>
              <a:ext uri="{FF2B5EF4-FFF2-40B4-BE49-F238E27FC236}">
                <a16:creationId xmlns:a16="http://schemas.microsoft.com/office/drawing/2014/main" id="{E08D5B7A-DFD3-4009-B4C7-8A94AD55AD6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307" name="Line 43">
            <a:extLst>
              <a:ext uri="{FF2B5EF4-FFF2-40B4-BE49-F238E27FC236}">
                <a16:creationId xmlns:a16="http://schemas.microsoft.com/office/drawing/2014/main" id="{5AD5B375-9B54-487C-813B-F7BF41C8503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308" name="Line 44">
            <a:extLst>
              <a:ext uri="{FF2B5EF4-FFF2-40B4-BE49-F238E27FC236}">
                <a16:creationId xmlns:a16="http://schemas.microsoft.com/office/drawing/2014/main" id="{450315E2-5200-4876-97B1-3FDE762BE62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9309" name="Text Box 45">
            <a:extLst>
              <a:ext uri="{FF2B5EF4-FFF2-40B4-BE49-F238E27FC236}">
                <a16:creationId xmlns:a16="http://schemas.microsoft.com/office/drawing/2014/main" id="{C6438494-E7B2-42F3-9022-BFF3AB62D979}"/>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--Prescribe…</a:t>
            </a:r>
            <a:r>
              <a:rPr lang="en-US" altLang="en-US" sz="1600" b="0">
                <a:solidFill>
                  <a:srgbClr val="0000FF"/>
                </a:solidFill>
              </a:rPr>
              <a:t>full CR</a:t>
            </a:r>
          </a:p>
          <a:p>
            <a:pPr eaLnBrk="1" hangingPunct="1">
              <a:spcBef>
                <a:spcPct val="0"/>
              </a:spcBef>
              <a:buClrTx/>
              <a:buSzTx/>
              <a:buFontTx/>
              <a:buNone/>
            </a:pPr>
            <a:r>
              <a:rPr lang="en-US" altLang="en-US" sz="1600" b="0"/>
              <a:t>  --If residual ET’ with full CR: Rx… </a:t>
            </a:r>
          </a:p>
          <a:p>
            <a:pPr eaLnBrk="1" hangingPunct="1">
              <a:spcBef>
                <a:spcPct val="0"/>
              </a:spcBef>
              <a:buClrTx/>
              <a:buSzTx/>
              <a:buFontTx/>
              <a:buNone/>
            </a:pPr>
            <a:r>
              <a:rPr lang="en-US" altLang="en-US" sz="1600" b="0">
                <a:solidFill>
                  <a:srgbClr val="99FF66"/>
                </a:solidFill>
              </a:rPr>
              <a:t>  --Try to wean off plus over time</a:t>
            </a:r>
          </a:p>
        </p:txBody>
      </p:sp>
      <p:sp>
        <p:nvSpPr>
          <p:cNvPr id="139310" name="Slide Number Placeholder 1">
            <a:extLst>
              <a:ext uri="{FF2B5EF4-FFF2-40B4-BE49-F238E27FC236}">
                <a16:creationId xmlns:a16="http://schemas.microsoft.com/office/drawing/2014/main" id="{5183094C-C77A-426F-8767-5209852ABDD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5538CDA-88C6-402E-9DD2-6CF71EA784CF}" type="slidenum">
              <a:rPr lang="en-US" altLang="en-US" sz="1000"/>
              <a:pPr>
                <a:spcBef>
                  <a:spcPct val="0"/>
                </a:spcBef>
                <a:buClrTx/>
                <a:buSzTx/>
                <a:buFontTx/>
                <a:buNone/>
              </a:pPr>
              <a:t>182</a:t>
            </a:fld>
            <a:endParaRPr lang="en-US" altLang="en-US" sz="1000"/>
          </a:p>
        </p:txBody>
      </p:sp>
      <p:sp>
        <p:nvSpPr>
          <p:cNvPr id="2" name="Title 1">
            <a:extLst>
              <a:ext uri="{FF2B5EF4-FFF2-40B4-BE49-F238E27FC236}">
                <a16:creationId xmlns:a16="http://schemas.microsoft.com/office/drawing/2014/main" id="{68C8A9A6-20B5-44DB-B48F-09571DC548CC}"/>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06ED860F-5C9A-41B8-A765-9FACE5EFB8A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Text Box 3">
            <a:extLst>
              <a:ext uri="{FF2B5EF4-FFF2-40B4-BE49-F238E27FC236}">
                <a16:creationId xmlns:a16="http://schemas.microsoft.com/office/drawing/2014/main" id="{5D5258C1-D062-43DC-B4A5-970B36925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0292" name="Text Box 4">
            <a:extLst>
              <a:ext uri="{FF2B5EF4-FFF2-40B4-BE49-F238E27FC236}">
                <a16:creationId xmlns:a16="http://schemas.microsoft.com/office/drawing/2014/main" id="{F687DD02-84EA-41F0-84C2-E19D6C11A85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0293" name="Text Box 5">
            <a:extLst>
              <a:ext uri="{FF2B5EF4-FFF2-40B4-BE49-F238E27FC236}">
                <a16:creationId xmlns:a16="http://schemas.microsoft.com/office/drawing/2014/main" id="{F60760B5-1259-43CD-B819-FF7BAA41494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0294" name="Text Box 6">
            <a:extLst>
              <a:ext uri="{FF2B5EF4-FFF2-40B4-BE49-F238E27FC236}">
                <a16:creationId xmlns:a16="http://schemas.microsoft.com/office/drawing/2014/main" id="{65872B42-CDDB-4F41-8763-34E737E2DD20}"/>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0295" name="Text Box 7">
            <a:extLst>
              <a:ext uri="{FF2B5EF4-FFF2-40B4-BE49-F238E27FC236}">
                <a16:creationId xmlns:a16="http://schemas.microsoft.com/office/drawing/2014/main" id="{F667E363-DE80-4779-B0DE-7DB2B5C0196E}"/>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0296" name="Text Box 8">
            <a:extLst>
              <a:ext uri="{FF2B5EF4-FFF2-40B4-BE49-F238E27FC236}">
                <a16:creationId xmlns:a16="http://schemas.microsoft.com/office/drawing/2014/main" id="{BD8CA9FD-3DED-45FF-87E8-F780804F6C59}"/>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0297" name="Line 9">
            <a:extLst>
              <a:ext uri="{FF2B5EF4-FFF2-40B4-BE49-F238E27FC236}">
                <a16:creationId xmlns:a16="http://schemas.microsoft.com/office/drawing/2014/main" id="{52FBBC01-8FD8-4627-A3D9-0314EB0CDEED}"/>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8" name="Line 10">
            <a:extLst>
              <a:ext uri="{FF2B5EF4-FFF2-40B4-BE49-F238E27FC236}">
                <a16:creationId xmlns:a16="http://schemas.microsoft.com/office/drawing/2014/main" id="{C2212367-597A-4A23-B75C-225756A837C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299" name="Line 11">
            <a:extLst>
              <a:ext uri="{FF2B5EF4-FFF2-40B4-BE49-F238E27FC236}">
                <a16:creationId xmlns:a16="http://schemas.microsoft.com/office/drawing/2014/main" id="{018CBBC8-64B3-4A15-8BA6-727AA8FFE1C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0" name="Line 12">
            <a:extLst>
              <a:ext uri="{FF2B5EF4-FFF2-40B4-BE49-F238E27FC236}">
                <a16:creationId xmlns:a16="http://schemas.microsoft.com/office/drawing/2014/main" id="{85B13BD2-EFED-4765-A6B5-7B92C2120C2B}"/>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1" name="Line 13">
            <a:extLst>
              <a:ext uri="{FF2B5EF4-FFF2-40B4-BE49-F238E27FC236}">
                <a16:creationId xmlns:a16="http://schemas.microsoft.com/office/drawing/2014/main" id="{2E5B60D4-4A12-4EAA-9CF9-D60FE07E250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2" name="Line 14">
            <a:extLst>
              <a:ext uri="{FF2B5EF4-FFF2-40B4-BE49-F238E27FC236}">
                <a16:creationId xmlns:a16="http://schemas.microsoft.com/office/drawing/2014/main" id="{710E0589-3E15-4EFA-913B-E6E9DDB48CB6}"/>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3" name="Line 15">
            <a:extLst>
              <a:ext uri="{FF2B5EF4-FFF2-40B4-BE49-F238E27FC236}">
                <a16:creationId xmlns:a16="http://schemas.microsoft.com/office/drawing/2014/main" id="{F7DBB504-93C9-4795-8414-C645EA8B7D19}"/>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4" name="Line 16">
            <a:extLst>
              <a:ext uri="{FF2B5EF4-FFF2-40B4-BE49-F238E27FC236}">
                <a16:creationId xmlns:a16="http://schemas.microsoft.com/office/drawing/2014/main" id="{94A93388-8111-41A0-8628-16BE20A79B56}"/>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05" name="Rectangle 17">
            <a:extLst>
              <a:ext uri="{FF2B5EF4-FFF2-40B4-BE49-F238E27FC236}">
                <a16:creationId xmlns:a16="http://schemas.microsoft.com/office/drawing/2014/main" id="{13DEA493-180A-4A37-808C-A53EB90E55B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0306" name="Rectangle 18">
            <a:extLst>
              <a:ext uri="{FF2B5EF4-FFF2-40B4-BE49-F238E27FC236}">
                <a16:creationId xmlns:a16="http://schemas.microsoft.com/office/drawing/2014/main" id="{26D743B6-E5E1-45CB-8767-6592A92532C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0307" name="Text Box 19">
            <a:extLst>
              <a:ext uri="{FF2B5EF4-FFF2-40B4-BE49-F238E27FC236}">
                <a16:creationId xmlns:a16="http://schemas.microsoft.com/office/drawing/2014/main" id="{22DBF696-A2C4-464E-89B0-E2D6CB0C66D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0308" name="Text Box 20">
            <a:extLst>
              <a:ext uri="{FF2B5EF4-FFF2-40B4-BE49-F238E27FC236}">
                <a16:creationId xmlns:a16="http://schemas.microsoft.com/office/drawing/2014/main" id="{B26DD0F9-D9FA-40BF-A07D-AD7414C45A3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0309" name="Text Box 21">
            <a:extLst>
              <a:ext uri="{FF2B5EF4-FFF2-40B4-BE49-F238E27FC236}">
                <a16:creationId xmlns:a16="http://schemas.microsoft.com/office/drawing/2014/main" id="{E131AB24-2582-4233-AB75-97670439619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0326" name="Text Box 38">
            <a:extLst>
              <a:ext uri="{FF2B5EF4-FFF2-40B4-BE49-F238E27FC236}">
                <a16:creationId xmlns:a16="http://schemas.microsoft.com/office/drawing/2014/main" id="{9DCB73EA-90C1-47C8-A6DB-EBA5645E520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0327" name="Text Box 39">
            <a:extLst>
              <a:ext uri="{FF2B5EF4-FFF2-40B4-BE49-F238E27FC236}">
                <a16:creationId xmlns:a16="http://schemas.microsoft.com/office/drawing/2014/main" id="{110E1131-54F7-4AEE-9D29-B5722DCDAB4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0328" name="Text Box 40">
            <a:extLst>
              <a:ext uri="{FF2B5EF4-FFF2-40B4-BE49-F238E27FC236}">
                <a16:creationId xmlns:a16="http://schemas.microsoft.com/office/drawing/2014/main" id="{648B9CC1-D750-4D7D-B10C-B301EB5918C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0329" name="Line 41">
            <a:extLst>
              <a:ext uri="{FF2B5EF4-FFF2-40B4-BE49-F238E27FC236}">
                <a16:creationId xmlns:a16="http://schemas.microsoft.com/office/drawing/2014/main" id="{C6FA4A68-70EA-4F0B-95A5-389468574BDF}"/>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0" name="Line 42">
            <a:extLst>
              <a:ext uri="{FF2B5EF4-FFF2-40B4-BE49-F238E27FC236}">
                <a16:creationId xmlns:a16="http://schemas.microsoft.com/office/drawing/2014/main" id="{F0E4F76E-22AA-4AA1-AD4F-C166357C138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1" name="Line 43">
            <a:extLst>
              <a:ext uri="{FF2B5EF4-FFF2-40B4-BE49-F238E27FC236}">
                <a16:creationId xmlns:a16="http://schemas.microsoft.com/office/drawing/2014/main" id="{500E03E2-E208-41EB-A24D-2AAFB7E8A95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2" name="Line 44">
            <a:extLst>
              <a:ext uri="{FF2B5EF4-FFF2-40B4-BE49-F238E27FC236}">
                <a16:creationId xmlns:a16="http://schemas.microsoft.com/office/drawing/2014/main" id="{9738548D-36B9-4467-9CA8-97355A3739A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0333" name="Text Box 45">
            <a:extLst>
              <a:ext uri="{FF2B5EF4-FFF2-40B4-BE49-F238E27FC236}">
                <a16:creationId xmlns:a16="http://schemas.microsoft.com/office/drawing/2014/main" id="{CDFBD9F0-AA93-471C-B3FC-19A87823DE93}"/>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--Prescribe…</a:t>
            </a:r>
            <a:r>
              <a:rPr lang="en-US" altLang="en-US" sz="1600" b="0">
                <a:solidFill>
                  <a:srgbClr val="0000FF"/>
                </a:solidFill>
              </a:rPr>
              <a:t>full CR</a:t>
            </a:r>
          </a:p>
          <a:p>
            <a:pPr eaLnBrk="1" hangingPunct="1">
              <a:spcBef>
                <a:spcPct val="0"/>
              </a:spcBef>
              <a:buClrTx/>
              <a:buSzTx/>
              <a:buFontTx/>
              <a:buNone/>
            </a:pPr>
            <a:r>
              <a:rPr lang="en-US" altLang="en-US" sz="1600" b="0"/>
              <a:t>  --If residual ET’ with full CR: Rx…</a:t>
            </a:r>
            <a:r>
              <a:rPr lang="en-US" altLang="en-US" sz="1600" b="0">
                <a:solidFill>
                  <a:srgbClr val="0000FF"/>
                </a:solidFill>
              </a:rPr>
              <a:t>bifocal</a:t>
            </a:r>
            <a:r>
              <a:rPr lang="en-US" altLang="en-US" sz="1600" b="0"/>
              <a:t> </a:t>
            </a:r>
          </a:p>
          <a:p>
            <a:pPr eaLnBrk="1" hangingPunct="1">
              <a:spcBef>
                <a:spcPct val="0"/>
              </a:spcBef>
              <a:buClrTx/>
              <a:buSzTx/>
              <a:buFontTx/>
              <a:buNone/>
            </a:pPr>
            <a:r>
              <a:rPr lang="en-US" altLang="en-US" sz="1600" b="0">
                <a:solidFill>
                  <a:srgbClr val="99FF66"/>
                </a:solidFill>
              </a:rPr>
              <a:t>  --Try to wean off plus over time</a:t>
            </a:r>
          </a:p>
        </p:txBody>
      </p:sp>
      <p:sp>
        <p:nvSpPr>
          <p:cNvPr id="140334" name="Slide Number Placeholder 1">
            <a:extLst>
              <a:ext uri="{FF2B5EF4-FFF2-40B4-BE49-F238E27FC236}">
                <a16:creationId xmlns:a16="http://schemas.microsoft.com/office/drawing/2014/main" id="{F60E3BF8-2483-4025-B6CE-EC1E6F78D16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D1EBAC4-9EC7-4BB0-85A1-891DDFE65B43}" type="slidenum">
              <a:rPr lang="en-US" altLang="en-US" sz="1000"/>
              <a:pPr>
                <a:spcBef>
                  <a:spcPct val="0"/>
                </a:spcBef>
                <a:buClrTx/>
                <a:buSzTx/>
                <a:buFontTx/>
                <a:buNone/>
              </a:pPr>
              <a:t>183</a:t>
            </a:fld>
            <a:endParaRPr lang="en-US" altLang="en-US" sz="1000"/>
          </a:p>
        </p:txBody>
      </p:sp>
      <p:sp>
        <p:nvSpPr>
          <p:cNvPr id="2" name="Title 1">
            <a:extLst>
              <a:ext uri="{FF2B5EF4-FFF2-40B4-BE49-F238E27FC236}">
                <a16:creationId xmlns:a16="http://schemas.microsoft.com/office/drawing/2014/main" id="{E1411469-90DA-47E0-915F-10A73BDC7E26}"/>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0F606F93-F54C-4223-AC92-F2982FEA4BF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Text Box 3">
            <a:extLst>
              <a:ext uri="{FF2B5EF4-FFF2-40B4-BE49-F238E27FC236}">
                <a16:creationId xmlns:a16="http://schemas.microsoft.com/office/drawing/2014/main" id="{8C0C335E-7C3C-4731-8345-346AF06C90D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1316" name="Text Box 4">
            <a:extLst>
              <a:ext uri="{FF2B5EF4-FFF2-40B4-BE49-F238E27FC236}">
                <a16:creationId xmlns:a16="http://schemas.microsoft.com/office/drawing/2014/main" id="{4E090E78-1426-4865-8D8C-7AD86939013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1317" name="Text Box 5">
            <a:extLst>
              <a:ext uri="{FF2B5EF4-FFF2-40B4-BE49-F238E27FC236}">
                <a16:creationId xmlns:a16="http://schemas.microsoft.com/office/drawing/2014/main" id="{6C218712-E1E4-47B0-A31F-CD1D737005ED}"/>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1318" name="Text Box 6">
            <a:extLst>
              <a:ext uri="{FF2B5EF4-FFF2-40B4-BE49-F238E27FC236}">
                <a16:creationId xmlns:a16="http://schemas.microsoft.com/office/drawing/2014/main" id="{980EB035-4E0F-42D4-970F-A2D2E89BD1FE}"/>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1319" name="Text Box 7">
            <a:extLst>
              <a:ext uri="{FF2B5EF4-FFF2-40B4-BE49-F238E27FC236}">
                <a16:creationId xmlns:a16="http://schemas.microsoft.com/office/drawing/2014/main" id="{E57FD47F-9459-483F-A353-869C610FF779}"/>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1320" name="Text Box 8">
            <a:extLst>
              <a:ext uri="{FF2B5EF4-FFF2-40B4-BE49-F238E27FC236}">
                <a16:creationId xmlns:a16="http://schemas.microsoft.com/office/drawing/2014/main" id="{E8E58EAC-FA0E-416B-8599-FF4F2B13C780}"/>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1321" name="Line 9">
            <a:extLst>
              <a:ext uri="{FF2B5EF4-FFF2-40B4-BE49-F238E27FC236}">
                <a16:creationId xmlns:a16="http://schemas.microsoft.com/office/drawing/2014/main" id="{62A8B144-EC28-44EC-B1BA-AD6F4CBF777E}"/>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2" name="Line 10">
            <a:extLst>
              <a:ext uri="{FF2B5EF4-FFF2-40B4-BE49-F238E27FC236}">
                <a16:creationId xmlns:a16="http://schemas.microsoft.com/office/drawing/2014/main" id="{8B25570B-B492-43A1-85C9-0F9BA5D3F23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3" name="Line 11">
            <a:extLst>
              <a:ext uri="{FF2B5EF4-FFF2-40B4-BE49-F238E27FC236}">
                <a16:creationId xmlns:a16="http://schemas.microsoft.com/office/drawing/2014/main" id="{E62B7124-DE21-4A3F-A58D-4E430DF6FD1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4" name="Line 12">
            <a:extLst>
              <a:ext uri="{FF2B5EF4-FFF2-40B4-BE49-F238E27FC236}">
                <a16:creationId xmlns:a16="http://schemas.microsoft.com/office/drawing/2014/main" id="{501CA565-D61E-442C-9EEF-0CECDD594D8F}"/>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5" name="Line 13">
            <a:extLst>
              <a:ext uri="{FF2B5EF4-FFF2-40B4-BE49-F238E27FC236}">
                <a16:creationId xmlns:a16="http://schemas.microsoft.com/office/drawing/2014/main" id="{BB324375-C338-4200-980A-E244188AAEC1}"/>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6" name="Line 14">
            <a:extLst>
              <a:ext uri="{FF2B5EF4-FFF2-40B4-BE49-F238E27FC236}">
                <a16:creationId xmlns:a16="http://schemas.microsoft.com/office/drawing/2014/main" id="{D019C063-29EF-468D-A136-49117BA2ED5B}"/>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7" name="Line 15">
            <a:extLst>
              <a:ext uri="{FF2B5EF4-FFF2-40B4-BE49-F238E27FC236}">
                <a16:creationId xmlns:a16="http://schemas.microsoft.com/office/drawing/2014/main" id="{65E7EA95-C528-4D8F-B984-AF7A3BD070CA}"/>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8" name="Line 16">
            <a:extLst>
              <a:ext uri="{FF2B5EF4-FFF2-40B4-BE49-F238E27FC236}">
                <a16:creationId xmlns:a16="http://schemas.microsoft.com/office/drawing/2014/main" id="{D5AAB8A8-05B6-4C03-9E37-31C565412171}"/>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29" name="Rectangle 17">
            <a:extLst>
              <a:ext uri="{FF2B5EF4-FFF2-40B4-BE49-F238E27FC236}">
                <a16:creationId xmlns:a16="http://schemas.microsoft.com/office/drawing/2014/main" id="{1286B1D2-5762-4C91-A032-0B0214D634F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1330" name="Rectangle 18">
            <a:extLst>
              <a:ext uri="{FF2B5EF4-FFF2-40B4-BE49-F238E27FC236}">
                <a16:creationId xmlns:a16="http://schemas.microsoft.com/office/drawing/2014/main" id="{EEDB5FAA-577B-4E86-B4CE-6B5AA329E6E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1331" name="Text Box 19">
            <a:extLst>
              <a:ext uri="{FF2B5EF4-FFF2-40B4-BE49-F238E27FC236}">
                <a16:creationId xmlns:a16="http://schemas.microsoft.com/office/drawing/2014/main" id="{11FDACBB-3413-4FA0-908E-FE3336213EF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1332" name="Text Box 20">
            <a:extLst>
              <a:ext uri="{FF2B5EF4-FFF2-40B4-BE49-F238E27FC236}">
                <a16:creationId xmlns:a16="http://schemas.microsoft.com/office/drawing/2014/main" id="{BE8DBB6E-0792-46F4-BB56-EDEE1C338BA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1333" name="Text Box 21">
            <a:extLst>
              <a:ext uri="{FF2B5EF4-FFF2-40B4-BE49-F238E27FC236}">
                <a16:creationId xmlns:a16="http://schemas.microsoft.com/office/drawing/2014/main" id="{6A77ADF1-D3B0-4004-B5EA-4E968177DFD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1350" name="Text Box 38">
            <a:extLst>
              <a:ext uri="{FF2B5EF4-FFF2-40B4-BE49-F238E27FC236}">
                <a16:creationId xmlns:a16="http://schemas.microsoft.com/office/drawing/2014/main" id="{E8B5DC81-E859-461F-A660-759BFEBC9F9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1351" name="Text Box 39">
            <a:extLst>
              <a:ext uri="{FF2B5EF4-FFF2-40B4-BE49-F238E27FC236}">
                <a16:creationId xmlns:a16="http://schemas.microsoft.com/office/drawing/2014/main" id="{74FD0C4A-BAE5-48CB-80FD-58CA67AD345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1352" name="Text Box 40">
            <a:extLst>
              <a:ext uri="{FF2B5EF4-FFF2-40B4-BE49-F238E27FC236}">
                <a16:creationId xmlns:a16="http://schemas.microsoft.com/office/drawing/2014/main" id="{8E35B646-957A-4ABB-8608-1CBC6C7184B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1353" name="Line 41">
            <a:extLst>
              <a:ext uri="{FF2B5EF4-FFF2-40B4-BE49-F238E27FC236}">
                <a16:creationId xmlns:a16="http://schemas.microsoft.com/office/drawing/2014/main" id="{13D26DBB-17B2-4720-9BA1-F143D89B891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4" name="Line 42">
            <a:extLst>
              <a:ext uri="{FF2B5EF4-FFF2-40B4-BE49-F238E27FC236}">
                <a16:creationId xmlns:a16="http://schemas.microsoft.com/office/drawing/2014/main" id="{BC5C7BD6-B25D-45DE-AD52-25954CC2096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5" name="Line 43">
            <a:extLst>
              <a:ext uri="{FF2B5EF4-FFF2-40B4-BE49-F238E27FC236}">
                <a16:creationId xmlns:a16="http://schemas.microsoft.com/office/drawing/2014/main" id="{0AC15733-AD69-47AB-B328-4A81531BF20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6" name="Line 44">
            <a:extLst>
              <a:ext uri="{FF2B5EF4-FFF2-40B4-BE49-F238E27FC236}">
                <a16:creationId xmlns:a16="http://schemas.microsoft.com/office/drawing/2014/main" id="{325346EF-B15D-441B-B147-A7C9A9E6622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1357" name="Text Box 45">
            <a:extLst>
              <a:ext uri="{FF2B5EF4-FFF2-40B4-BE49-F238E27FC236}">
                <a16:creationId xmlns:a16="http://schemas.microsoft.com/office/drawing/2014/main" id="{FEDB8330-C223-4610-A57B-0F0170EA7E77}"/>
              </a:ext>
            </a:extLst>
          </p:cNvPr>
          <p:cNvSpPr txBox="1">
            <a:spLocks noChangeArrowheads="1"/>
          </p:cNvSpPr>
          <p:nvPr/>
        </p:nvSpPr>
        <p:spPr bwMode="auto">
          <a:xfrm>
            <a:off x="304800" y="2895600"/>
            <a:ext cx="3989388"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Refractive</a:t>
            </a:r>
          </a:p>
          <a:p>
            <a:pPr eaLnBrk="1" hangingPunct="1">
              <a:spcBef>
                <a:spcPct val="0"/>
              </a:spcBef>
              <a:buClrTx/>
              <a:buSzTx/>
              <a:buFontTx/>
              <a:buNone/>
            </a:pPr>
            <a:r>
              <a:rPr lang="en-US" altLang="en-US" sz="1600" b="0" i="1"/>
              <a:t>--</a:t>
            </a:r>
            <a:r>
              <a:rPr lang="en-US" altLang="en-US" sz="1600" b="0"/>
              <a:t>Combo of uncorrected </a:t>
            </a:r>
            <a:r>
              <a:rPr lang="en-US" altLang="en-US" sz="1600" b="0">
                <a:solidFill>
                  <a:srgbClr val="0000FF"/>
                </a:solidFill>
              </a:rPr>
              <a:t>hyperopia</a:t>
            </a:r>
            <a:r>
              <a:rPr lang="en-US" altLang="en-US" sz="1600" b="0"/>
              <a:t> and</a:t>
            </a:r>
          </a:p>
          <a:p>
            <a:pPr eaLnBrk="1" hangingPunct="1">
              <a:spcBef>
                <a:spcPct val="0"/>
              </a:spcBef>
              <a:buClrTx/>
              <a:buSzTx/>
              <a:buFontTx/>
              <a:buNone/>
            </a:pPr>
            <a:r>
              <a:rPr lang="en-US" altLang="en-US" sz="1600" b="0"/>
              <a:t>inadequate </a:t>
            </a:r>
            <a:r>
              <a:rPr lang="en-US" altLang="en-US" sz="1600" b="0">
                <a:solidFill>
                  <a:srgbClr val="0000FF"/>
                </a:solidFill>
              </a:rPr>
              <a:t>divergence</a:t>
            </a:r>
          </a:p>
          <a:p>
            <a:pPr eaLnBrk="1" hangingPunct="1">
              <a:spcBef>
                <a:spcPct val="0"/>
              </a:spcBef>
              <a:buClrTx/>
              <a:buSzTx/>
              <a:buFontTx/>
              <a:buNone/>
            </a:pPr>
            <a:r>
              <a:rPr lang="en-US" altLang="en-US" sz="1600" b="0"/>
              <a:t>--Average refractive error: </a:t>
            </a:r>
            <a:r>
              <a:rPr lang="en-US" altLang="en-US" sz="1600" b="0">
                <a:solidFill>
                  <a:srgbClr val="0000FF"/>
                </a:solidFill>
              </a:rPr>
              <a:t>+4</a:t>
            </a:r>
          </a:p>
          <a:p>
            <a:pPr eaLnBrk="1" hangingPunct="1">
              <a:spcBef>
                <a:spcPct val="0"/>
              </a:spcBef>
              <a:buClrTx/>
              <a:buSzTx/>
              <a:buFontTx/>
              <a:buNone/>
            </a:pPr>
            <a:r>
              <a:rPr lang="en-US" altLang="en-US" sz="1600" b="0"/>
              <a:t>--Strabismus usually measures ET</a:t>
            </a:r>
            <a:r>
              <a:rPr lang="en-US" altLang="en-US" sz="1600">
                <a:solidFill>
                  <a:srgbClr val="0000FF"/>
                </a:solidFill>
              </a:rPr>
              <a:t>  </a:t>
            </a:r>
            <a:r>
              <a:rPr lang="en-US" altLang="en-US" sz="1600">
                <a:solidFill>
                  <a:srgbClr val="0000FF"/>
                </a:solidFill>
                <a:cs typeface="Arial" panose="020B0604020202020204" pitchFamily="34" charset="0"/>
              </a:rPr>
              <a:t>≈</a:t>
            </a:r>
            <a:r>
              <a:rPr lang="en-US" altLang="en-US" sz="1600" b="0">
                <a:solidFill>
                  <a:srgbClr val="0000FF"/>
                </a:solidFill>
              </a:rPr>
              <a:t>   </a:t>
            </a:r>
            <a:r>
              <a:rPr lang="en-US" altLang="en-US" sz="1600" b="0"/>
              <a:t>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--Prescribe…</a:t>
            </a:r>
            <a:r>
              <a:rPr lang="en-US" altLang="en-US" sz="1600" b="0">
                <a:solidFill>
                  <a:srgbClr val="0000FF"/>
                </a:solidFill>
              </a:rPr>
              <a:t>full CR</a:t>
            </a:r>
          </a:p>
          <a:p>
            <a:pPr eaLnBrk="1" hangingPunct="1">
              <a:spcBef>
                <a:spcPct val="0"/>
              </a:spcBef>
              <a:buClrTx/>
              <a:buSzTx/>
              <a:buFontTx/>
              <a:buNone/>
            </a:pPr>
            <a:r>
              <a:rPr lang="en-US" altLang="en-US" sz="1600" b="0"/>
              <a:t>  --If residual ET’ with full CR: Rx…</a:t>
            </a:r>
            <a:r>
              <a:rPr lang="en-US" altLang="en-US" sz="1600" b="0">
                <a:solidFill>
                  <a:srgbClr val="0000FF"/>
                </a:solidFill>
              </a:rPr>
              <a:t>bifocal</a:t>
            </a:r>
            <a:r>
              <a:rPr lang="en-US" altLang="en-US" sz="1600" b="0"/>
              <a:t> </a:t>
            </a:r>
          </a:p>
          <a:p>
            <a:pPr eaLnBrk="1" hangingPunct="1">
              <a:spcBef>
                <a:spcPct val="0"/>
              </a:spcBef>
              <a:buClrTx/>
              <a:buSzTx/>
              <a:buFontTx/>
              <a:buNone/>
            </a:pPr>
            <a:r>
              <a:rPr lang="en-US" altLang="en-US" sz="1600" b="0"/>
              <a:t>  --Try to wean off plus over time</a:t>
            </a:r>
          </a:p>
        </p:txBody>
      </p:sp>
      <p:sp>
        <p:nvSpPr>
          <p:cNvPr id="141358" name="Slide Number Placeholder 1">
            <a:extLst>
              <a:ext uri="{FF2B5EF4-FFF2-40B4-BE49-F238E27FC236}">
                <a16:creationId xmlns:a16="http://schemas.microsoft.com/office/drawing/2014/main" id="{F855EBCB-DE72-437C-958A-D48E0387C82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7C1B697-E365-43DE-ABD0-E80EAF619A48}" type="slidenum">
              <a:rPr lang="en-US" altLang="en-US" sz="1000"/>
              <a:pPr>
                <a:spcBef>
                  <a:spcPct val="0"/>
                </a:spcBef>
                <a:buClrTx/>
                <a:buSzTx/>
                <a:buFontTx/>
                <a:buNone/>
              </a:pPr>
              <a:t>184</a:t>
            </a:fld>
            <a:endParaRPr lang="en-US" altLang="en-US" sz="1000"/>
          </a:p>
        </p:txBody>
      </p:sp>
      <p:sp>
        <p:nvSpPr>
          <p:cNvPr id="2" name="Title 1">
            <a:extLst>
              <a:ext uri="{FF2B5EF4-FFF2-40B4-BE49-F238E27FC236}">
                <a16:creationId xmlns:a16="http://schemas.microsoft.com/office/drawing/2014/main" id="{230114EA-A50B-4E86-92FA-11C258744342}"/>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545A7845-411B-4905-A803-D46BC1761AE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Text Box 3">
            <a:extLst>
              <a:ext uri="{FF2B5EF4-FFF2-40B4-BE49-F238E27FC236}">
                <a16:creationId xmlns:a16="http://schemas.microsoft.com/office/drawing/2014/main" id="{9A01AF9A-B772-460B-B425-159B8AD9A11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4" name="Text Box 4">
            <a:extLst>
              <a:ext uri="{FF2B5EF4-FFF2-40B4-BE49-F238E27FC236}">
                <a16:creationId xmlns:a16="http://schemas.microsoft.com/office/drawing/2014/main" id="{E7C4A284-6DF4-4A56-AA14-A06286C5646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5" name="Text Box 5">
            <a:extLst>
              <a:ext uri="{FF2B5EF4-FFF2-40B4-BE49-F238E27FC236}">
                <a16:creationId xmlns:a16="http://schemas.microsoft.com/office/drawing/2014/main" id="{6F097269-E249-40E8-82FC-D62322462D5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3366" name="Text Box 6">
            <a:extLst>
              <a:ext uri="{FF2B5EF4-FFF2-40B4-BE49-F238E27FC236}">
                <a16:creationId xmlns:a16="http://schemas.microsoft.com/office/drawing/2014/main" id="{4DC797DD-0151-4AE1-9517-FF471F921CF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3367" name="Text Box 7">
            <a:extLst>
              <a:ext uri="{FF2B5EF4-FFF2-40B4-BE49-F238E27FC236}">
                <a16:creationId xmlns:a16="http://schemas.microsoft.com/office/drawing/2014/main" id="{23BEF147-2377-4A93-B0C1-C15926F3833A}"/>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3368" name="Text Box 8">
            <a:extLst>
              <a:ext uri="{FF2B5EF4-FFF2-40B4-BE49-F238E27FC236}">
                <a16:creationId xmlns:a16="http://schemas.microsoft.com/office/drawing/2014/main" id="{E0EEC40F-6519-4A86-AC94-24538750B8B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3369" name="Line 9">
            <a:extLst>
              <a:ext uri="{FF2B5EF4-FFF2-40B4-BE49-F238E27FC236}">
                <a16:creationId xmlns:a16="http://schemas.microsoft.com/office/drawing/2014/main" id="{CC996A32-2F22-43E7-8C5D-FBDC4BFF680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0" name="Line 10">
            <a:extLst>
              <a:ext uri="{FF2B5EF4-FFF2-40B4-BE49-F238E27FC236}">
                <a16:creationId xmlns:a16="http://schemas.microsoft.com/office/drawing/2014/main" id="{7CE052C3-2BE2-49D3-A04B-D891F1C65CD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1" name="Line 11">
            <a:extLst>
              <a:ext uri="{FF2B5EF4-FFF2-40B4-BE49-F238E27FC236}">
                <a16:creationId xmlns:a16="http://schemas.microsoft.com/office/drawing/2014/main" id="{B2CFC3BD-3C1F-4387-8142-ABA4107C443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2" name="Line 12">
            <a:extLst>
              <a:ext uri="{FF2B5EF4-FFF2-40B4-BE49-F238E27FC236}">
                <a16:creationId xmlns:a16="http://schemas.microsoft.com/office/drawing/2014/main" id="{D83634C7-A818-4C73-9CBF-2A058B10AAD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3" name="Line 13">
            <a:extLst>
              <a:ext uri="{FF2B5EF4-FFF2-40B4-BE49-F238E27FC236}">
                <a16:creationId xmlns:a16="http://schemas.microsoft.com/office/drawing/2014/main" id="{2525C035-5B65-4083-8084-AEFAC0ABC7E6}"/>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4" name="Line 14">
            <a:extLst>
              <a:ext uri="{FF2B5EF4-FFF2-40B4-BE49-F238E27FC236}">
                <a16:creationId xmlns:a16="http://schemas.microsoft.com/office/drawing/2014/main" id="{E99D2B16-3551-4A96-93AD-CBC88D8F827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Line 15">
            <a:extLst>
              <a:ext uri="{FF2B5EF4-FFF2-40B4-BE49-F238E27FC236}">
                <a16:creationId xmlns:a16="http://schemas.microsoft.com/office/drawing/2014/main" id="{F443A9EF-0FDB-4568-AE81-B6BCCAD9D832}"/>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Line 16">
            <a:extLst>
              <a:ext uri="{FF2B5EF4-FFF2-40B4-BE49-F238E27FC236}">
                <a16:creationId xmlns:a16="http://schemas.microsoft.com/office/drawing/2014/main" id="{41D0C537-5252-4A3C-8473-5C2BE598A6D4}"/>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Rectangle 17">
            <a:extLst>
              <a:ext uri="{FF2B5EF4-FFF2-40B4-BE49-F238E27FC236}">
                <a16:creationId xmlns:a16="http://schemas.microsoft.com/office/drawing/2014/main" id="{1CCA7261-7D34-49B3-B5EA-97E263E71A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3378" name="Rectangle 18">
            <a:extLst>
              <a:ext uri="{FF2B5EF4-FFF2-40B4-BE49-F238E27FC236}">
                <a16:creationId xmlns:a16="http://schemas.microsoft.com/office/drawing/2014/main" id="{2D0EB41A-37B0-4FD0-9238-9DC0C6B16C3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3379" name="Text Box 19">
            <a:extLst>
              <a:ext uri="{FF2B5EF4-FFF2-40B4-BE49-F238E27FC236}">
                <a16:creationId xmlns:a16="http://schemas.microsoft.com/office/drawing/2014/main" id="{DC053EAA-CAFA-4569-80A5-6FD63B7ABD3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3380" name="Text Box 20">
            <a:extLst>
              <a:ext uri="{FF2B5EF4-FFF2-40B4-BE49-F238E27FC236}">
                <a16:creationId xmlns:a16="http://schemas.microsoft.com/office/drawing/2014/main" id="{51833936-61E8-4A3C-AFC4-792679824E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3381" name="Text Box 21">
            <a:extLst>
              <a:ext uri="{FF2B5EF4-FFF2-40B4-BE49-F238E27FC236}">
                <a16:creationId xmlns:a16="http://schemas.microsoft.com/office/drawing/2014/main" id="{59F355CD-A9B4-4095-83E6-2A08C12FDF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3398" name="Text Box 38">
            <a:extLst>
              <a:ext uri="{FF2B5EF4-FFF2-40B4-BE49-F238E27FC236}">
                <a16:creationId xmlns:a16="http://schemas.microsoft.com/office/drawing/2014/main" id="{7E665288-EE33-4B67-A9CF-DECC3864232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3399" name="Text Box 39">
            <a:extLst>
              <a:ext uri="{FF2B5EF4-FFF2-40B4-BE49-F238E27FC236}">
                <a16:creationId xmlns:a16="http://schemas.microsoft.com/office/drawing/2014/main" id="{89DC7866-B278-4D90-896D-8091F6C727A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3400" name="Text Box 40">
            <a:extLst>
              <a:ext uri="{FF2B5EF4-FFF2-40B4-BE49-F238E27FC236}">
                <a16:creationId xmlns:a16="http://schemas.microsoft.com/office/drawing/2014/main" id="{A97CA56A-EC39-4C47-972D-5B14B64E89B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3401" name="Line 41">
            <a:extLst>
              <a:ext uri="{FF2B5EF4-FFF2-40B4-BE49-F238E27FC236}">
                <a16:creationId xmlns:a16="http://schemas.microsoft.com/office/drawing/2014/main" id="{AA21581F-E540-403C-B110-CE8C73CF605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2" name="Line 42">
            <a:extLst>
              <a:ext uri="{FF2B5EF4-FFF2-40B4-BE49-F238E27FC236}">
                <a16:creationId xmlns:a16="http://schemas.microsoft.com/office/drawing/2014/main" id="{71C5ADD7-982D-447E-9AAA-0B4E2F6FEFD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3" name="Line 43">
            <a:extLst>
              <a:ext uri="{FF2B5EF4-FFF2-40B4-BE49-F238E27FC236}">
                <a16:creationId xmlns:a16="http://schemas.microsoft.com/office/drawing/2014/main" id="{F170BC3C-D153-4D0D-B2E2-AFE22D7E6CD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4" name="Line 44">
            <a:extLst>
              <a:ext uri="{FF2B5EF4-FFF2-40B4-BE49-F238E27FC236}">
                <a16:creationId xmlns:a16="http://schemas.microsoft.com/office/drawing/2014/main" id="{22BE810D-7577-4514-9397-78585CA02C3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5" name="Text Box 45">
            <a:extLst>
              <a:ext uri="{FF2B5EF4-FFF2-40B4-BE49-F238E27FC236}">
                <a16:creationId xmlns:a16="http://schemas.microsoft.com/office/drawing/2014/main" id="{639432ED-0481-46D8-996A-1B797709DE6E}"/>
              </a:ext>
            </a:extLst>
          </p:cNvPr>
          <p:cNvSpPr txBox="1">
            <a:spLocks noChangeArrowheads="1"/>
          </p:cNvSpPr>
          <p:nvPr/>
        </p:nvSpPr>
        <p:spPr bwMode="auto">
          <a:xfrm>
            <a:off x="304800" y="2895600"/>
            <a:ext cx="4248150"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B2B2B2"/>
                </a:solidFill>
              </a:rPr>
              <a:t>Acquired ET: Accommodative:</a:t>
            </a:r>
            <a:r>
              <a:rPr lang="en-US" altLang="en-US" sz="1600" i="1">
                <a:solidFill>
                  <a:srgbClr val="B2B2B2"/>
                </a:solidFill>
              </a:rPr>
              <a:t> Refractive</a:t>
            </a:r>
          </a:p>
          <a:p>
            <a:pPr eaLnBrk="1" hangingPunct="1">
              <a:spcBef>
                <a:spcPct val="0"/>
              </a:spcBef>
              <a:buClrTx/>
              <a:buSzTx/>
              <a:buFontTx/>
              <a:buNone/>
            </a:pPr>
            <a:r>
              <a:rPr lang="en-US" altLang="en-US" sz="1600" b="0" i="1">
                <a:solidFill>
                  <a:srgbClr val="B2B2B2"/>
                </a:solidFill>
              </a:rPr>
              <a:t>--</a:t>
            </a:r>
            <a:r>
              <a:rPr lang="en-US" altLang="en-US" sz="1600" b="0">
                <a:solidFill>
                  <a:srgbClr val="B2B2B2"/>
                </a:solidFill>
              </a:rPr>
              <a:t>Combo of uncorrected hyperopia and</a:t>
            </a:r>
          </a:p>
          <a:p>
            <a:pPr eaLnBrk="1" hangingPunct="1">
              <a:spcBef>
                <a:spcPct val="0"/>
              </a:spcBef>
              <a:buClrTx/>
              <a:buSzTx/>
              <a:buFontTx/>
              <a:buNone/>
            </a:pPr>
            <a:r>
              <a:rPr lang="en-US" altLang="en-US" sz="1600" b="0">
                <a:solidFill>
                  <a:srgbClr val="B2B2B2"/>
                </a:solidFill>
              </a:rPr>
              <a:t>inadequate divergence</a:t>
            </a:r>
          </a:p>
          <a:p>
            <a:pPr eaLnBrk="1" hangingPunct="1">
              <a:spcBef>
                <a:spcPct val="0"/>
              </a:spcBef>
              <a:buClrTx/>
              <a:buSzTx/>
              <a:buFontTx/>
              <a:buNone/>
            </a:pPr>
            <a:r>
              <a:rPr lang="en-US" altLang="en-US" sz="1600" b="0">
                <a:solidFill>
                  <a:srgbClr val="B2B2B2"/>
                </a:solidFill>
              </a:rPr>
              <a:t>--Average refractive error: +4</a:t>
            </a:r>
          </a:p>
          <a:p>
            <a:pPr eaLnBrk="1" hangingPunct="1">
              <a:spcBef>
                <a:spcPct val="0"/>
              </a:spcBef>
              <a:buClrTx/>
              <a:buSzTx/>
              <a:buFontTx/>
              <a:buNone/>
            </a:pPr>
            <a:r>
              <a:rPr lang="en-US" altLang="en-US" sz="1600" b="0">
                <a:solidFill>
                  <a:srgbClr val="B2B2B2"/>
                </a:solidFill>
              </a:rPr>
              <a:t>--Strabismus usually measures ET</a:t>
            </a:r>
            <a:r>
              <a:rPr lang="en-US" altLang="en-US" sz="1600">
                <a:solidFill>
                  <a:srgbClr val="B2B2B2"/>
                </a:solidFill>
              </a:rPr>
              <a:t>  </a:t>
            </a:r>
            <a:r>
              <a:rPr lang="en-US" altLang="en-US" sz="1600">
                <a:solidFill>
                  <a:srgbClr val="B2B2B2"/>
                </a:solidFill>
                <a:cs typeface="Arial" panose="020B0604020202020204" pitchFamily="34" charset="0"/>
              </a:rPr>
              <a:t>≈</a:t>
            </a:r>
            <a:r>
              <a:rPr lang="en-US" altLang="en-US" sz="1600" b="0">
                <a:solidFill>
                  <a:srgbClr val="B2B2B2"/>
                </a:solidFill>
              </a:rPr>
              <a:t>   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a:t>
            </a:r>
            <a:r>
              <a:rPr lang="en-US" altLang="en-US" sz="1600"/>
              <a:t>Prescribe…</a:t>
            </a:r>
            <a:r>
              <a:rPr lang="en-US" altLang="en-US" sz="1600">
                <a:solidFill>
                  <a:srgbClr val="0000FF"/>
                </a:solidFill>
              </a:rPr>
              <a:t>full CR</a:t>
            </a:r>
          </a:p>
          <a:p>
            <a:pPr eaLnBrk="1" hangingPunct="1">
              <a:spcBef>
                <a:spcPct val="0"/>
              </a:spcBef>
              <a:buClrTx/>
              <a:buSzTx/>
              <a:buFontTx/>
              <a:buNone/>
            </a:pPr>
            <a:r>
              <a:rPr lang="en-US" altLang="en-US" sz="1600" b="0"/>
              <a:t>  --</a:t>
            </a:r>
            <a:r>
              <a:rPr lang="en-US" altLang="en-US" sz="1600"/>
              <a:t>If residual ET’ with full CR: Rx…</a:t>
            </a:r>
            <a:r>
              <a:rPr lang="en-US" altLang="en-US" sz="1600">
                <a:solidFill>
                  <a:srgbClr val="0000FF"/>
                </a:solidFill>
              </a:rPr>
              <a:t>bifocal</a:t>
            </a:r>
            <a:r>
              <a:rPr lang="en-US" altLang="en-US" sz="1600"/>
              <a:t> </a:t>
            </a:r>
          </a:p>
          <a:p>
            <a:pPr eaLnBrk="1" hangingPunct="1">
              <a:spcBef>
                <a:spcPct val="0"/>
              </a:spcBef>
              <a:buClrTx/>
              <a:buSzTx/>
              <a:buFontTx/>
              <a:buNone/>
            </a:pPr>
            <a:r>
              <a:rPr lang="en-US" altLang="en-US" sz="1600" b="0">
                <a:solidFill>
                  <a:srgbClr val="B2B2B2"/>
                </a:solidFill>
              </a:rPr>
              <a:t>  --Try to wean off plus over time</a:t>
            </a:r>
          </a:p>
        </p:txBody>
      </p:sp>
      <p:sp>
        <p:nvSpPr>
          <p:cNvPr id="143406" name="Text Box 47">
            <a:extLst>
              <a:ext uri="{FF2B5EF4-FFF2-40B4-BE49-F238E27FC236}">
                <a16:creationId xmlns:a16="http://schemas.microsoft.com/office/drawing/2014/main" id="{9CFCD707-1627-49D8-9E34-2A420C981AA0}"/>
              </a:ext>
            </a:extLst>
          </p:cNvPr>
          <p:cNvSpPr txBox="1">
            <a:spLocks noChangeArrowheads="1"/>
          </p:cNvSpPr>
          <p:nvPr/>
        </p:nvSpPr>
        <p:spPr bwMode="auto">
          <a:xfrm>
            <a:off x="237331" y="1755676"/>
            <a:ext cx="6992937" cy="2308324"/>
          </a:xfrm>
          <a:prstGeom prst="rect">
            <a:avLst/>
          </a:prstGeom>
          <a:solidFill>
            <a:srgbClr val="FFFF00"/>
          </a:solidFill>
          <a:ln w="285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Compliance is often an issue with spectacle wear in this population—why?</a:t>
            </a:r>
          </a:p>
          <a:p>
            <a:pPr eaLnBrk="1" hangingPunct="1">
              <a:spcBef>
                <a:spcPct val="0"/>
              </a:spcBef>
              <a:buClrTx/>
              <a:buSzTx/>
              <a:buFontTx/>
              <a:buNone/>
            </a:pPr>
            <a:r>
              <a:rPr lang="en-US" altLang="en-US" sz="1600" b="0" dirty="0">
                <a:solidFill>
                  <a:srgbClr val="FFFF00"/>
                </a:solidFill>
              </a:rPr>
              <a:t>Patients who have become accustomed to maintaining a constant accommodative effort are often intolerant of full-CR spectacles (they can’t relax accommodation enough to see clearly through them), and will refuse to wear them—hence the compliance issue. To improve compliance, some clinicians will ‘cut sphere;’ </a:t>
            </a:r>
            <a:r>
              <a:rPr lang="en-US" altLang="en-US" sz="1600" b="0" dirty="0" err="1">
                <a:solidFill>
                  <a:srgbClr val="FFFF00"/>
                </a:solidFill>
              </a:rPr>
              <a:t>ie</a:t>
            </a:r>
            <a:r>
              <a:rPr lang="en-US" altLang="en-US" sz="1600" b="0" dirty="0">
                <a:solidFill>
                  <a:srgbClr val="FFFF00"/>
                </a:solidFill>
              </a:rPr>
              <a:t>, prescribe less than the full CR. Alternatively and perhaps more frequently, the clinician will prescribe topical  atropine  to paralyze accommodation, thereby making the child more accepting of the full-CR spectacles.</a:t>
            </a:r>
          </a:p>
        </p:txBody>
      </p:sp>
      <p:sp>
        <p:nvSpPr>
          <p:cNvPr id="143407" name="Slide Number Placeholder 1">
            <a:extLst>
              <a:ext uri="{FF2B5EF4-FFF2-40B4-BE49-F238E27FC236}">
                <a16:creationId xmlns:a16="http://schemas.microsoft.com/office/drawing/2014/main" id="{84EF89E8-3A94-4A87-A14E-9832DB69D8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BCCF50F-D92C-4B21-82D9-B1437C1033D4}" type="slidenum">
              <a:rPr lang="en-US" altLang="en-US" sz="1000"/>
              <a:pPr>
                <a:spcBef>
                  <a:spcPct val="0"/>
                </a:spcBef>
                <a:buClrTx/>
                <a:buSzTx/>
                <a:buFontTx/>
                <a:buNone/>
              </a:pPr>
              <a:t>185</a:t>
            </a:fld>
            <a:endParaRPr lang="en-US" altLang="en-US" sz="1000"/>
          </a:p>
        </p:txBody>
      </p:sp>
      <p:sp>
        <p:nvSpPr>
          <p:cNvPr id="2" name="Title 1">
            <a:extLst>
              <a:ext uri="{FF2B5EF4-FFF2-40B4-BE49-F238E27FC236}">
                <a16:creationId xmlns:a16="http://schemas.microsoft.com/office/drawing/2014/main" id="{9881E4B5-299C-4A55-B2A3-5F8FF16C7467}"/>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C8BF4893-CEE5-436E-BB60-B1100E621F3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Text Box 3">
            <a:extLst>
              <a:ext uri="{FF2B5EF4-FFF2-40B4-BE49-F238E27FC236}">
                <a16:creationId xmlns:a16="http://schemas.microsoft.com/office/drawing/2014/main" id="{9A01AF9A-B772-460B-B425-159B8AD9A11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4" name="Text Box 4">
            <a:extLst>
              <a:ext uri="{FF2B5EF4-FFF2-40B4-BE49-F238E27FC236}">
                <a16:creationId xmlns:a16="http://schemas.microsoft.com/office/drawing/2014/main" id="{E7C4A284-6DF4-4A56-AA14-A06286C5646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5" name="Text Box 5">
            <a:extLst>
              <a:ext uri="{FF2B5EF4-FFF2-40B4-BE49-F238E27FC236}">
                <a16:creationId xmlns:a16="http://schemas.microsoft.com/office/drawing/2014/main" id="{6F097269-E249-40E8-82FC-D62322462D5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3366" name="Text Box 6">
            <a:extLst>
              <a:ext uri="{FF2B5EF4-FFF2-40B4-BE49-F238E27FC236}">
                <a16:creationId xmlns:a16="http://schemas.microsoft.com/office/drawing/2014/main" id="{4DC797DD-0151-4AE1-9517-FF471F921CF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3367" name="Text Box 7">
            <a:extLst>
              <a:ext uri="{FF2B5EF4-FFF2-40B4-BE49-F238E27FC236}">
                <a16:creationId xmlns:a16="http://schemas.microsoft.com/office/drawing/2014/main" id="{23BEF147-2377-4A93-B0C1-C15926F3833A}"/>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3368" name="Text Box 8">
            <a:extLst>
              <a:ext uri="{FF2B5EF4-FFF2-40B4-BE49-F238E27FC236}">
                <a16:creationId xmlns:a16="http://schemas.microsoft.com/office/drawing/2014/main" id="{E0EEC40F-6519-4A86-AC94-24538750B8B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3369" name="Line 9">
            <a:extLst>
              <a:ext uri="{FF2B5EF4-FFF2-40B4-BE49-F238E27FC236}">
                <a16:creationId xmlns:a16="http://schemas.microsoft.com/office/drawing/2014/main" id="{CC996A32-2F22-43E7-8C5D-FBDC4BFF680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0" name="Line 10">
            <a:extLst>
              <a:ext uri="{FF2B5EF4-FFF2-40B4-BE49-F238E27FC236}">
                <a16:creationId xmlns:a16="http://schemas.microsoft.com/office/drawing/2014/main" id="{7CE052C3-2BE2-49D3-A04B-D891F1C65CD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1" name="Line 11">
            <a:extLst>
              <a:ext uri="{FF2B5EF4-FFF2-40B4-BE49-F238E27FC236}">
                <a16:creationId xmlns:a16="http://schemas.microsoft.com/office/drawing/2014/main" id="{B2CFC3BD-3C1F-4387-8142-ABA4107C443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2" name="Line 12">
            <a:extLst>
              <a:ext uri="{FF2B5EF4-FFF2-40B4-BE49-F238E27FC236}">
                <a16:creationId xmlns:a16="http://schemas.microsoft.com/office/drawing/2014/main" id="{D83634C7-A818-4C73-9CBF-2A058B10AAD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3" name="Line 13">
            <a:extLst>
              <a:ext uri="{FF2B5EF4-FFF2-40B4-BE49-F238E27FC236}">
                <a16:creationId xmlns:a16="http://schemas.microsoft.com/office/drawing/2014/main" id="{2525C035-5B65-4083-8084-AEFAC0ABC7E6}"/>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4" name="Line 14">
            <a:extLst>
              <a:ext uri="{FF2B5EF4-FFF2-40B4-BE49-F238E27FC236}">
                <a16:creationId xmlns:a16="http://schemas.microsoft.com/office/drawing/2014/main" id="{E99D2B16-3551-4A96-93AD-CBC88D8F827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Line 15">
            <a:extLst>
              <a:ext uri="{FF2B5EF4-FFF2-40B4-BE49-F238E27FC236}">
                <a16:creationId xmlns:a16="http://schemas.microsoft.com/office/drawing/2014/main" id="{F443A9EF-0FDB-4568-AE81-B6BCCAD9D832}"/>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Line 16">
            <a:extLst>
              <a:ext uri="{FF2B5EF4-FFF2-40B4-BE49-F238E27FC236}">
                <a16:creationId xmlns:a16="http://schemas.microsoft.com/office/drawing/2014/main" id="{41D0C537-5252-4A3C-8473-5C2BE598A6D4}"/>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Rectangle 17">
            <a:extLst>
              <a:ext uri="{FF2B5EF4-FFF2-40B4-BE49-F238E27FC236}">
                <a16:creationId xmlns:a16="http://schemas.microsoft.com/office/drawing/2014/main" id="{1CCA7261-7D34-49B3-B5EA-97E263E71A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3378" name="Rectangle 18">
            <a:extLst>
              <a:ext uri="{FF2B5EF4-FFF2-40B4-BE49-F238E27FC236}">
                <a16:creationId xmlns:a16="http://schemas.microsoft.com/office/drawing/2014/main" id="{2D0EB41A-37B0-4FD0-9238-9DC0C6B16C3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3379" name="Text Box 19">
            <a:extLst>
              <a:ext uri="{FF2B5EF4-FFF2-40B4-BE49-F238E27FC236}">
                <a16:creationId xmlns:a16="http://schemas.microsoft.com/office/drawing/2014/main" id="{DC053EAA-CAFA-4569-80A5-6FD63B7ABD3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3380" name="Text Box 20">
            <a:extLst>
              <a:ext uri="{FF2B5EF4-FFF2-40B4-BE49-F238E27FC236}">
                <a16:creationId xmlns:a16="http://schemas.microsoft.com/office/drawing/2014/main" id="{51833936-61E8-4A3C-AFC4-792679824E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3381" name="Text Box 21">
            <a:extLst>
              <a:ext uri="{FF2B5EF4-FFF2-40B4-BE49-F238E27FC236}">
                <a16:creationId xmlns:a16="http://schemas.microsoft.com/office/drawing/2014/main" id="{59F355CD-A9B4-4095-83E6-2A08C12FDF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3398" name="Text Box 38">
            <a:extLst>
              <a:ext uri="{FF2B5EF4-FFF2-40B4-BE49-F238E27FC236}">
                <a16:creationId xmlns:a16="http://schemas.microsoft.com/office/drawing/2014/main" id="{7E665288-EE33-4B67-A9CF-DECC3864232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3399" name="Text Box 39">
            <a:extLst>
              <a:ext uri="{FF2B5EF4-FFF2-40B4-BE49-F238E27FC236}">
                <a16:creationId xmlns:a16="http://schemas.microsoft.com/office/drawing/2014/main" id="{89DC7866-B278-4D90-896D-8091F6C727A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3400" name="Text Box 40">
            <a:extLst>
              <a:ext uri="{FF2B5EF4-FFF2-40B4-BE49-F238E27FC236}">
                <a16:creationId xmlns:a16="http://schemas.microsoft.com/office/drawing/2014/main" id="{A97CA56A-EC39-4C47-972D-5B14B64E89B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3401" name="Line 41">
            <a:extLst>
              <a:ext uri="{FF2B5EF4-FFF2-40B4-BE49-F238E27FC236}">
                <a16:creationId xmlns:a16="http://schemas.microsoft.com/office/drawing/2014/main" id="{AA21581F-E540-403C-B110-CE8C73CF605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2" name="Line 42">
            <a:extLst>
              <a:ext uri="{FF2B5EF4-FFF2-40B4-BE49-F238E27FC236}">
                <a16:creationId xmlns:a16="http://schemas.microsoft.com/office/drawing/2014/main" id="{71C5ADD7-982D-447E-9AAA-0B4E2F6FEFD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3" name="Line 43">
            <a:extLst>
              <a:ext uri="{FF2B5EF4-FFF2-40B4-BE49-F238E27FC236}">
                <a16:creationId xmlns:a16="http://schemas.microsoft.com/office/drawing/2014/main" id="{F170BC3C-D153-4D0D-B2E2-AFE22D7E6CD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4" name="Line 44">
            <a:extLst>
              <a:ext uri="{FF2B5EF4-FFF2-40B4-BE49-F238E27FC236}">
                <a16:creationId xmlns:a16="http://schemas.microsoft.com/office/drawing/2014/main" id="{22BE810D-7577-4514-9397-78585CA02C3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5" name="Text Box 45">
            <a:extLst>
              <a:ext uri="{FF2B5EF4-FFF2-40B4-BE49-F238E27FC236}">
                <a16:creationId xmlns:a16="http://schemas.microsoft.com/office/drawing/2014/main" id="{639432ED-0481-46D8-996A-1B797709DE6E}"/>
              </a:ext>
            </a:extLst>
          </p:cNvPr>
          <p:cNvSpPr txBox="1">
            <a:spLocks noChangeArrowheads="1"/>
          </p:cNvSpPr>
          <p:nvPr/>
        </p:nvSpPr>
        <p:spPr bwMode="auto">
          <a:xfrm>
            <a:off x="304800" y="2895600"/>
            <a:ext cx="4248150"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B2B2B2"/>
                </a:solidFill>
              </a:rPr>
              <a:t>Acquired ET: Accommodative:</a:t>
            </a:r>
            <a:r>
              <a:rPr lang="en-US" altLang="en-US" sz="1600" i="1">
                <a:solidFill>
                  <a:srgbClr val="B2B2B2"/>
                </a:solidFill>
              </a:rPr>
              <a:t> Refractive</a:t>
            </a:r>
          </a:p>
          <a:p>
            <a:pPr eaLnBrk="1" hangingPunct="1">
              <a:spcBef>
                <a:spcPct val="0"/>
              </a:spcBef>
              <a:buClrTx/>
              <a:buSzTx/>
              <a:buFontTx/>
              <a:buNone/>
            </a:pPr>
            <a:r>
              <a:rPr lang="en-US" altLang="en-US" sz="1600" b="0" i="1">
                <a:solidFill>
                  <a:srgbClr val="B2B2B2"/>
                </a:solidFill>
              </a:rPr>
              <a:t>--</a:t>
            </a:r>
            <a:r>
              <a:rPr lang="en-US" altLang="en-US" sz="1600" b="0">
                <a:solidFill>
                  <a:srgbClr val="B2B2B2"/>
                </a:solidFill>
              </a:rPr>
              <a:t>Combo of uncorrected hyperopia and</a:t>
            </a:r>
          </a:p>
          <a:p>
            <a:pPr eaLnBrk="1" hangingPunct="1">
              <a:spcBef>
                <a:spcPct val="0"/>
              </a:spcBef>
              <a:buClrTx/>
              <a:buSzTx/>
              <a:buFontTx/>
              <a:buNone/>
            </a:pPr>
            <a:r>
              <a:rPr lang="en-US" altLang="en-US" sz="1600" b="0">
                <a:solidFill>
                  <a:srgbClr val="B2B2B2"/>
                </a:solidFill>
              </a:rPr>
              <a:t>inadequate divergence</a:t>
            </a:r>
          </a:p>
          <a:p>
            <a:pPr eaLnBrk="1" hangingPunct="1">
              <a:spcBef>
                <a:spcPct val="0"/>
              </a:spcBef>
              <a:buClrTx/>
              <a:buSzTx/>
              <a:buFontTx/>
              <a:buNone/>
            </a:pPr>
            <a:r>
              <a:rPr lang="en-US" altLang="en-US" sz="1600" b="0">
                <a:solidFill>
                  <a:srgbClr val="B2B2B2"/>
                </a:solidFill>
              </a:rPr>
              <a:t>--Average refractive error: +4</a:t>
            </a:r>
          </a:p>
          <a:p>
            <a:pPr eaLnBrk="1" hangingPunct="1">
              <a:spcBef>
                <a:spcPct val="0"/>
              </a:spcBef>
              <a:buClrTx/>
              <a:buSzTx/>
              <a:buFontTx/>
              <a:buNone/>
            </a:pPr>
            <a:r>
              <a:rPr lang="en-US" altLang="en-US" sz="1600" b="0">
                <a:solidFill>
                  <a:srgbClr val="B2B2B2"/>
                </a:solidFill>
              </a:rPr>
              <a:t>--Strabismus usually measures ET</a:t>
            </a:r>
            <a:r>
              <a:rPr lang="en-US" altLang="en-US" sz="1600">
                <a:solidFill>
                  <a:srgbClr val="B2B2B2"/>
                </a:solidFill>
              </a:rPr>
              <a:t>  </a:t>
            </a:r>
            <a:r>
              <a:rPr lang="en-US" altLang="en-US" sz="1600">
                <a:solidFill>
                  <a:srgbClr val="B2B2B2"/>
                </a:solidFill>
                <a:cs typeface="Arial" panose="020B0604020202020204" pitchFamily="34" charset="0"/>
              </a:rPr>
              <a:t>≈</a:t>
            </a:r>
            <a:r>
              <a:rPr lang="en-US" altLang="en-US" sz="1600" b="0">
                <a:solidFill>
                  <a:srgbClr val="B2B2B2"/>
                </a:solidFill>
              </a:rPr>
              <a:t>   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a:t>
            </a:r>
            <a:r>
              <a:rPr lang="en-US" altLang="en-US" sz="1600"/>
              <a:t>Prescribe…</a:t>
            </a:r>
            <a:r>
              <a:rPr lang="en-US" altLang="en-US" sz="1600">
                <a:solidFill>
                  <a:srgbClr val="0000FF"/>
                </a:solidFill>
              </a:rPr>
              <a:t>full CR</a:t>
            </a:r>
          </a:p>
          <a:p>
            <a:pPr eaLnBrk="1" hangingPunct="1">
              <a:spcBef>
                <a:spcPct val="0"/>
              </a:spcBef>
              <a:buClrTx/>
              <a:buSzTx/>
              <a:buFontTx/>
              <a:buNone/>
            </a:pPr>
            <a:r>
              <a:rPr lang="en-US" altLang="en-US" sz="1600" b="0"/>
              <a:t>  --</a:t>
            </a:r>
            <a:r>
              <a:rPr lang="en-US" altLang="en-US" sz="1600"/>
              <a:t>If residual ET’ with full CR: Rx…</a:t>
            </a:r>
            <a:r>
              <a:rPr lang="en-US" altLang="en-US" sz="1600">
                <a:solidFill>
                  <a:srgbClr val="0000FF"/>
                </a:solidFill>
              </a:rPr>
              <a:t>bifocal</a:t>
            </a:r>
            <a:r>
              <a:rPr lang="en-US" altLang="en-US" sz="1600"/>
              <a:t> </a:t>
            </a:r>
          </a:p>
          <a:p>
            <a:pPr eaLnBrk="1" hangingPunct="1">
              <a:spcBef>
                <a:spcPct val="0"/>
              </a:spcBef>
              <a:buClrTx/>
              <a:buSzTx/>
              <a:buFontTx/>
              <a:buNone/>
            </a:pPr>
            <a:r>
              <a:rPr lang="en-US" altLang="en-US" sz="1600" b="0">
                <a:solidFill>
                  <a:srgbClr val="B2B2B2"/>
                </a:solidFill>
              </a:rPr>
              <a:t>  --Try to wean off plus over time</a:t>
            </a:r>
          </a:p>
        </p:txBody>
      </p:sp>
      <p:sp>
        <p:nvSpPr>
          <p:cNvPr id="143406" name="Text Box 47">
            <a:extLst>
              <a:ext uri="{FF2B5EF4-FFF2-40B4-BE49-F238E27FC236}">
                <a16:creationId xmlns:a16="http://schemas.microsoft.com/office/drawing/2014/main" id="{9CFCD707-1627-49D8-9E34-2A420C981AA0}"/>
              </a:ext>
            </a:extLst>
          </p:cNvPr>
          <p:cNvSpPr txBox="1">
            <a:spLocks noChangeArrowheads="1"/>
          </p:cNvSpPr>
          <p:nvPr/>
        </p:nvSpPr>
        <p:spPr bwMode="auto">
          <a:xfrm>
            <a:off x="237331" y="1755676"/>
            <a:ext cx="6992937" cy="2308324"/>
          </a:xfrm>
          <a:prstGeom prst="rect">
            <a:avLst/>
          </a:prstGeom>
          <a:solidFill>
            <a:srgbClr val="FFFF00"/>
          </a:solidFill>
          <a:ln w="285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Compliance is often an issue with spectacle wear in this population—why?</a:t>
            </a:r>
          </a:p>
          <a:p>
            <a:pPr eaLnBrk="1" hangingPunct="1">
              <a:spcBef>
                <a:spcPct val="0"/>
              </a:spcBef>
              <a:buClrTx/>
              <a:buSzTx/>
              <a:buFontTx/>
              <a:buNone/>
            </a:pPr>
            <a:r>
              <a:rPr lang="en-US" altLang="en-US" sz="1600" b="0" dirty="0">
                <a:solidFill>
                  <a:srgbClr val="0000FF"/>
                </a:solidFill>
              </a:rPr>
              <a:t>Patients who have become accustomed to maintaining a constant accommodative effort are often intolerant of full-CR spectacles (they can’t relax accommodation enough to see clearly through them), and will refuse to wear them—hence the compliance issue. To improve compliance, some clinicians will ‘cut sphere;’ </a:t>
            </a:r>
            <a:r>
              <a:rPr lang="en-US" altLang="en-US" sz="1600" b="0" dirty="0" err="1">
                <a:solidFill>
                  <a:srgbClr val="0000FF"/>
                </a:solidFill>
              </a:rPr>
              <a:t>ie</a:t>
            </a:r>
            <a:r>
              <a:rPr lang="en-US" altLang="en-US" sz="1600" b="0" dirty="0">
                <a:solidFill>
                  <a:srgbClr val="0000FF"/>
                </a:solidFill>
              </a:rPr>
              <a:t>, prescribe less than the full CR. </a:t>
            </a:r>
            <a:r>
              <a:rPr lang="en-US" altLang="en-US" sz="1600" b="0" dirty="0">
                <a:solidFill>
                  <a:srgbClr val="FFFF00"/>
                </a:solidFill>
              </a:rPr>
              <a:t>Alternatively and perhaps more frequently, the clinician will prescribe topical  atropine  to paralyze accommodation, thereby making the child more accepting of the full-CR spectacles.</a:t>
            </a:r>
          </a:p>
        </p:txBody>
      </p:sp>
      <p:sp>
        <p:nvSpPr>
          <p:cNvPr id="143407" name="Slide Number Placeholder 1">
            <a:extLst>
              <a:ext uri="{FF2B5EF4-FFF2-40B4-BE49-F238E27FC236}">
                <a16:creationId xmlns:a16="http://schemas.microsoft.com/office/drawing/2014/main" id="{84EF89E8-3A94-4A87-A14E-9832DB69D8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BCCF50F-D92C-4B21-82D9-B1437C1033D4}" type="slidenum">
              <a:rPr lang="en-US" altLang="en-US" sz="1000"/>
              <a:pPr>
                <a:spcBef>
                  <a:spcPct val="0"/>
                </a:spcBef>
                <a:buClrTx/>
                <a:buSzTx/>
                <a:buFontTx/>
                <a:buNone/>
              </a:pPr>
              <a:t>186</a:t>
            </a:fld>
            <a:endParaRPr lang="en-US" altLang="en-US" sz="1000"/>
          </a:p>
        </p:txBody>
      </p:sp>
      <p:sp>
        <p:nvSpPr>
          <p:cNvPr id="2" name="Title 1">
            <a:extLst>
              <a:ext uri="{FF2B5EF4-FFF2-40B4-BE49-F238E27FC236}">
                <a16:creationId xmlns:a16="http://schemas.microsoft.com/office/drawing/2014/main" id="{1F914930-E26A-4482-B853-FB77155712AA}"/>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6BC16B1E-3F09-4E6E-BF72-563EAD7D726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8427224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Text Box 3">
            <a:extLst>
              <a:ext uri="{FF2B5EF4-FFF2-40B4-BE49-F238E27FC236}">
                <a16:creationId xmlns:a16="http://schemas.microsoft.com/office/drawing/2014/main" id="{9A01AF9A-B772-460B-B425-159B8AD9A11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4" name="Text Box 4">
            <a:extLst>
              <a:ext uri="{FF2B5EF4-FFF2-40B4-BE49-F238E27FC236}">
                <a16:creationId xmlns:a16="http://schemas.microsoft.com/office/drawing/2014/main" id="{E7C4A284-6DF4-4A56-AA14-A06286C5646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5" name="Text Box 5">
            <a:extLst>
              <a:ext uri="{FF2B5EF4-FFF2-40B4-BE49-F238E27FC236}">
                <a16:creationId xmlns:a16="http://schemas.microsoft.com/office/drawing/2014/main" id="{6F097269-E249-40E8-82FC-D62322462D5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3366" name="Text Box 6">
            <a:extLst>
              <a:ext uri="{FF2B5EF4-FFF2-40B4-BE49-F238E27FC236}">
                <a16:creationId xmlns:a16="http://schemas.microsoft.com/office/drawing/2014/main" id="{4DC797DD-0151-4AE1-9517-FF471F921CF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3367" name="Text Box 7">
            <a:extLst>
              <a:ext uri="{FF2B5EF4-FFF2-40B4-BE49-F238E27FC236}">
                <a16:creationId xmlns:a16="http://schemas.microsoft.com/office/drawing/2014/main" id="{23BEF147-2377-4A93-B0C1-C15926F3833A}"/>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3368" name="Text Box 8">
            <a:extLst>
              <a:ext uri="{FF2B5EF4-FFF2-40B4-BE49-F238E27FC236}">
                <a16:creationId xmlns:a16="http://schemas.microsoft.com/office/drawing/2014/main" id="{E0EEC40F-6519-4A86-AC94-24538750B8B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3369" name="Line 9">
            <a:extLst>
              <a:ext uri="{FF2B5EF4-FFF2-40B4-BE49-F238E27FC236}">
                <a16:creationId xmlns:a16="http://schemas.microsoft.com/office/drawing/2014/main" id="{CC996A32-2F22-43E7-8C5D-FBDC4BFF680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0" name="Line 10">
            <a:extLst>
              <a:ext uri="{FF2B5EF4-FFF2-40B4-BE49-F238E27FC236}">
                <a16:creationId xmlns:a16="http://schemas.microsoft.com/office/drawing/2014/main" id="{7CE052C3-2BE2-49D3-A04B-D891F1C65CD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1" name="Line 11">
            <a:extLst>
              <a:ext uri="{FF2B5EF4-FFF2-40B4-BE49-F238E27FC236}">
                <a16:creationId xmlns:a16="http://schemas.microsoft.com/office/drawing/2014/main" id="{B2CFC3BD-3C1F-4387-8142-ABA4107C443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2" name="Line 12">
            <a:extLst>
              <a:ext uri="{FF2B5EF4-FFF2-40B4-BE49-F238E27FC236}">
                <a16:creationId xmlns:a16="http://schemas.microsoft.com/office/drawing/2014/main" id="{D83634C7-A818-4C73-9CBF-2A058B10AAD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3" name="Line 13">
            <a:extLst>
              <a:ext uri="{FF2B5EF4-FFF2-40B4-BE49-F238E27FC236}">
                <a16:creationId xmlns:a16="http://schemas.microsoft.com/office/drawing/2014/main" id="{2525C035-5B65-4083-8084-AEFAC0ABC7E6}"/>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4" name="Line 14">
            <a:extLst>
              <a:ext uri="{FF2B5EF4-FFF2-40B4-BE49-F238E27FC236}">
                <a16:creationId xmlns:a16="http://schemas.microsoft.com/office/drawing/2014/main" id="{E99D2B16-3551-4A96-93AD-CBC88D8F827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Line 15">
            <a:extLst>
              <a:ext uri="{FF2B5EF4-FFF2-40B4-BE49-F238E27FC236}">
                <a16:creationId xmlns:a16="http://schemas.microsoft.com/office/drawing/2014/main" id="{F443A9EF-0FDB-4568-AE81-B6BCCAD9D832}"/>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Line 16">
            <a:extLst>
              <a:ext uri="{FF2B5EF4-FFF2-40B4-BE49-F238E27FC236}">
                <a16:creationId xmlns:a16="http://schemas.microsoft.com/office/drawing/2014/main" id="{41D0C537-5252-4A3C-8473-5C2BE598A6D4}"/>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Rectangle 17">
            <a:extLst>
              <a:ext uri="{FF2B5EF4-FFF2-40B4-BE49-F238E27FC236}">
                <a16:creationId xmlns:a16="http://schemas.microsoft.com/office/drawing/2014/main" id="{1CCA7261-7D34-49B3-B5EA-97E263E71A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3378" name="Rectangle 18">
            <a:extLst>
              <a:ext uri="{FF2B5EF4-FFF2-40B4-BE49-F238E27FC236}">
                <a16:creationId xmlns:a16="http://schemas.microsoft.com/office/drawing/2014/main" id="{2D0EB41A-37B0-4FD0-9238-9DC0C6B16C3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3379" name="Text Box 19">
            <a:extLst>
              <a:ext uri="{FF2B5EF4-FFF2-40B4-BE49-F238E27FC236}">
                <a16:creationId xmlns:a16="http://schemas.microsoft.com/office/drawing/2014/main" id="{DC053EAA-CAFA-4569-80A5-6FD63B7ABD3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3380" name="Text Box 20">
            <a:extLst>
              <a:ext uri="{FF2B5EF4-FFF2-40B4-BE49-F238E27FC236}">
                <a16:creationId xmlns:a16="http://schemas.microsoft.com/office/drawing/2014/main" id="{51833936-61E8-4A3C-AFC4-792679824E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3381" name="Text Box 21">
            <a:extLst>
              <a:ext uri="{FF2B5EF4-FFF2-40B4-BE49-F238E27FC236}">
                <a16:creationId xmlns:a16="http://schemas.microsoft.com/office/drawing/2014/main" id="{59F355CD-A9B4-4095-83E6-2A08C12FDF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3398" name="Text Box 38">
            <a:extLst>
              <a:ext uri="{FF2B5EF4-FFF2-40B4-BE49-F238E27FC236}">
                <a16:creationId xmlns:a16="http://schemas.microsoft.com/office/drawing/2014/main" id="{7E665288-EE33-4B67-A9CF-DECC3864232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3399" name="Text Box 39">
            <a:extLst>
              <a:ext uri="{FF2B5EF4-FFF2-40B4-BE49-F238E27FC236}">
                <a16:creationId xmlns:a16="http://schemas.microsoft.com/office/drawing/2014/main" id="{89DC7866-B278-4D90-896D-8091F6C727A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3400" name="Text Box 40">
            <a:extLst>
              <a:ext uri="{FF2B5EF4-FFF2-40B4-BE49-F238E27FC236}">
                <a16:creationId xmlns:a16="http://schemas.microsoft.com/office/drawing/2014/main" id="{A97CA56A-EC39-4C47-972D-5B14B64E89B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3401" name="Line 41">
            <a:extLst>
              <a:ext uri="{FF2B5EF4-FFF2-40B4-BE49-F238E27FC236}">
                <a16:creationId xmlns:a16="http://schemas.microsoft.com/office/drawing/2014/main" id="{AA21581F-E540-403C-B110-CE8C73CF605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2" name="Line 42">
            <a:extLst>
              <a:ext uri="{FF2B5EF4-FFF2-40B4-BE49-F238E27FC236}">
                <a16:creationId xmlns:a16="http://schemas.microsoft.com/office/drawing/2014/main" id="{71C5ADD7-982D-447E-9AAA-0B4E2F6FEFD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3" name="Line 43">
            <a:extLst>
              <a:ext uri="{FF2B5EF4-FFF2-40B4-BE49-F238E27FC236}">
                <a16:creationId xmlns:a16="http://schemas.microsoft.com/office/drawing/2014/main" id="{F170BC3C-D153-4D0D-B2E2-AFE22D7E6CD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4" name="Line 44">
            <a:extLst>
              <a:ext uri="{FF2B5EF4-FFF2-40B4-BE49-F238E27FC236}">
                <a16:creationId xmlns:a16="http://schemas.microsoft.com/office/drawing/2014/main" id="{22BE810D-7577-4514-9397-78585CA02C3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5" name="Text Box 45">
            <a:extLst>
              <a:ext uri="{FF2B5EF4-FFF2-40B4-BE49-F238E27FC236}">
                <a16:creationId xmlns:a16="http://schemas.microsoft.com/office/drawing/2014/main" id="{639432ED-0481-46D8-996A-1B797709DE6E}"/>
              </a:ext>
            </a:extLst>
          </p:cNvPr>
          <p:cNvSpPr txBox="1">
            <a:spLocks noChangeArrowheads="1"/>
          </p:cNvSpPr>
          <p:nvPr/>
        </p:nvSpPr>
        <p:spPr bwMode="auto">
          <a:xfrm>
            <a:off x="304800" y="2895600"/>
            <a:ext cx="4248150"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Acquired ET: Accommodative:</a:t>
            </a:r>
            <a:r>
              <a:rPr lang="en-US" altLang="en-US" sz="1600" i="1" dirty="0">
                <a:solidFill>
                  <a:srgbClr val="B2B2B2"/>
                </a:solidFill>
              </a:rPr>
              <a:t> Refractive</a:t>
            </a:r>
          </a:p>
          <a:p>
            <a:pPr eaLnBrk="1" hangingPunct="1">
              <a:spcBef>
                <a:spcPct val="0"/>
              </a:spcBef>
              <a:buClrTx/>
              <a:buSzTx/>
              <a:buFontTx/>
              <a:buNone/>
            </a:pPr>
            <a:r>
              <a:rPr lang="en-US" altLang="en-US" sz="1600" b="0" i="1" dirty="0">
                <a:solidFill>
                  <a:srgbClr val="B2B2B2"/>
                </a:solidFill>
              </a:rPr>
              <a:t>--</a:t>
            </a:r>
            <a:r>
              <a:rPr lang="en-US" altLang="en-US" sz="1600" b="0" dirty="0">
                <a:solidFill>
                  <a:srgbClr val="B2B2B2"/>
                </a:solidFill>
              </a:rPr>
              <a:t>Combo of uncorrected hyperopia and</a:t>
            </a:r>
          </a:p>
          <a:p>
            <a:pPr eaLnBrk="1" hangingPunct="1">
              <a:spcBef>
                <a:spcPct val="0"/>
              </a:spcBef>
              <a:buClrTx/>
              <a:buSzTx/>
              <a:buFontTx/>
              <a:buNone/>
            </a:pPr>
            <a:r>
              <a:rPr lang="en-US" altLang="en-US" sz="1600" b="0" dirty="0">
                <a:solidFill>
                  <a:srgbClr val="B2B2B2"/>
                </a:solidFill>
              </a:rPr>
              <a:t>inadequate divergence</a:t>
            </a:r>
          </a:p>
          <a:p>
            <a:pPr eaLnBrk="1" hangingPunct="1">
              <a:spcBef>
                <a:spcPct val="0"/>
              </a:spcBef>
              <a:buClrTx/>
              <a:buSzTx/>
              <a:buFontTx/>
              <a:buNone/>
            </a:pPr>
            <a:r>
              <a:rPr lang="en-US" altLang="en-US" sz="1600" b="0" dirty="0">
                <a:solidFill>
                  <a:srgbClr val="B2B2B2"/>
                </a:solidFill>
              </a:rPr>
              <a:t>--Average refractive error: +4</a:t>
            </a:r>
          </a:p>
          <a:p>
            <a:pPr eaLnBrk="1" hangingPunct="1">
              <a:spcBef>
                <a:spcPct val="0"/>
              </a:spcBef>
              <a:buClrTx/>
              <a:buSzTx/>
              <a:buFontTx/>
              <a:buNone/>
            </a:pPr>
            <a:r>
              <a:rPr lang="en-US" altLang="en-US" sz="1600" b="0" dirty="0">
                <a:solidFill>
                  <a:srgbClr val="B2B2B2"/>
                </a:solidFill>
              </a:rPr>
              <a:t>--Strabismus usually measures ET</a:t>
            </a:r>
            <a:r>
              <a:rPr lang="en-US" altLang="en-US" sz="1600" dirty="0">
                <a:solidFill>
                  <a:srgbClr val="B2B2B2"/>
                </a:solidFill>
              </a:rPr>
              <a:t>  </a:t>
            </a:r>
            <a:r>
              <a:rPr lang="en-US" altLang="en-US" sz="1600" dirty="0">
                <a:solidFill>
                  <a:srgbClr val="B2B2B2"/>
                </a:solidFill>
                <a:cs typeface="Arial" panose="020B0604020202020204" pitchFamily="34" charset="0"/>
              </a:rPr>
              <a:t>≈</a:t>
            </a:r>
            <a:r>
              <a:rPr lang="en-US" altLang="en-US" sz="1600" b="0" dirty="0">
                <a:solidFill>
                  <a:srgbClr val="B2B2B2"/>
                </a:solidFill>
              </a:rPr>
              <a:t>   ET’</a:t>
            </a:r>
          </a:p>
          <a:p>
            <a:pPr eaLnBrk="1" hangingPunct="1">
              <a:spcBef>
                <a:spcPct val="0"/>
              </a:spcBef>
              <a:buClrTx/>
              <a:buSzTx/>
              <a:buFontTx/>
              <a:buNone/>
            </a:pPr>
            <a:r>
              <a:rPr lang="en-US" altLang="en-US" sz="1600" dirty="0"/>
              <a:t>Management</a:t>
            </a:r>
          </a:p>
          <a:p>
            <a:pPr eaLnBrk="1" hangingPunct="1">
              <a:spcBef>
                <a:spcPct val="0"/>
              </a:spcBef>
              <a:buClrTx/>
              <a:buSzTx/>
              <a:buFontTx/>
              <a:buNone/>
            </a:pPr>
            <a:r>
              <a:rPr lang="en-US" altLang="en-US" sz="1600" b="0" dirty="0"/>
              <a:t>--</a:t>
            </a:r>
            <a:r>
              <a:rPr lang="en-US" altLang="en-US" sz="1600" dirty="0"/>
              <a:t>Prescribe…</a:t>
            </a:r>
            <a:r>
              <a:rPr lang="en-US" altLang="en-US" sz="1600" dirty="0">
                <a:solidFill>
                  <a:srgbClr val="0000FF"/>
                </a:solidFill>
              </a:rPr>
              <a:t>full CR</a:t>
            </a:r>
          </a:p>
          <a:p>
            <a:pPr eaLnBrk="1" hangingPunct="1">
              <a:spcBef>
                <a:spcPct val="0"/>
              </a:spcBef>
              <a:buClrTx/>
              <a:buSzTx/>
              <a:buFontTx/>
              <a:buNone/>
            </a:pPr>
            <a:r>
              <a:rPr lang="en-US" altLang="en-US" sz="1600" b="0" dirty="0"/>
              <a:t>  --</a:t>
            </a:r>
            <a:r>
              <a:rPr lang="en-US" altLang="en-US" sz="1600" dirty="0"/>
              <a:t>If residual ET’ with full CR: Rx…</a:t>
            </a:r>
            <a:r>
              <a:rPr lang="en-US" altLang="en-US" sz="1600" dirty="0">
                <a:solidFill>
                  <a:srgbClr val="0000FF"/>
                </a:solidFill>
              </a:rPr>
              <a:t>bifocal</a:t>
            </a:r>
            <a:r>
              <a:rPr lang="en-US" altLang="en-US" sz="1600" dirty="0"/>
              <a:t> </a:t>
            </a:r>
          </a:p>
          <a:p>
            <a:pPr eaLnBrk="1" hangingPunct="1">
              <a:spcBef>
                <a:spcPct val="0"/>
              </a:spcBef>
              <a:buClrTx/>
              <a:buSzTx/>
              <a:buFontTx/>
              <a:buNone/>
            </a:pPr>
            <a:r>
              <a:rPr lang="en-US" altLang="en-US" sz="1600" b="0" dirty="0">
                <a:solidFill>
                  <a:srgbClr val="B2B2B2"/>
                </a:solidFill>
              </a:rPr>
              <a:t>  --Try to wean off plus over time</a:t>
            </a:r>
          </a:p>
        </p:txBody>
      </p:sp>
      <p:sp>
        <p:nvSpPr>
          <p:cNvPr id="143406" name="Text Box 47">
            <a:extLst>
              <a:ext uri="{FF2B5EF4-FFF2-40B4-BE49-F238E27FC236}">
                <a16:creationId xmlns:a16="http://schemas.microsoft.com/office/drawing/2014/main" id="{9CFCD707-1627-49D8-9E34-2A420C981AA0}"/>
              </a:ext>
            </a:extLst>
          </p:cNvPr>
          <p:cNvSpPr txBox="1">
            <a:spLocks noChangeArrowheads="1"/>
          </p:cNvSpPr>
          <p:nvPr/>
        </p:nvSpPr>
        <p:spPr bwMode="auto">
          <a:xfrm>
            <a:off x="237331" y="1755676"/>
            <a:ext cx="6992937" cy="2308324"/>
          </a:xfrm>
          <a:prstGeom prst="rect">
            <a:avLst/>
          </a:prstGeom>
          <a:solidFill>
            <a:srgbClr val="FFFF00"/>
          </a:solidFill>
          <a:ln w="285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Compliance is often an issue with spectacle wear in this population—why?</a:t>
            </a:r>
          </a:p>
          <a:p>
            <a:pPr eaLnBrk="1" hangingPunct="1">
              <a:spcBef>
                <a:spcPct val="0"/>
              </a:spcBef>
              <a:buClrTx/>
              <a:buSzTx/>
              <a:buFontTx/>
              <a:buNone/>
            </a:pPr>
            <a:r>
              <a:rPr lang="en-US" altLang="en-US" sz="1600" b="0" dirty="0">
                <a:solidFill>
                  <a:srgbClr val="0000FF"/>
                </a:solidFill>
              </a:rPr>
              <a:t>Patients who have become accustomed to maintaining a constant accommodative effort are often intolerant of full-CR spectacles (they can’t relax accommodation enough to see clearly through them), and will refuse to wear them—hence the compliance issue. To improve compliance, some clinicians will ‘cut sphere;’ </a:t>
            </a:r>
            <a:r>
              <a:rPr lang="en-US" altLang="en-US" sz="1600" b="0" dirty="0" err="1">
                <a:solidFill>
                  <a:srgbClr val="0000FF"/>
                </a:solidFill>
              </a:rPr>
              <a:t>ie</a:t>
            </a:r>
            <a:r>
              <a:rPr lang="en-US" altLang="en-US" sz="1600" b="0" dirty="0">
                <a:solidFill>
                  <a:srgbClr val="0000FF"/>
                </a:solidFill>
              </a:rPr>
              <a:t>, prescribe less than the full CR. </a:t>
            </a:r>
            <a:r>
              <a:rPr lang="en-US" altLang="en-US" sz="1600" b="0" dirty="0"/>
              <a:t>Alternatively and perhaps more frequently, the clinician will prescribe topical  </a:t>
            </a:r>
            <a:r>
              <a:rPr lang="en-US" altLang="en-US" sz="1600" dirty="0"/>
              <a:t>atropine</a:t>
            </a:r>
            <a:r>
              <a:rPr lang="en-US" altLang="en-US" sz="1600" b="0" dirty="0"/>
              <a:t>  to paralyze accommodation, thereby making the child more accepting of the full-CR spectacles.</a:t>
            </a:r>
            <a:endParaRPr lang="en-US" altLang="en-US" sz="1600" b="0" dirty="0">
              <a:solidFill>
                <a:srgbClr val="0000FF"/>
              </a:solidFill>
            </a:endParaRPr>
          </a:p>
        </p:txBody>
      </p:sp>
      <p:sp>
        <p:nvSpPr>
          <p:cNvPr id="143407" name="Slide Number Placeholder 1">
            <a:extLst>
              <a:ext uri="{FF2B5EF4-FFF2-40B4-BE49-F238E27FC236}">
                <a16:creationId xmlns:a16="http://schemas.microsoft.com/office/drawing/2014/main" id="{84EF89E8-3A94-4A87-A14E-9832DB69D8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BCCF50F-D92C-4B21-82D9-B1437C1033D4}" type="slidenum">
              <a:rPr lang="en-US" altLang="en-US" sz="1000"/>
              <a:pPr>
                <a:spcBef>
                  <a:spcPct val="0"/>
                </a:spcBef>
                <a:buClrTx/>
                <a:buSzTx/>
                <a:buFontTx/>
                <a:buNone/>
              </a:pPr>
              <a:t>187</a:t>
            </a:fld>
            <a:endParaRPr lang="en-US" altLang="en-US" sz="1000"/>
          </a:p>
        </p:txBody>
      </p:sp>
      <p:sp>
        <p:nvSpPr>
          <p:cNvPr id="3" name="Rectangle 2">
            <a:extLst>
              <a:ext uri="{FF2B5EF4-FFF2-40B4-BE49-F238E27FC236}">
                <a16:creationId xmlns:a16="http://schemas.microsoft.com/office/drawing/2014/main" id="{A4ADA248-3C1B-4BE4-953F-508EB36CDCFC}"/>
              </a:ext>
            </a:extLst>
          </p:cNvPr>
          <p:cNvSpPr/>
          <p:nvPr/>
        </p:nvSpPr>
        <p:spPr bwMode="auto">
          <a:xfrm>
            <a:off x="6071791" y="3303588"/>
            <a:ext cx="862409" cy="19685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drug</a:t>
            </a:r>
          </a:p>
        </p:txBody>
      </p:sp>
      <p:sp>
        <p:nvSpPr>
          <p:cNvPr id="2" name="Title 1">
            <a:extLst>
              <a:ext uri="{FF2B5EF4-FFF2-40B4-BE49-F238E27FC236}">
                <a16:creationId xmlns:a16="http://schemas.microsoft.com/office/drawing/2014/main" id="{22C316EA-52D9-498B-9337-C6224E530E6F}"/>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87B20EB9-AEB7-4277-B53A-B54E29FA5B5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504574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Text Box 3">
            <a:extLst>
              <a:ext uri="{FF2B5EF4-FFF2-40B4-BE49-F238E27FC236}">
                <a16:creationId xmlns:a16="http://schemas.microsoft.com/office/drawing/2014/main" id="{9A01AF9A-B772-460B-B425-159B8AD9A11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4" name="Text Box 4">
            <a:extLst>
              <a:ext uri="{FF2B5EF4-FFF2-40B4-BE49-F238E27FC236}">
                <a16:creationId xmlns:a16="http://schemas.microsoft.com/office/drawing/2014/main" id="{E7C4A284-6DF4-4A56-AA14-A06286C5646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3365" name="Text Box 5">
            <a:extLst>
              <a:ext uri="{FF2B5EF4-FFF2-40B4-BE49-F238E27FC236}">
                <a16:creationId xmlns:a16="http://schemas.microsoft.com/office/drawing/2014/main" id="{6F097269-E249-40E8-82FC-D62322462D5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3366" name="Text Box 6">
            <a:extLst>
              <a:ext uri="{FF2B5EF4-FFF2-40B4-BE49-F238E27FC236}">
                <a16:creationId xmlns:a16="http://schemas.microsoft.com/office/drawing/2014/main" id="{4DC797DD-0151-4AE1-9517-FF471F921CF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3367" name="Text Box 7">
            <a:extLst>
              <a:ext uri="{FF2B5EF4-FFF2-40B4-BE49-F238E27FC236}">
                <a16:creationId xmlns:a16="http://schemas.microsoft.com/office/drawing/2014/main" id="{23BEF147-2377-4A93-B0C1-C15926F3833A}"/>
              </a:ext>
            </a:extLst>
          </p:cNvPr>
          <p:cNvSpPr txBox="1">
            <a:spLocks noChangeArrowheads="1"/>
          </p:cNvSpPr>
          <p:nvPr/>
        </p:nvSpPr>
        <p:spPr bwMode="auto">
          <a:xfrm>
            <a:off x="3505200" y="5678488"/>
            <a:ext cx="1289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Refractive</a:t>
            </a:r>
          </a:p>
        </p:txBody>
      </p:sp>
      <p:sp>
        <p:nvSpPr>
          <p:cNvPr id="143368" name="Text Box 8">
            <a:extLst>
              <a:ext uri="{FF2B5EF4-FFF2-40B4-BE49-F238E27FC236}">
                <a16:creationId xmlns:a16="http://schemas.microsoft.com/office/drawing/2014/main" id="{E0EEC40F-6519-4A86-AC94-24538750B8B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43369" name="Line 9">
            <a:extLst>
              <a:ext uri="{FF2B5EF4-FFF2-40B4-BE49-F238E27FC236}">
                <a16:creationId xmlns:a16="http://schemas.microsoft.com/office/drawing/2014/main" id="{CC996A32-2F22-43E7-8C5D-FBDC4BFF680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0" name="Line 10">
            <a:extLst>
              <a:ext uri="{FF2B5EF4-FFF2-40B4-BE49-F238E27FC236}">
                <a16:creationId xmlns:a16="http://schemas.microsoft.com/office/drawing/2014/main" id="{7CE052C3-2BE2-49D3-A04B-D891F1C65CD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1" name="Line 11">
            <a:extLst>
              <a:ext uri="{FF2B5EF4-FFF2-40B4-BE49-F238E27FC236}">
                <a16:creationId xmlns:a16="http://schemas.microsoft.com/office/drawing/2014/main" id="{B2CFC3BD-3C1F-4387-8142-ABA4107C443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2" name="Line 12">
            <a:extLst>
              <a:ext uri="{FF2B5EF4-FFF2-40B4-BE49-F238E27FC236}">
                <a16:creationId xmlns:a16="http://schemas.microsoft.com/office/drawing/2014/main" id="{D83634C7-A818-4C73-9CBF-2A058B10AAD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3" name="Line 13">
            <a:extLst>
              <a:ext uri="{FF2B5EF4-FFF2-40B4-BE49-F238E27FC236}">
                <a16:creationId xmlns:a16="http://schemas.microsoft.com/office/drawing/2014/main" id="{2525C035-5B65-4083-8084-AEFAC0ABC7E6}"/>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4" name="Line 14">
            <a:extLst>
              <a:ext uri="{FF2B5EF4-FFF2-40B4-BE49-F238E27FC236}">
                <a16:creationId xmlns:a16="http://schemas.microsoft.com/office/drawing/2014/main" id="{E99D2B16-3551-4A96-93AD-CBC88D8F827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5" name="Line 15">
            <a:extLst>
              <a:ext uri="{FF2B5EF4-FFF2-40B4-BE49-F238E27FC236}">
                <a16:creationId xmlns:a16="http://schemas.microsoft.com/office/drawing/2014/main" id="{F443A9EF-0FDB-4568-AE81-B6BCCAD9D832}"/>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6" name="Line 16">
            <a:extLst>
              <a:ext uri="{FF2B5EF4-FFF2-40B4-BE49-F238E27FC236}">
                <a16:creationId xmlns:a16="http://schemas.microsoft.com/office/drawing/2014/main" id="{41D0C537-5252-4A3C-8473-5C2BE598A6D4}"/>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77" name="Rectangle 17">
            <a:extLst>
              <a:ext uri="{FF2B5EF4-FFF2-40B4-BE49-F238E27FC236}">
                <a16:creationId xmlns:a16="http://schemas.microsoft.com/office/drawing/2014/main" id="{1CCA7261-7D34-49B3-B5EA-97E263E71A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3378" name="Rectangle 18">
            <a:extLst>
              <a:ext uri="{FF2B5EF4-FFF2-40B4-BE49-F238E27FC236}">
                <a16:creationId xmlns:a16="http://schemas.microsoft.com/office/drawing/2014/main" id="{2D0EB41A-37B0-4FD0-9238-9DC0C6B16C3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3379" name="Text Box 19">
            <a:extLst>
              <a:ext uri="{FF2B5EF4-FFF2-40B4-BE49-F238E27FC236}">
                <a16:creationId xmlns:a16="http://schemas.microsoft.com/office/drawing/2014/main" id="{DC053EAA-CAFA-4569-80A5-6FD63B7ABD3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3380" name="Text Box 20">
            <a:extLst>
              <a:ext uri="{FF2B5EF4-FFF2-40B4-BE49-F238E27FC236}">
                <a16:creationId xmlns:a16="http://schemas.microsoft.com/office/drawing/2014/main" id="{51833936-61E8-4A3C-AFC4-792679824E0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3381" name="Text Box 21">
            <a:extLst>
              <a:ext uri="{FF2B5EF4-FFF2-40B4-BE49-F238E27FC236}">
                <a16:creationId xmlns:a16="http://schemas.microsoft.com/office/drawing/2014/main" id="{59F355CD-A9B4-4095-83E6-2A08C12FDF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3398" name="Text Box 38">
            <a:extLst>
              <a:ext uri="{FF2B5EF4-FFF2-40B4-BE49-F238E27FC236}">
                <a16:creationId xmlns:a16="http://schemas.microsoft.com/office/drawing/2014/main" id="{7E665288-EE33-4B67-A9CF-DECC3864232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3399" name="Text Box 39">
            <a:extLst>
              <a:ext uri="{FF2B5EF4-FFF2-40B4-BE49-F238E27FC236}">
                <a16:creationId xmlns:a16="http://schemas.microsoft.com/office/drawing/2014/main" id="{89DC7866-B278-4D90-896D-8091F6C727A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3400" name="Text Box 40">
            <a:extLst>
              <a:ext uri="{FF2B5EF4-FFF2-40B4-BE49-F238E27FC236}">
                <a16:creationId xmlns:a16="http://schemas.microsoft.com/office/drawing/2014/main" id="{A97CA56A-EC39-4C47-972D-5B14B64E89B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3401" name="Line 41">
            <a:extLst>
              <a:ext uri="{FF2B5EF4-FFF2-40B4-BE49-F238E27FC236}">
                <a16:creationId xmlns:a16="http://schemas.microsoft.com/office/drawing/2014/main" id="{AA21581F-E540-403C-B110-CE8C73CF605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2" name="Line 42">
            <a:extLst>
              <a:ext uri="{FF2B5EF4-FFF2-40B4-BE49-F238E27FC236}">
                <a16:creationId xmlns:a16="http://schemas.microsoft.com/office/drawing/2014/main" id="{71C5ADD7-982D-447E-9AAA-0B4E2F6FEFD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3" name="Line 43">
            <a:extLst>
              <a:ext uri="{FF2B5EF4-FFF2-40B4-BE49-F238E27FC236}">
                <a16:creationId xmlns:a16="http://schemas.microsoft.com/office/drawing/2014/main" id="{F170BC3C-D153-4D0D-B2E2-AFE22D7E6CD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4" name="Line 44">
            <a:extLst>
              <a:ext uri="{FF2B5EF4-FFF2-40B4-BE49-F238E27FC236}">
                <a16:creationId xmlns:a16="http://schemas.microsoft.com/office/drawing/2014/main" id="{22BE810D-7577-4514-9397-78585CA02C3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5" name="Text Box 45">
            <a:extLst>
              <a:ext uri="{FF2B5EF4-FFF2-40B4-BE49-F238E27FC236}">
                <a16:creationId xmlns:a16="http://schemas.microsoft.com/office/drawing/2014/main" id="{639432ED-0481-46D8-996A-1B797709DE6E}"/>
              </a:ext>
            </a:extLst>
          </p:cNvPr>
          <p:cNvSpPr txBox="1">
            <a:spLocks noChangeArrowheads="1"/>
          </p:cNvSpPr>
          <p:nvPr/>
        </p:nvSpPr>
        <p:spPr bwMode="auto">
          <a:xfrm>
            <a:off x="304800" y="2895600"/>
            <a:ext cx="4248150" cy="2292350"/>
          </a:xfrm>
          <a:prstGeom prst="rect">
            <a:avLst/>
          </a:prstGeom>
          <a:solidFill>
            <a:srgbClr val="99FF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B2B2B2"/>
                </a:solidFill>
              </a:rPr>
              <a:t>Acquired ET: Accommodative:</a:t>
            </a:r>
            <a:r>
              <a:rPr lang="en-US" altLang="en-US" sz="1600" i="1">
                <a:solidFill>
                  <a:srgbClr val="B2B2B2"/>
                </a:solidFill>
              </a:rPr>
              <a:t> Refractive</a:t>
            </a:r>
          </a:p>
          <a:p>
            <a:pPr eaLnBrk="1" hangingPunct="1">
              <a:spcBef>
                <a:spcPct val="0"/>
              </a:spcBef>
              <a:buClrTx/>
              <a:buSzTx/>
              <a:buFontTx/>
              <a:buNone/>
            </a:pPr>
            <a:r>
              <a:rPr lang="en-US" altLang="en-US" sz="1600" b="0" i="1">
                <a:solidFill>
                  <a:srgbClr val="B2B2B2"/>
                </a:solidFill>
              </a:rPr>
              <a:t>--</a:t>
            </a:r>
            <a:r>
              <a:rPr lang="en-US" altLang="en-US" sz="1600" b="0">
                <a:solidFill>
                  <a:srgbClr val="B2B2B2"/>
                </a:solidFill>
              </a:rPr>
              <a:t>Combo of uncorrected hyperopia and</a:t>
            </a:r>
          </a:p>
          <a:p>
            <a:pPr eaLnBrk="1" hangingPunct="1">
              <a:spcBef>
                <a:spcPct val="0"/>
              </a:spcBef>
              <a:buClrTx/>
              <a:buSzTx/>
              <a:buFontTx/>
              <a:buNone/>
            </a:pPr>
            <a:r>
              <a:rPr lang="en-US" altLang="en-US" sz="1600" b="0">
                <a:solidFill>
                  <a:srgbClr val="B2B2B2"/>
                </a:solidFill>
              </a:rPr>
              <a:t>inadequate divergence</a:t>
            </a:r>
          </a:p>
          <a:p>
            <a:pPr eaLnBrk="1" hangingPunct="1">
              <a:spcBef>
                <a:spcPct val="0"/>
              </a:spcBef>
              <a:buClrTx/>
              <a:buSzTx/>
              <a:buFontTx/>
              <a:buNone/>
            </a:pPr>
            <a:r>
              <a:rPr lang="en-US" altLang="en-US" sz="1600" b="0">
                <a:solidFill>
                  <a:srgbClr val="B2B2B2"/>
                </a:solidFill>
              </a:rPr>
              <a:t>--Average refractive error: +4</a:t>
            </a:r>
          </a:p>
          <a:p>
            <a:pPr eaLnBrk="1" hangingPunct="1">
              <a:spcBef>
                <a:spcPct val="0"/>
              </a:spcBef>
              <a:buClrTx/>
              <a:buSzTx/>
              <a:buFontTx/>
              <a:buNone/>
            </a:pPr>
            <a:r>
              <a:rPr lang="en-US" altLang="en-US" sz="1600" b="0">
                <a:solidFill>
                  <a:srgbClr val="B2B2B2"/>
                </a:solidFill>
              </a:rPr>
              <a:t>--Strabismus usually measures ET</a:t>
            </a:r>
            <a:r>
              <a:rPr lang="en-US" altLang="en-US" sz="1600">
                <a:solidFill>
                  <a:srgbClr val="B2B2B2"/>
                </a:solidFill>
              </a:rPr>
              <a:t>  </a:t>
            </a:r>
            <a:r>
              <a:rPr lang="en-US" altLang="en-US" sz="1600">
                <a:solidFill>
                  <a:srgbClr val="B2B2B2"/>
                </a:solidFill>
                <a:cs typeface="Arial" panose="020B0604020202020204" pitchFamily="34" charset="0"/>
              </a:rPr>
              <a:t>≈</a:t>
            </a:r>
            <a:r>
              <a:rPr lang="en-US" altLang="en-US" sz="1600" b="0">
                <a:solidFill>
                  <a:srgbClr val="B2B2B2"/>
                </a:solidFill>
              </a:rPr>
              <a:t>   ET’</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a:t>
            </a:r>
            <a:r>
              <a:rPr lang="en-US" altLang="en-US" sz="1600"/>
              <a:t>Prescribe…</a:t>
            </a:r>
            <a:r>
              <a:rPr lang="en-US" altLang="en-US" sz="1600">
                <a:solidFill>
                  <a:srgbClr val="0000FF"/>
                </a:solidFill>
              </a:rPr>
              <a:t>full CR</a:t>
            </a:r>
          </a:p>
          <a:p>
            <a:pPr eaLnBrk="1" hangingPunct="1">
              <a:spcBef>
                <a:spcPct val="0"/>
              </a:spcBef>
              <a:buClrTx/>
              <a:buSzTx/>
              <a:buFontTx/>
              <a:buNone/>
            </a:pPr>
            <a:r>
              <a:rPr lang="en-US" altLang="en-US" sz="1600" b="0"/>
              <a:t>  --</a:t>
            </a:r>
            <a:r>
              <a:rPr lang="en-US" altLang="en-US" sz="1600"/>
              <a:t>If residual ET’ with full CR: Rx…</a:t>
            </a:r>
            <a:r>
              <a:rPr lang="en-US" altLang="en-US" sz="1600">
                <a:solidFill>
                  <a:srgbClr val="0000FF"/>
                </a:solidFill>
              </a:rPr>
              <a:t>bifocal</a:t>
            </a:r>
            <a:r>
              <a:rPr lang="en-US" altLang="en-US" sz="1600"/>
              <a:t> </a:t>
            </a:r>
          </a:p>
          <a:p>
            <a:pPr eaLnBrk="1" hangingPunct="1">
              <a:spcBef>
                <a:spcPct val="0"/>
              </a:spcBef>
              <a:buClrTx/>
              <a:buSzTx/>
              <a:buFontTx/>
              <a:buNone/>
            </a:pPr>
            <a:r>
              <a:rPr lang="en-US" altLang="en-US" sz="1600" b="0">
                <a:solidFill>
                  <a:srgbClr val="B2B2B2"/>
                </a:solidFill>
              </a:rPr>
              <a:t>  --Try to wean off plus over time</a:t>
            </a:r>
          </a:p>
        </p:txBody>
      </p:sp>
      <p:sp>
        <p:nvSpPr>
          <p:cNvPr id="143406" name="Text Box 47">
            <a:extLst>
              <a:ext uri="{FF2B5EF4-FFF2-40B4-BE49-F238E27FC236}">
                <a16:creationId xmlns:a16="http://schemas.microsoft.com/office/drawing/2014/main" id="{9CFCD707-1627-49D8-9E34-2A420C981AA0}"/>
              </a:ext>
            </a:extLst>
          </p:cNvPr>
          <p:cNvSpPr txBox="1">
            <a:spLocks noChangeArrowheads="1"/>
          </p:cNvSpPr>
          <p:nvPr/>
        </p:nvSpPr>
        <p:spPr bwMode="auto">
          <a:xfrm>
            <a:off x="237331" y="1755676"/>
            <a:ext cx="6992937" cy="2308324"/>
          </a:xfrm>
          <a:prstGeom prst="rect">
            <a:avLst/>
          </a:prstGeom>
          <a:solidFill>
            <a:srgbClr val="FFFF00"/>
          </a:solidFill>
          <a:ln w="285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Compliance is often an issue with spectacle wear in this population—why?</a:t>
            </a:r>
          </a:p>
          <a:p>
            <a:pPr eaLnBrk="1" hangingPunct="1">
              <a:spcBef>
                <a:spcPct val="0"/>
              </a:spcBef>
              <a:buClrTx/>
              <a:buSzTx/>
              <a:buFontTx/>
              <a:buNone/>
            </a:pPr>
            <a:r>
              <a:rPr lang="en-US" altLang="en-US" sz="1600" b="0" dirty="0">
                <a:solidFill>
                  <a:srgbClr val="0000FF"/>
                </a:solidFill>
              </a:rPr>
              <a:t>Patients who have become accustomed to maintaining a constant accommodative effort are often intolerant of full-CR spectacles (they can’t relax accommodation enough to see clearly through them), and will refuse to wear them—hence the compliance issue. To improve compliance, some clinicians will ‘cut sphere;’ </a:t>
            </a:r>
            <a:r>
              <a:rPr lang="en-US" altLang="en-US" sz="1600" b="0" dirty="0" err="1">
                <a:solidFill>
                  <a:srgbClr val="0000FF"/>
                </a:solidFill>
              </a:rPr>
              <a:t>ie</a:t>
            </a:r>
            <a:r>
              <a:rPr lang="en-US" altLang="en-US" sz="1600" b="0" dirty="0">
                <a:solidFill>
                  <a:srgbClr val="0000FF"/>
                </a:solidFill>
              </a:rPr>
              <a:t>, prescribe less than the full CR. </a:t>
            </a:r>
            <a:r>
              <a:rPr lang="en-US" altLang="en-US" sz="1600" b="0" dirty="0"/>
              <a:t>Alternatively and perhaps more frequently, the clinician will prescribe topical  </a:t>
            </a:r>
            <a:r>
              <a:rPr lang="en-US" altLang="en-US" sz="1600" dirty="0">
                <a:solidFill>
                  <a:srgbClr val="FF0000"/>
                </a:solidFill>
              </a:rPr>
              <a:t>atropine</a:t>
            </a:r>
            <a:r>
              <a:rPr lang="en-US" altLang="en-US" sz="1600" b="0" dirty="0"/>
              <a:t>  to paralyze accommodation, thereby making the child more accepting of the full-CR spectacles.</a:t>
            </a:r>
            <a:endParaRPr lang="en-US" altLang="en-US" sz="1600" b="0" dirty="0">
              <a:solidFill>
                <a:srgbClr val="0000FF"/>
              </a:solidFill>
            </a:endParaRPr>
          </a:p>
        </p:txBody>
      </p:sp>
      <p:sp>
        <p:nvSpPr>
          <p:cNvPr id="143407" name="Slide Number Placeholder 1">
            <a:extLst>
              <a:ext uri="{FF2B5EF4-FFF2-40B4-BE49-F238E27FC236}">
                <a16:creationId xmlns:a16="http://schemas.microsoft.com/office/drawing/2014/main" id="{84EF89E8-3A94-4A87-A14E-9832DB69D8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BCCF50F-D92C-4B21-82D9-B1437C1033D4}" type="slidenum">
              <a:rPr lang="en-US" altLang="en-US" sz="1000"/>
              <a:pPr>
                <a:spcBef>
                  <a:spcPct val="0"/>
                </a:spcBef>
                <a:buClrTx/>
                <a:buSzTx/>
                <a:buFontTx/>
                <a:buNone/>
              </a:pPr>
              <a:t>188</a:t>
            </a:fld>
            <a:endParaRPr lang="en-US" altLang="en-US" sz="1000"/>
          </a:p>
        </p:txBody>
      </p:sp>
      <p:sp>
        <p:nvSpPr>
          <p:cNvPr id="2" name="Title 1">
            <a:extLst>
              <a:ext uri="{FF2B5EF4-FFF2-40B4-BE49-F238E27FC236}">
                <a16:creationId xmlns:a16="http://schemas.microsoft.com/office/drawing/2014/main" id="{DA292EEA-E94F-4A26-9562-822B9FEEEFA0}"/>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542B1D13-4D68-4413-9F7B-DA1719D1DAA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33798795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Text Box 3">
            <a:extLst>
              <a:ext uri="{FF2B5EF4-FFF2-40B4-BE49-F238E27FC236}">
                <a16:creationId xmlns:a16="http://schemas.microsoft.com/office/drawing/2014/main" id="{93C29855-B9D5-45EC-8B0A-C4BBAC987B7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4388" name="Text Box 4">
            <a:extLst>
              <a:ext uri="{FF2B5EF4-FFF2-40B4-BE49-F238E27FC236}">
                <a16:creationId xmlns:a16="http://schemas.microsoft.com/office/drawing/2014/main" id="{D47898F1-6D8B-44F4-8B82-ECDC5877D22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4389" name="Text Box 5">
            <a:extLst>
              <a:ext uri="{FF2B5EF4-FFF2-40B4-BE49-F238E27FC236}">
                <a16:creationId xmlns:a16="http://schemas.microsoft.com/office/drawing/2014/main" id="{552564B7-45AB-43A1-8D94-4990A85DCC1B}"/>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4390" name="Text Box 6">
            <a:extLst>
              <a:ext uri="{FF2B5EF4-FFF2-40B4-BE49-F238E27FC236}">
                <a16:creationId xmlns:a16="http://schemas.microsoft.com/office/drawing/2014/main" id="{B653FBF1-1784-4949-8B0D-FEB0027A44F3}"/>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4391" name="Text Box 7">
            <a:extLst>
              <a:ext uri="{FF2B5EF4-FFF2-40B4-BE49-F238E27FC236}">
                <a16:creationId xmlns:a16="http://schemas.microsoft.com/office/drawing/2014/main" id="{A88EA620-8830-474A-AF17-2314AF5FB1F1}"/>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4392" name="Text Box 8">
            <a:extLst>
              <a:ext uri="{FF2B5EF4-FFF2-40B4-BE49-F238E27FC236}">
                <a16:creationId xmlns:a16="http://schemas.microsoft.com/office/drawing/2014/main" id="{A82B761B-6845-4388-9782-F1B8926D1BC0}"/>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4393" name="Line 9">
            <a:extLst>
              <a:ext uri="{FF2B5EF4-FFF2-40B4-BE49-F238E27FC236}">
                <a16:creationId xmlns:a16="http://schemas.microsoft.com/office/drawing/2014/main" id="{F47271D8-6496-4C2A-B8E5-93688CD09EA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4" name="Line 10">
            <a:extLst>
              <a:ext uri="{FF2B5EF4-FFF2-40B4-BE49-F238E27FC236}">
                <a16:creationId xmlns:a16="http://schemas.microsoft.com/office/drawing/2014/main" id="{72246E0C-C652-417F-9240-374AA64EDBD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5" name="Line 11">
            <a:extLst>
              <a:ext uri="{FF2B5EF4-FFF2-40B4-BE49-F238E27FC236}">
                <a16:creationId xmlns:a16="http://schemas.microsoft.com/office/drawing/2014/main" id="{976FB792-6C49-4E72-B0D2-ADF2BF33F39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6" name="Line 12">
            <a:extLst>
              <a:ext uri="{FF2B5EF4-FFF2-40B4-BE49-F238E27FC236}">
                <a16:creationId xmlns:a16="http://schemas.microsoft.com/office/drawing/2014/main" id="{01589D2E-C9CB-432A-A603-2A124561EC4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7" name="Line 13">
            <a:extLst>
              <a:ext uri="{FF2B5EF4-FFF2-40B4-BE49-F238E27FC236}">
                <a16:creationId xmlns:a16="http://schemas.microsoft.com/office/drawing/2014/main" id="{4DEB7459-9872-494F-8BA8-347B7EBFB1A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8" name="Line 14">
            <a:extLst>
              <a:ext uri="{FF2B5EF4-FFF2-40B4-BE49-F238E27FC236}">
                <a16:creationId xmlns:a16="http://schemas.microsoft.com/office/drawing/2014/main" id="{F9E3DB3B-6486-43F2-9083-94CD0B24CA0F}"/>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399" name="Line 15">
            <a:extLst>
              <a:ext uri="{FF2B5EF4-FFF2-40B4-BE49-F238E27FC236}">
                <a16:creationId xmlns:a16="http://schemas.microsoft.com/office/drawing/2014/main" id="{D9B19DC0-5AC1-43DE-BFBC-34AE78FB849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00" name="Line 16">
            <a:extLst>
              <a:ext uri="{FF2B5EF4-FFF2-40B4-BE49-F238E27FC236}">
                <a16:creationId xmlns:a16="http://schemas.microsoft.com/office/drawing/2014/main" id="{FA07B4FB-8084-414F-9E84-5E84EDEF6D64}"/>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01" name="Rectangle 17">
            <a:extLst>
              <a:ext uri="{FF2B5EF4-FFF2-40B4-BE49-F238E27FC236}">
                <a16:creationId xmlns:a16="http://schemas.microsoft.com/office/drawing/2014/main" id="{C887E3AC-014A-429C-96C5-DFCB4CA07AB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4402" name="Rectangle 18">
            <a:extLst>
              <a:ext uri="{FF2B5EF4-FFF2-40B4-BE49-F238E27FC236}">
                <a16:creationId xmlns:a16="http://schemas.microsoft.com/office/drawing/2014/main" id="{4AFBB6C6-E3F3-4C8D-BD90-10BB170C62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4403" name="Text Box 19">
            <a:extLst>
              <a:ext uri="{FF2B5EF4-FFF2-40B4-BE49-F238E27FC236}">
                <a16:creationId xmlns:a16="http://schemas.microsoft.com/office/drawing/2014/main" id="{A1C42823-38FF-4D5D-BAC7-1B1D43C1F3D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4404" name="Text Box 20">
            <a:extLst>
              <a:ext uri="{FF2B5EF4-FFF2-40B4-BE49-F238E27FC236}">
                <a16:creationId xmlns:a16="http://schemas.microsoft.com/office/drawing/2014/main" id="{FD655B97-A1A3-4D0F-B5FB-3CF10E197F3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4405" name="Text Box 21">
            <a:extLst>
              <a:ext uri="{FF2B5EF4-FFF2-40B4-BE49-F238E27FC236}">
                <a16:creationId xmlns:a16="http://schemas.microsoft.com/office/drawing/2014/main" id="{1B25E639-E252-482A-AFE0-9D21C41B7CC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4422" name="Text Box 38">
            <a:extLst>
              <a:ext uri="{FF2B5EF4-FFF2-40B4-BE49-F238E27FC236}">
                <a16:creationId xmlns:a16="http://schemas.microsoft.com/office/drawing/2014/main" id="{8D105A2B-1F21-4A9D-A5AC-7416CB6D834E}"/>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4423" name="Text Box 39">
            <a:extLst>
              <a:ext uri="{FF2B5EF4-FFF2-40B4-BE49-F238E27FC236}">
                <a16:creationId xmlns:a16="http://schemas.microsoft.com/office/drawing/2014/main" id="{5F72CB8B-2269-4E77-B42A-D9B5DAD703D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4424" name="Text Box 40">
            <a:extLst>
              <a:ext uri="{FF2B5EF4-FFF2-40B4-BE49-F238E27FC236}">
                <a16:creationId xmlns:a16="http://schemas.microsoft.com/office/drawing/2014/main" id="{6DFC7299-A624-444A-9043-359E6D4EACA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4425" name="Line 41">
            <a:extLst>
              <a:ext uri="{FF2B5EF4-FFF2-40B4-BE49-F238E27FC236}">
                <a16:creationId xmlns:a16="http://schemas.microsoft.com/office/drawing/2014/main" id="{A94F91A2-EEC8-4FA4-8037-6F446E230E5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6" name="Line 42">
            <a:extLst>
              <a:ext uri="{FF2B5EF4-FFF2-40B4-BE49-F238E27FC236}">
                <a16:creationId xmlns:a16="http://schemas.microsoft.com/office/drawing/2014/main" id="{C926E578-17E9-4E36-896A-C8E82409202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7" name="Line 43">
            <a:extLst>
              <a:ext uri="{FF2B5EF4-FFF2-40B4-BE49-F238E27FC236}">
                <a16:creationId xmlns:a16="http://schemas.microsoft.com/office/drawing/2014/main" id="{DCDBFC71-8205-4497-A610-386B525F1C5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8" name="Line 44">
            <a:extLst>
              <a:ext uri="{FF2B5EF4-FFF2-40B4-BE49-F238E27FC236}">
                <a16:creationId xmlns:a16="http://schemas.microsoft.com/office/drawing/2014/main" id="{1C6A3B2A-FD27-464E-885B-80780EB4A3E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429" name="Text Box 47">
            <a:extLst>
              <a:ext uri="{FF2B5EF4-FFF2-40B4-BE49-F238E27FC236}">
                <a16:creationId xmlns:a16="http://schemas.microsoft.com/office/drawing/2014/main" id="{96AA9C76-2790-4104-9511-2D38366D24D2}"/>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Nonrefractive</a:t>
            </a:r>
          </a:p>
          <a:p>
            <a:pPr eaLnBrk="1" hangingPunct="1">
              <a:spcBef>
                <a:spcPct val="0"/>
              </a:spcBef>
              <a:buClrTx/>
              <a:buSzTx/>
              <a:buFontTx/>
              <a:buNone/>
            </a:pPr>
            <a:r>
              <a:rPr lang="en-US" altLang="en-US" sz="1600" b="0"/>
              <a:t>--ET secondary to… </a:t>
            </a:r>
            <a:r>
              <a:rPr lang="en-US" altLang="en-US" sz="1600" b="0">
                <a:solidFill>
                  <a:srgbClr val="99CCFF"/>
                </a:solidFill>
              </a:rPr>
              <a:t>high AC/A ratio</a:t>
            </a:r>
          </a:p>
          <a:p>
            <a:pPr eaLnBrk="1" hangingPunct="1">
              <a:spcBef>
                <a:spcPct val="0"/>
              </a:spcBef>
              <a:buClrTx/>
              <a:buSzTx/>
              <a:buFontTx/>
              <a:buNone/>
            </a:pPr>
            <a:r>
              <a:rPr lang="en-US" altLang="en-US" sz="1600" b="0">
                <a:solidFill>
                  <a:srgbClr val="99CCFF"/>
                </a:solidFill>
              </a:rPr>
              <a:t>--ET’  </a:t>
            </a:r>
            <a:r>
              <a:rPr lang="en-US" altLang="en-US" sz="1600">
                <a:solidFill>
                  <a:srgbClr val="99CCFF"/>
                </a:solidFill>
              </a:rPr>
              <a:t>&gt;</a:t>
            </a:r>
            <a:r>
              <a:rPr lang="en-US" altLang="en-US" sz="1600" b="0">
                <a:solidFill>
                  <a:srgbClr val="99CCFF"/>
                </a:solidFill>
              </a:rPr>
              <a:t>  ET</a:t>
            </a:r>
          </a:p>
          <a:p>
            <a:pPr eaLnBrk="1" hangingPunct="1">
              <a:spcBef>
                <a:spcPct val="0"/>
              </a:spcBef>
              <a:buClrTx/>
              <a:buSzTx/>
              <a:buFontTx/>
              <a:buNone/>
            </a:pPr>
            <a:r>
              <a:rPr lang="en-US" altLang="en-US" sz="1600" b="0">
                <a:solidFill>
                  <a:srgbClr val="99CCFF"/>
                </a:solidFill>
              </a:rPr>
              <a:t>--Average refractive error +2, but can be</a:t>
            </a:r>
          </a:p>
          <a:p>
            <a:pPr eaLnBrk="1" hangingPunct="1">
              <a:spcBef>
                <a:spcPct val="0"/>
              </a:spcBef>
              <a:buClrTx/>
              <a:buSzTx/>
              <a:buFontTx/>
              <a:buNone/>
            </a:pPr>
            <a:r>
              <a:rPr lang="en-US" altLang="en-US" sz="1600" b="0">
                <a:solidFill>
                  <a:srgbClr val="99CCFF"/>
                </a:solidFill>
              </a:rPr>
              <a:t>   anything, even </a:t>
            </a:r>
            <a:r>
              <a:rPr lang="en-US" altLang="en-US" sz="1600">
                <a:solidFill>
                  <a:srgbClr val="99CCFF"/>
                </a:solidFill>
              </a:rPr>
              <a:t>myopic</a:t>
            </a:r>
          </a:p>
          <a:p>
            <a:pPr eaLnBrk="1" hangingPunct="1">
              <a:spcBef>
                <a:spcPct val="0"/>
              </a:spcBef>
              <a:buClrTx/>
              <a:buSzTx/>
              <a:buFontTx/>
              <a:buNone/>
            </a:pPr>
            <a:r>
              <a:rPr lang="en-US" altLang="en-US" sz="1600">
                <a:solidFill>
                  <a:srgbClr val="99CCFF"/>
                </a:solidFill>
              </a:rPr>
              <a:t>Management</a:t>
            </a:r>
          </a:p>
          <a:p>
            <a:pPr eaLnBrk="1" hangingPunct="1">
              <a:spcBef>
                <a:spcPct val="0"/>
              </a:spcBef>
              <a:buClrTx/>
              <a:buSzTx/>
              <a:buFontTx/>
              <a:buNone/>
            </a:pPr>
            <a:r>
              <a:rPr lang="en-US" altLang="en-US" sz="1600" b="0">
                <a:solidFill>
                  <a:srgbClr val="99CCFF"/>
                </a:solidFill>
              </a:rPr>
              <a:t>--No consensus on optimum treatment</a:t>
            </a:r>
          </a:p>
          <a:p>
            <a:pPr eaLnBrk="1" hangingPunct="1">
              <a:spcBef>
                <a:spcPct val="0"/>
              </a:spcBef>
              <a:buClrTx/>
              <a:buSzTx/>
              <a:buFontTx/>
              <a:buNone/>
            </a:pPr>
            <a:r>
              <a:rPr lang="en-US" altLang="en-US" sz="1600" b="0">
                <a:solidFill>
                  <a:srgbClr val="99CCFF"/>
                </a:solidFill>
              </a:rPr>
              <a:t>--Give bifocal of about…+3</a:t>
            </a:r>
          </a:p>
          <a:p>
            <a:pPr eaLnBrk="1" hangingPunct="1">
              <a:spcBef>
                <a:spcPct val="0"/>
              </a:spcBef>
              <a:buClrTx/>
              <a:buSzTx/>
              <a:buFontTx/>
              <a:buNone/>
            </a:pPr>
            <a:r>
              <a:rPr lang="en-US" altLang="en-US" sz="1600" b="0">
                <a:solidFill>
                  <a:srgbClr val="99CCFF"/>
                </a:solidFill>
              </a:rPr>
              <a:t>--Reasonable treatment goals:</a:t>
            </a:r>
          </a:p>
          <a:p>
            <a:pPr eaLnBrk="1" hangingPunct="1">
              <a:spcBef>
                <a:spcPct val="0"/>
              </a:spcBef>
              <a:buClrTx/>
              <a:buSzTx/>
              <a:buFontTx/>
              <a:buNone/>
            </a:pPr>
            <a:r>
              <a:rPr lang="en-US" altLang="en-US" sz="1600" b="0">
                <a:solidFill>
                  <a:srgbClr val="99CCFF"/>
                </a:solidFill>
              </a:rPr>
              <a:t>   --Distance: Fusion</a:t>
            </a:r>
          </a:p>
          <a:p>
            <a:pPr eaLnBrk="1" hangingPunct="1">
              <a:spcBef>
                <a:spcPct val="0"/>
              </a:spcBef>
              <a:buClrTx/>
              <a:buSzTx/>
              <a:buFontTx/>
              <a:buNone/>
            </a:pPr>
            <a:r>
              <a:rPr lang="en-US" altLang="en-US" sz="1600" b="0">
                <a:solidFill>
                  <a:srgbClr val="99CCFF"/>
                </a:solidFill>
              </a:rPr>
              <a:t>   --Near: &lt;10</a:t>
            </a:r>
            <a:r>
              <a:rPr lang="en-US" altLang="en-US" sz="1600" b="0">
                <a:solidFill>
                  <a:srgbClr val="99CCFF"/>
                </a:solidFill>
                <a:latin typeface="Symbol" panose="05050102010706020507" pitchFamily="18" charset="2"/>
              </a:rPr>
              <a:t>D</a:t>
            </a:r>
            <a:r>
              <a:rPr lang="en-US" altLang="en-US" sz="1600" b="0">
                <a:solidFill>
                  <a:srgbClr val="99CCFF"/>
                </a:solidFill>
              </a:rPr>
              <a:t> ET</a:t>
            </a:r>
            <a:endParaRPr lang="en-US" altLang="en-US" sz="1600">
              <a:solidFill>
                <a:srgbClr val="99CCFF"/>
              </a:solidFill>
            </a:endParaRPr>
          </a:p>
        </p:txBody>
      </p:sp>
      <p:sp>
        <p:nvSpPr>
          <p:cNvPr id="144430" name="Slide Number Placeholder 1">
            <a:extLst>
              <a:ext uri="{FF2B5EF4-FFF2-40B4-BE49-F238E27FC236}">
                <a16:creationId xmlns:a16="http://schemas.microsoft.com/office/drawing/2014/main" id="{69EC4268-90B2-40FC-A151-CB35551A9F5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9F0BC40-164A-409F-BFF9-1B37BE3ED07B}" type="slidenum">
              <a:rPr lang="en-US" altLang="en-US" sz="1000"/>
              <a:pPr>
                <a:spcBef>
                  <a:spcPct val="0"/>
                </a:spcBef>
                <a:buClrTx/>
                <a:buSzTx/>
                <a:buFontTx/>
                <a:buNone/>
              </a:pPr>
              <a:t>189</a:t>
            </a:fld>
            <a:endParaRPr lang="en-US" altLang="en-US" sz="1000"/>
          </a:p>
        </p:txBody>
      </p:sp>
      <p:sp>
        <p:nvSpPr>
          <p:cNvPr id="2" name="Title 1">
            <a:extLst>
              <a:ext uri="{FF2B5EF4-FFF2-40B4-BE49-F238E27FC236}">
                <a16:creationId xmlns:a16="http://schemas.microsoft.com/office/drawing/2014/main" id="{6AEAFC6B-54F7-47EA-9411-24A24197A1F4}"/>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D5B78FAC-F4AC-4122-BEB8-F248407B2DF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C7C25E28-9CE2-4507-A6B8-AC5067727CE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6627" name="Rectangle 3">
            <a:extLst>
              <a:ext uri="{FF2B5EF4-FFF2-40B4-BE49-F238E27FC236}">
                <a16:creationId xmlns:a16="http://schemas.microsoft.com/office/drawing/2014/main" id="{B8671FDC-65C3-4773-B30F-8B50C8FD1F8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6629" name="Text Box 22">
            <a:extLst>
              <a:ext uri="{FF2B5EF4-FFF2-40B4-BE49-F238E27FC236}">
                <a16:creationId xmlns:a16="http://schemas.microsoft.com/office/drawing/2014/main" id="{EB506419-95C3-4754-9036-E676D13C3FD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26630" name="Text Box 23">
            <a:extLst>
              <a:ext uri="{FF2B5EF4-FFF2-40B4-BE49-F238E27FC236}">
                <a16:creationId xmlns:a16="http://schemas.microsoft.com/office/drawing/2014/main" id="{31AB2FA1-73B9-4E45-9311-02C6BE585ED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6631" name="Text Box 24">
            <a:extLst>
              <a:ext uri="{FF2B5EF4-FFF2-40B4-BE49-F238E27FC236}">
                <a16:creationId xmlns:a16="http://schemas.microsoft.com/office/drawing/2014/main" id="{7E7D18A0-FA80-4EE7-9DC0-A9E7DF70522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6632" name="Line 25">
            <a:extLst>
              <a:ext uri="{FF2B5EF4-FFF2-40B4-BE49-F238E27FC236}">
                <a16:creationId xmlns:a16="http://schemas.microsoft.com/office/drawing/2014/main" id="{17F39E22-EAEB-4B39-A67D-C7FC9BFBA8C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3" name="Line 26">
            <a:extLst>
              <a:ext uri="{FF2B5EF4-FFF2-40B4-BE49-F238E27FC236}">
                <a16:creationId xmlns:a16="http://schemas.microsoft.com/office/drawing/2014/main" id="{74D4C4C4-CDC2-41F6-B9C9-52AEDD7CD828}"/>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4" name="Slide Number Placeholder 1">
            <a:extLst>
              <a:ext uri="{FF2B5EF4-FFF2-40B4-BE49-F238E27FC236}">
                <a16:creationId xmlns:a16="http://schemas.microsoft.com/office/drawing/2014/main" id="{B8CCFA43-FB1D-4CA6-885B-602E7962454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FBBD8C9-345E-416A-9B6D-74526437DEEA}" type="slidenum">
              <a:rPr lang="en-US" altLang="en-US" sz="1000"/>
              <a:pPr>
                <a:spcBef>
                  <a:spcPct val="0"/>
                </a:spcBef>
                <a:buClrTx/>
                <a:buSzTx/>
                <a:buFontTx/>
                <a:buNone/>
              </a:pPr>
              <a:t>19</a:t>
            </a:fld>
            <a:endParaRPr lang="en-US" altLang="en-US" sz="1000"/>
          </a:p>
        </p:txBody>
      </p:sp>
      <p:sp>
        <p:nvSpPr>
          <p:cNvPr id="11" name="TextBox 10">
            <a:extLst>
              <a:ext uri="{FF2B5EF4-FFF2-40B4-BE49-F238E27FC236}">
                <a16:creationId xmlns:a16="http://schemas.microsoft.com/office/drawing/2014/main" id="{08BBD643-6667-4C76-9377-ACB738C4F6C8}"/>
              </a:ext>
            </a:extLst>
          </p:cNvPr>
          <p:cNvSpPr txBox="1"/>
          <p:nvPr/>
        </p:nvSpPr>
        <p:spPr>
          <a:xfrm>
            <a:off x="1524000" y="3521972"/>
            <a:ext cx="6426478" cy="830997"/>
          </a:xfrm>
          <a:prstGeom prst="rect">
            <a:avLst/>
          </a:prstGeom>
          <a:noFill/>
        </p:spPr>
        <p:txBody>
          <a:bodyPr wrap="square" rtlCol="0">
            <a:spAutoFit/>
          </a:bodyPr>
          <a:lstStyle/>
          <a:p>
            <a:r>
              <a:rPr lang="en-US" sz="1600" b="0" i="1" dirty="0"/>
              <a:t>With regards to </a:t>
            </a:r>
            <a:r>
              <a:rPr lang="en-US" sz="1600" b="0" i="1" dirty="0" err="1"/>
              <a:t>comitant</a:t>
            </a:r>
            <a:r>
              <a:rPr lang="en-US" sz="1600" b="0" i="1" dirty="0"/>
              <a:t> ETs, ‘congenital’ doesn’t mean congenital, rather, it means ‘before a certain age.’ What age is used as the cutoff between congenital and acquired ETs?</a:t>
            </a:r>
          </a:p>
        </p:txBody>
      </p:sp>
      <p:sp>
        <p:nvSpPr>
          <p:cNvPr id="12" name="TextBox 11">
            <a:extLst>
              <a:ext uri="{FF2B5EF4-FFF2-40B4-BE49-F238E27FC236}">
                <a16:creationId xmlns:a16="http://schemas.microsoft.com/office/drawing/2014/main" id="{AF9F6542-8C29-4E76-9AF4-8D8B78DC588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Text Box 3">
            <a:extLst>
              <a:ext uri="{FF2B5EF4-FFF2-40B4-BE49-F238E27FC236}">
                <a16:creationId xmlns:a16="http://schemas.microsoft.com/office/drawing/2014/main" id="{42A474AA-9614-4668-8AFF-8E08240F8C5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5412" name="Text Box 4">
            <a:extLst>
              <a:ext uri="{FF2B5EF4-FFF2-40B4-BE49-F238E27FC236}">
                <a16:creationId xmlns:a16="http://schemas.microsoft.com/office/drawing/2014/main" id="{F663AC10-9A2D-4FE6-8F0C-CB7C67DE337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5413" name="Text Box 5">
            <a:extLst>
              <a:ext uri="{FF2B5EF4-FFF2-40B4-BE49-F238E27FC236}">
                <a16:creationId xmlns:a16="http://schemas.microsoft.com/office/drawing/2014/main" id="{13877963-BB6A-43E9-8112-1D4BDB77664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5414" name="Text Box 6">
            <a:extLst>
              <a:ext uri="{FF2B5EF4-FFF2-40B4-BE49-F238E27FC236}">
                <a16:creationId xmlns:a16="http://schemas.microsoft.com/office/drawing/2014/main" id="{4A7E7A4C-DAE0-43D9-B012-58E5AC8D0286}"/>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5415" name="Text Box 7">
            <a:extLst>
              <a:ext uri="{FF2B5EF4-FFF2-40B4-BE49-F238E27FC236}">
                <a16:creationId xmlns:a16="http://schemas.microsoft.com/office/drawing/2014/main" id="{8C4C2B88-B400-48A5-A7CE-74D820CD8806}"/>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5416" name="Text Box 8">
            <a:extLst>
              <a:ext uri="{FF2B5EF4-FFF2-40B4-BE49-F238E27FC236}">
                <a16:creationId xmlns:a16="http://schemas.microsoft.com/office/drawing/2014/main" id="{880CF688-8F81-4C7E-833C-AB81C3F3C52E}"/>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5417" name="Line 9">
            <a:extLst>
              <a:ext uri="{FF2B5EF4-FFF2-40B4-BE49-F238E27FC236}">
                <a16:creationId xmlns:a16="http://schemas.microsoft.com/office/drawing/2014/main" id="{5750BB0A-E691-4A9A-9C11-4D9D75EFCC2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8" name="Line 10">
            <a:extLst>
              <a:ext uri="{FF2B5EF4-FFF2-40B4-BE49-F238E27FC236}">
                <a16:creationId xmlns:a16="http://schemas.microsoft.com/office/drawing/2014/main" id="{86815D90-946C-4C83-A584-21303EF8275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19" name="Line 11">
            <a:extLst>
              <a:ext uri="{FF2B5EF4-FFF2-40B4-BE49-F238E27FC236}">
                <a16:creationId xmlns:a16="http://schemas.microsoft.com/office/drawing/2014/main" id="{6D68930F-E0E0-4A35-839A-CCF9347B9A63}"/>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0" name="Line 12">
            <a:extLst>
              <a:ext uri="{FF2B5EF4-FFF2-40B4-BE49-F238E27FC236}">
                <a16:creationId xmlns:a16="http://schemas.microsoft.com/office/drawing/2014/main" id="{FEF65410-4FEC-4B5C-94EC-4435B7BB501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1" name="Line 13">
            <a:extLst>
              <a:ext uri="{FF2B5EF4-FFF2-40B4-BE49-F238E27FC236}">
                <a16:creationId xmlns:a16="http://schemas.microsoft.com/office/drawing/2014/main" id="{E546CB69-2BC3-4661-AFE5-D5E9D9732E4A}"/>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2" name="Line 14">
            <a:extLst>
              <a:ext uri="{FF2B5EF4-FFF2-40B4-BE49-F238E27FC236}">
                <a16:creationId xmlns:a16="http://schemas.microsoft.com/office/drawing/2014/main" id="{FF4A0111-A253-47CD-9B8A-0AC5F219341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3" name="Line 15">
            <a:extLst>
              <a:ext uri="{FF2B5EF4-FFF2-40B4-BE49-F238E27FC236}">
                <a16:creationId xmlns:a16="http://schemas.microsoft.com/office/drawing/2014/main" id="{CBB99634-17F5-493E-8A13-E770FAAC6494}"/>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4" name="Line 16">
            <a:extLst>
              <a:ext uri="{FF2B5EF4-FFF2-40B4-BE49-F238E27FC236}">
                <a16:creationId xmlns:a16="http://schemas.microsoft.com/office/drawing/2014/main" id="{EE286EF5-667D-4B61-BCD1-D0059FC07F7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25" name="Rectangle 17">
            <a:extLst>
              <a:ext uri="{FF2B5EF4-FFF2-40B4-BE49-F238E27FC236}">
                <a16:creationId xmlns:a16="http://schemas.microsoft.com/office/drawing/2014/main" id="{35981D5C-79B7-4378-BF59-2E0C5AEC4A2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5426" name="Rectangle 18">
            <a:extLst>
              <a:ext uri="{FF2B5EF4-FFF2-40B4-BE49-F238E27FC236}">
                <a16:creationId xmlns:a16="http://schemas.microsoft.com/office/drawing/2014/main" id="{DDCCD21B-D109-4947-89BF-4A27C699274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5427" name="Text Box 19">
            <a:extLst>
              <a:ext uri="{FF2B5EF4-FFF2-40B4-BE49-F238E27FC236}">
                <a16:creationId xmlns:a16="http://schemas.microsoft.com/office/drawing/2014/main" id="{00F63291-8C1C-47D7-8F6D-EA95AB95A0E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5428" name="Text Box 20">
            <a:extLst>
              <a:ext uri="{FF2B5EF4-FFF2-40B4-BE49-F238E27FC236}">
                <a16:creationId xmlns:a16="http://schemas.microsoft.com/office/drawing/2014/main" id="{6B1246B8-FA57-4FF9-9FA1-39B0559E1D7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5429" name="Text Box 21">
            <a:extLst>
              <a:ext uri="{FF2B5EF4-FFF2-40B4-BE49-F238E27FC236}">
                <a16:creationId xmlns:a16="http://schemas.microsoft.com/office/drawing/2014/main" id="{25D787D3-662A-4BDA-A1D6-00A0F15319A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5446" name="Text Box 38">
            <a:extLst>
              <a:ext uri="{FF2B5EF4-FFF2-40B4-BE49-F238E27FC236}">
                <a16:creationId xmlns:a16="http://schemas.microsoft.com/office/drawing/2014/main" id="{5DD86584-AE74-42DE-BCA0-4D889D50273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5447" name="Text Box 39">
            <a:extLst>
              <a:ext uri="{FF2B5EF4-FFF2-40B4-BE49-F238E27FC236}">
                <a16:creationId xmlns:a16="http://schemas.microsoft.com/office/drawing/2014/main" id="{4BD215A0-E51B-4ABE-A17E-6D14C933B207}"/>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5448" name="Text Box 40">
            <a:extLst>
              <a:ext uri="{FF2B5EF4-FFF2-40B4-BE49-F238E27FC236}">
                <a16:creationId xmlns:a16="http://schemas.microsoft.com/office/drawing/2014/main" id="{3E1844FD-5AAB-420F-A18F-D69286EEDD7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5449" name="Line 41">
            <a:extLst>
              <a:ext uri="{FF2B5EF4-FFF2-40B4-BE49-F238E27FC236}">
                <a16:creationId xmlns:a16="http://schemas.microsoft.com/office/drawing/2014/main" id="{5C85AF0B-24F4-4A8E-972C-9C73FFE17ABF}"/>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0" name="Line 42">
            <a:extLst>
              <a:ext uri="{FF2B5EF4-FFF2-40B4-BE49-F238E27FC236}">
                <a16:creationId xmlns:a16="http://schemas.microsoft.com/office/drawing/2014/main" id="{34AA3A45-7A7D-4B6B-9753-A768CF4BF2B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1" name="Line 43">
            <a:extLst>
              <a:ext uri="{FF2B5EF4-FFF2-40B4-BE49-F238E27FC236}">
                <a16:creationId xmlns:a16="http://schemas.microsoft.com/office/drawing/2014/main" id="{F86496B5-E046-4E79-8658-7E6624DD3E8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2" name="Line 44">
            <a:extLst>
              <a:ext uri="{FF2B5EF4-FFF2-40B4-BE49-F238E27FC236}">
                <a16:creationId xmlns:a16="http://schemas.microsoft.com/office/drawing/2014/main" id="{2482F9F9-109C-4E05-BEB8-638DAC4516B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5453" name="Text Box 45">
            <a:extLst>
              <a:ext uri="{FF2B5EF4-FFF2-40B4-BE49-F238E27FC236}">
                <a16:creationId xmlns:a16="http://schemas.microsoft.com/office/drawing/2014/main" id="{B1BA0766-E148-4688-BCA6-F6A6CCBCBF59}"/>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solidFill>
                  <a:srgbClr val="99CCFF"/>
                </a:solidFill>
              </a:rPr>
              <a:t>--ET’  </a:t>
            </a:r>
            <a:r>
              <a:rPr lang="en-US" altLang="en-US" sz="1600" dirty="0">
                <a:solidFill>
                  <a:srgbClr val="99CCFF"/>
                </a:solidFill>
              </a:rPr>
              <a:t>&gt;</a:t>
            </a:r>
            <a:r>
              <a:rPr lang="en-US" altLang="en-US" sz="1600" b="0" dirty="0">
                <a:solidFill>
                  <a:srgbClr val="99CCFF"/>
                </a:solidFill>
              </a:rPr>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45454" name="Slide Number Placeholder 1">
            <a:extLst>
              <a:ext uri="{FF2B5EF4-FFF2-40B4-BE49-F238E27FC236}">
                <a16:creationId xmlns:a16="http://schemas.microsoft.com/office/drawing/2014/main" id="{1918B86E-530B-4DDE-B1CC-42D9560B0B8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D55AA9D-4F92-4AA6-8365-4967517C1D6C}" type="slidenum">
              <a:rPr lang="en-US" altLang="en-US" sz="1000"/>
              <a:pPr>
                <a:spcBef>
                  <a:spcPct val="0"/>
                </a:spcBef>
                <a:buClrTx/>
                <a:buSzTx/>
                <a:buFontTx/>
                <a:buNone/>
              </a:pPr>
              <a:t>190</a:t>
            </a:fld>
            <a:endParaRPr lang="en-US" altLang="en-US" sz="1000"/>
          </a:p>
        </p:txBody>
      </p:sp>
      <p:sp>
        <p:nvSpPr>
          <p:cNvPr id="2" name="Title 1">
            <a:extLst>
              <a:ext uri="{FF2B5EF4-FFF2-40B4-BE49-F238E27FC236}">
                <a16:creationId xmlns:a16="http://schemas.microsoft.com/office/drawing/2014/main" id="{8D8153F0-544B-4397-92D2-6A83E58C3B2B}"/>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89EAEA92-3371-4E8A-A931-9CA77DB7385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Text Box 3">
            <a:extLst>
              <a:ext uri="{FF2B5EF4-FFF2-40B4-BE49-F238E27FC236}">
                <a16:creationId xmlns:a16="http://schemas.microsoft.com/office/drawing/2014/main" id="{EEA60327-082C-403E-81DA-A107808CB3A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6436" name="Text Box 4">
            <a:extLst>
              <a:ext uri="{FF2B5EF4-FFF2-40B4-BE49-F238E27FC236}">
                <a16:creationId xmlns:a16="http://schemas.microsoft.com/office/drawing/2014/main" id="{2B90D51A-4AB5-40C9-8D59-9E58C76218F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6437" name="Text Box 5">
            <a:extLst>
              <a:ext uri="{FF2B5EF4-FFF2-40B4-BE49-F238E27FC236}">
                <a16:creationId xmlns:a16="http://schemas.microsoft.com/office/drawing/2014/main" id="{0B565844-BB8A-4F83-8B3D-F091991FEB71}"/>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6438" name="Text Box 6">
            <a:extLst>
              <a:ext uri="{FF2B5EF4-FFF2-40B4-BE49-F238E27FC236}">
                <a16:creationId xmlns:a16="http://schemas.microsoft.com/office/drawing/2014/main" id="{3CB9494E-E651-4653-B94A-F787B0835CD8}"/>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6439" name="Text Box 7">
            <a:extLst>
              <a:ext uri="{FF2B5EF4-FFF2-40B4-BE49-F238E27FC236}">
                <a16:creationId xmlns:a16="http://schemas.microsoft.com/office/drawing/2014/main" id="{D0ACED09-153E-4E4B-A44A-20338630B2B5}"/>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6440" name="Text Box 8">
            <a:extLst>
              <a:ext uri="{FF2B5EF4-FFF2-40B4-BE49-F238E27FC236}">
                <a16:creationId xmlns:a16="http://schemas.microsoft.com/office/drawing/2014/main" id="{C74F79B2-8DA5-44CB-A17A-196D30A92AF4}"/>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6441" name="Line 9">
            <a:extLst>
              <a:ext uri="{FF2B5EF4-FFF2-40B4-BE49-F238E27FC236}">
                <a16:creationId xmlns:a16="http://schemas.microsoft.com/office/drawing/2014/main" id="{01A1CF6A-4C46-4232-9413-D555605F30FA}"/>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2" name="Line 10">
            <a:extLst>
              <a:ext uri="{FF2B5EF4-FFF2-40B4-BE49-F238E27FC236}">
                <a16:creationId xmlns:a16="http://schemas.microsoft.com/office/drawing/2014/main" id="{12018EF7-1B40-4A1E-BE2D-1015744952F6}"/>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3" name="Line 11">
            <a:extLst>
              <a:ext uri="{FF2B5EF4-FFF2-40B4-BE49-F238E27FC236}">
                <a16:creationId xmlns:a16="http://schemas.microsoft.com/office/drawing/2014/main" id="{CB4E7E19-36A6-41FB-BA84-64FF4BF2EBD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4" name="Line 12">
            <a:extLst>
              <a:ext uri="{FF2B5EF4-FFF2-40B4-BE49-F238E27FC236}">
                <a16:creationId xmlns:a16="http://schemas.microsoft.com/office/drawing/2014/main" id="{057EFE97-7BDC-4AFF-8A7B-77B0EEE6BE4B}"/>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5" name="Line 13">
            <a:extLst>
              <a:ext uri="{FF2B5EF4-FFF2-40B4-BE49-F238E27FC236}">
                <a16:creationId xmlns:a16="http://schemas.microsoft.com/office/drawing/2014/main" id="{DD02915B-1AD3-4DBA-BD7C-47FEEDBE160E}"/>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6" name="Line 14">
            <a:extLst>
              <a:ext uri="{FF2B5EF4-FFF2-40B4-BE49-F238E27FC236}">
                <a16:creationId xmlns:a16="http://schemas.microsoft.com/office/drawing/2014/main" id="{C8C6D12D-2FE7-4D0D-ABB9-81814FBA65F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7" name="Line 15">
            <a:extLst>
              <a:ext uri="{FF2B5EF4-FFF2-40B4-BE49-F238E27FC236}">
                <a16:creationId xmlns:a16="http://schemas.microsoft.com/office/drawing/2014/main" id="{A992A0DA-31DA-4EB5-964E-01B4268F87A8}"/>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8" name="Line 16">
            <a:extLst>
              <a:ext uri="{FF2B5EF4-FFF2-40B4-BE49-F238E27FC236}">
                <a16:creationId xmlns:a16="http://schemas.microsoft.com/office/drawing/2014/main" id="{0C7B0588-75F6-4F07-8821-7B1C61F9D217}"/>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49" name="Rectangle 17">
            <a:extLst>
              <a:ext uri="{FF2B5EF4-FFF2-40B4-BE49-F238E27FC236}">
                <a16:creationId xmlns:a16="http://schemas.microsoft.com/office/drawing/2014/main" id="{FD6F2DEF-3D28-4774-8C4E-84BA9EBD0D5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6450" name="Rectangle 18">
            <a:extLst>
              <a:ext uri="{FF2B5EF4-FFF2-40B4-BE49-F238E27FC236}">
                <a16:creationId xmlns:a16="http://schemas.microsoft.com/office/drawing/2014/main" id="{5ACAE36B-39D2-4327-A5F6-A9DB30D54DD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6451" name="Text Box 19">
            <a:extLst>
              <a:ext uri="{FF2B5EF4-FFF2-40B4-BE49-F238E27FC236}">
                <a16:creationId xmlns:a16="http://schemas.microsoft.com/office/drawing/2014/main" id="{9B01EF2C-FC11-44BC-BE95-96AB0035815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6452" name="Text Box 20">
            <a:extLst>
              <a:ext uri="{FF2B5EF4-FFF2-40B4-BE49-F238E27FC236}">
                <a16:creationId xmlns:a16="http://schemas.microsoft.com/office/drawing/2014/main" id="{D10B8530-ACCC-4B84-B169-EB390F4825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6453" name="Text Box 21">
            <a:extLst>
              <a:ext uri="{FF2B5EF4-FFF2-40B4-BE49-F238E27FC236}">
                <a16:creationId xmlns:a16="http://schemas.microsoft.com/office/drawing/2014/main" id="{756083B1-FFA9-4117-9FC9-FBE83535BC5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6470" name="Text Box 38">
            <a:extLst>
              <a:ext uri="{FF2B5EF4-FFF2-40B4-BE49-F238E27FC236}">
                <a16:creationId xmlns:a16="http://schemas.microsoft.com/office/drawing/2014/main" id="{E139E206-1922-4CD2-AB12-11F36F64375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6471" name="Text Box 39">
            <a:extLst>
              <a:ext uri="{FF2B5EF4-FFF2-40B4-BE49-F238E27FC236}">
                <a16:creationId xmlns:a16="http://schemas.microsoft.com/office/drawing/2014/main" id="{CE10221D-E38A-4C17-A5D3-0721EF2D8BE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6472" name="Text Box 40">
            <a:extLst>
              <a:ext uri="{FF2B5EF4-FFF2-40B4-BE49-F238E27FC236}">
                <a16:creationId xmlns:a16="http://schemas.microsoft.com/office/drawing/2014/main" id="{1C5BD440-B72E-40C7-B94C-A93323FFB84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6473" name="Line 41">
            <a:extLst>
              <a:ext uri="{FF2B5EF4-FFF2-40B4-BE49-F238E27FC236}">
                <a16:creationId xmlns:a16="http://schemas.microsoft.com/office/drawing/2014/main" id="{5E6D8FDA-E92D-4E09-A78C-7F32281111A1}"/>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4" name="Line 42">
            <a:extLst>
              <a:ext uri="{FF2B5EF4-FFF2-40B4-BE49-F238E27FC236}">
                <a16:creationId xmlns:a16="http://schemas.microsoft.com/office/drawing/2014/main" id="{B13EB8F2-EBC8-49E9-B534-FEA260EC018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5" name="Line 43">
            <a:extLst>
              <a:ext uri="{FF2B5EF4-FFF2-40B4-BE49-F238E27FC236}">
                <a16:creationId xmlns:a16="http://schemas.microsoft.com/office/drawing/2014/main" id="{0AE90A33-29A7-457E-94F8-4E3C11CB038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6476" name="Line 44">
            <a:extLst>
              <a:ext uri="{FF2B5EF4-FFF2-40B4-BE49-F238E27FC236}">
                <a16:creationId xmlns:a16="http://schemas.microsoft.com/office/drawing/2014/main" id="{ABB52FFA-51D3-4789-A976-364A753022C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2317" name="Text Box 45">
            <a:extLst>
              <a:ext uri="{FF2B5EF4-FFF2-40B4-BE49-F238E27FC236}">
                <a16:creationId xmlns:a16="http://schemas.microsoft.com/office/drawing/2014/main" id="{E33CCA3D-A045-44E8-93EC-559324F49328}"/>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46478" name="Text Box 47">
            <a:extLst>
              <a:ext uri="{FF2B5EF4-FFF2-40B4-BE49-F238E27FC236}">
                <a16:creationId xmlns:a16="http://schemas.microsoft.com/office/drawing/2014/main" id="{CE1CEBFD-7F13-4381-8501-6316C8A6C5D6}"/>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endParaRPr lang="en-US" altLang="en-US" sz="1600" b="0" i="1" dirty="0">
              <a:solidFill>
                <a:schemeClr val="accent5">
                  <a:lumMod val="75000"/>
                </a:schemeClr>
              </a:solidFill>
            </a:endParaRPr>
          </a:p>
          <a:p>
            <a:pPr eaLnBrk="1" hangingPunct="1">
              <a:spcBef>
                <a:spcPct val="0"/>
              </a:spcBef>
              <a:buClrTx/>
              <a:buSzTx/>
              <a:buFontTx/>
              <a:buNone/>
            </a:pPr>
            <a:r>
              <a:rPr lang="en-US" altLang="en-US" sz="1600" b="0" dirty="0">
                <a:solidFill>
                  <a:schemeClr val="accent5">
                    <a:lumMod val="75000"/>
                  </a:schemeClr>
                </a:solidFill>
              </a:rPr>
              <a:t>The </a:t>
            </a:r>
            <a:r>
              <a:rPr lang="en-US" altLang="en-US" sz="1600" b="0" i="1" dirty="0">
                <a:solidFill>
                  <a:schemeClr val="accent5">
                    <a:lumMod val="75000"/>
                  </a:schemeClr>
                </a:solidFill>
              </a:rPr>
              <a:t>near triad</a:t>
            </a:r>
            <a:r>
              <a:rPr lang="en-US" altLang="en-US" sz="1600" b="0" dirty="0">
                <a:solidFill>
                  <a:schemeClr val="accent5">
                    <a:lumMod val="75000"/>
                  </a:schemeClr>
                </a:solidFill>
              </a:rPr>
              <a:t> consists of convergence, accommodation and miosis. The act of</a:t>
            </a:r>
          </a:p>
          <a:p>
            <a:pPr eaLnBrk="1" hangingPunct="1">
              <a:spcBef>
                <a:spcPct val="0"/>
              </a:spcBef>
              <a:buClrTx/>
              <a:buSzTx/>
              <a:buFontTx/>
              <a:buNone/>
            </a:pPr>
            <a:r>
              <a:rPr lang="en-US" altLang="en-US" sz="1600" b="0" dirty="0">
                <a:solidFill>
                  <a:schemeClr val="accent5">
                    <a:lumMod val="75000"/>
                  </a:schemeClr>
                </a:solidFill>
              </a:rPr>
              <a:t>convergence induces a certain amount of accommodation (this is why your vision</a:t>
            </a:r>
          </a:p>
          <a:p>
            <a:pPr eaLnBrk="1" hangingPunct="1">
              <a:spcBef>
                <a:spcPct val="0"/>
              </a:spcBef>
              <a:buClrTx/>
              <a:buSzTx/>
              <a:buFontTx/>
              <a:buNone/>
            </a:pPr>
            <a:r>
              <a:rPr lang="en-US" altLang="en-US" sz="1600" b="0" dirty="0">
                <a:solidFill>
                  <a:schemeClr val="accent5">
                    <a:lumMod val="75000"/>
                  </a:schemeClr>
                </a:solidFill>
              </a:rPr>
              <a:t>gets blurry when you intentionally cross your eyes); likewise, the act of accommodation</a:t>
            </a:r>
          </a:p>
          <a:p>
            <a:pPr eaLnBrk="1" hangingPunct="1">
              <a:spcBef>
                <a:spcPct val="0"/>
              </a:spcBef>
              <a:buClrTx/>
              <a:buSzTx/>
              <a:buFontTx/>
              <a:buNone/>
            </a:pPr>
            <a:r>
              <a:rPr lang="en-US" altLang="en-US" sz="1600" b="0" dirty="0">
                <a:solidFill>
                  <a:schemeClr val="accent5">
                    <a:lumMod val="75000"/>
                  </a:schemeClr>
                </a:solidFill>
              </a:rPr>
              <a:t>induces a certain degree of convergence. The quantitative relationship between the</a:t>
            </a:r>
          </a:p>
          <a:p>
            <a:pPr eaLnBrk="1" hangingPunct="1">
              <a:spcBef>
                <a:spcPct val="0"/>
              </a:spcBef>
              <a:buClrTx/>
              <a:buSzTx/>
              <a:buFontTx/>
              <a:buNone/>
            </a:pPr>
            <a:r>
              <a:rPr lang="en-US" altLang="en-US" sz="1600" b="0" dirty="0">
                <a:solidFill>
                  <a:schemeClr val="accent5">
                    <a:lumMod val="75000"/>
                  </a:schemeClr>
                </a:solidFill>
              </a:rPr>
              <a:t>amplitude of convergence (AC) and the amount of accommodation (A) is represented</a:t>
            </a:r>
          </a:p>
          <a:p>
            <a:pPr eaLnBrk="1" hangingPunct="1">
              <a:spcBef>
                <a:spcPct val="0"/>
              </a:spcBef>
              <a:buClrTx/>
              <a:buSzTx/>
              <a:buFontTx/>
              <a:buNone/>
            </a:pPr>
            <a:r>
              <a:rPr lang="en-US" altLang="en-US" sz="1600" b="0" dirty="0">
                <a:solidFill>
                  <a:schemeClr val="accent5">
                    <a:lumMod val="75000"/>
                  </a:schemeClr>
                </a:solidFill>
              </a:rPr>
              <a:t>by the </a:t>
            </a:r>
            <a:r>
              <a:rPr lang="en-US" altLang="en-US" sz="1600" dirty="0">
                <a:solidFill>
                  <a:schemeClr val="accent5">
                    <a:lumMod val="75000"/>
                  </a:schemeClr>
                </a:solidFill>
              </a:rPr>
              <a:t>AC/A ratio</a:t>
            </a:r>
            <a:r>
              <a:rPr lang="en-US" altLang="en-US" sz="1600" b="0" dirty="0">
                <a:solidFill>
                  <a:schemeClr val="accent5">
                    <a:lumMod val="75000"/>
                  </a:schemeClr>
                </a:solidFill>
              </a:rPr>
              <a:t>. For some individuals, the ‘factory setting’ of the AC/A ratio is too</a:t>
            </a:r>
          </a:p>
          <a:p>
            <a:pPr eaLnBrk="1" hangingPunct="1">
              <a:spcBef>
                <a:spcPct val="0"/>
              </a:spcBef>
              <a:buClrTx/>
              <a:buSzTx/>
              <a:buFontTx/>
              <a:buNone/>
            </a:pPr>
            <a:r>
              <a:rPr lang="en-US" altLang="en-US" sz="1600" b="0" dirty="0">
                <a:solidFill>
                  <a:schemeClr val="accent5">
                    <a:lumMod val="75000"/>
                  </a:schemeClr>
                </a:solidFill>
              </a:rPr>
              <a:t>high--their eyes converge so much when they accommodate that their fusional and</a:t>
            </a:r>
          </a:p>
          <a:p>
            <a:pPr eaLnBrk="1" hangingPunct="1">
              <a:spcBef>
                <a:spcPct val="0"/>
              </a:spcBef>
              <a:buClrTx/>
              <a:buSzTx/>
              <a:buFontTx/>
              <a:buNone/>
            </a:pPr>
            <a:r>
              <a:rPr lang="en-US" altLang="en-US" sz="1600" b="0" dirty="0">
                <a:solidFill>
                  <a:schemeClr val="accent5">
                    <a:lumMod val="75000"/>
                  </a:schemeClr>
                </a:solidFill>
              </a:rPr>
              <a:t>divergence mechanisms are overwhelmed, and an ET results. (Because near vision</a:t>
            </a:r>
          </a:p>
          <a:p>
            <a:pPr eaLnBrk="1" hangingPunct="1">
              <a:spcBef>
                <a:spcPct val="0"/>
              </a:spcBef>
              <a:buClrTx/>
              <a:buSzTx/>
              <a:buFontTx/>
              <a:buNone/>
            </a:pPr>
            <a:r>
              <a:rPr lang="en-US" altLang="en-US" sz="1600" b="0" dirty="0">
                <a:solidFill>
                  <a:schemeClr val="accent5">
                    <a:lumMod val="75000"/>
                  </a:schemeClr>
                </a:solidFill>
              </a:rPr>
              <a:t>elicits more accommodation than distance vision,</a:t>
            </a:r>
            <a:r>
              <a:rPr lang="en-US" altLang="en-US" sz="1600" dirty="0">
                <a:solidFill>
                  <a:schemeClr val="accent5">
                    <a:lumMod val="75000"/>
                  </a:schemeClr>
                </a:solidFill>
              </a:rPr>
              <a:t> the ET is usually greatest at near.</a:t>
            </a:r>
            <a:r>
              <a:rPr lang="en-US" altLang="en-US" sz="1600" b="0" dirty="0">
                <a:solidFill>
                  <a:schemeClr val="accent5">
                    <a:lumMod val="75000"/>
                  </a:schemeClr>
                </a:solidFill>
              </a:rPr>
              <a:t>) </a:t>
            </a:r>
          </a:p>
        </p:txBody>
      </p:sp>
      <p:sp>
        <p:nvSpPr>
          <p:cNvPr id="146479" name="Oval 1">
            <a:extLst>
              <a:ext uri="{FF2B5EF4-FFF2-40B4-BE49-F238E27FC236}">
                <a16:creationId xmlns:a16="http://schemas.microsoft.com/office/drawing/2014/main" id="{A1A3645A-2B97-4E70-BA6C-83CB02EA9608}"/>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46480" name="Slide Number Placeholder 1">
            <a:extLst>
              <a:ext uri="{FF2B5EF4-FFF2-40B4-BE49-F238E27FC236}">
                <a16:creationId xmlns:a16="http://schemas.microsoft.com/office/drawing/2014/main" id="{A2860268-339C-48C6-8D3E-F34E324F0D1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D17510C-EFAF-4EE2-BE28-2B98B601C001}" type="slidenum">
              <a:rPr lang="en-US" altLang="en-US" sz="1000"/>
              <a:pPr>
                <a:spcBef>
                  <a:spcPct val="0"/>
                </a:spcBef>
                <a:buClrTx/>
                <a:buSzTx/>
                <a:buFontTx/>
                <a:buNone/>
              </a:pPr>
              <a:t>191</a:t>
            </a:fld>
            <a:endParaRPr lang="en-US" altLang="en-US" sz="1000"/>
          </a:p>
        </p:txBody>
      </p:sp>
      <p:sp>
        <p:nvSpPr>
          <p:cNvPr id="2" name="Title 1">
            <a:extLst>
              <a:ext uri="{FF2B5EF4-FFF2-40B4-BE49-F238E27FC236}">
                <a16:creationId xmlns:a16="http://schemas.microsoft.com/office/drawing/2014/main" id="{551E91A2-403E-4C7F-8942-91E6D3772272}"/>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F5DB02BF-FD86-4582-AF3F-C8198C25CE6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Text Box 3">
            <a:extLst>
              <a:ext uri="{FF2B5EF4-FFF2-40B4-BE49-F238E27FC236}">
                <a16:creationId xmlns:a16="http://schemas.microsoft.com/office/drawing/2014/main" id="{FF3AFB42-0B0B-4C43-AFF5-90661B56843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7460" name="Text Box 4">
            <a:extLst>
              <a:ext uri="{FF2B5EF4-FFF2-40B4-BE49-F238E27FC236}">
                <a16:creationId xmlns:a16="http://schemas.microsoft.com/office/drawing/2014/main" id="{8C9343D7-7068-437F-94B2-3757C0887AB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7461" name="Text Box 5">
            <a:extLst>
              <a:ext uri="{FF2B5EF4-FFF2-40B4-BE49-F238E27FC236}">
                <a16:creationId xmlns:a16="http://schemas.microsoft.com/office/drawing/2014/main" id="{E0EA7026-ADEE-4396-854C-65056B30459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7462" name="Text Box 6">
            <a:extLst>
              <a:ext uri="{FF2B5EF4-FFF2-40B4-BE49-F238E27FC236}">
                <a16:creationId xmlns:a16="http://schemas.microsoft.com/office/drawing/2014/main" id="{5DDED8B1-0225-4A44-A8F7-D038F5E9A700}"/>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7463" name="Text Box 7">
            <a:extLst>
              <a:ext uri="{FF2B5EF4-FFF2-40B4-BE49-F238E27FC236}">
                <a16:creationId xmlns:a16="http://schemas.microsoft.com/office/drawing/2014/main" id="{38B00CD6-C7D9-4F29-AC2A-B5CE1BB5D01E}"/>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7464" name="Text Box 8">
            <a:extLst>
              <a:ext uri="{FF2B5EF4-FFF2-40B4-BE49-F238E27FC236}">
                <a16:creationId xmlns:a16="http://schemas.microsoft.com/office/drawing/2014/main" id="{0E445ADA-E3F4-405E-9695-96C921A12D0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7465" name="Line 9">
            <a:extLst>
              <a:ext uri="{FF2B5EF4-FFF2-40B4-BE49-F238E27FC236}">
                <a16:creationId xmlns:a16="http://schemas.microsoft.com/office/drawing/2014/main" id="{CA54ED67-60D5-408E-B7E2-4563C6FB9388}"/>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0">
            <a:extLst>
              <a:ext uri="{FF2B5EF4-FFF2-40B4-BE49-F238E27FC236}">
                <a16:creationId xmlns:a16="http://schemas.microsoft.com/office/drawing/2014/main" id="{D4A9B0B4-154E-4673-953C-7DBEA1A6595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1">
            <a:extLst>
              <a:ext uri="{FF2B5EF4-FFF2-40B4-BE49-F238E27FC236}">
                <a16:creationId xmlns:a16="http://schemas.microsoft.com/office/drawing/2014/main" id="{6267FD4B-8A58-4CF6-84B4-54D8FB0C621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8" name="Line 12">
            <a:extLst>
              <a:ext uri="{FF2B5EF4-FFF2-40B4-BE49-F238E27FC236}">
                <a16:creationId xmlns:a16="http://schemas.microsoft.com/office/drawing/2014/main" id="{154B20A7-D632-4787-9239-A9864CA7D2F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9" name="Line 13">
            <a:extLst>
              <a:ext uri="{FF2B5EF4-FFF2-40B4-BE49-F238E27FC236}">
                <a16:creationId xmlns:a16="http://schemas.microsoft.com/office/drawing/2014/main" id="{5EA49D64-1C47-42E3-9FB5-469C21CA8C38}"/>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0" name="Line 14">
            <a:extLst>
              <a:ext uri="{FF2B5EF4-FFF2-40B4-BE49-F238E27FC236}">
                <a16:creationId xmlns:a16="http://schemas.microsoft.com/office/drawing/2014/main" id="{C03C6397-6405-48A4-9F03-1156815DF22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1" name="Line 15">
            <a:extLst>
              <a:ext uri="{FF2B5EF4-FFF2-40B4-BE49-F238E27FC236}">
                <a16:creationId xmlns:a16="http://schemas.microsoft.com/office/drawing/2014/main" id="{AA9B9ACD-6720-4BED-A9FD-CDD0C22EFBF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2" name="Line 16">
            <a:extLst>
              <a:ext uri="{FF2B5EF4-FFF2-40B4-BE49-F238E27FC236}">
                <a16:creationId xmlns:a16="http://schemas.microsoft.com/office/drawing/2014/main" id="{87097A18-A86E-4665-83DB-74390260AA23}"/>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3" name="Rectangle 17">
            <a:extLst>
              <a:ext uri="{FF2B5EF4-FFF2-40B4-BE49-F238E27FC236}">
                <a16:creationId xmlns:a16="http://schemas.microsoft.com/office/drawing/2014/main" id="{F849D729-779B-4E7B-A032-095B80AF610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7474" name="Rectangle 18">
            <a:extLst>
              <a:ext uri="{FF2B5EF4-FFF2-40B4-BE49-F238E27FC236}">
                <a16:creationId xmlns:a16="http://schemas.microsoft.com/office/drawing/2014/main" id="{BA1CA087-434C-4236-90DB-349B5D59B65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7475" name="Text Box 19">
            <a:extLst>
              <a:ext uri="{FF2B5EF4-FFF2-40B4-BE49-F238E27FC236}">
                <a16:creationId xmlns:a16="http://schemas.microsoft.com/office/drawing/2014/main" id="{C34CDE49-AD92-4A26-A705-CCF83201235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7476" name="Text Box 20">
            <a:extLst>
              <a:ext uri="{FF2B5EF4-FFF2-40B4-BE49-F238E27FC236}">
                <a16:creationId xmlns:a16="http://schemas.microsoft.com/office/drawing/2014/main" id="{1BA29092-7F0B-4566-BC1E-15E4523826E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7477" name="Text Box 21">
            <a:extLst>
              <a:ext uri="{FF2B5EF4-FFF2-40B4-BE49-F238E27FC236}">
                <a16:creationId xmlns:a16="http://schemas.microsoft.com/office/drawing/2014/main" id="{01867A47-238E-4D81-96F3-1562A584383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7494" name="Text Box 38">
            <a:extLst>
              <a:ext uri="{FF2B5EF4-FFF2-40B4-BE49-F238E27FC236}">
                <a16:creationId xmlns:a16="http://schemas.microsoft.com/office/drawing/2014/main" id="{60AFA706-BECD-4C71-99B6-A53D1BD110F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7495" name="Text Box 39">
            <a:extLst>
              <a:ext uri="{FF2B5EF4-FFF2-40B4-BE49-F238E27FC236}">
                <a16:creationId xmlns:a16="http://schemas.microsoft.com/office/drawing/2014/main" id="{150E6954-FD9A-48E8-85C8-87C8ED74C8B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7496" name="Text Box 40">
            <a:extLst>
              <a:ext uri="{FF2B5EF4-FFF2-40B4-BE49-F238E27FC236}">
                <a16:creationId xmlns:a16="http://schemas.microsoft.com/office/drawing/2014/main" id="{D15FC379-E47B-4155-9E02-FDA73C751D1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7497" name="Line 41">
            <a:extLst>
              <a:ext uri="{FF2B5EF4-FFF2-40B4-BE49-F238E27FC236}">
                <a16:creationId xmlns:a16="http://schemas.microsoft.com/office/drawing/2014/main" id="{E31A7232-7066-42FA-951E-4C7013B2753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Line 42">
            <a:extLst>
              <a:ext uri="{FF2B5EF4-FFF2-40B4-BE49-F238E27FC236}">
                <a16:creationId xmlns:a16="http://schemas.microsoft.com/office/drawing/2014/main" id="{619FC9CC-C704-4DA2-B03B-DCDC461F3F1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9" name="Line 43">
            <a:extLst>
              <a:ext uri="{FF2B5EF4-FFF2-40B4-BE49-F238E27FC236}">
                <a16:creationId xmlns:a16="http://schemas.microsoft.com/office/drawing/2014/main" id="{3A6DF459-DCD4-4F7F-A369-327DD62B175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0" name="Line 44">
            <a:extLst>
              <a:ext uri="{FF2B5EF4-FFF2-40B4-BE49-F238E27FC236}">
                <a16:creationId xmlns:a16="http://schemas.microsoft.com/office/drawing/2014/main" id="{05EEDCD1-119D-473A-9078-B781004CFBE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B2F54392-14F0-4D0D-B733-CB93DFAD2DC8}"/>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47502" name="Text Box 46">
            <a:extLst>
              <a:ext uri="{FF2B5EF4-FFF2-40B4-BE49-F238E27FC236}">
                <a16:creationId xmlns:a16="http://schemas.microsoft.com/office/drawing/2014/main" id="{94F94347-2C8B-461A-9A82-53918D5C4FF4}"/>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u="sng" dirty="0">
                <a:solidFill>
                  <a:schemeClr val="accent5">
                    <a:lumMod val="75000"/>
                  </a:schemeClr>
                </a:solidFill>
              </a:rPr>
              <a:t>For some individuals, th</a:t>
            </a:r>
            <a:r>
              <a:rPr lang="en-US" altLang="en-US" sz="1600" b="0" dirty="0">
                <a:solidFill>
                  <a:schemeClr val="accent5">
                    <a:lumMod val="75000"/>
                  </a:schemeClr>
                </a:solidFill>
              </a:rPr>
              <a:t>e ‘factory setting’ of the AC/A ratio is too</a:t>
            </a:r>
          </a:p>
          <a:p>
            <a:pPr eaLnBrk="1" hangingPunct="1">
              <a:spcBef>
                <a:spcPct val="0"/>
              </a:spcBef>
              <a:buClrTx/>
              <a:buSzTx/>
              <a:buFontTx/>
              <a:buNone/>
            </a:pPr>
            <a:r>
              <a:rPr lang="en-US" altLang="en-US" sz="1600" b="0" dirty="0">
                <a:solidFill>
                  <a:schemeClr val="accent5">
                    <a:lumMod val="75000"/>
                  </a:schemeClr>
                </a:solidFill>
              </a:rPr>
              <a:t>high--their eyes converge so much when they accommodate that their fusional and</a:t>
            </a:r>
          </a:p>
          <a:p>
            <a:pPr eaLnBrk="1" hangingPunct="1">
              <a:spcBef>
                <a:spcPct val="0"/>
              </a:spcBef>
              <a:buClrTx/>
              <a:buSzTx/>
              <a:buFontTx/>
              <a:buNone/>
            </a:pPr>
            <a:r>
              <a:rPr lang="en-US" altLang="en-US" sz="1600" b="0" dirty="0">
                <a:solidFill>
                  <a:schemeClr val="accent5">
                    <a:lumMod val="75000"/>
                  </a:schemeClr>
                </a:solidFill>
              </a:rPr>
              <a:t>divergence mechanisms are overwhelmed, and an ET results. (Because near vision</a:t>
            </a:r>
          </a:p>
          <a:p>
            <a:pPr eaLnBrk="1" hangingPunct="1">
              <a:spcBef>
                <a:spcPct val="0"/>
              </a:spcBef>
              <a:buClrTx/>
              <a:buSzTx/>
              <a:buFontTx/>
              <a:buNone/>
            </a:pPr>
            <a:r>
              <a:rPr lang="en-US" altLang="en-US" sz="1600" b="0" dirty="0">
                <a:solidFill>
                  <a:schemeClr val="accent5">
                    <a:lumMod val="75000"/>
                  </a:schemeClr>
                </a:solidFill>
              </a:rPr>
              <a:t>elicits more accommodation than distance vision,</a:t>
            </a:r>
            <a:r>
              <a:rPr lang="en-US" altLang="en-US" sz="1600" dirty="0">
                <a:solidFill>
                  <a:schemeClr val="accent5">
                    <a:lumMod val="75000"/>
                  </a:schemeClr>
                </a:solidFill>
              </a:rPr>
              <a:t> the ET is greatest at near.</a:t>
            </a:r>
            <a:r>
              <a:rPr lang="en-US" altLang="en-US" sz="1600" b="0" dirty="0">
                <a:solidFill>
                  <a:schemeClr val="accent5">
                    <a:lumMod val="75000"/>
                  </a:schemeClr>
                </a:solidFill>
              </a:rPr>
              <a:t>) </a:t>
            </a:r>
          </a:p>
        </p:txBody>
      </p:sp>
      <p:sp>
        <p:nvSpPr>
          <p:cNvPr id="147504" name="Slide Number Placeholder 1">
            <a:extLst>
              <a:ext uri="{FF2B5EF4-FFF2-40B4-BE49-F238E27FC236}">
                <a16:creationId xmlns:a16="http://schemas.microsoft.com/office/drawing/2014/main" id="{BABDE73F-E2A2-4A53-A5BD-A84B8F741DE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B155817-E193-4982-AA50-6F7D45C713E3}" type="slidenum">
              <a:rPr lang="en-US" altLang="en-US" sz="1000"/>
              <a:pPr>
                <a:spcBef>
                  <a:spcPct val="0"/>
                </a:spcBef>
                <a:buClrTx/>
                <a:buSzTx/>
                <a:buFontTx/>
                <a:buNone/>
              </a:pPr>
              <a:t>192</a:t>
            </a:fld>
            <a:endParaRPr lang="en-US" altLang="en-US" sz="1000"/>
          </a:p>
        </p:txBody>
      </p:sp>
      <p:sp>
        <p:nvSpPr>
          <p:cNvPr id="2" name="Oval 1">
            <a:extLst>
              <a:ext uri="{FF2B5EF4-FFF2-40B4-BE49-F238E27FC236}">
                <a16:creationId xmlns:a16="http://schemas.microsoft.com/office/drawing/2014/main" id="{8F7480C2-A921-49D0-AE80-CFA6B5F40B53}"/>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155E3A07-7F69-4274-90FF-36CCB5D2BE45}"/>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81029282-06A0-4AF4-9339-6E44082E54A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Text Box 3">
            <a:extLst>
              <a:ext uri="{FF2B5EF4-FFF2-40B4-BE49-F238E27FC236}">
                <a16:creationId xmlns:a16="http://schemas.microsoft.com/office/drawing/2014/main" id="{FF3AFB42-0B0B-4C43-AFF5-90661B56843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7460" name="Text Box 4">
            <a:extLst>
              <a:ext uri="{FF2B5EF4-FFF2-40B4-BE49-F238E27FC236}">
                <a16:creationId xmlns:a16="http://schemas.microsoft.com/office/drawing/2014/main" id="{8C9343D7-7068-437F-94B2-3757C0887AB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7461" name="Text Box 5">
            <a:extLst>
              <a:ext uri="{FF2B5EF4-FFF2-40B4-BE49-F238E27FC236}">
                <a16:creationId xmlns:a16="http://schemas.microsoft.com/office/drawing/2014/main" id="{E0EA7026-ADEE-4396-854C-65056B30459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7462" name="Text Box 6">
            <a:extLst>
              <a:ext uri="{FF2B5EF4-FFF2-40B4-BE49-F238E27FC236}">
                <a16:creationId xmlns:a16="http://schemas.microsoft.com/office/drawing/2014/main" id="{5DDED8B1-0225-4A44-A8F7-D038F5E9A700}"/>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7463" name="Text Box 7">
            <a:extLst>
              <a:ext uri="{FF2B5EF4-FFF2-40B4-BE49-F238E27FC236}">
                <a16:creationId xmlns:a16="http://schemas.microsoft.com/office/drawing/2014/main" id="{38B00CD6-C7D9-4F29-AC2A-B5CE1BB5D01E}"/>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7464" name="Text Box 8">
            <a:extLst>
              <a:ext uri="{FF2B5EF4-FFF2-40B4-BE49-F238E27FC236}">
                <a16:creationId xmlns:a16="http://schemas.microsoft.com/office/drawing/2014/main" id="{0E445ADA-E3F4-405E-9695-96C921A12D0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7465" name="Line 9">
            <a:extLst>
              <a:ext uri="{FF2B5EF4-FFF2-40B4-BE49-F238E27FC236}">
                <a16:creationId xmlns:a16="http://schemas.microsoft.com/office/drawing/2014/main" id="{CA54ED67-60D5-408E-B7E2-4563C6FB9388}"/>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0">
            <a:extLst>
              <a:ext uri="{FF2B5EF4-FFF2-40B4-BE49-F238E27FC236}">
                <a16:creationId xmlns:a16="http://schemas.microsoft.com/office/drawing/2014/main" id="{D4A9B0B4-154E-4673-953C-7DBEA1A6595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1">
            <a:extLst>
              <a:ext uri="{FF2B5EF4-FFF2-40B4-BE49-F238E27FC236}">
                <a16:creationId xmlns:a16="http://schemas.microsoft.com/office/drawing/2014/main" id="{6267FD4B-8A58-4CF6-84B4-54D8FB0C621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8" name="Line 12">
            <a:extLst>
              <a:ext uri="{FF2B5EF4-FFF2-40B4-BE49-F238E27FC236}">
                <a16:creationId xmlns:a16="http://schemas.microsoft.com/office/drawing/2014/main" id="{154B20A7-D632-4787-9239-A9864CA7D2F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9" name="Line 13">
            <a:extLst>
              <a:ext uri="{FF2B5EF4-FFF2-40B4-BE49-F238E27FC236}">
                <a16:creationId xmlns:a16="http://schemas.microsoft.com/office/drawing/2014/main" id="{5EA49D64-1C47-42E3-9FB5-469C21CA8C38}"/>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0" name="Line 14">
            <a:extLst>
              <a:ext uri="{FF2B5EF4-FFF2-40B4-BE49-F238E27FC236}">
                <a16:creationId xmlns:a16="http://schemas.microsoft.com/office/drawing/2014/main" id="{C03C6397-6405-48A4-9F03-1156815DF22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1" name="Line 15">
            <a:extLst>
              <a:ext uri="{FF2B5EF4-FFF2-40B4-BE49-F238E27FC236}">
                <a16:creationId xmlns:a16="http://schemas.microsoft.com/office/drawing/2014/main" id="{AA9B9ACD-6720-4BED-A9FD-CDD0C22EFBF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2" name="Line 16">
            <a:extLst>
              <a:ext uri="{FF2B5EF4-FFF2-40B4-BE49-F238E27FC236}">
                <a16:creationId xmlns:a16="http://schemas.microsoft.com/office/drawing/2014/main" id="{87097A18-A86E-4665-83DB-74390260AA23}"/>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73" name="Rectangle 17">
            <a:extLst>
              <a:ext uri="{FF2B5EF4-FFF2-40B4-BE49-F238E27FC236}">
                <a16:creationId xmlns:a16="http://schemas.microsoft.com/office/drawing/2014/main" id="{F849D729-779B-4E7B-A032-095B80AF610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7474" name="Rectangle 18">
            <a:extLst>
              <a:ext uri="{FF2B5EF4-FFF2-40B4-BE49-F238E27FC236}">
                <a16:creationId xmlns:a16="http://schemas.microsoft.com/office/drawing/2014/main" id="{BA1CA087-434C-4236-90DB-349B5D59B65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7475" name="Text Box 19">
            <a:extLst>
              <a:ext uri="{FF2B5EF4-FFF2-40B4-BE49-F238E27FC236}">
                <a16:creationId xmlns:a16="http://schemas.microsoft.com/office/drawing/2014/main" id="{C34CDE49-AD92-4A26-A705-CCF83201235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7476" name="Text Box 20">
            <a:extLst>
              <a:ext uri="{FF2B5EF4-FFF2-40B4-BE49-F238E27FC236}">
                <a16:creationId xmlns:a16="http://schemas.microsoft.com/office/drawing/2014/main" id="{1BA29092-7F0B-4566-BC1E-15E4523826E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7477" name="Text Box 21">
            <a:extLst>
              <a:ext uri="{FF2B5EF4-FFF2-40B4-BE49-F238E27FC236}">
                <a16:creationId xmlns:a16="http://schemas.microsoft.com/office/drawing/2014/main" id="{01867A47-238E-4D81-96F3-1562A584383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7494" name="Text Box 38">
            <a:extLst>
              <a:ext uri="{FF2B5EF4-FFF2-40B4-BE49-F238E27FC236}">
                <a16:creationId xmlns:a16="http://schemas.microsoft.com/office/drawing/2014/main" id="{60AFA706-BECD-4C71-99B6-A53D1BD110F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7495" name="Text Box 39">
            <a:extLst>
              <a:ext uri="{FF2B5EF4-FFF2-40B4-BE49-F238E27FC236}">
                <a16:creationId xmlns:a16="http://schemas.microsoft.com/office/drawing/2014/main" id="{150E6954-FD9A-48E8-85C8-87C8ED74C8B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7496" name="Text Box 40">
            <a:extLst>
              <a:ext uri="{FF2B5EF4-FFF2-40B4-BE49-F238E27FC236}">
                <a16:creationId xmlns:a16="http://schemas.microsoft.com/office/drawing/2014/main" id="{D15FC379-E47B-4155-9E02-FDA73C751D1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7497" name="Line 41">
            <a:extLst>
              <a:ext uri="{FF2B5EF4-FFF2-40B4-BE49-F238E27FC236}">
                <a16:creationId xmlns:a16="http://schemas.microsoft.com/office/drawing/2014/main" id="{E31A7232-7066-42FA-951E-4C7013B2753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Line 42">
            <a:extLst>
              <a:ext uri="{FF2B5EF4-FFF2-40B4-BE49-F238E27FC236}">
                <a16:creationId xmlns:a16="http://schemas.microsoft.com/office/drawing/2014/main" id="{619FC9CC-C704-4DA2-B03B-DCDC461F3F1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9" name="Line 43">
            <a:extLst>
              <a:ext uri="{FF2B5EF4-FFF2-40B4-BE49-F238E27FC236}">
                <a16:creationId xmlns:a16="http://schemas.microsoft.com/office/drawing/2014/main" id="{3A6DF459-DCD4-4F7F-A369-327DD62B175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500" name="Line 44">
            <a:extLst>
              <a:ext uri="{FF2B5EF4-FFF2-40B4-BE49-F238E27FC236}">
                <a16:creationId xmlns:a16="http://schemas.microsoft.com/office/drawing/2014/main" id="{05EEDCD1-119D-473A-9078-B781004CFBE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B2F54392-14F0-4D0D-B733-CB93DFAD2DC8}"/>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47502" name="Text Box 46">
            <a:extLst>
              <a:ext uri="{FF2B5EF4-FFF2-40B4-BE49-F238E27FC236}">
                <a16:creationId xmlns:a16="http://schemas.microsoft.com/office/drawing/2014/main" id="{94F94347-2C8B-461A-9A82-53918D5C4FF4}"/>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dirty="0"/>
              <a:t>For some individuals, the ‘factory setting’ of the AC/A ratio is too</a:t>
            </a:r>
          </a:p>
          <a:p>
            <a:pPr eaLnBrk="1" hangingPunct="1">
              <a:spcBef>
                <a:spcPct val="0"/>
              </a:spcBef>
              <a:buClrTx/>
              <a:buSzTx/>
              <a:buFontTx/>
              <a:buNone/>
            </a:pPr>
            <a:r>
              <a:rPr lang="en-US" altLang="en-US" sz="1600" b="0" dirty="0"/>
              <a:t>high—their eyes converge so much when they accommodate that their fusional and</a:t>
            </a:r>
          </a:p>
          <a:p>
            <a:pPr eaLnBrk="1" hangingPunct="1">
              <a:spcBef>
                <a:spcPct val="0"/>
              </a:spcBef>
              <a:buClrTx/>
              <a:buSzTx/>
              <a:buFontTx/>
              <a:buNone/>
            </a:pPr>
            <a:r>
              <a:rPr lang="en-US" altLang="en-US" sz="1600" b="0" dirty="0"/>
              <a:t>divergence mechanisms are overwhelmed, and an ET results. (Because near vision</a:t>
            </a:r>
          </a:p>
          <a:p>
            <a:pPr eaLnBrk="1" hangingPunct="1">
              <a:spcBef>
                <a:spcPct val="0"/>
              </a:spcBef>
              <a:buClrTx/>
              <a:buSzTx/>
              <a:buFontTx/>
              <a:buNone/>
            </a:pPr>
            <a:r>
              <a:rPr lang="en-US" altLang="en-US" sz="1600" b="0" dirty="0"/>
              <a:t>elicits more accommodation than distance vision,</a:t>
            </a:r>
            <a:r>
              <a:rPr lang="en-US" altLang="en-US" sz="1600" dirty="0"/>
              <a:t> </a:t>
            </a:r>
            <a:r>
              <a:rPr lang="en-US" altLang="en-US" sz="1600" b="0" dirty="0"/>
              <a:t>the ET is greatest at near.) </a:t>
            </a:r>
          </a:p>
        </p:txBody>
      </p:sp>
      <p:sp>
        <p:nvSpPr>
          <p:cNvPr id="147504" name="Slide Number Placeholder 1">
            <a:extLst>
              <a:ext uri="{FF2B5EF4-FFF2-40B4-BE49-F238E27FC236}">
                <a16:creationId xmlns:a16="http://schemas.microsoft.com/office/drawing/2014/main" id="{BABDE73F-E2A2-4A53-A5BD-A84B8F741DE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B155817-E193-4982-AA50-6F7D45C713E3}" type="slidenum">
              <a:rPr lang="en-US" altLang="en-US" sz="1000"/>
              <a:pPr>
                <a:spcBef>
                  <a:spcPct val="0"/>
                </a:spcBef>
                <a:buClrTx/>
                <a:buSzTx/>
                <a:buFontTx/>
                <a:buNone/>
              </a:pPr>
              <a:t>193</a:t>
            </a:fld>
            <a:endParaRPr lang="en-US" altLang="en-US" sz="1000"/>
          </a:p>
        </p:txBody>
      </p:sp>
      <p:sp>
        <p:nvSpPr>
          <p:cNvPr id="2" name="Oval 1">
            <a:extLst>
              <a:ext uri="{FF2B5EF4-FFF2-40B4-BE49-F238E27FC236}">
                <a16:creationId xmlns:a16="http://schemas.microsoft.com/office/drawing/2014/main" id="{78CA6441-3865-42F4-ADC7-7DBAE887A9F9}"/>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C8F1C37E-683C-43B1-9DB8-55404B3CB29B}"/>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2732D3BD-23CE-4664-96EE-A7484BD5E83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589810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Text Box 3">
            <a:extLst>
              <a:ext uri="{FF2B5EF4-FFF2-40B4-BE49-F238E27FC236}">
                <a16:creationId xmlns:a16="http://schemas.microsoft.com/office/drawing/2014/main" id="{356B856F-1C73-4243-A5CB-31F58105222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8484" name="Text Box 4">
            <a:extLst>
              <a:ext uri="{FF2B5EF4-FFF2-40B4-BE49-F238E27FC236}">
                <a16:creationId xmlns:a16="http://schemas.microsoft.com/office/drawing/2014/main" id="{63C9DC78-CF0B-452C-AC13-03660758AB7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8485" name="Text Box 5">
            <a:extLst>
              <a:ext uri="{FF2B5EF4-FFF2-40B4-BE49-F238E27FC236}">
                <a16:creationId xmlns:a16="http://schemas.microsoft.com/office/drawing/2014/main" id="{42968B9C-82B4-49AD-AB5B-9A8EB2C0754D}"/>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8486" name="Text Box 6">
            <a:extLst>
              <a:ext uri="{FF2B5EF4-FFF2-40B4-BE49-F238E27FC236}">
                <a16:creationId xmlns:a16="http://schemas.microsoft.com/office/drawing/2014/main" id="{31054F62-4476-4BA1-B34E-EB064DD58BB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8487" name="Text Box 7">
            <a:extLst>
              <a:ext uri="{FF2B5EF4-FFF2-40B4-BE49-F238E27FC236}">
                <a16:creationId xmlns:a16="http://schemas.microsoft.com/office/drawing/2014/main" id="{477ADF2F-F8DD-4C75-85F5-E70033F57DC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8488" name="Text Box 8">
            <a:extLst>
              <a:ext uri="{FF2B5EF4-FFF2-40B4-BE49-F238E27FC236}">
                <a16:creationId xmlns:a16="http://schemas.microsoft.com/office/drawing/2014/main" id="{74992F39-FB04-4B10-BE1A-CB0278BED1BF}"/>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8489" name="Line 9">
            <a:extLst>
              <a:ext uri="{FF2B5EF4-FFF2-40B4-BE49-F238E27FC236}">
                <a16:creationId xmlns:a16="http://schemas.microsoft.com/office/drawing/2014/main" id="{33A53A5F-E4BF-445F-B9D5-B5A83B8A600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0" name="Line 10">
            <a:extLst>
              <a:ext uri="{FF2B5EF4-FFF2-40B4-BE49-F238E27FC236}">
                <a16:creationId xmlns:a16="http://schemas.microsoft.com/office/drawing/2014/main" id="{F1981171-B3BC-4BD8-B7F0-4456C5E5D1D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1" name="Line 11">
            <a:extLst>
              <a:ext uri="{FF2B5EF4-FFF2-40B4-BE49-F238E27FC236}">
                <a16:creationId xmlns:a16="http://schemas.microsoft.com/office/drawing/2014/main" id="{7A8972E0-AF75-4A12-AA67-B4A4C1158A4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2" name="Line 12">
            <a:extLst>
              <a:ext uri="{FF2B5EF4-FFF2-40B4-BE49-F238E27FC236}">
                <a16:creationId xmlns:a16="http://schemas.microsoft.com/office/drawing/2014/main" id="{499B4280-263B-4953-BA5A-FFD962F7FEF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3" name="Line 13">
            <a:extLst>
              <a:ext uri="{FF2B5EF4-FFF2-40B4-BE49-F238E27FC236}">
                <a16:creationId xmlns:a16="http://schemas.microsoft.com/office/drawing/2014/main" id="{ABE16417-B6BD-402A-A233-CA37DFF69E8D}"/>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4" name="Line 14">
            <a:extLst>
              <a:ext uri="{FF2B5EF4-FFF2-40B4-BE49-F238E27FC236}">
                <a16:creationId xmlns:a16="http://schemas.microsoft.com/office/drawing/2014/main" id="{3D34AB5B-8BA6-48DB-B8E4-156E2B5AA2A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5" name="Line 15">
            <a:extLst>
              <a:ext uri="{FF2B5EF4-FFF2-40B4-BE49-F238E27FC236}">
                <a16:creationId xmlns:a16="http://schemas.microsoft.com/office/drawing/2014/main" id="{C35C6CC4-ED40-4AD8-84D4-8F76DF33BDC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6" name="Line 16">
            <a:extLst>
              <a:ext uri="{FF2B5EF4-FFF2-40B4-BE49-F238E27FC236}">
                <a16:creationId xmlns:a16="http://schemas.microsoft.com/office/drawing/2014/main" id="{6EF26453-2E4F-4188-BB2C-AEB2E4F83416}"/>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497" name="Rectangle 17">
            <a:extLst>
              <a:ext uri="{FF2B5EF4-FFF2-40B4-BE49-F238E27FC236}">
                <a16:creationId xmlns:a16="http://schemas.microsoft.com/office/drawing/2014/main" id="{82C6751C-6B3B-4044-A949-FFCC59915FB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8498" name="Rectangle 18">
            <a:extLst>
              <a:ext uri="{FF2B5EF4-FFF2-40B4-BE49-F238E27FC236}">
                <a16:creationId xmlns:a16="http://schemas.microsoft.com/office/drawing/2014/main" id="{694467F6-2353-4AB4-B274-2A1D82421E0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8499" name="Text Box 19">
            <a:extLst>
              <a:ext uri="{FF2B5EF4-FFF2-40B4-BE49-F238E27FC236}">
                <a16:creationId xmlns:a16="http://schemas.microsoft.com/office/drawing/2014/main" id="{4BDD478C-1118-470A-BDEE-786BDFA8817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8500" name="Text Box 20">
            <a:extLst>
              <a:ext uri="{FF2B5EF4-FFF2-40B4-BE49-F238E27FC236}">
                <a16:creationId xmlns:a16="http://schemas.microsoft.com/office/drawing/2014/main" id="{B2F74140-F235-451A-B218-E795642E6DB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8501" name="Text Box 21">
            <a:extLst>
              <a:ext uri="{FF2B5EF4-FFF2-40B4-BE49-F238E27FC236}">
                <a16:creationId xmlns:a16="http://schemas.microsoft.com/office/drawing/2014/main" id="{732F3109-1E2E-4FE1-816D-74131EC436A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8518" name="Text Box 38">
            <a:extLst>
              <a:ext uri="{FF2B5EF4-FFF2-40B4-BE49-F238E27FC236}">
                <a16:creationId xmlns:a16="http://schemas.microsoft.com/office/drawing/2014/main" id="{E523B5DC-3224-4298-AA6D-CD7B781BE97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8519" name="Text Box 39">
            <a:extLst>
              <a:ext uri="{FF2B5EF4-FFF2-40B4-BE49-F238E27FC236}">
                <a16:creationId xmlns:a16="http://schemas.microsoft.com/office/drawing/2014/main" id="{53C908B6-C9AC-45BE-A040-E0B7435C43D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8520" name="Text Box 40">
            <a:extLst>
              <a:ext uri="{FF2B5EF4-FFF2-40B4-BE49-F238E27FC236}">
                <a16:creationId xmlns:a16="http://schemas.microsoft.com/office/drawing/2014/main" id="{623584BB-11F7-4374-849C-4F20B84FF94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8521" name="Line 41">
            <a:extLst>
              <a:ext uri="{FF2B5EF4-FFF2-40B4-BE49-F238E27FC236}">
                <a16:creationId xmlns:a16="http://schemas.microsoft.com/office/drawing/2014/main" id="{A8FE241D-DC16-4723-A906-B450036F9DE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2" name="Line 42">
            <a:extLst>
              <a:ext uri="{FF2B5EF4-FFF2-40B4-BE49-F238E27FC236}">
                <a16:creationId xmlns:a16="http://schemas.microsoft.com/office/drawing/2014/main" id="{B46B3633-D53B-4ADA-8845-6544815AA0E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3" name="Line 43">
            <a:extLst>
              <a:ext uri="{FF2B5EF4-FFF2-40B4-BE49-F238E27FC236}">
                <a16:creationId xmlns:a16="http://schemas.microsoft.com/office/drawing/2014/main" id="{1FD7195C-7A0B-476A-8E9B-072D90E9CDC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8524" name="Line 44">
            <a:extLst>
              <a:ext uri="{FF2B5EF4-FFF2-40B4-BE49-F238E27FC236}">
                <a16:creationId xmlns:a16="http://schemas.microsoft.com/office/drawing/2014/main" id="{DC8EC3ED-53B0-4262-A39D-D7FDB8E01A3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7219FA71-8A2D-4F3A-9B35-F74AB120C304}"/>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48526" name="Text Box 46">
            <a:extLst>
              <a:ext uri="{FF2B5EF4-FFF2-40B4-BE49-F238E27FC236}">
                <a16:creationId xmlns:a16="http://schemas.microsoft.com/office/drawing/2014/main" id="{A6CA9BFC-F36C-48DF-BA38-149B25F4F4A6}"/>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dirty="0"/>
              <a:t>For some individuals, the ‘factory setting’ of the AC/A ratio is too</a:t>
            </a:r>
          </a:p>
          <a:p>
            <a:pPr eaLnBrk="1" hangingPunct="1">
              <a:spcBef>
                <a:spcPct val="0"/>
              </a:spcBef>
              <a:buClrTx/>
              <a:buSzTx/>
              <a:buFontTx/>
              <a:buNone/>
            </a:pPr>
            <a:r>
              <a:rPr lang="en-US" altLang="en-US" sz="1600" b="0" dirty="0"/>
              <a:t>high—their eyes converge so much when they accommodate that their fusional and</a:t>
            </a:r>
          </a:p>
          <a:p>
            <a:pPr eaLnBrk="1" hangingPunct="1">
              <a:spcBef>
                <a:spcPct val="0"/>
              </a:spcBef>
              <a:buClrTx/>
              <a:buSzTx/>
              <a:buFontTx/>
              <a:buNone/>
            </a:pPr>
            <a:r>
              <a:rPr lang="en-US" altLang="en-US" sz="1600" b="0" dirty="0"/>
              <a:t>divergence mechanisms are overwhelmed, and an ET results. (Because near vision</a:t>
            </a:r>
          </a:p>
          <a:p>
            <a:pPr eaLnBrk="1" hangingPunct="1">
              <a:spcBef>
                <a:spcPct val="0"/>
              </a:spcBef>
              <a:buClrTx/>
              <a:buSzTx/>
              <a:buFontTx/>
              <a:buNone/>
            </a:pPr>
            <a:r>
              <a:rPr lang="en-US" altLang="en-US" sz="1600" b="0" dirty="0"/>
              <a:t>elicits more accommodation than distance vision,</a:t>
            </a:r>
            <a:r>
              <a:rPr lang="en-US" altLang="en-US" sz="1600" dirty="0"/>
              <a:t> </a:t>
            </a:r>
            <a:r>
              <a:rPr lang="en-US" altLang="en-US" sz="1600" b="0" dirty="0"/>
              <a:t>the ET is greatest at near.) </a:t>
            </a:r>
          </a:p>
        </p:txBody>
      </p:sp>
      <p:sp>
        <p:nvSpPr>
          <p:cNvPr id="148528" name="Slide Number Placeholder 1">
            <a:extLst>
              <a:ext uri="{FF2B5EF4-FFF2-40B4-BE49-F238E27FC236}">
                <a16:creationId xmlns:a16="http://schemas.microsoft.com/office/drawing/2014/main" id="{87D8E43C-AF1E-470E-81C0-536ECC0AF30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F433D60-0742-4AA4-BD8F-D48057A57447}" type="slidenum">
              <a:rPr lang="en-US" altLang="en-US" sz="1000"/>
              <a:pPr>
                <a:spcBef>
                  <a:spcPct val="0"/>
                </a:spcBef>
                <a:buClrTx/>
                <a:buSzTx/>
                <a:buFontTx/>
                <a:buNone/>
              </a:pPr>
              <a:t>194</a:t>
            </a:fld>
            <a:endParaRPr lang="en-US" altLang="en-US" sz="1000"/>
          </a:p>
        </p:txBody>
      </p:sp>
      <p:sp>
        <p:nvSpPr>
          <p:cNvPr id="148529" name="TextBox 1">
            <a:extLst>
              <a:ext uri="{FF2B5EF4-FFF2-40B4-BE49-F238E27FC236}">
                <a16:creationId xmlns:a16="http://schemas.microsoft.com/office/drawing/2014/main" id="{830D675A-2236-461A-A3D0-7A9361DBE1D4}"/>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FFC000"/>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FFC000"/>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FFC000"/>
                </a:solidFill>
              </a:rPr>
              <a:t>What is a normal AC/A?</a:t>
            </a:r>
            <a:endParaRPr lang="en-US" altLang="en-US" sz="1400" i="1">
              <a:solidFill>
                <a:srgbClr val="FFC000"/>
              </a:solidFill>
            </a:endParaRPr>
          </a:p>
          <a:p>
            <a:pPr eaLnBrk="1" hangingPunct="1">
              <a:spcBef>
                <a:spcPct val="0"/>
              </a:spcBef>
              <a:buClrTx/>
              <a:buSzTx/>
              <a:buFontTx/>
              <a:buNone/>
            </a:pPr>
            <a:r>
              <a:rPr lang="en-US" altLang="en-US" sz="1400">
                <a:solidFill>
                  <a:srgbClr val="FFC000"/>
                </a:solidFill>
              </a:rPr>
              <a:t>Around 3:1 to 5:1</a:t>
            </a:r>
          </a:p>
        </p:txBody>
      </p:sp>
      <p:sp>
        <p:nvSpPr>
          <p:cNvPr id="2" name="Oval 1">
            <a:extLst>
              <a:ext uri="{FF2B5EF4-FFF2-40B4-BE49-F238E27FC236}">
                <a16:creationId xmlns:a16="http://schemas.microsoft.com/office/drawing/2014/main" id="{18D4EE5E-030A-4BAA-B951-9CB455A6304B}"/>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9619891C-BDBD-42AD-91ED-0843F22EE370}"/>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CC2FBFA8-BA7A-40F7-9BE8-623DBED4CEE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Text Box 3">
            <a:extLst>
              <a:ext uri="{FF2B5EF4-FFF2-40B4-BE49-F238E27FC236}">
                <a16:creationId xmlns:a16="http://schemas.microsoft.com/office/drawing/2014/main" id="{89BCC6D1-DE96-4D16-A470-E48CC57D90B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9508" name="Text Box 4">
            <a:extLst>
              <a:ext uri="{FF2B5EF4-FFF2-40B4-BE49-F238E27FC236}">
                <a16:creationId xmlns:a16="http://schemas.microsoft.com/office/drawing/2014/main" id="{F3DC5337-DC80-4F8E-BECB-782F285E133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49509" name="Text Box 5">
            <a:extLst>
              <a:ext uri="{FF2B5EF4-FFF2-40B4-BE49-F238E27FC236}">
                <a16:creationId xmlns:a16="http://schemas.microsoft.com/office/drawing/2014/main" id="{EF238D86-8120-4638-A4C4-E0DBCA102A6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49510" name="Text Box 6">
            <a:extLst>
              <a:ext uri="{FF2B5EF4-FFF2-40B4-BE49-F238E27FC236}">
                <a16:creationId xmlns:a16="http://schemas.microsoft.com/office/drawing/2014/main" id="{8CF7BB9C-C441-40F3-8C65-186F14AA13E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9511" name="Text Box 7">
            <a:extLst>
              <a:ext uri="{FF2B5EF4-FFF2-40B4-BE49-F238E27FC236}">
                <a16:creationId xmlns:a16="http://schemas.microsoft.com/office/drawing/2014/main" id="{31F028D2-3525-4EED-88BA-33DF833926F7}"/>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49512" name="Text Box 8">
            <a:extLst>
              <a:ext uri="{FF2B5EF4-FFF2-40B4-BE49-F238E27FC236}">
                <a16:creationId xmlns:a16="http://schemas.microsoft.com/office/drawing/2014/main" id="{B5E430D5-95FC-43BF-950D-B780EA476EA4}"/>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49513" name="Line 9">
            <a:extLst>
              <a:ext uri="{FF2B5EF4-FFF2-40B4-BE49-F238E27FC236}">
                <a16:creationId xmlns:a16="http://schemas.microsoft.com/office/drawing/2014/main" id="{B8C9DA5D-F4A0-4F2A-87B7-952E93D7A645}"/>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4" name="Line 10">
            <a:extLst>
              <a:ext uri="{FF2B5EF4-FFF2-40B4-BE49-F238E27FC236}">
                <a16:creationId xmlns:a16="http://schemas.microsoft.com/office/drawing/2014/main" id="{9817427F-64E9-4175-B4A9-59C24BB74FE6}"/>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5" name="Line 11">
            <a:extLst>
              <a:ext uri="{FF2B5EF4-FFF2-40B4-BE49-F238E27FC236}">
                <a16:creationId xmlns:a16="http://schemas.microsoft.com/office/drawing/2014/main" id="{CED177D0-EF79-458E-859E-01AB85322E3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6" name="Line 12">
            <a:extLst>
              <a:ext uri="{FF2B5EF4-FFF2-40B4-BE49-F238E27FC236}">
                <a16:creationId xmlns:a16="http://schemas.microsoft.com/office/drawing/2014/main" id="{E1C0B085-C544-40A3-B947-C399496276A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7" name="Line 13">
            <a:extLst>
              <a:ext uri="{FF2B5EF4-FFF2-40B4-BE49-F238E27FC236}">
                <a16:creationId xmlns:a16="http://schemas.microsoft.com/office/drawing/2014/main" id="{B4687A92-0815-495A-9265-9B1DEEBB3918}"/>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8" name="Line 14">
            <a:extLst>
              <a:ext uri="{FF2B5EF4-FFF2-40B4-BE49-F238E27FC236}">
                <a16:creationId xmlns:a16="http://schemas.microsoft.com/office/drawing/2014/main" id="{9683457E-C7E8-4EA2-9A1E-4A4FCC6DF8F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9" name="Line 15">
            <a:extLst>
              <a:ext uri="{FF2B5EF4-FFF2-40B4-BE49-F238E27FC236}">
                <a16:creationId xmlns:a16="http://schemas.microsoft.com/office/drawing/2014/main" id="{26AC8179-BB3F-4CC7-BD0F-FC9C4D57CDF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0" name="Line 16">
            <a:extLst>
              <a:ext uri="{FF2B5EF4-FFF2-40B4-BE49-F238E27FC236}">
                <a16:creationId xmlns:a16="http://schemas.microsoft.com/office/drawing/2014/main" id="{5B2013AB-8D9A-4EB6-AF96-4ED40DE2D2FC}"/>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1" name="Rectangle 17">
            <a:extLst>
              <a:ext uri="{FF2B5EF4-FFF2-40B4-BE49-F238E27FC236}">
                <a16:creationId xmlns:a16="http://schemas.microsoft.com/office/drawing/2014/main" id="{564B4238-8CA8-44FE-9A5B-5621582A37E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49522" name="Rectangle 18">
            <a:extLst>
              <a:ext uri="{FF2B5EF4-FFF2-40B4-BE49-F238E27FC236}">
                <a16:creationId xmlns:a16="http://schemas.microsoft.com/office/drawing/2014/main" id="{F49FA229-C737-423E-8E6F-1DF6C04C4D4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49523" name="Text Box 19">
            <a:extLst>
              <a:ext uri="{FF2B5EF4-FFF2-40B4-BE49-F238E27FC236}">
                <a16:creationId xmlns:a16="http://schemas.microsoft.com/office/drawing/2014/main" id="{366375CD-E676-44A9-BE15-D963751A1E6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49524" name="Text Box 20">
            <a:extLst>
              <a:ext uri="{FF2B5EF4-FFF2-40B4-BE49-F238E27FC236}">
                <a16:creationId xmlns:a16="http://schemas.microsoft.com/office/drawing/2014/main" id="{ACF9F027-1D29-4785-A429-D84E7371EE5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49525" name="Text Box 21">
            <a:extLst>
              <a:ext uri="{FF2B5EF4-FFF2-40B4-BE49-F238E27FC236}">
                <a16:creationId xmlns:a16="http://schemas.microsoft.com/office/drawing/2014/main" id="{9F72D630-0CD9-4F24-B6CC-FDFCF739F3C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49542" name="Text Box 38">
            <a:extLst>
              <a:ext uri="{FF2B5EF4-FFF2-40B4-BE49-F238E27FC236}">
                <a16:creationId xmlns:a16="http://schemas.microsoft.com/office/drawing/2014/main" id="{0E0A70F4-3337-4279-8E1D-04AE94E3477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49543" name="Text Box 39">
            <a:extLst>
              <a:ext uri="{FF2B5EF4-FFF2-40B4-BE49-F238E27FC236}">
                <a16:creationId xmlns:a16="http://schemas.microsoft.com/office/drawing/2014/main" id="{1CA3BFA0-0090-4482-BC8A-7FDE242D55A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49544" name="Text Box 40">
            <a:extLst>
              <a:ext uri="{FF2B5EF4-FFF2-40B4-BE49-F238E27FC236}">
                <a16:creationId xmlns:a16="http://schemas.microsoft.com/office/drawing/2014/main" id="{4C5F6D0E-0672-4F74-99FC-3E79244AB2E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49545" name="Line 41">
            <a:extLst>
              <a:ext uri="{FF2B5EF4-FFF2-40B4-BE49-F238E27FC236}">
                <a16:creationId xmlns:a16="http://schemas.microsoft.com/office/drawing/2014/main" id="{CF37B553-9A30-4D60-8EB9-5F522231B13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6" name="Line 42">
            <a:extLst>
              <a:ext uri="{FF2B5EF4-FFF2-40B4-BE49-F238E27FC236}">
                <a16:creationId xmlns:a16="http://schemas.microsoft.com/office/drawing/2014/main" id="{08170197-22EC-4765-A40D-AFC28DBD8688}"/>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7" name="Line 43">
            <a:extLst>
              <a:ext uri="{FF2B5EF4-FFF2-40B4-BE49-F238E27FC236}">
                <a16:creationId xmlns:a16="http://schemas.microsoft.com/office/drawing/2014/main" id="{DB86D68A-8BA7-4561-8F83-4D3ABBF1D9AD}"/>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8" name="Line 44">
            <a:extLst>
              <a:ext uri="{FF2B5EF4-FFF2-40B4-BE49-F238E27FC236}">
                <a16:creationId xmlns:a16="http://schemas.microsoft.com/office/drawing/2014/main" id="{11F82177-CFB1-4305-B079-FBC555FF709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264DFDB8-3308-4BE7-9C7B-AEBFF81F134A}"/>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49550" name="Text Box 46">
            <a:extLst>
              <a:ext uri="{FF2B5EF4-FFF2-40B4-BE49-F238E27FC236}">
                <a16:creationId xmlns:a16="http://schemas.microsoft.com/office/drawing/2014/main" id="{FADA59FE-0404-42B5-9889-269303DEC9D1}"/>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dirty="0"/>
              <a:t>For some individuals, the ‘factory setting’ of the AC/A ratio is too</a:t>
            </a:r>
          </a:p>
          <a:p>
            <a:pPr eaLnBrk="1" hangingPunct="1">
              <a:spcBef>
                <a:spcPct val="0"/>
              </a:spcBef>
              <a:buClrTx/>
              <a:buSzTx/>
              <a:buFontTx/>
              <a:buNone/>
            </a:pPr>
            <a:r>
              <a:rPr lang="en-US" altLang="en-US" sz="1600" b="0" dirty="0"/>
              <a:t>high—their eyes converge so much when they accommodate that their fusional and</a:t>
            </a:r>
          </a:p>
          <a:p>
            <a:pPr eaLnBrk="1" hangingPunct="1">
              <a:spcBef>
                <a:spcPct val="0"/>
              </a:spcBef>
              <a:buClrTx/>
              <a:buSzTx/>
              <a:buFontTx/>
              <a:buNone/>
            </a:pPr>
            <a:r>
              <a:rPr lang="en-US" altLang="en-US" sz="1600" b="0" dirty="0"/>
              <a:t>divergence mechanisms are overwhelmed, and an ET results. (Because near vision</a:t>
            </a:r>
          </a:p>
          <a:p>
            <a:pPr eaLnBrk="1" hangingPunct="1">
              <a:spcBef>
                <a:spcPct val="0"/>
              </a:spcBef>
              <a:buClrTx/>
              <a:buSzTx/>
              <a:buFontTx/>
              <a:buNone/>
            </a:pPr>
            <a:r>
              <a:rPr lang="en-US" altLang="en-US" sz="1600" b="0" dirty="0"/>
              <a:t>elicits more accommodation than distance vision,</a:t>
            </a:r>
            <a:r>
              <a:rPr lang="en-US" altLang="en-US" sz="1600" dirty="0"/>
              <a:t> </a:t>
            </a:r>
            <a:r>
              <a:rPr lang="en-US" altLang="en-US" sz="1600" b="0" dirty="0"/>
              <a:t>the ET is greatest at near.) </a:t>
            </a:r>
          </a:p>
        </p:txBody>
      </p:sp>
      <p:sp>
        <p:nvSpPr>
          <p:cNvPr id="149552" name="Slide Number Placeholder 1">
            <a:extLst>
              <a:ext uri="{FF2B5EF4-FFF2-40B4-BE49-F238E27FC236}">
                <a16:creationId xmlns:a16="http://schemas.microsoft.com/office/drawing/2014/main" id="{EDFAFE34-7F1A-4189-B41D-DAA1CA2D698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9A91182-2700-47EB-8AB4-9C0FEDF0D0B3}" type="slidenum">
              <a:rPr lang="en-US" altLang="en-US" sz="1000"/>
              <a:pPr>
                <a:spcBef>
                  <a:spcPct val="0"/>
                </a:spcBef>
                <a:buClrTx/>
                <a:buSzTx/>
                <a:buFontTx/>
                <a:buNone/>
              </a:pPr>
              <a:t>195</a:t>
            </a:fld>
            <a:endParaRPr lang="en-US" altLang="en-US" sz="1000"/>
          </a:p>
        </p:txBody>
      </p:sp>
      <p:sp>
        <p:nvSpPr>
          <p:cNvPr id="149553" name="TextBox 1">
            <a:extLst>
              <a:ext uri="{FF2B5EF4-FFF2-40B4-BE49-F238E27FC236}">
                <a16:creationId xmlns:a16="http://schemas.microsoft.com/office/drawing/2014/main" id="{ED410A38-A683-4613-8566-D4C8902324B2}"/>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0000FF"/>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0000FF"/>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FFC000"/>
                </a:solidFill>
              </a:rPr>
              <a:t>What is a normal AC/A?</a:t>
            </a:r>
            <a:endParaRPr lang="en-US" altLang="en-US" sz="1400" i="1">
              <a:solidFill>
                <a:srgbClr val="FFC000"/>
              </a:solidFill>
            </a:endParaRPr>
          </a:p>
          <a:p>
            <a:pPr eaLnBrk="1" hangingPunct="1">
              <a:spcBef>
                <a:spcPct val="0"/>
              </a:spcBef>
              <a:buClrTx/>
              <a:buSzTx/>
              <a:buFontTx/>
              <a:buNone/>
            </a:pPr>
            <a:r>
              <a:rPr lang="en-US" altLang="en-US" sz="1400">
                <a:solidFill>
                  <a:srgbClr val="FFC000"/>
                </a:solidFill>
              </a:rPr>
              <a:t>Around 3:1 to 5:1</a:t>
            </a:r>
          </a:p>
        </p:txBody>
      </p:sp>
      <p:sp>
        <p:nvSpPr>
          <p:cNvPr id="2" name="Oval 1">
            <a:extLst>
              <a:ext uri="{FF2B5EF4-FFF2-40B4-BE49-F238E27FC236}">
                <a16:creationId xmlns:a16="http://schemas.microsoft.com/office/drawing/2014/main" id="{93EE8F7F-E01E-4E02-98ED-0DA32E42E057}"/>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9A63829B-A22D-4A4F-8CE5-C6C7CEE0158C}"/>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B23C2937-31E7-4FFE-913B-EF7B271130A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Text Box 3">
            <a:extLst>
              <a:ext uri="{FF2B5EF4-FFF2-40B4-BE49-F238E27FC236}">
                <a16:creationId xmlns:a16="http://schemas.microsoft.com/office/drawing/2014/main" id="{0BF98B99-BD54-43E0-A4C6-171906BA4B9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0532" name="Text Box 4">
            <a:extLst>
              <a:ext uri="{FF2B5EF4-FFF2-40B4-BE49-F238E27FC236}">
                <a16:creationId xmlns:a16="http://schemas.microsoft.com/office/drawing/2014/main" id="{9DDB8DE6-15D7-4CF9-815E-7D16636DE7A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0533" name="Text Box 5">
            <a:extLst>
              <a:ext uri="{FF2B5EF4-FFF2-40B4-BE49-F238E27FC236}">
                <a16:creationId xmlns:a16="http://schemas.microsoft.com/office/drawing/2014/main" id="{05A11DB6-B2CC-4942-A256-35B599C49C32}"/>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0534" name="Text Box 6">
            <a:extLst>
              <a:ext uri="{FF2B5EF4-FFF2-40B4-BE49-F238E27FC236}">
                <a16:creationId xmlns:a16="http://schemas.microsoft.com/office/drawing/2014/main" id="{2601E7D4-3294-45C2-A0F8-E6B1CD053743}"/>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0535" name="Text Box 7">
            <a:extLst>
              <a:ext uri="{FF2B5EF4-FFF2-40B4-BE49-F238E27FC236}">
                <a16:creationId xmlns:a16="http://schemas.microsoft.com/office/drawing/2014/main" id="{B8748EDC-DF38-44CE-8DEE-5A3DC26F10E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0536" name="Text Box 8">
            <a:extLst>
              <a:ext uri="{FF2B5EF4-FFF2-40B4-BE49-F238E27FC236}">
                <a16:creationId xmlns:a16="http://schemas.microsoft.com/office/drawing/2014/main" id="{CF313E26-30F8-44F8-A8D4-C6E6D229A647}"/>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0537" name="Line 9">
            <a:extLst>
              <a:ext uri="{FF2B5EF4-FFF2-40B4-BE49-F238E27FC236}">
                <a16:creationId xmlns:a16="http://schemas.microsoft.com/office/drawing/2014/main" id="{E4672496-AB54-4ACE-BA40-2D054994889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8" name="Line 10">
            <a:extLst>
              <a:ext uri="{FF2B5EF4-FFF2-40B4-BE49-F238E27FC236}">
                <a16:creationId xmlns:a16="http://schemas.microsoft.com/office/drawing/2014/main" id="{142978DF-29B8-4CE3-81EF-4717BBEB5856}"/>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39" name="Line 11">
            <a:extLst>
              <a:ext uri="{FF2B5EF4-FFF2-40B4-BE49-F238E27FC236}">
                <a16:creationId xmlns:a16="http://schemas.microsoft.com/office/drawing/2014/main" id="{3A6642E8-67F1-43D6-8F93-DFD19983024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0" name="Line 12">
            <a:extLst>
              <a:ext uri="{FF2B5EF4-FFF2-40B4-BE49-F238E27FC236}">
                <a16:creationId xmlns:a16="http://schemas.microsoft.com/office/drawing/2014/main" id="{BB64CA0E-846F-4B69-9359-8EEE25EC5D7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1" name="Line 13">
            <a:extLst>
              <a:ext uri="{FF2B5EF4-FFF2-40B4-BE49-F238E27FC236}">
                <a16:creationId xmlns:a16="http://schemas.microsoft.com/office/drawing/2014/main" id="{B81C6698-088C-4227-862D-B8E7379351A3}"/>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2" name="Line 14">
            <a:extLst>
              <a:ext uri="{FF2B5EF4-FFF2-40B4-BE49-F238E27FC236}">
                <a16:creationId xmlns:a16="http://schemas.microsoft.com/office/drawing/2014/main" id="{0829BE37-25C5-4632-9551-301934A8EDD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3" name="Line 15">
            <a:extLst>
              <a:ext uri="{FF2B5EF4-FFF2-40B4-BE49-F238E27FC236}">
                <a16:creationId xmlns:a16="http://schemas.microsoft.com/office/drawing/2014/main" id="{E9A1311B-E0A1-4583-9B93-CC765F786D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4" name="Line 16">
            <a:extLst>
              <a:ext uri="{FF2B5EF4-FFF2-40B4-BE49-F238E27FC236}">
                <a16:creationId xmlns:a16="http://schemas.microsoft.com/office/drawing/2014/main" id="{8D3FDD9A-E39F-4E53-9FCC-E26FED1A9D01}"/>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45" name="Rectangle 17">
            <a:extLst>
              <a:ext uri="{FF2B5EF4-FFF2-40B4-BE49-F238E27FC236}">
                <a16:creationId xmlns:a16="http://schemas.microsoft.com/office/drawing/2014/main" id="{0C618E42-DC17-4A47-9442-CB7F9FD7872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0546" name="Rectangle 18">
            <a:extLst>
              <a:ext uri="{FF2B5EF4-FFF2-40B4-BE49-F238E27FC236}">
                <a16:creationId xmlns:a16="http://schemas.microsoft.com/office/drawing/2014/main" id="{58C72F21-97F0-4CCA-A2C9-16EC33668F3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0547" name="Text Box 19">
            <a:extLst>
              <a:ext uri="{FF2B5EF4-FFF2-40B4-BE49-F238E27FC236}">
                <a16:creationId xmlns:a16="http://schemas.microsoft.com/office/drawing/2014/main" id="{1BFC60A7-8013-450C-8B72-03A65D075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0548" name="Text Box 20">
            <a:extLst>
              <a:ext uri="{FF2B5EF4-FFF2-40B4-BE49-F238E27FC236}">
                <a16:creationId xmlns:a16="http://schemas.microsoft.com/office/drawing/2014/main" id="{BED3F519-64C9-46CE-A393-64A56FEF475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0549" name="Text Box 21">
            <a:extLst>
              <a:ext uri="{FF2B5EF4-FFF2-40B4-BE49-F238E27FC236}">
                <a16:creationId xmlns:a16="http://schemas.microsoft.com/office/drawing/2014/main" id="{A715B00A-B293-4770-8E9C-63F3819988F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0566" name="Text Box 38">
            <a:extLst>
              <a:ext uri="{FF2B5EF4-FFF2-40B4-BE49-F238E27FC236}">
                <a16:creationId xmlns:a16="http://schemas.microsoft.com/office/drawing/2014/main" id="{AC5C5801-3BEC-4B80-88F9-64D54AD04492}"/>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0567" name="Text Box 39">
            <a:extLst>
              <a:ext uri="{FF2B5EF4-FFF2-40B4-BE49-F238E27FC236}">
                <a16:creationId xmlns:a16="http://schemas.microsoft.com/office/drawing/2014/main" id="{AA48BEE6-31B3-43BB-ACBF-E3B68817EBB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0568" name="Text Box 40">
            <a:extLst>
              <a:ext uri="{FF2B5EF4-FFF2-40B4-BE49-F238E27FC236}">
                <a16:creationId xmlns:a16="http://schemas.microsoft.com/office/drawing/2014/main" id="{2CB4E20F-F66A-4B3F-9E4C-5C2C66E1E84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0569" name="Line 41">
            <a:extLst>
              <a:ext uri="{FF2B5EF4-FFF2-40B4-BE49-F238E27FC236}">
                <a16:creationId xmlns:a16="http://schemas.microsoft.com/office/drawing/2014/main" id="{5BC5101C-E80C-4B1B-BF11-A78BA86FA3E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0" name="Line 42">
            <a:extLst>
              <a:ext uri="{FF2B5EF4-FFF2-40B4-BE49-F238E27FC236}">
                <a16:creationId xmlns:a16="http://schemas.microsoft.com/office/drawing/2014/main" id="{F05608F3-3B73-4F29-9E98-5C329DD2B3E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1" name="Line 43">
            <a:extLst>
              <a:ext uri="{FF2B5EF4-FFF2-40B4-BE49-F238E27FC236}">
                <a16:creationId xmlns:a16="http://schemas.microsoft.com/office/drawing/2014/main" id="{A198420A-CBBD-460F-A187-8E712C54F7C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0572" name="Line 44">
            <a:extLst>
              <a:ext uri="{FF2B5EF4-FFF2-40B4-BE49-F238E27FC236}">
                <a16:creationId xmlns:a16="http://schemas.microsoft.com/office/drawing/2014/main" id="{64CFD466-627E-4ABA-B8F4-7F10EDCC389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14023B85-2B6C-48C9-B514-F60156EF00EC}"/>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50574" name="Text Box 46">
            <a:extLst>
              <a:ext uri="{FF2B5EF4-FFF2-40B4-BE49-F238E27FC236}">
                <a16:creationId xmlns:a16="http://schemas.microsoft.com/office/drawing/2014/main" id="{F170C466-DDB0-439C-81A8-354300000FA6}"/>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dirty="0"/>
              <a:t>For some individuals, the ‘factory setting’ of the AC/A ratio is too</a:t>
            </a:r>
          </a:p>
          <a:p>
            <a:pPr eaLnBrk="1" hangingPunct="1">
              <a:spcBef>
                <a:spcPct val="0"/>
              </a:spcBef>
              <a:buClrTx/>
              <a:buSzTx/>
              <a:buFontTx/>
              <a:buNone/>
            </a:pPr>
            <a:r>
              <a:rPr lang="en-US" altLang="en-US" sz="1600" b="0" dirty="0"/>
              <a:t>high—their eyes converge so much when they accommodate that their fusional and</a:t>
            </a:r>
          </a:p>
          <a:p>
            <a:pPr eaLnBrk="1" hangingPunct="1">
              <a:spcBef>
                <a:spcPct val="0"/>
              </a:spcBef>
              <a:buClrTx/>
              <a:buSzTx/>
              <a:buFontTx/>
              <a:buNone/>
            </a:pPr>
            <a:r>
              <a:rPr lang="en-US" altLang="en-US" sz="1600" b="0" dirty="0"/>
              <a:t>divergence mechanisms are overwhelmed, and an ET results. (Because near vision</a:t>
            </a:r>
          </a:p>
          <a:p>
            <a:pPr eaLnBrk="1" hangingPunct="1">
              <a:spcBef>
                <a:spcPct val="0"/>
              </a:spcBef>
              <a:buClrTx/>
              <a:buSzTx/>
              <a:buFontTx/>
              <a:buNone/>
            </a:pPr>
            <a:r>
              <a:rPr lang="en-US" altLang="en-US" sz="1600" b="0" dirty="0"/>
              <a:t>elicits more accommodation than distance vision,</a:t>
            </a:r>
            <a:r>
              <a:rPr lang="en-US" altLang="en-US" sz="1600" dirty="0"/>
              <a:t> </a:t>
            </a:r>
            <a:r>
              <a:rPr lang="en-US" altLang="en-US" sz="1600" b="0" dirty="0"/>
              <a:t>the ET is greatest at near.) </a:t>
            </a:r>
          </a:p>
        </p:txBody>
      </p:sp>
      <p:sp>
        <p:nvSpPr>
          <p:cNvPr id="150576" name="Slide Number Placeholder 1">
            <a:extLst>
              <a:ext uri="{FF2B5EF4-FFF2-40B4-BE49-F238E27FC236}">
                <a16:creationId xmlns:a16="http://schemas.microsoft.com/office/drawing/2014/main" id="{955F6173-E2F2-4A8D-A469-AD451C6FC5F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6060426-6AC2-456B-8735-080CB8AD47CD}" type="slidenum">
              <a:rPr lang="en-US" altLang="en-US" sz="1000"/>
              <a:pPr>
                <a:spcBef>
                  <a:spcPct val="0"/>
                </a:spcBef>
                <a:buClrTx/>
                <a:buSzTx/>
                <a:buFontTx/>
                <a:buNone/>
              </a:pPr>
              <a:t>196</a:t>
            </a:fld>
            <a:endParaRPr lang="en-US" altLang="en-US" sz="1000"/>
          </a:p>
        </p:txBody>
      </p:sp>
      <p:sp>
        <p:nvSpPr>
          <p:cNvPr id="150577" name="TextBox 1">
            <a:extLst>
              <a:ext uri="{FF2B5EF4-FFF2-40B4-BE49-F238E27FC236}">
                <a16:creationId xmlns:a16="http://schemas.microsoft.com/office/drawing/2014/main" id="{ECFA991C-8AE1-4D96-80BC-793A01BD57C7}"/>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0000FF"/>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0000FF"/>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0000FF"/>
                </a:solidFill>
              </a:rPr>
              <a:t>What is a normal AC/A?</a:t>
            </a:r>
            <a:endParaRPr lang="en-US" altLang="en-US" sz="1400" i="1">
              <a:solidFill>
                <a:srgbClr val="0000FF"/>
              </a:solidFill>
            </a:endParaRPr>
          </a:p>
          <a:p>
            <a:pPr eaLnBrk="1" hangingPunct="1">
              <a:spcBef>
                <a:spcPct val="0"/>
              </a:spcBef>
              <a:buClrTx/>
              <a:buSzTx/>
              <a:buFontTx/>
              <a:buNone/>
            </a:pPr>
            <a:r>
              <a:rPr lang="en-US" altLang="en-US" sz="1400">
                <a:solidFill>
                  <a:srgbClr val="FFC000"/>
                </a:solidFill>
              </a:rPr>
              <a:t>Around 3:1 to 5:1</a:t>
            </a:r>
          </a:p>
        </p:txBody>
      </p:sp>
      <p:sp>
        <p:nvSpPr>
          <p:cNvPr id="2" name="Oval 1">
            <a:extLst>
              <a:ext uri="{FF2B5EF4-FFF2-40B4-BE49-F238E27FC236}">
                <a16:creationId xmlns:a16="http://schemas.microsoft.com/office/drawing/2014/main" id="{50EE3D8B-9519-42E4-89E1-00B237ECCAE4}"/>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72CCF0A5-B940-4AB0-9F99-2C24E942B2D0}"/>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33A89BEB-6A69-4E72-A3EF-61EB64DFF21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Text Box 3">
            <a:extLst>
              <a:ext uri="{FF2B5EF4-FFF2-40B4-BE49-F238E27FC236}">
                <a16:creationId xmlns:a16="http://schemas.microsoft.com/office/drawing/2014/main" id="{F4E7AB88-CF85-4A35-AB3E-CFD04D8E80A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1556" name="Text Box 4">
            <a:extLst>
              <a:ext uri="{FF2B5EF4-FFF2-40B4-BE49-F238E27FC236}">
                <a16:creationId xmlns:a16="http://schemas.microsoft.com/office/drawing/2014/main" id="{8D1DA1A9-F342-4692-A52F-443F0780D73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1557" name="Text Box 5">
            <a:extLst>
              <a:ext uri="{FF2B5EF4-FFF2-40B4-BE49-F238E27FC236}">
                <a16:creationId xmlns:a16="http://schemas.microsoft.com/office/drawing/2014/main" id="{C22D940B-6D53-40B7-860C-E31522A14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1558" name="Text Box 6">
            <a:extLst>
              <a:ext uri="{FF2B5EF4-FFF2-40B4-BE49-F238E27FC236}">
                <a16:creationId xmlns:a16="http://schemas.microsoft.com/office/drawing/2014/main" id="{B0783A8A-BD85-40A9-8D0B-07BB4392B42A}"/>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1559" name="Text Box 7">
            <a:extLst>
              <a:ext uri="{FF2B5EF4-FFF2-40B4-BE49-F238E27FC236}">
                <a16:creationId xmlns:a16="http://schemas.microsoft.com/office/drawing/2014/main" id="{2C8F0197-B6CA-4D23-9A7D-476063516AF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1560" name="Text Box 8">
            <a:extLst>
              <a:ext uri="{FF2B5EF4-FFF2-40B4-BE49-F238E27FC236}">
                <a16:creationId xmlns:a16="http://schemas.microsoft.com/office/drawing/2014/main" id="{D1EAACBB-8C89-469A-BA22-F799AC732C49}"/>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1561" name="Line 9">
            <a:extLst>
              <a:ext uri="{FF2B5EF4-FFF2-40B4-BE49-F238E27FC236}">
                <a16:creationId xmlns:a16="http://schemas.microsoft.com/office/drawing/2014/main" id="{53362E55-62F8-4F12-AEE7-19424F44E9F8}"/>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2" name="Line 10">
            <a:extLst>
              <a:ext uri="{FF2B5EF4-FFF2-40B4-BE49-F238E27FC236}">
                <a16:creationId xmlns:a16="http://schemas.microsoft.com/office/drawing/2014/main" id="{C2ECD021-CC85-49EB-A11C-353896C3D431}"/>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3" name="Line 11">
            <a:extLst>
              <a:ext uri="{FF2B5EF4-FFF2-40B4-BE49-F238E27FC236}">
                <a16:creationId xmlns:a16="http://schemas.microsoft.com/office/drawing/2014/main" id="{A47EC790-5F4D-4C4B-80B7-C405C682AA2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4" name="Line 12">
            <a:extLst>
              <a:ext uri="{FF2B5EF4-FFF2-40B4-BE49-F238E27FC236}">
                <a16:creationId xmlns:a16="http://schemas.microsoft.com/office/drawing/2014/main" id="{336A2B17-DFA0-40F0-B528-625DB7FFA0B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5" name="Line 13">
            <a:extLst>
              <a:ext uri="{FF2B5EF4-FFF2-40B4-BE49-F238E27FC236}">
                <a16:creationId xmlns:a16="http://schemas.microsoft.com/office/drawing/2014/main" id="{C15CB09B-7FD8-4D1B-A0D5-767119291F3D}"/>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6" name="Line 14">
            <a:extLst>
              <a:ext uri="{FF2B5EF4-FFF2-40B4-BE49-F238E27FC236}">
                <a16:creationId xmlns:a16="http://schemas.microsoft.com/office/drawing/2014/main" id="{8B265C37-9E34-4B00-9F51-EE4EB0281AA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7" name="Line 15">
            <a:extLst>
              <a:ext uri="{FF2B5EF4-FFF2-40B4-BE49-F238E27FC236}">
                <a16:creationId xmlns:a16="http://schemas.microsoft.com/office/drawing/2014/main" id="{30BE8948-343B-4BFB-A47A-CC1D56BC96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8" name="Line 16">
            <a:extLst>
              <a:ext uri="{FF2B5EF4-FFF2-40B4-BE49-F238E27FC236}">
                <a16:creationId xmlns:a16="http://schemas.microsoft.com/office/drawing/2014/main" id="{0640DF5A-7838-4D8C-8822-D8F6159475C4}"/>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69" name="Rectangle 17">
            <a:extLst>
              <a:ext uri="{FF2B5EF4-FFF2-40B4-BE49-F238E27FC236}">
                <a16:creationId xmlns:a16="http://schemas.microsoft.com/office/drawing/2014/main" id="{A1A2AB0B-6CCC-4BD9-A36D-DA70AAB89C8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1570" name="Rectangle 18">
            <a:extLst>
              <a:ext uri="{FF2B5EF4-FFF2-40B4-BE49-F238E27FC236}">
                <a16:creationId xmlns:a16="http://schemas.microsoft.com/office/drawing/2014/main" id="{78B7AE4E-26DB-4C5D-8B4E-921C97028A8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1571" name="Text Box 19">
            <a:extLst>
              <a:ext uri="{FF2B5EF4-FFF2-40B4-BE49-F238E27FC236}">
                <a16:creationId xmlns:a16="http://schemas.microsoft.com/office/drawing/2014/main" id="{6FFA52E1-77FD-4D16-9F45-684DFF6909A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1572" name="Text Box 20">
            <a:extLst>
              <a:ext uri="{FF2B5EF4-FFF2-40B4-BE49-F238E27FC236}">
                <a16:creationId xmlns:a16="http://schemas.microsoft.com/office/drawing/2014/main" id="{90BB4209-98D5-4D14-92B9-7022D664903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1573" name="Text Box 21">
            <a:extLst>
              <a:ext uri="{FF2B5EF4-FFF2-40B4-BE49-F238E27FC236}">
                <a16:creationId xmlns:a16="http://schemas.microsoft.com/office/drawing/2014/main" id="{94E0544E-A069-43AD-A0A2-07029AABE44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1590" name="Text Box 38">
            <a:extLst>
              <a:ext uri="{FF2B5EF4-FFF2-40B4-BE49-F238E27FC236}">
                <a16:creationId xmlns:a16="http://schemas.microsoft.com/office/drawing/2014/main" id="{F8ECF31D-F53D-4E0C-9E5C-B9B6D14CBF0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1591" name="Text Box 39">
            <a:extLst>
              <a:ext uri="{FF2B5EF4-FFF2-40B4-BE49-F238E27FC236}">
                <a16:creationId xmlns:a16="http://schemas.microsoft.com/office/drawing/2014/main" id="{F5780B95-E199-4C0D-A3A1-1D522EDC175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1592" name="Text Box 40">
            <a:extLst>
              <a:ext uri="{FF2B5EF4-FFF2-40B4-BE49-F238E27FC236}">
                <a16:creationId xmlns:a16="http://schemas.microsoft.com/office/drawing/2014/main" id="{0028AA98-B941-487B-B359-5EF29786B51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1593" name="Line 41">
            <a:extLst>
              <a:ext uri="{FF2B5EF4-FFF2-40B4-BE49-F238E27FC236}">
                <a16:creationId xmlns:a16="http://schemas.microsoft.com/office/drawing/2014/main" id="{45679391-B0DE-40B3-8C7C-6BEBCA64256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4" name="Line 42">
            <a:extLst>
              <a:ext uri="{FF2B5EF4-FFF2-40B4-BE49-F238E27FC236}">
                <a16:creationId xmlns:a16="http://schemas.microsoft.com/office/drawing/2014/main" id="{596A419B-6690-4C5F-B2D8-89301CF28FB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5" name="Line 43">
            <a:extLst>
              <a:ext uri="{FF2B5EF4-FFF2-40B4-BE49-F238E27FC236}">
                <a16:creationId xmlns:a16="http://schemas.microsoft.com/office/drawing/2014/main" id="{333DB00D-4CE9-4ABD-9DAD-3B0B1B220ED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96" name="Line 44">
            <a:extLst>
              <a:ext uri="{FF2B5EF4-FFF2-40B4-BE49-F238E27FC236}">
                <a16:creationId xmlns:a16="http://schemas.microsoft.com/office/drawing/2014/main" id="{493E3755-FDC1-42C0-9128-BC7860009A8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7DC645EA-55B0-46AB-87B7-A4F796AD9381}"/>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51598" name="Text Box 46">
            <a:extLst>
              <a:ext uri="{FF2B5EF4-FFF2-40B4-BE49-F238E27FC236}">
                <a16:creationId xmlns:a16="http://schemas.microsoft.com/office/drawing/2014/main" id="{639F039D-7C72-4476-9CCE-05E896A63965}"/>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What is the AC/A ratio?</a:t>
            </a:r>
          </a:p>
          <a:p>
            <a:pPr eaLnBrk="1" hangingPunct="1">
              <a:spcBef>
                <a:spcPct val="0"/>
              </a:spcBef>
              <a:buClrTx/>
              <a:buSzTx/>
              <a:buFontTx/>
              <a:buNone/>
            </a:pPr>
            <a:r>
              <a:rPr lang="en-US" altLang="en-US" sz="1600" b="0" dirty="0">
                <a:solidFill>
                  <a:srgbClr val="0000FF"/>
                </a:solidFill>
              </a:rPr>
              <a:t>The </a:t>
            </a:r>
            <a:r>
              <a:rPr lang="en-US" altLang="en-US" sz="1600" b="0" i="1" dirty="0">
                <a:solidFill>
                  <a:srgbClr val="0000FF"/>
                </a:solidFill>
              </a:rPr>
              <a:t>near triad</a:t>
            </a:r>
            <a:r>
              <a:rPr lang="en-US" altLang="en-US" sz="1600" b="0" dirty="0">
                <a:solidFill>
                  <a:srgbClr val="0000FF"/>
                </a:solidFill>
              </a:rPr>
              <a:t> consists of convergence, accommodation and miosis. The act of</a:t>
            </a:r>
          </a:p>
          <a:p>
            <a:pPr eaLnBrk="1" hangingPunct="1">
              <a:spcBef>
                <a:spcPct val="0"/>
              </a:spcBef>
              <a:buClrTx/>
              <a:buSzTx/>
              <a:buFontTx/>
              <a:buNone/>
            </a:pPr>
            <a:r>
              <a:rPr lang="en-US" altLang="en-US" sz="1600" b="0" dirty="0">
                <a:solidFill>
                  <a:srgbClr val="0000FF"/>
                </a:solidFill>
              </a:rPr>
              <a:t>convergence induces a certain amount of accommodation (this is why your vision</a:t>
            </a:r>
          </a:p>
          <a:p>
            <a:pPr eaLnBrk="1" hangingPunct="1">
              <a:spcBef>
                <a:spcPct val="0"/>
              </a:spcBef>
              <a:buClrTx/>
              <a:buSzTx/>
              <a:buFontTx/>
              <a:buNone/>
            </a:pPr>
            <a:r>
              <a:rPr lang="en-US" altLang="en-US" sz="1600" b="0" dirty="0">
                <a:solidFill>
                  <a:srgbClr val="0000FF"/>
                </a:solidFill>
              </a:rPr>
              <a:t>gets blurry when you intentionally cross your eyes). Likewise, the act of accommodation</a:t>
            </a:r>
          </a:p>
          <a:p>
            <a:pPr eaLnBrk="1" hangingPunct="1">
              <a:spcBef>
                <a:spcPct val="0"/>
              </a:spcBef>
              <a:buClrTx/>
              <a:buSzTx/>
              <a:buFontTx/>
              <a:buNone/>
            </a:pPr>
            <a:r>
              <a:rPr lang="en-US" altLang="en-US" sz="1600" b="0" dirty="0">
                <a:solidFill>
                  <a:srgbClr val="0000FF"/>
                </a:solidFill>
              </a:rPr>
              <a:t>induces a certain degree of convergence. </a:t>
            </a:r>
            <a:r>
              <a:rPr lang="en-US" altLang="en-US" sz="1600" b="0" u="sng" dirty="0">
                <a:solidFill>
                  <a:srgbClr val="0000FF"/>
                </a:solidFill>
              </a:rPr>
              <a:t>The quantitative relationship between the</a:t>
            </a:r>
          </a:p>
          <a:p>
            <a:pPr eaLnBrk="1" hangingPunct="1">
              <a:spcBef>
                <a:spcPct val="0"/>
              </a:spcBef>
              <a:buClrTx/>
              <a:buSzTx/>
              <a:buFontTx/>
              <a:buNone/>
            </a:pPr>
            <a:r>
              <a:rPr lang="en-US" altLang="en-US" sz="1600" b="0" u="sng" dirty="0">
                <a:solidFill>
                  <a:srgbClr val="0000FF"/>
                </a:solidFill>
              </a:rPr>
              <a:t>amplitude of convergence (AC) and the amount of accommodation (A) is represented</a:t>
            </a:r>
          </a:p>
          <a:p>
            <a:pPr eaLnBrk="1" hangingPunct="1">
              <a:spcBef>
                <a:spcPct val="0"/>
              </a:spcBef>
              <a:buClrTx/>
              <a:buSzTx/>
              <a:buFontTx/>
              <a:buNone/>
            </a:pPr>
            <a:r>
              <a:rPr lang="en-US" altLang="en-US" sz="1600" b="0" u="sng" dirty="0">
                <a:solidFill>
                  <a:srgbClr val="0000FF"/>
                </a:solidFill>
              </a:rPr>
              <a:t>by the </a:t>
            </a:r>
            <a:r>
              <a:rPr lang="en-US" altLang="en-US" sz="1600" u="sng" dirty="0">
                <a:solidFill>
                  <a:srgbClr val="0000FF"/>
                </a:solidFill>
              </a:rPr>
              <a:t>AC/A ratio</a:t>
            </a:r>
            <a:r>
              <a:rPr lang="en-US" altLang="en-US" sz="1600" b="0" dirty="0">
                <a:solidFill>
                  <a:srgbClr val="0000FF"/>
                </a:solidFill>
              </a:rPr>
              <a:t>. </a:t>
            </a:r>
            <a:r>
              <a:rPr lang="en-US" altLang="en-US" sz="1600" b="0" dirty="0"/>
              <a:t>For some individuals, the ‘factory setting’ of the AC/A ratio is too</a:t>
            </a:r>
          </a:p>
          <a:p>
            <a:pPr eaLnBrk="1" hangingPunct="1">
              <a:spcBef>
                <a:spcPct val="0"/>
              </a:spcBef>
              <a:buClrTx/>
              <a:buSzTx/>
              <a:buFontTx/>
              <a:buNone/>
            </a:pPr>
            <a:r>
              <a:rPr lang="en-US" altLang="en-US" sz="1600" b="0" dirty="0"/>
              <a:t>high—their eyes converge so much when they accommodate that their fusional and</a:t>
            </a:r>
          </a:p>
          <a:p>
            <a:pPr eaLnBrk="1" hangingPunct="1">
              <a:spcBef>
                <a:spcPct val="0"/>
              </a:spcBef>
              <a:buClrTx/>
              <a:buSzTx/>
              <a:buFontTx/>
              <a:buNone/>
            </a:pPr>
            <a:r>
              <a:rPr lang="en-US" altLang="en-US" sz="1600" b="0" dirty="0"/>
              <a:t>divergence mechanisms are overwhelmed, and an ET results. (Because near vision</a:t>
            </a:r>
          </a:p>
          <a:p>
            <a:pPr eaLnBrk="1" hangingPunct="1">
              <a:spcBef>
                <a:spcPct val="0"/>
              </a:spcBef>
              <a:buClrTx/>
              <a:buSzTx/>
              <a:buFontTx/>
              <a:buNone/>
            </a:pPr>
            <a:r>
              <a:rPr lang="en-US" altLang="en-US" sz="1600" b="0" dirty="0"/>
              <a:t>elicits more accommodation than distance vision,</a:t>
            </a:r>
            <a:r>
              <a:rPr lang="en-US" altLang="en-US" sz="1600" dirty="0"/>
              <a:t> </a:t>
            </a:r>
            <a:r>
              <a:rPr lang="en-US" altLang="en-US" sz="1600" b="0" dirty="0"/>
              <a:t>the ET is greatest at near.) </a:t>
            </a:r>
          </a:p>
        </p:txBody>
      </p:sp>
      <p:sp>
        <p:nvSpPr>
          <p:cNvPr id="151600" name="Slide Number Placeholder 1">
            <a:extLst>
              <a:ext uri="{FF2B5EF4-FFF2-40B4-BE49-F238E27FC236}">
                <a16:creationId xmlns:a16="http://schemas.microsoft.com/office/drawing/2014/main" id="{35E6EF59-93C0-4B7A-AF15-795F76E4058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E83E943-06DD-4A89-B241-12ABD09E67C8}" type="slidenum">
              <a:rPr lang="en-US" altLang="en-US" sz="1000"/>
              <a:pPr>
                <a:spcBef>
                  <a:spcPct val="0"/>
                </a:spcBef>
                <a:buClrTx/>
                <a:buSzTx/>
                <a:buFontTx/>
                <a:buNone/>
              </a:pPr>
              <a:t>197</a:t>
            </a:fld>
            <a:endParaRPr lang="en-US" altLang="en-US" sz="1000"/>
          </a:p>
        </p:txBody>
      </p:sp>
      <p:sp>
        <p:nvSpPr>
          <p:cNvPr id="151601" name="TextBox 1">
            <a:extLst>
              <a:ext uri="{FF2B5EF4-FFF2-40B4-BE49-F238E27FC236}">
                <a16:creationId xmlns:a16="http://schemas.microsoft.com/office/drawing/2014/main" id="{D8F6CEEC-0B86-42A6-8B7F-CBAE26F4D918}"/>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0000FF"/>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0000FF"/>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0000FF"/>
                </a:solidFill>
              </a:rPr>
              <a:t>What is a normal AC/A?</a:t>
            </a:r>
            <a:endParaRPr lang="en-US" altLang="en-US" sz="1400" i="1">
              <a:solidFill>
                <a:srgbClr val="0000FF"/>
              </a:solidFill>
            </a:endParaRPr>
          </a:p>
          <a:p>
            <a:pPr eaLnBrk="1" hangingPunct="1">
              <a:spcBef>
                <a:spcPct val="0"/>
              </a:spcBef>
              <a:buClrTx/>
              <a:buSzTx/>
              <a:buFontTx/>
              <a:buNone/>
            </a:pPr>
            <a:r>
              <a:rPr lang="en-US" altLang="en-US" sz="1400">
                <a:solidFill>
                  <a:srgbClr val="0000FF"/>
                </a:solidFill>
              </a:rPr>
              <a:t>Around 3:1 to 5:1</a:t>
            </a:r>
          </a:p>
        </p:txBody>
      </p:sp>
      <p:sp>
        <p:nvSpPr>
          <p:cNvPr id="2" name="Oval 1">
            <a:extLst>
              <a:ext uri="{FF2B5EF4-FFF2-40B4-BE49-F238E27FC236}">
                <a16:creationId xmlns:a16="http://schemas.microsoft.com/office/drawing/2014/main" id="{BCCDDA5A-AF5D-443F-B23B-4BB03D448271}"/>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0D01B20D-C18D-4106-A738-A7F052AB19E5}"/>
              </a:ext>
            </a:extLst>
          </p:cNvPr>
          <p:cNvSpPr>
            <a:spLocks noGrp="1"/>
          </p:cNvSpPr>
          <p:nvPr>
            <p:ph type="title"/>
          </p:nvPr>
        </p:nvSpPr>
        <p:spPr/>
        <p:txBody>
          <a:bodyPr/>
          <a:lstStyle/>
          <a:p>
            <a:endParaRPr lang="en-US"/>
          </a:p>
        </p:txBody>
      </p:sp>
      <p:sp>
        <p:nvSpPr>
          <p:cNvPr id="35" name="TextBox 34">
            <a:extLst>
              <a:ext uri="{FF2B5EF4-FFF2-40B4-BE49-F238E27FC236}">
                <a16:creationId xmlns:a16="http://schemas.microsoft.com/office/drawing/2014/main" id="{CE9107AC-087F-4A8C-8090-D7802A6B5E0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Text Box 3">
            <a:extLst>
              <a:ext uri="{FF2B5EF4-FFF2-40B4-BE49-F238E27FC236}">
                <a16:creationId xmlns:a16="http://schemas.microsoft.com/office/drawing/2014/main" id="{F80E2FC2-F1D3-4269-AC2E-8A9E46F7BF99}"/>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2580" name="Text Box 4">
            <a:extLst>
              <a:ext uri="{FF2B5EF4-FFF2-40B4-BE49-F238E27FC236}">
                <a16:creationId xmlns:a16="http://schemas.microsoft.com/office/drawing/2014/main" id="{0A86A0FD-0C78-4666-AC42-759617AFEEC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2581" name="Text Box 5">
            <a:extLst>
              <a:ext uri="{FF2B5EF4-FFF2-40B4-BE49-F238E27FC236}">
                <a16:creationId xmlns:a16="http://schemas.microsoft.com/office/drawing/2014/main" id="{8178CC61-4189-4F0A-8ED5-B31ADBCDBCB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2582" name="Text Box 6">
            <a:extLst>
              <a:ext uri="{FF2B5EF4-FFF2-40B4-BE49-F238E27FC236}">
                <a16:creationId xmlns:a16="http://schemas.microsoft.com/office/drawing/2014/main" id="{B01915F6-9255-4E43-88FA-0B7D046326D4}"/>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2583" name="Text Box 7">
            <a:extLst>
              <a:ext uri="{FF2B5EF4-FFF2-40B4-BE49-F238E27FC236}">
                <a16:creationId xmlns:a16="http://schemas.microsoft.com/office/drawing/2014/main" id="{5F8B45BF-6603-44F2-A955-BF25EB4A4BBE}"/>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2584" name="Text Box 8">
            <a:extLst>
              <a:ext uri="{FF2B5EF4-FFF2-40B4-BE49-F238E27FC236}">
                <a16:creationId xmlns:a16="http://schemas.microsoft.com/office/drawing/2014/main" id="{D255A5D9-0C63-4BBC-8FA4-494C50DF1C7E}"/>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2585" name="Line 9">
            <a:extLst>
              <a:ext uri="{FF2B5EF4-FFF2-40B4-BE49-F238E27FC236}">
                <a16:creationId xmlns:a16="http://schemas.microsoft.com/office/drawing/2014/main" id="{962D8955-4610-45FE-B00E-E6F447593F6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6" name="Line 10">
            <a:extLst>
              <a:ext uri="{FF2B5EF4-FFF2-40B4-BE49-F238E27FC236}">
                <a16:creationId xmlns:a16="http://schemas.microsoft.com/office/drawing/2014/main" id="{245DD973-E2E7-4627-A56B-987B0836158A}"/>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7" name="Line 11">
            <a:extLst>
              <a:ext uri="{FF2B5EF4-FFF2-40B4-BE49-F238E27FC236}">
                <a16:creationId xmlns:a16="http://schemas.microsoft.com/office/drawing/2014/main" id="{49483447-5DAB-4889-B0DF-12B9C3DB9F1D}"/>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8" name="Line 12">
            <a:extLst>
              <a:ext uri="{FF2B5EF4-FFF2-40B4-BE49-F238E27FC236}">
                <a16:creationId xmlns:a16="http://schemas.microsoft.com/office/drawing/2014/main" id="{6F08D742-CAC1-4BC1-BF17-1CD94EC4EB0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89" name="Line 13">
            <a:extLst>
              <a:ext uri="{FF2B5EF4-FFF2-40B4-BE49-F238E27FC236}">
                <a16:creationId xmlns:a16="http://schemas.microsoft.com/office/drawing/2014/main" id="{0173AF2C-2DA1-4D73-8F9E-18C5FA50C281}"/>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0" name="Line 14">
            <a:extLst>
              <a:ext uri="{FF2B5EF4-FFF2-40B4-BE49-F238E27FC236}">
                <a16:creationId xmlns:a16="http://schemas.microsoft.com/office/drawing/2014/main" id="{DD17FD09-B193-429F-A98F-8AD7D34AFDF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1" name="Line 15">
            <a:extLst>
              <a:ext uri="{FF2B5EF4-FFF2-40B4-BE49-F238E27FC236}">
                <a16:creationId xmlns:a16="http://schemas.microsoft.com/office/drawing/2014/main" id="{FEA947D7-3346-4E2A-BE25-26FAF7198C94}"/>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2" name="Line 16">
            <a:extLst>
              <a:ext uri="{FF2B5EF4-FFF2-40B4-BE49-F238E27FC236}">
                <a16:creationId xmlns:a16="http://schemas.microsoft.com/office/drawing/2014/main" id="{373F829D-A5E3-44F3-8251-9210F778653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593" name="Rectangle 17">
            <a:extLst>
              <a:ext uri="{FF2B5EF4-FFF2-40B4-BE49-F238E27FC236}">
                <a16:creationId xmlns:a16="http://schemas.microsoft.com/office/drawing/2014/main" id="{ACBB1DFB-5339-490C-9625-2493A424E36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2594" name="Rectangle 18">
            <a:extLst>
              <a:ext uri="{FF2B5EF4-FFF2-40B4-BE49-F238E27FC236}">
                <a16:creationId xmlns:a16="http://schemas.microsoft.com/office/drawing/2014/main" id="{24F4971F-FE6A-4FDD-AC2D-A6DCA069CA7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2595" name="Text Box 19">
            <a:extLst>
              <a:ext uri="{FF2B5EF4-FFF2-40B4-BE49-F238E27FC236}">
                <a16:creationId xmlns:a16="http://schemas.microsoft.com/office/drawing/2014/main" id="{BFAA590E-A47F-456F-A9A3-34C098BF7FA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2596" name="Text Box 20">
            <a:extLst>
              <a:ext uri="{FF2B5EF4-FFF2-40B4-BE49-F238E27FC236}">
                <a16:creationId xmlns:a16="http://schemas.microsoft.com/office/drawing/2014/main" id="{054A8D20-5D55-4B02-BB88-5D9E9582B3F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2597" name="Text Box 21">
            <a:extLst>
              <a:ext uri="{FF2B5EF4-FFF2-40B4-BE49-F238E27FC236}">
                <a16:creationId xmlns:a16="http://schemas.microsoft.com/office/drawing/2014/main" id="{6F6A52E7-2E08-4178-AE9C-08521AF5DE1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2614" name="Text Box 38">
            <a:extLst>
              <a:ext uri="{FF2B5EF4-FFF2-40B4-BE49-F238E27FC236}">
                <a16:creationId xmlns:a16="http://schemas.microsoft.com/office/drawing/2014/main" id="{DE442445-71FD-43FB-A912-D3AF08D785E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2615" name="Text Box 39">
            <a:extLst>
              <a:ext uri="{FF2B5EF4-FFF2-40B4-BE49-F238E27FC236}">
                <a16:creationId xmlns:a16="http://schemas.microsoft.com/office/drawing/2014/main" id="{DF83BDD6-02E7-419C-9E2C-13FD5CB8F06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2616" name="Text Box 40">
            <a:extLst>
              <a:ext uri="{FF2B5EF4-FFF2-40B4-BE49-F238E27FC236}">
                <a16:creationId xmlns:a16="http://schemas.microsoft.com/office/drawing/2014/main" id="{230D9128-34D9-4F7E-B525-D70E917D98C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2617" name="Line 41">
            <a:extLst>
              <a:ext uri="{FF2B5EF4-FFF2-40B4-BE49-F238E27FC236}">
                <a16:creationId xmlns:a16="http://schemas.microsoft.com/office/drawing/2014/main" id="{7612148D-CE26-460D-98FB-49E6BE4F428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8" name="Line 42">
            <a:extLst>
              <a:ext uri="{FF2B5EF4-FFF2-40B4-BE49-F238E27FC236}">
                <a16:creationId xmlns:a16="http://schemas.microsoft.com/office/drawing/2014/main" id="{0051AD1E-2DD2-4C7A-BCA9-B47D598C84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19" name="Line 43">
            <a:extLst>
              <a:ext uri="{FF2B5EF4-FFF2-40B4-BE49-F238E27FC236}">
                <a16:creationId xmlns:a16="http://schemas.microsoft.com/office/drawing/2014/main" id="{4F5DC413-ED25-4A81-8686-2FC18D3075F9}"/>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2620" name="Line 44">
            <a:extLst>
              <a:ext uri="{FF2B5EF4-FFF2-40B4-BE49-F238E27FC236}">
                <a16:creationId xmlns:a16="http://schemas.microsoft.com/office/drawing/2014/main" id="{FBC80F5A-8595-492D-9ACF-05918BB1734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F544F9F2-6D0B-4941-899B-EC67862A33DC}"/>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52622" name="Text Box 46">
            <a:extLst>
              <a:ext uri="{FF2B5EF4-FFF2-40B4-BE49-F238E27FC236}">
                <a16:creationId xmlns:a16="http://schemas.microsoft.com/office/drawing/2014/main" id="{AAAA706F-E4F5-47EC-A66E-CC3F8C4478FD}"/>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50000"/>
                  </a:schemeClr>
                </a:solidFill>
              </a:rPr>
              <a:t>What is the AC/A ratio?</a:t>
            </a:r>
          </a:p>
          <a:p>
            <a:pPr eaLnBrk="1" hangingPunct="1">
              <a:spcBef>
                <a:spcPct val="0"/>
              </a:spcBef>
              <a:buClrTx/>
              <a:buSzTx/>
              <a:buFontTx/>
              <a:buNone/>
            </a:pPr>
            <a:r>
              <a:rPr lang="en-US" altLang="en-US" sz="1600" b="0" dirty="0">
                <a:solidFill>
                  <a:schemeClr val="bg1">
                    <a:lumMod val="50000"/>
                  </a:schemeClr>
                </a:solidFill>
              </a:rPr>
              <a:t>The </a:t>
            </a:r>
            <a:r>
              <a:rPr lang="en-US" altLang="en-US" sz="1600" b="0" i="1" dirty="0">
                <a:solidFill>
                  <a:schemeClr val="bg1">
                    <a:lumMod val="50000"/>
                  </a:schemeClr>
                </a:solidFill>
              </a:rPr>
              <a:t>near triad</a:t>
            </a:r>
            <a:r>
              <a:rPr lang="en-US" altLang="en-US" sz="1600" b="0" dirty="0">
                <a:solidFill>
                  <a:schemeClr val="bg1">
                    <a:lumMod val="50000"/>
                  </a:schemeClr>
                </a:solidFill>
              </a:rPr>
              <a:t> consists of convergence, accommodation and miosis. The act of</a:t>
            </a:r>
          </a:p>
          <a:p>
            <a:pPr eaLnBrk="1" hangingPunct="1">
              <a:spcBef>
                <a:spcPct val="0"/>
              </a:spcBef>
              <a:buClrTx/>
              <a:buSzTx/>
              <a:buFontTx/>
              <a:buNone/>
            </a:pPr>
            <a:r>
              <a:rPr lang="en-US" altLang="en-US" sz="1600" b="0" dirty="0">
                <a:solidFill>
                  <a:schemeClr val="bg1">
                    <a:lumMod val="50000"/>
                  </a:schemeClr>
                </a:solidFill>
              </a:rPr>
              <a:t>convergence induces a certain amount of accommodation (this is why your vision</a:t>
            </a:r>
          </a:p>
          <a:p>
            <a:pPr eaLnBrk="1" hangingPunct="1">
              <a:spcBef>
                <a:spcPct val="0"/>
              </a:spcBef>
              <a:buClrTx/>
              <a:buSzTx/>
              <a:buFontTx/>
              <a:buNone/>
            </a:pPr>
            <a:r>
              <a:rPr lang="en-US" altLang="en-US" sz="1600" b="0" dirty="0">
                <a:solidFill>
                  <a:schemeClr val="bg1">
                    <a:lumMod val="50000"/>
                  </a:schemeClr>
                </a:solidFill>
              </a:rPr>
              <a:t>gets blurry when you intentionally cross your eyes); likewise, the act of accommodation</a:t>
            </a:r>
          </a:p>
          <a:p>
            <a:pPr eaLnBrk="1" hangingPunct="1">
              <a:spcBef>
                <a:spcPct val="0"/>
              </a:spcBef>
              <a:buClrTx/>
              <a:buSzTx/>
              <a:buFontTx/>
              <a:buNone/>
            </a:pPr>
            <a:r>
              <a:rPr lang="en-US" altLang="en-US" sz="1600" b="0" dirty="0">
                <a:solidFill>
                  <a:schemeClr val="bg1">
                    <a:lumMod val="50000"/>
                  </a:schemeClr>
                </a:solidFill>
              </a:rPr>
              <a:t>induces a certain degree of convergence. The quantitative relationship between the</a:t>
            </a:r>
          </a:p>
          <a:p>
            <a:pPr eaLnBrk="1" hangingPunct="1">
              <a:spcBef>
                <a:spcPct val="0"/>
              </a:spcBef>
              <a:buClrTx/>
              <a:buSzTx/>
              <a:buFontTx/>
              <a:buNone/>
            </a:pPr>
            <a:r>
              <a:rPr lang="en-US" altLang="en-US" sz="1600" b="0" dirty="0">
                <a:solidFill>
                  <a:schemeClr val="bg1">
                    <a:lumMod val="50000"/>
                  </a:schemeClr>
                </a:solidFill>
              </a:rPr>
              <a:t>amplitude of convergence (AC) and the amount of accommodation (A) is represented</a:t>
            </a:r>
          </a:p>
          <a:p>
            <a:pPr eaLnBrk="1" hangingPunct="1">
              <a:spcBef>
                <a:spcPct val="0"/>
              </a:spcBef>
              <a:buClrTx/>
              <a:buSzTx/>
              <a:buFontTx/>
              <a:buNone/>
            </a:pPr>
            <a:r>
              <a:rPr lang="en-US" altLang="en-US" sz="1600" b="0" dirty="0">
                <a:solidFill>
                  <a:schemeClr val="bg1">
                    <a:lumMod val="50000"/>
                  </a:schemeClr>
                </a:solidFill>
              </a:rPr>
              <a:t>by the </a:t>
            </a:r>
            <a:r>
              <a:rPr lang="en-US" altLang="en-US" sz="1600" dirty="0">
                <a:solidFill>
                  <a:schemeClr val="bg1">
                    <a:lumMod val="50000"/>
                  </a:schemeClr>
                </a:solidFill>
              </a:rPr>
              <a:t>AC/A ratio</a:t>
            </a:r>
            <a:r>
              <a:rPr lang="en-US" altLang="en-US" sz="1600" b="0" dirty="0">
                <a:solidFill>
                  <a:schemeClr val="bg1">
                    <a:lumMod val="50000"/>
                  </a:schemeClr>
                </a:solidFill>
              </a:rPr>
              <a:t>. For some individuals, the ‘factory setting’ of the AC/A ratio is too</a:t>
            </a:r>
          </a:p>
          <a:p>
            <a:pPr eaLnBrk="1" hangingPunct="1">
              <a:spcBef>
                <a:spcPct val="0"/>
              </a:spcBef>
              <a:buClrTx/>
              <a:buSzTx/>
              <a:buFontTx/>
              <a:buNone/>
            </a:pPr>
            <a:r>
              <a:rPr lang="en-US" altLang="en-US" sz="1600" b="0" dirty="0">
                <a:solidFill>
                  <a:schemeClr val="bg1">
                    <a:lumMod val="50000"/>
                  </a:schemeClr>
                </a:solidFill>
              </a:rPr>
              <a:t>high--their eyes converge so much when they accommodate that their fusional and</a:t>
            </a:r>
          </a:p>
          <a:p>
            <a:pPr eaLnBrk="1" hangingPunct="1">
              <a:spcBef>
                <a:spcPct val="0"/>
              </a:spcBef>
              <a:buClrTx/>
              <a:buSzTx/>
              <a:buFontTx/>
              <a:buNone/>
            </a:pPr>
            <a:r>
              <a:rPr lang="en-US" altLang="en-US" sz="1600" b="0" dirty="0">
                <a:solidFill>
                  <a:schemeClr val="bg1">
                    <a:lumMod val="50000"/>
                  </a:schemeClr>
                </a:solidFill>
              </a:rPr>
              <a:t>divergence mechanisms are overwhelmed, and an ET results. (Because near vision</a:t>
            </a:r>
          </a:p>
          <a:p>
            <a:pPr eaLnBrk="1" hangingPunct="1">
              <a:spcBef>
                <a:spcPct val="0"/>
              </a:spcBef>
              <a:buClrTx/>
              <a:buSzTx/>
              <a:buFontTx/>
              <a:buNone/>
            </a:pPr>
            <a:r>
              <a:rPr lang="en-US" altLang="en-US" sz="1600" b="0" dirty="0">
                <a:solidFill>
                  <a:schemeClr val="bg1">
                    <a:lumMod val="50000"/>
                  </a:schemeClr>
                </a:solidFill>
              </a:rPr>
              <a:t>elicits more accommodation than distance vision,</a:t>
            </a:r>
            <a:r>
              <a:rPr lang="en-US" altLang="en-US" sz="1600" dirty="0">
                <a:solidFill>
                  <a:schemeClr val="bg1">
                    <a:lumMod val="50000"/>
                  </a:schemeClr>
                </a:solidFill>
              </a:rPr>
              <a:t> </a:t>
            </a:r>
            <a:r>
              <a:rPr lang="en-US" altLang="en-US" sz="1600" b="0" dirty="0">
                <a:solidFill>
                  <a:schemeClr val="bg1">
                    <a:lumMod val="50000"/>
                  </a:schemeClr>
                </a:solidFill>
              </a:rPr>
              <a:t>the ET is greatest at near.) </a:t>
            </a:r>
          </a:p>
        </p:txBody>
      </p:sp>
      <p:sp>
        <p:nvSpPr>
          <p:cNvPr id="152624" name="Slide Number Placeholder 1">
            <a:extLst>
              <a:ext uri="{FF2B5EF4-FFF2-40B4-BE49-F238E27FC236}">
                <a16:creationId xmlns:a16="http://schemas.microsoft.com/office/drawing/2014/main" id="{0A4D2A7B-49F7-4244-B397-FB7343B51E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AFE49AB-0806-445C-9ED7-0556A053DAC7}" type="slidenum">
              <a:rPr lang="en-US" altLang="en-US" sz="1000"/>
              <a:pPr>
                <a:spcBef>
                  <a:spcPct val="0"/>
                </a:spcBef>
                <a:buClrTx/>
                <a:buSzTx/>
                <a:buFontTx/>
                <a:buNone/>
              </a:pPr>
              <a:t>198</a:t>
            </a:fld>
            <a:endParaRPr lang="en-US" altLang="en-US" sz="1000"/>
          </a:p>
        </p:txBody>
      </p:sp>
      <p:sp>
        <p:nvSpPr>
          <p:cNvPr id="152625" name="TextBox 1">
            <a:extLst>
              <a:ext uri="{FF2B5EF4-FFF2-40B4-BE49-F238E27FC236}">
                <a16:creationId xmlns:a16="http://schemas.microsoft.com/office/drawing/2014/main" id="{D3229484-8AE0-4326-B28C-9C1F1437565A}"/>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0000FF"/>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0000FF"/>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0000FF"/>
                </a:solidFill>
              </a:rPr>
              <a:t>What is a normal AC/A?</a:t>
            </a:r>
            <a:endParaRPr lang="en-US" altLang="en-US" sz="1400" i="1">
              <a:solidFill>
                <a:srgbClr val="0000FF"/>
              </a:solidFill>
            </a:endParaRPr>
          </a:p>
          <a:p>
            <a:pPr eaLnBrk="1" hangingPunct="1">
              <a:spcBef>
                <a:spcPct val="0"/>
              </a:spcBef>
              <a:buClrTx/>
              <a:buSzTx/>
              <a:buFontTx/>
              <a:buNone/>
            </a:pPr>
            <a:r>
              <a:rPr lang="en-US" altLang="en-US" sz="1400">
                <a:solidFill>
                  <a:srgbClr val="0000FF"/>
                </a:solidFill>
              </a:rPr>
              <a:t>Around 3:1 to 5:1</a:t>
            </a:r>
          </a:p>
        </p:txBody>
      </p:sp>
      <p:sp>
        <p:nvSpPr>
          <p:cNvPr id="152626" name="TextBox 1">
            <a:extLst>
              <a:ext uri="{FF2B5EF4-FFF2-40B4-BE49-F238E27FC236}">
                <a16:creationId xmlns:a16="http://schemas.microsoft.com/office/drawing/2014/main" id="{06238A4F-CE78-4AD3-BF96-B280021E6F9B}"/>
              </a:ext>
            </a:extLst>
          </p:cNvPr>
          <p:cNvSpPr txBox="1">
            <a:spLocks noChangeArrowheads="1"/>
          </p:cNvSpPr>
          <p:nvPr/>
        </p:nvSpPr>
        <p:spPr bwMode="auto">
          <a:xfrm>
            <a:off x="76200" y="1143000"/>
            <a:ext cx="8712200" cy="2246769"/>
          </a:xfrm>
          <a:prstGeom prst="rect">
            <a:avLst/>
          </a:prstGeom>
          <a:solidFill>
            <a:srgbClr val="FF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How is the AC/A ratio measured?</a:t>
            </a:r>
          </a:p>
          <a:p>
            <a:pPr eaLnBrk="1" hangingPunct="1">
              <a:spcBef>
                <a:spcPct val="0"/>
              </a:spcBef>
              <a:buClrTx/>
              <a:buSzTx/>
              <a:buFontTx/>
              <a:buNone/>
            </a:pPr>
            <a:r>
              <a:rPr lang="en-US" altLang="en-US" sz="1400" b="0" dirty="0">
                <a:solidFill>
                  <a:srgbClr val="FF99FF"/>
                </a:solidFill>
              </a:rPr>
              <a:t>The </a:t>
            </a:r>
            <a:r>
              <a:rPr lang="en-US" altLang="en-US" sz="1400" dirty="0">
                <a:solidFill>
                  <a:srgbClr val="FF99FF"/>
                </a:solidFill>
              </a:rPr>
              <a:t>gradient method </a:t>
            </a:r>
            <a:r>
              <a:rPr lang="en-US" altLang="en-US" sz="1400" b="0" dirty="0">
                <a:solidFill>
                  <a:srgbClr val="FF99FF"/>
                </a:solidFill>
              </a:rPr>
              <a:t>is probably the most commonly-employed technique in clinical practice. The child’s deviation is measured while gazing at a near (33 cm) target. The child is then re-measured while wearing a +3D add, the addition of which should obviate any accommodative effort on the child’s part to see a target at 33 cm. The change in ET is divided by 3 (the power of the add); the result is the child’s AC/A ratio. </a:t>
            </a:r>
          </a:p>
          <a:p>
            <a:pPr eaLnBrk="1" hangingPunct="1">
              <a:spcBef>
                <a:spcPct val="0"/>
              </a:spcBef>
              <a:buClrTx/>
              <a:buSzTx/>
              <a:buFontTx/>
              <a:buNone/>
            </a:pPr>
            <a:endParaRPr lang="en-US" altLang="en-US" sz="1400" b="0" dirty="0">
              <a:solidFill>
                <a:srgbClr val="FF99FF"/>
              </a:solidFill>
            </a:endParaRPr>
          </a:p>
          <a:p>
            <a:pPr algn="ctr" eaLnBrk="1" hangingPunct="1">
              <a:spcBef>
                <a:spcPct val="0"/>
              </a:spcBef>
              <a:buClrTx/>
              <a:buSzTx/>
              <a:buFontTx/>
              <a:buNone/>
            </a:pPr>
            <a:r>
              <a:rPr lang="en-US" altLang="en-US" sz="1400" b="0" dirty="0">
                <a:solidFill>
                  <a:srgbClr val="FF99FF"/>
                </a:solidFill>
              </a:rPr>
              <a:t>AC/A ratio = (ET’ without add - ET’ with add)/3</a:t>
            </a:r>
          </a:p>
          <a:p>
            <a:pPr eaLnBrk="1" hangingPunct="1">
              <a:spcBef>
                <a:spcPct val="0"/>
              </a:spcBef>
              <a:buClrTx/>
              <a:buSzTx/>
              <a:buFontTx/>
              <a:buNone/>
            </a:pPr>
            <a:endParaRPr lang="en-US" altLang="en-US" sz="1400" b="0" dirty="0">
              <a:solidFill>
                <a:srgbClr val="FF99FF"/>
              </a:solidFill>
            </a:endParaRPr>
          </a:p>
          <a:p>
            <a:pPr eaLnBrk="1" hangingPunct="1">
              <a:spcBef>
                <a:spcPct val="0"/>
              </a:spcBef>
              <a:buClrTx/>
              <a:buSzTx/>
              <a:buFontTx/>
              <a:buNone/>
            </a:pPr>
            <a:endParaRPr lang="en-US" altLang="en-US" sz="1400" b="0" dirty="0">
              <a:solidFill>
                <a:srgbClr val="FF99FF"/>
              </a:solidFill>
            </a:endParaRPr>
          </a:p>
          <a:p>
            <a:pPr eaLnBrk="1" hangingPunct="1">
              <a:spcBef>
                <a:spcPct val="0"/>
              </a:spcBef>
              <a:buClrTx/>
              <a:buSzTx/>
              <a:buFontTx/>
              <a:buNone/>
            </a:pPr>
            <a:r>
              <a:rPr lang="en-US" altLang="en-US" sz="1400" b="0" dirty="0">
                <a:solidFill>
                  <a:srgbClr val="FF99FF"/>
                </a:solidFill>
              </a:rPr>
              <a:t>If the result is greater than 5, the child has a high AC/A ratio.</a:t>
            </a:r>
          </a:p>
        </p:txBody>
      </p:sp>
      <p:sp>
        <p:nvSpPr>
          <p:cNvPr id="2" name="Oval 1">
            <a:extLst>
              <a:ext uri="{FF2B5EF4-FFF2-40B4-BE49-F238E27FC236}">
                <a16:creationId xmlns:a16="http://schemas.microsoft.com/office/drawing/2014/main" id="{B44B5E7F-0206-4DA3-BEAE-982C13E1A4DB}"/>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itle 2">
            <a:extLst>
              <a:ext uri="{FF2B5EF4-FFF2-40B4-BE49-F238E27FC236}">
                <a16:creationId xmlns:a16="http://schemas.microsoft.com/office/drawing/2014/main" id="{D8C0EE73-BA04-4F27-A90A-1D936183BF6E}"/>
              </a:ext>
            </a:extLst>
          </p:cNvPr>
          <p:cNvSpPr>
            <a:spLocks noGrp="1"/>
          </p:cNvSpPr>
          <p:nvPr>
            <p:ph type="title"/>
          </p:nvPr>
        </p:nvSpPr>
        <p:spPr/>
        <p:txBody>
          <a:bodyPr/>
          <a:lstStyle/>
          <a:p>
            <a:endParaRPr lang="en-US"/>
          </a:p>
        </p:txBody>
      </p:sp>
      <p:sp>
        <p:nvSpPr>
          <p:cNvPr id="36" name="TextBox 35">
            <a:extLst>
              <a:ext uri="{FF2B5EF4-FFF2-40B4-BE49-F238E27FC236}">
                <a16:creationId xmlns:a16="http://schemas.microsoft.com/office/drawing/2014/main" id="{4CCB2D1D-1DFE-40EC-807A-929EE967A01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Text Box 3">
            <a:extLst>
              <a:ext uri="{FF2B5EF4-FFF2-40B4-BE49-F238E27FC236}">
                <a16:creationId xmlns:a16="http://schemas.microsoft.com/office/drawing/2014/main" id="{DDFB5E3D-F2AF-4B90-A18B-197009CDC47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3604" name="Text Box 4">
            <a:extLst>
              <a:ext uri="{FF2B5EF4-FFF2-40B4-BE49-F238E27FC236}">
                <a16:creationId xmlns:a16="http://schemas.microsoft.com/office/drawing/2014/main" id="{D6642985-4869-4B2D-93DB-BAEC0957411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3605" name="Text Box 5">
            <a:extLst>
              <a:ext uri="{FF2B5EF4-FFF2-40B4-BE49-F238E27FC236}">
                <a16:creationId xmlns:a16="http://schemas.microsoft.com/office/drawing/2014/main" id="{D2E75C15-D9AF-4E2B-96CC-45750B61080D}"/>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3606" name="Text Box 6">
            <a:extLst>
              <a:ext uri="{FF2B5EF4-FFF2-40B4-BE49-F238E27FC236}">
                <a16:creationId xmlns:a16="http://schemas.microsoft.com/office/drawing/2014/main" id="{FF936B00-2653-4DD8-96B0-FC62BE6BE39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3607" name="Text Box 7">
            <a:extLst>
              <a:ext uri="{FF2B5EF4-FFF2-40B4-BE49-F238E27FC236}">
                <a16:creationId xmlns:a16="http://schemas.microsoft.com/office/drawing/2014/main" id="{7362F8F8-233C-428B-BECB-132882A315C8}"/>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3608" name="Text Box 8">
            <a:extLst>
              <a:ext uri="{FF2B5EF4-FFF2-40B4-BE49-F238E27FC236}">
                <a16:creationId xmlns:a16="http://schemas.microsoft.com/office/drawing/2014/main" id="{D07D9A08-3B23-4F25-87FA-8F6AD1D0D12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3609" name="Line 9">
            <a:extLst>
              <a:ext uri="{FF2B5EF4-FFF2-40B4-BE49-F238E27FC236}">
                <a16:creationId xmlns:a16="http://schemas.microsoft.com/office/drawing/2014/main" id="{F9069C46-0431-4693-A03D-AC8A8279F5C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0" name="Line 10">
            <a:extLst>
              <a:ext uri="{FF2B5EF4-FFF2-40B4-BE49-F238E27FC236}">
                <a16:creationId xmlns:a16="http://schemas.microsoft.com/office/drawing/2014/main" id="{F6B72527-0D16-4813-B111-96796CB3405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1" name="Line 11">
            <a:extLst>
              <a:ext uri="{FF2B5EF4-FFF2-40B4-BE49-F238E27FC236}">
                <a16:creationId xmlns:a16="http://schemas.microsoft.com/office/drawing/2014/main" id="{621D809C-4C5C-4F6B-9B64-D8AAC2AFBF27}"/>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2" name="Line 12">
            <a:extLst>
              <a:ext uri="{FF2B5EF4-FFF2-40B4-BE49-F238E27FC236}">
                <a16:creationId xmlns:a16="http://schemas.microsoft.com/office/drawing/2014/main" id="{20E00E84-E213-4264-A1CD-14312C4A512E}"/>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3" name="Line 13">
            <a:extLst>
              <a:ext uri="{FF2B5EF4-FFF2-40B4-BE49-F238E27FC236}">
                <a16:creationId xmlns:a16="http://schemas.microsoft.com/office/drawing/2014/main" id="{ECE20F78-EBAD-45F9-AB8B-A44B236462EC}"/>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4" name="Line 14">
            <a:extLst>
              <a:ext uri="{FF2B5EF4-FFF2-40B4-BE49-F238E27FC236}">
                <a16:creationId xmlns:a16="http://schemas.microsoft.com/office/drawing/2014/main" id="{6AE1E4EF-F3AA-4833-9A70-18628D2426D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5" name="Line 15">
            <a:extLst>
              <a:ext uri="{FF2B5EF4-FFF2-40B4-BE49-F238E27FC236}">
                <a16:creationId xmlns:a16="http://schemas.microsoft.com/office/drawing/2014/main" id="{85F594FA-02E4-483F-9BEA-3F470F49FED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6" name="Line 16">
            <a:extLst>
              <a:ext uri="{FF2B5EF4-FFF2-40B4-BE49-F238E27FC236}">
                <a16:creationId xmlns:a16="http://schemas.microsoft.com/office/drawing/2014/main" id="{022FFC4D-1EE9-4FD6-9D50-31112F90913D}"/>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7" name="Rectangle 17">
            <a:extLst>
              <a:ext uri="{FF2B5EF4-FFF2-40B4-BE49-F238E27FC236}">
                <a16:creationId xmlns:a16="http://schemas.microsoft.com/office/drawing/2014/main" id="{5D30F0D5-976F-48EA-87A4-928F84CD57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3618" name="Rectangle 18">
            <a:extLst>
              <a:ext uri="{FF2B5EF4-FFF2-40B4-BE49-F238E27FC236}">
                <a16:creationId xmlns:a16="http://schemas.microsoft.com/office/drawing/2014/main" id="{443D4C07-4A9A-403D-BD3E-8DCE7C7B3F8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3619" name="Text Box 19">
            <a:extLst>
              <a:ext uri="{FF2B5EF4-FFF2-40B4-BE49-F238E27FC236}">
                <a16:creationId xmlns:a16="http://schemas.microsoft.com/office/drawing/2014/main" id="{427BD922-FCEC-4482-B1E8-952FFBCE219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3620" name="Text Box 20">
            <a:extLst>
              <a:ext uri="{FF2B5EF4-FFF2-40B4-BE49-F238E27FC236}">
                <a16:creationId xmlns:a16="http://schemas.microsoft.com/office/drawing/2014/main" id="{B551C392-2986-4ED8-BEF9-0CBA47509DF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3621" name="Text Box 21">
            <a:extLst>
              <a:ext uri="{FF2B5EF4-FFF2-40B4-BE49-F238E27FC236}">
                <a16:creationId xmlns:a16="http://schemas.microsoft.com/office/drawing/2014/main" id="{E785395D-5BBB-4F9B-8DF5-EB0E7F7E601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3638" name="Text Box 38">
            <a:extLst>
              <a:ext uri="{FF2B5EF4-FFF2-40B4-BE49-F238E27FC236}">
                <a16:creationId xmlns:a16="http://schemas.microsoft.com/office/drawing/2014/main" id="{94ADC2F1-6F1D-41D4-B42B-2EC6302368C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3639" name="Text Box 39">
            <a:extLst>
              <a:ext uri="{FF2B5EF4-FFF2-40B4-BE49-F238E27FC236}">
                <a16:creationId xmlns:a16="http://schemas.microsoft.com/office/drawing/2014/main" id="{D103FD6D-9E97-48F6-9EC4-480C92ADB9A4}"/>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3640" name="Text Box 40">
            <a:extLst>
              <a:ext uri="{FF2B5EF4-FFF2-40B4-BE49-F238E27FC236}">
                <a16:creationId xmlns:a16="http://schemas.microsoft.com/office/drawing/2014/main" id="{ABB85CC9-763B-493F-9B1C-2289ED9C44C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3641" name="Line 41">
            <a:extLst>
              <a:ext uri="{FF2B5EF4-FFF2-40B4-BE49-F238E27FC236}">
                <a16:creationId xmlns:a16="http://schemas.microsoft.com/office/drawing/2014/main" id="{96F7FE31-E96D-4C01-949C-702058ABFEE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2" name="Line 42">
            <a:extLst>
              <a:ext uri="{FF2B5EF4-FFF2-40B4-BE49-F238E27FC236}">
                <a16:creationId xmlns:a16="http://schemas.microsoft.com/office/drawing/2014/main" id="{8006432A-90DC-4D0D-A128-1982B652C93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3" name="Line 43">
            <a:extLst>
              <a:ext uri="{FF2B5EF4-FFF2-40B4-BE49-F238E27FC236}">
                <a16:creationId xmlns:a16="http://schemas.microsoft.com/office/drawing/2014/main" id="{EEFA77C3-451D-4DC9-BBEE-175AC624F1F9}"/>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44" name="Line 44">
            <a:extLst>
              <a:ext uri="{FF2B5EF4-FFF2-40B4-BE49-F238E27FC236}">
                <a16:creationId xmlns:a16="http://schemas.microsoft.com/office/drawing/2014/main" id="{D600B6DA-9D55-4E37-B6D0-8199E03725B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3341" name="Text Box 45">
            <a:extLst>
              <a:ext uri="{FF2B5EF4-FFF2-40B4-BE49-F238E27FC236}">
                <a16:creationId xmlns:a16="http://schemas.microsoft.com/office/drawing/2014/main" id="{C5E9A922-25AD-4E94-A9EC-25D297D9E55A}"/>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sz="1600" b="0" i="1" dirty="0">
                <a:solidFill>
                  <a:schemeClr val="bg1">
                    <a:lumMod val="65000"/>
                  </a:schemeClr>
                </a:solidFill>
                <a:latin typeface="Arial" charset="0"/>
              </a:rPr>
              <a:t>Accommodative:</a:t>
            </a:r>
            <a:r>
              <a:rPr lang="en-US" sz="1600" i="1" dirty="0">
                <a:solidFill>
                  <a:schemeClr val="bg1">
                    <a:lumMod val="65000"/>
                  </a:schemeClr>
                </a:solidFill>
                <a:latin typeface="Arial" charset="0"/>
              </a:rPr>
              <a:t> </a:t>
            </a:r>
            <a:r>
              <a:rPr lang="en-US" sz="1600" i="1" dirty="0" err="1">
                <a:solidFill>
                  <a:schemeClr val="bg1">
                    <a:lumMod val="65000"/>
                  </a:schemeClr>
                </a:solidFill>
                <a:latin typeface="Arial" charset="0"/>
              </a:rPr>
              <a:t>Nonrefractive</a:t>
            </a:r>
            <a:endParaRPr lang="en-US" sz="1600" i="1" dirty="0">
              <a:solidFill>
                <a:schemeClr val="bg1">
                  <a:lumMod val="65000"/>
                </a:schemeClr>
              </a:solidFill>
              <a:latin typeface="Arial" charset="0"/>
            </a:endParaRPr>
          </a:p>
          <a:p>
            <a:pPr eaLnBrk="1" hangingPunct="1">
              <a:defRPr/>
            </a:pPr>
            <a:r>
              <a:rPr lang="en-US" sz="1600" b="0" dirty="0">
                <a:solidFill>
                  <a:schemeClr val="bg1">
                    <a:lumMod val="65000"/>
                  </a:schemeClr>
                </a:solidFill>
                <a:latin typeface="Arial" charset="0"/>
              </a:rPr>
              <a:t>--ET secondary to…</a:t>
            </a:r>
            <a:r>
              <a:rPr lang="en-US" sz="1600" dirty="0">
                <a:solidFill>
                  <a:srgbClr val="0000FF"/>
                </a:solidFill>
                <a:latin typeface="Arial" charset="0"/>
              </a:rPr>
              <a:t>high AC/A ratio</a:t>
            </a:r>
          </a:p>
          <a:p>
            <a:pPr eaLnBrk="1" hangingPunct="1">
              <a:defRPr/>
            </a:pPr>
            <a:r>
              <a:rPr lang="en-US" sz="1600" b="0" dirty="0">
                <a:solidFill>
                  <a:srgbClr val="99CCFF"/>
                </a:solidFill>
                <a:latin typeface="Arial" charset="0"/>
              </a:rPr>
              <a:t>--ET’  </a:t>
            </a:r>
            <a:r>
              <a:rPr lang="en-US" sz="1600" dirty="0">
                <a:solidFill>
                  <a:srgbClr val="99CCFF"/>
                </a:solidFill>
                <a:latin typeface="Arial" charset="0"/>
              </a:rPr>
              <a:t>&gt;</a:t>
            </a:r>
            <a:r>
              <a:rPr lang="en-US" sz="1600" b="0" dirty="0">
                <a:solidFill>
                  <a:srgbClr val="99CCFF"/>
                </a:solidFill>
                <a:latin typeface="Arial" charset="0"/>
              </a:rPr>
              <a:t>  ET</a:t>
            </a:r>
          </a:p>
          <a:p>
            <a:pPr eaLnBrk="1" hangingPunct="1">
              <a:defRPr/>
            </a:pPr>
            <a:r>
              <a:rPr lang="en-US" sz="1600" b="0" dirty="0">
                <a:solidFill>
                  <a:srgbClr val="99CCFF"/>
                </a:solidFill>
                <a:latin typeface="Arial" charset="0"/>
              </a:rPr>
              <a:t>--Average refractive error +2, but can be</a:t>
            </a:r>
          </a:p>
          <a:p>
            <a:pPr eaLnBrk="1" hangingPunct="1">
              <a:defRPr/>
            </a:pPr>
            <a:r>
              <a:rPr lang="en-US" sz="1600" b="0" dirty="0">
                <a:solidFill>
                  <a:srgbClr val="99CCFF"/>
                </a:solidFill>
                <a:latin typeface="Arial" charset="0"/>
              </a:rPr>
              <a:t>   anything, even </a:t>
            </a:r>
            <a:r>
              <a:rPr lang="en-US" sz="1600" dirty="0">
                <a:solidFill>
                  <a:srgbClr val="99CCFF"/>
                </a:solidFill>
                <a:latin typeface="Arial" charset="0"/>
              </a:rPr>
              <a:t>myopic</a:t>
            </a:r>
          </a:p>
          <a:p>
            <a:pPr eaLnBrk="1" hangingPunct="1">
              <a:defRPr/>
            </a:pPr>
            <a:r>
              <a:rPr lang="en-US" sz="1600" dirty="0">
                <a:solidFill>
                  <a:srgbClr val="99CCFF"/>
                </a:solidFill>
                <a:latin typeface="Arial" charset="0"/>
              </a:rPr>
              <a:t>Management</a:t>
            </a:r>
          </a:p>
          <a:p>
            <a:pPr eaLnBrk="1" hangingPunct="1">
              <a:defRPr/>
            </a:pPr>
            <a:r>
              <a:rPr lang="en-US" sz="1600" b="0" dirty="0">
                <a:solidFill>
                  <a:srgbClr val="99CCFF"/>
                </a:solidFill>
                <a:latin typeface="Arial" charset="0"/>
              </a:rPr>
              <a:t>--No consensus on optimum treatment</a:t>
            </a:r>
          </a:p>
          <a:p>
            <a:pPr eaLnBrk="1" hangingPunct="1">
              <a:defRPr/>
            </a:pPr>
            <a:r>
              <a:rPr lang="en-US" sz="1600" b="0" dirty="0">
                <a:solidFill>
                  <a:srgbClr val="99CCFF"/>
                </a:solidFill>
                <a:latin typeface="Arial" charset="0"/>
              </a:rPr>
              <a:t>--Give bifocal of about…+3</a:t>
            </a:r>
          </a:p>
          <a:p>
            <a:pPr eaLnBrk="1" hangingPunct="1">
              <a:defRPr/>
            </a:pPr>
            <a:r>
              <a:rPr lang="en-US" sz="1600" b="0" dirty="0">
                <a:solidFill>
                  <a:srgbClr val="99CCFF"/>
                </a:solidFill>
                <a:latin typeface="Arial" charset="0"/>
              </a:rPr>
              <a:t>--Reasonable treatment goals:</a:t>
            </a:r>
          </a:p>
          <a:p>
            <a:pPr eaLnBrk="1" hangingPunct="1">
              <a:defRPr/>
            </a:pPr>
            <a:r>
              <a:rPr lang="en-US" sz="1600" b="0" dirty="0">
                <a:solidFill>
                  <a:srgbClr val="99CCFF"/>
                </a:solidFill>
                <a:latin typeface="Arial" charset="0"/>
              </a:rPr>
              <a:t>   --Distance: Fusion</a:t>
            </a:r>
          </a:p>
          <a:p>
            <a:pPr eaLnBrk="1" hangingPunct="1">
              <a:defRPr/>
            </a:pPr>
            <a:r>
              <a:rPr lang="en-US" sz="1600" b="0" dirty="0">
                <a:solidFill>
                  <a:srgbClr val="99CCFF"/>
                </a:solidFill>
                <a:latin typeface="Arial" charset="0"/>
              </a:rPr>
              <a:t>   --Near: &lt;10</a:t>
            </a:r>
            <a:r>
              <a:rPr lang="en-US" sz="1600" b="0" dirty="0">
                <a:solidFill>
                  <a:srgbClr val="99CCFF"/>
                </a:solidFill>
                <a:latin typeface="Symbol" pitchFamily="18" charset="2"/>
              </a:rPr>
              <a:t>D</a:t>
            </a:r>
            <a:r>
              <a:rPr lang="en-US" sz="1600" b="0" dirty="0">
                <a:solidFill>
                  <a:srgbClr val="99CCFF"/>
                </a:solidFill>
                <a:latin typeface="Arial" charset="0"/>
              </a:rPr>
              <a:t> ET</a:t>
            </a:r>
            <a:endParaRPr lang="en-US" sz="1600" dirty="0">
              <a:solidFill>
                <a:srgbClr val="99CCFF"/>
              </a:solidFill>
              <a:latin typeface="Arial" charset="0"/>
            </a:endParaRPr>
          </a:p>
        </p:txBody>
      </p:sp>
      <p:sp>
        <p:nvSpPr>
          <p:cNvPr id="153646" name="Text Box 46">
            <a:extLst>
              <a:ext uri="{FF2B5EF4-FFF2-40B4-BE49-F238E27FC236}">
                <a16:creationId xmlns:a16="http://schemas.microsoft.com/office/drawing/2014/main" id="{350C6690-73DA-4BE0-8394-4ACB57D232D8}"/>
              </a:ext>
            </a:extLst>
          </p:cNvPr>
          <p:cNvSpPr txBox="1">
            <a:spLocks noChangeArrowheads="1"/>
          </p:cNvSpPr>
          <p:nvPr/>
        </p:nvSpPr>
        <p:spPr bwMode="auto">
          <a:xfrm>
            <a:off x="533400" y="990600"/>
            <a:ext cx="8080375" cy="2554288"/>
          </a:xfrm>
          <a:prstGeom prst="rect">
            <a:avLst/>
          </a:prstGeom>
          <a:solidFill>
            <a:schemeClr val="accent5">
              <a:lumMod val="75000"/>
            </a:schemeClr>
          </a:solidFill>
          <a:ln w="9525">
            <a:no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50000"/>
                  </a:schemeClr>
                </a:solidFill>
              </a:rPr>
              <a:t>What is the AC/A ratio?</a:t>
            </a:r>
          </a:p>
          <a:p>
            <a:pPr eaLnBrk="1" hangingPunct="1">
              <a:spcBef>
                <a:spcPct val="0"/>
              </a:spcBef>
              <a:buClrTx/>
              <a:buSzTx/>
              <a:buFontTx/>
              <a:buNone/>
            </a:pPr>
            <a:r>
              <a:rPr lang="en-US" altLang="en-US" sz="1600" b="0" dirty="0">
                <a:solidFill>
                  <a:schemeClr val="bg1">
                    <a:lumMod val="50000"/>
                  </a:schemeClr>
                </a:solidFill>
              </a:rPr>
              <a:t>The </a:t>
            </a:r>
            <a:r>
              <a:rPr lang="en-US" altLang="en-US" sz="1600" b="0" i="1" dirty="0">
                <a:solidFill>
                  <a:schemeClr val="bg1">
                    <a:lumMod val="50000"/>
                  </a:schemeClr>
                </a:solidFill>
              </a:rPr>
              <a:t>near triad</a:t>
            </a:r>
            <a:r>
              <a:rPr lang="en-US" altLang="en-US" sz="1600" b="0" dirty="0">
                <a:solidFill>
                  <a:schemeClr val="bg1">
                    <a:lumMod val="50000"/>
                  </a:schemeClr>
                </a:solidFill>
              </a:rPr>
              <a:t> consists of convergence, accommodation and miosis. The act of</a:t>
            </a:r>
          </a:p>
          <a:p>
            <a:pPr eaLnBrk="1" hangingPunct="1">
              <a:spcBef>
                <a:spcPct val="0"/>
              </a:spcBef>
              <a:buClrTx/>
              <a:buSzTx/>
              <a:buFontTx/>
              <a:buNone/>
            </a:pPr>
            <a:r>
              <a:rPr lang="en-US" altLang="en-US" sz="1600" b="0" dirty="0">
                <a:solidFill>
                  <a:schemeClr val="bg1">
                    <a:lumMod val="50000"/>
                  </a:schemeClr>
                </a:solidFill>
              </a:rPr>
              <a:t>convergence induces a certain amount of accommodation (this is why your vision</a:t>
            </a:r>
          </a:p>
          <a:p>
            <a:pPr eaLnBrk="1" hangingPunct="1">
              <a:spcBef>
                <a:spcPct val="0"/>
              </a:spcBef>
              <a:buClrTx/>
              <a:buSzTx/>
              <a:buFontTx/>
              <a:buNone/>
            </a:pPr>
            <a:r>
              <a:rPr lang="en-US" altLang="en-US" sz="1600" b="0" dirty="0">
                <a:solidFill>
                  <a:schemeClr val="bg1">
                    <a:lumMod val="50000"/>
                  </a:schemeClr>
                </a:solidFill>
              </a:rPr>
              <a:t>gets blurry when you intentionally cross your eyes); likewise, the act of accommodation</a:t>
            </a:r>
          </a:p>
          <a:p>
            <a:pPr eaLnBrk="1" hangingPunct="1">
              <a:spcBef>
                <a:spcPct val="0"/>
              </a:spcBef>
              <a:buClrTx/>
              <a:buSzTx/>
              <a:buFontTx/>
              <a:buNone/>
            </a:pPr>
            <a:r>
              <a:rPr lang="en-US" altLang="en-US" sz="1600" b="0" dirty="0">
                <a:solidFill>
                  <a:schemeClr val="bg1">
                    <a:lumMod val="50000"/>
                  </a:schemeClr>
                </a:solidFill>
              </a:rPr>
              <a:t>induces a certain degree of convergence. The quantitative relationship between the</a:t>
            </a:r>
          </a:p>
          <a:p>
            <a:pPr eaLnBrk="1" hangingPunct="1">
              <a:spcBef>
                <a:spcPct val="0"/>
              </a:spcBef>
              <a:buClrTx/>
              <a:buSzTx/>
              <a:buFontTx/>
              <a:buNone/>
            </a:pPr>
            <a:r>
              <a:rPr lang="en-US" altLang="en-US" sz="1600" b="0" dirty="0">
                <a:solidFill>
                  <a:schemeClr val="bg1">
                    <a:lumMod val="50000"/>
                  </a:schemeClr>
                </a:solidFill>
              </a:rPr>
              <a:t>amplitude of convergence (AC) and the amount of accommodation (A) is represented</a:t>
            </a:r>
          </a:p>
          <a:p>
            <a:pPr eaLnBrk="1" hangingPunct="1">
              <a:spcBef>
                <a:spcPct val="0"/>
              </a:spcBef>
              <a:buClrTx/>
              <a:buSzTx/>
              <a:buFontTx/>
              <a:buNone/>
            </a:pPr>
            <a:r>
              <a:rPr lang="en-US" altLang="en-US" sz="1600" b="0" dirty="0">
                <a:solidFill>
                  <a:schemeClr val="bg1">
                    <a:lumMod val="50000"/>
                  </a:schemeClr>
                </a:solidFill>
              </a:rPr>
              <a:t>by the </a:t>
            </a:r>
            <a:r>
              <a:rPr lang="en-US" altLang="en-US" sz="1600" dirty="0">
                <a:solidFill>
                  <a:schemeClr val="bg1">
                    <a:lumMod val="50000"/>
                  </a:schemeClr>
                </a:solidFill>
              </a:rPr>
              <a:t>AC/A ratio</a:t>
            </a:r>
            <a:r>
              <a:rPr lang="en-US" altLang="en-US" sz="1600" b="0" dirty="0">
                <a:solidFill>
                  <a:schemeClr val="bg1">
                    <a:lumMod val="50000"/>
                  </a:schemeClr>
                </a:solidFill>
              </a:rPr>
              <a:t>. For some individuals, the ‘factory setting’ of the AC/A ratio is too</a:t>
            </a:r>
          </a:p>
          <a:p>
            <a:pPr eaLnBrk="1" hangingPunct="1">
              <a:spcBef>
                <a:spcPct val="0"/>
              </a:spcBef>
              <a:buClrTx/>
              <a:buSzTx/>
              <a:buFontTx/>
              <a:buNone/>
            </a:pPr>
            <a:r>
              <a:rPr lang="en-US" altLang="en-US" sz="1600" b="0" dirty="0">
                <a:solidFill>
                  <a:schemeClr val="bg1">
                    <a:lumMod val="50000"/>
                  </a:schemeClr>
                </a:solidFill>
              </a:rPr>
              <a:t>high--their eyes converge so much when they accommodate that their fusional and</a:t>
            </a:r>
          </a:p>
          <a:p>
            <a:pPr eaLnBrk="1" hangingPunct="1">
              <a:spcBef>
                <a:spcPct val="0"/>
              </a:spcBef>
              <a:buClrTx/>
              <a:buSzTx/>
              <a:buFontTx/>
              <a:buNone/>
            </a:pPr>
            <a:r>
              <a:rPr lang="en-US" altLang="en-US" sz="1600" b="0" dirty="0">
                <a:solidFill>
                  <a:schemeClr val="bg1">
                    <a:lumMod val="50000"/>
                  </a:schemeClr>
                </a:solidFill>
              </a:rPr>
              <a:t>divergence mechanisms are overwhelmed, and an ET results. (Because near vision</a:t>
            </a:r>
          </a:p>
          <a:p>
            <a:pPr eaLnBrk="1" hangingPunct="1">
              <a:spcBef>
                <a:spcPct val="0"/>
              </a:spcBef>
              <a:buClrTx/>
              <a:buSzTx/>
              <a:buFontTx/>
              <a:buNone/>
            </a:pPr>
            <a:r>
              <a:rPr lang="en-US" altLang="en-US" sz="1600" b="0" dirty="0">
                <a:solidFill>
                  <a:schemeClr val="bg1">
                    <a:lumMod val="50000"/>
                  </a:schemeClr>
                </a:solidFill>
              </a:rPr>
              <a:t>elicits more accommodation than distance vision,</a:t>
            </a:r>
            <a:r>
              <a:rPr lang="en-US" altLang="en-US" sz="1600" dirty="0">
                <a:solidFill>
                  <a:schemeClr val="bg1">
                    <a:lumMod val="50000"/>
                  </a:schemeClr>
                </a:solidFill>
              </a:rPr>
              <a:t> </a:t>
            </a:r>
            <a:r>
              <a:rPr lang="en-US" altLang="en-US" sz="1600" b="0" dirty="0">
                <a:solidFill>
                  <a:schemeClr val="bg1">
                    <a:lumMod val="50000"/>
                  </a:schemeClr>
                </a:solidFill>
              </a:rPr>
              <a:t>the ET is greatest at near.) </a:t>
            </a:r>
          </a:p>
        </p:txBody>
      </p:sp>
      <p:sp>
        <p:nvSpPr>
          <p:cNvPr id="153648" name="Slide Number Placeholder 1">
            <a:extLst>
              <a:ext uri="{FF2B5EF4-FFF2-40B4-BE49-F238E27FC236}">
                <a16:creationId xmlns:a16="http://schemas.microsoft.com/office/drawing/2014/main" id="{E067517B-814F-44B9-8054-BE8CFA46C5B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893C6DA-F191-410A-85C5-C6C4D958A7DA}" type="slidenum">
              <a:rPr lang="en-US" altLang="en-US" sz="1000"/>
              <a:pPr>
                <a:spcBef>
                  <a:spcPct val="0"/>
                </a:spcBef>
                <a:buClrTx/>
                <a:buSzTx/>
                <a:buFontTx/>
                <a:buNone/>
              </a:pPr>
              <a:t>199</a:t>
            </a:fld>
            <a:endParaRPr lang="en-US" altLang="en-US" sz="1000"/>
          </a:p>
        </p:txBody>
      </p:sp>
      <p:sp>
        <p:nvSpPr>
          <p:cNvPr id="153649" name="TextBox 1">
            <a:extLst>
              <a:ext uri="{FF2B5EF4-FFF2-40B4-BE49-F238E27FC236}">
                <a16:creationId xmlns:a16="http://schemas.microsoft.com/office/drawing/2014/main" id="{FF8AE407-0C07-40D5-A103-7FB24E02127B}"/>
              </a:ext>
            </a:extLst>
          </p:cNvPr>
          <p:cNvSpPr txBox="1">
            <a:spLocks noChangeArrowheads="1"/>
          </p:cNvSpPr>
          <p:nvPr/>
        </p:nvSpPr>
        <p:spPr bwMode="auto">
          <a:xfrm>
            <a:off x="1066800" y="4572000"/>
            <a:ext cx="2087563" cy="13843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What are the units for:</a:t>
            </a:r>
          </a:p>
          <a:p>
            <a:pPr eaLnBrk="1" hangingPunct="1">
              <a:spcBef>
                <a:spcPct val="0"/>
              </a:spcBef>
              <a:buClrTx/>
              <a:buSzTx/>
              <a:buFontTx/>
              <a:buNone/>
            </a:pPr>
            <a:r>
              <a:rPr lang="en-US" altLang="en-US" sz="1400" b="0" i="1">
                <a:solidFill>
                  <a:srgbClr val="0000FF"/>
                </a:solidFill>
              </a:rPr>
              <a:t>--AC? </a:t>
            </a:r>
            <a:r>
              <a:rPr lang="en-US" altLang="en-US" sz="1400">
                <a:solidFill>
                  <a:srgbClr val="0000FF"/>
                </a:solidFill>
              </a:rPr>
              <a:t>Prism diopters</a:t>
            </a:r>
          </a:p>
          <a:p>
            <a:pPr eaLnBrk="1" hangingPunct="1">
              <a:spcBef>
                <a:spcPct val="0"/>
              </a:spcBef>
              <a:buClrTx/>
              <a:buSzTx/>
              <a:buFontTx/>
              <a:buNone/>
            </a:pPr>
            <a:r>
              <a:rPr lang="en-US" altLang="en-US" sz="1400" b="0" i="1">
                <a:solidFill>
                  <a:srgbClr val="0000FF"/>
                </a:solidFill>
              </a:rPr>
              <a:t>--A? </a:t>
            </a:r>
            <a:r>
              <a:rPr lang="en-US" altLang="en-US" sz="1400">
                <a:solidFill>
                  <a:srgbClr val="0000FF"/>
                </a:solidFill>
              </a:rPr>
              <a:t>Diopters</a:t>
            </a:r>
          </a:p>
          <a:p>
            <a:pPr eaLnBrk="1" hangingPunct="1">
              <a:spcBef>
                <a:spcPct val="0"/>
              </a:spcBef>
              <a:buClrTx/>
              <a:buSzTx/>
              <a:buFontTx/>
              <a:buNone/>
            </a:pPr>
            <a:endParaRPr lang="en-US" altLang="en-US" sz="1400" b="0">
              <a:solidFill>
                <a:srgbClr val="0000FF"/>
              </a:solidFill>
            </a:endParaRPr>
          </a:p>
          <a:p>
            <a:pPr eaLnBrk="1" hangingPunct="1">
              <a:spcBef>
                <a:spcPct val="0"/>
              </a:spcBef>
              <a:buClrTx/>
              <a:buSzTx/>
              <a:buFontTx/>
              <a:buNone/>
            </a:pPr>
            <a:r>
              <a:rPr lang="en-US" altLang="en-US" sz="1400" b="0" i="1">
                <a:solidFill>
                  <a:srgbClr val="0000FF"/>
                </a:solidFill>
              </a:rPr>
              <a:t>What is a normal AC/A?</a:t>
            </a:r>
            <a:endParaRPr lang="en-US" altLang="en-US" sz="1400" i="1">
              <a:solidFill>
                <a:srgbClr val="0000FF"/>
              </a:solidFill>
            </a:endParaRPr>
          </a:p>
          <a:p>
            <a:pPr eaLnBrk="1" hangingPunct="1">
              <a:spcBef>
                <a:spcPct val="0"/>
              </a:spcBef>
              <a:buClrTx/>
              <a:buSzTx/>
              <a:buFontTx/>
              <a:buNone/>
            </a:pPr>
            <a:r>
              <a:rPr lang="en-US" altLang="en-US" sz="1400">
                <a:solidFill>
                  <a:srgbClr val="0000FF"/>
                </a:solidFill>
              </a:rPr>
              <a:t>Around 3:1 to 5:1</a:t>
            </a:r>
          </a:p>
        </p:txBody>
      </p:sp>
      <p:sp>
        <p:nvSpPr>
          <p:cNvPr id="153650" name="TextBox 1">
            <a:extLst>
              <a:ext uri="{FF2B5EF4-FFF2-40B4-BE49-F238E27FC236}">
                <a16:creationId xmlns:a16="http://schemas.microsoft.com/office/drawing/2014/main" id="{9BD2AE18-41DE-44F2-8658-13F78CD2CFF6}"/>
              </a:ext>
            </a:extLst>
          </p:cNvPr>
          <p:cNvSpPr txBox="1">
            <a:spLocks noChangeArrowheads="1"/>
          </p:cNvSpPr>
          <p:nvPr/>
        </p:nvSpPr>
        <p:spPr bwMode="auto">
          <a:xfrm>
            <a:off x="76200" y="1143000"/>
            <a:ext cx="8712200" cy="2246769"/>
          </a:xfrm>
          <a:prstGeom prst="rect">
            <a:avLst/>
          </a:prstGeom>
          <a:solidFill>
            <a:srgbClr val="FF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How is the AC/A ratio measured?</a:t>
            </a:r>
          </a:p>
          <a:p>
            <a:pPr eaLnBrk="1" hangingPunct="1">
              <a:spcBef>
                <a:spcPct val="0"/>
              </a:spcBef>
              <a:buClrTx/>
              <a:buSzTx/>
              <a:buFontTx/>
              <a:buNone/>
            </a:pPr>
            <a:r>
              <a:rPr lang="en-US" altLang="en-US" sz="1400" b="0" dirty="0">
                <a:solidFill>
                  <a:srgbClr val="0000FF"/>
                </a:solidFill>
              </a:rPr>
              <a:t>The </a:t>
            </a:r>
            <a:r>
              <a:rPr lang="en-US" altLang="en-US" sz="1400" dirty="0">
                <a:solidFill>
                  <a:srgbClr val="0000FF"/>
                </a:solidFill>
              </a:rPr>
              <a:t>gradient method </a:t>
            </a:r>
            <a:r>
              <a:rPr lang="en-US" altLang="en-US" sz="1400" b="0" dirty="0">
                <a:solidFill>
                  <a:srgbClr val="0000FF"/>
                </a:solidFill>
              </a:rPr>
              <a:t>is probably the most commonly-employed technique in clinical practice. The child’s deviation is measured while gazing at a near (33 cm) target. The child is then re-measured while wearing a +3D add, the addition of which should obviate any accommodative effort on the child’s part to see a target at 33 cm. The change in ET is divided by 3 (the power of the add); the result is the child’s AC/A ratio. </a:t>
            </a:r>
          </a:p>
          <a:p>
            <a:pPr algn="ctr" eaLnBrk="1" hangingPunct="1">
              <a:spcBef>
                <a:spcPct val="0"/>
              </a:spcBef>
              <a:buClrTx/>
              <a:buSzTx/>
              <a:buFontTx/>
              <a:buNone/>
            </a:pPr>
            <a:endParaRPr lang="en-US" altLang="en-US" sz="1400" b="0" dirty="0">
              <a:solidFill>
                <a:srgbClr val="0000FF"/>
              </a:solidFill>
            </a:endParaRPr>
          </a:p>
          <a:p>
            <a:pPr algn="ctr" eaLnBrk="1" hangingPunct="1">
              <a:spcBef>
                <a:spcPct val="0"/>
              </a:spcBef>
              <a:buClrTx/>
              <a:buSzTx/>
              <a:buFontTx/>
              <a:buNone/>
            </a:pPr>
            <a:r>
              <a:rPr lang="en-US" altLang="en-US" sz="1400" dirty="0">
                <a:solidFill>
                  <a:schemeClr val="bg1"/>
                </a:solidFill>
              </a:rPr>
              <a:t>         </a:t>
            </a:r>
            <a:r>
              <a:rPr lang="en-US" altLang="en-US" sz="1400" u="sng" dirty="0">
                <a:solidFill>
                  <a:schemeClr val="bg1"/>
                </a:solidFill>
              </a:rPr>
              <a:t>(ET’ without add - ET’ with add)</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If the result is greater than 5, the child has a high AC/A ratio.</a:t>
            </a:r>
          </a:p>
        </p:txBody>
      </p:sp>
      <p:sp>
        <p:nvSpPr>
          <p:cNvPr id="2" name="Oval 1">
            <a:extLst>
              <a:ext uri="{FF2B5EF4-FFF2-40B4-BE49-F238E27FC236}">
                <a16:creationId xmlns:a16="http://schemas.microsoft.com/office/drawing/2014/main" id="{FE52FA4F-B1B6-40E6-B5CB-03FB4B8C10CA}"/>
              </a:ext>
            </a:extLst>
          </p:cNvPr>
          <p:cNvSpPr>
            <a:spLocks noChangeArrowheads="1"/>
          </p:cNvSpPr>
          <p:nvPr/>
        </p:nvSpPr>
        <p:spPr bwMode="auto">
          <a:xfrm>
            <a:off x="1873250" y="3962400"/>
            <a:ext cx="2047875" cy="528638"/>
          </a:xfrm>
          <a:prstGeom prst="ellipse">
            <a:avLst/>
          </a:prstGeom>
          <a:noFill/>
          <a:ln w="222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 name="TextBox 2">
            <a:extLst>
              <a:ext uri="{FF2B5EF4-FFF2-40B4-BE49-F238E27FC236}">
                <a16:creationId xmlns:a16="http://schemas.microsoft.com/office/drawing/2014/main" id="{13BF3B00-9D9C-4CA7-A61C-0514FCB45DDB}"/>
              </a:ext>
            </a:extLst>
          </p:cNvPr>
          <p:cNvSpPr txBox="1"/>
          <p:nvPr/>
        </p:nvSpPr>
        <p:spPr>
          <a:xfrm>
            <a:off x="4495800" y="2625090"/>
            <a:ext cx="284052" cy="307777"/>
          </a:xfrm>
          <a:prstGeom prst="rect">
            <a:avLst/>
          </a:prstGeom>
          <a:noFill/>
        </p:spPr>
        <p:txBody>
          <a:bodyPr wrap="none" rtlCol="0">
            <a:spAutoFit/>
          </a:bodyPr>
          <a:lstStyle/>
          <a:p>
            <a:r>
              <a:rPr lang="en-US" sz="1400" dirty="0">
                <a:solidFill>
                  <a:schemeClr val="bg1"/>
                </a:solidFill>
              </a:rPr>
              <a:t>3</a:t>
            </a:r>
          </a:p>
        </p:txBody>
      </p:sp>
      <p:sp>
        <p:nvSpPr>
          <p:cNvPr id="4" name="TextBox 3">
            <a:extLst>
              <a:ext uri="{FF2B5EF4-FFF2-40B4-BE49-F238E27FC236}">
                <a16:creationId xmlns:a16="http://schemas.microsoft.com/office/drawing/2014/main" id="{BD2B8E3A-0C8E-450B-A5F0-9FCD62C210B6}"/>
              </a:ext>
            </a:extLst>
          </p:cNvPr>
          <p:cNvSpPr txBox="1"/>
          <p:nvPr/>
        </p:nvSpPr>
        <p:spPr>
          <a:xfrm>
            <a:off x="2133600" y="2506663"/>
            <a:ext cx="1208729" cy="307777"/>
          </a:xfrm>
          <a:prstGeom prst="rect">
            <a:avLst/>
          </a:prstGeom>
          <a:noFill/>
        </p:spPr>
        <p:txBody>
          <a:bodyPr wrap="none" rtlCol="0">
            <a:spAutoFit/>
          </a:bodyPr>
          <a:lstStyle/>
          <a:p>
            <a:r>
              <a:rPr lang="en-US" altLang="en-US" sz="1400" dirty="0">
                <a:solidFill>
                  <a:schemeClr val="bg1"/>
                </a:solidFill>
              </a:rPr>
              <a:t>AC/A ratio =</a:t>
            </a:r>
            <a:endParaRPr lang="en-US" sz="1400" b="0" dirty="0"/>
          </a:p>
        </p:txBody>
      </p:sp>
      <p:sp>
        <p:nvSpPr>
          <p:cNvPr id="5" name="Title 4">
            <a:extLst>
              <a:ext uri="{FF2B5EF4-FFF2-40B4-BE49-F238E27FC236}">
                <a16:creationId xmlns:a16="http://schemas.microsoft.com/office/drawing/2014/main" id="{17121ADD-9C2D-4754-9005-064E6E009083}"/>
              </a:ext>
            </a:extLst>
          </p:cNvPr>
          <p:cNvSpPr>
            <a:spLocks noGrp="1"/>
          </p:cNvSpPr>
          <p:nvPr>
            <p:ph type="title"/>
          </p:nvPr>
        </p:nvSpPr>
        <p:spPr/>
        <p:txBody>
          <a:bodyPr/>
          <a:lstStyle/>
          <a:p>
            <a:endParaRPr lang="en-US"/>
          </a:p>
        </p:txBody>
      </p:sp>
      <p:sp>
        <p:nvSpPr>
          <p:cNvPr id="38" name="TextBox 37">
            <a:extLst>
              <a:ext uri="{FF2B5EF4-FFF2-40B4-BE49-F238E27FC236}">
                <a16:creationId xmlns:a16="http://schemas.microsoft.com/office/drawing/2014/main" id="{DD8FA818-E4F2-46C0-9F99-0E0436BD82E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58477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2</a:t>
            </a:fld>
            <a:endParaRPr lang="en-US" altLang="en-US" sz="1000"/>
          </a:p>
        </p:txBody>
      </p:sp>
      <p:sp>
        <p:nvSpPr>
          <p:cNvPr id="4" name="TextBox 3">
            <a:extLst>
              <a:ext uri="{FF2B5EF4-FFF2-40B4-BE49-F238E27FC236}">
                <a16:creationId xmlns:a16="http://schemas.microsoft.com/office/drawing/2014/main" id="{A1A06993-FC0B-4FD1-AEC7-417CDFCE921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513416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7231452E-A782-4F21-AA0C-C2F68A1341F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7651" name="Rectangle 3">
            <a:extLst>
              <a:ext uri="{FF2B5EF4-FFF2-40B4-BE49-F238E27FC236}">
                <a16:creationId xmlns:a16="http://schemas.microsoft.com/office/drawing/2014/main" id="{EBDC0331-9303-4E0A-BAB0-2EF7BDE33A9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7653" name="Text Box 22">
            <a:extLst>
              <a:ext uri="{FF2B5EF4-FFF2-40B4-BE49-F238E27FC236}">
                <a16:creationId xmlns:a16="http://schemas.microsoft.com/office/drawing/2014/main" id="{C042CBD8-39F8-49E1-9C2B-E4ED5CDF6CC0}"/>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27654" name="Text Box 23">
            <a:extLst>
              <a:ext uri="{FF2B5EF4-FFF2-40B4-BE49-F238E27FC236}">
                <a16:creationId xmlns:a16="http://schemas.microsoft.com/office/drawing/2014/main" id="{E1D4FBF1-A0D5-4F61-8BF9-3587023020F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27655" name="Text Box 24">
            <a:extLst>
              <a:ext uri="{FF2B5EF4-FFF2-40B4-BE49-F238E27FC236}">
                <a16:creationId xmlns:a16="http://schemas.microsoft.com/office/drawing/2014/main" id="{2CED1907-4F40-4FB0-A8A2-CA4E599CB4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7656" name="Line 25">
            <a:extLst>
              <a:ext uri="{FF2B5EF4-FFF2-40B4-BE49-F238E27FC236}">
                <a16:creationId xmlns:a16="http://schemas.microsoft.com/office/drawing/2014/main" id="{E4F4FA21-C4D9-4DF4-B844-1C87A09A44EC}"/>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7" name="Line 26">
            <a:extLst>
              <a:ext uri="{FF2B5EF4-FFF2-40B4-BE49-F238E27FC236}">
                <a16:creationId xmlns:a16="http://schemas.microsoft.com/office/drawing/2014/main" id="{E4E62AA4-4758-49DC-8050-DBE0108DDCF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8" name="Slide Number Placeholder 1">
            <a:extLst>
              <a:ext uri="{FF2B5EF4-FFF2-40B4-BE49-F238E27FC236}">
                <a16:creationId xmlns:a16="http://schemas.microsoft.com/office/drawing/2014/main" id="{4700C5C5-8192-4F43-95CA-31AEE006CB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B2F5C49-206A-4A75-A6F1-4F57FBD67B0F}" type="slidenum">
              <a:rPr lang="en-US" altLang="en-US" sz="1000"/>
              <a:pPr>
                <a:spcBef>
                  <a:spcPct val="0"/>
                </a:spcBef>
                <a:buClrTx/>
                <a:buSzTx/>
                <a:buFontTx/>
                <a:buNone/>
              </a:pPr>
              <a:t>20</a:t>
            </a:fld>
            <a:endParaRPr lang="en-US" altLang="en-US" sz="1000"/>
          </a:p>
        </p:txBody>
      </p:sp>
      <p:sp>
        <p:nvSpPr>
          <p:cNvPr id="27659" name="TextBox 11">
            <a:extLst>
              <a:ext uri="{FF2B5EF4-FFF2-40B4-BE49-F238E27FC236}">
                <a16:creationId xmlns:a16="http://schemas.microsoft.com/office/drawing/2014/main" id="{0607EF27-A322-4626-89B0-F3B1B3C38B30}"/>
              </a:ext>
            </a:extLst>
          </p:cNvPr>
          <p:cNvSpPr txBox="1">
            <a:spLocks noChangeArrowheads="1"/>
          </p:cNvSpPr>
          <p:nvPr/>
        </p:nvSpPr>
        <p:spPr bwMode="auto">
          <a:xfrm>
            <a:off x="457200" y="3505200"/>
            <a:ext cx="4315605" cy="338554"/>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Why is the term </a:t>
            </a:r>
            <a:r>
              <a:rPr lang="en-US" altLang="en-US" sz="1600" b="0" dirty="0">
                <a:solidFill>
                  <a:srgbClr val="0000FF"/>
                </a:solidFill>
              </a:rPr>
              <a:t>congenital</a:t>
            </a:r>
            <a:r>
              <a:rPr lang="en-US" altLang="en-US" sz="1600" b="0" i="1" dirty="0">
                <a:solidFill>
                  <a:srgbClr val="0000FF"/>
                </a:solidFill>
              </a:rPr>
              <a:t> a misnomer here?</a:t>
            </a:r>
            <a:endParaRPr lang="en-US" altLang="en-US" sz="1600" b="0" dirty="0">
              <a:solidFill>
                <a:srgbClr val="FFC000"/>
              </a:solidFill>
            </a:endParaRPr>
          </a:p>
        </p:txBody>
      </p:sp>
      <p:sp>
        <p:nvSpPr>
          <p:cNvPr id="11" name="TextBox 10">
            <a:extLst>
              <a:ext uri="{FF2B5EF4-FFF2-40B4-BE49-F238E27FC236}">
                <a16:creationId xmlns:a16="http://schemas.microsoft.com/office/drawing/2014/main" id="{AC5811A8-436F-493A-AA13-A2061CC3DD5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Text Box 3">
            <a:extLst>
              <a:ext uri="{FF2B5EF4-FFF2-40B4-BE49-F238E27FC236}">
                <a16:creationId xmlns:a16="http://schemas.microsoft.com/office/drawing/2014/main" id="{E4B8C3C9-72E3-4097-AEC5-4856F4CC323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4628" name="Text Box 4">
            <a:extLst>
              <a:ext uri="{FF2B5EF4-FFF2-40B4-BE49-F238E27FC236}">
                <a16:creationId xmlns:a16="http://schemas.microsoft.com/office/drawing/2014/main" id="{B896F8AA-3683-4C4F-904B-A690D4CC43A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4629" name="Text Box 5">
            <a:extLst>
              <a:ext uri="{FF2B5EF4-FFF2-40B4-BE49-F238E27FC236}">
                <a16:creationId xmlns:a16="http://schemas.microsoft.com/office/drawing/2014/main" id="{8D052B24-7735-4371-98A5-961EC9E1EF0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4630" name="Text Box 6">
            <a:extLst>
              <a:ext uri="{FF2B5EF4-FFF2-40B4-BE49-F238E27FC236}">
                <a16:creationId xmlns:a16="http://schemas.microsoft.com/office/drawing/2014/main" id="{1E1611E6-229A-4750-9156-8851065EBE38}"/>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4631" name="Text Box 7">
            <a:extLst>
              <a:ext uri="{FF2B5EF4-FFF2-40B4-BE49-F238E27FC236}">
                <a16:creationId xmlns:a16="http://schemas.microsoft.com/office/drawing/2014/main" id="{561C313E-4E02-433A-8AD2-DDE4802441B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4632" name="Text Box 8">
            <a:extLst>
              <a:ext uri="{FF2B5EF4-FFF2-40B4-BE49-F238E27FC236}">
                <a16:creationId xmlns:a16="http://schemas.microsoft.com/office/drawing/2014/main" id="{21888FFE-2651-4ED5-86B5-6D0C441D685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4633" name="Line 9">
            <a:extLst>
              <a:ext uri="{FF2B5EF4-FFF2-40B4-BE49-F238E27FC236}">
                <a16:creationId xmlns:a16="http://schemas.microsoft.com/office/drawing/2014/main" id="{EC0F7100-FD5E-4549-9607-CFF4840B89B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4" name="Line 10">
            <a:extLst>
              <a:ext uri="{FF2B5EF4-FFF2-40B4-BE49-F238E27FC236}">
                <a16:creationId xmlns:a16="http://schemas.microsoft.com/office/drawing/2014/main" id="{FFDB586F-9E69-429E-9B26-3ADDC75DEF9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5" name="Line 11">
            <a:extLst>
              <a:ext uri="{FF2B5EF4-FFF2-40B4-BE49-F238E27FC236}">
                <a16:creationId xmlns:a16="http://schemas.microsoft.com/office/drawing/2014/main" id="{4B6CC683-1B8B-4D1B-8828-E466CEE1018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6" name="Line 12">
            <a:extLst>
              <a:ext uri="{FF2B5EF4-FFF2-40B4-BE49-F238E27FC236}">
                <a16:creationId xmlns:a16="http://schemas.microsoft.com/office/drawing/2014/main" id="{921B1D2D-53C7-43D4-BC27-088FB188BE9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7" name="Line 13">
            <a:extLst>
              <a:ext uri="{FF2B5EF4-FFF2-40B4-BE49-F238E27FC236}">
                <a16:creationId xmlns:a16="http://schemas.microsoft.com/office/drawing/2014/main" id="{D2A00108-4C78-425E-B790-59074F8F62B1}"/>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8" name="Line 14">
            <a:extLst>
              <a:ext uri="{FF2B5EF4-FFF2-40B4-BE49-F238E27FC236}">
                <a16:creationId xmlns:a16="http://schemas.microsoft.com/office/drawing/2014/main" id="{FFB29EEB-88C9-4F5C-9A42-B5A73C446B1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9" name="Line 15">
            <a:extLst>
              <a:ext uri="{FF2B5EF4-FFF2-40B4-BE49-F238E27FC236}">
                <a16:creationId xmlns:a16="http://schemas.microsoft.com/office/drawing/2014/main" id="{965BB1B8-885A-487B-8D80-096D46F5E3D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40" name="Line 16">
            <a:extLst>
              <a:ext uri="{FF2B5EF4-FFF2-40B4-BE49-F238E27FC236}">
                <a16:creationId xmlns:a16="http://schemas.microsoft.com/office/drawing/2014/main" id="{61D9547D-D5C5-4519-83C3-1E2E0C4A786F}"/>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41" name="Rectangle 17">
            <a:extLst>
              <a:ext uri="{FF2B5EF4-FFF2-40B4-BE49-F238E27FC236}">
                <a16:creationId xmlns:a16="http://schemas.microsoft.com/office/drawing/2014/main" id="{E2624B30-D985-4FCB-A1C6-F6C7FDE68CB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4642" name="Rectangle 18">
            <a:extLst>
              <a:ext uri="{FF2B5EF4-FFF2-40B4-BE49-F238E27FC236}">
                <a16:creationId xmlns:a16="http://schemas.microsoft.com/office/drawing/2014/main" id="{4B2E8D3A-DB68-4096-8441-24F0075C43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4643" name="Text Box 19">
            <a:extLst>
              <a:ext uri="{FF2B5EF4-FFF2-40B4-BE49-F238E27FC236}">
                <a16:creationId xmlns:a16="http://schemas.microsoft.com/office/drawing/2014/main" id="{5C658C24-1429-4AAD-BFD5-03F8228B18D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4644" name="Text Box 20">
            <a:extLst>
              <a:ext uri="{FF2B5EF4-FFF2-40B4-BE49-F238E27FC236}">
                <a16:creationId xmlns:a16="http://schemas.microsoft.com/office/drawing/2014/main" id="{4A81439B-D15E-4E0A-A478-0B17974028F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4645" name="Text Box 21">
            <a:extLst>
              <a:ext uri="{FF2B5EF4-FFF2-40B4-BE49-F238E27FC236}">
                <a16:creationId xmlns:a16="http://schemas.microsoft.com/office/drawing/2014/main" id="{6A839D5C-0F04-4159-B60C-917771A545C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4662" name="Text Box 38">
            <a:extLst>
              <a:ext uri="{FF2B5EF4-FFF2-40B4-BE49-F238E27FC236}">
                <a16:creationId xmlns:a16="http://schemas.microsoft.com/office/drawing/2014/main" id="{779DF26D-961B-409A-94C0-016ED49B02D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4663" name="Text Box 39">
            <a:extLst>
              <a:ext uri="{FF2B5EF4-FFF2-40B4-BE49-F238E27FC236}">
                <a16:creationId xmlns:a16="http://schemas.microsoft.com/office/drawing/2014/main" id="{01D7D108-4E10-4E0D-B001-1A65E63BCD1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4664" name="Text Box 40">
            <a:extLst>
              <a:ext uri="{FF2B5EF4-FFF2-40B4-BE49-F238E27FC236}">
                <a16:creationId xmlns:a16="http://schemas.microsoft.com/office/drawing/2014/main" id="{17328461-BCFD-4E80-83EF-20F24741E38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4665" name="Line 41">
            <a:extLst>
              <a:ext uri="{FF2B5EF4-FFF2-40B4-BE49-F238E27FC236}">
                <a16:creationId xmlns:a16="http://schemas.microsoft.com/office/drawing/2014/main" id="{1915B7C4-3DE8-4A37-A928-7B14DC6E1FD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6" name="Line 42">
            <a:extLst>
              <a:ext uri="{FF2B5EF4-FFF2-40B4-BE49-F238E27FC236}">
                <a16:creationId xmlns:a16="http://schemas.microsoft.com/office/drawing/2014/main" id="{F61020B8-6789-496B-ACA7-5EA5E130CF6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7" name="Line 43">
            <a:extLst>
              <a:ext uri="{FF2B5EF4-FFF2-40B4-BE49-F238E27FC236}">
                <a16:creationId xmlns:a16="http://schemas.microsoft.com/office/drawing/2014/main" id="{ADABBAF5-21BF-4E07-AEF0-21463AD1A30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8" name="Line 44">
            <a:extLst>
              <a:ext uri="{FF2B5EF4-FFF2-40B4-BE49-F238E27FC236}">
                <a16:creationId xmlns:a16="http://schemas.microsoft.com/office/drawing/2014/main" id="{622362D7-937A-4088-BDAE-E2D227BDCF4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9" name="Text Box 45">
            <a:extLst>
              <a:ext uri="{FF2B5EF4-FFF2-40B4-BE49-F238E27FC236}">
                <a16:creationId xmlns:a16="http://schemas.microsoft.com/office/drawing/2014/main" id="{884E200A-1863-407E-A373-D083CF1CDE47}"/>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&gt;</a:t>
            </a:r>
            <a:r>
              <a:rPr lang="en-US" altLang="en-US" sz="1600" b="0" dirty="0"/>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4670" name="Slide Number Placeholder 1">
            <a:extLst>
              <a:ext uri="{FF2B5EF4-FFF2-40B4-BE49-F238E27FC236}">
                <a16:creationId xmlns:a16="http://schemas.microsoft.com/office/drawing/2014/main" id="{B5B9B249-2D9B-453F-92C9-89887BC0C6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AF2F56-52AA-4BF7-8ADB-D3211833F76B}" type="slidenum">
              <a:rPr lang="en-US" altLang="en-US" sz="1000"/>
              <a:pPr>
                <a:spcBef>
                  <a:spcPct val="0"/>
                </a:spcBef>
                <a:buClrTx/>
                <a:buSzTx/>
                <a:buFontTx/>
                <a:buNone/>
              </a:pPr>
              <a:t>200</a:t>
            </a:fld>
            <a:endParaRPr lang="en-US" altLang="en-US" sz="1000"/>
          </a:p>
        </p:txBody>
      </p:sp>
      <p:sp>
        <p:nvSpPr>
          <p:cNvPr id="154671" name="TextBox 47">
            <a:extLst>
              <a:ext uri="{FF2B5EF4-FFF2-40B4-BE49-F238E27FC236}">
                <a16:creationId xmlns:a16="http://schemas.microsoft.com/office/drawing/2014/main" id="{4AE15EA3-758F-4D61-B4F2-36806C569823}"/>
              </a:ext>
            </a:extLst>
          </p:cNvPr>
          <p:cNvSpPr txBox="1">
            <a:spLocks noChangeArrowheads="1"/>
          </p:cNvSpPr>
          <p:nvPr/>
        </p:nvSpPr>
        <p:spPr bwMode="auto">
          <a:xfrm>
            <a:off x="762000" y="4324350"/>
            <a:ext cx="260350" cy="400050"/>
          </a:xfrm>
          <a:prstGeom prst="rect">
            <a:avLst/>
          </a:prstGeom>
          <a:solidFill>
            <a:srgbClr val="FFC000"/>
          </a:solidFill>
          <a:ln w="9525">
            <a:solidFill>
              <a:schemeClr val="tx1"/>
            </a:solidFill>
            <a:miter lim="800000"/>
            <a:headEnd/>
            <a:tailEnd/>
          </a:ln>
        </p:spPr>
        <p:txBody>
          <a:bodyPr wrap="none" anchor="b">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800"/>
              </a:lnSpc>
              <a:spcBef>
                <a:spcPct val="0"/>
              </a:spcBef>
              <a:buClrTx/>
              <a:buSzTx/>
              <a:buFontTx/>
              <a:buNone/>
            </a:pPr>
            <a:r>
              <a:rPr lang="en-US" altLang="en-US" sz="1000" b="0"/>
              <a:t>&gt;</a:t>
            </a:r>
          </a:p>
          <a:p>
            <a:pPr eaLnBrk="1" hangingPunct="1">
              <a:lnSpc>
                <a:spcPts val="800"/>
              </a:lnSpc>
              <a:spcBef>
                <a:spcPct val="0"/>
              </a:spcBef>
              <a:buClrTx/>
              <a:buSzTx/>
              <a:buFontTx/>
              <a:buNone/>
            </a:pPr>
            <a:r>
              <a:rPr lang="en-US" altLang="en-US" sz="1000" b="0"/>
              <a:t>&lt;</a:t>
            </a:r>
          </a:p>
          <a:p>
            <a:pPr eaLnBrk="1" hangingPunct="1">
              <a:lnSpc>
                <a:spcPts val="800"/>
              </a:lnSpc>
              <a:spcBef>
                <a:spcPct val="0"/>
              </a:spcBef>
              <a:buClrTx/>
              <a:buSzTx/>
              <a:buFontTx/>
              <a:buNone/>
            </a:pPr>
            <a:r>
              <a:rPr lang="en-US" altLang="en-US" sz="1000" b="0"/>
              <a:t>=</a:t>
            </a:r>
          </a:p>
        </p:txBody>
      </p:sp>
      <p:sp>
        <p:nvSpPr>
          <p:cNvPr id="2" name="Title 1">
            <a:extLst>
              <a:ext uri="{FF2B5EF4-FFF2-40B4-BE49-F238E27FC236}">
                <a16:creationId xmlns:a16="http://schemas.microsoft.com/office/drawing/2014/main" id="{4B61D8D5-7414-46C9-A87D-3C1669D802E6}"/>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35F4772D-0559-48BB-B406-20F3C36B56C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Text Box 3">
            <a:extLst>
              <a:ext uri="{FF2B5EF4-FFF2-40B4-BE49-F238E27FC236}">
                <a16:creationId xmlns:a16="http://schemas.microsoft.com/office/drawing/2014/main" id="{E4B8C3C9-72E3-4097-AEC5-4856F4CC323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4628" name="Text Box 4">
            <a:extLst>
              <a:ext uri="{FF2B5EF4-FFF2-40B4-BE49-F238E27FC236}">
                <a16:creationId xmlns:a16="http://schemas.microsoft.com/office/drawing/2014/main" id="{B896F8AA-3683-4C4F-904B-A690D4CC43A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4629" name="Text Box 5">
            <a:extLst>
              <a:ext uri="{FF2B5EF4-FFF2-40B4-BE49-F238E27FC236}">
                <a16:creationId xmlns:a16="http://schemas.microsoft.com/office/drawing/2014/main" id="{8D052B24-7735-4371-98A5-961EC9E1EF0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4630" name="Text Box 6">
            <a:extLst>
              <a:ext uri="{FF2B5EF4-FFF2-40B4-BE49-F238E27FC236}">
                <a16:creationId xmlns:a16="http://schemas.microsoft.com/office/drawing/2014/main" id="{1E1611E6-229A-4750-9156-8851065EBE38}"/>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4631" name="Text Box 7">
            <a:extLst>
              <a:ext uri="{FF2B5EF4-FFF2-40B4-BE49-F238E27FC236}">
                <a16:creationId xmlns:a16="http://schemas.microsoft.com/office/drawing/2014/main" id="{561C313E-4E02-433A-8AD2-DDE4802441B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4632" name="Text Box 8">
            <a:extLst>
              <a:ext uri="{FF2B5EF4-FFF2-40B4-BE49-F238E27FC236}">
                <a16:creationId xmlns:a16="http://schemas.microsoft.com/office/drawing/2014/main" id="{21888FFE-2651-4ED5-86B5-6D0C441D685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4633" name="Line 9">
            <a:extLst>
              <a:ext uri="{FF2B5EF4-FFF2-40B4-BE49-F238E27FC236}">
                <a16:creationId xmlns:a16="http://schemas.microsoft.com/office/drawing/2014/main" id="{EC0F7100-FD5E-4549-9607-CFF4840B89B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4" name="Line 10">
            <a:extLst>
              <a:ext uri="{FF2B5EF4-FFF2-40B4-BE49-F238E27FC236}">
                <a16:creationId xmlns:a16="http://schemas.microsoft.com/office/drawing/2014/main" id="{FFDB586F-9E69-429E-9B26-3ADDC75DEF9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5" name="Line 11">
            <a:extLst>
              <a:ext uri="{FF2B5EF4-FFF2-40B4-BE49-F238E27FC236}">
                <a16:creationId xmlns:a16="http://schemas.microsoft.com/office/drawing/2014/main" id="{4B6CC683-1B8B-4D1B-8828-E466CEE1018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6" name="Line 12">
            <a:extLst>
              <a:ext uri="{FF2B5EF4-FFF2-40B4-BE49-F238E27FC236}">
                <a16:creationId xmlns:a16="http://schemas.microsoft.com/office/drawing/2014/main" id="{921B1D2D-53C7-43D4-BC27-088FB188BE9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7" name="Line 13">
            <a:extLst>
              <a:ext uri="{FF2B5EF4-FFF2-40B4-BE49-F238E27FC236}">
                <a16:creationId xmlns:a16="http://schemas.microsoft.com/office/drawing/2014/main" id="{D2A00108-4C78-425E-B790-59074F8F62B1}"/>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8" name="Line 14">
            <a:extLst>
              <a:ext uri="{FF2B5EF4-FFF2-40B4-BE49-F238E27FC236}">
                <a16:creationId xmlns:a16="http://schemas.microsoft.com/office/drawing/2014/main" id="{FFB29EEB-88C9-4F5C-9A42-B5A73C446B1C}"/>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39" name="Line 15">
            <a:extLst>
              <a:ext uri="{FF2B5EF4-FFF2-40B4-BE49-F238E27FC236}">
                <a16:creationId xmlns:a16="http://schemas.microsoft.com/office/drawing/2014/main" id="{965BB1B8-885A-487B-8D80-096D46F5E3D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40" name="Line 16">
            <a:extLst>
              <a:ext uri="{FF2B5EF4-FFF2-40B4-BE49-F238E27FC236}">
                <a16:creationId xmlns:a16="http://schemas.microsoft.com/office/drawing/2014/main" id="{61D9547D-D5C5-4519-83C3-1E2E0C4A786F}"/>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41" name="Rectangle 17">
            <a:extLst>
              <a:ext uri="{FF2B5EF4-FFF2-40B4-BE49-F238E27FC236}">
                <a16:creationId xmlns:a16="http://schemas.microsoft.com/office/drawing/2014/main" id="{E2624B30-D985-4FCB-A1C6-F6C7FDE68CB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4642" name="Rectangle 18">
            <a:extLst>
              <a:ext uri="{FF2B5EF4-FFF2-40B4-BE49-F238E27FC236}">
                <a16:creationId xmlns:a16="http://schemas.microsoft.com/office/drawing/2014/main" id="{4B2E8D3A-DB68-4096-8441-24F0075C43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4643" name="Text Box 19">
            <a:extLst>
              <a:ext uri="{FF2B5EF4-FFF2-40B4-BE49-F238E27FC236}">
                <a16:creationId xmlns:a16="http://schemas.microsoft.com/office/drawing/2014/main" id="{5C658C24-1429-4AAD-BFD5-03F8228B18D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dirty="0">
                <a:solidFill>
                  <a:srgbClr val="B2B2B2"/>
                </a:solidFill>
              </a:rPr>
              <a:t>Congenital (onset &lt; age 6 m)</a:t>
            </a:r>
          </a:p>
        </p:txBody>
      </p:sp>
      <p:sp>
        <p:nvSpPr>
          <p:cNvPr id="154644" name="Text Box 20">
            <a:extLst>
              <a:ext uri="{FF2B5EF4-FFF2-40B4-BE49-F238E27FC236}">
                <a16:creationId xmlns:a16="http://schemas.microsoft.com/office/drawing/2014/main" id="{4A81439B-D15E-4E0A-A478-0B17974028F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4645" name="Text Box 21">
            <a:extLst>
              <a:ext uri="{FF2B5EF4-FFF2-40B4-BE49-F238E27FC236}">
                <a16:creationId xmlns:a16="http://schemas.microsoft.com/office/drawing/2014/main" id="{6A839D5C-0F04-4159-B60C-917771A545C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4662" name="Text Box 38">
            <a:extLst>
              <a:ext uri="{FF2B5EF4-FFF2-40B4-BE49-F238E27FC236}">
                <a16:creationId xmlns:a16="http://schemas.microsoft.com/office/drawing/2014/main" id="{779DF26D-961B-409A-94C0-016ED49B02D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4663" name="Text Box 39">
            <a:extLst>
              <a:ext uri="{FF2B5EF4-FFF2-40B4-BE49-F238E27FC236}">
                <a16:creationId xmlns:a16="http://schemas.microsoft.com/office/drawing/2014/main" id="{01D7D108-4E10-4E0D-B001-1A65E63BCD1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4664" name="Text Box 40">
            <a:extLst>
              <a:ext uri="{FF2B5EF4-FFF2-40B4-BE49-F238E27FC236}">
                <a16:creationId xmlns:a16="http://schemas.microsoft.com/office/drawing/2014/main" id="{17328461-BCFD-4E80-83EF-20F24741E38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4665" name="Line 41">
            <a:extLst>
              <a:ext uri="{FF2B5EF4-FFF2-40B4-BE49-F238E27FC236}">
                <a16:creationId xmlns:a16="http://schemas.microsoft.com/office/drawing/2014/main" id="{1915B7C4-3DE8-4A37-A928-7B14DC6E1FD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6" name="Line 42">
            <a:extLst>
              <a:ext uri="{FF2B5EF4-FFF2-40B4-BE49-F238E27FC236}">
                <a16:creationId xmlns:a16="http://schemas.microsoft.com/office/drawing/2014/main" id="{F61020B8-6789-496B-ACA7-5EA5E130CF6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7" name="Line 43">
            <a:extLst>
              <a:ext uri="{FF2B5EF4-FFF2-40B4-BE49-F238E27FC236}">
                <a16:creationId xmlns:a16="http://schemas.microsoft.com/office/drawing/2014/main" id="{ADABBAF5-21BF-4E07-AEF0-21463AD1A30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8" name="Line 44">
            <a:extLst>
              <a:ext uri="{FF2B5EF4-FFF2-40B4-BE49-F238E27FC236}">
                <a16:creationId xmlns:a16="http://schemas.microsoft.com/office/drawing/2014/main" id="{622362D7-937A-4088-BDAE-E2D227BDCF4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4669" name="Text Box 45">
            <a:extLst>
              <a:ext uri="{FF2B5EF4-FFF2-40B4-BE49-F238E27FC236}">
                <a16:creationId xmlns:a16="http://schemas.microsoft.com/office/drawing/2014/main" id="{884E200A-1863-407E-A373-D083CF1CDE47}"/>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4670" name="Slide Number Placeholder 1">
            <a:extLst>
              <a:ext uri="{FF2B5EF4-FFF2-40B4-BE49-F238E27FC236}">
                <a16:creationId xmlns:a16="http://schemas.microsoft.com/office/drawing/2014/main" id="{B5B9B249-2D9B-453F-92C9-89887BC0C6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AF2F56-52AA-4BF7-8ADB-D3211833F76B}" type="slidenum">
              <a:rPr lang="en-US" altLang="en-US" sz="1000"/>
              <a:pPr>
                <a:spcBef>
                  <a:spcPct val="0"/>
                </a:spcBef>
                <a:buClrTx/>
                <a:buSzTx/>
                <a:buFontTx/>
                <a:buNone/>
              </a:pPr>
              <a:t>201</a:t>
            </a:fld>
            <a:endParaRPr lang="en-US" altLang="en-US" sz="1000"/>
          </a:p>
        </p:txBody>
      </p:sp>
      <p:sp>
        <p:nvSpPr>
          <p:cNvPr id="2" name="Title 1">
            <a:extLst>
              <a:ext uri="{FF2B5EF4-FFF2-40B4-BE49-F238E27FC236}">
                <a16:creationId xmlns:a16="http://schemas.microsoft.com/office/drawing/2014/main" id="{19F78ABC-E188-4EAE-A85C-DAA281B1C462}"/>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85C2FE43-1927-4543-ACBD-E6C5877C114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87172809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Text Box 3">
            <a:extLst>
              <a:ext uri="{FF2B5EF4-FFF2-40B4-BE49-F238E27FC236}">
                <a16:creationId xmlns:a16="http://schemas.microsoft.com/office/drawing/2014/main" id="{5823C3AF-CDB9-4793-B33C-90D3F5E39A81}"/>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5652" name="Text Box 4">
            <a:extLst>
              <a:ext uri="{FF2B5EF4-FFF2-40B4-BE49-F238E27FC236}">
                <a16:creationId xmlns:a16="http://schemas.microsoft.com/office/drawing/2014/main" id="{27ACB8C8-8498-4BD2-906E-0617A04C3E7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5653" name="Text Box 5">
            <a:extLst>
              <a:ext uri="{FF2B5EF4-FFF2-40B4-BE49-F238E27FC236}">
                <a16:creationId xmlns:a16="http://schemas.microsoft.com/office/drawing/2014/main" id="{F783BEAA-4B0E-4259-908F-A7F543CA5EB3}"/>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5654" name="Text Box 6">
            <a:extLst>
              <a:ext uri="{FF2B5EF4-FFF2-40B4-BE49-F238E27FC236}">
                <a16:creationId xmlns:a16="http://schemas.microsoft.com/office/drawing/2014/main" id="{E804FD8D-D0A7-423E-8ED5-FA5FE39CC5A2}"/>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5655" name="Text Box 7">
            <a:extLst>
              <a:ext uri="{FF2B5EF4-FFF2-40B4-BE49-F238E27FC236}">
                <a16:creationId xmlns:a16="http://schemas.microsoft.com/office/drawing/2014/main" id="{224A21F1-5ACD-48A2-AB34-A95C874B2E71}"/>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5656" name="Text Box 8">
            <a:extLst>
              <a:ext uri="{FF2B5EF4-FFF2-40B4-BE49-F238E27FC236}">
                <a16:creationId xmlns:a16="http://schemas.microsoft.com/office/drawing/2014/main" id="{E72CC1D0-74A5-43E0-B193-F5401AC52C00}"/>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5657" name="Line 9">
            <a:extLst>
              <a:ext uri="{FF2B5EF4-FFF2-40B4-BE49-F238E27FC236}">
                <a16:creationId xmlns:a16="http://schemas.microsoft.com/office/drawing/2014/main" id="{9D27FEFB-8B62-4461-840D-3A533ECD872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58" name="Line 10">
            <a:extLst>
              <a:ext uri="{FF2B5EF4-FFF2-40B4-BE49-F238E27FC236}">
                <a16:creationId xmlns:a16="http://schemas.microsoft.com/office/drawing/2014/main" id="{BB45F556-4FB8-4CD9-9D8F-2D93E89DB650}"/>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59" name="Line 11">
            <a:extLst>
              <a:ext uri="{FF2B5EF4-FFF2-40B4-BE49-F238E27FC236}">
                <a16:creationId xmlns:a16="http://schemas.microsoft.com/office/drawing/2014/main" id="{3042618E-F82E-482B-9F7B-722B07D25CE7}"/>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0" name="Line 12">
            <a:extLst>
              <a:ext uri="{FF2B5EF4-FFF2-40B4-BE49-F238E27FC236}">
                <a16:creationId xmlns:a16="http://schemas.microsoft.com/office/drawing/2014/main" id="{1B7C873A-79D3-4A77-A80E-0B110E1214F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1" name="Line 13">
            <a:extLst>
              <a:ext uri="{FF2B5EF4-FFF2-40B4-BE49-F238E27FC236}">
                <a16:creationId xmlns:a16="http://schemas.microsoft.com/office/drawing/2014/main" id="{B863D74C-2DB1-4F43-A04E-FEA004A8198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2" name="Line 14">
            <a:extLst>
              <a:ext uri="{FF2B5EF4-FFF2-40B4-BE49-F238E27FC236}">
                <a16:creationId xmlns:a16="http://schemas.microsoft.com/office/drawing/2014/main" id="{56837747-20B6-4DC4-8F45-9CC7607DEE14}"/>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3" name="Line 15">
            <a:extLst>
              <a:ext uri="{FF2B5EF4-FFF2-40B4-BE49-F238E27FC236}">
                <a16:creationId xmlns:a16="http://schemas.microsoft.com/office/drawing/2014/main" id="{0361A36A-4AB6-4A5F-AC3E-CC8F1FE0CEA5}"/>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4" name="Line 16">
            <a:extLst>
              <a:ext uri="{FF2B5EF4-FFF2-40B4-BE49-F238E27FC236}">
                <a16:creationId xmlns:a16="http://schemas.microsoft.com/office/drawing/2014/main" id="{9C9B46F6-24FA-4C49-8D4D-5ED6BEDA548F}"/>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65" name="Rectangle 17">
            <a:extLst>
              <a:ext uri="{FF2B5EF4-FFF2-40B4-BE49-F238E27FC236}">
                <a16:creationId xmlns:a16="http://schemas.microsoft.com/office/drawing/2014/main" id="{ADF74BEC-ADC7-456B-ABEF-F02567722FA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5666" name="Rectangle 18">
            <a:extLst>
              <a:ext uri="{FF2B5EF4-FFF2-40B4-BE49-F238E27FC236}">
                <a16:creationId xmlns:a16="http://schemas.microsoft.com/office/drawing/2014/main" id="{8BA9A46C-6F41-4193-8089-5E18BF91883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5667" name="Text Box 19">
            <a:extLst>
              <a:ext uri="{FF2B5EF4-FFF2-40B4-BE49-F238E27FC236}">
                <a16:creationId xmlns:a16="http://schemas.microsoft.com/office/drawing/2014/main" id="{C5CCB1B9-F7C8-4FE4-9234-B33D707659F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5668" name="Text Box 20">
            <a:extLst>
              <a:ext uri="{FF2B5EF4-FFF2-40B4-BE49-F238E27FC236}">
                <a16:creationId xmlns:a16="http://schemas.microsoft.com/office/drawing/2014/main" id="{255AC57A-DA8D-4744-B043-0735FE5448A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5669" name="Text Box 21">
            <a:extLst>
              <a:ext uri="{FF2B5EF4-FFF2-40B4-BE49-F238E27FC236}">
                <a16:creationId xmlns:a16="http://schemas.microsoft.com/office/drawing/2014/main" id="{26BCD384-5A2C-4B4D-8067-D7C764DE4AB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5686" name="Text Box 38">
            <a:extLst>
              <a:ext uri="{FF2B5EF4-FFF2-40B4-BE49-F238E27FC236}">
                <a16:creationId xmlns:a16="http://schemas.microsoft.com/office/drawing/2014/main" id="{FA560BC8-4EAB-48FB-97D6-4FE1ACA3AE8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5687" name="Text Box 39">
            <a:extLst>
              <a:ext uri="{FF2B5EF4-FFF2-40B4-BE49-F238E27FC236}">
                <a16:creationId xmlns:a16="http://schemas.microsoft.com/office/drawing/2014/main" id="{4D2A8B64-797E-4565-8DEE-C1ACB5EE34F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5688" name="Text Box 40">
            <a:extLst>
              <a:ext uri="{FF2B5EF4-FFF2-40B4-BE49-F238E27FC236}">
                <a16:creationId xmlns:a16="http://schemas.microsoft.com/office/drawing/2014/main" id="{67232196-F57B-4CE2-8082-C6FFF5443D3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5689" name="Line 41">
            <a:extLst>
              <a:ext uri="{FF2B5EF4-FFF2-40B4-BE49-F238E27FC236}">
                <a16:creationId xmlns:a16="http://schemas.microsoft.com/office/drawing/2014/main" id="{8661C8A1-C282-493C-BB39-6A614BAE4D82}"/>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90" name="Line 42">
            <a:extLst>
              <a:ext uri="{FF2B5EF4-FFF2-40B4-BE49-F238E27FC236}">
                <a16:creationId xmlns:a16="http://schemas.microsoft.com/office/drawing/2014/main" id="{553AA81F-501C-4F8F-966C-212A607949C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91" name="Line 43">
            <a:extLst>
              <a:ext uri="{FF2B5EF4-FFF2-40B4-BE49-F238E27FC236}">
                <a16:creationId xmlns:a16="http://schemas.microsoft.com/office/drawing/2014/main" id="{EB2D8087-35A3-4F39-B5E0-D8CF016A595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92" name="Line 44">
            <a:extLst>
              <a:ext uri="{FF2B5EF4-FFF2-40B4-BE49-F238E27FC236}">
                <a16:creationId xmlns:a16="http://schemas.microsoft.com/office/drawing/2014/main" id="{2E5B4782-0D80-46B4-9C4E-B55019FB11F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5693" name="Text Box 45">
            <a:extLst>
              <a:ext uri="{FF2B5EF4-FFF2-40B4-BE49-F238E27FC236}">
                <a16:creationId xmlns:a16="http://schemas.microsoft.com/office/drawing/2014/main" id="{DF6F2A2B-4878-4228-B9B6-1E22BD0634F2}"/>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5694" name="Text Box 46">
            <a:extLst>
              <a:ext uri="{FF2B5EF4-FFF2-40B4-BE49-F238E27FC236}">
                <a16:creationId xmlns:a16="http://schemas.microsoft.com/office/drawing/2014/main" id="{6E40C12D-C7BD-46CC-8FCB-0A39F590CEBF}"/>
              </a:ext>
            </a:extLst>
          </p:cNvPr>
          <p:cNvSpPr txBox="1">
            <a:spLocks noChangeArrowheads="1"/>
          </p:cNvSpPr>
          <p:nvPr/>
        </p:nvSpPr>
        <p:spPr bwMode="auto">
          <a:xfrm>
            <a:off x="533400" y="990600"/>
            <a:ext cx="8077200" cy="2554288"/>
          </a:xfrm>
          <a:prstGeom prst="rect">
            <a:avLst/>
          </a:prstGeom>
          <a:solidFill>
            <a:schemeClr val="accent5">
              <a:lumMod val="75000"/>
            </a:schemeClr>
          </a:solidFill>
          <a:ln w="9525">
            <a:solidFill>
              <a:srgbClr val="FF3300"/>
            </a:solidFill>
            <a:miter lim="800000"/>
            <a:headEnd/>
            <a:tailEnd/>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50000"/>
                  </a:schemeClr>
                </a:solidFill>
              </a:rPr>
              <a:t>What is the AC/A ratio?</a:t>
            </a:r>
          </a:p>
          <a:p>
            <a:pPr eaLnBrk="1" hangingPunct="1">
              <a:spcBef>
                <a:spcPct val="0"/>
              </a:spcBef>
              <a:buClrTx/>
              <a:buSzTx/>
              <a:buFontTx/>
              <a:buNone/>
            </a:pPr>
            <a:r>
              <a:rPr lang="en-US" altLang="en-US" sz="1600" b="0" dirty="0">
                <a:solidFill>
                  <a:schemeClr val="bg1">
                    <a:lumMod val="50000"/>
                  </a:schemeClr>
                </a:solidFill>
              </a:rPr>
              <a:t>The </a:t>
            </a:r>
            <a:r>
              <a:rPr lang="en-US" altLang="en-US" sz="1600" b="0" i="1" dirty="0">
                <a:solidFill>
                  <a:schemeClr val="bg1">
                    <a:lumMod val="50000"/>
                  </a:schemeClr>
                </a:solidFill>
              </a:rPr>
              <a:t>near triad</a:t>
            </a:r>
            <a:r>
              <a:rPr lang="en-US" altLang="en-US" sz="1600" b="0" dirty="0">
                <a:solidFill>
                  <a:schemeClr val="bg1">
                    <a:lumMod val="50000"/>
                  </a:schemeClr>
                </a:solidFill>
              </a:rPr>
              <a:t> consists of convergence, accommodation and miosis. The act of</a:t>
            </a:r>
          </a:p>
          <a:p>
            <a:pPr eaLnBrk="1" hangingPunct="1">
              <a:spcBef>
                <a:spcPct val="0"/>
              </a:spcBef>
              <a:buClrTx/>
              <a:buSzTx/>
              <a:buFontTx/>
              <a:buNone/>
            </a:pPr>
            <a:r>
              <a:rPr lang="en-US" altLang="en-US" sz="1600" b="0" dirty="0">
                <a:solidFill>
                  <a:schemeClr val="bg1">
                    <a:lumMod val="50000"/>
                  </a:schemeClr>
                </a:solidFill>
              </a:rPr>
              <a:t>convergence induces a certain amount of accommodation (this is why your vision</a:t>
            </a:r>
          </a:p>
          <a:p>
            <a:pPr eaLnBrk="1" hangingPunct="1">
              <a:spcBef>
                <a:spcPct val="0"/>
              </a:spcBef>
              <a:buClrTx/>
              <a:buSzTx/>
              <a:buFontTx/>
              <a:buNone/>
            </a:pPr>
            <a:r>
              <a:rPr lang="en-US" altLang="en-US" sz="1600" b="0" dirty="0">
                <a:solidFill>
                  <a:schemeClr val="bg1">
                    <a:lumMod val="50000"/>
                  </a:schemeClr>
                </a:solidFill>
              </a:rPr>
              <a:t>gets blurry when you intentionally cross your eyes). Likewise, the act of accommodation</a:t>
            </a:r>
          </a:p>
          <a:p>
            <a:pPr eaLnBrk="1" hangingPunct="1">
              <a:spcBef>
                <a:spcPct val="0"/>
              </a:spcBef>
              <a:buClrTx/>
              <a:buSzTx/>
              <a:buFontTx/>
              <a:buNone/>
            </a:pPr>
            <a:r>
              <a:rPr lang="en-US" altLang="en-US" sz="1600" b="0" dirty="0">
                <a:solidFill>
                  <a:schemeClr val="bg1">
                    <a:lumMod val="50000"/>
                  </a:schemeClr>
                </a:solidFill>
              </a:rPr>
              <a:t>induces a certain degree of convergence. </a:t>
            </a:r>
            <a:r>
              <a:rPr lang="en-US" altLang="en-US" sz="1600" b="0" u="sng" dirty="0">
                <a:solidFill>
                  <a:schemeClr val="bg1">
                    <a:lumMod val="50000"/>
                  </a:schemeClr>
                </a:solidFill>
              </a:rPr>
              <a:t>The quantitative relationship between the</a:t>
            </a:r>
          </a:p>
          <a:p>
            <a:pPr eaLnBrk="1" hangingPunct="1">
              <a:spcBef>
                <a:spcPct val="0"/>
              </a:spcBef>
              <a:buClrTx/>
              <a:buSzTx/>
              <a:buFontTx/>
              <a:buNone/>
            </a:pPr>
            <a:r>
              <a:rPr lang="en-US" altLang="en-US" sz="1600" b="0" u="sng" dirty="0">
                <a:solidFill>
                  <a:schemeClr val="bg1">
                    <a:lumMod val="50000"/>
                  </a:schemeClr>
                </a:solidFill>
              </a:rPr>
              <a:t>amplitude of convergence (AC) and the amount of accommodation (A) is represented</a:t>
            </a:r>
          </a:p>
          <a:p>
            <a:pPr eaLnBrk="1" hangingPunct="1">
              <a:spcBef>
                <a:spcPct val="0"/>
              </a:spcBef>
              <a:buClrTx/>
              <a:buSzTx/>
              <a:buFontTx/>
              <a:buNone/>
            </a:pPr>
            <a:r>
              <a:rPr lang="en-US" altLang="en-US" sz="1600" b="0" u="sng" dirty="0">
                <a:solidFill>
                  <a:schemeClr val="bg1">
                    <a:lumMod val="50000"/>
                  </a:schemeClr>
                </a:solidFill>
              </a:rPr>
              <a:t>by the </a:t>
            </a:r>
            <a:r>
              <a:rPr lang="en-US" altLang="en-US" sz="1600" u="sng" dirty="0">
                <a:solidFill>
                  <a:schemeClr val="bg1">
                    <a:lumMod val="50000"/>
                  </a:schemeClr>
                </a:solidFill>
              </a:rPr>
              <a:t>AC/A ratio</a:t>
            </a:r>
            <a:r>
              <a:rPr lang="en-US" altLang="en-US" sz="1600" b="0" dirty="0">
                <a:solidFill>
                  <a:schemeClr val="bg1">
                    <a:lumMod val="50000"/>
                  </a:schemeClr>
                </a:solidFill>
              </a:rPr>
              <a:t>. For some individuals, the ‘factory setting’ of the AC/A ratio is too</a:t>
            </a:r>
          </a:p>
          <a:p>
            <a:pPr eaLnBrk="1" hangingPunct="1">
              <a:spcBef>
                <a:spcPct val="0"/>
              </a:spcBef>
              <a:buClrTx/>
              <a:buSzTx/>
              <a:buFontTx/>
              <a:buNone/>
            </a:pPr>
            <a:r>
              <a:rPr lang="en-US" altLang="en-US" sz="1600" b="0" dirty="0">
                <a:solidFill>
                  <a:schemeClr val="bg1">
                    <a:lumMod val="50000"/>
                  </a:schemeClr>
                </a:solidFill>
              </a:rPr>
              <a:t>high—their eyes converge so much when they accommodate that their fusional and</a:t>
            </a:r>
          </a:p>
          <a:p>
            <a:pPr eaLnBrk="1" hangingPunct="1">
              <a:spcBef>
                <a:spcPct val="0"/>
              </a:spcBef>
              <a:buClrTx/>
              <a:buSzTx/>
              <a:buFontTx/>
              <a:buNone/>
            </a:pPr>
            <a:r>
              <a:rPr lang="en-US" altLang="en-US" sz="1600" b="0" dirty="0">
                <a:solidFill>
                  <a:schemeClr val="bg1">
                    <a:lumMod val="50000"/>
                  </a:schemeClr>
                </a:solidFill>
              </a:rPr>
              <a:t>divergence mechanisms are overwhelmed, and an ET results. </a:t>
            </a:r>
            <a:r>
              <a:rPr lang="en-US" altLang="en-US" sz="1600" b="0" dirty="0"/>
              <a:t>(Because near vision</a:t>
            </a:r>
          </a:p>
          <a:p>
            <a:pPr eaLnBrk="1" hangingPunct="1">
              <a:spcBef>
                <a:spcPct val="0"/>
              </a:spcBef>
              <a:buClrTx/>
              <a:buSzTx/>
              <a:buFontTx/>
              <a:buNone/>
            </a:pPr>
            <a:r>
              <a:rPr lang="en-US" altLang="en-US" sz="1600" b="0" dirty="0"/>
              <a:t>elicits more accommodation than distance vision,</a:t>
            </a:r>
            <a:r>
              <a:rPr lang="en-US" altLang="en-US" sz="1600" dirty="0"/>
              <a:t> the ET is greatest at near.</a:t>
            </a:r>
            <a:r>
              <a:rPr lang="en-US" altLang="en-US" sz="1600" b="0" dirty="0"/>
              <a:t>) </a:t>
            </a:r>
          </a:p>
        </p:txBody>
      </p:sp>
      <p:sp>
        <p:nvSpPr>
          <p:cNvPr id="155695" name="Slide Number Placeholder 1">
            <a:extLst>
              <a:ext uri="{FF2B5EF4-FFF2-40B4-BE49-F238E27FC236}">
                <a16:creationId xmlns:a16="http://schemas.microsoft.com/office/drawing/2014/main" id="{E23A231D-E60C-4006-8010-0AC6DC83537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737E5B6-19E3-4097-B7EC-89C475F7F2C2}" type="slidenum">
              <a:rPr lang="en-US" altLang="en-US" sz="1000"/>
              <a:pPr>
                <a:spcBef>
                  <a:spcPct val="0"/>
                </a:spcBef>
                <a:buClrTx/>
                <a:buSzTx/>
                <a:buFontTx/>
                <a:buNone/>
              </a:pPr>
              <a:t>202</a:t>
            </a:fld>
            <a:endParaRPr lang="en-US" altLang="en-US" sz="1000"/>
          </a:p>
        </p:txBody>
      </p:sp>
      <p:sp>
        <p:nvSpPr>
          <p:cNvPr id="2" name="Arrow: Bent-Up 1">
            <a:extLst>
              <a:ext uri="{FF2B5EF4-FFF2-40B4-BE49-F238E27FC236}">
                <a16:creationId xmlns:a16="http://schemas.microsoft.com/office/drawing/2014/main" id="{1004F8F1-2D39-4D92-81FE-C0FE96F4832F}"/>
              </a:ext>
            </a:extLst>
          </p:cNvPr>
          <p:cNvSpPr/>
          <p:nvPr/>
        </p:nvSpPr>
        <p:spPr bwMode="auto">
          <a:xfrm>
            <a:off x="1435100" y="3505200"/>
            <a:ext cx="5327650" cy="1048096"/>
          </a:xfrm>
          <a:prstGeom prst="bentUpArrow">
            <a:avLst>
              <a:gd name="adj1" fmla="val 13620"/>
              <a:gd name="adj2" fmla="val 20575"/>
              <a:gd name="adj3" fmla="val 23736"/>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4C4780E3-2CA6-4E3E-A878-BD5C5DAF5CA6}"/>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8648C5FF-B483-40B5-A2F2-21F0BC50624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Text Box 3">
            <a:extLst>
              <a:ext uri="{FF2B5EF4-FFF2-40B4-BE49-F238E27FC236}">
                <a16:creationId xmlns:a16="http://schemas.microsoft.com/office/drawing/2014/main" id="{20689EDD-0958-473B-B15A-6E352CDB41D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6676" name="Text Box 4">
            <a:extLst>
              <a:ext uri="{FF2B5EF4-FFF2-40B4-BE49-F238E27FC236}">
                <a16:creationId xmlns:a16="http://schemas.microsoft.com/office/drawing/2014/main" id="{3489B8F4-497E-49E9-8DB5-E1CD5FB897E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6677" name="Text Box 5">
            <a:extLst>
              <a:ext uri="{FF2B5EF4-FFF2-40B4-BE49-F238E27FC236}">
                <a16:creationId xmlns:a16="http://schemas.microsoft.com/office/drawing/2014/main" id="{F3DE8075-BE1C-4D7D-AF6A-7C2BB1E9549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6678" name="Text Box 6">
            <a:extLst>
              <a:ext uri="{FF2B5EF4-FFF2-40B4-BE49-F238E27FC236}">
                <a16:creationId xmlns:a16="http://schemas.microsoft.com/office/drawing/2014/main" id="{69CE63C1-313B-40FF-BD3E-434F3D42AC03}"/>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6679" name="Text Box 7">
            <a:extLst>
              <a:ext uri="{FF2B5EF4-FFF2-40B4-BE49-F238E27FC236}">
                <a16:creationId xmlns:a16="http://schemas.microsoft.com/office/drawing/2014/main" id="{494CD7D7-E062-423D-B169-D60F9F7E4D60}"/>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6680" name="Text Box 8">
            <a:extLst>
              <a:ext uri="{FF2B5EF4-FFF2-40B4-BE49-F238E27FC236}">
                <a16:creationId xmlns:a16="http://schemas.microsoft.com/office/drawing/2014/main" id="{0A22B439-D2E4-48ED-AD3C-B2320445BE26}"/>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6681" name="Line 9">
            <a:extLst>
              <a:ext uri="{FF2B5EF4-FFF2-40B4-BE49-F238E27FC236}">
                <a16:creationId xmlns:a16="http://schemas.microsoft.com/office/drawing/2014/main" id="{15A3CD57-FD07-4672-92B2-89993272779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2" name="Line 10">
            <a:extLst>
              <a:ext uri="{FF2B5EF4-FFF2-40B4-BE49-F238E27FC236}">
                <a16:creationId xmlns:a16="http://schemas.microsoft.com/office/drawing/2014/main" id="{CE365111-FCFF-4305-A5F0-9ECC897828AB}"/>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3" name="Line 11">
            <a:extLst>
              <a:ext uri="{FF2B5EF4-FFF2-40B4-BE49-F238E27FC236}">
                <a16:creationId xmlns:a16="http://schemas.microsoft.com/office/drawing/2014/main" id="{BD15974B-0518-4535-A249-1A52DE8E894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4" name="Line 12">
            <a:extLst>
              <a:ext uri="{FF2B5EF4-FFF2-40B4-BE49-F238E27FC236}">
                <a16:creationId xmlns:a16="http://schemas.microsoft.com/office/drawing/2014/main" id="{231B48BA-96BF-4C1F-94A6-2E70BAF113DF}"/>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5" name="Line 13">
            <a:extLst>
              <a:ext uri="{FF2B5EF4-FFF2-40B4-BE49-F238E27FC236}">
                <a16:creationId xmlns:a16="http://schemas.microsoft.com/office/drawing/2014/main" id="{802709F0-1012-4F99-8D7F-B8724442A894}"/>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6" name="Line 14">
            <a:extLst>
              <a:ext uri="{FF2B5EF4-FFF2-40B4-BE49-F238E27FC236}">
                <a16:creationId xmlns:a16="http://schemas.microsoft.com/office/drawing/2014/main" id="{332AC955-1F29-4AC8-908E-6CA4BB877A2B}"/>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7" name="Line 15">
            <a:extLst>
              <a:ext uri="{FF2B5EF4-FFF2-40B4-BE49-F238E27FC236}">
                <a16:creationId xmlns:a16="http://schemas.microsoft.com/office/drawing/2014/main" id="{59DBD7AD-344E-40A7-9C86-2D3E219135E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8" name="Line 16">
            <a:extLst>
              <a:ext uri="{FF2B5EF4-FFF2-40B4-BE49-F238E27FC236}">
                <a16:creationId xmlns:a16="http://schemas.microsoft.com/office/drawing/2014/main" id="{F5E88625-64F3-435A-BC8E-82B3CB4BDAC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689" name="Rectangle 17">
            <a:extLst>
              <a:ext uri="{FF2B5EF4-FFF2-40B4-BE49-F238E27FC236}">
                <a16:creationId xmlns:a16="http://schemas.microsoft.com/office/drawing/2014/main" id="{2CD0FD6D-A692-4D4C-B011-BFD88A81FD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6690" name="Rectangle 18">
            <a:extLst>
              <a:ext uri="{FF2B5EF4-FFF2-40B4-BE49-F238E27FC236}">
                <a16:creationId xmlns:a16="http://schemas.microsoft.com/office/drawing/2014/main" id="{A5E76391-BD87-49F7-A8B0-5DA88155044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6691" name="Text Box 19">
            <a:extLst>
              <a:ext uri="{FF2B5EF4-FFF2-40B4-BE49-F238E27FC236}">
                <a16:creationId xmlns:a16="http://schemas.microsoft.com/office/drawing/2014/main" id="{A4894908-8445-4F38-8852-68F1A8297F41}"/>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6692" name="Text Box 20">
            <a:extLst>
              <a:ext uri="{FF2B5EF4-FFF2-40B4-BE49-F238E27FC236}">
                <a16:creationId xmlns:a16="http://schemas.microsoft.com/office/drawing/2014/main" id="{A820359B-DB34-4AAF-B3EB-A5178A28DCD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6693" name="Text Box 21">
            <a:extLst>
              <a:ext uri="{FF2B5EF4-FFF2-40B4-BE49-F238E27FC236}">
                <a16:creationId xmlns:a16="http://schemas.microsoft.com/office/drawing/2014/main" id="{AFD8FD55-3822-4E39-A27E-444B64CC35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6710" name="Text Box 38">
            <a:extLst>
              <a:ext uri="{FF2B5EF4-FFF2-40B4-BE49-F238E27FC236}">
                <a16:creationId xmlns:a16="http://schemas.microsoft.com/office/drawing/2014/main" id="{F441C2BE-80D4-41F8-8DBE-07571E38D31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6711" name="Text Box 39">
            <a:extLst>
              <a:ext uri="{FF2B5EF4-FFF2-40B4-BE49-F238E27FC236}">
                <a16:creationId xmlns:a16="http://schemas.microsoft.com/office/drawing/2014/main" id="{969FB749-20D2-4072-A3CC-2BAA7856F62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6712" name="Text Box 40">
            <a:extLst>
              <a:ext uri="{FF2B5EF4-FFF2-40B4-BE49-F238E27FC236}">
                <a16:creationId xmlns:a16="http://schemas.microsoft.com/office/drawing/2014/main" id="{A642C183-208B-4CA6-8190-3FA68C2B0BA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6713" name="Line 41">
            <a:extLst>
              <a:ext uri="{FF2B5EF4-FFF2-40B4-BE49-F238E27FC236}">
                <a16:creationId xmlns:a16="http://schemas.microsoft.com/office/drawing/2014/main" id="{FEEF3C56-026B-481A-8867-49F98A2DD4B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714" name="Line 42">
            <a:extLst>
              <a:ext uri="{FF2B5EF4-FFF2-40B4-BE49-F238E27FC236}">
                <a16:creationId xmlns:a16="http://schemas.microsoft.com/office/drawing/2014/main" id="{9D6FB378-3694-488C-A5F3-8A67A3A06EB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715" name="Line 43">
            <a:extLst>
              <a:ext uri="{FF2B5EF4-FFF2-40B4-BE49-F238E27FC236}">
                <a16:creationId xmlns:a16="http://schemas.microsoft.com/office/drawing/2014/main" id="{402DBF78-D8F2-4816-B45D-53290D8DC68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716" name="Line 44">
            <a:extLst>
              <a:ext uri="{FF2B5EF4-FFF2-40B4-BE49-F238E27FC236}">
                <a16:creationId xmlns:a16="http://schemas.microsoft.com/office/drawing/2014/main" id="{4A408728-329F-43C0-9325-A7EB0B598BF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6717" name="Text Box 45">
            <a:extLst>
              <a:ext uri="{FF2B5EF4-FFF2-40B4-BE49-F238E27FC236}">
                <a16:creationId xmlns:a16="http://schemas.microsoft.com/office/drawing/2014/main" id="{2AD07218-6EFC-47EA-BA39-99851E26B043}"/>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6718" name="Slide Number Placeholder 1">
            <a:extLst>
              <a:ext uri="{FF2B5EF4-FFF2-40B4-BE49-F238E27FC236}">
                <a16:creationId xmlns:a16="http://schemas.microsoft.com/office/drawing/2014/main" id="{16AFF18E-BF79-408C-93CF-237934FBBCA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392531E-08CD-4645-856A-F3F78BA78C04}" type="slidenum">
              <a:rPr lang="en-US" altLang="en-US" sz="1000"/>
              <a:pPr>
                <a:spcBef>
                  <a:spcPct val="0"/>
                </a:spcBef>
                <a:buClrTx/>
                <a:buSzTx/>
                <a:buFontTx/>
                <a:buNone/>
              </a:pPr>
              <a:t>203</a:t>
            </a:fld>
            <a:endParaRPr lang="en-US" altLang="en-US" sz="1000"/>
          </a:p>
        </p:txBody>
      </p:sp>
      <p:sp>
        <p:nvSpPr>
          <p:cNvPr id="156719" name="TextBox 47">
            <a:extLst>
              <a:ext uri="{FF2B5EF4-FFF2-40B4-BE49-F238E27FC236}">
                <a16:creationId xmlns:a16="http://schemas.microsoft.com/office/drawing/2014/main" id="{0C5F22A1-D706-4393-9B3A-5093F550D95B}"/>
              </a:ext>
            </a:extLst>
          </p:cNvPr>
          <p:cNvSpPr txBox="1">
            <a:spLocks noChangeArrowheads="1"/>
          </p:cNvSpPr>
          <p:nvPr/>
        </p:nvSpPr>
        <p:spPr bwMode="auto">
          <a:xfrm>
            <a:off x="423863" y="4724400"/>
            <a:ext cx="3157537" cy="5238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How much greater is the ET at near? </a:t>
            </a:r>
          </a:p>
          <a:p>
            <a:pPr eaLnBrk="1" hangingPunct="1">
              <a:spcBef>
                <a:spcPct val="0"/>
              </a:spcBef>
              <a:buClrTx/>
              <a:buSzTx/>
              <a:buFontTx/>
              <a:buNone/>
            </a:pPr>
            <a:r>
              <a:rPr lang="en-US" altLang="en-US" sz="1400">
                <a:solidFill>
                  <a:srgbClr val="FFC000"/>
                </a:solidFill>
              </a:rPr>
              <a:t>At least 10</a:t>
            </a:r>
            <a:r>
              <a:rPr lang="en-US" altLang="en-US" sz="1400">
                <a:solidFill>
                  <a:srgbClr val="FFC000"/>
                </a:solidFill>
                <a:latin typeface="Symbol" panose="05050102010706020507" pitchFamily="18" charset="2"/>
              </a:rPr>
              <a:t>D</a:t>
            </a:r>
          </a:p>
        </p:txBody>
      </p:sp>
      <p:sp>
        <p:nvSpPr>
          <p:cNvPr id="2" name="Title 1">
            <a:extLst>
              <a:ext uri="{FF2B5EF4-FFF2-40B4-BE49-F238E27FC236}">
                <a16:creationId xmlns:a16="http://schemas.microsoft.com/office/drawing/2014/main" id="{C697A838-329E-4818-A686-EBD2AEF54A29}"/>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5E90A11E-05B4-4376-B00D-CCFD978B45E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a:extLst>
              <a:ext uri="{FF2B5EF4-FFF2-40B4-BE49-F238E27FC236}">
                <a16:creationId xmlns:a16="http://schemas.microsoft.com/office/drawing/2014/main" id="{BAD4714F-DA6A-4ED9-8EBC-4B1D584526B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7700" name="Text Box 4">
            <a:extLst>
              <a:ext uri="{FF2B5EF4-FFF2-40B4-BE49-F238E27FC236}">
                <a16:creationId xmlns:a16="http://schemas.microsoft.com/office/drawing/2014/main" id="{B892B208-A392-4B75-8797-A11EF5AA469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7701" name="Text Box 5">
            <a:extLst>
              <a:ext uri="{FF2B5EF4-FFF2-40B4-BE49-F238E27FC236}">
                <a16:creationId xmlns:a16="http://schemas.microsoft.com/office/drawing/2014/main" id="{67109CBF-A750-4402-B462-2A296310907F}"/>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7702" name="Text Box 6">
            <a:extLst>
              <a:ext uri="{FF2B5EF4-FFF2-40B4-BE49-F238E27FC236}">
                <a16:creationId xmlns:a16="http://schemas.microsoft.com/office/drawing/2014/main" id="{3873A478-B68E-41B0-B69A-98633E3FDF12}"/>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7703" name="Text Box 7">
            <a:extLst>
              <a:ext uri="{FF2B5EF4-FFF2-40B4-BE49-F238E27FC236}">
                <a16:creationId xmlns:a16="http://schemas.microsoft.com/office/drawing/2014/main" id="{095920DB-09B9-4B56-A10F-93DE22E2B96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7704" name="Text Box 8">
            <a:extLst>
              <a:ext uri="{FF2B5EF4-FFF2-40B4-BE49-F238E27FC236}">
                <a16:creationId xmlns:a16="http://schemas.microsoft.com/office/drawing/2014/main" id="{7A30A05A-1ACB-4B22-AA58-49FC4EA3565D}"/>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7705" name="Line 9">
            <a:extLst>
              <a:ext uri="{FF2B5EF4-FFF2-40B4-BE49-F238E27FC236}">
                <a16:creationId xmlns:a16="http://schemas.microsoft.com/office/drawing/2014/main" id="{053F868C-9803-4FAC-BB39-E9E0520BF8C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06" name="Line 10">
            <a:extLst>
              <a:ext uri="{FF2B5EF4-FFF2-40B4-BE49-F238E27FC236}">
                <a16:creationId xmlns:a16="http://schemas.microsoft.com/office/drawing/2014/main" id="{47477BE8-8C5E-43F0-AD20-57B1C123DAEE}"/>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07" name="Line 11">
            <a:extLst>
              <a:ext uri="{FF2B5EF4-FFF2-40B4-BE49-F238E27FC236}">
                <a16:creationId xmlns:a16="http://schemas.microsoft.com/office/drawing/2014/main" id="{45B9821D-A2A0-497A-A6B4-BC60642FC78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08" name="Line 12">
            <a:extLst>
              <a:ext uri="{FF2B5EF4-FFF2-40B4-BE49-F238E27FC236}">
                <a16:creationId xmlns:a16="http://schemas.microsoft.com/office/drawing/2014/main" id="{114914C8-7A2C-41C6-BA83-85ADE018408F}"/>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09" name="Line 13">
            <a:extLst>
              <a:ext uri="{FF2B5EF4-FFF2-40B4-BE49-F238E27FC236}">
                <a16:creationId xmlns:a16="http://schemas.microsoft.com/office/drawing/2014/main" id="{0CCABD31-CFDE-4A70-A567-0873FD2A4045}"/>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0" name="Line 14">
            <a:extLst>
              <a:ext uri="{FF2B5EF4-FFF2-40B4-BE49-F238E27FC236}">
                <a16:creationId xmlns:a16="http://schemas.microsoft.com/office/drawing/2014/main" id="{C552B74E-0DFD-4BF2-B8C3-91DF31BD5025}"/>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1" name="Line 15">
            <a:extLst>
              <a:ext uri="{FF2B5EF4-FFF2-40B4-BE49-F238E27FC236}">
                <a16:creationId xmlns:a16="http://schemas.microsoft.com/office/drawing/2014/main" id="{2C32778C-FC55-4833-B204-7E601E7B069B}"/>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2" name="Line 16">
            <a:extLst>
              <a:ext uri="{FF2B5EF4-FFF2-40B4-BE49-F238E27FC236}">
                <a16:creationId xmlns:a16="http://schemas.microsoft.com/office/drawing/2014/main" id="{8EC29534-DF43-4CCC-8008-2124362C2946}"/>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13" name="Rectangle 17">
            <a:extLst>
              <a:ext uri="{FF2B5EF4-FFF2-40B4-BE49-F238E27FC236}">
                <a16:creationId xmlns:a16="http://schemas.microsoft.com/office/drawing/2014/main" id="{98EF4220-01BD-43E7-8C1B-2A630D94ED0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7714" name="Rectangle 18">
            <a:extLst>
              <a:ext uri="{FF2B5EF4-FFF2-40B4-BE49-F238E27FC236}">
                <a16:creationId xmlns:a16="http://schemas.microsoft.com/office/drawing/2014/main" id="{C01D1E0A-0D81-4E69-A269-5CB28366A95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7715" name="Text Box 19">
            <a:extLst>
              <a:ext uri="{FF2B5EF4-FFF2-40B4-BE49-F238E27FC236}">
                <a16:creationId xmlns:a16="http://schemas.microsoft.com/office/drawing/2014/main" id="{9799A5C2-789A-4845-B221-A99BFBD3FB9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7716" name="Text Box 20">
            <a:extLst>
              <a:ext uri="{FF2B5EF4-FFF2-40B4-BE49-F238E27FC236}">
                <a16:creationId xmlns:a16="http://schemas.microsoft.com/office/drawing/2014/main" id="{F35286BC-6370-47D4-9491-98D4D08124E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7717" name="Text Box 21">
            <a:extLst>
              <a:ext uri="{FF2B5EF4-FFF2-40B4-BE49-F238E27FC236}">
                <a16:creationId xmlns:a16="http://schemas.microsoft.com/office/drawing/2014/main" id="{40956107-6213-4897-A085-93D68E9C6E8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7734" name="Text Box 38">
            <a:extLst>
              <a:ext uri="{FF2B5EF4-FFF2-40B4-BE49-F238E27FC236}">
                <a16:creationId xmlns:a16="http://schemas.microsoft.com/office/drawing/2014/main" id="{53B9C88C-1983-4C25-BB1B-AB2F9C5855C1}"/>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7735" name="Text Box 39">
            <a:extLst>
              <a:ext uri="{FF2B5EF4-FFF2-40B4-BE49-F238E27FC236}">
                <a16:creationId xmlns:a16="http://schemas.microsoft.com/office/drawing/2014/main" id="{819DCA2F-85B3-4618-946C-1B31EB3E4447}"/>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7736" name="Text Box 40">
            <a:extLst>
              <a:ext uri="{FF2B5EF4-FFF2-40B4-BE49-F238E27FC236}">
                <a16:creationId xmlns:a16="http://schemas.microsoft.com/office/drawing/2014/main" id="{2303C600-A3CF-4A64-8EB0-5CE712EA245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7737" name="Line 41">
            <a:extLst>
              <a:ext uri="{FF2B5EF4-FFF2-40B4-BE49-F238E27FC236}">
                <a16:creationId xmlns:a16="http://schemas.microsoft.com/office/drawing/2014/main" id="{65E2096B-B357-47CF-A854-D204E20309A8}"/>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38" name="Line 42">
            <a:extLst>
              <a:ext uri="{FF2B5EF4-FFF2-40B4-BE49-F238E27FC236}">
                <a16:creationId xmlns:a16="http://schemas.microsoft.com/office/drawing/2014/main" id="{5343F2B6-236D-4F5E-AE1A-67DC0BA7CA6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39" name="Line 43">
            <a:extLst>
              <a:ext uri="{FF2B5EF4-FFF2-40B4-BE49-F238E27FC236}">
                <a16:creationId xmlns:a16="http://schemas.microsoft.com/office/drawing/2014/main" id="{E67197FE-9C5B-4009-815C-6F371C4BF8B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40" name="Line 44">
            <a:extLst>
              <a:ext uri="{FF2B5EF4-FFF2-40B4-BE49-F238E27FC236}">
                <a16:creationId xmlns:a16="http://schemas.microsoft.com/office/drawing/2014/main" id="{082C62F9-8CB0-476A-A5CF-6906075CC6D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7741" name="Text Box 45">
            <a:extLst>
              <a:ext uri="{FF2B5EF4-FFF2-40B4-BE49-F238E27FC236}">
                <a16:creationId xmlns:a16="http://schemas.microsoft.com/office/drawing/2014/main" id="{32F0F69C-80E5-42CE-8C49-4EE0E6B49A12}"/>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solidFill>
                  <a:srgbClr val="99CCFF"/>
                </a:solidFill>
              </a:rPr>
              <a:t>--Average refractive error +2, but can be</a:t>
            </a:r>
          </a:p>
          <a:p>
            <a:pPr eaLnBrk="1" hangingPunct="1">
              <a:spcBef>
                <a:spcPct val="0"/>
              </a:spcBef>
              <a:buClrTx/>
              <a:buSzTx/>
              <a:buFontTx/>
              <a:buNone/>
            </a:pPr>
            <a:r>
              <a:rPr lang="en-US" altLang="en-US" sz="1600" b="0" dirty="0">
                <a:solidFill>
                  <a:srgbClr val="99CCFF"/>
                </a:solidFill>
              </a:rPr>
              <a:t>   anything, even </a:t>
            </a:r>
            <a:r>
              <a:rPr lang="en-US" altLang="en-US" sz="1600" dirty="0">
                <a:solidFill>
                  <a:srgbClr val="99CCFF"/>
                </a:solidFill>
              </a:rPr>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7742" name="Slide Number Placeholder 1">
            <a:extLst>
              <a:ext uri="{FF2B5EF4-FFF2-40B4-BE49-F238E27FC236}">
                <a16:creationId xmlns:a16="http://schemas.microsoft.com/office/drawing/2014/main" id="{265E2552-0016-487B-91B5-95379F3ABD2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206AD0-F61A-431E-9969-5CA6D5E8C931}" type="slidenum">
              <a:rPr lang="en-US" altLang="en-US" sz="1000"/>
              <a:pPr>
                <a:spcBef>
                  <a:spcPct val="0"/>
                </a:spcBef>
                <a:buClrTx/>
                <a:buSzTx/>
                <a:buFontTx/>
                <a:buNone/>
              </a:pPr>
              <a:t>204</a:t>
            </a:fld>
            <a:endParaRPr lang="en-US" altLang="en-US" sz="1000"/>
          </a:p>
        </p:txBody>
      </p:sp>
      <p:sp>
        <p:nvSpPr>
          <p:cNvPr id="157743" name="TextBox 47">
            <a:extLst>
              <a:ext uri="{FF2B5EF4-FFF2-40B4-BE49-F238E27FC236}">
                <a16:creationId xmlns:a16="http://schemas.microsoft.com/office/drawing/2014/main" id="{970373C6-B0CB-4EBE-A834-D353F484073C}"/>
              </a:ext>
            </a:extLst>
          </p:cNvPr>
          <p:cNvSpPr txBox="1">
            <a:spLocks noChangeArrowheads="1"/>
          </p:cNvSpPr>
          <p:nvPr/>
        </p:nvSpPr>
        <p:spPr bwMode="auto">
          <a:xfrm>
            <a:off x="423863" y="4724400"/>
            <a:ext cx="3157537" cy="523875"/>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How much greater is the ET at near? </a:t>
            </a:r>
          </a:p>
          <a:p>
            <a:pPr eaLnBrk="1" hangingPunct="1">
              <a:spcBef>
                <a:spcPct val="0"/>
              </a:spcBef>
              <a:buClrTx/>
              <a:buSzTx/>
              <a:buFontTx/>
              <a:buNone/>
            </a:pPr>
            <a:r>
              <a:rPr lang="en-US" altLang="en-US" sz="1400">
                <a:solidFill>
                  <a:srgbClr val="0000FF"/>
                </a:solidFill>
              </a:rPr>
              <a:t>At least 10</a:t>
            </a:r>
            <a:r>
              <a:rPr lang="en-US" altLang="en-US" sz="1400">
                <a:solidFill>
                  <a:srgbClr val="0000FF"/>
                </a:solidFill>
                <a:latin typeface="Symbol" panose="05050102010706020507" pitchFamily="18" charset="2"/>
              </a:rPr>
              <a:t>D</a:t>
            </a:r>
          </a:p>
        </p:txBody>
      </p:sp>
      <p:sp>
        <p:nvSpPr>
          <p:cNvPr id="2" name="Title 1">
            <a:extLst>
              <a:ext uri="{FF2B5EF4-FFF2-40B4-BE49-F238E27FC236}">
                <a16:creationId xmlns:a16="http://schemas.microsoft.com/office/drawing/2014/main" id="{591E7230-4001-4B78-A42C-F2FC3C6602A5}"/>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6859F5F4-AE12-4A15-8E29-A4B7C9EFA27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Text Box 3">
            <a:extLst>
              <a:ext uri="{FF2B5EF4-FFF2-40B4-BE49-F238E27FC236}">
                <a16:creationId xmlns:a16="http://schemas.microsoft.com/office/drawing/2014/main" id="{B10DF759-1BDE-4F7C-89F1-E3B30184877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8724" name="Text Box 4">
            <a:extLst>
              <a:ext uri="{FF2B5EF4-FFF2-40B4-BE49-F238E27FC236}">
                <a16:creationId xmlns:a16="http://schemas.microsoft.com/office/drawing/2014/main" id="{4645E616-2646-4AC0-BEFC-8AC030DD69C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8725" name="Text Box 5">
            <a:extLst>
              <a:ext uri="{FF2B5EF4-FFF2-40B4-BE49-F238E27FC236}">
                <a16:creationId xmlns:a16="http://schemas.microsoft.com/office/drawing/2014/main" id="{384088DF-A35B-44BB-8AE9-D7F46F370B8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8726" name="Text Box 6">
            <a:extLst>
              <a:ext uri="{FF2B5EF4-FFF2-40B4-BE49-F238E27FC236}">
                <a16:creationId xmlns:a16="http://schemas.microsoft.com/office/drawing/2014/main" id="{72049CCB-D2E3-4301-8A4D-DDF2CA676C9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8727" name="Text Box 7">
            <a:extLst>
              <a:ext uri="{FF2B5EF4-FFF2-40B4-BE49-F238E27FC236}">
                <a16:creationId xmlns:a16="http://schemas.microsoft.com/office/drawing/2014/main" id="{27848EAC-165C-451F-80A2-B54C500FB321}"/>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8728" name="Text Box 8">
            <a:extLst>
              <a:ext uri="{FF2B5EF4-FFF2-40B4-BE49-F238E27FC236}">
                <a16:creationId xmlns:a16="http://schemas.microsoft.com/office/drawing/2014/main" id="{392A291F-E72F-49FD-B65A-AF6C379981C5}"/>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8729" name="Line 9">
            <a:extLst>
              <a:ext uri="{FF2B5EF4-FFF2-40B4-BE49-F238E27FC236}">
                <a16:creationId xmlns:a16="http://schemas.microsoft.com/office/drawing/2014/main" id="{84E61A97-8432-4D46-9CCA-BA74018D679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0" name="Line 10">
            <a:extLst>
              <a:ext uri="{FF2B5EF4-FFF2-40B4-BE49-F238E27FC236}">
                <a16:creationId xmlns:a16="http://schemas.microsoft.com/office/drawing/2014/main" id="{F768C64B-378E-424B-B396-9395CF699D18}"/>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1" name="Line 11">
            <a:extLst>
              <a:ext uri="{FF2B5EF4-FFF2-40B4-BE49-F238E27FC236}">
                <a16:creationId xmlns:a16="http://schemas.microsoft.com/office/drawing/2014/main" id="{C16C9A65-169F-4218-AD9B-798B7DBFE64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2" name="Line 12">
            <a:extLst>
              <a:ext uri="{FF2B5EF4-FFF2-40B4-BE49-F238E27FC236}">
                <a16:creationId xmlns:a16="http://schemas.microsoft.com/office/drawing/2014/main" id="{70CB427A-C5CF-4135-B8E3-B2BFECF5FDD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3" name="Line 13">
            <a:extLst>
              <a:ext uri="{FF2B5EF4-FFF2-40B4-BE49-F238E27FC236}">
                <a16:creationId xmlns:a16="http://schemas.microsoft.com/office/drawing/2014/main" id="{F7AFD225-CE40-4EF8-B89A-35B489A95997}"/>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4" name="Line 14">
            <a:extLst>
              <a:ext uri="{FF2B5EF4-FFF2-40B4-BE49-F238E27FC236}">
                <a16:creationId xmlns:a16="http://schemas.microsoft.com/office/drawing/2014/main" id="{ACF8550C-E500-4B34-A03D-56CE0B05BB3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5" name="Line 15">
            <a:extLst>
              <a:ext uri="{FF2B5EF4-FFF2-40B4-BE49-F238E27FC236}">
                <a16:creationId xmlns:a16="http://schemas.microsoft.com/office/drawing/2014/main" id="{D8285E3D-1A02-4A5C-A17C-E5DA5F7CF610}"/>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6" name="Line 16">
            <a:extLst>
              <a:ext uri="{FF2B5EF4-FFF2-40B4-BE49-F238E27FC236}">
                <a16:creationId xmlns:a16="http://schemas.microsoft.com/office/drawing/2014/main" id="{5F9D098F-90BB-4778-9CFD-3C80EE45F292}"/>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37" name="Rectangle 17">
            <a:extLst>
              <a:ext uri="{FF2B5EF4-FFF2-40B4-BE49-F238E27FC236}">
                <a16:creationId xmlns:a16="http://schemas.microsoft.com/office/drawing/2014/main" id="{4155CAC1-1946-43DD-90F4-76A1ED782FEB}"/>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8738" name="Rectangle 18">
            <a:extLst>
              <a:ext uri="{FF2B5EF4-FFF2-40B4-BE49-F238E27FC236}">
                <a16:creationId xmlns:a16="http://schemas.microsoft.com/office/drawing/2014/main" id="{EEED9770-C0AF-4A61-85C0-A123C2C4F70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8739" name="Text Box 19">
            <a:extLst>
              <a:ext uri="{FF2B5EF4-FFF2-40B4-BE49-F238E27FC236}">
                <a16:creationId xmlns:a16="http://schemas.microsoft.com/office/drawing/2014/main" id="{F982A156-322E-4BAA-B9E4-031DC8BADFD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8740" name="Text Box 20">
            <a:extLst>
              <a:ext uri="{FF2B5EF4-FFF2-40B4-BE49-F238E27FC236}">
                <a16:creationId xmlns:a16="http://schemas.microsoft.com/office/drawing/2014/main" id="{15CF00CA-7338-4171-8C4C-CABBFA91D9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8741" name="Text Box 21">
            <a:extLst>
              <a:ext uri="{FF2B5EF4-FFF2-40B4-BE49-F238E27FC236}">
                <a16:creationId xmlns:a16="http://schemas.microsoft.com/office/drawing/2014/main" id="{B883A751-98D9-45B5-9F81-EF862CEFA8B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8758" name="Text Box 38">
            <a:extLst>
              <a:ext uri="{FF2B5EF4-FFF2-40B4-BE49-F238E27FC236}">
                <a16:creationId xmlns:a16="http://schemas.microsoft.com/office/drawing/2014/main" id="{4A89743A-7DC1-4489-B7FB-E89EA47F69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8759" name="Text Box 39">
            <a:extLst>
              <a:ext uri="{FF2B5EF4-FFF2-40B4-BE49-F238E27FC236}">
                <a16:creationId xmlns:a16="http://schemas.microsoft.com/office/drawing/2014/main" id="{8F7EC132-35E4-434D-88F8-945744982D5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8760" name="Text Box 40">
            <a:extLst>
              <a:ext uri="{FF2B5EF4-FFF2-40B4-BE49-F238E27FC236}">
                <a16:creationId xmlns:a16="http://schemas.microsoft.com/office/drawing/2014/main" id="{A60B6017-FA81-4424-BA6B-DEF5EA6C68C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8761" name="Line 41">
            <a:extLst>
              <a:ext uri="{FF2B5EF4-FFF2-40B4-BE49-F238E27FC236}">
                <a16:creationId xmlns:a16="http://schemas.microsoft.com/office/drawing/2014/main" id="{CB3B6BB9-B499-4027-9AB0-AAE499F6ED68}"/>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62" name="Line 42">
            <a:extLst>
              <a:ext uri="{FF2B5EF4-FFF2-40B4-BE49-F238E27FC236}">
                <a16:creationId xmlns:a16="http://schemas.microsoft.com/office/drawing/2014/main" id="{F08F9ADE-2FFE-4DD6-AE76-487122E35A7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63" name="Line 43">
            <a:extLst>
              <a:ext uri="{FF2B5EF4-FFF2-40B4-BE49-F238E27FC236}">
                <a16:creationId xmlns:a16="http://schemas.microsoft.com/office/drawing/2014/main" id="{F392CB19-1BFD-4EF5-AB82-EFA166B7642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64" name="Line 44">
            <a:extLst>
              <a:ext uri="{FF2B5EF4-FFF2-40B4-BE49-F238E27FC236}">
                <a16:creationId xmlns:a16="http://schemas.microsoft.com/office/drawing/2014/main" id="{39B61099-64D6-4A67-AACF-04B2E7D469A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8765" name="Text Box 45">
            <a:extLst>
              <a:ext uri="{FF2B5EF4-FFF2-40B4-BE49-F238E27FC236}">
                <a16:creationId xmlns:a16="http://schemas.microsoft.com/office/drawing/2014/main" id="{5AEFF275-9F89-4C89-8470-FE0914D72B42}"/>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t>--Average refractive error </a:t>
            </a:r>
            <a:r>
              <a:rPr lang="en-US" altLang="en-US" sz="1600" b="0" dirty="0">
                <a:solidFill>
                  <a:srgbClr val="0000FF"/>
                </a:solidFill>
              </a:rPr>
              <a:t>+2</a:t>
            </a:r>
            <a:r>
              <a:rPr lang="en-US" altLang="en-US" sz="1600" b="0" dirty="0"/>
              <a:t>, but can be</a:t>
            </a:r>
          </a:p>
          <a:p>
            <a:pPr eaLnBrk="1" hangingPunct="1">
              <a:spcBef>
                <a:spcPct val="0"/>
              </a:spcBef>
              <a:buClrTx/>
              <a:buSzTx/>
              <a:buFontTx/>
              <a:buNone/>
            </a:pPr>
            <a:r>
              <a:rPr lang="en-US" altLang="en-US" sz="1600" b="0" dirty="0"/>
              <a:t>   anything, even </a:t>
            </a:r>
            <a:r>
              <a:rPr lang="en-US" altLang="en-US" sz="1600" dirty="0"/>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8766" name="Rectangle 46">
            <a:extLst>
              <a:ext uri="{FF2B5EF4-FFF2-40B4-BE49-F238E27FC236}">
                <a16:creationId xmlns:a16="http://schemas.microsoft.com/office/drawing/2014/main" id="{4B837495-AA87-4921-A501-ACAB458109DE}"/>
              </a:ext>
            </a:extLst>
          </p:cNvPr>
          <p:cNvSpPr>
            <a:spLocks noChangeArrowheads="1"/>
          </p:cNvSpPr>
          <p:nvPr/>
        </p:nvSpPr>
        <p:spPr bwMode="auto">
          <a:xfrm>
            <a:off x="2667000" y="4495800"/>
            <a:ext cx="2286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a:t>#</a:t>
            </a:r>
          </a:p>
        </p:txBody>
      </p:sp>
      <p:sp>
        <p:nvSpPr>
          <p:cNvPr id="158767" name="Slide Number Placeholder 1">
            <a:extLst>
              <a:ext uri="{FF2B5EF4-FFF2-40B4-BE49-F238E27FC236}">
                <a16:creationId xmlns:a16="http://schemas.microsoft.com/office/drawing/2014/main" id="{3A50062F-555B-4698-B50A-EDFEC7A3300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7AA7EB3-EDA7-4EAC-87C1-3632C7727B70}" type="slidenum">
              <a:rPr lang="en-US" altLang="en-US" sz="1000"/>
              <a:pPr>
                <a:spcBef>
                  <a:spcPct val="0"/>
                </a:spcBef>
                <a:buClrTx/>
                <a:buSzTx/>
                <a:buFontTx/>
                <a:buNone/>
              </a:pPr>
              <a:t>205</a:t>
            </a:fld>
            <a:endParaRPr lang="en-US" altLang="en-US" sz="1000"/>
          </a:p>
        </p:txBody>
      </p:sp>
      <p:sp>
        <p:nvSpPr>
          <p:cNvPr id="2" name="Title 1">
            <a:extLst>
              <a:ext uri="{FF2B5EF4-FFF2-40B4-BE49-F238E27FC236}">
                <a16:creationId xmlns:a16="http://schemas.microsoft.com/office/drawing/2014/main" id="{1C496E36-BA25-4682-BBF4-797EBB4E0BF4}"/>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01230B13-1D5D-4AE8-A6C7-1A3B39DE031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Text Box 3">
            <a:extLst>
              <a:ext uri="{FF2B5EF4-FFF2-40B4-BE49-F238E27FC236}">
                <a16:creationId xmlns:a16="http://schemas.microsoft.com/office/drawing/2014/main" id="{3BA97E30-A984-49E4-A381-E12CCAEC92E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9748" name="Text Box 4">
            <a:extLst>
              <a:ext uri="{FF2B5EF4-FFF2-40B4-BE49-F238E27FC236}">
                <a16:creationId xmlns:a16="http://schemas.microsoft.com/office/drawing/2014/main" id="{136A881F-D232-4CB6-B1FE-BA7C708499D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59749" name="Text Box 5">
            <a:extLst>
              <a:ext uri="{FF2B5EF4-FFF2-40B4-BE49-F238E27FC236}">
                <a16:creationId xmlns:a16="http://schemas.microsoft.com/office/drawing/2014/main" id="{E3FBBE77-C249-442B-AE77-5E852F34D24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59750" name="Text Box 6">
            <a:extLst>
              <a:ext uri="{FF2B5EF4-FFF2-40B4-BE49-F238E27FC236}">
                <a16:creationId xmlns:a16="http://schemas.microsoft.com/office/drawing/2014/main" id="{56FF16B8-1BAF-4EBC-A474-69B2CCA6791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59751" name="Text Box 7">
            <a:extLst>
              <a:ext uri="{FF2B5EF4-FFF2-40B4-BE49-F238E27FC236}">
                <a16:creationId xmlns:a16="http://schemas.microsoft.com/office/drawing/2014/main" id="{5E76230A-15B8-4B82-A765-F78835EBD047}"/>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59752" name="Text Box 8">
            <a:extLst>
              <a:ext uri="{FF2B5EF4-FFF2-40B4-BE49-F238E27FC236}">
                <a16:creationId xmlns:a16="http://schemas.microsoft.com/office/drawing/2014/main" id="{777D76B3-D281-4229-889D-EEFA5180E069}"/>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59753" name="Line 9">
            <a:extLst>
              <a:ext uri="{FF2B5EF4-FFF2-40B4-BE49-F238E27FC236}">
                <a16:creationId xmlns:a16="http://schemas.microsoft.com/office/drawing/2014/main" id="{175F0C07-7CCE-4E49-BC44-F27C8272E8A9}"/>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4" name="Line 10">
            <a:extLst>
              <a:ext uri="{FF2B5EF4-FFF2-40B4-BE49-F238E27FC236}">
                <a16:creationId xmlns:a16="http://schemas.microsoft.com/office/drawing/2014/main" id="{5440C500-8C4A-4E00-8C7B-7C2B2FDF956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5" name="Line 11">
            <a:extLst>
              <a:ext uri="{FF2B5EF4-FFF2-40B4-BE49-F238E27FC236}">
                <a16:creationId xmlns:a16="http://schemas.microsoft.com/office/drawing/2014/main" id="{2E8074E0-A0D3-402C-86F8-AC84B037103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6" name="Line 12">
            <a:extLst>
              <a:ext uri="{FF2B5EF4-FFF2-40B4-BE49-F238E27FC236}">
                <a16:creationId xmlns:a16="http://schemas.microsoft.com/office/drawing/2014/main" id="{A6D25E64-100A-40EF-BA6A-2116608A2D3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7" name="Line 13">
            <a:extLst>
              <a:ext uri="{FF2B5EF4-FFF2-40B4-BE49-F238E27FC236}">
                <a16:creationId xmlns:a16="http://schemas.microsoft.com/office/drawing/2014/main" id="{E8660E33-2149-492C-A8A5-0AC82BD4ECD3}"/>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8" name="Line 14">
            <a:extLst>
              <a:ext uri="{FF2B5EF4-FFF2-40B4-BE49-F238E27FC236}">
                <a16:creationId xmlns:a16="http://schemas.microsoft.com/office/drawing/2014/main" id="{8F839264-AFCE-49AF-9F6B-AC3E9143D6CF}"/>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59" name="Line 15">
            <a:extLst>
              <a:ext uri="{FF2B5EF4-FFF2-40B4-BE49-F238E27FC236}">
                <a16:creationId xmlns:a16="http://schemas.microsoft.com/office/drawing/2014/main" id="{A73477E7-823E-4B7E-BA8D-9E72FCF283E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60" name="Line 16">
            <a:extLst>
              <a:ext uri="{FF2B5EF4-FFF2-40B4-BE49-F238E27FC236}">
                <a16:creationId xmlns:a16="http://schemas.microsoft.com/office/drawing/2014/main" id="{E486244C-07A1-477F-AF90-22EBC228812D}"/>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61" name="Rectangle 17">
            <a:extLst>
              <a:ext uri="{FF2B5EF4-FFF2-40B4-BE49-F238E27FC236}">
                <a16:creationId xmlns:a16="http://schemas.microsoft.com/office/drawing/2014/main" id="{7A31E364-C894-4492-8EB1-A67DB28C4E9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59762" name="Rectangle 18">
            <a:extLst>
              <a:ext uri="{FF2B5EF4-FFF2-40B4-BE49-F238E27FC236}">
                <a16:creationId xmlns:a16="http://schemas.microsoft.com/office/drawing/2014/main" id="{FDF93A6D-6EFF-47A2-8E92-036E2CCA0FB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59763" name="Text Box 19">
            <a:extLst>
              <a:ext uri="{FF2B5EF4-FFF2-40B4-BE49-F238E27FC236}">
                <a16:creationId xmlns:a16="http://schemas.microsoft.com/office/drawing/2014/main" id="{1C329D9F-CB90-41E4-9205-1ED41334514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59764" name="Text Box 20">
            <a:extLst>
              <a:ext uri="{FF2B5EF4-FFF2-40B4-BE49-F238E27FC236}">
                <a16:creationId xmlns:a16="http://schemas.microsoft.com/office/drawing/2014/main" id="{A365755E-B1FC-456F-BEDE-47A003AA892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59765" name="Text Box 21">
            <a:extLst>
              <a:ext uri="{FF2B5EF4-FFF2-40B4-BE49-F238E27FC236}">
                <a16:creationId xmlns:a16="http://schemas.microsoft.com/office/drawing/2014/main" id="{D804523C-A98F-43B4-8F0C-8CB34290709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59782" name="Text Box 38">
            <a:extLst>
              <a:ext uri="{FF2B5EF4-FFF2-40B4-BE49-F238E27FC236}">
                <a16:creationId xmlns:a16="http://schemas.microsoft.com/office/drawing/2014/main" id="{357CAEFD-18C7-40AE-B57C-A86EFA6DAA3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59783" name="Text Box 39">
            <a:extLst>
              <a:ext uri="{FF2B5EF4-FFF2-40B4-BE49-F238E27FC236}">
                <a16:creationId xmlns:a16="http://schemas.microsoft.com/office/drawing/2014/main" id="{E54D2D30-264F-4E3A-BE71-7BBBFB24623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59784" name="Text Box 40">
            <a:extLst>
              <a:ext uri="{FF2B5EF4-FFF2-40B4-BE49-F238E27FC236}">
                <a16:creationId xmlns:a16="http://schemas.microsoft.com/office/drawing/2014/main" id="{3288C10C-0498-4EC5-B7E3-695C25E5607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59785" name="Line 41">
            <a:extLst>
              <a:ext uri="{FF2B5EF4-FFF2-40B4-BE49-F238E27FC236}">
                <a16:creationId xmlns:a16="http://schemas.microsoft.com/office/drawing/2014/main" id="{B6B4E68F-5BEB-4B7A-B535-853133D55F9E}"/>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86" name="Line 42">
            <a:extLst>
              <a:ext uri="{FF2B5EF4-FFF2-40B4-BE49-F238E27FC236}">
                <a16:creationId xmlns:a16="http://schemas.microsoft.com/office/drawing/2014/main" id="{83A19154-BCC3-4DB7-8D5D-4AE1B6668186}"/>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87" name="Line 43">
            <a:extLst>
              <a:ext uri="{FF2B5EF4-FFF2-40B4-BE49-F238E27FC236}">
                <a16:creationId xmlns:a16="http://schemas.microsoft.com/office/drawing/2014/main" id="{5EDC7DBF-C581-4866-AE87-75DB24735AA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88" name="Line 44">
            <a:extLst>
              <a:ext uri="{FF2B5EF4-FFF2-40B4-BE49-F238E27FC236}">
                <a16:creationId xmlns:a16="http://schemas.microsoft.com/office/drawing/2014/main" id="{CFBBEB1D-7DF7-4437-B725-E66F29791A0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9789" name="Text Box 45">
            <a:extLst>
              <a:ext uri="{FF2B5EF4-FFF2-40B4-BE49-F238E27FC236}">
                <a16:creationId xmlns:a16="http://schemas.microsoft.com/office/drawing/2014/main" id="{BE49BCEF-F7A9-4D90-96B8-EDE561A32A10}"/>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t>--Average refractive error </a:t>
            </a:r>
            <a:r>
              <a:rPr lang="en-US" altLang="en-US" sz="1600" b="0" dirty="0">
                <a:solidFill>
                  <a:srgbClr val="0000FF"/>
                </a:solidFill>
              </a:rPr>
              <a:t>+2</a:t>
            </a:r>
            <a:r>
              <a:rPr lang="en-US" altLang="en-US" sz="1600" b="0" dirty="0"/>
              <a:t>, but can be</a:t>
            </a:r>
          </a:p>
          <a:p>
            <a:pPr eaLnBrk="1" hangingPunct="1">
              <a:spcBef>
                <a:spcPct val="0"/>
              </a:spcBef>
              <a:buClrTx/>
              <a:buSzTx/>
              <a:buFontTx/>
              <a:buNone/>
            </a:pPr>
            <a:r>
              <a:rPr lang="en-US" altLang="en-US" sz="1600" b="0" dirty="0"/>
              <a:t>   anything, even </a:t>
            </a:r>
            <a:r>
              <a:rPr lang="en-US" altLang="en-US" sz="1600" dirty="0"/>
              <a:t>myopic</a:t>
            </a:r>
          </a:p>
          <a:p>
            <a:pPr eaLnBrk="1" hangingPunct="1">
              <a:spcBef>
                <a:spcPct val="0"/>
              </a:spcBef>
              <a:buClrTx/>
              <a:buSzTx/>
              <a:buFontTx/>
              <a:buNone/>
            </a:pPr>
            <a:r>
              <a:rPr lang="en-US" altLang="en-US" sz="1600" dirty="0">
                <a:solidFill>
                  <a:srgbClr val="99CCFF"/>
                </a:solidFill>
              </a:rPr>
              <a:t>Management</a:t>
            </a:r>
          </a:p>
          <a:p>
            <a:pPr eaLnBrk="1" hangingPunct="1">
              <a:spcBef>
                <a:spcPct val="0"/>
              </a:spcBef>
              <a:buClrTx/>
              <a:buSzTx/>
              <a:buFontTx/>
              <a:buNone/>
            </a:pPr>
            <a:r>
              <a:rPr lang="en-US" altLang="en-US" sz="1600" b="0" dirty="0">
                <a:solidFill>
                  <a:srgbClr val="99CCFF"/>
                </a:solidFill>
              </a:rPr>
              <a:t>--No consensus on optimum treatment</a:t>
            </a:r>
          </a:p>
          <a:p>
            <a:pPr eaLnBrk="1" hangingPunct="1">
              <a:spcBef>
                <a:spcPct val="0"/>
              </a:spcBef>
              <a:buClrTx/>
              <a:buSzTx/>
              <a:buFontTx/>
              <a:buNone/>
            </a:pPr>
            <a:r>
              <a:rPr lang="en-US" altLang="en-US" sz="1600" b="0" dirty="0">
                <a:solidFill>
                  <a:srgbClr val="99CCFF"/>
                </a:solidFill>
              </a:rPr>
              <a:t>--Give bifocal of about…+3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59790" name="Slide Number Placeholder 1">
            <a:extLst>
              <a:ext uri="{FF2B5EF4-FFF2-40B4-BE49-F238E27FC236}">
                <a16:creationId xmlns:a16="http://schemas.microsoft.com/office/drawing/2014/main" id="{049E1D6B-C611-4B8F-914A-3863B353F3A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66C04F7-FBB7-4866-B356-036387B406A5}" type="slidenum">
              <a:rPr lang="en-US" altLang="en-US" sz="1000"/>
              <a:pPr>
                <a:spcBef>
                  <a:spcPct val="0"/>
                </a:spcBef>
                <a:buClrTx/>
                <a:buSzTx/>
                <a:buFontTx/>
                <a:buNone/>
              </a:pPr>
              <a:t>206</a:t>
            </a:fld>
            <a:endParaRPr lang="en-US" altLang="en-US" sz="1000"/>
          </a:p>
        </p:txBody>
      </p:sp>
      <p:sp>
        <p:nvSpPr>
          <p:cNvPr id="2" name="Title 1">
            <a:extLst>
              <a:ext uri="{FF2B5EF4-FFF2-40B4-BE49-F238E27FC236}">
                <a16:creationId xmlns:a16="http://schemas.microsoft.com/office/drawing/2014/main" id="{B27EFF17-6AD8-4047-9F7E-A81F7E3F036B}"/>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3F5F267B-EDC2-4E98-BC29-524771617FF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Text Box 3">
            <a:extLst>
              <a:ext uri="{FF2B5EF4-FFF2-40B4-BE49-F238E27FC236}">
                <a16:creationId xmlns:a16="http://schemas.microsoft.com/office/drawing/2014/main" id="{B405716D-4797-4215-829C-13DBF3F45E7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0772" name="Text Box 4">
            <a:extLst>
              <a:ext uri="{FF2B5EF4-FFF2-40B4-BE49-F238E27FC236}">
                <a16:creationId xmlns:a16="http://schemas.microsoft.com/office/drawing/2014/main" id="{6FCD4A4B-76B9-4982-A26B-2F940B07D80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0773" name="Text Box 5">
            <a:extLst>
              <a:ext uri="{FF2B5EF4-FFF2-40B4-BE49-F238E27FC236}">
                <a16:creationId xmlns:a16="http://schemas.microsoft.com/office/drawing/2014/main" id="{E54230A6-AE68-4C2E-9779-079F2245ADB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60774" name="Text Box 6">
            <a:extLst>
              <a:ext uri="{FF2B5EF4-FFF2-40B4-BE49-F238E27FC236}">
                <a16:creationId xmlns:a16="http://schemas.microsoft.com/office/drawing/2014/main" id="{9259EEA4-510C-437A-9327-B69C06AC515A}"/>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0775" name="Text Box 7">
            <a:extLst>
              <a:ext uri="{FF2B5EF4-FFF2-40B4-BE49-F238E27FC236}">
                <a16:creationId xmlns:a16="http://schemas.microsoft.com/office/drawing/2014/main" id="{A4176354-E3B3-43C8-B5A1-16D8BA7941CA}"/>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0776" name="Text Box 8">
            <a:extLst>
              <a:ext uri="{FF2B5EF4-FFF2-40B4-BE49-F238E27FC236}">
                <a16:creationId xmlns:a16="http://schemas.microsoft.com/office/drawing/2014/main" id="{07932D4E-00D6-4B68-80FE-C2A89622276B}"/>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60777" name="Line 9">
            <a:extLst>
              <a:ext uri="{FF2B5EF4-FFF2-40B4-BE49-F238E27FC236}">
                <a16:creationId xmlns:a16="http://schemas.microsoft.com/office/drawing/2014/main" id="{7207BF56-6F7F-4D05-ACAD-FD849DB7C0D7}"/>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78" name="Line 10">
            <a:extLst>
              <a:ext uri="{FF2B5EF4-FFF2-40B4-BE49-F238E27FC236}">
                <a16:creationId xmlns:a16="http://schemas.microsoft.com/office/drawing/2014/main" id="{8513E5A3-1984-483F-A575-6A96B748809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79" name="Line 11">
            <a:extLst>
              <a:ext uri="{FF2B5EF4-FFF2-40B4-BE49-F238E27FC236}">
                <a16:creationId xmlns:a16="http://schemas.microsoft.com/office/drawing/2014/main" id="{B47F8D13-4EFB-4BD1-96C3-EDE13DF917A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0" name="Line 12">
            <a:extLst>
              <a:ext uri="{FF2B5EF4-FFF2-40B4-BE49-F238E27FC236}">
                <a16:creationId xmlns:a16="http://schemas.microsoft.com/office/drawing/2014/main" id="{79C50BF0-45E1-45FC-BCC4-DCF2C5D187C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1" name="Line 13">
            <a:extLst>
              <a:ext uri="{FF2B5EF4-FFF2-40B4-BE49-F238E27FC236}">
                <a16:creationId xmlns:a16="http://schemas.microsoft.com/office/drawing/2014/main" id="{6B01D99F-A992-42F6-9EFE-DA836307CB9E}"/>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2" name="Line 14">
            <a:extLst>
              <a:ext uri="{FF2B5EF4-FFF2-40B4-BE49-F238E27FC236}">
                <a16:creationId xmlns:a16="http://schemas.microsoft.com/office/drawing/2014/main" id="{C1DA7BC9-8CD3-4DCD-8C6E-BE41B6D399C4}"/>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3" name="Line 15">
            <a:extLst>
              <a:ext uri="{FF2B5EF4-FFF2-40B4-BE49-F238E27FC236}">
                <a16:creationId xmlns:a16="http://schemas.microsoft.com/office/drawing/2014/main" id="{B5917B8D-0F29-4B88-A642-E3252BE29DC1}"/>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4" name="Line 16">
            <a:extLst>
              <a:ext uri="{FF2B5EF4-FFF2-40B4-BE49-F238E27FC236}">
                <a16:creationId xmlns:a16="http://schemas.microsoft.com/office/drawing/2014/main" id="{B90F9347-2F69-4952-BDF3-9137CAD78B85}"/>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785" name="Rectangle 17">
            <a:extLst>
              <a:ext uri="{FF2B5EF4-FFF2-40B4-BE49-F238E27FC236}">
                <a16:creationId xmlns:a16="http://schemas.microsoft.com/office/drawing/2014/main" id="{92C07AF4-95A9-4826-BFD2-61AC3DC0CD4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0786" name="Rectangle 18">
            <a:extLst>
              <a:ext uri="{FF2B5EF4-FFF2-40B4-BE49-F238E27FC236}">
                <a16:creationId xmlns:a16="http://schemas.microsoft.com/office/drawing/2014/main" id="{E9437EE4-EBA0-4F1C-A56F-DA6C8EBACD6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0787" name="Text Box 19">
            <a:extLst>
              <a:ext uri="{FF2B5EF4-FFF2-40B4-BE49-F238E27FC236}">
                <a16:creationId xmlns:a16="http://schemas.microsoft.com/office/drawing/2014/main" id="{010DACC1-2E57-4939-A1CF-0181705A0DBD}"/>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0788" name="Text Box 20">
            <a:extLst>
              <a:ext uri="{FF2B5EF4-FFF2-40B4-BE49-F238E27FC236}">
                <a16:creationId xmlns:a16="http://schemas.microsoft.com/office/drawing/2014/main" id="{09C5FD83-767B-497A-BC0D-B8F9FADAD55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60789" name="Text Box 21">
            <a:extLst>
              <a:ext uri="{FF2B5EF4-FFF2-40B4-BE49-F238E27FC236}">
                <a16:creationId xmlns:a16="http://schemas.microsoft.com/office/drawing/2014/main" id="{12C02B0D-628B-4060-892E-404034DEC01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60806" name="Text Box 38">
            <a:extLst>
              <a:ext uri="{FF2B5EF4-FFF2-40B4-BE49-F238E27FC236}">
                <a16:creationId xmlns:a16="http://schemas.microsoft.com/office/drawing/2014/main" id="{C3C3409D-D49B-4378-9C1D-3F38A55C1E8D}"/>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0807" name="Text Box 39">
            <a:extLst>
              <a:ext uri="{FF2B5EF4-FFF2-40B4-BE49-F238E27FC236}">
                <a16:creationId xmlns:a16="http://schemas.microsoft.com/office/drawing/2014/main" id="{59AF7751-C2FB-402B-A0A6-49C476D1AE9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0808" name="Text Box 40">
            <a:extLst>
              <a:ext uri="{FF2B5EF4-FFF2-40B4-BE49-F238E27FC236}">
                <a16:creationId xmlns:a16="http://schemas.microsoft.com/office/drawing/2014/main" id="{0BD2981C-F1DE-4DAF-8C41-BE61103FD65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0809" name="Line 41">
            <a:extLst>
              <a:ext uri="{FF2B5EF4-FFF2-40B4-BE49-F238E27FC236}">
                <a16:creationId xmlns:a16="http://schemas.microsoft.com/office/drawing/2014/main" id="{3E98311E-6D19-4801-97B7-D75817A7D39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810" name="Line 42">
            <a:extLst>
              <a:ext uri="{FF2B5EF4-FFF2-40B4-BE49-F238E27FC236}">
                <a16:creationId xmlns:a16="http://schemas.microsoft.com/office/drawing/2014/main" id="{28258D31-EB68-417E-A64A-DFE1D52CE29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811" name="Line 43">
            <a:extLst>
              <a:ext uri="{FF2B5EF4-FFF2-40B4-BE49-F238E27FC236}">
                <a16:creationId xmlns:a16="http://schemas.microsoft.com/office/drawing/2014/main" id="{20ED7B0E-B3AD-4CC0-A914-58F0A46B793F}"/>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812" name="Line 44">
            <a:extLst>
              <a:ext uri="{FF2B5EF4-FFF2-40B4-BE49-F238E27FC236}">
                <a16:creationId xmlns:a16="http://schemas.microsoft.com/office/drawing/2014/main" id="{E244EF62-A804-4E51-9FBB-5AEBCE4B7F7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0813" name="Text Box 45">
            <a:extLst>
              <a:ext uri="{FF2B5EF4-FFF2-40B4-BE49-F238E27FC236}">
                <a16:creationId xmlns:a16="http://schemas.microsoft.com/office/drawing/2014/main" id="{5CE91DFD-49FC-4458-B6F5-F0CC62B02EA3}"/>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Nonrefractive</a:t>
            </a:r>
          </a:p>
          <a:p>
            <a:pPr eaLnBrk="1" hangingPunct="1">
              <a:spcBef>
                <a:spcPct val="0"/>
              </a:spcBef>
              <a:buClrTx/>
              <a:buSzTx/>
              <a:buFontTx/>
              <a:buNone/>
            </a:pPr>
            <a:r>
              <a:rPr lang="en-US" altLang="en-US" sz="1600" b="0"/>
              <a:t>--ET secondary to…</a:t>
            </a:r>
            <a:r>
              <a:rPr lang="en-US" altLang="en-US" sz="1600" b="0">
                <a:solidFill>
                  <a:srgbClr val="0000FF"/>
                </a:solidFill>
              </a:rPr>
              <a:t>high AC/A ratio</a:t>
            </a:r>
          </a:p>
          <a:p>
            <a:pPr eaLnBrk="1" hangingPunct="1">
              <a:spcBef>
                <a:spcPct val="0"/>
              </a:spcBef>
              <a:buClrTx/>
              <a:buSzTx/>
              <a:buFontTx/>
              <a:buNone/>
            </a:pPr>
            <a:r>
              <a:rPr lang="en-US" altLang="en-US" sz="1600" b="0"/>
              <a:t>--ET </a:t>
            </a:r>
            <a:r>
              <a:rPr lang="en-US" altLang="en-US" sz="1600" b="0">
                <a:solidFill>
                  <a:srgbClr val="0000FF"/>
                </a:solidFill>
              </a:rPr>
              <a:t> </a:t>
            </a:r>
            <a:r>
              <a:rPr lang="en-US" altLang="en-US" sz="1600">
                <a:solidFill>
                  <a:srgbClr val="0000FF"/>
                </a:solidFill>
              </a:rPr>
              <a:t>&lt;</a:t>
            </a:r>
            <a:r>
              <a:rPr lang="en-US" altLang="en-US" sz="1600" b="0"/>
              <a:t>  ET’</a:t>
            </a:r>
          </a:p>
          <a:p>
            <a:pPr eaLnBrk="1" hangingPunct="1">
              <a:spcBef>
                <a:spcPct val="0"/>
              </a:spcBef>
              <a:buClrTx/>
              <a:buSzTx/>
              <a:buFontTx/>
              <a:buNone/>
            </a:pPr>
            <a:r>
              <a:rPr lang="en-US" altLang="en-US" sz="1600" b="0"/>
              <a:t>--Average refractive error </a:t>
            </a:r>
            <a:r>
              <a:rPr lang="en-US" altLang="en-US" sz="1600" b="0">
                <a:solidFill>
                  <a:srgbClr val="0000FF"/>
                </a:solidFill>
              </a:rPr>
              <a:t>+2</a:t>
            </a:r>
            <a:r>
              <a:rPr lang="en-US" altLang="en-US" sz="1600" b="0"/>
              <a:t>, but can be</a:t>
            </a:r>
          </a:p>
          <a:p>
            <a:pPr eaLnBrk="1" hangingPunct="1">
              <a:spcBef>
                <a:spcPct val="0"/>
              </a:spcBef>
              <a:buClrTx/>
              <a:buSzTx/>
              <a:buFontTx/>
              <a:buNone/>
            </a:pPr>
            <a:r>
              <a:rPr lang="en-US" altLang="en-US" sz="1600" b="0"/>
              <a:t>   anything, even </a:t>
            </a:r>
            <a:r>
              <a:rPr lang="en-US" altLang="en-US" sz="1600"/>
              <a:t>myopic</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--No consensus on optimum treatment</a:t>
            </a:r>
          </a:p>
          <a:p>
            <a:pPr eaLnBrk="1" hangingPunct="1">
              <a:spcBef>
                <a:spcPct val="0"/>
              </a:spcBef>
              <a:buClrTx/>
              <a:buSzTx/>
              <a:buFontTx/>
              <a:buNone/>
            </a:pPr>
            <a:r>
              <a:rPr lang="en-US" altLang="en-US" sz="1600" b="0"/>
              <a:t>--Give bifocal of about… </a:t>
            </a:r>
            <a:r>
              <a:rPr lang="en-US" altLang="en-US" sz="1600" b="0">
                <a:solidFill>
                  <a:srgbClr val="99CCFF"/>
                </a:solidFill>
              </a:rPr>
              <a:t>+3</a:t>
            </a:r>
          </a:p>
          <a:p>
            <a:pPr eaLnBrk="1" hangingPunct="1">
              <a:spcBef>
                <a:spcPct val="0"/>
              </a:spcBef>
              <a:buClrTx/>
              <a:buSzTx/>
              <a:buFontTx/>
              <a:buNone/>
            </a:pPr>
            <a:r>
              <a:rPr lang="en-US" altLang="en-US" sz="1600" b="0">
                <a:solidFill>
                  <a:srgbClr val="99CCFF"/>
                </a:solidFill>
              </a:rPr>
              <a:t>--Reasonable treatment goals:</a:t>
            </a:r>
          </a:p>
          <a:p>
            <a:pPr eaLnBrk="1" hangingPunct="1">
              <a:spcBef>
                <a:spcPct val="0"/>
              </a:spcBef>
              <a:buClrTx/>
              <a:buSzTx/>
              <a:buFontTx/>
              <a:buNone/>
            </a:pPr>
            <a:r>
              <a:rPr lang="en-US" altLang="en-US" sz="1600" b="0">
                <a:solidFill>
                  <a:srgbClr val="99CCFF"/>
                </a:solidFill>
              </a:rPr>
              <a:t>   --Distance: Fusion</a:t>
            </a:r>
          </a:p>
          <a:p>
            <a:pPr eaLnBrk="1" hangingPunct="1">
              <a:spcBef>
                <a:spcPct val="0"/>
              </a:spcBef>
              <a:buClrTx/>
              <a:buSzTx/>
              <a:buFontTx/>
              <a:buNone/>
            </a:pPr>
            <a:r>
              <a:rPr lang="en-US" altLang="en-US" sz="1600" b="0">
                <a:solidFill>
                  <a:srgbClr val="99CCFF"/>
                </a:solidFill>
              </a:rPr>
              <a:t>   --Near: &lt;10</a:t>
            </a:r>
            <a:r>
              <a:rPr lang="en-US" altLang="en-US" sz="1600" b="0">
                <a:solidFill>
                  <a:srgbClr val="99CCFF"/>
                </a:solidFill>
                <a:latin typeface="Symbol" panose="05050102010706020507" pitchFamily="18" charset="2"/>
              </a:rPr>
              <a:t>D</a:t>
            </a:r>
            <a:r>
              <a:rPr lang="en-US" altLang="en-US" sz="1600" b="0">
                <a:solidFill>
                  <a:srgbClr val="99CCFF"/>
                </a:solidFill>
              </a:rPr>
              <a:t> ET</a:t>
            </a:r>
            <a:endParaRPr lang="en-US" altLang="en-US" sz="1600">
              <a:solidFill>
                <a:srgbClr val="99CCFF"/>
              </a:solidFill>
            </a:endParaRPr>
          </a:p>
        </p:txBody>
      </p:sp>
      <p:sp>
        <p:nvSpPr>
          <p:cNvPr id="160814" name="Slide Number Placeholder 1">
            <a:extLst>
              <a:ext uri="{FF2B5EF4-FFF2-40B4-BE49-F238E27FC236}">
                <a16:creationId xmlns:a16="http://schemas.microsoft.com/office/drawing/2014/main" id="{A9282D02-5D0F-4472-B03B-3A085C222DB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3B7F1B-677B-48B1-B69E-5A5FB3360319}" type="slidenum">
              <a:rPr lang="en-US" altLang="en-US" sz="1000"/>
              <a:pPr>
                <a:spcBef>
                  <a:spcPct val="0"/>
                </a:spcBef>
                <a:buClrTx/>
                <a:buSzTx/>
                <a:buFontTx/>
                <a:buNone/>
              </a:pPr>
              <a:t>207</a:t>
            </a:fld>
            <a:endParaRPr lang="en-US" altLang="en-US" sz="1000"/>
          </a:p>
        </p:txBody>
      </p:sp>
      <p:sp>
        <p:nvSpPr>
          <p:cNvPr id="160815" name="Rectangle 46">
            <a:extLst>
              <a:ext uri="{FF2B5EF4-FFF2-40B4-BE49-F238E27FC236}">
                <a16:creationId xmlns:a16="http://schemas.microsoft.com/office/drawing/2014/main" id="{501B4EE0-5BC0-4AA4-8317-EA1572C4D5AF}"/>
              </a:ext>
            </a:extLst>
          </p:cNvPr>
          <p:cNvSpPr>
            <a:spLocks noChangeArrowheads="1"/>
          </p:cNvSpPr>
          <p:nvPr/>
        </p:nvSpPr>
        <p:spPr bwMode="auto">
          <a:xfrm>
            <a:off x="2514600" y="5562600"/>
            <a:ext cx="2286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a:t>#</a:t>
            </a:r>
          </a:p>
        </p:txBody>
      </p:sp>
      <p:sp>
        <p:nvSpPr>
          <p:cNvPr id="2" name="Title 1">
            <a:extLst>
              <a:ext uri="{FF2B5EF4-FFF2-40B4-BE49-F238E27FC236}">
                <a16:creationId xmlns:a16="http://schemas.microsoft.com/office/drawing/2014/main" id="{E9D44201-90D2-4DA0-A235-CAB76FA5B9BB}"/>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BDEA1645-ECD4-499B-BAD0-6B2DB16CC8F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Text Box 3">
            <a:extLst>
              <a:ext uri="{FF2B5EF4-FFF2-40B4-BE49-F238E27FC236}">
                <a16:creationId xmlns:a16="http://schemas.microsoft.com/office/drawing/2014/main" id="{B20B97D6-66CE-47B0-A63E-C4C0AF8C046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1796" name="Text Box 4">
            <a:extLst>
              <a:ext uri="{FF2B5EF4-FFF2-40B4-BE49-F238E27FC236}">
                <a16:creationId xmlns:a16="http://schemas.microsoft.com/office/drawing/2014/main" id="{8027C033-51BA-4163-8F78-9289ADEFA1A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1797" name="Text Box 5">
            <a:extLst>
              <a:ext uri="{FF2B5EF4-FFF2-40B4-BE49-F238E27FC236}">
                <a16:creationId xmlns:a16="http://schemas.microsoft.com/office/drawing/2014/main" id="{3478AE8D-F480-4C90-ABE5-FBCDE0C53F5B}"/>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61798" name="Text Box 6">
            <a:extLst>
              <a:ext uri="{FF2B5EF4-FFF2-40B4-BE49-F238E27FC236}">
                <a16:creationId xmlns:a16="http://schemas.microsoft.com/office/drawing/2014/main" id="{59EDD94F-4035-4932-A642-F9A0412BEF8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1799" name="Text Box 7">
            <a:extLst>
              <a:ext uri="{FF2B5EF4-FFF2-40B4-BE49-F238E27FC236}">
                <a16:creationId xmlns:a16="http://schemas.microsoft.com/office/drawing/2014/main" id="{8F5BEFB4-242C-4B35-A783-D810AEBC72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1800" name="Text Box 8">
            <a:extLst>
              <a:ext uri="{FF2B5EF4-FFF2-40B4-BE49-F238E27FC236}">
                <a16:creationId xmlns:a16="http://schemas.microsoft.com/office/drawing/2014/main" id="{EB52B8CF-1AEA-450C-B8FA-8684B1B3BFDD}"/>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61801" name="Line 9">
            <a:extLst>
              <a:ext uri="{FF2B5EF4-FFF2-40B4-BE49-F238E27FC236}">
                <a16:creationId xmlns:a16="http://schemas.microsoft.com/office/drawing/2014/main" id="{37A49F37-F21A-4E3C-9E62-70094AF76BB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2" name="Line 10">
            <a:extLst>
              <a:ext uri="{FF2B5EF4-FFF2-40B4-BE49-F238E27FC236}">
                <a16:creationId xmlns:a16="http://schemas.microsoft.com/office/drawing/2014/main" id="{8951F022-95FD-46F9-A5C8-D1EBDFC1B4A4}"/>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3" name="Line 11">
            <a:extLst>
              <a:ext uri="{FF2B5EF4-FFF2-40B4-BE49-F238E27FC236}">
                <a16:creationId xmlns:a16="http://schemas.microsoft.com/office/drawing/2014/main" id="{59757988-112C-4C97-AD3E-96AE66842C96}"/>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4" name="Line 12">
            <a:extLst>
              <a:ext uri="{FF2B5EF4-FFF2-40B4-BE49-F238E27FC236}">
                <a16:creationId xmlns:a16="http://schemas.microsoft.com/office/drawing/2014/main" id="{B30FE8E3-C453-42E1-83A7-1DDB6604E7D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5" name="Line 13">
            <a:extLst>
              <a:ext uri="{FF2B5EF4-FFF2-40B4-BE49-F238E27FC236}">
                <a16:creationId xmlns:a16="http://schemas.microsoft.com/office/drawing/2014/main" id="{046C1155-BFE5-4126-BF59-FFC3F41872B4}"/>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6" name="Line 14">
            <a:extLst>
              <a:ext uri="{FF2B5EF4-FFF2-40B4-BE49-F238E27FC236}">
                <a16:creationId xmlns:a16="http://schemas.microsoft.com/office/drawing/2014/main" id="{E2844E91-C3FE-4689-ABF5-15051E824DE6}"/>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7" name="Line 15">
            <a:extLst>
              <a:ext uri="{FF2B5EF4-FFF2-40B4-BE49-F238E27FC236}">
                <a16:creationId xmlns:a16="http://schemas.microsoft.com/office/drawing/2014/main" id="{4F6BD1C2-A172-4799-9498-D336990AC7A1}"/>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8" name="Line 16">
            <a:extLst>
              <a:ext uri="{FF2B5EF4-FFF2-40B4-BE49-F238E27FC236}">
                <a16:creationId xmlns:a16="http://schemas.microsoft.com/office/drawing/2014/main" id="{3F395053-59D5-44BD-8DC4-346092905B43}"/>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09" name="Rectangle 17">
            <a:extLst>
              <a:ext uri="{FF2B5EF4-FFF2-40B4-BE49-F238E27FC236}">
                <a16:creationId xmlns:a16="http://schemas.microsoft.com/office/drawing/2014/main" id="{07EBDC03-3F30-4279-B465-56A8256986C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1810" name="Rectangle 18">
            <a:extLst>
              <a:ext uri="{FF2B5EF4-FFF2-40B4-BE49-F238E27FC236}">
                <a16:creationId xmlns:a16="http://schemas.microsoft.com/office/drawing/2014/main" id="{5EDE37D0-C6F5-4EF3-B54E-85B16EF69F7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1811" name="Text Box 19">
            <a:extLst>
              <a:ext uri="{FF2B5EF4-FFF2-40B4-BE49-F238E27FC236}">
                <a16:creationId xmlns:a16="http://schemas.microsoft.com/office/drawing/2014/main" id="{5701D2BA-F985-4B90-B6C0-B0C98322E50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1812" name="Text Box 20">
            <a:extLst>
              <a:ext uri="{FF2B5EF4-FFF2-40B4-BE49-F238E27FC236}">
                <a16:creationId xmlns:a16="http://schemas.microsoft.com/office/drawing/2014/main" id="{DAB628C3-E91A-493D-A86A-9C098DCC0AF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61813" name="Text Box 21">
            <a:extLst>
              <a:ext uri="{FF2B5EF4-FFF2-40B4-BE49-F238E27FC236}">
                <a16:creationId xmlns:a16="http://schemas.microsoft.com/office/drawing/2014/main" id="{5BB5194E-9043-469D-95D2-D0818E8B2E1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61830" name="Text Box 38">
            <a:extLst>
              <a:ext uri="{FF2B5EF4-FFF2-40B4-BE49-F238E27FC236}">
                <a16:creationId xmlns:a16="http://schemas.microsoft.com/office/drawing/2014/main" id="{6D5194DD-68EB-4A20-AD6B-681056E4BC6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1831" name="Text Box 39">
            <a:extLst>
              <a:ext uri="{FF2B5EF4-FFF2-40B4-BE49-F238E27FC236}">
                <a16:creationId xmlns:a16="http://schemas.microsoft.com/office/drawing/2014/main" id="{51EC7D01-4A24-4200-B0C6-7332EA77F21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1832" name="Text Box 40">
            <a:extLst>
              <a:ext uri="{FF2B5EF4-FFF2-40B4-BE49-F238E27FC236}">
                <a16:creationId xmlns:a16="http://schemas.microsoft.com/office/drawing/2014/main" id="{D644915D-B504-43B0-AB32-C749FFA8FDA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1833" name="Line 41">
            <a:extLst>
              <a:ext uri="{FF2B5EF4-FFF2-40B4-BE49-F238E27FC236}">
                <a16:creationId xmlns:a16="http://schemas.microsoft.com/office/drawing/2014/main" id="{D68659F5-1DCD-4B11-B5F7-BAA003DF866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34" name="Line 42">
            <a:extLst>
              <a:ext uri="{FF2B5EF4-FFF2-40B4-BE49-F238E27FC236}">
                <a16:creationId xmlns:a16="http://schemas.microsoft.com/office/drawing/2014/main" id="{B0D18DA0-24E2-411F-BEB4-2B8D0CEEF8E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35" name="Line 43">
            <a:extLst>
              <a:ext uri="{FF2B5EF4-FFF2-40B4-BE49-F238E27FC236}">
                <a16:creationId xmlns:a16="http://schemas.microsoft.com/office/drawing/2014/main" id="{35B6F2AF-6A6E-4F3D-8683-71F314B78B6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36" name="Line 44">
            <a:extLst>
              <a:ext uri="{FF2B5EF4-FFF2-40B4-BE49-F238E27FC236}">
                <a16:creationId xmlns:a16="http://schemas.microsoft.com/office/drawing/2014/main" id="{80F6F06D-4791-49C5-86DF-A77A81275CE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1837" name="Text Box 45">
            <a:extLst>
              <a:ext uri="{FF2B5EF4-FFF2-40B4-BE49-F238E27FC236}">
                <a16:creationId xmlns:a16="http://schemas.microsoft.com/office/drawing/2014/main" id="{488FD446-6B48-4EB5-905E-94E15F0571B5}"/>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t>Accommodative:</a:t>
            </a:r>
            <a:r>
              <a:rPr lang="en-US" altLang="en-US" sz="1600" i="1" dirty="0"/>
              <a:t> Nonrefractive</a:t>
            </a:r>
          </a:p>
          <a:p>
            <a:pPr eaLnBrk="1" hangingPunct="1">
              <a:spcBef>
                <a:spcPct val="0"/>
              </a:spcBef>
              <a:buClrTx/>
              <a:buSzTx/>
              <a:buFontTx/>
              <a:buNone/>
            </a:pPr>
            <a:r>
              <a:rPr lang="en-US" altLang="en-US" sz="1600" b="0" dirty="0"/>
              <a:t>--ET secondary to…</a:t>
            </a:r>
            <a:r>
              <a:rPr lang="en-US" altLang="en-US" sz="1600" b="0" dirty="0">
                <a:solidFill>
                  <a:srgbClr val="0000FF"/>
                </a:solidFill>
              </a:rPr>
              <a:t>high AC/A ratio</a:t>
            </a:r>
          </a:p>
          <a:p>
            <a:pPr eaLnBrk="1" hangingPunct="1">
              <a:spcBef>
                <a:spcPct val="0"/>
              </a:spcBef>
              <a:buClrTx/>
              <a:buSzTx/>
              <a:buFontTx/>
              <a:buNone/>
            </a:pPr>
            <a:r>
              <a:rPr lang="en-US" altLang="en-US" sz="1600" b="0" dirty="0"/>
              <a:t>--ET </a:t>
            </a:r>
            <a:r>
              <a:rPr lang="en-US" altLang="en-US" sz="1600" b="0" dirty="0">
                <a:solidFill>
                  <a:srgbClr val="0000FF"/>
                </a:solidFill>
              </a:rPr>
              <a:t> </a:t>
            </a:r>
            <a:r>
              <a:rPr lang="en-US" altLang="en-US" sz="1600" dirty="0">
                <a:solidFill>
                  <a:srgbClr val="0000FF"/>
                </a:solidFill>
              </a:rPr>
              <a:t>&lt;</a:t>
            </a:r>
            <a:r>
              <a:rPr lang="en-US" altLang="en-US" sz="1600" b="0" dirty="0"/>
              <a:t>  ET’</a:t>
            </a:r>
          </a:p>
          <a:p>
            <a:pPr eaLnBrk="1" hangingPunct="1">
              <a:spcBef>
                <a:spcPct val="0"/>
              </a:spcBef>
              <a:buClrTx/>
              <a:buSzTx/>
              <a:buFontTx/>
              <a:buNone/>
            </a:pPr>
            <a:r>
              <a:rPr lang="en-US" altLang="en-US" sz="1600" b="0" dirty="0"/>
              <a:t>--Average refractive error </a:t>
            </a:r>
            <a:r>
              <a:rPr lang="en-US" altLang="en-US" sz="1600" b="0" dirty="0">
                <a:solidFill>
                  <a:srgbClr val="0000FF"/>
                </a:solidFill>
              </a:rPr>
              <a:t>+2</a:t>
            </a:r>
            <a:r>
              <a:rPr lang="en-US" altLang="en-US" sz="1600" b="0" dirty="0"/>
              <a:t>, but can be</a:t>
            </a:r>
          </a:p>
          <a:p>
            <a:pPr eaLnBrk="1" hangingPunct="1">
              <a:spcBef>
                <a:spcPct val="0"/>
              </a:spcBef>
              <a:buClrTx/>
              <a:buSzTx/>
              <a:buFontTx/>
              <a:buNone/>
            </a:pPr>
            <a:r>
              <a:rPr lang="en-US" altLang="en-US" sz="1600" b="0" dirty="0"/>
              <a:t>   anything, even </a:t>
            </a:r>
            <a:r>
              <a:rPr lang="en-US" altLang="en-US" sz="1600" dirty="0"/>
              <a:t>myopic</a:t>
            </a:r>
          </a:p>
          <a:p>
            <a:pPr eaLnBrk="1" hangingPunct="1">
              <a:spcBef>
                <a:spcPct val="0"/>
              </a:spcBef>
              <a:buClrTx/>
              <a:buSzTx/>
              <a:buFontTx/>
              <a:buNone/>
            </a:pPr>
            <a:r>
              <a:rPr lang="en-US" altLang="en-US" sz="1600" dirty="0"/>
              <a:t>Management</a:t>
            </a:r>
          </a:p>
          <a:p>
            <a:pPr eaLnBrk="1" hangingPunct="1">
              <a:spcBef>
                <a:spcPct val="0"/>
              </a:spcBef>
              <a:buClrTx/>
              <a:buSzTx/>
              <a:buFontTx/>
              <a:buNone/>
            </a:pPr>
            <a:r>
              <a:rPr lang="en-US" altLang="en-US" sz="1600" b="0" dirty="0"/>
              <a:t>--No consensus on optimum treatment</a:t>
            </a:r>
          </a:p>
          <a:p>
            <a:pPr eaLnBrk="1" hangingPunct="1">
              <a:spcBef>
                <a:spcPct val="0"/>
              </a:spcBef>
              <a:buClrTx/>
              <a:buSzTx/>
              <a:buFontTx/>
              <a:buNone/>
            </a:pPr>
            <a:r>
              <a:rPr lang="en-US" altLang="en-US" sz="1600" b="0" dirty="0"/>
              <a:t>--Give bifocal of about…</a:t>
            </a:r>
            <a:r>
              <a:rPr lang="en-US" altLang="en-US" sz="1600" b="0" dirty="0">
                <a:solidFill>
                  <a:srgbClr val="0000FF"/>
                </a:solidFill>
              </a:rPr>
              <a:t>+3</a:t>
            </a:r>
          </a:p>
          <a:p>
            <a:pPr eaLnBrk="1" hangingPunct="1">
              <a:spcBef>
                <a:spcPct val="0"/>
              </a:spcBef>
              <a:buClrTx/>
              <a:buSzTx/>
              <a:buFontTx/>
              <a:buNone/>
            </a:pPr>
            <a:r>
              <a:rPr lang="en-US" altLang="en-US" sz="1600" b="0" dirty="0">
                <a:solidFill>
                  <a:srgbClr val="99CCFF"/>
                </a:solidFill>
              </a:rPr>
              <a:t>--Reasonable treatment goals:</a:t>
            </a:r>
          </a:p>
          <a:p>
            <a:pPr eaLnBrk="1" hangingPunct="1">
              <a:spcBef>
                <a:spcPct val="0"/>
              </a:spcBef>
              <a:buClrTx/>
              <a:buSzTx/>
              <a:buFontTx/>
              <a:buNone/>
            </a:pPr>
            <a:r>
              <a:rPr lang="en-US" altLang="en-US" sz="1600" b="0" dirty="0">
                <a:solidFill>
                  <a:srgbClr val="99CCFF"/>
                </a:solidFill>
              </a:rPr>
              <a:t>   --Distance: Fusion</a:t>
            </a:r>
          </a:p>
          <a:p>
            <a:pPr eaLnBrk="1" hangingPunct="1">
              <a:spcBef>
                <a:spcPct val="0"/>
              </a:spcBef>
              <a:buClrTx/>
              <a:buSzTx/>
              <a:buFontTx/>
              <a:buNone/>
            </a:pPr>
            <a:r>
              <a:rPr lang="en-US" altLang="en-US" sz="1600" b="0" dirty="0">
                <a:solidFill>
                  <a:srgbClr val="99CCFF"/>
                </a:solidFill>
              </a:rPr>
              <a:t>   --Near: &lt;10</a:t>
            </a:r>
            <a:r>
              <a:rPr lang="en-US" altLang="en-US" sz="1600" b="0" dirty="0">
                <a:solidFill>
                  <a:srgbClr val="99CCFF"/>
                </a:solidFill>
                <a:latin typeface="Symbol" panose="05050102010706020507" pitchFamily="18" charset="2"/>
              </a:rPr>
              <a:t>D</a:t>
            </a:r>
            <a:r>
              <a:rPr lang="en-US" altLang="en-US" sz="1600" b="0" dirty="0">
                <a:solidFill>
                  <a:srgbClr val="99CCFF"/>
                </a:solidFill>
              </a:rPr>
              <a:t> ET</a:t>
            </a:r>
            <a:endParaRPr lang="en-US" altLang="en-US" sz="1600" dirty="0">
              <a:solidFill>
                <a:srgbClr val="99CCFF"/>
              </a:solidFill>
            </a:endParaRPr>
          </a:p>
        </p:txBody>
      </p:sp>
      <p:sp>
        <p:nvSpPr>
          <p:cNvPr id="161838" name="Slide Number Placeholder 1">
            <a:extLst>
              <a:ext uri="{FF2B5EF4-FFF2-40B4-BE49-F238E27FC236}">
                <a16:creationId xmlns:a16="http://schemas.microsoft.com/office/drawing/2014/main" id="{C420EAC3-0C43-4BE8-8A5A-6C8FD9FEDA9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24E3DC7-90C3-4895-8129-9D78A2A30C63}" type="slidenum">
              <a:rPr lang="en-US" altLang="en-US" sz="1000"/>
              <a:pPr>
                <a:spcBef>
                  <a:spcPct val="0"/>
                </a:spcBef>
                <a:buClrTx/>
                <a:buSzTx/>
                <a:buFontTx/>
                <a:buNone/>
              </a:pPr>
              <a:t>208</a:t>
            </a:fld>
            <a:endParaRPr lang="en-US" altLang="en-US" sz="1000"/>
          </a:p>
        </p:txBody>
      </p:sp>
      <p:sp>
        <p:nvSpPr>
          <p:cNvPr id="2" name="Title 1">
            <a:extLst>
              <a:ext uri="{FF2B5EF4-FFF2-40B4-BE49-F238E27FC236}">
                <a16:creationId xmlns:a16="http://schemas.microsoft.com/office/drawing/2014/main" id="{53D10552-2679-41F4-B7EC-442A368DB79C}"/>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AB599C9B-D72D-4542-ADB7-E08C59B6852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9" name="Text Box 3">
            <a:extLst>
              <a:ext uri="{FF2B5EF4-FFF2-40B4-BE49-F238E27FC236}">
                <a16:creationId xmlns:a16="http://schemas.microsoft.com/office/drawing/2014/main" id="{398C8C2B-B8D1-43B9-8BF8-1FD67172509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2820" name="Text Box 4">
            <a:extLst>
              <a:ext uri="{FF2B5EF4-FFF2-40B4-BE49-F238E27FC236}">
                <a16:creationId xmlns:a16="http://schemas.microsoft.com/office/drawing/2014/main" id="{93D1C262-B5F1-44AB-9CAB-A6FCAD5480A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2821" name="Text Box 5">
            <a:extLst>
              <a:ext uri="{FF2B5EF4-FFF2-40B4-BE49-F238E27FC236}">
                <a16:creationId xmlns:a16="http://schemas.microsoft.com/office/drawing/2014/main" id="{475BB976-7C7C-4361-AA07-0AA9E1058848}"/>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62822" name="Text Box 6">
            <a:extLst>
              <a:ext uri="{FF2B5EF4-FFF2-40B4-BE49-F238E27FC236}">
                <a16:creationId xmlns:a16="http://schemas.microsoft.com/office/drawing/2014/main" id="{9BA0659C-C482-4344-AD4E-81265F74C78F}"/>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2823" name="Text Box 7">
            <a:extLst>
              <a:ext uri="{FF2B5EF4-FFF2-40B4-BE49-F238E27FC236}">
                <a16:creationId xmlns:a16="http://schemas.microsoft.com/office/drawing/2014/main" id="{533C45ED-69A5-4923-8C49-FAABE63FDA67}"/>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2824" name="Text Box 8">
            <a:extLst>
              <a:ext uri="{FF2B5EF4-FFF2-40B4-BE49-F238E27FC236}">
                <a16:creationId xmlns:a16="http://schemas.microsoft.com/office/drawing/2014/main" id="{FA963DBE-DFCF-4FC7-A584-803FF3AC278B}"/>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62825" name="Line 9">
            <a:extLst>
              <a:ext uri="{FF2B5EF4-FFF2-40B4-BE49-F238E27FC236}">
                <a16:creationId xmlns:a16="http://schemas.microsoft.com/office/drawing/2014/main" id="{9E14AF32-5613-4C25-9F5B-E93BE1F1854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6" name="Line 10">
            <a:extLst>
              <a:ext uri="{FF2B5EF4-FFF2-40B4-BE49-F238E27FC236}">
                <a16:creationId xmlns:a16="http://schemas.microsoft.com/office/drawing/2014/main" id="{BB68F936-AAD1-4C7C-B3E8-478A4F45D1EE}"/>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7" name="Line 11">
            <a:extLst>
              <a:ext uri="{FF2B5EF4-FFF2-40B4-BE49-F238E27FC236}">
                <a16:creationId xmlns:a16="http://schemas.microsoft.com/office/drawing/2014/main" id="{97F71989-ED22-4084-9A6D-AEB6929D2A9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8" name="Line 12">
            <a:extLst>
              <a:ext uri="{FF2B5EF4-FFF2-40B4-BE49-F238E27FC236}">
                <a16:creationId xmlns:a16="http://schemas.microsoft.com/office/drawing/2014/main" id="{CA50137E-59B3-470B-A216-331F2A8C354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29" name="Line 13">
            <a:extLst>
              <a:ext uri="{FF2B5EF4-FFF2-40B4-BE49-F238E27FC236}">
                <a16:creationId xmlns:a16="http://schemas.microsoft.com/office/drawing/2014/main" id="{484B8DE8-81D5-40C3-A88B-CBC99B3618C9}"/>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30" name="Line 14">
            <a:extLst>
              <a:ext uri="{FF2B5EF4-FFF2-40B4-BE49-F238E27FC236}">
                <a16:creationId xmlns:a16="http://schemas.microsoft.com/office/drawing/2014/main" id="{03A60134-505C-46C7-BB29-A2BCAFF98A31}"/>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31" name="Line 15">
            <a:extLst>
              <a:ext uri="{FF2B5EF4-FFF2-40B4-BE49-F238E27FC236}">
                <a16:creationId xmlns:a16="http://schemas.microsoft.com/office/drawing/2014/main" id="{7DDC9A8C-EF12-4045-AE6D-1F6905DCDF6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32" name="Line 16">
            <a:extLst>
              <a:ext uri="{FF2B5EF4-FFF2-40B4-BE49-F238E27FC236}">
                <a16:creationId xmlns:a16="http://schemas.microsoft.com/office/drawing/2014/main" id="{44BEEF3A-96C2-4890-9F88-219E0B32AC52}"/>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33" name="Rectangle 17">
            <a:extLst>
              <a:ext uri="{FF2B5EF4-FFF2-40B4-BE49-F238E27FC236}">
                <a16:creationId xmlns:a16="http://schemas.microsoft.com/office/drawing/2014/main" id="{53924E84-B758-4C3D-BE07-31947CE8A5D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2834" name="Rectangle 18">
            <a:extLst>
              <a:ext uri="{FF2B5EF4-FFF2-40B4-BE49-F238E27FC236}">
                <a16:creationId xmlns:a16="http://schemas.microsoft.com/office/drawing/2014/main" id="{8183918F-667A-42C3-BEA4-7BC11903B90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2835" name="Text Box 19">
            <a:extLst>
              <a:ext uri="{FF2B5EF4-FFF2-40B4-BE49-F238E27FC236}">
                <a16:creationId xmlns:a16="http://schemas.microsoft.com/office/drawing/2014/main" id="{76FB3880-5E66-4211-B362-CAF014A0ABCD}"/>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2836" name="Text Box 20">
            <a:extLst>
              <a:ext uri="{FF2B5EF4-FFF2-40B4-BE49-F238E27FC236}">
                <a16:creationId xmlns:a16="http://schemas.microsoft.com/office/drawing/2014/main" id="{B141C913-4476-4156-B8E1-C98767C582E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62837" name="Text Box 21">
            <a:extLst>
              <a:ext uri="{FF2B5EF4-FFF2-40B4-BE49-F238E27FC236}">
                <a16:creationId xmlns:a16="http://schemas.microsoft.com/office/drawing/2014/main" id="{5C9A5D7D-3053-4F1D-9CC7-7BD3BF3A6B9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62854" name="Text Box 38">
            <a:extLst>
              <a:ext uri="{FF2B5EF4-FFF2-40B4-BE49-F238E27FC236}">
                <a16:creationId xmlns:a16="http://schemas.microsoft.com/office/drawing/2014/main" id="{D1EBD883-308C-4D46-8E91-A6B353E0BF32}"/>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2855" name="Text Box 39">
            <a:extLst>
              <a:ext uri="{FF2B5EF4-FFF2-40B4-BE49-F238E27FC236}">
                <a16:creationId xmlns:a16="http://schemas.microsoft.com/office/drawing/2014/main" id="{21395816-F746-4D3C-A6AB-DE9299032FD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2856" name="Text Box 40">
            <a:extLst>
              <a:ext uri="{FF2B5EF4-FFF2-40B4-BE49-F238E27FC236}">
                <a16:creationId xmlns:a16="http://schemas.microsoft.com/office/drawing/2014/main" id="{94809C3A-0E71-4858-9B6B-9E022FA34BA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2857" name="Line 41">
            <a:extLst>
              <a:ext uri="{FF2B5EF4-FFF2-40B4-BE49-F238E27FC236}">
                <a16:creationId xmlns:a16="http://schemas.microsoft.com/office/drawing/2014/main" id="{0F13F1B6-4E92-4A00-B368-EF20718A95F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58" name="Line 42">
            <a:extLst>
              <a:ext uri="{FF2B5EF4-FFF2-40B4-BE49-F238E27FC236}">
                <a16:creationId xmlns:a16="http://schemas.microsoft.com/office/drawing/2014/main" id="{0CC94260-B95B-4D88-80BE-33FC20E238F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59" name="Line 43">
            <a:extLst>
              <a:ext uri="{FF2B5EF4-FFF2-40B4-BE49-F238E27FC236}">
                <a16:creationId xmlns:a16="http://schemas.microsoft.com/office/drawing/2014/main" id="{7A7C2673-6F32-4AE7-959B-D8E62F36ADA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60" name="Line 44">
            <a:extLst>
              <a:ext uri="{FF2B5EF4-FFF2-40B4-BE49-F238E27FC236}">
                <a16:creationId xmlns:a16="http://schemas.microsoft.com/office/drawing/2014/main" id="{6900D922-1B20-4A28-8E28-3EB1B9E8B01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2861" name="Text Box 45">
            <a:extLst>
              <a:ext uri="{FF2B5EF4-FFF2-40B4-BE49-F238E27FC236}">
                <a16:creationId xmlns:a16="http://schemas.microsoft.com/office/drawing/2014/main" id="{6AA393C1-94AF-45BE-A9AD-B797954ABC13}"/>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Nonrefractive</a:t>
            </a:r>
          </a:p>
          <a:p>
            <a:pPr eaLnBrk="1" hangingPunct="1">
              <a:spcBef>
                <a:spcPct val="0"/>
              </a:spcBef>
              <a:buClrTx/>
              <a:buSzTx/>
              <a:buFontTx/>
              <a:buNone/>
            </a:pPr>
            <a:r>
              <a:rPr lang="en-US" altLang="en-US" sz="1600" b="0"/>
              <a:t>--ET secondary to…</a:t>
            </a:r>
            <a:r>
              <a:rPr lang="en-US" altLang="en-US" sz="1600" b="0">
                <a:solidFill>
                  <a:srgbClr val="0000FF"/>
                </a:solidFill>
              </a:rPr>
              <a:t>high AC/A ratio</a:t>
            </a:r>
          </a:p>
          <a:p>
            <a:pPr eaLnBrk="1" hangingPunct="1">
              <a:spcBef>
                <a:spcPct val="0"/>
              </a:spcBef>
              <a:buClrTx/>
              <a:buSzTx/>
              <a:buFontTx/>
              <a:buNone/>
            </a:pPr>
            <a:r>
              <a:rPr lang="en-US" altLang="en-US" sz="1600" b="0"/>
              <a:t>--ET </a:t>
            </a:r>
            <a:r>
              <a:rPr lang="en-US" altLang="en-US" sz="1600" b="0">
                <a:solidFill>
                  <a:srgbClr val="0000FF"/>
                </a:solidFill>
              </a:rPr>
              <a:t> </a:t>
            </a:r>
            <a:r>
              <a:rPr lang="en-US" altLang="en-US" sz="1600">
                <a:solidFill>
                  <a:srgbClr val="0000FF"/>
                </a:solidFill>
              </a:rPr>
              <a:t>&lt;</a:t>
            </a:r>
            <a:r>
              <a:rPr lang="en-US" altLang="en-US" sz="1600" b="0"/>
              <a:t>  ET’</a:t>
            </a:r>
          </a:p>
          <a:p>
            <a:pPr eaLnBrk="1" hangingPunct="1">
              <a:spcBef>
                <a:spcPct val="0"/>
              </a:spcBef>
              <a:buClrTx/>
              <a:buSzTx/>
              <a:buFontTx/>
              <a:buNone/>
            </a:pPr>
            <a:r>
              <a:rPr lang="en-US" altLang="en-US" sz="1600" b="0"/>
              <a:t>--Average refractive error </a:t>
            </a:r>
            <a:r>
              <a:rPr lang="en-US" altLang="en-US" sz="1600" b="0">
                <a:solidFill>
                  <a:srgbClr val="0000FF"/>
                </a:solidFill>
              </a:rPr>
              <a:t>+2</a:t>
            </a:r>
            <a:r>
              <a:rPr lang="en-US" altLang="en-US" sz="1600" b="0"/>
              <a:t>, but can be</a:t>
            </a:r>
          </a:p>
          <a:p>
            <a:pPr eaLnBrk="1" hangingPunct="1">
              <a:spcBef>
                <a:spcPct val="0"/>
              </a:spcBef>
              <a:buClrTx/>
              <a:buSzTx/>
              <a:buFontTx/>
              <a:buNone/>
            </a:pPr>
            <a:r>
              <a:rPr lang="en-US" altLang="en-US" sz="1600" b="0"/>
              <a:t>   anything, even </a:t>
            </a:r>
            <a:r>
              <a:rPr lang="en-US" altLang="en-US" sz="1600"/>
              <a:t>myopic</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--No consensus on optimum treatment</a:t>
            </a:r>
          </a:p>
          <a:p>
            <a:pPr eaLnBrk="1" hangingPunct="1">
              <a:spcBef>
                <a:spcPct val="0"/>
              </a:spcBef>
              <a:buClrTx/>
              <a:buSzTx/>
              <a:buFontTx/>
              <a:buNone/>
            </a:pPr>
            <a:r>
              <a:rPr lang="en-US" altLang="en-US" sz="1600" b="0"/>
              <a:t>--Give bifocal of about…</a:t>
            </a:r>
            <a:r>
              <a:rPr lang="en-US" altLang="en-US" sz="1600" b="0">
                <a:solidFill>
                  <a:srgbClr val="0000FF"/>
                </a:solidFill>
              </a:rPr>
              <a:t>+3</a:t>
            </a:r>
          </a:p>
          <a:p>
            <a:pPr eaLnBrk="1" hangingPunct="1">
              <a:spcBef>
                <a:spcPct val="0"/>
              </a:spcBef>
              <a:buClrTx/>
              <a:buSzTx/>
              <a:buFontTx/>
              <a:buNone/>
            </a:pPr>
            <a:r>
              <a:rPr lang="en-US" altLang="en-US" sz="1600" b="0"/>
              <a:t>--Reasonable treatment goals:</a:t>
            </a:r>
          </a:p>
          <a:p>
            <a:pPr eaLnBrk="1" hangingPunct="1">
              <a:spcBef>
                <a:spcPct val="0"/>
              </a:spcBef>
              <a:buClrTx/>
              <a:buSzTx/>
              <a:buFontTx/>
              <a:buNone/>
            </a:pPr>
            <a:r>
              <a:rPr lang="en-US" altLang="en-US" sz="1600" b="0"/>
              <a:t>   --Distance:</a:t>
            </a:r>
            <a:endParaRPr lang="en-US" altLang="en-US" sz="1600" b="0">
              <a:solidFill>
                <a:srgbClr val="0000FF"/>
              </a:solidFill>
            </a:endParaRPr>
          </a:p>
          <a:p>
            <a:pPr eaLnBrk="1" hangingPunct="1">
              <a:spcBef>
                <a:spcPct val="0"/>
              </a:spcBef>
              <a:buClrTx/>
              <a:buSzTx/>
              <a:buFontTx/>
              <a:buNone/>
            </a:pPr>
            <a:r>
              <a:rPr lang="en-US" altLang="en-US" sz="1600" b="0"/>
              <a:t>   --Near:</a:t>
            </a:r>
            <a:endParaRPr lang="en-US" altLang="en-US" sz="1600">
              <a:solidFill>
                <a:srgbClr val="0000FF"/>
              </a:solidFill>
            </a:endParaRPr>
          </a:p>
        </p:txBody>
      </p:sp>
      <p:sp>
        <p:nvSpPr>
          <p:cNvPr id="162862" name="Slide Number Placeholder 1">
            <a:extLst>
              <a:ext uri="{FF2B5EF4-FFF2-40B4-BE49-F238E27FC236}">
                <a16:creationId xmlns:a16="http://schemas.microsoft.com/office/drawing/2014/main" id="{150A186A-925E-4A8D-9C17-A4DD4B538C7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AF296B-4347-41DF-B755-F6C21E56C5E3}" type="slidenum">
              <a:rPr lang="en-US" altLang="en-US" sz="1000"/>
              <a:pPr>
                <a:spcBef>
                  <a:spcPct val="0"/>
                </a:spcBef>
                <a:buClrTx/>
                <a:buSzTx/>
                <a:buFontTx/>
                <a:buNone/>
              </a:pPr>
              <a:t>209</a:t>
            </a:fld>
            <a:endParaRPr lang="en-US" altLang="en-US" sz="1000"/>
          </a:p>
        </p:txBody>
      </p:sp>
      <p:sp>
        <p:nvSpPr>
          <p:cNvPr id="2" name="Title 1">
            <a:extLst>
              <a:ext uri="{FF2B5EF4-FFF2-40B4-BE49-F238E27FC236}">
                <a16:creationId xmlns:a16="http://schemas.microsoft.com/office/drawing/2014/main" id="{BDCC0B4D-0AA8-4C2A-84CB-50CE1EBB571C}"/>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258AC21C-8195-49CF-9EB6-50E16E3B07F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DA03E47D-0916-4607-AAA0-1BDF782DC75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8675" name="Rectangle 3">
            <a:extLst>
              <a:ext uri="{FF2B5EF4-FFF2-40B4-BE49-F238E27FC236}">
                <a16:creationId xmlns:a16="http://schemas.microsoft.com/office/drawing/2014/main" id="{8404E8B9-34EB-4E93-898D-15629CE346D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8677" name="Text Box 22">
            <a:extLst>
              <a:ext uri="{FF2B5EF4-FFF2-40B4-BE49-F238E27FC236}">
                <a16:creationId xmlns:a16="http://schemas.microsoft.com/office/drawing/2014/main" id="{7857029B-22B2-443C-98C9-12E24AC644F4}"/>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28678" name="Text Box 23">
            <a:extLst>
              <a:ext uri="{FF2B5EF4-FFF2-40B4-BE49-F238E27FC236}">
                <a16:creationId xmlns:a16="http://schemas.microsoft.com/office/drawing/2014/main" id="{2745D31B-8549-40D0-A036-F79CCC7FC86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28679" name="Text Box 24">
            <a:extLst>
              <a:ext uri="{FF2B5EF4-FFF2-40B4-BE49-F238E27FC236}">
                <a16:creationId xmlns:a16="http://schemas.microsoft.com/office/drawing/2014/main" id="{C8D72388-C65D-43BC-AA39-15C0952BD62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8680" name="Line 25">
            <a:extLst>
              <a:ext uri="{FF2B5EF4-FFF2-40B4-BE49-F238E27FC236}">
                <a16:creationId xmlns:a16="http://schemas.microsoft.com/office/drawing/2014/main" id="{5092422D-F4A0-417D-AADC-ED7DFBF37C6C}"/>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1" name="Line 26">
            <a:extLst>
              <a:ext uri="{FF2B5EF4-FFF2-40B4-BE49-F238E27FC236}">
                <a16:creationId xmlns:a16="http://schemas.microsoft.com/office/drawing/2014/main" id="{3715382C-7E60-4679-9749-827FFFB5C071}"/>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2" name="Slide Number Placeholder 1">
            <a:extLst>
              <a:ext uri="{FF2B5EF4-FFF2-40B4-BE49-F238E27FC236}">
                <a16:creationId xmlns:a16="http://schemas.microsoft.com/office/drawing/2014/main" id="{D7201983-8B59-480D-A28F-65464123B56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D0BF8E9-72E9-4938-8126-A1ADBB21BD76}" type="slidenum">
              <a:rPr lang="en-US" altLang="en-US" sz="1000"/>
              <a:pPr>
                <a:spcBef>
                  <a:spcPct val="0"/>
                </a:spcBef>
                <a:buClrTx/>
                <a:buSzTx/>
                <a:buFontTx/>
                <a:buNone/>
              </a:pPr>
              <a:t>21</a:t>
            </a:fld>
            <a:endParaRPr lang="en-US" altLang="en-US" sz="1000"/>
          </a:p>
        </p:txBody>
      </p:sp>
      <p:sp>
        <p:nvSpPr>
          <p:cNvPr id="28683" name="TextBox 11">
            <a:extLst>
              <a:ext uri="{FF2B5EF4-FFF2-40B4-BE49-F238E27FC236}">
                <a16:creationId xmlns:a16="http://schemas.microsoft.com/office/drawing/2014/main" id="{3B0A92A6-E1E8-4D23-8690-F10089E574BB}"/>
              </a:ext>
            </a:extLst>
          </p:cNvPr>
          <p:cNvSpPr txBox="1">
            <a:spLocks noChangeArrowheads="1"/>
          </p:cNvSpPr>
          <p:nvPr/>
        </p:nvSpPr>
        <p:spPr bwMode="auto">
          <a:xfrm>
            <a:off x="457200" y="3505200"/>
            <a:ext cx="8418138" cy="584775"/>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Why is the term </a:t>
            </a:r>
            <a:r>
              <a:rPr lang="en-US" altLang="en-US" sz="1600" b="0" dirty="0">
                <a:solidFill>
                  <a:srgbClr val="0000FF"/>
                </a:solidFill>
              </a:rPr>
              <a:t>congenital</a:t>
            </a:r>
            <a:r>
              <a:rPr lang="en-US" altLang="en-US" sz="1600" b="0" i="1" dirty="0">
                <a:solidFill>
                  <a:srgbClr val="0000FF"/>
                </a:solidFill>
              </a:rPr>
              <a:t> a misnomer here?</a:t>
            </a:r>
          </a:p>
          <a:p>
            <a:pPr eaLnBrk="1" hangingPunct="1">
              <a:spcBef>
                <a:spcPct val="0"/>
              </a:spcBef>
              <a:buClrTx/>
              <a:buSzTx/>
              <a:buFontTx/>
              <a:buNone/>
            </a:pPr>
            <a:r>
              <a:rPr lang="en-US" altLang="en-US" sz="1600" b="0" dirty="0">
                <a:solidFill>
                  <a:srgbClr val="0000FF"/>
                </a:solidFill>
              </a:rPr>
              <a:t>Technically, a congenital disorder must be present at birth—it can’t show up 6 months later</a:t>
            </a:r>
          </a:p>
        </p:txBody>
      </p:sp>
      <p:sp>
        <p:nvSpPr>
          <p:cNvPr id="11" name="TextBox 10">
            <a:extLst>
              <a:ext uri="{FF2B5EF4-FFF2-40B4-BE49-F238E27FC236}">
                <a16:creationId xmlns:a16="http://schemas.microsoft.com/office/drawing/2014/main" id="{F2C108D2-8683-4634-BEF1-2D628093DD7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Text Box 3">
            <a:extLst>
              <a:ext uri="{FF2B5EF4-FFF2-40B4-BE49-F238E27FC236}">
                <a16:creationId xmlns:a16="http://schemas.microsoft.com/office/drawing/2014/main" id="{D1D6BE17-DC2F-4811-A2EB-CC7597F1520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3844" name="Text Box 4">
            <a:extLst>
              <a:ext uri="{FF2B5EF4-FFF2-40B4-BE49-F238E27FC236}">
                <a16:creationId xmlns:a16="http://schemas.microsoft.com/office/drawing/2014/main" id="{EE7608F7-8F56-4F24-A1C0-EACA57310CF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3845" name="Text Box 5">
            <a:extLst>
              <a:ext uri="{FF2B5EF4-FFF2-40B4-BE49-F238E27FC236}">
                <a16:creationId xmlns:a16="http://schemas.microsoft.com/office/drawing/2014/main" id="{5E1EB334-FAD0-437D-8537-77FD8CC484D2}"/>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63846" name="Text Box 6">
            <a:extLst>
              <a:ext uri="{FF2B5EF4-FFF2-40B4-BE49-F238E27FC236}">
                <a16:creationId xmlns:a16="http://schemas.microsoft.com/office/drawing/2014/main" id="{BCC5BEC0-A088-4F6D-804A-76F235476089}"/>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3847" name="Text Box 7">
            <a:extLst>
              <a:ext uri="{FF2B5EF4-FFF2-40B4-BE49-F238E27FC236}">
                <a16:creationId xmlns:a16="http://schemas.microsoft.com/office/drawing/2014/main" id="{C22241BA-0840-4A1B-82D1-62E5D3F88B5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3848" name="Text Box 8">
            <a:extLst>
              <a:ext uri="{FF2B5EF4-FFF2-40B4-BE49-F238E27FC236}">
                <a16:creationId xmlns:a16="http://schemas.microsoft.com/office/drawing/2014/main" id="{4851D97A-6000-42A1-AE5C-75484126D80A}"/>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Nonrefractive</a:t>
            </a:r>
          </a:p>
        </p:txBody>
      </p:sp>
      <p:sp>
        <p:nvSpPr>
          <p:cNvPr id="163849" name="Line 9">
            <a:extLst>
              <a:ext uri="{FF2B5EF4-FFF2-40B4-BE49-F238E27FC236}">
                <a16:creationId xmlns:a16="http://schemas.microsoft.com/office/drawing/2014/main" id="{11C7A5DF-DC58-4116-8747-509814417FA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0" name="Line 10">
            <a:extLst>
              <a:ext uri="{FF2B5EF4-FFF2-40B4-BE49-F238E27FC236}">
                <a16:creationId xmlns:a16="http://schemas.microsoft.com/office/drawing/2014/main" id="{A5D9B566-60BB-45E2-A67F-C199D964A85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1" name="Line 11">
            <a:extLst>
              <a:ext uri="{FF2B5EF4-FFF2-40B4-BE49-F238E27FC236}">
                <a16:creationId xmlns:a16="http://schemas.microsoft.com/office/drawing/2014/main" id="{5C3BA222-D669-48E8-A067-A4BB2A9ABF2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2" name="Line 12">
            <a:extLst>
              <a:ext uri="{FF2B5EF4-FFF2-40B4-BE49-F238E27FC236}">
                <a16:creationId xmlns:a16="http://schemas.microsoft.com/office/drawing/2014/main" id="{D32FBB98-104E-4969-AF61-163BF7B95AE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3" name="Line 13">
            <a:extLst>
              <a:ext uri="{FF2B5EF4-FFF2-40B4-BE49-F238E27FC236}">
                <a16:creationId xmlns:a16="http://schemas.microsoft.com/office/drawing/2014/main" id="{2B0D31BF-F9D9-408B-8A73-709044D6F3E0}"/>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4" name="Line 14">
            <a:extLst>
              <a:ext uri="{FF2B5EF4-FFF2-40B4-BE49-F238E27FC236}">
                <a16:creationId xmlns:a16="http://schemas.microsoft.com/office/drawing/2014/main" id="{F6E65735-5132-4852-A619-A23B58973AFB}"/>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5" name="Line 15">
            <a:extLst>
              <a:ext uri="{FF2B5EF4-FFF2-40B4-BE49-F238E27FC236}">
                <a16:creationId xmlns:a16="http://schemas.microsoft.com/office/drawing/2014/main" id="{0A2FDFA7-1FF1-44B8-86DB-FE8370A490D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6" name="Line 16">
            <a:extLst>
              <a:ext uri="{FF2B5EF4-FFF2-40B4-BE49-F238E27FC236}">
                <a16:creationId xmlns:a16="http://schemas.microsoft.com/office/drawing/2014/main" id="{BEAC6219-4D3A-40CB-AB89-66BF4353811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57" name="Rectangle 17">
            <a:extLst>
              <a:ext uri="{FF2B5EF4-FFF2-40B4-BE49-F238E27FC236}">
                <a16:creationId xmlns:a16="http://schemas.microsoft.com/office/drawing/2014/main" id="{CE80F543-4DE4-4AA0-A8B4-1C15A62D3B5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3858" name="Rectangle 18">
            <a:extLst>
              <a:ext uri="{FF2B5EF4-FFF2-40B4-BE49-F238E27FC236}">
                <a16:creationId xmlns:a16="http://schemas.microsoft.com/office/drawing/2014/main" id="{AFEC35C9-32C1-4BF1-8D3D-2DF3A87F6EE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3859" name="Text Box 19">
            <a:extLst>
              <a:ext uri="{FF2B5EF4-FFF2-40B4-BE49-F238E27FC236}">
                <a16:creationId xmlns:a16="http://schemas.microsoft.com/office/drawing/2014/main" id="{EBDBC88B-4B7A-47AD-B5D4-B1ED9AD81A6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3860" name="Text Box 20">
            <a:extLst>
              <a:ext uri="{FF2B5EF4-FFF2-40B4-BE49-F238E27FC236}">
                <a16:creationId xmlns:a16="http://schemas.microsoft.com/office/drawing/2014/main" id="{BA011D87-6705-4DDE-BAAB-E0BB91ADABA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63861" name="Text Box 21">
            <a:extLst>
              <a:ext uri="{FF2B5EF4-FFF2-40B4-BE49-F238E27FC236}">
                <a16:creationId xmlns:a16="http://schemas.microsoft.com/office/drawing/2014/main" id="{C49D3F5B-4677-4799-B089-4613600C184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63878" name="Text Box 38">
            <a:extLst>
              <a:ext uri="{FF2B5EF4-FFF2-40B4-BE49-F238E27FC236}">
                <a16:creationId xmlns:a16="http://schemas.microsoft.com/office/drawing/2014/main" id="{4BE98126-0242-49D1-93D1-EDA43A11AC2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3879" name="Text Box 39">
            <a:extLst>
              <a:ext uri="{FF2B5EF4-FFF2-40B4-BE49-F238E27FC236}">
                <a16:creationId xmlns:a16="http://schemas.microsoft.com/office/drawing/2014/main" id="{BE41E514-6AE9-494D-B0F9-58977D32FCB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3880" name="Text Box 40">
            <a:extLst>
              <a:ext uri="{FF2B5EF4-FFF2-40B4-BE49-F238E27FC236}">
                <a16:creationId xmlns:a16="http://schemas.microsoft.com/office/drawing/2014/main" id="{53BA0B93-9245-4875-9325-70810BE2FC3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3881" name="Line 41">
            <a:extLst>
              <a:ext uri="{FF2B5EF4-FFF2-40B4-BE49-F238E27FC236}">
                <a16:creationId xmlns:a16="http://schemas.microsoft.com/office/drawing/2014/main" id="{BBCBDA33-FFE4-4381-AFCE-F29D2D936871}"/>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82" name="Line 42">
            <a:extLst>
              <a:ext uri="{FF2B5EF4-FFF2-40B4-BE49-F238E27FC236}">
                <a16:creationId xmlns:a16="http://schemas.microsoft.com/office/drawing/2014/main" id="{E73B1886-CB52-47B2-B50B-1B7A740FB8F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83" name="Line 43">
            <a:extLst>
              <a:ext uri="{FF2B5EF4-FFF2-40B4-BE49-F238E27FC236}">
                <a16:creationId xmlns:a16="http://schemas.microsoft.com/office/drawing/2014/main" id="{3E3325F9-163E-44D6-9123-A88813072A82}"/>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84" name="Line 44">
            <a:extLst>
              <a:ext uri="{FF2B5EF4-FFF2-40B4-BE49-F238E27FC236}">
                <a16:creationId xmlns:a16="http://schemas.microsoft.com/office/drawing/2014/main" id="{E1D75AAD-4784-40B9-9D21-BE02C4E9790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85" name="Text Box 45">
            <a:extLst>
              <a:ext uri="{FF2B5EF4-FFF2-40B4-BE49-F238E27FC236}">
                <a16:creationId xmlns:a16="http://schemas.microsoft.com/office/drawing/2014/main" id="{D25DF698-B47A-43CF-9B4E-0E96329E8270}"/>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t>Accommodative:</a:t>
            </a:r>
            <a:r>
              <a:rPr lang="en-US" altLang="en-US" sz="1600" i="1"/>
              <a:t> Nonrefractive</a:t>
            </a:r>
          </a:p>
          <a:p>
            <a:pPr eaLnBrk="1" hangingPunct="1">
              <a:spcBef>
                <a:spcPct val="0"/>
              </a:spcBef>
              <a:buClrTx/>
              <a:buSzTx/>
              <a:buFontTx/>
              <a:buNone/>
            </a:pPr>
            <a:r>
              <a:rPr lang="en-US" altLang="en-US" sz="1600" b="0"/>
              <a:t>--ET secondary to…</a:t>
            </a:r>
            <a:r>
              <a:rPr lang="en-US" altLang="en-US" sz="1600" b="0">
                <a:solidFill>
                  <a:srgbClr val="0000FF"/>
                </a:solidFill>
              </a:rPr>
              <a:t>high AC/A ratio</a:t>
            </a:r>
          </a:p>
          <a:p>
            <a:pPr eaLnBrk="1" hangingPunct="1">
              <a:spcBef>
                <a:spcPct val="0"/>
              </a:spcBef>
              <a:buClrTx/>
              <a:buSzTx/>
              <a:buFontTx/>
              <a:buNone/>
            </a:pPr>
            <a:r>
              <a:rPr lang="en-US" altLang="en-US" sz="1600" b="0"/>
              <a:t>--ET </a:t>
            </a:r>
            <a:r>
              <a:rPr lang="en-US" altLang="en-US" sz="1600" b="0">
                <a:solidFill>
                  <a:srgbClr val="0000FF"/>
                </a:solidFill>
              </a:rPr>
              <a:t> </a:t>
            </a:r>
            <a:r>
              <a:rPr lang="en-US" altLang="en-US" sz="1600">
                <a:solidFill>
                  <a:srgbClr val="0000FF"/>
                </a:solidFill>
              </a:rPr>
              <a:t>&lt;</a:t>
            </a:r>
            <a:r>
              <a:rPr lang="en-US" altLang="en-US" sz="1600" b="0"/>
              <a:t>  ET’</a:t>
            </a:r>
          </a:p>
          <a:p>
            <a:pPr eaLnBrk="1" hangingPunct="1">
              <a:spcBef>
                <a:spcPct val="0"/>
              </a:spcBef>
              <a:buClrTx/>
              <a:buSzTx/>
              <a:buFontTx/>
              <a:buNone/>
            </a:pPr>
            <a:r>
              <a:rPr lang="en-US" altLang="en-US" sz="1600" b="0"/>
              <a:t>--Average refractive error </a:t>
            </a:r>
            <a:r>
              <a:rPr lang="en-US" altLang="en-US" sz="1600" b="0">
                <a:solidFill>
                  <a:srgbClr val="0000FF"/>
                </a:solidFill>
              </a:rPr>
              <a:t>+2</a:t>
            </a:r>
            <a:r>
              <a:rPr lang="en-US" altLang="en-US" sz="1600" b="0"/>
              <a:t>, but can be</a:t>
            </a:r>
          </a:p>
          <a:p>
            <a:pPr eaLnBrk="1" hangingPunct="1">
              <a:spcBef>
                <a:spcPct val="0"/>
              </a:spcBef>
              <a:buClrTx/>
              <a:buSzTx/>
              <a:buFontTx/>
              <a:buNone/>
            </a:pPr>
            <a:r>
              <a:rPr lang="en-US" altLang="en-US" sz="1600" b="0"/>
              <a:t>   anything, even </a:t>
            </a:r>
            <a:r>
              <a:rPr lang="en-US" altLang="en-US" sz="1600"/>
              <a:t>myopic</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--No consensus on optimum treatment</a:t>
            </a:r>
          </a:p>
          <a:p>
            <a:pPr eaLnBrk="1" hangingPunct="1">
              <a:spcBef>
                <a:spcPct val="0"/>
              </a:spcBef>
              <a:buClrTx/>
              <a:buSzTx/>
              <a:buFontTx/>
              <a:buNone/>
            </a:pPr>
            <a:r>
              <a:rPr lang="en-US" altLang="en-US" sz="1600" b="0"/>
              <a:t>--Give bifocal of about…</a:t>
            </a:r>
            <a:r>
              <a:rPr lang="en-US" altLang="en-US" sz="1600" b="0">
                <a:solidFill>
                  <a:srgbClr val="0000FF"/>
                </a:solidFill>
              </a:rPr>
              <a:t>+3</a:t>
            </a:r>
          </a:p>
          <a:p>
            <a:pPr eaLnBrk="1" hangingPunct="1">
              <a:spcBef>
                <a:spcPct val="0"/>
              </a:spcBef>
              <a:buClrTx/>
              <a:buSzTx/>
              <a:buFontTx/>
              <a:buNone/>
            </a:pPr>
            <a:r>
              <a:rPr lang="en-US" altLang="en-US" sz="1600" b="0"/>
              <a:t>--Reasonable treatment goals:</a:t>
            </a:r>
          </a:p>
          <a:p>
            <a:pPr eaLnBrk="1" hangingPunct="1">
              <a:spcBef>
                <a:spcPct val="0"/>
              </a:spcBef>
              <a:buClrTx/>
              <a:buSzTx/>
              <a:buFontTx/>
              <a:buNone/>
            </a:pPr>
            <a:r>
              <a:rPr lang="en-US" altLang="en-US" sz="1600" b="0"/>
              <a:t>   --Distance: </a:t>
            </a:r>
            <a:r>
              <a:rPr lang="en-US" altLang="en-US" sz="1600">
                <a:solidFill>
                  <a:srgbClr val="0000FF"/>
                </a:solidFill>
              </a:rPr>
              <a:t>Fusion</a:t>
            </a:r>
          </a:p>
          <a:p>
            <a:pPr eaLnBrk="1" hangingPunct="1">
              <a:spcBef>
                <a:spcPct val="0"/>
              </a:spcBef>
              <a:buClrTx/>
              <a:buSzTx/>
              <a:buFontTx/>
              <a:buNone/>
            </a:pPr>
            <a:r>
              <a:rPr lang="en-US" altLang="en-US" sz="1600" b="0"/>
              <a:t>   --Near: </a:t>
            </a:r>
            <a:r>
              <a:rPr lang="en-US" altLang="en-US" sz="1600">
                <a:solidFill>
                  <a:srgbClr val="0000FF"/>
                </a:solidFill>
              </a:rPr>
              <a:t>&lt;10</a:t>
            </a:r>
            <a:r>
              <a:rPr lang="en-US" altLang="en-US" sz="1600">
                <a:solidFill>
                  <a:srgbClr val="0000FF"/>
                </a:solidFill>
                <a:latin typeface="Symbol" panose="05050102010706020507" pitchFamily="18" charset="2"/>
              </a:rPr>
              <a:t>D</a:t>
            </a:r>
            <a:r>
              <a:rPr lang="en-US" altLang="en-US" sz="1600">
                <a:solidFill>
                  <a:srgbClr val="0000FF"/>
                </a:solidFill>
              </a:rPr>
              <a:t> ET</a:t>
            </a:r>
          </a:p>
        </p:txBody>
      </p:sp>
      <p:sp>
        <p:nvSpPr>
          <p:cNvPr id="163886" name="Slide Number Placeholder 1">
            <a:extLst>
              <a:ext uri="{FF2B5EF4-FFF2-40B4-BE49-F238E27FC236}">
                <a16:creationId xmlns:a16="http://schemas.microsoft.com/office/drawing/2014/main" id="{038BEEFE-8A05-4960-926E-922117C7E95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8C4411B-7B75-41F6-AB6C-AA49E01BB38C}" type="slidenum">
              <a:rPr lang="en-US" altLang="en-US" sz="1000"/>
              <a:pPr>
                <a:spcBef>
                  <a:spcPct val="0"/>
                </a:spcBef>
                <a:buClrTx/>
                <a:buSzTx/>
                <a:buFontTx/>
                <a:buNone/>
              </a:pPr>
              <a:t>210</a:t>
            </a:fld>
            <a:endParaRPr lang="en-US" altLang="en-US" sz="1000"/>
          </a:p>
        </p:txBody>
      </p:sp>
      <p:sp>
        <p:nvSpPr>
          <p:cNvPr id="2" name="Title 1">
            <a:extLst>
              <a:ext uri="{FF2B5EF4-FFF2-40B4-BE49-F238E27FC236}">
                <a16:creationId xmlns:a16="http://schemas.microsoft.com/office/drawing/2014/main" id="{7BC035A9-1EEC-4022-9497-61C45AFAEFE7}"/>
              </a:ext>
            </a:extLst>
          </p:cNvPr>
          <p:cNvSpPr>
            <a:spLocks noGrp="1"/>
          </p:cNvSpPr>
          <p:nvPr>
            <p:ph type="title"/>
          </p:nvPr>
        </p:nvSpPr>
        <p:spPr/>
        <p:txBody>
          <a:bodyPr/>
          <a:lstStyle/>
          <a:p>
            <a:endParaRPr lang="en-US"/>
          </a:p>
        </p:txBody>
      </p:sp>
      <p:sp>
        <p:nvSpPr>
          <p:cNvPr id="32" name="TextBox 31">
            <a:extLst>
              <a:ext uri="{FF2B5EF4-FFF2-40B4-BE49-F238E27FC236}">
                <a16:creationId xmlns:a16="http://schemas.microsoft.com/office/drawing/2014/main" id="{FDDB00FC-CDA3-42B5-940E-0ED6C455115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Text Box 3">
            <a:extLst>
              <a:ext uri="{FF2B5EF4-FFF2-40B4-BE49-F238E27FC236}">
                <a16:creationId xmlns:a16="http://schemas.microsoft.com/office/drawing/2014/main" id="{449D9CF2-BBB8-454F-A3C4-A66F75DDA29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4868" name="Text Box 4">
            <a:extLst>
              <a:ext uri="{FF2B5EF4-FFF2-40B4-BE49-F238E27FC236}">
                <a16:creationId xmlns:a16="http://schemas.microsoft.com/office/drawing/2014/main" id="{7A70F171-3BAB-41E5-A82A-47098FEEB6F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4869" name="Text Box 5">
            <a:extLst>
              <a:ext uri="{FF2B5EF4-FFF2-40B4-BE49-F238E27FC236}">
                <a16:creationId xmlns:a16="http://schemas.microsoft.com/office/drawing/2014/main" id="{F468A50C-7A0B-4AD4-964A-D9ADF19BF4B1}"/>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4870" name="Text Box 6">
            <a:extLst>
              <a:ext uri="{FF2B5EF4-FFF2-40B4-BE49-F238E27FC236}">
                <a16:creationId xmlns:a16="http://schemas.microsoft.com/office/drawing/2014/main" id="{2EE7399E-D580-4FC4-81B5-4909927A27EA}"/>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4871" name="Text Box 7">
            <a:extLst>
              <a:ext uri="{FF2B5EF4-FFF2-40B4-BE49-F238E27FC236}">
                <a16:creationId xmlns:a16="http://schemas.microsoft.com/office/drawing/2014/main" id="{AE8F6D63-64BB-4357-B8E2-778E6FA333F1}"/>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4872" name="Text Box 8">
            <a:extLst>
              <a:ext uri="{FF2B5EF4-FFF2-40B4-BE49-F238E27FC236}">
                <a16:creationId xmlns:a16="http://schemas.microsoft.com/office/drawing/2014/main" id="{AEAD1F4F-2053-412C-9C8D-F07D7390C326}"/>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4873" name="Line 9">
            <a:extLst>
              <a:ext uri="{FF2B5EF4-FFF2-40B4-BE49-F238E27FC236}">
                <a16:creationId xmlns:a16="http://schemas.microsoft.com/office/drawing/2014/main" id="{2D09153B-B0D8-4A6A-A1BA-90436E568D0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4" name="Line 10">
            <a:extLst>
              <a:ext uri="{FF2B5EF4-FFF2-40B4-BE49-F238E27FC236}">
                <a16:creationId xmlns:a16="http://schemas.microsoft.com/office/drawing/2014/main" id="{BCB8E76B-8ADE-4439-A610-6416D1925C9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5" name="Line 11">
            <a:extLst>
              <a:ext uri="{FF2B5EF4-FFF2-40B4-BE49-F238E27FC236}">
                <a16:creationId xmlns:a16="http://schemas.microsoft.com/office/drawing/2014/main" id="{77A54A45-8DB3-4063-9371-2E360EA23E52}"/>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6" name="Line 12">
            <a:extLst>
              <a:ext uri="{FF2B5EF4-FFF2-40B4-BE49-F238E27FC236}">
                <a16:creationId xmlns:a16="http://schemas.microsoft.com/office/drawing/2014/main" id="{2E88CA16-A2F1-4F29-A73B-B070E2B8B9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7" name="Line 13">
            <a:extLst>
              <a:ext uri="{FF2B5EF4-FFF2-40B4-BE49-F238E27FC236}">
                <a16:creationId xmlns:a16="http://schemas.microsoft.com/office/drawing/2014/main" id="{B56E8FC9-288E-4371-B93D-055C252EBED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8" name="Line 14">
            <a:extLst>
              <a:ext uri="{FF2B5EF4-FFF2-40B4-BE49-F238E27FC236}">
                <a16:creationId xmlns:a16="http://schemas.microsoft.com/office/drawing/2014/main" id="{80CF49D0-E478-4739-AA30-2E992B015E27}"/>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79" name="Line 15">
            <a:extLst>
              <a:ext uri="{FF2B5EF4-FFF2-40B4-BE49-F238E27FC236}">
                <a16:creationId xmlns:a16="http://schemas.microsoft.com/office/drawing/2014/main" id="{47235EE8-4350-40E4-913C-04189A0E64B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80" name="Line 16">
            <a:extLst>
              <a:ext uri="{FF2B5EF4-FFF2-40B4-BE49-F238E27FC236}">
                <a16:creationId xmlns:a16="http://schemas.microsoft.com/office/drawing/2014/main" id="{2AC961BB-80DE-4696-825E-CE4B7D9888E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881" name="Rectangle 17">
            <a:extLst>
              <a:ext uri="{FF2B5EF4-FFF2-40B4-BE49-F238E27FC236}">
                <a16:creationId xmlns:a16="http://schemas.microsoft.com/office/drawing/2014/main" id="{DB48C711-2BC3-4114-9988-D1A60FA9B98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4882" name="Rectangle 18">
            <a:extLst>
              <a:ext uri="{FF2B5EF4-FFF2-40B4-BE49-F238E27FC236}">
                <a16:creationId xmlns:a16="http://schemas.microsoft.com/office/drawing/2014/main" id="{9B2AB122-9CB0-405D-8382-750A82156FD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4883" name="Text Box 19">
            <a:extLst>
              <a:ext uri="{FF2B5EF4-FFF2-40B4-BE49-F238E27FC236}">
                <a16:creationId xmlns:a16="http://schemas.microsoft.com/office/drawing/2014/main" id="{C652D3C7-6228-4AC4-8095-42FEEE5B2EB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4884" name="Text Box 20">
            <a:extLst>
              <a:ext uri="{FF2B5EF4-FFF2-40B4-BE49-F238E27FC236}">
                <a16:creationId xmlns:a16="http://schemas.microsoft.com/office/drawing/2014/main" id="{C19B8989-28F4-4329-BBE2-37CF491AFB3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64885" name="Text Box 21">
            <a:extLst>
              <a:ext uri="{FF2B5EF4-FFF2-40B4-BE49-F238E27FC236}">
                <a16:creationId xmlns:a16="http://schemas.microsoft.com/office/drawing/2014/main" id="{8704D67E-3EF2-4343-9895-132F6C1CC83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64902" name="Text Box 38">
            <a:extLst>
              <a:ext uri="{FF2B5EF4-FFF2-40B4-BE49-F238E27FC236}">
                <a16:creationId xmlns:a16="http://schemas.microsoft.com/office/drawing/2014/main" id="{093480A3-4EEF-4CC0-B96C-F5299919723F}"/>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4903" name="Text Box 39">
            <a:extLst>
              <a:ext uri="{FF2B5EF4-FFF2-40B4-BE49-F238E27FC236}">
                <a16:creationId xmlns:a16="http://schemas.microsoft.com/office/drawing/2014/main" id="{6077B7DC-4B92-4CD0-AB20-25EC9FEEF0F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4904" name="Text Box 40">
            <a:extLst>
              <a:ext uri="{FF2B5EF4-FFF2-40B4-BE49-F238E27FC236}">
                <a16:creationId xmlns:a16="http://schemas.microsoft.com/office/drawing/2014/main" id="{EC1D5EE2-F85F-429F-BB6C-9A20F9D77CE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4905" name="Line 41">
            <a:extLst>
              <a:ext uri="{FF2B5EF4-FFF2-40B4-BE49-F238E27FC236}">
                <a16:creationId xmlns:a16="http://schemas.microsoft.com/office/drawing/2014/main" id="{EC0E6DC7-7156-4450-A7D0-9BC1C8ED085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906" name="Line 42">
            <a:extLst>
              <a:ext uri="{FF2B5EF4-FFF2-40B4-BE49-F238E27FC236}">
                <a16:creationId xmlns:a16="http://schemas.microsoft.com/office/drawing/2014/main" id="{BF34BC35-9A66-43EC-94DA-FDFD37E4CBC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907" name="Line 43">
            <a:extLst>
              <a:ext uri="{FF2B5EF4-FFF2-40B4-BE49-F238E27FC236}">
                <a16:creationId xmlns:a16="http://schemas.microsoft.com/office/drawing/2014/main" id="{E20091F2-99E1-45DC-A333-93945B579B43}"/>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4908" name="Line 44">
            <a:extLst>
              <a:ext uri="{FF2B5EF4-FFF2-40B4-BE49-F238E27FC236}">
                <a16:creationId xmlns:a16="http://schemas.microsoft.com/office/drawing/2014/main" id="{D1841AA2-6AC6-47B3-B51F-1F5A7134166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7C44FE2F-DC77-4994-9621-25E8EFB69004}"/>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rPr>
              <a:t>high</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64910" name="Slide Number Placeholder 1">
            <a:extLst>
              <a:ext uri="{FF2B5EF4-FFF2-40B4-BE49-F238E27FC236}">
                <a16:creationId xmlns:a16="http://schemas.microsoft.com/office/drawing/2014/main" id="{1B83A4C0-3ADE-4989-94AD-B8A9A6884AD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D53E3A6-ED7F-44B6-810B-731E6D5CBFF4}" type="slidenum">
              <a:rPr lang="en-US" altLang="en-US" sz="1000"/>
              <a:pPr>
                <a:spcBef>
                  <a:spcPct val="0"/>
                </a:spcBef>
                <a:buClrTx/>
                <a:buSzTx/>
                <a:buFontTx/>
                <a:buNone/>
              </a:pPr>
              <a:t>211</a:t>
            </a:fld>
            <a:endParaRPr lang="en-US" altLang="en-US" sz="1000"/>
          </a:p>
        </p:txBody>
      </p:sp>
      <p:sp>
        <p:nvSpPr>
          <p:cNvPr id="164911" name="Oval 48">
            <a:extLst>
              <a:ext uri="{FF2B5EF4-FFF2-40B4-BE49-F238E27FC236}">
                <a16:creationId xmlns:a16="http://schemas.microsoft.com/office/drawing/2014/main" id="{51FF60A3-DBE3-4DFB-8315-772C83ACF003}"/>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4912" name="TextBox 1">
            <a:extLst>
              <a:ext uri="{FF2B5EF4-FFF2-40B4-BE49-F238E27FC236}">
                <a16:creationId xmlns:a16="http://schemas.microsoft.com/office/drawing/2014/main" id="{7B6F7A44-EDD4-40E6-8134-ACD1BF8F723E}"/>
              </a:ext>
            </a:extLst>
          </p:cNvPr>
          <p:cNvSpPr txBox="1">
            <a:spLocks noChangeArrowheads="1"/>
          </p:cNvSpPr>
          <p:nvPr/>
        </p:nvSpPr>
        <p:spPr bwMode="auto">
          <a:xfrm>
            <a:off x="3962400" y="3505200"/>
            <a:ext cx="4975225"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Can a high AC/A ratio be a component of an </a:t>
            </a:r>
            <a:r>
              <a:rPr lang="en-US" altLang="en-US" sz="1800">
                <a:solidFill>
                  <a:srgbClr val="0000FF"/>
                </a:solidFill>
              </a:rPr>
              <a:t>exo</a:t>
            </a:r>
            <a:r>
              <a:rPr lang="en-US" altLang="en-US" sz="1500" b="0" i="1">
                <a:solidFill>
                  <a:srgbClr val="0000FF"/>
                </a:solidFill>
              </a:rPr>
              <a:t>tropia?</a:t>
            </a:r>
          </a:p>
          <a:p>
            <a:pPr eaLnBrk="1" hangingPunct="1">
              <a:spcBef>
                <a:spcPct val="0"/>
              </a:spcBef>
              <a:buClrTx/>
              <a:buSzTx/>
              <a:buFontTx/>
              <a:buNone/>
            </a:pPr>
            <a:r>
              <a:rPr lang="en-US" altLang="en-US" sz="1500" b="0">
                <a:solidFill>
                  <a:srgbClr val="FFFF00"/>
                </a:solidFill>
              </a:rPr>
              <a:t>Yes</a:t>
            </a:r>
          </a:p>
          <a:p>
            <a:pPr eaLnBrk="1" hangingPunct="1">
              <a:spcBef>
                <a:spcPct val="0"/>
              </a:spcBef>
              <a:buClrTx/>
              <a:buSzTx/>
              <a:buFontTx/>
              <a:buNone/>
            </a:pPr>
            <a:endParaRPr lang="en-US" altLang="en-US" sz="1500" b="0">
              <a:solidFill>
                <a:srgbClr val="FFFF00"/>
              </a:solidFill>
            </a:endParaRPr>
          </a:p>
          <a:p>
            <a:pPr eaLnBrk="1" hangingPunct="1">
              <a:spcBef>
                <a:spcPct val="0"/>
              </a:spcBef>
              <a:buClrTx/>
              <a:buSzTx/>
              <a:buFontTx/>
              <a:buNone/>
            </a:pPr>
            <a:r>
              <a:rPr lang="en-US" altLang="en-US" sz="1500" b="0" i="1">
                <a:solidFill>
                  <a:srgbClr val="FFFF00"/>
                </a:solidFill>
              </a:rPr>
              <a:t>Is high AC/A ratio more likely to be associated with ET, or XT?</a:t>
            </a:r>
          </a:p>
          <a:p>
            <a:pPr eaLnBrk="1" hangingPunct="1">
              <a:spcBef>
                <a:spcPct val="0"/>
              </a:spcBef>
              <a:buClrTx/>
              <a:buSzTx/>
              <a:buFontTx/>
              <a:buNone/>
            </a:pPr>
            <a:r>
              <a:rPr lang="en-US" altLang="en-US" sz="1500" b="0">
                <a:solidFill>
                  <a:srgbClr val="FFFF00"/>
                </a:solidFill>
              </a:rPr>
              <a:t>ET (by a wide margin)</a:t>
            </a:r>
          </a:p>
        </p:txBody>
      </p:sp>
      <p:sp>
        <p:nvSpPr>
          <p:cNvPr id="2" name="Title 1">
            <a:extLst>
              <a:ext uri="{FF2B5EF4-FFF2-40B4-BE49-F238E27FC236}">
                <a16:creationId xmlns:a16="http://schemas.microsoft.com/office/drawing/2014/main" id="{4234FFD0-D4F1-4106-917D-A66D156FE826}"/>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E7463637-AD45-42AF-B564-C719DF28D83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Text Box 3">
            <a:extLst>
              <a:ext uri="{FF2B5EF4-FFF2-40B4-BE49-F238E27FC236}">
                <a16:creationId xmlns:a16="http://schemas.microsoft.com/office/drawing/2014/main" id="{E004EACA-04CA-4BD0-BD81-4779FEA0D26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5892" name="Text Box 4">
            <a:extLst>
              <a:ext uri="{FF2B5EF4-FFF2-40B4-BE49-F238E27FC236}">
                <a16:creationId xmlns:a16="http://schemas.microsoft.com/office/drawing/2014/main" id="{BE556B0C-03A0-4115-8B70-EFCA21815CB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5893" name="Text Box 5">
            <a:extLst>
              <a:ext uri="{FF2B5EF4-FFF2-40B4-BE49-F238E27FC236}">
                <a16:creationId xmlns:a16="http://schemas.microsoft.com/office/drawing/2014/main" id="{A5EB95A4-CFFA-428A-89E1-09FBC0DD63B3}"/>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5894" name="Text Box 6">
            <a:extLst>
              <a:ext uri="{FF2B5EF4-FFF2-40B4-BE49-F238E27FC236}">
                <a16:creationId xmlns:a16="http://schemas.microsoft.com/office/drawing/2014/main" id="{85A12253-4FFE-4F42-8095-968F79C0A0BA}"/>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5895" name="Text Box 7">
            <a:extLst>
              <a:ext uri="{FF2B5EF4-FFF2-40B4-BE49-F238E27FC236}">
                <a16:creationId xmlns:a16="http://schemas.microsoft.com/office/drawing/2014/main" id="{3AA7670F-4506-417A-9CC2-5673B3235C90}"/>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5896" name="Text Box 8">
            <a:extLst>
              <a:ext uri="{FF2B5EF4-FFF2-40B4-BE49-F238E27FC236}">
                <a16:creationId xmlns:a16="http://schemas.microsoft.com/office/drawing/2014/main" id="{7C0D55BD-38C5-4D30-8C9C-EC2E77B42D1F}"/>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5897" name="Line 9">
            <a:extLst>
              <a:ext uri="{FF2B5EF4-FFF2-40B4-BE49-F238E27FC236}">
                <a16:creationId xmlns:a16="http://schemas.microsoft.com/office/drawing/2014/main" id="{40F41151-2D61-4D77-99F8-9D1050F2133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898" name="Line 10">
            <a:extLst>
              <a:ext uri="{FF2B5EF4-FFF2-40B4-BE49-F238E27FC236}">
                <a16:creationId xmlns:a16="http://schemas.microsoft.com/office/drawing/2014/main" id="{5BC1A672-9098-4B3F-A93A-2F67861D817E}"/>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899" name="Line 11">
            <a:extLst>
              <a:ext uri="{FF2B5EF4-FFF2-40B4-BE49-F238E27FC236}">
                <a16:creationId xmlns:a16="http://schemas.microsoft.com/office/drawing/2014/main" id="{C1C11A31-ED8A-41D5-A702-D67F3AC2F898}"/>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0" name="Line 12">
            <a:extLst>
              <a:ext uri="{FF2B5EF4-FFF2-40B4-BE49-F238E27FC236}">
                <a16:creationId xmlns:a16="http://schemas.microsoft.com/office/drawing/2014/main" id="{3152ED1F-E7A4-4D39-8479-FB60B45CCBA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Line 13">
            <a:extLst>
              <a:ext uri="{FF2B5EF4-FFF2-40B4-BE49-F238E27FC236}">
                <a16:creationId xmlns:a16="http://schemas.microsoft.com/office/drawing/2014/main" id="{69D3FC97-62C7-4420-A3EC-E2DC6501A38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2" name="Line 14">
            <a:extLst>
              <a:ext uri="{FF2B5EF4-FFF2-40B4-BE49-F238E27FC236}">
                <a16:creationId xmlns:a16="http://schemas.microsoft.com/office/drawing/2014/main" id="{764C6A62-6532-44F4-91DB-55B4CC864C62}"/>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3" name="Line 15">
            <a:extLst>
              <a:ext uri="{FF2B5EF4-FFF2-40B4-BE49-F238E27FC236}">
                <a16:creationId xmlns:a16="http://schemas.microsoft.com/office/drawing/2014/main" id="{BF915707-EDED-4A27-9727-5AB3526AC8B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4" name="Line 16">
            <a:extLst>
              <a:ext uri="{FF2B5EF4-FFF2-40B4-BE49-F238E27FC236}">
                <a16:creationId xmlns:a16="http://schemas.microsoft.com/office/drawing/2014/main" id="{154F4155-D3E2-407A-912B-677E6894DE5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5" name="Rectangle 17">
            <a:extLst>
              <a:ext uri="{FF2B5EF4-FFF2-40B4-BE49-F238E27FC236}">
                <a16:creationId xmlns:a16="http://schemas.microsoft.com/office/drawing/2014/main" id="{4D9EE17D-634C-48B0-8714-AE67EA1839C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5906" name="Rectangle 18">
            <a:extLst>
              <a:ext uri="{FF2B5EF4-FFF2-40B4-BE49-F238E27FC236}">
                <a16:creationId xmlns:a16="http://schemas.microsoft.com/office/drawing/2014/main" id="{3DC68147-070C-4533-A349-E7101842465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5907" name="Text Box 19">
            <a:extLst>
              <a:ext uri="{FF2B5EF4-FFF2-40B4-BE49-F238E27FC236}">
                <a16:creationId xmlns:a16="http://schemas.microsoft.com/office/drawing/2014/main" id="{3509868F-7347-48D3-8C8A-8875E1F6DE9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5908" name="Text Box 20">
            <a:extLst>
              <a:ext uri="{FF2B5EF4-FFF2-40B4-BE49-F238E27FC236}">
                <a16:creationId xmlns:a16="http://schemas.microsoft.com/office/drawing/2014/main" id="{AE33B1D9-593E-4EE8-B656-487EE6EC137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65909" name="Text Box 21">
            <a:extLst>
              <a:ext uri="{FF2B5EF4-FFF2-40B4-BE49-F238E27FC236}">
                <a16:creationId xmlns:a16="http://schemas.microsoft.com/office/drawing/2014/main" id="{FFC70BE4-07CE-48FD-8E8F-19FAB75369B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65926" name="Text Box 38">
            <a:extLst>
              <a:ext uri="{FF2B5EF4-FFF2-40B4-BE49-F238E27FC236}">
                <a16:creationId xmlns:a16="http://schemas.microsoft.com/office/drawing/2014/main" id="{2D96676E-737D-4904-B10F-98191825E02D}"/>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5927" name="Text Box 39">
            <a:extLst>
              <a:ext uri="{FF2B5EF4-FFF2-40B4-BE49-F238E27FC236}">
                <a16:creationId xmlns:a16="http://schemas.microsoft.com/office/drawing/2014/main" id="{96F9712D-86D4-4A9A-91BF-3C4C3CE765F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5928" name="Text Box 40">
            <a:extLst>
              <a:ext uri="{FF2B5EF4-FFF2-40B4-BE49-F238E27FC236}">
                <a16:creationId xmlns:a16="http://schemas.microsoft.com/office/drawing/2014/main" id="{0B2ED8FC-0615-41E1-8A63-899CE0B3540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5929" name="Line 41">
            <a:extLst>
              <a:ext uri="{FF2B5EF4-FFF2-40B4-BE49-F238E27FC236}">
                <a16:creationId xmlns:a16="http://schemas.microsoft.com/office/drawing/2014/main" id="{CCD280EC-ACCE-40A8-A895-B346AEBE8CF8}"/>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30" name="Line 42">
            <a:extLst>
              <a:ext uri="{FF2B5EF4-FFF2-40B4-BE49-F238E27FC236}">
                <a16:creationId xmlns:a16="http://schemas.microsoft.com/office/drawing/2014/main" id="{7DB9CC84-D6BD-4097-AB28-1897ACD1009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31" name="Line 43">
            <a:extLst>
              <a:ext uri="{FF2B5EF4-FFF2-40B4-BE49-F238E27FC236}">
                <a16:creationId xmlns:a16="http://schemas.microsoft.com/office/drawing/2014/main" id="{D57A8680-64C7-4FC4-B3AD-4E74E671CCB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32" name="Line 44">
            <a:extLst>
              <a:ext uri="{FF2B5EF4-FFF2-40B4-BE49-F238E27FC236}">
                <a16:creationId xmlns:a16="http://schemas.microsoft.com/office/drawing/2014/main" id="{0EC8F7C6-E30D-47A7-BEFF-9D0CFB09C8D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B12D5A2B-5C26-4B47-9AB3-985D93D28737}"/>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rPr>
              <a:t>high</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65934" name="Slide Number Placeholder 1">
            <a:extLst>
              <a:ext uri="{FF2B5EF4-FFF2-40B4-BE49-F238E27FC236}">
                <a16:creationId xmlns:a16="http://schemas.microsoft.com/office/drawing/2014/main" id="{3A87BA56-1137-444C-A7CC-83150589AD2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4D0389-0530-42EF-A3A7-349D1143CB3A}" type="slidenum">
              <a:rPr lang="en-US" altLang="en-US" sz="1000"/>
              <a:pPr>
                <a:spcBef>
                  <a:spcPct val="0"/>
                </a:spcBef>
                <a:buClrTx/>
                <a:buSzTx/>
                <a:buFontTx/>
                <a:buNone/>
              </a:pPr>
              <a:t>212</a:t>
            </a:fld>
            <a:endParaRPr lang="en-US" altLang="en-US" sz="1000"/>
          </a:p>
        </p:txBody>
      </p:sp>
      <p:sp>
        <p:nvSpPr>
          <p:cNvPr id="165935" name="Oval 48">
            <a:extLst>
              <a:ext uri="{FF2B5EF4-FFF2-40B4-BE49-F238E27FC236}">
                <a16:creationId xmlns:a16="http://schemas.microsoft.com/office/drawing/2014/main" id="{0CED2ECD-E2BC-4E5D-A442-6A59CC0CF580}"/>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5936" name="TextBox 1">
            <a:extLst>
              <a:ext uri="{FF2B5EF4-FFF2-40B4-BE49-F238E27FC236}">
                <a16:creationId xmlns:a16="http://schemas.microsoft.com/office/drawing/2014/main" id="{ADA32BCC-86A8-4AC4-A2F1-2F4706EA0F67}"/>
              </a:ext>
            </a:extLst>
          </p:cNvPr>
          <p:cNvSpPr txBox="1">
            <a:spLocks noChangeArrowheads="1"/>
          </p:cNvSpPr>
          <p:nvPr/>
        </p:nvSpPr>
        <p:spPr bwMode="auto">
          <a:xfrm>
            <a:off x="3962400" y="3505200"/>
            <a:ext cx="4975225"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Can a high AC/A ratio be a component of an </a:t>
            </a:r>
            <a:r>
              <a:rPr lang="en-US" altLang="en-US" sz="1800">
                <a:solidFill>
                  <a:srgbClr val="0000FF"/>
                </a:solidFill>
              </a:rPr>
              <a:t>exo</a:t>
            </a:r>
            <a:r>
              <a:rPr lang="en-US" altLang="en-US" sz="1500" b="0" i="1">
                <a:solidFill>
                  <a:srgbClr val="0000FF"/>
                </a:solidFill>
              </a:rPr>
              <a:t>tropia?</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0000FF"/>
              </a:solidFill>
            </a:endParaRPr>
          </a:p>
          <a:p>
            <a:pPr eaLnBrk="1" hangingPunct="1">
              <a:spcBef>
                <a:spcPct val="0"/>
              </a:spcBef>
              <a:buClrTx/>
              <a:buSzTx/>
              <a:buFontTx/>
              <a:buNone/>
            </a:pPr>
            <a:r>
              <a:rPr lang="en-US" altLang="en-US" sz="1500" b="0" i="1">
                <a:solidFill>
                  <a:srgbClr val="FFFF00"/>
                </a:solidFill>
              </a:rPr>
              <a:t>Is high AC/A ratio more likely to be associated with ET, or XT?</a:t>
            </a:r>
          </a:p>
          <a:p>
            <a:pPr eaLnBrk="1" hangingPunct="1">
              <a:spcBef>
                <a:spcPct val="0"/>
              </a:spcBef>
              <a:buClrTx/>
              <a:buSzTx/>
              <a:buFontTx/>
              <a:buNone/>
            </a:pPr>
            <a:r>
              <a:rPr lang="en-US" altLang="en-US" sz="1500" b="0">
                <a:solidFill>
                  <a:srgbClr val="FFFF00"/>
                </a:solidFill>
              </a:rPr>
              <a:t>ET (by a wide margin)</a:t>
            </a:r>
          </a:p>
        </p:txBody>
      </p:sp>
      <p:sp>
        <p:nvSpPr>
          <p:cNvPr id="2" name="Title 1">
            <a:extLst>
              <a:ext uri="{FF2B5EF4-FFF2-40B4-BE49-F238E27FC236}">
                <a16:creationId xmlns:a16="http://schemas.microsoft.com/office/drawing/2014/main" id="{90908D9C-1EFF-4422-A8F2-69864D276472}"/>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AA5BBE2F-17B7-4FCB-8DE7-3C2960D42C4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Text Box 3">
            <a:extLst>
              <a:ext uri="{FF2B5EF4-FFF2-40B4-BE49-F238E27FC236}">
                <a16:creationId xmlns:a16="http://schemas.microsoft.com/office/drawing/2014/main" id="{9D2AE060-DCD0-4D12-97F1-BCEDD6EC248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6916" name="Text Box 4">
            <a:extLst>
              <a:ext uri="{FF2B5EF4-FFF2-40B4-BE49-F238E27FC236}">
                <a16:creationId xmlns:a16="http://schemas.microsoft.com/office/drawing/2014/main" id="{F6EB9444-9C26-4E7A-8E7A-35F5BE26553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6917" name="Text Box 5">
            <a:extLst>
              <a:ext uri="{FF2B5EF4-FFF2-40B4-BE49-F238E27FC236}">
                <a16:creationId xmlns:a16="http://schemas.microsoft.com/office/drawing/2014/main" id="{05B11E7C-7F13-46CC-A3CD-E72FF6109A99}"/>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6919" name="Text Box 7">
            <a:extLst>
              <a:ext uri="{FF2B5EF4-FFF2-40B4-BE49-F238E27FC236}">
                <a16:creationId xmlns:a16="http://schemas.microsoft.com/office/drawing/2014/main" id="{8D3E5829-12E5-4F28-B0A8-5C17440E24F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6920" name="Text Box 8">
            <a:extLst>
              <a:ext uri="{FF2B5EF4-FFF2-40B4-BE49-F238E27FC236}">
                <a16:creationId xmlns:a16="http://schemas.microsoft.com/office/drawing/2014/main" id="{F62551CE-CB5B-42FE-B5E1-266DE8C356B3}"/>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6921" name="Line 9">
            <a:extLst>
              <a:ext uri="{FF2B5EF4-FFF2-40B4-BE49-F238E27FC236}">
                <a16:creationId xmlns:a16="http://schemas.microsoft.com/office/drawing/2014/main" id="{11E73ACA-DCE3-43F2-85A5-2A449E6D199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2" name="Line 10">
            <a:extLst>
              <a:ext uri="{FF2B5EF4-FFF2-40B4-BE49-F238E27FC236}">
                <a16:creationId xmlns:a16="http://schemas.microsoft.com/office/drawing/2014/main" id="{19210D7D-88B2-4063-A248-D36A180A780D}"/>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3" name="Line 11">
            <a:extLst>
              <a:ext uri="{FF2B5EF4-FFF2-40B4-BE49-F238E27FC236}">
                <a16:creationId xmlns:a16="http://schemas.microsoft.com/office/drawing/2014/main" id="{49295CA2-DF8D-4683-B41F-476E8A54CD9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4" name="Line 12">
            <a:extLst>
              <a:ext uri="{FF2B5EF4-FFF2-40B4-BE49-F238E27FC236}">
                <a16:creationId xmlns:a16="http://schemas.microsoft.com/office/drawing/2014/main" id="{64E84DC5-7D2F-4B55-9CF9-C18DF154C152}"/>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5" name="Line 13">
            <a:extLst>
              <a:ext uri="{FF2B5EF4-FFF2-40B4-BE49-F238E27FC236}">
                <a16:creationId xmlns:a16="http://schemas.microsoft.com/office/drawing/2014/main" id="{E273FC58-957C-48BC-9943-11622B56A8EE}"/>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6" name="Line 14">
            <a:extLst>
              <a:ext uri="{FF2B5EF4-FFF2-40B4-BE49-F238E27FC236}">
                <a16:creationId xmlns:a16="http://schemas.microsoft.com/office/drawing/2014/main" id="{2B98B2EA-1F3C-43CE-A28E-BCCF2819D41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7" name="Line 15">
            <a:extLst>
              <a:ext uri="{FF2B5EF4-FFF2-40B4-BE49-F238E27FC236}">
                <a16:creationId xmlns:a16="http://schemas.microsoft.com/office/drawing/2014/main" id="{723AE05C-D20A-47CC-AE6D-D39A3DE8EC8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8" name="Line 16">
            <a:extLst>
              <a:ext uri="{FF2B5EF4-FFF2-40B4-BE49-F238E27FC236}">
                <a16:creationId xmlns:a16="http://schemas.microsoft.com/office/drawing/2014/main" id="{18317DED-C3DD-497C-A8E5-5DB7C15A4886}"/>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29" name="Rectangle 17">
            <a:extLst>
              <a:ext uri="{FF2B5EF4-FFF2-40B4-BE49-F238E27FC236}">
                <a16:creationId xmlns:a16="http://schemas.microsoft.com/office/drawing/2014/main" id="{90F2CA5B-6A40-4AE9-A2A4-091FC7D43C6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6930" name="Rectangle 18">
            <a:extLst>
              <a:ext uri="{FF2B5EF4-FFF2-40B4-BE49-F238E27FC236}">
                <a16:creationId xmlns:a16="http://schemas.microsoft.com/office/drawing/2014/main" id="{BBED27AB-90B0-49DA-8A0B-BE9E51ECB42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6931" name="Text Box 19">
            <a:extLst>
              <a:ext uri="{FF2B5EF4-FFF2-40B4-BE49-F238E27FC236}">
                <a16:creationId xmlns:a16="http://schemas.microsoft.com/office/drawing/2014/main" id="{00EB2BC0-884E-45F5-982E-134992FF5A9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6932" name="Text Box 20">
            <a:extLst>
              <a:ext uri="{FF2B5EF4-FFF2-40B4-BE49-F238E27FC236}">
                <a16:creationId xmlns:a16="http://schemas.microsoft.com/office/drawing/2014/main" id="{5F434AA8-F75C-464B-8ACE-C4FF16C67AD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66933" name="Text Box 21">
            <a:extLst>
              <a:ext uri="{FF2B5EF4-FFF2-40B4-BE49-F238E27FC236}">
                <a16:creationId xmlns:a16="http://schemas.microsoft.com/office/drawing/2014/main" id="{3201F07E-5BCC-44E3-A60E-D3D32B260E5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66950" name="Text Box 38">
            <a:extLst>
              <a:ext uri="{FF2B5EF4-FFF2-40B4-BE49-F238E27FC236}">
                <a16:creationId xmlns:a16="http://schemas.microsoft.com/office/drawing/2014/main" id="{9FBFA1B6-D099-4642-A098-A6DD8A35E26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6951" name="Text Box 39">
            <a:extLst>
              <a:ext uri="{FF2B5EF4-FFF2-40B4-BE49-F238E27FC236}">
                <a16:creationId xmlns:a16="http://schemas.microsoft.com/office/drawing/2014/main" id="{3682DEE7-8270-48DA-9393-AF4D2318BC42}"/>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6952" name="Text Box 40">
            <a:extLst>
              <a:ext uri="{FF2B5EF4-FFF2-40B4-BE49-F238E27FC236}">
                <a16:creationId xmlns:a16="http://schemas.microsoft.com/office/drawing/2014/main" id="{BFC2552E-9755-4050-906A-CB3D3C41DE59}"/>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6953" name="Line 41">
            <a:extLst>
              <a:ext uri="{FF2B5EF4-FFF2-40B4-BE49-F238E27FC236}">
                <a16:creationId xmlns:a16="http://schemas.microsoft.com/office/drawing/2014/main" id="{81B784F3-6229-4DF4-8505-1A6226CCB035}"/>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54" name="Line 42">
            <a:extLst>
              <a:ext uri="{FF2B5EF4-FFF2-40B4-BE49-F238E27FC236}">
                <a16:creationId xmlns:a16="http://schemas.microsoft.com/office/drawing/2014/main" id="{963682DB-67E1-4835-994F-439490D89B1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55" name="Line 43">
            <a:extLst>
              <a:ext uri="{FF2B5EF4-FFF2-40B4-BE49-F238E27FC236}">
                <a16:creationId xmlns:a16="http://schemas.microsoft.com/office/drawing/2014/main" id="{F6E10990-8DCF-4597-88C5-5BF69A06D202}"/>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6956" name="Line 44">
            <a:extLst>
              <a:ext uri="{FF2B5EF4-FFF2-40B4-BE49-F238E27FC236}">
                <a16:creationId xmlns:a16="http://schemas.microsoft.com/office/drawing/2014/main" id="{1F7B2835-2120-4C5B-A8C1-45EEAC8F4CD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B4D8E064-AAC7-4565-AE63-1E0D4D35BBA9}"/>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rPr>
              <a:t>high</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66958" name="Slide Number Placeholder 1">
            <a:extLst>
              <a:ext uri="{FF2B5EF4-FFF2-40B4-BE49-F238E27FC236}">
                <a16:creationId xmlns:a16="http://schemas.microsoft.com/office/drawing/2014/main" id="{6F653DD8-10F1-4B6D-84D5-6F4B1AE3286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7113A15-5F81-469C-925E-21DBFE1C4AE6}" type="slidenum">
              <a:rPr lang="en-US" altLang="en-US" sz="1000"/>
              <a:pPr>
                <a:spcBef>
                  <a:spcPct val="0"/>
                </a:spcBef>
                <a:buClrTx/>
                <a:buSzTx/>
                <a:buFontTx/>
                <a:buNone/>
              </a:pPr>
              <a:t>213</a:t>
            </a:fld>
            <a:endParaRPr lang="en-US" altLang="en-US" sz="1000"/>
          </a:p>
        </p:txBody>
      </p:sp>
      <p:sp>
        <p:nvSpPr>
          <p:cNvPr id="166959" name="Oval 48">
            <a:extLst>
              <a:ext uri="{FF2B5EF4-FFF2-40B4-BE49-F238E27FC236}">
                <a16:creationId xmlns:a16="http://schemas.microsoft.com/office/drawing/2014/main" id="{6039F456-7CA2-4D87-9B8F-6A97D8B9BD15}"/>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6960" name="TextBox 1">
            <a:extLst>
              <a:ext uri="{FF2B5EF4-FFF2-40B4-BE49-F238E27FC236}">
                <a16:creationId xmlns:a16="http://schemas.microsoft.com/office/drawing/2014/main" id="{8E255E4C-1F7D-4FD8-A807-4C8AAD165284}"/>
              </a:ext>
            </a:extLst>
          </p:cNvPr>
          <p:cNvSpPr txBox="1">
            <a:spLocks noChangeArrowheads="1"/>
          </p:cNvSpPr>
          <p:nvPr/>
        </p:nvSpPr>
        <p:spPr bwMode="auto">
          <a:xfrm>
            <a:off x="3962400" y="3505200"/>
            <a:ext cx="4975225"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Can a high AC/A ratio be a component of an </a:t>
            </a:r>
            <a:r>
              <a:rPr lang="en-US" altLang="en-US" sz="1800">
                <a:solidFill>
                  <a:srgbClr val="0000FF"/>
                </a:solidFill>
              </a:rPr>
              <a:t>exo</a:t>
            </a:r>
            <a:r>
              <a:rPr lang="en-US" altLang="en-US" sz="1500" b="0" i="1">
                <a:solidFill>
                  <a:srgbClr val="0000FF"/>
                </a:solidFill>
              </a:rPr>
              <a:t>tropia?</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0000FF"/>
              </a:solidFill>
            </a:endParaRPr>
          </a:p>
          <a:p>
            <a:pPr eaLnBrk="1" hangingPunct="1">
              <a:spcBef>
                <a:spcPct val="0"/>
              </a:spcBef>
              <a:buClrTx/>
              <a:buSzTx/>
              <a:buFontTx/>
              <a:buNone/>
            </a:pPr>
            <a:r>
              <a:rPr lang="en-US" altLang="en-US" sz="1500" b="0" i="1">
                <a:solidFill>
                  <a:srgbClr val="0000FF"/>
                </a:solidFill>
              </a:rPr>
              <a:t>Is high AC/A ratio more likely to be associated with ET, or with XT?</a:t>
            </a:r>
          </a:p>
          <a:p>
            <a:pPr eaLnBrk="1" hangingPunct="1">
              <a:spcBef>
                <a:spcPct val="0"/>
              </a:spcBef>
              <a:buClrTx/>
              <a:buSzTx/>
              <a:buFontTx/>
              <a:buNone/>
            </a:pPr>
            <a:r>
              <a:rPr lang="en-US" altLang="en-US" sz="1500" b="0">
                <a:solidFill>
                  <a:srgbClr val="FFFF00"/>
                </a:solidFill>
              </a:rPr>
              <a:t>ET (by a wide margin)</a:t>
            </a:r>
          </a:p>
        </p:txBody>
      </p:sp>
      <p:sp>
        <p:nvSpPr>
          <p:cNvPr id="2" name="Title 1">
            <a:extLst>
              <a:ext uri="{FF2B5EF4-FFF2-40B4-BE49-F238E27FC236}">
                <a16:creationId xmlns:a16="http://schemas.microsoft.com/office/drawing/2014/main" id="{FE14EB6D-0A83-4C87-BCD0-AF811336D08C}"/>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DB36F9EF-3F52-4493-ABF7-FA599E77CAC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Text Box 3">
            <a:extLst>
              <a:ext uri="{FF2B5EF4-FFF2-40B4-BE49-F238E27FC236}">
                <a16:creationId xmlns:a16="http://schemas.microsoft.com/office/drawing/2014/main" id="{4EEAEAF0-8F26-487C-B2B2-806029A06B08}"/>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7940" name="Text Box 4">
            <a:extLst>
              <a:ext uri="{FF2B5EF4-FFF2-40B4-BE49-F238E27FC236}">
                <a16:creationId xmlns:a16="http://schemas.microsoft.com/office/drawing/2014/main" id="{0A24D33D-F8EA-4869-81AF-9BEE7041931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7941" name="Text Box 5">
            <a:extLst>
              <a:ext uri="{FF2B5EF4-FFF2-40B4-BE49-F238E27FC236}">
                <a16:creationId xmlns:a16="http://schemas.microsoft.com/office/drawing/2014/main" id="{2158DCE5-4009-4219-AB09-621D358F10FA}"/>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7943" name="Text Box 7">
            <a:extLst>
              <a:ext uri="{FF2B5EF4-FFF2-40B4-BE49-F238E27FC236}">
                <a16:creationId xmlns:a16="http://schemas.microsoft.com/office/drawing/2014/main" id="{17F9451A-5DEA-4996-A458-D6A71025E567}"/>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7944" name="Text Box 8">
            <a:extLst>
              <a:ext uri="{FF2B5EF4-FFF2-40B4-BE49-F238E27FC236}">
                <a16:creationId xmlns:a16="http://schemas.microsoft.com/office/drawing/2014/main" id="{FC0D647D-788A-47AF-AC2B-7CDCD65217C6}"/>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7945" name="Line 9">
            <a:extLst>
              <a:ext uri="{FF2B5EF4-FFF2-40B4-BE49-F238E27FC236}">
                <a16:creationId xmlns:a16="http://schemas.microsoft.com/office/drawing/2014/main" id="{D33082E4-1CC2-48EA-BCC5-34C4D6BE268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46" name="Line 10">
            <a:extLst>
              <a:ext uri="{FF2B5EF4-FFF2-40B4-BE49-F238E27FC236}">
                <a16:creationId xmlns:a16="http://schemas.microsoft.com/office/drawing/2014/main" id="{1300687C-B217-4971-9CC7-C0B21BAB2C88}"/>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47" name="Line 11">
            <a:extLst>
              <a:ext uri="{FF2B5EF4-FFF2-40B4-BE49-F238E27FC236}">
                <a16:creationId xmlns:a16="http://schemas.microsoft.com/office/drawing/2014/main" id="{8BA0F95E-7F91-4EFF-9038-2BB8A0C39F3B}"/>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48" name="Line 12">
            <a:extLst>
              <a:ext uri="{FF2B5EF4-FFF2-40B4-BE49-F238E27FC236}">
                <a16:creationId xmlns:a16="http://schemas.microsoft.com/office/drawing/2014/main" id="{B985059F-5EBC-4FCC-B381-59117064427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49" name="Line 13">
            <a:extLst>
              <a:ext uri="{FF2B5EF4-FFF2-40B4-BE49-F238E27FC236}">
                <a16:creationId xmlns:a16="http://schemas.microsoft.com/office/drawing/2014/main" id="{17656516-E7F7-486B-8A90-0D79E92B36C8}"/>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50" name="Line 14">
            <a:extLst>
              <a:ext uri="{FF2B5EF4-FFF2-40B4-BE49-F238E27FC236}">
                <a16:creationId xmlns:a16="http://schemas.microsoft.com/office/drawing/2014/main" id="{A5BE1839-BE74-4C06-98EE-E3C9EAE95442}"/>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51" name="Line 15">
            <a:extLst>
              <a:ext uri="{FF2B5EF4-FFF2-40B4-BE49-F238E27FC236}">
                <a16:creationId xmlns:a16="http://schemas.microsoft.com/office/drawing/2014/main" id="{9C68589C-23B9-4B79-ACB9-6A2A42E479C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52" name="Line 16">
            <a:extLst>
              <a:ext uri="{FF2B5EF4-FFF2-40B4-BE49-F238E27FC236}">
                <a16:creationId xmlns:a16="http://schemas.microsoft.com/office/drawing/2014/main" id="{FF1AB2DE-22AD-4EB3-A44B-0691BEC9D512}"/>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53" name="Rectangle 17">
            <a:extLst>
              <a:ext uri="{FF2B5EF4-FFF2-40B4-BE49-F238E27FC236}">
                <a16:creationId xmlns:a16="http://schemas.microsoft.com/office/drawing/2014/main" id="{C1CF0B89-0ECD-42DB-8852-3E9B0187A2F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7954" name="Rectangle 18">
            <a:extLst>
              <a:ext uri="{FF2B5EF4-FFF2-40B4-BE49-F238E27FC236}">
                <a16:creationId xmlns:a16="http://schemas.microsoft.com/office/drawing/2014/main" id="{5610E6DE-986A-4DF9-A8B8-B206C1AE737D}"/>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7955" name="Text Box 19">
            <a:extLst>
              <a:ext uri="{FF2B5EF4-FFF2-40B4-BE49-F238E27FC236}">
                <a16:creationId xmlns:a16="http://schemas.microsoft.com/office/drawing/2014/main" id="{08801290-8C4A-4FF1-AD2E-789E1C7063D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7956" name="Text Box 20">
            <a:extLst>
              <a:ext uri="{FF2B5EF4-FFF2-40B4-BE49-F238E27FC236}">
                <a16:creationId xmlns:a16="http://schemas.microsoft.com/office/drawing/2014/main" id="{5B3BC4D2-203F-4434-9040-F0C43A48BE8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67957" name="Text Box 21">
            <a:extLst>
              <a:ext uri="{FF2B5EF4-FFF2-40B4-BE49-F238E27FC236}">
                <a16:creationId xmlns:a16="http://schemas.microsoft.com/office/drawing/2014/main" id="{156D02A1-3DDE-47BE-B79D-B3373CF7AA6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67974" name="Text Box 38">
            <a:extLst>
              <a:ext uri="{FF2B5EF4-FFF2-40B4-BE49-F238E27FC236}">
                <a16:creationId xmlns:a16="http://schemas.microsoft.com/office/drawing/2014/main" id="{25F03F95-3F91-4348-ABC2-BC07941E00C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7975" name="Text Box 39">
            <a:extLst>
              <a:ext uri="{FF2B5EF4-FFF2-40B4-BE49-F238E27FC236}">
                <a16:creationId xmlns:a16="http://schemas.microsoft.com/office/drawing/2014/main" id="{C7761D67-D231-44D2-AB80-4326FACA270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7976" name="Text Box 40">
            <a:extLst>
              <a:ext uri="{FF2B5EF4-FFF2-40B4-BE49-F238E27FC236}">
                <a16:creationId xmlns:a16="http://schemas.microsoft.com/office/drawing/2014/main" id="{64A4CB4C-53AA-419A-8805-A0BC93D05DB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7977" name="Line 41">
            <a:extLst>
              <a:ext uri="{FF2B5EF4-FFF2-40B4-BE49-F238E27FC236}">
                <a16:creationId xmlns:a16="http://schemas.microsoft.com/office/drawing/2014/main" id="{2710000A-AE22-4017-94AC-C876EF3121BE}"/>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78" name="Line 42">
            <a:extLst>
              <a:ext uri="{FF2B5EF4-FFF2-40B4-BE49-F238E27FC236}">
                <a16:creationId xmlns:a16="http://schemas.microsoft.com/office/drawing/2014/main" id="{96F3C637-770D-47CE-9ECB-42C71237297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79" name="Line 43">
            <a:extLst>
              <a:ext uri="{FF2B5EF4-FFF2-40B4-BE49-F238E27FC236}">
                <a16:creationId xmlns:a16="http://schemas.microsoft.com/office/drawing/2014/main" id="{E976E40F-59B2-4654-AB7E-6E722CA2793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7980" name="Line 44">
            <a:extLst>
              <a:ext uri="{FF2B5EF4-FFF2-40B4-BE49-F238E27FC236}">
                <a16:creationId xmlns:a16="http://schemas.microsoft.com/office/drawing/2014/main" id="{B7D8A06A-4FA4-4973-A308-3A25D7F555D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E3620DA0-5805-4662-8314-6BF8E5219641}"/>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rPr>
              <a:t>high</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67982" name="Slide Number Placeholder 1">
            <a:extLst>
              <a:ext uri="{FF2B5EF4-FFF2-40B4-BE49-F238E27FC236}">
                <a16:creationId xmlns:a16="http://schemas.microsoft.com/office/drawing/2014/main" id="{EA9A825A-D2C4-4552-BA12-F67C60783CB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7A98061-83C8-4B2F-AB9F-40CC5A5C884B}" type="slidenum">
              <a:rPr lang="en-US" altLang="en-US" sz="1000"/>
              <a:pPr>
                <a:spcBef>
                  <a:spcPct val="0"/>
                </a:spcBef>
                <a:buClrTx/>
                <a:buSzTx/>
                <a:buFontTx/>
                <a:buNone/>
              </a:pPr>
              <a:t>214</a:t>
            </a:fld>
            <a:endParaRPr lang="en-US" altLang="en-US" sz="1000"/>
          </a:p>
        </p:txBody>
      </p:sp>
      <p:sp>
        <p:nvSpPr>
          <p:cNvPr id="167983" name="Oval 48">
            <a:extLst>
              <a:ext uri="{FF2B5EF4-FFF2-40B4-BE49-F238E27FC236}">
                <a16:creationId xmlns:a16="http://schemas.microsoft.com/office/drawing/2014/main" id="{6AF5C18F-9863-45F8-9FF2-AF2167932006}"/>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7984" name="TextBox 1">
            <a:extLst>
              <a:ext uri="{FF2B5EF4-FFF2-40B4-BE49-F238E27FC236}">
                <a16:creationId xmlns:a16="http://schemas.microsoft.com/office/drawing/2014/main" id="{D3FDC642-5BE8-43AD-BA5B-9D4F4F9A6843}"/>
              </a:ext>
            </a:extLst>
          </p:cNvPr>
          <p:cNvSpPr txBox="1">
            <a:spLocks noChangeArrowheads="1"/>
          </p:cNvSpPr>
          <p:nvPr/>
        </p:nvSpPr>
        <p:spPr bwMode="auto">
          <a:xfrm>
            <a:off x="3962400" y="3505200"/>
            <a:ext cx="4975225" cy="15240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Can a high AC/A ratio be a component of an </a:t>
            </a:r>
            <a:r>
              <a:rPr lang="en-US" altLang="en-US" sz="1800">
                <a:solidFill>
                  <a:srgbClr val="0000FF"/>
                </a:solidFill>
              </a:rPr>
              <a:t>exo</a:t>
            </a:r>
            <a:r>
              <a:rPr lang="en-US" altLang="en-US" sz="1500" b="0" i="1">
                <a:solidFill>
                  <a:srgbClr val="0000FF"/>
                </a:solidFill>
              </a:rPr>
              <a:t>tropia?</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0000FF"/>
              </a:solidFill>
            </a:endParaRPr>
          </a:p>
          <a:p>
            <a:pPr eaLnBrk="1" hangingPunct="1">
              <a:spcBef>
                <a:spcPct val="0"/>
              </a:spcBef>
              <a:buClrTx/>
              <a:buSzTx/>
              <a:buFontTx/>
              <a:buNone/>
            </a:pPr>
            <a:r>
              <a:rPr lang="en-US" altLang="en-US" sz="1500" b="0" i="1">
                <a:solidFill>
                  <a:srgbClr val="0000FF"/>
                </a:solidFill>
              </a:rPr>
              <a:t>Is high AC/A ratio more likely to be associated with ET, or with XT?</a:t>
            </a:r>
          </a:p>
          <a:p>
            <a:pPr eaLnBrk="1" hangingPunct="1">
              <a:spcBef>
                <a:spcPct val="0"/>
              </a:spcBef>
              <a:buClrTx/>
              <a:buSzTx/>
              <a:buFontTx/>
              <a:buNone/>
            </a:pPr>
            <a:r>
              <a:rPr lang="en-US" altLang="en-US" sz="1500" b="0">
                <a:solidFill>
                  <a:srgbClr val="0000FF"/>
                </a:solidFill>
              </a:rPr>
              <a:t>ET (by a lot)</a:t>
            </a:r>
          </a:p>
        </p:txBody>
      </p:sp>
      <p:sp>
        <p:nvSpPr>
          <p:cNvPr id="2" name="Title 1">
            <a:extLst>
              <a:ext uri="{FF2B5EF4-FFF2-40B4-BE49-F238E27FC236}">
                <a16:creationId xmlns:a16="http://schemas.microsoft.com/office/drawing/2014/main" id="{6B1EED24-649B-402A-82AE-52DC4C79B3CD}"/>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E03533B1-EDAD-4D48-95F9-57F1CC21C2F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Text Box 3">
            <a:extLst>
              <a:ext uri="{FF2B5EF4-FFF2-40B4-BE49-F238E27FC236}">
                <a16:creationId xmlns:a16="http://schemas.microsoft.com/office/drawing/2014/main" id="{3336AB07-C7CA-443D-B332-6234AB5A5341}"/>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8964" name="Text Box 4">
            <a:extLst>
              <a:ext uri="{FF2B5EF4-FFF2-40B4-BE49-F238E27FC236}">
                <a16:creationId xmlns:a16="http://schemas.microsoft.com/office/drawing/2014/main" id="{2D831F0D-F28E-41B5-A825-1AD8BADBF66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8965" name="Text Box 5">
            <a:extLst>
              <a:ext uri="{FF2B5EF4-FFF2-40B4-BE49-F238E27FC236}">
                <a16:creationId xmlns:a16="http://schemas.microsoft.com/office/drawing/2014/main" id="{09599286-B259-4E6B-9304-0AB26E18581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8967" name="Text Box 7">
            <a:extLst>
              <a:ext uri="{FF2B5EF4-FFF2-40B4-BE49-F238E27FC236}">
                <a16:creationId xmlns:a16="http://schemas.microsoft.com/office/drawing/2014/main" id="{4196C7F6-F3DB-40FF-87FF-CF73F2AC4DC9}"/>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8968" name="Text Box 8">
            <a:extLst>
              <a:ext uri="{FF2B5EF4-FFF2-40B4-BE49-F238E27FC236}">
                <a16:creationId xmlns:a16="http://schemas.microsoft.com/office/drawing/2014/main" id="{B6A6AF53-F36F-4797-8F01-2C276DD59252}"/>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8969" name="Line 9">
            <a:extLst>
              <a:ext uri="{FF2B5EF4-FFF2-40B4-BE49-F238E27FC236}">
                <a16:creationId xmlns:a16="http://schemas.microsoft.com/office/drawing/2014/main" id="{1E56FC9E-8DE1-4E4A-9047-397F1C86DBF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0" name="Line 10">
            <a:extLst>
              <a:ext uri="{FF2B5EF4-FFF2-40B4-BE49-F238E27FC236}">
                <a16:creationId xmlns:a16="http://schemas.microsoft.com/office/drawing/2014/main" id="{C62D5B05-F1A1-4044-AE67-5F128DFD392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1" name="Line 11">
            <a:extLst>
              <a:ext uri="{FF2B5EF4-FFF2-40B4-BE49-F238E27FC236}">
                <a16:creationId xmlns:a16="http://schemas.microsoft.com/office/drawing/2014/main" id="{93D4C695-9565-4CA4-B273-B1A479D903D5}"/>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2" name="Line 12">
            <a:extLst>
              <a:ext uri="{FF2B5EF4-FFF2-40B4-BE49-F238E27FC236}">
                <a16:creationId xmlns:a16="http://schemas.microsoft.com/office/drawing/2014/main" id="{1C9F6B92-D7EC-4E06-A9D8-EFEE25389FE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3" name="Line 13">
            <a:extLst>
              <a:ext uri="{FF2B5EF4-FFF2-40B4-BE49-F238E27FC236}">
                <a16:creationId xmlns:a16="http://schemas.microsoft.com/office/drawing/2014/main" id="{E9BE918A-3E73-4646-AFE2-D42F97AA7C3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4" name="Line 14">
            <a:extLst>
              <a:ext uri="{FF2B5EF4-FFF2-40B4-BE49-F238E27FC236}">
                <a16:creationId xmlns:a16="http://schemas.microsoft.com/office/drawing/2014/main" id="{802A0A68-CD9C-4407-9F09-7AE362D79D79}"/>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5" name="Line 15">
            <a:extLst>
              <a:ext uri="{FF2B5EF4-FFF2-40B4-BE49-F238E27FC236}">
                <a16:creationId xmlns:a16="http://schemas.microsoft.com/office/drawing/2014/main" id="{775A3181-8019-4291-913A-D296576D0EA1}"/>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6" name="Line 16">
            <a:extLst>
              <a:ext uri="{FF2B5EF4-FFF2-40B4-BE49-F238E27FC236}">
                <a16:creationId xmlns:a16="http://schemas.microsoft.com/office/drawing/2014/main" id="{BEF0372B-6A0D-4AB6-92FC-1AC4D87ADEF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8977" name="Rectangle 17">
            <a:extLst>
              <a:ext uri="{FF2B5EF4-FFF2-40B4-BE49-F238E27FC236}">
                <a16:creationId xmlns:a16="http://schemas.microsoft.com/office/drawing/2014/main" id="{CB5C0836-FF85-4A34-8872-2C73C583FC4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68978" name="Rectangle 18">
            <a:extLst>
              <a:ext uri="{FF2B5EF4-FFF2-40B4-BE49-F238E27FC236}">
                <a16:creationId xmlns:a16="http://schemas.microsoft.com/office/drawing/2014/main" id="{976A1911-42DB-475E-9B73-F369BE53A8F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68979" name="Text Box 19">
            <a:extLst>
              <a:ext uri="{FF2B5EF4-FFF2-40B4-BE49-F238E27FC236}">
                <a16:creationId xmlns:a16="http://schemas.microsoft.com/office/drawing/2014/main" id="{E2373AFD-828E-4E00-9676-A73E29B505F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68980" name="Text Box 20">
            <a:extLst>
              <a:ext uri="{FF2B5EF4-FFF2-40B4-BE49-F238E27FC236}">
                <a16:creationId xmlns:a16="http://schemas.microsoft.com/office/drawing/2014/main" id="{13BE7104-2EEB-4CAA-B0FE-36F92AFA4E3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68981" name="Text Box 21">
            <a:extLst>
              <a:ext uri="{FF2B5EF4-FFF2-40B4-BE49-F238E27FC236}">
                <a16:creationId xmlns:a16="http://schemas.microsoft.com/office/drawing/2014/main" id="{BB22FB2B-66B0-45A2-B39F-879105618EB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68998" name="Text Box 38">
            <a:extLst>
              <a:ext uri="{FF2B5EF4-FFF2-40B4-BE49-F238E27FC236}">
                <a16:creationId xmlns:a16="http://schemas.microsoft.com/office/drawing/2014/main" id="{2FE53EDA-0265-4790-BB6E-4DC02DCF249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68999" name="Text Box 39">
            <a:extLst>
              <a:ext uri="{FF2B5EF4-FFF2-40B4-BE49-F238E27FC236}">
                <a16:creationId xmlns:a16="http://schemas.microsoft.com/office/drawing/2014/main" id="{D7BE3B4E-3374-4014-9E70-7AC6A1E6BD46}"/>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69000" name="Text Box 40">
            <a:extLst>
              <a:ext uri="{FF2B5EF4-FFF2-40B4-BE49-F238E27FC236}">
                <a16:creationId xmlns:a16="http://schemas.microsoft.com/office/drawing/2014/main" id="{80AF74C3-6903-4E5A-BDB6-6DB6702499D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69001" name="Line 41">
            <a:extLst>
              <a:ext uri="{FF2B5EF4-FFF2-40B4-BE49-F238E27FC236}">
                <a16:creationId xmlns:a16="http://schemas.microsoft.com/office/drawing/2014/main" id="{2922665D-5871-4B29-90D5-C738D8965C5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002" name="Line 42">
            <a:extLst>
              <a:ext uri="{FF2B5EF4-FFF2-40B4-BE49-F238E27FC236}">
                <a16:creationId xmlns:a16="http://schemas.microsoft.com/office/drawing/2014/main" id="{88BC2DCF-B0D1-4F6E-A9E7-3C486D8820D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003" name="Line 43">
            <a:extLst>
              <a:ext uri="{FF2B5EF4-FFF2-40B4-BE49-F238E27FC236}">
                <a16:creationId xmlns:a16="http://schemas.microsoft.com/office/drawing/2014/main" id="{31B0FF36-FA15-495E-864E-5306329085D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004" name="Line 44">
            <a:extLst>
              <a:ext uri="{FF2B5EF4-FFF2-40B4-BE49-F238E27FC236}">
                <a16:creationId xmlns:a16="http://schemas.microsoft.com/office/drawing/2014/main" id="{46A87529-21BF-4280-8F49-B30FC303259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7D8B46BE-8E28-4F80-B6FE-27802AC1CE21}"/>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latin typeface="Segoe Script" panose="020B0504020000000003" pitchFamily="34" charset="0"/>
              </a:rPr>
              <a:t>low</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69006" name="Slide Number Placeholder 1">
            <a:extLst>
              <a:ext uri="{FF2B5EF4-FFF2-40B4-BE49-F238E27FC236}">
                <a16:creationId xmlns:a16="http://schemas.microsoft.com/office/drawing/2014/main" id="{2454F516-1918-4320-841E-966F3F60BB6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7E4D1D2-0930-4D7C-AD21-639D0BDB89E2}" type="slidenum">
              <a:rPr lang="en-US" altLang="en-US" sz="1000"/>
              <a:pPr>
                <a:spcBef>
                  <a:spcPct val="0"/>
                </a:spcBef>
                <a:buClrTx/>
                <a:buSzTx/>
                <a:buFontTx/>
                <a:buNone/>
              </a:pPr>
              <a:t>215</a:t>
            </a:fld>
            <a:endParaRPr lang="en-US" altLang="en-US" sz="1000"/>
          </a:p>
        </p:txBody>
      </p:sp>
      <p:sp>
        <p:nvSpPr>
          <p:cNvPr id="169007" name="Oval 48">
            <a:extLst>
              <a:ext uri="{FF2B5EF4-FFF2-40B4-BE49-F238E27FC236}">
                <a16:creationId xmlns:a16="http://schemas.microsoft.com/office/drawing/2014/main" id="{065B2B6D-2B3E-42DA-902A-BE98F5BA550D}"/>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9008" name="TextBox 1">
            <a:extLst>
              <a:ext uri="{FF2B5EF4-FFF2-40B4-BE49-F238E27FC236}">
                <a16:creationId xmlns:a16="http://schemas.microsoft.com/office/drawing/2014/main" id="{78F0FF2B-B32F-4AD7-8DD4-91C18062CB42}"/>
              </a:ext>
            </a:extLst>
          </p:cNvPr>
          <p:cNvSpPr txBox="1">
            <a:spLocks noChangeArrowheads="1"/>
          </p:cNvSpPr>
          <p:nvPr/>
        </p:nvSpPr>
        <p:spPr bwMode="auto">
          <a:xfrm>
            <a:off x="3962400" y="3505200"/>
            <a:ext cx="4826000" cy="1524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Is </a:t>
            </a:r>
            <a:r>
              <a:rPr lang="en-US" altLang="en-US" sz="1500">
                <a:solidFill>
                  <a:srgbClr val="0000FF"/>
                </a:solidFill>
              </a:rPr>
              <a:t>low</a:t>
            </a:r>
            <a:r>
              <a:rPr lang="en-US" altLang="en-US" sz="1500" b="0" i="1">
                <a:solidFill>
                  <a:srgbClr val="0000FF"/>
                </a:solidFill>
              </a:rPr>
              <a:t> AC/A ratio a thing?</a:t>
            </a:r>
          </a:p>
          <a:p>
            <a:pPr eaLnBrk="1" hangingPunct="1">
              <a:spcBef>
                <a:spcPct val="0"/>
              </a:spcBef>
              <a:buClrTx/>
              <a:buSzTx/>
              <a:buFontTx/>
              <a:buNone/>
            </a:pPr>
            <a:r>
              <a:rPr lang="en-US" altLang="en-US" sz="1500" b="0">
                <a:solidFill>
                  <a:srgbClr val="FFC000"/>
                </a:solidFill>
              </a:rPr>
              <a:t>Yes</a:t>
            </a:r>
          </a:p>
          <a:p>
            <a:pPr eaLnBrk="1" hangingPunct="1">
              <a:spcBef>
                <a:spcPct val="0"/>
              </a:spcBef>
              <a:buClrTx/>
              <a:buSzTx/>
              <a:buFontTx/>
              <a:buNone/>
            </a:pPr>
            <a:endParaRPr lang="en-US" altLang="en-US" sz="1500" b="0">
              <a:solidFill>
                <a:srgbClr val="FFC000"/>
              </a:solidFill>
            </a:endParaRPr>
          </a:p>
          <a:p>
            <a:pPr eaLnBrk="1" hangingPunct="1">
              <a:spcBef>
                <a:spcPct val="0"/>
              </a:spcBef>
              <a:buClrTx/>
              <a:buSzTx/>
              <a:buFontTx/>
              <a:buNone/>
            </a:pPr>
            <a:r>
              <a:rPr lang="en-US" altLang="en-US" sz="1500" b="0" i="1">
                <a:solidFill>
                  <a:srgbClr val="FFC000"/>
                </a:solidFill>
              </a:rPr>
              <a:t>Is low AC/A ratio more likely to be associated with ET, or XT?</a:t>
            </a:r>
          </a:p>
          <a:p>
            <a:pPr eaLnBrk="1" hangingPunct="1">
              <a:spcBef>
                <a:spcPct val="0"/>
              </a:spcBef>
              <a:buClrTx/>
              <a:buSzTx/>
              <a:buFontTx/>
              <a:buNone/>
            </a:pPr>
            <a:r>
              <a:rPr lang="en-US" altLang="en-US" sz="1500" b="0">
                <a:solidFill>
                  <a:srgbClr val="FFC000"/>
                </a:solidFill>
              </a:rPr>
              <a:t>XT (by a lot)</a:t>
            </a:r>
          </a:p>
        </p:txBody>
      </p:sp>
      <p:sp>
        <p:nvSpPr>
          <p:cNvPr id="2" name="Title 1">
            <a:extLst>
              <a:ext uri="{FF2B5EF4-FFF2-40B4-BE49-F238E27FC236}">
                <a16:creationId xmlns:a16="http://schemas.microsoft.com/office/drawing/2014/main" id="{0B99C1B1-667C-4B74-90D5-10DB3434555B}"/>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B0775D6B-A3BB-4A25-82BC-187F9A9DB5D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Text Box 3">
            <a:extLst>
              <a:ext uri="{FF2B5EF4-FFF2-40B4-BE49-F238E27FC236}">
                <a16:creationId xmlns:a16="http://schemas.microsoft.com/office/drawing/2014/main" id="{EC13CEEE-43C9-4624-8094-70D7C1B537F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9988" name="Text Box 4">
            <a:extLst>
              <a:ext uri="{FF2B5EF4-FFF2-40B4-BE49-F238E27FC236}">
                <a16:creationId xmlns:a16="http://schemas.microsoft.com/office/drawing/2014/main" id="{2F28121E-88AD-471C-9F5B-2664A585918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69989" name="Text Box 5">
            <a:extLst>
              <a:ext uri="{FF2B5EF4-FFF2-40B4-BE49-F238E27FC236}">
                <a16:creationId xmlns:a16="http://schemas.microsoft.com/office/drawing/2014/main" id="{43ADB888-7F2E-4EBC-B411-AF895E8907C3}"/>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69990" name="Text Box 6">
            <a:extLst>
              <a:ext uri="{FF2B5EF4-FFF2-40B4-BE49-F238E27FC236}">
                <a16:creationId xmlns:a16="http://schemas.microsoft.com/office/drawing/2014/main" id="{FA67F266-4D37-4372-B12E-63F81DD2EEED}"/>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69991" name="Text Box 7">
            <a:extLst>
              <a:ext uri="{FF2B5EF4-FFF2-40B4-BE49-F238E27FC236}">
                <a16:creationId xmlns:a16="http://schemas.microsoft.com/office/drawing/2014/main" id="{78B529A3-3590-4AAF-99AF-36AA612D8EE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69992" name="Text Box 8">
            <a:extLst>
              <a:ext uri="{FF2B5EF4-FFF2-40B4-BE49-F238E27FC236}">
                <a16:creationId xmlns:a16="http://schemas.microsoft.com/office/drawing/2014/main" id="{1264255F-2FD3-4FB2-858C-74926E83908D}"/>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69993" name="Line 9">
            <a:extLst>
              <a:ext uri="{FF2B5EF4-FFF2-40B4-BE49-F238E27FC236}">
                <a16:creationId xmlns:a16="http://schemas.microsoft.com/office/drawing/2014/main" id="{B7E6AB62-3ADB-4F5F-AF53-0C9BA65CAAA8}"/>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4" name="Line 10">
            <a:extLst>
              <a:ext uri="{FF2B5EF4-FFF2-40B4-BE49-F238E27FC236}">
                <a16:creationId xmlns:a16="http://schemas.microsoft.com/office/drawing/2014/main" id="{D0400BDD-E8BE-4957-94FA-35716256D44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5" name="Line 11">
            <a:extLst>
              <a:ext uri="{FF2B5EF4-FFF2-40B4-BE49-F238E27FC236}">
                <a16:creationId xmlns:a16="http://schemas.microsoft.com/office/drawing/2014/main" id="{44C49633-D07D-4AA9-81C3-853C17CC549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6" name="Line 12">
            <a:extLst>
              <a:ext uri="{FF2B5EF4-FFF2-40B4-BE49-F238E27FC236}">
                <a16:creationId xmlns:a16="http://schemas.microsoft.com/office/drawing/2014/main" id="{08903055-76DF-454B-BA5F-150D6F579DD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7" name="Line 13">
            <a:extLst>
              <a:ext uri="{FF2B5EF4-FFF2-40B4-BE49-F238E27FC236}">
                <a16:creationId xmlns:a16="http://schemas.microsoft.com/office/drawing/2014/main" id="{94CA7778-1167-4DB5-AFF0-E056A2972BE7}"/>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8" name="Line 14">
            <a:extLst>
              <a:ext uri="{FF2B5EF4-FFF2-40B4-BE49-F238E27FC236}">
                <a16:creationId xmlns:a16="http://schemas.microsoft.com/office/drawing/2014/main" id="{D307BB1A-211D-4EFE-B206-B37239AFFEA5}"/>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9999" name="Line 15">
            <a:extLst>
              <a:ext uri="{FF2B5EF4-FFF2-40B4-BE49-F238E27FC236}">
                <a16:creationId xmlns:a16="http://schemas.microsoft.com/office/drawing/2014/main" id="{DD482AB6-28C1-4AD4-8786-4DF9E58CF843}"/>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00" name="Line 16">
            <a:extLst>
              <a:ext uri="{FF2B5EF4-FFF2-40B4-BE49-F238E27FC236}">
                <a16:creationId xmlns:a16="http://schemas.microsoft.com/office/drawing/2014/main" id="{7494754E-EB39-4D5F-AC0E-F3A55B8399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01" name="Rectangle 17">
            <a:extLst>
              <a:ext uri="{FF2B5EF4-FFF2-40B4-BE49-F238E27FC236}">
                <a16:creationId xmlns:a16="http://schemas.microsoft.com/office/drawing/2014/main" id="{1E1521E9-E65B-4603-8781-E4C7CEF7080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0002" name="Rectangle 18">
            <a:extLst>
              <a:ext uri="{FF2B5EF4-FFF2-40B4-BE49-F238E27FC236}">
                <a16:creationId xmlns:a16="http://schemas.microsoft.com/office/drawing/2014/main" id="{3E96D39F-3D1E-4E90-88D2-89F0D23D4E0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0003" name="Text Box 19">
            <a:extLst>
              <a:ext uri="{FF2B5EF4-FFF2-40B4-BE49-F238E27FC236}">
                <a16:creationId xmlns:a16="http://schemas.microsoft.com/office/drawing/2014/main" id="{15A28838-43DA-4A23-A666-4A3260A1E2F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0004" name="Text Box 20">
            <a:extLst>
              <a:ext uri="{FF2B5EF4-FFF2-40B4-BE49-F238E27FC236}">
                <a16:creationId xmlns:a16="http://schemas.microsoft.com/office/drawing/2014/main" id="{76B215B7-DE8A-46F3-AF71-4074F2EC13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70005" name="Text Box 21">
            <a:extLst>
              <a:ext uri="{FF2B5EF4-FFF2-40B4-BE49-F238E27FC236}">
                <a16:creationId xmlns:a16="http://schemas.microsoft.com/office/drawing/2014/main" id="{696404DF-0C78-46C3-B3FD-F278329804E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70022" name="Text Box 38">
            <a:extLst>
              <a:ext uri="{FF2B5EF4-FFF2-40B4-BE49-F238E27FC236}">
                <a16:creationId xmlns:a16="http://schemas.microsoft.com/office/drawing/2014/main" id="{C44CF8B6-D40A-4EB4-9A17-79242620E16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0023" name="Text Box 39">
            <a:extLst>
              <a:ext uri="{FF2B5EF4-FFF2-40B4-BE49-F238E27FC236}">
                <a16:creationId xmlns:a16="http://schemas.microsoft.com/office/drawing/2014/main" id="{9EB35C52-2E7A-4E0C-B24E-D82F60A2FDA6}"/>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0024" name="Text Box 40">
            <a:extLst>
              <a:ext uri="{FF2B5EF4-FFF2-40B4-BE49-F238E27FC236}">
                <a16:creationId xmlns:a16="http://schemas.microsoft.com/office/drawing/2014/main" id="{5BEE38CE-8449-4584-8AE5-1901F8A625E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0025" name="Line 41">
            <a:extLst>
              <a:ext uri="{FF2B5EF4-FFF2-40B4-BE49-F238E27FC236}">
                <a16:creationId xmlns:a16="http://schemas.microsoft.com/office/drawing/2014/main" id="{C2FA55A7-3E50-4160-891A-6201CED79436}"/>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26" name="Line 42">
            <a:extLst>
              <a:ext uri="{FF2B5EF4-FFF2-40B4-BE49-F238E27FC236}">
                <a16:creationId xmlns:a16="http://schemas.microsoft.com/office/drawing/2014/main" id="{F3DF580D-02AE-4E9A-AE54-3E413DD394D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27" name="Line 43">
            <a:extLst>
              <a:ext uri="{FF2B5EF4-FFF2-40B4-BE49-F238E27FC236}">
                <a16:creationId xmlns:a16="http://schemas.microsoft.com/office/drawing/2014/main" id="{8F3F43C3-5B25-44EB-96A4-941D90FC06F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28" name="Line 44">
            <a:extLst>
              <a:ext uri="{FF2B5EF4-FFF2-40B4-BE49-F238E27FC236}">
                <a16:creationId xmlns:a16="http://schemas.microsoft.com/office/drawing/2014/main" id="{E5FA79EA-B5B1-4CEF-8C95-31E1F3C6CE2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0A242E81-60F9-45BA-8639-0AB6B5A7317F}"/>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latin typeface="Segoe Script" panose="020B0504020000000003" pitchFamily="34" charset="0"/>
              </a:rPr>
              <a:t>low</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70030" name="Slide Number Placeholder 1">
            <a:extLst>
              <a:ext uri="{FF2B5EF4-FFF2-40B4-BE49-F238E27FC236}">
                <a16:creationId xmlns:a16="http://schemas.microsoft.com/office/drawing/2014/main" id="{6ED30502-45EE-4ED0-949D-AF9D21B86F9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3B1B525-0064-4A79-87BF-A00B0A49EF6D}" type="slidenum">
              <a:rPr lang="en-US" altLang="en-US" sz="1000"/>
              <a:pPr>
                <a:spcBef>
                  <a:spcPct val="0"/>
                </a:spcBef>
                <a:buClrTx/>
                <a:buSzTx/>
                <a:buFontTx/>
                <a:buNone/>
              </a:pPr>
              <a:t>216</a:t>
            </a:fld>
            <a:endParaRPr lang="en-US" altLang="en-US" sz="1000"/>
          </a:p>
        </p:txBody>
      </p:sp>
      <p:sp>
        <p:nvSpPr>
          <p:cNvPr id="170031" name="Oval 48">
            <a:extLst>
              <a:ext uri="{FF2B5EF4-FFF2-40B4-BE49-F238E27FC236}">
                <a16:creationId xmlns:a16="http://schemas.microsoft.com/office/drawing/2014/main" id="{DC73F1CA-E717-4ED5-995D-93BE1883F058}"/>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70032" name="TextBox 1">
            <a:extLst>
              <a:ext uri="{FF2B5EF4-FFF2-40B4-BE49-F238E27FC236}">
                <a16:creationId xmlns:a16="http://schemas.microsoft.com/office/drawing/2014/main" id="{23C5DD7E-6E1F-4BC8-A971-D3E55C3DD3CB}"/>
              </a:ext>
            </a:extLst>
          </p:cNvPr>
          <p:cNvSpPr txBox="1">
            <a:spLocks noChangeArrowheads="1"/>
          </p:cNvSpPr>
          <p:nvPr/>
        </p:nvSpPr>
        <p:spPr bwMode="auto">
          <a:xfrm>
            <a:off x="3962400" y="3505200"/>
            <a:ext cx="4826000" cy="1524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Is </a:t>
            </a:r>
            <a:r>
              <a:rPr lang="en-US" altLang="en-US" sz="1500">
                <a:solidFill>
                  <a:srgbClr val="0000FF"/>
                </a:solidFill>
              </a:rPr>
              <a:t>low</a:t>
            </a:r>
            <a:r>
              <a:rPr lang="en-US" altLang="en-US" sz="1500" b="0" i="1">
                <a:solidFill>
                  <a:srgbClr val="0000FF"/>
                </a:solidFill>
              </a:rPr>
              <a:t> AC/A ratio a thing?</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FFC000"/>
              </a:solidFill>
            </a:endParaRPr>
          </a:p>
          <a:p>
            <a:pPr eaLnBrk="1" hangingPunct="1">
              <a:spcBef>
                <a:spcPct val="0"/>
              </a:spcBef>
              <a:buClrTx/>
              <a:buSzTx/>
              <a:buFontTx/>
              <a:buNone/>
            </a:pPr>
            <a:r>
              <a:rPr lang="en-US" altLang="en-US" sz="1500" b="0" i="1">
                <a:solidFill>
                  <a:srgbClr val="FFC000"/>
                </a:solidFill>
              </a:rPr>
              <a:t>Is low AC/A ratio more likely to be associated with ET, or XT?</a:t>
            </a:r>
          </a:p>
          <a:p>
            <a:pPr eaLnBrk="1" hangingPunct="1">
              <a:spcBef>
                <a:spcPct val="0"/>
              </a:spcBef>
              <a:buClrTx/>
              <a:buSzTx/>
              <a:buFontTx/>
              <a:buNone/>
            </a:pPr>
            <a:r>
              <a:rPr lang="en-US" altLang="en-US" sz="1500" b="0">
                <a:solidFill>
                  <a:srgbClr val="FFC000"/>
                </a:solidFill>
              </a:rPr>
              <a:t>XT (by a lot)</a:t>
            </a:r>
          </a:p>
        </p:txBody>
      </p:sp>
      <p:sp>
        <p:nvSpPr>
          <p:cNvPr id="2" name="Title 1">
            <a:extLst>
              <a:ext uri="{FF2B5EF4-FFF2-40B4-BE49-F238E27FC236}">
                <a16:creationId xmlns:a16="http://schemas.microsoft.com/office/drawing/2014/main" id="{983D6DFC-6D60-4D0E-9C25-66D0546CE1C3}"/>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95A23A33-D1D8-4998-8022-51E689AF441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Text Box 3">
            <a:extLst>
              <a:ext uri="{FF2B5EF4-FFF2-40B4-BE49-F238E27FC236}">
                <a16:creationId xmlns:a16="http://schemas.microsoft.com/office/drawing/2014/main" id="{C959EF65-F606-4C92-A175-CD1E27FB6F5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1012" name="Text Box 4">
            <a:extLst>
              <a:ext uri="{FF2B5EF4-FFF2-40B4-BE49-F238E27FC236}">
                <a16:creationId xmlns:a16="http://schemas.microsoft.com/office/drawing/2014/main" id="{A77A80F7-19A1-44C8-A8A8-582072BFD07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1013" name="Text Box 5">
            <a:extLst>
              <a:ext uri="{FF2B5EF4-FFF2-40B4-BE49-F238E27FC236}">
                <a16:creationId xmlns:a16="http://schemas.microsoft.com/office/drawing/2014/main" id="{E70F9A01-808C-4681-82A9-4BFAA737EE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71015" name="Text Box 7">
            <a:extLst>
              <a:ext uri="{FF2B5EF4-FFF2-40B4-BE49-F238E27FC236}">
                <a16:creationId xmlns:a16="http://schemas.microsoft.com/office/drawing/2014/main" id="{59C79578-1834-4ABB-BCCC-E12F48A3E9AE}"/>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1016" name="Text Box 8">
            <a:extLst>
              <a:ext uri="{FF2B5EF4-FFF2-40B4-BE49-F238E27FC236}">
                <a16:creationId xmlns:a16="http://schemas.microsoft.com/office/drawing/2014/main" id="{18291408-B13A-41E0-BF90-C47AD0F7CB30}"/>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71017" name="Line 9">
            <a:extLst>
              <a:ext uri="{FF2B5EF4-FFF2-40B4-BE49-F238E27FC236}">
                <a16:creationId xmlns:a16="http://schemas.microsoft.com/office/drawing/2014/main" id="{E1A0987C-15BE-48C5-97F5-A34CC4267690}"/>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18" name="Line 10">
            <a:extLst>
              <a:ext uri="{FF2B5EF4-FFF2-40B4-BE49-F238E27FC236}">
                <a16:creationId xmlns:a16="http://schemas.microsoft.com/office/drawing/2014/main" id="{8908A206-5D7D-4EF8-8710-30674A0DE988}"/>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19" name="Line 11">
            <a:extLst>
              <a:ext uri="{FF2B5EF4-FFF2-40B4-BE49-F238E27FC236}">
                <a16:creationId xmlns:a16="http://schemas.microsoft.com/office/drawing/2014/main" id="{A3398AE5-31FA-4681-8C4F-1015FABED929}"/>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0" name="Line 12">
            <a:extLst>
              <a:ext uri="{FF2B5EF4-FFF2-40B4-BE49-F238E27FC236}">
                <a16:creationId xmlns:a16="http://schemas.microsoft.com/office/drawing/2014/main" id="{0C3D1E85-80B9-4E50-BC61-F9B4ECB08E3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1" name="Line 13">
            <a:extLst>
              <a:ext uri="{FF2B5EF4-FFF2-40B4-BE49-F238E27FC236}">
                <a16:creationId xmlns:a16="http://schemas.microsoft.com/office/drawing/2014/main" id="{729C1F01-CB1A-4018-8CD5-499514D0495A}"/>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2" name="Line 14">
            <a:extLst>
              <a:ext uri="{FF2B5EF4-FFF2-40B4-BE49-F238E27FC236}">
                <a16:creationId xmlns:a16="http://schemas.microsoft.com/office/drawing/2014/main" id="{70EF002C-C0E1-4B1C-B964-851917D44ED3}"/>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3" name="Line 15">
            <a:extLst>
              <a:ext uri="{FF2B5EF4-FFF2-40B4-BE49-F238E27FC236}">
                <a16:creationId xmlns:a16="http://schemas.microsoft.com/office/drawing/2014/main" id="{B5C674BE-1929-4A2B-9830-723A452B1CA5}"/>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4" name="Line 16">
            <a:extLst>
              <a:ext uri="{FF2B5EF4-FFF2-40B4-BE49-F238E27FC236}">
                <a16:creationId xmlns:a16="http://schemas.microsoft.com/office/drawing/2014/main" id="{6280B05E-141F-406A-B891-DAF1DEC77F62}"/>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25" name="Rectangle 17">
            <a:extLst>
              <a:ext uri="{FF2B5EF4-FFF2-40B4-BE49-F238E27FC236}">
                <a16:creationId xmlns:a16="http://schemas.microsoft.com/office/drawing/2014/main" id="{82289AD6-6765-4646-A867-22C9185D050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1026" name="Rectangle 18">
            <a:extLst>
              <a:ext uri="{FF2B5EF4-FFF2-40B4-BE49-F238E27FC236}">
                <a16:creationId xmlns:a16="http://schemas.microsoft.com/office/drawing/2014/main" id="{4B4B4451-1ED4-4ED2-8B4A-8A34FF85037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1027" name="Text Box 19">
            <a:extLst>
              <a:ext uri="{FF2B5EF4-FFF2-40B4-BE49-F238E27FC236}">
                <a16:creationId xmlns:a16="http://schemas.microsoft.com/office/drawing/2014/main" id="{9AC31AE6-4D33-4A58-9A3B-4AF0FDC9E86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1028" name="Text Box 20">
            <a:extLst>
              <a:ext uri="{FF2B5EF4-FFF2-40B4-BE49-F238E27FC236}">
                <a16:creationId xmlns:a16="http://schemas.microsoft.com/office/drawing/2014/main" id="{581ABB0C-59AB-41B0-9893-0C6345A47AB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71029" name="Text Box 21">
            <a:extLst>
              <a:ext uri="{FF2B5EF4-FFF2-40B4-BE49-F238E27FC236}">
                <a16:creationId xmlns:a16="http://schemas.microsoft.com/office/drawing/2014/main" id="{C46A2C91-38EE-4B9D-9482-CED8B1A09BB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71046" name="Text Box 38">
            <a:extLst>
              <a:ext uri="{FF2B5EF4-FFF2-40B4-BE49-F238E27FC236}">
                <a16:creationId xmlns:a16="http://schemas.microsoft.com/office/drawing/2014/main" id="{7F9D94CF-787B-4228-95D8-D141AEA6B7B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1047" name="Text Box 39">
            <a:extLst>
              <a:ext uri="{FF2B5EF4-FFF2-40B4-BE49-F238E27FC236}">
                <a16:creationId xmlns:a16="http://schemas.microsoft.com/office/drawing/2014/main" id="{D4472AA7-707C-4155-9D75-B074D91F3C2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1048" name="Text Box 40">
            <a:extLst>
              <a:ext uri="{FF2B5EF4-FFF2-40B4-BE49-F238E27FC236}">
                <a16:creationId xmlns:a16="http://schemas.microsoft.com/office/drawing/2014/main" id="{93971EE8-7D12-472D-AB17-7DD12F66BC5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1049" name="Line 41">
            <a:extLst>
              <a:ext uri="{FF2B5EF4-FFF2-40B4-BE49-F238E27FC236}">
                <a16:creationId xmlns:a16="http://schemas.microsoft.com/office/drawing/2014/main" id="{8E045440-CEA5-45C3-9E36-BE8AD55E317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50" name="Line 42">
            <a:extLst>
              <a:ext uri="{FF2B5EF4-FFF2-40B4-BE49-F238E27FC236}">
                <a16:creationId xmlns:a16="http://schemas.microsoft.com/office/drawing/2014/main" id="{9C0B3EEB-335F-45D5-8DDB-87E2F06D629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51" name="Line 43">
            <a:extLst>
              <a:ext uri="{FF2B5EF4-FFF2-40B4-BE49-F238E27FC236}">
                <a16:creationId xmlns:a16="http://schemas.microsoft.com/office/drawing/2014/main" id="{9814E7BD-376F-4935-8880-BCB0B14968F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1052" name="Line 44">
            <a:extLst>
              <a:ext uri="{FF2B5EF4-FFF2-40B4-BE49-F238E27FC236}">
                <a16:creationId xmlns:a16="http://schemas.microsoft.com/office/drawing/2014/main" id="{D87319A0-3EDB-41D8-B773-4DEE2D12CE16}"/>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08B0DE58-10E9-4B75-964C-6154E53A9797}"/>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latin typeface="Segoe Script" panose="020B0504020000000003" pitchFamily="34" charset="0"/>
              </a:rPr>
              <a:t>low</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71054" name="Slide Number Placeholder 1">
            <a:extLst>
              <a:ext uri="{FF2B5EF4-FFF2-40B4-BE49-F238E27FC236}">
                <a16:creationId xmlns:a16="http://schemas.microsoft.com/office/drawing/2014/main" id="{9C639922-F658-46FA-81AD-7851AA516C1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E194184-E5E6-4E1A-A5B2-1774CEE3CB1C}" type="slidenum">
              <a:rPr lang="en-US" altLang="en-US" sz="1000"/>
              <a:pPr>
                <a:spcBef>
                  <a:spcPct val="0"/>
                </a:spcBef>
                <a:buClrTx/>
                <a:buSzTx/>
                <a:buFontTx/>
                <a:buNone/>
              </a:pPr>
              <a:t>217</a:t>
            </a:fld>
            <a:endParaRPr lang="en-US" altLang="en-US" sz="1000"/>
          </a:p>
        </p:txBody>
      </p:sp>
      <p:sp>
        <p:nvSpPr>
          <p:cNvPr id="171055" name="Oval 48">
            <a:extLst>
              <a:ext uri="{FF2B5EF4-FFF2-40B4-BE49-F238E27FC236}">
                <a16:creationId xmlns:a16="http://schemas.microsoft.com/office/drawing/2014/main" id="{E4893C7F-BB35-42AD-A948-09CF8FF9D747}"/>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71056" name="TextBox 1">
            <a:extLst>
              <a:ext uri="{FF2B5EF4-FFF2-40B4-BE49-F238E27FC236}">
                <a16:creationId xmlns:a16="http://schemas.microsoft.com/office/drawing/2014/main" id="{F9907D6E-D870-458C-AF91-183FB2144731}"/>
              </a:ext>
            </a:extLst>
          </p:cNvPr>
          <p:cNvSpPr txBox="1">
            <a:spLocks noChangeArrowheads="1"/>
          </p:cNvSpPr>
          <p:nvPr/>
        </p:nvSpPr>
        <p:spPr bwMode="auto">
          <a:xfrm>
            <a:off x="3962400" y="3505200"/>
            <a:ext cx="4826000" cy="1524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Is </a:t>
            </a:r>
            <a:r>
              <a:rPr lang="en-US" altLang="en-US" sz="1500">
                <a:solidFill>
                  <a:srgbClr val="0000FF"/>
                </a:solidFill>
              </a:rPr>
              <a:t>low</a:t>
            </a:r>
            <a:r>
              <a:rPr lang="en-US" altLang="en-US" sz="1500" b="0" i="1">
                <a:solidFill>
                  <a:srgbClr val="0000FF"/>
                </a:solidFill>
              </a:rPr>
              <a:t> AC/A ratio a thing?</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0000FF"/>
              </a:solidFill>
            </a:endParaRPr>
          </a:p>
          <a:p>
            <a:pPr eaLnBrk="1" hangingPunct="1">
              <a:spcBef>
                <a:spcPct val="0"/>
              </a:spcBef>
              <a:buClrTx/>
              <a:buSzTx/>
              <a:buFontTx/>
              <a:buNone/>
            </a:pPr>
            <a:r>
              <a:rPr lang="en-US" altLang="en-US" sz="1500" b="0" i="1">
                <a:solidFill>
                  <a:srgbClr val="0000FF"/>
                </a:solidFill>
              </a:rPr>
              <a:t>Is low AC/A ratio more likely to be associated with ET, or with XT?</a:t>
            </a:r>
          </a:p>
          <a:p>
            <a:pPr eaLnBrk="1" hangingPunct="1">
              <a:spcBef>
                <a:spcPct val="0"/>
              </a:spcBef>
              <a:buClrTx/>
              <a:buSzTx/>
              <a:buFontTx/>
              <a:buNone/>
            </a:pPr>
            <a:r>
              <a:rPr lang="en-US" altLang="en-US" sz="1500" b="0">
                <a:solidFill>
                  <a:srgbClr val="FFC000"/>
                </a:solidFill>
              </a:rPr>
              <a:t>XT (by a lot)</a:t>
            </a:r>
          </a:p>
        </p:txBody>
      </p:sp>
      <p:sp>
        <p:nvSpPr>
          <p:cNvPr id="2" name="Title 1">
            <a:extLst>
              <a:ext uri="{FF2B5EF4-FFF2-40B4-BE49-F238E27FC236}">
                <a16:creationId xmlns:a16="http://schemas.microsoft.com/office/drawing/2014/main" id="{03F8F3F0-E701-448B-99C3-0CBD0C8D8224}"/>
              </a:ext>
            </a:extLst>
          </p:cNvPr>
          <p:cNvSpPr>
            <a:spLocks noGrp="1"/>
          </p:cNvSpPr>
          <p:nvPr>
            <p:ph type="title"/>
          </p:nvPr>
        </p:nvSpPr>
        <p:spPr/>
        <p:txBody>
          <a:bodyPr/>
          <a:lstStyle/>
          <a:p>
            <a:endParaRPr lang="en-US"/>
          </a:p>
        </p:txBody>
      </p:sp>
      <p:sp>
        <p:nvSpPr>
          <p:cNvPr id="33" name="TextBox 32">
            <a:extLst>
              <a:ext uri="{FF2B5EF4-FFF2-40B4-BE49-F238E27FC236}">
                <a16:creationId xmlns:a16="http://schemas.microsoft.com/office/drawing/2014/main" id="{AD83D5EC-DE08-4771-9096-0DBFE37F786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Text Box 3">
            <a:extLst>
              <a:ext uri="{FF2B5EF4-FFF2-40B4-BE49-F238E27FC236}">
                <a16:creationId xmlns:a16="http://schemas.microsoft.com/office/drawing/2014/main" id="{46F764AF-A1E7-4B0E-B25F-1DA105E4D749}"/>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2036" name="Text Box 4">
            <a:extLst>
              <a:ext uri="{FF2B5EF4-FFF2-40B4-BE49-F238E27FC236}">
                <a16:creationId xmlns:a16="http://schemas.microsoft.com/office/drawing/2014/main" id="{6D69E347-4ECD-4626-93DF-4D8938D4E8C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2037" name="Text Box 5">
            <a:extLst>
              <a:ext uri="{FF2B5EF4-FFF2-40B4-BE49-F238E27FC236}">
                <a16:creationId xmlns:a16="http://schemas.microsoft.com/office/drawing/2014/main" id="{1C8C3DCF-7F9B-4000-A7F9-2C29448E84C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72038" name="Text Box 6">
            <a:extLst>
              <a:ext uri="{FF2B5EF4-FFF2-40B4-BE49-F238E27FC236}">
                <a16:creationId xmlns:a16="http://schemas.microsoft.com/office/drawing/2014/main" id="{3D3931FA-6306-4CF8-BC07-27331E7899AC}"/>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72039" name="Text Box 7">
            <a:extLst>
              <a:ext uri="{FF2B5EF4-FFF2-40B4-BE49-F238E27FC236}">
                <a16:creationId xmlns:a16="http://schemas.microsoft.com/office/drawing/2014/main" id="{B10238C6-917F-4C9A-AFEF-BC2B00663ED1}"/>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2040" name="Text Box 8">
            <a:extLst>
              <a:ext uri="{FF2B5EF4-FFF2-40B4-BE49-F238E27FC236}">
                <a16:creationId xmlns:a16="http://schemas.microsoft.com/office/drawing/2014/main" id="{E2C5532F-8D3E-491F-A005-718070C7C0AD}"/>
              </a:ext>
            </a:extLst>
          </p:cNvPr>
          <p:cNvSpPr txBox="1">
            <a:spLocks noChangeArrowheads="1"/>
          </p:cNvSpPr>
          <p:nvPr/>
        </p:nvSpPr>
        <p:spPr bwMode="auto">
          <a:xfrm>
            <a:off x="5105400" y="5662613"/>
            <a:ext cx="1657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B2B2B2"/>
                </a:solidFill>
              </a:rPr>
              <a:t>Nonrefractive</a:t>
            </a:r>
          </a:p>
        </p:txBody>
      </p:sp>
      <p:sp>
        <p:nvSpPr>
          <p:cNvPr id="172041" name="Line 9">
            <a:extLst>
              <a:ext uri="{FF2B5EF4-FFF2-40B4-BE49-F238E27FC236}">
                <a16:creationId xmlns:a16="http://schemas.microsoft.com/office/drawing/2014/main" id="{FB963828-5CE8-4161-9BE6-6CBDD970D914}"/>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2" name="Line 10">
            <a:extLst>
              <a:ext uri="{FF2B5EF4-FFF2-40B4-BE49-F238E27FC236}">
                <a16:creationId xmlns:a16="http://schemas.microsoft.com/office/drawing/2014/main" id="{579CDE33-94BD-4F74-9CB6-66006A730D8E}"/>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3" name="Line 11">
            <a:extLst>
              <a:ext uri="{FF2B5EF4-FFF2-40B4-BE49-F238E27FC236}">
                <a16:creationId xmlns:a16="http://schemas.microsoft.com/office/drawing/2014/main" id="{1FFDF8BC-B059-4C7E-9719-45310E104CE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4" name="Line 12">
            <a:extLst>
              <a:ext uri="{FF2B5EF4-FFF2-40B4-BE49-F238E27FC236}">
                <a16:creationId xmlns:a16="http://schemas.microsoft.com/office/drawing/2014/main" id="{5AACDA67-3A20-4E21-B20B-2964BBC067F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5" name="Line 13">
            <a:extLst>
              <a:ext uri="{FF2B5EF4-FFF2-40B4-BE49-F238E27FC236}">
                <a16:creationId xmlns:a16="http://schemas.microsoft.com/office/drawing/2014/main" id="{E39BD3AC-3CD5-40D1-A5B0-BA350E010A5A}"/>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6" name="Line 14">
            <a:extLst>
              <a:ext uri="{FF2B5EF4-FFF2-40B4-BE49-F238E27FC236}">
                <a16:creationId xmlns:a16="http://schemas.microsoft.com/office/drawing/2014/main" id="{B5C949FB-FA4C-431A-9A0A-085CD1B137AE}"/>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7" name="Line 15">
            <a:extLst>
              <a:ext uri="{FF2B5EF4-FFF2-40B4-BE49-F238E27FC236}">
                <a16:creationId xmlns:a16="http://schemas.microsoft.com/office/drawing/2014/main" id="{371B62D0-614A-4992-9682-F5188C8A16E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8" name="Line 16">
            <a:extLst>
              <a:ext uri="{FF2B5EF4-FFF2-40B4-BE49-F238E27FC236}">
                <a16:creationId xmlns:a16="http://schemas.microsoft.com/office/drawing/2014/main" id="{ED9ED738-458F-4D42-A0D3-D8D29D1BAAA0}"/>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49" name="Rectangle 17">
            <a:extLst>
              <a:ext uri="{FF2B5EF4-FFF2-40B4-BE49-F238E27FC236}">
                <a16:creationId xmlns:a16="http://schemas.microsoft.com/office/drawing/2014/main" id="{4A690B80-A624-40A6-A07E-B4A8B401269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2050" name="Rectangle 18">
            <a:extLst>
              <a:ext uri="{FF2B5EF4-FFF2-40B4-BE49-F238E27FC236}">
                <a16:creationId xmlns:a16="http://schemas.microsoft.com/office/drawing/2014/main" id="{BF837D32-92C7-4288-A836-C70E668848A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2051" name="Text Box 19">
            <a:extLst>
              <a:ext uri="{FF2B5EF4-FFF2-40B4-BE49-F238E27FC236}">
                <a16:creationId xmlns:a16="http://schemas.microsoft.com/office/drawing/2014/main" id="{EE67B4EB-0224-4CAF-875D-C318D00B1C5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2052" name="Text Box 20">
            <a:extLst>
              <a:ext uri="{FF2B5EF4-FFF2-40B4-BE49-F238E27FC236}">
                <a16:creationId xmlns:a16="http://schemas.microsoft.com/office/drawing/2014/main" id="{859E13C3-A6D0-4F3E-80AA-0CECC42BC59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72053" name="Text Box 21">
            <a:extLst>
              <a:ext uri="{FF2B5EF4-FFF2-40B4-BE49-F238E27FC236}">
                <a16:creationId xmlns:a16="http://schemas.microsoft.com/office/drawing/2014/main" id="{E2275DF8-880C-4C8F-81FB-63B1A66E8F4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72070" name="Text Box 38">
            <a:extLst>
              <a:ext uri="{FF2B5EF4-FFF2-40B4-BE49-F238E27FC236}">
                <a16:creationId xmlns:a16="http://schemas.microsoft.com/office/drawing/2014/main" id="{4F64BEE8-5089-4FA3-B683-CF622530208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2071" name="Text Box 39">
            <a:extLst>
              <a:ext uri="{FF2B5EF4-FFF2-40B4-BE49-F238E27FC236}">
                <a16:creationId xmlns:a16="http://schemas.microsoft.com/office/drawing/2014/main" id="{CD99C995-D96B-499A-8625-981F763B437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2072" name="Text Box 40">
            <a:extLst>
              <a:ext uri="{FF2B5EF4-FFF2-40B4-BE49-F238E27FC236}">
                <a16:creationId xmlns:a16="http://schemas.microsoft.com/office/drawing/2014/main" id="{0CB0A1EA-C484-429A-BC5C-96D839526FC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2073" name="Line 41">
            <a:extLst>
              <a:ext uri="{FF2B5EF4-FFF2-40B4-BE49-F238E27FC236}">
                <a16:creationId xmlns:a16="http://schemas.microsoft.com/office/drawing/2014/main" id="{6EFC74EC-6684-4554-AA12-81EF267C0AB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74" name="Line 42">
            <a:extLst>
              <a:ext uri="{FF2B5EF4-FFF2-40B4-BE49-F238E27FC236}">
                <a16:creationId xmlns:a16="http://schemas.microsoft.com/office/drawing/2014/main" id="{2867AD09-7AF3-42C1-A2D0-4F1B0E7BBC3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75" name="Line 43">
            <a:extLst>
              <a:ext uri="{FF2B5EF4-FFF2-40B4-BE49-F238E27FC236}">
                <a16:creationId xmlns:a16="http://schemas.microsoft.com/office/drawing/2014/main" id="{61B9786E-9B10-44D1-A5FF-5592A35FC10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2076" name="Line 44">
            <a:extLst>
              <a:ext uri="{FF2B5EF4-FFF2-40B4-BE49-F238E27FC236}">
                <a16:creationId xmlns:a16="http://schemas.microsoft.com/office/drawing/2014/main" id="{033B27FC-70CB-4208-B72A-B07F2834D5A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49" name="Text Box 45">
            <a:extLst>
              <a:ext uri="{FF2B5EF4-FFF2-40B4-BE49-F238E27FC236}">
                <a16:creationId xmlns:a16="http://schemas.microsoft.com/office/drawing/2014/main" id="{9BA16C1D-DE1E-4B8E-8752-902FF558B779}"/>
              </a:ext>
            </a:extLst>
          </p:cNvPr>
          <p:cNvSpPr txBox="1">
            <a:spLocks noChangeArrowheads="1"/>
          </p:cNvSpPr>
          <p:nvPr/>
        </p:nvSpPr>
        <p:spPr bwMode="auto">
          <a:xfrm>
            <a:off x="228600" y="3810000"/>
            <a:ext cx="3810000" cy="2781300"/>
          </a:xfrm>
          <a:prstGeom prst="rect">
            <a:avLst/>
          </a:prstGeom>
          <a:solidFill>
            <a:srgbClr val="99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chemeClr val="bg1">
                    <a:lumMod val="65000"/>
                  </a:schemeClr>
                </a:solidFill>
              </a:rPr>
              <a:t>Accommodative:</a:t>
            </a:r>
            <a:r>
              <a:rPr lang="en-US" altLang="en-US" sz="1600" i="1" dirty="0">
                <a:solidFill>
                  <a:schemeClr val="bg1">
                    <a:lumMod val="65000"/>
                  </a:schemeClr>
                </a:solidFill>
              </a:rPr>
              <a:t> </a:t>
            </a:r>
            <a:r>
              <a:rPr lang="en-US" altLang="en-US" sz="1600" i="1" dirty="0" err="1">
                <a:solidFill>
                  <a:schemeClr val="bg1">
                    <a:lumMod val="65000"/>
                  </a:schemeClr>
                </a:solidFill>
              </a:rPr>
              <a:t>Nonrefractive</a:t>
            </a:r>
            <a:endParaRPr lang="en-US" altLang="en-US" sz="1600" i="1" dirty="0">
              <a:solidFill>
                <a:schemeClr val="bg1">
                  <a:lumMod val="65000"/>
                </a:schemeClr>
              </a:solidFill>
            </a:endParaRPr>
          </a:p>
          <a:p>
            <a:pPr eaLnBrk="1" hangingPunct="1">
              <a:spcBef>
                <a:spcPct val="0"/>
              </a:spcBef>
              <a:buClrTx/>
              <a:buSzTx/>
              <a:buFontTx/>
              <a:buNone/>
              <a:defRPr/>
            </a:pPr>
            <a:r>
              <a:rPr lang="en-US" altLang="en-US" sz="1600" b="0" dirty="0">
                <a:solidFill>
                  <a:schemeClr val="bg1">
                    <a:lumMod val="65000"/>
                  </a:schemeClr>
                </a:solidFill>
              </a:rPr>
              <a:t>--ET secondary to…</a:t>
            </a:r>
            <a:r>
              <a:rPr lang="en-US" altLang="en-US" sz="1600" dirty="0">
                <a:solidFill>
                  <a:srgbClr val="0000FF"/>
                </a:solidFill>
                <a:latin typeface="Segoe Script" panose="020B0504020000000003" pitchFamily="34" charset="0"/>
              </a:rPr>
              <a:t>low</a:t>
            </a:r>
            <a:r>
              <a:rPr lang="en-US" altLang="en-US" sz="1600" b="0" dirty="0">
                <a:solidFill>
                  <a:srgbClr val="0000FF"/>
                </a:solidFill>
              </a:rPr>
              <a:t> </a:t>
            </a:r>
            <a:r>
              <a:rPr lang="en-US" altLang="en-US" sz="1600" dirty="0">
                <a:solidFill>
                  <a:srgbClr val="0000FF"/>
                </a:solidFill>
              </a:rPr>
              <a:t>AC/A ratio</a:t>
            </a:r>
          </a:p>
          <a:p>
            <a:pPr eaLnBrk="1" hangingPunct="1">
              <a:spcBef>
                <a:spcPct val="0"/>
              </a:spcBef>
              <a:buClrTx/>
              <a:buSzTx/>
              <a:buFontTx/>
              <a:buNone/>
              <a:defRPr/>
            </a:pPr>
            <a:r>
              <a:rPr lang="en-US" altLang="en-US" sz="1600" b="0" dirty="0">
                <a:solidFill>
                  <a:schemeClr val="bg1">
                    <a:lumMod val="65000"/>
                  </a:schemeClr>
                </a:solidFill>
              </a:rPr>
              <a:t>--ET  </a:t>
            </a:r>
            <a:r>
              <a:rPr lang="en-US" altLang="en-US" sz="1600" dirty="0">
                <a:solidFill>
                  <a:schemeClr val="bg1">
                    <a:lumMod val="65000"/>
                  </a:schemeClr>
                </a:solidFill>
              </a:rPr>
              <a:t>&lt;</a:t>
            </a:r>
            <a:r>
              <a:rPr lang="en-US" altLang="en-US" sz="1600" b="0" dirty="0">
                <a:solidFill>
                  <a:schemeClr val="bg1">
                    <a:lumMod val="65000"/>
                  </a:schemeClr>
                </a:solidFill>
              </a:rPr>
              <a:t>  ET’</a:t>
            </a:r>
          </a:p>
          <a:p>
            <a:pPr eaLnBrk="1" hangingPunct="1">
              <a:spcBef>
                <a:spcPct val="0"/>
              </a:spcBef>
              <a:buClrTx/>
              <a:buSzTx/>
              <a:buFontTx/>
              <a:buNone/>
              <a:defRPr/>
            </a:pPr>
            <a:r>
              <a:rPr lang="en-US" altLang="en-US" sz="1600" b="0" dirty="0">
                <a:solidFill>
                  <a:schemeClr val="bg1">
                    <a:lumMod val="65000"/>
                  </a:schemeClr>
                </a:solidFill>
              </a:rPr>
              <a:t>--Average refractive error +2, but can be</a:t>
            </a:r>
          </a:p>
          <a:p>
            <a:pPr eaLnBrk="1" hangingPunct="1">
              <a:spcBef>
                <a:spcPct val="0"/>
              </a:spcBef>
              <a:buClrTx/>
              <a:buSzTx/>
              <a:buFontTx/>
              <a:buNone/>
              <a:defRPr/>
            </a:pPr>
            <a:r>
              <a:rPr lang="en-US" altLang="en-US" sz="1600" b="0" dirty="0">
                <a:solidFill>
                  <a:schemeClr val="bg1">
                    <a:lumMod val="65000"/>
                  </a:schemeClr>
                </a:solidFill>
              </a:rPr>
              <a:t>   anything, even </a:t>
            </a:r>
            <a:r>
              <a:rPr lang="en-US" altLang="en-US" sz="1600" dirty="0">
                <a:solidFill>
                  <a:schemeClr val="bg1">
                    <a:lumMod val="65000"/>
                  </a:schemeClr>
                </a:solidFill>
              </a:rPr>
              <a:t>myopic</a:t>
            </a:r>
          </a:p>
          <a:p>
            <a:pPr eaLnBrk="1" hangingPunct="1">
              <a:spcBef>
                <a:spcPct val="0"/>
              </a:spcBef>
              <a:buClrTx/>
              <a:buSzTx/>
              <a:buFontTx/>
              <a:buNone/>
              <a:defRPr/>
            </a:pPr>
            <a:r>
              <a:rPr lang="en-US" altLang="en-US" sz="1600" dirty="0">
                <a:solidFill>
                  <a:schemeClr val="bg1">
                    <a:lumMod val="65000"/>
                  </a:schemeClr>
                </a:solidFill>
              </a:rPr>
              <a:t>Management</a:t>
            </a:r>
          </a:p>
          <a:p>
            <a:pPr eaLnBrk="1" hangingPunct="1">
              <a:spcBef>
                <a:spcPct val="0"/>
              </a:spcBef>
              <a:buClrTx/>
              <a:buSzTx/>
              <a:buFontTx/>
              <a:buNone/>
              <a:defRPr/>
            </a:pPr>
            <a:r>
              <a:rPr lang="en-US" altLang="en-US" sz="1600" b="0" dirty="0">
                <a:solidFill>
                  <a:schemeClr val="bg1">
                    <a:lumMod val="65000"/>
                  </a:schemeClr>
                </a:solidFill>
              </a:rPr>
              <a:t>--No consensus on optimum treatment</a:t>
            </a:r>
          </a:p>
          <a:p>
            <a:pPr eaLnBrk="1" hangingPunct="1">
              <a:spcBef>
                <a:spcPct val="0"/>
              </a:spcBef>
              <a:buClrTx/>
              <a:buSzTx/>
              <a:buFontTx/>
              <a:buNone/>
              <a:defRPr/>
            </a:pPr>
            <a:r>
              <a:rPr lang="en-US" altLang="en-US" sz="1600" b="0" dirty="0">
                <a:solidFill>
                  <a:schemeClr val="bg1">
                    <a:lumMod val="65000"/>
                  </a:schemeClr>
                </a:solidFill>
              </a:rPr>
              <a:t>--Give bifocal of about…+3</a:t>
            </a:r>
          </a:p>
          <a:p>
            <a:pPr eaLnBrk="1" hangingPunct="1">
              <a:spcBef>
                <a:spcPct val="0"/>
              </a:spcBef>
              <a:buClrTx/>
              <a:buSzTx/>
              <a:buFontTx/>
              <a:buNone/>
              <a:defRPr/>
            </a:pPr>
            <a:r>
              <a:rPr lang="en-US" altLang="en-US" sz="1600" b="0" dirty="0">
                <a:solidFill>
                  <a:schemeClr val="bg1">
                    <a:lumMod val="65000"/>
                  </a:schemeClr>
                </a:solidFill>
              </a:rPr>
              <a:t>--Reasonable treatment goals:</a:t>
            </a:r>
          </a:p>
          <a:p>
            <a:pPr eaLnBrk="1" hangingPunct="1">
              <a:spcBef>
                <a:spcPct val="0"/>
              </a:spcBef>
              <a:buClrTx/>
              <a:buSzTx/>
              <a:buFontTx/>
              <a:buNone/>
              <a:defRPr/>
            </a:pPr>
            <a:r>
              <a:rPr lang="en-US" altLang="en-US" sz="1600" b="0" dirty="0">
                <a:solidFill>
                  <a:schemeClr val="bg1">
                    <a:lumMod val="65000"/>
                  </a:schemeClr>
                </a:solidFill>
              </a:rPr>
              <a:t>   --Distance: </a:t>
            </a:r>
            <a:r>
              <a:rPr lang="en-US" altLang="en-US" sz="1600" dirty="0">
                <a:solidFill>
                  <a:schemeClr val="bg1">
                    <a:lumMod val="65000"/>
                  </a:schemeClr>
                </a:solidFill>
              </a:rPr>
              <a:t>Fusion</a:t>
            </a:r>
          </a:p>
          <a:p>
            <a:pPr eaLnBrk="1" hangingPunct="1">
              <a:spcBef>
                <a:spcPct val="0"/>
              </a:spcBef>
              <a:buClrTx/>
              <a:buSzTx/>
              <a:buFontTx/>
              <a:buNone/>
              <a:defRPr/>
            </a:pPr>
            <a:r>
              <a:rPr lang="en-US" altLang="en-US" sz="1600" b="0" dirty="0">
                <a:solidFill>
                  <a:schemeClr val="bg1">
                    <a:lumMod val="65000"/>
                  </a:schemeClr>
                </a:solidFill>
              </a:rPr>
              <a:t>   --Near: </a:t>
            </a:r>
            <a:r>
              <a:rPr lang="en-US" altLang="en-US" sz="1600" dirty="0">
                <a:solidFill>
                  <a:schemeClr val="bg1">
                    <a:lumMod val="65000"/>
                  </a:schemeClr>
                </a:solidFill>
              </a:rPr>
              <a:t>&lt;10</a:t>
            </a:r>
            <a:r>
              <a:rPr lang="en-US" altLang="en-US" sz="1600" dirty="0">
                <a:solidFill>
                  <a:schemeClr val="bg1">
                    <a:lumMod val="65000"/>
                  </a:schemeClr>
                </a:solidFill>
                <a:latin typeface="Symbol" pitchFamily="18" charset="2"/>
              </a:rPr>
              <a:t>D</a:t>
            </a:r>
            <a:r>
              <a:rPr lang="en-US" altLang="en-US" sz="1600" dirty="0">
                <a:solidFill>
                  <a:schemeClr val="bg1">
                    <a:lumMod val="65000"/>
                  </a:schemeClr>
                </a:solidFill>
              </a:rPr>
              <a:t> ET</a:t>
            </a:r>
          </a:p>
        </p:txBody>
      </p:sp>
      <p:sp>
        <p:nvSpPr>
          <p:cNvPr id="172078" name="Slide Number Placeholder 1">
            <a:extLst>
              <a:ext uri="{FF2B5EF4-FFF2-40B4-BE49-F238E27FC236}">
                <a16:creationId xmlns:a16="http://schemas.microsoft.com/office/drawing/2014/main" id="{801DD92F-2532-4F45-8860-FE9BF818337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EE127C9-C131-49B1-A4E8-F2FEA72FCAEF}" type="slidenum">
              <a:rPr lang="en-US" altLang="en-US" sz="1000"/>
              <a:pPr>
                <a:spcBef>
                  <a:spcPct val="0"/>
                </a:spcBef>
                <a:buClrTx/>
                <a:buSzTx/>
                <a:buFontTx/>
                <a:buNone/>
              </a:pPr>
              <a:t>218</a:t>
            </a:fld>
            <a:endParaRPr lang="en-US" altLang="en-US" sz="1000"/>
          </a:p>
        </p:txBody>
      </p:sp>
      <p:sp>
        <p:nvSpPr>
          <p:cNvPr id="172079" name="Oval 48">
            <a:extLst>
              <a:ext uri="{FF2B5EF4-FFF2-40B4-BE49-F238E27FC236}">
                <a16:creationId xmlns:a16="http://schemas.microsoft.com/office/drawing/2014/main" id="{76BC3F66-BD95-4DE5-9E59-847C2AF88C11}"/>
              </a:ext>
            </a:extLst>
          </p:cNvPr>
          <p:cNvSpPr>
            <a:spLocks noChangeArrowheads="1"/>
          </p:cNvSpPr>
          <p:nvPr/>
        </p:nvSpPr>
        <p:spPr bwMode="auto">
          <a:xfrm>
            <a:off x="1873250" y="3962400"/>
            <a:ext cx="2047875" cy="528638"/>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72080" name="TextBox 1">
            <a:extLst>
              <a:ext uri="{FF2B5EF4-FFF2-40B4-BE49-F238E27FC236}">
                <a16:creationId xmlns:a16="http://schemas.microsoft.com/office/drawing/2014/main" id="{98B42B86-3827-4120-8979-5D91D875C9C2}"/>
              </a:ext>
            </a:extLst>
          </p:cNvPr>
          <p:cNvSpPr txBox="1">
            <a:spLocks noChangeArrowheads="1"/>
          </p:cNvSpPr>
          <p:nvPr/>
        </p:nvSpPr>
        <p:spPr bwMode="auto">
          <a:xfrm>
            <a:off x="3962400" y="3505200"/>
            <a:ext cx="4826000" cy="15240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500" b="0" i="1">
                <a:solidFill>
                  <a:srgbClr val="0000FF"/>
                </a:solidFill>
              </a:rPr>
              <a:t>Is </a:t>
            </a:r>
            <a:r>
              <a:rPr lang="en-US" altLang="en-US" sz="1500">
                <a:solidFill>
                  <a:srgbClr val="0000FF"/>
                </a:solidFill>
              </a:rPr>
              <a:t>low</a:t>
            </a:r>
            <a:r>
              <a:rPr lang="en-US" altLang="en-US" sz="1500" b="0" i="1">
                <a:solidFill>
                  <a:srgbClr val="0000FF"/>
                </a:solidFill>
              </a:rPr>
              <a:t> AC/A ratio a thing?</a:t>
            </a:r>
          </a:p>
          <a:p>
            <a:pPr eaLnBrk="1" hangingPunct="1">
              <a:spcBef>
                <a:spcPct val="0"/>
              </a:spcBef>
              <a:buClrTx/>
              <a:buSzTx/>
              <a:buFontTx/>
              <a:buNone/>
            </a:pPr>
            <a:r>
              <a:rPr lang="en-US" altLang="en-US" sz="1500" b="0">
                <a:solidFill>
                  <a:srgbClr val="0000FF"/>
                </a:solidFill>
              </a:rPr>
              <a:t>Yes</a:t>
            </a:r>
          </a:p>
          <a:p>
            <a:pPr eaLnBrk="1" hangingPunct="1">
              <a:spcBef>
                <a:spcPct val="0"/>
              </a:spcBef>
              <a:buClrTx/>
              <a:buSzTx/>
              <a:buFontTx/>
              <a:buNone/>
            </a:pPr>
            <a:endParaRPr lang="en-US" altLang="en-US" sz="1500" b="0">
              <a:solidFill>
                <a:srgbClr val="0000FF"/>
              </a:solidFill>
            </a:endParaRPr>
          </a:p>
          <a:p>
            <a:pPr eaLnBrk="1" hangingPunct="1">
              <a:spcBef>
                <a:spcPct val="0"/>
              </a:spcBef>
              <a:buClrTx/>
              <a:buSzTx/>
              <a:buFontTx/>
              <a:buNone/>
            </a:pPr>
            <a:r>
              <a:rPr lang="en-US" altLang="en-US" sz="1500" b="0" i="1">
                <a:solidFill>
                  <a:srgbClr val="0000FF"/>
                </a:solidFill>
              </a:rPr>
              <a:t>Is low AC/A ratio more likely to be associated with ET, or with XT?</a:t>
            </a:r>
          </a:p>
          <a:p>
            <a:pPr eaLnBrk="1" hangingPunct="1">
              <a:spcBef>
                <a:spcPct val="0"/>
              </a:spcBef>
              <a:buClrTx/>
              <a:buSzTx/>
              <a:buFontTx/>
              <a:buNone/>
            </a:pPr>
            <a:r>
              <a:rPr lang="en-US" altLang="en-US" sz="1500" b="0">
                <a:solidFill>
                  <a:srgbClr val="0000FF"/>
                </a:solidFill>
              </a:rPr>
              <a:t>XT (by a lot)</a:t>
            </a:r>
          </a:p>
        </p:txBody>
      </p:sp>
      <p:sp>
        <p:nvSpPr>
          <p:cNvPr id="2" name="Title 1">
            <a:extLst>
              <a:ext uri="{FF2B5EF4-FFF2-40B4-BE49-F238E27FC236}">
                <a16:creationId xmlns:a16="http://schemas.microsoft.com/office/drawing/2014/main" id="{439A622B-F408-4F55-BF5B-EED93FB663DD}"/>
              </a:ext>
            </a:extLst>
          </p:cNvPr>
          <p:cNvSpPr>
            <a:spLocks noGrp="1"/>
          </p:cNvSpPr>
          <p:nvPr>
            <p:ph type="title"/>
          </p:nvPr>
        </p:nvSpPr>
        <p:spPr/>
        <p:txBody>
          <a:bodyPr/>
          <a:lstStyle/>
          <a:p>
            <a:endParaRPr lang="en-US"/>
          </a:p>
        </p:txBody>
      </p:sp>
      <p:sp>
        <p:nvSpPr>
          <p:cNvPr id="34" name="TextBox 33">
            <a:extLst>
              <a:ext uri="{FF2B5EF4-FFF2-40B4-BE49-F238E27FC236}">
                <a16:creationId xmlns:a16="http://schemas.microsoft.com/office/drawing/2014/main" id="{5B7C2A48-F4B5-454A-80B9-A9BBC612A10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Text Box 3">
            <a:extLst>
              <a:ext uri="{FF2B5EF4-FFF2-40B4-BE49-F238E27FC236}">
                <a16:creationId xmlns:a16="http://schemas.microsoft.com/office/drawing/2014/main" id="{D3177541-A189-4BB9-9F29-69B3C6E59739}"/>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9156" name="Text Box 4">
            <a:extLst>
              <a:ext uri="{FF2B5EF4-FFF2-40B4-BE49-F238E27FC236}">
                <a16:creationId xmlns:a16="http://schemas.microsoft.com/office/drawing/2014/main" id="{A5D8CC0A-FABE-4FAE-B41A-656E0EF814C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9157" name="Text Box 5">
            <a:extLst>
              <a:ext uri="{FF2B5EF4-FFF2-40B4-BE49-F238E27FC236}">
                <a16:creationId xmlns:a16="http://schemas.microsoft.com/office/drawing/2014/main" id="{E57BD6C3-47FD-407F-BF45-8BFC85BFDA82}"/>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49158" name="Text Box 6">
            <a:extLst>
              <a:ext uri="{FF2B5EF4-FFF2-40B4-BE49-F238E27FC236}">
                <a16:creationId xmlns:a16="http://schemas.microsoft.com/office/drawing/2014/main" id="{21E9F3EA-B7AE-4E9E-B59C-8AEE47F2BF5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Nonaccommodative</a:t>
            </a:r>
          </a:p>
        </p:txBody>
      </p:sp>
      <p:sp>
        <p:nvSpPr>
          <p:cNvPr id="49159" name="Text Box 7">
            <a:extLst>
              <a:ext uri="{FF2B5EF4-FFF2-40B4-BE49-F238E27FC236}">
                <a16:creationId xmlns:a16="http://schemas.microsoft.com/office/drawing/2014/main" id="{7B8395BA-2E74-4E8C-89F3-790CE5D3C7BB}"/>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Refractive</a:t>
            </a:r>
          </a:p>
        </p:txBody>
      </p:sp>
      <p:sp>
        <p:nvSpPr>
          <p:cNvPr id="49160" name="Text Box 8">
            <a:extLst>
              <a:ext uri="{FF2B5EF4-FFF2-40B4-BE49-F238E27FC236}">
                <a16:creationId xmlns:a16="http://schemas.microsoft.com/office/drawing/2014/main" id="{60F6F2FD-6961-49D6-8D02-1F46B424287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Nonrefractive</a:t>
            </a:r>
          </a:p>
        </p:txBody>
      </p:sp>
      <p:sp>
        <p:nvSpPr>
          <p:cNvPr id="49161" name="Line 9">
            <a:extLst>
              <a:ext uri="{FF2B5EF4-FFF2-40B4-BE49-F238E27FC236}">
                <a16:creationId xmlns:a16="http://schemas.microsoft.com/office/drawing/2014/main" id="{22999255-E713-42E7-B8C0-07595D40EBD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2" name="Line 10">
            <a:extLst>
              <a:ext uri="{FF2B5EF4-FFF2-40B4-BE49-F238E27FC236}">
                <a16:creationId xmlns:a16="http://schemas.microsoft.com/office/drawing/2014/main" id="{AC65D1D6-D553-4490-9768-F85CBA2D8A6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3" name="Line 11">
            <a:extLst>
              <a:ext uri="{FF2B5EF4-FFF2-40B4-BE49-F238E27FC236}">
                <a16:creationId xmlns:a16="http://schemas.microsoft.com/office/drawing/2014/main" id="{10284C3A-781A-4A3A-9DC3-78863CA71941}"/>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4" name="Line 12">
            <a:extLst>
              <a:ext uri="{FF2B5EF4-FFF2-40B4-BE49-F238E27FC236}">
                <a16:creationId xmlns:a16="http://schemas.microsoft.com/office/drawing/2014/main" id="{AF46B49C-1290-4EF5-98FD-09654464F13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5" name="Line 13">
            <a:extLst>
              <a:ext uri="{FF2B5EF4-FFF2-40B4-BE49-F238E27FC236}">
                <a16:creationId xmlns:a16="http://schemas.microsoft.com/office/drawing/2014/main" id="{79A8528A-8CB0-420B-B525-227F179F3770}"/>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6" name="Line 14">
            <a:extLst>
              <a:ext uri="{FF2B5EF4-FFF2-40B4-BE49-F238E27FC236}">
                <a16:creationId xmlns:a16="http://schemas.microsoft.com/office/drawing/2014/main" id="{7FF2EF4E-0299-4AC2-9E42-4E245A1076D7}"/>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7" name="Line 15">
            <a:extLst>
              <a:ext uri="{FF2B5EF4-FFF2-40B4-BE49-F238E27FC236}">
                <a16:creationId xmlns:a16="http://schemas.microsoft.com/office/drawing/2014/main" id="{B3B09501-A6CA-41C2-AFE5-93D692C62235}"/>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8" name="Line 16">
            <a:extLst>
              <a:ext uri="{FF2B5EF4-FFF2-40B4-BE49-F238E27FC236}">
                <a16:creationId xmlns:a16="http://schemas.microsoft.com/office/drawing/2014/main" id="{9E6C6802-F100-47AC-8FFB-CE656767A2A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9" name="Rectangle 24">
            <a:extLst>
              <a:ext uri="{FF2B5EF4-FFF2-40B4-BE49-F238E27FC236}">
                <a16:creationId xmlns:a16="http://schemas.microsoft.com/office/drawing/2014/main" id="{825038A2-AA43-4A60-85A6-753718DDA78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9170" name="Rectangle 25">
            <a:extLst>
              <a:ext uri="{FF2B5EF4-FFF2-40B4-BE49-F238E27FC236}">
                <a16:creationId xmlns:a16="http://schemas.microsoft.com/office/drawing/2014/main" id="{61D8B63D-E784-4833-8156-B1D40B5ED0A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9171" name="Text Box 26">
            <a:extLst>
              <a:ext uri="{FF2B5EF4-FFF2-40B4-BE49-F238E27FC236}">
                <a16:creationId xmlns:a16="http://schemas.microsoft.com/office/drawing/2014/main" id="{104B074D-189E-4419-8C31-6CF9E795358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9172" name="Text Box 27">
            <a:extLst>
              <a:ext uri="{FF2B5EF4-FFF2-40B4-BE49-F238E27FC236}">
                <a16:creationId xmlns:a16="http://schemas.microsoft.com/office/drawing/2014/main" id="{9F02A66B-88AB-4029-93FA-0B5FCA12E99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9173" name="Text Box 28">
            <a:extLst>
              <a:ext uri="{FF2B5EF4-FFF2-40B4-BE49-F238E27FC236}">
                <a16:creationId xmlns:a16="http://schemas.microsoft.com/office/drawing/2014/main" id="{C3E7F45C-59BB-4195-A51D-010E8CF4EAC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9183" name="Text Box 45">
            <a:extLst>
              <a:ext uri="{FF2B5EF4-FFF2-40B4-BE49-F238E27FC236}">
                <a16:creationId xmlns:a16="http://schemas.microsoft.com/office/drawing/2014/main" id="{E694D2B1-5C26-4C49-88FC-91E9CFA07F2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9184" name="Text Box 46">
            <a:extLst>
              <a:ext uri="{FF2B5EF4-FFF2-40B4-BE49-F238E27FC236}">
                <a16:creationId xmlns:a16="http://schemas.microsoft.com/office/drawing/2014/main" id="{E58D1D5F-5B42-4A1E-8701-645B9E91806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9185" name="Text Box 47">
            <a:extLst>
              <a:ext uri="{FF2B5EF4-FFF2-40B4-BE49-F238E27FC236}">
                <a16:creationId xmlns:a16="http://schemas.microsoft.com/office/drawing/2014/main" id="{E91669C5-124B-4418-A2BE-7D28CC7141E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9186" name="Line 48">
            <a:extLst>
              <a:ext uri="{FF2B5EF4-FFF2-40B4-BE49-F238E27FC236}">
                <a16:creationId xmlns:a16="http://schemas.microsoft.com/office/drawing/2014/main" id="{1E02231D-C373-47F4-86E5-85F4950E6FD3}"/>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7" name="Line 49">
            <a:extLst>
              <a:ext uri="{FF2B5EF4-FFF2-40B4-BE49-F238E27FC236}">
                <a16:creationId xmlns:a16="http://schemas.microsoft.com/office/drawing/2014/main" id="{5FC7B92B-1527-4E35-823F-1D428F20448C}"/>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8" name="Line 50">
            <a:extLst>
              <a:ext uri="{FF2B5EF4-FFF2-40B4-BE49-F238E27FC236}">
                <a16:creationId xmlns:a16="http://schemas.microsoft.com/office/drawing/2014/main" id="{B739111B-56F0-442E-9392-7116F673E25D}"/>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9" name="Line 51">
            <a:extLst>
              <a:ext uri="{FF2B5EF4-FFF2-40B4-BE49-F238E27FC236}">
                <a16:creationId xmlns:a16="http://schemas.microsoft.com/office/drawing/2014/main" id="{E15B6A3D-8825-44B8-828E-DCAB40256E16}"/>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90" name="Slide Number Placeholder 1">
            <a:extLst>
              <a:ext uri="{FF2B5EF4-FFF2-40B4-BE49-F238E27FC236}">
                <a16:creationId xmlns:a16="http://schemas.microsoft.com/office/drawing/2014/main" id="{5E3B30EB-DF85-4BCF-933F-AE62D3C6010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51E4CEA-3476-48A7-BAD7-D53178A4ABE6}" type="slidenum">
              <a:rPr lang="en-US" altLang="en-US" sz="1000"/>
              <a:pPr>
                <a:spcBef>
                  <a:spcPct val="0"/>
                </a:spcBef>
                <a:buClrTx/>
                <a:buSzTx/>
                <a:buFontTx/>
                <a:buNone/>
              </a:pPr>
              <a:t>219</a:t>
            </a:fld>
            <a:endParaRPr lang="en-US" altLang="en-US" sz="1000"/>
          </a:p>
        </p:txBody>
      </p:sp>
      <p:sp>
        <p:nvSpPr>
          <p:cNvPr id="39" name="Text Box 29">
            <a:extLst>
              <a:ext uri="{FF2B5EF4-FFF2-40B4-BE49-F238E27FC236}">
                <a16:creationId xmlns:a16="http://schemas.microsoft.com/office/drawing/2014/main" id="{01F18F98-8196-44BD-91AD-6D4189B58F99}"/>
              </a:ext>
            </a:extLst>
          </p:cNvPr>
          <p:cNvSpPr txBox="1">
            <a:spLocks noChangeArrowheads="1"/>
          </p:cNvSpPr>
          <p:nvPr/>
        </p:nvSpPr>
        <p:spPr bwMode="auto">
          <a:xfrm>
            <a:off x="6955580" y="4949560"/>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0" name="Text Box 31">
            <a:extLst>
              <a:ext uri="{FF2B5EF4-FFF2-40B4-BE49-F238E27FC236}">
                <a16:creationId xmlns:a16="http://schemas.microsoft.com/office/drawing/2014/main" id="{969F6F55-69DE-4E37-86A9-D862FA806220}"/>
              </a:ext>
            </a:extLst>
          </p:cNvPr>
          <p:cNvSpPr txBox="1">
            <a:spLocks noChangeArrowheads="1"/>
          </p:cNvSpPr>
          <p:nvPr/>
        </p:nvSpPr>
        <p:spPr bwMode="auto">
          <a:xfrm>
            <a:off x="6948652" y="4681958"/>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1" name="Line 33">
            <a:extLst>
              <a:ext uri="{FF2B5EF4-FFF2-40B4-BE49-F238E27FC236}">
                <a16:creationId xmlns:a16="http://schemas.microsoft.com/office/drawing/2014/main" id="{0E987C68-F8C6-4AC9-BFC3-AC27F469EF46}"/>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42" name="Line 34">
            <a:extLst>
              <a:ext uri="{FF2B5EF4-FFF2-40B4-BE49-F238E27FC236}">
                <a16:creationId xmlns:a16="http://schemas.microsoft.com/office/drawing/2014/main" id="{DAA799EA-8E57-4402-B79A-1E6239544647}"/>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43" name="Line 35">
            <a:extLst>
              <a:ext uri="{FF2B5EF4-FFF2-40B4-BE49-F238E27FC236}">
                <a16:creationId xmlns:a16="http://schemas.microsoft.com/office/drawing/2014/main" id="{0798C85B-5DDA-4278-9637-FF252B16D7CE}"/>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44" name="Text Box 36">
            <a:extLst>
              <a:ext uri="{FF2B5EF4-FFF2-40B4-BE49-F238E27FC236}">
                <a16:creationId xmlns:a16="http://schemas.microsoft.com/office/drawing/2014/main" id="{74896637-6084-44B3-8C6F-102E251499B3}"/>
              </a:ext>
            </a:extLst>
          </p:cNvPr>
          <p:cNvSpPr txBox="1">
            <a:spLocks noChangeArrowheads="1"/>
          </p:cNvSpPr>
          <p:nvPr/>
        </p:nvSpPr>
        <p:spPr bwMode="auto">
          <a:xfrm>
            <a:off x="6948816" y="5755688"/>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5" name="Text Box 37">
            <a:extLst>
              <a:ext uri="{FF2B5EF4-FFF2-40B4-BE49-F238E27FC236}">
                <a16:creationId xmlns:a16="http://schemas.microsoft.com/office/drawing/2014/main" id="{3DFD1FBD-005C-4825-9B94-FE76E674FD93}"/>
              </a:ext>
            </a:extLst>
          </p:cNvPr>
          <p:cNvSpPr txBox="1">
            <a:spLocks noChangeArrowheads="1"/>
          </p:cNvSpPr>
          <p:nvPr/>
        </p:nvSpPr>
        <p:spPr bwMode="auto">
          <a:xfrm>
            <a:off x="6945330" y="5472839"/>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6" name="Text Box 38">
            <a:extLst>
              <a:ext uri="{FF2B5EF4-FFF2-40B4-BE49-F238E27FC236}">
                <a16:creationId xmlns:a16="http://schemas.microsoft.com/office/drawing/2014/main" id="{14511727-4639-4C97-B38D-14C391F7C89A}"/>
              </a:ext>
            </a:extLst>
          </p:cNvPr>
          <p:cNvSpPr txBox="1">
            <a:spLocks noChangeArrowheads="1"/>
          </p:cNvSpPr>
          <p:nvPr/>
        </p:nvSpPr>
        <p:spPr bwMode="auto">
          <a:xfrm>
            <a:off x="6945330" y="5211200"/>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7" name="Line 40">
            <a:extLst>
              <a:ext uri="{FF2B5EF4-FFF2-40B4-BE49-F238E27FC236}">
                <a16:creationId xmlns:a16="http://schemas.microsoft.com/office/drawing/2014/main" id="{20D072B1-566A-432E-9CC1-E754BC77DD23}"/>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48" name="Text Box 43">
            <a:extLst>
              <a:ext uri="{FF2B5EF4-FFF2-40B4-BE49-F238E27FC236}">
                <a16:creationId xmlns:a16="http://schemas.microsoft.com/office/drawing/2014/main" id="{7BD26176-5926-4E82-93CE-5B13ECECA3AE}"/>
              </a:ext>
            </a:extLst>
          </p:cNvPr>
          <p:cNvSpPr txBox="1">
            <a:spLocks noChangeArrowheads="1"/>
          </p:cNvSpPr>
          <p:nvPr/>
        </p:nvSpPr>
        <p:spPr bwMode="auto">
          <a:xfrm>
            <a:off x="6962525" y="6019800"/>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9" name="Line 32">
            <a:extLst>
              <a:ext uri="{FF2B5EF4-FFF2-40B4-BE49-F238E27FC236}">
                <a16:creationId xmlns:a16="http://schemas.microsoft.com/office/drawing/2014/main" id="{E6EE2A16-8975-4271-8C32-BD6387A96A58}"/>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50" name="Line 34">
            <a:extLst>
              <a:ext uri="{FF2B5EF4-FFF2-40B4-BE49-F238E27FC236}">
                <a16:creationId xmlns:a16="http://schemas.microsoft.com/office/drawing/2014/main" id="{D2787E90-09A4-443C-A1E0-DF5BD5E7F34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51" name="Line 35">
            <a:extLst>
              <a:ext uri="{FF2B5EF4-FFF2-40B4-BE49-F238E27FC236}">
                <a16:creationId xmlns:a16="http://schemas.microsoft.com/office/drawing/2014/main" id="{093C908E-D88A-4293-A58B-29AFB7A6EA2A}"/>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i="1"/>
          </a:p>
        </p:txBody>
      </p:sp>
      <p:sp>
        <p:nvSpPr>
          <p:cNvPr id="2" name="Title 1">
            <a:extLst>
              <a:ext uri="{FF2B5EF4-FFF2-40B4-BE49-F238E27FC236}">
                <a16:creationId xmlns:a16="http://schemas.microsoft.com/office/drawing/2014/main" id="{9F226A5F-B994-4D63-8B76-00D30D087EC6}"/>
              </a:ext>
            </a:extLst>
          </p:cNvPr>
          <p:cNvSpPr>
            <a:spLocks noGrp="1"/>
          </p:cNvSpPr>
          <p:nvPr>
            <p:ph type="title"/>
          </p:nvPr>
        </p:nvSpPr>
        <p:spPr/>
        <p:txBody>
          <a:bodyPr/>
          <a:lstStyle/>
          <a:p>
            <a:endParaRPr lang="en-US"/>
          </a:p>
        </p:txBody>
      </p:sp>
      <p:sp>
        <p:nvSpPr>
          <p:cNvPr id="52" name="TextBox 51">
            <a:extLst>
              <a:ext uri="{FF2B5EF4-FFF2-40B4-BE49-F238E27FC236}">
                <a16:creationId xmlns:a16="http://schemas.microsoft.com/office/drawing/2014/main" id="{CCBCDC93-8FB0-4706-A458-017649245F5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8099522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5988236F-BCB8-4D8A-A4FF-F3ADB0B052D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9699" name="Rectangle 3">
            <a:extLst>
              <a:ext uri="{FF2B5EF4-FFF2-40B4-BE49-F238E27FC236}">
                <a16:creationId xmlns:a16="http://schemas.microsoft.com/office/drawing/2014/main" id="{069789A2-3CC2-4243-ABDF-6287F63FDB0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9701" name="Text Box 22">
            <a:extLst>
              <a:ext uri="{FF2B5EF4-FFF2-40B4-BE49-F238E27FC236}">
                <a16:creationId xmlns:a16="http://schemas.microsoft.com/office/drawing/2014/main" id="{1E46A5F4-8EDC-473E-8629-F689B3619771}"/>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29702" name="Text Box 23">
            <a:extLst>
              <a:ext uri="{FF2B5EF4-FFF2-40B4-BE49-F238E27FC236}">
                <a16:creationId xmlns:a16="http://schemas.microsoft.com/office/drawing/2014/main" id="{F98E7C2C-F757-41A6-871A-B4AB924368F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29703" name="Text Box 24">
            <a:extLst>
              <a:ext uri="{FF2B5EF4-FFF2-40B4-BE49-F238E27FC236}">
                <a16:creationId xmlns:a16="http://schemas.microsoft.com/office/drawing/2014/main" id="{A76D3135-E0FE-41A7-90B2-2C29A8FF132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9704" name="Line 25">
            <a:extLst>
              <a:ext uri="{FF2B5EF4-FFF2-40B4-BE49-F238E27FC236}">
                <a16:creationId xmlns:a16="http://schemas.microsoft.com/office/drawing/2014/main" id="{878BD581-741C-47A7-99C4-ADFBA6CA88FC}"/>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5" name="Line 26">
            <a:extLst>
              <a:ext uri="{FF2B5EF4-FFF2-40B4-BE49-F238E27FC236}">
                <a16:creationId xmlns:a16="http://schemas.microsoft.com/office/drawing/2014/main" id="{C02E46A1-4D83-40AE-BD16-A0EFF5CB1AA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6" name="Slide Number Placeholder 1">
            <a:extLst>
              <a:ext uri="{FF2B5EF4-FFF2-40B4-BE49-F238E27FC236}">
                <a16:creationId xmlns:a16="http://schemas.microsoft.com/office/drawing/2014/main" id="{0E96F3EB-5E80-4652-9BE4-49E123A0EA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57E801E-A2DC-46BA-8B42-525C3DDF536C}" type="slidenum">
              <a:rPr lang="en-US" altLang="en-US" sz="1000"/>
              <a:pPr>
                <a:spcBef>
                  <a:spcPct val="0"/>
                </a:spcBef>
                <a:buClrTx/>
                <a:buSzTx/>
                <a:buFontTx/>
                <a:buNone/>
              </a:pPr>
              <a:t>22</a:t>
            </a:fld>
            <a:endParaRPr lang="en-US" altLang="en-US" sz="1000"/>
          </a:p>
        </p:txBody>
      </p:sp>
      <p:sp>
        <p:nvSpPr>
          <p:cNvPr id="29707" name="TextBox 11">
            <a:extLst>
              <a:ext uri="{FF2B5EF4-FFF2-40B4-BE49-F238E27FC236}">
                <a16:creationId xmlns:a16="http://schemas.microsoft.com/office/drawing/2014/main" id="{37463DAC-9513-497F-91F3-756F0C2E815A}"/>
              </a:ext>
            </a:extLst>
          </p:cNvPr>
          <p:cNvSpPr txBox="1">
            <a:spLocks noChangeArrowheads="1"/>
          </p:cNvSpPr>
          <p:nvPr/>
        </p:nvSpPr>
        <p:spPr bwMode="auto">
          <a:xfrm>
            <a:off x="1284288" y="2495550"/>
            <a:ext cx="315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a:solidFill>
                  <a:srgbClr val="0000FF"/>
                </a:solidFill>
                <a:latin typeface="Segoe Script" panose="020B0504020000000003" pitchFamily="34" charset="0"/>
              </a:rPr>
              <a:t>?</a:t>
            </a:r>
          </a:p>
        </p:txBody>
      </p:sp>
      <p:cxnSp>
        <p:nvCxnSpPr>
          <p:cNvPr id="29708" name="Straight Connector 12">
            <a:extLst>
              <a:ext uri="{FF2B5EF4-FFF2-40B4-BE49-F238E27FC236}">
                <a16:creationId xmlns:a16="http://schemas.microsoft.com/office/drawing/2014/main" id="{B4FD3940-0780-4F8E-AE66-9AC2ECEEC8DB}"/>
              </a:ext>
            </a:extLst>
          </p:cNvPr>
          <p:cNvCxnSpPr>
            <a:cxnSpLocks noChangeShapeType="1"/>
          </p:cNvCxnSpPr>
          <p:nvPr/>
        </p:nvCxnSpPr>
        <p:spPr bwMode="auto">
          <a:xfrm>
            <a:off x="641350" y="2895600"/>
            <a:ext cx="1568450" cy="114300"/>
          </a:xfrm>
          <a:prstGeom prst="line">
            <a:avLst/>
          </a:prstGeom>
          <a:noFill/>
          <a:ln w="25400"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9709" name="TextBox 13">
            <a:extLst>
              <a:ext uri="{FF2B5EF4-FFF2-40B4-BE49-F238E27FC236}">
                <a16:creationId xmlns:a16="http://schemas.microsoft.com/office/drawing/2014/main" id="{D4E7F95A-B35D-403A-8026-93C31F5945D9}"/>
              </a:ext>
            </a:extLst>
          </p:cNvPr>
          <p:cNvSpPr txBox="1">
            <a:spLocks noChangeArrowheads="1"/>
          </p:cNvSpPr>
          <p:nvPr/>
        </p:nvSpPr>
        <p:spPr bwMode="auto">
          <a:xfrm>
            <a:off x="457200" y="3505200"/>
            <a:ext cx="8315546" cy="1077218"/>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Why is the term </a:t>
            </a:r>
            <a:r>
              <a:rPr lang="en-US" altLang="en-US" sz="1600" b="0" dirty="0">
                <a:solidFill>
                  <a:srgbClr val="0000FF"/>
                </a:solidFill>
              </a:rPr>
              <a:t>congenital</a:t>
            </a:r>
            <a:r>
              <a:rPr lang="en-US" altLang="en-US" sz="1600" b="0" i="1" dirty="0">
                <a:solidFill>
                  <a:srgbClr val="0000FF"/>
                </a:solidFill>
              </a:rPr>
              <a:t> a misnomer here?</a:t>
            </a:r>
          </a:p>
          <a:p>
            <a:pPr eaLnBrk="1" hangingPunct="1">
              <a:spcBef>
                <a:spcPct val="0"/>
              </a:spcBef>
              <a:buClrTx/>
              <a:buSzTx/>
              <a:buFontTx/>
              <a:buNone/>
            </a:pPr>
            <a:r>
              <a:rPr lang="en-US" altLang="en-US" sz="1600" b="0" dirty="0">
                <a:solidFill>
                  <a:srgbClr val="0000FF"/>
                </a:solidFill>
              </a:rPr>
              <a:t>Technically, a congenital disorder must be present at birth—it can’t show up 6 months later</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For this reason, some clinicians refer to these ETs not as ‘congenital,’ but as what?</a:t>
            </a:r>
            <a:endParaRPr lang="en-US" altLang="en-US" sz="1600" b="0" dirty="0">
              <a:solidFill>
                <a:srgbClr val="FFC000"/>
              </a:solidFill>
            </a:endParaRPr>
          </a:p>
        </p:txBody>
      </p:sp>
      <p:sp>
        <p:nvSpPr>
          <p:cNvPr id="13" name="TextBox 12">
            <a:extLst>
              <a:ext uri="{FF2B5EF4-FFF2-40B4-BE49-F238E27FC236}">
                <a16:creationId xmlns:a16="http://schemas.microsoft.com/office/drawing/2014/main" id="{8C36C889-ED19-4391-ADCD-F70BDA458AE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Text Box 3">
            <a:extLst>
              <a:ext uri="{FF2B5EF4-FFF2-40B4-BE49-F238E27FC236}">
                <a16:creationId xmlns:a16="http://schemas.microsoft.com/office/drawing/2014/main" id="{D3177541-A189-4BB9-9F29-69B3C6E59739}"/>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9156" name="Text Box 4">
            <a:extLst>
              <a:ext uri="{FF2B5EF4-FFF2-40B4-BE49-F238E27FC236}">
                <a16:creationId xmlns:a16="http://schemas.microsoft.com/office/drawing/2014/main" id="{A5D8CC0A-FABE-4FAE-B41A-656E0EF814C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9157" name="Text Box 5">
            <a:extLst>
              <a:ext uri="{FF2B5EF4-FFF2-40B4-BE49-F238E27FC236}">
                <a16:creationId xmlns:a16="http://schemas.microsoft.com/office/drawing/2014/main" id="{E57BD6C3-47FD-407F-BF45-8BFC85BFDA82}"/>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49158" name="Text Box 6">
            <a:extLst>
              <a:ext uri="{FF2B5EF4-FFF2-40B4-BE49-F238E27FC236}">
                <a16:creationId xmlns:a16="http://schemas.microsoft.com/office/drawing/2014/main" id="{21E9F3EA-B7AE-4E9E-B59C-8AEE47F2BF5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Nonaccommodative</a:t>
            </a:r>
          </a:p>
        </p:txBody>
      </p:sp>
      <p:sp>
        <p:nvSpPr>
          <p:cNvPr id="49159" name="Text Box 7">
            <a:extLst>
              <a:ext uri="{FF2B5EF4-FFF2-40B4-BE49-F238E27FC236}">
                <a16:creationId xmlns:a16="http://schemas.microsoft.com/office/drawing/2014/main" id="{7B8395BA-2E74-4E8C-89F3-790CE5D3C7BB}"/>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Refractive</a:t>
            </a:r>
          </a:p>
        </p:txBody>
      </p:sp>
      <p:sp>
        <p:nvSpPr>
          <p:cNvPr id="49160" name="Text Box 8">
            <a:extLst>
              <a:ext uri="{FF2B5EF4-FFF2-40B4-BE49-F238E27FC236}">
                <a16:creationId xmlns:a16="http://schemas.microsoft.com/office/drawing/2014/main" id="{60F6F2FD-6961-49D6-8D02-1F46B424287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0000FF"/>
                </a:solidFill>
              </a:rPr>
              <a:t>Nonrefractive</a:t>
            </a:r>
          </a:p>
        </p:txBody>
      </p:sp>
      <p:sp>
        <p:nvSpPr>
          <p:cNvPr id="49161" name="Line 9">
            <a:extLst>
              <a:ext uri="{FF2B5EF4-FFF2-40B4-BE49-F238E27FC236}">
                <a16:creationId xmlns:a16="http://schemas.microsoft.com/office/drawing/2014/main" id="{22999255-E713-42E7-B8C0-07595D40EBD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2" name="Line 10">
            <a:extLst>
              <a:ext uri="{FF2B5EF4-FFF2-40B4-BE49-F238E27FC236}">
                <a16:creationId xmlns:a16="http://schemas.microsoft.com/office/drawing/2014/main" id="{AC65D1D6-D553-4490-9768-F85CBA2D8A6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3" name="Line 11">
            <a:extLst>
              <a:ext uri="{FF2B5EF4-FFF2-40B4-BE49-F238E27FC236}">
                <a16:creationId xmlns:a16="http://schemas.microsoft.com/office/drawing/2014/main" id="{10284C3A-781A-4A3A-9DC3-78863CA71941}"/>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4" name="Line 12">
            <a:extLst>
              <a:ext uri="{FF2B5EF4-FFF2-40B4-BE49-F238E27FC236}">
                <a16:creationId xmlns:a16="http://schemas.microsoft.com/office/drawing/2014/main" id="{AF46B49C-1290-4EF5-98FD-09654464F13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5" name="Line 13">
            <a:extLst>
              <a:ext uri="{FF2B5EF4-FFF2-40B4-BE49-F238E27FC236}">
                <a16:creationId xmlns:a16="http://schemas.microsoft.com/office/drawing/2014/main" id="{79A8528A-8CB0-420B-B525-227F179F3770}"/>
              </a:ext>
            </a:extLst>
          </p:cNvPr>
          <p:cNvSpPr>
            <a:spLocks noChangeShapeType="1"/>
          </p:cNvSpPr>
          <p:nvPr/>
        </p:nvSpPr>
        <p:spPr bwMode="auto">
          <a:xfrm flipH="1">
            <a:off x="5365750" y="3327400"/>
            <a:ext cx="12192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6" name="Line 14">
            <a:extLst>
              <a:ext uri="{FF2B5EF4-FFF2-40B4-BE49-F238E27FC236}">
                <a16:creationId xmlns:a16="http://schemas.microsoft.com/office/drawing/2014/main" id="{7FF2EF4E-0299-4AC2-9E42-4E245A1076D7}"/>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7" name="Line 15">
            <a:extLst>
              <a:ext uri="{FF2B5EF4-FFF2-40B4-BE49-F238E27FC236}">
                <a16:creationId xmlns:a16="http://schemas.microsoft.com/office/drawing/2014/main" id="{B3B09501-A6CA-41C2-AFE5-93D692C62235}"/>
              </a:ext>
            </a:extLst>
          </p:cNvPr>
          <p:cNvSpPr>
            <a:spLocks noChangeShapeType="1"/>
          </p:cNvSpPr>
          <p:nvPr/>
        </p:nvSpPr>
        <p:spPr bwMode="auto">
          <a:xfrm flipH="1">
            <a:off x="4114800" y="4884738"/>
            <a:ext cx="9144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8" name="Line 16">
            <a:extLst>
              <a:ext uri="{FF2B5EF4-FFF2-40B4-BE49-F238E27FC236}">
                <a16:creationId xmlns:a16="http://schemas.microsoft.com/office/drawing/2014/main" id="{9E6C6802-F100-47AC-8FFB-CE656767A2A0}"/>
              </a:ext>
            </a:extLst>
          </p:cNvPr>
          <p:cNvSpPr>
            <a:spLocks noChangeShapeType="1"/>
          </p:cNvSpPr>
          <p:nvPr/>
        </p:nvSpPr>
        <p:spPr bwMode="auto">
          <a:xfrm>
            <a:off x="5029200" y="4884738"/>
            <a:ext cx="838200" cy="777875"/>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69" name="Rectangle 24">
            <a:extLst>
              <a:ext uri="{FF2B5EF4-FFF2-40B4-BE49-F238E27FC236}">
                <a16:creationId xmlns:a16="http://schemas.microsoft.com/office/drawing/2014/main" id="{825038A2-AA43-4A60-85A6-753718DDA78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9170" name="Rectangle 25">
            <a:extLst>
              <a:ext uri="{FF2B5EF4-FFF2-40B4-BE49-F238E27FC236}">
                <a16:creationId xmlns:a16="http://schemas.microsoft.com/office/drawing/2014/main" id="{61D8B63D-E784-4833-8156-B1D40B5ED0A5}"/>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9171" name="Text Box 26">
            <a:extLst>
              <a:ext uri="{FF2B5EF4-FFF2-40B4-BE49-F238E27FC236}">
                <a16:creationId xmlns:a16="http://schemas.microsoft.com/office/drawing/2014/main" id="{104B074D-189E-4419-8C31-6CF9E795358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9172" name="Text Box 27">
            <a:extLst>
              <a:ext uri="{FF2B5EF4-FFF2-40B4-BE49-F238E27FC236}">
                <a16:creationId xmlns:a16="http://schemas.microsoft.com/office/drawing/2014/main" id="{9F02A66B-88AB-4029-93FA-0B5FCA12E99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9173" name="Text Box 28">
            <a:extLst>
              <a:ext uri="{FF2B5EF4-FFF2-40B4-BE49-F238E27FC236}">
                <a16:creationId xmlns:a16="http://schemas.microsoft.com/office/drawing/2014/main" id="{C3E7F45C-59BB-4195-A51D-010E8CF4EAC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9183" name="Text Box 45">
            <a:extLst>
              <a:ext uri="{FF2B5EF4-FFF2-40B4-BE49-F238E27FC236}">
                <a16:creationId xmlns:a16="http://schemas.microsoft.com/office/drawing/2014/main" id="{E694D2B1-5C26-4C49-88FC-91E9CFA07F2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9184" name="Text Box 46">
            <a:extLst>
              <a:ext uri="{FF2B5EF4-FFF2-40B4-BE49-F238E27FC236}">
                <a16:creationId xmlns:a16="http://schemas.microsoft.com/office/drawing/2014/main" id="{E58D1D5F-5B42-4A1E-8701-645B9E918069}"/>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9185" name="Text Box 47">
            <a:extLst>
              <a:ext uri="{FF2B5EF4-FFF2-40B4-BE49-F238E27FC236}">
                <a16:creationId xmlns:a16="http://schemas.microsoft.com/office/drawing/2014/main" id="{E91669C5-124B-4418-A2BE-7D28CC7141E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Nystagmus blockage syndrome</a:t>
            </a:r>
          </a:p>
        </p:txBody>
      </p:sp>
      <p:sp>
        <p:nvSpPr>
          <p:cNvPr id="49186" name="Line 48">
            <a:extLst>
              <a:ext uri="{FF2B5EF4-FFF2-40B4-BE49-F238E27FC236}">
                <a16:creationId xmlns:a16="http://schemas.microsoft.com/office/drawing/2014/main" id="{1E02231D-C373-47F4-86E5-85F4950E6FD3}"/>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7" name="Line 49">
            <a:extLst>
              <a:ext uri="{FF2B5EF4-FFF2-40B4-BE49-F238E27FC236}">
                <a16:creationId xmlns:a16="http://schemas.microsoft.com/office/drawing/2014/main" id="{5FC7B92B-1527-4E35-823F-1D428F20448C}"/>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8" name="Line 50">
            <a:extLst>
              <a:ext uri="{FF2B5EF4-FFF2-40B4-BE49-F238E27FC236}">
                <a16:creationId xmlns:a16="http://schemas.microsoft.com/office/drawing/2014/main" id="{B739111B-56F0-442E-9392-7116F673E25D}"/>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89" name="Line 51">
            <a:extLst>
              <a:ext uri="{FF2B5EF4-FFF2-40B4-BE49-F238E27FC236}">
                <a16:creationId xmlns:a16="http://schemas.microsoft.com/office/drawing/2014/main" id="{E15B6A3D-8825-44B8-828E-DCAB40256E16}"/>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190" name="Slide Number Placeholder 1">
            <a:extLst>
              <a:ext uri="{FF2B5EF4-FFF2-40B4-BE49-F238E27FC236}">
                <a16:creationId xmlns:a16="http://schemas.microsoft.com/office/drawing/2014/main" id="{5E3B30EB-DF85-4BCF-933F-AE62D3C6010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51E4CEA-3476-48A7-BAD7-D53178A4ABE6}" type="slidenum">
              <a:rPr lang="en-US" altLang="en-US" sz="1000"/>
              <a:pPr>
                <a:spcBef>
                  <a:spcPct val="0"/>
                </a:spcBef>
                <a:buClrTx/>
                <a:buSzTx/>
                <a:buFontTx/>
                <a:buNone/>
              </a:pPr>
              <a:t>220</a:t>
            </a:fld>
            <a:endParaRPr lang="en-US" altLang="en-US" sz="1000"/>
          </a:p>
        </p:txBody>
      </p:sp>
      <p:sp>
        <p:nvSpPr>
          <p:cNvPr id="39" name="Text Box 29">
            <a:extLst>
              <a:ext uri="{FF2B5EF4-FFF2-40B4-BE49-F238E27FC236}">
                <a16:creationId xmlns:a16="http://schemas.microsoft.com/office/drawing/2014/main" id="{01F18F98-8196-44BD-91AD-6D4189B58F9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rgbClr val="0000FF"/>
                </a:solidFill>
              </a:rPr>
              <a:t>Sensory</a:t>
            </a:r>
          </a:p>
        </p:txBody>
      </p:sp>
      <p:sp>
        <p:nvSpPr>
          <p:cNvPr id="40" name="Text Box 31">
            <a:extLst>
              <a:ext uri="{FF2B5EF4-FFF2-40B4-BE49-F238E27FC236}">
                <a16:creationId xmlns:a16="http://schemas.microsoft.com/office/drawing/2014/main" id="{969F6F55-69DE-4E37-86A9-D862FA80622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Basic</a:t>
            </a:r>
          </a:p>
        </p:txBody>
      </p:sp>
      <p:sp>
        <p:nvSpPr>
          <p:cNvPr id="41" name="Line 33">
            <a:extLst>
              <a:ext uri="{FF2B5EF4-FFF2-40B4-BE49-F238E27FC236}">
                <a16:creationId xmlns:a16="http://schemas.microsoft.com/office/drawing/2014/main" id="{0E987C68-F8C6-4AC9-BFC3-AC27F469EF46}"/>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 name="Line 34">
            <a:extLst>
              <a:ext uri="{FF2B5EF4-FFF2-40B4-BE49-F238E27FC236}">
                <a16:creationId xmlns:a16="http://schemas.microsoft.com/office/drawing/2014/main" id="{DAA799EA-8E57-4402-B79A-1E6239544647}"/>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 name="Line 35">
            <a:extLst>
              <a:ext uri="{FF2B5EF4-FFF2-40B4-BE49-F238E27FC236}">
                <a16:creationId xmlns:a16="http://schemas.microsoft.com/office/drawing/2014/main" id="{0798C85B-5DDA-4278-9637-FF252B16D7CE}"/>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 name="Text Box 36">
            <a:extLst>
              <a:ext uri="{FF2B5EF4-FFF2-40B4-BE49-F238E27FC236}">
                <a16:creationId xmlns:a16="http://schemas.microsoft.com/office/drawing/2014/main" id="{74896637-6084-44B3-8C6F-102E251499B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rgbClr val="0000FF"/>
                </a:solidFill>
              </a:rPr>
              <a:t>Consecutive</a:t>
            </a:r>
          </a:p>
        </p:txBody>
      </p:sp>
      <p:sp>
        <p:nvSpPr>
          <p:cNvPr id="45" name="Text Box 37">
            <a:extLst>
              <a:ext uri="{FF2B5EF4-FFF2-40B4-BE49-F238E27FC236}">
                <a16:creationId xmlns:a16="http://schemas.microsoft.com/office/drawing/2014/main" id="{3DFD1FBD-005C-4825-9B94-FE76E674FD93}"/>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Spasm of the near</a:t>
            </a:r>
          </a:p>
        </p:txBody>
      </p:sp>
      <p:sp>
        <p:nvSpPr>
          <p:cNvPr id="46" name="Text Box 38">
            <a:extLst>
              <a:ext uri="{FF2B5EF4-FFF2-40B4-BE49-F238E27FC236}">
                <a16:creationId xmlns:a16="http://schemas.microsoft.com/office/drawing/2014/main" id="{14511727-4639-4C97-B38D-14C391F7C89A}"/>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rgbClr val="0000FF"/>
                </a:solidFill>
              </a:rPr>
              <a:t>Divergence insufficiency</a:t>
            </a:r>
          </a:p>
        </p:txBody>
      </p:sp>
      <p:sp>
        <p:nvSpPr>
          <p:cNvPr id="47" name="Line 40">
            <a:extLst>
              <a:ext uri="{FF2B5EF4-FFF2-40B4-BE49-F238E27FC236}">
                <a16:creationId xmlns:a16="http://schemas.microsoft.com/office/drawing/2014/main" id="{20D072B1-566A-432E-9CC1-E754BC77DD23}"/>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Text Box 43">
            <a:extLst>
              <a:ext uri="{FF2B5EF4-FFF2-40B4-BE49-F238E27FC236}">
                <a16:creationId xmlns:a16="http://schemas.microsoft.com/office/drawing/2014/main" id="{7BD26176-5926-4E82-93CE-5B13ECECA3AE}"/>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Cyclic</a:t>
            </a:r>
          </a:p>
        </p:txBody>
      </p:sp>
      <p:sp>
        <p:nvSpPr>
          <p:cNvPr id="49" name="Line 32">
            <a:extLst>
              <a:ext uri="{FF2B5EF4-FFF2-40B4-BE49-F238E27FC236}">
                <a16:creationId xmlns:a16="http://schemas.microsoft.com/office/drawing/2014/main" id="{E6EE2A16-8975-4271-8C32-BD6387A96A58}"/>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 name="Line 34">
            <a:extLst>
              <a:ext uri="{FF2B5EF4-FFF2-40B4-BE49-F238E27FC236}">
                <a16:creationId xmlns:a16="http://schemas.microsoft.com/office/drawing/2014/main" id="{D2787E90-09A4-443C-A1E0-DF5BD5E7F34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 name="Line 35">
            <a:extLst>
              <a:ext uri="{FF2B5EF4-FFF2-40B4-BE49-F238E27FC236}">
                <a16:creationId xmlns:a16="http://schemas.microsoft.com/office/drawing/2014/main" id="{093C908E-D88A-4293-A58B-29AFB7A6EA2A}"/>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Title 1">
            <a:extLst>
              <a:ext uri="{FF2B5EF4-FFF2-40B4-BE49-F238E27FC236}">
                <a16:creationId xmlns:a16="http://schemas.microsoft.com/office/drawing/2014/main" id="{D1743781-C936-4E3D-BB5E-C5035956EE5B}"/>
              </a:ext>
            </a:extLst>
          </p:cNvPr>
          <p:cNvSpPr>
            <a:spLocks noGrp="1"/>
          </p:cNvSpPr>
          <p:nvPr>
            <p:ph type="title"/>
          </p:nvPr>
        </p:nvSpPr>
        <p:spPr/>
        <p:txBody>
          <a:bodyPr/>
          <a:lstStyle/>
          <a:p>
            <a:endParaRPr lang="en-US"/>
          </a:p>
        </p:txBody>
      </p:sp>
      <p:sp>
        <p:nvSpPr>
          <p:cNvPr id="52" name="TextBox 51">
            <a:extLst>
              <a:ext uri="{FF2B5EF4-FFF2-40B4-BE49-F238E27FC236}">
                <a16:creationId xmlns:a16="http://schemas.microsoft.com/office/drawing/2014/main" id="{A8AF6C8D-2449-4A3B-AEB3-E19905A8104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15442729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 Box 29">
            <a:extLst>
              <a:ext uri="{FF2B5EF4-FFF2-40B4-BE49-F238E27FC236}">
                <a16:creationId xmlns:a16="http://schemas.microsoft.com/office/drawing/2014/main" id="{E2463956-B267-4473-A5D0-D5AC6AB36D5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1B493043-E4E5-4DAF-9F3E-E549B6A248A4}"/>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49" name="Line 33">
            <a:extLst>
              <a:ext uri="{FF2B5EF4-FFF2-40B4-BE49-F238E27FC236}">
                <a16:creationId xmlns:a16="http://schemas.microsoft.com/office/drawing/2014/main" id="{B73EC31C-D1B5-483A-B7BA-FFD6A3592676}"/>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3A21A2CD-C445-445F-9909-B9620A67C187}"/>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3E5AC308-F0C3-4C58-BCE0-7C9BBA8AEAC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1B823621-8A29-44D8-9C7D-87A9AAB6C76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BD74F737-A8A2-4E0F-B4D3-80E21FDB63DD}"/>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4" name="Text Box 38">
            <a:extLst>
              <a:ext uri="{FF2B5EF4-FFF2-40B4-BE49-F238E27FC236}">
                <a16:creationId xmlns:a16="http://schemas.microsoft.com/office/drawing/2014/main" id="{260AC58C-D24C-447D-B488-18971CF1CB7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5" name="Line 40">
            <a:extLst>
              <a:ext uri="{FF2B5EF4-FFF2-40B4-BE49-F238E27FC236}">
                <a16:creationId xmlns:a16="http://schemas.microsoft.com/office/drawing/2014/main" id="{C6B0F25A-A073-40A7-912E-ED191F4EDB29}"/>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D58BACCF-5A95-4FA9-B029-0477841CB764}"/>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C3038284-F9AB-4679-98D3-E91F17D1685D}"/>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 name="Line 34">
            <a:extLst>
              <a:ext uri="{FF2B5EF4-FFF2-40B4-BE49-F238E27FC236}">
                <a16:creationId xmlns:a16="http://schemas.microsoft.com/office/drawing/2014/main" id="{E7A2519F-1A35-4E13-BF25-58E565F54F96}"/>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3675C578-0B46-4F39-B88C-FFD8268D2E0F}"/>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3059" name="Text Box 3">
            <a:extLst>
              <a:ext uri="{FF2B5EF4-FFF2-40B4-BE49-F238E27FC236}">
                <a16:creationId xmlns:a16="http://schemas.microsoft.com/office/drawing/2014/main" id="{D668BA56-5343-4623-8F13-5A4231E7AFE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3060" name="Text Box 4">
            <a:extLst>
              <a:ext uri="{FF2B5EF4-FFF2-40B4-BE49-F238E27FC236}">
                <a16:creationId xmlns:a16="http://schemas.microsoft.com/office/drawing/2014/main" id="{7432AEA2-45FD-41C9-8D07-0DB147D8B8B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3061" name="Text Box 5">
            <a:extLst>
              <a:ext uri="{FF2B5EF4-FFF2-40B4-BE49-F238E27FC236}">
                <a16:creationId xmlns:a16="http://schemas.microsoft.com/office/drawing/2014/main" id="{69B4CAE9-F6E5-4FA9-BE09-C562923AD88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3062" name="Text Box 6">
            <a:extLst>
              <a:ext uri="{FF2B5EF4-FFF2-40B4-BE49-F238E27FC236}">
                <a16:creationId xmlns:a16="http://schemas.microsoft.com/office/drawing/2014/main" id="{D70D70AB-8DA0-4CF4-AA62-ABEC73A72B2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3063" name="Text Box 7">
            <a:extLst>
              <a:ext uri="{FF2B5EF4-FFF2-40B4-BE49-F238E27FC236}">
                <a16:creationId xmlns:a16="http://schemas.microsoft.com/office/drawing/2014/main" id="{615F69FD-4363-423E-84AC-769F894248F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3064" name="Text Box 8">
            <a:extLst>
              <a:ext uri="{FF2B5EF4-FFF2-40B4-BE49-F238E27FC236}">
                <a16:creationId xmlns:a16="http://schemas.microsoft.com/office/drawing/2014/main" id="{14C122DB-61AD-4F15-89A7-0FE0FA6D6C64}"/>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3065" name="Line 9">
            <a:extLst>
              <a:ext uri="{FF2B5EF4-FFF2-40B4-BE49-F238E27FC236}">
                <a16:creationId xmlns:a16="http://schemas.microsoft.com/office/drawing/2014/main" id="{BAA73069-0EF7-43DD-A1FB-244129FFFA1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6" name="Line 10">
            <a:extLst>
              <a:ext uri="{FF2B5EF4-FFF2-40B4-BE49-F238E27FC236}">
                <a16:creationId xmlns:a16="http://schemas.microsoft.com/office/drawing/2014/main" id="{7D09ED61-3923-40BF-BE36-9910E8B551DB}"/>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7" name="Line 11">
            <a:extLst>
              <a:ext uri="{FF2B5EF4-FFF2-40B4-BE49-F238E27FC236}">
                <a16:creationId xmlns:a16="http://schemas.microsoft.com/office/drawing/2014/main" id="{5014C044-00A9-4DD4-822A-188B1996E35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8" name="Line 12">
            <a:extLst>
              <a:ext uri="{FF2B5EF4-FFF2-40B4-BE49-F238E27FC236}">
                <a16:creationId xmlns:a16="http://schemas.microsoft.com/office/drawing/2014/main" id="{8343571E-43F1-4043-850D-5874A4825A4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9" name="Line 13">
            <a:extLst>
              <a:ext uri="{FF2B5EF4-FFF2-40B4-BE49-F238E27FC236}">
                <a16:creationId xmlns:a16="http://schemas.microsoft.com/office/drawing/2014/main" id="{8544DF1E-F85B-4398-9FDB-C24DA861BDCF}"/>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70" name="Line 14">
            <a:extLst>
              <a:ext uri="{FF2B5EF4-FFF2-40B4-BE49-F238E27FC236}">
                <a16:creationId xmlns:a16="http://schemas.microsoft.com/office/drawing/2014/main" id="{04455FB3-5E7E-4791-8A39-CA8BB9E04F2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71" name="Line 15">
            <a:extLst>
              <a:ext uri="{FF2B5EF4-FFF2-40B4-BE49-F238E27FC236}">
                <a16:creationId xmlns:a16="http://schemas.microsoft.com/office/drawing/2014/main" id="{059E1A0D-E5FF-4667-AF67-541AB6262B6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72" name="Line 16">
            <a:extLst>
              <a:ext uri="{FF2B5EF4-FFF2-40B4-BE49-F238E27FC236}">
                <a16:creationId xmlns:a16="http://schemas.microsoft.com/office/drawing/2014/main" id="{D6E53012-205E-4D21-A9A3-001103B6E384}"/>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73" name="Rectangle 17">
            <a:extLst>
              <a:ext uri="{FF2B5EF4-FFF2-40B4-BE49-F238E27FC236}">
                <a16:creationId xmlns:a16="http://schemas.microsoft.com/office/drawing/2014/main" id="{DCBEB17D-0278-495C-8796-C4620C3AB40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3074" name="Rectangle 18">
            <a:extLst>
              <a:ext uri="{FF2B5EF4-FFF2-40B4-BE49-F238E27FC236}">
                <a16:creationId xmlns:a16="http://schemas.microsoft.com/office/drawing/2014/main" id="{78453318-555F-46D3-8DD4-148AD39EEFB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3075" name="Text Box 19">
            <a:extLst>
              <a:ext uri="{FF2B5EF4-FFF2-40B4-BE49-F238E27FC236}">
                <a16:creationId xmlns:a16="http://schemas.microsoft.com/office/drawing/2014/main" id="{1D9B84AD-1321-4E50-9074-26B508FA7BA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3076" name="Text Box 20">
            <a:extLst>
              <a:ext uri="{FF2B5EF4-FFF2-40B4-BE49-F238E27FC236}">
                <a16:creationId xmlns:a16="http://schemas.microsoft.com/office/drawing/2014/main" id="{63479F91-A68A-4E72-82A1-0AAAC9EEBCE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3077" name="Text Box 21">
            <a:extLst>
              <a:ext uri="{FF2B5EF4-FFF2-40B4-BE49-F238E27FC236}">
                <a16:creationId xmlns:a16="http://schemas.microsoft.com/office/drawing/2014/main" id="{BAE175FB-0C71-4472-A5C2-19C87E70CFD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3094" name="Text Box 38">
            <a:extLst>
              <a:ext uri="{FF2B5EF4-FFF2-40B4-BE49-F238E27FC236}">
                <a16:creationId xmlns:a16="http://schemas.microsoft.com/office/drawing/2014/main" id="{4FD37422-DE08-43FF-B5AF-87F51E60D42B}"/>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3095" name="Text Box 39">
            <a:extLst>
              <a:ext uri="{FF2B5EF4-FFF2-40B4-BE49-F238E27FC236}">
                <a16:creationId xmlns:a16="http://schemas.microsoft.com/office/drawing/2014/main" id="{B44881E9-476B-48AC-B692-0392FD097EC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3096" name="Text Box 40">
            <a:extLst>
              <a:ext uri="{FF2B5EF4-FFF2-40B4-BE49-F238E27FC236}">
                <a16:creationId xmlns:a16="http://schemas.microsoft.com/office/drawing/2014/main" id="{24579820-3A45-4691-8239-4023A71F1F3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3097" name="Line 41">
            <a:extLst>
              <a:ext uri="{FF2B5EF4-FFF2-40B4-BE49-F238E27FC236}">
                <a16:creationId xmlns:a16="http://schemas.microsoft.com/office/drawing/2014/main" id="{BF042885-01CF-41A1-B37F-D07F8614CB4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98" name="Line 42">
            <a:extLst>
              <a:ext uri="{FF2B5EF4-FFF2-40B4-BE49-F238E27FC236}">
                <a16:creationId xmlns:a16="http://schemas.microsoft.com/office/drawing/2014/main" id="{DE7F37DA-CD6D-4C14-B940-B6E618C8462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99" name="Line 43">
            <a:extLst>
              <a:ext uri="{FF2B5EF4-FFF2-40B4-BE49-F238E27FC236}">
                <a16:creationId xmlns:a16="http://schemas.microsoft.com/office/drawing/2014/main" id="{DCCECB1B-09BB-429E-B0E6-C5E19EFD5A6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100" name="Line 44">
            <a:extLst>
              <a:ext uri="{FF2B5EF4-FFF2-40B4-BE49-F238E27FC236}">
                <a16:creationId xmlns:a16="http://schemas.microsoft.com/office/drawing/2014/main" id="{49E5B04A-1FB8-406A-BB18-9899D443E30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101" name="Text Box 46">
            <a:extLst>
              <a:ext uri="{FF2B5EF4-FFF2-40B4-BE49-F238E27FC236}">
                <a16:creationId xmlns:a16="http://schemas.microsoft.com/office/drawing/2014/main" id="{38A610EA-463A-4871-A4D6-6689B4EA1B38}"/>
              </a:ext>
            </a:extLst>
          </p:cNvPr>
          <p:cNvSpPr txBox="1">
            <a:spLocks noChangeArrowheads="1"/>
          </p:cNvSpPr>
          <p:nvPr/>
        </p:nvSpPr>
        <p:spPr bwMode="auto">
          <a:xfrm>
            <a:off x="1295400" y="5181600"/>
            <a:ext cx="6643688" cy="1568450"/>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Nonaccommodative: </a:t>
            </a:r>
            <a:r>
              <a:rPr lang="en-US" altLang="en-US" sz="1600" i="1" dirty="0">
                <a:solidFill>
                  <a:srgbClr val="0000FF"/>
                </a:solidFill>
              </a:rPr>
              <a:t>Basic</a:t>
            </a:r>
          </a:p>
          <a:p>
            <a:pPr eaLnBrk="1" hangingPunct="1">
              <a:spcBef>
                <a:spcPct val="0"/>
              </a:spcBef>
              <a:buClrTx/>
              <a:buSzTx/>
              <a:buFontTx/>
              <a:buNone/>
            </a:pPr>
            <a:r>
              <a:rPr lang="en-US" altLang="en-US" sz="1600" b="0" dirty="0"/>
              <a:t>--In essence, is the acquired version of… </a:t>
            </a:r>
            <a:r>
              <a:rPr lang="en-US" altLang="en-US" sz="1600" b="0" dirty="0">
                <a:solidFill>
                  <a:srgbClr val="FFCC99"/>
                </a:solidFill>
              </a:rPr>
              <a:t>congenital ET w/o nystagmus’</a:t>
            </a:r>
          </a:p>
          <a:p>
            <a:pPr eaLnBrk="1" hangingPunct="1">
              <a:spcBef>
                <a:spcPct val="0"/>
              </a:spcBef>
              <a:buClrTx/>
              <a:buSzTx/>
              <a:buFontTx/>
              <a:buNone/>
            </a:pPr>
            <a:r>
              <a:rPr lang="en-US" altLang="en-US" sz="1600" b="0" dirty="0">
                <a:solidFill>
                  <a:srgbClr val="FFCC99"/>
                </a:solidFill>
              </a:rPr>
              <a:t>--Consider workup for a CNS lesion</a:t>
            </a:r>
          </a:p>
          <a:p>
            <a:pPr eaLnBrk="1" hangingPunct="1">
              <a:spcBef>
                <a:spcPct val="0"/>
              </a:spcBef>
              <a:buClrTx/>
              <a:buSzTx/>
              <a:buFontTx/>
              <a:buNone/>
            </a:pPr>
            <a:r>
              <a:rPr lang="en-US" altLang="en-US" sz="1600" dirty="0">
                <a:solidFill>
                  <a:srgbClr val="FFCC99"/>
                </a:solidFill>
              </a:rPr>
              <a:t>Management</a:t>
            </a:r>
          </a:p>
          <a:p>
            <a:pPr eaLnBrk="1" hangingPunct="1">
              <a:spcBef>
                <a:spcPct val="0"/>
              </a:spcBef>
              <a:buClrTx/>
              <a:buSzTx/>
              <a:buFontTx/>
              <a:buNone/>
            </a:pPr>
            <a:r>
              <a:rPr lang="en-US" altLang="en-US" sz="1600" b="0" dirty="0">
                <a:solidFill>
                  <a:srgbClr val="FFCC99"/>
                </a:solidFill>
              </a:rPr>
              <a:t>--CR for any accommodative component</a:t>
            </a: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3102" name="Slide Number Placeholder 1">
            <a:extLst>
              <a:ext uri="{FF2B5EF4-FFF2-40B4-BE49-F238E27FC236}">
                <a16:creationId xmlns:a16="http://schemas.microsoft.com/office/drawing/2014/main" id="{BE5EE0B5-9392-4855-9E25-BB217DE29D8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423E69C-145B-4E56-9A32-94FB38D75A12}" type="slidenum">
              <a:rPr lang="en-US" altLang="en-US" sz="1000"/>
              <a:pPr>
                <a:spcBef>
                  <a:spcPct val="0"/>
                </a:spcBef>
                <a:buClrTx/>
                <a:buSzTx/>
                <a:buFontTx/>
                <a:buNone/>
              </a:pPr>
              <a:t>221</a:t>
            </a:fld>
            <a:endParaRPr lang="en-US" altLang="en-US" sz="1000"/>
          </a:p>
        </p:txBody>
      </p:sp>
      <p:sp>
        <p:nvSpPr>
          <p:cNvPr id="2" name="Title 1">
            <a:extLst>
              <a:ext uri="{FF2B5EF4-FFF2-40B4-BE49-F238E27FC236}">
                <a16:creationId xmlns:a16="http://schemas.microsoft.com/office/drawing/2014/main" id="{2EDBC569-A0F4-4492-AC66-4ADC420DCF47}"/>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AF09AEAA-447A-4296-BD47-E4EA4B93013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DA7B6CF8-C397-4A60-9624-7D9AC9354E2B}"/>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33272A18-4EE3-4B74-A626-CE8F24BABC12}"/>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9A5D7975-386D-4203-ABFB-5EFDD2DC22AC}"/>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16E3F8D9-36E5-456D-A403-D8D5D1F35579}"/>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552E8A25-3F32-4603-AB7A-CCCA44FAB1E1}"/>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A844B879-5A8E-426A-BA73-E155495D0A8E}"/>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33030305-0A10-41FA-8E8C-02475E9B7C3E}"/>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9BB4ED7-12B0-43A8-9DA5-B92F8DFB28E6}"/>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1175AB20-3545-48B0-97B3-977DF54DB53E}"/>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060C691B-D2D7-48A7-8185-9B831238F7B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B0C5F9FA-45AA-4794-A4ED-6C5181B3E5F5}"/>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FA7EB71-0FF5-4BAB-9A58-C1BB37925FAA}"/>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2AE6C9FC-5D30-4911-9C0C-9CEC3938E17E}"/>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4082" name="Text Box 46">
            <a:extLst>
              <a:ext uri="{FF2B5EF4-FFF2-40B4-BE49-F238E27FC236}">
                <a16:creationId xmlns:a16="http://schemas.microsoft.com/office/drawing/2014/main" id="{B42F16C5-9EAC-41B6-84EE-EA95E3A4455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4084" name="Text Box 3">
            <a:extLst>
              <a:ext uri="{FF2B5EF4-FFF2-40B4-BE49-F238E27FC236}">
                <a16:creationId xmlns:a16="http://schemas.microsoft.com/office/drawing/2014/main" id="{1A6589EE-B2DF-48AA-AC2E-A634E8846CE4}"/>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174085" name="Text Box 4">
            <a:extLst>
              <a:ext uri="{FF2B5EF4-FFF2-40B4-BE49-F238E27FC236}">
                <a16:creationId xmlns:a16="http://schemas.microsoft.com/office/drawing/2014/main" id="{41CAB11C-8864-4ED6-806F-A818108E951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dirty="0">
                <a:solidFill>
                  <a:srgbClr val="B2B2B2"/>
                </a:solidFill>
              </a:rPr>
              <a:t>With </a:t>
            </a:r>
          </a:p>
          <a:p>
            <a:pPr algn="ctr" eaLnBrk="1" hangingPunct="1">
              <a:lnSpc>
                <a:spcPct val="80000"/>
              </a:lnSpc>
              <a:spcBef>
                <a:spcPct val="0"/>
              </a:spcBef>
              <a:buClrTx/>
              <a:buSzTx/>
              <a:buFontTx/>
              <a:buNone/>
            </a:pPr>
            <a:r>
              <a:rPr lang="en-US" altLang="en-US" sz="1800" b="0" dirty="0">
                <a:solidFill>
                  <a:srgbClr val="B2B2B2"/>
                </a:solidFill>
              </a:rPr>
              <a:t>Nystagmus</a:t>
            </a:r>
          </a:p>
        </p:txBody>
      </p:sp>
      <p:sp>
        <p:nvSpPr>
          <p:cNvPr id="174087" name="Text Box 6">
            <a:extLst>
              <a:ext uri="{FF2B5EF4-FFF2-40B4-BE49-F238E27FC236}">
                <a16:creationId xmlns:a16="http://schemas.microsoft.com/office/drawing/2014/main" id="{20B5AA6B-0345-4FB6-9C33-8BE12149A2CA}"/>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4088" name="Text Box 7">
            <a:extLst>
              <a:ext uri="{FF2B5EF4-FFF2-40B4-BE49-F238E27FC236}">
                <a16:creationId xmlns:a16="http://schemas.microsoft.com/office/drawing/2014/main" id="{B94DFB13-567C-4143-8320-5A9A3A684D54}"/>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4089" name="Text Box 8">
            <a:extLst>
              <a:ext uri="{FF2B5EF4-FFF2-40B4-BE49-F238E27FC236}">
                <a16:creationId xmlns:a16="http://schemas.microsoft.com/office/drawing/2014/main" id="{F1EFE674-BF89-4970-91CE-767522A80A9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4090" name="Line 9">
            <a:extLst>
              <a:ext uri="{FF2B5EF4-FFF2-40B4-BE49-F238E27FC236}">
                <a16:creationId xmlns:a16="http://schemas.microsoft.com/office/drawing/2014/main" id="{05D11D82-5C60-430A-880D-84A7D9CB044D}"/>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1" name="Line 10">
            <a:extLst>
              <a:ext uri="{FF2B5EF4-FFF2-40B4-BE49-F238E27FC236}">
                <a16:creationId xmlns:a16="http://schemas.microsoft.com/office/drawing/2014/main" id="{3FA67B0F-343D-40F5-B017-C23A17A57160}"/>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2" name="Line 11">
            <a:extLst>
              <a:ext uri="{FF2B5EF4-FFF2-40B4-BE49-F238E27FC236}">
                <a16:creationId xmlns:a16="http://schemas.microsoft.com/office/drawing/2014/main" id="{8E945A5F-7050-44A5-8AFD-EB91362F304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3" name="Line 12">
            <a:extLst>
              <a:ext uri="{FF2B5EF4-FFF2-40B4-BE49-F238E27FC236}">
                <a16:creationId xmlns:a16="http://schemas.microsoft.com/office/drawing/2014/main" id="{5F5F41F2-25D2-423A-8C31-39081EE700E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4" name="Line 13">
            <a:extLst>
              <a:ext uri="{FF2B5EF4-FFF2-40B4-BE49-F238E27FC236}">
                <a16:creationId xmlns:a16="http://schemas.microsoft.com/office/drawing/2014/main" id="{123C3350-A178-4D4B-AB45-35F7BC14D37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5" name="Line 14">
            <a:extLst>
              <a:ext uri="{FF2B5EF4-FFF2-40B4-BE49-F238E27FC236}">
                <a16:creationId xmlns:a16="http://schemas.microsoft.com/office/drawing/2014/main" id="{E694EFBC-C38F-412A-9C74-88869429AF4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6" name="Line 15">
            <a:extLst>
              <a:ext uri="{FF2B5EF4-FFF2-40B4-BE49-F238E27FC236}">
                <a16:creationId xmlns:a16="http://schemas.microsoft.com/office/drawing/2014/main" id="{5C905A6C-EDCF-433C-BB83-4B32FD5B7F41}"/>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7" name="Line 16">
            <a:extLst>
              <a:ext uri="{FF2B5EF4-FFF2-40B4-BE49-F238E27FC236}">
                <a16:creationId xmlns:a16="http://schemas.microsoft.com/office/drawing/2014/main" id="{44E6E9D1-3962-411C-874D-5EF84043D765}"/>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098" name="Rectangle 17">
            <a:extLst>
              <a:ext uri="{FF2B5EF4-FFF2-40B4-BE49-F238E27FC236}">
                <a16:creationId xmlns:a16="http://schemas.microsoft.com/office/drawing/2014/main" id="{F254D660-EC38-42ED-9C7F-9A73D3D2EF5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4099" name="Rectangle 18">
            <a:extLst>
              <a:ext uri="{FF2B5EF4-FFF2-40B4-BE49-F238E27FC236}">
                <a16:creationId xmlns:a16="http://schemas.microsoft.com/office/drawing/2014/main" id="{A2CEA09E-EBA7-435B-8725-7DD6C54D72D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4100" name="Text Box 19">
            <a:extLst>
              <a:ext uri="{FF2B5EF4-FFF2-40B4-BE49-F238E27FC236}">
                <a16:creationId xmlns:a16="http://schemas.microsoft.com/office/drawing/2014/main" id="{D3EC0E45-000F-4EBC-97F6-028A3D42FB3B}"/>
              </a:ext>
            </a:extLst>
          </p:cNvPr>
          <p:cNvSpPr txBox="1">
            <a:spLocks noChangeArrowheads="1"/>
          </p:cNvSpPr>
          <p:nvPr/>
        </p:nvSpPr>
        <p:spPr bwMode="auto">
          <a:xfrm>
            <a:off x="641350" y="2749550"/>
            <a:ext cx="3911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solidFill>
                  <a:srgbClr val="0000FF"/>
                </a:solidFill>
              </a:rPr>
              <a:t>Congenital</a:t>
            </a:r>
            <a:r>
              <a:rPr lang="en-US" altLang="en-US" sz="2200" b="0">
                <a:solidFill>
                  <a:srgbClr val="B2B2B2"/>
                </a:solidFill>
              </a:rPr>
              <a:t> (onset &lt; age 6 m)</a:t>
            </a:r>
          </a:p>
        </p:txBody>
      </p:sp>
      <p:sp>
        <p:nvSpPr>
          <p:cNvPr id="174101" name="Text Box 20">
            <a:extLst>
              <a:ext uri="{FF2B5EF4-FFF2-40B4-BE49-F238E27FC236}">
                <a16:creationId xmlns:a16="http://schemas.microsoft.com/office/drawing/2014/main" id="{5B7CC1DE-334B-4138-890B-D60D15A647F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4102" name="Text Box 21">
            <a:extLst>
              <a:ext uri="{FF2B5EF4-FFF2-40B4-BE49-F238E27FC236}">
                <a16:creationId xmlns:a16="http://schemas.microsoft.com/office/drawing/2014/main" id="{05829A13-8A34-48E1-A6B8-4E666A1FBC3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4119" name="Text Box 38">
            <a:extLst>
              <a:ext uri="{FF2B5EF4-FFF2-40B4-BE49-F238E27FC236}">
                <a16:creationId xmlns:a16="http://schemas.microsoft.com/office/drawing/2014/main" id="{B6AA6855-50DE-410E-AD10-945A3600388F}"/>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4120" name="Text Box 39">
            <a:extLst>
              <a:ext uri="{FF2B5EF4-FFF2-40B4-BE49-F238E27FC236}">
                <a16:creationId xmlns:a16="http://schemas.microsoft.com/office/drawing/2014/main" id="{E53E6845-618D-460C-A447-1863D6B2AE06}"/>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4121" name="Text Box 40">
            <a:extLst>
              <a:ext uri="{FF2B5EF4-FFF2-40B4-BE49-F238E27FC236}">
                <a16:creationId xmlns:a16="http://schemas.microsoft.com/office/drawing/2014/main" id="{8A7FC403-FC53-4944-B2BE-6911B31F60E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4122" name="Line 41">
            <a:extLst>
              <a:ext uri="{FF2B5EF4-FFF2-40B4-BE49-F238E27FC236}">
                <a16:creationId xmlns:a16="http://schemas.microsoft.com/office/drawing/2014/main" id="{2E97ECEC-7D07-40A6-B34D-9BE7B497CCFA}"/>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23" name="Line 42">
            <a:extLst>
              <a:ext uri="{FF2B5EF4-FFF2-40B4-BE49-F238E27FC236}">
                <a16:creationId xmlns:a16="http://schemas.microsoft.com/office/drawing/2014/main" id="{9440A800-EC89-455E-A31D-3FFED65CF1D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24" name="Line 43">
            <a:extLst>
              <a:ext uri="{FF2B5EF4-FFF2-40B4-BE49-F238E27FC236}">
                <a16:creationId xmlns:a16="http://schemas.microsoft.com/office/drawing/2014/main" id="{CE0072E3-2871-4A35-98E6-6216014E5E5A}"/>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25" name="Line 44">
            <a:extLst>
              <a:ext uri="{FF2B5EF4-FFF2-40B4-BE49-F238E27FC236}">
                <a16:creationId xmlns:a16="http://schemas.microsoft.com/office/drawing/2014/main" id="{F951C2BF-6F83-43BF-864A-D7C7C8F81AD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26" name="Text Box 45">
            <a:extLst>
              <a:ext uri="{FF2B5EF4-FFF2-40B4-BE49-F238E27FC236}">
                <a16:creationId xmlns:a16="http://schemas.microsoft.com/office/drawing/2014/main" id="{276DF414-798A-4286-9706-3727A8AD6A38}"/>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a:t>
            </a:r>
            <a:r>
              <a:rPr lang="en-US" altLang="en-US" sz="1600" b="0">
                <a:solidFill>
                  <a:srgbClr val="0000FF"/>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4127" name="Oval 46">
            <a:extLst>
              <a:ext uri="{FF2B5EF4-FFF2-40B4-BE49-F238E27FC236}">
                <a16:creationId xmlns:a16="http://schemas.microsoft.com/office/drawing/2014/main" id="{4CC2B6FE-4B38-4C23-A8B4-108F899E44A0}"/>
              </a:ext>
            </a:extLst>
          </p:cNvPr>
          <p:cNvSpPr>
            <a:spLocks noChangeArrowheads="1"/>
          </p:cNvSpPr>
          <p:nvPr/>
        </p:nvSpPr>
        <p:spPr bwMode="auto">
          <a:xfrm rot="-2952181">
            <a:off x="1234281" y="1661319"/>
            <a:ext cx="1951038" cy="381000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74128" name="Slide Number Placeholder 1">
            <a:extLst>
              <a:ext uri="{FF2B5EF4-FFF2-40B4-BE49-F238E27FC236}">
                <a16:creationId xmlns:a16="http://schemas.microsoft.com/office/drawing/2014/main" id="{DB7137CD-707C-44F8-BFC6-6842331CEB8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738730-390F-4FB6-B1F2-0CB03E1116D4}" type="slidenum">
              <a:rPr lang="en-US" altLang="en-US" sz="1000"/>
              <a:pPr>
                <a:spcBef>
                  <a:spcPct val="0"/>
                </a:spcBef>
                <a:buClrTx/>
                <a:buSzTx/>
                <a:buFontTx/>
                <a:buNone/>
              </a:pPr>
              <a:t>222</a:t>
            </a:fld>
            <a:endParaRPr lang="en-US" altLang="en-US" sz="1000"/>
          </a:p>
        </p:txBody>
      </p:sp>
      <p:sp>
        <p:nvSpPr>
          <p:cNvPr id="2" name="Arrow: Left-Right 1">
            <a:extLst>
              <a:ext uri="{FF2B5EF4-FFF2-40B4-BE49-F238E27FC236}">
                <a16:creationId xmlns:a16="http://schemas.microsoft.com/office/drawing/2014/main" id="{E8D9049A-725A-411F-8106-CD3F45F00385}"/>
              </a:ext>
            </a:extLst>
          </p:cNvPr>
          <p:cNvSpPr/>
          <p:nvPr/>
        </p:nvSpPr>
        <p:spPr bwMode="auto">
          <a:xfrm rot="298667">
            <a:off x="3852491" y="4557169"/>
            <a:ext cx="3060700" cy="441676"/>
          </a:xfrm>
          <a:prstGeom prst="leftRightArrow">
            <a:avLst/>
          </a:prstGeom>
          <a:solidFill>
            <a:srgbClr val="FFFF00"/>
          </a:solidFill>
          <a:ln w="952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174086" name="Text Box 5">
            <a:extLst>
              <a:ext uri="{FF2B5EF4-FFF2-40B4-BE49-F238E27FC236}">
                <a16:creationId xmlns:a16="http://schemas.microsoft.com/office/drawing/2014/main" id="{C48CCE48-BC5C-4577-AE3D-BF8715D4A7C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3" name="Title 2">
            <a:extLst>
              <a:ext uri="{FF2B5EF4-FFF2-40B4-BE49-F238E27FC236}">
                <a16:creationId xmlns:a16="http://schemas.microsoft.com/office/drawing/2014/main" id="{3A0FDA4C-BBD0-4458-B7B7-84F42A68B925}"/>
              </a:ext>
            </a:extLst>
          </p:cNvPr>
          <p:cNvSpPr>
            <a:spLocks noGrp="1"/>
          </p:cNvSpPr>
          <p:nvPr>
            <p:ph type="title"/>
          </p:nvPr>
        </p:nvSpPr>
        <p:spPr/>
        <p:txBody>
          <a:bodyPr/>
          <a:lstStyle/>
          <a:p>
            <a:endParaRPr lang="en-US"/>
          </a:p>
        </p:txBody>
      </p:sp>
      <p:sp>
        <p:nvSpPr>
          <p:cNvPr id="48" name="TextBox 47">
            <a:extLst>
              <a:ext uri="{FF2B5EF4-FFF2-40B4-BE49-F238E27FC236}">
                <a16:creationId xmlns:a16="http://schemas.microsoft.com/office/drawing/2014/main" id="{02F4747C-D4CA-41BB-BAC1-D32CD4B7F57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Nonaccommodative: </a:t>
            </a:r>
            <a:r>
              <a:rPr lang="en-US" altLang="en-US" sz="1600" i="1" dirty="0">
                <a:solidFill>
                  <a:srgbClr val="0000FF"/>
                </a:solidFill>
              </a:rPr>
              <a:t>Basic</a:t>
            </a:r>
          </a:p>
          <a:p>
            <a:pPr eaLnBrk="1" hangingPunct="1">
              <a:spcBef>
                <a:spcPct val="0"/>
              </a:spcBef>
              <a:buClrTx/>
              <a:buSzTx/>
              <a:buFontTx/>
              <a:buNone/>
            </a:pPr>
            <a:r>
              <a:rPr lang="en-US" altLang="en-US" sz="1600" b="0" dirty="0"/>
              <a:t>--In essence, is the acquired version of…</a:t>
            </a:r>
            <a:r>
              <a:rPr lang="en-US" altLang="en-US" sz="1600" b="0" dirty="0">
                <a:solidFill>
                  <a:srgbClr val="0000FF"/>
                </a:solidFill>
              </a:rPr>
              <a:t>‘congenital ET w/o nystagmus’</a:t>
            </a:r>
          </a:p>
          <a:p>
            <a:pPr eaLnBrk="1" hangingPunct="1">
              <a:spcBef>
                <a:spcPct val="0"/>
              </a:spcBef>
              <a:buClrTx/>
              <a:buSzTx/>
              <a:buFontTx/>
              <a:buNone/>
            </a:pPr>
            <a:r>
              <a:rPr lang="en-US" altLang="en-US" sz="1600" b="0" dirty="0"/>
              <a:t>--Consider workup for a…</a:t>
            </a:r>
            <a:r>
              <a:rPr lang="en-US" altLang="en-US" sz="1600" b="0" dirty="0">
                <a:solidFill>
                  <a:srgbClr val="FFCC99"/>
                </a:solidFill>
              </a:rPr>
              <a:t>CNS lesion</a:t>
            </a:r>
          </a:p>
          <a:p>
            <a:pPr eaLnBrk="1" hangingPunct="1">
              <a:spcBef>
                <a:spcPct val="0"/>
              </a:spcBef>
              <a:buClrTx/>
              <a:buSzTx/>
              <a:buFontTx/>
              <a:buNone/>
            </a:pPr>
            <a:r>
              <a:rPr lang="en-US" altLang="en-US" sz="1600" dirty="0">
                <a:solidFill>
                  <a:srgbClr val="FFCC99"/>
                </a:solidFill>
              </a:rPr>
              <a:t>Management</a:t>
            </a:r>
          </a:p>
          <a:p>
            <a:pPr eaLnBrk="1" hangingPunct="1">
              <a:spcBef>
                <a:spcPct val="0"/>
              </a:spcBef>
              <a:buClrTx/>
              <a:buSzTx/>
              <a:buFontTx/>
              <a:buNone/>
            </a:pPr>
            <a:r>
              <a:rPr lang="en-US" altLang="en-US" sz="1600" b="0" dirty="0">
                <a:solidFill>
                  <a:srgbClr val="FFCC99"/>
                </a:solidFill>
              </a:rPr>
              <a:t>--CR for any accommodative component</a:t>
            </a: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223</a:t>
            </a:fld>
            <a:endParaRPr lang="en-US" altLang="en-US" sz="1000"/>
          </a:p>
        </p:txBody>
      </p:sp>
      <p:sp>
        <p:nvSpPr>
          <p:cNvPr id="2" name="Title 1">
            <a:extLst>
              <a:ext uri="{FF2B5EF4-FFF2-40B4-BE49-F238E27FC236}">
                <a16:creationId xmlns:a16="http://schemas.microsoft.com/office/drawing/2014/main" id="{57ECA725-E470-4DC2-A897-A9701F4FCF3D}"/>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C47E39F0-B3B2-4A6A-AEB7-3F2DA9054B9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Nonaccommodative: </a:t>
            </a:r>
            <a:r>
              <a:rPr lang="en-US" altLang="en-US" sz="1600" i="1" dirty="0">
                <a:solidFill>
                  <a:srgbClr val="0000FF"/>
                </a:solidFill>
              </a:rPr>
              <a:t>Basic</a:t>
            </a:r>
          </a:p>
          <a:p>
            <a:pPr eaLnBrk="1" hangingPunct="1">
              <a:spcBef>
                <a:spcPct val="0"/>
              </a:spcBef>
              <a:buClrTx/>
              <a:buSzTx/>
              <a:buFontTx/>
              <a:buNone/>
            </a:pPr>
            <a:r>
              <a:rPr lang="en-US" altLang="en-US" sz="1600" b="0" dirty="0"/>
              <a:t>--In essence, is the acquired version of…</a:t>
            </a:r>
            <a:r>
              <a:rPr lang="en-US" altLang="en-US" sz="1600" b="0" dirty="0">
                <a:solidFill>
                  <a:srgbClr val="0000FF"/>
                </a:solidFill>
              </a:rPr>
              <a:t>‘congenital ET w/o nystagmus’</a:t>
            </a:r>
          </a:p>
          <a:p>
            <a:pPr eaLnBrk="1" hangingPunct="1">
              <a:spcBef>
                <a:spcPct val="0"/>
              </a:spcBef>
              <a:buClrTx/>
              <a:buSzTx/>
              <a:buFontTx/>
              <a:buNone/>
            </a:pPr>
            <a:r>
              <a:rPr lang="en-US" altLang="en-US" sz="1600" b="0" dirty="0"/>
              <a:t>--Consider workup for a…</a:t>
            </a:r>
            <a:r>
              <a:rPr lang="en-US" altLang="en-US" sz="1600" b="0" dirty="0">
                <a:solidFill>
                  <a:srgbClr val="0000FF"/>
                </a:solidFill>
              </a:rPr>
              <a:t>CNS lesion</a:t>
            </a:r>
            <a:endParaRPr lang="en-US" altLang="en-US" sz="1600" b="0" dirty="0">
              <a:solidFill>
                <a:srgbClr val="FFCC99"/>
              </a:solidFill>
            </a:endParaRPr>
          </a:p>
          <a:p>
            <a:pPr eaLnBrk="1" hangingPunct="1">
              <a:spcBef>
                <a:spcPct val="0"/>
              </a:spcBef>
              <a:buClrTx/>
              <a:buSzTx/>
              <a:buFontTx/>
              <a:buNone/>
            </a:pPr>
            <a:r>
              <a:rPr lang="en-US" altLang="en-US" sz="1600" dirty="0">
                <a:solidFill>
                  <a:srgbClr val="FFCC99"/>
                </a:solidFill>
              </a:rPr>
              <a:t>Management</a:t>
            </a:r>
          </a:p>
          <a:p>
            <a:pPr eaLnBrk="1" hangingPunct="1">
              <a:spcBef>
                <a:spcPct val="0"/>
              </a:spcBef>
              <a:buClrTx/>
              <a:buSzTx/>
              <a:buFontTx/>
              <a:buNone/>
            </a:pPr>
            <a:r>
              <a:rPr lang="en-US" altLang="en-US" sz="1600" b="0" dirty="0">
                <a:solidFill>
                  <a:srgbClr val="FFCC99"/>
                </a:solidFill>
              </a:rPr>
              <a:t>--CR for any accommodative component</a:t>
            </a: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224</a:t>
            </a:fld>
            <a:endParaRPr lang="en-US" altLang="en-US" sz="1000"/>
          </a:p>
        </p:txBody>
      </p:sp>
      <p:sp>
        <p:nvSpPr>
          <p:cNvPr id="2" name="Title 1">
            <a:extLst>
              <a:ext uri="{FF2B5EF4-FFF2-40B4-BE49-F238E27FC236}">
                <a16:creationId xmlns:a16="http://schemas.microsoft.com/office/drawing/2014/main" id="{4C969174-E955-4D5E-B7DF-4D1528CEA625}"/>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690314A6-D62F-4720-9C6C-D0E2842CE5F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3955197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Nonaccommodative: </a:t>
            </a:r>
            <a:r>
              <a:rPr lang="en-US" altLang="en-US" sz="1600" i="1" dirty="0">
                <a:solidFill>
                  <a:schemeClr val="bg1">
                    <a:lumMod val="65000"/>
                  </a:schemeClr>
                </a:solidFill>
              </a:rPr>
              <a:t>Basic</a:t>
            </a:r>
          </a:p>
          <a:p>
            <a:pPr eaLnBrk="1" hangingPunct="1">
              <a:spcBef>
                <a:spcPct val="0"/>
              </a:spcBef>
              <a:buClrTx/>
              <a:buSzTx/>
              <a:buFontTx/>
              <a:buNone/>
            </a:pPr>
            <a:r>
              <a:rPr lang="en-US" altLang="en-US" sz="1600" b="0" dirty="0">
                <a:solidFill>
                  <a:schemeClr val="bg1">
                    <a:lumMod val="65000"/>
                  </a:schemeClr>
                </a:solidFill>
              </a:rPr>
              <a:t>--In essence, is the acquired version of…‘congenital ET w/o nystagmus’</a:t>
            </a:r>
          </a:p>
          <a:p>
            <a:pPr eaLnBrk="1" hangingPunct="1">
              <a:spcBef>
                <a:spcPct val="0"/>
              </a:spcBef>
              <a:buClrTx/>
              <a:buSzTx/>
              <a:buFontTx/>
              <a:buNone/>
            </a:pPr>
            <a:r>
              <a:rPr lang="en-US" altLang="en-US" sz="1600" b="0" dirty="0">
                <a:solidFill>
                  <a:schemeClr val="bg1">
                    <a:lumMod val="65000"/>
                  </a:schemeClr>
                </a:solidFill>
              </a:rPr>
              <a:t>--Consider workup for a…</a:t>
            </a:r>
            <a:r>
              <a:rPr lang="en-US" altLang="en-US" sz="1600" dirty="0">
                <a:solidFill>
                  <a:srgbClr val="0000FF"/>
                </a:solidFill>
              </a:rPr>
              <a:t>CNS lesion</a:t>
            </a:r>
            <a:endParaRPr lang="en-US" altLang="en-US" sz="1600" dirty="0">
              <a:solidFill>
                <a:srgbClr val="FFCC99"/>
              </a:solidFill>
            </a:endParaRPr>
          </a:p>
          <a:p>
            <a:pPr eaLnBrk="1" hangingPunct="1">
              <a:spcBef>
                <a:spcPct val="0"/>
              </a:spcBef>
              <a:buClrTx/>
              <a:buSzTx/>
              <a:buFontTx/>
              <a:buNone/>
            </a:pPr>
            <a:r>
              <a:rPr lang="en-US" altLang="en-US" sz="1600" dirty="0">
                <a:solidFill>
                  <a:srgbClr val="FFCC99"/>
                </a:solidFill>
              </a:rPr>
              <a:t>Management</a:t>
            </a:r>
          </a:p>
          <a:p>
            <a:pPr eaLnBrk="1" hangingPunct="1">
              <a:spcBef>
                <a:spcPct val="0"/>
              </a:spcBef>
              <a:buClrTx/>
              <a:buSzTx/>
              <a:buFontTx/>
              <a:buNone/>
            </a:pPr>
            <a:r>
              <a:rPr lang="en-US" altLang="en-US" sz="1600" b="0" dirty="0">
                <a:solidFill>
                  <a:srgbClr val="FFCC99"/>
                </a:solidFill>
              </a:rPr>
              <a:t>--CR for any accommodative component</a:t>
            </a: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225</a:t>
            </a:fld>
            <a:endParaRPr lang="en-US" altLang="en-US" sz="1000"/>
          </a:p>
        </p:txBody>
      </p:sp>
      <p:sp>
        <p:nvSpPr>
          <p:cNvPr id="46" name="Text Box 45">
            <a:extLst>
              <a:ext uri="{FF2B5EF4-FFF2-40B4-BE49-F238E27FC236}">
                <a16:creationId xmlns:a16="http://schemas.microsoft.com/office/drawing/2014/main" id="{820FE8F0-E5D0-4767-8686-55D9B6BD3FF2}"/>
              </a:ext>
            </a:extLst>
          </p:cNvPr>
          <p:cNvSpPr txBox="1">
            <a:spLocks noChangeArrowheads="1"/>
          </p:cNvSpPr>
          <p:nvPr/>
        </p:nvSpPr>
        <p:spPr bwMode="auto">
          <a:xfrm>
            <a:off x="1938600" y="5966936"/>
            <a:ext cx="4614600" cy="738664"/>
          </a:xfrm>
          <a:prstGeom prst="rect">
            <a:avLst/>
          </a:prstGeom>
          <a:solidFill>
            <a:schemeClr val="accent5">
              <a:lumMod val="75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t>What would clue you in that a workup is </a:t>
            </a:r>
            <a:r>
              <a:rPr lang="en-US" altLang="en-US" sz="1400" b="0" i="1" dirty="0" err="1"/>
              <a:t>is</a:t>
            </a:r>
            <a:r>
              <a:rPr lang="en-US" altLang="en-US" sz="1400" b="0" i="1" dirty="0"/>
              <a:t> warranted? </a:t>
            </a:r>
          </a:p>
          <a:p>
            <a:pPr eaLnBrk="1" hangingPunct="1">
              <a:spcBef>
                <a:spcPct val="0"/>
              </a:spcBef>
              <a:buClrTx/>
              <a:buSzTx/>
              <a:buFontTx/>
              <a:buNone/>
            </a:pPr>
            <a:r>
              <a:rPr lang="en-US" altLang="en-US" sz="1400" b="0" dirty="0">
                <a:solidFill>
                  <a:schemeClr val="accent5">
                    <a:lumMod val="75000"/>
                  </a:schemeClr>
                </a:solidFill>
              </a:rPr>
              <a:t>If there is anything hinky about the presentation, </a:t>
            </a:r>
            <a:r>
              <a:rPr lang="en-US" altLang="en-US" sz="1400" b="0" dirty="0" err="1">
                <a:solidFill>
                  <a:schemeClr val="accent5">
                    <a:lumMod val="75000"/>
                  </a:schemeClr>
                </a:solidFill>
              </a:rPr>
              <a:t>eg</a:t>
            </a:r>
            <a:r>
              <a:rPr lang="en-US" altLang="en-US" sz="1400" b="0" dirty="0">
                <a:solidFill>
                  <a:schemeClr val="accent5">
                    <a:lumMod val="75000"/>
                  </a:schemeClr>
                </a:solidFill>
              </a:rPr>
              <a:t>, neuro signs/symptoms; face turn; c/o HA; etc.</a:t>
            </a:r>
          </a:p>
        </p:txBody>
      </p:sp>
      <p:sp>
        <p:nvSpPr>
          <p:cNvPr id="2" name="Oval 1">
            <a:extLst>
              <a:ext uri="{FF2B5EF4-FFF2-40B4-BE49-F238E27FC236}">
                <a16:creationId xmlns:a16="http://schemas.microsoft.com/office/drawing/2014/main" id="{5434FD76-4B76-40EC-9C62-A51ADB78031A}"/>
              </a:ext>
            </a:extLst>
          </p:cNvPr>
          <p:cNvSpPr/>
          <p:nvPr/>
        </p:nvSpPr>
        <p:spPr bwMode="auto">
          <a:xfrm>
            <a:off x="3581400" y="5653087"/>
            <a:ext cx="1388165" cy="366713"/>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AB22C42A-E061-45B2-9053-C9F6D0F84FAF}"/>
              </a:ext>
            </a:extLst>
          </p:cNvPr>
          <p:cNvSpPr>
            <a:spLocks noGrp="1"/>
          </p:cNvSpPr>
          <p:nvPr>
            <p:ph type="title"/>
          </p:nvPr>
        </p:nvSpPr>
        <p:spPr/>
        <p:txBody>
          <a:bodyPr/>
          <a:lstStyle/>
          <a:p>
            <a:endParaRPr lang="en-US"/>
          </a:p>
        </p:txBody>
      </p:sp>
      <p:sp>
        <p:nvSpPr>
          <p:cNvPr id="48" name="TextBox 47">
            <a:extLst>
              <a:ext uri="{FF2B5EF4-FFF2-40B4-BE49-F238E27FC236}">
                <a16:creationId xmlns:a16="http://schemas.microsoft.com/office/drawing/2014/main" id="{A7D03204-7DC9-4BEF-BC40-B3AEAD235A4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73483626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Nonaccommodative: </a:t>
            </a:r>
            <a:r>
              <a:rPr lang="en-US" altLang="en-US" sz="1600" i="1" dirty="0">
                <a:solidFill>
                  <a:schemeClr val="bg1">
                    <a:lumMod val="65000"/>
                  </a:schemeClr>
                </a:solidFill>
              </a:rPr>
              <a:t>Basic</a:t>
            </a:r>
          </a:p>
          <a:p>
            <a:pPr eaLnBrk="1" hangingPunct="1">
              <a:spcBef>
                <a:spcPct val="0"/>
              </a:spcBef>
              <a:buClrTx/>
              <a:buSzTx/>
              <a:buFontTx/>
              <a:buNone/>
            </a:pPr>
            <a:r>
              <a:rPr lang="en-US" altLang="en-US" sz="1600" b="0" dirty="0">
                <a:solidFill>
                  <a:schemeClr val="bg1">
                    <a:lumMod val="65000"/>
                  </a:schemeClr>
                </a:solidFill>
              </a:rPr>
              <a:t>--In essence, is the acquired version of…‘congenital ET w/o nystagmus’</a:t>
            </a:r>
          </a:p>
          <a:p>
            <a:pPr eaLnBrk="1" hangingPunct="1">
              <a:spcBef>
                <a:spcPct val="0"/>
              </a:spcBef>
              <a:buClrTx/>
              <a:buSzTx/>
              <a:buFontTx/>
              <a:buNone/>
            </a:pPr>
            <a:r>
              <a:rPr lang="en-US" altLang="en-US" sz="1600" b="0" dirty="0">
                <a:solidFill>
                  <a:schemeClr val="bg1">
                    <a:lumMod val="65000"/>
                  </a:schemeClr>
                </a:solidFill>
              </a:rPr>
              <a:t>--Consider workup for a…</a:t>
            </a:r>
            <a:r>
              <a:rPr lang="en-US" altLang="en-US" sz="1600" dirty="0">
                <a:solidFill>
                  <a:srgbClr val="0000FF"/>
                </a:solidFill>
              </a:rPr>
              <a:t>CNS lesion</a:t>
            </a:r>
            <a:endParaRPr lang="en-US" altLang="en-US" sz="1600" dirty="0">
              <a:solidFill>
                <a:srgbClr val="FFCC99"/>
              </a:solidFill>
            </a:endParaRPr>
          </a:p>
          <a:p>
            <a:pPr eaLnBrk="1" hangingPunct="1">
              <a:spcBef>
                <a:spcPct val="0"/>
              </a:spcBef>
              <a:buClrTx/>
              <a:buSzTx/>
              <a:buFontTx/>
              <a:buNone/>
            </a:pPr>
            <a:r>
              <a:rPr lang="en-US" altLang="en-US" sz="1600" dirty="0">
                <a:solidFill>
                  <a:srgbClr val="FFCC99"/>
                </a:solidFill>
              </a:rPr>
              <a:t>Management</a:t>
            </a:r>
          </a:p>
          <a:p>
            <a:pPr eaLnBrk="1" hangingPunct="1">
              <a:spcBef>
                <a:spcPct val="0"/>
              </a:spcBef>
              <a:buClrTx/>
              <a:buSzTx/>
              <a:buFontTx/>
              <a:buNone/>
            </a:pPr>
            <a:r>
              <a:rPr lang="en-US" altLang="en-US" sz="1600" b="0" dirty="0">
                <a:solidFill>
                  <a:srgbClr val="FFCC99"/>
                </a:solidFill>
              </a:rPr>
              <a:t>--CR for any accommodative component</a:t>
            </a: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226</a:t>
            </a:fld>
            <a:endParaRPr lang="en-US" altLang="en-US" sz="1000"/>
          </a:p>
        </p:txBody>
      </p:sp>
      <p:sp>
        <p:nvSpPr>
          <p:cNvPr id="46" name="Text Box 45">
            <a:extLst>
              <a:ext uri="{FF2B5EF4-FFF2-40B4-BE49-F238E27FC236}">
                <a16:creationId xmlns:a16="http://schemas.microsoft.com/office/drawing/2014/main" id="{820FE8F0-E5D0-4767-8686-55D9B6BD3FF2}"/>
              </a:ext>
            </a:extLst>
          </p:cNvPr>
          <p:cNvSpPr txBox="1">
            <a:spLocks noChangeArrowheads="1"/>
          </p:cNvSpPr>
          <p:nvPr/>
        </p:nvSpPr>
        <p:spPr bwMode="auto">
          <a:xfrm>
            <a:off x="1938600" y="5966936"/>
            <a:ext cx="4614600" cy="738664"/>
          </a:xfrm>
          <a:prstGeom prst="rect">
            <a:avLst/>
          </a:prstGeom>
          <a:solidFill>
            <a:schemeClr val="accent5">
              <a:lumMod val="75000"/>
            </a:schemeClr>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t>What would clue you in that a workup is </a:t>
            </a:r>
            <a:r>
              <a:rPr lang="en-US" altLang="en-US" sz="1400" b="0" i="1" dirty="0" err="1"/>
              <a:t>is</a:t>
            </a:r>
            <a:r>
              <a:rPr lang="en-US" altLang="en-US" sz="1400" b="0" i="1" dirty="0"/>
              <a:t> warranted? </a:t>
            </a:r>
          </a:p>
          <a:p>
            <a:pPr eaLnBrk="1" hangingPunct="1">
              <a:spcBef>
                <a:spcPct val="0"/>
              </a:spcBef>
              <a:buClrTx/>
              <a:buSzTx/>
              <a:buFontTx/>
              <a:buNone/>
            </a:pPr>
            <a:r>
              <a:rPr lang="en-US" altLang="en-US" sz="1400" b="0" dirty="0"/>
              <a:t>If there is anything hinky about the presentation, </a:t>
            </a:r>
            <a:r>
              <a:rPr lang="en-US" altLang="en-US" sz="1400" b="0" dirty="0" err="1"/>
              <a:t>eg</a:t>
            </a:r>
            <a:r>
              <a:rPr lang="en-US" altLang="en-US" sz="1400" b="0" dirty="0"/>
              <a:t>, neuro signs/symptoms; face turn; c/o HA; etc.</a:t>
            </a:r>
          </a:p>
        </p:txBody>
      </p:sp>
      <p:sp>
        <p:nvSpPr>
          <p:cNvPr id="2" name="Oval 1">
            <a:extLst>
              <a:ext uri="{FF2B5EF4-FFF2-40B4-BE49-F238E27FC236}">
                <a16:creationId xmlns:a16="http://schemas.microsoft.com/office/drawing/2014/main" id="{5434FD76-4B76-40EC-9C62-A51ADB78031A}"/>
              </a:ext>
            </a:extLst>
          </p:cNvPr>
          <p:cNvSpPr/>
          <p:nvPr/>
        </p:nvSpPr>
        <p:spPr bwMode="auto">
          <a:xfrm>
            <a:off x="3581400" y="5653087"/>
            <a:ext cx="1388165" cy="366713"/>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07869C77-BFEB-49C0-8547-913C6ECDCEB2}"/>
              </a:ext>
            </a:extLst>
          </p:cNvPr>
          <p:cNvSpPr>
            <a:spLocks noGrp="1"/>
          </p:cNvSpPr>
          <p:nvPr>
            <p:ph type="title"/>
          </p:nvPr>
        </p:nvSpPr>
        <p:spPr/>
        <p:txBody>
          <a:bodyPr/>
          <a:lstStyle/>
          <a:p>
            <a:endParaRPr lang="en-US"/>
          </a:p>
        </p:txBody>
      </p:sp>
      <p:sp>
        <p:nvSpPr>
          <p:cNvPr id="48" name="TextBox 47">
            <a:extLst>
              <a:ext uri="{FF2B5EF4-FFF2-40B4-BE49-F238E27FC236}">
                <a16:creationId xmlns:a16="http://schemas.microsoft.com/office/drawing/2014/main" id="{8890D6BD-34AA-4DE5-920E-02A9FA34E54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4425195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Nonaccommodative: </a:t>
            </a:r>
            <a:r>
              <a:rPr lang="en-US" altLang="en-US" sz="1600" i="1" dirty="0">
                <a:solidFill>
                  <a:srgbClr val="0000FF"/>
                </a:solidFill>
              </a:rPr>
              <a:t>Basic</a:t>
            </a:r>
          </a:p>
          <a:p>
            <a:pPr eaLnBrk="1" hangingPunct="1">
              <a:spcBef>
                <a:spcPct val="0"/>
              </a:spcBef>
              <a:buClrTx/>
              <a:buSzTx/>
              <a:buFontTx/>
              <a:buNone/>
            </a:pPr>
            <a:r>
              <a:rPr lang="en-US" altLang="en-US" sz="1600" b="0" dirty="0"/>
              <a:t>--In essence, is the acquired version of…</a:t>
            </a:r>
            <a:r>
              <a:rPr lang="en-US" altLang="en-US" sz="1600" b="0" dirty="0">
                <a:solidFill>
                  <a:srgbClr val="0000FF"/>
                </a:solidFill>
              </a:rPr>
              <a:t>‘congenital ET w/o nystagmus’</a:t>
            </a:r>
          </a:p>
          <a:p>
            <a:pPr eaLnBrk="1" hangingPunct="1">
              <a:spcBef>
                <a:spcPct val="0"/>
              </a:spcBef>
              <a:buClrTx/>
              <a:buSzTx/>
              <a:buFontTx/>
              <a:buNone/>
            </a:pPr>
            <a:r>
              <a:rPr lang="en-US" altLang="en-US" sz="1600" b="0" dirty="0"/>
              <a:t>--Consider workup for a…</a:t>
            </a:r>
            <a:r>
              <a:rPr lang="en-US" altLang="en-US" sz="1600" b="0" dirty="0">
                <a:solidFill>
                  <a:srgbClr val="0000FF"/>
                </a:solidFill>
              </a:rPr>
              <a:t>CNS lesion</a:t>
            </a:r>
          </a:p>
          <a:p>
            <a:pPr eaLnBrk="1" hangingPunct="1">
              <a:spcBef>
                <a:spcPct val="0"/>
              </a:spcBef>
              <a:buClrTx/>
              <a:buSzTx/>
              <a:buFontTx/>
              <a:buNone/>
            </a:pPr>
            <a:r>
              <a:rPr lang="en-US" altLang="en-US" sz="1600" dirty="0"/>
              <a:t>Management</a:t>
            </a:r>
          </a:p>
          <a:p>
            <a:pPr eaLnBrk="1" hangingPunct="1">
              <a:spcBef>
                <a:spcPct val="0"/>
              </a:spcBef>
              <a:buClrTx/>
              <a:buSzTx/>
              <a:buFontTx/>
              <a:buNone/>
            </a:pPr>
            <a:r>
              <a:rPr lang="en-US" altLang="en-US" sz="1600" b="0" dirty="0"/>
              <a:t>--CR for any accommodative component</a:t>
            </a:r>
            <a:endParaRPr lang="en-US" altLang="en-US" sz="1600" b="0" dirty="0">
              <a:solidFill>
                <a:srgbClr val="FFCC99"/>
              </a:solidFill>
            </a:endParaRPr>
          </a:p>
          <a:p>
            <a:pPr eaLnBrk="1" hangingPunct="1">
              <a:spcBef>
                <a:spcPct val="0"/>
              </a:spcBef>
              <a:buClrTx/>
              <a:buSzTx/>
              <a:buFontTx/>
              <a:buNone/>
            </a:pPr>
            <a:r>
              <a:rPr lang="en-US" altLang="en-US" sz="1600" b="0" dirty="0">
                <a:solidFill>
                  <a:srgbClr val="FFCC99"/>
                </a:solidFill>
              </a:rPr>
              <a:t>--Consider prism adaptation prior to 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227</a:t>
            </a:fld>
            <a:endParaRPr lang="en-US" altLang="en-US" sz="1000"/>
          </a:p>
        </p:txBody>
      </p:sp>
      <p:sp>
        <p:nvSpPr>
          <p:cNvPr id="2" name="Title 1">
            <a:extLst>
              <a:ext uri="{FF2B5EF4-FFF2-40B4-BE49-F238E27FC236}">
                <a16:creationId xmlns:a16="http://schemas.microsoft.com/office/drawing/2014/main" id="{08523F0D-647F-4281-98A0-511E521D5388}"/>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22718F51-49D4-495A-B39E-F9C4668BFF1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10127546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a:t>
            </a:r>
            <a:r>
              <a:rPr lang="en-US" altLang="en-US" sz="1600" b="0">
                <a:solidFill>
                  <a:srgbClr val="0000FF"/>
                </a:solidFill>
              </a:rPr>
              <a:t>‘congenital ET w/o nystagmus’</a:t>
            </a:r>
          </a:p>
          <a:p>
            <a:pPr eaLnBrk="1" hangingPunct="1">
              <a:spcBef>
                <a:spcPct val="0"/>
              </a:spcBef>
              <a:buClrTx/>
              <a:buSzTx/>
              <a:buFontTx/>
              <a:buNone/>
            </a:pPr>
            <a:r>
              <a:rPr lang="en-US" altLang="en-US" sz="1600" b="0"/>
              <a:t>--Consider workup for a…</a:t>
            </a:r>
            <a:r>
              <a:rPr lang="en-US" altLang="en-US" sz="1600" b="0">
                <a:solidFill>
                  <a:srgbClr val="0000FF"/>
                </a:solidFill>
              </a:rPr>
              <a:t>CNS lesion</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--CR for any accommodative component</a:t>
            </a:r>
          </a:p>
          <a:p>
            <a:pPr eaLnBrk="1" hangingPunct="1">
              <a:spcBef>
                <a:spcPct val="0"/>
              </a:spcBef>
              <a:buClrTx/>
              <a:buSzTx/>
              <a:buFontTx/>
              <a:buNone/>
            </a:pPr>
            <a:r>
              <a:rPr lang="en-US" altLang="en-US" sz="1600" b="0"/>
              <a:t>--Consider </a:t>
            </a:r>
            <a:r>
              <a:rPr lang="en-US" altLang="en-US" sz="1600" b="0">
                <a:solidFill>
                  <a:srgbClr val="0000FF"/>
                </a:solidFill>
              </a:rPr>
              <a:t>prism adaptation</a:t>
            </a:r>
            <a:r>
              <a:rPr lang="en-US" altLang="en-US" sz="1600" b="0"/>
              <a:t> prior to </a:t>
            </a:r>
            <a:r>
              <a:rPr lang="en-US" altLang="en-US" sz="1600" b="0">
                <a:solidFill>
                  <a:srgbClr val="0000FF"/>
                </a:solidFill>
              </a:rPr>
              <a:t>bilateral medial rectus recession</a:t>
            </a:r>
          </a:p>
        </p:txBody>
      </p:sp>
      <p:sp>
        <p:nvSpPr>
          <p:cNvPr id="178223" name="Rectangle 46">
            <a:extLst>
              <a:ext uri="{FF2B5EF4-FFF2-40B4-BE49-F238E27FC236}">
                <a16:creationId xmlns:a16="http://schemas.microsoft.com/office/drawing/2014/main" id="{046C1047-B6F1-4E0D-9EE8-E6E606A5375E}"/>
              </a:ext>
            </a:extLst>
          </p:cNvPr>
          <p:cNvSpPr>
            <a:spLocks noChangeArrowheads="1"/>
          </p:cNvSpPr>
          <p:nvPr/>
        </p:nvSpPr>
        <p:spPr bwMode="auto">
          <a:xfrm>
            <a:off x="2362200" y="6477000"/>
            <a:ext cx="15240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b="0"/>
              <a:t>two words (non-surg proc.)</a:t>
            </a:r>
          </a:p>
        </p:txBody>
      </p:sp>
      <p:sp>
        <p:nvSpPr>
          <p:cNvPr id="178224" name="Rectangle 47">
            <a:extLst>
              <a:ext uri="{FF2B5EF4-FFF2-40B4-BE49-F238E27FC236}">
                <a16:creationId xmlns:a16="http://schemas.microsoft.com/office/drawing/2014/main" id="{24A5AFEC-F5AA-4B79-AC69-9C1E8B347D88}"/>
              </a:ext>
            </a:extLst>
          </p:cNvPr>
          <p:cNvSpPr>
            <a:spLocks noChangeArrowheads="1"/>
          </p:cNvSpPr>
          <p:nvPr/>
        </p:nvSpPr>
        <p:spPr bwMode="auto">
          <a:xfrm>
            <a:off x="4648200" y="6477000"/>
            <a:ext cx="2971800" cy="228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b="0"/>
              <a:t>four  words (surgical procedure)</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228</a:t>
            </a:fld>
            <a:endParaRPr lang="en-US" altLang="en-US" sz="1000"/>
          </a:p>
        </p:txBody>
      </p:sp>
      <p:sp>
        <p:nvSpPr>
          <p:cNvPr id="2" name="Title 1">
            <a:extLst>
              <a:ext uri="{FF2B5EF4-FFF2-40B4-BE49-F238E27FC236}">
                <a16:creationId xmlns:a16="http://schemas.microsoft.com/office/drawing/2014/main" id="{C34798E8-598C-475F-8DB2-AC23B74B88CB}"/>
              </a:ext>
            </a:extLst>
          </p:cNvPr>
          <p:cNvSpPr>
            <a:spLocks noGrp="1"/>
          </p:cNvSpPr>
          <p:nvPr>
            <p:ph type="title"/>
          </p:nvPr>
        </p:nvSpPr>
        <p:spPr/>
        <p:txBody>
          <a:bodyPr/>
          <a:lstStyle/>
          <a:p>
            <a:endParaRPr lang="en-US"/>
          </a:p>
        </p:txBody>
      </p:sp>
      <p:sp>
        <p:nvSpPr>
          <p:cNvPr id="48" name="TextBox 47">
            <a:extLst>
              <a:ext uri="{FF2B5EF4-FFF2-40B4-BE49-F238E27FC236}">
                <a16:creationId xmlns:a16="http://schemas.microsoft.com/office/drawing/2014/main" id="{2BD8DAF9-8BE2-4E7F-80ED-60E8B81FA1F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20247936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 Box 29">
            <a:extLst>
              <a:ext uri="{FF2B5EF4-FFF2-40B4-BE49-F238E27FC236}">
                <a16:creationId xmlns:a16="http://schemas.microsoft.com/office/drawing/2014/main" id="{9431DED1-D604-40D1-8FF5-9FB241900A25}"/>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1" name="Text Box 31">
            <a:extLst>
              <a:ext uri="{FF2B5EF4-FFF2-40B4-BE49-F238E27FC236}">
                <a16:creationId xmlns:a16="http://schemas.microsoft.com/office/drawing/2014/main" id="{524E59AF-12D2-49E6-BDB4-E4E950AEF766}"/>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2" name="Line 33">
            <a:extLst>
              <a:ext uri="{FF2B5EF4-FFF2-40B4-BE49-F238E27FC236}">
                <a16:creationId xmlns:a16="http://schemas.microsoft.com/office/drawing/2014/main" id="{5BA6D2ED-5863-4128-8226-E617623F38D2}"/>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4">
            <a:extLst>
              <a:ext uri="{FF2B5EF4-FFF2-40B4-BE49-F238E27FC236}">
                <a16:creationId xmlns:a16="http://schemas.microsoft.com/office/drawing/2014/main" id="{DBD860E6-459D-4FA8-A09B-E78CF5E8CF10}"/>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Line 35">
            <a:extLst>
              <a:ext uri="{FF2B5EF4-FFF2-40B4-BE49-F238E27FC236}">
                <a16:creationId xmlns:a16="http://schemas.microsoft.com/office/drawing/2014/main" id="{BDDDC289-5593-4D69-B917-FE16EC4E7C66}"/>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5" name="Text Box 36">
            <a:extLst>
              <a:ext uri="{FF2B5EF4-FFF2-40B4-BE49-F238E27FC236}">
                <a16:creationId xmlns:a16="http://schemas.microsoft.com/office/drawing/2014/main" id="{9B5C1123-28DA-498F-9F74-E67FC1B0B75D}"/>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6" name="Text Box 37">
            <a:extLst>
              <a:ext uri="{FF2B5EF4-FFF2-40B4-BE49-F238E27FC236}">
                <a16:creationId xmlns:a16="http://schemas.microsoft.com/office/drawing/2014/main" id="{F7D5B0AE-A3F4-4EB0-8246-A02DADEC866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7" name="Text Box 38">
            <a:extLst>
              <a:ext uri="{FF2B5EF4-FFF2-40B4-BE49-F238E27FC236}">
                <a16:creationId xmlns:a16="http://schemas.microsoft.com/office/drawing/2014/main" id="{DCA6F319-4649-4206-A52E-B1885E9E87A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8" name="Line 40">
            <a:extLst>
              <a:ext uri="{FF2B5EF4-FFF2-40B4-BE49-F238E27FC236}">
                <a16:creationId xmlns:a16="http://schemas.microsoft.com/office/drawing/2014/main" id="{F8023A9E-E15B-4FE1-AC9B-F4E63DBF0FDD}"/>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Text Box 43">
            <a:extLst>
              <a:ext uri="{FF2B5EF4-FFF2-40B4-BE49-F238E27FC236}">
                <a16:creationId xmlns:a16="http://schemas.microsoft.com/office/drawing/2014/main" id="{571F7D61-AECB-4683-885B-F418157D5E7B}"/>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60" name="Line 32">
            <a:extLst>
              <a:ext uri="{FF2B5EF4-FFF2-40B4-BE49-F238E27FC236}">
                <a16:creationId xmlns:a16="http://schemas.microsoft.com/office/drawing/2014/main" id="{C9D60DFB-0BA0-49F9-AFCB-3CEBF9ED2E8A}"/>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Line 34">
            <a:extLst>
              <a:ext uri="{FF2B5EF4-FFF2-40B4-BE49-F238E27FC236}">
                <a16:creationId xmlns:a16="http://schemas.microsoft.com/office/drawing/2014/main" id="{2B8F0A1F-3F22-4423-A280-B4711C904D9F}"/>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2" name="Line 35">
            <a:extLst>
              <a:ext uri="{FF2B5EF4-FFF2-40B4-BE49-F238E27FC236}">
                <a16:creationId xmlns:a16="http://schemas.microsoft.com/office/drawing/2014/main" id="{CCD9167E-C308-41D3-A28F-27A62BC3B078}"/>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8178" name="Text Box 46">
            <a:extLst>
              <a:ext uri="{FF2B5EF4-FFF2-40B4-BE49-F238E27FC236}">
                <a16:creationId xmlns:a16="http://schemas.microsoft.com/office/drawing/2014/main" id="{ED005D1C-F3AB-4F9F-BEE1-36B7989F65C6}"/>
              </a:ext>
            </a:extLst>
          </p:cNvPr>
          <p:cNvSpPr txBox="1">
            <a:spLocks noChangeArrowheads="1"/>
          </p:cNvSpPr>
          <p:nvPr/>
        </p:nvSpPr>
        <p:spPr bwMode="auto">
          <a:xfrm>
            <a:off x="1295400" y="5181600"/>
            <a:ext cx="66436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 </a:t>
            </a:r>
            <a:r>
              <a:rPr lang="en-US" altLang="en-US" sz="1600" b="0">
                <a:solidFill>
                  <a:srgbClr val="FFCC99"/>
                </a:solidFill>
              </a:rPr>
              <a:t>congenital ET w/o nystagmus’</a:t>
            </a:r>
          </a:p>
          <a:p>
            <a:pPr eaLnBrk="1" hangingPunct="1">
              <a:spcBef>
                <a:spcPct val="0"/>
              </a:spcBef>
              <a:buClrTx/>
              <a:buSzTx/>
              <a:buFontTx/>
              <a:buNone/>
            </a:pPr>
            <a:r>
              <a:rPr lang="en-US" altLang="en-US" sz="1600" b="0">
                <a:solidFill>
                  <a:srgbClr val="FFCC99"/>
                </a:solidFill>
              </a:rPr>
              <a:t>--Consider workup for a CNS lesion</a:t>
            </a:r>
          </a:p>
          <a:p>
            <a:pPr eaLnBrk="1" hangingPunct="1">
              <a:spcBef>
                <a:spcPct val="0"/>
              </a:spcBef>
              <a:buClrTx/>
              <a:buSzTx/>
              <a:buFontTx/>
              <a:buNone/>
            </a:pPr>
            <a:r>
              <a:rPr lang="en-US" altLang="en-US" sz="1600">
                <a:solidFill>
                  <a:srgbClr val="FFCC99"/>
                </a:solidFill>
              </a:rPr>
              <a:t>Management</a:t>
            </a:r>
          </a:p>
          <a:p>
            <a:pPr eaLnBrk="1" hangingPunct="1">
              <a:spcBef>
                <a:spcPct val="0"/>
              </a:spcBef>
              <a:buClrTx/>
              <a:buSzTx/>
              <a:buFontTx/>
              <a:buNone/>
            </a:pPr>
            <a:r>
              <a:rPr lang="en-US" altLang="en-US" sz="1600" b="0">
                <a:solidFill>
                  <a:srgbClr val="FFCC99"/>
                </a:solidFill>
              </a:rPr>
              <a:t>--CR for any accommodative component</a:t>
            </a:r>
          </a:p>
          <a:p>
            <a:pPr eaLnBrk="1" hangingPunct="1">
              <a:spcBef>
                <a:spcPct val="0"/>
              </a:spcBef>
              <a:buClrTx/>
              <a:buSzTx/>
              <a:buFontTx/>
              <a:buNone/>
            </a:pPr>
            <a:r>
              <a:rPr lang="en-US" altLang="en-US" sz="1600" b="0">
                <a:solidFill>
                  <a:srgbClr val="FFCC99"/>
                </a:solidFill>
              </a:rPr>
              <a:t>--Consider prism adaptation prior to bilateral medial rectus recession</a:t>
            </a:r>
          </a:p>
        </p:txBody>
      </p:sp>
      <p:sp>
        <p:nvSpPr>
          <p:cNvPr id="178180" name="Text Box 3">
            <a:extLst>
              <a:ext uri="{FF2B5EF4-FFF2-40B4-BE49-F238E27FC236}">
                <a16:creationId xmlns:a16="http://schemas.microsoft.com/office/drawing/2014/main" id="{9DE7850A-9182-48D2-9794-55E27274208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1" name="Text Box 4">
            <a:extLst>
              <a:ext uri="{FF2B5EF4-FFF2-40B4-BE49-F238E27FC236}">
                <a16:creationId xmlns:a16="http://schemas.microsoft.com/office/drawing/2014/main" id="{82E0F5E0-4626-475C-AA00-21DE9AAB6FC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78182" name="Text Box 5">
            <a:extLst>
              <a:ext uri="{FF2B5EF4-FFF2-40B4-BE49-F238E27FC236}">
                <a16:creationId xmlns:a16="http://schemas.microsoft.com/office/drawing/2014/main" id="{ECB62D3F-F6A7-47E6-A837-FA81C49892CE}"/>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78183" name="Text Box 6">
            <a:extLst>
              <a:ext uri="{FF2B5EF4-FFF2-40B4-BE49-F238E27FC236}">
                <a16:creationId xmlns:a16="http://schemas.microsoft.com/office/drawing/2014/main" id="{6EC9E3AD-EE95-45AA-97B5-E5DE082A35D7}"/>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78184" name="Text Box 7">
            <a:extLst>
              <a:ext uri="{FF2B5EF4-FFF2-40B4-BE49-F238E27FC236}">
                <a16:creationId xmlns:a16="http://schemas.microsoft.com/office/drawing/2014/main" id="{2E834F5F-5154-4138-8827-BC509D66CA6C}"/>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78185" name="Text Box 8">
            <a:extLst>
              <a:ext uri="{FF2B5EF4-FFF2-40B4-BE49-F238E27FC236}">
                <a16:creationId xmlns:a16="http://schemas.microsoft.com/office/drawing/2014/main" id="{D23D3CCE-4575-4A6D-9CE3-275C3D643CB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78186" name="Line 9">
            <a:extLst>
              <a:ext uri="{FF2B5EF4-FFF2-40B4-BE49-F238E27FC236}">
                <a16:creationId xmlns:a16="http://schemas.microsoft.com/office/drawing/2014/main" id="{F98AA090-B47D-4927-AD22-13277F4FE2C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7" name="Line 10">
            <a:extLst>
              <a:ext uri="{FF2B5EF4-FFF2-40B4-BE49-F238E27FC236}">
                <a16:creationId xmlns:a16="http://schemas.microsoft.com/office/drawing/2014/main" id="{EA79ECA9-314B-483D-9B72-4217994B42F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8" name="Line 11">
            <a:extLst>
              <a:ext uri="{FF2B5EF4-FFF2-40B4-BE49-F238E27FC236}">
                <a16:creationId xmlns:a16="http://schemas.microsoft.com/office/drawing/2014/main" id="{6DC82F5A-0D37-4D2E-B945-99A186E09D0F}"/>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Line 12">
            <a:extLst>
              <a:ext uri="{FF2B5EF4-FFF2-40B4-BE49-F238E27FC236}">
                <a16:creationId xmlns:a16="http://schemas.microsoft.com/office/drawing/2014/main" id="{37F4B2D3-5C47-407B-9A1F-8E8184B201A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0" name="Line 13">
            <a:extLst>
              <a:ext uri="{FF2B5EF4-FFF2-40B4-BE49-F238E27FC236}">
                <a16:creationId xmlns:a16="http://schemas.microsoft.com/office/drawing/2014/main" id="{09B485A5-14EA-49D8-820F-EFC059BB8D15}"/>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1" name="Line 14">
            <a:extLst>
              <a:ext uri="{FF2B5EF4-FFF2-40B4-BE49-F238E27FC236}">
                <a16:creationId xmlns:a16="http://schemas.microsoft.com/office/drawing/2014/main" id="{3EAD9B5C-93B3-48F5-ACF3-C00E114CAC7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2" name="Line 15">
            <a:extLst>
              <a:ext uri="{FF2B5EF4-FFF2-40B4-BE49-F238E27FC236}">
                <a16:creationId xmlns:a16="http://schemas.microsoft.com/office/drawing/2014/main" id="{7DE9E510-C53E-4B38-AFB6-D0DE01D8D8D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3" name="Line 16">
            <a:extLst>
              <a:ext uri="{FF2B5EF4-FFF2-40B4-BE49-F238E27FC236}">
                <a16:creationId xmlns:a16="http://schemas.microsoft.com/office/drawing/2014/main" id="{5F596862-61F9-4AED-94C4-2784E5C6BF5B}"/>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94" name="Rectangle 17">
            <a:extLst>
              <a:ext uri="{FF2B5EF4-FFF2-40B4-BE49-F238E27FC236}">
                <a16:creationId xmlns:a16="http://schemas.microsoft.com/office/drawing/2014/main" id="{E324EF5E-DCED-4656-B82C-9CFB4FA7533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78195" name="Rectangle 18">
            <a:extLst>
              <a:ext uri="{FF2B5EF4-FFF2-40B4-BE49-F238E27FC236}">
                <a16:creationId xmlns:a16="http://schemas.microsoft.com/office/drawing/2014/main" id="{4BDFC19C-C1A2-4DE7-8C3D-BC8E74EB78F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78196" name="Text Box 19">
            <a:extLst>
              <a:ext uri="{FF2B5EF4-FFF2-40B4-BE49-F238E27FC236}">
                <a16:creationId xmlns:a16="http://schemas.microsoft.com/office/drawing/2014/main" id="{2CECB560-EC46-409F-84B7-7D9554ECD776}"/>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78197" name="Text Box 20">
            <a:extLst>
              <a:ext uri="{FF2B5EF4-FFF2-40B4-BE49-F238E27FC236}">
                <a16:creationId xmlns:a16="http://schemas.microsoft.com/office/drawing/2014/main" id="{E5FC1B87-A5BF-4F5E-A751-F6D0DFA23DE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78198" name="Text Box 21">
            <a:extLst>
              <a:ext uri="{FF2B5EF4-FFF2-40B4-BE49-F238E27FC236}">
                <a16:creationId xmlns:a16="http://schemas.microsoft.com/office/drawing/2014/main" id="{BCE7DDF9-049E-419B-8D0A-C2EE918EA84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78215" name="Text Box 38">
            <a:extLst>
              <a:ext uri="{FF2B5EF4-FFF2-40B4-BE49-F238E27FC236}">
                <a16:creationId xmlns:a16="http://schemas.microsoft.com/office/drawing/2014/main" id="{5FD26AAA-7FF2-48C0-8C3F-2D10B5B9F01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78216" name="Text Box 39">
            <a:extLst>
              <a:ext uri="{FF2B5EF4-FFF2-40B4-BE49-F238E27FC236}">
                <a16:creationId xmlns:a16="http://schemas.microsoft.com/office/drawing/2014/main" id="{9BCB51D3-3500-4E3E-BD86-AC49A620AF2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78217" name="Text Box 40">
            <a:extLst>
              <a:ext uri="{FF2B5EF4-FFF2-40B4-BE49-F238E27FC236}">
                <a16:creationId xmlns:a16="http://schemas.microsoft.com/office/drawing/2014/main" id="{51CAF317-ABAD-49BB-86FC-960DD7AE3128}"/>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78218" name="Line 41">
            <a:extLst>
              <a:ext uri="{FF2B5EF4-FFF2-40B4-BE49-F238E27FC236}">
                <a16:creationId xmlns:a16="http://schemas.microsoft.com/office/drawing/2014/main" id="{E30644BB-6922-4ECC-B0CB-AB94C3200C0B}"/>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19" name="Line 42">
            <a:extLst>
              <a:ext uri="{FF2B5EF4-FFF2-40B4-BE49-F238E27FC236}">
                <a16:creationId xmlns:a16="http://schemas.microsoft.com/office/drawing/2014/main" id="{2A972B92-EC7E-4219-8E2B-EFCF037D82A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0" name="Line 43">
            <a:extLst>
              <a:ext uri="{FF2B5EF4-FFF2-40B4-BE49-F238E27FC236}">
                <a16:creationId xmlns:a16="http://schemas.microsoft.com/office/drawing/2014/main" id="{713175C9-2542-43F9-A94E-CEC6C2CFBDD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1" name="Line 44">
            <a:extLst>
              <a:ext uri="{FF2B5EF4-FFF2-40B4-BE49-F238E27FC236}">
                <a16:creationId xmlns:a16="http://schemas.microsoft.com/office/drawing/2014/main" id="{F6FB1E29-F3DA-4ED2-9AC8-00AA05981171}"/>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222" name="Text Box 45">
            <a:extLst>
              <a:ext uri="{FF2B5EF4-FFF2-40B4-BE49-F238E27FC236}">
                <a16:creationId xmlns:a16="http://schemas.microsoft.com/office/drawing/2014/main" id="{571E7FA3-D654-4BA0-9F17-5DB826C51A0C}"/>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Nonaccommodative: </a:t>
            </a:r>
            <a:r>
              <a:rPr lang="en-US" altLang="en-US" sz="1600" i="1">
                <a:solidFill>
                  <a:srgbClr val="0000FF"/>
                </a:solidFill>
              </a:rPr>
              <a:t>Basic</a:t>
            </a:r>
          </a:p>
          <a:p>
            <a:pPr eaLnBrk="1" hangingPunct="1">
              <a:spcBef>
                <a:spcPct val="0"/>
              </a:spcBef>
              <a:buClrTx/>
              <a:buSzTx/>
              <a:buFontTx/>
              <a:buNone/>
            </a:pPr>
            <a:r>
              <a:rPr lang="en-US" altLang="en-US" sz="1600" b="0"/>
              <a:t>--In essence, is the acquired version of…</a:t>
            </a:r>
            <a:r>
              <a:rPr lang="en-US" altLang="en-US" sz="1600" b="0">
                <a:solidFill>
                  <a:srgbClr val="0000FF"/>
                </a:solidFill>
              </a:rPr>
              <a:t>‘congenital ET w/o nystagmus’</a:t>
            </a:r>
          </a:p>
          <a:p>
            <a:pPr eaLnBrk="1" hangingPunct="1">
              <a:spcBef>
                <a:spcPct val="0"/>
              </a:spcBef>
              <a:buClrTx/>
              <a:buSzTx/>
              <a:buFontTx/>
              <a:buNone/>
            </a:pPr>
            <a:r>
              <a:rPr lang="en-US" altLang="en-US" sz="1600" b="0"/>
              <a:t>--Consider workup for a…</a:t>
            </a:r>
            <a:r>
              <a:rPr lang="en-US" altLang="en-US" sz="1600" b="0">
                <a:solidFill>
                  <a:srgbClr val="0000FF"/>
                </a:solidFill>
              </a:rPr>
              <a:t>CNS lesion</a:t>
            </a:r>
          </a:p>
          <a:p>
            <a:pPr eaLnBrk="1" hangingPunct="1">
              <a:spcBef>
                <a:spcPct val="0"/>
              </a:spcBef>
              <a:buClrTx/>
              <a:buSzTx/>
              <a:buFontTx/>
              <a:buNone/>
            </a:pPr>
            <a:r>
              <a:rPr lang="en-US" altLang="en-US" sz="1600"/>
              <a:t>Management</a:t>
            </a:r>
          </a:p>
          <a:p>
            <a:pPr eaLnBrk="1" hangingPunct="1">
              <a:spcBef>
                <a:spcPct val="0"/>
              </a:spcBef>
              <a:buClrTx/>
              <a:buSzTx/>
              <a:buFontTx/>
              <a:buNone/>
            </a:pPr>
            <a:r>
              <a:rPr lang="en-US" altLang="en-US" sz="1600" b="0"/>
              <a:t>--CR for any accommodative component</a:t>
            </a:r>
          </a:p>
          <a:p>
            <a:pPr eaLnBrk="1" hangingPunct="1">
              <a:spcBef>
                <a:spcPct val="0"/>
              </a:spcBef>
              <a:buClrTx/>
              <a:buSzTx/>
              <a:buFontTx/>
              <a:buNone/>
            </a:pPr>
            <a:r>
              <a:rPr lang="en-US" altLang="en-US" sz="1600" b="0"/>
              <a:t>--Consider </a:t>
            </a:r>
            <a:r>
              <a:rPr lang="en-US" altLang="en-US" sz="1600" b="0">
                <a:solidFill>
                  <a:srgbClr val="0000FF"/>
                </a:solidFill>
              </a:rPr>
              <a:t>prism adaptation</a:t>
            </a:r>
            <a:r>
              <a:rPr lang="en-US" altLang="en-US" sz="1600" b="0"/>
              <a:t> prior to </a:t>
            </a:r>
            <a:r>
              <a:rPr lang="en-US" altLang="en-US" sz="1600" b="0">
                <a:solidFill>
                  <a:srgbClr val="0000FF"/>
                </a:solidFill>
              </a:rPr>
              <a:t>bilateral medial rectus recession</a:t>
            </a:r>
          </a:p>
        </p:txBody>
      </p:sp>
      <p:sp>
        <p:nvSpPr>
          <p:cNvPr id="178225" name="Slide Number Placeholder 1">
            <a:extLst>
              <a:ext uri="{FF2B5EF4-FFF2-40B4-BE49-F238E27FC236}">
                <a16:creationId xmlns:a16="http://schemas.microsoft.com/office/drawing/2014/main" id="{5FCBF89D-9BC6-4DA6-955D-E3181032B02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82DA96-7DB2-4E1E-B17F-AB3B7B3F502A}" type="slidenum">
              <a:rPr lang="en-US" altLang="en-US" sz="1000"/>
              <a:pPr>
                <a:spcBef>
                  <a:spcPct val="0"/>
                </a:spcBef>
                <a:buClrTx/>
                <a:buSzTx/>
                <a:buFontTx/>
                <a:buNone/>
              </a:pPr>
              <a:t>229</a:t>
            </a:fld>
            <a:endParaRPr lang="en-US" altLang="en-US" sz="1000"/>
          </a:p>
        </p:txBody>
      </p:sp>
      <p:sp>
        <p:nvSpPr>
          <p:cNvPr id="2" name="Title 1">
            <a:extLst>
              <a:ext uri="{FF2B5EF4-FFF2-40B4-BE49-F238E27FC236}">
                <a16:creationId xmlns:a16="http://schemas.microsoft.com/office/drawing/2014/main" id="{A21B6FA8-D38C-43A4-A125-DB8B8FBC9B4E}"/>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13C2ED67-20D3-4678-995C-EA3D82EF6E9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40457663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8D7D9004-AC2A-4EEF-A98B-6CD519F2260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0723" name="Rectangle 3">
            <a:extLst>
              <a:ext uri="{FF2B5EF4-FFF2-40B4-BE49-F238E27FC236}">
                <a16:creationId xmlns:a16="http://schemas.microsoft.com/office/drawing/2014/main" id="{B4A42356-16C0-4089-AEC7-458EDAE56AF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0725" name="Text Box 22">
            <a:extLst>
              <a:ext uri="{FF2B5EF4-FFF2-40B4-BE49-F238E27FC236}">
                <a16:creationId xmlns:a16="http://schemas.microsoft.com/office/drawing/2014/main" id="{58AEDEB6-D4E4-4590-8636-77C6FFB6672B}"/>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0726" name="Text Box 23">
            <a:extLst>
              <a:ext uri="{FF2B5EF4-FFF2-40B4-BE49-F238E27FC236}">
                <a16:creationId xmlns:a16="http://schemas.microsoft.com/office/drawing/2014/main" id="{FB3CADD9-8D09-4A31-9D72-D93AD898068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0727" name="Text Box 24">
            <a:extLst>
              <a:ext uri="{FF2B5EF4-FFF2-40B4-BE49-F238E27FC236}">
                <a16:creationId xmlns:a16="http://schemas.microsoft.com/office/drawing/2014/main" id="{5055C695-B305-4B3C-9F75-D930515D79D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0728" name="Line 25">
            <a:extLst>
              <a:ext uri="{FF2B5EF4-FFF2-40B4-BE49-F238E27FC236}">
                <a16:creationId xmlns:a16="http://schemas.microsoft.com/office/drawing/2014/main" id="{7D55B04A-E240-4A65-9A2B-8C650B9E7405}"/>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9" name="Line 26">
            <a:extLst>
              <a:ext uri="{FF2B5EF4-FFF2-40B4-BE49-F238E27FC236}">
                <a16:creationId xmlns:a16="http://schemas.microsoft.com/office/drawing/2014/main" id="{0D546BCD-6C93-4F0D-851A-910618D9DB0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0" name="Slide Number Placeholder 1">
            <a:extLst>
              <a:ext uri="{FF2B5EF4-FFF2-40B4-BE49-F238E27FC236}">
                <a16:creationId xmlns:a16="http://schemas.microsoft.com/office/drawing/2014/main" id="{D3D39A97-2CEB-4C29-8377-B1DB3940C9C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3093643-1A37-46EA-A5C4-F65E7B55F090}" type="slidenum">
              <a:rPr lang="en-US" altLang="en-US" sz="1000"/>
              <a:pPr>
                <a:spcBef>
                  <a:spcPct val="0"/>
                </a:spcBef>
                <a:buClrTx/>
                <a:buSzTx/>
                <a:buFontTx/>
                <a:buNone/>
              </a:pPr>
              <a:t>23</a:t>
            </a:fld>
            <a:endParaRPr lang="en-US" altLang="en-US" sz="1000"/>
          </a:p>
        </p:txBody>
      </p:sp>
      <p:sp>
        <p:nvSpPr>
          <p:cNvPr id="30731" name="TextBox 1">
            <a:extLst>
              <a:ext uri="{FF2B5EF4-FFF2-40B4-BE49-F238E27FC236}">
                <a16:creationId xmlns:a16="http://schemas.microsoft.com/office/drawing/2014/main" id="{45D3F10F-DAE9-48C4-836D-57D36D3D2D30}"/>
              </a:ext>
            </a:extLst>
          </p:cNvPr>
          <p:cNvSpPr txBox="1">
            <a:spLocks noChangeArrowheads="1"/>
          </p:cNvSpPr>
          <p:nvPr/>
        </p:nvSpPr>
        <p:spPr bwMode="auto">
          <a:xfrm>
            <a:off x="457200" y="3505200"/>
            <a:ext cx="8315325" cy="1323975"/>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Why is the term </a:t>
            </a:r>
            <a:r>
              <a:rPr lang="en-US" altLang="en-US" sz="1600" b="0" dirty="0">
                <a:solidFill>
                  <a:srgbClr val="0000FF"/>
                </a:solidFill>
              </a:rPr>
              <a:t>congenital</a:t>
            </a:r>
            <a:r>
              <a:rPr lang="en-US" altLang="en-US" sz="1600" b="0" i="1" dirty="0">
                <a:solidFill>
                  <a:srgbClr val="0000FF"/>
                </a:solidFill>
              </a:rPr>
              <a:t> a misnomer here?</a:t>
            </a:r>
          </a:p>
          <a:p>
            <a:pPr eaLnBrk="1" hangingPunct="1">
              <a:spcBef>
                <a:spcPct val="0"/>
              </a:spcBef>
              <a:buClrTx/>
              <a:buSzTx/>
              <a:buFontTx/>
              <a:buNone/>
            </a:pPr>
            <a:r>
              <a:rPr lang="en-US" altLang="en-US" sz="1600" b="0" dirty="0">
                <a:solidFill>
                  <a:srgbClr val="0000FF"/>
                </a:solidFill>
              </a:rPr>
              <a:t>Technically, a congenital disorder must be present at birth—it can’t show up 6 months later</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For this reason, some clinicians refer to these ETs not as ‘congenital,’ but as what?</a:t>
            </a:r>
          </a:p>
          <a:p>
            <a:pPr eaLnBrk="1" hangingPunct="1">
              <a:spcBef>
                <a:spcPct val="0"/>
              </a:spcBef>
              <a:buClrTx/>
              <a:buSzTx/>
              <a:buFontTx/>
              <a:buNone/>
            </a:pPr>
            <a:r>
              <a:rPr lang="en-US" altLang="en-US" sz="1600" i="1" dirty="0">
                <a:solidFill>
                  <a:srgbClr val="0000FF"/>
                </a:solidFill>
              </a:rPr>
              <a:t>Infantile</a:t>
            </a:r>
            <a:r>
              <a:rPr lang="en-US" altLang="en-US" sz="1600" b="0" dirty="0">
                <a:solidFill>
                  <a:srgbClr val="0000FF"/>
                </a:solidFill>
              </a:rPr>
              <a:t> esotropia</a:t>
            </a:r>
          </a:p>
        </p:txBody>
      </p:sp>
      <p:sp>
        <p:nvSpPr>
          <p:cNvPr id="30732" name="TextBox 2">
            <a:extLst>
              <a:ext uri="{FF2B5EF4-FFF2-40B4-BE49-F238E27FC236}">
                <a16:creationId xmlns:a16="http://schemas.microsoft.com/office/drawing/2014/main" id="{8A71FCF4-4728-4B67-B99B-70A1AB37E49C}"/>
              </a:ext>
            </a:extLst>
          </p:cNvPr>
          <p:cNvSpPr txBox="1">
            <a:spLocks noChangeArrowheads="1"/>
          </p:cNvSpPr>
          <p:nvPr/>
        </p:nvSpPr>
        <p:spPr bwMode="auto">
          <a:xfrm>
            <a:off x="762000" y="2495550"/>
            <a:ext cx="138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dirty="0">
                <a:solidFill>
                  <a:srgbClr val="0000FF"/>
                </a:solidFill>
                <a:latin typeface="Segoe Script" panose="020B0504020000000003" pitchFamily="34" charset="0"/>
              </a:rPr>
              <a:t>Infantile</a:t>
            </a:r>
          </a:p>
        </p:txBody>
      </p:sp>
      <p:cxnSp>
        <p:nvCxnSpPr>
          <p:cNvPr id="30733" name="Straight Connector 4">
            <a:extLst>
              <a:ext uri="{FF2B5EF4-FFF2-40B4-BE49-F238E27FC236}">
                <a16:creationId xmlns:a16="http://schemas.microsoft.com/office/drawing/2014/main" id="{4A4558EB-B318-4C3D-995B-A9470E55EA6D}"/>
              </a:ext>
            </a:extLst>
          </p:cNvPr>
          <p:cNvCxnSpPr>
            <a:cxnSpLocks noChangeShapeType="1"/>
          </p:cNvCxnSpPr>
          <p:nvPr/>
        </p:nvCxnSpPr>
        <p:spPr bwMode="auto">
          <a:xfrm>
            <a:off x="641350" y="2895600"/>
            <a:ext cx="1568450" cy="114300"/>
          </a:xfrm>
          <a:prstGeom prst="line">
            <a:avLst/>
          </a:prstGeom>
          <a:noFill/>
          <a:ln w="25400"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48F947A7-6965-46C4-9067-38BB9B3D120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31CFC741-7711-4F53-8E91-8304621438E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0" name="Text Box 31">
            <a:extLst>
              <a:ext uri="{FF2B5EF4-FFF2-40B4-BE49-F238E27FC236}">
                <a16:creationId xmlns:a16="http://schemas.microsoft.com/office/drawing/2014/main" id="{DF3F80AD-5DE5-4F39-A009-01DD0B7482F0}"/>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1" name="Line 33">
            <a:extLst>
              <a:ext uri="{FF2B5EF4-FFF2-40B4-BE49-F238E27FC236}">
                <a16:creationId xmlns:a16="http://schemas.microsoft.com/office/drawing/2014/main" id="{34C19A13-340A-42EC-B7F9-DF6F1DE42E7B}"/>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40F11847-EDFE-449F-AD71-9466E099DEEC}"/>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49E42EE4-A7E6-440D-B38D-7E643121E445}"/>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AECBB5FB-C408-4F3C-A9C5-4ED47D2E3392}"/>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03021325-4983-40DF-A1A4-44250ED216BF}"/>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8CBEFE7F-B4EE-4334-8080-BEA21FBF3C8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BA4B9BE5-F2EB-47E4-A3CA-FCEAEA2EA2BC}"/>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29D548FD-6016-47EE-AFB1-478E67D7A0A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D90493BB-4DC8-4ED4-9F0A-E16F115BA58C}"/>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34">
            <a:extLst>
              <a:ext uri="{FF2B5EF4-FFF2-40B4-BE49-F238E27FC236}">
                <a16:creationId xmlns:a16="http://schemas.microsoft.com/office/drawing/2014/main" id="{768E5FCF-F2E2-4527-8C85-2C7FD3A7F123}"/>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68EB5608-686A-48B7-A35B-D7ED1B5E856B}"/>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1251" name="Text Box 3">
            <a:extLst>
              <a:ext uri="{FF2B5EF4-FFF2-40B4-BE49-F238E27FC236}">
                <a16:creationId xmlns:a16="http://schemas.microsoft.com/office/drawing/2014/main" id="{F648E04F-1477-43BD-B1D6-6F570410596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2" name="Text Box 4">
            <a:extLst>
              <a:ext uri="{FF2B5EF4-FFF2-40B4-BE49-F238E27FC236}">
                <a16:creationId xmlns:a16="http://schemas.microsoft.com/office/drawing/2014/main" id="{BAED6AD8-3C47-4080-BC3A-9AD79E81606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3" name="Text Box 5">
            <a:extLst>
              <a:ext uri="{FF2B5EF4-FFF2-40B4-BE49-F238E27FC236}">
                <a16:creationId xmlns:a16="http://schemas.microsoft.com/office/drawing/2014/main" id="{00ABA4B9-BA94-4405-87F7-C5383C34CB3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1254" name="Text Box 6">
            <a:extLst>
              <a:ext uri="{FF2B5EF4-FFF2-40B4-BE49-F238E27FC236}">
                <a16:creationId xmlns:a16="http://schemas.microsoft.com/office/drawing/2014/main" id="{79A1AC0B-0894-4808-B012-BF6F83A2B78B}"/>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1255" name="Text Box 7">
            <a:extLst>
              <a:ext uri="{FF2B5EF4-FFF2-40B4-BE49-F238E27FC236}">
                <a16:creationId xmlns:a16="http://schemas.microsoft.com/office/drawing/2014/main" id="{C209AD86-C41D-40AB-B033-CFC61CF30C99}"/>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1256" name="Text Box 8">
            <a:extLst>
              <a:ext uri="{FF2B5EF4-FFF2-40B4-BE49-F238E27FC236}">
                <a16:creationId xmlns:a16="http://schemas.microsoft.com/office/drawing/2014/main" id="{AD3B1849-C8E1-4DA9-A96F-DD6BBF7815E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1257" name="Line 9">
            <a:extLst>
              <a:ext uri="{FF2B5EF4-FFF2-40B4-BE49-F238E27FC236}">
                <a16:creationId xmlns:a16="http://schemas.microsoft.com/office/drawing/2014/main" id="{C2E3F6D8-B3E7-4B23-9C08-A8FECC5668C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8" name="Line 10">
            <a:extLst>
              <a:ext uri="{FF2B5EF4-FFF2-40B4-BE49-F238E27FC236}">
                <a16:creationId xmlns:a16="http://schemas.microsoft.com/office/drawing/2014/main" id="{0BEE21E3-FB03-4D4A-8757-439E2787CD2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9" name="Line 11">
            <a:extLst>
              <a:ext uri="{FF2B5EF4-FFF2-40B4-BE49-F238E27FC236}">
                <a16:creationId xmlns:a16="http://schemas.microsoft.com/office/drawing/2014/main" id="{23EA2251-56E5-4AC2-9FD2-3BF9B8539A1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0" name="Line 12">
            <a:extLst>
              <a:ext uri="{FF2B5EF4-FFF2-40B4-BE49-F238E27FC236}">
                <a16:creationId xmlns:a16="http://schemas.microsoft.com/office/drawing/2014/main" id="{223A640C-1F28-4667-97CF-D398BEFD57C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1" name="Line 13">
            <a:extLst>
              <a:ext uri="{FF2B5EF4-FFF2-40B4-BE49-F238E27FC236}">
                <a16:creationId xmlns:a16="http://schemas.microsoft.com/office/drawing/2014/main" id="{889C515E-4B7F-4EFE-B868-7C2B6310067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2" name="Line 14">
            <a:extLst>
              <a:ext uri="{FF2B5EF4-FFF2-40B4-BE49-F238E27FC236}">
                <a16:creationId xmlns:a16="http://schemas.microsoft.com/office/drawing/2014/main" id="{5E032009-CB53-49A7-B8AE-544F154E3723}"/>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3" name="Line 15">
            <a:extLst>
              <a:ext uri="{FF2B5EF4-FFF2-40B4-BE49-F238E27FC236}">
                <a16:creationId xmlns:a16="http://schemas.microsoft.com/office/drawing/2014/main" id="{70E3578D-9040-4E91-BD0C-87915F9D7EC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4" name="Line 16">
            <a:extLst>
              <a:ext uri="{FF2B5EF4-FFF2-40B4-BE49-F238E27FC236}">
                <a16:creationId xmlns:a16="http://schemas.microsoft.com/office/drawing/2014/main" id="{D0AAC2F3-95E6-4D78-B306-9866AA74925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5" name="Rectangle 17">
            <a:extLst>
              <a:ext uri="{FF2B5EF4-FFF2-40B4-BE49-F238E27FC236}">
                <a16:creationId xmlns:a16="http://schemas.microsoft.com/office/drawing/2014/main" id="{25C59911-F47B-4A5E-BBE0-301A50C12BC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1266" name="Rectangle 18">
            <a:extLst>
              <a:ext uri="{FF2B5EF4-FFF2-40B4-BE49-F238E27FC236}">
                <a16:creationId xmlns:a16="http://schemas.microsoft.com/office/drawing/2014/main" id="{F5ECCA20-D9BA-4F4F-B12D-FA5549ED55D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1267" name="Text Box 19">
            <a:extLst>
              <a:ext uri="{FF2B5EF4-FFF2-40B4-BE49-F238E27FC236}">
                <a16:creationId xmlns:a16="http://schemas.microsoft.com/office/drawing/2014/main" id="{C48A092A-9B95-4889-AA18-05C1482F9AC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1268" name="Text Box 20">
            <a:extLst>
              <a:ext uri="{FF2B5EF4-FFF2-40B4-BE49-F238E27FC236}">
                <a16:creationId xmlns:a16="http://schemas.microsoft.com/office/drawing/2014/main" id="{073C5E81-D4DF-4C05-95B1-3F8E323A341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1269" name="Text Box 21">
            <a:extLst>
              <a:ext uri="{FF2B5EF4-FFF2-40B4-BE49-F238E27FC236}">
                <a16:creationId xmlns:a16="http://schemas.microsoft.com/office/drawing/2014/main" id="{64248291-8835-43AD-911B-6A16F0D667E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1286" name="Text Box 38">
            <a:extLst>
              <a:ext uri="{FF2B5EF4-FFF2-40B4-BE49-F238E27FC236}">
                <a16:creationId xmlns:a16="http://schemas.microsoft.com/office/drawing/2014/main" id="{1B7E4704-385F-40A7-B76F-1959BEB127E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1287" name="Text Box 39">
            <a:extLst>
              <a:ext uri="{FF2B5EF4-FFF2-40B4-BE49-F238E27FC236}">
                <a16:creationId xmlns:a16="http://schemas.microsoft.com/office/drawing/2014/main" id="{DDA1FEC7-4B02-41A8-9693-D438FF27E72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1288" name="Text Box 40">
            <a:extLst>
              <a:ext uri="{FF2B5EF4-FFF2-40B4-BE49-F238E27FC236}">
                <a16:creationId xmlns:a16="http://schemas.microsoft.com/office/drawing/2014/main" id="{9CB84F01-5ED1-4DB8-AE5D-ACCCC46B611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1289" name="Line 41">
            <a:extLst>
              <a:ext uri="{FF2B5EF4-FFF2-40B4-BE49-F238E27FC236}">
                <a16:creationId xmlns:a16="http://schemas.microsoft.com/office/drawing/2014/main" id="{F1BC0D76-6997-4F03-850C-277D3DCB901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0" name="Line 42">
            <a:extLst>
              <a:ext uri="{FF2B5EF4-FFF2-40B4-BE49-F238E27FC236}">
                <a16:creationId xmlns:a16="http://schemas.microsoft.com/office/drawing/2014/main" id="{E02C3B9C-554E-4BAD-B5D0-BF0EFAC8BE6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1" name="Line 43">
            <a:extLst>
              <a:ext uri="{FF2B5EF4-FFF2-40B4-BE49-F238E27FC236}">
                <a16:creationId xmlns:a16="http://schemas.microsoft.com/office/drawing/2014/main" id="{DB99075C-1696-4677-91C7-DE0E5ABCF5B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2" name="Line 44">
            <a:extLst>
              <a:ext uri="{FF2B5EF4-FFF2-40B4-BE49-F238E27FC236}">
                <a16:creationId xmlns:a16="http://schemas.microsoft.com/office/drawing/2014/main" id="{EDF5D2D2-FC39-42E5-8CDB-73012E50761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3" name="Text Box 45">
            <a:extLst>
              <a:ext uri="{FF2B5EF4-FFF2-40B4-BE49-F238E27FC236}">
                <a16:creationId xmlns:a16="http://schemas.microsoft.com/office/drawing/2014/main" id="{2DC164EA-2F96-4287-97D5-83E4B89C4646}"/>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Nonaccommodative: </a:t>
            </a:r>
            <a:r>
              <a:rPr lang="en-US" altLang="en-US" sz="1600" i="1" dirty="0">
                <a:solidFill>
                  <a:srgbClr val="B2B2B2"/>
                </a:solidFill>
              </a:rPr>
              <a:t>Basic</a:t>
            </a:r>
          </a:p>
          <a:p>
            <a:pPr eaLnBrk="1" hangingPunct="1">
              <a:spcBef>
                <a:spcPct val="0"/>
              </a:spcBef>
              <a:buClrTx/>
              <a:buSzTx/>
              <a:buFontTx/>
              <a:buNone/>
            </a:pPr>
            <a:r>
              <a:rPr lang="en-US" altLang="en-US" sz="1600" b="0" dirty="0">
                <a:solidFill>
                  <a:srgbClr val="B2B2B2"/>
                </a:solidFill>
              </a:rPr>
              <a:t>--In essence, is the acquired version of…‘congenital ET w/o nystagmus’</a:t>
            </a:r>
          </a:p>
          <a:p>
            <a:pPr eaLnBrk="1" hangingPunct="1">
              <a:spcBef>
                <a:spcPct val="0"/>
              </a:spcBef>
              <a:buClrTx/>
              <a:buSzTx/>
              <a:buFontTx/>
              <a:buNone/>
            </a:pPr>
            <a:r>
              <a:rPr lang="en-US" altLang="en-US" sz="1600" b="0" dirty="0">
                <a:solidFill>
                  <a:srgbClr val="B2B2B2"/>
                </a:solidFill>
              </a:rPr>
              <a:t>--Consider workup for a…CNS lesion</a:t>
            </a:r>
          </a:p>
          <a:p>
            <a:pPr eaLnBrk="1" hangingPunct="1">
              <a:spcBef>
                <a:spcPct val="0"/>
              </a:spcBef>
              <a:buClrTx/>
              <a:buSzTx/>
              <a:buFontTx/>
              <a:buNone/>
            </a:pPr>
            <a:r>
              <a:rPr lang="en-US" altLang="en-US" sz="1600" dirty="0">
                <a:solidFill>
                  <a:srgbClr val="B2B2B2"/>
                </a:solidFill>
              </a:rPr>
              <a:t>Management</a:t>
            </a:r>
          </a:p>
          <a:p>
            <a:pPr eaLnBrk="1" hangingPunct="1">
              <a:spcBef>
                <a:spcPct val="0"/>
              </a:spcBef>
              <a:buClrTx/>
              <a:buSzTx/>
              <a:buFontTx/>
              <a:buNone/>
            </a:pPr>
            <a:r>
              <a:rPr lang="en-US" altLang="en-US" sz="1600" b="0" dirty="0">
                <a:solidFill>
                  <a:srgbClr val="B2B2B2"/>
                </a:solidFill>
              </a:rPr>
              <a:t>--CR for any accommodative component</a:t>
            </a:r>
          </a:p>
          <a:p>
            <a:pPr eaLnBrk="1" hangingPunct="1">
              <a:spcBef>
                <a:spcPct val="0"/>
              </a:spcBef>
              <a:buClrTx/>
              <a:buSzTx/>
              <a:buFontTx/>
              <a:buNone/>
            </a:pPr>
            <a:r>
              <a:rPr lang="en-US" altLang="en-US" sz="1600" b="0" dirty="0">
                <a:solidFill>
                  <a:srgbClr val="B2B2B2"/>
                </a:solidFill>
              </a:rPr>
              <a:t>--Consider </a:t>
            </a:r>
            <a:r>
              <a:rPr lang="en-US" altLang="en-US" sz="1600" dirty="0">
                <a:solidFill>
                  <a:srgbClr val="0000FF"/>
                </a:solidFill>
              </a:rPr>
              <a:t>prism adaptation</a:t>
            </a:r>
            <a:r>
              <a:rPr lang="en-US" altLang="en-US" sz="1600" b="0" dirty="0"/>
              <a:t> </a:t>
            </a:r>
            <a:r>
              <a:rPr lang="en-US" altLang="en-US" sz="1600" b="0" dirty="0">
                <a:solidFill>
                  <a:srgbClr val="B2B2B2"/>
                </a:solidFill>
              </a:rPr>
              <a:t>prior to bilateral medial rectus recession</a:t>
            </a:r>
          </a:p>
        </p:txBody>
      </p:sp>
      <p:sp>
        <p:nvSpPr>
          <p:cNvPr id="181294" name="Text Box 46">
            <a:extLst>
              <a:ext uri="{FF2B5EF4-FFF2-40B4-BE49-F238E27FC236}">
                <a16:creationId xmlns:a16="http://schemas.microsoft.com/office/drawing/2014/main" id="{6D5360DA-2000-4E00-99C9-5B328D6E7E11}"/>
              </a:ext>
            </a:extLst>
          </p:cNvPr>
          <p:cNvSpPr txBox="1">
            <a:spLocks noChangeArrowheads="1"/>
          </p:cNvSpPr>
          <p:nvPr/>
        </p:nvSpPr>
        <p:spPr bwMode="auto">
          <a:xfrm>
            <a:off x="180975" y="5044553"/>
            <a:ext cx="7105650" cy="1384995"/>
          </a:xfrm>
          <a:prstGeom prst="rect">
            <a:avLst/>
          </a:prstGeom>
          <a:solidFill>
            <a:srgbClr val="99FF66"/>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What is </a:t>
            </a:r>
            <a:r>
              <a:rPr lang="en-US" altLang="en-US" sz="1400" b="0" dirty="0">
                <a:solidFill>
                  <a:srgbClr val="0000FF"/>
                </a:solidFill>
              </a:rPr>
              <a:t>prism adaptation</a:t>
            </a:r>
            <a:r>
              <a:rPr lang="en-US" altLang="en-US" sz="1400" b="0" i="1" dirty="0">
                <a:solidFill>
                  <a:srgbClr val="0000FF"/>
                </a:solidFill>
              </a:rPr>
              <a:t>?</a:t>
            </a:r>
            <a:endParaRPr lang="en-US" altLang="en-US" sz="1400" b="0" i="1" dirty="0">
              <a:solidFill>
                <a:srgbClr val="99FF66"/>
              </a:solidFill>
            </a:endParaRPr>
          </a:p>
          <a:p>
            <a:pPr eaLnBrk="1" hangingPunct="1">
              <a:spcBef>
                <a:spcPct val="0"/>
              </a:spcBef>
              <a:buClrTx/>
              <a:buSzTx/>
              <a:buFontTx/>
              <a:buNone/>
            </a:pPr>
            <a:r>
              <a:rPr lang="en-US" altLang="en-US" sz="1400" b="0" dirty="0">
                <a:solidFill>
                  <a:srgbClr val="99FF66"/>
                </a:solidFill>
              </a:rPr>
              <a:t>It is a process in which the </a:t>
            </a:r>
            <a:r>
              <a:rPr lang="en-US" altLang="en-US" sz="1400" b="0" dirty="0" err="1">
                <a:solidFill>
                  <a:srgbClr val="99FF66"/>
                </a:solidFill>
              </a:rPr>
              <a:t>pt</a:t>
            </a:r>
            <a:r>
              <a:rPr lang="en-US" altLang="en-US" sz="1400" b="0" dirty="0">
                <a:solidFill>
                  <a:srgbClr val="99FF66"/>
                </a:solidFill>
              </a:rPr>
              <a:t> is prescribed the full prism needed to nullify their ET,    then re-evaluated periodically to determine whether additional ET has been ‘uncovered.’ If it has, their prescription is updated to nullify the additional ET. This is repeated until the prism prescription is stable, at which time surgery is performed to correct the full final prism prescription. </a:t>
            </a:r>
          </a:p>
        </p:txBody>
      </p:sp>
      <p:sp>
        <p:nvSpPr>
          <p:cNvPr id="181295" name="Slide Number Placeholder 1">
            <a:extLst>
              <a:ext uri="{FF2B5EF4-FFF2-40B4-BE49-F238E27FC236}">
                <a16:creationId xmlns:a16="http://schemas.microsoft.com/office/drawing/2014/main" id="{FB2AFC8B-A92C-466C-A157-43F88867E79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8FB677-6A09-4DB9-B450-AD70957C6115}" type="slidenum">
              <a:rPr lang="en-US" altLang="en-US" sz="1000"/>
              <a:pPr>
                <a:spcBef>
                  <a:spcPct val="0"/>
                </a:spcBef>
                <a:buClrTx/>
                <a:buSzTx/>
                <a:buFontTx/>
                <a:buNone/>
              </a:pPr>
              <a:t>230</a:t>
            </a:fld>
            <a:endParaRPr lang="en-US" altLang="en-US" sz="1000"/>
          </a:p>
        </p:txBody>
      </p:sp>
      <p:sp>
        <p:nvSpPr>
          <p:cNvPr id="2" name="Oval 1">
            <a:extLst>
              <a:ext uri="{FF2B5EF4-FFF2-40B4-BE49-F238E27FC236}">
                <a16:creationId xmlns:a16="http://schemas.microsoft.com/office/drawing/2014/main" id="{EACD9798-7577-46BA-9E86-E4CC9C2D09B1}"/>
              </a:ext>
            </a:extLst>
          </p:cNvPr>
          <p:cNvSpPr/>
          <p:nvPr/>
        </p:nvSpPr>
        <p:spPr bwMode="auto">
          <a:xfrm>
            <a:off x="2123661" y="6362066"/>
            <a:ext cx="2133599" cy="456246"/>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D0E19116-998C-4B49-9471-B5265042DBAB}"/>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CCFF36AE-D7A0-425E-AA70-657C5300A89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95534934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31CFC741-7711-4F53-8E91-8304621438E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0" name="Text Box 31">
            <a:extLst>
              <a:ext uri="{FF2B5EF4-FFF2-40B4-BE49-F238E27FC236}">
                <a16:creationId xmlns:a16="http://schemas.microsoft.com/office/drawing/2014/main" id="{DF3F80AD-5DE5-4F39-A009-01DD0B7482F0}"/>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1" name="Line 33">
            <a:extLst>
              <a:ext uri="{FF2B5EF4-FFF2-40B4-BE49-F238E27FC236}">
                <a16:creationId xmlns:a16="http://schemas.microsoft.com/office/drawing/2014/main" id="{34C19A13-340A-42EC-B7F9-DF6F1DE42E7B}"/>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40F11847-EDFE-449F-AD71-9466E099DEEC}"/>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49E42EE4-A7E6-440D-B38D-7E643121E445}"/>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AECBB5FB-C408-4F3C-A9C5-4ED47D2E3392}"/>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03021325-4983-40DF-A1A4-44250ED216BF}"/>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8CBEFE7F-B4EE-4334-8080-BEA21FBF3C8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BA4B9BE5-F2EB-47E4-A3CA-FCEAEA2EA2BC}"/>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29D548FD-6016-47EE-AFB1-478E67D7A0A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D90493BB-4DC8-4ED4-9F0A-E16F115BA58C}"/>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34">
            <a:extLst>
              <a:ext uri="{FF2B5EF4-FFF2-40B4-BE49-F238E27FC236}">
                <a16:creationId xmlns:a16="http://schemas.microsoft.com/office/drawing/2014/main" id="{768E5FCF-F2E2-4527-8C85-2C7FD3A7F123}"/>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68EB5608-686A-48B7-A35B-D7ED1B5E856B}"/>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1251" name="Text Box 3">
            <a:extLst>
              <a:ext uri="{FF2B5EF4-FFF2-40B4-BE49-F238E27FC236}">
                <a16:creationId xmlns:a16="http://schemas.microsoft.com/office/drawing/2014/main" id="{F648E04F-1477-43BD-B1D6-6F570410596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2" name="Text Box 4">
            <a:extLst>
              <a:ext uri="{FF2B5EF4-FFF2-40B4-BE49-F238E27FC236}">
                <a16:creationId xmlns:a16="http://schemas.microsoft.com/office/drawing/2014/main" id="{BAED6AD8-3C47-4080-BC3A-9AD79E81606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3" name="Text Box 5">
            <a:extLst>
              <a:ext uri="{FF2B5EF4-FFF2-40B4-BE49-F238E27FC236}">
                <a16:creationId xmlns:a16="http://schemas.microsoft.com/office/drawing/2014/main" id="{00ABA4B9-BA94-4405-87F7-C5383C34CB3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1254" name="Text Box 6">
            <a:extLst>
              <a:ext uri="{FF2B5EF4-FFF2-40B4-BE49-F238E27FC236}">
                <a16:creationId xmlns:a16="http://schemas.microsoft.com/office/drawing/2014/main" id="{79A1AC0B-0894-4808-B012-BF6F83A2B78B}"/>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1255" name="Text Box 7">
            <a:extLst>
              <a:ext uri="{FF2B5EF4-FFF2-40B4-BE49-F238E27FC236}">
                <a16:creationId xmlns:a16="http://schemas.microsoft.com/office/drawing/2014/main" id="{C209AD86-C41D-40AB-B033-CFC61CF30C99}"/>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1256" name="Text Box 8">
            <a:extLst>
              <a:ext uri="{FF2B5EF4-FFF2-40B4-BE49-F238E27FC236}">
                <a16:creationId xmlns:a16="http://schemas.microsoft.com/office/drawing/2014/main" id="{AD3B1849-C8E1-4DA9-A96F-DD6BBF7815E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1257" name="Line 9">
            <a:extLst>
              <a:ext uri="{FF2B5EF4-FFF2-40B4-BE49-F238E27FC236}">
                <a16:creationId xmlns:a16="http://schemas.microsoft.com/office/drawing/2014/main" id="{C2E3F6D8-B3E7-4B23-9C08-A8FECC5668C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8" name="Line 10">
            <a:extLst>
              <a:ext uri="{FF2B5EF4-FFF2-40B4-BE49-F238E27FC236}">
                <a16:creationId xmlns:a16="http://schemas.microsoft.com/office/drawing/2014/main" id="{0BEE21E3-FB03-4D4A-8757-439E2787CD2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9" name="Line 11">
            <a:extLst>
              <a:ext uri="{FF2B5EF4-FFF2-40B4-BE49-F238E27FC236}">
                <a16:creationId xmlns:a16="http://schemas.microsoft.com/office/drawing/2014/main" id="{23EA2251-56E5-4AC2-9FD2-3BF9B8539A1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0" name="Line 12">
            <a:extLst>
              <a:ext uri="{FF2B5EF4-FFF2-40B4-BE49-F238E27FC236}">
                <a16:creationId xmlns:a16="http://schemas.microsoft.com/office/drawing/2014/main" id="{223A640C-1F28-4667-97CF-D398BEFD57C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1" name="Line 13">
            <a:extLst>
              <a:ext uri="{FF2B5EF4-FFF2-40B4-BE49-F238E27FC236}">
                <a16:creationId xmlns:a16="http://schemas.microsoft.com/office/drawing/2014/main" id="{889C515E-4B7F-4EFE-B868-7C2B6310067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2" name="Line 14">
            <a:extLst>
              <a:ext uri="{FF2B5EF4-FFF2-40B4-BE49-F238E27FC236}">
                <a16:creationId xmlns:a16="http://schemas.microsoft.com/office/drawing/2014/main" id="{5E032009-CB53-49A7-B8AE-544F154E3723}"/>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3" name="Line 15">
            <a:extLst>
              <a:ext uri="{FF2B5EF4-FFF2-40B4-BE49-F238E27FC236}">
                <a16:creationId xmlns:a16="http://schemas.microsoft.com/office/drawing/2014/main" id="{70E3578D-9040-4E91-BD0C-87915F9D7EC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4" name="Line 16">
            <a:extLst>
              <a:ext uri="{FF2B5EF4-FFF2-40B4-BE49-F238E27FC236}">
                <a16:creationId xmlns:a16="http://schemas.microsoft.com/office/drawing/2014/main" id="{D0AAC2F3-95E6-4D78-B306-9866AA74925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5" name="Rectangle 17">
            <a:extLst>
              <a:ext uri="{FF2B5EF4-FFF2-40B4-BE49-F238E27FC236}">
                <a16:creationId xmlns:a16="http://schemas.microsoft.com/office/drawing/2014/main" id="{25C59911-F47B-4A5E-BBE0-301A50C12BC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1266" name="Rectangle 18">
            <a:extLst>
              <a:ext uri="{FF2B5EF4-FFF2-40B4-BE49-F238E27FC236}">
                <a16:creationId xmlns:a16="http://schemas.microsoft.com/office/drawing/2014/main" id="{F5ECCA20-D9BA-4F4F-B12D-FA5549ED55D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1267" name="Text Box 19">
            <a:extLst>
              <a:ext uri="{FF2B5EF4-FFF2-40B4-BE49-F238E27FC236}">
                <a16:creationId xmlns:a16="http://schemas.microsoft.com/office/drawing/2014/main" id="{C48A092A-9B95-4889-AA18-05C1482F9AC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1268" name="Text Box 20">
            <a:extLst>
              <a:ext uri="{FF2B5EF4-FFF2-40B4-BE49-F238E27FC236}">
                <a16:creationId xmlns:a16="http://schemas.microsoft.com/office/drawing/2014/main" id="{073C5E81-D4DF-4C05-95B1-3F8E323A341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1269" name="Text Box 21">
            <a:extLst>
              <a:ext uri="{FF2B5EF4-FFF2-40B4-BE49-F238E27FC236}">
                <a16:creationId xmlns:a16="http://schemas.microsoft.com/office/drawing/2014/main" id="{64248291-8835-43AD-911B-6A16F0D667E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1286" name="Text Box 38">
            <a:extLst>
              <a:ext uri="{FF2B5EF4-FFF2-40B4-BE49-F238E27FC236}">
                <a16:creationId xmlns:a16="http://schemas.microsoft.com/office/drawing/2014/main" id="{1B7E4704-385F-40A7-B76F-1959BEB127E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1287" name="Text Box 39">
            <a:extLst>
              <a:ext uri="{FF2B5EF4-FFF2-40B4-BE49-F238E27FC236}">
                <a16:creationId xmlns:a16="http://schemas.microsoft.com/office/drawing/2014/main" id="{DDA1FEC7-4B02-41A8-9693-D438FF27E72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1288" name="Text Box 40">
            <a:extLst>
              <a:ext uri="{FF2B5EF4-FFF2-40B4-BE49-F238E27FC236}">
                <a16:creationId xmlns:a16="http://schemas.microsoft.com/office/drawing/2014/main" id="{9CB84F01-5ED1-4DB8-AE5D-ACCCC46B611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1289" name="Line 41">
            <a:extLst>
              <a:ext uri="{FF2B5EF4-FFF2-40B4-BE49-F238E27FC236}">
                <a16:creationId xmlns:a16="http://schemas.microsoft.com/office/drawing/2014/main" id="{F1BC0D76-6997-4F03-850C-277D3DCB901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0" name="Line 42">
            <a:extLst>
              <a:ext uri="{FF2B5EF4-FFF2-40B4-BE49-F238E27FC236}">
                <a16:creationId xmlns:a16="http://schemas.microsoft.com/office/drawing/2014/main" id="{E02C3B9C-554E-4BAD-B5D0-BF0EFAC8BE6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1" name="Line 43">
            <a:extLst>
              <a:ext uri="{FF2B5EF4-FFF2-40B4-BE49-F238E27FC236}">
                <a16:creationId xmlns:a16="http://schemas.microsoft.com/office/drawing/2014/main" id="{DB99075C-1696-4677-91C7-DE0E5ABCF5B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2" name="Line 44">
            <a:extLst>
              <a:ext uri="{FF2B5EF4-FFF2-40B4-BE49-F238E27FC236}">
                <a16:creationId xmlns:a16="http://schemas.microsoft.com/office/drawing/2014/main" id="{EDF5D2D2-FC39-42E5-8CDB-73012E50761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3" name="Text Box 45">
            <a:extLst>
              <a:ext uri="{FF2B5EF4-FFF2-40B4-BE49-F238E27FC236}">
                <a16:creationId xmlns:a16="http://schemas.microsoft.com/office/drawing/2014/main" id="{2DC164EA-2F96-4287-97D5-83E4B89C4646}"/>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Nonaccommodative: </a:t>
            </a:r>
            <a:r>
              <a:rPr lang="en-US" altLang="en-US" sz="1600" i="1" dirty="0">
                <a:solidFill>
                  <a:srgbClr val="B2B2B2"/>
                </a:solidFill>
              </a:rPr>
              <a:t>Basic</a:t>
            </a:r>
          </a:p>
          <a:p>
            <a:pPr eaLnBrk="1" hangingPunct="1">
              <a:spcBef>
                <a:spcPct val="0"/>
              </a:spcBef>
              <a:buClrTx/>
              <a:buSzTx/>
              <a:buFontTx/>
              <a:buNone/>
            </a:pPr>
            <a:r>
              <a:rPr lang="en-US" altLang="en-US" sz="1600" b="0" dirty="0">
                <a:solidFill>
                  <a:srgbClr val="B2B2B2"/>
                </a:solidFill>
              </a:rPr>
              <a:t>--In essence, is the acquired version of…‘congenital ET w/o nystagmus’</a:t>
            </a:r>
          </a:p>
          <a:p>
            <a:pPr eaLnBrk="1" hangingPunct="1">
              <a:spcBef>
                <a:spcPct val="0"/>
              </a:spcBef>
              <a:buClrTx/>
              <a:buSzTx/>
              <a:buFontTx/>
              <a:buNone/>
            </a:pPr>
            <a:r>
              <a:rPr lang="en-US" altLang="en-US" sz="1600" b="0" dirty="0">
                <a:solidFill>
                  <a:srgbClr val="B2B2B2"/>
                </a:solidFill>
              </a:rPr>
              <a:t>--Consider workup for a…CNS lesion</a:t>
            </a:r>
          </a:p>
          <a:p>
            <a:pPr eaLnBrk="1" hangingPunct="1">
              <a:spcBef>
                <a:spcPct val="0"/>
              </a:spcBef>
              <a:buClrTx/>
              <a:buSzTx/>
              <a:buFontTx/>
              <a:buNone/>
            </a:pPr>
            <a:r>
              <a:rPr lang="en-US" altLang="en-US" sz="1600" dirty="0">
                <a:solidFill>
                  <a:srgbClr val="B2B2B2"/>
                </a:solidFill>
              </a:rPr>
              <a:t>Management</a:t>
            </a:r>
          </a:p>
          <a:p>
            <a:pPr eaLnBrk="1" hangingPunct="1">
              <a:spcBef>
                <a:spcPct val="0"/>
              </a:spcBef>
              <a:buClrTx/>
              <a:buSzTx/>
              <a:buFontTx/>
              <a:buNone/>
            </a:pPr>
            <a:r>
              <a:rPr lang="en-US" altLang="en-US" sz="1600" b="0" dirty="0">
                <a:solidFill>
                  <a:srgbClr val="B2B2B2"/>
                </a:solidFill>
              </a:rPr>
              <a:t>--CR for any accommodative component</a:t>
            </a:r>
          </a:p>
          <a:p>
            <a:pPr eaLnBrk="1" hangingPunct="1">
              <a:spcBef>
                <a:spcPct val="0"/>
              </a:spcBef>
              <a:buClrTx/>
              <a:buSzTx/>
              <a:buFontTx/>
              <a:buNone/>
            </a:pPr>
            <a:r>
              <a:rPr lang="en-US" altLang="en-US" sz="1600" b="0" dirty="0">
                <a:solidFill>
                  <a:srgbClr val="B2B2B2"/>
                </a:solidFill>
              </a:rPr>
              <a:t>--Consider </a:t>
            </a:r>
            <a:r>
              <a:rPr lang="en-US" altLang="en-US" sz="1600" dirty="0">
                <a:solidFill>
                  <a:srgbClr val="0000FF"/>
                </a:solidFill>
              </a:rPr>
              <a:t>prism adaptation</a:t>
            </a:r>
            <a:r>
              <a:rPr lang="en-US" altLang="en-US" sz="1600" b="0" dirty="0"/>
              <a:t> </a:t>
            </a:r>
            <a:r>
              <a:rPr lang="en-US" altLang="en-US" sz="1600" b="0" dirty="0">
                <a:solidFill>
                  <a:srgbClr val="B2B2B2"/>
                </a:solidFill>
              </a:rPr>
              <a:t>prior to bilateral medial rectus recession</a:t>
            </a:r>
          </a:p>
        </p:txBody>
      </p:sp>
      <p:sp>
        <p:nvSpPr>
          <p:cNvPr id="181294" name="Text Box 46">
            <a:extLst>
              <a:ext uri="{FF2B5EF4-FFF2-40B4-BE49-F238E27FC236}">
                <a16:creationId xmlns:a16="http://schemas.microsoft.com/office/drawing/2014/main" id="{6D5360DA-2000-4E00-99C9-5B328D6E7E11}"/>
              </a:ext>
            </a:extLst>
          </p:cNvPr>
          <p:cNvSpPr txBox="1">
            <a:spLocks noChangeArrowheads="1"/>
          </p:cNvSpPr>
          <p:nvPr/>
        </p:nvSpPr>
        <p:spPr bwMode="auto">
          <a:xfrm>
            <a:off x="180975" y="5044553"/>
            <a:ext cx="7105650" cy="1384995"/>
          </a:xfrm>
          <a:prstGeom prst="rect">
            <a:avLst/>
          </a:prstGeom>
          <a:solidFill>
            <a:srgbClr val="99FF66"/>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What is </a:t>
            </a:r>
            <a:r>
              <a:rPr lang="en-US" altLang="en-US" sz="1400" b="0" dirty="0">
                <a:solidFill>
                  <a:srgbClr val="0000FF"/>
                </a:solidFill>
              </a:rPr>
              <a:t>prism adaptation</a:t>
            </a:r>
            <a:r>
              <a:rPr lang="en-US" altLang="en-US" sz="1400" b="0" i="1" dirty="0">
                <a:solidFill>
                  <a:srgbClr val="0000FF"/>
                </a:solidFill>
              </a:rPr>
              <a:t>?</a:t>
            </a:r>
          </a:p>
          <a:p>
            <a:pPr eaLnBrk="1" hangingPunct="1">
              <a:spcBef>
                <a:spcPct val="0"/>
              </a:spcBef>
              <a:buClrTx/>
              <a:buSzTx/>
              <a:buFontTx/>
              <a:buNone/>
            </a:pPr>
            <a:r>
              <a:rPr lang="en-US" altLang="en-US" sz="1400" b="0" dirty="0">
                <a:solidFill>
                  <a:srgbClr val="0000FF"/>
                </a:solidFill>
              </a:rPr>
              <a:t>It is a process in which the </a:t>
            </a:r>
            <a:r>
              <a:rPr lang="en-US" altLang="en-US" sz="1400" b="0" dirty="0" err="1">
                <a:solidFill>
                  <a:srgbClr val="0000FF"/>
                </a:solidFill>
              </a:rPr>
              <a:t>pt</a:t>
            </a:r>
            <a:r>
              <a:rPr lang="en-US" altLang="en-US" sz="1400" b="0" dirty="0">
                <a:solidFill>
                  <a:srgbClr val="0000FF"/>
                </a:solidFill>
              </a:rPr>
              <a:t> is prescribed the full prism needed to nullify their ET,    then re-evaluated periodically to determine whether additional ET has been ‘uncovered.’ If it has, their prescription is updated to nullify the additional ET. </a:t>
            </a:r>
            <a:r>
              <a:rPr lang="en-US" altLang="en-US" sz="1400" b="0" dirty="0">
                <a:solidFill>
                  <a:srgbClr val="99FF66"/>
                </a:solidFill>
              </a:rPr>
              <a:t>This is repeated until the prism prescription is stable, at which time surgery is performed to correct the full final prism prescription. </a:t>
            </a:r>
          </a:p>
        </p:txBody>
      </p:sp>
      <p:sp>
        <p:nvSpPr>
          <p:cNvPr id="181295" name="Slide Number Placeholder 1">
            <a:extLst>
              <a:ext uri="{FF2B5EF4-FFF2-40B4-BE49-F238E27FC236}">
                <a16:creationId xmlns:a16="http://schemas.microsoft.com/office/drawing/2014/main" id="{FB2AFC8B-A92C-466C-A157-43F88867E79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8FB677-6A09-4DB9-B450-AD70957C6115}" type="slidenum">
              <a:rPr lang="en-US" altLang="en-US" sz="1000"/>
              <a:pPr>
                <a:spcBef>
                  <a:spcPct val="0"/>
                </a:spcBef>
                <a:buClrTx/>
                <a:buSzTx/>
                <a:buFontTx/>
                <a:buNone/>
              </a:pPr>
              <a:t>231</a:t>
            </a:fld>
            <a:endParaRPr lang="en-US" altLang="en-US" sz="1000"/>
          </a:p>
        </p:txBody>
      </p:sp>
      <p:sp>
        <p:nvSpPr>
          <p:cNvPr id="2" name="Oval 1">
            <a:extLst>
              <a:ext uri="{FF2B5EF4-FFF2-40B4-BE49-F238E27FC236}">
                <a16:creationId xmlns:a16="http://schemas.microsoft.com/office/drawing/2014/main" id="{EACD9798-7577-46BA-9E86-E4CC9C2D09B1}"/>
              </a:ext>
            </a:extLst>
          </p:cNvPr>
          <p:cNvSpPr/>
          <p:nvPr/>
        </p:nvSpPr>
        <p:spPr bwMode="auto">
          <a:xfrm>
            <a:off x="2123661" y="6362066"/>
            <a:ext cx="2133599" cy="456246"/>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91AAA96D-4956-4077-B27A-919E2043D65B}"/>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2FA83A85-D165-4E83-9C2E-E9ADD12077D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80042457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31CFC741-7711-4F53-8E91-8304621438E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50" name="Text Box 31">
            <a:extLst>
              <a:ext uri="{FF2B5EF4-FFF2-40B4-BE49-F238E27FC236}">
                <a16:creationId xmlns:a16="http://schemas.microsoft.com/office/drawing/2014/main" id="{DF3F80AD-5DE5-4F39-A009-01DD0B7482F0}"/>
              </a:ext>
            </a:extLst>
          </p:cNvPr>
          <p:cNvSpPr txBox="1">
            <a:spLocks noChangeArrowheads="1"/>
          </p:cNvSpPr>
          <p:nvPr/>
        </p:nvSpPr>
        <p:spPr bwMode="auto">
          <a:xfrm>
            <a:off x="6948652" y="4681958"/>
            <a:ext cx="662361" cy="307777"/>
          </a:xfrm>
          <a:prstGeom prst="rect">
            <a:avLst/>
          </a:prstGeom>
          <a:solidFill>
            <a:srgbClr val="FFCC99"/>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Basic</a:t>
            </a:r>
          </a:p>
        </p:txBody>
      </p:sp>
      <p:sp>
        <p:nvSpPr>
          <p:cNvPr id="51" name="Line 33">
            <a:extLst>
              <a:ext uri="{FF2B5EF4-FFF2-40B4-BE49-F238E27FC236}">
                <a16:creationId xmlns:a16="http://schemas.microsoft.com/office/drawing/2014/main" id="{34C19A13-340A-42EC-B7F9-DF6F1DE42E7B}"/>
              </a:ext>
            </a:extLst>
          </p:cNvPr>
          <p:cNvSpPr>
            <a:spLocks noChangeShapeType="1"/>
          </p:cNvSpPr>
          <p:nvPr/>
        </p:nvSpPr>
        <p:spPr bwMode="auto">
          <a:xfrm>
            <a:off x="6934200" y="48614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40F11847-EDFE-449F-AD71-9466E099DEEC}"/>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49E42EE4-A7E6-440D-B38D-7E643121E445}"/>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AECBB5FB-C408-4F3C-A9C5-4ED47D2E3392}"/>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03021325-4983-40DF-A1A4-44250ED216BF}"/>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8CBEFE7F-B4EE-4334-8080-BEA21FBF3C8C}"/>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BA4B9BE5-F2EB-47E4-A3CA-FCEAEA2EA2BC}"/>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29D548FD-6016-47EE-AFB1-478E67D7A0A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D90493BB-4DC8-4ED4-9F0A-E16F115BA58C}"/>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 name="Line 34">
            <a:extLst>
              <a:ext uri="{FF2B5EF4-FFF2-40B4-BE49-F238E27FC236}">
                <a16:creationId xmlns:a16="http://schemas.microsoft.com/office/drawing/2014/main" id="{768E5FCF-F2E2-4527-8C85-2C7FD3A7F123}"/>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68EB5608-686A-48B7-A35B-D7ED1B5E856B}"/>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1250" name="Rectangle 2">
            <a:extLst>
              <a:ext uri="{FF2B5EF4-FFF2-40B4-BE49-F238E27FC236}">
                <a16:creationId xmlns:a16="http://schemas.microsoft.com/office/drawing/2014/main" id="{26FBA690-CD9C-42D6-8D4D-D235D469E10A}"/>
              </a:ext>
            </a:extLst>
          </p:cNvPr>
          <p:cNvSpPr>
            <a:spLocks noGrp="1" noChangeArrowheads="1"/>
          </p:cNvSpPr>
          <p:nvPr>
            <p:ph type="title"/>
          </p:nvPr>
        </p:nvSpPr>
        <p:spPr>
          <a:xfrm>
            <a:off x="457200" y="122238"/>
            <a:ext cx="7543800" cy="792162"/>
          </a:xfrm>
        </p:spPr>
        <p:txBody>
          <a:bodyPr/>
          <a:lstStyle/>
          <a:p>
            <a:pPr eaLnBrk="1" hangingPunct="1"/>
            <a:r>
              <a:rPr lang="en-US" altLang="en-US" sz="3500" dirty="0" err="1"/>
              <a:t>Comitant</a:t>
            </a:r>
            <a:r>
              <a:rPr lang="en-US" altLang="en-US" sz="3500" dirty="0"/>
              <a:t> Esotropia</a:t>
            </a:r>
            <a:endParaRPr lang="en-US" altLang="en-US" sz="3500" b="0" dirty="0"/>
          </a:p>
        </p:txBody>
      </p:sp>
      <p:sp>
        <p:nvSpPr>
          <p:cNvPr id="181251" name="Text Box 3">
            <a:extLst>
              <a:ext uri="{FF2B5EF4-FFF2-40B4-BE49-F238E27FC236}">
                <a16:creationId xmlns:a16="http://schemas.microsoft.com/office/drawing/2014/main" id="{F648E04F-1477-43BD-B1D6-6F570410596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2" name="Text Box 4">
            <a:extLst>
              <a:ext uri="{FF2B5EF4-FFF2-40B4-BE49-F238E27FC236}">
                <a16:creationId xmlns:a16="http://schemas.microsoft.com/office/drawing/2014/main" id="{BAED6AD8-3C47-4080-BC3A-9AD79E81606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1253" name="Text Box 5">
            <a:extLst>
              <a:ext uri="{FF2B5EF4-FFF2-40B4-BE49-F238E27FC236}">
                <a16:creationId xmlns:a16="http://schemas.microsoft.com/office/drawing/2014/main" id="{00ABA4B9-BA94-4405-87F7-C5383C34CB3C}"/>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1254" name="Text Box 6">
            <a:extLst>
              <a:ext uri="{FF2B5EF4-FFF2-40B4-BE49-F238E27FC236}">
                <a16:creationId xmlns:a16="http://schemas.microsoft.com/office/drawing/2014/main" id="{79A1AC0B-0894-4808-B012-BF6F83A2B78B}"/>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1255" name="Text Box 7">
            <a:extLst>
              <a:ext uri="{FF2B5EF4-FFF2-40B4-BE49-F238E27FC236}">
                <a16:creationId xmlns:a16="http://schemas.microsoft.com/office/drawing/2014/main" id="{C209AD86-C41D-40AB-B033-CFC61CF30C99}"/>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1256" name="Text Box 8">
            <a:extLst>
              <a:ext uri="{FF2B5EF4-FFF2-40B4-BE49-F238E27FC236}">
                <a16:creationId xmlns:a16="http://schemas.microsoft.com/office/drawing/2014/main" id="{AD3B1849-C8E1-4DA9-A96F-DD6BBF7815EC}"/>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1257" name="Line 9">
            <a:extLst>
              <a:ext uri="{FF2B5EF4-FFF2-40B4-BE49-F238E27FC236}">
                <a16:creationId xmlns:a16="http://schemas.microsoft.com/office/drawing/2014/main" id="{C2E3F6D8-B3E7-4B23-9C08-A8FECC5668C2}"/>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8" name="Line 10">
            <a:extLst>
              <a:ext uri="{FF2B5EF4-FFF2-40B4-BE49-F238E27FC236}">
                <a16:creationId xmlns:a16="http://schemas.microsoft.com/office/drawing/2014/main" id="{0BEE21E3-FB03-4D4A-8757-439E2787CD22}"/>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9" name="Line 11">
            <a:extLst>
              <a:ext uri="{FF2B5EF4-FFF2-40B4-BE49-F238E27FC236}">
                <a16:creationId xmlns:a16="http://schemas.microsoft.com/office/drawing/2014/main" id="{23EA2251-56E5-4AC2-9FD2-3BF9B8539A10}"/>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0" name="Line 12">
            <a:extLst>
              <a:ext uri="{FF2B5EF4-FFF2-40B4-BE49-F238E27FC236}">
                <a16:creationId xmlns:a16="http://schemas.microsoft.com/office/drawing/2014/main" id="{223A640C-1F28-4667-97CF-D398BEFD57C1}"/>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1" name="Line 13">
            <a:extLst>
              <a:ext uri="{FF2B5EF4-FFF2-40B4-BE49-F238E27FC236}">
                <a16:creationId xmlns:a16="http://schemas.microsoft.com/office/drawing/2014/main" id="{889C515E-4B7F-4EFE-B868-7C2B6310067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2" name="Line 14">
            <a:extLst>
              <a:ext uri="{FF2B5EF4-FFF2-40B4-BE49-F238E27FC236}">
                <a16:creationId xmlns:a16="http://schemas.microsoft.com/office/drawing/2014/main" id="{5E032009-CB53-49A7-B8AE-544F154E3723}"/>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3" name="Line 15">
            <a:extLst>
              <a:ext uri="{FF2B5EF4-FFF2-40B4-BE49-F238E27FC236}">
                <a16:creationId xmlns:a16="http://schemas.microsoft.com/office/drawing/2014/main" id="{70E3578D-9040-4E91-BD0C-87915F9D7EC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4" name="Line 16">
            <a:extLst>
              <a:ext uri="{FF2B5EF4-FFF2-40B4-BE49-F238E27FC236}">
                <a16:creationId xmlns:a16="http://schemas.microsoft.com/office/drawing/2014/main" id="{D0AAC2F3-95E6-4D78-B306-9866AA74925C}"/>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5" name="Rectangle 17">
            <a:extLst>
              <a:ext uri="{FF2B5EF4-FFF2-40B4-BE49-F238E27FC236}">
                <a16:creationId xmlns:a16="http://schemas.microsoft.com/office/drawing/2014/main" id="{25C59911-F47B-4A5E-BBE0-301A50C12BC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1266" name="Rectangle 18">
            <a:extLst>
              <a:ext uri="{FF2B5EF4-FFF2-40B4-BE49-F238E27FC236}">
                <a16:creationId xmlns:a16="http://schemas.microsoft.com/office/drawing/2014/main" id="{F5ECCA20-D9BA-4F4F-B12D-FA5549ED55D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1267" name="Text Box 19">
            <a:extLst>
              <a:ext uri="{FF2B5EF4-FFF2-40B4-BE49-F238E27FC236}">
                <a16:creationId xmlns:a16="http://schemas.microsoft.com/office/drawing/2014/main" id="{C48A092A-9B95-4889-AA18-05C1482F9AC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1268" name="Text Box 20">
            <a:extLst>
              <a:ext uri="{FF2B5EF4-FFF2-40B4-BE49-F238E27FC236}">
                <a16:creationId xmlns:a16="http://schemas.microsoft.com/office/drawing/2014/main" id="{073C5E81-D4DF-4C05-95B1-3F8E323A341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1269" name="Text Box 21">
            <a:extLst>
              <a:ext uri="{FF2B5EF4-FFF2-40B4-BE49-F238E27FC236}">
                <a16:creationId xmlns:a16="http://schemas.microsoft.com/office/drawing/2014/main" id="{64248291-8835-43AD-911B-6A16F0D667E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1286" name="Text Box 38">
            <a:extLst>
              <a:ext uri="{FF2B5EF4-FFF2-40B4-BE49-F238E27FC236}">
                <a16:creationId xmlns:a16="http://schemas.microsoft.com/office/drawing/2014/main" id="{1B7E4704-385F-40A7-B76F-1959BEB127E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1287" name="Text Box 39">
            <a:extLst>
              <a:ext uri="{FF2B5EF4-FFF2-40B4-BE49-F238E27FC236}">
                <a16:creationId xmlns:a16="http://schemas.microsoft.com/office/drawing/2014/main" id="{DDA1FEC7-4B02-41A8-9693-D438FF27E72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1288" name="Text Box 40">
            <a:extLst>
              <a:ext uri="{FF2B5EF4-FFF2-40B4-BE49-F238E27FC236}">
                <a16:creationId xmlns:a16="http://schemas.microsoft.com/office/drawing/2014/main" id="{9CB84F01-5ED1-4DB8-AE5D-ACCCC46B611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1289" name="Line 41">
            <a:extLst>
              <a:ext uri="{FF2B5EF4-FFF2-40B4-BE49-F238E27FC236}">
                <a16:creationId xmlns:a16="http://schemas.microsoft.com/office/drawing/2014/main" id="{F1BC0D76-6997-4F03-850C-277D3DCB901D}"/>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0" name="Line 42">
            <a:extLst>
              <a:ext uri="{FF2B5EF4-FFF2-40B4-BE49-F238E27FC236}">
                <a16:creationId xmlns:a16="http://schemas.microsoft.com/office/drawing/2014/main" id="{E02C3B9C-554E-4BAD-B5D0-BF0EFAC8BE6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1" name="Line 43">
            <a:extLst>
              <a:ext uri="{FF2B5EF4-FFF2-40B4-BE49-F238E27FC236}">
                <a16:creationId xmlns:a16="http://schemas.microsoft.com/office/drawing/2014/main" id="{DB99075C-1696-4677-91C7-DE0E5ABCF5B0}"/>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2" name="Line 44">
            <a:extLst>
              <a:ext uri="{FF2B5EF4-FFF2-40B4-BE49-F238E27FC236}">
                <a16:creationId xmlns:a16="http://schemas.microsoft.com/office/drawing/2014/main" id="{EDF5D2D2-FC39-42E5-8CDB-73012E50761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93" name="Text Box 45">
            <a:extLst>
              <a:ext uri="{FF2B5EF4-FFF2-40B4-BE49-F238E27FC236}">
                <a16:creationId xmlns:a16="http://schemas.microsoft.com/office/drawing/2014/main" id="{2DC164EA-2F96-4287-97D5-83E4B89C4646}"/>
              </a:ext>
            </a:extLst>
          </p:cNvPr>
          <p:cNvSpPr txBox="1">
            <a:spLocks noChangeArrowheads="1"/>
          </p:cNvSpPr>
          <p:nvPr/>
        </p:nvSpPr>
        <p:spPr bwMode="auto">
          <a:xfrm>
            <a:off x="1295400" y="5181600"/>
            <a:ext cx="6630988" cy="156845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B2B2B2"/>
                </a:solidFill>
              </a:rPr>
              <a:t>Nonaccommodative: </a:t>
            </a:r>
            <a:r>
              <a:rPr lang="en-US" altLang="en-US" sz="1600" i="1" dirty="0">
                <a:solidFill>
                  <a:srgbClr val="B2B2B2"/>
                </a:solidFill>
              </a:rPr>
              <a:t>Basic</a:t>
            </a:r>
          </a:p>
          <a:p>
            <a:pPr eaLnBrk="1" hangingPunct="1">
              <a:spcBef>
                <a:spcPct val="0"/>
              </a:spcBef>
              <a:buClrTx/>
              <a:buSzTx/>
              <a:buFontTx/>
              <a:buNone/>
            </a:pPr>
            <a:r>
              <a:rPr lang="en-US" altLang="en-US" sz="1600" b="0" dirty="0">
                <a:solidFill>
                  <a:srgbClr val="B2B2B2"/>
                </a:solidFill>
              </a:rPr>
              <a:t>--In essence, is the acquired version of…‘congenital ET w/o nystagmus’</a:t>
            </a:r>
          </a:p>
          <a:p>
            <a:pPr eaLnBrk="1" hangingPunct="1">
              <a:spcBef>
                <a:spcPct val="0"/>
              </a:spcBef>
              <a:buClrTx/>
              <a:buSzTx/>
              <a:buFontTx/>
              <a:buNone/>
            </a:pPr>
            <a:r>
              <a:rPr lang="en-US" altLang="en-US" sz="1600" b="0" dirty="0">
                <a:solidFill>
                  <a:srgbClr val="B2B2B2"/>
                </a:solidFill>
              </a:rPr>
              <a:t>--Consider workup for a…CNS lesion</a:t>
            </a:r>
          </a:p>
          <a:p>
            <a:pPr eaLnBrk="1" hangingPunct="1">
              <a:spcBef>
                <a:spcPct val="0"/>
              </a:spcBef>
              <a:buClrTx/>
              <a:buSzTx/>
              <a:buFontTx/>
              <a:buNone/>
            </a:pPr>
            <a:r>
              <a:rPr lang="en-US" altLang="en-US" sz="1600" dirty="0">
                <a:solidFill>
                  <a:srgbClr val="B2B2B2"/>
                </a:solidFill>
              </a:rPr>
              <a:t>Management</a:t>
            </a:r>
          </a:p>
          <a:p>
            <a:pPr eaLnBrk="1" hangingPunct="1">
              <a:spcBef>
                <a:spcPct val="0"/>
              </a:spcBef>
              <a:buClrTx/>
              <a:buSzTx/>
              <a:buFontTx/>
              <a:buNone/>
            </a:pPr>
            <a:r>
              <a:rPr lang="en-US" altLang="en-US" sz="1600" b="0" dirty="0">
                <a:solidFill>
                  <a:srgbClr val="B2B2B2"/>
                </a:solidFill>
              </a:rPr>
              <a:t>--CR for any accommodative component</a:t>
            </a:r>
          </a:p>
          <a:p>
            <a:pPr eaLnBrk="1" hangingPunct="1">
              <a:spcBef>
                <a:spcPct val="0"/>
              </a:spcBef>
              <a:buClrTx/>
              <a:buSzTx/>
              <a:buFontTx/>
              <a:buNone/>
            </a:pPr>
            <a:r>
              <a:rPr lang="en-US" altLang="en-US" sz="1600" b="0" dirty="0">
                <a:solidFill>
                  <a:srgbClr val="B2B2B2"/>
                </a:solidFill>
              </a:rPr>
              <a:t>--Consider </a:t>
            </a:r>
            <a:r>
              <a:rPr lang="en-US" altLang="en-US" sz="1600" dirty="0">
                <a:solidFill>
                  <a:srgbClr val="0000FF"/>
                </a:solidFill>
              </a:rPr>
              <a:t>prism adaptation</a:t>
            </a:r>
            <a:r>
              <a:rPr lang="en-US" altLang="en-US" sz="1600" b="0" dirty="0"/>
              <a:t> </a:t>
            </a:r>
            <a:r>
              <a:rPr lang="en-US" altLang="en-US" sz="1600" b="0" dirty="0">
                <a:solidFill>
                  <a:srgbClr val="B2B2B2"/>
                </a:solidFill>
              </a:rPr>
              <a:t>prior to bilateral medial rectus recession</a:t>
            </a:r>
          </a:p>
        </p:txBody>
      </p:sp>
      <p:sp>
        <p:nvSpPr>
          <p:cNvPr id="181294" name="Text Box 46">
            <a:extLst>
              <a:ext uri="{FF2B5EF4-FFF2-40B4-BE49-F238E27FC236}">
                <a16:creationId xmlns:a16="http://schemas.microsoft.com/office/drawing/2014/main" id="{6D5360DA-2000-4E00-99C9-5B328D6E7E11}"/>
              </a:ext>
            </a:extLst>
          </p:cNvPr>
          <p:cNvSpPr txBox="1">
            <a:spLocks noChangeArrowheads="1"/>
          </p:cNvSpPr>
          <p:nvPr/>
        </p:nvSpPr>
        <p:spPr bwMode="auto">
          <a:xfrm>
            <a:off x="180975" y="5044553"/>
            <a:ext cx="7105650" cy="1384995"/>
          </a:xfrm>
          <a:prstGeom prst="rect">
            <a:avLst/>
          </a:prstGeom>
          <a:solidFill>
            <a:srgbClr val="99FF66"/>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What is </a:t>
            </a:r>
            <a:r>
              <a:rPr lang="en-US" altLang="en-US" sz="1400" b="0" dirty="0">
                <a:solidFill>
                  <a:srgbClr val="0000FF"/>
                </a:solidFill>
              </a:rPr>
              <a:t>prism adaptation</a:t>
            </a:r>
            <a:r>
              <a:rPr lang="en-US" altLang="en-US" sz="1400" b="0" i="1" dirty="0">
                <a:solidFill>
                  <a:srgbClr val="0000FF"/>
                </a:solidFill>
              </a:rPr>
              <a:t>?</a:t>
            </a:r>
          </a:p>
          <a:p>
            <a:pPr eaLnBrk="1" hangingPunct="1">
              <a:spcBef>
                <a:spcPct val="0"/>
              </a:spcBef>
              <a:buClrTx/>
              <a:buSzTx/>
              <a:buFontTx/>
              <a:buNone/>
            </a:pPr>
            <a:r>
              <a:rPr lang="en-US" altLang="en-US" sz="1400" b="0" dirty="0">
                <a:solidFill>
                  <a:srgbClr val="0000FF"/>
                </a:solidFill>
              </a:rPr>
              <a:t>It is a process in which the </a:t>
            </a:r>
            <a:r>
              <a:rPr lang="en-US" altLang="en-US" sz="1400" b="0" dirty="0" err="1">
                <a:solidFill>
                  <a:srgbClr val="0000FF"/>
                </a:solidFill>
              </a:rPr>
              <a:t>pt</a:t>
            </a:r>
            <a:r>
              <a:rPr lang="en-US" altLang="en-US" sz="1400" b="0" dirty="0">
                <a:solidFill>
                  <a:srgbClr val="0000FF"/>
                </a:solidFill>
              </a:rPr>
              <a:t> is prescribed the full prism needed to nullify their ET,    then re-evaluated periodically to determine whether additional ET has been ‘uncovered.’ If it has, their prescription is updated to nullify the additional ET. </a:t>
            </a:r>
            <a:r>
              <a:rPr lang="en-US" altLang="en-US" sz="1400" b="0" dirty="0"/>
              <a:t>This is repeated until the prism prescription is stable, at which time surgery is performed to correct the full final prism prescription. </a:t>
            </a:r>
          </a:p>
        </p:txBody>
      </p:sp>
      <p:sp>
        <p:nvSpPr>
          <p:cNvPr id="181295" name="Slide Number Placeholder 1">
            <a:extLst>
              <a:ext uri="{FF2B5EF4-FFF2-40B4-BE49-F238E27FC236}">
                <a16:creationId xmlns:a16="http://schemas.microsoft.com/office/drawing/2014/main" id="{FB2AFC8B-A92C-466C-A157-43F88867E79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8FB677-6A09-4DB9-B450-AD70957C6115}" type="slidenum">
              <a:rPr lang="en-US" altLang="en-US" sz="1000"/>
              <a:pPr>
                <a:spcBef>
                  <a:spcPct val="0"/>
                </a:spcBef>
                <a:buClrTx/>
                <a:buSzTx/>
                <a:buFontTx/>
                <a:buNone/>
              </a:pPr>
              <a:t>232</a:t>
            </a:fld>
            <a:endParaRPr lang="en-US" altLang="en-US" sz="1000"/>
          </a:p>
        </p:txBody>
      </p:sp>
      <p:sp>
        <p:nvSpPr>
          <p:cNvPr id="2" name="Oval 1">
            <a:extLst>
              <a:ext uri="{FF2B5EF4-FFF2-40B4-BE49-F238E27FC236}">
                <a16:creationId xmlns:a16="http://schemas.microsoft.com/office/drawing/2014/main" id="{EACD9798-7577-46BA-9E86-E4CC9C2D09B1}"/>
              </a:ext>
            </a:extLst>
          </p:cNvPr>
          <p:cNvSpPr/>
          <p:nvPr/>
        </p:nvSpPr>
        <p:spPr bwMode="auto">
          <a:xfrm>
            <a:off x="2123661" y="6362066"/>
            <a:ext cx="2133599" cy="456246"/>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6" name="TextBox 45">
            <a:extLst>
              <a:ext uri="{FF2B5EF4-FFF2-40B4-BE49-F238E27FC236}">
                <a16:creationId xmlns:a16="http://schemas.microsoft.com/office/drawing/2014/main" id="{5F1BB683-91DD-44F3-8493-F80D8EE0C61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7264448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0E9A0DE3-A259-4B9F-8849-F41CE14A0751}"/>
              </a:ext>
            </a:extLst>
          </p:cNvPr>
          <p:cNvSpPr txBox="1">
            <a:spLocks noChangeArrowheads="1"/>
          </p:cNvSpPr>
          <p:nvPr/>
        </p:nvSpPr>
        <p:spPr bwMode="auto">
          <a:xfrm>
            <a:off x="6955580" y="4949560"/>
            <a:ext cx="891591"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p>
        </p:txBody>
      </p:sp>
      <p:sp>
        <p:nvSpPr>
          <p:cNvPr id="50" name="Text Box 31">
            <a:extLst>
              <a:ext uri="{FF2B5EF4-FFF2-40B4-BE49-F238E27FC236}">
                <a16:creationId xmlns:a16="http://schemas.microsoft.com/office/drawing/2014/main" id="{775891EC-0FFC-4803-B716-DE9D8DD691CB}"/>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51" name="Line 33">
            <a:extLst>
              <a:ext uri="{FF2B5EF4-FFF2-40B4-BE49-F238E27FC236}">
                <a16:creationId xmlns:a16="http://schemas.microsoft.com/office/drawing/2014/main" id="{355761C1-81A2-496B-AEB5-C581550BC001}"/>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86B27C64-B06C-4089-B414-1A444A027BF1}"/>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3714A459-C629-4DD7-A01C-41AEF4350F29}"/>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13268FD3-E90F-4634-94D6-B5E0B16EC6E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16C4FA27-8A4C-41EA-B054-0EF03C72A675}"/>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A0DCF575-34C6-4A82-8859-6246D37AD4AD}"/>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51E3F951-89C9-483E-BDF8-7152E0DC0846}"/>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D450AEAB-713A-4A77-B01D-DE5ADFC18DA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3E5255AE-162E-4F19-ACC5-3134D14CB6B7}"/>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34">
            <a:extLst>
              <a:ext uri="{FF2B5EF4-FFF2-40B4-BE49-F238E27FC236}">
                <a16:creationId xmlns:a16="http://schemas.microsoft.com/office/drawing/2014/main" id="{BA16B97D-EB94-4C36-9FCC-B96AC882C48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7C42206F-5F76-4CDA-BA3B-F86940A0668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6371" name="Text Box 3">
            <a:extLst>
              <a:ext uri="{FF2B5EF4-FFF2-40B4-BE49-F238E27FC236}">
                <a16:creationId xmlns:a16="http://schemas.microsoft.com/office/drawing/2014/main" id="{C2BE5DA4-285D-48D9-8E50-34A304FB84C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2" name="Text Box 4">
            <a:extLst>
              <a:ext uri="{FF2B5EF4-FFF2-40B4-BE49-F238E27FC236}">
                <a16:creationId xmlns:a16="http://schemas.microsoft.com/office/drawing/2014/main" id="{528F9CCB-803B-4AB9-A560-59220EDB77F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3" name="Text Box 5">
            <a:extLst>
              <a:ext uri="{FF2B5EF4-FFF2-40B4-BE49-F238E27FC236}">
                <a16:creationId xmlns:a16="http://schemas.microsoft.com/office/drawing/2014/main" id="{757C1913-304D-4965-B590-7BE08EFA618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6374" name="Text Box 6">
            <a:extLst>
              <a:ext uri="{FF2B5EF4-FFF2-40B4-BE49-F238E27FC236}">
                <a16:creationId xmlns:a16="http://schemas.microsoft.com/office/drawing/2014/main" id="{26A70B69-0C1E-40CE-AC5C-40E803E4E7FF}"/>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6375" name="Text Box 7">
            <a:extLst>
              <a:ext uri="{FF2B5EF4-FFF2-40B4-BE49-F238E27FC236}">
                <a16:creationId xmlns:a16="http://schemas.microsoft.com/office/drawing/2014/main" id="{F641A0E9-7583-4CAF-8D98-272F6F86787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6376" name="Text Box 8">
            <a:extLst>
              <a:ext uri="{FF2B5EF4-FFF2-40B4-BE49-F238E27FC236}">
                <a16:creationId xmlns:a16="http://schemas.microsoft.com/office/drawing/2014/main" id="{2C4FC0BE-C6F6-4A8F-ACC6-1E9C653024FA}"/>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6377" name="Line 9">
            <a:extLst>
              <a:ext uri="{FF2B5EF4-FFF2-40B4-BE49-F238E27FC236}">
                <a16:creationId xmlns:a16="http://schemas.microsoft.com/office/drawing/2014/main" id="{9796AC8F-6849-4718-9C9A-543C5FF5B2F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8" name="Line 10">
            <a:extLst>
              <a:ext uri="{FF2B5EF4-FFF2-40B4-BE49-F238E27FC236}">
                <a16:creationId xmlns:a16="http://schemas.microsoft.com/office/drawing/2014/main" id="{53D6555C-A497-4CE1-B0CC-CDF0122B1F5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9" name="Line 11">
            <a:extLst>
              <a:ext uri="{FF2B5EF4-FFF2-40B4-BE49-F238E27FC236}">
                <a16:creationId xmlns:a16="http://schemas.microsoft.com/office/drawing/2014/main" id="{042E8031-932F-4442-B680-AA685D85D76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0" name="Line 12">
            <a:extLst>
              <a:ext uri="{FF2B5EF4-FFF2-40B4-BE49-F238E27FC236}">
                <a16:creationId xmlns:a16="http://schemas.microsoft.com/office/drawing/2014/main" id="{2F3C4514-0B1F-4EC2-984F-1CF788F9A53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1" name="Line 13">
            <a:extLst>
              <a:ext uri="{FF2B5EF4-FFF2-40B4-BE49-F238E27FC236}">
                <a16:creationId xmlns:a16="http://schemas.microsoft.com/office/drawing/2014/main" id="{8FD80F26-AB6F-4DE2-9BB0-7DB0BF8CC7C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2" name="Line 14">
            <a:extLst>
              <a:ext uri="{FF2B5EF4-FFF2-40B4-BE49-F238E27FC236}">
                <a16:creationId xmlns:a16="http://schemas.microsoft.com/office/drawing/2014/main" id="{FFD34BFD-1FD6-4916-AA87-368C812E390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3" name="Line 15">
            <a:extLst>
              <a:ext uri="{FF2B5EF4-FFF2-40B4-BE49-F238E27FC236}">
                <a16:creationId xmlns:a16="http://schemas.microsoft.com/office/drawing/2014/main" id="{158FCC6F-E2D9-46F3-81B3-83AED45DBD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4" name="Line 16">
            <a:extLst>
              <a:ext uri="{FF2B5EF4-FFF2-40B4-BE49-F238E27FC236}">
                <a16:creationId xmlns:a16="http://schemas.microsoft.com/office/drawing/2014/main" id="{10E3834A-68E5-42B8-B7E6-3D492E8AD7B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5" name="Rectangle 17">
            <a:extLst>
              <a:ext uri="{FF2B5EF4-FFF2-40B4-BE49-F238E27FC236}">
                <a16:creationId xmlns:a16="http://schemas.microsoft.com/office/drawing/2014/main" id="{E1E0F916-B709-4327-8760-6C21C0D85A2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6386" name="Rectangle 18">
            <a:extLst>
              <a:ext uri="{FF2B5EF4-FFF2-40B4-BE49-F238E27FC236}">
                <a16:creationId xmlns:a16="http://schemas.microsoft.com/office/drawing/2014/main" id="{F3542705-F8F9-4E9F-859D-675B38AA0C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6387" name="Text Box 19">
            <a:extLst>
              <a:ext uri="{FF2B5EF4-FFF2-40B4-BE49-F238E27FC236}">
                <a16:creationId xmlns:a16="http://schemas.microsoft.com/office/drawing/2014/main" id="{7BB5F9BE-0D73-495B-95E9-FF1432DCDC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6388" name="Text Box 20">
            <a:extLst>
              <a:ext uri="{FF2B5EF4-FFF2-40B4-BE49-F238E27FC236}">
                <a16:creationId xmlns:a16="http://schemas.microsoft.com/office/drawing/2014/main" id="{29D85C19-1D9B-4073-B4B8-8D3C3A61EF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6389" name="Text Box 21">
            <a:extLst>
              <a:ext uri="{FF2B5EF4-FFF2-40B4-BE49-F238E27FC236}">
                <a16:creationId xmlns:a16="http://schemas.microsoft.com/office/drawing/2014/main" id="{0A05923D-5E18-4579-AFCC-99E53C4017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6406" name="Text Box 38">
            <a:extLst>
              <a:ext uri="{FF2B5EF4-FFF2-40B4-BE49-F238E27FC236}">
                <a16:creationId xmlns:a16="http://schemas.microsoft.com/office/drawing/2014/main" id="{34D6E582-96A9-414A-8712-58F3159A4F1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6407" name="Text Box 39">
            <a:extLst>
              <a:ext uri="{FF2B5EF4-FFF2-40B4-BE49-F238E27FC236}">
                <a16:creationId xmlns:a16="http://schemas.microsoft.com/office/drawing/2014/main" id="{7ED22521-9AD5-43A1-923E-C114EC5D6A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6408" name="Text Box 40">
            <a:extLst>
              <a:ext uri="{FF2B5EF4-FFF2-40B4-BE49-F238E27FC236}">
                <a16:creationId xmlns:a16="http://schemas.microsoft.com/office/drawing/2014/main" id="{B7C5C19C-09EB-456D-A937-A792F11AC5F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6409" name="Line 41">
            <a:extLst>
              <a:ext uri="{FF2B5EF4-FFF2-40B4-BE49-F238E27FC236}">
                <a16:creationId xmlns:a16="http://schemas.microsoft.com/office/drawing/2014/main" id="{C8F0618A-B49F-4090-BD46-5F8159F37B2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0" name="Line 42">
            <a:extLst>
              <a:ext uri="{FF2B5EF4-FFF2-40B4-BE49-F238E27FC236}">
                <a16:creationId xmlns:a16="http://schemas.microsoft.com/office/drawing/2014/main" id="{B33079B1-00E2-4318-A586-784FF8236C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1" name="Line 43">
            <a:extLst>
              <a:ext uri="{FF2B5EF4-FFF2-40B4-BE49-F238E27FC236}">
                <a16:creationId xmlns:a16="http://schemas.microsoft.com/office/drawing/2014/main" id="{E0AE8BAA-84BE-4CCB-8641-F83F8CE6726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2" name="Line 44">
            <a:extLst>
              <a:ext uri="{FF2B5EF4-FFF2-40B4-BE49-F238E27FC236}">
                <a16:creationId xmlns:a16="http://schemas.microsoft.com/office/drawing/2014/main" id="{12E502B7-0F19-4F90-8577-2E4DE17B38E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5" name="Slide Number Placeholder 1">
            <a:extLst>
              <a:ext uri="{FF2B5EF4-FFF2-40B4-BE49-F238E27FC236}">
                <a16:creationId xmlns:a16="http://schemas.microsoft.com/office/drawing/2014/main" id="{A7445A7F-BB72-444D-BCCC-12AE7754EFC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61192D-E6EB-4253-B854-B5F980932E8F}" type="slidenum">
              <a:rPr lang="en-US" altLang="en-US" sz="1000"/>
              <a:pPr>
                <a:spcBef>
                  <a:spcPct val="0"/>
                </a:spcBef>
                <a:buClrTx/>
                <a:buSzTx/>
                <a:buFontTx/>
                <a:buNone/>
              </a:pPr>
              <a:t>233</a:t>
            </a:fld>
            <a:endParaRPr lang="en-US" altLang="en-US" sz="1000"/>
          </a:p>
        </p:txBody>
      </p:sp>
      <p:sp>
        <p:nvSpPr>
          <p:cNvPr id="62" name="Text Box 46">
            <a:extLst>
              <a:ext uri="{FF2B5EF4-FFF2-40B4-BE49-F238E27FC236}">
                <a16:creationId xmlns:a16="http://schemas.microsoft.com/office/drawing/2014/main" id="{42DF91E0-6644-4281-AB0D-0FA946CBFD64}"/>
              </a:ext>
            </a:extLst>
          </p:cNvPr>
          <p:cNvSpPr txBox="1">
            <a:spLocks noChangeArrowheads="1"/>
          </p:cNvSpPr>
          <p:nvPr/>
        </p:nvSpPr>
        <p:spPr bwMode="auto">
          <a:xfrm>
            <a:off x="921026" y="5508783"/>
            <a:ext cx="8137536" cy="738664"/>
          </a:xfrm>
          <a:prstGeom prst="rect">
            <a:avLst/>
          </a:prstGeom>
          <a:solidFill>
            <a:schemeClr val="accent1">
              <a:lumMod val="40000"/>
              <a:lumOff val="6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r>
              <a:rPr lang="en-US" altLang="en-US" sz="1400" b="0" dirty="0">
                <a:solidFill>
                  <a:srgbClr val="0000FF"/>
                </a:solidFill>
              </a:rPr>
              <a:t> (aka </a:t>
            </a:r>
            <a:r>
              <a:rPr lang="en-US" altLang="en-US" sz="1400" b="0" i="1" dirty="0" err="1">
                <a:solidFill>
                  <a:srgbClr val="0000FF"/>
                </a:solidFill>
              </a:rPr>
              <a:t>deprivational</a:t>
            </a:r>
            <a:r>
              <a:rPr lang="en-US" altLang="en-US" sz="1400" b="0" dirty="0">
                <a:solidFill>
                  <a:srgbClr val="0000FF"/>
                </a:solidFill>
              </a:rPr>
              <a:t>) </a:t>
            </a:r>
            <a:r>
              <a:rPr lang="en-US" altLang="en-US" sz="1400" dirty="0">
                <a:solidFill>
                  <a:srgbClr val="0000FF"/>
                </a:solidFill>
              </a:rPr>
              <a:t>nonaccommodative esotropia </a:t>
            </a:r>
            <a:r>
              <a:rPr lang="en-US" altLang="en-US" sz="1400" b="0" dirty="0">
                <a:solidFill>
                  <a:srgbClr val="0000FF"/>
                </a:solidFill>
              </a:rPr>
              <a:t>develops in response to  monocular vision loss. </a:t>
            </a:r>
            <a:r>
              <a:rPr lang="en-US" altLang="en-US" sz="1400" b="0" dirty="0">
                <a:solidFill>
                  <a:schemeClr val="accent1">
                    <a:lumMod val="40000"/>
                    <a:lumOff val="60000"/>
                  </a:schemeClr>
                </a:solidFill>
              </a:rPr>
              <a:t>Common causes include cataracts, corneal clouding, and retinal or optic nerve disorders. The lack of symmetric visual stimulation leads to  amblyopia , followed by a breakdown in  fusion . </a:t>
            </a:r>
          </a:p>
        </p:txBody>
      </p:sp>
      <p:sp>
        <p:nvSpPr>
          <p:cNvPr id="3" name="Rectangle 2">
            <a:extLst>
              <a:ext uri="{FF2B5EF4-FFF2-40B4-BE49-F238E27FC236}">
                <a16:creationId xmlns:a16="http://schemas.microsoft.com/office/drawing/2014/main" id="{C87A4109-EC4C-4299-846F-D861D8EC3660}"/>
              </a:ext>
            </a:extLst>
          </p:cNvPr>
          <p:cNvSpPr/>
          <p:nvPr/>
        </p:nvSpPr>
        <p:spPr bwMode="auto">
          <a:xfrm>
            <a:off x="7712573" y="5576888"/>
            <a:ext cx="1087435" cy="21415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effectLst/>
                <a:latin typeface="Arial" charset="0"/>
              </a:rPr>
              <a:t>mono- v binocular</a:t>
            </a:r>
          </a:p>
        </p:txBody>
      </p:sp>
      <p:sp>
        <p:nvSpPr>
          <p:cNvPr id="2" name="Title 1">
            <a:extLst>
              <a:ext uri="{FF2B5EF4-FFF2-40B4-BE49-F238E27FC236}">
                <a16:creationId xmlns:a16="http://schemas.microsoft.com/office/drawing/2014/main" id="{B57A6916-A5DE-49FE-B218-8AEADBC6BCB4}"/>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DACD5058-07B0-404B-AF77-CBA6524B83D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3741985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0E9A0DE3-A259-4B9F-8849-F41CE14A0751}"/>
              </a:ext>
            </a:extLst>
          </p:cNvPr>
          <p:cNvSpPr txBox="1">
            <a:spLocks noChangeArrowheads="1"/>
          </p:cNvSpPr>
          <p:nvPr/>
        </p:nvSpPr>
        <p:spPr bwMode="auto">
          <a:xfrm>
            <a:off x="6955580" y="4949560"/>
            <a:ext cx="891591"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p>
        </p:txBody>
      </p:sp>
      <p:sp>
        <p:nvSpPr>
          <p:cNvPr id="50" name="Text Box 31">
            <a:extLst>
              <a:ext uri="{FF2B5EF4-FFF2-40B4-BE49-F238E27FC236}">
                <a16:creationId xmlns:a16="http://schemas.microsoft.com/office/drawing/2014/main" id="{775891EC-0FFC-4803-B716-DE9D8DD691CB}"/>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51" name="Line 33">
            <a:extLst>
              <a:ext uri="{FF2B5EF4-FFF2-40B4-BE49-F238E27FC236}">
                <a16:creationId xmlns:a16="http://schemas.microsoft.com/office/drawing/2014/main" id="{355761C1-81A2-496B-AEB5-C581550BC001}"/>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86B27C64-B06C-4089-B414-1A444A027BF1}"/>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3714A459-C629-4DD7-A01C-41AEF4350F29}"/>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13268FD3-E90F-4634-94D6-B5E0B16EC6E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16C4FA27-8A4C-41EA-B054-0EF03C72A675}"/>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A0DCF575-34C6-4A82-8859-6246D37AD4AD}"/>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51E3F951-89C9-483E-BDF8-7152E0DC0846}"/>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D450AEAB-713A-4A77-B01D-DE5ADFC18DA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3E5255AE-162E-4F19-ACC5-3134D14CB6B7}"/>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34">
            <a:extLst>
              <a:ext uri="{FF2B5EF4-FFF2-40B4-BE49-F238E27FC236}">
                <a16:creationId xmlns:a16="http://schemas.microsoft.com/office/drawing/2014/main" id="{BA16B97D-EB94-4C36-9FCC-B96AC882C48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7C42206F-5F76-4CDA-BA3B-F86940A0668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6371" name="Text Box 3">
            <a:extLst>
              <a:ext uri="{FF2B5EF4-FFF2-40B4-BE49-F238E27FC236}">
                <a16:creationId xmlns:a16="http://schemas.microsoft.com/office/drawing/2014/main" id="{C2BE5DA4-285D-48D9-8E50-34A304FB84C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2" name="Text Box 4">
            <a:extLst>
              <a:ext uri="{FF2B5EF4-FFF2-40B4-BE49-F238E27FC236}">
                <a16:creationId xmlns:a16="http://schemas.microsoft.com/office/drawing/2014/main" id="{528F9CCB-803B-4AB9-A560-59220EDB77F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3" name="Text Box 5">
            <a:extLst>
              <a:ext uri="{FF2B5EF4-FFF2-40B4-BE49-F238E27FC236}">
                <a16:creationId xmlns:a16="http://schemas.microsoft.com/office/drawing/2014/main" id="{757C1913-304D-4965-B590-7BE08EFA618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6374" name="Text Box 6">
            <a:extLst>
              <a:ext uri="{FF2B5EF4-FFF2-40B4-BE49-F238E27FC236}">
                <a16:creationId xmlns:a16="http://schemas.microsoft.com/office/drawing/2014/main" id="{26A70B69-0C1E-40CE-AC5C-40E803E4E7FF}"/>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6375" name="Text Box 7">
            <a:extLst>
              <a:ext uri="{FF2B5EF4-FFF2-40B4-BE49-F238E27FC236}">
                <a16:creationId xmlns:a16="http://schemas.microsoft.com/office/drawing/2014/main" id="{F641A0E9-7583-4CAF-8D98-272F6F86787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6376" name="Text Box 8">
            <a:extLst>
              <a:ext uri="{FF2B5EF4-FFF2-40B4-BE49-F238E27FC236}">
                <a16:creationId xmlns:a16="http://schemas.microsoft.com/office/drawing/2014/main" id="{2C4FC0BE-C6F6-4A8F-ACC6-1E9C653024FA}"/>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6377" name="Line 9">
            <a:extLst>
              <a:ext uri="{FF2B5EF4-FFF2-40B4-BE49-F238E27FC236}">
                <a16:creationId xmlns:a16="http://schemas.microsoft.com/office/drawing/2014/main" id="{9796AC8F-6849-4718-9C9A-543C5FF5B2F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8" name="Line 10">
            <a:extLst>
              <a:ext uri="{FF2B5EF4-FFF2-40B4-BE49-F238E27FC236}">
                <a16:creationId xmlns:a16="http://schemas.microsoft.com/office/drawing/2014/main" id="{53D6555C-A497-4CE1-B0CC-CDF0122B1F5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9" name="Line 11">
            <a:extLst>
              <a:ext uri="{FF2B5EF4-FFF2-40B4-BE49-F238E27FC236}">
                <a16:creationId xmlns:a16="http://schemas.microsoft.com/office/drawing/2014/main" id="{042E8031-932F-4442-B680-AA685D85D76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0" name="Line 12">
            <a:extLst>
              <a:ext uri="{FF2B5EF4-FFF2-40B4-BE49-F238E27FC236}">
                <a16:creationId xmlns:a16="http://schemas.microsoft.com/office/drawing/2014/main" id="{2F3C4514-0B1F-4EC2-984F-1CF788F9A53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1" name="Line 13">
            <a:extLst>
              <a:ext uri="{FF2B5EF4-FFF2-40B4-BE49-F238E27FC236}">
                <a16:creationId xmlns:a16="http://schemas.microsoft.com/office/drawing/2014/main" id="{8FD80F26-AB6F-4DE2-9BB0-7DB0BF8CC7C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2" name="Line 14">
            <a:extLst>
              <a:ext uri="{FF2B5EF4-FFF2-40B4-BE49-F238E27FC236}">
                <a16:creationId xmlns:a16="http://schemas.microsoft.com/office/drawing/2014/main" id="{FFD34BFD-1FD6-4916-AA87-368C812E390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3" name="Line 15">
            <a:extLst>
              <a:ext uri="{FF2B5EF4-FFF2-40B4-BE49-F238E27FC236}">
                <a16:creationId xmlns:a16="http://schemas.microsoft.com/office/drawing/2014/main" id="{158FCC6F-E2D9-46F3-81B3-83AED45DBD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4" name="Line 16">
            <a:extLst>
              <a:ext uri="{FF2B5EF4-FFF2-40B4-BE49-F238E27FC236}">
                <a16:creationId xmlns:a16="http://schemas.microsoft.com/office/drawing/2014/main" id="{10E3834A-68E5-42B8-B7E6-3D492E8AD7B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5" name="Rectangle 17">
            <a:extLst>
              <a:ext uri="{FF2B5EF4-FFF2-40B4-BE49-F238E27FC236}">
                <a16:creationId xmlns:a16="http://schemas.microsoft.com/office/drawing/2014/main" id="{E1E0F916-B709-4327-8760-6C21C0D85A2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6386" name="Rectangle 18">
            <a:extLst>
              <a:ext uri="{FF2B5EF4-FFF2-40B4-BE49-F238E27FC236}">
                <a16:creationId xmlns:a16="http://schemas.microsoft.com/office/drawing/2014/main" id="{F3542705-F8F9-4E9F-859D-675B38AA0C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6387" name="Text Box 19">
            <a:extLst>
              <a:ext uri="{FF2B5EF4-FFF2-40B4-BE49-F238E27FC236}">
                <a16:creationId xmlns:a16="http://schemas.microsoft.com/office/drawing/2014/main" id="{7BB5F9BE-0D73-495B-95E9-FF1432DCDC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6388" name="Text Box 20">
            <a:extLst>
              <a:ext uri="{FF2B5EF4-FFF2-40B4-BE49-F238E27FC236}">
                <a16:creationId xmlns:a16="http://schemas.microsoft.com/office/drawing/2014/main" id="{29D85C19-1D9B-4073-B4B8-8D3C3A61EF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6389" name="Text Box 21">
            <a:extLst>
              <a:ext uri="{FF2B5EF4-FFF2-40B4-BE49-F238E27FC236}">
                <a16:creationId xmlns:a16="http://schemas.microsoft.com/office/drawing/2014/main" id="{0A05923D-5E18-4579-AFCC-99E53C4017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6406" name="Text Box 38">
            <a:extLst>
              <a:ext uri="{FF2B5EF4-FFF2-40B4-BE49-F238E27FC236}">
                <a16:creationId xmlns:a16="http://schemas.microsoft.com/office/drawing/2014/main" id="{34D6E582-96A9-414A-8712-58F3159A4F1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6407" name="Text Box 39">
            <a:extLst>
              <a:ext uri="{FF2B5EF4-FFF2-40B4-BE49-F238E27FC236}">
                <a16:creationId xmlns:a16="http://schemas.microsoft.com/office/drawing/2014/main" id="{7ED22521-9AD5-43A1-923E-C114EC5D6A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6408" name="Text Box 40">
            <a:extLst>
              <a:ext uri="{FF2B5EF4-FFF2-40B4-BE49-F238E27FC236}">
                <a16:creationId xmlns:a16="http://schemas.microsoft.com/office/drawing/2014/main" id="{B7C5C19C-09EB-456D-A937-A792F11AC5F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6409" name="Line 41">
            <a:extLst>
              <a:ext uri="{FF2B5EF4-FFF2-40B4-BE49-F238E27FC236}">
                <a16:creationId xmlns:a16="http://schemas.microsoft.com/office/drawing/2014/main" id="{C8F0618A-B49F-4090-BD46-5F8159F37B2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0" name="Line 42">
            <a:extLst>
              <a:ext uri="{FF2B5EF4-FFF2-40B4-BE49-F238E27FC236}">
                <a16:creationId xmlns:a16="http://schemas.microsoft.com/office/drawing/2014/main" id="{B33079B1-00E2-4318-A586-784FF8236C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1" name="Line 43">
            <a:extLst>
              <a:ext uri="{FF2B5EF4-FFF2-40B4-BE49-F238E27FC236}">
                <a16:creationId xmlns:a16="http://schemas.microsoft.com/office/drawing/2014/main" id="{E0AE8BAA-84BE-4CCB-8641-F83F8CE6726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2" name="Line 44">
            <a:extLst>
              <a:ext uri="{FF2B5EF4-FFF2-40B4-BE49-F238E27FC236}">
                <a16:creationId xmlns:a16="http://schemas.microsoft.com/office/drawing/2014/main" id="{12E502B7-0F19-4F90-8577-2E4DE17B38E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5" name="Slide Number Placeholder 1">
            <a:extLst>
              <a:ext uri="{FF2B5EF4-FFF2-40B4-BE49-F238E27FC236}">
                <a16:creationId xmlns:a16="http://schemas.microsoft.com/office/drawing/2014/main" id="{A7445A7F-BB72-444D-BCCC-12AE7754EFC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61192D-E6EB-4253-B854-B5F980932E8F}" type="slidenum">
              <a:rPr lang="en-US" altLang="en-US" sz="1000"/>
              <a:pPr>
                <a:spcBef>
                  <a:spcPct val="0"/>
                </a:spcBef>
                <a:buClrTx/>
                <a:buSzTx/>
                <a:buFontTx/>
                <a:buNone/>
              </a:pPr>
              <a:t>234</a:t>
            </a:fld>
            <a:endParaRPr lang="en-US" altLang="en-US" sz="1000"/>
          </a:p>
        </p:txBody>
      </p:sp>
      <p:sp>
        <p:nvSpPr>
          <p:cNvPr id="62" name="Text Box 46">
            <a:extLst>
              <a:ext uri="{FF2B5EF4-FFF2-40B4-BE49-F238E27FC236}">
                <a16:creationId xmlns:a16="http://schemas.microsoft.com/office/drawing/2014/main" id="{42DF91E0-6644-4281-AB0D-0FA946CBFD64}"/>
              </a:ext>
            </a:extLst>
          </p:cNvPr>
          <p:cNvSpPr txBox="1">
            <a:spLocks noChangeArrowheads="1"/>
          </p:cNvSpPr>
          <p:nvPr/>
        </p:nvSpPr>
        <p:spPr bwMode="auto">
          <a:xfrm>
            <a:off x="921026" y="5508783"/>
            <a:ext cx="8137536" cy="738664"/>
          </a:xfrm>
          <a:prstGeom prst="rect">
            <a:avLst/>
          </a:prstGeom>
          <a:solidFill>
            <a:schemeClr val="accent1">
              <a:lumMod val="40000"/>
              <a:lumOff val="6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r>
              <a:rPr lang="en-US" altLang="en-US" sz="1400" b="0" dirty="0">
                <a:solidFill>
                  <a:srgbClr val="0000FF"/>
                </a:solidFill>
              </a:rPr>
              <a:t> (aka </a:t>
            </a:r>
            <a:r>
              <a:rPr lang="en-US" altLang="en-US" sz="1400" b="0" i="1" dirty="0" err="1">
                <a:solidFill>
                  <a:srgbClr val="0000FF"/>
                </a:solidFill>
              </a:rPr>
              <a:t>deprivational</a:t>
            </a:r>
            <a:r>
              <a:rPr lang="en-US" altLang="en-US" sz="1400" b="0" dirty="0">
                <a:solidFill>
                  <a:srgbClr val="0000FF"/>
                </a:solidFill>
              </a:rPr>
              <a:t>) </a:t>
            </a:r>
            <a:r>
              <a:rPr lang="en-US" altLang="en-US" sz="1400" dirty="0">
                <a:solidFill>
                  <a:srgbClr val="0000FF"/>
                </a:solidFill>
              </a:rPr>
              <a:t>nonaccommodative esotropia </a:t>
            </a:r>
            <a:r>
              <a:rPr lang="en-US" altLang="en-US" sz="1400" b="0" dirty="0">
                <a:solidFill>
                  <a:srgbClr val="0000FF"/>
                </a:solidFill>
              </a:rPr>
              <a:t>develops in response to  monocular vision loss. </a:t>
            </a:r>
            <a:r>
              <a:rPr lang="en-US" altLang="en-US" sz="1400" b="0" dirty="0">
                <a:solidFill>
                  <a:schemeClr val="accent1">
                    <a:lumMod val="40000"/>
                    <a:lumOff val="60000"/>
                  </a:schemeClr>
                </a:solidFill>
              </a:rPr>
              <a:t>Common causes include cataracts, corneal clouding, and retinal or optic nerve disorders. The lack of symmetric visual stimulation leads to  amblyopia , followed by a breakdown in  fusion . </a:t>
            </a:r>
          </a:p>
        </p:txBody>
      </p:sp>
      <p:sp>
        <p:nvSpPr>
          <p:cNvPr id="2" name="Title 1">
            <a:extLst>
              <a:ext uri="{FF2B5EF4-FFF2-40B4-BE49-F238E27FC236}">
                <a16:creationId xmlns:a16="http://schemas.microsoft.com/office/drawing/2014/main" id="{20170572-39C1-4133-ADE1-2C9383A306BA}"/>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81E50A52-D622-4921-953A-418B7015CFB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52735074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0E9A0DE3-A259-4B9F-8849-F41CE14A0751}"/>
              </a:ext>
            </a:extLst>
          </p:cNvPr>
          <p:cNvSpPr txBox="1">
            <a:spLocks noChangeArrowheads="1"/>
          </p:cNvSpPr>
          <p:nvPr/>
        </p:nvSpPr>
        <p:spPr bwMode="auto">
          <a:xfrm>
            <a:off x="6955580" y="4949560"/>
            <a:ext cx="891591"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p>
        </p:txBody>
      </p:sp>
      <p:sp>
        <p:nvSpPr>
          <p:cNvPr id="50" name="Text Box 31">
            <a:extLst>
              <a:ext uri="{FF2B5EF4-FFF2-40B4-BE49-F238E27FC236}">
                <a16:creationId xmlns:a16="http://schemas.microsoft.com/office/drawing/2014/main" id="{775891EC-0FFC-4803-B716-DE9D8DD691CB}"/>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51" name="Line 33">
            <a:extLst>
              <a:ext uri="{FF2B5EF4-FFF2-40B4-BE49-F238E27FC236}">
                <a16:creationId xmlns:a16="http://schemas.microsoft.com/office/drawing/2014/main" id="{355761C1-81A2-496B-AEB5-C581550BC001}"/>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86B27C64-B06C-4089-B414-1A444A027BF1}"/>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3714A459-C629-4DD7-A01C-41AEF4350F29}"/>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13268FD3-E90F-4634-94D6-B5E0B16EC6E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16C4FA27-8A4C-41EA-B054-0EF03C72A675}"/>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A0DCF575-34C6-4A82-8859-6246D37AD4AD}"/>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51E3F951-89C9-483E-BDF8-7152E0DC0846}"/>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D450AEAB-713A-4A77-B01D-DE5ADFC18DA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3E5255AE-162E-4F19-ACC5-3134D14CB6B7}"/>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34">
            <a:extLst>
              <a:ext uri="{FF2B5EF4-FFF2-40B4-BE49-F238E27FC236}">
                <a16:creationId xmlns:a16="http://schemas.microsoft.com/office/drawing/2014/main" id="{BA16B97D-EB94-4C36-9FCC-B96AC882C48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7C42206F-5F76-4CDA-BA3B-F86940A0668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6371" name="Text Box 3">
            <a:extLst>
              <a:ext uri="{FF2B5EF4-FFF2-40B4-BE49-F238E27FC236}">
                <a16:creationId xmlns:a16="http://schemas.microsoft.com/office/drawing/2014/main" id="{C2BE5DA4-285D-48D9-8E50-34A304FB84C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2" name="Text Box 4">
            <a:extLst>
              <a:ext uri="{FF2B5EF4-FFF2-40B4-BE49-F238E27FC236}">
                <a16:creationId xmlns:a16="http://schemas.microsoft.com/office/drawing/2014/main" id="{528F9CCB-803B-4AB9-A560-59220EDB77F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3" name="Text Box 5">
            <a:extLst>
              <a:ext uri="{FF2B5EF4-FFF2-40B4-BE49-F238E27FC236}">
                <a16:creationId xmlns:a16="http://schemas.microsoft.com/office/drawing/2014/main" id="{757C1913-304D-4965-B590-7BE08EFA618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6374" name="Text Box 6">
            <a:extLst>
              <a:ext uri="{FF2B5EF4-FFF2-40B4-BE49-F238E27FC236}">
                <a16:creationId xmlns:a16="http://schemas.microsoft.com/office/drawing/2014/main" id="{26A70B69-0C1E-40CE-AC5C-40E803E4E7FF}"/>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6375" name="Text Box 7">
            <a:extLst>
              <a:ext uri="{FF2B5EF4-FFF2-40B4-BE49-F238E27FC236}">
                <a16:creationId xmlns:a16="http://schemas.microsoft.com/office/drawing/2014/main" id="{F641A0E9-7583-4CAF-8D98-272F6F86787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6376" name="Text Box 8">
            <a:extLst>
              <a:ext uri="{FF2B5EF4-FFF2-40B4-BE49-F238E27FC236}">
                <a16:creationId xmlns:a16="http://schemas.microsoft.com/office/drawing/2014/main" id="{2C4FC0BE-C6F6-4A8F-ACC6-1E9C653024FA}"/>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6377" name="Line 9">
            <a:extLst>
              <a:ext uri="{FF2B5EF4-FFF2-40B4-BE49-F238E27FC236}">
                <a16:creationId xmlns:a16="http://schemas.microsoft.com/office/drawing/2014/main" id="{9796AC8F-6849-4718-9C9A-543C5FF5B2F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8" name="Line 10">
            <a:extLst>
              <a:ext uri="{FF2B5EF4-FFF2-40B4-BE49-F238E27FC236}">
                <a16:creationId xmlns:a16="http://schemas.microsoft.com/office/drawing/2014/main" id="{53D6555C-A497-4CE1-B0CC-CDF0122B1F5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9" name="Line 11">
            <a:extLst>
              <a:ext uri="{FF2B5EF4-FFF2-40B4-BE49-F238E27FC236}">
                <a16:creationId xmlns:a16="http://schemas.microsoft.com/office/drawing/2014/main" id="{042E8031-932F-4442-B680-AA685D85D76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0" name="Line 12">
            <a:extLst>
              <a:ext uri="{FF2B5EF4-FFF2-40B4-BE49-F238E27FC236}">
                <a16:creationId xmlns:a16="http://schemas.microsoft.com/office/drawing/2014/main" id="{2F3C4514-0B1F-4EC2-984F-1CF788F9A53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1" name="Line 13">
            <a:extLst>
              <a:ext uri="{FF2B5EF4-FFF2-40B4-BE49-F238E27FC236}">
                <a16:creationId xmlns:a16="http://schemas.microsoft.com/office/drawing/2014/main" id="{8FD80F26-AB6F-4DE2-9BB0-7DB0BF8CC7C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2" name="Line 14">
            <a:extLst>
              <a:ext uri="{FF2B5EF4-FFF2-40B4-BE49-F238E27FC236}">
                <a16:creationId xmlns:a16="http://schemas.microsoft.com/office/drawing/2014/main" id="{FFD34BFD-1FD6-4916-AA87-368C812E390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3" name="Line 15">
            <a:extLst>
              <a:ext uri="{FF2B5EF4-FFF2-40B4-BE49-F238E27FC236}">
                <a16:creationId xmlns:a16="http://schemas.microsoft.com/office/drawing/2014/main" id="{158FCC6F-E2D9-46F3-81B3-83AED45DBD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4" name="Line 16">
            <a:extLst>
              <a:ext uri="{FF2B5EF4-FFF2-40B4-BE49-F238E27FC236}">
                <a16:creationId xmlns:a16="http://schemas.microsoft.com/office/drawing/2014/main" id="{10E3834A-68E5-42B8-B7E6-3D492E8AD7B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5" name="Rectangle 17">
            <a:extLst>
              <a:ext uri="{FF2B5EF4-FFF2-40B4-BE49-F238E27FC236}">
                <a16:creationId xmlns:a16="http://schemas.microsoft.com/office/drawing/2014/main" id="{E1E0F916-B709-4327-8760-6C21C0D85A2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6386" name="Rectangle 18">
            <a:extLst>
              <a:ext uri="{FF2B5EF4-FFF2-40B4-BE49-F238E27FC236}">
                <a16:creationId xmlns:a16="http://schemas.microsoft.com/office/drawing/2014/main" id="{F3542705-F8F9-4E9F-859D-675B38AA0C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6387" name="Text Box 19">
            <a:extLst>
              <a:ext uri="{FF2B5EF4-FFF2-40B4-BE49-F238E27FC236}">
                <a16:creationId xmlns:a16="http://schemas.microsoft.com/office/drawing/2014/main" id="{7BB5F9BE-0D73-495B-95E9-FF1432DCDC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6388" name="Text Box 20">
            <a:extLst>
              <a:ext uri="{FF2B5EF4-FFF2-40B4-BE49-F238E27FC236}">
                <a16:creationId xmlns:a16="http://schemas.microsoft.com/office/drawing/2014/main" id="{29D85C19-1D9B-4073-B4B8-8D3C3A61EF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6389" name="Text Box 21">
            <a:extLst>
              <a:ext uri="{FF2B5EF4-FFF2-40B4-BE49-F238E27FC236}">
                <a16:creationId xmlns:a16="http://schemas.microsoft.com/office/drawing/2014/main" id="{0A05923D-5E18-4579-AFCC-99E53C4017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6406" name="Text Box 38">
            <a:extLst>
              <a:ext uri="{FF2B5EF4-FFF2-40B4-BE49-F238E27FC236}">
                <a16:creationId xmlns:a16="http://schemas.microsoft.com/office/drawing/2014/main" id="{34D6E582-96A9-414A-8712-58F3159A4F1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6407" name="Text Box 39">
            <a:extLst>
              <a:ext uri="{FF2B5EF4-FFF2-40B4-BE49-F238E27FC236}">
                <a16:creationId xmlns:a16="http://schemas.microsoft.com/office/drawing/2014/main" id="{7ED22521-9AD5-43A1-923E-C114EC5D6A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6408" name="Text Box 40">
            <a:extLst>
              <a:ext uri="{FF2B5EF4-FFF2-40B4-BE49-F238E27FC236}">
                <a16:creationId xmlns:a16="http://schemas.microsoft.com/office/drawing/2014/main" id="{B7C5C19C-09EB-456D-A937-A792F11AC5F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6409" name="Line 41">
            <a:extLst>
              <a:ext uri="{FF2B5EF4-FFF2-40B4-BE49-F238E27FC236}">
                <a16:creationId xmlns:a16="http://schemas.microsoft.com/office/drawing/2014/main" id="{C8F0618A-B49F-4090-BD46-5F8159F37B2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0" name="Line 42">
            <a:extLst>
              <a:ext uri="{FF2B5EF4-FFF2-40B4-BE49-F238E27FC236}">
                <a16:creationId xmlns:a16="http://schemas.microsoft.com/office/drawing/2014/main" id="{B33079B1-00E2-4318-A586-784FF8236C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1" name="Line 43">
            <a:extLst>
              <a:ext uri="{FF2B5EF4-FFF2-40B4-BE49-F238E27FC236}">
                <a16:creationId xmlns:a16="http://schemas.microsoft.com/office/drawing/2014/main" id="{E0AE8BAA-84BE-4CCB-8641-F83F8CE6726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2" name="Line 44">
            <a:extLst>
              <a:ext uri="{FF2B5EF4-FFF2-40B4-BE49-F238E27FC236}">
                <a16:creationId xmlns:a16="http://schemas.microsoft.com/office/drawing/2014/main" id="{12E502B7-0F19-4F90-8577-2E4DE17B38E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5" name="Slide Number Placeholder 1">
            <a:extLst>
              <a:ext uri="{FF2B5EF4-FFF2-40B4-BE49-F238E27FC236}">
                <a16:creationId xmlns:a16="http://schemas.microsoft.com/office/drawing/2014/main" id="{A7445A7F-BB72-444D-BCCC-12AE7754EFC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61192D-E6EB-4253-B854-B5F980932E8F}" type="slidenum">
              <a:rPr lang="en-US" altLang="en-US" sz="1000"/>
              <a:pPr>
                <a:spcBef>
                  <a:spcPct val="0"/>
                </a:spcBef>
                <a:buClrTx/>
                <a:buSzTx/>
                <a:buFontTx/>
                <a:buNone/>
              </a:pPr>
              <a:t>235</a:t>
            </a:fld>
            <a:endParaRPr lang="en-US" altLang="en-US" sz="1000"/>
          </a:p>
        </p:txBody>
      </p:sp>
      <p:sp>
        <p:nvSpPr>
          <p:cNvPr id="62" name="Text Box 46">
            <a:extLst>
              <a:ext uri="{FF2B5EF4-FFF2-40B4-BE49-F238E27FC236}">
                <a16:creationId xmlns:a16="http://schemas.microsoft.com/office/drawing/2014/main" id="{42DF91E0-6644-4281-AB0D-0FA946CBFD64}"/>
              </a:ext>
            </a:extLst>
          </p:cNvPr>
          <p:cNvSpPr txBox="1">
            <a:spLocks noChangeArrowheads="1"/>
          </p:cNvSpPr>
          <p:nvPr/>
        </p:nvSpPr>
        <p:spPr bwMode="auto">
          <a:xfrm>
            <a:off x="921026" y="5508783"/>
            <a:ext cx="8137536" cy="738664"/>
          </a:xfrm>
          <a:prstGeom prst="rect">
            <a:avLst/>
          </a:prstGeom>
          <a:solidFill>
            <a:schemeClr val="accent1">
              <a:lumMod val="40000"/>
              <a:lumOff val="6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r>
              <a:rPr lang="en-US" altLang="en-US" sz="1400" b="0" dirty="0">
                <a:solidFill>
                  <a:srgbClr val="0000FF"/>
                </a:solidFill>
              </a:rPr>
              <a:t> (aka </a:t>
            </a:r>
            <a:r>
              <a:rPr lang="en-US" altLang="en-US" sz="1400" b="0" i="1" dirty="0" err="1">
                <a:solidFill>
                  <a:srgbClr val="0000FF"/>
                </a:solidFill>
              </a:rPr>
              <a:t>deprivational</a:t>
            </a:r>
            <a:r>
              <a:rPr lang="en-US" altLang="en-US" sz="1400" b="0" dirty="0">
                <a:solidFill>
                  <a:srgbClr val="0000FF"/>
                </a:solidFill>
              </a:rPr>
              <a:t>) </a:t>
            </a:r>
            <a:r>
              <a:rPr lang="en-US" altLang="en-US" sz="1400" dirty="0">
                <a:solidFill>
                  <a:srgbClr val="0000FF"/>
                </a:solidFill>
              </a:rPr>
              <a:t>nonaccommodative esotropia </a:t>
            </a:r>
            <a:r>
              <a:rPr lang="en-US" altLang="en-US" sz="1400" b="0" dirty="0">
                <a:solidFill>
                  <a:srgbClr val="0000FF"/>
                </a:solidFill>
              </a:rPr>
              <a:t>develops in response to  monocular vision loss. </a:t>
            </a:r>
            <a:r>
              <a:rPr lang="en-US" altLang="en-US" sz="1400" b="0" dirty="0"/>
              <a:t>Common causes include cataracts, corneal clouding, and retinal or optic nerve disorders. </a:t>
            </a:r>
            <a:r>
              <a:rPr lang="en-US" altLang="en-US" sz="1400" b="0" dirty="0">
                <a:solidFill>
                  <a:schemeClr val="accent1">
                    <a:lumMod val="40000"/>
                    <a:lumOff val="60000"/>
                  </a:schemeClr>
                </a:solidFill>
              </a:rPr>
              <a:t>The lack of symmetric visual stimulation leads to  amblyopia , followed by a breakdown in  fusion . </a:t>
            </a:r>
          </a:p>
        </p:txBody>
      </p:sp>
      <p:sp>
        <p:nvSpPr>
          <p:cNvPr id="2" name="Title 1">
            <a:extLst>
              <a:ext uri="{FF2B5EF4-FFF2-40B4-BE49-F238E27FC236}">
                <a16:creationId xmlns:a16="http://schemas.microsoft.com/office/drawing/2014/main" id="{8137B5FE-A15E-4279-B61D-E3815C5EF77A}"/>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56554CCE-8AB8-4CC3-9CED-336EEECE7D2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628140101"/>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0E9A0DE3-A259-4B9F-8849-F41CE14A0751}"/>
              </a:ext>
            </a:extLst>
          </p:cNvPr>
          <p:cNvSpPr txBox="1">
            <a:spLocks noChangeArrowheads="1"/>
          </p:cNvSpPr>
          <p:nvPr/>
        </p:nvSpPr>
        <p:spPr bwMode="auto">
          <a:xfrm>
            <a:off x="6955580" y="4949560"/>
            <a:ext cx="891591"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p>
        </p:txBody>
      </p:sp>
      <p:sp>
        <p:nvSpPr>
          <p:cNvPr id="50" name="Text Box 31">
            <a:extLst>
              <a:ext uri="{FF2B5EF4-FFF2-40B4-BE49-F238E27FC236}">
                <a16:creationId xmlns:a16="http://schemas.microsoft.com/office/drawing/2014/main" id="{775891EC-0FFC-4803-B716-DE9D8DD691CB}"/>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51" name="Line 33">
            <a:extLst>
              <a:ext uri="{FF2B5EF4-FFF2-40B4-BE49-F238E27FC236}">
                <a16:creationId xmlns:a16="http://schemas.microsoft.com/office/drawing/2014/main" id="{355761C1-81A2-496B-AEB5-C581550BC001}"/>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86B27C64-B06C-4089-B414-1A444A027BF1}"/>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3714A459-C629-4DD7-A01C-41AEF4350F29}"/>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13268FD3-E90F-4634-94D6-B5E0B16EC6E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16C4FA27-8A4C-41EA-B054-0EF03C72A675}"/>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A0DCF575-34C6-4A82-8859-6246D37AD4AD}"/>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51E3F951-89C9-483E-BDF8-7152E0DC0846}"/>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D450AEAB-713A-4A77-B01D-DE5ADFC18DA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3E5255AE-162E-4F19-ACC5-3134D14CB6B7}"/>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34">
            <a:extLst>
              <a:ext uri="{FF2B5EF4-FFF2-40B4-BE49-F238E27FC236}">
                <a16:creationId xmlns:a16="http://schemas.microsoft.com/office/drawing/2014/main" id="{BA16B97D-EB94-4C36-9FCC-B96AC882C48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7C42206F-5F76-4CDA-BA3B-F86940A0668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6371" name="Text Box 3">
            <a:extLst>
              <a:ext uri="{FF2B5EF4-FFF2-40B4-BE49-F238E27FC236}">
                <a16:creationId xmlns:a16="http://schemas.microsoft.com/office/drawing/2014/main" id="{C2BE5DA4-285D-48D9-8E50-34A304FB84C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2" name="Text Box 4">
            <a:extLst>
              <a:ext uri="{FF2B5EF4-FFF2-40B4-BE49-F238E27FC236}">
                <a16:creationId xmlns:a16="http://schemas.microsoft.com/office/drawing/2014/main" id="{528F9CCB-803B-4AB9-A560-59220EDB77F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3" name="Text Box 5">
            <a:extLst>
              <a:ext uri="{FF2B5EF4-FFF2-40B4-BE49-F238E27FC236}">
                <a16:creationId xmlns:a16="http://schemas.microsoft.com/office/drawing/2014/main" id="{757C1913-304D-4965-B590-7BE08EFA618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6374" name="Text Box 6">
            <a:extLst>
              <a:ext uri="{FF2B5EF4-FFF2-40B4-BE49-F238E27FC236}">
                <a16:creationId xmlns:a16="http://schemas.microsoft.com/office/drawing/2014/main" id="{26A70B69-0C1E-40CE-AC5C-40E803E4E7FF}"/>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6375" name="Text Box 7">
            <a:extLst>
              <a:ext uri="{FF2B5EF4-FFF2-40B4-BE49-F238E27FC236}">
                <a16:creationId xmlns:a16="http://schemas.microsoft.com/office/drawing/2014/main" id="{F641A0E9-7583-4CAF-8D98-272F6F86787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6376" name="Text Box 8">
            <a:extLst>
              <a:ext uri="{FF2B5EF4-FFF2-40B4-BE49-F238E27FC236}">
                <a16:creationId xmlns:a16="http://schemas.microsoft.com/office/drawing/2014/main" id="{2C4FC0BE-C6F6-4A8F-ACC6-1E9C653024FA}"/>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6377" name="Line 9">
            <a:extLst>
              <a:ext uri="{FF2B5EF4-FFF2-40B4-BE49-F238E27FC236}">
                <a16:creationId xmlns:a16="http://schemas.microsoft.com/office/drawing/2014/main" id="{9796AC8F-6849-4718-9C9A-543C5FF5B2F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8" name="Line 10">
            <a:extLst>
              <a:ext uri="{FF2B5EF4-FFF2-40B4-BE49-F238E27FC236}">
                <a16:creationId xmlns:a16="http://schemas.microsoft.com/office/drawing/2014/main" id="{53D6555C-A497-4CE1-B0CC-CDF0122B1F5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9" name="Line 11">
            <a:extLst>
              <a:ext uri="{FF2B5EF4-FFF2-40B4-BE49-F238E27FC236}">
                <a16:creationId xmlns:a16="http://schemas.microsoft.com/office/drawing/2014/main" id="{042E8031-932F-4442-B680-AA685D85D76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0" name="Line 12">
            <a:extLst>
              <a:ext uri="{FF2B5EF4-FFF2-40B4-BE49-F238E27FC236}">
                <a16:creationId xmlns:a16="http://schemas.microsoft.com/office/drawing/2014/main" id="{2F3C4514-0B1F-4EC2-984F-1CF788F9A53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1" name="Line 13">
            <a:extLst>
              <a:ext uri="{FF2B5EF4-FFF2-40B4-BE49-F238E27FC236}">
                <a16:creationId xmlns:a16="http://schemas.microsoft.com/office/drawing/2014/main" id="{8FD80F26-AB6F-4DE2-9BB0-7DB0BF8CC7C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2" name="Line 14">
            <a:extLst>
              <a:ext uri="{FF2B5EF4-FFF2-40B4-BE49-F238E27FC236}">
                <a16:creationId xmlns:a16="http://schemas.microsoft.com/office/drawing/2014/main" id="{FFD34BFD-1FD6-4916-AA87-368C812E390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3" name="Line 15">
            <a:extLst>
              <a:ext uri="{FF2B5EF4-FFF2-40B4-BE49-F238E27FC236}">
                <a16:creationId xmlns:a16="http://schemas.microsoft.com/office/drawing/2014/main" id="{158FCC6F-E2D9-46F3-81B3-83AED45DBD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4" name="Line 16">
            <a:extLst>
              <a:ext uri="{FF2B5EF4-FFF2-40B4-BE49-F238E27FC236}">
                <a16:creationId xmlns:a16="http://schemas.microsoft.com/office/drawing/2014/main" id="{10E3834A-68E5-42B8-B7E6-3D492E8AD7B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5" name="Rectangle 17">
            <a:extLst>
              <a:ext uri="{FF2B5EF4-FFF2-40B4-BE49-F238E27FC236}">
                <a16:creationId xmlns:a16="http://schemas.microsoft.com/office/drawing/2014/main" id="{E1E0F916-B709-4327-8760-6C21C0D85A2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6386" name="Rectangle 18">
            <a:extLst>
              <a:ext uri="{FF2B5EF4-FFF2-40B4-BE49-F238E27FC236}">
                <a16:creationId xmlns:a16="http://schemas.microsoft.com/office/drawing/2014/main" id="{F3542705-F8F9-4E9F-859D-675B38AA0C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6387" name="Text Box 19">
            <a:extLst>
              <a:ext uri="{FF2B5EF4-FFF2-40B4-BE49-F238E27FC236}">
                <a16:creationId xmlns:a16="http://schemas.microsoft.com/office/drawing/2014/main" id="{7BB5F9BE-0D73-495B-95E9-FF1432DCDC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6388" name="Text Box 20">
            <a:extLst>
              <a:ext uri="{FF2B5EF4-FFF2-40B4-BE49-F238E27FC236}">
                <a16:creationId xmlns:a16="http://schemas.microsoft.com/office/drawing/2014/main" id="{29D85C19-1D9B-4073-B4B8-8D3C3A61EF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6389" name="Text Box 21">
            <a:extLst>
              <a:ext uri="{FF2B5EF4-FFF2-40B4-BE49-F238E27FC236}">
                <a16:creationId xmlns:a16="http://schemas.microsoft.com/office/drawing/2014/main" id="{0A05923D-5E18-4579-AFCC-99E53C4017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6406" name="Text Box 38">
            <a:extLst>
              <a:ext uri="{FF2B5EF4-FFF2-40B4-BE49-F238E27FC236}">
                <a16:creationId xmlns:a16="http://schemas.microsoft.com/office/drawing/2014/main" id="{34D6E582-96A9-414A-8712-58F3159A4F1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6407" name="Text Box 39">
            <a:extLst>
              <a:ext uri="{FF2B5EF4-FFF2-40B4-BE49-F238E27FC236}">
                <a16:creationId xmlns:a16="http://schemas.microsoft.com/office/drawing/2014/main" id="{7ED22521-9AD5-43A1-923E-C114EC5D6A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6408" name="Text Box 40">
            <a:extLst>
              <a:ext uri="{FF2B5EF4-FFF2-40B4-BE49-F238E27FC236}">
                <a16:creationId xmlns:a16="http://schemas.microsoft.com/office/drawing/2014/main" id="{B7C5C19C-09EB-456D-A937-A792F11AC5F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6409" name="Line 41">
            <a:extLst>
              <a:ext uri="{FF2B5EF4-FFF2-40B4-BE49-F238E27FC236}">
                <a16:creationId xmlns:a16="http://schemas.microsoft.com/office/drawing/2014/main" id="{C8F0618A-B49F-4090-BD46-5F8159F37B2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0" name="Line 42">
            <a:extLst>
              <a:ext uri="{FF2B5EF4-FFF2-40B4-BE49-F238E27FC236}">
                <a16:creationId xmlns:a16="http://schemas.microsoft.com/office/drawing/2014/main" id="{B33079B1-00E2-4318-A586-784FF8236C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1" name="Line 43">
            <a:extLst>
              <a:ext uri="{FF2B5EF4-FFF2-40B4-BE49-F238E27FC236}">
                <a16:creationId xmlns:a16="http://schemas.microsoft.com/office/drawing/2014/main" id="{E0AE8BAA-84BE-4CCB-8641-F83F8CE6726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2" name="Line 44">
            <a:extLst>
              <a:ext uri="{FF2B5EF4-FFF2-40B4-BE49-F238E27FC236}">
                <a16:creationId xmlns:a16="http://schemas.microsoft.com/office/drawing/2014/main" id="{12E502B7-0F19-4F90-8577-2E4DE17B38E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5" name="Slide Number Placeholder 1">
            <a:extLst>
              <a:ext uri="{FF2B5EF4-FFF2-40B4-BE49-F238E27FC236}">
                <a16:creationId xmlns:a16="http://schemas.microsoft.com/office/drawing/2014/main" id="{A7445A7F-BB72-444D-BCCC-12AE7754EFC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61192D-E6EB-4253-B854-B5F980932E8F}" type="slidenum">
              <a:rPr lang="en-US" altLang="en-US" sz="1000"/>
              <a:pPr>
                <a:spcBef>
                  <a:spcPct val="0"/>
                </a:spcBef>
                <a:buClrTx/>
                <a:buSzTx/>
                <a:buFontTx/>
                <a:buNone/>
              </a:pPr>
              <a:t>236</a:t>
            </a:fld>
            <a:endParaRPr lang="en-US" altLang="en-US" sz="1000"/>
          </a:p>
        </p:txBody>
      </p:sp>
      <p:sp>
        <p:nvSpPr>
          <p:cNvPr id="62" name="Text Box 46">
            <a:extLst>
              <a:ext uri="{FF2B5EF4-FFF2-40B4-BE49-F238E27FC236}">
                <a16:creationId xmlns:a16="http://schemas.microsoft.com/office/drawing/2014/main" id="{42DF91E0-6644-4281-AB0D-0FA946CBFD64}"/>
              </a:ext>
            </a:extLst>
          </p:cNvPr>
          <p:cNvSpPr txBox="1">
            <a:spLocks noChangeArrowheads="1"/>
          </p:cNvSpPr>
          <p:nvPr/>
        </p:nvSpPr>
        <p:spPr bwMode="auto">
          <a:xfrm>
            <a:off x="921026" y="5508783"/>
            <a:ext cx="8137536" cy="738664"/>
          </a:xfrm>
          <a:prstGeom prst="rect">
            <a:avLst/>
          </a:prstGeom>
          <a:solidFill>
            <a:schemeClr val="accent1">
              <a:lumMod val="40000"/>
              <a:lumOff val="6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r>
              <a:rPr lang="en-US" altLang="en-US" sz="1400" b="0" dirty="0">
                <a:solidFill>
                  <a:srgbClr val="0000FF"/>
                </a:solidFill>
              </a:rPr>
              <a:t> (aka </a:t>
            </a:r>
            <a:r>
              <a:rPr lang="en-US" altLang="en-US" sz="1400" b="0" i="1" dirty="0" err="1">
                <a:solidFill>
                  <a:srgbClr val="0000FF"/>
                </a:solidFill>
              </a:rPr>
              <a:t>deprivational</a:t>
            </a:r>
            <a:r>
              <a:rPr lang="en-US" altLang="en-US" sz="1400" b="0" dirty="0">
                <a:solidFill>
                  <a:srgbClr val="0000FF"/>
                </a:solidFill>
              </a:rPr>
              <a:t>) </a:t>
            </a:r>
            <a:r>
              <a:rPr lang="en-US" altLang="en-US" sz="1400" dirty="0">
                <a:solidFill>
                  <a:srgbClr val="0000FF"/>
                </a:solidFill>
              </a:rPr>
              <a:t>nonaccommodative esotropia </a:t>
            </a:r>
            <a:r>
              <a:rPr lang="en-US" altLang="en-US" sz="1400" b="0" dirty="0">
                <a:solidFill>
                  <a:srgbClr val="0000FF"/>
                </a:solidFill>
              </a:rPr>
              <a:t>develops in response to  monocular vision loss. </a:t>
            </a:r>
            <a:r>
              <a:rPr lang="en-US" altLang="en-US" sz="1400" b="0" dirty="0"/>
              <a:t>Common causes include cataracts, corneal clouding, and retinal or optic nerve disorders. </a:t>
            </a:r>
            <a:r>
              <a:rPr lang="en-US" altLang="en-US" sz="1400" b="0" dirty="0">
                <a:solidFill>
                  <a:srgbClr val="0000FF"/>
                </a:solidFill>
              </a:rPr>
              <a:t>The lack of symmetric visual stimulation leads to  amblyopia , followed by a breakdown in  fusion . </a:t>
            </a:r>
          </a:p>
        </p:txBody>
      </p:sp>
      <p:sp>
        <p:nvSpPr>
          <p:cNvPr id="44" name="Rectangle 43">
            <a:extLst>
              <a:ext uri="{FF2B5EF4-FFF2-40B4-BE49-F238E27FC236}">
                <a16:creationId xmlns:a16="http://schemas.microsoft.com/office/drawing/2014/main" id="{F4D23EA6-5226-4B35-967F-5447E86885EA}"/>
              </a:ext>
            </a:extLst>
          </p:cNvPr>
          <p:cNvSpPr/>
          <p:nvPr/>
        </p:nvSpPr>
        <p:spPr bwMode="auto">
          <a:xfrm>
            <a:off x="4874227" y="5971147"/>
            <a:ext cx="838200" cy="20105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800" b="1" i="0" u="none" strike="noStrike" cap="none" normalizeH="0" baseline="0" dirty="0">
              <a:ln>
                <a:noFill/>
              </a:ln>
              <a:effectLst/>
              <a:latin typeface="Arial" charset="0"/>
            </a:endParaRPr>
          </a:p>
        </p:txBody>
      </p:sp>
      <p:sp>
        <p:nvSpPr>
          <p:cNvPr id="45" name="Rectangle 44">
            <a:extLst>
              <a:ext uri="{FF2B5EF4-FFF2-40B4-BE49-F238E27FC236}">
                <a16:creationId xmlns:a16="http://schemas.microsoft.com/office/drawing/2014/main" id="{58F50E31-A35A-422E-BE5A-0A309C94D541}"/>
              </a:ext>
            </a:extLst>
          </p:cNvPr>
          <p:cNvSpPr/>
          <p:nvPr/>
        </p:nvSpPr>
        <p:spPr bwMode="auto">
          <a:xfrm>
            <a:off x="8001000" y="5965537"/>
            <a:ext cx="838200" cy="20105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800" b="1" i="0" u="none" strike="noStrike" cap="none" normalizeH="0" baseline="0" dirty="0">
              <a:ln>
                <a:noFill/>
              </a:ln>
              <a:effectLst/>
              <a:latin typeface="Arial" charset="0"/>
            </a:endParaRPr>
          </a:p>
        </p:txBody>
      </p:sp>
      <p:sp>
        <p:nvSpPr>
          <p:cNvPr id="2" name="Title 1">
            <a:extLst>
              <a:ext uri="{FF2B5EF4-FFF2-40B4-BE49-F238E27FC236}">
                <a16:creationId xmlns:a16="http://schemas.microsoft.com/office/drawing/2014/main" id="{6727A6B3-1C2B-4FBB-8CF9-424FB847C0C3}"/>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A6B7CF38-D8E4-457B-BAA9-0A2242DD0E9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36275710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Box 29">
            <a:extLst>
              <a:ext uri="{FF2B5EF4-FFF2-40B4-BE49-F238E27FC236}">
                <a16:creationId xmlns:a16="http://schemas.microsoft.com/office/drawing/2014/main" id="{0E9A0DE3-A259-4B9F-8849-F41CE14A0751}"/>
              </a:ext>
            </a:extLst>
          </p:cNvPr>
          <p:cNvSpPr txBox="1">
            <a:spLocks noChangeArrowheads="1"/>
          </p:cNvSpPr>
          <p:nvPr/>
        </p:nvSpPr>
        <p:spPr bwMode="auto">
          <a:xfrm>
            <a:off x="6955580" y="4949560"/>
            <a:ext cx="891591"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p>
        </p:txBody>
      </p:sp>
      <p:sp>
        <p:nvSpPr>
          <p:cNvPr id="50" name="Text Box 31">
            <a:extLst>
              <a:ext uri="{FF2B5EF4-FFF2-40B4-BE49-F238E27FC236}">
                <a16:creationId xmlns:a16="http://schemas.microsoft.com/office/drawing/2014/main" id="{775891EC-0FFC-4803-B716-DE9D8DD691CB}"/>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51" name="Line 33">
            <a:extLst>
              <a:ext uri="{FF2B5EF4-FFF2-40B4-BE49-F238E27FC236}">
                <a16:creationId xmlns:a16="http://schemas.microsoft.com/office/drawing/2014/main" id="{355761C1-81A2-496B-AEB5-C581550BC001}"/>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Line 34">
            <a:extLst>
              <a:ext uri="{FF2B5EF4-FFF2-40B4-BE49-F238E27FC236}">
                <a16:creationId xmlns:a16="http://schemas.microsoft.com/office/drawing/2014/main" id="{86B27C64-B06C-4089-B414-1A444A027BF1}"/>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3" name="Line 35">
            <a:extLst>
              <a:ext uri="{FF2B5EF4-FFF2-40B4-BE49-F238E27FC236}">
                <a16:creationId xmlns:a16="http://schemas.microsoft.com/office/drawing/2014/main" id="{3714A459-C629-4DD7-A01C-41AEF4350F29}"/>
              </a:ext>
            </a:extLst>
          </p:cNvPr>
          <p:cNvSpPr>
            <a:spLocks noChangeShapeType="1"/>
          </p:cNvSpPr>
          <p:nvPr/>
        </p:nvSpPr>
        <p:spPr bwMode="auto">
          <a:xfrm>
            <a:off x="6934200" y="5090085"/>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4" name="Text Box 36">
            <a:extLst>
              <a:ext uri="{FF2B5EF4-FFF2-40B4-BE49-F238E27FC236}">
                <a16:creationId xmlns:a16="http://schemas.microsoft.com/office/drawing/2014/main" id="{13268FD3-E90F-4634-94D6-B5E0B16EC6EB}"/>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5" name="Text Box 37">
            <a:extLst>
              <a:ext uri="{FF2B5EF4-FFF2-40B4-BE49-F238E27FC236}">
                <a16:creationId xmlns:a16="http://schemas.microsoft.com/office/drawing/2014/main" id="{16C4FA27-8A4C-41EA-B054-0EF03C72A675}"/>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6" name="Text Box 38">
            <a:extLst>
              <a:ext uri="{FF2B5EF4-FFF2-40B4-BE49-F238E27FC236}">
                <a16:creationId xmlns:a16="http://schemas.microsoft.com/office/drawing/2014/main" id="{A0DCF575-34C6-4A82-8859-6246D37AD4AD}"/>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57" name="Line 40">
            <a:extLst>
              <a:ext uri="{FF2B5EF4-FFF2-40B4-BE49-F238E27FC236}">
                <a16:creationId xmlns:a16="http://schemas.microsoft.com/office/drawing/2014/main" id="{51E3F951-89C9-483E-BDF8-7152E0DC0846}"/>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Text Box 43">
            <a:extLst>
              <a:ext uri="{FF2B5EF4-FFF2-40B4-BE49-F238E27FC236}">
                <a16:creationId xmlns:a16="http://schemas.microsoft.com/office/drawing/2014/main" id="{D450AEAB-713A-4A77-B01D-DE5ADFC18DA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9" name="Line 32">
            <a:extLst>
              <a:ext uri="{FF2B5EF4-FFF2-40B4-BE49-F238E27FC236}">
                <a16:creationId xmlns:a16="http://schemas.microsoft.com/office/drawing/2014/main" id="{3E5255AE-162E-4F19-ACC5-3134D14CB6B7}"/>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Line 34">
            <a:extLst>
              <a:ext uri="{FF2B5EF4-FFF2-40B4-BE49-F238E27FC236}">
                <a16:creationId xmlns:a16="http://schemas.microsoft.com/office/drawing/2014/main" id="{BA16B97D-EB94-4C36-9FCC-B96AC882C48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1" name="Line 35">
            <a:extLst>
              <a:ext uri="{FF2B5EF4-FFF2-40B4-BE49-F238E27FC236}">
                <a16:creationId xmlns:a16="http://schemas.microsoft.com/office/drawing/2014/main" id="{7C42206F-5F76-4CDA-BA3B-F86940A0668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6371" name="Text Box 3">
            <a:extLst>
              <a:ext uri="{FF2B5EF4-FFF2-40B4-BE49-F238E27FC236}">
                <a16:creationId xmlns:a16="http://schemas.microsoft.com/office/drawing/2014/main" id="{C2BE5DA4-285D-48D9-8E50-34A304FB84C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2" name="Text Box 4">
            <a:extLst>
              <a:ext uri="{FF2B5EF4-FFF2-40B4-BE49-F238E27FC236}">
                <a16:creationId xmlns:a16="http://schemas.microsoft.com/office/drawing/2014/main" id="{528F9CCB-803B-4AB9-A560-59220EDB77F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6373" name="Text Box 5">
            <a:extLst>
              <a:ext uri="{FF2B5EF4-FFF2-40B4-BE49-F238E27FC236}">
                <a16:creationId xmlns:a16="http://schemas.microsoft.com/office/drawing/2014/main" id="{757C1913-304D-4965-B590-7BE08EFA618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86374" name="Text Box 6">
            <a:extLst>
              <a:ext uri="{FF2B5EF4-FFF2-40B4-BE49-F238E27FC236}">
                <a16:creationId xmlns:a16="http://schemas.microsoft.com/office/drawing/2014/main" id="{26A70B69-0C1E-40CE-AC5C-40E803E4E7FF}"/>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6375" name="Text Box 7">
            <a:extLst>
              <a:ext uri="{FF2B5EF4-FFF2-40B4-BE49-F238E27FC236}">
                <a16:creationId xmlns:a16="http://schemas.microsoft.com/office/drawing/2014/main" id="{F641A0E9-7583-4CAF-8D98-272F6F867872}"/>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6376" name="Text Box 8">
            <a:extLst>
              <a:ext uri="{FF2B5EF4-FFF2-40B4-BE49-F238E27FC236}">
                <a16:creationId xmlns:a16="http://schemas.microsoft.com/office/drawing/2014/main" id="{2C4FC0BE-C6F6-4A8F-ACC6-1E9C653024FA}"/>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6377" name="Line 9">
            <a:extLst>
              <a:ext uri="{FF2B5EF4-FFF2-40B4-BE49-F238E27FC236}">
                <a16:creationId xmlns:a16="http://schemas.microsoft.com/office/drawing/2014/main" id="{9796AC8F-6849-4718-9C9A-543C5FF5B2F6}"/>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8" name="Line 10">
            <a:extLst>
              <a:ext uri="{FF2B5EF4-FFF2-40B4-BE49-F238E27FC236}">
                <a16:creationId xmlns:a16="http://schemas.microsoft.com/office/drawing/2014/main" id="{53D6555C-A497-4CE1-B0CC-CDF0122B1F5C}"/>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79" name="Line 11">
            <a:extLst>
              <a:ext uri="{FF2B5EF4-FFF2-40B4-BE49-F238E27FC236}">
                <a16:creationId xmlns:a16="http://schemas.microsoft.com/office/drawing/2014/main" id="{042E8031-932F-4442-B680-AA685D85D76A}"/>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0" name="Line 12">
            <a:extLst>
              <a:ext uri="{FF2B5EF4-FFF2-40B4-BE49-F238E27FC236}">
                <a16:creationId xmlns:a16="http://schemas.microsoft.com/office/drawing/2014/main" id="{2F3C4514-0B1F-4EC2-984F-1CF788F9A53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1" name="Line 13">
            <a:extLst>
              <a:ext uri="{FF2B5EF4-FFF2-40B4-BE49-F238E27FC236}">
                <a16:creationId xmlns:a16="http://schemas.microsoft.com/office/drawing/2014/main" id="{8FD80F26-AB6F-4DE2-9BB0-7DB0BF8CC7C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2" name="Line 14">
            <a:extLst>
              <a:ext uri="{FF2B5EF4-FFF2-40B4-BE49-F238E27FC236}">
                <a16:creationId xmlns:a16="http://schemas.microsoft.com/office/drawing/2014/main" id="{FFD34BFD-1FD6-4916-AA87-368C812E3908}"/>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3" name="Line 15">
            <a:extLst>
              <a:ext uri="{FF2B5EF4-FFF2-40B4-BE49-F238E27FC236}">
                <a16:creationId xmlns:a16="http://schemas.microsoft.com/office/drawing/2014/main" id="{158FCC6F-E2D9-46F3-81B3-83AED45DBD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4" name="Line 16">
            <a:extLst>
              <a:ext uri="{FF2B5EF4-FFF2-40B4-BE49-F238E27FC236}">
                <a16:creationId xmlns:a16="http://schemas.microsoft.com/office/drawing/2014/main" id="{10E3834A-68E5-42B8-B7E6-3D492E8AD7B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385" name="Rectangle 17">
            <a:extLst>
              <a:ext uri="{FF2B5EF4-FFF2-40B4-BE49-F238E27FC236}">
                <a16:creationId xmlns:a16="http://schemas.microsoft.com/office/drawing/2014/main" id="{E1E0F916-B709-4327-8760-6C21C0D85A2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6386" name="Rectangle 18">
            <a:extLst>
              <a:ext uri="{FF2B5EF4-FFF2-40B4-BE49-F238E27FC236}">
                <a16:creationId xmlns:a16="http://schemas.microsoft.com/office/drawing/2014/main" id="{F3542705-F8F9-4E9F-859D-675B38AA0C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6387" name="Text Box 19">
            <a:extLst>
              <a:ext uri="{FF2B5EF4-FFF2-40B4-BE49-F238E27FC236}">
                <a16:creationId xmlns:a16="http://schemas.microsoft.com/office/drawing/2014/main" id="{7BB5F9BE-0D73-495B-95E9-FF1432DCDCE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6388" name="Text Box 20">
            <a:extLst>
              <a:ext uri="{FF2B5EF4-FFF2-40B4-BE49-F238E27FC236}">
                <a16:creationId xmlns:a16="http://schemas.microsoft.com/office/drawing/2014/main" id="{29D85C19-1D9B-4073-B4B8-8D3C3A61EFC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6389" name="Text Box 21">
            <a:extLst>
              <a:ext uri="{FF2B5EF4-FFF2-40B4-BE49-F238E27FC236}">
                <a16:creationId xmlns:a16="http://schemas.microsoft.com/office/drawing/2014/main" id="{0A05923D-5E18-4579-AFCC-99E53C40170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6406" name="Text Box 38">
            <a:extLst>
              <a:ext uri="{FF2B5EF4-FFF2-40B4-BE49-F238E27FC236}">
                <a16:creationId xmlns:a16="http://schemas.microsoft.com/office/drawing/2014/main" id="{34D6E582-96A9-414A-8712-58F3159A4F15}"/>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6407" name="Text Box 39">
            <a:extLst>
              <a:ext uri="{FF2B5EF4-FFF2-40B4-BE49-F238E27FC236}">
                <a16:creationId xmlns:a16="http://schemas.microsoft.com/office/drawing/2014/main" id="{7ED22521-9AD5-43A1-923E-C114EC5D6A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6408" name="Text Box 40">
            <a:extLst>
              <a:ext uri="{FF2B5EF4-FFF2-40B4-BE49-F238E27FC236}">
                <a16:creationId xmlns:a16="http://schemas.microsoft.com/office/drawing/2014/main" id="{B7C5C19C-09EB-456D-A937-A792F11AC5F5}"/>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6409" name="Line 41">
            <a:extLst>
              <a:ext uri="{FF2B5EF4-FFF2-40B4-BE49-F238E27FC236}">
                <a16:creationId xmlns:a16="http://schemas.microsoft.com/office/drawing/2014/main" id="{C8F0618A-B49F-4090-BD46-5F8159F37B2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0" name="Line 42">
            <a:extLst>
              <a:ext uri="{FF2B5EF4-FFF2-40B4-BE49-F238E27FC236}">
                <a16:creationId xmlns:a16="http://schemas.microsoft.com/office/drawing/2014/main" id="{B33079B1-00E2-4318-A586-784FF8236C81}"/>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1" name="Line 43">
            <a:extLst>
              <a:ext uri="{FF2B5EF4-FFF2-40B4-BE49-F238E27FC236}">
                <a16:creationId xmlns:a16="http://schemas.microsoft.com/office/drawing/2014/main" id="{E0AE8BAA-84BE-4CCB-8641-F83F8CE6726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2" name="Line 44">
            <a:extLst>
              <a:ext uri="{FF2B5EF4-FFF2-40B4-BE49-F238E27FC236}">
                <a16:creationId xmlns:a16="http://schemas.microsoft.com/office/drawing/2014/main" id="{12E502B7-0F19-4F90-8577-2E4DE17B38E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6415" name="Slide Number Placeholder 1">
            <a:extLst>
              <a:ext uri="{FF2B5EF4-FFF2-40B4-BE49-F238E27FC236}">
                <a16:creationId xmlns:a16="http://schemas.microsoft.com/office/drawing/2014/main" id="{A7445A7F-BB72-444D-BCCC-12AE7754EFC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61192D-E6EB-4253-B854-B5F980932E8F}" type="slidenum">
              <a:rPr lang="en-US" altLang="en-US" sz="1000"/>
              <a:pPr>
                <a:spcBef>
                  <a:spcPct val="0"/>
                </a:spcBef>
                <a:buClrTx/>
                <a:buSzTx/>
                <a:buFontTx/>
                <a:buNone/>
              </a:pPr>
              <a:t>237</a:t>
            </a:fld>
            <a:endParaRPr lang="en-US" altLang="en-US" sz="1000"/>
          </a:p>
        </p:txBody>
      </p:sp>
      <p:sp>
        <p:nvSpPr>
          <p:cNvPr id="62" name="Text Box 46">
            <a:extLst>
              <a:ext uri="{FF2B5EF4-FFF2-40B4-BE49-F238E27FC236}">
                <a16:creationId xmlns:a16="http://schemas.microsoft.com/office/drawing/2014/main" id="{42DF91E0-6644-4281-AB0D-0FA946CBFD64}"/>
              </a:ext>
            </a:extLst>
          </p:cNvPr>
          <p:cNvSpPr txBox="1">
            <a:spLocks noChangeArrowheads="1"/>
          </p:cNvSpPr>
          <p:nvPr/>
        </p:nvSpPr>
        <p:spPr bwMode="auto">
          <a:xfrm>
            <a:off x="921026" y="5508783"/>
            <a:ext cx="8137536" cy="738664"/>
          </a:xfrm>
          <a:prstGeom prst="rect">
            <a:avLst/>
          </a:prstGeom>
          <a:solidFill>
            <a:schemeClr val="accent1">
              <a:lumMod val="40000"/>
              <a:lumOff val="60000"/>
            </a:schemeClr>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Sensory</a:t>
            </a:r>
            <a:r>
              <a:rPr lang="en-US" altLang="en-US" sz="1400" b="0" dirty="0">
                <a:solidFill>
                  <a:srgbClr val="0000FF"/>
                </a:solidFill>
              </a:rPr>
              <a:t> (aka </a:t>
            </a:r>
            <a:r>
              <a:rPr lang="en-US" altLang="en-US" sz="1400" b="0" i="1" dirty="0" err="1">
                <a:solidFill>
                  <a:srgbClr val="0000FF"/>
                </a:solidFill>
              </a:rPr>
              <a:t>deprivational</a:t>
            </a:r>
            <a:r>
              <a:rPr lang="en-US" altLang="en-US" sz="1400" b="0" dirty="0">
                <a:solidFill>
                  <a:srgbClr val="0000FF"/>
                </a:solidFill>
              </a:rPr>
              <a:t>) </a:t>
            </a:r>
            <a:r>
              <a:rPr lang="en-US" altLang="en-US" sz="1400" dirty="0">
                <a:solidFill>
                  <a:srgbClr val="0000FF"/>
                </a:solidFill>
              </a:rPr>
              <a:t>nonaccommodative esotropia </a:t>
            </a:r>
            <a:r>
              <a:rPr lang="en-US" altLang="en-US" sz="1400" b="0" dirty="0">
                <a:solidFill>
                  <a:srgbClr val="0000FF"/>
                </a:solidFill>
              </a:rPr>
              <a:t>develops in response to  monocular vision loss. </a:t>
            </a:r>
            <a:r>
              <a:rPr lang="en-US" altLang="en-US" sz="1400" b="0" dirty="0"/>
              <a:t>Common causes include cataracts, corneal clouding, and retinal or optic nerve disorders. </a:t>
            </a:r>
            <a:r>
              <a:rPr lang="en-US" altLang="en-US" sz="1400" b="0" dirty="0">
                <a:solidFill>
                  <a:srgbClr val="0000FF"/>
                </a:solidFill>
              </a:rPr>
              <a:t>The lack of symmetric visual stimulation leads to  amblyopia , followed by a breakdown in  fusion . </a:t>
            </a:r>
          </a:p>
        </p:txBody>
      </p:sp>
      <p:sp>
        <p:nvSpPr>
          <p:cNvPr id="45" name="TextBox 44">
            <a:extLst>
              <a:ext uri="{FF2B5EF4-FFF2-40B4-BE49-F238E27FC236}">
                <a16:creationId xmlns:a16="http://schemas.microsoft.com/office/drawing/2014/main" id="{959DF1A9-0C83-4972-824B-E88D880FEAE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41021886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238</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rgbClr val="0000FF"/>
                </a:solidFill>
              </a:rPr>
              <a:t>Earlier in this slide-set we mentioned supranuclear divergence inputs that prevent overconvergence. In </a:t>
            </a:r>
            <a:r>
              <a:rPr lang="en-US" altLang="en-US" sz="1400" dirty="0">
                <a:solidFill>
                  <a:srgbClr val="0000FF"/>
                </a:solidFill>
              </a:rPr>
              <a:t>d</a:t>
            </a:r>
            <a:r>
              <a:rPr lang="en-US" sz="1400" dirty="0">
                <a:solidFill>
                  <a:srgbClr val="0000FF"/>
                </a:solidFill>
              </a:rPr>
              <a:t>ivergence insufficiency</a:t>
            </a:r>
            <a:r>
              <a:rPr lang="en-US" sz="1400" b="0" dirty="0">
                <a:solidFill>
                  <a:srgbClr val="0000FF"/>
                </a:solidFill>
              </a:rPr>
              <a:t>, a lack of robustness on the part of these inputs allows the eyes to turn in a bit, resulting in a modest esotropia. </a:t>
            </a:r>
            <a:r>
              <a:rPr lang="en-US" sz="1400" b="0" dirty="0">
                <a:solidFill>
                  <a:srgbClr val="CCCCFF"/>
                </a:solidFill>
              </a:rPr>
              <a:t>The classic presentation is that of an esotropia that is present  at distance , but not   at near  .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6291746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239</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rgbClr val="0000FF"/>
                </a:solidFill>
              </a:rPr>
              <a:t>Earlier in this slide-set we mentioned supranuclear divergence inputs that prevent overconvergence. In </a:t>
            </a:r>
            <a:r>
              <a:rPr lang="en-US" altLang="en-US" sz="1400" dirty="0">
                <a:solidFill>
                  <a:srgbClr val="0000FF"/>
                </a:solidFill>
              </a:rPr>
              <a:t>d</a:t>
            </a:r>
            <a:r>
              <a:rPr lang="en-US" sz="1400" dirty="0">
                <a:solidFill>
                  <a:srgbClr val="0000FF"/>
                </a:solidFill>
              </a:rPr>
              <a:t>ivergence insufficiency</a:t>
            </a:r>
            <a:r>
              <a:rPr lang="en-US" sz="1400" b="0" dirty="0">
                <a:solidFill>
                  <a:srgbClr val="0000FF"/>
                </a:solidFill>
              </a:rPr>
              <a:t>, a lack of robustness on the part of these inputs allows the eyes to turn in a bit, resulting in a modest esotropia. </a:t>
            </a:r>
            <a:r>
              <a:rPr lang="en-US" sz="1400" b="0" dirty="0"/>
              <a:t>The classic presentation is that of an esotropia that is present  at distance , but not   at near  . </a:t>
            </a:r>
            <a:endParaRPr lang="en-US" sz="1400" b="0" dirty="0">
              <a:solidFill>
                <a:srgbClr val="CCCCFF"/>
              </a:solidFill>
            </a:endParaRPr>
          </a:p>
        </p:txBody>
      </p:sp>
      <p:sp>
        <p:nvSpPr>
          <p:cNvPr id="2" name="Rectangle 1">
            <a:extLst>
              <a:ext uri="{FF2B5EF4-FFF2-40B4-BE49-F238E27FC236}">
                <a16:creationId xmlns:a16="http://schemas.microsoft.com/office/drawing/2014/main" id="{5BCE2132-1237-4ABB-9287-0892AFBBF4B5}"/>
              </a:ext>
            </a:extLst>
          </p:cNvPr>
          <p:cNvSpPr/>
          <p:nvPr/>
        </p:nvSpPr>
        <p:spPr bwMode="auto">
          <a:xfrm>
            <a:off x="2560845" y="5903459"/>
            <a:ext cx="927100" cy="20693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effectLst/>
                <a:latin typeface="Arial" charset="0"/>
              </a:rPr>
              <a:t>at </a:t>
            </a:r>
            <a:r>
              <a:rPr kumimoji="0" lang="en-US" sz="800" b="1" i="0" u="none" strike="noStrike" cap="none" normalizeH="0" baseline="0" dirty="0" err="1">
                <a:ln>
                  <a:noFill/>
                </a:ln>
                <a:effectLst/>
                <a:latin typeface="Arial" charset="0"/>
              </a:rPr>
              <a:t>dist</a:t>
            </a:r>
            <a:r>
              <a:rPr kumimoji="0" lang="en-US" sz="800" b="1" i="0" u="none" strike="noStrike" cap="none" normalizeH="0" baseline="0" dirty="0">
                <a:ln>
                  <a:noFill/>
                </a:ln>
                <a:effectLst/>
                <a:latin typeface="Arial" charset="0"/>
              </a:rPr>
              <a:t> vs near</a:t>
            </a:r>
          </a:p>
        </p:txBody>
      </p:sp>
      <p:sp>
        <p:nvSpPr>
          <p:cNvPr id="45" name="Rectangle 44">
            <a:extLst>
              <a:ext uri="{FF2B5EF4-FFF2-40B4-BE49-F238E27FC236}">
                <a16:creationId xmlns:a16="http://schemas.microsoft.com/office/drawing/2014/main" id="{C76B1465-0E2E-44B2-B5B8-AD07B4D4842D}"/>
              </a:ext>
            </a:extLst>
          </p:cNvPr>
          <p:cNvSpPr/>
          <p:nvPr/>
        </p:nvSpPr>
        <p:spPr bwMode="auto">
          <a:xfrm>
            <a:off x="4189359" y="5908084"/>
            <a:ext cx="927100" cy="20693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effectLst/>
                <a:latin typeface="Arial" charset="0"/>
              </a:rPr>
              <a:t>at </a:t>
            </a:r>
            <a:r>
              <a:rPr kumimoji="0" lang="en-US" sz="800" b="1" i="0" u="none" strike="noStrike" cap="none" normalizeH="0" baseline="0" dirty="0" err="1">
                <a:ln>
                  <a:noFill/>
                </a:ln>
                <a:effectLst/>
                <a:latin typeface="Arial" charset="0"/>
              </a:rPr>
              <a:t>dist</a:t>
            </a:r>
            <a:r>
              <a:rPr kumimoji="0" lang="en-US" sz="800" b="1" i="0" u="none" strike="noStrike" cap="none" normalizeH="0" baseline="0" dirty="0">
                <a:ln>
                  <a:noFill/>
                </a:ln>
                <a:effectLst/>
                <a:latin typeface="Arial" charset="0"/>
              </a:rPr>
              <a:t> vs near</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3178018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60DAFC4E-1EC3-474B-96B5-5A6B58DB503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1747" name="Rectangle 3">
            <a:extLst>
              <a:ext uri="{FF2B5EF4-FFF2-40B4-BE49-F238E27FC236}">
                <a16:creationId xmlns:a16="http://schemas.microsoft.com/office/drawing/2014/main" id="{4CFA80A3-A51D-489F-B17C-83DA70099D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1749" name="Text Box 22">
            <a:extLst>
              <a:ext uri="{FF2B5EF4-FFF2-40B4-BE49-F238E27FC236}">
                <a16:creationId xmlns:a16="http://schemas.microsoft.com/office/drawing/2014/main" id="{F83823A9-E0BF-4F95-A435-883A848BBC11}"/>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1750" name="Text Box 23">
            <a:extLst>
              <a:ext uri="{FF2B5EF4-FFF2-40B4-BE49-F238E27FC236}">
                <a16:creationId xmlns:a16="http://schemas.microsoft.com/office/drawing/2014/main" id="{9FE83BC8-130B-4556-9F13-C837D749566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1751" name="Text Box 24">
            <a:extLst>
              <a:ext uri="{FF2B5EF4-FFF2-40B4-BE49-F238E27FC236}">
                <a16:creationId xmlns:a16="http://schemas.microsoft.com/office/drawing/2014/main" id="{952B928B-F930-49AC-86E1-AE7B5299DE9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1752" name="Line 25">
            <a:extLst>
              <a:ext uri="{FF2B5EF4-FFF2-40B4-BE49-F238E27FC236}">
                <a16:creationId xmlns:a16="http://schemas.microsoft.com/office/drawing/2014/main" id="{8D0AABFF-C60C-47EF-9838-92C62316AD8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3" name="Line 26">
            <a:extLst>
              <a:ext uri="{FF2B5EF4-FFF2-40B4-BE49-F238E27FC236}">
                <a16:creationId xmlns:a16="http://schemas.microsoft.com/office/drawing/2014/main" id="{9D7D7727-3BDD-43C8-9036-39DB1022806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4" name="Slide Number Placeholder 1">
            <a:extLst>
              <a:ext uri="{FF2B5EF4-FFF2-40B4-BE49-F238E27FC236}">
                <a16:creationId xmlns:a16="http://schemas.microsoft.com/office/drawing/2014/main" id="{8901756C-FFA2-421B-9C74-99FF1FDF9AD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D5B0E77-0A96-4945-9F0B-276C012A53E6}" type="slidenum">
              <a:rPr lang="en-US" altLang="en-US" sz="1000"/>
              <a:pPr>
                <a:spcBef>
                  <a:spcPct val="0"/>
                </a:spcBef>
                <a:buClrTx/>
                <a:buSzTx/>
                <a:buFontTx/>
                <a:buNone/>
              </a:pPr>
              <a:t>24</a:t>
            </a:fld>
            <a:endParaRPr lang="en-US" altLang="en-US" sz="1000"/>
          </a:p>
        </p:txBody>
      </p:sp>
      <p:sp>
        <p:nvSpPr>
          <p:cNvPr id="31755" name="TextBox 1">
            <a:extLst>
              <a:ext uri="{FF2B5EF4-FFF2-40B4-BE49-F238E27FC236}">
                <a16:creationId xmlns:a16="http://schemas.microsoft.com/office/drawing/2014/main" id="{4C75F938-539F-4545-8A3D-5E41EE4672CC}"/>
              </a:ext>
            </a:extLst>
          </p:cNvPr>
          <p:cNvSpPr txBox="1">
            <a:spLocks noChangeArrowheads="1"/>
          </p:cNvSpPr>
          <p:nvPr/>
        </p:nvSpPr>
        <p:spPr bwMode="auto">
          <a:xfrm>
            <a:off x="457200" y="3505200"/>
            <a:ext cx="8077200" cy="584775"/>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Worried parents call your office to say they observed their two-month-old child ‘s eyes cross briefly. Should you be concerned?</a:t>
            </a:r>
            <a:endParaRPr lang="en-US" altLang="en-US" sz="1600" b="0" dirty="0">
              <a:solidFill>
                <a:srgbClr val="FFFF00"/>
              </a:solidFill>
            </a:endParaRPr>
          </a:p>
        </p:txBody>
      </p:sp>
      <p:sp>
        <p:nvSpPr>
          <p:cNvPr id="13" name="TextBox 12">
            <a:extLst>
              <a:ext uri="{FF2B5EF4-FFF2-40B4-BE49-F238E27FC236}">
                <a16:creationId xmlns:a16="http://schemas.microsoft.com/office/drawing/2014/main" id="{9ABCF4AE-ED33-46F2-9746-D5094DF1586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240</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rgbClr val="0000FF"/>
                </a:solidFill>
              </a:rPr>
              <a:t>Earlier in this slide-set we mentioned supranuclear divergence inputs that prevent overconvergence. In </a:t>
            </a:r>
            <a:r>
              <a:rPr lang="en-US" altLang="en-US" sz="1400" dirty="0">
                <a:solidFill>
                  <a:srgbClr val="0000FF"/>
                </a:solidFill>
              </a:rPr>
              <a:t>d</a:t>
            </a:r>
            <a:r>
              <a:rPr lang="en-US" sz="1400" dirty="0">
                <a:solidFill>
                  <a:srgbClr val="0000FF"/>
                </a:solidFill>
              </a:rPr>
              <a:t>ivergence insufficiency</a:t>
            </a:r>
            <a:r>
              <a:rPr lang="en-US" sz="1400" b="0" dirty="0">
                <a:solidFill>
                  <a:srgbClr val="0000FF"/>
                </a:solidFill>
              </a:rPr>
              <a:t>, a lack of robustness on the part of these inputs allows the eyes to turn in a bit, resulting in a modest esotropia. </a:t>
            </a:r>
            <a:r>
              <a:rPr lang="en-US" sz="1400" b="0" dirty="0"/>
              <a:t>The classic presentation is that of an esotropia that is present  at distance , but not   at near  . </a:t>
            </a:r>
            <a:endParaRPr lang="en-US" sz="1400" b="0" dirty="0">
              <a:solidFill>
                <a:srgbClr val="CCCCFF"/>
              </a:solidFill>
            </a:endParaRP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3058553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241</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solidFill>
                  <a:schemeClr val="accent1">
                    <a:lumMod val="40000"/>
                    <a:lumOff val="60000"/>
                  </a:schemeClr>
                </a:solidFill>
              </a:rPr>
              <a:t>Another cause to be aware of is 2ndry to involutional changes of the orbital structures responsible for suspending the globe within the orbital space—</a:t>
            </a:r>
            <a:r>
              <a:rPr lang="en-US" sz="1500" b="0" dirty="0" err="1">
                <a:solidFill>
                  <a:schemeClr val="accent1">
                    <a:lumMod val="40000"/>
                    <a:lumOff val="60000"/>
                  </a:schemeClr>
                </a:solidFill>
              </a:rPr>
              <a:t>ie</a:t>
            </a:r>
            <a:r>
              <a:rPr lang="en-US" sz="1500" b="0" dirty="0">
                <a:solidFill>
                  <a:schemeClr val="accent1">
                    <a:lumMod val="40000"/>
                    <a:lumOff val="60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5" name="Rectangle 4">
            <a:extLst>
              <a:ext uri="{FF2B5EF4-FFF2-40B4-BE49-F238E27FC236}">
                <a16:creationId xmlns:a16="http://schemas.microsoft.com/office/drawing/2014/main" id="{FDB106D5-81E2-4092-A150-5F179329E007}"/>
              </a:ext>
            </a:extLst>
          </p:cNvPr>
          <p:cNvSpPr/>
          <p:nvPr/>
        </p:nvSpPr>
        <p:spPr bwMode="auto">
          <a:xfrm>
            <a:off x="7912895" y="3088179"/>
            <a:ext cx="762000" cy="22444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62" name="Rectangle 61">
            <a:extLst>
              <a:ext uri="{FF2B5EF4-FFF2-40B4-BE49-F238E27FC236}">
                <a16:creationId xmlns:a16="http://schemas.microsoft.com/office/drawing/2014/main" id="{796A5728-FA9D-45E3-BB9B-7451A741570E}"/>
              </a:ext>
            </a:extLst>
          </p:cNvPr>
          <p:cNvSpPr/>
          <p:nvPr/>
        </p:nvSpPr>
        <p:spPr bwMode="auto">
          <a:xfrm>
            <a:off x="573502" y="3306193"/>
            <a:ext cx="1219200" cy="20218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word + abb.</a:t>
            </a:r>
          </a:p>
        </p:txBody>
      </p:sp>
    </p:spTree>
    <p:extLst>
      <p:ext uri="{BB962C8B-B14F-4D97-AF65-F5344CB8AC3E}">
        <p14:creationId xmlns:p14="http://schemas.microsoft.com/office/powerpoint/2010/main" val="424543454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242</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solidFill>
                  <a:schemeClr val="accent1">
                    <a:lumMod val="40000"/>
                    <a:lumOff val="60000"/>
                  </a:schemeClr>
                </a:solidFill>
              </a:rPr>
              <a:t>Another cause to be aware of is 2ndry to involutional changes of the orbital structures responsible for suspending the globe within the orbital space—</a:t>
            </a:r>
            <a:r>
              <a:rPr lang="en-US" sz="1500" b="0" dirty="0" err="1">
                <a:solidFill>
                  <a:schemeClr val="accent1">
                    <a:lumMod val="40000"/>
                    <a:lumOff val="60000"/>
                  </a:schemeClr>
                </a:solidFill>
              </a:rPr>
              <a:t>ie</a:t>
            </a:r>
            <a:r>
              <a:rPr lang="en-US" sz="1500" b="0" dirty="0">
                <a:solidFill>
                  <a:schemeClr val="accent1">
                    <a:lumMod val="40000"/>
                    <a:lumOff val="60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Tree>
    <p:extLst>
      <p:ext uri="{BB962C8B-B14F-4D97-AF65-F5344CB8AC3E}">
        <p14:creationId xmlns:p14="http://schemas.microsoft.com/office/powerpoint/2010/main" val="40803896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243</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a:t>
            </a:r>
            <a:r>
              <a:rPr lang="en-US" sz="1500" dirty="0">
                <a:solidFill>
                  <a:srgbClr val="0000FF"/>
                </a:solidFill>
              </a:rPr>
              <a:t>increased ICP </a:t>
            </a:r>
            <a:r>
              <a:rPr lang="en-US" sz="1500" b="0" dirty="0">
                <a:solidFill>
                  <a:srgbClr val="0000FF"/>
                </a:solidFill>
              </a:rPr>
              <a:t>. </a:t>
            </a:r>
            <a:r>
              <a:rPr lang="en-US" sz="1500" b="0" dirty="0">
                <a:solidFill>
                  <a:schemeClr val="accent1">
                    <a:lumMod val="40000"/>
                    <a:lumOff val="60000"/>
                  </a:schemeClr>
                </a:solidFill>
              </a:rPr>
              <a:t>Another cause to be aware of is 2ndry to involutional changes of the orbital structures responsible for suspending the globe within the orbital space—</a:t>
            </a:r>
            <a:r>
              <a:rPr lang="en-US" sz="1500" b="0" dirty="0" err="1">
                <a:solidFill>
                  <a:schemeClr val="accent1">
                    <a:lumMod val="40000"/>
                    <a:lumOff val="60000"/>
                  </a:schemeClr>
                </a:solidFill>
              </a:rPr>
              <a:t>ie</a:t>
            </a:r>
            <a:r>
              <a:rPr lang="en-US" sz="1500" b="0" dirty="0">
                <a:solidFill>
                  <a:schemeClr val="accent1">
                    <a:lumMod val="40000"/>
                    <a:lumOff val="60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63" name="TextBox 62">
            <a:extLst>
              <a:ext uri="{FF2B5EF4-FFF2-40B4-BE49-F238E27FC236}">
                <a16:creationId xmlns:a16="http://schemas.microsoft.com/office/drawing/2014/main" id="{DF012451-A750-44D9-A317-03EE209ACC49}"/>
              </a:ext>
            </a:extLst>
          </p:cNvPr>
          <p:cNvSpPr txBox="1"/>
          <p:nvPr/>
        </p:nvSpPr>
        <p:spPr>
          <a:xfrm>
            <a:off x="249935" y="3650318"/>
            <a:ext cx="3376181" cy="523220"/>
          </a:xfrm>
          <a:prstGeom prst="rect">
            <a:avLst/>
          </a:prstGeom>
          <a:solidFill>
            <a:srgbClr val="002060"/>
          </a:solidFill>
        </p:spPr>
        <p:txBody>
          <a:bodyPr wrap="none" rtlCol="0">
            <a:spAutoFit/>
          </a:bodyPr>
          <a:lstStyle/>
          <a:p>
            <a:r>
              <a:rPr lang="en-US" sz="1400" b="0" i="1" dirty="0">
                <a:solidFill>
                  <a:schemeClr val="bg1"/>
                </a:solidFill>
              </a:rPr>
              <a:t>What does </a:t>
            </a:r>
            <a:r>
              <a:rPr lang="en-US" sz="1400" b="0" dirty="0">
                <a:solidFill>
                  <a:schemeClr val="bg1"/>
                </a:solidFill>
              </a:rPr>
              <a:t>ICP</a:t>
            </a:r>
            <a:r>
              <a:rPr lang="en-US" sz="1400" b="0" i="1" dirty="0">
                <a:solidFill>
                  <a:schemeClr val="bg1"/>
                </a:solidFill>
              </a:rPr>
              <a:t> stand for in this context?</a:t>
            </a:r>
          </a:p>
          <a:p>
            <a:r>
              <a:rPr lang="en-US" sz="1400" b="0" dirty="0">
                <a:solidFill>
                  <a:srgbClr val="002060"/>
                </a:solidFill>
              </a:rPr>
              <a:t>Intracranial pressure</a:t>
            </a:r>
          </a:p>
        </p:txBody>
      </p:sp>
    </p:spTree>
    <p:extLst>
      <p:ext uri="{BB962C8B-B14F-4D97-AF65-F5344CB8AC3E}">
        <p14:creationId xmlns:p14="http://schemas.microsoft.com/office/powerpoint/2010/main" val="417226551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244</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a:t>
            </a:r>
            <a:r>
              <a:rPr lang="en-US" sz="1500" dirty="0">
                <a:solidFill>
                  <a:srgbClr val="0000FF"/>
                </a:solidFill>
              </a:rPr>
              <a:t>increased ICP </a:t>
            </a:r>
            <a:r>
              <a:rPr lang="en-US" sz="1500" b="0" dirty="0">
                <a:solidFill>
                  <a:srgbClr val="0000FF"/>
                </a:solidFill>
              </a:rPr>
              <a:t>. </a:t>
            </a:r>
            <a:r>
              <a:rPr lang="en-US" sz="1500" b="0" dirty="0">
                <a:solidFill>
                  <a:schemeClr val="accent1">
                    <a:lumMod val="40000"/>
                    <a:lumOff val="60000"/>
                  </a:schemeClr>
                </a:solidFill>
              </a:rPr>
              <a:t>Another cause to be aware of is 2ndry to involutional changes of the orbital structures responsible for suspending the globe within the orbital space—</a:t>
            </a:r>
            <a:r>
              <a:rPr lang="en-US" sz="1500" b="0" dirty="0" err="1">
                <a:solidFill>
                  <a:schemeClr val="accent1">
                    <a:lumMod val="40000"/>
                    <a:lumOff val="60000"/>
                  </a:schemeClr>
                </a:solidFill>
              </a:rPr>
              <a:t>ie</a:t>
            </a:r>
            <a:r>
              <a:rPr lang="en-US" sz="1500" b="0" dirty="0">
                <a:solidFill>
                  <a:schemeClr val="accent1">
                    <a:lumMod val="40000"/>
                    <a:lumOff val="60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63" name="TextBox 62">
            <a:extLst>
              <a:ext uri="{FF2B5EF4-FFF2-40B4-BE49-F238E27FC236}">
                <a16:creationId xmlns:a16="http://schemas.microsoft.com/office/drawing/2014/main" id="{DF012451-A750-44D9-A317-03EE209ACC49}"/>
              </a:ext>
            </a:extLst>
          </p:cNvPr>
          <p:cNvSpPr txBox="1"/>
          <p:nvPr/>
        </p:nvSpPr>
        <p:spPr>
          <a:xfrm>
            <a:off x="249935" y="3650318"/>
            <a:ext cx="3376181" cy="523220"/>
          </a:xfrm>
          <a:prstGeom prst="rect">
            <a:avLst/>
          </a:prstGeom>
          <a:solidFill>
            <a:srgbClr val="002060"/>
          </a:solidFill>
        </p:spPr>
        <p:txBody>
          <a:bodyPr wrap="none" rtlCol="0">
            <a:spAutoFit/>
          </a:bodyPr>
          <a:lstStyle/>
          <a:p>
            <a:r>
              <a:rPr lang="en-US" sz="1400" b="0" i="1" dirty="0">
                <a:solidFill>
                  <a:schemeClr val="bg1"/>
                </a:solidFill>
              </a:rPr>
              <a:t>What does </a:t>
            </a:r>
            <a:r>
              <a:rPr lang="en-US" sz="1400" b="0" dirty="0">
                <a:solidFill>
                  <a:schemeClr val="bg1"/>
                </a:solidFill>
              </a:rPr>
              <a:t>ICP</a:t>
            </a:r>
            <a:r>
              <a:rPr lang="en-US" sz="1400" b="0" i="1" dirty="0">
                <a:solidFill>
                  <a:schemeClr val="bg1"/>
                </a:solidFill>
              </a:rPr>
              <a:t> stand for in this context?</a:t>
            </a:r>
          </a:p>
          <a:p>
            <a:r>
              <a:rPr lang="en-US" sz="1400" b="0" dirty="0">
                <a:solidFill>
                  <a:schemeClr val="bg1"/>
                </a:solidFill>
              </a:rPr>
              <a:t>Intracranial pressure</a:t>
            </a:r>
          </a:p>
        </p:txBody>
      </p:sp>
    </p:spTree>
    <p:extLst>
      <p:ext uri="{BB962C8B-B14F-4D97-AF65-F5344CB8AC3E}">
        <p14:creationId xmlns:p14="http://schemas.microsoft.com/office/powerpoint/2010/main" val="25357285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245</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chemeClr val="accent1">
                    <a:lumMod val="40000"/>
                    <a:lumOff val="60000"/>
                  </a:schemeClr>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45" name="Rectangle 44">
            <a:extLst>
              <a:ext uri="{FF2B5EF4-FFF2-40B4-BE49-F238E27FC236}">
                <a16:creationId xmlns:a16="http://schemas.microsoft.com/office/drawing/2014/main" id="{3FD84633-8B3A-4606-A8AD-286166794696}"/>
              </a:ext>
            </a:extLst>
          </p:cNvPr>
          <p:cNvSpPr/>
          <p:nvPr/>
        </p:nvSpPr>
        <p:spPr bwMode="auto">
          <a:xfrm>
            <a:off x="7105649" y="3555718"/>
            <a:ext cx="1428751" cy="22115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b"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two words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62" name="Rectangle 61">
            <a:extLst>
              <a:ext uri="{FF2B5EF4-FFF2-40B4-BE49-F238E27FC236}">
                <a16:creationId xmlns:a16="http://schemas.microsoft.com/office/drawing/2014/main" id="{B27D34F3-FEFA-4E41-A039-25EDDDA0F221}"/>
              </a:ext>
            </a:extLst>
          </p:cNvPr>
          <p:cNvSpPr/>
          <p:nvPr/>
        </p:nvSpPr>
        <p:spPr bwMode="auto">
          <a:xfrm>
            <a:off x="2793999" y="3776870"/>
            <a:ext cx="1428751" cy="22115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b"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two words</a:t>
            </a:r>
          </a:p>
        </p:txBody>
      </p:sp>
      <p:sp>
        <p:nvSpPr>
          <p:cNvPr id="63" name="Rectangle 62">
            <a:extLst>
              <a:ext uri="{FF2B5EF4-FFF2-40B4-BE49-F238E27FC236}">
                <a16:creationId xmlns:a16="http://schemas.microsoft.com/office/drawing/2014/main" id="{F9149A70-AB68-4655-BC5F-65520D8DF152}"/>
              </a:ext>
            </a:extLst>
          </p:cNvPr>
          <p:cNvSpPr/>
          <p:nvPr/>
        </p:nvSpPr>
        <p:spPr bwMode="auto">
          <a:xfrm>
            <a:off x="233371" y="3760035"/>
            <a:ext cx="1824030" cy="22869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b"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two words</a:t>
            </a:r>
          </a:p>
        </p:txBody>
      </p:sp>
    </p:spTree>
    <p:extLst>
      <p:ext uri="{BB962C8B-B14F-4D97-AF65-F5344CB8AC3E}">
        <p14:creationId xmlns:p14="http://schemas.microsoft.com/office/powerpoint/2010/main" val="228722790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246</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chemeClr val="accent1">
                    <a:lumMod val="40000"/>
                    <a:lumOff val="60000"/>
                  </a:schemeClr>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Tree>
    <p:extLst>
      <p:ext uri="{BB962C8B-B14F-4D97-AF65-F5344CB8AC3E}">
        <p14:creationId xmlns:p14="http://schemas.microsoft.com/office/powerpoint/2010/main" val="398850281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247</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rgbClr val="0000FF"/>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a:t>
            </a:r>
            <a:r>
              <a:rPr lang="en-US" sz="1500" b="0" dirty="0">
                <a:solidFill>
                  <a:schemeClr val="accent1">
                    <a:lumMod val="40000"/>
                    <a:lumOff val="60000"/>
                  </a:schemeClr>
                </a:solidFill>
              </a:rPr>
              <a:t>Because of its origin in involutional changes, this condition is called  </a:t>
            </a:r>
            <a:r>
              <a:rPr lang="en-US" sz="1500" b="0" i="1" dirty="0">
                <a:solidFill>
                  <a:schemeClr val="accent1">
                    <a:lumMod val="40000"/>
                    <a:lumOff val="60000"/>
                  </a:schemeClr>
                </a:solidFill>
              </a:rPr>
              <a:t>age-related distance esotropia </a:t>
            </a:r>
            <a:r>
              <a:rPr lang="en-US" sz="1500" b="0" dirty="0">
                <a:solidFill>
                  <a:schemeClr val="accent1">
                    <a:lumMod val="40000"/>
                    <a:lumOff val="60000"/>
                  </a:schemeClr>
                </a:solidFill>
              </a:rPr>
              <a:t>. (It is known also by the more precise but less diplomatic term  </a:t>
            </a:r>
            <a:r>
              <a:rPr lang="en-US" sz="1500" b="0" i="1" dirty="0">
                <a:solidFill>
                  <a:schemeClr val="accent1">
                    <a:lumMod val="40000"/>
                    <a:lumOff val="60000"/>
                  </a:schemeClr>
                </a:solidFill>
              </a:rPr>
              <a:t>sagging eye syndrome </a:t>
            </a:r>
            <a:r>
              <a:rPr lang="en-US" sz="1500" b="0" dirty="0">
                <a:solidFill>
                  <a:schemeClr val="accent1">
                    <a:lumMod val="40000"/>
                    <a:lumOff val="60000"/>
                  </a:schemeClr>
                </a:solidFill>
              </a:rPr>
              <a:t>).  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Tree>
    <p:extLst>
      <p:ext uri="{BB962C8B-B14F-4D97-AF65-F5344CB8AC3E}">
        <p14:creationId xmlns:p14="http://schemas.microsoft.com/office/powerpoint/2010/main" val="105422001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F0BD68E-9C5C-41FE-9DA5-8935878C3F14}"/>
              </a:ext>
            </a:extLst>
          </p:cNvPr>
          <p:cNvSpPr>
            <a:spLocks noGrp="1"/>
          </p:cNvSpPr>
          <p:nvPr>
            <p:ph type="sldNum" sz="quarter" idx="12"/>
          </p:nvPr>
        </p:nvSpPr>
        <p:spPr/>
        <p:txBody>
          <a:bodyPr/>
          <a:lstStyle/>
          <a:p>
            <a:pPr>
              <a:defRPr/>
            </a:pPr>
            <a:fld id="{7745637F-6765-4498-81C1-51427AEBB153}" type="slidenum">
              <a:rPr lang="en-US" altLang="en-US" smtClean="0"/>
              <a:pPr>
                <a:defRPr/>
              </a:pPr>
              <a:t>248</a:t>
            </a:fld>
            <a:endParaRPr lang="en-US" altLang="en-US"/>
          </a:p>
        </p:txBody>
      </p:sp>
      <p:sp>
        <p:nvSpPr>
          <p:cNvPr id="4" name="TextBox 3">
            <a:extLst>
              <a:ext uri="{FF2B5EF4-FFF2-40B4-BE49-F238E27FC236}">
                <a16:creationId xmlns:a16="http://schemas.microsoft.com/office/drawing/2014/main" id="{C77C4E2D-4C1D-40BF-A9A3-C866A54F470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5" name="TextBox 4">
            <a:extLst>
              <a:ext uri="{FF2B5EF4-FFF2-40B4-BE49-F238E27FC236}">
                <a16:creationId xmlns:a16="http://schemas.microsoft.com/office/drawing/2014/main" id="{3B4769DE-C319-4AD7-BAA2-5E2ACD0D3DC3}"/>
              </a:ext>
            </a:extLst>
          </p:cNvPr>
          <p:cNvSpPr txBox="1"/>
          <p:nvPr/>
        </p:nvSpPr>
        <p:spPr>
          <a:xfrm>
            <a:off x="457200" y="5859955"/>
            <a:ext cx="8229600" cy="523220"/>
          </a:xfrm>
          <a:prstGeom prst="rect">
            <a:avLst/>
          </a:prstGeom>
          <a:noFill/>
        </p:spPr>
        <p:txBody>
          <a:bodyPr wrap="square" rtlCol="0">
            <a:spAutoFit/>
          </a:bodyPr>
          <a:lstStyle/>
          <a:p>
            <a:r>
              <a:rPr lang="en-US" sz="1400" b="0" i="0" dirty="0">
                <a:effectLst/>
                <a:latin typeface="+mn-lt"/>
              </a:rPr>
              <a:t>Left, normal LR muscle positioning in </a:t>
            </a:r>
            <a:r>
              <a:rPr lang="en-US" sz="1400" b="0" i="0" dirty="0" err="1">
                <a:effectLst/>
                <a:latin typeface="+mn-lt"/>
              </a:rPr>
              <a:t>pt</a:t>
            </a:r>
            <a:r>
              <a:rPr lang="en-US" sz="1400" b="0" i="0" dirty="0">
                <a:effectLst/>
                <a:latin typeface="+mn-lt"/>
              </a:rPr>
              <a:t> without involutional changes. Right, inferomedial displacement of the LRs in a </a:t>
            </a:r>
            <a:r>
              <a:rPr lang="en-US" sz="1400" b="0" i="0" dirty="0" err="1">
                <a:effectLst/>
                <a:latin typeface="+mn-lt"/>
              </a:rPr>
              <a:t>pt</a:t>
            </a:r>
            <a:r>
              <a:rPr lang="en-US" sz="1400" b="0" i="0" dirty="0">
                <a:effectLst/>
                <a:latin typeface="+mn-lt"/>
              </a:rPr>
              <a:t> with them.</a:t>
            </a:r>
            <a:endParaRPr lang="en-US" sz="1400" b="0" dirty="0">
              <a:latin typeface="+mn-lt"/>
            </a:endParaRPr>
          </a:p>
        </p:txBody>
      </p:sp>
      <p:pic>
        <p:nvPicPr>
          <p:cNvPr id="2050" name="Picture 2" descr="the lateral rectus muscles in the normal patient">
            <a:extLst>
              <a:ext uri="{FF2B5EF4-FFF2-40B4-BE49-F238E27FC236}">
                <a16:creationId xmlns:a16="http://schemas.microsoft.com/office/drawing/2014/main" id="{3F8B623F-F147-47D9-978F-B6DAA58D05D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3" y="1086921"/>
            <a:ext cx="4016369" cy="431482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ur patient with sagging eye syndrome the right that has inferomedial displacement of the lateral recti">
            <a:extLst>
              <a:ext uri="{FF2B5EF4-FFF2-40B4-BE49-F238E27FC236}">
                <a16:creationId xmlns:a16="http://schemas.microsoft.com/office/drawing/2014/main" id="{472B8C60-AFDF-43FC-9B72-0BAE738712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9295" y="1086920"/>
            <a:ext cx="3956677" cy="43148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306941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249</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rgbClr val="0000FF"/>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a:t>
            </a:r>
            <a:r>
              <a:rPr lang="en-US" sz="1500" b="0" dirty="0"/>
              <a:t>Because of its origin in involutional changes, this condition is called  </a:t>
            </a:r>
            <a:r>
              <a:rPr lang="en-US" sz="1500" b="0" i="1" dirty="0"/>
              <a:t>age-related distance  esotropia</a:t>
            </a:r>
            <a:r>
              <a:rPr lang="en-US" sz="1500" b="0" dirty="0"/>
              <a:t>. (It is known also by the more precise but less diplomatic term  </a:t>
            </a:r>
            <a:r>
              <a:rPr lang="en-US" sz="1500" b="0" i="1" dirty="0"/>
              <a:t>sagging eye syndrome </a:t>
            </a:r>
            <a:r>
              <a:rPr lang="en-US" sz="1500" b="0" dirty="0"/>
              <a:t>).  </a:t>
            </a:r>
            <a:r>
              <a:rPr lang="en-US" sz="1500" b="0" dirty="0">
                <a:solidFill>
                  <a:schemeClr val="accent1">
                    <a:lumMod val="40000"/>
                    <a:lumOff val="60000"/>
                  </a:schemeClr>
                </a:solidFill>
              </a:rPr>
              <a:t>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Rectangle 2">
            <a:extLst>
              <a:ext uri="{FF2B5EF4-FFF2-40B4-BE49-F238E27FC236}">
                <a16:creationId xmlns:a16="http://schemas.microsoft.com/office/drawing/2014/main" id="{F9926D2C-FB25-4655-97CF-6FA6BBAF7648}"/>
              </a:ext>
            </a:extLst>
          </p:cNvPr>
          <p:cNvSpPr/>
          <p:nvPr/>
        </p:nvSpPr>
        <p:spPr bwMode="auto">
          <a:xfrm>
            <a:off x="4114800" y="4693209"/>
            <a:ext cx="1752597" cy="223348"/>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three words</a:t>
            </a:r>
          </a:p>
        </p:txBody>
      </p:sp>
      <p:sp>
        <p:nvSpPr>
          <p:cNvPr id="62" name="Rectangle 61">
            <a:extLst>
              <a:ext uri="{FF2B5EF4-FFF2-40B4-BE49-F238E27FC236}">
                <a16:creationId xmlns:a16="http://schemas.microsoft.com/office/drawing/2014/main" id="{9402C8BA-19ED-4463-A86A-7703D8D46CE2}"/>
              </a:ext>
            </a:extLst>
          </p:cNvPr>
          <p:cNvSpPr/>
          <p:nvPr/>
        </p:nvSpPr>
        <p:spPr bwMode="auto">
          <a:xfrm>
            <a:off x="3897366" y="4923866"/>
            <a:ext cx="1949182" cy="23464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three words</a:t>
            </a:r>
          </a:p>
        </p:txBody>
      </p:sp>
    </p:spTree>
    <p:extLst>
      <p:ext uri="{BB962C8B-B14F-4D97-AF65-F5344CB8AC3E}">
        <p14:creationId xmlns:p14="http://schemas.microsoft.com/office/powerpoint/2010/main" val="9086122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824E5991-F9E6-4F3B-BF43-4372335D492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2771" name="Rectangle 3">
            <a:extLst>
              <a:ext uri="{FF2B5EF4-FFF2-40B4-BE49-F238E27FC236}">
                <a16:creationId xmlns:a16="http://schemas.microsoft.com/office/drawing/2014/main" id="{50173101-8F83-4A31-9CB3-D5F8E1F68FCD}"/>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2773" name="Text Box 22">
            <a:extLst>
              <a:ext uri="{FF2B5EF4-FFF2-40B4-BE49-F238E27FC236}">
                <a16:creationId xmlns:a16="http://schemas.microsoft.com/office/drawing/2014/main" id="{CC537874-FF88-4769-B4C6-5217B324BFAA}"/>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2774" name="Text Box 23">
            <a:extLst>
              <a:ext uri="{FF2B5EF4-FFF2-40B4-BE49-F238E27FC236}">
                <a16:creationId xmlns:a16="http://schemas.microsoft.com/office/drawing/2014/main" id="{973A42F9-74EF-4D2D-ADA4-E6B66997A970}"/>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2775" name="Text Box 24">
            <a:extLst>
              <a:ext uri="{FF2B5EF4-FFF2-40B4-BE49-F238E27FC236}">
                <a16:creationId xmlns:a16="http://schemas.microsoft.com/office/drawing/2014/main" id="{6358C997-78EB-48DF-8650-51B1B3A3D3D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2776" name="Line 25">
            <a:extLst>
              <a:ext uri="{FF2B5EF4-FFF2-40B4-BE49-F238E27FC236}">
                <a16:creationId xmlns:a16="http://schemas.microsoft.com/office/drawing/2014/main" id="{77F27821-BDEE-473C-934B-4CA9F390527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7" name="Line 26">
            <a:extLst>
              <a:ext uri="{FF2B5EF4-FFF2-40B4-BE49-F238E27FC236}">
                <a16:creationId xmlns:a16="http://schemas.microsoft.com/office/drawing/2014/main" id="{3BD1F4E8-BE01-46F8-A09E-121717FE105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8" name="Slide Number Placeholder 1">
            <a:extLst>
              <a:ext uri="{FF2B5EF4-FFF2-40B4-BE49-F238E27FC236}">
                <a16:creationId xmlns:a16="http://schemas.microsoft.com/office/drawing/2014/main" id="{FCE8E511-DE39-42EE-9475-BC369C5C904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0CB73C1-F061-4BBA-B3C6-7019E27A332E}" type="slidenum">
              <a:rPr lang="en-US" altLang="en-US" sz="1000"/>
              <a:pPr>
                <a:spcBef>
                  <a:spcPct val="0"/>
                </a:spcBef>
                <a:buClrTx/>
                <a:buSzTx/>
                <a:buFontTx/>
                <a:buNone/>
              </a:pPr>
              <a:t>25</a:t>
            </a:fld>
            <a:endParaRPr lang="en-US" altLang="en-US" sz="1000"/>
          </a:p>
        </p:txBody>
      </p:sp>
      <p:sp>
        <p:nvSpPr>
          <p:cNvPr id="32779" name="TextBox 1">
            <a:extLst>
              <a:ext uri="{FF2B5EF4-FFF2-40B4-BE49-F238E27FC236}">
                <a16:creationId xmlns:a16="http://schemas.microsoft.com/office/drawing/2014/main" id="{17B98D68-1364-4429-A66D-DC30D1EB7CF5}"/>
              </a:ext>
            </a:extLst>
          </p:cNvPr>
          <p:cNvSpPr txBox="1">
            <a:spLocks noChangeArrowheads="1"/>
          </p:cNvSpPr>
          <p:nvPr/>
        </p:nvSpPr>
        <p:spPr bwMode="auto">
          <a:xfrm>
            <a:off x="457200" y="3505200"/>
            <a:ext cx="8077200" cy="1077218"/>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Worried parents call your office to say they observed their two-month-old child ‘s eyes cross briefly. Should you be concerned?</a:t>
            </a:r>
          </a:p>
          <a:p>
            <a:pPr eaLnBrk="1" hangingPunct="1">
              <a:spcBef>
                <a:spcPct val="0"/>
              </a:spcBef>
              <a:buClrTx/>
              <a:buSzTx/>
              <a:buFontTx/>
              <a:buNone/>
            </a:pPr>
            <a:r>
              <a:rPr lang="en-US" altLang="en-US" sz="1600" b="0" dirty="0">
                <a:solidFill>
                  <a:srgbClr val="0000FF"/>
                </a:solidFill>
              </a:rPr>
              <a:t>Not necessarily. Brief strabismic episodes are commonly seen in the first few months of life. Tell them it’s probably nothing, but to keep an eye on it (so to speak).</a:t>
            </a:r>
            <a:endParaRPr lang="en-US" altLang="en-US" sz="1600" b="0" dirty="0">
              <a:solidFill>
                <a:srgbClr val="FFFF00"/>
              </a:solidFill>
            </a:endParaRPr>
          </a:p>
        </p:txBody>
      </p:sp>
      <p:sp>
        <p:nvSpPr>
          <p:cNvPr id="13" name="TextBox 12">
            <a:extLst>
              <a:ext uri="{FF2B5EF4-FFF2-40B4-BE49-F238E27FC236}">
                <a16:creationId xmlns:a16="http://schemas.microsoft.com/office/drawing/2014/main" id="{430BC5CB-A663-4AA0-AB65-42EF549C673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250</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rgbClr val="0000FF"/>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a:t>
            </a:r>
            <a:r>
              <a:rPr lang="en-US" sz="1500" b="0" dirty="0"/>
              <a:t>Because of its origin in involutional changes, this condition is called  </a:t>
            </a:r>
            <a:r>
              <a:rPr lang="en-US" sz="1500" b="0" i="1" dirty="0"/>
              <a:t>age-related distance  esotropia</a:t>
            </a:r>
            <a:r>
              <a:rPr lang="en-US" sz="1500" b="0" dirty="0"/>
              <a:t>. (It is known also by the more precise but less diplomatic term  </a:t>
            </a:r>
            <a:r>
              <a:rPr lang="en-US" sz="1500" b="0" i="1" dirty="0"/>
              <a:t>sagging eye syndrome </a:t>
            </a:r>
            <a:r>
              <a:rPr lang="en-US" sz="1500" b="0" dirty="0"/>
              <a:t>).  </a:t>
            </a:r>
            <a:r>
              <a:rPr lang="en-US" sz="1500" b="0" dirty="0">
                <a:solidFill>
                  <a:schemeClr val="accent1">
                    <a:lumMod val="40000"/>
                    <a:lumOff val="60000"/>
                  </a:schemeClr>
                </a:solidFill>
              </a:rPr>
              <a:t>Prisms ,  Botox injection of the MR muscles ,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Tree>
    <p:extLst>
      <p:ext uri="{BB962C8B-B14F-4D97-AF65-F5344CB8AC3E}">
        <p14:creationId xmlns:p14="http://schemas.microsoft.com/office/powerpoint/2010/main" val="332116317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F0BD68E-9C5C-41FE-9DA5-8935878C3F14}"/>
              </a:ext>
            </a:extLst>
          </p:cNvPr>
          <p:cNvSpPr>
            <a:spLocks noGrp="1"/>
          </p:cNvSpPr>
          <p:nvPr>
            <p:ph type="sldNum" sz="quarter" idx="12"/>
          </p:nvPr>
        </p:nvSpPr>
        <p:spPr/>
        <p:txBody>
          <a:bodyPr/>
          <a:lstStyle/>
          <a:p>
            <a:pPr>
              <a:defRPr/>
            </a:pPr>
            <a:fld id="{7745637F-6765-4498-81C1-51427AEBB153}" type="slidenum">
              <a:rPr lang="en-US" altLang="en-US" smtClean="0"/>
              <a:pPr>
                <a:defRPr/>
              </a:pPr>
              <a:t>251</a:t>
            </a:fld>
            <a:endParaRPr lang="en-US" altLang="en-US"/>
          </a:p>
        </p:txBody>
      </p:sp>
      <p:sp>
        <p:nvSpPr>
          <p:cNvPr id="4" name="TextBox 3">
            <a:extLst>
              <a:ext uri="{FF2B5EF4-FFF2-40B4-BE49-F238E27FC236}">
                <a16:creationId xmlns:a16="http://schemas.microsoft.com/office/drawing/2014/main" id="{C77C4E2D-4C1D-40BF-A9A3-C866A54F470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pic>
        <p:nvPicPr>
          <p:cNvPr id="1026" name="Picture 2">
            <a:extLst>
              <a:ext uri="{FF2B5EF4-FFF2-40B4-BE49-F238E27FC236}">
                <a16:creationId xmlns:a16="http://schemas.microsoft.com/office/drawing/2014/main" id="{5BF9277E-5EE0-430A-9B1A-9E74BEC26EA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57425" y="990600"/>
            <a:ext cx="4629150" cy="466001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B4769DE-C319-4AD7-BAA2-5E2ACD0D3DC3}"/>
              </a:ext>
            </a:extLst>
          </p:cNvPr>
          <p:cNvSpPr txBox="1"/>
          <p:nvPr/>
        </p:nvSpPr>
        <p:spPr>
          <a:xfrm>
            <a:off x="838200" y="5859957"/>
            <a:ext cx="7772400" cy="738664"/>
          </a:xfrm>
          <a:prstGeom prst="rect">
            <a:avLst/>
          </a:prstGeom>
          <a:noFill/>
        </p:spPr>
        <p:txBody>
          <a:bodyPr wrap="square" rtlCol="0">
            <a:spAutoFit/>
          </a:bodyPr>
          <a:lstStyle/>
          <a:p>
            <a:r>
              <a:rPr lang="en-US" sz="1400" b="0" i="0" dirty="0">
                <a:effectLst/>
                <a:latin typeface="Arial" panose="020B0604020202020204" pitchFamily="34" charset="0"/>
              </a:rPr>
              <a:t>MRI demonstrates inferior “sagging” of the lateral rectus (LR) with rupture of the LR–superior rectus (SR) band bilaterally. The horizontal line depicts the center of the medial rectus (MR) muscle, which intersects the upper pole of the LR muscle.</a:t>
            </a:r>
            <a:endParaRPr lang="en-US" sz="1400" b="0" dirty="0"/>
          </a:p>
        </p:txBody>
      </p:sp>
    </p:spTree>
    <p:extLst>
      <p:ext uri="{BB962C8B-B14F-4D97-AF65-F5344CB8AC3E}">
        <p14:creationId xmlns:p14="http://schemas.microsoft.com/office/powerpoint/2010/main" val="217480448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252</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rgbClr val="0000FF"/>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a:t>
            </a:r>
            <a:r>
              <a:rPr lang="en-US" sz="1500" b="0" dirty="0"/>
              <a:t>Because of its origin in involutional changes, this condition is called  </a:t>
            </a:r>
            <a:r>
              <a:rPr lang="en-US" sz="1500" b="0" i="1" dirty="0"/>
              <a:t>age-related distance  esotropia</a:t>
            </a:r>
            <a:r>
              <a:rPr lang="en-US" sz="1500" b="0" dirty="0"/>
              <a:t>. (It is known also by the more precise but less diplomatic term  </a:t>
            </a:r>
            <a:r>
              <a:rPr lang="en-US" sz="1500" b="0" i="1" dirty="0"/>
              <a:t>sagging eye syndrome </a:t>
            </a:r>
            <a:r>
              <a:rPr lang="en-US" sz="1500" b="0" dirty="0"/>
              <a:t>).  </a:t>
            </a:r>
            <a:r>
              <a:rPr lang="en-US" sz="1500" b="0" dirty="0">
                <a:solidFill>
                  <a:srgbClr val="0000FF"/>
                </a:solidFill>
              </a:rPr>
              <a:t>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4" name="Rectangle 3">
            <a:extLst>
              <a:ext uri="{FF2B5EF4-FFF2-40B4-BE49-F238E27FC236}">
                <a16:creationId xmlns:a16="http://schemas.microsoft.com/office/drawing/2014/main" id="{FDB9232A-6D38-4E36-A30E-C3937F7C1050}"/>
              </a:ext>
            </a:extLst>
          </p:cNvPr>
          <p:cNvSpPr/>
          <p:nvPr/>
        </p:nvSpPr>
        <p:spPr bwMode="auto">
          <a:xfrm>
            <a:off x="6059851" y="4924108"/>
            <a:ext cx="628650" cy="2016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a:ln>
                <a:noFill/>
              </a:ln>
              <a:solidFill>
                <a:schemeClr val="tx1"/>
              </a:solidFill>
              <a:effectLst/>
              <a:latin typeface="Arial" charset="0"/>
            </a:endParaRPr>
          </a:p>
        </p:txBody>
      </p:sp>
      <p:sp>
        <p:nvSpPr>
          <p:cNvPr id="63" name="Rectangle 62">
            <a:extLst>
              <a:ext uri="{FF2B5EF4-FFF2-40B4-BE49-F238E27FC236}">
                <a16:creationId xmlns:a16="http://schemas.microsoft.com/office/drawing/2014/main" id="{F87D5AD0-FB9C-4FEE-8F98-F9C65C82F2FF}"/>
              </a:ext>
            </a:extLst>
          </p:cNvPr>
          <p:cNvSpPr/>
          <p:nvPr/>
        </p:nvSpPr>
        <p:spPr bwMode="auto">
          <a:xfrm>
            <a:off x="6856604" y="4930153"/>
            <a:ext cx="1296796" cy="21203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two words</a:t>
            </a:r>
          </a:p>
        </p:txBody>
      </p:sp>
      <p:sp>
        <p:nvSpPr>
          <p:cNvPr id="64" name="Rectangle 63">
            <a:extLst>
              <a:ext uri="{FF2B5EF4-FFF2-40B4-BE49-F238E27FC236}">
                <a16:creationId xmlns:a16="http://schemas.microsoft.com/office/drawing/2014/main" id="{999F80CA-5BB5-47FA-AE01-08B53A474BFF}"/>
              </a:ext>
            </a:extLst>
          </p:cNvPr>
          <p:cNvSpPr/>
          <p:nvPr/>
        </p:nvSpPr>
        <p:spPr bwMode="auto">
          <a:xfrm>
            <a:off x="1893086" y="5168832"/>
            <a:ext cx="628650" cy="2016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a:ln>
                <a:noFill/>
              </a:ln>
              <a:solidFill>
                <a:schemeClr val="tx1"/>
              </a:solidFill>
              <a:effectLst/>
              <a:latin typeface="Arial" charset="0"/>
            </a:endParaRPr>
          </a:p>
        </p:txBody>
      </p:sp>
    </p:spTree>
    <p:extLst>
      <p:ext uri="{BB962C8B-B14F-4D97-AF65-F5344CB8AC3E}">
        <p14:creationId xmlns:p14="http://schemas.microsoft.com/office/powerpoint/2010/main" val="345783877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253</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rgbClr val="0000FF"/>
                </a:solidFill>
              </a:rPr>
              <a:t>That said, the more common causes of divergence insufficiency have nothing to do with inadequate supranuclear input. One such cause is mild weakness of one or both LR muscles 2ndry to  trauma  or  increased ICP . </a:t>
            </a:r>
            <a:r>
              <a:rPr lang="en-US" sz="1500" b="0" dirty="0"/>
              <a:t>Another cause to be aware of is 2ndry to involutional changes of the orbital structures responsible for suspending the globe within the orbital space—</a:t>
            </a:r>
            <a:r>
              <a:rPr lang="en-US" sz="1500" b="0" dirty="0" err="1"/>
              <a:t>ie</a:t>
            </a:r>
            <a:r>
              <a:rPr lang="en-US" sz="1500" b="0" dirty="0"/>
              <a:t>, the  check ligaments ,  intermuscular bands , and/or  Tenon’s capsule . </a:t>
            </a:r>
            <a:r>
              <a:rPr lang="en-US" sz="1500" b="0" dirty="0">
                <a:solidFill>
                  <a:srgbClr val="0000FF"/>
                </a:solidFill>
              </a:rPr>
              <a:t>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a:t>
            </a:r>
            <a:r>
              <a:rPr lang="en-US" sz="1500" b="0" dirty="0"/>
              <a:t>Because of its origin in involutional changes, this condition is called  </a:t>
            </a:r>
            <a:r>
              <a:rPr lang="en-US" sz="1500" b="0" i="1" dirty="0"/>
              <a:t>age-related distance  esotropia</a:t>
            </a:r>
            <a:r>
              <a:rPr lang="en-US" sz="1500" b="0" dirty="0"/>
              <a:t>. (It is known also by the more precise but less diplomatic term  </a:t>
            </a:r>
            <a:r>
              <a:rPr lang="en-US" sz="1500" b="0" i="1" dirty="0"/>
              <a:t>sagging eye syndrome </a:t>
            </a:r>
            <a:r>
              <a:rPr lang="en-US" sz="1500" b="0" dirty="0"/>
              <a:t>).  </a:t>
            </a:r>
            <a:r>
              <a:rPr lang="en-US" sz="1500" b="0" dirty="0">
                <a:solidFill>
                  <a:srgbClr val="0000FF"/>
                </a:solidFill>
              </a:rPr>
              <a:t>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Tree>
    <p:extLst>
      <p:ext uri="{BB962C8B-B14F-4D97-AF65-F5344CB8AC3E}">
        <p14:creationId xmlns:p14="http://schemas.microsoft.com/office/powerpoint/2010/main" val="299904330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254</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a:t>
            </a:r>
            <a:r>
              <a:rPr lang="en-US" sz="1400" i="1" dirty="0">
                <a:solidFill>
                  <a:srgbClr val="0000FF"/>
                </a:solidFill>
              </a:rPr>
              <a:t>?</a:t>
            </a:r>
            <a:endParaRPr lang="en-US" sz="1400" b="0" dirty="0">
              <a:solidFill>
                <a:srgbClr val="0000FF"/>
              </a:solidFill>
            </a:endParaRPr>
          </a:p>
          <a:p>
            <a:r>
              <a:rPr lang="en-US" sz="1400" b="0" dirty="0">
                <a:solidFill>
                  <a:srgbClr val="0000FF"/>
                </a:solidFill>
              </a:rPr>
              <a:t>--</a:t>
            </a:r>
            <a:r>
              <a:rPr lang="en-US" sz="1400" i="1" dirty="0">
                <a:solidFill>
                  <a:srgbClr val="0000FF"/>
                </a:solidFill>
              </a:rPr>
              <a:t>?</a:t>
            </a:r>
          </a:p>
          <a:p>
            <a:r>
              <a:rPr lang="en-US" sz="1400" b="0" dirty="0">
                <a:solidFill>
                  <a:srgbClr val="0000FF"/>
                </a:solidFill>
              </a:rPr>
              <a:t>--</a:t>
            </a:r>
            <a:r>
              <a:rPr lang="en-US" sz="1400" i="1" dirty="0">
                <a:solidFill>
                  <a:srgbClr val="0000FF"/>
                </a:solidFill>
              </a:rPr>
              <a:t>?</a:t>
            </a:r>
          </a:p>
          <a:p>
            <a:r>
              <a:rPr lang="en-US" sz="1400" b="0" dirty="0">
                <a:solidFill>
                  <a:srgbClr val="0000FF"/>
                </a:solidFill>
              </a:rPr>
              <a:t>--</a:t>
            </a:r>
            <a:r>
              <a:rPr lang="en-US" sz="1400" i="1" dirty="0">
                <a:solidFill>
                  <a:srgbClr val="0000FF"/>
                </a:solidFill>
              </a:rPr>
              <a:t>?</a:t>
            </a:r>
          </a:p>
        </p:txBody>
      </p:sp>
    </p:spTree>
    <p:extLst>
      <p:ext uri="{BB962C8B-B14F-4D97-AF65-F5344CB8AC3E}">
        <p14:creationId xmlns:p14="http://schemas.microsoft.com/office/powerpoint/2010/main" val="382396490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255</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p:txBody>
      </p:sp>
      <p:sp>
        <p:nvSpPr>
          <p:cNvPr id="4" name="Rectangle 3">
            <a:extLst>
              <a:ext uri="{FF2B5EF4-FFF2-40B4-BE49-F238E27FC236}">
                <a16:creationId xmlns:a16="http://schemas.microsoft.com/office/drawing/2014/main" id="{93D648D6-95EE-409D-AC16-CD53FC45B999}"/>
              </a:ext>
            </a:extLst>
          </p:cNvPr>
          <p:cNvSpPr/>
          <p:nvPr/>
        </p:nvSpPr>
        <p:spPr bwMode="auto">
          <a:xfrm>
            <a:off x="3259130" y="3803903"/>
            <a:ext cx="304800" cy="25667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0" i="0" u="none" strike="noStrike" cap="none" normalizeH="0" baseline="0" dirty="0">
                <a:ln>
                  <a:noFill/>
                </a:ln>
                <a:effectLst/>
                <a:latin typeface="Arial" charset="0"/>
              </a:rPr>
              <a:t>#</a:t>
            </a:r>
          </a:p>
        </p:txBody>
      </p:sp>
    </p:spTree>
    <p:extLst>
      <p:ext uri="{BB962C8B-B14F-4D97-AF65-F5344CB8AC3E}">
        <p14:creationId xmlns:p14="http://schemas.microsoft.com/office/powerpoint/2010/main" val="56383090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256</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p:txBody>
      </p:sp>
    </p:spTree>
    <p:extLst>
      <p:ext uri="{BB962C8B-B14F-4D97-AF65-F5344CB8AC3E}">
        <p14:creationId xmlns:p14="http://schemas.microsoft.com/office/powerpoint/2010/main" val="429070786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257</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p:txBody>
      </p:sp>
      <p:sp>
        <p:nvSpPr>
          <p:cNvPr id="4" name="Rectangle 3">
            <a:extLst>
              <a:ext uri="{FF2B5EF4-FFF2-40B4-BE49-F238E27FC236}">
                <a16:creationId xmlns:a16="http://schemas.microsoft.com/office/drawing/2014/main" id="{BABBD0A5-CB20-4934-BA09-AEDCA0621BEF}"/>
              </a:ext>
            </a:extLst>
          </p:cNvPr>
          <p:cNvSpPr/>
          <p:nvPr/>
        </p:nvSpPr>
        <p:spPr bwMode="auto">
          <a:xfrm>
            <a:off x="2695575" y="4019550"/>
            <a:ext cx="793750" cy="26035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700"/>
              </a:lnSpc>
              <a:spcBef>
                <a:spcPct val="0"/>
              </a:spcBef>
              <a:spcAft>
                <a:spcPct val="0"/>
              </a:spcAft>
              <a:buClrTx/>
              <a:buSzTx/>
              <a:buFontTx/>
              <a:buNone/>
              <a:tabLst/>
            </a:pPr>
            <a:r>
              <a:rPr kumimoji="0" lang="en-US" sz="800" b="0" i="0" u="none" strike="noStrike" cap="none" normalizeH="0" baseline="0" dirty="0">
                <a:ln>
                  <a:noFill/>
                </a:ln>
                <a:effectLst/>
                <a:latin typeface="Arial" charset="0"/>
              </a:rPr>
              <a:t>sudden vs gradual</a:t>
            </a:r>
          </a:p>
        </p:txBody>
      </p:sp>
    </p:spTree>
    <p:extLst>
      <p:ext uri="{BB962C8B-B14F-4D97-AF65-F5344CB8AC3E}">
        <p14:creationId xmlns:p14="http://schemas.microsoft.com/office/powerpoint/2010/main" val="123700965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258</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chemeClr val="bg1">
                    <a:lumMod val="50000"/>
                  </a:schemeClr>
                </a:solidFill>
              </a:rPr>
              <a:t>--</a:t>
            </a:r>
            <a:r>
              <a:rPr lang="en-US" sz="1400" i="1" dirty="0">
                <a:solidFill>
                  <a:schemeClr val="bg1">
                    <a:lumMod val="50000"/>
                  </a:schemeClr>
                </a:solidFill>
              </a:rPr>
              <a:t>?</a:t>
            </a:r>
          </a:p>
          <a:p>
            <a:r>
              <a:rPr lang="en-US" sz="1400" b="0" dirty="0">
                <a:solidFill>
                  <a:schemeClr val="bg1">
                    <a:lumMod val="50000"/>
                  </a:schemeClr>
                </a:solidFill>
              </a:rPr>
              <a:t>--</a:t>
            </a:r>
            <a:r>
              <a:rPr lang="en-US" sz="1400" i="1" dirty="0">
                <a:solidFill>
                  <a:schemeClr val="bg1">
                    <a:lumMod val="50000"/>
                  </a:schemeClr>
                </a:solidFill>
              </a:rPr>
              <a:t>?</a:t>
            </a:r>
          </a:p>
        </p:txBody>
      </p:sp>
    </p:spTree>
    <p:extLst>
      <p:ext uri="{BB962C8B-B14F-4D97-AF65-F5344CB8AC3E}">
        <p14:creationId xmlns:p14="http://schemas.microsoft.com/office/powerpoint/2010/main" val="192981722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259</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rgbClr val="0000FF"/>
                </a:solidFill>
              </a:rPr>
              <a:t>--A  small  vertical deviation may be present</a:t>
            </a:r>
          </a:p>
          <a:p>
            <a:r>
              <a:rPr lang="en-US" sz="1400" b="0" dirty="0">
                <a:solidFill>
                  <a:schemeClr val="bg1">
                    <a:lumMod val="50000"/>
                  </a:schemeClr>
                </a:solidFill>
              </a:rPr>
              <a:t>--</a:t>
            </a:r>
            <a:r>
              <a:rPr lang="en-US" sz="1400" i="1" dirty="0">
                <a:solidFill>
                  <a:schemeClr val="bg1">
                    <a:lumMod val="50000"/>
                  </a:schemeClr>
                </a:solidFill>
              </a:rPr>
              <a:t>?</a:t>
            </a:r>
          </a:p>
        </p:txBody>
      </p:sp>
      <p:sp>
        <p:nvSpPr>
          <p:cNvPr id="4" name="Rectangle 3">
            <a:extLst>
              <a:ext uri="{FF2B5EF4-FFF2-40B4-BE49-F238E27FC236}">
                <a16:creationId xmlns:a16="http://schemas.microsoft.com/office/drawing/2014/main" id="{89BA2611-BCBC-4877-B826-0C7196F44803}"/>
              </a:ext>
            </a:extLst>
          </p:cNvPr>
          <p:cNvSpPr/>
          <p:nvPr/>
        </p:nvSpPr>
        <p:spPr bwMode="auto">
          <a:xfrm>
            <a:off x="1510252" y="4239711"/>
            <a:ext cx="503929" cy="20644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700"/>
              </a:lnSpc>
              <a:spcBef>
                <a:spcPct val="0"/>
              </a:spcBef>
              <a:spcAft>
                <a:spcPct val="0"/>
              </a:spcAft>
              <a:buClrTx/>
              <a:buSzTx/>
              <a:buFontTx/>
              <a:buNone/>
              <a:tabLst/>
            </a:pPr>
            <a:r>
              <a:rPr kumimoji="0" lang="en-US" sz="700" b="0" i="0" u="none" strike="noStrike" cap="none" normalizeH="0" baseline="0" dirty="0">
                <a:ln>
                  <a:noFill/>
                </a:ln>
                <a:effectLst/>
                <a:latin typeface="Arial" charset="0"/>
              </a:rPr>
              <a:t>small v large</a:t>
            </a:r>
          </a:p>
        </p:txBody>
      </p:sp>
    </p:spTree>
    <p:extLst>
      <p:ext uri="{BB962C8B-B14F-4D97-AF65-F5344CB8AC3E}">
        <p14:creationId xmlns:p14="http://schemas.microsoft.com/office/powerpoint/2010/main" val="10972915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a:extLst>
              <a:ext uri="{FF2B5EF4-FFF2-40B4-BE49-F238E27FC236}">
                <a16:creationId xmlns:a16="http://schemas.microsoft.com/office/drawing/2014/main" id="{6D0BE25B-E2DC-4386-91BE-F7932CA1928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3795" name="Rectangle 3">
            <a:extLst>
              <a:ext uri="{FF2B5EF4-FFF2-40B4-BE49-F238E27FC236}">
                <a16:creationId xmlns:a16="http://schemas.microsoft.com/office/drawing/2014/main" id="{B85F9006-7FCD-409F-81F6-259034A33C3D}"/>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3797" name="Text Box 22">
            <a:extLst>
              <a:ext uri="{FF2B5EF4-FFF2-40B4-BE49-F238E27FC236}">
                <a16:creationId xmlns:a16="http://schemas.microsoft.com/office/drawing/2014/main" id="{F7FB15BF-6068-4172-8EDC-2CB5523E964B}"/>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3798" name="Text Box 23">
            <a:extLst>
              <a:ext uri="{FF2B5EF4-FFF2-40B4-BE49-F238E27FC236}">
                <a16:creationId xmlns:a16="http://schemas.microsoft.com/office/drawing/2014/main" id="{B857B012-20E7-4048-9527-3A85081C3E3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3799" name="Text Box 24">
            <a:extLst>
              <a:ext uri="{FF2B5EF4-FFF2-40B4-BE49-F238E27FC236}">
                <a16:creationId xmlns:a16="http://schemas.microsoft.com/office/drawing/2014/main" id="{10FBE5D2-97DA-4B57-904F-44A3D7DDA65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3800" name="Line 25">
            <a:extLst>
              <a:ext uri="{FF2B5EF4-FFF2-40B4-BE49-F238E27FC236}">
                <a16:creationId xmlns:a16="http://schemas.microsoft.com/office/drawing/2014/main" id="{F540DA3D-FCD4-4E21-8C49-F9D3D474315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1" name="Line 26">
            <a:extLst>
              <a:ext uri="{FF2B5EF4-FFF2-40B4-BE49-F238E27FC236}">
                <a16:creationId xmlns:a16="http://schemas.microsoft.com/office/drawing/2014/main" id="{F439F96A-965E-4CE0-98D7-CD8D3CD5BC4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2" name="Slide Number Placeholder 1">
            <a:extLst>
              <a:ext uri="{FF2B5EF4-FFF2-40B4-BE49-F238E27FC236}">
                <a16:creationId xmlns:a16="http://schemas.microsoft.com/office/drawing/2014/main" id="{DBE1A088-F0E8-41F8-97E3-BF9BB66FDD6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80874D1-E6FD-4D03-87BF-9DD9BEC7497F}" type="slidenum">
              <a:rPr lang="en-US" altLang="en-US" sz="1000"/>
              <a:pPr>
                <a:spcBef>
                  <a:spcPct val="0"/>
                </a:spcBef>
                <a:buClrTx/>
                <a:buSzTx/>
                <a:buFontTx/>
                <a:buNone/>
              </a:pPr>
              <a:t>26</a:t>
            </a:fld>
            <a:endParaRPr lang="en-US" altLang="en-US" sz="1000"/>
          </a:p>
        </p:txBody>
      </p:sp>
      <p:sp>
        <p:nvSpPr>
          <p:cNvPr id="33803" name="TextBox 1">
            <a:extLst>
              <a:ext uri="{FF2B5EF4-FFF2-40B4-BE49-F238E27FC236}">
                <a16:creationId xmlns:a16="http://schemas.microsoft.com/office/drawing/2014/main" id="{5D955C76-BBFD-45FD-AF76-B32C17225740}"/>
              </a:ext>
            </a:extLst>
          </p:cNvPr>
          <p:cNvSpPr txBox="1">
            <a:spLocks noChangeArrowheads="1"/>
          </p:cNvSpPr>
          <p:nvPr/>
        </p:nvSpPr>
        <p:spPr bwMode="auto">
          <a:xfrm>
            <a:off x="457200" y="3505200"/>
            <a:ext cx="8077200" cy="2062103"/>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Worried parents call your office to say they observed their two-month-old child ‘s eyes cross briefly. Should you be concerned?</a:t>
            </a:r>
          </a:p>
          <a:p>
            <a:pPr eaLnBrk="1" hangingPunct="1">
              <a:spcBef>
                <a:spcPct val="0"/>
              </a:spcBef>
              <a:buClrTx/>
              <a:buSzTx/>
              <a:buFontTx/>
              <a:buNone/>
            </a:pPr>
            <a:r>
              <a:rPr lang="en-US" altLang="en-US" sz="1600" b="0" dirty="0">
                <a:solidFill>
                  <a:srgbClr val="0000FF"/>
                </a:solidFill>
              </a:rPr>
              <a:t>Not necessarily. Brief strabismic episodes are commonly seen in the first few months of life. Tell them it’s probably nothing, but to keep an eye on it (so to speak).</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They call back a week later to report they observed his eyes “turning out [going XT] for a second.” As this represented a change from the transient ET they saw previously, they were concerned. Should you be?</a:t>
            </a:r>
            <a:endParaRPr lang="en-US" altLang="en-US" sz="1600" b="0" dirty="0">
              <a:solidFill>
                <a:srgbClr val="FFFF00"/>
              </a:solidFill>
            </a:endParaRPr>
          </a:p>
        </p:txBody>
      </p:sp>
      <p:sp>
        <p:nvSpPr>
          <p:cNvPr id="13" name="TextBox 12">
            <a:extLst>
              <a:ext uri="{FF2B5EF4-FFF2-40B4-BE49-F238E27FC236}">
                <a16:creationId xmlns:a16="http://schemas.microsoft.com/office/drawing/2014/main" id="{07FA1ED5-66A4-4F9C-9E69-B001ADE3566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260</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rgbClr val="0000FF"/>
                </a:solidFill>
              </a:rPr>
              <a:t>--A  small  vertical deviation may be present</a:t>
            </a:r>
          </a:p>
          <a:p>
            <a:r>
              <a:rPr lang="en-US" sz="1400" b="0" dirty="0">
                <a:solidFill>
                  <a:schemeClr val="bg1">
                    <a:lumMod val="50000"/>
                  </a:schemeClr>
                </a:solidFill>
              </a:rPr>
              <a:t>--</a:t>
            </a:r>
            <a:r>
              <a:rPr lang="en-US" sz="1400" i="1" dirty="0">
                <a:solidFill>
                  <a:schemeClr val="bg1">
                    <a:lumMod val="50000"/>
                  </a:schemeClr>
                </a:solidFill>
              </a:rPr>
              <a:t>?</a:t>
            </a:r>
          </a:p>
        </p:txBody>
      </p:sp>
    </p:spTree>
    <p:extLst>
      <p:ext uri="{BB962C8B-B14F-4D97-AF65-F5344CB8AC3E}">
        <p14:creationId xmlns:p14="http://schemas.microsoft.com/office/powerpoint/2010/main" val="272249132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261</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rgbClr val="0000FF"/>
                </a:solidFill>
              </a:rPr>
              <a:t>--A  small  vertical deviation may be present</a:t>
            </a:r>
          </a:p>
          <a:p>
            <a:r>
              <a:rPr lang="en-US" sz="1400" b="0" dirty="0">
                <a:solidFill>
                  <a:srgbClr val="0000FF"/>
                </a:solidFill>
              </a:rPr>
              <a:t>--Involutional changes of the  eyelid  are often present</a:t>
            </a:r>
          </a:p>
        </p:txBody>
      </p:sp>
      <p:sp>
        <p:nvSpPr>
          <p:cNvPr id="4" name="Rectangle 3">
            <a:extLst>
              <a:ext uri="{FF2B5EF4-FFF2-40B4-BE49-F238E27FC236}">
                <a16:creationId xmlns:a16="http://schemas.microsoft.com/office/drawing/2014/main" id="{B7F70802-B00A-4534-9550-4E973E5A0CC6}"/>
              </a:ext>
            </a:extLst>
          </p:cNvPr>
          <p:cNvSpPr/>
          <p:nvPr/>
        </p:nvSpPr>
        <p:spPr bwMode="auto">
          <a:xfrm>
            <a:off x="3505200" y="4444217"/>
            <a:ext cx="509610" cy="23270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700"/>
              </a:lnSpc>
              <a:spcBef>
                <a:spcPct val="0"/>
              </a:spcBef>
              <a:spcAft>
                <a:spcPct val="0"/>
              </a:spcAft>
              <a:buClrTx/>
              <a:buSzTx/>
              <a:buFontTx/>
              <a:buNone/>
              <a:tabLst/>
            </a:pPr>
            <a:endParaRPr kumimoji="0" lang="en-US" sz="800" b="0" i="0" u="none" strike="noStrike" cap="none" normalizeH="0" baseline="0" dirty="0">
              <a:ln>
                <a:noFill/>
              </a:ln>
              <a:effectLst/>
              <a:latin typeface="Arial" charset="0"/>
            </a:endParaRPr>
          </a:p>
        </p:txBody>
      </p:sp>
    </p:spTree>
    <p:extLst>
      <p:ext uri="{BB962C8B-B14F-4D97-AF65-F5344CB8AC3E}">
        <p14:creationId xmlns:p14="http://schemas.microsoft.com/office/powerpoint/2010/main" val="1444078427"/>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262</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1119211" y="3560697"/>
            <a:ext cx="6681573" cy="1169551"/>
          </a:xfrm>
          <a:prstGeom prst="rect">
            <a:avLst/>
          </a:prstGeom>
          <a:solidFill>
            <a:schemeClr val="accent5">
              <a:lumMod val="75000"/>
            </a:schemeClr>
          </a:solidFill>
        </p:spPr>
        <p:txBody>
          <a:bodyPr wrap="none" rtlCol="0">
            <a:spAutoFit/>
          </a:bodyPr>
          <a:lstStyle/>
          <a:p>
            <a:r>
              <a:rPr lang="en-US" sz="1400" b="0" i="1" dirty="0">
                <a:solidFill>
                  <a:srgbClr val="0000FF"/>
                </a:solidFill>
              </a:rPr>
              <a:t>What other findings will clue you in that your divergence-insufficiency </a:t>
            </a:r>
            <a:r>
              <a:rPr lang="en-US" sz="1400" b="0" i="1" dirty="0" err="1">
                <a:solidFill>
                  <a:srgbClr val="0000FF"/>
                </a:solidFill>
              </a:rPr>
              <a:t>pt</a:t>
            </a:r>
            <a:r>
              <a:rPr lang="en-US" sz="1400" b="0" i="1" dirty="0">
                <a:solidFill>
                  <a:srgbClr val="0000FF"/>
                </a:solidFill>
              </a:rPr>
              <a:t> has SES?</a:t>
            </a:r>
          </a:p>
          <a:p>
            <a:r>
              <a:rPr lang="en-US" sz="1400" b="0" dirty="0">
                <a:solidFill>
                  <a:srgbClr val="0000FF"/>
                </a:solidFill>
              </a:rPr>
              <a:t>--The </a:t>
            </a:r>
            <a:r>
              <a:rPr lang="en-US" sz="1400" b="0" dirty="0" err="1">
                <a:solidFill>
                  <a:srgbClr val="0000FF"/>
                </a:solidFill>
              </a:rPr>
              <a:t>pt</a:t>
            </a:r>
            <a:r>
              <a:rPr lang="en-US" sz="1400" b="0" dirty="0">
                <a:solidFill>
                  <a:srgbClr val="0000FF"/>
                </a:solidFill>
              </a:rPr>
              <a:t> will be older than  50  (often significantly older)</a:t>
            </a:r>
          </a:p>
          <a:p>
            <a:r>
              <a:rPr lang="en-US" sz="1400" b="0" dirty="0">
                <a:solidFill>
                  <a:srgbClr val="0000FF"/>
                </a:solidFill>
              </a:rPr>
              <a:t>--The onset will be  gradual</a:t>
            </a:r>
          </a:p>
          <a:p>
            <a:r>
              <a:rPr lang="en-US" sz="1400" b="0" dirty="0">
                <a:solidFill>
                  <a:srgbClr val="0000FF"/>
                </a:solidFill>
              </a:rPr>
              <a:t>--A  small  vertical deviation may be present</a:t>
            </a:r>
          </a:p>
          <a:p>
            <a:r>
              <a:rPr lang="en-US" sz="1400" b="0" dirty="0">
                <a:solidFill>
                  <a:srgbClr val="0000FF"/>
                </a:solidFill>
              </a:rPr>
              <a:t>--Involutional changes of the  eyelid  are often present</a:t>
            </a:r>
          </a:p>
        </p:txBody>
      </p:sp>
    </p:spTree>
    <p:extLst>
      <p:ext uri="{BB962C8B-B14F-4D97-AF65-F5344CB8AC3E}">
        <p14:creationId xmlns:p14="http://schemas.microsoft.com/office/powerpoint/2010/main" val="6008719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263</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510190" y="4858208"/>
            <a:ext cx="5364138" cy="738664"/>
          </a:xfrm>
          <a:prstGeom prst="rect">
            <a:avLst/>
          </a:prstGeom>
          <a:solidFill>
            <a:srgbClr val="CCFFCC"/>
          </a:solidFill>
        </p:spPr>
        <p:txBody>
          <a:bodyPr wrap="square" rtlCol="0">
            <a:spAutoFit/>
          </a:bodyPr>
          <a:lstStyle/>
          <a:p>
            <a:r>
              <a:rPr lang="en-US" sz="1400" b="0" i="1" dirty="0">
                <a:solidFill>
                  <a:srgbClr val="0000FF"/>
                </a:solidFill>
              </a:rPr>
              <a:t>What if, instead of an elderly </a:t>
            </a:r>
            <a:r>
              <a:rPr lang="en-US" sz="1400" b="0" i="1" dirty="0" err="1">
                <a:solidFill>
                  <a:srgbClr val="0000FF"/>
                </a:solidFill>
              </a:rPr>
              <a:t>pt</a:t>
            </a:r>
            <a:r>
              <a:rPr lang="en-US" sz="1400" b="0" i="1" dirty="0">
                <a:solidFill>
                  <a:srgbClr val="0000FF"/>
                </a:solidFill>
              </a:rPr>
              <a:t> with evidence of orbital involution, the divergence insufficiency </a:t>
            </a:r>
            <a:r>
              <a:rPr lang="en-US" sz="1400" b="0" i="1" dirty="0" err="1">
                <a:solidFill>
                  <a:srgbClr val="0000FF"/>
                </a:solidFill>
              </a:rPr>
              <a:t>pt</a:t>
            </a:r>
            <a:r>
              <a:rPr lang="en-US" sz="1400" b="0" i="1" dirty="0">
                <a:solidFill>
                  <a:srgbClr val="0000FF"/>
                </a:solidFill>
              </a:rPr>
              <a:t> is a young(er) high myope?</a:t>
            </a:r>
            <a:endParaRPr lang="en-US" sz="1400" b="0" i="1" dirty="0">
              <a:solidFill>
                <a:srgbClr val="CCFFCC"/>
              </a:solidFill>
            </a:endParaRPr>
          </a:p>
          <a:p>
            <a:r>
              <a:rPr lang="en-US" sz="1400" b="0" dirty="0">
                <a:solidFill>
                  <a:srgbClr val="CCFFCC"/>
                </a:solidFill>
              </a:rPr>
              <a:t>This </a:t>
            </a:r>
            <a:r>
              <a:rPr lang="en-US" sz="1400" b="0" dirty="0" err="1">
                <a:solidFill>
                  <a:srgbClr val="CCFFCC"/>
                </a:solidFill>
              </a:rPr>
              <a:t>pt</a:t>
            </a:r>
            <a:r>
              <a:rPr lang="en-US" sz="1400" b="0" dirty="0">
                <a:solidFill>
                  <a:srgbClr val="CCFFCC"/>
                </a:solidFill>
              </a:rPr>
              <a:t> may have Heavy Eye Syndrome (HES)</a:t>
            </a:r>
          </a:p>
        </p:txBody>
      </p:sp>
    </p:spTree>
    <p:extLst>
      <p:ext uri="{BB962C8B-B14F-4D97-AF65-F5344CB8AC3E}">
        <p14:creationId xmlns:p14="http://schemas.microsoft.com/office/powerpoint/2010/main" val="107055563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Text Box 3">
            <a:extLst>
              <a:ext uri="{FF2B5EF4-FFF2-40B4-BE49-F238E27FC236}">
                <a16:creationId xmlns:a16="http://schemas.microsoft.com/office/drawing/2014/main" id="{62316423-078F-4B30-B67C-473AF7EF7B9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4" name="Text Box 4">
            <a:extLst>
              <a:ext uri="{FF2B5EF4-FFF2-40B4-BE49-F238E27FC236}">
                <a16:creationId xmlns:a16="http://schemas.microsoft.com/office/drawing/2014/main" id="{9C314082-DFE2-4F10-A9B2-C51C35461C0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89445" name="Text Box 5">
            <a:extLst>
              <a:ext uri="{FF2B5EF4-FFF2-40B4-BE49-F238E27FC236}">
                <a16:creationId xmlns:a16="http://schemas.microsoft.com/office/drawing/2014/main" id="{D12C493B-74CE-4FC2-8D9F-4F33D326B884}"/>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t>Accommodative</a:t>
            </a:r>
          </a:p>
        </p:txBody>
      </p:sp>
      <p:sp>
        <p:nvSpPr>
          <p:cNvPr id="189446" name="Text Box 6">
            <a:extLst>
              <a:ext uri="{FF2B5EF4-FFF2-40B4-BE49-F238E27FC236}">
                <a16:creationId xmlns:a16="http://schemas.microsoft.com/office/drawing/2014/main" id="{0E1D468E-299D-4B80-B169-CBB576C2EE91}"/>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89447" name="Text Box 7">
            <a:extLst>
              <a:ext uri="{FF2B5EF4-FFF2-40B4-BE49-F238E27FC236}">
                <a16:creationId xmlns:a16="http://schemas.microsoft.com/office/drawing/2014/main" id="{3755F845-5D91-49FF-B759-65F5B28DC043}"/>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89448" name="Text Box 8">
            <a:extLst>
              <a:ext uri="{FF2B5EF4-FFF2-40B4-BE49-F238E27FC236}">
                <a16:creationId xmlns:a16="http://schemas.microsoft.com/office/drawing/2014/main" id="{4063685D-9C11-4869-A7FB-D76D26A01085}"/>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89449" name="Line 9">
            <a:extLst>
              <a:ext uri="{FF2B5EF4-FFF2-40B4-BE49-F238E27FC236}">
                <a16:creationId xmlns:a16="http://schemas.microsoft.com/office/drawing/2014/main" id="{E12AD332-7C3F-4793-B23E-735C76583EAB}"/>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0" name="Line 10">
            <a:extLst>
              <a:ext uri="{FF2B5EF4-FFF2-40B4-BE49-F238E27FC236}">
                <a16:creationId xmlns:a16="http://schemas.microsoft.com/office/drawing/2014/main" id="{20D7CF3C-5A98-40C9-88C7-22C5F6D16BFD}"/>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1" name="Line 11">
            <a:extLst>
              <a:ext uri="{FF2B5EF4-FFF2-40B4-BE49-F238E27FC236}">
                <a16:creationId xmlns:a16="http://schemas.microsoft.com/office/drawing/2014/main" id="{840D9354-B8BE-4FE9-BDEA-BD0FEB8B405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2" name="Line 12">
            <a:extLst>
              <a:ext uri="{FF2B5EF4-FFF2-40B4-BE49-F238E27FC236}">
                <a16:creationId xmlns:a16="http://schemas.microsoft.com/office/drawing/2014/main" id="{008CD0F9-D387-4F9E-9D6F-A2455A2393E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3" name="Line 13">
            <a:extLst>
              <a:ext uri="{FF2B5EF4-FFF2-40B4-BE49-F238E27FC236}">
                <a16:creationId xmlns:a16="http://schemas.microsoft.com/office/drawing/2014/main" id="{8AF95DC1-4291-4E10-BE36-F3A1407F1303}"/>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4" name="Line 14">
            <a:extLst>
              <a:ext uri="{FF2B5EF4-FFF2-40B4-BE49-F238E27FC236}">
                <a16:creationId xmlns:a16="http://schemas.microsoft.com/office/drawing/2014/main" id="{85945553-5008-4CF1-A864-A1B5525DFFD6}"/>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5" name="Line 15">
            <a:extLst>
              <a:ext uri="{FF2B5EF4-FFF2-40B4-BE49-F238E27FC236}">
                <a16:creationId xmlns:a16="http://schemas.microsoft.com/office/drawing/2014/main" id="{EBEF2138-3135-4AE9-A0E7-08E9826B4DC9}"/>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6" name="Line 16">
            <a:extLst>
              <a:ext uri="{FF2B5EF4-FFF2-40B4-BE49-F238E27FC236}">
                <a16:creationId xmlns:a16="http://schemas.microsoft.com/office/drawing/2014/main" id="{62C26539-7730-4379-97E4-6FADE9C95AE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57" name="Rectangle 17">
            <a:extLst>
              <a:ext uri="{FF2B5EF4-FFF2-40B4-BE49-F238E27FC236}">
                <a16:creationId xmlns:a16="http://schemas.microsoft.com/office/drawing/2014/main" id="{EA0CA308-C0C7-4BD8-A7EE-C7237C99AF3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89458" name="Rectangle 18">
            <a:extLst>
              <a:ext uri="{FF2B5EF4-FFF2-40B4-BE49-F238E27FC236}">
                <a16:creationId xmlns:a16="http://schemas.microsoft.com/office/drawing/2014/main" id="{E1EC727F-3DE3-444B-9F6D-07012DD340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89459" name="Text Box 19">
            <a:extLst>
              <a:ext uri="{FF2B5EF4-FFF2-40B4-BE49-F238E27FC236}">
                <a16:creationId xmlns:a16="http://schemas.microsoft.com/office/drawing/2014/main" id="{3F504D5C-46F1-4812-BF21-621839E9370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89460" name="Text Box 20">
            <a:extLst>
              <a:ext uri="{FF2B5EF4-FFF2-40B4-BE49-F238E27FC236}">
                <a16:creationId xmlns:a16="http://schemas.microsoft.com/office/drawing/2014/main" id="{B47B0370-7DE8-4D10-B345-118F91A12C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89461" name="Text Box 21">
            <a:extLst>
              <a:ext uri="{FF2B5EF4-FFF2-40B4-BE49-F238E27FC236}">
                <a16:creationId xmlns:a16="http://schemas.microsoft.com/office/drawing/2014/main" id="{11D3245E-8061-4375-BD3C-CCB0880AEC3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89478" name="Text Box 38">
            <a:extLst>
              <a:ext uri="{FF2B5EF4-FFF2-40B4-BE49-F238E27FC236}">
                <a16:creationId xmlns:a16="http://schemas.microsoft.com/office/drawing/2014/main" id="{98FBF8B7-E823-4A69-BE08-E53F7836C42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89479" name="Text Box 39">
            <a:extLst>
              <a:ext uri="{FF2B5EF4-FFF2-40B4-BE49-F238E27FC236}">
                <a16:creationId xmlns:a16="http://schemas.microsoft.com/office/drawing/2014/main" id="{0ED5366A-3DB9-4927-A534-86210F845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89480" name="Text Box 40">
            <a:extLst>
              <a:ext uri="{FF2B5EF4-FFF2-40B4-BE49-F238E27FC236}">
                <a16:creationId xmlns:a16="http://schemas.microsoft.com/office/drawing/2014/main" id="{BC476EDF-E40B-4960-AFE8-7204A181884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89481" name="Line 41">
            <a:extLst>
              <a:ext uri="{FF2B5EF4-FFF2-40B4-BE49-F238E27FC236}">
                <a16:creationId xmlns:a16="http://schemas.microsoft.com/office/drawing/2014/main" id="{A4474019-19BA-4E4F-B4C7-61CA9B514C0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2" name="Line 42">
            <a:extLst>
              <a:ext uri="{FF2B5EF4-FFF2-40B4-BE49-F238E27FC236}">
                <a16:creationId xmlns:a16="http://schemas.microsoft.com/office/drawing/2014/main" id="{279CAAA9-2972-4BDC-9035-653DF0A78CA5}"/>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3" name="Line 43">
            <a:extLst>
              <a:ext uri="{FF2B5EF4-FFF2-40B4-BE49-F238E27FC236}">
                <a16:creationId xmlns:a16="http://schemas.microsoft.com/office/drawing/2014/main" id="{F1D78FF0-4208-44ED-96D1-ED6D4B291D98}"/>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4" name="Line 44">
            <a:extLst>
              <a:ext uri="{FF2B5EF4-FFF2-40B4-BE49-F238E27FC236}">
                <a16:creationId xmlns:a16="http://schemas.microsoft.com/office/drawing/2014/main" id="{8E816416-318C-4347-90F7-EA47C843B70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86" name="Slide Number Placeholder 1">
            <a:extLst>
              <a:ext uri="{FF2B5EF4-FFF2-40B4-BE49-F238E27FC236}">
                <a16:creationId xmlns:a16="http://schemas.microsoft.com/office/drawing/2014/main" id="{CAAFEBDB-BECA-4BBD-B508-9EB6E9CDFE7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A7CA8FA-F69E-4CCC-911F-CAC5659D5B31}" type="slidenum">
              <a:rPr lang="en-US" altLang="en-US" sz="1000"/>
              <a:pPr>
                <a:spcBef>
                  <a:spcPct val="0"/>
                </a:spcBef>
                <a:buClrTx/>
                <a:buSzTx/>
                <a:buFontTx/>
                <a:buNone/>
              </a:pPr>
              <a:t>264</a:t>
            </a:fld>
            <a:endParaRPr lang="en-US" altLang="en-US" sz="1000"/>
          </a:p>
        </p:txBody>
      </p:sp>
      <p:sp>
        <p:nvSpPr>
          <p:cNvPr id="47" name="Text Box 29">
            <a:extLst>
              <a:ext uri="{FF2B5EF4-FFF2-40B4-BE49-F238E27FC236}">
                <a16:creationId xmlns:a16="http://schemas.microsoft.com/office/drawing/2014/main" id="{F8857DFA-EF29-44AB-BDC5-776261A870C1}"/>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48" name="Text Box 31">
            <a:extLst>
              <a:ext uri="{FF2B5EF4-FFF2-40B4-BE49-F238E27FC236}">
                <a16:creationId xmlns:a16="http://schemas.microsoft.com/office/drawing/2014/main" id="{64CA28EF-732C-457F-A4AE-D14ECD9DCE6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49" name="Line 33">
            <a:extLst>
              <a:ext uri="{FF2B5EF4-FFF2-40B4-BE49-F238E27FC236}">
                <a16:creationId xmlns:a16="http://schemas.microsoft.com/office/drawing/2014/main" id="{6673E906-1C46-4D3D-B9EA-44BA4ECF9BDA}"/>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0" name="Line 34">
            <a:extLst>
              <a:ext uri="{FF2B5EF4-FFF2-40B4-BE49-F238E27FC236}">
                <a16:creationId xmlns:a16="http://schemas.microsoft.com/office/drawing/2014/main" id="{208CF36B-CED6-475A-9CEC-BA88180F1A45}"/>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1" name="Line 35">
            <a:extLst>
              <a:ext uri="{FF2B5EF4-FFF2-40B4-BE49-F238E27FC236}">
                <a16:creationId xmlns:a16="http://schemas.microsoft.com/office/drawing/2014/main" id="{1215C9AA-4BB5-4089-9227-CE23B06837B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2" name="Text Box 36">
            <a:extLst>
              <a:ext uri="{FF2B5EF4-FFF2-40B4-BE49-F238E27FC236}">
                <a16:creationId xmlns:a16="http://schemas.microsoft.com/office/drawing/2014/main" id="{FEC91B18-3976-47AE-8403-334FE6FD34A3}"/>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53" name="Text Box 37">
            <a:extLst>
              <a:ext uri="{FF2B5EF4-FFF2-40B4-BE49-F238E27FC236}">
                <a16:creationId xmlns:a16="http://schemas.microsoft.com/office/drawing/2014/main" id="{75B0B755-9AB8-4DBA-A154-9ABC737A768B}"/>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55" name="Line 40">
            <a:extLst>
              <a:ext uri="{FF2B5EF4-FFF2-40B4-BE49-F238E27FC236}">
                <a16:creationId xmlns:a16="http://schemas.microsoft.com/office/drawing/2014/main" id="{45504AC4-A92F-40F2-96BF-CCB5C8C08DB1}"/>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6" name="Text Box 43">
            <a:extLst>
              <a:ext uri="{FF2B5EF4-FFF2-40B4-BE49-F238E27FC236}">
                <a16:creationId xmlns:a16="http://schemas.microsoft.com/office/drawing/2014/main" id="{5DE872F1-1C0B-4F5F-A04E-A7E59D8E9363}"/>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57" name="Line 32">
            <a:extLst>
              <a:ext uri="{FF2B5EF4-FFF2-40B4-BE49-F238E27FC236}">
                <a16:creationId xmlns:a16="http://schemas.microsoft.com/office/drawing/2014/main" id="{7319AA65-A636-4E5F-B4CF-7D64642BECE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8" name="Line 34">
            <a:extLst>
              <a:ext uri="{FF2B5EF4-FFF2-40B4-BE49-F238E27FC236}">
                <a16:creationId xmlns:a16="http://schemas.microsoft.com/office/drawing/2014/main" id="{665BA598-546B-4AF7-983B-EAED93E56E9B}"/>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9" name="Line 35">
            <a:extLst>
              <a:ext uri="{FF2B5EF4-FFF2-40B4-BE49-F238E27FC236}">
                <a16:creationId xmlns:a16="http://schemas.microsoft.com/office/drawing/2014/main" id="{CD387161-ADDE-492B-9EF9-B1F5E5181FEF}"/>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0" name="TextBox 59">
            <a:extLst>
              <a:ext uri="{FF2B5EF4-FFF2-40B4-BE49-F238E27FC236}">
                <a16:creationId xmlns:a16="http://schemas.microsoft.com/office/drawing/2014/main" id="{8698C329-C15F-4274-92B1-49D027BBFAE7}"/>
              </a:ext>
            </a:extLst>
          </p:cNvPr>
          <p:cNvSpPr txBox="1"/>
          <p:nvPr/>
        </p:nvSpPr>
        <p:spPr>
          <a:xfrm>
            <a:off x="532848" y="5002649"/>
            <a:ext cx="6016872" cy="1169551"/>
          </a:xfrm>
          <a:prstGeom prst="rect">
            <a:avLst/>
          </a:prstGeom>
          <a:solidFill>
            <a:srgbClr val="CCCCFF"/>
          </a:solidFill>
        </p:spPr>
        <p:txBody>
          <a:bodyPr wrap="square" rtlCol="0">
            <a:spAutoFit/>
          </a:bodyPr>
          <a:lstStyle/>
          <a:p>
            <a:r>
              <a:rPr lang="en-US" altLang="en-US" sz="1400" b="0" dirty="0">
                <a:solidFill>
                  <a:schemeClr val="bg1">
                    <a:lumMod val="65000"/>
                  </a:schemeClr>
                </a:solidFill>
              </a:rPr>
              <a:t>Earlier in this slide-set we mentioned supranuclear divergence inputs that prevent overconvergence. In </a:t>
            </a:r>
            <a:r>
              <a:rPr lang="en-US" altLang="en-US" sz="1400" dirty="0">
                <a:solidFill>
                  <a:schemeClr val="bg1">
                    <a:lumMod val="65000"/>
                  </a:schemeClr>
                </a:solidFill>
              </a:rPr>
              <a:t>d</a:t>
            </a:r>
            <a:r>
              <a:rPr lang="en-US" sz="1400" dirty="0">
                <a:solidFill>
                  <a:schemeClr val="bg1">
                    <a:lumMod val="65000"/>
                  </a:schemeClr>
                </a:solidFill>
              </a:rPr>
              <a:t>ivergence insufficiency</a:t>
            </a:r>
            <a:r>
              <a:rPr lang="en-US" sz="1400" b="0" dirty="0">
                <a:solidFill>
                  <a:schemeClr val="bg1">
                    <a:lumMod val="65000"/>
                  </a:schemeClr>
                </a:solidFill>
              </a:rPr>
              <a:t>, a lack of robustness on the part of these inputs allows the eyes to turn in a bit, resulting in a modest esotropia. The classic presentation is that of an </a:t>
            </a:r>
            <a:r>
              <a:rPr lang="en-US" sz="1400" dirty="0"/>
              <a:t>esotropia that is present  at distance , but not   at near  </a:t>
            </a:r>
            <a:r>
              <a:rPr lang="en-US" sz="1400" b="0" dirty="0">
                <a:solidFill>
                  <a:schemeClr val="bg1">
                    <a:lumMod val="65000"/>
                  </a:schemeClr>
                </a:solidFill>
              </a:rPr>
              <a:t>. </a:t>
            </a:r>
          </a:p>
        </p:txBody>
      </p:sp>
      <p:sp>
        <p:nvSpPr>
          <p:cNvPr id="61" name="TextBox 60">
            <a:extLst>
              <a:ext uri="{FF2B5EF4-FFF2-40B4-BE49-F238E27FC236}">
                <a16:creationId xmlns:a16="http://schemas.microsoft.com/office/drawing/2014/main" id="{DAAAE2F5-DF49-4844-B4C6-5C9256BAEFA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
        <p:nvSpPr>
          <p:cNvPr id="44" name="TextBox 43">
            <a:extLst>
              <a:ext uri="{FF2B5EF4-FFF2-40B4-BE49-F238E27FC236}">
                <a16:creationId xmlns:a16="http://schemas.microsoft.com/office/drawing/2014/main" id="{BEF04280-C2F9-4792-B434-8759918D5AA7}"/>
              </a:ext>
            </a:extLst>
          </p:cNvPr>
          <p:cNvSpPr txBox="1"/>
          <p:nvPr/>
        </p:nvSpPr>
        <p:spPr>
          <a:xfrm>
            <a:off x="233370" y="2805045"/>
            <a:ext cx="8605830" cy="2631490"/>
          </a:xfrm>
          <a:prstGeom prst="rect">
            <a:avLst/>
          </a:prstGeom>
          <a:solidFill>
            <a:schemeClr val="accent1">
              <a:lumMod val="40000"/>
              <a:lumOff val="60000"/>
            </a:schemeClr>
          </a:solidFill>
        </p:spPr>
        <p:txBody>
          <a:bodyPr wrap="square" rtlCol="0">
            <a:spAutoFit/>
          </a:bodyPr>
          <a:lstStyle/>
          <a:p>
            <a:r>
              <a:rPr lang="en-US" sz="1500" b="0" dirty="0">
                <a:solidFill>
                  <a:schemeClr val="bg1">
                    <a:lumMod val="75000"/>
                  </a:schemeClr>
                </a:solidFill>
              </a:rPr>
              <a:t>That said, the more common causes of divergence insufficiency have nothing to do with inadequate supranuclear input. One such cause is mild weakness of one or both LR muscles 2ndry to  trauma  or  increased ICP . Another cause to be aware of is 2ndry to involutional changes of the orbital structures responsible for suspending the globe within the orbital space—</a:t>
            </a:r>
            <a:r>
              <a:rPr lang="en-US" sz="1500" b="0" dirty="0" err="1">
                <a:solidFill>
                  <a:schemeClr val="bg1">
                    <a:lumMod val="75000"/>
                  </a:schemeClr>
                </a:solidFill>
              </a:rPr>
              <a:t>ie</a:t>
            </a:r>
            <a:r>
              <a:rPr lang="en-US" sz="1500" b="0" dirty="0">
                <a:solidFill>
                  <a:schemeClr val="bg1">
                    <a:lumMod val="75000"/>
                  </a:schemeClr>
                </a:solidFill>
              </a:rPr>
              <a:t>, the  check ligaments ,  intermuscular bands , and/or  Tenon’s capsule . Involutional changes to these structures allow the globe to literally sag, and the too-inferior position of the globe alters the line-of-force between the LR and the globe. This in turn renders ‘normal’ levels of LR innervation inadequate to completely offset MR inputs, the result being the eyes are slightly ET at distance. Because of its origin in involutional changes, this condition is called  </a:t>
            </a:r>
            <a:r>
              <a:rPr lang="en-US" sz="1500" b="0" i="1" dirty="0">
                <a:solidFill>
                  <a:schemeClr val="bg1">
                    <a:lumMod val="75000"/>
                  </a:schemeClr>
                </a:solidFill>
              </a:rPr>
              <a:t>age-related distance  esotropia</a:t>
            </a:r>
            <a:r>
              <a:rPr lang="en-US" sz="1500" b="0" dirty="0">
                <a:solidFill>
                  <a:schemeClr val="bg1">
                    <a:lumMod val="75000"/>
                  </a:schemeClr>
                </a:solidFill>
              </a:rPr>
              <a:t>. (It is known also by the more precise but less diplomatic term  </a:t>
            </a:r>
            <a:r>
              <a:rPr lang="en-US" sz="1500" b="0" i="1" dirty="0">
                <a:solidFill>
                  <a:schemeClr val="bg1">
                    <a:lumMod val="75000"/>
                  </a:schemeClr>
                </a:solidFill>
              </a:rPr>
              <a:t>sagging eye syndrome </a:t>
            </a:r>
            <a:r>
              <a:rPr lang="en-US" sz="1500" b="0" dirty="0">
                <a:solidFill>
                  <a:schemeClr val="bg1">
                    <a:lumMod val="75000"/>
                  </a:schemeClr>
                </a:solidFill>
              </a:rPr>
              <a:t>).  Prisms ,  Botox injection  of the MR muscles, and  surgery  have all proven safe and effective interventions.</a:t>
            </a:r>
          </a:p>
        </p:txBody>
      </p:sp>
      <p:sp>
        <p:nvSpPr>
          <p:cNvPr id="2" name="Oval 1">
            <a:extLst>
              <a:ext uri="{FF2B5EF4-FFF2-40B4-BE49-F238E27FC236}">
                <a16:creationId xmlns:a16="http://schemas.microsoft.com/office/drawing/2014/main" id="{10132170-E078-4BB0-A0C9-3B6C81D1FDC2}"/>
              </a:ext>
            </a:extLst>
          </p:cNvPr>
          <p:cNvSpPr/>
          <p:nvPr/>
        </p:nvSpPr>
        <p:spPr bwMode="auto">
          <a:xfrm>
            <a:off x="381000" y="5722939"/>
            <a:ext cx="5029194" cy="558592"/>
          </a:xfrm>
          <a:prstGeom prst="ellipse">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54" name="Text Box 38">
            <a:extLst>
              <a:ext uri="{FF2B5EF4-FFF2-40B4-BE49-F238E27FC236}">
                <a16:creationId xmlns:a16="http://schemas.microsoft.com/office/drawing/2014/main" id="{0ED29550-4C92-40CA-8032-97BBDC694F3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3" name="TextBox 2">
            <a:extLst>
              <a:ext uri="{FF2B5EF4-FFF2-40B4-BE49-F238E27FC236}">
                <a16:creationId xmlns:a16="http://schemas.microsoft.com/office/drawing/2014/main" id="{37122E76-4E08-4100-9E80-DB89022A9932}"/>
              </a:ext>
            </a:extLst>
          </p:cNvPr>
          <p:cNvSpPr txBox="1"/>
          <p:nvPr/>
        </p:nvSpPr>
        <p:spPr>
          <a:xfrm>
            <a:off x="510190" y="4858208"/>
            <a:ext cx="5364138" cy="738664"/>
          </a:xfrm>
          <a:prstGeom prst="rect">
            <a:avLst/>
          </a:prstGeom>
          <a:solidFill>
            <a:srgbClr val="CCFFCC"/>
          </a:solidFill>
        </p:spPr>
        <p:txBody>
          <a:bodyPr wrap="square" rtlCol="0">
            <a:spAutoFit/>
          </a:bodyPr>
          <a:lstStyle/>
          <a:p>
            <a:r>
              <a:rPr lang="en-US" sz="1400" b="0" i="1" dirty="0">
                <a:solidFill>
                  <a:srgbClr val="0000FF"/>
                </a:solidFill>
              </a:rPr>
              <a:t>What if, instead of an elderly </a:t>
            </a:r>
            <a:r>
              <a:rPr lang="en-US" sz="1400" b="0" i="1" dirty="0" err="1">
                <a:solidFill>
                  <a:srgbClr val="0000FF"/>
                </a:solidFill>
              </a:rPr>
              <a:t>pt</a:t>
            </a:r>
            <a:r>
              <a:rPr lang="en-US" sz="1400" b="0" i="1" dirty="0">
                <a:solidFill>
                  <a:srgbClr val="0000FF"/>
                </a:solidFill>
              </a:rPr>
              <a:t> with evidence of orbital involution, the divergence insufficiency </a:t>
            </a:r>
            <a:r>
              <a:rPr lang="en-US" sz="1400" b="0" i="1" dirty="0" err="1">
                <a:solidFill>
                  <a:srgbClr val="0000FF"/>
                </a:solidFill>
              </a:rPr>
              <a:t>pt</a:t>
            </a:r>
            <a:r>
              <a:rPr lang="en-US" sz="1400" b="0" i="1" dirty="0">
                <a:solidFill>
                  <a:srgbClr val="0000FF"/>
                </a:solidFill>
              </a:rPr>
              <a:t> is a young(er) high myope?</a:t>
            </a:r>
          </a:p>
          <a:p>
            <a:r>
              <a:rPr lang="en-US" sz="1400" b="0" dirty="0">
                <a:solidFill>
                  <a:srgbClr val="0000FF"/>
                </a:solidFill>
              </a:rPr>
              <a:t>This </a:t>
            </a:r>
            <a:r>
              <a:rPr lang="en-US" sz="1400" b="0" dirty="0" err="1">
                <a:solidFill>
                  <a:srgbClr val="0000FF"/>
                </a:solidFill>
              </a:rPr>
              <a:t>pt</a:t>
            </a:r>
            <a:r>
              <a:rPr lang="en-US" sz="1400" b="0" dirty="0">
                <a:solidFill>
                  <a:srgbClr val="0000FF"/>
                </a:solidFill>
              </a:rPr>
              <a:t> may have Heavy Eye Syndrome (HES)</a:t>
            </a:r>
          </a:p>
        </p:txBody>
      </p:sp>
    </p:spTree>
    <p:extLst>
      <p:ext uri="{BB962C8B-B14F-4D97-AF65-F5344CB8AC3E}">
        <p14:creationId xmlns:p14="http://schemas.microsoft.com/office/powerpoint/2010/main" val="3694288382"/>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 Box 29">
            <a:extLst>
              <a:ext uri="{FF2B5EF4-FFF2-40B4-BE49-F238E27FC236}">
                <a16:creationId xmlns:a16="http://schemas.microsoft.com/office/drawing/2014/main" id="{2ADF566E-C0E2-4ECB-9D92-4D9340D4D08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9AAFA357-5CEC-405F-B02E-5137362FA5E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AA1C46BC-D8EC-43E8-B639-84C1B152D59B}"/>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56359081-7E0F-4579-9414-A5123433C7BF}"/>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AE65D1-CEEB-4DD4-90B4-58C2E1E885C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0F18CFB5-1FFC-494A-A91F-67EB308688EF}"/>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7F3FB676-4E0C-41B3-85B7-1D3C2540B461}"/>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6D0D59D5-6560-4373-BB31-D3577D5F8CE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71" name="Line 40">
            <a:extLst>
              <a:ext uri="{FF2B5EF4-FFF2-40B4-BE49-F238E27FC236}">
                <a16:creationId xmlns:a16="http://schemas.microsoft.com/office/drawing/2014/main" id="{FEF63E2C-30F1-4FA2-986C-0D201E67D0D0}"/>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95368A5C-5A49-4E3B-BD10-F039CBDED6B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A372ED1F-F2C1-4FBF-8F99-F7F20E4EF08D}"/>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4FBA6C34-6653-4D72-9CA5-69AAA78AE753}"/>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46A365A9-D659-41D6-B8D7-57565BB0049C}"/>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0467" name="Text Box 3">
            <a:extLst>
              <a:ext uri="{FF2B5EF4-FFF2-40B4-BE49-F238E27FC236}">
                <a16:creationId xmlns:a16="http://schemas.microsoft.com/office/drawing/2014/main" id="{039E9B77-C481-4495-9C73-0F09589030E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0468" name="Text Box 4">
            <a:extLst>
              <a:ext uri="{FF2B5EF4-FFF2-40B4-BE49-F238E27FC236}">
                <a16:creationId xmlns:a16="http://schemas.microsoft.com/office/drawing/2014/main" id="{5EC52BA2-C8C4-42E0-B912-C01874C2660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0469" name="Text Box 5">
            <a:extLst>
              <a:ext uri="{FF2B5EF4-FFF2-40B4-BE49-F238E27FC236}">
                <a16:creationId xmlns:a16="http://schemas.microsoft.com/office/drawing/2014/main" id="{ABEFA051-883A-489E-BA97-D067AF4C14BB}"/>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90470" name="Text Box 6">
            <a:extLst>
              <a:ext uri="{FF2B5EF4-FFF2-40B4-BE49-F238E27FC236}">
                <a16:creationId xmlns:a16="http://schemas.microsoft.com/office/drawing/2014/main" id="{E6A057C0-B180-4BAC-B32C-DB4C99AC4E8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7463" name="Text Box 7">
            <a:extLst>
              <a:ext uri="{FF2B5EF4-FFF2-40B4-BE49-F238E27FC236}">
                <a16:creationId xmlns:a16="http://schemas.microsoft.com/office/drawing/2014/main" id="{00E80948-E57C-4141-B02C-19B5918DC388}"/>
              </a:ext>
            </a:extLst>
          </p:cNvPr>
          <p:cNvSpPr txBox="1">
            <a:spLocks noChangeArrowheads="1"/>
          </p:cNvSpPr>
          <p:nvPr/>
        </p:nvSpPr>
        <p:spPr bwMode="auto">
          <a:xfrm>
            <a:off x="3505200" y="5678488"/>
            <a:ext cx="1300163" cy="369887"/>
          </a:xfrm>
          <a:prstGeom prst="rect">
            <a:avLst/>
          </a:prstGeom>
          <a:solidFill>
            <a:schemeClr val="bg1">
              <a:lumMod val="85000"/>
            </a:schemeClr>
          </a:solidFill>
          <a:ln>
            <a:noFill/>
          </a:ln>
          <a:effec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800">
                <a:solidFill>
                  <a:srgbClr val="0000FF"/>
                </a:solidFill>
              </a:rPr>
              <a:t>Refractive</a:t>
            </a:r>
          </a:p>
        </p:txBody>
      </p:sp>
      <p:sp>
        <p:nvSpPr>
          <p:cNvPr id="147464" name="Text Box 8">
            <a:extLst>
              <a:ext uri="{FF2B5EF4-FFF2-40B4-BE49-F238E27FC236}">
                <a16:creationId xmlns:a16="http://schemas.microsoft.com/office/drawing/2014/main" id="{5B8457AB-E199-4554-9637-50F7D55BFE1B}"/>
              </a:ext>
            </a:extLst>
          </p:cNvPr>
          <p:cNvSpPr txBox="1">
            <a:spLocks noChangeArrowheads="1"/>
          </p:cNvSpPr>
          <p:nvPr/>
        </p:nvSpPr>
        <p:spPr bwMode="auto">
          <a:xfrm>
            <a:off x="5105400" y="5662613"/>
            <a:ext cx="1657350" cy="366712"/>
          </a:xfrm>
          <a:prstGeom prst="rect">
            <a:avLst/>
          </a:prstGeom>
          <a:solidFill>
            <a:schemeClr val="bg1">
              <a:lumMod val="85000"/>
            </a:schemeClr>
          </a:solidFill>
          <a:ln>
            <a:noFill/>
          </a:ln>
          <a:effec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800">
                <a:solidFill>
                  <a:srgbClr val="0000FF"/>
                </a:solidFill>
              </a:rPr>
              <a:t>Nonrefractive</a:t>
            </a:r>
          </a:p>
        </p:txBody>
      </p:sp>
      <p:sp>
        <p:nvSpPr>
          <p:cNvPr id="190473" name="Line 9">
            <a:extLst>
              <a:ext uri="{FF2B5EF4-FFF2-40B4-BE49-F238E27FC236}">
                <a16:creationId xmlns:a16="http://schemas.microsoft.com/office/drawing/2014/main" id="{18738D27-6B9C-4D43-913F-96633A45ED8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4" name="Line 10">
            <a:extLst>
              <a:ext uri="{FF2B5EF4-FFF2-40B4-BE49-F238E27FC236}">
                <a16:creationId xmlns:a16="http://schemas.microsoft.com/office/drawing/2014/main" id="{DB8B7821-3BD9-4603-AD29-FF52F03106C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5" name="Line 11">
            <a:extLst>
              <a:ext uri="{FF2B5EF4-FFF2-40B4-BE49-F238E27FC236}">
                <a16:creationId xmlns:a16="http://schemas.microsoft.com/office/drawing/2014/main" id="{0F7F4DC5-727C-4002-AF85-3D7C6C70DBF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6" name="Line 12">
            <a:extLst>
              <a:ext uri="{FF2B5EF4-FFF2-40B4-BE49-F238E27FC236}">
                <a16:creationId xmlns:a16="http://schemas.microsoft.com/office/drawing/2014/main" id="{6E8CA793-1E3D-47DF-AFE4-DA99AF0781F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7" name="Line 13">
            <a:extLst>
              <a:ext uri="{FF2B5EF4-FFF2-40B4-BE49-F238E27FC236}">
                <a16:creationId xmlns:a16="http://schemas.microsoft.com/office/drawing/2014/main" id="{B8F404D3-C53A-40BF-842F-93C38037FEF7}"/>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8" name="Line 14">
            <a:extLst>
              <a:ext uri="{FF2B5EF4-FFF2-40B4-BE49-F238E27FC236}">
                <a16:creationId xmlns:a16="http://schemas.microsoft.com/office/drawing/2014/main" id="{43C9531D-C065-4031-A2E8-264BDC40CE08}"/>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9" name="Line 15">
            <a:extLst>
              <a:ext uri="{FF2B5EF4-FFF2-40B4-BE49-F238E27FC236}">
                <a16:creationId xmlns:a16="http://schemas.microsoft.com/office/drawing/2014/main" id="{1B77544D-B622-421D-A38C-1CD0CB8C836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80" name="Line 16">
            <a:extLst>
              <a:ext uri="{FF2B5EF4-FFF2-40B4-BE49-F238E27FC236}">
                <a16:creationId xmlns:a16="http://schemas.microsoft.com/office/drawing/2014/main" id="{B828CE7D-CBFF-4710-B36F-502120331CAA}"/>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81" name="Rectangle 17">
            <a:extLst>
              <a:ext uri="{FF2B5EF4-FFF2-40B4-BE49-F238E27FC236}">
                <a16:creationId xmlns:a16="http://schemas.microsoft.com/office/drawing/2014/main" id="{8B326A55-DEC9-4080-85D3-78C0871DB26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0482" name="Rectangle 18">
            <a:extLst>
              <a:ext uri="{FF2B5EF4-FFF2-40B4-BE49-F238E27FC236}">
                <a16:creationId xmlns:a16="http://schemas.microsoft.com/office/drawing/2014/main" id="{B8B371D0-8373-4FA2-BCA5-AF549C5CC0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0483" name="Text Box 19">
            <a:extLst>
              <a:ext uri="{FF2B5EF4-FFF2-40B4-BE49-F238E27FC236}">
                <a16:creationId xmlns:a16="http://schemas.microsoft.com/office/drawing/2014/main" id="{5196EE43-C1A2-4B89-BB82-FFEECA5F063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0484" name="Text Box 20">
            <a:extLst>
              <a:ext uri="{FF2B5EF4-FFF2-40B4-BE49-F238E27FC236}">
                <a16:creationId xmlns:a16="http://schemas.microsoft.com/office/drawing/2014/main" id="{C263FBE1-44F3-470A-B346-FD0CFA30AA9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90485" name="Text Box 21">
            <a:extLst>
              <a:ext uri="{FF2B5EF4-FFF2-40B4-BE49-F238E27FC236}">
                <a16:creationId xmlns:a16="http://schemas.microsoft.com/office/drawing/2014/main" id="{91900BEF-E301-4967-879A-5438A25CE7F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90502" name="Text Box 38">
            <a:extLst>
              <a:ext uri="{FF2B5EF4-FFF2-40B4-BE49-F238E27FC236}">
                <a16:creationId xmlns:a16="http://schemas.microsoft.com/office/drawing/2014/main" id="{59FABF6F-1CDF-42C7-A7EC-BE62A84B66F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0503" name="Text Box 39">
            <a:extLst>
              <a:ext uri="{FF2B5EF4-FFF2-40B4-BE49-F238E27FC236}">
                <a16:creationId xmlns:a16="http://schemas.microsoft.com/office/drawing/2014/main" id="{B29F2200-42DB-406D-B352-CAC6D343832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0504" name="Text Box 40">
            <a:extLst>
              <a:ext uri="{FF2B5EF4-FFF2-40B4-BE49-F238E27FC236}">
                <a16:creationId xmlns:a16="http://schemas.microsoft.com/office/drawing/2014/main" id="{3BDAAC93-8389-4E0B-B8B2-E34B6095C97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0505" name="Line 41">
            <a:extLst>
              <a:ext uri="{FF2B5EF4-FFF2-40B4-BE49-F238E27FC236}">
                <a16:creationId xmlns:a16="http://schemas.microsoft.com/office/drawing/2014/main" id="{AD1634C1-B435-4752-9331-3E40C715784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6" name="Line 42">
            <a:extLst>
              <a:ext uri="{FF2B5EF4-FFF2-40B4-BE49-F238E27FC236}">
                <a16:creationId xmlns:a16="http://schemas.microsoft.com/office/drawing/2014/main" id="{5EB99C3B-EFCF-4AA9-B8BD-F42AF85B754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7" name="Line 43">
            <a:extLst>
              <a:ext uri="{FF2B5EF4-FFF2-40B4-BE49-F238E27FC236}">
                <a16:creationId xmlns:a16="http://schemas.microsoft.com/office/drawing/2014/main" id="{C1B73D51-FF4F-4284-B602-D2CF1AAF13D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8" name="Line 44">
            <a:extLst>
              <a:ext uri="{FF2B5EF4-FFF2-40B4-BE49-F238E27FC236}">
                <a16:creationId xmlns:a16="http://schemas.microsoft.com/office/drawing/2014/main" id="{46EDE5F3-2E0B-4374-9AA2-E03DF58D01A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9" name="Slide Number Placeholder 1">
            <a:extLst>
              <a:ext uri="{FF2B5EF4-FFF2-40B4-BE49-F238E27FC236}">
                <a16:creationId xmlns:a16="http://schemas.microsoft.com/office/drawing/2014/main" id="{C4012DC9-6975-42A4-8451-3F0833A2F5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711B280-4045-48C1-9A55-1879A37F5B4D}" type="slidenum">
              <a:rPr lang="en-US" altLang="en-US" sz="1000"/>
              <a:pPr>
                <a:spcBef>
                  <a:spcPct val="0"/>
                </a:spcBef>
                <a:buClrTx/>
                <a:buSzTx/>
                <a:buFontTx/>
                <a:buNone/>
              </a:pPr>
              <a:t>265</a:t>
            </a:fld>
            <a:endParaRPr lang="en-US" altLang="en-US" sz="1000"/>
          </a:p>
        </p:txBody>
      </p:sp>
      <p:sp>
        <p:nvSpPr>
          <p:cNvPr id="190510" name="TextBox 1">
            <a:extLst>
              <a:ext uri="{FF2B5EF4-FFF2-40B4-BE49-F238E27FC236}">
                <a16:creationId xmlns:a16="http://schemas.microsoft.com/office/drawing/2014/main" id="{9471714F-F81D-4B56-BDC4-928791BCDCE4}"/>
              </a:ext>
            </a:extLst>
          </p:cNvPr>
          <p:cNvSpPr txBox="1">
            <a:spLocks noChangeArrowheads="1"/>
          </p:cNvSpPr>
          <p:nvPr/>
        </p:nvSpPr>
        <p:spPr bwMode="auto">
          <a:xfrm>
            <a:off x="736600" y="2895600"/>
            <a:ext cx="7874000" cy="206216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dirty="0">
                <a:solidFill>
                  <a:srgbClr val="0000FF"/>
                </a:solidFill>
              </a:rPr>
              <a:t>Note that these conditions can be differentiated on the basis of the relative magnitude of the esotropia as a function of whether it is measured at distance vs near:</a:t>
            </a:r>
          </a:p>
          <a:p>
            <a:pPr eaLnBrk="1" hangingPunct="1">
              <a:spcBef>
                <a:spcPct val="0"/>
              </a:spcBef>
              <a:buClrTx/>
              <a:buSzTx/>
              <a:buFontTx/>
              <a:buNone/>
            </a:pPr>
            <a:endParaRPr lang="en-US" altLang="en-US" sz="1600" b="0" i="1" dirty="0">
              <a:solidFill>
                <a:srgbClr val="0000FF"/>
              </a:solidFill>
            </a:endParaRPr>
          </a:p>
          <a:p>
            <a:pPr eaLnBrk="1" hangingPunct="1">
              <a:spcBef>
                <a:spcPct val="0"/>
              </a:spcBef>
              <a:buClrTx/>
              <a:buSzTx/>
              <a:buFontTx/>
              <a:buNone/>
            </a:pPr>
            <a:r>
              <a:rPr lang="en-US" altLang="en-US" sz="1600" b="0" i="1" dirty="0">
                <a:solidFill>
                  <a:srgbClr val="0000FF"/>
                </a:solidFill>
              </a:rPr>
              <a:t>Refractive</a:t>
            </a:r>
            <a:r>
              <a:rPr lang="en-US" altLang="en-US" sz="1600" i="1" dirty="0">
                <a:solidFill>
                  <a:srgbClr val="0000FF"/>
                </a:solidFill>
              </a:rPr>
              <a:t>: </a:t>
            </a:r>
            <a:r>
              <a:rPr lang="en-US" altLang="en-US" sz="1600" dirty="0">
                <a:solidFill>
                  <a:srgbClr val="0000FF"/>
                </a:solidFill>
              </a:rPr>
              <a:t>ET ≈ ET’</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b="0" i="1" dirty="0">
                <a:solidFill>
                  <a:srgbClr val="0000FF"/>
                </a:solidFill>
              </a:rPr>
              <a:t>Nonrefractive (high AC/A ratio): </a:t>
            </a:r>
            <a:r>
              <a:rPr lang="en-US" altLang="en-US" sz="1600" dirty="0">
                <a:solidFill>
                  <a:srgbClr val="0000FF"/>
                </a:solidFill>
              </a:rPr>
              <a:t>ET &lt; ET’</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b="0" i="1" dirty="0">
                <a:solidFill>
                  <a:srgbClr val="0000FF"/>
                </a:solidFill>
              </a:rPr>
              <a:t>Divergence insufficiency: </a:t>
            </a:r>
            <a:r>
              <a:rPr lang="en-US" altLang="en-US" sz="1600" dirty="0">
                <a:solidFill>
                  <a:srgbClr val="0000FF"/>
                </a:solidFill>
              </a:rPr>
              <a:t>ET &gt; ET’</a:t>
            </a:r>
          </a:p>
        </p:txBody>
      </p:sp>
      <p:sp>
        <p:nvSpPr>
          <p:cNvPr id="190511" name="TextBox 47">
            <a:extLst>
              <a:ext uri="{FF2B5EF4-FFF2-40B4-BE49-F238E27FC236}">
                <a16:creationId xmlns:a16="http://schemas.microsoft.com/office/drawing/2014/main" id="{44F11C85-2F5D-42DD-AC65-BE4529B9EFCD}"/>
              </a:ext>
            </a:extLst>
          </p:cNvPr>
          <p:cNvSpPr txBox="1">
            <a:spLocks noChangeArrowheads="1"/>
          </p:cNvSpPr>
          <p:nvPr/>
        </p:nvSpPr>
        <p:spPr bwMode="auto">
          <a:xfrm>
            <a:off x="3962400" y="4100512"/>
            <a:ext cx="184150" cy="400050"/>
          </a:xfrm>
          <a:prstGeom prst="rect">
            <a:avLst/>
          </a:prstGeom>
          <a:solidFill>
            <a:srgbClr val="FFC000"/>
          </a:solidFill>
          <a:ln w="9525">
            <a:solidFill>
              <a:schemeClr val="tx1"/>
            </a:solidFill>
            <a:miter lim="800000"/>
            <a:headEnd/>
            <a:tailEnd/>
          </a:ln>
        </p:spPr>
        <p:txBody>
          <a:bodyPr anchor="ct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800"/>
              </a:lnSpc>
              <a:spcBef>
                <a:spcPct val="0"/>
              </a:spcBef>
              <a:buClrTx/>
              <a:buSzTx/>
              <a:buFontTx/>
              <a:buNone/>
            </a:pPr>
            <a:r>
              <a:rPr lang="en-US" altLang="en-US" sz="800" b="0"/>
              <a:t>&gt;</a:t>
            </a:r>
          </a:p>
          <a:p>
            <a:pPr algn="ctr" eaLnBrk="1" hangingPunct="1">
              <a:lnSpc>
                <a:spcPts val="800"/>
              </a:lnSpc>
              <a:spcBef>
                <a:spcPct val="0"/>
              </a:spcBef>
              <a:buClrTx/>
              <a:buSzTx/>
              <a:buFontTx/>
              <a:buNone/>
            </a:pPr>
            <a:r>
              <a:rPr lang="en-US" altLang="en-US" sz="800" b="0"/>
              <a:t>&lt;</a:t>
            </a:r>
          </a:p>
          <a:p>
            <a:pPr algn="ctr" eaLnBrk="1" hangingPunct="1">
              <a:lnSpc>
                <a:spcPts val="800"/>
              </a:lnSpc>
              <a:spcBef>
                <a:spcPct val="0"/>
              </a:spcBef>
              <a:buClrTx/>
              <a:buSzTx/>
              <a:buFontTx/>
              <a:buNone/>
            </a:pPr>
            <a:r>
              <a:rPr lang="en-US" altLang="en-US" sz="800" b="0"/>
              <a:t>=</a:t>
            </a:r>
          </a:p>
        </p:txBody>
      </p:sp>
      <p:sp>
        <p:nvSpPr>
          <p:cNvPr id="190512" name="TextBox 47">
            <a:extLst>
              <a:ext uri="{FF2B5EF4-FFF2-40B4-BE49-F238E27FC236}">
                <a16:creationId xmlns:a16="http://schemas.microsoft.com/office/drawing/2014/main" id="{528C22E9-4656-4CE5-BEBA-372317DC6FCA}"/>
              </a:ext>
            </a:extLst>
          </p:cNvPr>
          <p:cNvSpPr txBox="1">
            <a:spLocks noChangeArrowheads="1"/>
          </p:cNvSpPr>
          <p:nvPr/>
        </p:nvSpPr>
        <p:spPr bwMode="auto">
          <a:xfrm>
            <a:off x="3397250" y="4573587"/>
            <a:ext cx="184150" cy="400050"/>
          </a:xfrm>
          <a:prstGeom prst="rect">
            <a:avLst/>
          </a:prstGeom>
          <a:solidFill>
            <a:srgbClr val="FFC000"/>
          </a:solidFill>
          <a:ln w="9525">
            <a:solidFill>
              <a:schemeClr val="tx1"/>
            </a:solidFill>
            <a:miter lim="800000"/>
            <a:headEnd/>
            <a:tailEnd/>
          </a:ln>
        </p:spPr>
        <p:txBody>
          <a:bodyPr anchor="ct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800"/>
              </a:lnSpc>
              <a:spcBef>
                <a:spcPct val="0"/>
              </a:spcBef>
              <a:buClrTx/>
              <a:buSzTx/>
              <a:buFontTx/>
              <a:buNone/>
            </a:pPr>
            <a:r>
              <a:rPr lang="en-US" altLang="en-US" sz="800" b="0" dirty="0"/>
              <a:t>&gt;</a:t>
            </a:r>
          </a:p>
          <a:p>
            <a:pPr algn="ctr" eaLnBrk="1" hangingPunct="1">
              <a:lnSpc>
                <a:spcPts val="800"/>
              </a:lnSpc>
              <a:spcBef>
                <a:spcPct val="0"/>
              </a:spcBef>
              <a:buClrTx/>
              <a:buSzTx/>
              <a:buFontTx/>
              <a:buNone/>
            </a:pPr>
            <a:r>
              <a:rPr lang="en-US" altLang="en-US" sz="800" b="0" dirty="0"/>
              <a:t>&lt;</a:t>
            </a:r>
          </a:p>
          <a:p>
            <a:pPr algn="ctr" eaLnBrk="1" hangingPunct="1">
              <a:lnSpc>
                <a:spcPts val="800"/>
              </a:lnSpc>
              <a:spcBef>
                <a:spcPct val="0"/>
              </a:spcBef>
              <a:buClrTx/>
              <a:buSzTx/>
              <a:buFontTx/>
              <a:buNone/>
            </a:pPr>
            <a:r>
              <a:rPr lang="en-US" altLang="en-US" sz="800" b="0" dirty="0"/>
              <a:t>=</a:t>
            </a:r>
          </a:p>
        </p:txBody>
      </p:sp>
      <p:sp>
        <p:nvSpPr>
          <p:cNvPr id="190513" name="TextBox 47">
            <a:extLst>
              <a:ext uri="{FF2B5EF4-FFF2-40B4-BE49-F238E27FC236}">
                <a16:creationId xmlns:a16="http://schemas.microsoft.com/office/drawing/2014/main" id="{A21D55EF-0432-4B4F-8D4E-AC04CA4CDAA5}"/>
              </a:ext>
            </a:extLst>
          </p:cNvPr>
          <p:cNvSpPr txBox="1">
            <a:spLocks noChangeArrowheads="1"/>
          </p:cNvSpPr>
          <p:nvPr/>
        </p:nvSpPr>
        <p:spPr bwMode="auto">
          <a:xfrm>
            <a:off x="2133600" y="3586162"/>
            <a:ext cx="184150" cy="400050"/>
          </a:xfrm>
          <a:prstGeom prst="rect">
            <a:avLst/>
          </a:prstGeom>
          <a:solidFill>
            <a:srgbClr val="FFC000"/>
          </a:solidFill>
          <a:ln w="9525">
            <a:solidFill>
              <a:schemeClr val="tx1"/>
            </a:solidFill>
            <a:miter lim="800000"/>
            <a:headEnd/>
            <a:tailEnd/>
          </a:ln>
        </p:spPr>
        <p:txBody>
          <a:bodyPr anchor="ct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800"/>
              </a:lnSpc>
              <a:spcBef>
                <a:spcPct val="0"/>
              </a:spcBef>
              <a:buClrTx/>
              <a:buSzTx/>
              <a:buFontTx/>
              <a:buNone/>
            </a:pPr>
            <a:r>
              <a:rPr lang="en-US" altLang="en-US" sz="800" b="0"/>
              <a:t>&gt;</a:t>
            </a:r>
          </a:p>
          <a:p>
            <a:pPr algn="ctr" eaLnBrk="1" hangingPunct="1">
              <a:lnSpc>
                <a:spcPts val="800"/>
              </a:lnSpc>
              <a:spcBef>
                <a:spcPct val="0"/>
              </a:spcBef>
              <a:buClrTx/>
              <a:buSzTx/>
              <a:buFontTx/>
              <a:buNone/>
            </a:pPr>
            <a:r>
              <a:rPr lang="en-US" altLang="en-US" sz="800" b="0"/>
              <a:t>&lt;</a:t>
            </a:r>
          </a:p>
          <a:p>
            <a:pPr algn="ctr" eaLnBrk="1" hangingPunct="1">
              <a:lnSpc>
                <a:spcPts val="800"/>
              </a:lnSpc>
              <a:spcBef>
                <a:spcPct val="0"/>
              </a:spcBef>
              <a:buClrTx/>
              <a:buSzTx/>
              <a:buFontTx/>
              <a:buNone/>
            </a:pPr>
            <a:r>
              <a:rPr lang="en-US" altLang="en-US" sz="800" b="0"/>
              <a:t>=</a:t>
            </a:r>
          </a:p>
        </p:txBody>
      </p:sp>
      <p:sp>
        <p:nvSpPr>
          <p:cNvPr id="48" name="TextBox 47">
            <a:extLst>
              <a:ext uri="{FF2B5EF4-FFF2-40B4-BE49-F238E27FC236}">
                <a16:creationId xmlns:a16="http://schemas.microsoft.com/office/drawing/2014/main" id="{9CD7A164-E3DE-4D1D-AEE3-12F24B68BC0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 Box 29">
            <a:extLst>
              <a:ext uri="{FF2B5EF4-FFF2-40B4-BE49-F238E27FC236}">
                <a16:creationId xmlns:a16="http://schemas.microsoft.com/office/drawing/2014/main" id="{2ADF566E-C0E2-4ECB-9D92-4D9340D4D08D}"/>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9AAFA357-5CEC-405F-B02E-5137362FA5E8}"/>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AA1C46BC-D8EC-43E8-B639-84C1B152D59B}"/>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56359081-7E0F-4579-9414-A5123433C7BF}"/>
              </a:ext>
            </a:extLst>
          </p:cNvPr>
          <p:cNvSpPr>
            <a:spLocks noChangeShapeType="1"/>
          </p:cNvSpPr>
          <p:nvPr/>
        </p:nvSpPr>
        <p:spPr bwMode="auto">
          <a:xfrm>
            <a:off x="6934200" y="5379009"/>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AE65D1-CEEB-4DD4-90B4-58C2E1E885C4}"/>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0F18CFB5-1FFC-494A-A91F-67EB308688EF}"/>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7F3FB676-4E0C-41B3-85B7-1D3C2540B461}"/>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6D0D59D5-6560-4373-BB31-D3577D5F8CEF}"/>
              </a:ext>
            </a:extLst>
          </p:cNvPr>
          <p:cNvSpPr txBox="1">
            <a:spLocks noChangeArrowheads="1"/>
          </p:cNvSpPr>
          <p:nvPr/>
        </p:nvSpPr>
        <p:spPr bwMode="auto">
          <a:xfrm>
            <a:off x="6926909" y="5211200"/>
            <a:ext cx="2291012" cy="307777"/>
          </a:xfrm>
          <a:prstGeom prst="rect">
            <a:avLst/>
          </a:prstGeom>
          <a:solidFill>
            <a:srgbClr val="CCCCFF"/>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Divergence insufficiency</a:t>
            </a:r>
          </a:p>
        </p:txBody>
      </p:sp>
      <p:sp>
        <p:nvSpPr>
          <p:cNvPr id="71" name="Line 40">
            <a:extLst>
              <a:ext uri="{FF2B5EF4-FFF2-40B4-BE49-F238E27FC236}">
                <a16:creationId xmlns:a16="http://schemas.microsoft.com/office/drawing/2014/main" id="{FEF63E2C-30F1-4FA2-986C-0D201E67D0D0}"/>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95368A5C-5A49-4E3B-BD10-F039CBDED6B9}"/>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A372ED1F-F2C1-4FBF-8F99-F7F20E4EF08D}"/>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4FBA6C34-6653-4D72-9CA5-69AAA78AE753}"/>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46A365A9-D659-41D6-B8D7-57565BB0049C}"/>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0467" name="Text Box 3">
            <a:extLst>
              <a:ext uri="{FF2B5EF4-FFF2-40B4-BE49-F238E27FC236}">
                <a16:creationId xmlns:a16="http://schemas.microsoft.com/office/drawing/2014/main" id="{039E9B77-C481-4495-9C73-0F09589030E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0468" name="Text Box 4">
            <a:extLst>
              <a:ext uri="{FF2B5EF4-FFF2-40B4-BE49-F238E27FC236}">
                <a16:creationId xmlns:a16="http://schemas.microsoft.com/office/drawing/2014/main" id="{5EC52BA2-C8C4-42E0-B912-C01874C2660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0469" name="Text Box 5">
            <a:extLst>
              <a:ext uri="{FF2B5EF4-FFF2-40B4-BE49-F238E27FC236}">
                <a16:creationId xmlns:a16="http://schemas.microsoft.com/office/drawing/2014/main" id="{ABEFA051-883A-489E-BA97-D067AF4C14BB}"/>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190470" name="Text Box 6">
            <a:extLst>
              <a:ext uri="{FF2B5EF4-FFF2-40B4-BE49-F238E27FC236}">
                <a16:creationId xmlns:a16="http://schemas.microsoft.com/office/drawing/2014/main" id="{E6A057C0-B180-4BAC-B32C-DB4C99AC4E85}"/>
              </a:ext>
            </a:extLst>
          </p:cNvPr>
          <p:cNvSpPr txBox="1">
            <a:spLocks noChangeArrowheads="1"/>
          </p:cNvSpPr>
          <p:nvPr/>
        </p:nvSpPr>
        <p:spPr bwMode="auto">
          <a:xfrm>
            <a:off x="6584950" y="4365625"/>
            <a:ext cx="220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Nonaccommodative</a:t>
            </a:r>
          </a:p>
        </p:txBody>
      </p:sp>
      <p:sp>
        <p:nvSpPr>
          <p:cNvPr id="147463" name="Text Box 7">
            <a:extLst>
              <a:ext uri="{FF2B5EF4-FFF2-40B4-BE49-F238E27FC236}">
                <a16:creationId xmlns:a16="http://schemas.microsoft.com/office/drawing/2014/main" id="{00E80948-E57C-4141-B02C-19B5918DC388}"/>
              </a:ext>
            </a:extLst>
          </p:cNvPr>
          <p:cNvSpPr txBox="1">
            <a:spLocks noChangeArrowheads="1"/>
          </p:cNvSpPr>
          <p:nvPr/>
        </p:nvSpPr>
        <p:spPr bwMode="auto">
          <a:xfrm>
            <a:off x="3505200" y="5678488"/>
            <a:ext cx="1300163" cy="369887"/>
          </a:xfrm>
          <a:prstGeom prst="rect">
            <a:avLst/>
          </a:prstGeom>
          <a:solidFill>
            <a:schemeClr val="bg1">
              <a:lumMod val="85000"/>
            </a:schemeClr>
          </a:solidFill>
          <a:ln>
            <a:noFill/>
          </a:ln>
          <a:effec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800">
                <a:solidFill>
                  <a:srgbClr val="0000FF"/>
                </a:solidFill>
              </a:rPr>
              <a:t>Refractive</a:t>
            </a:r>
          </a:p>
        </p:txBody>
      </p:sp>
      <p:sp>
        <p:nvSpPr>
          <p:cNvPr id="147464" name="Text Box 8">
            <a:extLst>
              <a:ext uri="{FF2B5EF4-FFF2-40B4-BE49-F238E27FC236}">
                <a16:creationId xmlns:a16="http://schemas.microsoft.com/office/drawing/2014/main" id="{5B8457AB-E199-4554-9637-50F7D55BFE1B}"/>
              </a:ext>
            </a:extLst>
          </p:cNvPr>
          <p:cNvSpPr txBox="1">
            <a:spLocks noChangeArrowheads="1"/>
          </p:cNvSpPr>
          <p:nvPr/>
        </p:nvSpPr>
        <p:spPr bwMode="auto">
          <a:xfrm>
            <a:off x="5105400" y="5662613"/>
            <a:ext cx="1657350" cy="366712"/>
          </a:xfrm>
          <a:prstGeom prst="rect">
            <a:avLst/>
          </a:prstGeom>
          <a:solidFill>
            <a:schemeClr val="bg1">
              <a:lumMod val="85000"/>
            </a:schemeClr>
          </a:solidFill>
          <a:ln>
            <a:noFill/>
          </a:ln>
          <a:effec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800">
                <a:solidFill>
                  <a:srgbClr val="0000FF"/>
                </a:solidFill>
              </a:rPr>
              <a:t>Nonrefractive</a:t>
            </a:r>
          </a:p>
        </p:txBody>
      </p:sp>
      <p:sp>
        <p:nvSpPr>
          <p:cNvPr id="190473" name="Line 9">
            <a:extLst>
              <a:ext uri="{FF2B5EF4-FFF2-40B4-BE49-F238E27FC236}">
                <a16:creationId xmlns:a16="http://schemas.microsoft.com/office/drawing/2014/main" id="{18738D27-6B9C-4D43-913F-96633A45ED8C}"/>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4" name="Line 10">
            <a:extLst>
              <a:ext uri="{FF2B5EF4-FFF2-40B4-BE49-F238E27FC236}">
                <a16:creationId xmlns:a16="http://schemas.microsoft.com/office/drawing/2014/main" id="{DB8B7821-3BD9-4603-AD29-FF52F03106C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5" name="Line 11">
            <a:extLst>
              <a:ext uri="{FF2B5EF4-FFF2-40B4-BE49-F238E27FC236}">
                <a16:creationId xmlns:a16="http://schemas.microsoft.com/office/drawing/2014/main" id="{0F7F4DC5-727C-4002-AF85-3D7C6C70DBF4}"/>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6" name="Line 12">
            <a:extLst>
              <a:ext uri="{FF2B5EF4-FFF2-40B4-BE49-F238E27FC236}">
                <a16:creationId xmlns:a16="http://schemas.microsoft.com/office/drawing/2014/main" id="{6E8CA793-1E3D-47DF-AFE4-DA99AF0781F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7" name="Line 13">
            <a:extLst>
              <a:ext uri="{FF2B5EF4-FFF2-40B4-BE49-F238E27FC236}">
                <a16:creationId xmlns:a16="http://schemas.microsoft.com/office/drawing/2014/main" id="{B8F404D3-C53A-40BF-842F-93C38037FEF7}"/>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8" name="Line 14">
            <a:extLst>
              <a:ext uri="{FF2B5EF4-FFF2-40B4-BE49-F238E27FC236}">
                <a16:creationId xmlns:a16="http://schemas.microsoft.com/office/drawing/2014/main" id="{43C9531D-C065-4031-A2E8-264BDC40CE08}"/>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79" name="Line 15">
            <a:extLst>
              <a:ext uri="{FF2B5EF4-FFF2-40B4-BE49-F238E27FC236}">
                <a16:creationId xmlns:a16="http://schemas.microsoft.com/office/drawing/2014/main" id="{1B77544D-B622-421D-A38C-1CD0CB8C836E}"/>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80" name="Line 16">
            <a:extLst>
              <a:ext uri="{FF2B5EF4-FFF2-40B4-BE49-F238E27FC236}">
                <a16:creationId xmlns:a16="http://schemas.microsoft.com/office/drawing/2014/main" id="{B828CE7D-CBFF-4710-B36F-502120331CAA}"/>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81" name="Rectangle 17">
            <a:extLst>
              <a:ext uri="{FF2B5EF4-FFF2-40B4-BE49-F238E27FC236}">
                <a16:creationId xmlns:a16="http://schemas.microsoft.com/office/drawing/2014/main" id="{8B326A55-DEC9-4080-85D3-78C0871DB26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0482" name="Rectangle 18">
            <a:extLst>
              <a:ext uri="{FF2B5EF4-FFF2-40B4-BE49-F238E27FC236}">
                <a16:creationId xmlns:a16="http://schemas.microsoft.com/office/drawing/2014/main" id="{B8B371D0-8373-4FA2-BCA5-AF549C5CC09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0483" name="Text Box 19">
            <a:extLst>
              <a:ext uri="{FF2B5EF4-FFF2-40B4-BE49-F238E27FC236}">
                <a16:creationId xmlns:a16="http://schemas.microsoft.com/office/drawing/2014/main" id="{5196EE43-C1A2-4B89-BB82-FFEECA5F063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0484" name="Text Box 20">
            <a:extLst>
              <a:ext uri="{FF2B5EF4-FFF2-40B4-BE49-F238E27FC236}">
                <a16:creationId xmlns:a16="http://schemas.microsoft.com/office/drawing/2014/main" id="{C263FBE1-44F3-470A-B346-FD0CFA30AA96}"/>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190485" name="Text Box 21">
            <a:extLst>
              <a:ext uri="{FF2B5EF4-FFF2-40B4-BE49-F238E27FC236}">
                <a16:creationId xmlns:a16="http://schemas.microsoft.com/office/drawing/2014/main" id="{91900BEF-E301-4967-879A-5438A25CE7F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solidFill>
                  <a:srgbClr val="B2B2B2"/>
                </a:solidFill>
              </a:rPr>
              <a:t>Comitant</a:t>
            </a:r>
          </a:p>
          <a:p>
            <a:pPr algn="ctr" eaLnBrk="1" hangingPunct="1">
              <a:lnSpc>
                <a:spcPct val="85000"/>
              </a:lnSpc>
              <a:spcBef>
                <a:spcPct val="0"/>
              </a:spcBef>
              <a:buClrTx/>
              <a:buSzTx/>
              <a:buFontTx/>
              <a:buNone/>
            </a:pPr>
            <a:r>
              <a:rPr lang="en-US" altLang="en-US" sz="2500" b="0">
                <a:solidFill>
                  <a:srgbClr val="B2B2B2"/>
                </a:solidFill>
              </a:rPr>
              <a:t>esotropia</a:t>
            </a:r>
          </a:p>
        </p:txBody>
      </p:sp>
      <p:sp>
        <p:nvSpPr>
          <p:cNvPr id="190502" name="Text Box 38">
            <a:extLst>
              <a:ext uri="{FF2B5EF4-FFF2-40B4-BE49-F238E27FC236}">
                <a16:creationId xmlns:a16="http://schemas.microsoft.com/office/drawing/2014/main" id="{59FABF6F-1CDF-42C7-A7EC-BE62A84B66F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0503" name="Text Box 39">
            <a:extLst>
              <a:ext uri="{FF2B5EF4-FFF2-40B4-BE49-F238E27FC236}">
                <a16:creationId xmlns:a16="http://schemas.microsoft.com/office/drawing/2014/main" id="{B29F2200-42DB-406D-B352-CAC6D343832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0504" name="Text Box 40">
            <a:extLst>
              <a:ext uri="{FF2B5EF4-FFF2-40B4-BE49-F238E27FC236}">
                <a16:creationId xmlns:a16="http://schemas.microsoft.com/office/drawing/2014/main" id="{3BDAAC93-8389-4E0B-B8B2-E34B6095C97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0505" name="Line 41">
            <a:extLst>
              <a:ext uri="{FF2B5EF4-FFF2-40B4-BE49-F238E27FC236}">
                <a16:creationId xmlns:a16="http://schemas.microsoft.com/office/drawing/2014/main" id="{AD1634C1-B435-4752-9331-3E40C715784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6" name="Line 42">
            <a:extLst>
              <a:ext uri="{FF2B5EF4-FFF2-40B4-BE49-F238E27FC236}">
                <a16:creationId xmlns:a16="http://schemas.microsoft.com/office/drawing/2014/main" id="{5EB99C3B-EFCF-4AA9-B8BD-F42AF85B754E}"/>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7" name="Line 43">
            <a:extLst>
              <a:ext uri="{FF2B5EF4-FFF2-40B4-BE49-F238E27FC236}">
                <a16:creationId xmlns:a16="http://schemas.microsoft.com/office/drawing/2014/main" id="{C1B73D51-FF4F-4284-B602-D2CF1AAF13D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8" name="Line 44">
            <a:extLst>
              <a:ext uri="{FF2B5EF4-FFF2-40B4-BE49-F238E27FC236}">
                <a16:creationId xmlns:a16="http://schemas.microsoft.com/office/drawing/2014/main" id="{46EDE5F3-2E0B-4374-9AA2-E03DF58D01A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509" name="Slide Number Placeholder 1">
            <a:extLst>
              <a:ext uri="{FF2B5EF4-FFF2-40B4-BE49-F238E27FC236}">
                <a16:creationId xmlns:a16="http://schemas.microsoft.com/office/drawing/2014/main" id="{C4012DC9-6975-42A4-8451-3F0833A2F5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711B280-4045-48C1-9A55-1879A37F5B4D}" type="slidenum">
              <a:rPr lang="en-US" altLang="en-US" sz="1000"/>
              <a:pPr>
                <a:spcBef>
                  <a:spcPct val="0"/>
                </a:spcBef>
                <a:buClrTx/>
                <a:buSzTx/>
                <a:buFontTx/>
                <a:buNone/>
              </a:pPr>
              <a:t>266</a:t>
            </a:fld>
            <a:endParaRPr lang="en-US" altLang="en-US" sz="1000"/>
          </a:p>
        </p:txBody>
      </p:sp>
      <p:sp>
        <p:nvSpPr>
          <p:cNvPr id="190510" name="TextBox 1">
            <a:extLst>
              <a:ext uri="{FF2B5EF4-FFF2-40B4-BE49-F238E27FC236}">
                <a16:creationId xmlns:a16="http://schemas.microsoft.com/office/drawing/2014/main" id="{9471714F-F81D-4B56-BDC4-928791BCDCE4}"/>
              </a:ext>
            </a:extLst>
          </p:cNvPr>
          <p:cNvSpPr txBox="1">
            <a:spLocks noChangeArrowheads="1"/>
          </p:cNvSpPr>
          <p:nvPr/>
        </p:nvSpPr>
        <p:spPr bwMode="auto">
          <a:xfrm>
            <a:off x="736600" y="2895600"/>
            <a:ext cx="7874000" cy="2062162"/>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dirty="0">
                <a:solidFill>
                  <a:srgbClr val="0000FF"/>
                </a:solidFill>
              </a:rPr>
              <a:t>Note that these conditions can be differentiated on the basis of the relative magnitude of the esotropia as a function of whether it is measured at distance vs near:</a:t>
            </a:r>
          </a:p>
          <a:p>
            <a:pPr eaLnBrk="1" hangingPunct="1">
              <a:spcBef>
                <a:spcPct val="0"/>
              </a:spcBef>
              <a:buClrTx/>
              <a:buSzTx/>
              <a:buFontTx/>
              <a:buNone/>
            </a:pPr>
            <a:endParaRPr lang="en-US" altLang="en-US" sz="1600" b="0" i="1" dirty="0">
              <a:solidFill>
                <a:srgbClr val="0000FF"/>
              </a:solidFill>
            </a:endParaRPr>
          </a:p>
          <a:p>
            <a:pPr eaLnBrk="1" hangingPunct="1">
              <a:spcBef>
                <a:spcPct val="0"/>
              </a:spcBef>
              <a:buClrTx/>
              <a:buSzTx/>
              <a:buFontTx/>
              <a:buNone/>
            </a:pPr>
            <a:r>
              <a:rPr lang="en-US" altLang="en-US" sz="1600" b="0" i="1" dirty="0">
                <a:solidFill>
                  <a:srgbClr val="0000FF"/>
                </a:solidFill>
              </a:rPr>
              <a:t>Refractive</a:t>
            </a:r>
            <a:r>
              <a:rPr lang="en-US" altLang="en-US" sz="1600" i="1" dirty="0">
                <a:solidFill>
                  <a:srgbClr val="0000FF"/>
                </a:solidFill>
              </a:rPr>
              <a:t>: </a:t>
            </a:r>
            <a:r>
              <a:rPr lang="en-US" altLang="en-US" sz="1600" dirty="0">
                <a:solidFill>
                  <a:srgbClr val="0000FF"/>
                </a:solidFill>
              </a:rPr>
              <a:t>ET ≈ ET’</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b="0" i="1" dirty="0">
                <a:solidFill>
                  <a:srgbClr val="0000FF"/>
                </a:solidFill>
              </a:rPr>
              <a:t>Nonrefractive (high AC/A ratio): </a:t>
            </a:r>
            <a:r>
              <a:rPr lang="en-US" altLang="en-US" sz="1600" dirty="0">
                <a:solidFill>
                  <a:srgbClr val="0000FF"/>
                </a:solidFill>
              </a:rPr>
              <a:t>ET &lt; ET’</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b="0" i="1" dirty="0">
                <a:solidFill>
                  <a:srgbClr val="0000FF"/>
                </a:solidFill>
              </a:rPr>
              <a:t>Divergence insufficiency: </a:t>
            </a:r>
            <a:r>
              <a:rPr lang="en-US" altLang="en-US" sz="1600" dirty="0">
                <a:solidFill>
                  <a:srgbClr val="0000FF"/>
                </a:solidFill>
              </a:rPr>
              <a:t>ET &gt; ET’</a:t>
            </a:r>
          </a:p>
        </p:txBody>
      </p:sp>
      <p:sp>
        <p:nvSpPr>
          <p:cNvPr id="2" name="Title 1">
            <a:extLst>
              <a:ext uri="{FF2B5EF4-FFF2-40B4-BE49-F238E27FC236}">
                <a16:creationId xmlns:a16="http://schemas.microsoft.com/office/drawing/2014/main" id="{FF89876E-1A1D-4BDA-A621-B13F436F7288}"/>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8B4A64E2-4553-4705-BF3B-F26DB93772E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87601663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267</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solidFill>
                  <a:srgbClr val="CCFFCC"/>
                </a:solidFill>
              </a:rPr>
              <a:t>All three components of the  near  triad  (convergence, miosis and accommodation)  can usually be demonstrated. The esotropia may alternate with periods of orthotropia. Abduction  will be poor or absent when the eyes are tested simultaneously, but full when tested monocularly. Treatment should address the inciting stressors. If further intervention is needed,  cycloplegic agents  and/or hyperopic correction  can be tried. As a last resort, Botox or surgery can be considered, with caution.</a:t>
            </a:r>
          </a:p>
        </p:txBody>
      </p:sp>
      <p:sp>
        <p:nvSpPr>
          <p:cNvPr id="2" name="Rectangle 1">
            <a:extLst>
              <a:ext uri="{FF2B5EF4-FFF2-40B4-BE49-F238E27FC236}">
                <a16:creationId xmlns:a16="http://schemas.microsoft.com/office/drawing/2014/main" id="{057BDBD4-FD24-4405-9EEA-AF90E3390E60}"/>
              </a:ext>
            </a:extLst>
          </p:cNvPr>
          <p:cNvSpPr/>
          <p:nvPr/>
        </p:nvSpPr>
        <p:spPr bwMode="auto">
          <a:xfrm>
            <a:off x="2368051" y="4830954"/>
            <a:ext cx="1846259" cy="23336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76" name="Rectangle 75">
            <a:extLst>
              <a:ext uri="{FF2B5EF4-FFF2-40B4-BE49-F238E27FC236}">
                <a16:creationId xmlns:a16="http://schemas.microsoft.com/office/drawing/2014/main" id="{3A8D92FD-6DAF-4019-BBE5-943D06392291}"/>
              </a:ext>
            </a:extLst>
          </p:cNvPr>
          <p:cNvSpPr/>
          <p:nvPr/>
        </p:nvSpPr>
        <p:spPr bwMode="auto">
          <a:xfrm>
            <a:off x="472519" y="4850418"/>
            <a:ext cx="921056" cy="213894"/>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Title 2">
            <a:extLst>
              <a:ext uri="{FF2B5EF4-FFF2-40B4-BE49-F238E27FC236}">
                <a16:creationId xmlns:a16="http://schemas.microsoft.com/office/drawing/2014/main" id="{638CF875-1772-4135-94C0-52A27C7CF77D}"/>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4829E287-33AA-4D86-A831-F4FA216A0BF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8099192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268</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solidFill>
                  <a:srgbClr val="CCFFCC"/>
                </a:solidFill>
              </a:rPr>
              <a:t>All three components of the  near  triad  (convergence, miosis and accommodation)  can usually be demonstrated. The esotropia may alternate with periods of orthotropia. Abduction  will be poor or absent when the eyes are tested simultaneously, but full when tested monocularly. Treatment should address the inciting stressors. If further intervention is needed,  cycloplegic agents  and/or hyperopic correction  can be tried. As a last resort, Botox or surgery can be considered, with caution.</a:t>
            </a:r>
          </a:p>
        </p:txBody>
      </p:sp>
      <p:sp>
        <p:nvSpPr>
          <p:cNvPr id="2" name="Title 1">
            <a:extLst>
              <a:ext uri="{FF2B5EF4-FFF2-40B4-BE49-F238E27FC236}">
                <a16:creationId xmlns:a16="http://schemas.microsoft.com/office/drawing/2014/main" id="{75C1C7AC-CD1C-424F-8B05-7C0E450F5295}"/>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21330D32-2AB6-47A0-BBFA-9266A43C96C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91661030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700"/>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700"/>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700"/>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269</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CCFFCC"/>
                </a:solidFill>
              </a:rPr>
              <a:t>Abduction  will be poor or absent when the eyes are tested simultaneously, but full when tested monocularly. Treatment should address the inciting stressors. If further intervention is needed,  cycloplegic agents  and/or hyperopic correction  can be tried. As a last resort, Botox or surgery can be considered, with caution.</a:t>
            </a:r>
          </a:p>
        </p:txBody>
      </p:sp>
      <p:sp>
        <p:nvSpPr>
          <p:cNvPr id="44" name="Rectangle 43">
            <a:extLst>
              <a:ext uri="{FF2B5EF4-FFF2-40B4-BE49-F238E27FC236}">
                <a16:creationId xmlns:a16="http://schemas.microsoft.com/office/drawing/2014/main" id="{66B052B3-3324-441D-B26D-8CF0806CE835}"/>
              </a:ext>
            </a:extLst>
          </p:cNvPr>
          <p:cNvSpPr/>
          <p:nvPr/>
        </p:nvSpPr>
        <p:spPr bwMode="auto">
          <a:xfrm>
            <a:off x="1861509" y="5062330"/>
            <a:ext cx="3267079" cy="185531"/>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effectLst/>
                <a:latin typeface="Arial" charset="0"/>
              </a:rPr>
              <a:t>the three components</a:t>
            </a:r>
          </a:p>
        </p:txBody>
      </p:sp>
      <p:sp>
        <p:nvSpPr>
          <p:cNvPr id="45" name="Rectangle 44">
            <a:extLst>
              <a:ext uri="{FF2B5EF4-FFF2-40B4-BE49-F238E27FC236}">
                <a16:creationId xmlns:a16="http://schemas.microsoft.com/office/drawing/2014/main" id="{B94E7A04-6390-4534-88C3-17593257D595}"/>
              </a:ext>
            </a:extLst>
          </p:cNvPr>
          <p:cNvSpPr/>
          <p:nvPr/>
        </p:nvSpPr>
        <p:spPr bwMode="auto">
          <a:xfrm>
            <a:off x="876511" y="5062331"/>
            <a:ext cx="418889" cy="19547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700" b="1" i="0" u="none" strike="noStrike" cap="none" normalizeH="0" baseline="0" dirty="0">
                <a:ln>
                  <a:noFill/>
                </a:ln>
                <a:solidFill>
                  <a:schemeClr val="tx1"/>
                </a:solidFill>
                <a:effectLst/>
                <a:latin typeface="Arial" charset="0"/>
              </a:rPr>
              <a:t>name</a:t>
            </a:r>
          </a:p>
        </p:txBody>
      </p:sp>
      <p:sp>
        <p:nvSpPr>
          <p:cNvPr id="2" name="Title 1">
            <a:extLst>
              <a:ext uri="{FF2B5EF4-FFF2-40B4-BE49-F238E27FC236}">
                <a16:creationId xmlns:a16="http://schemas.microsoft.com/office/drawing/2014/main" id="{427A49C0-F94F-4B0A-811A-F410C4FFC8EF}"/>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ADA33436-7A07-4FD3-928E-23208E85235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327407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0413E324-0F2F-4344-84F6-9F62DDE25F9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4819" name="Rectangle 3">
            <a:extLst>
              <a:ext uri="{FF2B5EF4-FFF2-40B4-BE49-F238E27FC236}">
                <a16:creationId xmlns:a16="http://schemas.microsoft.com/office/drawing/2014/main" id="{DFBCDDB4-3887-4EF2-9C6F-B4D57214E55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4821" name="Text Box 22">
            <a:extLst>
              <a:ext uri="{FF2B5EF4-FFF2-40B4-BE49-F238E27FC236}">
                <a16:creationId xmlns:a16="http://schemas.microsoft.com/office/drawing/2014/main" id="{7D636124-8FC3-4463-8AB5-580D3C4EE353}"/>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4822" name="Text Box 23">
            <a:extLst>
              <a:ext uri="{FF2B5EF4-FFF2-40B4-BE49-F238E27FC236}">
                <a16:creationId xmlns:a16="http://schemas.microsoft.com/office/drawing/2014/main" id="{44868095-C161-4F7E-8236-DADB062DD26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4823" name="Text Box 24">
            <a:extLst>
              <a:ext uri="{FF2B5EF4-FFF2-40B4-BE49-F238E27FC236}">
                <a16:creationId xmlns:a16="http://schemas.microsoft.com/office/drawing/2014/main" id="{2A2DB3AE-E02C-46AE-A3A0-83C22BC58DE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4824" name="Line 25">
            <a:extLst>
              <a:ext uri="{FF2B5EF4-FFF2-40B4-BE49-F238E27FC236}">
                <a16:creationId xmlns:a16="http://schemas.microsoft.com/office/drawing/2014/main" id="{9813CC69-11CC-4E63-BFC7-0D23438547D0}"/>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5" name="Line 26">
            <a:extLst>
              <a:ext uri="{FF2B5EF4-FFF2-40B4-BE49-F238E27FC236}">
                <a16:creationId xmlns:a16="http://schemas.microsoft.com/office/drawing/2014/main" id="{71E88B97-DD1E-4590-ACD4-431ACFAC98DD}"/>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6" name="Slide Number Placeholder 1">
            <a:extLst>
              <a:ext uri="{FF2B5EF4-FFF2-40B4-BE49-F238E27FC236}">
                <a16:creationId xmlns:a16="http://schemas.microsoft.com/office/drawing/2014/main" id="{8FAF9470-54E1-4204-ADF0-D7A572306CE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39BC79-C227-4986-893C-949B1DE49831}" type="slidenum">
              <a:rPr lang="en-US" altLang="en-US" sz="1000"/>
              <a:pPr>
                <a:spcBef>
                  <a:spcPct val="0"/>
                </a:spcBef>
                <a:buClrTx/>
                <a:buSzTx/>
                <a:buFontTx/>
                <a:buNone/>
              </a:pPr>
              <a:t>27</a:t>
            </a:fld>
            <a:endParaRPr lang="en-US" altLang="en-US" sz="1000"/>
          </a:p>
        </p:txBody>
      </p:sp>
      <p:sp>
        <p:nvSpPr>
          <p:cNvPr id="34827" name="TextBox 1">
            <a:extLst>
              <a:ext uri="{FF2B5EF4-FFF2-40B4-BE49-F238E27FC236}">
                <a16:creationId xmlns:a16="http://schemas.microsoft.com/office/drawing/2014/main" id="{4063F850-C2C3-4F8E-95B5-CE68B0875369}"/>
              </a:ext>
            </a:extLst>
          </p:cNvPr>
          <p:cNvSpPr txBox="1">
            <a:spLocks noChangeArrowheads="1"/>
          </p:cNvSpPr>
          <p:nvPr/>
        </p:nvSpPr>
        <p:spPr bwMode="auto">
          <a:xfrm>
            <a:off x="457200" y="3505200"/>
            <a:ext cx="8077200" cy="2554288"/>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Worried parents call your office to say they observed their two-month-old child ‘s eyes cross briefly. Should you be concerned?</a:t>
            </a:r>
          </a:p>
          <a:p>
            <a:pPr eaLnBrk="1" hangingPunct="1">
              <a:spcBef>
                <a:spcPct val="0"/>
              </a:spcBef>
              <a:buClrTx/>
              <a:buSzTx/>
              <a:buFontTx/>
              <a:buNone/>
            </a:pPr>
            <a:r>
              <a:rPr lang="en-US" altLang="en-US" sz="1600" b="0" dirty="0">
                <a:solidFill>
                  <a:srgbClr val="0000FF"/>
                </a:solidFill>
              </a:rPr>
              <a:t>Not necessarily. Brief strabismic episodes are commonly seen in the first few months of life. Tell them it’s probably nothing, but to keep an eye on it (so to speak).</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They call back a week later to report they observed his eyes “turning out [going XT] for a second.” As this represented a change from the transient ET they saw previously, they were concerned. Should you be?</a:t>
            </a:r>
          </a:p>
          <a:p>
            <a:pPr eaLnBrk="1" hangingPunct="1">
              <a:spcBef>
                <a:spcPct val="0"/>
              </a:spcBef>
              <a:buClrTx/>
              <a:buSzTx/>
              <a:buFontTx/>
              <a:buNone/>
            </a:pPr>
            <a:r>
              <a:rPr lang="en-US" altLang="en-US" sz="1600" b="0" dirty="0">
                <a:solidFill>
                  <a:srgbClr val="0000FF"/>
                </a:solidFill>
              </a:rPr>
              <a:t>Probably not. It’s not uncommon for the same infant to display brief episodes of both ET and XT (it’s referred to as </a:t>
            </a:r>
            <a:r>
              <a:rPr lang="en-US" altLang="en-US" sz="1600" b="0" i="1" dirty="0">
                <a:solidFill>
                  <a:srgbClr val="0000FF"/>
                </a:solidFill>
              </a:rPr>
              <a:t>ocular instability of infancy</a:t>
            </a:r>
            <a:r>
              <a:rPr lang="en-US" altLang="en-US" sz="1600" b="0" dirty="0">
                <a:solidFill>
                  <a:srgbClr val="0000FF"/>
                </a:solidFill>
              </a:rPr>
              <a:t>).</a:t>
            </a:r>
          </a:p>
        </p:txBody>
      </p:sp>
      <p:sp>
        <p:nvSpPr>
          <p:cNvPr id="13" name="TextBox 12">
            <a:extLst>
              <a:ext uri="{FF2B5EF4-FFF2-40B4-BE49-F238E27FC236}">
                <a16:creationId xmlns:a16="http://schemas.microsoft.com/office/drawing/2014/main" id="{DC2636D0-8D60-45C0-87D4-6D445A4FDC3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270</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CCFFCC"/>
                </a:solidFill>
              </a:rPr>
              <a:t>Abduction  will be poor or absent when the eyes are tested simultaneously, but full when tested monocularly. Treatment should address the inciting stressors. If further intervention is needed,  cycloplegic agents  and/or hyperopic correction  can be tried. As a last resort, Botox or surgery can be considered, with caution.</a:t>
            </a:r>
          </a:p>
        </p:txBody>
      </p:sp>
      <p:sp>
        <p:nvSpPr>
          <p:cNvPr id="2" name="Title 1">
            <a:extLst>
              <a:ext uri="{FF2B5EF4-FFF2-40B4-BE49-F238E27FC236}">
                <a16:creationId xmlns:a16="http://schemas.microsoft.com/office/drawing/2014/main" id="{6AE65EA2-5893-4827-8EB3-B07623AF6304}"/>
              </a:ext>
            </a:extLst>
          </p:cNvPr>
          <p:cNvSpPr>
            <a:spLocks noGrp="1"/>
          </p:cNvSpPr>
          <p:nvPr>
            <p:ph type="title"/>
          </p:nvPr>
        </p:nvSpPr>
        <p:spPr/>
        <p:txBody>
          <a:bodyPr/>
          <a:lstStyle/>
          <a:p>
            <a:endParaRPr lang="en-US"/>
          </a:p>
        </p:txBody>
      </p:sp>
      <p:sp>
        <p:nvSpPr>
          <p:cNvPr id="40" name="TextBox 39">
            <a:extLst>
              <a:ext uri="{FF2B5EF4-FFF2-40B4-BE49-F238E27FC236}">
                <a16:creationId xmlns:a16="http://schemas.microsoft.com/office/drawing/2014/main" id="{4F932897-0526-4921-8F0F-43DF9DBA371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282051789"/>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271</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0000FF"/>
                </a:solidFill>
              </a:rPr>
              <a:t>Abduction  will be poor or absent when the eyes are tested simultaneously, but full when tested monocularly. </a:t>
            </a:r>
            <a:r>
              <a:rPr lang="en-US" sz="1400" b="0" dirty="0">
                <a:solidFill>
                  <a:srgbClr val="CCFFCC"/>
                </a:solidFill>
              </a:rPr>
              <a:t>Treatment should address the inciting stressors. If further intervention is needed,  cycloplegic agents  and/or hyperopic correction  can be tried. As a last resort, Botox or surgery can be considered, with caution.</a:t>
            </a:r>
          </a:p>
        </p:txBody>
      </p:sp>
      <p:sp>
        <p:nvSpPr>
          <p:cNvPr id="2" name="Rectangle 1">
            <a:extLst>
              <a:ext uri="{FF2B5EF4-FFF2-40B4-BE49-F238E27FC236}">
                <a16:creationId xmlns:a16="http://schemas.microsoft.com/office/drawing/2014/main" id="{7AA8FABF-CC09-43FA-9CC2-6553273FEDD3}"/>
              </a:ext>
            </a:extLst>
          </p:cNvPr>
          <p:cNvSpPr/>
          <p:nvPr/>
        </p:nvSpPr>
        <p:spPr bwMode="auto">
          <a:xfrm>
            <a:off x="472520" y="5472839"/>
            <a:ext cx="955282" cy="20564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movement</a:t>
            </a:r>
          </a:p>
        </p:txBody>
      </p:sp>
      <p:sp>
        <p:nvSpPr>
          <p:cNvPr id="3" name="Title 2">
            <a:extLst>
              <a:ext uri="{FF2B5EF4-FFF2-40B4-BE49-F238E27FC236}">
                <a16:creationId xmlns:a16="http://schemas.microsoft.com/office/drawing/2014/main" id="{F756AB94-A160-4ADF-9037-9D2D0B1C2C7A}"/>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3259401A-2CB0-4387-AD4C-AE9FDDB70E3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3742711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272</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0000FF"/>
                </a:solidFill>
              </a:rPr>
              <a:t>Abduction  will be poor or absent when the eyes are tested simultaneously, but full when tested monocularly. </a:t>
            </a:r>
            <a:r>
              <a:rPr lang="en-US" sz="1400" b="0" dirty="0">
                <a:solidFill>
                  <a:srgbClr val="CCFFCC"/>
                </a:solidFill>
              </a:rPr>
              <a:t>Treatment should address the inciting stressors. If further intervention is needed,  cycloplegic agents  and/or hyperopic correction  can be tried. As a last resort, Botox or surgery can be considered, with caution.</a:t>
            </a:r>
          </a:p>
        </p:txBody>
      </p:sp>
      <p:sp>
        <p:nvSpPr>
          <p:cNvPr id="2" name="Title 1">
            <a:extLst>
              <a:ext uri="{FF2B5EF4-FFF2-40B4-BE49-F238E27FC236}">
                <a16:creationId xmlns:a16="http://schemas.microsoft.com/office/drawing/2014/main" id="{997941C5-AD44-4F7B-BEA2-2FBC42F5956D}"/>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EC4AFA78-4EEA-4D16-A832-96788AEA0F0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5775655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273</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0000FF"/>
                </a:solidFill>
              </a:rPr>
              <a:t>Abduction  will be poor or absent when the eyes are tested simultaneously, but full when tested monocularly. </a:t>
            </a:r>
            <a:r>
              <a:rPr lang="en-US" sz="1400" b="0" dirty="0"/>
              <a:t>Treatment should address the inciting stressors. If further intervention is needed,  cycloplegic agents  and/or hyperopic correction  can be tried. </a:t>
            </a:r>
            <a:r>
              <a:rPr lang="en-US" sz="1400" b="0" dirty="0">
                <a:solidFill>
                  <a:srgbClr val="CCFFCC"/>
                </a:solidFill>
              </a:rPr>
              <a:t>As a last resort, Botox or surgery can be considered, with caution.</a:t>
            </a:r>
          </a:p>
        </p:txBody>
      </p:sp>
      <p:sp>
        <p:nvSpPr>
          <p:cNvPr id="44" name="Rectangle 43">
            <a:extLst>
              <a:ext uri="{FF2B5EF4-FFF2-40B4-BE49-F238E27FC236}">
                <a16:creationId xmlns:a16="http://schemas.microsoft.com/office/drawing/2014/main" id="{5775FB20-55B0-4999-AAD1-BC0A679B4C25}"/>
              </a:ext>
            </a:extLst>
          </p:cNvPr>
          <p:cNvSpPr/>
          <p:nvPr/>
        </p:nvSpPr>
        <p:spPr bwMode="auto">
          <a:xfrm>
            <a:off x="3851878" y="5911326"/>
            <a:ext cx="1558322" cy="19792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two words</a:t>
            </a:r>
          </a:p>
        </p:txBody>
      </p:sp>
      <p:sp>
        <p:nvSpPr>
          <p:cNvPr id="45" name="Rectangle 44">
            <a:extLst>
              <a:ext uri="{FF2B5EF4-FFF2-40B4-BE49-F238E27FC236}">
                <a16:creationId xmlns:a16="http://schemas.microsoft.com/office/drawing/2014/main" id="{B6743449-032E-4EB7-AE2E-6A05781CCA92}"/>
              </a:ext>
            </a:extLst>
          </p:cNvPr>
          <p:cNvSpPr/>
          <p:nvPr/>
        </p:nvSpPr>
        <p:spPr bwMode="auto">
          <a:xfrm>
            <a:off x="571224" y="6116121"/>
            <a:ext cx="1558322" cy="19792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two </a:t>
            </a:r>
            <a:r>
              <a:rPr lang="en-US" sz="800" dirty="0">
                <a:latin typeface="Arial" charset="0"/>
              </a:rPr>
              <a:t>diff </a:t>
            </a:r>
            <a:r>
              <a:rPr kumimoji="0" lang="en-US" sz="800" b="1" i="0" u="none" strike="noStrike" cap="none" normalizeH="0" baseline="0" dirty="0">
                <a:ln>
                  <a:noFill/>
                </a:ln>
                <a:solidFill>
                  <a:schemeClr val="tx1"/>
                </a:solidFill>
                <a:effectLst/>
                <a:latin typeface="Arial" charset="0"/>
              </a:rPr>
              <a:t>words</a:t>
            </a:r>
          </a:p>
        </p:txBody>
      </p:sp>
      <p:sp>
        <p:nvSpPr>
          <p:cNvPr id="2" name="Title 1">
            <a:extLst>
              <a:ext uri="{FF2B5EF4-FFF2-40B4-BE49-F238E27FC236}">
                <a16:creationId xmlns:a16="http://schemas.microsoft.com/office/drawing/2014/main" id="{54E1228C-0B4F-4392-AED8-D4CF27C70000}"/>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D3846F4D-350A-4076-B3C3-021063F4DBE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1986339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3" name="Text Box 7">
            <a:extLst>
              <a:ext uri="{FF2B5EF4-FFF2-40B4-BE49-F238E27FC236}">
                <a16:creationId xmlns:a16="http://schemas.microsoft.com/office/drawing/2014/main" id="{AA423B90-7513-480C-BE13-A742AFCACABB}"/>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274</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0000FF"/>
                </a:solidFill>
              </a:rPr>
              <a:t>Abduction  will be poor or absent when the eyes are tested simultaneously, but full when tested monocularly. </a:t>
            </a:r>
            <a:r>
              <a:rPr lang="en-US" sz="1400" b="0" dirty="0"/>
              <a:t>Treatment should address the inciting stressors. If further intervention is needed,  cycloplegic agents  and/or hyperopic correction  can be tried. </a:t>
            </a:r>
            <a:r>
              <a:rPr lang="en-US" sz="1400" b="0" dirty="0">
                <a:solidFill>
                  <a:srgbClr val="CCFFCC"/>
                </a:solidFill>
              </a:rPr>
              <a:t>As a last resort, Botox or surgery can be considered, with caution.</a:t>
            </a:r>
          </a:p>
        </p:txBody>
      </p:sp>
      <p:sp>
        <p:nvSpPr>
          <p:cNvPr id="2" name="Title 1">
            <a:extLst>
              <a:ext uri="{FF2B5EF4-FFF2-40B4-BE49-F238E27FC236}">
                <a16:creationId xmlns:a16="http://schemas.microsoft.com/office/drawing/2014/main" id="{0B968DF6-16B9-4451-AD87-925035C1DA50}"/>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CFD502F9-81AC-49E7-8872-430BA3EF73A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150848752"/>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Text Box 3">
            <a:extLst>
              <a:ext uri="{FF2B5EF4-FFF2-40B4-BE49-F238E27FC236}">
                <a16:creationId xmlns:a16="http://schemas.microsoft.com/office/drawing/2014/main" id="{EEDA2591-1A4A-41D2-B2D2-EA85A36B628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0" name="Text Box 4">
            <a:extLst>
              <a:ext uri="{FF2B5EF4-FFF2-40B4-BE49-F238E27FC236}">
                <a16:creationId xmlns:a16="http://schemas.microsoft.com/office/drawing/2014/main" id="{4C4CA3BF-11EF-4CA8-9FF9-534891D664A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198661" name="Text Box 5">
            <a:extLst>
              <a:ext uri="{FF2B5EF4-FFF2-40B4-BE49-F238E27FC236}">
                <a16:creationId xmlns:a16="http://schemas.microsoft.com/office/drawing/2014/main" id="{EE99DD02-0EB2-44B5-9F3C-A51BE82AA80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198662" name="Text Box 6">
            <a:extLst>
              <a:ext uri="{FF2B5EF4-FFF2-40B4-BE49-F238E27FC236}">
                <a16:creationId xmlns:a16="http://schemas.microsoft.com/office/drawing/2014/main" id="{B516A1AC-267A-41E1-A696-174DC99C4FDE}"/>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198664" name="Text Box 8">
            <a:extLst>
              <a:ext uri="{FF2B5EF4-FFF2-40B4-BE49-F238E27FC236}">
                <a16:creationId xmlns:a16="http://schemas.microsoft.com/office/drawing/2014/main" id="{A7E10886-AFF9-4549-8D12-6BE4A26DA098}"/>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198665" name="Line 9">
            <a:extLst>
              <a:ext uri="{FF2B5EF4-FFF2-40B4-BE49-F238E27FC236}">
                <a16:creationId xmlns:a16="http://schemas.microsoft.com/office/drawing/2014/main" id="{ACFB1B21-2A2B-4E78-9247-67668C9A991F}"/>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6" name="Line 10">
            <a:extLst>
              <a:ext uri="{FF2B5EF4-FFF2-40B4-BE49-F238E27FC236}">
                <a16:creationId xmlns:a16="http://schemas.microsoft.com/office/drawing/2014/main" id="{9B942B57-EF02-4D8D-800C-4EE0F73DFEC7}"/>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7" name="Line 11">
            <a:extLst>
              <a:ext uri="{FF2B5EF4-FFF2-40B4-BE49-F238E27FC236}">
                <a16:creationId xmlns:a16="http://schemas.microsoft.com/office/drawing/2014/main" id="{ECCE6CCB-DD31-4B59-89B7-C016949278B1}"/>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8" name="Line 12">
            <a:extLst>
              <a:ext uri="{FF2B5EF4-FFF2-40B4-BE49-F238E27FC236}">
                <a16:creationId xmlns:a16="http://schemas.microsoft.com/office/drawing/2014/main" id="{1CE328FE-EB1B-413C-8DE0-4B15EDF91134}"/>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69" name="Line 13">
            <a:extLst>
              <a:ext uri="{FF2B5EF4-FFF2-40B4-BE49-F238E27FC236}">
                <a16:creationId xmlns:a16="http://schemas.microsoft.com/office/drawing/2014/main" id="{6D231A2D-5631-4D41-8AFE-EE712E6E5CF9}"/>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0" name="Line 14">
            <a:extLst>
              <a:ext uri="{FF2B5EF4-FFF2-40B4-BE49-F238E27FC236}">
                <a16:creationId xmlns:a16="http://schemas.microsoft.com/office/drawing/2014/main" id="{4FBD795B-7FA1-4A00-8799-9C10BE0F206D}"/>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1" name="Line 15">
            <a:extLst>
              <a:ext uri="{FF2B5EF4-FFF2-40B4-BE49-F238E27FC236}">
                <a16:creationId xmlns:a16="http://schemas.microsoft.com/office/drawing/2014/main" id="{AC8881A9-4C02-40B5-BA7C-B0D75006583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2" name="Line 16">
            <a:extLst>
              <a:ext uri="{FF2B5EF4-FFF2-40B4-BE49-F238E27FC236}">
                <a16:creationId xmlns:a16="http://schemas.microsoft.com/office/drawing/2014/main" id="{E6478B14-A365-4D59-AA44-D5A257DBB8A8}"/>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3" name="Rectangle 17">
            <a:extLst>
              <a:ext uri="{FF2B5EF4-FFF2-40B4-BE49-F238E27FC236}">
                <a16:creationId xmlns:a16="http://schemas.microsoft.com/office/drawing/2014/main" id="{96C666BE-CEE0-4F8D-98D0-F9BD3EC2364C}"/>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198674" name="Rectangle 18">
            <a:extLst>
              <a:ext uri="{FF2B5EF4-FFF2-40B4-BE49-F238E27FC236}">
                <a16:creationId xmlns:a16="http://schemas.microsoft.com/office/drawing/2014/main" id="{F78958A8-E3CD-489D-A23B-4F7C3CFBD6E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198675" name="Text Box 19">
            <a:extLst>
              <a:ext uri="{FF2B5EF4-FFF2-40B4-BE49-F238E27FC236}">
                <a16:creationId xmlns:a16="http://schemas.microsoft.com/office/drawing/2014/main" id="{D8C3AD7B-9F8E-45B5-B50D-5C0C3986E41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198676" name="Text Box 20">
            <a:extLst>
              <a:ext uri="{FF2B5EF4-FFF2-40B4-BE49-F238E27FC236}">
                <a16:creationId xmlns:a16="http://schemas.microsoft.com/office/drawing/2014/main" id="{5CF0E9F3-48F6-4FED-B767-F44CDD6AA66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198677" name="Text Box 21">
            <a:extLst>
              <a:ext uri="{FF2B5EF4-FFF2-40B4-BE49-F238E27FC236}">
                <a16:creationId xmlns:a16="http://schemas.microsoft.com/office/drawing/2014/main" id="{84F07026-5389-4F7D-8B60-B0E35A7E0CC2}"/>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198694" name="Text Box 38">
            <a:extLst>
              <a:ext uri="{FF2B5EF4-FFF2-40B4-BE49-F238E27FC236}">
                <a16:creationId xmlns:a16="http://schemas.microsoft.com/office/drawing/2014/main" id="{37BCBA36-7B84-47A2-9AEF-5B681E5FC2B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198695" name="Text Box 39">
            <a:extLst>
              <a:ext uri="{FF2B5EF4-FFF2-40B4-BE49-F238E27FC236}">
                <a16:creationId xmlns:a16="http://schemas.microsoft.com/office/drawing/2014/main" id="{77E26979-5464-4FFB-9B0C-4CA1CF18AA5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198696" name="Text Box 40">
            <a:extLst>
              <a:ext uri="{FF2B5EF4-FFF2-40B4-BE49-F238E27FC236}">
                <a16:creationId xmlns:a16="http://schemas.microsoft.com/office/drawing/2014/main" id="{BACEA13C-3ED0-41F2-8113-3C4B7F6706BA}"/>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198697" name="Line 41">
            <a:extLst>
              <a:ext uri="{FF2B5EF4-FFF2-40B4-BE49-F238E27FC236}">
                <a16:creationId xmlns:a16="http://schemas.microsoft.com/office/drawing/2014/main" id="{40E66D0F-5CB8-4EF1-A716-3257ADE30689}"/>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8" name="Line 42">
            <a:extLst>
              <a:ext uri="{FF2B5EF4-FFF2-40B4-BE49-F238E27FC236}">
                <a16:creationId xmlns:a16="http://schemas.microsoft.com/office/drawing/2014/main" id="{2BB44BF0-AA49-42EE-B2AA-C77E8394BF6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9" name="Line 43">
            <a:extLst>
              <a:ext uri="{FF2B5EF4-FFF2-40B4-BE49-F238E27FC236}">
                <a16:creationId xmlns:a16="http://schemas.microsoft.com/office/drawing/2014/main" id="{91D97A2A-E9D4-4CA0-8B2D-013D3033EF1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0" name="Line 44">
            <a:extLst>
              <a:ext uri="{FF2B5EF4-FFF2-40B4-BE49-F238E27FC236}">
                <a16:creationId xmlns:a16="http://schemas.microsoft.com/office/drawing/2014/main" id="{57D4AAC0-93A5-4F45-866A-B78A7E6D7C6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703" name="Slide Number Placeholder 1">
            <a:extLst>
              <a:ext uri="{FF2B5EF4-FFF2-40B4-BE49-F238E27FC236}">
                <a16:creationId xmlns:a16="http://schemas.microsoft.com/office/drawing/2014/main" id="{7ADD5727-44FA-4249-B314-39D1F8D9DB4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C645B5-9804-40D0-9720-AA9DC1F2083D}" type="slidenum">
              <a:rPr lang="en-US" altLang="en-US" sz="1000"/>
              <a:pPr>
                <a:spcBef>
                  <a:spcPct val="0"/>
                </a:spcBef>
                <a:buClrTx/>
                <a:buSzTx/>
                <a:buFontTx/>
                <a:buNone/>
              </a:pPr>
              <a:t>275</a:t>
            </a:fld>
            <a:endParaRPr lang="en-US" altLang="en-US" sz="1000"/>
          </a:p>
        </p:txBody>
      </p:sp>
      <p:sp>
        <p:nvSpPr>
          <p:cNvPr id="61" name="Text Box 29">
            <a:extLst>
              <a:ext uri="{FF2B5EF4-FFF2-40B4-BE49-F238E27FC236}">
                <a16:creationId xmlns:a16="http://schemas.microsoft.com/office/drawing/2014/main" id="{948F76E9-17DB-473F-A103-4673567007C9}"/>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2" name="Text Box 31">
            <a:extLst>
              <a:ext uri="{FF2B5EF4-FFF2-40B4-BE49-F238E27FC236}">
                <a16:creationId xmlns:a16="http://schemas.microsoft.com/office/drawing/2014/main" id="{9B662E3E-BD1C-47CA-AC9F-D908B44FE7F2}"/>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3" name="Line 33">
            <a:extLst>
              <a:ext uri="{FF2B5EF4-FFF2-40B4-BE49-F238E27FC236}">
                <a16:creationId xmlns:a16="http://schemas.microsoft.com/office/drawing/2014/main" id="{80B86863-1DD7-406F-96B1-AEEE77985DE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4" name="Line 34">
            <a:extLst>
              <a:ext uri="{FF2B5EF4-FFF2-40B4-BE49-F238E27FC236}">
                <a16:creationId xmlns:a16="http://schemas.microsoft.com/office/drawing/2014/main" id="{74071AB3-C9AE-4338-AF11-8ED2E6AC8139}"/>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5" name="Line 35">
            <a:extLst>
              <a:ext uri="{FF2B5EF4-FFF2-40B4-BE49-F238E27FC236}">
                <a16:creationId xmlns:a16="http://schemas.microsoft.com/office/drawing/2014/main" id="{73E4F3A3-3B30-43F0-9EE9-D22587024F4C}"/>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Text Box 36">
            <a:extLst>
              <a:ext uri="{FF2B5EF4-FFF2-40B4-BE49-F238E27FC236}">
                <a16:creationId xmlns:a16="http://schemas.microsoft.com/office/drawing/2014/main" id="{830D7B0A-64BD-4CB4-BDBE-39AC0447D28A}"/>
              </a:ext>
            </a:extLst>
          </p:cNvPr>
          <p:cNvSpPr txBox="1">
            <a:spLocks noChangeArrowheads="1"/>
          </p:cNvSpPr>
          <p:nvPr/>
        </p:nvSpPr>
        <p:spPr bwMode="auto">
          <a:xfrm>
            <a:off x="6948816" y="5755688"/>
            <a:ext cx="11604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7" name="Text Box 37">
            <a:extLst>
              <a:ext uri="{FF2B5EF4-FFF2-40B4-BE49-F238E27FC236}">
                <a16:creationId xmlns:a16="http://schemas.microsoft.com/office/drawing/2014/main" id="{EFC97443-F105-4D19-95EA-22E4265D1E15}"/>
              </a:ext>
            </a:extLst>
          </p:cNvPr>
          <p:cNvSpPr txBox="1">
            <a:spLocks noChangeArrowheads="1"/>
          </p:cNvSpPr>
          <p:nvPr/>
        </p:nvSpPr>
        <p:spPr bwMode="auto">
          <a:xfrm>
            <a:off x="6931051" y="5472839"/>
            <a:ext cx="1736373" cy="307777"/>
          </a:xfrm>
          <a:prstGeom prst="rect">
            <a:avLst/>
          </a:prstGeom>
          <a:solidFill>
            <a:srgbClr val="CCFFCC"/>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Spasm of the near</a:t>
            </a:r>
          </a:p>
        </p:txBody>
      </p:sp>
      <p:sp>
        <p:nvSpPr>
          <p:cNvPr id="68" name="Text Box 38">
            <a:extLst>
              <a:ext uri="{FF2B5EF4-FFF2-40B4-BE49-F238E27FC236}">
                <a16:creationId xmlns:a16="http://schemas.microsoft.com/office/drawing/2014/main" id="{297AD88A-E878-451B-96F5-EE9016296749}"/>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69" name="Line 40">
            <a:extLst>
              <a:ext uri="{FF2B5EF4-FFF2-40B4-BE49-F238E27FC236}">
                <a16:creationId xmlns:a16="http://schemas.microsoft.com/office/drawing/2014/main" id="{C7D0FD51-FB31-46C6-9036-F26BFE292E56}"/>
              </a:ext>
            </a:extLst>
          </p:cNvPr>
          <p:cNvSpPr>
            <a:spLocks noChangeShapeType="1"/>
          </p:cNvSpPr>
          <p:nvPr/>
        </p:nvSpPr>
        <p:spPr bwMode="auto">
          <a:xfrm>
            <a:off x="6937375" y="563777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0" name="Text Box 43">
            <a:extLst>
              <a:ext uri="{FF2B5EF4-FFF2-40B4-BE49-F238E27FC236}">
                <a16:creationId xmlns:a16="http://schemas.microsoft.com/office/drawing/2014/main" id="{3AFACEF7-2EA6-46D2-9CF0-CC7AB2CE8107}"/>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1" name="Line 32">
            <a:extLst>
              <a:ext uri="{FF2B5EF4-FFF2-40B4-BE49-F238E27FC236}">
                <a16:creationId xmlns:a16="http://schemas.microsoft.com/office/drawing/2014/main" id="{83D38A03-FE45-49D6-A143-6D54E7712A84}"/>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Line 34">
            <a:extLst>
              <a:ext uri="{FF2B5EF4-FFF2-40B4-BE49-F238E27FC236}">
                <a16:creationId xmlns:a16="http://schemas.microsoft.com/office/drawing/2014/main" id="{08D64194-125C-4FA4-BA2C-2B747AE0B1EC}"/>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3" name="Line 35">
            <a:extLst>
              <a:ext uri="{FF2B5EF4-FFF2-40B4-BE49-F238E27FC236}">
                <a16:creationId xmlns:a16="http://schemas.microsoft.com/office/drawing/2014/main" id="{1D29490D-7CC9-441F-B8DF-2C7EAD037A3E}"/>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TextBox 73">
            <a:extLst>
              <a:ext uri="{FF2B5EF4-FFF2-40B4-BE49-F238E27FC236}">
                <a16:creationId xmlns:a16="http://schemas.microsoft.com/office/drawing/2014/main" id="{CB7A98F9-102C-44C3-AFA2-14313CE2D8BF}"/>
              </a:ext>
            </a:extLst>
          </p:cNvPr>
          <p:cNvSpPr txBox="1"/>
          <p:nvPr/>
        </p:nvSpPr>
        <p:spPr>
          <a:xfrm>
            <a:off x="472520" y="4561225"/>
            <a:ext cx="6052659" cy="2031325"/>
          </a:xfrm>
          <a:prstGeom prst="rect">
            <a:avLst/>
          </a:prstGeom>
          <a:solidFill>
            <a:srgbClr val="CCFFCC"/>
          </a:solidFill>
        </p:spPr>
        <p:txBody>
          <a:bodyPr wrap="square" rtlCol="0">
            <a:spAutoFit/>
          </a:bodyPr>
          <a:lstStyle/>
          <a:p>
            <a:r>
              <a:rPr lang="en-US" sz="1400" dirty="0">
                <a:solidFill>
                  <a:srgbClr val="0000FF"/>
                </a:solidFill>
              </a:rPr>
              <a:t>Spasm of the near </a:t>
            </a:r>
            <a:r>
              <a:rPr lang="en-US" sz="1400" b="0" dirty="0">
                <a:solidFill>
                  <a:srgbClr val="0000FF"/>
                </a:solidFill>
              </a:rPr>
              <a:t>(aka </a:t>
            </a:r>
            <a:r>
              <a:rPr lang="en-US" sz="1400" b="0" i="1" dirty="0">
                <a:solidFill>
                  <a:srgbClr val="0000FF"/>
                </a:solidFill>
              </a:rPr>
              <a:t>convergence spasm</a:t>
            </a:r>
            <a:r>
              <a:rPr lang="en-US" sz="1400" b="0" dirty="0">
                <a:solidFill>
                  <a:srgbClr val="0000FF"/>
                </a:solidFill>
              </a:rPr>
              <a:t>) is almost always a functional  response to  psychosocial stressors . </a:t>
            </a:r>
            <a:r>
              <a:rPr lang="en-US" sz="1400" b="0" dirty="0"/>
              <a:t>All three components of the  near  triad  (convergence, miosis and accommodation)  can usually be demonstrated. The esotropia may alternate with periods of orthotropia. </a:t>
            </a:r>
            <a:r>
              <a:rPr lang="en-US" sz="1400" b="0" dirty="0">
                <a:solidFill>
                  <a:srgbClr val="0000FF"/>
                </a:solidFill>
              </a:rPr>
              <a:t>Abduction  will be poor or absent when the eyes are tested simultaneously, but full when tested monocularly. </a:t>
            </a:r>
            <a:r>
              <a:rPr lang="en-US" sz="1400" b="0" dirty="0"/>
              <a:t>Treatment should address the inciting stressors. If further intervention is needed,  cycloplegic agents  and/or hyperopic correction  can be tried. </a:t>
            </a:r>
            <a:r>
              <a:rPr lang="en-US" sz="1400" b="0" dirty="0">
                <a:solidFill>
                  <a:srgbClr val="0000FF"/>
                </a:solidFill>
              </a:rPr>
              <a:t>As a last resort, Botox or surgery can be considered, with caution.</a:t>
            </a:r>
          </a:p>
        </p:txBody>
      </p:sp>
      <p:sp>
        <p:nvSpPr>
          <p:cNvPr id="2" name="Title 1">
            <a:extLst>
              <a:ext uri="{FF2B5EF4-FFF2-40B4-BE49-F238E27FC236}">
                <a16:creationId xmlns:a16="http://schemas.microsoft.com/office/drawing/2014/main" id="{237FAB12-40C1-4856-B955-60721550BEAD}"/>
              </a:ext>
            </a:extLst>
          </p:cNvPr>
          <p:cNvSpPr>
            <a:spLocks noGrp="1"/>
          </p:cNvSpPr>
          <p:nvPr>
            <p:ph type="title"/>
          </p:nvPr>
        </p:nvSpPr>
        <p:spPr/>
        <p:txBody>
          <a:bodyPr/>
          <a:lstStyle/>
          <a:p>
            <a:endParaRPr lang="en-US"/>
          </a:p>
        </p:txBody>
      </p:sp>
      <p:sp>
        <p:nvSpPr>
          <p:cNvPr id="44" name="TextBox 43">
            <a:extLst>
              <a:ext uri="{FF2B5EF4-FFF2-40B4-BE49-F238E27FC236}">
                <a16:creationId xmlns:a16="http://schemas.microsoft.com/office/drawing/2014/main" id="{73D1556E-2BB3-4BA9-A527-6631B52E597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80796674"/>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276</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solidFill>
                  <a:schemeClr val="accent1">
                    <a:lumMod val="40000"/>
                    <a:lumOff val="60000"/>
                  </a:schemeClr>
                </a:solidFill>
              </a:rPr>
              <a:t>In almost all cases, consecutive esotropia is  post-surgical, </a:t>
            </a:r>
            <a:r>
              <a:rPr lang="en-US" sz="1400" b="0" dirty="0" err="1">
                <a:solidFill>
                  <a:schemeClr val="accent1">
                    <a:lumMod val="40000"/>
                    <a:lumOff val="60000"/>
                  </a:schemeClr>
                </a:solidFill>
              </a:rPr>
              <a:t>ie</a:t>
            </a:r>
            <a:r>
              <a:rPr lang="en-US" sz="1400" b="0" dirty="0">
                <a:solidFill>
                  <a:schemeClr val="accent1">
                    <a:lumMod val="40000"/>
                    <a:lumOff val="60000"/>
                  </a:schemeClr>
                </a:solidFill>
              </a:rPr>
              <a:t>, it represents an apparent overcorrection in someone who underwent </a:t>
            </a:r>
            <a:r>
              <a:rPr lang="en-US" sz="1400" b="0" dirty="0" err="1">
                <a:solidFill>
                  <a:schemeClr val="accent1">
                    <a:lumMod val="40000"/>
                    <a:lumOff val="60000"/>
                  </a:schemeClr>
                </a:solidFill>
              </a:rPr>
              <a:t>strab</a:t>
            </a:r>
            <a:r>
              <a:rPr lang="en-US" sz="1400" b="0" dirty="0">
                <a:solidFill>
                  <a:schemeClr val="accent1">
                    <a:lumMod val="40000"/>
                    <a:lumOff val="60000"/>
                  </a:schemeClr>
                </a:solidFill>
              </a:rPr>
              <a:t> surgery for exotropia. Consecutive esotropia often resolves spontaneously, so unless it is very large (in which case it likely represents a  slipped/lost muscle ), observation for  a month or two  is usually the preferred management option.</a:t>
            </a:r>
          </a:p>
        </p:txBody>
      </p:sp>
      <p:sp>
        <p:nvSpPr>
          <p:cNvPr id="4" name="Rectangle 3">
            <a:extLst>
              <a:ext uri="{FF2B5EF4-FFF2-40B4-BE49-F238E27FC236}">
                <a16:creationId xmlns:a16="http://schemas.microsoft.com/office/drawing/2014/main" id="{3E77D9AE-C941-4609-AC81-E0A8888C4B14}"/>
              </a:ext>
            </a:extLst>
          </p:cNvPr>
          <p:cNvSpPr/>
          <p:nvPr/>
        </p:nvSpPr>
        <p:spPr bwMode="auto">
          <a:xfrm>
            <a:off x="1174750" y="5379009"/>
            <a:ext cx="722061" cy="224866"/>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2" name="Title 1">
            <a:extLst>
              <a:ext uri="{FF2B5EF4-FFF2-40B4-BE49-F238E27FC236}">
                <a16:creationId xmlns:a16="http://schemas.microsoft.com/office/drawing/2014/main" id="{19117292-6456-418B-B330-8A673CF895CE}"/>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37347449-BC38-45AF-B536-80B96DE1464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5342352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277</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solidFill>
                  <a:schemeClr val="accent1">
                    <a:lumMod val="40000"/>
                    <a:lumOff val="60000"/>
                  </a:schemeClr>
                </a:solidFill>
              </a:rPr>
              <a:t>In almost all cases, consecutive esotropia is  post-surgical, </a:t>
            </a:r>
            <a:r>
              <a:rPr lang="en-US" sz="1400" b="0" dirty="0" err="1">
                <a:solidFill>
                  <a:schemeClr val="accent1">
                    <a:lumMod val="40000"/>
                    <a:lumOff val="60000"/>
                  </a:schemeClr>
                </a:solidFill>
              </a:rPr>
              <a:t>ie</a:t>
            </a:r>
            <a:r>
              <a:rPr lang="en-US" sz="1400" b="0" dirty="0">
                <a:solidFill>
                  <a:schemeClr val="accent1">
                    <a:lumMod val="40000"/>
                    <a:lumOff val="60000"/>
                  </a:schemeClr>
                </a:solidFill>
              </a:rPr>
              <a:t>, it represents an apparent overcorrection in someone who underwent </a:t>
            </a:r>
            <a:r>
              <a:rPr lang="en-US" sz="1400" b="0" dirty="0" err="1">
                <a:solidFill>
                  <a:schemeClr val="accent1">
                    <a:lumMod val="40000"/>
                    <a:lumOff val="60000"/>
                  </a:schemeClr>
                </a:solidFill>
              </a:rPr>
              <a:t>strab</a:t>
            </a:r>
            <a:r>
              <a:rPr lang="en-US" sz="1400" b="0" dirty="0">
                <a:solidFill>
                  <a:schemeClr val="accent1">
                    <a:lumMod val="40000"/>
                    <a:lumOff val="60000"/>
                  </a:schemeClr>
                </a:solidFill>
              </a:rPr>
              <a:t> surgery for exotropia. Consecutive esotropia often resolves spontaneously, so unless it is very large (in which case it likely represents a  slipped/lost muscle ), observation for  a month or two  is usually the preferred management option.</a:t>
            </a:r>
          </a:p>
        </p:txBody>
      </p:sp>
      <p:sp>
        <p:nvSpPr>
          <p:cNvPr id="2" name="Title 1">
            <a:extLst>
              <a:ext uri="{FF2B5EF4-FFF2-40B4-BE49-F238E27FC236}">
                <a16:creationId xmlns:a16="http://schemas.microsoft.com/office/drawing/2014/main" id="{5852167C-5E21-4BD1-B599-3B7A0BB4BF55}"/>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52154F78-9FA6-48E8-A9B1-8C1C81FF33A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30777579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278</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t>In almost all cases, consecutive esotropia is  post-surgical, </a:t>
            </a:r>
            <a:r>
              <a:rPr lang="en-US" sz="1400" b="0" dirty="0" err="1">
                <a:solidFill>
                  <a:schemeClr val="accent1">
                    <a:lumMod val="40000"/>
                    <a:lumOff val="60000"/>
                  </a:schemeClr>
                </a:solidFill>
              </a:rPr>
              <a:t>ie</a:t>
            </a:r>
            <a:r>
              <a:rPr lang="en-US" sz="1400" b="0" dirty="0">
                <a:solidFill>
                  <a:schemeClr val="accent1">
                    <a:lumMod val="40000"/>
                    <a:lumOff val="60000"/>
                  </a:schemeClr>
                </a:solidFill>
              </a:rPr>
              <a:t>, it represents an apparent overcorrection in someone who underwent </a:t>
            </a:r>
            <a:r>
              <a:rPr lang="en-US" sz="1400" b="0" dirty="0" err="1">
                <a:solidFill>
                  <a:schemeClr val="accent1">
                    <a:lumMod val="40000"/>
                    <a:lumOff val="60000"/>
                  </a:schemeClr>
                </a:solidFill>
              </a:rPr>
              <a:t>strab</a:t>
            </a:r>
            <a:r>
              <a:rPr lang="en-US" sz="1400" b="0" dirty="0">
                <a:solidFill>
                  <a:schemeClr val="accent1">
                    <a:lumMod val="40000"/>
                    <a:lumOff val="60000"/>
                  </a:schemeClr>
                </a:solidFill>
              </a:rPr>
              <a:t> surgery for exotropia. Consecutive esotropia often resolves spontaneously, so unless it is very large (in which case it likely represents a  slipped/lost muscle ), observation for  a month or two  is usually the preferred management option.</a:t>
            </a:r>
          </a:p>
        </p:txBody>
      </p:sp>
      <p:sp>
        <p:nvSpPr>
          <p:cNvPr id="44" name="Rectangle 43">
            <a:extLst>
              <a:ext uri="{FF2B5EF4-FFF2-40B4-BE49-F238E27FC236}">
                <a16:creationId xmlns:a16="http://schemas.microsoft.com/office/drawing/2014/main" id="{736FBCC1-9A00-4306-B403-C82C34D0AF74}"/>
              </a:ext>
            </a:extLst>
          </p:cNvPr>
          <p:cNvSpPr/>
          <p:nvPr/>
        </p:nvSpPr>
        <p:spPr bwMode="auto">
          <a:xfrm>
            <a:off x="5545137" y="5418138"/>
            <a:ext cx="1173163" cy="227288"/>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two-words</a:t>
            </a:r>
          </a:p>
        </p:txBody>
      </p:sp>
      <p:sp>
        <p:nvSpPr>
          <p:cNvPr id="2" name="Title 1">
            <a:extLst>
              <a:ext uri="{FF2B5EF4-FFF2-40B4-BE49-F238E27FC236}">
                <a16:creationId xmlns:a16="http://schemas.microsoft.com/office/drawing/2014/main" id="{4B3D633A-83E3-4EBE-8114-FA4B742258A5}"/>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8538AD88-B832-40B1-BD82-BC8CC7C00FB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7641515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279</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t>In almost all cases, consecutive esotropia is  post-surgical</a:t>
            </a:r>
            <a:r>
              <a:rPr lang="en-US" sz="1400" b="0" dirty="0">
                <a:solidFill>
                  <a:schemeClr val="accent1">
                    <a:lumMod val="40000"/>
                    <a:lumOff val="60000"/>
                  </a:schemeClr>
                </a:solidFill>
              </a:rPr>
              <a:t>,</a:t>
            </a:r>
            <a:r>
              <a:rPr lang="en-US" sz="1400" b="0" dirty="0"/>
              <a:t> </a:t>
            </a:r>
            <a:r>
              <a:rPr lang="en-US" sz="1400" b="0" dirty="0" err="1">
                <a:solidFill>
                  <a:schemeClr val="accent1">
                    <a:lumMod val="40000"/>
                    <a:lumOff val="60000"/>
                  </a:schemeClr>
                </a:solidFill>
              </a:rPr>
              <a:t>ie</a:t>
            </a:r>
            <a:r>
              <a:rPr lang="en-US" sz="1400" b="0" dirty="0">
                <a:solidFill>
                  <a:schemeClr val="accent1">
                    <a:lumMod val="40000"/>
                    <a:lumOff val="60000"/>
                  </a:schemeClr>
                </a:solidFill>
              </a:rPr>
              <a:t>, it represents an apparent overcorrection in someone who underwent </a:t>
            </a:r>
            <a:r>
              <a:rPr lang="en-US" sz="1400" b="0" dirty="0" err="1">
                <a:solidFill>
                  <a:schemeClr val="accent1">
                    <a:lumMod val="40000"/>
                    <a:lumOff val="60000"/>
                  </a:schemeClr>
                </a:solidFill>
              </a:rPr>
              <a:t>strab</a:t>
            </a:r>
            <a:r>
              <a:rPr lang="en-US" sz="1400" b="0" dirty="0">
                <a:solidFill>
                  <a:schemeClr val="accent1">
                    <a:lumMod val="40000"/>
                    <a:lumOff val="60000"/>
                  </a:schemeClr>
                </a:solidFill>
              </a:rPr>
              <a:t> surgery for exotropia. Consecutive esotropia often resolves spontaneously, so unless it is very large (in which case it likely represents a  slipped/lost muscle ), observation for  a month or two  is usually the preferred management option.</a:t>
            </a:r>
          </a:p>
        </p:txBody>
      </p:sp>
      <p:sp>
        <p:nvSpPr>
          <p:cNvPr id="2" name="Title 1">
            <a:extLst>
              <a:ext uri="{FF2B5EF4-FFF2-40B4-BE49-F238E27FC236}">
                <a16:creationId xmlns:a16="http://schemas.microsoft.com/office/drawing/2014/main" id="{2A374586-DDF4-4B8D-B9CD-6F078928BECD}"/>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8A7B416D-68C9-4E87-8689-A49846C0E07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3779534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1FBC9D51-B134-4201-AD23-9FD53007A9F2}"/>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5843" name="Rectangle 3">
            <a:extLst>
              <a:ext uri="{FF2B5EF4-FFF2-40B4-BE49-F238E27FC236}">
                <a16:creationId xmlns:a16="http://schemas.microsoft.com/office/drawing/2014/main" id="{4FB6D87B-FD05-4FEE-9B7B-2C4313851BB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5845" name="Text Box 22">
            <a:extLst>
              <a:ext uri="{FF2B5EF4-FFF2-40B4-BE49-F238E27FC236}">
                <a16:creationId xmlns:a16="http://schemas.microsoft.com/office/drawing/2014/main" id="{181CECEA-7FB9-4F86-84E7-1AE434DD53B9}"/>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5846" name="Text Box 23">
            <a:extLst>
              <a:ext uri="{FF2B5EF4-FFF2-40B4-BE49-F238E27FC236}">
                <a16:creationId xmlns:a16="http://schemas.microsoft.com/office/drawing/2014/main" id="{0E761A63-5CDC-4FA9-A2DD-F28EBA6B079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5847" name="Text Box 24">
            <a:extLst>
              <a:ext uri="{FF2B5EF4-FFF2-40B4-BE49-F238E27FC236}">
                <a16:creationId xmlns:a16="http://schemas.microsoft.com/office/drawing/2014/main" id="{2C243128-61AF-4740-8D98-19104A2AE5A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5848" name="Line 25">
            <a:extLst>
              <a:ext uri="{FF2B5EF4-FFF2-40B4-BE49-F238E27FC236}">
                <a16:creationId xmlns:a16="http://schemas.microsoft.com/office/drawing/2014/main" id="{6186B8FB-6F5B-490E-BD8E-B7FBB176ADD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49" name="Line 26">
            <a:extLst>
              <a:ext uri="{FF2B5EF4-FFF2-40B4-BE49-F238E27FC236}">
                <a16:creationId xmlns:a16="http://schemas.microsoft.com/office/drawing/2014/main" id="{704D0AC7-DCC6-4BC2-B853-8FA34160D48E}"/>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0" name="Slide Number Placeholder 1">
            <a:extLst>
              <a:ext uri="{FF2B5EF4-FFF2-40B4-BE49-F238E27FC236}">
                <a16:creationId xmlns:a16="http://schemas.microsoft.com/office/drawing/2014/main" id="{A65D16F4-8614-42C4-822E-DC025F52EA0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B6EC218-F4D6-408B-BA5A-6D488B892FFA}" type="slidenum">
              <a:rPr lang="en-US" altLang="en-US" sz="1000"/>
              <a:pPr>
                <a:spcBef>
                  <a:spcPct val="0"/>
                </a:spcBef>
                <a:buClrTx/>
                <a:buSzTx/>
                <a:buFontTx/>
                <a:buNone/>
              </a:pPr>
              <a:t>28</a:t>
            </a:fld>
            <a:endParaRPr lang="en-US" altLang="en-US" sz="1000"/>
          </a:p>
        </p:txBody>
      </p:sp>
      <p:sp>
        <p:nvSpPr>
          <p:cNvPr id="35851" name="TextBox 1">
            <a:extLst>
              <a:ext uri="{FF2B5EF4-FFF2-40B4-BE49-F238E27FC236}">
                <a16:creationId xmlns:a16="http://schemas.microsoft.com/office/drawing/2014/main" id="{117B609A-C0B1-48EE-9620-FCB052689319}"/>
              </a:ext>
            </a:extLst>
          </p:cNvPr>
          <p:cNvSpPr txBox="1">
            <a:spLocks noChangeArrowheads="1"/>
          </p:cNvSpPr>
          <p:nvPr/>
        </p:nvSpPr>
        <p:spPr bwMode="auto">
          <a:xfrm>
            <a:off x="457200" y="3505200"/>
            <a:ext cx="8077200" cy="1815882"/>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Given that episodic strabismus is common in infancy, at what </a:t>
            </a:r>
            <a:r>
              <a:rPr lang="en-US" altLang="en-US" sz="1600" i="1" dirty="0">
                <a:solidFill>
                  <a:srgbClr val="0000FF"/>
                </a:solidFill>
              </a:rPr>
              <a:t>should</a:t>
            </a:r>
            <a:r>
              <a:rPr lang="en-US" altLang="en-US" sz="1600" b="0" i="1" dirty="0">
                <a:solidFill>
                  <a:srgbClr val="0000FF"/>
                </a:solidFill>
              </a:rPr>
              <a:t> make you worry that the infant has a congenital ET?</a:t>
            </a:r>
          </a:p>
          <a:p>
            <a:pPr eaLnBrk="1" hangingPunct="1">
              <a:spcBef>
                <a:spcPct val="0"/>
              </a:spcBef>
              <a:buClrTx/>
              <a:buSzTx/>
              <a:buFontTx/>
              <a:buNone/>
            </a:pPr>
            <a:r>
              <a:rPr lang="en-US" altLang="en-US" sz="1600" b="0" dirty="0">
                <a:solidFill>
                  <a:srgbClr val="0000FF"/>
                </a:solidFill>
              </a:rPr>
              <a:t>If the ET is…</a:t>
            </a:r>
          </a:p>
          <a:p>
            <a:pPr eaLnBrk="1" hangingPunct="1">
              <a:spcBef>
                <a:spcPct val="0"/>
              </a:spcBef>
              <a:buClrTx/>
              <a:buSzTx/>
              <a:buFontTx/>
              <a:buNone/>
            </a:pPr>
            <a:r>
              <a:rPr lang="en-US" altLang="en-US" sz="1600" b="0" dirty="0">
                <a:solidFill>
                  <a:srgbClr val="0000FF"/>
                </a:solidFill>
              </a:rPr>
              <a:t>--</a:t>
            </a:r>
            <a:endParaRPr lang="en-US" altLang="en-US" sz="1600" b="0" dirty="0">
              <a:solidFill>
                <a:srgbClr val="99FF99"/>
              </a:solidFill>
            </a:endParaRPr>
          </a:p>
          <a:p>
            <a:pPr eaLnBrk="1" hangingPunct="1">
              <a:spcBef>
                <a:spcPct val="0"/>
              </a:spcBef>
              <a:buClrTx/>
              <a:buSzTx/>
              <a:buFontTx/>
              <a:buNone/>
            </a:pPr>
            <a:r>
              <a:rPr lang="en-US" altLang="en-US" sz="1600" b="0" dirty="0">
                <a:solidFill>
                  <a:srgbClr val="0000FF"/>
                </a:solidFill>
              </a:rPr>
              <a:t>--</a:t>
            </a:r>
            <a:endParaRPr lang="en-US" altLang="en-US" sz="1600" b="0" dirty="0">
              <a:solidFill>
                <a:srgbClr val="99FF99"/>
              </a:solidFill>
            </a:endParaRPr>
          </a:p>
          <a:p>
            <a:pPr eaLnBrk="1" hangingPunct="1">
              <a:spcBef>
                <a:spcPct val="0"/>
              </a:spcBef>
              <a:buClrTx/>
              <a:buSzTx/>
              <a:buFontTx/>
              <a:buNone/>
            </a:pPr>
            <a:r>
              <a:rPr lang="en-US" altLang="en-US" sz="1600" b="0" dirty="0">
                <a:solidFill>
                  <a:srgbClr val="0000FF"/>
                </a:solidFill>
              </a:rPr>
              <a:t>--</a:t>
            </a:r>
            <a:endParaRPr lang="en-US" altLang="en-US" sz="1600" b="0" dirty="0">
              <a:solidFill>
                <a:srgbClr val="99FF99"/>
              </a:solidFill>
            </a:endParaRPr>
          </a:p>
          <a:p>
            <a:pPr eaLnBrk="1" hangingPunct="1">
              <a:spcBef>
                <a:spcPct val="0"/>
              </a:spcBef>
              <a:buClrTx/>
              <a:buSzTx/>
              <a:buFontTx/>
              <a:buNone/>
            </a:pPr>
            <a:r>
              <a:rPr lang="en-US" altLang="en-US" sz="1600" b="0" dirty="0">
                <a:solidFill>
                  <a:srgbClr val="0000FF"/>
                </a:solidFill>
              </a:rPr>
              <a:t>…it probably represents a congenital ET needing treatment</a:t>
            </a:r>
          </a:p>
        </p:txBody>
      </p:sp>
      <p:sp>
        <p:nvSpPr>
          <p:cNvPr id="13" name="TextBox 12">
            <a:extLst>
              <a:ext uri="{FF2B5EF4-FFF2-40B4-BE49-F238E27FC236}">
                <a16:creationId xmlns:a16="http://schemas.microsoft.com/office/drawing/2014/main" id="{83C4343F-C3F2-4C22-A280-C047AAC1A3C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280</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t>In almost all cases, consecutive esotropia is  post-surgical, </a:t>
            </a:r>
            <a:r>
              <a:rPr lang="en-US" sz="1400" b="0" dirty="0" err="1"/>
              <a:t>ie</a:t>
            </a:r>
            <a:r>
              <a:rPr lang="en-US" sz="1400" b="0" dirty="0"/>
              <a:t>, it represents an apparent overcorrection in someone who underwent </a:t>
            </a:r>
            <a:r>
              <a:rPr lang="en-US" sz="1400" b="0" dirty="0" err="1"/>
              <a:t>strab</a:t>
            </a:r>
            <a:r>
              <a:rPr lang="en-US" sz="1400" b="0" dirty="0"/>
              <a:t> surgery for exotropia. </a:t>
            </a:r>
            <a:r>
              <a:rPr lang="en-US" sz="1400" b="0" dirty="0">
                <a:solidFill>
                  <a:schemeClr val="accent1">
                    <a:lumMod val="40000"/>
                    <a:lumOff val="60000"/>
                  </a:schemeClr>
                </a:solidFill>
              </a:rPr>
              <a:t>Consecutive esotropia often resolves spontaneously, so unless it is very large (in which case it likely represents a  slipped/lost muscle ), observation for  a month or two  is usually the preferred management option.</a:t>
            </a:r>
          </a:p>
        </p:txBody>
      </p:sp>
      <p:sp>
        <p:nvSpPr>
          <p:cNvPr id="2" name="Title 1">
            <a:extLst>
              <a:ext uri="{FF2B5EF4-FFF2-40B4-BE49-F238E27FC236}">
                <a16:creationId xmlns:a16="http://schemas.microsoft.com/office/drawing/2014/main" id="{2A70D684-45B6-4ED9-B548-B1789F9EF8C9}"/>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E81C602F-672F-45C6-822A-0981FD432CC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91612126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281</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t>In almost all cases, consecutive esotropia is  post-surgical, </a:t>
            </a:r>
            <a:r>
              <a:rPr lang="en-US" sz="1400" b="0" dirty="0" err="1"/>
              <a:t>ie</a:t>
            </a:r>
            <a:r>
              <a:rPr lang="en-US" sz="1400" b="0" dirty="0"/>
              <a:t>, it represents an apparent overcorrection in someone who underwent </a:t>
            </a:r>
            <a:r>
              <a:rPr lang="en-US" sz="1400" b="0" dirty="0" err="1"/>
              <a:t>strab</a:t>
            </a:r>
            <a:r>
              <a:rPr lang="en-US" sz="1400" b="0" dirty="0"/>
              <a:t> surgery for exotropia. </a:t>
            </a:r>
            <a:r>
              <a:rPr lang="en-US" sz="1400" b="0" dirty="0">
                <a:solidFill>
                  <a:srgbClr val="0000FF"/>
                </a:solidFill>
              </a:rPr>
              <a:t>Consecutive esotropia often resolves spontaneously, so unless it is very large (in which case it likely represents a  slipped/lost muscle ), observation for  a month or two  is usually the preferred management option.</a:t>
            </a:r>
          </a:p>
        </p:txBody>
      </p:sp>
      <p:sp>
        <p:nvSpPr>
          <p:cNvPr id="44" name="Rectangle 43">
            <a:extLst>
              <a:ext uri="{FF2B5EF4-FFF2-40B4-BE49-F238E27FC236}">
                <a16:creationId xmlns:a16="http://schemas.microsoft.com/office/drawing/2014/main" id="{98650134-4570-4FCF-8E92-BDABC9FEC75B}"/>
              </a:ext>
            </a:extLst>
          </p:cNvPr>
          <p:cNvSpPr/>
          <p:nvPr/>
        </p:nvSpPr>
        <p:spPr bwMode="auto">
          <a:xfrm>
            <a:off x="4820754" y="6029324"/>
            <a:ext cx="1593340" cy="23895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two words</a:t>
            </a:r>
          </a:p>
        </p:txBody>
      </p:sp>
      <p:sp>
        <p:nvSpPr>
          <p:cNvPr id="45" name="Rectangle 44">
            <a:extLst>
              <a:ext uri="{FF2B5EF4-FFF2-40B4-BE49-F238E27FC236}">
                <a16:creationId xmlns:a16="http://schemas.microsoft.com/office/drawing/2014/main" id="{1D107E87-6735-4E6E-9985-E0DF63BF2AA9}"/>
              </a:ext>
            </a:extLst>
          </p:cNvPr>
          <p:cNvSpPr/>
          <p:nvPr/>
        </p:nvSpPr>
        <p:spPr bwMode="auto">
          <a:xfrm>
            <a:off x="1534534" y="6284781"/>
            <a:ext cx="1284866" cy="238953"/>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amount of time</a:t>
            </a:r>
          </a:p>
        </p:txBody>
      </p:sp>
      <p:sp>
        <p:nvSpPr>
          <p:cNvPr id="2" name="Title 1">
            <a:extLst>
              <a:ext uri="{FF2B5EF4-FFF2-40B4-BE49-F238E27FC236}">
                <a16:creationId xmlns:a16="http://schemas.microsoft.com/office/drawing/2014/main" id="{2100DD29-A407-43B9-ACA8-E6709EF409FE}"/>
              </a:ext>
            </a:extLst>
          </p:cNvPr>
          <p:cNvSpPr>
            <a:spLocks noGrp="1"/>
          </p:cNvSpPr>
          <p:nvPr>
            <p:ph type="title"/>
          </p:nvPr>
        </p:nvSpPr>
        <p:spPr/>
        <p:txBody>
          <a:bodyPr/>
          <a:lstStyle/>
          <a:p>
            <a:endParaRPr lang="en-US"/>
          </a:p>
        </p:txBody>
      </p:sp>
      <p:sp>
        <p:nvSpPr>
          <p:cNvPr id="47" name="TextBox 46">
            <a:extLst>
              <a:ext uri="{FF2B5EF4-FFF2-40B4-BE49-F238E27FC236}">
                <a16:creationId xmlns:a16="http://schemas.microsoft.com/office/drawing/2014/main" id="{01B9E452-1523-4BC6-9B6E-EAAF1FB9C0E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86817692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282</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247457" cy="307777"/>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dirty="0">
                <a:solidFill>
                  <a:srgbClr val="0000FF"/>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6588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6" name="TextBox 75">
            <a:extLst>
              <a:ext uri="{FF2B5EF4-FFF2-40B4-BE49-F238E27FC236}">
                <a16:creationId xmlns:a16="http://schemas.microsoft.com/office/drawing/2014/main" id="{9DEB193C-2EC3-40E1-8C7F-858ED6F73D31}"/>
              </a:ext>
            </a:extLst>
          </p:cNvPr>
          <p:cNvSpPr txBox="1"/>
          <p:nvPr/>
        </p:nvSpPr>
        <p:spPr>
          <a:xfrm>
            <a:off x="260860" y="5138739"/>
            <a:ext cx="6488680" cy="1384995"/>
          </a:xfrm>
          <a:prstGeom prst="rect">
            <a:avLst/>
          </a:prstGeom>
          <a:solidFill>
            <a:schemeClr val="accent1">
              <a:lumMod val="40000"/>
              <a:lumOff val="60000"/>
            </a:schemeClr>
          </a:solidFill>
        </p:spPr>
        <p:txBody>
          <a:bodyPr wrap="square" rtlCol="0">
            <a:spAutoFit/>
          </a:bodyPr>
          <a:lstStyle/>
          <a:p>
            <a:r>
              <a:rPr lang="en-US" sz="1400" dirty="0">
                <a:solidFill>
                  <a:srgbClr val="0000FF"/>
                </a:solidFill>
              </a:rPr>
              <a:t>Consecutive esotropia </a:t>
            </a:r>
            <a:r>
              <a:rPr lang="en-US" sz="1400" b="0" dirty="0">
                <a:solidFill>
                  <a:srgbClr val="0000FF"/>
                </a:solidFill>
              </a:rPr>
              <a:t>refers to esotropia that develops in someone with a history of  exotropia . </a:t>
            </a:r>
            <a:r>
              <a:rPr lang="en-US" sz="1400" b="0" dirty="0"/>
              <a:t>In almost all cases, consecutive esotropia is  post-surgical, </a:t>
            </a:r>
            <a:r>
              <a:rPr lang="en-US" sz="1400" b="0" dirty="0" err="1"/>
              <a:t>ie</a:t>
            </a:r>
            <a:r>
              <a:rPr lang="en-US" sz="1400" b="0" dirty="0"/>
              <a:t>, it represents an apparent overcorrection in someone who underwent </a:t>
            </a:r>
            <a:r>
              <a:rPr lang="en-US" sz="1400" b="0" dirty="0" err="1"/>
              <a:t>strab</a:t>
            </a:r>
            <a:r>
              <a:rPr lang="en-US" sz="1400" b="0" dirty="0"/>
              <a:t> surgery for exotropia. </a:t>
            </a:r>
            <a:r>
              <a:rPr lang="en-US" sz="1400" b="0" dirty="0">
                <a:solidFill>
                  <a:srgbClr val="0000FF"/>
                </a:solidFill>
              </a:rPr>
              <a:t>Consecutive esotropia often resolves spontaneously, so unless it is very large (in which case it likely represents a  slipped/lost muscle ), observation for  a month or two  is usually the preferred management option.</a:t>
            </a:r>
          </a:p>
        </p:txBody>
      </p:sp>
      <p:sp>
        <p:nvSpPr>
          <p:cNvPr id="2" name="Title 1">
            <a:extLst>
              <a:ext uri="{FF2B5EF4-FFF2-40B4-BE49-F238E27FC236}">
                <a16:creationId xmlns:a16="http://schemas.microsoft.com/office/drawing/2014/main" id="{5E92CA8F-F4FA-4733-B8EF-00E2FA19DB58}"/>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B59F714B-CEAE-4E43-A2CD-5998DA784EC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70683750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283</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1705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712054" cy="307777"/>
          </a:xfrm>
          <a:prstGeom prst="rect">
            <a:avLst/>
          </a:prstGeom>
          <a:solidFill>
            <a:schemeClr val="accent5">
              <a:lumMod val="75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Box 43">
            <a:extLst>
              <a:ext uri="{FF2B5EF4-FFF2-40B4-BE49-F238E27FC236}">
                <a16:creationId xmlns:a16="http://schemas.microsoft.com/office/drawing/2014/main" id="{9217FA13-B149-41C4-84EE-49FFE37AAA32}"/>
              </a:ext>
            </a:extLst>
          </p:cNvPr>
          <p:cNvSpPr txBox="1"/>
          <p:nvPr/>
        </p:nvSpPr>
        <p:spPr>
          <a:xfrm>
            <a:off x="935331" y="5677685"/>
            <a:ext cx="5820149" cy="954107"/>
          </a:xfrm>
          <a:prstGeom prst="rect">
            <a:avLst/>
          </a:prstGeom>
          <a:solidFill>
            <a:schemeClr val="accent5">
              <a:lumMod val="75000"/>
            </a:schemeClr>
          </a:solidFill>
        </p:spPr>
        <p:txBody>
          <a:bodyPr wrap="square" rtlCol="0">
            <a:spAutoFit/>
          </a:bodyPr>
          <a:lstStyle/>
          <a:p>
            <a:r>
              <a:rPr lang="en-US" sz="1400" dirty="0">
                <a:solidFill>
                  <a:srgbClr val="0000FF"/>
                </a:solidFill>
              </a:rPr>
              <a:t>Cyclic esotropia </a:t>
            </a:r>
            <a:r>
              <a:rPr lang="en-US" sz="1400" b="0" dirty="0">
                <a:solidFill>
                  <a:srgbClr val="0000FF"/>
                </a:solidFill>
              </a:rPr>
              <a:t>is a rare disorder in which a comitant ET is present intermittently, usually  every other day . </a:t>
            </a:r>
            <a:r>
              <a:rPr lang="en-US" sz="1400" b="0" dirty="0">
                <a:solidFill>
                  <a:schemeClr val="accent5">
                    <a:lumMod val="75000"/>
                  </a:schemeClr>
                </a:solidFill>
              </a:rPr>
              <a:t>The typical </a:t>
            </a:r>
            <a:r>
              <a:rPr lang="en-US" sz="1400" b="0" dirty="0" err="1">
                <a:solidFill>
                  <a:schemeClr val="accent5">
                    <a:lumMod val="75000"/>
                  </a:schemeClr>
                </a:solidFill>
              </a:rPr>
              <a:t>pt</a:t>
            </a:r>
            <a:r>
              <a:rPr lang="en-US" sz="1400" b="0" dirty="0">
                <a:solidFill>
                  <a:schemeClr val="accent5">
                    <a:lumMod val="75000"/>
                  </a:schemeClr>
                </a:solidFill>
              </a:rPr>
              <a:t> is of  pre-school age. Surgical correction of the maximum observed ET is the treatment of choice.</a:t>
            </a:r>
          </a:p>
        </p:txBody>
      </p:sp>
      <p:sp>
        <p:nvSpPr>
          <p:cNvPr id="2" name="Rectangle 1">
            <a:extLst>
              <a:ext uri="{FF2B5EF4-FFF2-40B4-BE49-F238E27FC236}">
                <a16:creationId xmlns:a16="http://schemas.microsoft.com/office/drawing/2014/main" id="{2684BE64-C96D-489E-B3DE-A4964270D651}"/>
              </a:ext>
            </a:extLst>
          </p:cNvPr>
          <p:cNvSpPr/>
          <p:nvPr/>
        </p:nvSpPr>
        <p:spPr bwMode="auto">
          <a:xfrm>
            <a:off x="2785329" y="5938730"/>
            <a:ext cx="1253271" cy="21293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cycle time</a:t>
            </a:r>
          </a:p>
        </p:txBody>
      </p:sp>
      <p:sp>
        <p:nvSpPr>
          <p:cNvPr id="3" name="Title 2">
            <a:extLst>
              <a:ext uri="{FF2B5EF4-FFF2-40B4-BE49-F238E27FC236}">
                <a16:creationId xmlns:a16="http://schemas.microsoft.com/office/drawing/2014/main" id="{2FDEA7F4-DF5D-4F35-8F38-7253DE531365}"/>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D57B651C-ED9C-400F-BD80-E067E412E94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99287653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284</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1705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712054" cy="307777"/>
          </a:xfrm>
          <a:prstGeom prst="rect">
            <a:avLst/>
          </a:prstGeom>
          <a:solidFill>
            <a:schemeClr val="accent5">
              <a:lumMod val="75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Box 43">
            <a:extLst>
              <a:ext uri="{FF2B5EF4-FFF2-40B4-BE49-F238E27FC236}">
                <a16:creationId xmlns:a16="http://schemas.microsoft.com/office/drawing/2014/main" id="{9217FA13-B149-41C4-84EE-49FFE37AAA32}"/>
              </a:ext>
            </a:extLst>
          </p:cNvPr>
          <p:cNvSpPr txBox="1"/>
          <p:nvPr/>
        </p:nvSpPr>
        <p:spPr>
          <a:xfrm>
            <a:off x="935331" y="5677685"/>
            <a:ext cx="5820149" cy="954107"/>
          </a:xfrm>
          <a:prstGeom prst="rect">
            <a:avLst/>
          </a:prstGeom>
          <a:solidFill>
            <a:schemeClr val="accent5">
              <a:lumMod val="75000"/>
            </a:schemeClr>
          </a:solidFill>
        </p:spPr>
        <p:txBody>
          <a:bodyPr wrap="square" rtlCol="0">
            <a:spAutoFit/>
          </a:bodyPr>
          <a:lstStyle/>
          <a:p>
            <a:r>
              <a:rPr lang="en-US" sz="1400" dirty="0">
                <a:solidFill>
                  <a:srgbClr val="0000FF"/>
                </a:solidFill>
              </a:rPr>
              <a:t>Cyclic esotropia </a:t>
            </a:r>
            <a:r>
              <a:rPr lang="en-US" sz="1400" b="0" dirty="0">
                <a:solidFill>
                  <a:srgbClr val="0000FF"/>
                </a:solidFill>
              </a:rPr>
              <a:t>is a rare disorder in which a comitant ET is present intermittently, usually  every other day . </a:t>
            </a:r>
            <a:r>
              <a:rPr lang="en-US" sz="1400" b="0" dirty="0">
                <a:solidFill>
                  <a:schemeClr val="accent5">
                    <a:lumMod val="75000"/>
                  </a:schemeClr>
                </a:solidFill>
              </a:rPr>
              <a:t>The typical </a:t>
            </a:r>
            <a:r>
              <a:rPr lang="en-US" sz="1400" b="0" dirty="0" err="1">
                <a:solidFill>
                  <a:schemeClr val="accent5">
                    <a:lumMod val="75000"/>
                  </a:schemeClr>
                </a:solidFill>
              </a:rPr>
              <a:t>pt</a:t>
            </a:r>
            <a:r>
              <a:rPr lang="en-US" sz="1400" b="0" dirty="0">
                <a:solidFill>
                  <a:schemeClr val="accent5">
                    <a:lumMod val="75000"/>
                  </a:schemeClr>
                </a:solidFill>
              </a:rPr>
              <a:t> is of  pre-school age. Surgical correction of the maximum observed ET is the treatment of choice.</a:t>
            </a:r>
          </a:p>
        </p:txBody>
      </p:sp>
      <p:sp>
        <p:nvSpPr>
          <p:cNvPr id="2" name="Title 1">
            <a:extLst>
              <a:ext uri="{FF2B5EF4-FFF2-40B4-BE49-F238E27FC236}">
                <a16:creationId xmlns:a16="http://schemas.microsoft.com/office/drawing/2014/main" id="{78735900-74B9-449E-9C9E-4A19A64C2A5D}"/>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FE6A2953-184F-423F-990E-EDECAF6AF4B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27049193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285</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1705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712054" cy="307777"/>
          </a:xfrm>
          <a:prstGeom prst="rect">
            <a:avLst/>
          </a:prstGeom>
          <a:solidFill>
            <a:schemeClr val="accent5">
              <a:lumMod val="75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Box 43">
            <a:extLst>
              <a:ext uri="{FF2B5EF4-FFF2-40B4-BE49-F238E27FC236}">
                <a16:creationId xmlns:a16="http://schemas.microsoft.com/office/drawing/2014/main" id="{9217FA13-B149-41C4-84EE-49FFE37AAA32}"/>
              </a:ext>
            </a:extLst>
          </p:cNvPr>
          <p:cNvSpPr txBox="1"/>
          <p:nvPr/>
        </p:nvSpPr>
        <p:spPr>
          <a:xfrm>
            <a:off x="935331" y="5677685"/>
            <a:ext cx="5820149" cy="954107"/>
          </a:xfrm>
          <a:prstGeom prst="rect">
            <a:avLst/>
          </a:prstGeom>
          <a:solidFill>
            <a:schemeClr val="accent5">
              <a:lumMod val="75000"/>
            </a:schemeClr>
          </a:solidFill>
        </p:spPr>
        <p:txBody>
          <a:bodyPr wrap="square" rtlCol="0">
            <a:spAutoFit/>
          </a:bodyPr>
          <a:lstStyle/>
          <a:p>
            <a:r>
              <a:rPr lang="en-US" sz="1400" dirty="0">
                <a:solidFill>
                  <a:srgbClr val="0000FF"/>
                </a:solidFill>
              </a:rPr>
              <a:t>Cyclic esotropia </a:t>
            </a:r>
            <a:r>
              <a:rPr lang="en-US" sz="1400" b="0" dirty="0">
                <a:solidFill>
                  <a:srgbClr val="0000FF"/>
                </a:solidFill>
              </a:rPr>
              <a:t>is a rare disorder in which a comitant ET is present intermittently, usually  every other day . </a:t>
            </a:r>
            <a:r>
              <a:rPr lang="en-US" sz="1400" b="0" dirty="0"/>
              <a:t>The typical </a:t>
            </a:r>
            <a:r>
              <a:rPr lang="en-US" sz="1400" b="0" dirty="0" err="1"/>
              <a:t>pt</a:t>
            </a:r>
            <a:r>
              <a:rPr lang="en-US" sz="1400" b="0" dirty="0"/>
              <a:t> is of  pre-school age. </a:t>
            </a:r>
            <a:r>
              <a:rPr lang="en-US" sz="1400" b="0" dirty="0">
                <a:solidFill>
                  <a:schemeClr val="accent5">
                    <a:lumMod val="75000"/>
                  </a:schemeClr>
                </a:solidFill>
              </a:rPr>
              <a:t>Surgical correction of the maximum observed ET is the treatment of choice.</a:t>
            </a:r>
          </a:p>
        </p:txBody>
      </p:sp>
      <p:sp>
        <p:nvSpPr>
          <p:cNvPr id="45" name="Rectangle 44">
            <a:extLst>
              <a:ext uri="{FF2B5EF4-FFF2-40B4-BE49-F238E27FC236}">
                <a16:creationId xmlns:a16="http://schemas.microsoft.com/office/drawing/2014/main" id="{3725A6A3-83E9-441E-9E50-20BDF321B72E}"/>
              </a:ext>
            </a:extLst>
          </p:cNvPr>
          <p:cNvSpPr/>
          <p:nvPr/>
        </p:nvSpPr>
        <p:spPr bwMode="auto">
          <a:xfrm>
            <a:off x="5609429" y="5949588"/>
            <a:ext cx="963260" cy="20515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solidFill>
                  <a:schemeClr val="tx1"/>
                </a:solidFill>
                <a:effectLst/>
                <a:latin typeface="Arial" charset="0"/>
              </a:rPr>
              <a:t>life stage</a:t>
            </a:r>
          </a:p>
        </p:txBody>
      </p:sp>
      <p:sp>
        <p:nvSpPr>
          <p:cNvPr id="2" name="Title 1">
            <a:extLst>
              <a:ext uri="{FF2B5EF4-FFF2-40B4-BE49-F238E27FC236}">
                <a16:creationId xmlns:a16="http://schemas.microsoft.com/office/drawing/2014/main" id="{DC18ECB6-1BEF-4EC3-9305-7E9CEE9C081B}"/>
              </a:ext>
            </a:extLst>
          </p:cNvPr>
          <p:cNvSpPr>
            <a:spLocks noGrp="1"/>
          </p:cNvSpPr>
          <p:nvPr>
            <p:ph type="title"/>
          </p:nvPr>
        </p:nvSpPr>
        <p:spPr/>
        <p:txBody>
          <a:bodyPr/>
          <a:lstStyle/>
          <a:p>
            <a:endParaRPr lang="en-US"/>
          </a:p>
        </p:txBody>
      </p:sp>
      <p:sp>
        <p:nvSpPr>
          <p:cNvPr id="46" name="TextBox 45">
            <a:extLst>
              <a:ext uri="{FF2B5EF4-FFF2-40B4-BE49-F238E27FC236}">
                <a16:creationId xmlns:a16="http://schemas.microsoft.com/office/drawing/2014/main" id="{48E26BAD-3CCA-448E-8911-CA12B416A77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18242424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286</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1705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712054" cy="307777"/>
          </a:xfrm>
          <a:prstGeom prst="rect">
            <a:avLst/>
          </a:prstGeom>
          <a:solidFill>
            <a:schemeClr val="accent5">
              <a:lumMod val="75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Box 43">
            <a:extLst>
              <a:ext uri="{FF2B5EF4-FFF2-40B4-BE49-F238E27FC236}">
                <a16:creationId xmlns:a16="http://schemas.microsoft.com/office/drawing/2014/main" id="{9217FA13-B149-41C4-84EE-49FFE37AAA32}"/>
              </a:ext>
            </a:extLst>
          </p:cNvPr>
          <p:cNvSpPr txBox="1"/>
          <p:nvPr/>
        </p:nvSpPr>
        <p:spPr>
          <a:xfrm>
            <a:off x="935331" y="5677685"/>
            <a:ext cx="5820149" cy="954107"/>
          </a:xfrm>
          <a:prstGeom prst="rect">
            <a:avLst/>
          </a:prstGeom>
          <a:solidFill>
            <a:schemeClr val="accent5">
              <a:lumMod val="75000"/>
            </a:schemeClr>
          </a:solidFill>
        </p:spPr>
        <p:txBody>
          <a:bodyPr wrap="square" rtlCol="0">
            <a:spAutoFit/>
          </a:bodyPr>
          <a:lstStyle/>
          <a:p>
            <a:r>
              <a:rPr lang="en-US" sz="1400" dirty="0">
                <a:solidFill>
                  <a:srgbClr val="0000FF"/>
                </a:solidFill>
              </a:rPr>
              <a:t>Cyclic esotropia </a:t>
            </a:r>
            <a:r>
              <a:rPr lang="en-US" sz="1400" b="0" dirty="0">
                <a:solidFill>
                  <a:srgbClr val="0000FF"/>
                </a:solidFill>
              </a:rPr>
              <a:t>is a rare disorder in which a comitant ET is present intermittently, usually  every other day . </a:t>
            </a:r>
            <a:r>
              <a:rPr lang="en-US" sz="1400" b="0" dirty="0"/>
              <a:t>The typical </a:t>
            </a:r>
            <a:r>
              <a:rPr lang="en-US" sz="1400" b="0" dirty="0" err="1"/>
              <a:t>pt</a:t>
            </a:r>
            <a:r>
              <a:rPr lang="en-US" sz="1400" b="0" dirty="0"/>
              <a:t> is of  pre-school age. </a:t>
            </a:r>
            <a:r>
              <a:rPr lang="en-US" sz="1400" b="0" dirty="0">
                <a:solidFill>
                  <a:schemeClr val="accent5">
                    <a:lumMod val="75000"/>
                  </a:schemeClr>
                </a:solidFill>
              </a:rPr>
              <a:t>Surgical correction of the maximum observed ET is the treatment of choice.</a:t>
            </a:r>
          </a:p>
        </p:txBody>
      </p:sp>
      <p:sp>
        <p:nvSpPr>
          <p:cNvPr id="2" name="Title 1">
            <a:extLst>
              <a:ext uri="{FF2B5EF4-FFF2-40B4-BE49-F238E27FC236}">
                <a16:creationId xmlns:a16="http://schemas.microsoft.com/office/drawing/2014/main" id="{38DAFA1A-497C-45F3-8938-05C9DE1F1023}"/>
              </a:ext>
            </a:extLst>
          </p:cNvPr>
          <p:cNvSpPr>
            <a:spLocks noGrp="1"/>
          </p:cNvSpPr>
          <p:nvPr>
            <p:ph type="title"/>
          </p:nvPr>
        </p:nvSpPr>
        <p:spPr/>
        <p:txBody>
          <a:bodyPr/>
          <a:lstStyle/>
          <a:p>
            <a:endParaRPr lang="en-US"/>
          </a:p>
        </p:txBody>
      </p:sp>
      <p:sp>
        <p:nvSpPr>
          <p:cNvPr id="45" name="TextBox 44">
            <a:extLst>
              <a:ext uri="{FF2B5EF4-FFF2-40B4-BE49-F238E27FC236}">
                <a16:creationId xmlns:a16="http://schemas.microsoft.com/office/drawing/2014/main" id="{EF073A6A-3F23-4A0E-AF58-BDA1046E060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12692128"/>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1" name="Text Box 3">
            <a:extLst>
              <a:ext uri="{FF2B5EF4-FFF2-40B4-BE49-F238E27FC236}">
                <a16:creationId xmlns:a16="http://schemas.microsoft.com/office/drawing/2014/main" id="{EA0011C5-75F1-4ECC-8DED-34C294D35DF6}"/>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2" name="Text Box 4">
            <a:extLst>
              <a:ext uri="{FF2B5EF4-FFF2-40B4-BE49-F238E27FC236}">
                <a16:creationId xmlns:a16="http://schemas.microsoft.com/office/drawing/2014/main" id="{22756FFC-F5E2-4B7C-B36E-12987F939C8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201733" name="Text Box 5">
            <a:extLst>
              <a:ext uri="{FF2B5EF4-FFF2-40B4-BE49-F238E27FC236}">
                <a16:creationId xmlns:a16="http://schemas.microsoft.com/office/drawing/2014/main" id="{59A62AC2-4FD4-422E-BF38-2222D0753F0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chemeClr val="bg1">
                    <a:lumMod val="75000"/>
                  </a:schemeClr>
                </a:solidFill>
              </a:rPr>
              <a:t>Accommodative</a:t>
            </a:r>
          </a:p>
        </p:txBody>
      </p:sp>
      <p:sp>
        <p:nvSpPr>
          <p:cNvPr id="201734" name="Text Box 6">
            <a:extLst>
              <a:ext uri="{FF2B5EF4-FFF2-40B4-BE49-F238E27FC236}">
                <a16:creationId xmlns:a16="http://schemas.microsoft.com/office/drawing/2014/main" id="{49F65D4A-F038-4F65-AC30-5E7098000939}"/>
              </a:ext>
            </a:extLst>
          </p:cNvPr>
          <p:cNvSpPr txBox="1">
            <a:spLocks noChangeArrowheads="1"/>
          </p:cNvSpPr>
          <p:nvPr/>
        </p:nvSpPr>
        <p:spPr bwMode="auto">
          <a:xfrm>
            <a:off x="6584950" y="4365625"/>
            <a:ext cx="2355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00FF"/>
                </a:solidFill>
              </a:rPr>
              <a:t>Nonaccommodative</a:t>
            </a:r>
          </a:p>
        </p:txBody>
      </p:sp>
      <p:sp>
        <p:nvSpPr>
          <p:cNvPr id="201735" name="Text Box 7">
            <a:extLst>
              <a:ext uri="{FF2B5EF4-FFF2-40B4-BE49-F238E27FC236}">
                <a16:creationId xmlns:a16="http://schemas.microsoft.com/office/drawing/2014/main" id="{635275AD-2BDF-46D1-AC5B-58534F064F0F}"/>
              </a:ext>
            </a:extLst>
          </p:cNvPr>
          <p:cNvSpPr txBox="1">
            <a:spLocks noChangeArrowheads="1"/>
          </p:cNvSpPr>
          <p:nvPr/>
        </p:nvSpPr>
        <p:spPr bwMode="auto">
          <a:xfrm>
            <a:off x="3505200" y="5678488"/>
            <a:ext cx="1212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201736" name="Text Box 8">
            <a:extLst>
              <a:ext uri="{FF2B5EF4-FFF2-40B4-BE49-F238E27FC236}">
                <a16:creationId xmlns:a16="http://schemas.microsoft.com/office/drawing/2014/main" id="{9BDF7830-719C-47F3-8D4A-C2ED03180509}"/>
              </a:ext>
            </a:extLst>
          </p:cNvPr>
          <p:cNvSpPr txBox="1">
            <a:spLocks noChangeArrowheads="1"/>
          </p:cNvSpPr>
          <p:nvPr/>
        </p:nvSpPr>
        <p:spPr bwMode="auto">
          <a:xfrm>
            <a:off x="5105400" y="5662613"/>
            <a:ext cx="15430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201737" name="Line 9">
            <a:extLst>
              <a:ext uri="{FF2B5EF4-FFF2-40B4-BE49-F238E27FC236}">
                <a16:creationId xmlns:a16="http://schemas.microsoft.com/office/drawing/2014/main" id="{1234D6E6-D726-4260-A04E-5D24620C2033}"/>
              </a:ext>
            </a:extLst>
          </p:cNvPr>
          <p:cNvSpPr>
            <a:spLocks noChangeShapeType="1"/>
          </p:cNvSpPr>
          <p:nvPr/>
        </p:nvSpPr>
        <p:spPr bwMode="auto">
          <a:xfrm flipH="1">
            <a:off x="2317750" y="2030413"/>
            <a:ext cx="23622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8" name="Line 10">
            <a:extLst>
              <a:ext uri="{FF2B5EF4-FFF2-40B4-BE49-F238E27FC236}">
                <a16:creationId xmlns:a16="http://schemas.microsoft.com/office/drawing/2014/main" id="{69EA37F9-1BA3-4F45-9E32-1AE8F2A32D3F}"/>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39" name="Line 11">
            <a:extLst>
              <a:ext uri="{FF2B5EF4-FFF2-40B4-BE49-F238E27FC236}">
                <a16:creationId xmlns:a16="http://schemas.microsoft.com/office/drawing/2014/main" id="{B2C46AA6-8721-48A9-BB74-C74D3EE0EEF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0" name="Line 12">
            <a:extLst>
              <a:ext uri="{FF2B5EF4-FFF2-40B4-BE49-F238E27FC236}">
                <a16:creationId xmlns:a16="http://schemas.microsoft.com/office/drawing/2014/main" id="{1C179740-AC3D-4DFC-8362-66425CA23A8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1" name="Line 13">
            <a:extLst>
              <a:ext uri="{FF2B5EF4-FFF2-40B4-BE49-F238E27FC236}">
                <a16:creationId xmlns:a16="http://schemas.microsoft.com/office/drawing/2014/main" id="{BBB18392-25E8-46C8-861F-6D3C2E52120C}"/>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2" name="Line 14">
            <a:extLst>
              <a:ext uri="{FF2B5EF4-FFF2-40B4-BE49-F238E27FC236}">
                <a16:creationId xmlns:a16="http://schemas.microsoft.com/office/drawing/2014/main" id="{1DC19359-D89E-4CB6-AA92-0229E98E2CD4}"/>
              </a:ext>
            </a:extLst>
          </p:cNvPr>
          <p:cNvSpPr>
            <a:spLocks noChangeShapeType="1"/>
          </p:cNvSpPr>
          <p:nvPr/>
        </p:nvSpPr>
        <p:spPr bwMode="auto">
          <a:xfrm>
            <a:off x="6584950" y="3327400"/>
            <a:ext cx="990600" cy="95250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C1D65D41-222A-416E-9BDF-D6B9F104084F}"/>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02D53DD5-971D-4034-963C-5C86920DA8AD}"/>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Rectangle 17">
            <a:extLst>
              <a:ext uri="{FF2B5EF4-FFF2-40B4-BE49-F238E27FC236}">
                <a16:creationId xmlns:a16="http://schemas.microsoft.com/office/drawing/2014/main" id="{35B72C3C-CE31-4238-A4BB-B95FA351C89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201746" name="Rectangle 18">
            <a:extLst>
              <a:ext uri="{FF2B5EF4-FFF2-40B4-BE49-F238E27FC236}">
                <a16:creationId xmlns:a16="http://schemas.microsoft.com/office/drawing/2014/main" id="{A433004B-12E8-4CAF-8A83-E19AF18CF3A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201747" name="Text Box 19">
            <a:extLst>
              <a:ext uri="{FF2B5EF4-FFF2-40B4-BE49-F238E27FC236}">
                <a16:creationId xmlns:a16="http://schemas.microsoft.com/office/drawing/2014/main" id="{9A6345C0-89F6-4404-B6FD-C30B07C33E9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Congenital (onset &lt; age 6 m)</a:t>
            </a:r>
          </a:p>
        </p:txBody>
      </p:sp>
      <p:sp>
        <p:nvSpPr>
          <p:cNvPr id="201748" name="Text Box 20">
            <a:extLst>
              <a:ext uri="{FF2B5EF4-FFF2-40B4-BE49-F238E27FC236}">
                <a16:creationId xmlns:a16="http://schemas.microsoft.com/office/drawing/2014/main" id="{1ACFA410-CB90-4C91-BCCB-D1F215108CD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201749" name="Text Box 21">
            <a:extLst>
              <a:ext uri="{FF2B5EF4-FFF2-40B4-BE49-F238E27FC236}">
                <a16:creationId xmlns:a16="http://schemas.microsoft.com/office/drawing/2014/main" id="{B38C3D47-7C04-4C9D-AB62-3AD39A88C94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201766" name="Text Box 38">
            <a:extLst>
              <a:ext uri="{FF2B5EF4-FFF2-40B4-BE49-F238E27FC236}">
                <a16:creationId xmlns:a16="http://schemas.microsoft.com/office/drawing/2014/main" id="{027670DF-B0EA-4DE1-8049-FEF7FD5C441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201767" name="Text Box 39">
            <a:extLst>
              <a:ext uri="{FF2B5EF4-FFF2-40B4-BE49-F238E27FC236}">
                <a16:creationId xmlns:a16="http://schemas.microsoft.com/office/drawing/2014/main" id="{7376E554-5BB3-427D-8036-1EC6778886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201768" name="Text Box 40">
            <a:extLst>
              <a:ext uri="{FF2B5EF4-FFF2-40B4-BE49-F238E27FC236}">
                <a16:creationId xmlns:a16="http://schemas.microsoft.com/office/drawing/2014/main" id="{EA400A4A-5722-47A1-B3D6-6F562450A150}"/>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201769" name="Line 41">
            <a:extLst>
              <a:ext uri="{FF2B5EF4-FFF2-40B4-BE49-F238E27FC236}">
                <a16:creationId xmlns:a16="http://schemas.microsoft.com/office/drawing/2014/main" id="{9374AF32-6517-41D7-9E8E-47BB504129A4}"/>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0" name="Line 42">
            <a:extLst>
              <a:ext uri="{FF2B5EF4-FFF2-40B4-BE49-F238E27FC236}">
                <a16:creationId xmlns:a16="http://schemas.microsoft.com/office/drawing/2014/main" id="{0508501E-2074-4280-A9F6-4120D1C053B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1" name="Line 43">
            <a:extLst>
              <a:ext uri="{FF2B5EF4-FFF2-40B4-BE49-F238E27FC236}">
                <a16:creationId xmlns:a16="http://schemas.microsoft.com/office/drawing/2014/main" id="{5281FF5F-D0C5-47A5-8291-D259A03973EB}"/>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2" name="Line 44">
            <a:extLst>
              <a:ext uri="{FF2B5EF4-FFF2-40B4-BE49-F238E27FC236}">
                <a16:creationId xmlns:a16="http://schemas.microsoft.com/office/drawing/2014/main" id="{8E750CD2-4C78-41B4-99E8-D4E30D4068C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75" name="Slide Number Placeholder 1">
            <a:extLst>
              <a:ext uri="{FF2B5EF4-FFF2-40B4-BE49-F238E27FC236}">
                <a16:creationId xmlns:a16="http://schemas.microsoft.com/office/drawing/2014/main" id="{320396F5-8904-4109-BE13-8458CD82E26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7496D9B-9E6D-49F7-946D-E1E01E67B5B8}" type="slidenum">
              <a:rPr lang="en-US" altLang="en-US" sz="1000"/>
              <a:pPr>
                <a:spcBef>
                  <a:spcPct val="0"/>
                </a:spcBef>
                <a:buClrTx/>
                <a:buSzTx/>
                <a:buFontTx/>
                <a:buNone/>
              </a:pPr>
              <a:t>287</a:t>
            </a:fld>
            <a:endParaRPr lang="en-US" altLang="en-US" sz="1000"/>
          </a:p>
        </p:txBody>
      </p:sp>
      <p:sp>
        <p:nvSpPr>
          <p:cNvPr id="63" name="Text Box 29">
            <a:extLst>
              <a:ext uri="{FF2B5EF4-FFF2-40B4-BE49-F238E27FC236}">
                <a16:creationId xmlns:a16="http://schemas.microsoft.com/office/drawing/2014/main" id="{24A89D58-B386-4FF7-86F4-2B98C9E5302E}"/>
              </a:ext>
            </a:extLst>
          </p:cNvPr>
          <p:cNvSpPr txBox="1">
            <a:spLocks noChangeArrowheads="1"/>
          </p:cNvSpPr>
          <p:nvPr/>
        </p:nvSpPr>
        <p:spPr bwMode="auto">
          <a:xfrm>
            <a:off x="6955580" y="4949560"/>
            <a:ext cx="84189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Sensory</a:t>
            </a:r>
          </a:p>
        </p:txBody>
      </p:sp>
      <p:sp>
        <p:nvSpPr>
          <p:cNvPr id="64" name="Text Box 31">
            <a:extLst>
              <a:ext uri="{FF2B5EF4-FFF2-40B4-BE49-F238E27FC236}">
                <a16:creationId xmlns:a16="http://schemas.microsoft.com/office/drawing/2014/main" id="{7CDB0F98-F23F-499D-98E6-6D4ADBEB30F0}"/>
              </a:ext>
            </a:extLst>
          </p:cNvPr>
          <p:cNvSpPr txBox="1">
            <a:spLocks noChangeArrowheads="1"/>
          </p:cNvSpPr>
          <p:nvPr/>
        </p:nvSpPr>
        <p:spPr bwMode="auto">
          <a:xfrm>
            <a:off x="6948652" y="4681958"/>
            <a:ext cx="6191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Basic</a:t>
            </a:r>
          </a:p>
        </p:txBody>
      </p:sp>
      <p:sp>
        <p:nvSpPr>
          <p:cNvPr id="65" name="Line 33">
            <a:extLst>
              <a:ext uri="{FF2B5EF4-FFF2-40B4-BE49-F238E27FC236}">
                <a16:creationId xmlns:a16="http://schemas.microsoft.com/office/drawing/2014/main" id="{918CC147-A873-4D06-B0DD-342F87F41E95}"/>
              </a:ext>
            </a:extLst>
          </p:cNvPr>
          <p:cNvSpPr>
            <a:spLocks noChangeShapeType="1"/>
          </p:cNvSpPr>
          <p:nvPr/>
        </p:nvSpPr>
        <p:spPr bwMode="auto">
          <a:xfrm>
            <a:off x="6934200" y="48614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6" name="Line 34">
            <a:extLst>
              <a:ext uri="{FF2B5EF4-FFF2-40B4-BE49-F238E27FC236}">
                <a16:creationId xmlns:a16="http://schemas.microsoft.com/office/drawing/2014/main" id="{06CABF7E-7985-4926-9EB2-C4610664626C}"/>
              </a:ext>
            </a:extLst>
          </p:cNvPr>
          <p:cNvSpPr>
            <a:spLocks noChangeShapeType="1"/>
          </p:cNvSpPr>
          <p:nvPr/>
        </p:nvSpPr>
        <p:spPr bwMode="auto">
          <a:xfrm>
            <a:off x="6934200" y="5379009"/>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7" name="Line 35">
            <a:extLst>
              <a:ext uri="{FF2B5EF4-FFF2-40B4-BE49-F238E27FC236}">
                <a16:creationId xmlns:a16="http://schemas.microsoft.com/office/drawing/2014/main" id="{CBCE69D0-E822-4D44-A529-690A643EA010}"/>
              </a:ext>
            </a:extLst>
          </p:cNvPr>
          <p:cNvSpPr>
            <a:spLocks noChangeShapeType="1"/>
          </p:cNvSpPr>
          <p:nvPr/>
        </p:nvSpPr>
        <p:spPr bwMode="auto">
          <a:xfrm>
            <a:off x="6934200" y="5090085"/>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8" name="Text Box 36">
            <a:extLst>
              <a:ext uri="{FF2B5EF4-FFF2-40B4-BE49-F238E27FC236}">
                <a16:creationId xmlns:a16="http://schemas.microsoft.com/office/drawing/2014/main" id="{E94AA0E0-EC70-4F06-B5D3-C99CB0C18C0B}"/>
              </a:ext>
            </a:extLst>
          </p:cNvPr>
          <p:cNvSpPr txBox="1">
            <a:spLocks noChangeArrowheads="1"/>
          </p:cNvSpPr>
          <p:nvPr/>
        </p:nvSpPr>
        <p:spPr bwMode="auto">
          <a:xfrm>
            <a:off x="6948816" y="5755688"/>
            <a:ext cx="11705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Consecutive</a:t>
            </a:r>
          </a:p>
        </p:txBody>
      </p:sp>
      <p:sp>
        <p:nvSpPr>
          <p:cNvPr id="69" name="Text Box 37">
            <a:extLst>
              <a:ext uri="{FF2B5EF4-FFF2-40B4-BE49-F238E27FC236}">
                <a16:creationId xmlns:a16="http://schemas.microsoft.com/office/drawing/2014/main" id="{653FA065-1879-4D80-AB1C-3A360B999D1C}"/>
              </a:ext>
            </a:extLst>
          </p:cNvPr>
          <p:cNvSpPr txBox="1">
            <a:spLocks noChangeArrowheads="1"/>
          </p:cNvSpPr>
          <p:nvPr/>
        </p:nvSpPr>
        <p:spPr bwMode="auto">
          <a:xfrm>
            <a:off x="6931051" y="5472839"/>
            <a:ext cx="1631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chemeClr val="bg1">
                    <a:lumMod val="75000"/>
                  </a:schemeClr>
                </a:solidFill>
              </a:rPr>
              <a:t>Spasm of the near</a:t>
            </a:r>
          </a:p>
        </p:txBody>
      </p:sp>
      <p:sp>
        <p:nvSpPr>
          <p:cNvPr id="70" name="Text Box 38">
            <a:extLst>
              <a:ext uri="{FF2B5EF4-FFF2-40B4-BE49-F238E27FC236}">
                <a16:creationId xmlns:a16="http://schemas.microsoft.com/office/drawing/2014/main" id="{A26B92F7-42A8-46A7-ABC7-3157E84ED480}"/>
              </a:ext>
            </a:extLst>
          </p:cNvPr>
          <p:cNvSpPr txBox="1">
            <a:spLocks noChangeArrowheads="1"/>
          </p:cNvSpPr>
          <p:nvPr/>
        </p:nvSpPr>
        <p:spPr bwMode="auto">
          <a:xfrm>
            <a:off x="6926909" y="5211200"/>
            <a:ext cx="21130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B2B2B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chemeClr val="bg1">
                    <a:lumMod val="75000"/>
                  </a:schemeClr>
                </a:solidFill>
              </a:rPr>
              <a:t>Divergence insufficiency</a:t>
            </a:r>
          </a:p>
        </p:txBody>
      </p:sp>
      <p:sp>
        <p:nvSpPr>
          <p:cNvPr id="71" name="Line 40">
            <a:extLst>
              <a:ext uri="{FF2B5EF4-FFF2-40B4-BE49-F238E27FC236}">
                <a16:creationId xmlns:a16="http://schemas.microsoft.com/office/drawing/2014/main" id="{9F1845A3-1D7E-47EE-BEE7-CD286E5691B3}"/>
              </a:ext>
            </a:extLst>
          </p:cNvPr>
          <p:cNvSpPr>
            <a:spLocks noChangeShapeType="1"/>
          </p:cNvSpPr>
          <p:nvPr/>
        </p:nvSpPr>
        <p:spPr bwMode="auto">
          <a:xfrm>
            <a:off x="6937375" y="5637772"/>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2" name="Text Box 43">
            <a:extLst>
              <a:ext uri="{FF2B5EF4-FFF2-40B4-BE49-F238E27FC236}">
                <a16:creationId xmlns:a16="http://schemas.microsoft.com/office/drawing/2014/main" id="{84F66008-B0F3-4CF5-878F-4559C2E6CB96}"/>
              </a:ext>
            </a:extLst>
          </p:cNvPr>
          <p:cNvSpPr txBox="1">
            <a:spLocks noChangeArrowheads="1"/>
          </p:cNvSpPr>
          <p:nvPr/>
        </p:nvSpPr>
        <p:spPr bwMode="auto">
          <a:xfrm>
            <a:off x="6962525" y="6019800"/>
            <a:ext cx="712054" cy="307777"/>
          </a:xfrm>
          <a:prstGeom prst="rect">
            <a:avLst/>
          </a:prstGeom>
          <a:solidFill>
            <a:schemeClr val="accent5">
              <a:lumMod val="75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Cyclic</a:t>
            </a:r>
          </a:p>
        </p:txBody>
      </p:sp>
      <p:sp>
        <p:nvSpPr>
          <p:cNvPr id="73" name="Line 32">
            <a:extLst>
              <a:ext uri="{FF2B5EF4-FFF2-40B4-BE49-F238E27FC236}">
                <a16:creationId xmlns:a16="http://schemas.microsoft.com/office/drawing/2014/main" id="{03F2BC54-7E70-4183-AE80-2451F779242B}"/>
              </a:ext>
            </a:extLst>
          </p:cNvPr>
          <p:cNvSpPr>
            <a:spLocks noChangeShapeType="1"/>
          </p:cNvSpPr>
          <p:nvPr/>
        </p:nvSpPr>
        <p:spPr bwMode="auto">
          <a:xfrm>
            <a:off x="6926011" y="4693209"/>
            <a:ext cx="36514" cy="151635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4" name="Line 34">
            <a:extLst>
              <a:ext uri="{FF2B5EF4-FFF2-40B4-BE49-F238E27FC236}">
                <a16:creationId xmlns:a16="http://schemas.microsoft.com/office/drawing/2014/main" id="{C365758C-6EA4-403D-B091-550FB0E54D92}"/>
              </a:ext>
            </a:extLst>
          </p:cNvPr>
          <p:cNvSpPr>
            <a:spLocks noChangeShapeType="1"/>
          </p:cNvSpPr>
          <p:nvPr/>
        </p:nvSpPr>
        <p:spPr bwMode="auto">
          <a:xfrm>
            <a:off x="6934200" y="6202922"/>
            <a:ext cx="762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5" name="Line 35">
            <a:extLst>
              <a:ext uri="{FF2B5EF4-FFF2-40B4-BE49-F238E27FC236}">
                <a16:creationId xmlns:a16="http://schemas.microsoft.com/office/drawing/2014/main" id="{628AEDD7-5591-4614-91A5-06D207CE50E6}"/>
              </a:ext>
            </a:extLst>
          </p:cNvPr>
          <p:cNvSpPr>
            <a:spLocks noChangeShapeType="1"/>
          </p:cNvSpPr>
          <p:nvPr/>
        </p:nvSpPr>
        <p:spPr bwMode="auto">
          <a:xfrm>
            <a:off x="6934200" y="5913998"/>
            <a:ext cx="76200" cy="0"/>
          </a:xfrm>
          <a:prstGeom prst="line">
            <a:avLst/>
          </a:prstGeom>
          <a:noFill/>
          <a:ln w="12700">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4" name="TextBox 43">
            <a:extLst>
              <a:ext uri="{FF2B5EF4-FFF2-40B4-BE49-F238E27FC236}">
                <a16:creationId xmlns:a16="http://schemas.microsoft.com/office/drawing/2014/main" id="{9217FA13-B149-41C4-84EE-49FFE37AAA32}"/>
              </a:ext>
            </a:extLst>
          </p:cNvPr>
          <p:cNvSpPr txBox="1"/>
          <p:nvPr/>
        </p:nvSpPr>
        <p:spPr>
          <a:xfrm>
            <a:off x="935331" y="5677685"/>
            <a:ext cx="5820149" cy="954107"/>
          </a:xfrm>
          <a:prstGeom prst="rect">
            <a:avLst/>
          </a:prstGeom>
          <a:solidFill>
            <a:schemeClr val="accent5">
              <a:lumMod val="75000"/>
            </a:schemeClr>
          </a:solidFill>
        </p:spPr>
        <p:txBody>
          <a:bodyPr wrap="square" rtlCol="0">
            <a:spAutoFit/>
          </a:bodyPr>
          <a:lstStyle/>
          <a:p>
            <a:r>
              <a:rPr lang="en-US" sz="1400" dirty="0">
                <a:solidFill>
                  <a:srgbClr val="0000FF"/>
                </a:solidFill>
              </a:rPr>
              <a:t>Cyclic esotropia </a:t>
            </a:r>
            <a:r>
              <a:rPr lang="en-US" sz="1400" b="0" dirty="0">
                <a:solidFill>
                  <a:srgbClr val="0000FF"/>
                </a:solidFill>
              </a:rPr>
              <a:t>is a rare disorder in which a comitant ET is present intermittently, usually  every other day . </a:t>
            </a:r>
            <a:r>
              <a:rPr lang="en-US" sz="1400" b="0" dirty="0"/>
              <a:t>The typical </a:t>
            </a:r>
            <a:r>
              <a:rPr lang="en-US" sz="1400" b="0" dirty="0" err="1"/>
              <a:t>pt</a:t>
            </a:r>
            <a:r>
              <a:rPr lang="en-US" sz="1400" b="0" dirty="0"/>
              <a:t> is of  pre-school age. </a:t>
            </a:r>
            <a:r>
              <a:rPr lang="en-US" sz="1400" b="0" dirty="0">
                <a:solidFill>
                  <a:srgbClr val="0000FF"/>
                </a:solidFill>
              </a:rPr>
              <a:t>Surgical correction of the maximum observed ET is the treatment of choice.</a:t>
            </a:r>
          </a:p>
        </p:txBody>
      </p:sp>
      <p:sp>
        <p:nvSpPr>
          <p:cNvPr id="45" name="TextBox 44">
            <a:extLst>
              <a:ext uri="{FF2B5EF4-FFF2-40B4-BE49-F238E27FC236}">
                <a16:creationId xmlns:a16="http://schemas.microsoft.com/office/drawing/2014/main" id="{9DC0B0E2-1974-4AC6-8DD8-A7EB99F9BB6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893982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6EAEF4B0-DC27-4757-8278-3DBA3D30C265}"/>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6867" name="Rectangle 3">
            <a:extLst>
              <a:ext uri="{FF2B5EF4-FFF2-40B4-BE49-F238E27FC236}">
                <a16:creationId xmlns:a16="http://schemas.microsoft.com/office/drawing/2014/main" id="{D398FD30-4F76-444D-BA6F-0ADA9B6C031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6869" name="Text Box 22">
            <a:extLst>
              <a:ext uri="{FF2B5EF4-FFF2-40B4-BE49-F238E27FC236}">
                <a16:creationId xmlns:a16="http://schemas.microsoft.com/office/drawing/2014/main" id="{C189191C-DF3E-45E7-B756-696430E27CE7}"/>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6870" name="Text Box 23">
            <a:extLst>
              <a:ext uri="{FF2B5EF4-FFF2-40B4-BE49-F238E27FC236}">
                <a16:creationId xmlns:a16="http://schemas.microsoft.com/office/drawing/2014/main" id="{B1D1DF61-CB9C-4CB4-8B9D-54D3805D09B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6871" name="Text Box 24">
            <a:extLst>
              <a:ext uri="{FF2B5EF4-FFF2-40B4-BE49-F238E27FC236}">
                <a16:creationId xmlns:a16="http://schemas.microsoft.com/office/drawing/2014/main" id="{2C824A8C-F2FF-4009-A04D-93F8DE3FB83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6872" name="Line 25">
            <a:extLst>
              <a:ext uri="{FF2B5EF4-FFF2-40B4-BE49-F238E27FC236}">
                <a16:creationId xmlns:a16="http://schemas.microsoft.com/office/drawing/2014/main" id="{296E867C-9F26-43D1-8AD0-877CF100440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3" name="Line 26">
            <a:extLst>
              <a:ext uri="{FF2B5EF4-FFF2-40B4-BE49-F238E27FC236}">
                <a16:creationId xmlns:a16="http://schemas.microsoft.com/office/drawing/2014/main" id="{634B5591-2C30-4B4D-8714-BF5B9710165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4" name="Slide Number Placeholder 1">
            <a:extLst>
              <a:ext uri="{FF2B5EF4-FFF2-40B4-BE49-F238E27FC236}">
                <a16:creationId xmlns:a16="http://schemas.microsoft.com/office/drawing/2014/main" id="{2854EC19-A27B-4E5C-9897-C267B2C29125}"/>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0A1310E-97EA-452A-BF19-F8CC00A2C6C7}" type="slidenum">
              <a:rPr lang="en-US" altLang="en-US" sz="1000"/>
              <a:pPr>
                <a:spcBef>
                  <a:spcPct val="0"/>
                </a:spcBef>
                <a:buClrTx/>
                <a:buSzTx/>
                <a:buFontTx/>
                <a:buNone/>
              </a:pPr>
              <a:t>29</a:t>
            </a:fld>
            <a:endParaRPr lang="en-US" altLang="en-US" sz="1000"/>
          </a:p>
        </p:txBody>
      </p:sp>
      <p:sp>
        <p:nvSpPr>
          <p:cNvPr id="36875" name="TextBox 1">
            <a:extLst>
              <a:ext uri="{FF2B5EF4-FFF2-40B4-BE49-F238E27FC236}">
                <a16:creationId xmlns:a16="http://schemas.microsoft.com/office/drawing/2014/main" id="{E4B02CF6-1D2D-4DDF-9608-AA907FC794B2}"/>
              </a:ext>
            </a:extLst>
          </p:cNvPr>
          <p:cNvSpPr txBox="1">
            <a:spLocks noChangeArrowheads="1"/>
          </p:cNvSpPr>
          <p:nvPr/>
        </p:nvSpPr>
        <p:spPr bwMode="auto">
          <a:xfrm>
            <a:off x="457200" y="3505200"/>
            <a:ext cx="8077200" cy="1816100"/>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Given that episodic strabismus is common in infancy, at what </a:t>
            </a:r>
            <a:r>
              <a:rPr lang="en-US" altLang="en-US" sz="1600" i="1" dirty="0">
                <a:solidFill>
                  <a:srgbClr val="0000FF"/>
                </a:solidFill>
              </a:rPr>
              <a:t>should</a:t>
            </a:r>
            <a:r>
              <a:rPr lang="en-US" altLang="en-US" sz="1600" b="0" i="1" dirty="0">
                <a:solidFill>
                  <a:srgbClr val="0000FF"/>
                </a:solidFill>
              </a:rPr>
              <a:t> make you worry that the infant has a congenital ET?</a:t>
            </a:r>
          </a:p>
          <a:p>
            <a:pPr eaLnBrk="1" hangingPunct="1">
              <a:spcBef>
                <a:spcPct val="0"/>
              </a:spcBef>
              <a:buClrTx/>
              <a:buSzTx/>
              <a:buFontTx/>
              <a:buNone/>
            </a:pPr>
            <a:r>
              <a:rPr lang="en-US" altLang="en-US" sz="1600" b="0" dirty="0">
                <a:solidFill>
                  <a:srgbClr val="0000FF"/>
                </a:solidFill>
              </a:rPr>
              <a:t>If the ET is…</a:t>
            </a:r>
          </a:p>
          <a:p>
            <a:pPr eaLnBrk="1" hangingPunct="1">
              <a:spcBef>
                <a:spcPct val="0"/>
              </a:spcBef>
              <a:buClrTx/>
              <a:buSzTx/>
              <a:buFontTx/>
              <a:buNone/>
            </a:pPr>
            <a:r>
              <a:rPr lang="en-US" altLang="en-US" sz="1600" b="0" dirty="0">
                <a:solidFill>
                  <a:srgbClr val="0000FF"/>
                </a:solidFill>
              </a:rPr>
              <a:t>--present after age  2  months;</a:t>
            </a:r>
          </a:p>
          <a:p>
            <a:pPr eaLnBrk="1" hangingPunct="1">
              <a:spcBef>
                <a:spcPct val="0"/>
              </a:spcBef>
              <a:buClrTx/>
              <a:buSzTx/>
              <a:buFontTx/>
              <a:buNone/>
            </a:pPr>
            <a:r>
              <a:rPr lang="en-US" altLang="en-US" sz="1600" b="0" dirty="0">
                <a:solidFill>
                  <a:srgbClr val="0000FF"/>
                </a:solidFill>
              </a:rPr>
              <a:t>--constant; and</a:t>
            </a:r>
          </a:p>
          <a:p>
            <a:pPr eaLnBrk="1" hangingPunct="1">
              <a:spcBef>
                <a:spcPct val="0"/>
              </a:spcBef>
              <a:buClrTx/>
              <a:buSzTx/>
              <a:buFontTx/>
              <a:buNone/>
            </a:pPr>
            <a:r>
              <a:rPr lang="en-US" altLang="en-US" sz="1600" b="0" dirty="0">
                <a:solidFill>
                  <a:srgbClr val="0000FF"/>
                </a:solidFill>
              </a:rPr>
              <a:t>--large (defined as greater than  30</a:t>
            </a:r>
            <a:r>
              <a:rPr lang="en-US" altLang="en-US" sz="1600" b="0" dirty="0">
                <a:solidFill>
                  <a:srgbClr val="0000FF"/>
                </a:solidFill>
                <a:latin typeface="Symbol" panose="05050102010706020507" pitchFamily="18" charset="2"/>
              </a:rPr>
              <a:t>D </a:t>
            </a:r>
            <a:r>
              <a:rPr lang="en-US" altLang="en-US" sz="1600" b="0" dirty="0">
                <a:solidFill>
                  <a:srgbClr val="0000FF"/>
                </a:solidFill>
              </a:rPr>
              <a:t>),</a:t>
            </a:r>
          </a:p>
          <a:p>
            <a:pPr eaLnBrk="1" hangingPunct="1">
              <a:spcBef>
                <a:spcPct val="0"/>
              </a:spcBef>
              <a:buClrTx/>
              <a:buSzTx/>
              <a:buFontTx/>
              <a:buNone/>
            </a:pPr>
            <a:r>
              <a:rPr lang="en-US" altLang="en-US" sz="1600" b="0" dirty="0">
                <a:solidFill>
                  <a:srgbClr val="0000FF"/>
                </a:solidFill>
              </a:rPr>
              <a:t>…it probably represents a congenital ET needing treatment</a:t>
            </a:r>
          </a:p>
        </p:txBody>
      </p:sp>
      <p:sp>
        <p:nvSpPr>
          <p:cNvPr id="36876" name="Rectangle 2">
            <a:extLst>
              <a:ext uri="{FF2B5EF4-FFF2-40B4-BE49-F238E27FC236}">
                <a16:creationId xmlns:a16="http://schemas.microsoft.com/office/drawing/2014/main" id="{3532923B-6738-4D83-91BD-879F96758DCC}"/>
              </a:ext>
            </a:extLst>
          </p:cNvPr>
          <p:cNvSpPr>
            <a:spLocks noChangeArrowheads="1"/>
          </p:cNvSpPr>
          <p:nvPr/>
        </p:nvSpPr>
        <p:spPr bwMode="auto">
          <a:xfrm>
            <a:off x="2286000" y="4267200"/>
            <a:ext cx="234078" cy="304800"/>
          </a:xfrm>
          <a:prstGeom prst="rect">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a:t>#</a:t>
            </a:r>
          </a:p>
        </p:txBody>
      </p:sp>
      <p:sp>
        <p:nvSpPr>
          <p:cNvPr id="36877" name="Rectangle 12">
            <a:extLst>
              <a:ext uri="{FF2B5EF4-FFF2-40B4-BE49-F238E27FC236}">
                <a16:creationId xmlns:a16="http://schemas.microsoft.com/office/drawing/2014/main" id="{82683053-21DD-4CAF-BBCE-BD03E583C43A}"/>
              </a:ext>
            </a:extLst>
          </p:cNvPr>
          <p:cNvSpPr>
            <a:spLocks noChangeArrowheads="1"/>
          </p:cNvSpPr>
          <p:nvPr/>
        </p:nvSpPr>
        <p:spPr bwMode="auto">
          <a:xfrm>
            <a:off x="3429000" y="4710113"/>
            <a:ext cx="381000" cy="304800"/>
          </a:xfrm>
          <a:prstGeom prst="rect">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dirty="0"/>
              <a:t>#</a:t>
            </a:r>
            <a:r>
              <a:rPr lang="en-US" altLang="en-US" sz="1000" b="0" dirty="0">
                <a:latin typeface="Symbol" panose="05050102010706020507" pitchFamily="18" charset="2"/>
              </a:rPr>
              <a:t>D</a:t>
            </a:r>
            <a:endParaRPr lang="en-US" altLang="en-US" sz="1000" b="0" dirty="0"/>
          </a:p>
        </p:txBody>
      </p:sp>
      <p:sp>
        <p:nvSpPr>
          <p:cNvPr id="15" name="TextBox 14">
            <a:extLst>
              <a:ext uri="{FF2B5EF4-FFF2-40B4-BE49-F238E27FC236}">
                <a16:creationId xmlns:a16="http://schemas.microsoft.com/office/drawing/2014/main" id="{7C975F92-6402-4537-9437-35F3008134F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3</a:t>
            </a:fld>
            <a:endParaRPr lang="en-US" altLang="en-US" sz="1000"/>
          </a:p>
        </p:txBody>
      </p:sp>
      <p:pic>
        <p:nvPicPr>
          <p:cNvPr id="2" name="Picture 1">
            <a:extLst>
              <a:ext uri="{FF2B5EF4-FFF2-40B4-BE49-F238E27FC236}">
                <a16:creationId xmlns:a16="http://schemas.microsoft.com/office/drawing/2014/main" id="{B15D0E61-217E-404A-8B53-6210CF2A19E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5861" y="1614330"/>
            <a:ext cx="7312278" cy="3629340"/>
          </a:xfrm>
          <a:prstGeom prst="rect">
            <a:avLst/>
          </a:prstGeom>
        </p:spPr>
      </p:pic>
      <p:sp>
        <p:nvSpPr>
          <p:cNvPr id="3" name="TextBox 2">
            <a:extLst>
              <a:ext uri="{FF2B5EF4-FFF2-40B4-BE49-F238E27FC236}">
                <a16:creationId xmlns:a16="http://schemas.microsoft.com/office/drawing/2014/main" id="{066DDF57-5157-4C8B-A49B-3A3E43440338}"/>
              </a:ext>
            </a:extLst>
          </p:cNvPr>
          <p:cNvSpPr txBox="1"/>
          <p:nvPr/>
        </p:nvSpPr>
        <p:spPr>
          <a:xfrm>
            <a:off x="3182036" y="5936974"/>
            <a:ext cx="2779928" cy="338554"/>
          </a:xfrm>
          <a:prstGeom prst="rect">
            <a:avLst/>
          </a:prstGeom>
          <a:noFill/>
        </p:spPr>
        <p:txBody>
          <a:bodyPr wrap="none" rtlCol="0">
            <a:spAutoFit/>
          </a:bodyPr>
          <a:lstStyle/>
          <a:p>
            <a:pPr algn="ctr"/>
            <a:r>
              <a:rPr lang="en-US" sz="1600" b="0" dirty="0"/>
              <a:t>~50PD of </a:t>
            </a:r>
            <a:r>
              <a:rPr lang="en-US" sz="1600" b="0" dirty="0" err="1"/>
              <a:t>comitant</a:t>
            </a:r>
            <a:r>
              <a:rPr lang="en-US" sz="1600" b="0" dirty="0"/>
              <a:t> esotropia</a:t>
            </a:r>
          </a:p>
        </p:txBody>
      </p:sp>
      <p:sp>
        <p:nvSpPr>
          <p:cNvPr id="5" name="TextBox 4">
            <a:extLst>
              <a:ext uri="{FF2B5EF4-FFF2-40B4-BE49-F238E27FC236}">
                <a16:creationId xmlns:a16="http://schemas.microsoft.com/office/drawing/2014/main" id="{F08715B5-41B2-4DEA-B272-A274BC78C2F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613495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99E31795-DD6B-445E-A0A5-BD328E368DE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7891" name="Rectangle 3">
            <a:extLst>
              <a:ext uri="{FF2B5EF4-FFF2-40B4-BE49-F238E27FC236}">
                <a16:creationId xmlns:a16="http://schemas.microsoft.com/office/drawing/2014/main" id="{5A415A96-8695-4545-8EB4-F1D4418B570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7893" name="Text Box 22">
            <a:extLst>
              <a:ext uri="{FF2B5EF4-FFF2-40B4-BE49-F238E27FC236}">
                <a16:creationId xmlns:a16="http://schemas.microsoft.com/office/drawing/2014/main" id="{441498C2-FA56-4426-A15F-2BE81ED9909D}"/>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7894" name="Text Box 23">
            <a:extLst>
              <a:ext uri="{FF2B5EF4-FFF2-40B4-BE49-F238E27FC236}">
                <a16:creationId xmlns:a16="http://schemas.microsoft.com/office/drawing/2014/main" id="{610AE9B4-3027-4AEB-958D-EB1F7BB0B51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7895" name="Text Box 24">
            <a:extLst>
              <a:ext uri="{FF2B5EF4-FFF2-40B4-BE49-F238E27FC236}">
                <a16:creationId xmlns:a16="http://schemas.microsoft.com/office/drawing/2014/main" id="{CB2BB58C-DF15-4855-BA09-3D867650DB4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7896" name="Line 25">
            <a:extLst>
              <a:ext uri="{FF2B5EF4-FFF2-40B4-BE49-F238E27FC236}">
                <a16:creationId xmlns:a16="http://schemas.microsoft.com/office/drawing/2014/main" id="{F79F7DED-F37C-4061-BC9C-F4F1B451F37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26">
            <a:extLst>
              <a:ext uri="{FF2B5EF4-FFF2-40B4-BE49-F238E27FC236}">
                <a16:creationId xmlns:a16="http://schemas.microsoft.com/office/drawing/2014/main" id="{6158E041-5038-4BCE-8F13-936C493EBC0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8" name="Slide Number Placeholder 1">
            <a:extLst>
              <a:ext uri="{FF2B5EF4-FFF2-40B4-BE49-F238E27FC236}">
                <a16:creationId xmlns:a16="http://schemas.microsoft.com/office/drawing/2014/main" id="{3A2B2F42-C2B0-47A5-97C6-2C31C21832F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792C050-07B8-4DCA-AE86-73749802367E}" type="slidenum">
              <a:rPr lang="en-US" altLang="en-US" sz="1000"/>
              <a:pPr>
                <a:spcBef>
                  <a:spcPct val="0"/>
                </a:spcBef>
                <a:buClrTx/>
                <a:buSzTx/>
                <a:buFontTx/>
                <a:buNone/>
              </a:pPr>
              <a:t>30</a:t>
            </a:fld>
            <a:endParaRPr lang="en-US" altLang="en-US" sz="1000"/>
          </a:p>
        </p:txBody>
      </p:sp>
      <p:sp>
        <p:nvSpPr>
          <p:cNvPr id="37899" name="TextBox 1">
            <a:extLst>
              <a:ext uri="{FF2B5EF4-FFF2-40B4-BE49-F238E27FC236}">
                <a16:creationId xmlns:a16="http://schemas.microsoft.com/office/drawing/2014/main" id="{2604BA7E-68CB-4C67-90D1-6E91191CCF83}"/>
              </a:ext>
            </a:extLst>
          </p:cNvPr>
          <p:cNvSpPr txBox="1">
            <a:spLocks noChangeArrowheads="1"/>
          </p:cNvSpPr>
          <p:nvPr/>
        </p:nvSpPr>
        <p:spPr bwMode="auto">
          <a:xfrm>
            <a:off x="457200" y="3505200"/>
            <a:ext cx="8077200" cy="1816100"/>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Given that episodic strabismus is common in infancy, at what </a:t>
            </a:r>
            <a:r>
              <a:rPr lang="en-US" altLang="en-US" sz="1600" i="1" dirty="0">
                <a:solidFill>
                  <a:srgbClr val="0000FF"/>
                </a:solidFill>
              </a:rPr>
              <a:t>should</a:t>
            </a:r>
            <a:r>
              <a:rPr lang="en-US" altLang="en-US" sz="1600" b="0" i="1" dirty="0">
                <a:solidFill>
                  <a:srgbClr val="0000FF"/>
                </a:solidFill>
              </a:rPr>
              <a:t> make you worry that the infant has a congenital ET?</a:t>
            </a:r>
          </a:p>
          <a:p>
            <a:pPr eaLnBrk="1" hangingPunct="1">
              <a:spcBef>
                <a:spcPct val="0"/>
              </a:spcBef>
              <a:buClrTx/>
              <a:buSzTx/>
              <a:buFontTx/>
              <a:buNone/>
            </a:pPr>
            <a:r>
              <a:rPr lang="en-US" altLang="en-US" sz="1600" b="0" dirty="0">
                <a:solidFill>
                  <a:srgbClr val="0000FF"/>
                </a:solidFill>
              </a:rPr>
              <a:t>If the ET is…</a:t>
            </a:r>
          </a:p>
          <a:p>
            <a:pPr eaLnBrk="1" hangingPunct="1">
              <a:spcBef>
                <a:spcPct val="0"/>
              </a:spcBef>
              <a:buClrTx/>
              <a:buSzTx/>
              <a:buFontTx/>
              <a:buNone/>
            </a:pPr>
            <a:r>
              <a:rPr lang="en-US" altLang="en-US" sz="1600" b="0" dirty="0">
                <a:solidFill>
                  <a:srgbClr val="0000FF"/>
                </a:solidFill>
              </a:rPr>
              <a:t>--present after age  2  months;</a:t>
            </a:r>
          </a:p>
          <a:p>
            <a:pPr eaLnBrk="1" hangingPunct="1">
              <a:spcBef>
                <a:spcPct val="0"/>
              </a:spcBef>
              <a:buClrTx/>
              <a:buSzTx/>
              <a:buFontTx/>
              <a:buNone/>
            </a:pPr>
            <a:r>
              <a:rPr lang="en-US" altLang="en-US" sz="1600" b="0" dirty="0">
                <a:solidFill>
                  <a:srgbClr val="0000FF"/>
                </a:solidFill>
              </a:rPr>
              <a:t>--constant; and</a:t>
            </a:r>
          </a:p>
          <a:p>
            <a:pPr eaLnBrk="1" hangingPunct="1">
              <a:spcBef>
                <a:spcPct val="0"/>
              </a:spcBef>
              <a:buClrTx/>
              <a:buSzTx/>
              <a:buFontTx/>
              <a:buNone/>
            </a:pPr>
            <a:r>
              <a:rPr lang="en-US" altLang="en-US" sz="1600" b="0" dirty="0">
                <a:solidFill>
                  <a:srgbClr val="0000FF"/>
                </a:solidFill>
              </a:rPr>
              <a:t>--large (defined as greater than  30</a:t>
            </a:r>
            <a:r>
              <a:rPr lang="en-US" altLang="en-US" sz="1600" b="0" dirty="0">
                <a:solidFill>
                  <a:srgbClr val="0000FF"/>
                </a:solidFill>
                <a:latin typeface="Symbol" panose="05050102010706020507" pitchFamily="18" charset="2"/>
              </a:rPr>
              <a:t>D </a:t>
            </a:r>
            <a:r>
              <a:rPr lang="en-US" altLang="en-US" sz="1600" b="0" dirty="0">
                <a:solidFill>
                  <a:srgbClr val="0000FF"/>
                </a:solidFill>
              </a:rPr>
              <a:t>),</a:t>
            </a:r>
          </a:p>
          <a:p>
            <a:pPr eaLnBrk="1" hangingPunct="1">
              <a:spcBef>
                <a:spcPct val="0"/>
              </a:spcBef>
              <a:buClrTx/>
              <a:buSzTx/>
              <a:buFontTx/>
              <a:buNone/>
            </a:pPr>
            <a:r>
              <a:rPr lang="en-US" altLang="en-US" sz="1600" b="0" dirty="0">
                <a:solidFill>
                  <a:srgbClr val="0000FF"/>
                </a:solidFill>
              </a:rPr>
              <a:t>…it probably represents a congenital ET needing treatment</a:t>
            </a:r>
          </a:p>
        </p:txBody>
      </p:sp>
      <p:sp>
        <p:nvSpPr>
          <p:cNvPr id="13" name="TextBox 12">
            <a:extLst>
              <a:ext uri="{FF2B5EF4-FFF2-40B4-BE49-F238E27FC236}">
                <a16:creationId xmlns:a16="http://schemas.microsoft.com/office/drawing/2014/main" id="{B57C66E1-0C7A-4C4B-A3E2-38F7FB11BAF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D4752354-E003-4A26-A05F-3FD94E9C130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8915" name="Rectangle 3">
            <a:extLst>
              <a:ext uri="{FF2B5EF4-FFF2-40B4-BE49-F238E27FC236}">
                <a16:creationId xmlns:a16="http://schemas.microsoft.com/office/drawing/2014/main" id="{8E008907-8892-4ED7-A7C1-91CE93BE663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8917" name="Text Box 22">
            <a:extLst>
              <a:ext uri="{FF2B5EF4-FFF2-40B4-BE49-F238E27FC236}">
                <a16:creationId xmlns:a16="http://schemas.microsoft.com/office/drawing/2014/main" id="{463F6581-5A5B-49FF-828E-DDF2C5F38A04}"/>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8918" name="Text Box 23">
            <a:extLst>
              <a:ext uri="{FF2B5EF4-FFF2-40B4-BE49-F238E27FC236}">
                <a16:creationId xmlns:a16="http://schemas.microsoft.com/office/drawing/2014/main" id="{3EA445A6-1F5E-4760-B2F3-35856A7F13B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8919" name="Text Box 24">
            <a:extLst>
              <a:ext uri="{FF2B5EF4-FFF2-40B4-BE49-F238E27FC236}">
                <a16:creationId xmlns:a16="http://schemas.microsoft.com/office/drawing/2014/main" id="{B99035E0-7D9F-4E12-A734-A0803F847E7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8920" name="Line 25">
            <a:extLst>
              <a:ext uri="{FF2B5EF4-FFF2-40B4-BE49-F238E27FC236}">
                <a16:creationId xmlns:a16="http://schemas.microsoft.com/office/drawing/2014/main" id="{BF88BDFE-281A-41F8-9012-E1ECE6C20F07}"/>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26">
            <a:extLst>
              <a:ext uri="{FF2B5EF4-FFF2-40B4-BE49-F238E27FC236}">
                <a16:creationId xmlns:a16="http://schemas.microsoft.com/office/drawing/2014/main" id="{3688D1D7-2578-48BB-86E0-579BBACB6728}"/>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2" name="Slide Number Placeholder 1">
            <a:extLst>
              <a:ext uri="{FF2B5EF4-FFF2-40B4-BE49-F238E27FC236}">
                <a16:creationId xmlns:a16="http://schemas.microsoft.com/office/drawing/2014/main" id="{6524DAA9-0D38-47C4-B002-A9C810F6E4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D792CF-7621-430E-84E1-6DEC51B01336}" type="slidenum">
              <a:rPr lang="en-US" altLang="en-US" sz="1000"/>
              <a:pPr>
                <a:spcBef>
                  <a:spcPct val="0"/>
                </a:spcBef>
                <a:buClrTx/>
                <a:buSzTx/>
                <a:buFontTx/>
                <a:buNone/>
              </a:pPr>
              <a:t>31</a:t>
            </a:fld>
            <a:endParaRPr lang="en-US" altLang="en-US" sz="1000"/>
          </a:p>
        </p:txBody>
      </p:sp>
      <p:sp>
        <p:nvSpPr>
          <p:cNvPr id="38923" name="TextBox 1">
            <a:extLst>
              <a:ext uri="{FF2B5EF4-FFF2-40B4-BE49-F238E27FC236}">
                <a16:creationId xmlns:a16="http://schemas.microsoft.com/office/drawing/2014/main" id="{1FD46B39-5411-4DD2-900D-3CB41DD4C9E9}"/>
              </a:ext>
            </a:extLst>
          </p:cNvPr>
          <p:cNvSpPr txBox="1">
            <a:spLocks noChangeArrowheads="1"/>
          </p:cNvSpPr>
          <p:nvPr/>
        </p:nvSpPr>
        <p:spPr bwMode="auto">
          <a:xfrm>
            <a:off x="533400" y="3505200"/>
            <a:ext cx="8077200" cy="584775"/>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Congenital ET puts the infant at significant risk of suffering what (very broad) category of non-ophthalmic disease as an adult?</a:t>
            </a:r>
            <a:endParaRPr lang="en-US" altLang="en-US" sz="1600" b="0" dirty="0">
              <a:solidFill>
                <a:srgbClr val="FFC000"/>
              </a:solidFill>
            </a:endParaRPr>
          </a:p>
        </p:txBody>
      </p:sp>
      <p:sp>
        <p:nvSpPr>
          <p:cNvPr id="13" name="TextBox 12">
            <a:extLst>
              <a:ext uri="{FF2B5EF4-FFF2-40B4-BE49-F238E27FC236}">
                <a16:creationId xmlns:a16="http://schemas.microsoft.com/office/drawing/2014/main" id="{70E47AC3-5B64-4CFD-8BDB-634680FB039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BB5F6FF3-F7CE-47E5-9BFD-77C06A464B6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9939" name="Rectangle 3">
            <a:extLst>
              <a:ext uri="{FF2B5EF4-FFF2-40B4-BE49-F238E27FC236}">
                <a16:creationId xmlns:a16="http://schemas.microsoft.com/office/drawing/2014/main" id="{92D09E5B-0C99-4204-AD14-3FAFC34AE7C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39941" name="Text Box 22">
            <a:extLst>
              <a:ext uri="{FF2B5EF4-FFF2-40B4-BE49-F238E27FC236}">
                <a16:creationId xmlns:a16="http://schemas.microsoft.com/office/drawing/2014/main" id="{14F407B9-DB5A-4016-8D19-2CA31112DB69}"/>
              </a:ext>
            </a:extLst>
          </p:cNvPr>
          <p:cNvSpPr txBox="1">
            <a:spLocks noChangeArrowheads="1"/>
          </p:cNvSpPr>
          <p:nvPr/>
        </p:nvSpPr>
        <p:spPr bwMode="auto">
          <a:xfrm>
            <a:off x="641350" y="2749550"/>
            <a:ext cx="3948113"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a:t>Congenital</a:t>
            </a:r>
            <a:r>
              <a:rPr lang="en-US" altLang="en-US" sz="2200" b="0"/>
              <a:t> (onset &lt; </a:t>
            </a:r>
            <a:r>
              <a:rPr lang="en-US" altLang="en-US" sz="2200" b="0">
                <a:solidFill>
                  <a:srgbClr val="0000FF"/>
                </a:solidFill>
              </a:rPr>
              <a:t>age 6 m</a:t>
            </a:r>
            <a:r>
              <a:rPr lang="en-US" altLang="en-US" sz="2200" b="0"/>
              <a:t>)</a:t>
            </a:r>
          </a:p>
        </p:txBody>
      </p:sp>
      <p:sp>
        <p:nvSpPr>
          <p:cNvPr id="39942" name="Text Box 23">
            <a:extLst>
              <a:ext uri="{FF2B5EF4-FFF2-40B4-BE49-F238E27FC236}">
                <a16:creationId xmlns:a16="http://schemas.microsoft.com/office/drawing/2014/main" id="{7E87BD16-E1FC-4384-A75B-27FA30A6265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39943" name="Text Box 24">
            <a:extLst>
              <a:ext uri="{FF2B5EF4-FFF2-40B4-BE49-F238E27FC236}">
                <a16:creationId xmlns:a16="http://schemas.microsoft.com/office/drawing/2014/main" id="{CD7188C9-D2EA-442E-9AF4-744A2B412D1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39944" name="Line 25">
            <a:extLst>
              <a:ext uri="{FF2B5EF4-FFF2-40B4-BE49-F238E27FC236}">
                <a16:creationId xmlns:a16="http://schemas.microsoft.com/office/drawing/2014/main" id="{68A31EB9-9522-4EC5-A368-5CFE4CC8109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5" name="Line 26">
            <a:extLst>
              <a:ext uri="{FF2B5EF4-FFF2-40B4-BE49-F238E27FC236}">
                <a16:creationId xmlns:a16="http://schemas.microsoft.com/office/drawing/2014/main" id="{29B20BB3-0474-43CF-9481-A5B99EDC5CF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6" name="Slide Number Placeholder 1">
            <a:extLst>
              <a:ext uri="{FF2B5EF4-FFF2-40B4-BE49-F238E27FC236}">
                <a16:creationId xmlns:a16="http://schemas.microsoft.com/office/drawing/2014/main" id="{9362A637-38B8-48D4-AC72-6BD30A461BB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1E529C6-811C-4EE7-AF8E-9226952966C2}" type="slidenum">
              <a:rPr lang="en-US" altLang="en-US" sz="1000"/>
              <a:pPr>
                <a:spcBef>
                  <a:spcPct val="0"/>
                </a:spcBef>
                <a:buClrTx/>
                <a:buSzTx/>
                <a:buFontTx/>
                <a:buNone/>
              </a:pPr>
              <a:t>32</a:t>
            </a:fld>
            <a:endParaRPr lang="en-US" altLang="en-US" sz="1000"/>
          </a:p>
        </p:txBody>
      </p:sp>
      <p:sp>
        <p:nvSpPr>
          <p:cNvPr id="39947" name="TextBox 1">
            <a:extLst>
              <a:ext uri="{FF2B5EF4-FFF2-40B4-BE49-F238E27FC236}">
                <a16:creationId xmlns:a16="http://schemas.microsoft.com/office/drawing/2014/main" id="{6FA87EAB-581E-46A5-9420-8D50DBD70291}"/>
              </a:ext>
            </a:extLst>
          </p:cNvPr>
          <p:cNvSpPr txBox="1">
            <a:spLocks noChangeArrowheads="1"/>
          </p:cNvSpPr>
          <p:nvPr/>
        </p:nvSpPr>
        <p:spPr bwMode="auto">
          <a:xfrm>
            <a:off x="533400" y="3505200"/>
            <a:ext cx="8077200" cy="830263"/>
          </a:xfrm>
          <a:prstGeom prst="rect">
            <a:avLst/>
          </a:prstGeom>
          <a:no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Congenital ET puts the infant at significant risk of suffering what (very broad) category of non-ophthalmic disease as an adult?</a:t>
            </a:r>
          </a:p>
          <a:p>
            <a:pPr eaLnBrk="1" hangingPunct="1">
              <a:spcBef>
                <a:spcPct val="0"/>
              </a:spcBef>
              <a:buClrTx/>
              <a:buSzTx/>
              <a:buFontTx/>
              <a:buNone/>
            </a:pPr>
            <a:r>
              <a:rPr lang="en-US" altLang="en-US" sz="1600" b="0" dirty="0">
                <a:solidFill>
                  <a:srgbClr val="0000FF"/>
                </a:solidFill>
              </a:rPr>
              <a:t>Mental illness. Congenital ET confers a risk ratio of 2.6! (How or why, I have no idea).</a:t>
            </a:r>
          </a:p>
        </p:txBody>
      </p:sp>
      <p:sp>
        <p:nvSpPr>
          <p:cNvPr id="13" name="TextBox 12">
            <a:extLst>
              <a:ext uri="{FF2B5EF4-FFF2-40B4-BE49-F238E27FC236}">
                <a16:creationId xmlns:a16="http://schemas.microsoft.com/office/drawing/2014/main" id="{BC26F207-21D2-4503-B68B-B5E56274A63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A0005361-735B-42BA-96BF-61091200A47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0963" name="Rectangle 3">
            <a:extLst>
              <a:ext uri="{FF2B5EF4-FFF2-40B4-BE49-F238E27FC236}">
                <a16:creationId xmlns:a16="http://schemas.microsoft.com/office/drawing/2014/main" id="{7B88FB87-3257-4DD9-9909-4D638636767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0965" name="Line 6">
            <a:extLst>
              <a:ext uri="{FF2B5EF4-FFF2-40B4-BE49-F238E27FC236}">
                <a16:creationId xmlns:a16="http://schemas.microsoft.com/office/drawing/2014/main" id="{DF37B75A-DFE8-44D7-B491-BBC218FFDC88}"/>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6" name="Line 7">
            <a:extLst>
              <a:ext uri="{FF2B5EF4-FFF2-40B4-BE49-F238E27FC236}">
                <a16:creationId xmlns:a16="http://schemas.microsoft.com/office/drawing/2014/main" id="{FB111EC4-DD54-4A96-821B-74CB1D6F8B1D}"/>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7" name="Text Box 11">
            <a:extLst>
              <a:ext uri="{FF2B5EF4-FFF2-40B4-BE49-F238E27FC236}">
                <a16:creationId xmlns:a16="http://schemas.microsoft.com/office/drawing/2014/main" id="{BC0C7DA2-9271-43DA-8B17-A5B94EFC4B5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0968" name="Text Box 12">
            <a:extLst>
              <a:ext uri="{FF2B5EF4-FFF2-40B4-BE49-F238E27FC236}">
                <a16:creationId xmlns:a16="http://schemas.microsoft.com/office/drawing/2014/main" id="{E78F4F3F-1849-444A-BBBF-65FC6C35972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0969" name="Text Box 13">
            <a:extLst>
              <a:ext uri="{FF2B5EF4-FFF2-40B4-BE49-F238E27FC236}">
                <a16:creationId xmlns:a16="http://schemas.microsoft.com/office/drawing/2014/main" id="{490EE068-AFB0-49C5-8B40-D8A8AC1AF2B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0970" name="Line 14">
            <a:extLst>
              <a:ext uri="{FF2B5EF4-FFF2-40B4-BE49-F238E27FC236}">
                <a16:creationId xmlns:a16="http://schemas.microsoft.com/office/drawing/2014/main" id="{3EDB1057-658E-42AE-9F4E-46470189146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1" name="Line 15">
            <a:extLst>
              <a:ext uri="{FF2B5EF4-FFF2-40B4-BE49-F238E27FC236}">
                <a16:creationId xmlns:a16="http://schemas.microsoft.com/office/drawing/2014/main" id="{3A72B060-5165-4CEB-8649-39BFDF44442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2" name="Slide Number Placeholder 1">
            <a:extLst>
              <a:ext uri="{FF2B5EF4-FFF2-40B4-BE49-F238E27FC236}">
                <a16:creationId xmlns:a16="http://schemas.microsoft.com/office/drawing/2014/main" id="{21605F5B-D543-4C29-8CF8-4F1FB66ECB5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941EAFD-1F40-4126-A399-54ED57BD29EC}" type="slidenum">
              <a:rPr lang="en-US" altLang="en-US" sz="1000"/>
              <a:pPr>
                <a:spcBef>
                  <a:spcPct val="0"/>
                </a:spcBef>
                <a:buClrTx/>
                <a:buSzTx/>
                <a:buFontTx/>
                <a:buNone/>
              </a:pPr>
              <a:t>33</a:t>
            </a:fld>
            <a:endParaRPr lang="en-US" altLang="en-US" sz="1000"/>
          </a:p>
        </p:txBody>
      </p:sp>
      <p:sp>
        <p:nvSpPr>
          <p:cNvPr id="3" name="TextBox 2">
            <a:extLst>
              <a:ext uri="{FF2B5EF4-FFF2-40B4-BE49-F238E27FC236}">
                <a16:creationId xmlns:a16="http://schemas.microsoft.com/office/drawing/2014/main" id="{B5CD1E54-7808-4553-9042-5D171CB92818}"/>
              </a:ext>
            </a:extLst>
          </p:cNvPr>
          <p:cNvSpPr txBox="1"/>
          <p:nvPr/>
        </p:nvSpPr>
        <p:spPr>
          <a:xfrm>
            <a:off x="990600" y="4114800"/>
            <a:ext cx="341760" cy="400110"/>
          </a:xfrm>
          <a:prstGeom prst="rect">
            <a:avLst/>
          </a:prstGeom>
          <a:noFill/>
        </p:spPr>
        <p:txBody>
          <a:bodyPr wrap="none" rtlCol="0">
            <a:spAutoFit/>
          </a:bodyPr>
          <a:lstStyle/>
          <a:p>
            <a:r>
              <a:rPr lang="en-US" sz="2000" i="1" dirty="0"/>
              <a:t>?</a:t>
            </a:r>
          </a:p>
        </p:txBody>
      </p:sp>
      <p:sp>
        <p:nvSpPr>
          <p:cNvPr id="4" name="TextBox 3">
            <a:extLst>
              <a:ext uri="{FF2B5EF4-FFF2-40B4-BE49-F238E27FC236}">
                <a16:creationId xmlns:a16="http://schemas.microsoft.com/office/drawing/2014/main" id="{109B4ACD-06FF-4979-B720-E4B6F71EC215}"/>
              </a:ext>
            </a:extLst>
          </p:cNvPr>
          <p:cNvSpPr txBox="1"/>
          <p:nvPr/>
        </p:nvSpPr>
        <p:spPr>
          <a:xfrm>
            <a:off x="3011040" y="4114800"/>
            <a:ext cx="341760" cy="400110"/>
          </a:xfrm>
          <a:prstGeom prst="rect">
            <a:avLst/>
          </a:prstGeom>
          <a:noFill/>
        </p:spPr>
        <p:txBody>
          <a:bodyPr wrap="none" rtlCol="0">
            <a:spAutoFit/>
          </a:bodyPr>
          <a:lstStyle/>
          <a:p>
            <a:r>
              <a:rPr lang="en-US" sz="2000" i="1" dirty="0"/>
              <a:t>?</a:t>
            </a:r>
          </a:p>
        </p:txBody>
      </p:sp>
      <p:sp>
        <p:nvSpPr>
          <p:cNvPr id="5" name="TextBox 4">
            <a:extLst>
              <a:ext uri="{FF2B5EF4-FFF2-40B4-BE49-F238E27FC236}">
                <a16:creationId xmlns:a16="http://schemas.microsoft.com/office/drawing/2014/main" id="{2934999E-4FD3-42C3-ACB9-FCDF39144ECF}"/>
              </a:ext>
            </a:extLst>
          </p:cNvPr>
          <p:cNvSpPr txBox="1"/>
          <p:nvPr/>
        </p:nvSpPr>
        <p:spPr>
          <a:xfrm>
            <a:off x="1716433" y="3434948"/>
            <a:ext cx="1104790" cy="477054"/>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a:p>
            <a:pPr algn="ctr">
              <a:lnSpc>
                <a:spcPts val="1000"/>
              </a:lnSpc>
            </a:pPr>
            <a:r>
              <a:rPr lang="en-US" sz="1000" b="0" dirty="0"/>
              <a:t>of congenital ET</a:t>
            </a:r>
          </a:p>
        </p:txBody>
      </p:sp>
      <p:sp>
        <p:nvSpPr>
          <p:cNvPr id="17" name="TextBox 16">
            <a:extLst>
              <a:ext uri="{FF2B5EF4-FFF2-40B4-BE49-F238E27FC236}">
                <a16:creationId xmlns:a16="http://schemas.microsoft.com/office/drawing/2014/main" id="{DA8920FE-F4E1-4805-9B6B-277582DAEC2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Text Box 4">
            <a:extLst>
              <a:ext uri="{FF2B5EF4-FFF2-40B4-BE49-F238E27FC236}">
                <a16:creationId xmlns:a16="http://schemas.microsoft.com/office/drawing/2014/main" id="{49340035-716D-41B4-B871-8D2F96C4A7E8}"/>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1988" name="Text Box 5">
            <a:extLst>
              <a:ext uri="{FF2B5EF4-FFF2-40B4-BE49-F238E27FC236}">
                <a16:creationId xmlns:a16="http://schemas.microsoft.com/office/drawing/2014/main" id="{28816736-97FC-4DE9-9AC4-F864672A04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1989" name="Line 8">
            <a:extLst>
              <a:ext uri="{FF2B5EF4-FFF2-40B4-BE49-F238E27FC236}">
                <a16:creationId xmlns:a16="http://schemas.microsoft.com/office/drawing/2014/main" id="{60E9A63E-9E24-4885-9FC3-42F74E73585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0" name="Line 9">
            <a:extLst>
              <a:ext uri="{FF2B5EF4-FFF2-40B4-BE49-F238E27FC236}">
                <a16:creationId xmlns:a16="http://schemas.microsoft.com/office/drawing/2014/main" id="{55FB03AE-A2F1-41D4-AAA1-16689579ED09}"/>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1" name="Line 10">
            <a:extLst>
              <a:ext uri="{FF2B5EF4-FFF2-40B4-BE49-F238E27FC236}">
                <a16:creationId xmlns:a16="http://schemas.microsoft.com/office/drawing/2014/main" id="{31505589-D30A-46C3-8DAF-813BA4BC2E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2" name="Line 11">
            <a:extLst>
              <a:ext uri="{FF2B5EF4-FFF2-40B4-BE49-F238E27FC236}">
                <a16:creationId xmlns:a16="http://schemas.microsoft.com/office/drawing/2014/main" id="{93160823-EBE3-45CE-A719-1234E83D44E8}"/>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3" name="Rectangle 29">
            <a:extLst>
              <a:ext uri="{FF2B5EF4-FFF2-40B4-BE49-F238E27FC236}">
                <a16:creationId xmlns:a16="http://schemas.microsoft.com/office/drawing/2014/main" id="{FEC3992D-D556-4563-94E8-04CA86FC7C6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1994" name="Rectangle 30">
            <a:extLst>
              <a:ext uri="{FF2B5EF4-FFF2-40B4-BE49-F238E27FC236}">
                <a16:creationId xmlns:a16="http://schemas.microsoft.com/office/drawing/2014/main" id="{E853CFC2-4503-4298-8F68-2D9CF498681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1995" name="Text Box 31">
            <a:extLst>
              <a:ext uri="{FF2B5EF4-FFF2-40B4-BE49-F238E27FC236}">
                <a16:creationId xmlns:a16="http://schemas.microsoft.com/office/drawing/2014/main" id="{6A98DDB8-EFF7-46C0-8900-FE5D1DA7A35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1996" name="Text Box 32">
            <a:extLst>
              <a:ext uri="{FF2B5EF4-FFF2-40B4-BE49-F238E27FC236}">
                <a16:creationId xmlns:a16="http://schemas.microsoft.com/office/drawing/2014/main" id="{D9AB1903-E56C-49AE-B500-89D4BC82DE4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1997" name="Text Box 33">
            <a:extLst>
              <a:ext uri="{FF2B5EF4-FFF2-40B4-BE49-F238E27FC236}">
                <a16:creationId xmlns:a16="http://schemas.microsoft.com/office/drawing/2014/main" id="{47165CB7-7BD2-4FE3-9DB2-64A84B15084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1998" name="Slide Number Placeholder 1">
            <a:extLst>
              <a:ext uri="{FF2B5EF4-FFF2-40B4-BE49-F238E27FC236}">
                <a16:creationId xmlns:a16="http://schemas.microsoft.com/office/drawing/2014/main" id="{37429F4B-0E37-423A-98B7-3C78DE8805F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78E2335-3D64-4F31-8D4F-6CEA6715B699}" type="slidenum">
              <a:rPr lang="en-US" altLang="en-US" sz="1000"/>
              <a:pPr>
                <a:spcBef>
                  <a:spcPct val="0"/>
                </a:spcBef>
                <a:buClrTx/>
                <a:buSzTx/>
                <a:buFontTx/>
                <a:buNone/>
              </a:pPr>
              <a:t>34</a:t>
            </a:fld>
            <a:endParaRPr lang="en-US" altLang="en-US" sz="1000"/>
          </a:p>
        </p:txBody>
      </p:sp>
      <p:sp>
        <p:nvSpPr>
          <p:cNvPr id="5" name="TextBox 4">
            <a:extLst>
              <a:ext uri="{FF2B5EF4-FFF2-40B4-BE49-F238E27FC236}">
                <a16:creationId xmlns:a16="http://schemas.microsoft.com/office/drawing/2014/main" id="{56818487-D3B8-495A-BD7B-F2B8B49C74D5}"/>
              </a:ext>
            </a:extLst>
          </p:cNvPr>
          <p:cNvSpPr txBox="1"/>
          <p:nvPr/>
        </p:nvSpPr>
        <p:spPr>
          <a:xfrm>
            <a:off x="1716433" y="3434948"/>
            <a:ext cx="1104790" cy="477054"/>
          </a:xfrm>
          <a:prstGeom prst="rect">
            <a:avLst/>
          </a:prstGeom>
          <a:noFill/>
        </p:spPr>
        <p:txBody>
          <a:bodyPr wrap="none" rtlCol="0">
            <a:spAutoFit/>
          </a:bodyPr>
          <a:lstStyle/>
          <a:p>
            <a:pPr algn="ctr">
              <a:lnSpc>
                <a:spcPts val="1000"/>
              </a:lnSpc>
            </a:pPr>
            <a:r>
              <a:rPr lang="en-US" sz="1000" b="0" dirty="0"/>
              <a:t>Two</a:t>
            </a:r>
          </a:p>
          <a:p>
            <a:pPr algn="ctr">
              <a:lnSpc>
                <a:spcPts val="1000"/>
              </a:lnSpc>
            </a:pPr>
            <a:r>
              <a:rPr lang="en-US" sz="1000" b="0" dirty="0"/>
              <a:t>basic forms</a:t>
            </a:r>
          </a:p>
          <a:p>
            <a:pPr algn="ctr">
              <a:lnSpc>
                <a:spcPts val="1000"/>
              </a:lnSpc>
            </a:pPr>
            <a:r>
              <a:rPr lang="en-US" sz="1000" b="0" dirty="0"/>
              <a:t>of congenital ET</a:t>
            </a:r>
          </a:p>
        </p:txBody>
      </p:sp>
      <p:sp>
        <p:nvSpPr>
          <p:cNvPr id="17" name="TextBox 16">
            <a:extLst>
              <a:ext uri="{FF2B5EF4-FFF2-40B4-BE49-F238E27FC236}">
                <a16:creationId xmlns:a16="http://schemas.microsoft.com/office/drawing/2014/main" id="{62CB66EE-B7FD-4330-A3BF-45B556E1C06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Text Box 3">
            <a:extLst>
              <a:ext uri="{FF2B5EF4-FFF2-40B4-BE49-F238E27FC236}">
                <a16:creationId xmlns:a16="http://schemas.microsoft.com/office/drawing/2014/main" id="{F9361DDF-2941-482C-A1D3-678887532114}"/>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3012" name="Text Box 4">
            <a:extLst>
              <a:ext uri="{FF2B5EF4-FFF2-40B4-BE49-F238E27FC236}">
                <a16:creationId xmlns:a16="http://schemas.microsoft.com/office/drawing/2014/main" id="{BB16E6D2-7958-4F7F-878B-186EEE96BD9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3013" name="Line 5">
            <a:extLst>
              <a:ext uri="{FF2B5EF4-FFF2-40B4-BE49-F238E27FC236}">
                <a16:creationId xmlns:a16="http://schemas.microsoft.com/office/drawing/2014/main" id="{0D60DEB3-BBC7-4FCF-A957-68EFB1B47C0F}"/>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4" name="Line 6">
            <a:extLst>
              <a:ext uri="{FF2B5EF4-FFF2-40B4-BE49-F238E27FC236}">
                <a16:creationId xmlns:a16="http://schemas.microsoft.com/office/drawing/2014/main" id="{D1023F89-2610-42A0-93F7-6A1818DAE34E}"/>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5" name="Line 7">
            <a:extLst>
              <a:ext uri="{FF2B5EF4-FFF2-40B4-BE49-F238E27FC236}">
                <a16:creationId xmlns:a16="http://schemas.microsoft.com/office/drawing/2014/main" id="{386E3F26-A0AB-41BD-A6CD-7871B1D38E32}"/>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6" name="Line 8">
            <a:extLst>
              <a:ext uri="{FF2B5EF4-FFF2-40B4-BE49-F238E27FC236}">
                <a16:creationId xmlns:a16="http://schemas.microsoft.com/office/drawing/2014/main" id="{634EBDC6-CDB9-4709-8DF5-81A934E3443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7" name="Rectangle 9">
            <a:extLst>
              <a:ext uri="{FF2B5EF4-FFF2-40B4-BE49-F238E27FC236}">
                <a16:creationId xmlns:a16="http://schemas.microsoft.com/office/drawing/2014/main" id="{F19F6BEB-6A65-4505-905C-493847D9F4E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3018" name="Rectangle 10">
            <a:extLst>
              <a:ext uri="{FF2B5EF4-FFF2-40B4-BE49-F238E27FC236}">
                <a16:creationId xmlns:a16="http://schemas.microsoft.com/office/drawing/2014/main" id="{59AC9800-7023-48C4-8283-83BE038E914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3019" name="Text Box 11">
            <a:extLst>
              <a:ext uri="{FF2B5EF4-FFF2-40B4-BE49-F238E27FC236}">
                <a16:creationId xmlns:a16="http://schemas.microsoft.com/office/drawing/2014/main" id="{0FBF2B77-5DEB-4E02-A6AA-62719FC930A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3020" name="Text Box 12">
            <a:extLst>
              <a:ext uri="{FF2B5EF4-FFF2-40B4-BE49-F238E27FC236}">
                <a16:creationId xmlns:a16="http://schemas.microsoft.com/office/drawing/2014/main" id="{54B46690-2498-439C-BD65-728C8E4BC65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3021" name="Text Box 13">
            <a:extLst>
              <a:ext uri="{FF2B5EF4-FFF2-40B4-BE49-F238E27FC236}">
                <a16:creationId xmlns:a16="http://schemas.microsoft.com/office/drawing/2014/main" id="{2E32EFA3-F8D0-4BD9-8CAC-5054143748EC}"/>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3022" name="Line 17">
            <a:extLst>
              <a:ext uri="{FF2B5EF4-FFF2-40B4-BE49-F238E27FC236}">
                <a16:creationId xmlns:a16="http://schemas.microsoft.com/office/drawing/2014/main" id="{E074F76B-F455-472F-94F7-6AC1372F7080}"/>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3" name="Line 18">
            <a:extLst>
              <a:ext uri="{FF2B5EF4-FFF2-40B4-BE49-F238E27FC236}">
                <a16:creationId xmlns:a16="http://schemas.microsoft.com/office/drawing/2014/main" id="{154C1953-E9D8-4E6B-804C-DBC54071F8D8}"/>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4" name="Line 19">
            <a:extLst>
              <a:ext uri="{FF2B5EF4-FFF2-40B4-BE49-F238E27FC236}">
                <a16:creationId xmlns:a16="http://schemas.microsoft.com/office/drawing/2014/main" id="{9F55EDFF-C5C9-46E3-A4AB-2D33D8EEF55E}"/>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5" name="Line 20">
            <a:extLst>
              <a:ext uri="{FF2B5EF4-FFF2-40B4-BE49-F238E27FC236}">
                <a16:creationId xmlns:a16="http://schemas.microsoft.com/office/drawing/2014/main" id="{B79B2F4E-D310-48F8-8990-FDFAC61FF9E5}"/>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6" name="Slide Number Placeholder 1">
            <a:extLst>
              <a:ext uri="{FF2B5EF4-FFF2-40B4-BE49-F238E27FC236}">
                <a16:creationId xmlns:a16="http://schemas.microsoft.com/office/drawing/2014/main" id="{94F3DBD7-CE48-40FB-BEEB-E5E676FD93D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842A859-67B2-4408-ACEA-9C1B38801668}" type="slidenum">
              <a:rPr lang="en-US" altLang="en-US" sz="1000"/>
              <a:pPr>
                <a:spcBef>
                  <a:spcPct val="0"/>
                </a:spcBef>
                <a:buClrTx/>
                <a:buSzTx/>
                <a:buFontTx/>
                <a:buNone/>
              </a:pPr>
              <a:t>35</a:t>
            </a:fld>
            <a:endParaRPr lang="en-US" altLang="en-US" sz="1000"/>
          </a:p>
        </p:txBody>
      </p:sp>
      <p:sp>
        <p:nvSpPr>
          <p:cNvPr id="2" name="Text Box 14">
            <a:extLst>
              <a:ext uri="{FF2B5EF4-FFF2-40B4-BE49-F238E27FC236}">
                <a16:creationId xmlns:a16="http://schemas.microsoft.com/office/drawing/2014/main" id="{0BB23018-E092-4609-8EA6-1CEB932DA0AD}"/>
              </a:ext>
            </a:extLst>
          </p:cNvPr>
          <p:cNvSpPr txBox="1">
            <a:spLocks noChangeArrowheads="1"/>
          </p:cNvSpPr>
          <p:nvPr/>
        </p:nvSpPr>
        <p:spPr bwMode="auto">
          <a:xfrm>
            <a:off x="849330" y="5418138"/>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3" name="Text Box 15">
            <a:extLst>
              <a:ext uri="{FF2B5EF4-FFF2-40B4-BE49-F238E27FC236}">
                <a16:creationId xmlns:a16="http://schemas.microsoft.com/office/drawing/2014/main" id="{FB91B4F7-1F60-437B-BEA6-C19634C2EDD0}"/>
              </a:ext>
            </a:extLst>
          </p:cNvPr>
          <p:cNvSpPr txBox="1">
            <a:spLocks noChangeArrowheads="1"/>
          </p:cNvSpPr>
          <p:nvPr/>
        </p:nvSpPr>
        <p:spPr bwMode="auto">
          <a:xfrm>
            <a:off x="838200" y="5113338"/>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4" name="Text Box 16">
            <a:extLst>
              <a:ext uri="{FF2B5EF4-FFF2-40B4-BE49-F238E27FC236}">
                <a16:creationId xmlns:a16="http://schemas.microsoft.com/office/drawing/2014/main" id="{AD50875F-56CC-4C64-9130-31304BBC3E12}"/>
              </a:ext>
            </a:extLst>
          </p:cNvPr>
          <p:cNvSpPr txBox="1">
            <a:spLocks noChangeArrowheads="1"/>
          </p:cNvSpPr>
          <p:nvPr/>
        </p:nvSpPr>
        <p:spPr bwMode="auto">
          <a:xfrm>
            <a:off x="838200" y="4778375"/>
            <a:ext cx="29367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a:t>
            </a:r>
          </a:p>
        </p:txBody>
      </p:sp>
      <p:sp>
        <p:nvSpPr>
          <p:cNvPr id="23" name="TextBox 22">
            <a:extLst>
              <a:ext uri="{FF2B5EF4-FFF2-40B4-BE49-F238E27FC236}">
                <a16:creationId xmlns:a16="http://schemas.microsoft.com/office/drawing/2014/main" id="{500FB735-6173-4CF2-9054-9F440514224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Text Box 3">
            <a:extLst>
              <a:ext uri="{FF2B5EF4-FFF2-40B4-BE49-F238E27FC236}">
                <a16:creationId xmlns:a16="http://schemas.microsoft.com/office/drawing/2014/main" id="{CC073E24-C33C-4D35-BD17-08F5E8E5988F}"/>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Without </a:t>
            </a:r>
          </a:p>
          <a:p>
            <a:pPr algn="ctr" eaLnBrk="1" hangingPunct="1">
              <a:lnSpc>
                <a:spcPct val="80000"/>
              </a:lnSpc>
              <a:spcBef>
                <a:spcPct val="0"/>
              </a:spcBef>
              <a:buClrTx/>
              <a:buSzTx/>
              <a:buFontTx/>
              <a:buNone/>
            </a:pPr>
            <a:r>
              <a:rPr lang="en-US" altLang="en-US" sz="1800" b="0"/>
              <a:t>Nystagmus</a:t>
            </a:r>
          </a:p>
        </p:txBody>
      </p:sp>
      <p:sp>
        <p:nvSpPr>
          <p:cNvPr id="44036" name="Text Box 4">
            <a:extLst>
              <a:ext uri="{FF2B5EF4-FFF2-40B4-BE49-F238E27FC236}">
                <a16:creationId xmlns:a16="http://schemas.microsoft.com/office/drawing/2014/main" id="{87E8B087-C281-49B4-A191-4BBBDB28367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44037" name="Line 5">
            <a:extLst>
              <a:ext uri="{FF2B5EF4-FFF2-40B4-BE49-F238E27FC236}">
                <a16:creationId xmlns:a16="http://schemas.microsoft.com/office/drawing/2014/main" id="{51FCF4C9-E4EE-489C-97B2-E504EE82DD97}"/>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38" name="Line 6">
            <a:extLst>
              <a:ext uri="{FF2B5EF4-FFF2-40B4-BE49-F238E27FC236}">
                <a16:creationId xmlns:a16="http://schemas.microsoft.com/office/drawing/2014/main" id="{C4CBC9D4-9023-4E54-B3B8-B63D82E94633}"/>
              </a:ext>
            </a:extLst>
          </p:cNvPr>
          <p:cNvSpPr>
            <a:spLocks noChangeShapeType="1"/>
          </p:cNvSpPr>
          <p:nvPr/>
        </p:nvSpPr>
        <p:spPr bwMode="auto">
          <a:xfrm>
            <a:off x="4679950" y="2030413"/>
            <a:ext cx="1905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39" name="Line 7">
            <a:extLst>
              <a:ext uri="{FF2B5EF4-FFF2-40B4-BE49-F238E27FC236}">
                <a16:creationId xmlns:a16="http://schemas.microsoft.com/office/drawing/2014/main" id="{753DB138-E0A5-4C8D-8C82-BF65025E8AF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0" name="Line 8">
            <a:extLst>
              <a:ext uri="{FF2B5EF4-FFF2-40B4-BE49-F238E27FC236}">
                <a16:creationId xmlns:a16="http://schemas.microsoft.com/office/drawing/2014/main" id="{B9E412D4-C89C-4A12-A671-2628EBE41ED2}"/>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1" name="Rectangle 9">
            <a:extLst>
              <a:ext uri="{FF2B5EF4-FFF2-40B4-BE49-F238E27FC236}">
                <a16:creationId xmlns:a16="http://schemas.microsoft.com/office/drawing/2014/main" id="{EEC77DEF-B420-4D91-B93D-66D0910DA670}"/>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4042" name="Rectangle 10">
            <a:extLst>
              <a:ext uri="{FF2B5EF4-FFF2-40B4-BE49-F238E27FC236}">
                <a16:creationId xmlns:a16="http://schemas.microsoft.com/office/drawing/2014/main" id="{19AD4775-795E-4EFD-9F5A-6FC49E10E5B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44043" name="Text Box 11">
            <a:extLst>
              <a:ext uri="{FF2B5EF4-FFF2-40B4-BE49-F238E27FC236}">
                <a16:creationId xmlns:a16="http://schemas.microsoft.com/office/drawing/2014/main" id="{CDC6AE5C-2305-4DA7-AA78-AEC061C76D8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44044" name="Text Box 12">
            <a:extLst>
              <a:ext uri="{FF2B5EF4-FFF2-40B4-BE49-F238E27FC236}">
                <a16:creationId xmlns:a16="http://schemas.microsoft.com/office/drawing/2014/main" id="{B132E1BE-4CD6-435A-8446-DA0A24EC83A9}"/>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Acquired (onset &gt; </a:t>
            </a:r>
            <a:r>
              <a:rPr lang="en-US" altLang="en-US" sz="2200" b="0">
                <a:solidFill>
                  <a:srgbClr val="0000FF"/>
                </a:solidFill>
              </a:rPr>
              <a:t>age 6 m</a:t>
            </a:r>
            <a:r>
              <a:rPr lang="en-US" altLang="en-US" sz="2200" b="0"/>
              <a:t>)</a:t>
            </a:r>
          </a:p>
        </p:txBody>
      </p:sp>
      <p:sp>
        <p:nvSpPr>
          <p:cNvPr id="44045" name="Text Box 13">
            <a:extLst>
              <a:ext uri="{FF2B5EF4-FFF2-40B4-BE49-F238E27FC236}">
                <a16:creationId xmlns:a16="http://schemas.microsoft.com/office/drawing/2014/main" id="{E04B9D3B-45DC-44E9-AB0D-109A0256F26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44046" name="Text Box 14">
            <a:extLst>
              <a:ext uri="{FF2B5EF4-FFF2-40B4-BE49-F238E27FC236}">
                <a16:creationId xmlns:a16="http://schemas.microsoft.com/office/drawing/2014/main" id="{EB441AF1-B024-457D-9930-8DBAAF71BAD0}"/>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Ciancia syndrome</a:t>
            </a:r>
          </a:p>
        </p:txBody>
      </p:sp>
      <p:sp>
        <p:nvSpPr>
          <p:cNvPr id="44047" name="Text Box 15">
            <a:extLst>
              <a:ext uri="{FF2B5EF4-FFF2-40B4-BE49-F238E27FC236}">
                <a16:creationId xmlns:a16="http://schemas.microsoft.com/office/drawing/2014/main" id="{86695D8C-E559-470B-885F-28ABA78B54D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0000FF"/>
                </a:solidFill>
              </a:rPr>
              <a:t>Latent nystagmus</a:t>
            </a:r>
          </a:p>
        </p:txBody>
      </p:sp>
      <p:sp>
        <p:nvSpPr>
          <p:cNvPr id="44048" name="Text Box 16">
            <a:extLst>
              <a:ext uri="{FF2B5EF4-FFF2-40B4-BE49-F238E27FC236}">
                <a16:creationId xmlns:a16="http://schemas.microsoft.com/office/drawing/2014/main" id="{6BA14CB8-F6F8-40C0-8C7C-0CB008DB4A41}"/>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dirty="0">
                <a:solidFill>
                  <a:srgbClr val="0000FF"/>
                </a:solidFill>
              </a:rPr>
              <a:t>Nystagmus blockage syndrome</a:t>
            </a:r>
          </a:p>
        </p:txBody>
      </p:sp>
      <p:sp>
        <p:nvSpPr>
          <p:cNvPr id="44049" name="Line 17">
            <a:extLst>
              <a:ext uri="{FF2B5EF4-FFF2-40B4-BE49-F238E27FC236}">
                <a16:creationId xmlns:a16="http://schemas.microsoft.com/office/drawing/2014/main" id="{5480335F-8DD9-46C9-B842-3F8558AF4EE0}"/>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50" name="Line 18">
            <a:extLst>
              <a:ext uri="{FF2B5EF4-FFF2-40B4-BE49-F238E27FC236}">
                <a16:creationId xmlns:a16="http://schemas.microsoft.com/office/drawing/2014/main" id="{1476C1D5-F0DA-49BF-A8D1-0D212E406C57}"/>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51" name="Line 19">
            <a:extLst>
              <a:ext uri="{FF2B5EF4-FFF2-40B4-BE49-F238E27FC236}">
                <a16:creationId xmlns:a16="http://schemas.microsoft.com/office/drawing/2014/main" id="{6C07B317-6D59-4A64-9ED7-920D07EC4CEE}"/>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52" name="Line 20">
            <a:extLst>
              <a:ext uri="{FF2B5EF4-FFF2-40B4-BE49-F238E27FC236}">
                <a16:creationId xmlns:a16="http://schemas.microsoft.com/office/drawing/2014/main" id="{F4448A11-7922-4D4F-8D51-132C7441DF6D}"/>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53" name="Slide Number Placeholder 1">
            <a:extLst>
              <a:ext uri="{FF2B5EF4-FFF2-40B4-BE49-F238E27FC236}">
                <a16:creationId xmlns:a16="http://schemas.microsoft.com/office/drawing/2014/main" id="{8EE17F5B-DF81-4A0C-8E23-E77A077F2C2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AED7E05-0504-4D51-A1CB-50783EA27B52}" type="slidenum">
              <a:rPr lang="en-US" altLang="en-US" sz="1000"/>
              <a:pPr>
                <a:spcBef>
                  <a:spcPct val="0"/>
                </a:spcBef>
                <a:buClrTx/>
                <a:buSzTx/>
                <a:buFontTx/>
                <a:buNone/>
              </a:pPr>
              <a:t>36</a:t>
            </a:fld>
            <a:endParaRPr lang="en-US" altLang="en-US" sz="1000"/>
          </a:p>
        </p:txBody>
      </p:sp>
      <p:sp>
        <p:nvSpPr>
          <p:cNvPr id="23" name="TextBox 22">
            <a:extLst>
              <a:ext uri="{FF2B5EF4-FFF2-40B4-BE49-F238E27FC236}">
                <a16:creationId xmlns:a16="http://schemas.microsoft.com/office/drawing/2014/main" id="{06137153-FDFB-42F1-922E-4AD0DCC200A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37</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i="1" dirty="0">
                <a:solidFill>
                  <a:srgbClr val="0000FF"/>
                </a:solidFill>
              </a:rPr>
              <a:t>[a nystagmus syndrome]</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26" name="TextBox 25">
            <a:extLst>
              <a:ext uri="{FF2B5EF4-FFF2-40B4-BE49-F238E27FC236}">
                <a16:creationId xmlns:a16="http://schemas.microsoft.com/office/drawing/2014/main" id="{86BB242B-5BDA-4297-8AF1-58BE7A3ABE2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38</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dirty="0">
                <a:solidFill>
                  <a:srgbClr val="0000FF"/>
                </a:solidFill>
              </a:rPr>
              <a:t>congenital motor nystagmus (CMN)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26" name="TextBox 25">
            <a:extLst>
              <a:ext uri="{FF2B5EF4-FFF2-40B4-BE49-F238E27FC236}">
                <a16:creationId xmlns:a16="http://schemas.microsoft.com/office/drawing/2014/main" id="{E5C12927-3114-4E1B-9CBA-D65A166728C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1945162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39</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endParaRPr lang="en-US" altLang="en-US" sz="1400" b="0" i="1" dirty="0">
              <a:solidFill>
                <a:srgbClr val="7030A0"/>
              </a:solidFill>
            </a:endParaRPr>
          </a:p>
          <a:p>
            <a:pPr eaLnBrk="1" hangingPunct="1">
              <a:spcBef>
                <a:spcPct val="0"/>
              </a:spcBef>
              <a:buClrTx/>
              <a:buSzTx/>
              <a:buFontTx/>
              <a:buNone/>
            </a:pPr>
            <a:r>
              <a:rPr lang="en-US" altLang="en-US" sz="1400" b="0" dirty="0">
                <a:solidFill>
                  <a:srgbClr val="7030A0"/>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Is the nystagmus vertical, horizontal or both/either?</a:t>
            </a:r>
          </a:p>
          <a:p>
            <a:pPr eaLnBrk="1" hangingPunct="1">
              <a:spcBef>
                <a:spcPct val="0"/>
              </a:spcBef>
              <a:buClrTx/>
              <a:buSzTx/>
              <a:buFontTx/>
              <a:buNone/>
            </a:pPr>
            <a:r>
              <a:rPr lang="en-US" altLang="en-US" sz="1400" b="0" dirty="0">
                <a:solidFill>
                  <a:srgbClr val="7030A0"/>
                </a:solidFill>
              </a:rPr>
              <a:t>It is virtually always  horizontal</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Do CMN pts usually have good vision, or poor?</a:t>
            </a: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3" name="TextBox 32">
            <a:extLst>
              <a:ext uri="{FF2B5EF4-FFF2-40B4-BE49-F238E27FC236}">
                <a16:creationId xmlns:a16="http://schemas.microsoft.com/office/drawing/2014/main" id="{E56464ED-7688-4D36-9C93-CDF931D0A94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9867099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1077218"/>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4</a:t>
            </a:fld>
            <a:endParaRPr lang="en-US" altLang="en-US" sz="1000"/>
          </a:p>
        </p:txBody>
      </p:sp>
      <p:sp>
        <p:nvSpPr>
          <p:cNvPr id="4" name="TextBox 3">
            <a:extLst>
              <a:ext uri="{FF2B5EF4-FFF2-40B4-BE49-F238E27FC236}">
                <a16:creationId xmlns:a16="http://schemas.microsoft.com/office/drawing/2014/main" id="{7DA8B6E0-E4A3-45B7-A6A4-EB671695C55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46803492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40</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endParaRPr lang="en-US" altLang="en-US" sz="1400" b="0" dirty="0">
              <a:solidFill>
                <a:srgbClr val="7030A0"/>
              </a:solidFill>
            </a:endParaRP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Is the nystagmus vertical, horizontal or both/either?</a:t>
            </a:r>
          </a:p>
          <a:p>
            <a:pPr eaLnBrk="1" hangingPunct="1">
              <a:spcBef>
                <a:spcPct val="0"/>
              </a:spcBef>
              <a:buClrTx/>
              <a:buSzTx/>
              <a:buFontTx/>
              <a:buNone/>
            </a:pPr>
            <a:r>
              <a:rPr lang="en-US" altLang="en-US" sz="1400" b="0" dirty="0">
                <a:solidFill>
                  <a:srgbClr val="7030A0"/>
                </a:solidFill>
              </a:rPr>
              <a:t>It is virtually always  horizontal</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Do CMN pts usually have good vision, or poor?</a:t>
            </a: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7A18679A-939E-4692-989C-C9FDBCF9E2E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2810921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41</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endParaRPr lang="en-US" altLang="en-US" sz="1400" b="0" i="1" dirty="0">
              <a:solidFill>
                <a:srgbClr val="7030A0"/>
              </a:solidFill>
            </a:endParaRPr>
          </a:p>
          <a:p>
            <a:pPr eaLnBrk="1" hangingPunct="1">
              <a:spcBef>
                <a:spcPct val="0"/>
              </a:spcBef>
              <a:buClrTx/>
              <a:buSzTx/>
              <a:buFontTx/>
              <a:buNone/>
            </a:pPr>
            <a:r>
              <a:rPr lang="en-US" altLang="en-US" sz="1400" b="0" dirty="0">
                <a:solidFill>
                  <a:srgbClr val="7030A0"/>
                </a:solidFill>
              </a:rPr>
              <a:t>It is virtually always  horizontal</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Do CMN pts usually have good vision, or poor?</a:t>
            </a: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3" name="TextBox 32">
            <a:extLst>
              <a:ext uri="{FF2B5EF4-FFF2-40B4-BE49-F238E27FC236}">
                <a16:creationId xmlns:a16="http://schemas.microsoft.com/office/drawing/2014/main" id="{DC56EFA5-0CF0-4FB5-BEB9-9B2080B4563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98016763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42</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Do CMN pts usually have good vision, or poor?</a:t>
            </a: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 name="Rectangle 2">
            <a:extLst>
              <a:ext uri="{FF2B5EF4-FFF2-40B4-BE49-F238E27FC236}">
                <a16:creationId xmlns:a16="http://schemas.microsoft.com/office/drawing/2014/main" id="{20D3EE07-C26D-45DF-85F6-73A8C3736F77}"/>
              </a:ext>
            </a:extLst>
          </p:cNvPr>
          <p:cNvSpPr/>
          <p:nvPr/>
        </p:nvSpPr>
        <p:spPr bwMode="auto">
          <a:xfrm>
            <a:off x="2209800" y="4778375"/>
            <a:ext cx="869942" cy="228599"/>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2" name="TextBox 31">
            <a:extLst>
              <a:ext uri="{FF2B5EF4-FFF2-40B4-BE49-F238E27FC236}">
                <a16:creationId xmlns:a16="http://schemas.microsoft.com/office/drawing/2014/main" id="{399205B3-8046-4CD1-9D67-999418698D5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452943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43</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endParaRPr lang="en-US" altLang="en-US" sz="1400" b="0" dirty="0">
              <a:solidFill>
                <a:srgbClr val="7030A0"/>
              </a:solidFill>
            </a:endParaRP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Do CMN pts usually have good vision, or poor?</a:t>
            </a: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3" name="TextBox 32">
            <a:extLst>
              <a:ext uri="{FF2B5EF4-FFF2-40B4-BE49-F238E27FC236}">
                <a16:creationId xmlns:a16="http://schemas.microsoft.com/office/drawing/2014/main" id="{0AB5C344-1E9D-435F-A223-993BD4213D4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23952723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44</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Do CMN pts usually have good vision, or poor?</a:t>
            </a:r>
            <a:endParaRPr lang="en-US" altLang="en-US" sz="1400" b="0" i="1" dirty="0">
              <a:solidFill>
                <a:srgbClr val="7030A0"/>
              </a:solidFill>
            </a:endParaRPr>
          </a:p>
          <a:p>
            <a:pPr eaLnBrk="1" hangingPunct="1">
              <a:spcBef>
                <a:spcPct val="0"/>
              </a:spcBef>
              <a:buClrTx/>
              <a:buSzTx/>
              <a:buFontTx/>
              <a:buNone/>
            </a:pPr>
            <a:r>
              <a:rPr lang="en-US" altLang="en-US" sz="1400" b="0" dirty="0">
                <a:solidFill>
                  <a:srgbClr val="7030A0"/>
                </a:solidFill>
              </a:rPr>
              <a:t>Good (rule of thumb: If a </a:t>
            </a:r>
            <a:r>
              <a:rPr lang="en-US" altLang="en-US" sz="1400" b="0" dirty="0" err="1">
                <a:solidFill>
                  <a:srgbClr val="7030A0"/>
                </a:solidFill>
              </a:rPr>
              <a:t>pt</a:t>
            </a:r>
            <a:r>
              <a:rPr lang="en-US" altLang="en-US" sz="1400" b="0" dirty="0">
                <a:solidFill>
                  <a:srgbClr val="7030A0"/>
                </a:solidFill>
              </a:rPr>
              <a:t> has nystagmus + good VA, it’s CMN)</a:t>
            </a: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57DFAE0D-9A45-45BC-A85F-6BD6A9A3F56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216067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45</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Do CMN pts usually have good vision, or poor?</a:t>
            </a:r>
          </a:p>
          <a:p>
            <a:pPr eaLnBrk="1" hangingPunct="1">
              <a:spcBef>
                <a:spcPct val="0"/>
              </a:spcBef>
              <a:buClrTx/>
              <a:buSzTx/>
              <a:buFontTx/>
              <a:buNone/>
            </a:pPr>
            <a:r>
              <a:rPr lang="en-US" altLang="en-US" sz="1400" b="0" dirty="0">
                <a:solidFill>
                  <a:schemeClr val="bg1"/>
                </a:solidFill>
              </a:rPr>
              <a:t>Good (rule of thumb: If a </a:t>
            </a:r>
            <a:r>
              <a:rPr lang="en-US" altLang="en-US" sz="1400" b="0" dirty="0" err="1">
                <a:solidFill>
                  <a:schemeClr val="bg1"/>
                </a:solidFill>
              </a:rPr>
              <a:t>pt</a:t>
            </a:r>
            <a:r>
              <a:rPr lang="en-US" altLang="en-US" sz="1400" b="0" dirty="0">
                <a:solidFill>
                  <a:schemeClr val="bg1"/>
                </a:solidFill>
              </a:rPr>
              <a:t> has nystagmus + good VA, it’s CMN)</a:t>
            </a:r>
            <a:endParaRPr lang="en-US" altLang="en-US" sz="1400" b="0" dirty="0">
              <a:solidFill>
                <a:srgbClr val="7030A0"/>
              </a:solidFill>
            </a:endParaRPr>
          </a:p>
          <a:p>
            <a:pPr eaLnBrk="1" hangingPunct="1">
              <a:spcBef>
                <a:spcPct val="0"/>
              </a:spcBef>
              <a:buClrTx/>
              <a:buSzTx/>
              <a:buFontTx/>
              <a:buNone/>
            </a:pPr>
            <a:endParaRPr lang="en-US" altLang="en-US" sz="1400" b="0" i="1" dirty="0">
              <a:solidFill>
                <a:srgbClr val="7030A0"/>
              </a:solidFill>
            </a:endParaRPr>
          </a:p>
          <a:p>
            <a:pPr eaLnBrk="1" hangingPunct="1">
              <a:spcBef>
                <a:spcPct val="0"/>
              </a:spcBef>
              <a:buClrTx/>
              <a:buSzTx/>
              <a:buFontTx/>
              <a:buNone/>
            </a:pPr>
            <a:r>
              <a:rPr lang="en-US" altLang="en-US" sz="1400" b="0" i="1" dirty="0">
                <a:solidFill>
                  <a:srgbClr val="7030A0"/>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1869F202-604E-4FB4-AEA1-A01304C3B50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1924729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46</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Do CMN pts usually have good vision, or poor?</a:t>
            </a:r>
          </a:p>
          <a:p>
            <a:pPr eaLnBrk="1" hangingPunct="1">
              <a:spcBef>
                <a:spcPct val="0"/>
              </a:spcBef>
              <a:buClrTx/>
              <a:buSzTx/>
              <a:buFontTx/>
              <a:buNone/>
            </a:pPr>
            <a:r>
              <a:rPr lang="en-US" altLang="en-US" sz="1400" b="0" dirty="0">
                <a:solidFill>
                  <a:schemeClr val="bg1"/>
                </a:solidFill>
              </a:rPr>
              <a:t>Good (rule of thumb: If a </a:t>
            </a:r>
            <a:r>
              <a:rPr lang="en-US" altLang="en-US" sz="1400" b="0" dirty="0" err="1">
                <a:solidFill>
                  <a:schemeClr val="bg1"/>
                </a:solidFill>
              </a:rPr>
              <a:t>pt</a:t>
            </a:r>
            <a:r>
              <a:rPr lang="en-US" altLang="en-US" sz="1400" b="0" dirty="0">
                <a:solidFill>
                  <a:schemeClr val="bg1"/>
                </a:solidFill>
              </a:rPr>
              <a:t> has nystagmus + good VA, it’s CMN)</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CMN has a unique finding related to an exam maneuver you’re familiar with but don’t perform very often. What is this finding?</a:t>
            </a:r>
            <a:endParaRPr lang="en-US" altLang="en-US" sz="1400" b="0" i="1" dirty="0">
              <a:solidFill>
                <a:srgbClr val="7030A0"/>
              </a:solidFill>
            </a:endParaRPr>
          </a:p>
          <a:p>
            <a:pPr eaLnBrk="1" hangingPunct="1">
              <a:spcBef>
                <a:spcPct val="0"/>
              </a:spcBef>
              <a:buClrTx/>
              <a:buSzTx/>
              <a:buFontTx/>
              <a:buNone/>
            </a:pPr>
            <a:r>
              <a:rPr lang="en-US" altLang="en-US" sz="1400" b="0" dirty="0">
                <a:solidFill>
                  <a:srgbClr val="7030A0"/>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BAD17ECC-9502-4F66-83CA-BAAC3BDAB65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4067774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47</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solidFill>
              </a:rPr>
              <a:t>Briefly, what is </a:t>
            </a:r>
            <a:r>
              <a:rPr lang="en-US" altLang="en-US" sz="1400" b="0" dirty="0">
                <a:solidFill>
                  <a:schemeClr val="bg1"/>
                </a:solidFill>
              </a:rPr>
              <a:t>congenital motor nystagmus</a:t>
            </a:r>
            <a:r>
              <a:rPr lang="en-US" altLang="en-US" sz="1400" b="0" i="1" dirty="0">
                <a:solidFill>
                  <a:schemeClr val="bg1"/>
                </a:solidFill>
              </a:rPr>
              <a:t>?</a:t>
            </a:r>
          </a:p>
          <a:p>
            <a:pPr eaLnBrk="1" hangingPunct="1">
              <a:spcBef>
                <a:spcPct val="0"/>
              </a:spcBef>
              <a:buClrTx/>
              <a:buSzTx/>
              <a:buFontTx/>
              <a:buNone/>
            </a:pPr>
            <a:r>
              <a:rPr lang="en-US" altLang="en-US" sz="1400" b="0" dirty="0">
                <a:solidFill>
                  <a:schemeClr val="bg1"/>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Is the nystagmus vertical, horizontal or both/either?</a:t>
            </a:r>
          </a:p>
          <a:p>
            <a:pPr eaLnBrk="1" hangingPunct="1">
              <a:spcBef>
                <a:spcPct val="0"/>
              </a:spcBef>
              <a:buClrTx/>
              <a:buSzTx/>
              <a:buFontTx/>
              <a:buNone/>
            </a:pPr>
            <a:r>
              <a:rPr lang="en-US" altLang="en-US" sz="1400" b="0" dirty="0">
                <a:solidFill>
                  <a:schemeClr val="bg1"/>
                </a:solidFill>
              </a:rPr>
              <a:t>It is virtually always  horizontal</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Do CMN pts usually have good vision, or poor?</a:t>
            </a:r>
          </a:p>
          <a:p>
            <a:pPr eaLnBrk="1" hangingPunct="1">
              <a:spcBef>
                <a:spcPct val="0"/>
              </a:spcBef>
              <a:buClrTx/>
              <a:buSzTx/>
              <a:buFontTx/>
              <a:buNone/>
            </a:pPr>
            <a:r>
              <a:rPr lang="en-US" altLang="en-US" sz="1400" b="0" dirty="0">
                <a:solidFill>
                  <a:schemeClr val="bg1"/>
                </a:solidFill>
              </a:rPr>
              <a:t>Good (rule of thumb: If a </a:t>
            </a:r>
            <a:r>
              <a:rPr lang="en-US" altLang="en-US" sz="1400" b="0" dirty="0" err="1">
                <a:solidFill>
                  <a:schemeClr val="bg1"/>
                </a:solidFill>
              </a:rPr>
              <a:t>pt</a:t>
            </a:r>
            <a:r>
              <a:rPr lang="en-US" altLang="en-US" sz="1400" b="0" dirty="0">
                <a:solidFill>
                  <a:schemeClr val="bg1"/>
                </a:solidFill>
              </a:rPr>
              <a:t> has nystagmus + good VA, it’s CMN)</a:t>
            </a:r>
          </a:p>
          <a:p>
            <a:pPr eaLnBrk="1" hangingPunct="1">
              <a:spcBef>
                <a:spcPct val="0"/>
              </a:spcBef>
              <a:buClrTx/>
              <a:buSzTx/>
              <a:buFontTx/>
              <a:buNone/>
            </a:pPr>
            <a:endParaRPr lang="en-US" altLang="en-US" sz="1400" b="0" i="1" dirty="0">
              <a:solidFill>
                <a:schemeClr val="bg1"/>
              </a:solidFill>
            </a:endParaRPr>
          </a:p>
          <a:p>
            <a:pPr eaLnBrk="1" hangingPunct="1">
              <a:spcBef>
                <a:spcPct val="0"/>
              </a:spcBef>
              <a:buClrTx/>
              <a:buSzTx/>
              <a:buFontTx/>
              <a:buNone/>
            </a:pPr>
            <a:r>
              <a:rPr lang="en-US" altLang="en-US" sz="1400" b="0" i="1" dirty="0">
                <a:solidFill>
                  <a:schemeClr val="bg1"/>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solidFill>
              </a:rPr>
              <a:t>A 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2D822AC9-4650-455F-8E68-EFE95C49FD0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22053415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48</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a:t>
            </a:r>
            <a:r>
              <a:rPr lang="en-US" altLang="en-US" sz="1400" b="0" dirty="0">
                <a:solidFill>
                  <a:schemeClr val="bg1">
                    <a:lumMod val="50000"/>
                  </a:schemeClr>
                </a:solidFill>
              </a:rPr>
              <a:t>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endParaRPr lang="en-US" altLang="en-US" sz="1400" b="0" i="1" dirty="0">
              <a:solidFill>
                <a:srgbClr val="66CCFF"/>
              </a:solidFill>
            </a:endParaRPr>
          </a:p>
          <a:p>
            <a:pPr eaLnBrk="1" hangingPunct="1">
              <a:spcBef>
                <a:spcPct val="0"/>
              </a:spcBef>
              <a:buClrTx/>
              <a:buSzTx/>
              <a:buFontTx/>
              <a:buNone/>
            </a:pPr>
            <a:r>
              <a:rPr lang="en-US" altLang="en-US" sz="1400" b="0" dirty="0">
                <a:solidFill>
                  <a:srgbClr val="66CCFF"/>
                </a:solidFill>
              </a:rPr>
              <a:t>Optokinetic nystagmus</a:t>
            </a:r>
          </a:p>
          <a:p>
            <a:pPr eaLnBrk="1" hangingPunct="1">
              <a:spcBef>
                <a:spcPct val="0"/>
              </a:spcBef>
              <a:buClrTx/>
              <a:buSzTx/>
              <a:buFontTx/>
              <a:buNone/>
            </a:pPr>
            <a:endParaRPr lang="en-US" altLang="en-US" sz="1400" b="0" i="1" dirty="0">
              <a:solidFill>
                <a:srgbClr val="66CCFF"/>
              </a:solidFill>
            </a:endParaRPr>
          </a:p>
          <a:p>
            <a:pPr eaLnBrk="1" hangingPunct="1">
              <a:spcBef>
                <a:spcPct val="0"/>
              </a:spcBef>
              <a:buClrTx/>
              <a:buSzTx/>
              <a:buFontTx/>
              <a:buNone/>
            </a:pPr>
            <a:r>
              <a:rPr lang="en-US" altLang="en-US" sz="1400" b="0" i="1" dirty="0">
                <a:solidFill>
                  <a:srgbClr val="66CCFF"/>
                </a:solidFill>
              </a:rPr>
              <a:t>To what does ‘</a:t>
            </a:r>
            <a:r>
              <a:rPr lang="en-US" altLang="en-US" sz="1400" b="0" dirty="0">
                <a:solidFill>
                  <a:srgbClr val="66CCFF"/>
                </a:solidFill>
              </a:rPr>
              <a:t>optokinetic nystagmus response</a:t>
            </a:r>
            <a:r>
              <a:rPr lang="en-US" altLang="en-US" sz="1400" b="0" i="1" dirty="0">
                <a:solidFill>
                  <a:srgbClr val="66CCFF"/>
                </a:solidFill>
              </a:rPr>
              <a:t>’ refer?</a:t>
            </a:r>
            <a:endParaRPr lang="en-US" altLang="en-US" sz="1400" b="0" dirty="0">
              <a:solidFill>
                <a:srgbClr val="66CCFF"/>
              </a:solidFill>
            </a:endParaRPr>
          </a:p>
          <a:p>
            <a:pPr eaLnBrk="1" hangingPunct="1">
              <a:spcBef>
                <a:spcPct val="0"/>
              </a:spcBef>
              <a:buClrTx/>
              <a:buSzTx/>
              <a:buFontTx/>
              <a:buNone/>
            </a:pPr>
            <a:r>
              <a:rPr lang="en-US" altLang="en-US" sz="1400" b="0" dirty="0">
                <a:solidFill>
                  <a:srgbClr val="66CCFF"/>
                </a:solidFill>
              </a:rPr>
              <a:t>To the phenomenon in which the presentation of a series of visual stimuli moving rapidly through the visual field induces the eyes to pursue (</a:t>
            </a:r>
            <a:r>
              <a:rPr lang="en-US" altLang="en-US" sz="1400" b="0" dirty="0" err="1">
                <a:solidFill>
                  <a:srgbClr val="66CCFF"/>
                </a:solidFill>
              </a:rPr>
              <a:t>ie</a:t>
            </a:r>
            <a:r>
              <a:rPr lang="en-US" altLang="en-US" sz="1400" b="0" dirty="0">
                <a:solidFill>
                  <a:srgbClr val="66CC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66CCFF"/>
              </a:solidFill>
            </a:endParaRPr>
          </a:p>
          <a:p>
            <a:pPr eaLnBrk="1" hangingPunct="1">
              <a:spcBef>
                <a:spcPct val="0"/>
              </a:spcBef>
              <a:buClrTx/>
              <a:buSzTx/>
              <a:buFontTx/>
              <a:buNone/>
            </a:pPr>
            <a:r>
              <a:rPr lang="en-US" altLang="en-US" sz="1400" b="0" i="1" dirty="0">
                <a:solidFill>
                  <a:srgbClr val="66CCFF"/>
                </a:solidFill>
              </a:rPr>
              <a:t>How is OKN testing performed?</a:t>
            </a:r>
          </a:p>
          <a:p>
            <a:pPr eaLnBrk="1" hangingPunct="1">
              <a:spcBef>
                <a:spcPct val="0"/>
              </a:spcBef>
              <a:buClrTx/>
              <a:buSzTx/>
              <a:buFontTx/>
              <a:buNone/>
            </a:pPr>
            <a:r>
              <a:rPr lang="en-US" altLang="en-US" sz="1400" b="0" dirty="0">
                <a:solidFill>
                  <a:srgbClr val="66CCFF"/>
                </a:solidFill>
              </a:rPr>
              <a:t>Usually with an OKN drum that is spun about its axis</a:t>
            </a: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1" name="TextBox 30">
            <a:extLst>
              <a:ext uri="{FF2B5EF4-FFF2-40B4-BE49-F238E27FC236}">
                <a16:creationId xmlns:a16="http://schemas.microsoft.com/office/drawing/2014/main" id="{FB006ACC-FF7E-4F8F-B831-BAD8F63E5DC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7936157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49</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a:t>
            </a:r>
            <a:r>
              <a:rPr lang="en-US" altLang="en-US" sz="1400" b="0" dirty="0">
                <a:solidFill>
                  <a:schemeClr val="bg1">
                    <a:lumMod val="50000"/>
                  </a:schemeClr>
                </a:solidFill>
              </a:rPr>
              <a:t>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endParaRPr lang="en-US" altLang="en-US" sz="1400" b="0" dirty="0">
              <a:solidFill>
                <a:srgbClr val="66CCFF"/>
              </a:solidFill>
            </a:endParaRPr>
          </a:p>
          <a:p>
            <a:pPr eaLnBrk="1" hangingPunct="1">
              <a:spcBef>
                <a:spcPct val="0"/>
              </a:spcBef>
              <a:buClrTx/>
              <a:buSzTx/>
              <a:buFontTx/>
              <a:buNone/>
            </a:pPr>
            <a:endParaRPr lang="en-US" altLang="en-US" sz="1400" b="0" i="1" dirty="0">
              <a:solidFill>
                <a:srgbClr val="66CCFF"/>
              </a:solidFill>
            </a:endParaRPr>
          </a:p>
          <a:p>
            <a:pPr eaLnBrk="1" hangingPunct="1">
              <a:spcBef>
                <a:spcPct val="0"/>
              </a:spcBef>
              <a:buClrTx/>
              <a:buSzTx/>
              <a:buFontTx/>
              <a:buNone/>
            </a:pPr>
            <a:r>
              <a:rPr lang="en-US" altLang="en-US" sz="1400" b="0" i="1" dirty="0">
                <a:solidFill>
                  <a:srgbClr val="66CCFF"/>
                </a:solidFill>
              </a:rPr>
              <a:t>To what does ‘</a:t>
            </a:r>
            <a:r>
              <a:rPr lang="en-US" altLang="en-US" sz="1400" b="0" dirty="0">
                <a:solidFill>
                  <a:srgbClr val="66CCFF"/>
                </a:solidFill>
              </a:rPr>
              <a:t>optokinetic nystagmus response</a:t>
            </a:r>
            <a:r>
              <a:rPr lang="en-US" altLang="en-US" sz="1400" b="0" i="1" dirty="0">
                <a:solidFill>
                  <a:srgbClr val="66CCFF"/>
                </a:solidFill>
              </a:rPr>
              <a:t>’ refer?</a:t>
            </a:r>
            <a:endParaRPr lang="en-US" altLang="en-US" sz="1400" b="0" dirty="0">
              <a:solidFill>
                <a:srgbClr val="66CCFF"/>
              </a:solidFill>
            </a:endParaRPr>
          </a:p>
          <a:p>
            <a:pPr eaLnBrk="1" hangingPunct="1">
              <a:spcBef>
                <a:spcPct val="0"/>
              </a:spcBef>
              <a:buClrTx/>
              <a:buSzTx/>
              <a:buFontTx/>
              <a:buNone/>
            </a:pPr>
            <a:r>
              <a:rPr lang="en-US" altLang="en-US" sz="1400" b="0" dirty="0">
                <a:solidFill>
                  <a:srgbClr val="66CCFF"/>
                </a:solidFill>
              </a:rPr>
              <a:t>To the phenomenon in which the presentation of a series of visual stimuli moving rapidly through the visual field induces the eyes to pursue (</a:t>
            </a:r>
            <a:r>
              <a:rPr lang="en-US" altLang="en-US" sz="1400" b="0" dirty="0" err="1">
                <a:solidFill>
                  <a:srgbClr val="66CCFF"/>
                </a:solidFill>
              </a:rPr>
              <a:t>ie</a:t>
            </a:r>
            <a:r>
              <a:rPr lang="en-US" altLang="en-US" sz="1400" b="0" dirty="0">
                <a:solidFill>
                  <a:srgbClr val="66CC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66CCFF"/>
              </a:solidFill>
            </a:endParaRPr>
          </a:p>
          <a:p>
            <a:pPr eaLnBrk="1" hangingPunct="1">
              <a:spcBef>
                <a:spcPct val="0"/>
              </a:spcBef>
              <a:buClrTx/>
              <a:buSzTx/>
              <a:buFontTx/>
              <a:buNone/>
            </a:pPr>
            <a:r>
              <a:rPr lang="en-US" altLang="en-US" sz="1400" b="0" i="1" dirty="0">
                <a:solidFill>
                  <a:srgbClr val="66CCFF"/>
                </a:solidFill>
              </a:rPr>
              <a:t>How is OKN testing performed?</a:t>
            </a:r>
          </a:p>
          <a:p>
            <a:pPr eaLnBrk="1" hangingPunct="1">
              <a:spcBef>
                <a:spcPct val="0"/>
              </a:spcBef>
              <a:buClrTx/>
              <a:buSzTx/>
              <a:buFontTx/>
              <a:buNone/>
            </a:pPr>
            <a:r>
              <a:rPr lang="en-US" altLang="en-US" sz="1400" b="0" dirty="0">
                <a:solidFill>
                  <a:srgbClr val="66CCFF"/>
                </a:solidFill>
              </a:rPr>
              <a:t>Usually with an OKN drum that is spun about its axis</a:t>
            </a: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2" name="TextBox 31">
            <a:extLst>
              <a:ext uri="{FF2B5EF4-FFF2-40B4-BE49-F238E27FC236}">
                <a16:creationId xmlns:a16="http://schemas.microsoft.com/office/drawing/2014/main" id="{7B9FC82D-EC91-4EDA-B92C-38964D2CBDC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7131595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1323439"/>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5</a:t>
            </a:fld>
            <a:endParaRPr lang="en-US" altLang="en-US" sz="1000"/>
          </a:p>
        </p:txBody>
      </p:sp>
      <p:sp>
        <p:nvSpPr>
          <p:cNvPr id="4" name="TextBox 3">
            <a:extLst>
              <a:ext uri="{FF2B5EF4-FFF2-40B4-BE49-F238E27FC236}">
                <a16:creationId xmlns:a16="http://schemas.microsoft.com/office/drawing/2014/main" id="{EE7284C6-32E3-4047-A970-C3FFE961205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87015041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50</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66CCFF"/>
              </a:solidFill>
            </a:endParaRPr>
          </a:p>
          <a:p>
            <a:pPr eaLnBrk="1" hangingPunct="1">
              <a:spcBef>
                <a:spcPct val="0"/>
              </a:spcBef>
              <a:buClrTx/>
              <a:buSzTx/>
              <a:buFontTx/>
              <a:buNone/>
            </a:pPr>
            <a:r>
              <a:rPr lang="en-US" altLang="en-US" sz="1400" b="0" dirty="0">
                <a:solidFill>
                  <a:srgbClr val="66CCFF"/>
                </a:solidFill>
              </a:rPr>
              <a:t>To the phenomenon in which the presentation of a series of visual stimuli moving rapidly through the visual field induces the eyes to pursue (</a:t>
            </a:r>
            <a:r>
              <a:rPr lang="en-US" altLang="en-US" sz="1400" b="0" dirty="0" err="1">
                <a:solidFill>
                  <a:srgbClr val="66CCFF"/>
                </a:solidFill>
              </a:rPr>
              <a:t>ie</a:t>
            </a:r>
            <a:r>
              <a:rPr lang="en-US" altLang="en-US" sz="1400" b="0" dirty="0">
                <a:solidFill>
                  <a:srgbClr val="66CC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66CCFF"/>
              </a:solidFill>
            </a:endParaRPr>
          </a:p>
          <a:p>
            <a:pPr eaLnBrk="1" hangingPunct="1">
              <a:spcBef>
                <a:spcPct val="0"/>
              </a:spcBef>
              <a:buClrTx/>
              <a:buSzTx/>
              <a:buFontTx/>
              <a:buNone/>
            </a:pPr>
            <a:r>
              <a:rPr lang="en-US" altLang="en-US" sz="1400" b="0" i="1" dirty="0">
                <a:solidFill>
                  <a:srgbClr val="66CCFF"/>
                </a:solidFill>
              </a:rPr>
              <a:t>How is OKN testing performed?</a:t>
            </a:r>
          </a:p>
          <a:p>
            <a:pPr eaLnBrk="1" hangingPunct="1">
              <a:spcBef>
                <a:spcPct val="0"/>
              </a:spcBef>
              <a:buClrTx/>
              <a:buSzTx/>
              <a:buFontTx/>
              <a:buNone/>
            </a:pPr>
            <a:r>
              <a:rPr lang="en-US" altLang="en-US" sz="1400" b="0" dirty="0">
                <a:solidFill>
                  <a:srgbClr val="66CCFF"/>
                </a:solidFill>
              </a:rPr>
              <a:t>Usually with an OKN drum that is spun about its axis</a:t>
            </a: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43205910-5C32-43D6-A3DE-2A5C1F7B8A4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83613146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51</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endParaRPr lang="en-US" altLang="en-US" sz="1400" b="0" dirty="0">
              <a:solidFill>
                <a:srgbClr val="66CCFF"/>
              </a:solidFill>
            </a:endParaRPr>
          </a:p>
          <a:p>
            <a:pPr eaLnBrk="1" hangingPunct="1">
              <a:spcBef>
                <a:spcPct val="0"/>
              </a:spcBef>
              <a:buClrTx/>
              <a:buSzTx/>
              <a:buFontTx/>
              <a:buNone/>
            </a:pPr>
            <a:endParaRPr lang="en-US" altLang="en-US" sz="1400" b="0" dirty="0">
              <a:solidFill>
                <a:srgbClr val="66CCFF"/>
              </a:solidFill>
            </a:endParaRPr>
          </a:p>
          <a:p>
            <a:pPr eaLnBrk="1" hangingPunct="1">
              <a:spcBef>
                <a:spcPct val="0"/>
              </a:spcBef>
              <a:buClrTx/>
              <a:buSzTx/>
              <a:buFontTx/>
              <a:buNone/>
            </a:pPr>
            <a:r>
              <a:rPr lang="en-US" altLang="en-US" sz="1400" b="0" i="1" dirty="0">
                <a:solidFill>
                  <a:srgbClr val="66CCFF"/>
                </a:solidFill>
              </a:rPr>
              <a:t>How is OKN testing performed?</a:t>
            </a:r>
          </a:p>
          <a:p>
            <a:pPr eaLnBrk="1" hangingPunct="1">
              <a:spcBef>
                <a:spcPct val="0"/>
              </a:spcBef>
              <a:buClrTx/>
              <a:buSzTx/>
              <a:buFontTx/>
              <a:buNone/>
            </a:pPr>
            <a:r>
              <a:rPr lang="en-US" altLang="en-US" sz="1400" b="0" dirty="0">
                <a:solidFill>
                  <a:srgbClr val="66CCFF"/>
                </a:solidFill>
              </a:rPr>
              <a:t>Usually with an OKN drum that is spun about its axis</a:t>
            </a: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E06D88F3-FFBE-4465-9F3A-80E0698E0397}"/>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9748087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52</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How is OKN testing performed?</a:t>
            </a:r>
            <a:endParaRPr lang="en-US" altLang="en-US" sz="1400" b="0" i="1" dirty="0">
              <a:solidFill>
                <a:srgbClr val="66CCFF"/>
              </a:solidFill>
            </a:endParaRPr>
          </a:p>
          <a:p>
            <a:pPr eaLnBrk="1" hangingPunct="1">
              <a:spcBef>
                <a:spcPct val="0"/>
              </a:spcBef>
              <a:buClrTx/>
              <a:buSzTx/>
              <a:buFontTx/>
              <a:buNone/>
            </a:pPr>
            <a:r>
              <a:rPr lang="en-US" altLang="en-US" sz="1400" b="0" dirty="0">
                <a:solidFill>
                  <a:srgbClr val="66CCFF"/>
                </a:solidFill>
              </a:rPr>
              <a:t>Usually with an OKN drum that is spun about its axis</a:t>
            </a: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76498A72-0307-4377-ACBB-9604C07B1C4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6658065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53</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paradoxical</a:t>
            </a:r>
            <a:r>
              <a:rPr lang="en-US" altLang="en-US" sz="1400" dirty="0">
                <a:solidFill>
                  <a:schemeClr val="bg1"/>
                </a:solidFill>
              </a:rPr>
              <a:t>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How is OKN testing performed?</a:t>
            </a:r>
          </a:p>
          <a:p>
            <a:pPr eaLnBrk="1" hangingPunct="1">
              <a:spcBef>
                <a:spcPct val="0"/>
              </a:spcBef>
              <a:buClrTx/>
              <a:buSzTx/>
              <a:buFontTx/>
              <a:buNone/>
            </a:pPr>
            <a:r>
              <a:rPr lang="en-US" altLang="en-US" sz="1400" b="0" dirty="0">
                <a:solidFill>
                  <a:srgbClr val="0000FF"/>
                </a:solidFill>
              </a:rPr>
              <a:t>Usually with an OKN drum that is spun about its axis</a:t>
            </a:r>
            <a:endParaRPr lang="en-US" altLang="en-US" sz="1400" b="0" dirty="0">
              <a:solidFill>
                <a:srgbClr val="66CCFF"/>
              </a:solidFill>
            </a:endParaRPr>
          </a:p>
          <a:p>
            <a:pPr eaLnBrk="1" hangingPunct="1">
              <a:spcBef>
                <a:spcPct val="0"/>
              </a:spcBef>
              <a:buClrTx/>
              <a:buSzTx/>
              <a:buFontTx/>
              <a:buNone/>
            </a:pPr>
            <a:r>
              <a:rPr lang="en-US" altLang="en-US" sz="1400" b="0" dirty="0">
                <a:solidFill>
                  <a:srgbClr val="66CCFF"/>
                </a:solidFill>
              </a:rPr>
              <a:t> </a:t>
            </a:r>
          </a:p>
          <a:p>
            <a:pPr eaLnBrk="1" hangingPunct="1">
              <a:spcBef>
                <a:spcPct val="0"/>
              </a:spcBef>
              <a:buClrTx/>
              <a:buSzTx/>
              <a:buFontTx/>
              <a:buNone/>
            </a:pPr>
            <a:r>
              <a:rPr lang="en-US" altLang="en-US" sz="1400" b="0" i="1" dirty="0">
                <a:solidFill>
                  <a:srgbClr val="66CCFF"/>
                </a:solidFill>
              </a:rPr>
              <a:t>What is a</a:t>
            </a:r>
            <a:r>
              <a:rPr lang="en-US" altLang="en-US" sz="1400" b="0" dirty="0">
                <a:solidFill>
                  <a:srgbClr val="66CCFF"/>
                </a:solidFill>
              </a:rPr>
              <a:t> </a:t>
            </a:r>
            <a:r>
              <a:rPr lang="en-US" altLang="en-US" sz="1400" dirty="0">
                <a:solidFill>
                  <a:srgbClr val="66CCFF"/>
                </a:solidFill>
              </a:rPr>
              <a:t>paradoxical</a:t>
            </a:r>
            <a:r>
              <a:rPr lang="en-US" altLang="en-US" sz="1400" b="0" dirty="0">
                <a:solidFill>
                  <a:srgbClr val="66CCFF"/>
                </a:solidFill>
              </a:rPr>
              <a:t> </a:t>
            </a:r>
            <a:r>
              <a:rPr lang="en-US" altLang="en-US" sz="1400" b="0" i="1" dirty="0">
                <a:solidFill>
                  <a:srgbClr val="66CCFF"/>
                </a:solidFill>
              </a:rPr>
              <a:t>OKN response?</a:t>
            </a: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911AF464-B2DD-4C88-9E23-D4C22D8E569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35723220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54</a:t>
            </a:fld>
            <a:endParaRPr lang="en-US" altLang="en-US" sz="1000"/>
          </a:p>
        </p:txBody>
      </p:sp>
      <p:sp>
        <p:nvSpPr>
          <p:cNvPr id="3" name="TextBox 2">
            <a:extLst>
              <a:ext uri="{FF2B5EF4-FFF2-40B4-BE49-F238E27FC236}">
                <a16:creationId xmlns:a16="http://schemas.microsoft.com/office/drawing/2014/main" id="{066DDF57-5157-4C8B-A49B-3A3E43440338}"/>
              </a:ext>
            </a:extLst>
          </p:cNvPr>
          <p:cNvSpPr txBox="1"/>
          <p:nvPr/>
        </p:nvSpPr>
        <p:spPr>
          <a:xfrm>
            <a:off x="3198070" y="5936974"/>
            <a:ext cx="2747868" cy="338554"/>
          </a:xfrm>
          <a:prstGeom prst="rect">
            <a:avLst/>
          </a:prstGeom>
          <a:noFill/>
        </p:spPr>
        <p:txBody>
          <a:bodyPr wrap="none" rtlCol="0">
            <a:spAutoFit/>
          </a:bodyPr>
          <a:lstStyle/>
          <a:p>
            <a:pPr algn="ctr"/>
            <a:r>
              <a:rPr lang="en-US" sz="1600" b="0" dirty="0"/>
              <a:t>#OldSchoolCool: OKN drum</a:t>
            </a:r>
          </a:p>
        </p:txBody>
      </p:sp>
      <p:pic>
        <p:nvPicPr>
          <p:cNvPr id="1026" name="Picture 2" descr="Development of Vision in Infants and Young Children">
            <a:extLst>
              <a:ext uri="{FF2B5EF4-FFF2-40B4-BE49-F238E27FC236}">
                <a16:creationId xmlns:a16="http://schemas.microsoft.com/office/drawing/2014/main" id="{98C88D96-4816-4D23-AFC9-76DE462352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43062" y="1433569"/>
            <a:ext cx="5857875" cy="405712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A965D9B5-DD33-4450-B5F0-AF37DFA98CD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31464196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55</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a:t>
            </a:r>
            <a:r>
              <a:rPr lang="en-US" altLang="en-US" sz="1400" dirty="0">
                <a:solidFill>
                  <a:schemeClr val="bg1"/>
                </a:solidFill>
              </a:rPr>
              <a:t>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How is OKN testing performed?</a:t>
            </a:r>
          </a:p>
          <a:p>
            <a:pPr eaLnBrk="1" hangingPunct="1">
              <a:spcBef>
                <a:spcPct val="0"/>
              </a:spcBef>
              <a:buClrTx/>
              <a:buSzTx/>
              <a:buFontTx/>
              <a:buNone/>
            </a:pPr>
            <a:r>
              <a:rPr lang="en-US" altLang="en-US" sz="1400" b="0" dirty="0">
                <a:solidFill>
                  <a:srgbClr val="0000FF"/>
                </a:solidFill>
              </a:rPr>
              <a:t>Usually with an OKN drum that is spun about its axis</a:t>
            </a:r>
          </a:p>
          <a:p>
            <a:pPr eaLnBrk="1" hangingPunct="1">
              <a:spcBef>
                <a:spcPct val="0"/>
              </a:spcBef>
              <a:buClrTx/>
              <a:buSzTx/>
              <a:buFontTx/>
              <a:buNone/>
            </a:pPr>
            <a:r>
              <a:rPr lang="en-US" altLang="en-US" sz="1400" b="0" dirty="0">
                <a:solidFill>
                  <a:srgbClr val="0000FF"/>
                </a:solidFill>
              </a:rPr>
              <a:t> </a:t>
            </a:r>
          </a:p>
          <a:p>
            <a:pPr eaLnBrk="1" hangingPunct="1">
              <a:spcBef>
                <a:spcPct val="0"/>
              </a:spcBef>
              <a:buClrTx/>
              <a:buSzTx/>
              <a:buFontTx/>
              <a:buNone/>
            </a:pPr>
            <a:r>
              <a:rPr lang="en-US" altLang="en-US" sz="1400" b="0" i="1" dirty="0">
                <a:solidFill>
                  <a:srgbClr val="0000FF"/>
                </a:solidFill>
              </a:rPr>
              <a:t>What is a</a:t>
            </a:r>
            <a:r>
              <a:rPr lang="en-US" altLang="en-US" sz="1400" b="0" dirty="0">
                <a:solidFill>
                  <a:srgbClr val="0000FF"/>
                </a:solidFill>
              </a:rPr>
              <a:t> </a:t>
            </a:r>
            <a:r>
              <a:rPr lang="en-US" altLang="en-US" sz="1400" dirty="0">
                <a:solidFill>
                  <a:srgbClr val="0000FF"/>
                </a:solidFill>
              </a:rPr>
              <a:t>paradoxical</a:t>
            </a:r>
            <a:r>
              <a:rPr lang="en-US" altLang="en-US" sz="1400" b="0" dirty="0">
                <a:solidFill>
                  <a:srgbClr val="0000FF"/>
                </a:solidFill>
              </a:rPr>
              <a:t> </a:t>
            </a:r>
            <a:r>
              <a:rPr lang="en-US" altLang="en-US" sz="1400" b="0" i="1" dirty="0">
                <a:solidFill>
                  <a:srgbClr val="0000FF"/>
                </a:solidFill>
              </a:rPr>
              <a:t>OKN response?</a:t>
            </a:r>
            <a:endParaRPr lang="en-US" altLang="en-US" sz="1400" b="0" i="1" dirty="0">
              <a:solidFill>
                <a:srgbClr val="66CCFF"/>
              </a:solidFill>
            </a:endParaRPr>
          </a:p>
          <a:p>
            <a:pPr eaLnBrk="1" hangingPunct="1">
              <a:spcBef>
                <a:spcPct val="0"/>
              </a:spcBef>
              <a:buClrTx/>
              <a:buSzTx/>
              <a:buFontTx/>
              <a:buNone/>
            </a:pPr>
            <a:r>
              <a:rPr lang="en-US" altLang="en-US" sz="1400" b="0" dirty="0">
                <a:solidFill>
                  <a:srgbClr val="66CCFF"/>
                </a:solidFill>
              </a:rPr>
              <a:t>A phenomenon that occurs when a CMN </a:t>
            </a:r>
            <a:r>
              <a:rPr lang="en-US" altLang="en-US" sz="1400" b="0" dirty="0" err="1">
                <a:solidFill>
                  <a:srgbClr val="66CCFF"/>
                </a:solidFill>
              </a:rPr>
              <a:t>pt</a:t>
            </a:r>
            <a:r>
              <a:rPr lang="en-US" altLang="en-US" sz="1400" b="0" dirty="0">
                <a:solidFill>
                  <a:srgbClr val="66CCFF"/>
                </a:solidFill>
              </a:rPr>
              <a:t> is presented with an OKN drum spinning in the direction congruent with the </a:t>
            </a:r>
            <a:r>
              <a:rPr lang="en-US" altLang="en-US" sz="1400" b="0" dirty="0" err="1">
                <a:solidFill>
                  <a:srgbClr val="66CCFF"/>
                </a:solidFill>
              </a:rPr>
              <a:t>pt’s</a:t>
            </a:r>
            <a:r>
              <a:rPr lang="en-US" altLang="en-US" sz="1400" b="0" dirty="0">
                <a:solidFill>
                  <a:srgbClr val="66CCFF"/>
                </a:solidFill>
              </a:rPr>
              <a:t> nystagmus. Spinning in this direction would be expected to amplify (</a:t>
            </a:r>
            <a:r>
              <a:rPr lang="en-US" altLang="en-US" sz="1400" b="0" dirty="0" err="1">
                <a:solidFill>
                  <a:srgbClr val="66CCFF"/>
                </a:solidFill>
              </a:rPr>
              <a:t>ie</a:t>
            </a:r>
            <a:r>
              <a:rPr lang="en-US" altLang="en-US" sz="1400" b="0" dirty="0">
                <a:solidFill>
                  <a:srgbClr val="66CCFF"/>
                </a:solidFill>
              </a:rPr>
              <a:t>, worsen) the </a:t>
            </a:r>
            <a:r>
              <a:rPr lang="en-US" altLang="en-US" sz="1400" b="0" dirty="0" err="1">
                <a:solidFill>
                  <a:srgbClr val="66CCFF"/>
                </a:solidFill>
              </a:rPr>
              <a:t>pt’s</a:t>
            </a:r>
            <a:r>
              <a:rPr lang="en-US" altLang="en-US" sz="1400" b="0" dirty="0">
                <a:solidFill>
                  <a:srgbClr val="66CCFF"/>
                </a:solidFill>
              </a:rPr>
              <a:t> nystagmus. 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73F05511-8879-489C-9815-5583A05CAA6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43010682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56</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a:t>
            </a:r>
            <a:r>
              <a:rPr lang="en-US" altLang="en-US" sz="1400" dirty="0">
                <a:solidFill>
                  <a:schemeClr val="bg1"/>
                </a:solidFill>
              </a:rPr>
              <a:t>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How is OKN testing performed?</a:t>
            </a:r>
          </a:p>
          <a:p>
            <a:pPr eaLnBrk="1" hangingPunct="1">
              <a:spcBef>
                <a:spcPct val="0"/>
              </a:spcBef>
              <a:buClrTx/>
              <a:buSzTx/>
              <a:buFontTx/>
              <a:buNone/>
            </a:pPr>
            <a:r>
              <a:rPr lang="en-US" altLang="en-US" sz="1400" b="0" dirty="0">
                <a:solidFill>
                  <a:srgbClr val="0000FF"/>
                </a:solidFill>
              </a:rPr>
              <a:t>Usually with an OKN drum that is spun about its axis</a:t>
            </a:r>
          </a:p>
          <a:p>
            <a:pPr eaLnBrk="1" hangingPunct="1">
              <a:spcBef>
                <a:spcPct val="0"/>
              </a:spcBef>
              <a:buClrTx/>
              <a:buSzTx/>
              <a:buFontTx/>
              <a:buNone/>
            </a:pPr>
            <a:r>
              <a:rPr lang="en-US" altLang="en-US" sz="1400" b="0" dirty="0">
                <a:solidFill>
                  <a:srgbClr val="0000FF"/>
                </a:solidFill>
              </a:rPr>
              <a:t> </a:t>
            </a:r>
          </a:p>
          <a:p>
            <a:pPr eaLnBrk="1" hangingPunct="1">
              <a:spcBef>
                <a:spcPct val="0"/>
              </a:spcBef>
              <a:buClrTx/>
              <a:buSzTx/>
              <a:buFontTx/>
              <a:buNone/>
            </a:pPr>
            <a:r>
              <a:rPr lang="en-US" altLang="en-US" sz="1400" b="0" i="1" dirty="0">
                <a:solidFill>
                  <a:srgbClr val="0000FF"/>
                </a:solidFill>
              </a:rPr>
              <a:t>What is a</a:t>
            </a:r>
            <a:r>
              <a:rPr lang="en-US" altLang="en-US" sz="1400" b="0" dirty="0">
                <a:solidFill>
                  <a:srgbClr val="0000FF"/>
                </a:solidFill>
              </a:rPr>
              <a:t> </a:t>
            </a:r>
            <a:r>
              <a:rPr lang="en-US" altLang="en-US" sz="1400" dirty="0">
                <a:solidFill>
                  <a:srgbClr val="0000FF"/>
                </a:solidFill>
              </a:rPr>
              <a:t>paradoxical</a:t>
            </a:r>
            <a:r>
              <a:rPr lang="en-US" altLang="en-US" sz="1400" b="0" dirty="0">
                <a:solidFill>
                  <a:srgbClr val="0000FF"/>
                </a:solidFill>
              </a:rPr>
              <a:t> </a:t>
            </a:r>
            <a:r>
              <a:rPr lang="en-US" altLang="en-US" sz="1400" b="0" i="1" dirty="0">
                <a:solidFill>
                  <a:srgbClr val="0000FF"/>
                </a:solidFill>
              </a:rPr>
              <a:t>OKN response?</a:t>
            </a:r>
          </a:p>
          <a:p>
            <a:pPr eaLnBrk="1" hangingPunct="1">
              <a:spcBef>
                <a:spcPct val="0"/>
              </a:spcBef>
              <a:buClrTx/>
              <a:buSzTx/>
              <a:buFontTx/>
              <a:buNone/>
            </a:pPr>
            <a:r>
              <a:rPr lang="en-US" altLang="en-US" sz="1400" b="0" dirty="0">
                <a:solidFill>
                  <a:srgbClr val="0000FF"/>
                </a:solidFill>
              </a:rPr>
              <a:t>A phenomenon that occurs when a CMN </a:t>
            </a:r>
            <a:r>
              <a:rPr lang="en-US" altLang="en-US" sz="1400" b="0" dirty="0" err="1">
                <a:solidFill>
                  <a:srgbClr val="0000FF"/>
                </a:solidFill>
              </a:rPr>
              <a:t>pt</a:t>
            </a:r>
            <a:r>
              <a:rPr lang="en-US" altLang="en-US" sz="1400" b="0" dirty="0">
                <a:solidFill>
                  <a:srgbClr val="0000FF"/>
                </a:solidFill>
              </a:rPr>
              <a:t> is presented with an OKN drum spinning in the direction congruent with the </a:t>
            </a:r>
            <a:r>
              <a:rPr lang="en-US" altLang="en-US" sz="1400" b="0" dirty="0" err="1">
                <a:solidFill>
                  <a:srgbClr val="0000FF"/>
                </a:solidFill>
              </a:rPr>
              <a:t>pt’s</a:t>
            </a:r>
            <a:r>
              <a:rPr lang="en-US" altLang="en-US" sz="1400" b="0" dirty="0">
                <a:solidFill>
                  <a:srgbClr val="0000FF"/>
                </a:solidFill>
              </a:rPr>
              <a:t> nystagmus. Spinning in this direction would be expected to amplify (</a:t>
            </a:r>
            <a:r>
              <a:rPr lang="en-US" altLang="en-US" sz="1400" b="0" dirty="0" err="1">
                <a:solidFill>
                  <a:srgbClr val="0000FF"/>
                </a:solidFill>
              </a:rPr>
              <a:t>ie</a:t>
            </a:r>
            <a:r>
              <a:rPr lang="en-US" altLang="en-US" sz="1400" b="0" dirty="0">
                <a:solidFill>
                  <a:srgbClr val="0000FF"/>
                </a:solidFill>
              </a:rPr>
              <a:t>, worsen) the </a:t>
            </a:r>
            <a:r>
              <a:rPr lang="en-US" altLang="en-US" sz="1400" b="0" dirty="0" err="1">
                <a:solidFill>
                  <a:srgbClr val="0000FF"/>
                </a:solidFill>
              </a:rPr>
              <a:t>pt’s</a:t>
            </a:r>
            <a:r>
              <a:rPr lang="en-US" altLang="en-US" sz="1400" b="0" dirty="0">
                <a:solidFill>
                  <a:srgbClr val="0000FF"/>
                </a:solidFill>
              </a:rPr>
              <a:t> nystagmus. </a:t>
            </a:r>
            <a:r>
              <a:rPr lang="en-US" altLang="en-US" sz="1400" b="0" dirty="0">
                <a:solidFill>
                  <a:srgbClr val="66CCFF"/>
                </a:solidFill>
              </a:rPr>
              <a:t>However, in a CMN </a:t>
            </a:r>
            <a:r>
              <a:rPr lang="en-US" altLang="en-US" sz="1400" b="0" dirty="0" err="1">
                <a:solidFill>
                  <a:srgbClr val="66CCFF"/>
                </a:solidFill>
              </a:rPr>
              <a:t>pt</a:t>
            </a:r>
            <a:r>
              <a:rPr lang="en-US" altLang="en-US" sz="1400" b="0" dirty="0">
                <a:solidFill>
                  <a:srgbClr val="66CCFF"/>
                </a:solidFill>
              </a:rPr>
              <a:t> the presentation of congruent OKN movement produces a dampening or even </a:t>
            </a:r>
            <a:r>
              <a:rPr lang="en-US" altLang="en-US" sz="1400" b="0" i="1" dirty="0">
                <a:solidFill>
                  <a:srgbClr val="66CCFF"/>
                </a:solidFill>
              </a:rPr>
              <a:t>reversal</a:t>
            </a:r>
            <a:r>
              <a:rPr lang="en-US" altLang="en-US" sz="1400" b="0" dirty="0">
                <a:solidFill>
                  <a:srgbClr val="66CCFF"/>
                </a:solidFill>
              </a:rPr>
              <a:t> of the nystagmus—hence the term </a:t>
            </a:r>
            <a:r>
              <a:rPr lang="en-US" altLang="en-US" sz="1400" b="0" i="1" dirty="0">
                <a:solidFill>
                  <a:srgbClr val="66CCFF"/>
                </a:solidFill>
              </a:rPr>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0F3E1F59-B945-4A73-A016-B3D066BEC91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50038910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8">
            <a:extLst>
              <a:ext uri="{FF2B5EF4-FFF2-40B4-BE49-F238E27FC236}">
                <a16:creationId xmlns:a16="http://schemas.microsoft.com/office/drawing/2014/main" id="{8F4C5B87-ABE0-418A-9EC4-0678DDBF82C3}"/>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4275" name="Line 16">
            <a:extLst>
              <a:ext uri="{FF2B5EF4-FFF2-40B4-BE49-F238E27FC236}">
                <a16:creationId xmlns:a16="http://schemas.microsoft.com/office/drawing/2014/main" id="{A145E15D-B294-4D77-AFB3-A6EC6141948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79" name="Text Box 5">
            <a:extLst>
              <a:ext uri="{FF2B5EF4-FFF2-40B4-BE49-F238E27FC236}">
                <a16:creationId xmlns:a16="http://schemas.microsoft.com/office/drawing/2014/main" id="{E7A40691-2910-4EDD-B3E6-45BF1A84E8F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4281" name="Text Box 7">
            <a:extLst>
              <a:ext uri="{FF2B5EF4-FFF2-40B4-BE49-F238E27FC236}">
                <a16:creationId xmlns:a16="http://schemas.microsoft.com/office/drawing/2014/main" id="{3F1F7C11-C3DC-4E7E-BA8C-756980299DC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8" name="Line 15">
            <a:extLst>
              <a:ext uri="{FF2B5EF4-FFF2-40B4-BE49-F238E27FC236}">
                <a16:creationId xmlns:a16="http://schemas.microsoft.com/office/drawing/2014/main" id="{93FAF64A-C64A-4E1D-B49A-8237A1DF6B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57</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a:t>
            </a:r>
            <a:r>
              <a:rPr lang="en-US" altLang="en-US" sz="1600" dirty="0">
                <a:solidFill>
                  <a:srgbClr val="0000FF"/>
                </a:solidFill>
              </a:rPr>
              <a:t>congenital motor nystagmus </a:t>
            </a:r>
            <a:r>
              <a:rPr lang="en-US" altLang="en-US" sz="1600" b="0" dirty="0">
                <a:solidFill>
                  <a:srgbClr val="0000FF"/>
                </a:solidFill>
              </a:rPr>
              <a:t>(CMN)</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48" name="Text Box 29">
            <a:extLst>
              <a:ext uri="{FF2B5EF4-FFF2-40B4-BE49-F238E27FC236}">
                <a16:creationId xmlns:a16="http://schemas.microsoft.com/office/drawing/2014/main" id="{7EDC6532-B8E4-4765-9AC5-A9B7EC332780}"/>
              </a:ext>
            </a:extLst>
          </p:cNvPr>
          <p:cNvSpPr txBox="1">
            <a:spLocks noChangeArrowheads="1"/>
          </p:cNvSpPr>
          <p:nvPr/>
        </p:nvSpPr>
        <p:spPr bwMode="auto">
          <a:xfrm>
            <a:off x="533400" y="3660100"/>
            <a:ext cx="6673850" cy="2893100"/>
          </a:xfrm>
          <a:prstGeom prst="rect">
            <a:avLst/>
          </a:prstGeom>
          <a:solidFill>
            <a:srgbClr val="7030A0"/>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chemeClr val="bg1">
                    <a:lumMod val="75000"/>
                  </a:schemeClr>
                </a:solidFill>
              </a:rPr>
              <a:t>Briefly, what is </a:t>
            </a:r>
            <a:r>
              <a:rPr lang="en-US" altLang="en-US" sz="1400" b="0" dirty="0">
                <a:solidFill>
                  <a:schemeClr val="bg1">
                    <a:lumMod val="75000"/>
                  </a:schemeClr>
                </a:solidFill>
              </a:rPr>
              <a:t>congenital motor nystagmus</a:t>
            </a:r>
            <a:r>
              <a:rPr lang="en-US" altLang="en-US" sz="1400" b="0" i="1" dirty="0">
                <a:solidFill>
                  <a:schemeClr val="bg1">
                    <a:lumMod val="75000"/>
                  </a:schemeClr>
                </a:solidFill>
              </a:rPr>
              <a:t>?</a:t>
            </a:r>
          </a:p>
          <a:p>
            <a:pPr eaLnBrk="1" hangingPunct="1">
              <a:spcBef>
                <a:spcPct val="0"/>
              </a:spcBef>
              <a:buClrTx/>
              <a:buSzTx/>
              <a:buFontTx/>
              <a:buNone/>
            </a:pPr>
            <a:r>
              <a:rPr lang="en-US" altLang="en-US" sz="1400" b="0" dirty="0">
                <a:solidFill>
                  <a:schemeClr val="bg1">
                    <a:lumMod val="75000"/>
                  </a:schemeClr>
                </a:solidFill>
              </a:rPr>
              <a:t>A nystagmus arising in the first few months of life that is not secondary to either sensory or CNS pathology</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Is the nystagmus vertical, horizontal or both/either?</a:t>
            </a:r>
          </a:p>
          <a:p>
            <a:pPr eaLnBrk="1" hangingPunct="1">
              <a:spcBef>
                <a:spcPct val="0"/>
              </a:spcBef>
              <a:buClrTx/>
              <a:buSzTx/>
              <a:buFontTx/>
              <a:buNone/>
            </a:pPr>
            <a:r>
              <a:rPr lang="en-US" altLang="en-US" sz="1400" b="0" dirty="0">
                <a:solidFill>
                  <a:schemeClr val="bg1">
                    <a:lumMod val="75000"/>
                  </a:schemeClr>
                </a:solidFill>
              </a:rPr>
              <a:t>It is virtually always  horizontal</a:t>
            </a:r>
          </a:p>
          <a:p>
            <a:pPr eaLnBrk="1" hangingPunct="1">
              <a:spcBef>
                <a:spcPct val="0"/>
              </a:spcBef>
              <a:buClrTx/>
              <a:buSzTx/>
              <a:buFontTx/>
              <a:buNone/>
            </a:pPr>
            <a:endParaRPr lang="en-US" altLang="en-US" sz="1400" b="0" i="1" dirty="0">
              <a:solidFill>
                <a:schemeClr val="bg1">
                  <a:lumMod val="75000"/>
                </a:schemeClr>
              </a:solidFill>
            </a:endParaRPr>
          </a:p>
          <a:p>
            <a:pPr eaLnBrk="1" hangingPunct="1">
              <a:spcBef>
                <a:spcPct val="0"/>
              </a:spcBef>
              <a:buClrTx/>
              <a:buSzTx/>
              <a:buFontTx/>
              <a:buNone/>
            </a:pPr>
            <a:r>
              <a:rPr lang="en-US" altLang="en-US" sz="1400" b="0" i="1" dirty="0">
                <a:solidFill>
                  <a:schemeClr val="bg1">
                    <a:lumMod val="75000"/>
                  </a:schemeClr>
                </a:solidFill>
              </a:rPr>
              <a:t>Do CMN pts usually have good vision, or poor?</a:t>
            </a:r>
          </a:p>
          <a:p>
            <a:pPr eaLnBrk="1" hangingPunct="1">
              <a:spcBef>
                <a:spcPct val="0"/>
              </a:spcBef>
              <a:buClrTx/>
              <a:buSzTx/>
              <a:buFontTx/>
              <a:buNone/>
            </a:pPr>
            <a:r>
              <a:rPr lang="en-US" altLang="en-US" sz="1400" b="0" dirty="0">
                <a:solidFill>
                  <a:schemeClr val="bg1">
                    <a:lumMod val="50000"/>
                  </a:schemeClr>
                </a:solidFill>
              </a:rPr>
              <a:t>Good (rule of thumb: If a </a:t>
            </a:r>
            <a:r>
              <a:rPr lang="en-US" altLang="en-US" sz="1400" b="0" dirty="0" err="1">
                <a:solidFill>
                  <a:schemeClr val="bg1">
                    <a:lumMod val="50000"/>
                  </a:schemeClr>
                </a:solidFill>
              </a:rPr>
              <a:t>pt</a:t>
            </a:r>
            <a:r>
              <a:rPr lang="en-US" altLang="en-US" sz="1400" b="0" dirty="0">
                <a:solidFill>
                  <a:schemeClr val="bg1">
                    <a:lumMod val="50000"/>
                  </a:schemeClr>
                </a:solidFill>
              </a:rPr>
              <a:t> has nystagmus + good VA, it’s CMN)</a:t>
            </a:r>
          </a:p>
          <a:p>
            <a:pPr eaLnBrk="1" hangingPunct="1">
              <a:spcBef>
                <a:spcPct val="0"/>
              </a:spcBef>
              <a:buClrTx/>
              <a:buSzTx/>
              <a:buFontTx/>
              <a:buNone/>
            </a:pPr>
            <a:endParaRPr lang="en-US" altLang="en-US" sz="1400" b="0" i="1" dirty="0">
              <a:solidFill>
                <a:schemeClr val="bg1">
                  <a:lumMod val="50000"/>
                </a:schemeClr>
              </a:solidFill>
            </a:endParaRPr>
          </a:p>
          <a:p>
            <a:pPr eaLnBrk="1" hangingPunct="1">
              <a:spcBef>
                <a:spcPct val="0"/>
              </a:spcBef>
              <a:buClrTx/>
              <a:buSzTx/>
              <a:buFontTx/>
              <a:buNone/>
            </a:pPr>
            <a:r>
              <a:rPr lang="en-US" altLang="en-US" sz="1400" b="0" i="1" dirty="0">
                <a:solidFill>
                  <a:schemeClr val="bg1">
                    <a:lumMod val="50000"/>
                  </a:schemeClr>
                </a:solidFill>
              </a:rPr>
              <a:t>CMN has a unique finding related to an exam maneuver you’re familiar with but don’t perform very often. What is this finding?</a:t>
            </a:r>
          </a:p>
          <a:p>
            <a:pPr eaLnBrk="1" hangingPunct="1">
              <a:spcBef>
                <a:spcPct val="0"/>
              </a:spcBef>
              <a:buClrTx/>
              <a:buSzTx/>
              <a:buFontTx/>
              <a:buNone/>
            </a:pPr>
            <a:r>
              <a:rPr lang="en-US" altLang="en-US" sz="1400" b="0" dirty="0">
                <a:solidFill>
                  <a:schemeClr val="bg1">
                    <a:lumMod val="50000"/>
                  </a:schemeClr>
                </a:solidFill>
              </a:rPr>
              <a:t>A </a:t>
            </a:r>
            <a:r>
              <a:rPr lang="en-US" altLang="en-US" sz="1400" dirty="0">
                <a:solidFill>
                  <a:schemeClr val="bg1"/>
                </a:solidFill>
              </a:rPr>
              <a:t>paradoxical OKN response</a:t>
            </a:r>
          </a:p>
        </p:txBody>
      </p:sp>
      <p:sp>
        <p:nvSpPr>
          <p:cNvPr id="2" name="Oval 1">
            <a:extLst>
              <a:ext uri="{FF2B5EF4-FFF2-40B4-BE49-F238E27FC236}">
                <a16:creationId xmlns:a16="http://schemas.microsoft.com/office/drawing/2014/main" id="{51115860-C339-4099-B6A1-A0C623670943}"/>
              </a:ext>
            </a:extLst>
          </p:cNvPr>
          <p:cNvSpPr/>
          <p:nvPr/>
        </p:nvSpPr>
        <p:spPr bwMode="auto">
          <a:xfrm>
            <a:off x="3817937" y="3154948"/>
            <a:ext cx="3787775" cy="624304"/>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49" name="Text Box 28">
            <a:extLst>
              <a:ext uri="{FF2B5EF4-FFF2-40B4-BE49-F238E27FC236}">
                <a16:creationId xmlns:a16="http://schemas.microsoft.com/office/drawing/2014/main" id="{B62D2DF0-9053-43C2-945E-EA3603DDB776}"/>
              </a:ext>
            </a:extLst>
          </p:cNvPr>
          <p:cNvSpPr txBox="1">
            <a:spLocks noChangeArrowheads="1"/>
          </p:cNvSpPr>
          <p:nvPr/>
        </p:nvSpPr>
        <p:spPr bwMode="auto">
          <a:xfrm>
            <a:off x="314636" y="2464127"/>
            <a:ext cx="8278018" cy="3539430"/>
          </a:xfrm>
          <a:prstGeom prst="rect">
            <a:avLst/>
          </a:prstGeom>
          <a:solidFill>
            <a:srgbClr val="66CCFF"/>
          </a:solidFill>
          <a:ln>
            <a:noFill/>
          </a:ln>
          <a:effectLst/>
        </p:spPr>
        <p:txBody>
          <a:bodyPr wrap="square">
            <a:spAutoFit/>
          </a:bodyPr>
          <a:ls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a:lstStyle>
          <a:p>
            <a:pPr eaLnBrk="1" hangingPunct="1">
              <a:spcBef>
                <a:spcPct val="0"/>
              </a:spcBef>
              <a:buClrTx/>
              <a:buSzTx/>
              <a:buFontTx/>
              <a:buNone/>
            </a:pPr>
            <a:r>
              <a:rPr lang="en-US" altLang="en-US" sz="1400" b="0" i="1" dirty="0">
                <a:solidFill>
                  <a:srgbClr val="0000FF"/>
                </a:solidFill>
              </a:rPr>
              <a:t>What does </a:t>
            </a:r>
            <a:r>
              <a:rPr lang="en-US" altLang="en-US" sz="1400" b="0" dirty="0">
                <a:solidFill>
                  <a:srgbClr val="0000FF"/>
                </a:solidFill>
              </a:rPr>
              <a:t>‘OKN’ </a:t>
            </a:r>
            <a:r>
              <a:rPr lang="en-US" altLang="en-US" sz="1400" b="0" i="1" dirty="0">
                <a:solidFill>
                  <a:srgbClr val="0000FF"/>
                </a:solidFill>
              </a:rPr>
              <a:t>stand for in this context?</a:t>
            </a:r>
          </a:p>
          <a:p>
            <a:pPr eaLnBrk="1" hangingPunct="1">
              <a:spcBef>
                <a:spcPct val="0"/>
              </a:spcBef>
              <a:buClrTx/>
              <a:buSzTx/>
              <a:buFontTx/>
              <a:buNone/>
            </a:pPr>
            <a:r>
              <a:rPr lang="en-US" altLang="en-US" sz="1400" b="0" dirty="0">
                <a:solidFill>
                  <a:srgbClr val="0000FF"/>
                </a:solidFill>
              </a:rPr>
              <a:t>Optokinetic nystagmus</a:t>
            </a:r>
          </a:p>
          <a:p>
            <a:pPr eaLnBrk="1" hangingPunct="1">
              <a:spcBef>
                <a:spcPct val="0"/>
              </a:spcBef>
              <a:buClrTx/>
              <a:buSzTx/>
              <a:buFontTx/>
              <a:buNone/>
            </a:pPr>
            <a:endParaRPr lang="en-US" altLang="en-US" sz="1400" b="0" i="1" dirty="0">
              <a:solidFill>
                <a:srgbClr val="0000FF"/>
              </a:solidFill>
            </a:endParaRPr>
          </a:p>
          <a:p>
            <a:pPr eaLnBrk="1" hangingPunct="1">
              <a:spcBef>
                <a:spcPct val="0"/>
              </a:spcBef>
              <a:buClrTx/>
              <a:buSzTx/>
              <a:buFontTx/>
              <a:buNone/>
            </a:pPr>
            <a:r>
              <a:rPr lang="en-US" altLang="en-US" sz="1400" b="0" i="1" dirty="0">
                <a:solidFill>
                  <a:srgbClr val="0000FF"/>
                </a:solidFill>
              </a:rPr>
              <a:t>To what does ‘</a:t>
            </a:r>
            <a:r>
              <a:rPr lang="en-US" altLang="en-US" sz="1400" b="0" dirty="0">
                <a:solidFill>
                  <a:srgbClr val="0000FF"/>
                </a:solidFill>
              </a:rPr>
              <a:t>optokinetic nystagmus response</a:t>
            </a:r>
            <a:r>
              <a:rPr lang="en-US" altLang="en-US" sz="1400" b="0" i="1" dirty="0">
                <a:solidFill>
                  <a:srgbClr val="0000FF"/>
                </a:solidFill>
              </a:rPr>
              <a:t>’ refer?</a:t>
            </a:r>
            <a:endParaRPr lang="en-US" altLang="en-US" sz="1400" b="0" dirty="0">
              <a:solidFill>
                <a:srgbClr val="0000FF"/>
              </a:solidFill>
            </a:endParaRPr>
          </a:p>
          <a:p>
            <a:pPr eaLnBrk="1" hangingPunct="1">
              <a:spcBef>
                <a:spcPct val="0"/>
              </a:spcBef>
              <a:buClrTx/>
              <a:buSzTx/>
              <a:buFontTx/>
              <a:buNone/>
            </a:pPr>
            <a:r>
              <a:rPr lang="en-US" altLang="en-US" sz="1400" b="0" dirty="0">
                <a:solidFill>
                  <a:srgbClr val="0000FF"/>
                </a:solidFill>
              </a:rPr>
              <a:t>To the phenomenon in which the presentation of a series of visual stimuli moving rapidly through the visual field induces the eyes to pursue (</a:t>
            </a:r>
            <a:r>
              <a:rPr lang="en-US" altLang="en-US" sz="1400" b="0" dirty="0" err="1">
                <a:solidFill>
                  <a:srgbClr val="0000FF"/>
                </a:solidFill>
              </a:rPr>
              <a:t>ie</a:t>
            </a:r>
            <a:r>
              <a:rPr lang="en-US" altLang="en-US" sz="1400" b="0" dirty="0">
                <a:solidFill>
                  <a:srgbClr val="0000FF"/>
                </a:solidFill>
              </a:rPr>
              <a:t>, follow) a stimulus, then engage in a rapid return saccade to pick up the next stimulus</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How is OKN testing performed?</a:t>
            </a:r>
          </a:p>
          <a:p>
            <a:pPr eaLnBrk="1" hangingPunct="1">
              <a:spcBef>
                <a:spcPct val="0"/>
              </a:spcBef>
              <a:buClrTx/>
              <a:buSzTx/>
              <a:buFontTx/>
              <a:buNone/>
            </a:pPr>
            <a:r>
              <a:rPr lang="en-US" altLang="en-US" sz="1400" b="0" dirty="0">
                <a:solidFill>
                  <a:srgbClr val="0000FF"/>
                </a:solidFill>
              </a:rPr>
              <a:t>Usually with an OKN drum that is spun about its axis</a:t>
            </a:r>
          </a:p>
          <a:p>
            <a:pPr eaLnBrk="1" hangingPunct="1">
              <a:spcBef>
                <a:spcPct val="0"/>
              </a:spcBef>
              <a:buClrTx/>
              <a:buSzTx/>
              <a:buFontTx/>
              <a:buNone/>
            </a:pPr>
            <a:r>
              <a:rPr lang="en-US" altLang="en-US" sz="1400" b="0" dirty="0">
                <a:solidFill>
                  <a:srgbClr val="0000FF"/>
                </a:solidFill>
              </a:rPr>
              <a:t> </a:t>
            </a:r>
          </a:p>
          <a:p>
            <a:pPr eaLnBrk="1" hangingPunct="1">
              <a:spcBef>
                <a:spcPct val="0"/>
              </a:spcBef>
              <a:buClrTx/>
              <a:buSzTx/>
              <a:buFontTx/>
              <a:buNone/>
            </a:pPr>
            <a:r>
              <a:rPr lang="en-US" altLang="en-US" sz="1400" b="0" i="1" dirty="0">
                <a:solidFill>
                  <a:srgbClr val="0000FF"/>
                </a:solidFill>
              </a:rPr>
              <a:t>What is a</a:t>
            </a:r>
            <a:r>
              <a:rPr lang="en-US" altLang="en-US" sz="1400" b="0" dirty="0">
                <a:solidFill>
                  <a:srgbClr val="0000FF"/>
                </a:solidFill>
              </a:rPr>
              <a:t> </a:t>
            </a:r>
            <a:r>
              <a:rPr lang="en-US" altLang="en-US" sz="1400" dirty="0">
                <a:solidFill>
                  <a:srgbClr val="0000FF"/>
                </a:solidFill>
              </a:rPr>
              <a:t>paradoxical</a:t>
            </a:r>
            <a:r>
              <a:rPr lang="en-US" altLang="en-US" sz="1400" b="0" dirty="0">
                <a:solidFill>
                  <a:srgbClr val="0000FF"/>
                </a:solidFill>
              </a:rPr>
              <a:t> </a:t>
            </a:r>
            <a:r>
              <a:rPr lang="en-US" altLang="en-US" sz="1400" b="0" i="1" dirty="0">
                <a:solidFill>
                  <a:srgbClr val="0000FF"/>
                </a:solidFill>
              </a:rPr>
              <a:t>OKN response?</a:t>
            </a:r>
          </a:p>
          <a:p>
            <a:pPr eaLnBrk="1" hangingPunct="1">
              <a:spcBef>
                <a:spcPct val="0"/>
              </a:spcBef>
              <a:buClrTx/>
              <a:buSzTx/>
              <a:buFontTx/>
              <a:buNone/>
            </a:pPr>
            <a:r>
              <a:rPr lang="en-US" altLang="en-US" sz="1400" b="0" dirty="0">
                <a:solidFill>
                  <a:srgbClr val="0000FF"/>
                </a:solidFill>
              </a:rPr>
              <a:t>A phenomenon that occurs when a CMN </a:t>
            </a:r>
            <a:r>
              <a:rPr lang="en-US" altLang="en-US" sz="1400" b="0" dirty="0" err="1">
                <a:solidFill>
                  <a:srgbClr val="0000FF"/>
                </a:solidFill>
              </a:rPr>
              <a:t>pt</a:t>
            </a:r>
            <a:r>
              <a:rPr lang="en-US" altLang="en-US" sz="1400" b="0" dirty="0">
                <a:solidFill>
                  <a:srgbClr val="0000FF"/>
                </a:solidFill>
              </a:rPr>
              <a:t> is presented with an OKN drum spinning in the direction congruent with the </a:t>
            </a:r>
            <a:r>
              <a:rPr lang="en-US" altLang="en-US" sz="1400" b="0" dirty="0" err="1">
                <a:solidFill>
                  <a:srgbClr val="0000FF"/>
                </a:solidFill>
              </a:rPr>
              <a:t>pt’s</a:t>
            </a:r>
            <a:r>
              <a:rPr lang="en-US" altLang="en-US" sz="1400" b="0" dirty="0">
                <a:solidFill>
                  <a:srgbClr val="0000FF"/>
                </a:solidFill>
              </a:rPr>
              <a:t> nystagmus. Spinning in this direction would be expected to amplify (</a:t>
            </a:r>
            <a:r>
              <a:rPr lang="en-US" altLang="en-US" sz="1400" b="0" dirty="0" err="1">
                <a:solidFill>
                  <a:srgbClr val="0000FF"/>
                </a:solidFill>
              </a:rPr>
              <a:t>ie</a:t>
            </a:r>
            <a:r>
              <a:rPr lang="en-US" altLang="en-US" sz="1400" b="0" dirty="0">
                <a:solidFill>
                  <a:srgbClr val="0000FF"/>
                </a:solidFill>
              </a:rPr>
              <a:t>, worsen) the </a:t>
            </a:r>
            <a:r>
              <a:rPr lang="en-US" altLang="en-US" sz="1400" b="0" dirty="0" err="1">
                <a:solidFill>
                  <a:srgbClr val="0000FF"/>
                </a:solidFill>
              </a:rPr>
              <a:t>pt’s</a:t>
            </a:r>
            <a:r>
              <a:rPr lang="en-US" altLang="en-US" sz="1400" b="0" dirty="0">
                <a:solidFill>
                  <a:srgbClr val="0000FF"/>
                </a:solidFill>
              </a:rPr>
              <a:t> nystagmus. </a:t>
            </a:r>
            <a:r>
              <a:rPr lang="en-US" altLang="en-US" sz="1400" b="0" dirty="0"/>
              <a:t>However, in a CMN </a:t>
            </a:r>
            <a:r>
              <a:rPr lang="en-US" altLang="en-US" sz="1400" b="0" dirty="0" err="1"/>
              <a:t>pt</a:t>
            </a:r>
            <a:r>
              <a:rPr lang="en-US" altLang="en-US" sz="1400" b="0" dirty="0"/>
              <a:t> the presentation of congruent OKN movement produces a dampening or even </a:t>
            </a:r>
            <a:r>
              <a:rPr lang="en-US" altLang="en-US" sz="1400" b="0" i="1" dirty="0"/>
              <a:t>reversal</a:t>
            </a:r>
            <a:r>
              <a:rPr lang="en-US" altLang="en-US" sz="1400" b="0" dirty="0"/>
              <a:t> of the nystagmus—hence the term </a:t>
            </a:r>
            <a:r>
              <a:rPr lang="en-US" altLang="en-US" sz="1400" b="0" i="1" dirty="0"/>
              <a:t>paradoxical OKN response.</a:t>
            </a:r>
          </a:p>
        </p:txBody>
      </p:sp>
      <p:sp>
        <p:nvSpPr>
          <p:cNvPr id="3" name="Oval 2">
            <a:extLst>
              <a:ext uri="{FF2B5EF4-FFF2-40B4-BE49-F238E27FC236}">
                <a16:creationId xmlns:a16="http://schemas.microsoft.com/office/drawing/2014/main" id="{EA333163-300D-4F1E-BA56-01FC67E35062}"/>
              </a:ext>
            </a:extLst>
          </p:cNvPr>
          <p:cNvSpPr/>
          <p:nvPr/>
        </p:nvSpPr>
        <p:spPr bwMode="auto">
          <a:xfrm>
            <a:off x="552450" y="6122504"/>
            <a:ext cx="2666989" cy="537243"/>
          </a:xfrm>
          <a:prstGeom prst="ellipse">
            <a:avLst/>
          </a:prstGeom>
          <a:noFill/>
          <a:ln w="222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charset="0"/>
            </a:endParaRPr>
          </a:p>
        </p:txBody>
      </p:sp>
      <p:sp>
        <p:nvSpPr>
          <p:cNvPr id="35" name="TextBox 34">
            <a:extLst>
              <a:ext uri="{FF2B5EF4-FFF2-40B4-BE49-F238E27FC236}">
                <a16:creationId xmlns:a16="http://schemas.microsoft.com/office/drawing/2014/main" id="{7E21D78E-FFD8-4AAD-90F3-8DCFCDB1496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465237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58</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dirty="0">
                <a:solidFill>
                  <a:srgbClr val="0000FF"/>
                </a:solidFill>
              </a:rPr>
              <a:t>congenital motor nystagmus (CMN)</a:t>
            </a:r>
          </a:p>
          <a:p>
            <a:pPr lvl="1" eaLnBrk="1" hangingPunct="1">
              <a:spcBef>
                <a:spcPct val="0"/>
              </a:spcBef>
              <a:buClrTx/>
              <a:buSzTx/>
              <a:buFontTx/>
              <a:buNone/>
            </a:pPr>
            <a:r>
              <a:rPr lang="en-US" altLang="en-US" sz="1600" b="0" dirty="0"/>
              <a:t>--Pt ‘learns’ that their nystagmus is decreased (and thus acuity is increased) when their eyes are…</a:t>
            </a:r>
            <a:r>
              <a:rPr lang="en-US" altLang="en-US" sz="1600" b="0" i="1" dirty="0">
                <a:solidFill>
                  <a:srgbClr val="0000FF"/>
                </a:solidFill>
              </a:rPr>
              <a:t>[‘direction’ of gaze]</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26" name="TextBox 25">
            <a:extLst>
              <a:ext uri="{FF2B5EF4-FFF2-40B4-BE49-F238E27FC236}">
                <a16:creationId xmlns:a16="http://schemas.microsoft.com/office/drawing/2014/main" id="{ABD5EAE9-061F-432E-B46B-71428089972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1393340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59</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dirty="0">
                <a:solidFill>
                  <a:srgbClr val="0000FF"/>
                </a:solidFill>
              </a:rPr>
              <a:t>congenital motor nystagmus (CMN)</a:t>
            </a:r>
          </a:p>
          <a:p>
            <a:pPr lvl="1" eaLnBrk="1" hangingPunct="1">
              <a:spcBef>
                <a:spcPct val="0"/>
              </a:spcBef>
              <a:buClrTx/>
              <a:buSzTx/>
              <a:buFontTx/>
              <a:buNone/>
            </a:pPr>
            <a:r>
              <a:rPr lang="en-US" altLang="en-US" sz="1600" b="0" dirty="0"/>
              <a:t>--Pt ‘learns’ that their nystagmus is decreased (and thus acuity is increased) when their eyes are…</a:t>
            </a:r>
            <a:r>
              <a:rPr lang="en-US" altLang="en-US" sz="1600" b="0" dirty="0">
                <a:solidFill>
                  <a:srgbClr val="0000FF"/>
                </a:solidFill>
              </a:rPr>
              <a:t>converged</a:t>
            </a:r>
            <a:endParaRPr lang="en-US" altLang="en-US" sz="1600" b="0" dirty="0">
              <a:solidFill>
                <a:srgbClr val="FFCC99"/>
              </a:solidFill>
            </a:endParaRPr>
          </a:p>
          <a:p>
            <a:pPr lvl="1" eaLnBrk="1" hangingPunct="1">
              <a:spcBef>
                <a:spcPct val="0"/>
              </a:spcBef>
              <a:buClrTx/>
              <a:buSzTx/>
              <a:buFontTx/>
              <a:buNone/>
            </a:pPr>
            <a:r>
              <a:rPr lang="en-US" altLang="en-US" sz="1600" b="0" dirty="0">
                <a:solidFill>
                  <a:srgbClr val="FFCC99"/>
                </a:solidFill>
              </a:rPr>
              <a:t>--Key exam finding: Pt  ‘eats up’  prism when deviation is being measured </a:t>
            </a:r>
            <a:endParaRPr lang="en-US" altLang="en-US" sz="1600" b="0" i="1" dirty="0">
              <a:solidFill>
                <a:srgbClr val="FFCC99"/>
              </a:solidFill>
            </a:endParaRPr>
          </a:p>
        </p:txBody>
      </p:sp>
      <p:sp>
        <p:nvSpPr>
          <p:cNvPr id="26" name="TextBox 25">
            <a:extLst>
              <a:ext uri="{FF2B5EF4-FFF2-40B4-BE49-F238E27FC236}">
                <a16:creationId xmlns:a16="http://schemas.microsoft.com/office/drawing/2014/main" id="{2639F7FB-AFA9-440A-94A2-13EB7C8DD8E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8752441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1815882"/>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6</a:t>
            </a:fld>
            <a:endParaRPr lang="en-US" altLang="en-US" sz="1000"/>
          </a:p>
        </p:txBody>
      </p:sp>
      <p:sp>
        <p:nvSpPr>
          <p:cNvPr id="4" name="TextBox 3">
            <a:extLst>
              <a:ext uri="{FF2B5EF4-FFF2-40B4-BE49-F238E27FC236}">
                <a16:creationId xmlns:a16="http://schemas.microsoft.com/office/drawing/2014/main" id="{C5D357EE-ED7C-4982-B1B7-09DEAA2F23A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91422567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60</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dirty="0">
                <a:solidFill>
                  <a:srgbClr val="0000FF"/>
                </a:solidFill>
              </a:rPr>
              <a:t>congenital motor nystagmus (CMN)</a:t>
            </a:r>
          </a:p>
          <a:p>
            <a:pPr lvl="1" eaLnBrk="1" hangingPunct="1">
              <a:spcBef>
                <a:spcPct val="0"/>
              </a:spcBef>
              <a:buClrTx/>
              <a:buSzTx/>
              <a:buFontTx/>
              <a:buNone/>
            </a:pPr>
            <a:r>
              <a:rPr lang="en-US" altLang="en-US" sz="1600" b="0" dirty="0"/>
              <a:t>--Pt ‘learns’ that their nystagmus is decreased (and thus acuity is increased) when their eyes are…</a:t>
            </a:r>
            <a:r>
              <a:rPr lang="en-US" altLang="en-US" sz="1600" b="0" dirty="0">
                <a:solidFill>
                  <a:srgbClr val="0000FF"/>
                </a:solidFill>
              </a:rPr>
              <a:t>converged</a:t>
            </a:r>
          </a:p>
          <a:p>
            <a:pPr lvl="1" eaLnBrk="1" hangingPunct="1">
              <a:spcBef>
                <a:spcPct val="0"/>
              </a:spcBef>
              <a:buClrTx/>
              <a:buSzTx/>
              <a:buFontTx/>
              <a:buNone/>
            </a:pPr>
            <a:r>
              <a:rPr lang="en-US" altLang="en-US" sz="1600" b="0" dirty="0"/>
              <a:t>--Key exam finding: Pt  </a:t>
            </a:r>
            <a:r>
              <a:rPr lang="en-US" altLang="en-US" sz="1600" b="0" dirty="0">
                <a:solidFill>
                  <a:srgbClr val="0000FF"/>
                </a:solidFill>
              </a:rPr>
              <a:t>‘eats up’  </a:t>
            </a:r>
            <a:r>
              <a:rPr lang="en-US" altLang="en-US" sz="1600" b="0" dirty="0"/>
              <a:t>prism when deviation is being measured</a:t>
            </a:r>
            <a:r>
              <a:rPr lang="en-US" altLang="en-US" sz="1600" b="0" dirty="0">
                <a:solidFill>
                  <a:srgbClr val="0000FF"/>
                </a:solidFill>
              </a:rPr>
              <a:t> </a:t>
            </a:r>
            <a:endParaRPr lang="en-US" altLang="en-US" sz="1600" b="0" i="1" dirty="0">
              <a:solidFill>
                <a:srgbClr val="0000FF"/>
              </a:solidFill>
            </a:endParaRPr>
          </a:p>
        </p:txBody>
      </p:sp>
      <p:sp>
        <p:nvSpPr>
          <p:cNvPr id="2" name="Rectangle 1">
            <a:extLst>
              <a:ext uri="{FF2B5EF4-FFF2-40B4-BE49-F238E27FC236}">
                <a16:creationId xmlns:a16="http://schemas.microsoft.com/office/drawing/2014/main" id="{4ED9F70A-F978-4F9B-A215-4D7A20B1F345}"/>
              </a:ext>
            </a:extLst>
          </p:cNvPr>
          <p:cNvSpPr/>
          <p:nvPr/>
        </p:nvSpPr>
        <p:spPr bwMode="auto">
          <a:xfrm>
            <a:off x="4114800" y="4061241"/>
            <a:ext cx="833438" cy="2444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b"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US" sz="800" b="1" i="0" u="none" strike="noStrike" cap="none" normalizeH="0" baseline="0" dirty="0">
                <a:ln>
                  <a:noFill/>
                </a:ln>
                <a:effectLst/>
                <a:latin typeface="Arial" charset="0"/>
              </a:rPr>
              <a:t>‘two words’</a:t>
            </a:r>
          </a:p>
        </p:txBody>
      </p:sp>
      <p:sp>
        <p:nvSpPr>
          <p:cNvPr id="27" name="TextBox 26">
            <a:extLst>
              <a:ext uri="{FF2B5EF4-FFF2-40B4-BE49-F238E27FC236}">
                <a16:creationId xmlns:a16="http://schemas.microsoft.com/office/drawing/2014/main" id="{D37950FE-9D23-42D7-9F96-AE76770961A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8430842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61</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Nystagmus blockage syndrome</a:t>
            </a:r>
          </a:p>
          <a:p>
            <a:pPr lvl="1" eaLnBrk="1" hangingPunct="1">
              <a:spcBef>
                <a:spcPct val="0"/>
              </a:spcBef>
              <a:buClrTx/>
              <a:buSzTx/>
              <a:buFontTx/>
              <a:buNone/>
            </a:pPr>
            <a:r>
              <a:rPr lang="en-US" altLang="en-US" sz="1600" b="0" dirty="0"/>
              <a:t>--Arises in pts with…</a:t>
            </a:r>
            <a:r>
              <a:rPr lang="en-US" altLang="en-US" sz="1600" b="0" dirty="0">
                <a:solidFill>
                  <a:srgbClr val="0000FF"/>
                </a:solidFill>
              </a:rPr>
              <a:t>congenital motor nystagmus (CMN)</a:t>
            </a:r>
          </a:p>
          <a:p>
            <a:pPr lvl="1" eaLnBrk="1" hangingPunct="1">
              <a:spcBef>
                <a:spcPct val="0"/>
              </a:spcBef>
              <a:buClrTx/>
              <a:buSzTx/>
              <a:buFontTx/>
              <a:buNone/>
            </a:pPr>
            <a:r>
              <a:rPr lang="en-US" altLang="en-US" sz="1600" b="0" dirty="0"/>
              <a:t>--Pt ‘learns’ that their nystagmus is decreased (and thus acuity is increased) when their eyes are…</a:t>
            </a:r>
            <a:r>
              <a:rPr lang="en-US" altLang="en-US" sz="1600" b="0" dirty="0">
                <a:solidFill>
                  <a:srgbClr val="0000FF"/>
                </a:solidFill>
              </a:rPr>
              <a:t>converged</a:t>
            </a:r>
          </a:p>
          <a:p>
            <a:pPr lvl="1" eaLnBrk="1" hangingPunct="1">
              <a:spcBef>
                <a:spcPct val="0"/>
              </a:spcBef>
              <a:buClrTx/>
              <a:buSzTx/>
              <a:buFontTx/>
              <a:buNone/>
            </a:pPr>
            <a:r>
              <a:rPr lang="en-US" altLang="en-US" sz="1600" b="0" dirty="0"/>
              <a:t>--Key exam finding: Pt  </a:t>
            </a:r>
            <a:r>
              <a:rPr lang="en-US" altLang="en-US" sz="1600" b="0" dirty="0">
                <a:solidFill>
                  <a:srgbClr val="0000FF"/>
                </a:solidFill>
              </a:rPr>
              <a:t>‘eats up’  </a:t>
            </a:r>
            <a:r>
              <a:rPr lang="en-US" altLang="en-US" sz="1600" b="0" dirty="0"/>
              <a:t>prism when deviation is being measured</a:t>
            </a:r>
            <a:r>
              <a:rPr lang="en-US" altLang="en-US" sz="1600" b="0" dirty="0">
                <a:solidFill>
                  <a:srgbClr val="0000FF"/>
                </a:solidFill>
              </a:rPr>
              <a:t> </a:t>
            </a:r>
            <a:endParaRPr lang="en-US" altLang="en-US" sz="1600" b="0" i="1" dirty="0">
              <a:solidFill>
                <a:srgbClr val="0000FF"/>
              </a:solidFill>
            </a:endParaRPr>
          </a:p>
        </p:txBody>
      </p:sp>
      <p:sp>
        <p:nvSpPr>
          <p:cNvPr id="26" name="TextBox 25">
            <a:extLst>
              <a:ext uri="{FF2B5EF4-FFF2-40B4-BE49-F238E27FC236}">
                <a16:creationId xmlns:a16="http://schemas.microsoft.com/office/drawing/2014/main" id="{133EC2A3-D571-4D41-8E38-08D9224AD36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11744072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62</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4" name="TextBox 3">
            <a:extLst>
              <a:ext uri="{FF2B5EF4-FFF2-40B4-BE49-F238E27FC236}">
                <a16:creationId xmlns:a16="http://schemas.microsoft.com/office/drawing/2014/main" id="{96D09D5F-D604-462B-B022-94F195F040E0}"/>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endParaRPr lang="en-US" sz="1400" b="0" i="1" dirty="0">
              <a:solidFill>
                <a:schemeClr val="accent5">
                  <a:lumMod val="75000"/>
                </a:schemeClr>
              </a:solidFill>
            </a:endParaRPr>
          </a:p>
          <a:p>
            <a:r>
              <a:rPr lang="en-US" sz="1400" b="0" dirty="0">
                <a:solidFill>
                  <a:schemeClr val="accent5">
                    <a:lumMod val="75000"/>
                  </a:schemeClr>
                </a:solidFill>
              </a:rPr>
              <a:t>It means that, when attempting to quantify the size of the esotropia with prisms, the clinician finds the </a:t>
            </a:r>
            <a:r>
              <a:rPr lang="en-US" sz="1400" b="0" dirty="0" err="1">
                <a:solidFill>
                  <a:schemeClr val="accent5">
                    <a:lumMod val="75000"/>
                  </a:schemeClr>
                </a:solidFill>
              </a:rPr>
              <a:t>pt</a:t>
            </a:r>
            <a:r>
              <a:rPr lang="en-US" sz="1400" b="0" dirty="0">
                <a:solidFill>
                  <a:schemeClr val="accent5">
                    <a:lumMod val="75000"/>
                  </a:schemeClr>
                </a:solidFill>
              </a:rPr>
              <a:t> needs progressively more prism to neutralize the ET. So, </a:t>
            </a:r>
            <a:r>
              <a:rPr lang="en-US" sz="1400" b="0" dirty="0" err="1">
                <a:solidFill>
                  <a:schemeClr val="accent5">
                    <a:lumMod val="75000"/>
                  </a:schemeClr>
                </a:solidFill>
              </a:rPr>
              <a:t>eg</a:t>
            </a:r>
            <a:r>
              <a:rPr lang="en-US" sz="1400" b="0" dirty="0">
                <a:solidFill>
                  <a:schemeClr val="accent5">
                    <a:lumMod val="75000"/>
                  </a:schemeClr>
                </a:solidFill>
              </a:rPr>
              <a:t>, a child who initially requires 20PD might shortly thereafter be found to need 35, and after receiving 35 is found to need 50. (You can see how such a child is being said to ‘eat up’ prism.)</a:t>
            </a:r>
          </a:p>
          <a:p>
            <a:endParaRPr lang="en-US" sz="1400" b="0" dirty="0">
              <a:solidFill>
                <a:schemeClr val="accent5">
                  <a:lumMod val="75000"/>
                </a:schemeClr>
              </a:solidFill>
            </a:endParaRPr>
          </a:p>
          <a:p>
            <a:r>
              <a:rPr lang="en-US" sz="1400" b="0" i="1" dirty="0">
                <a:solidFill>
                  <a:schemeClr val="accent5">
                    <a:lumMod val="75000"/>
                  </a:schemeClr>
                </a:solidFill>
              </a:rPr>
              <a:t>Why do NBS pts eat up prism?</a:t>
            </a:r>
          </a:p>
          <a:p>
            <a:r>
              <a:rPr lang="en-US" sz="1400" b="0" dirty="0">
                <a:solidFill>
                  <a:schemeClr val="accent5">
                    <a:lumMod val="75000"/>
                  </a:schemeClr>
                </a:solidFill>
              </a:rPr>
              <a:t>Recall we said these pts often see better in the converged state, and that this improvement in VA is why their visual system adopts an </a:t>
            </a:r>
            <a:r>
              <a:rPr lang="en-US" sz="1400" b="0" dirty="0" err="1">
                <a:solidFill>
                  <a:schemeClr val="accent5">
                    <a:lumMod val="75000"/>
                  </a:schemeClr>
                </a:solidFill>
              </a:rPr>
              <a:t>esotropic</a:t>
            </a:r>
            <a:r>
              <a:rPr lang="en-US" sz="1400" b="0" dirty="0">
                <a:solidFill>
                  <a:schemeClr val="accent5">
                    <a:lumMod val="75000"/>
                  </a:schemeClr>
                </a:solidFill>
              </a:rPr>
              <a:t> orientation in the first place. Apparently, if their ET is neutralized with prism, this short-circuits the VA benefit they gained from converging. Thus, if their ET is neutralized with prism, re-acquiring improved VA requires the system to crank in even more convergence, and thus the child becomes </a:t>
            </a:r>
            <a:r>
              <a:rPr lang="en-US" sz="1400" b="0" dirty="0" err="1">
                <a:solidFill>
                  <a:schemeClr val="accent5">
                    <a:lumMod val="75000"/>
                  </a:schemeClr>
                </a:solidFill>
              </a:rPr>
              <a:t>clinicially</a:t>
            </a:r>
            <a:r>
              <a:rPr lang="en-US" sz="1400" b="0" dirty="0">
                <a:solidFill>
                  <a:schemeClr val="accent5">
                    <a:lumMod val="75000"/>
                  </a:schemeClr>
                </a:solidFill>
              </a:rPr>
              <a:t> more </a:t>
            </a:r>
            <a:r>
              <a:rPr lang="en-US" sz="1400" b="0" dirty="0" err="1">
                <a:solidFill>
                  <a:schemeClr val="accent5">
                    <a:lumMod val="75000"/>
                  </a:schemeClr>
                </a:solidFill>
              </a:rPr>
              <a:t>esotropic</a:t>
            </a:r>
            <a:r>
              <a:rPr lang="en-US" sz="1400" b="0" dirty="0">
                <a:solidFill>
                  <a:schemeClr val="accent5">
                    <a:lumMod val="75000"/>
                  </a:schemeClr>
                </a:solidFill>
              </a:rPr>
              <a:t>. And if/when </a:t>
            </a:r>
            <a:r>
              <a:rPr lang="en-US" sz="1400" b="0" i="1" dirty="0">
                <a:solidFill>
                  <a:schemeClr val="accent5">
                    <a:lumMod val="75000"/>
                  </a:schemeClr>
                </a:solidFill>
              </a:rPr>
              <a:t>that</a:t>
            </a:r>
            <a:r>
              <a:rPr lang="en-US" sz="1400" b="0" dirty="0">
                <a:solidFill>
                  <a:schemeClr val="accent5">
                    <a:lumMod val="75000"/>
                  </a:schemeClr>
                </a:solidFill>
              </a:rPr>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5DF07DB1-2272-45B0-B0EB-6C6FF849E15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5432082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63</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4" name="TextBox 3">
            <a:extLst>
              <a:ext uri="{FF2B5EF4-FFF2-40B4-BE49-F238E27FC236}">
                <a16:creationId xmlns:a16="http://schemas.microsoft.com/office/drawing/2014/main" id="{96D09D5F-D604-462B-B022-94F195F040E0}"/>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p>
          <a:p>
            <a:r>
              <a:rPr lang="en-US" sz="1400" b="0" dirty="0">
                <a:solidFill>
                  <a:srgbClr val="0000FF"/>
                </a:solidFill>
              </a:rPr>
              <a:t>It means that, when attempting to quantify the size of the esotropia with prisms, the clinician finds the </a:t>
            </a:r>
            <a:r>
              <a:rPr lang="en-US" sz="1400" b="0" dirty="0" err="1">
                <a:solidFill>
                  <a:srgbClr val="0000FF"/>
                </a:solidFill>
              </a:rPr>
              <a:t>pt</a:t>
            </a:r>
            <a:r>
              <a:rPr lang="en-US" sz="1400" b="0" dirty="0">
                <a:solidFill>
                  <a:srgbClr val="0000FF"/>
                </a:solidFill>
              </a:rPr>
              <a:t> needs progressively more prism to neutralize the ET. </a:t>
            </a:r>
            <a:r>
              <a:rPr lang="en-US" sz="1400" b="0" dirty="0">
                <a:solidFill>
                  <a:schemeClr val="accent5">
                    <a:lumMod val="75000"/>
                  </a:schemeClr>
                </a:solidFill>
              </a:rPr>
              <a:t>So, </a:t>
            </a:r>
            <a:r>
              <a:rPr lang="en-US" sz="1400" b="0" dirty="0" err="1">
                <a:solidFill>
                  <a:schemeClr val="accent5">
                    <a:lumMod val="75000"/>
                  </a:schemeClr>
                </a:solidFill>
              </a:rPr>
              <a:t>eg</a:t>
            </a:r>
            <a:r>
              <a:rPr lang="en-US" sz="1400" b="0" dirty="0">
                <a:solidFill>
                  <a:schemeClr val="accent5">
                    <a:lumMod val="75000"/>
                  </a:schemeClr>
                </a:solidFill>
              </a:rPr>
              <a:t>, a child who initially requires 20PD might shortly thereafter be found to need 35, and after receiving 35 is found to need 50. (You can see how such a child is being said to ‘eat up’ prism.)</a:t>
            </a:r>
          </a:p>
          <a:p>
            <a:endParaRPr lang="en-US" sz="1400" b="0" dirty="0">
              <a:solidFill>
                <a:schemeClr val="accent5">
                  <a:lumMod val="75000"/>
                </a:schemeClr>
              </a:solidFill>
            </a:endParaRPr>
          </a:p>
          <a:p>
            <a:r>
              <a:rPr lang="en-US" sz="1400" b="0" i="1" dirty="0">
                <a:solidFill>
                  <a:schemeClr val="accent5">
                    <a:lumMod val="75000"/>
                  </a:schemeClr>
                </a:solidFill>
              </a:rPr>
              <a:t>Why do NBS pts eat up prism?</a:t>
            </a:r>
          </a:p>
          <a:p>
            <a:r>
              <a:rPr lang="en-US" sz="1400" b="0" dirty="0">
                <a:solidFill>
                  <a:schemeClr val="accent5">
                    <a:lumMod val="75000"/>
                  </a:schemeClr>
                </a:solidFill>
              </a:rPr>
              <a:t>Recall we said these pts often see better in the converged state, and that this improvement in VA is why their visual system adopts an </a:t>
            </a:r>
            <a:r>
              <a:rPr lang="en-US" sz="1400" b="0" dirty="0" err="1">
                <a:solidFill>
                  <a:schemeClr val="accent5">
                    <a:lumMod val="75000"/>
                  </a:schemeClr>
                </a:solidFill>
              </a:rPr>
              <a:t>esotropic</a:t>
            </a:r>
            <a:r>
              <a:rPr lang="en-US" sz="1400" b="0" dirty="0">
                <a:solidFill>
                  <a:schemeClr val="accent5">
                    <a:lumMod val="75000"/>
                  </a:schemeClr>
                </a:solidFill>
              </a:rPr>
              <a:t> orientation in the first place. Apparently, if their ET is neutralized with prism, this short-circuits the VA benefit they gained from converging. Thus, if their ET is neutralized with prism, re-acquiring improved VA requires the system to crank in even more convergence, and thus the child becomes </a:t>
            </a:r>
            <a:r>
              <a:rPr lang="en-US" sz="1400" b="0" dirty="0" err="1">
                <a:solidFill>
                  <a:schemeClr val="accent5">
                    <a:lumMod val="75000"/>
                  </a:schemeClr>
                </a:solidFill>
              </a:rPr>
              <a:t>clinicially</a:t>
            </a:r>
            <a:r>
              <a:rPr lang="en-US" sz="1400" b="0" dirty="0">
                <a:solidFill>
                  <a:schemeClr val="accent5">
                    <a:lumMod val="75000"/>
                  </a:schemeClr>
                </a:solidFill>
              </a:rPr>
              <a:t> more </a:t>
            </a:r>
            <a:r>
              <a:rPr lang="en-US" sz="1400" b="0" dirty="0" err="1">
                <a:solidFill>
                  <a:schemeClr val="accent5">
                    <a:lumMod val="75000"/>
                  </a:schemeClr>
                </a:solidFill>
              </a:rPr>
              <a:t>esotropic</a:t>
            </a:r>
            <a:r>
              <a:rPr lang="en-US" sz="1400" b="0" dirty="0">
                <a:solidFill>
                  <a:schemeClr val="accent5">
                    <a:lumMod val="75000"/>
                  </a:schemeClr>
                </a:solidFill>
              </a:rPr>
              <a:t>. And if/when </a:t>
            </a:r>
            <a:r>
              <a:rPr lang="en-US" sz="1400" b="0" i="1" dirty="0">
                <a:solidFill>
                  <a:schemeClr val="accent5">
                    <a:lumMod val="75000"/>
                  </a:schemeClr>
                </a:solidFill>
              </a:rPr>
              <a:t>that</a:t>
            </a:r>
            <a:r>
              <a:rPr lang="en-US" sz="1400" b="0" dirty="0">
                <a:solidFill>
                  <a:schemeClr val="accent5">
                    <a:lumMod val="75000"/>
                  </a:schemeClr>
                </a:solidFill>
              </a:rPr>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CC285F22-ACD9-43B5-9E8A-A0C4C9BD461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71206375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64</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4" name="TextBox 3">
            <a:extLst>
              <a:ext uri="{FF2B5EF4-FFF2-40B4-BE49-F238E27FC236}">
                <a16:creationId xmlns:a16="http://schemas.microsoft.com/office/drawing/2014/main" id="{96D09D5F-D604-462B-B022-94F195F040E0}"/>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p>
          <a:p>
            <a:r>
              <a:rPr lang="en-US" sz="1400" b="0" dirty="0">
                <a:solidFill>
                  <a:srgbClr val="0000FF"/>
                </a:solidFill>
              </a:rPr>
              <a:t>It means that, when attempting to quantify the size of the esotropia with prisms, the clinician finds the </a:t>
            </a:r>
            <a:r>
              <a:rPr lang="en-US" sz="1400" b="0" dirty="0" err="1">
                <a:solidFill>
                  <a:srgbClr val="0000FF"/>
                </a:solidFill>
              </a:rPr>
              <a:t>pt</a:t>
            </a:r>
            <a:r>
              <a:rPr lang="en-US" sz="1400" b="0" dirty="0">
                <a:solidFill>
                  <a:srgbClr val="0000FF"/>
                </a:solidFill>
              </a:rPr>
              <a:t> needs progressively more prism to neutralize the ET. </a:t>
            </a:r>
            <a:r>
              <a:rPr lang="en-US" sz="1400" b="0" dirty="0"/>
              <a:t>So, </a:t>
            </a:r>
            <a:r>
              <a:rPr lang="en-US" sz="1400" b="0" dirty="0" err="1"/>
              <a:t>eg</a:t>
            </a:r>
            <a:r>
              <a:rPr lang="en-US" sz="1400" b="0" dirty="0"/>
              <a:t>, a child who initially requires 20PD might shortly thereafter be found to need 35, and after receiving 35 is found to need 50. (You can see how such a child is being said to ‘eat up’ prism.)</a:t>
            </a:r>
          </a:p>
          <a:p>
            <a:endParaRPr lang="en-US" sz="1400" b="0" dirty="0">
              <a:solidFill>
                <a:schemeClr val="accent5">
                  <a:lumMod val="75000"/>
                </a:schemeClr>
              </a:solidFill>
            </a:endParaRPr>
          </a:p>
          <a:p>
            <a:r>
              <a:rPr lang="en-US" sz="1400" b="0" i="1" dirty="0">
                <a:solidFill>
                  <a:schemeClr val="accent5">
                    <a:lumMod val="75000"/>
                  </a:schemeClr>
                </a:solidFill>
              </a:rPr>
              <a:t>Why do NBS pts eat up prism?</a:t>
            </a:r>
          </a:p>
          <a:p>
            <a:r>
              <a:rPr lang="en-US" sz="1400" b="0" dirty="0">
                <a:solidFill>
                  <a:schemeClr val="accent5">
                    <a:lumMod val="75000"/>
                  </a:schemeClr>
                </a:solidFill>
              </a:rPr>
              <a:t>Recall we said these pts often see better in the converged state, and that this improvement in VA is why their visual system adopts an </a:t>
            </a:r>
            <a:r>
              <a:rPr lang="en-US" sz="1400" b="0" dirty="0" err="1">
                <a:solidFill>
                  <a:schemeClr val="accent5">
                    <a:lumMod val="75000"/>
                  </a:schemeClr>
                </a:solidFill>
              </a:rPr>
              <a:t>esotropic</a:t>
            </a:r>
            <a:r>
              <a:rPr lang="en-US" sz="1400" b="0" dirty="0">
                <a:solidFill>
                  <a:schemeClr val="accent5">
                    <a:lumMod val="75000"/>
                  </a:schemeClr>
                </a:solidFill>
              </a:rPr>
              <a:t> orientation in the first place. Apparently, if their ET is neutralized with prism, this short-circuits the VA benefit they gained from converging. Thus, if their ET is neutralized with prism, re-acquiring improved VA requires the system to crank in even more convergence, and thus the child becomes </a:t>
            </a:r>
            <a:r>
              <a:rPr lang="en-US" sz="1400" b="0" dirty="0" err="1">
                <a:solidFill>
                  <a:schemeClr val="accent5">
                    <a:lumMod val="75000"/>
                  </a:schemeClr>
                </a:solidFill>
              </a:rPr>
              <a:t>clinicially</a:t>
            </a:r>
            <a:r>
              <a:rPr lang="en-US" sz="1400" b="0" dirty="0">
                <a:solidFill>
                  <a:schemeClr val="accent5">
                    <a:lumMod val="75000"/>
                  </a:schemeClr>
                </a:solidFill>
              </a:rPr>
              <a:t> more </a:t>
            </a:r>
            <a:r>
              <a:rPr lang="en-US" sz="1400" b="0" dirty="0" err="1">
                <a:solidFill>
                  <a:schemeClr val="accent5">
                    <a:lumMod val="75000"/>
                  </a:schemeClr>
                </a:solidFill>
              </a:rPr>
              <a:t>esotropic</a:t>
            </a:r>
            <a:r>
              <a:rPr lang="en-US" sz="1400" b="0" dirty="0">
                <a:solidFill>
                  <a:schemeClr val="accent5">
                    <a:lumMod val="75000"/>
                  </a:schemeClr>
                </a:solidFill>
              </a:rPr>
              <a:t>. And if/when </a:t>
            </a:r>
            <a:r>
              <a:rPr lang="en-US" sz="1400" b="0" i="1" dirty="0">
                <a:solidFill>
                  <a:schemeClr val="accent5">
                    <a:lumMod val="75000"/>
                  </a:schemeClr>
                </a:solidFill>
              </a:rPr>
              <a:t>that</a:t>
            </a:r>
            <a:r>
              <a:rPr lang="en-US" sz="1400" b="0" dirty="0">
                <a:solidFill>
                  <a:schemeClr val="accent5">
                    <a:lumMod val="75000"/>
                  </a:schemeClr>
                </a:solidFill>
              </a:rPr>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4E055D8A-70D0-459F-B9A2-D02E3D6BE8A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8473626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65</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nystagmus is decreased (and thus acuity is increased) when their eyes are…converged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4" name="TextBox 3">
            <a:extLst>
              <a:ext uri="{FF2B5EF4-FFF2-40B4-BE49-F238E27FC236}">
                <a16:creationId xmlns:a16="http://schemas.microsoft.com/office/drawing/2014/main" id="{96D09D5F-D604-462B-B022-94F195F040E0}"/>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p>
          <a:p>
            <a:r>
              <a:rPr lang="en-US" sz="1400" b="0" dirty="0">
                <a:solidFill>
                  <a:srgbClr val="0000FF"/>
                </a:solidFill>
              </a:rPr>
              <a:t>It means that, when attempting to quantify the size of the esotropia with prisms, the clinician finds the </a:t>
            </a:r>
            <a:r>
              <a:rPr lang="en-US" sz="1400" b="0" dirty="0" err="1">
                <a:solidFill>
                  <a:srgbClr val="0000FF"/>
                </a:solidFill>
              </a:rPr>
              <a:t>pt</a:t>
            </a:r>
            <a:r>
              <a:rPr lang="en-US" sz="1400" b="0" dirty="0">
                <a:solidFill>
                  <a:srgbClr val="0000FF"/>
                </a:solidFill>
              </a:rPr>
              <a:t> needs progressively more prism to neutralize the ET. </a:t>
            </a:r>
            <a:r>
              <a:rPr lang="en-US" sz="1400" b="0" dirty="0"/>
              <a:t>So, </a:t>
            </a:r>
            <a:r>
              <a:rPr lang="en-US" sz="1400" b="0" dirty="0" err="1"/>
              <a:t>eg</a:t>
            </a:r>
            <a:r>
              <a:rPr lang="en-US" sz="1400" b="0" dirty="0"/>
              <a:t>, a child who initially requires 20PD might shortly thereafter be found to need 35, and after receiving 35 is found to need 50. (You can see how such a child is being said to ‘eat up’ prism.)</a:t>
            </a:r>
          </a:p>
          <a:p>
            <a:endParaRPr lang="en-US" sz="1400" b="0" dirty="0">
              <a:solidFill>
                <a:srgbClr val="0000FF"/>
              </a:solidFill>
            </a:endParaRPr>
          </a:p>
          <a:p>
            <a:r>
              <a:rPr lang="en-US" sz="1400" b="0" i="1" dirty="0">
                <a:solidFill>
                  <a:srgbClr val="0000FF"/>
                </a:solidFill>
              </a:rPr>
              <a:t>Why do NBS pts eat up prism?</a:t>
            </a:r>
            <a:endParaRPr lang="en-US" sz="1400" b="0" i="1" dirty="0">
              <a:solidFill>
                <a:schemeClr val="accent5">
                  <a:lumMod val="75000"/>
                </a:schemeClr>
              </a:solidFill>
            </a:endParaRPr>
          </a:p>
          <a:p>
            <a:r>
              <a:rPr lang="en-US" sz="1400" b="0" dirty="0">
                <a:solidFill>
                  <a:schemeClr val="accent5">
                    <a:lumMod val="75000"/>
                  </a:schemeClr>
                </a:solidFill>
              </a:rPr>
              <a:t>Recall we said these pts often see better in the converged state, and that this improvement in VA is why their visual system adopts an </a:t>
            </a:r>
            <a:r>
              <a:rPr lang="en-US" sz="1400" b="0" dirty="0" err="1">
                <a:solidFill>
                  <a:schemeClr val="accent5">
                    <a:lumMod val="75000"/>
                  </a:schemeClr>
                </a:solidFill>
              </a:rPr>
              <a:t>esotropic</a:t>
            </a:r>
            <a:r>
              <a:rPr lang="en-US" sz="1400" b="0" dirty="0">
                <a:solidFill>
                  <a:schemeClr val="accent5">
                    <a:lumMod val="75000"/>
                  </a:schemeClr>
                </a:solidFill>
              </a:rPr>
              <a:t> orientation in the first place. Apparently, if their ET is neutralized with prism, this short-circuits the VA benefit they gained from converging. Thus, if their ET is neutralized with prism, re-acquiring improved VA requires the system to crank in even more convergence, and thus the child becomes </a:t>
            </a:r>
            <a:r>
              <a:rPr lang="en-US" sz="1400" b="0" dirty="0" err="1">
                <a:solidFill>
                  <a:schemeClr val="accent5">
                    <a:lumMod val="75000"/>
                  </a:schemeClr>
                </a:solidFill>
              </a:rPr>
              <a:t>clinicially</a:t>
            </a:r>
            <a:r>
              <a:rPr lang="en-US" sz="1400" b="0" dirty="0">
                <a:solidFill>
                  <a:schemeClr val="accent5">
                    <a:lumMod val="75000"/>
                  </a:schemeClr>
                </a:solidFill>
              </a:rPr>
              <a:t> more </a:t>
            </a:r>
            <a:r>
              <a:rPr lang="en-US" sz="1400" b="0" dirty="0" err="1">
                <a:solidFill>
                  <a:schemeClr val="accent5">
                    <a:lumMod val="75000"/>
                  </a:schemeClr>
                </a:solidFill>
              </a:rPr>
              <a:t>esotropic</a:t>
            </a:r>
            <a:r>
              <a:rPr lang="en-US" sz="1400" b="0" dirty="0">
                <a:solidFill>
                  <a:schemeClr val="accent5">
                    <a:lumMod val="75000"/>
                  </a:schemeClr>
                </a:solidFill>
              </a:rPr>
              <a:t>. And if/when </a:t>
            </a:r>
            <a:r>
              <a:rPr lang="en-US" sz="1400" b="0" i="1" dirty="0">
                <a:solidFill>
                  <a:schemeClr val="accent5">
                    <a:lumMod val="75000"/>
                  </a:schemeClr>
                </a:solidFill>
              </a:rPr>
              <a:t>that</a:t>
            </a:r>
            <a:r>
              <a:rPr lang="en-US" sz="1400" b="0" dirty="0">
                <a:solidFill>
                  <a:schemeClr val="accent5">
                    <a:lumMod val="75000"/>
                  </a:schemeClr>
                </a:solidFill>
              </a:rPr>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F6E4BB3A-D2ED-4739-8130-A1C8A4103C4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10509201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66</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a:t>
            </a:r>
            <a:r>
              <a:rPr lang="en-US" altLang="en-US" sz="1600" dirty="0"/>
              <a:t>nystagmus is decreased (and thus acuity is increased) when their eyes are…</a:t>
            </a:r>
            <a:r>
              <a:rPr lang="en-US" altLang="en-US" sz="1600" dirty="0">
                <a:solidFill>
                  <a:srgbClr val="0000FF"/>
                </a:solidFill>
              </a:rPr>
              <a:t>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3" name="TextBox 2">
            <a:extLst>
              <a:ext uri="{FF2B5EF4-FFF2-40B4-BE49-F238E27FC236}">
                <a16:creationId xmlns:a16="http://schemas.microsoft.com/office/drawing/2014/main" id="{07110B31-460B-4436-9E92-F1FDA61EEBDA}"/>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p>
          <a:p>
            <a:r>
              <a:rPr lang="en-US" sz="1400" b="0" dirty="0">
                <a:solidFill>
                  <a:srgbClr val="0000FF"/>
                </a:solidFill>
              </a:rPr>
              <a:t>It means that, when attempting to quantify the size of the esotropia with prisms, the clinician finds the </a:t>
            </a:r>
            <a:r>
              <a:rPr lang="en-US" sz="1400" b="0" dirty="0" err="1">
                <a:solidFill>
                  <a:srgbClr val="0000FF"/>
                </a:solidFill>
              </a:rPr>
              <a:t>pt</a:t>
            </a:r>
            <a:r>
              <a:rPr lang="en-US" sz="1400" b="0" dirty="0">
                <a:solidFill>
                  <a:srgbClr val="0000FF"/>
                </a:solidFill>
              </a:rPr>
              <a:t> needs progressively more prism to neutralize the ET. </a:t>
            </a:r>
            <a:r>
              <a:rPr lang="en-US" sz="1400" b="0" dirty="0"/>
              <a:t>So, </a:t>
            </a:r>
            <a:r>
              <a:rPr lang="en-US" sz="1400" b="0" dirty="0" err="1"/>
              <a:t>eg</a:t>
            </a:r>
            <a:r>
              <a:rPr lang="en-US" sz="1400" b="0" dirty="0"/>
              <a:t>, a child who initially requires 20PD might shortly thereafter be found to need 35, and after receiving 35 is found to need 50. (You can see how such a child is being said to ‘eat up’ prism.)</a:t>
            </a:r>
          </a:p>
          <a:p>
            <a:endParaRPr lang="en-US" sz="1400" b="0" dirty="0">
              <a:solidFill>
                <a:srgbClr val="0000FF"/>
              </a:solidFill>
            </a:endParaRPr>
          </a:p>
          <a:p>
            <a:r>
              <a:rPr lang="en-US" sz="1400" b="0" i="1" dirty="0">
                <a:solidFill>
                  <a:srgbClr val="0000FF"/>
                </a:solidFill>
              </a:rPr>
              <a:t>Why do NBS pts eat up prism?</a:t>
            </a:r>
          </a:p>
          <a:p>
            <a:r>
              <a:rPr lang="en-US" sz="1400" b="0" dirty="0">
                <a:solidFill>
                  <a:srgbClr val="0000FF"/>
                </a:solidFill>
              </a:rPr>
              <a:t>Recall we said these pts often see better in the converged state, and that this improvement in VA is why their visual system adopts an </a:t>
            </a:r>
            <a:r>
              <a:rPr lang="en-US" sz="1400" b="0" dirty="0" err="1">
                <a:solidFill>
                  <a:srgbClr val="0000FF"/>
                </a:solidFill>
              </a:rPr>
              <a:t>esotropic</a:t>
            </a:r>
            <a:r>
              <a:rPr lang="en-US" sz="1400" b="0" dirty="0">
                <a:solidFill>
                  <a:srgbClr val="0000FF"/>
                </a:solidFill>
              </a:rPr>
              <a:t> orientation in the first place. Apparently, if their ET is neutralized with prism, this short-circuits the VA benefit they gained from converging. </a:t>
            </a:r>
            <a:r>
              <a:rPr lang="en-US" sz="1400" b="0" dirty="0">
                <a:solidFill>
                  <a:schemeClr val="accent5">
                    <a:lumMod val="75000"/>
                  </a:schemeClr>
                </a:solidFill>
              </a:rPr>
              <a:t>Thus, if their ET is neutralized with prism, re-acquiring improved VA requires the system to crank in even more convergence, and thus the child becomes </a:t>
            </a:r>
            <a:r>
              <a:rPr lang="en-US" sz="1400" b="0" dirty="0" err="1">
                <a:solidFill>
                  <a:schemeClr val="accent5">
                    <a:lumMod val="75000"/>
                  </a:schemeClr>
                </a:solidFill>
              </a:rPr>
              <a:t>clinicially</a:t>
            </a:r>
            <a:r>
              <a:rPr lang="en-US" sz="1400" b="0" dirty="0">
                <a:solidFill>
                  <a:schemeClr val="accent5">
                    <a:lumMod val="75000"/>
                  </a:schemeClr>
                </a:solidFill>
              </a:rPr>
              <a:t> more </a:t>
            </a:r>
            <a:r>
              <a:rPr lang="en-US" sz="1400" b="0" dirty="0" err="1">
                <a:solidFill>
                  <a:schemeClr val="accent5">
                    <a:lumMod val="75000"/>
                  </a:schemeClr>
                </a:solidFill>
              </a:rPr>
              <a:t>esotropic</a:t>
            </a:r>
            <a:r>
              <a:rPr lang="en-US" sz="1400" b="0" dirty="0">
                <a:solidFill>
                  <a:schemeClr val="accent5">
                    <a:lumMod val="75000"/>
                  </a:schemeClr>
                </a:solidFill>
              </a:rPr>
              <a:t>. And if/when </a:t>
            </a:r>
            <a:r>
              <a:rPr lang="en-US" sz="1400" b="0" i="1" dirty="0">
                <a:solidFill>
                  <a:schemeClr val="accent5">
                    <a:lumMod val="75000"/>
                  </a:schemeClr>
                </a:solidFill>
              </a:rPr>
              <a:t>that</a:t>
            </a:r>
            <a:r>
              <a:rPr lang="en-US" sz="1400" b="0" dirty="0">
                <a:solidFill>
                  <a:schemeClr val="accent5">
                    <a:lumMod val="75000"/>
                  </a:schemeClr>
                </a:solidFill>
              </a:rPr>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75D55073-0F60-421B-B138-63127EC0BE9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13215980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7" name="Text Box 3">
            <a:extLst>
              <a:ext uri="{FF2B5EF4-FFF2-40B4-BE49-F238E27FC236}">
                <a16:creationId xmlns:a16="http://schemas.microsoft.com/office/drawing/2014/main" id="{37793B93-913B-4071-8095-2125487E9A0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4278" name="Text Box 4">
            <a:extLst>
              <a:ext uri="{FF2B5EF4-FFF2-40B4-BE49-F238E27FC236}">
                <a16:creationId xmlns:a16="http://schemas.microsoft.com/office/drawing/2014/main" id="{7A582408-33AF-4903-A2F7-0D0D090777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4282" name="Line 9">
            <a:extLst>
              <a:ext uri="{FF2B5EF4-FFF2-40B4-BE49-F238E27FC236}">
                <a16:creationId xmlns:a16="http://schemas.microsoft.com/office/drawing/2014/main" id="{59659FA5-824E-4667-BBD4-471AF36D93F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3" name="Line 10">
            <a:extLst>
              <a:ext uri="{FF2B5EF4-FFF2-40B4-BE49-F238E27FC236}">
                <a16:creationId xmlns:a16="http://schemas.microsoft.com/office/drawing/2014/main" id="{AE005B84-987C-42C9-9E50-B9B6DB4EFD36}"/>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4" name="Line 11">
            <a:extLst>
              <a:ext uri="{FF2B5EF4-FFF2-40B4-BE49-F238E27FC236}">
                <a16:creationId xmlns:a16="http://schemas.microsoft.com/office/drawing/2014/main" id="{A0D26EDE-24BA-4A04-A908-64FB090393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5" name="Line 12">
            <a:extLst>
              <a:ext uri="{FF2B5EF4-FFF2-40B4-BE49-F238E27FC236}">
                <a16:creationId xmlns:a16="http://schemas.microsoft.com/office/drawing/2014/main" id="{AF94B144-410B-4E42-99E5-935DBFF096B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6" name="Line 13">
            <a:extLst>
              <a:ext uri="{FF2B5EF4-FFF2-40B4-BE49-F238E27FC236}">
                <a16:creationId xmlns:a16="http://schemas.microsoft.com/office/drawing/2014/main" id="{2BDF0A95-3CF9-46BF-9238-2CDADFB83892}"/>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7" name="Line 14">
            <a:extLst>
              <a:ext uri="{FF2B5EF4-FFF2-40B4-BE49-F238E27FC236}">
                <a16:creationId xmlns:a16="http://schemas.microsoft.com/office/drawing/2014/main" id="{18ED6FFD-A7DD-4ED3-85D4-1840B48C940D}"/>
              </a:ext>
            </a:extLst>
          </p:cNvPr>
          <p:cNvSpPr>
            <a:spLocks noChangeShapeType="1"/>
          </p:cNvSpPr>
          <p:nvPr/>
        </p:nvSpPr>
        <p:spPr bwMode="auto">
          <a:xfrm>
            <a:off x="6584950" y="3327400"/>
            <a:ext cx="9906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9" name="Rectangle 17">
            <a:extLst>
              <a:ext uri="{FF2B5EF4-FFF2-40B4-BE49-F238E27FC236}">
                <a16:creationId xmlns:a16="http://schemas.microsoft.com/office/drawing/2014/main" id="{1390AD17-5684-44FC-973C-FB2DF38ADD1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4290" name="Rectangle 18">
            <a:extLst>
              <a:ext uri="{FF2B5EF4-FFF2-40B4-BE49-F238E27FC236}">
                <a16:creationId xmlns:a16="http://schemas.microsoft.com/office/drawing/2014/main" id="{41450AD4-F877-47DB-972F-792173F6CA2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4291" name="Text Box 19">
            <a:extLst>
              <a:ext uri="{FF2B5EF4-FFF2-40B4-BE49-F238E27FC236}">
                <a16:creationId xmlns:a16="http://schemas.microsoft.com/office/drawing/2014/main" id="{302388B0-93A4-452A-8EFB-4CAFF77345E7}"/>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4292" name="Text Box 20">
            <a:extLst>
              <a:ext uri="{FF2B5EF4-FFF2-40B4-BE49-F238E27FC236}">
                <a16:creationId xmlns:a16="http://schemas.microsoft.com/office/drawing/2014/main" id="{616A71A5-FDD9-45B0-8083-F323669AE3B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4293" name="Text Box 21">
            <a:extLst>
              <a:ext uri="{FF2B5EF4-FFF2-40B4-BE49-F238E27FC236}">
                <a16:creationId xmlns:a16="http://schemas.microsoft.com/office/drawing/2014/main" id="{B67AC4D2-C745-4F5D-A4BC-2E149F552B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4310" name="Text Box 38">
            <a:extLst>
              <a:ext uri="{FF2B5EF4-FFF2-40B4-BE49-F238E27FC236}">
                <a16:creationId xmlns:a16="http://schemas.microsoft.com/office/drawing/2014/main" id="{7858F9CD-2648-4C8F-A47F-70961F905254}"/>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4311" name="Text Box 39">
            <a:extLst>
              <a:ext uri="{FF2B5EF4-FFF2-40B4-BE49-F238E27FC236}">
                <a16:creationId xmlns:a16="http://schemas.microsoft.com/office/drawing/2014/main" id="{EBF15FDA-5455-4F46-B0B3-E114DC7D312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54312" name="Text Box 40">
            <a:extLst>
              <a:ext uri="{FF2B5EF4-FFF2-40B4-BE49-F238E27FC236}">
                <a16:creationId xmlns:a16="http://schemas.microsoft.com/office/drawing/2014/main" id="{7B861FA2-731A-4674-AC05-B99AC93B7603}"/>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54313" name="Line 41">
            <a:extLst>
              <a:ext uri="{FF2B5EF4-FFF2-40B4-BE49-F238E27FC236}">
                <a16:creationId xmlns:a16="http://schemas.microsoft.com/office/drawing/2014/main" id="{24EA370C-08A2-4AAB-A0E0-617BC744263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4" name="Line 42">
            <a:extLst>
              <a:ext uri="{FF2B5EF4-FFF2-40B4-BE49-F238E27FC236}">
                <a16:creationId xmlns:a16="http://schemas.microsoft.com/office/drawing/2014/main" id="{E2650884-BDC9-407C-9CBB-9EF488B5A2E6}"/>
              </a:ext>
            </a:extLst>
          </p:cNvPr>
          <p:cNvSpPr>
            <a:spLocks noChangeShapeType="1"/>
          </p:cNvSpPr>
          <p:nvPr/>
        </p:nvSpPr>
        <p:spPr bwMode="auto">
          <a:xfrm>
            <a:off x="838200" y="49530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5" name="Line 43">
            <a:extLst>
              <a:ext uri="{FF2B5EF4-FFF2-40B4-BE49-F238E27FC236}">
                <a16:creationId xmlns:a16="http://schemas.microsoft.com/office/drawing/2014/main" id="{B742DCE1-87CF-4B97-8013-E3445875B46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6" name="Line 44">
            <a:extLst>
              <a:ext uri="{FF2B5EF4-FFF2-40B4-BE49-F238E27FC236}">
                <a16:creationId xmlns:a16="http://schemas.microsoft.com/office/drawing/2014/main" id="{B0FD77B1-5A06-4F88-84FD-17AB4681422C}"/>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318" name="Slide Number Placeholder 1">
            <a:extLst>
              <a:ext uri="{FF2B5EF4-FFF2-40B4-BE49-F238E27FC236}">
                <a16:creationId xmlns:a16="http://schemas.microsoft.com/office/drawing/2014/main" id="{B8D4213A-50D2-44F6-A1AF-91217504911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12D4630-484C-46B2-AEC3-062BE85DFC65}" type="slidenum">
              <a:rPr lang="en-US" altLang="en-US" sz="1000"/>
              <a:pPr>
                <a:spcBef>
                  <a:spcPct val="0"/>
                </a:spcBef>
                <a:buClrTx/>
                <a:buSzTx/>
                <a:buFontTx/>
                <a:buNone/>
              </a:pPr>
              <a:t>67</a:t>
            </a:fld>
            <a:endParaRPr lang="en-US" altLang="en-US" sz="1000"/>
          </a:p>
        </p:txBody>
      </p:sp>
      <p:sp>
        <p:nvSpPr>
          <p:cNvPr id="54320" name="Text Box 45">
            <a:extLst>
              <a:ext uri="{FF2B5EF4-FFF2-40B4-BE49-F238E27FC236}">
                <a16:creationId xmlns:a16="http://schemas.microsoft.com/office/drawing/2014/main" id="{2045960D-A087-44D7-81A2-2BF607D58524}"/>
              </a:ext>
            </a:extLst>
          </p:cNvPr>
          <p:cNvSpPr txBox="1">
            <a:spLocks noChangeArrowheads="1"/>
          </p:cNvSpPr>
          <p:nvPr/>
        </p:nvSpPr>
        <p:spPr bwMode="auto">
          <a:xfrm>
            <a:off x="1855788" y="3036471"/>
            <a:ext cx="5934075" cy="1569660"/>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solidFill>
                  <a:schemeClr val="bg1">
                    <a:lumMod val="65000"/>
                  </a:schemeClr>
                </a:solidFill>
              </a:rPr>
              <a:t>Nystagmus blockage syndrome</a:t>
            </a:r>
          </a:p>
          <a:p>
            <a:pPr lvl="1" eaLnBrk="1" hangingPunct="1">
              <a:spcBef>
                <a:spcPct val="0"/>
              </a:spcBef>
              <a:buClrTx/>
              <a:buSzTx/>
              <a:buFontTx/>
              <a:buNone/>
            </a:pPr>
            <a:r>
              <a:rPr lang="en-US" altLang="en-US" sz="1600" b="0" dirty="0">
                <a:solidFill>
                  <a:schemeClr val="bg1">
                    <a:lumMod val="65000"/>
                  </a:schemeClr>
                </a:solidFill>
              </a:rPr>
              <a:t>--Arises in pts with…congenital motor nystagmus (CMN)</a:t>
            </a:r>
          </a:p>
          <a:p>
            <a:pPr lvl="1" eaLnBrk="1" hangingPunct="1">
              <a:spcBef>
                <a:spcPct val="0"/>
              </a:spcBef>
              <a:buClrTx/>
              <a:buSzTx/>
              <a:buFontTx/>
              <a:buNone/>
            </a:pPr>
            <a:r>
              <a:rPr lang="en-US" altLang="en-US" sz="1600" b="0" dirty="0">
                <a:solidFill>
                  <a:schemeClr val="bg1">
                    <a:lumMod val="65000"/>
                  </a:schemeClr>
                </a:solidFill>
              </a:rPr>
              <a:t>--Pt ‘learns’ that their </a:t>
            </a:r>
            <a:r>
              <a:rPr lang="en-US" altLang="en-US" sz="1600" dirty="0"/>
              <a:t>nystagmus is decreased (and thus acuity is increased) when their eyes are…</a:t>
            </a:r>
            <a:r>
              <a:rPr lang="en-US" altLang="en-US" sz="1600" dirty="0">
                <a:solidFill>
                  <a:srgbClr val="0000FF"/>
                </a:solidFill>
              </a:rPr>
              <a:t>converged</a:t>
            </a:r>
          </a:p>
          <a:p>
            <a:pPr lvl="1" eaLnBrk="1" hangingPunct="1">
              <a:spcBef>
                <a:spcPct val="0"/>
              </a:spcBef>
              <a:buClrTx/>
              <a:buSzTx/>
              <a:buFontTx/>
              <a:buNone/>
            </a:pPr>
            <a:r>
              <a:rPr lang="en-US" altLang="en-US" sz="1600" b="0" dirty="0">
                <a:solidFill>
                  <a:schemeClr val="bg1">
                    <a:lumMod val="65000"/>
                  </a:schemeClr>
                </a:solidFill>
              </a:rPr>
              <a:t>--Key exam finding: </a:t>
            </a:r>
            <a:r>
              <a:rPr lang="en-US" altLang="en-US" sz="1600" b="0" u="sng" dirty="0"/>
              <a:t>Pt  </a:t>
            </a:r>
            <a:r>
              <a:rPr lang="en-US" altLang="en-US" sz="1600" u="sng" dirty="0">
                <a:solidFill>
                  <a:srgbClr val="0000FF"/>
                </a:solidFill>
              </a:rPr>
              <a:t>‘eats up’  </a:t>
            </a:r>
            <a:r>
              <a:rPr lang="en-US" altLang="en-US" sz="1600" u="sng" dirty="0"/>
              <a:t>prism </a:t>
            </a:r>
            <a:r>
              <a:rPr lang="en-US" altLang="en-US" sz="1600" b="0" u="sng" dirty="0"/>
              <a:t>when deviation is being measured</a:t>
            </a:r>
            <a:r>
              <a:rPr lang="en-US" altLang="en-US" sz="1600" b="0" u="sng" dirty="0">
                <a:solidFill>
                  <a:srgbClr val="0000FF"/>
                </a:solidFill>
              </a:rPr>
              <a:t> </a:t>
            </a:r>
            <a:endParaRPr lang="en-US" altLang="en-US" sz="1600" b="0" i="1" u="sng" dirty="0">
              <a:solidFill>
                <a:srgbClr val="0000FF"/>
              </a:solidFill>
            </a:endParaRPr>
          </a:p>
        </p:txBody>
      </p:sp>
      <p:sp>
        <p:nvSpPr>
          <p:cNvPr id="3" name="TextBox 2">
            <a:extLst>
              <a:ext uri="{FF2B5EF4-FFF2-40B4-BE49-F238E27FC236}">
                <a16:creationId xmlns:a16="http://schemas.microsoft.com/office/drawing/2014/main" id="{07110B31-460B-4436-9E92-F1FDA61EEBDA}"/>
              </a:ext>
            </a:extLst>
          </p:cNvPr>
          <p:cNvSpPr txBox="1"/>
          <p:nvPr/>
        </p:nvSpPr>
        <p:spPr>
          <a:xfrm>
            <a:off x="891764" y="647700"/>
            <a:ext cx="7871236" cy="2893100"/>
          </a:xfrm>
          <a:prstGeom prst="rect">
            <a:avLst/>
          </a:prstGeom>
          <a:solidFill>
            <a:schemeClr val="accent5">
              <a:lumMod val="75000"/>
            </a:schemeClr>
          </a:solidFill>
        </p:spPr>
        <p:txBody>
          <a:bodyPr wrap="square" rtlCol="0">
            <a:spAutoFit/>
          </a:bodyPr>
          <a:lstStyle/>
          <a:p>
            <a:r>
              <a:rPr lang="en-US" sz="1400" b="0" i="1" dirty="0">
                <a:solidFill>
                  <a:srgbClr val="0000FF"/>
                </a:solidFill>
              </a:rPr>
              <a:t>What does it mean to say the </a:t>
            </a:r>
            <a:r>
              <a:rPr lang="en-US" sz="1400" b="0" i="1" dirty="0" err="1">
                <a:solidFill>
                  <a:srgbClr val="0000FF"/>
                </a:solidFill>
              </a:rPr>
              <a:t>pt</a:t>
            </a:r>
            <a:r>
              <a:rPr lang="en-US" sz="1400" b="0" i="1" dirty="0">
                <a:solidFill>
                  <a:srgbClr val="0000FF"/>
                </a:solidFill>
              </a:rPr>
              <a:t> ‘eats up’ prism?</a:t>
            </a:r>
          </a:p>
          <a:p>
            <a:r>
              <a:rPr lang="en-US" sz="1400" b="0" dirty="0">
                <a:solidFill>
                  <a:srgbClr val="0000FF"/>
                </a:solidFill>
              </a:rPr>
              <a:t>It means that, when attempting to quantify the size of the esotropia with prisms, the clinician finds the </a:t>
            </a:r>
            <a:r>
              <a:rPr lang="en-US" sz="1400" b="0" dirty="0" err="1">
                <a:solidFill>
                  <a:srgbClr val="0000FF"/>
                </a:solidFill>
              </a:rPr>
              <a:t>pt</a:t>
            </a:r>
            <a:r>
              <a:rPr lang="en-US" sz="1400" b="0" dirty="0">
                <a:solidFill>
                  <a:srgbClr val="0000FF"/>
                </a:solidFill>
              </a:rPr>
              <a:t> needs progressively more prism to neutralize the ET. </a:t>
            </a:r>
            <a:r>
              <a:rPr lang="en-US" sz="1400" b="0" dirty="0"/>
              <a:t>So, </a:t>
            </a:r>
            <a:r>
              <a:rPr lang="en-US" sz="1400" b="0" dirty="0" err="1"/>
              <a:t>eg</a:t>
            </a:r>
            <a:r>
              <a:rPr lang="en-US" sz="1400" b="0" dirty="0"/>
              <a:t>, a child who initially requires 20PD might shortly thereafter be found to need 35, and after receiving 35 is found to need 50. (You can see how such a child is being said to ‘eat up’ prism.)</a:t>
            </a:r>
          </a:p>
          <a:p>
            <a:endParaRPr lang="en-US" sz="1400" b="0" dirty="0">
              <a:solidFill>
                <a:srgbClr val="0000FF"/>
              </a:solidFill>
            </a:endParaRPr>
          </a:p>
          <a:p>
            <a:r>
              <a:rPr lang="en-US" sz="1400" b="0" i="1" dirty="0">
                <a:solidFill>
                  <a:srgbClr val="0000FF"/>
                </a:solidFill>
              </a:rPr>
              <a:t>Why do NBS pts eat up prism?</a:t>
            </a:r>
          </a:p>
          <a:p>
            <a:r>
              <a:rPr lang="en-US" sz="1400" b="0" dirty="0">
                <a:solidFill>
                  <a:srgbClr val="0000FF"/>
                </a:solidFill>
              </a:rPr>
              <a:t>Recall we said these pts often see better in the converged state, and that this improvement in VA is why their visual system adopts an </a:t>
            </a:r>
            <a:r>
              <a:rPr lang="en-US" sz="1400" b="0" dirty="0" err="1">
                <a:solidFill>
                  <a:srgbClr val="0000FF"/>
                </a:solidFill>
              </a:rPr>
              <a:t>esotropic</a:t>
            </a:r>
            <a:r>
              <a:rPr lang="en-US" sz="1400" b="0" dirty="0">
                <a:solidFill>
                  <a:srgbClr val="0000FF"/>
                </a:solidFill>
              </a:rPr>
              <a:t> orientation in the first place. Apparently, if their ET is neutralized with prism, this short-circuits the VA benefit they gained from converging. </a:t>
            </a:r>
            <a:r>
              <a:rPr lang="en-US" sz="1400" b="0" dirty="0"/>
              <a:t>Thus, if their ET is neutralized with prism, re-acquiring improved VA requires the system to crank in even more convergence, and thus the child becomes </a:t>
            </a:r>
            <a:r>
              <a:rPr lang="en-US" sz="1400" b="0" dirty="0" err="1"/>
              <a:t>clinicially</a:t>
            </a:r>
            <a:r>
              <a:rPr lang="en-US" sz="1400" b="0" dirty="0"/>
              <a:t> more </a:t>
            </a:r>
            <a:r>
              <a:rPr lang="en-US" sz="1400" b="0" dirty="0" err="1"/>
              <a:t>esotropic</a:t>
            </a:r>
            <a:r>
              <a:rPr lang="en-US" sz="1400" b="0" dirty="0"/>
              <a:t>. And if/when </a:t>
            </a:r>
            <a:r>
              <a:rPr lang="en-US" sz="1400" b="0" i="1" dirty="0"/>
              <a:t>that</a:t>
            </a:r>
            <a:r>
              <a:rPr lang="en-US" sz="1400" b="0" dirty="0"/>
              <a:t> ET is neutralized, the child will crank in even more convergence. In this manner the prism gets ‘et up.’ </a:t>
            </a:r>
          </a:p>
        </p:txBody>
      </p:sp>
      <p:sp>
        <p:nvSpPr>
          <p:cNvPr id="27" name="TextBox 26">
            <a:extLst>
              <a:ext uri="{FF2B5EF4-FFF2-40B4-BE49-F238E27FC236}">
                <a16:creationId xmlns:a16="http://schemas.microsoft.com/office/drawing/2014/main" id="{B2BE051B-FE03-411C-8606-64855293D2B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06880644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Text Box 3">
            <a:extLst>
              <a:ext uri="{FF2B5EF4-FFF2-40B4-BE49-F238E27FC236}">
                <a16:creationId xmlns:a16="http://schemas.microsoft.com/office/drawing/2014/main" id="{09783433-4067-4288-83E9-A2DB0B92E34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5300" name="Text Box 4">
            <a:extLst>
              <a:ext uri="{FF2B5EF4-FFF2-40B4-BE49-F238E27FC236}">
                <a16:creationId xmlns:a16="http://schemas.microsoft.com/office/drawing/2014/main" id="{B70EE770-CF45-4EC9-BAAA-AB6EB175F62D}"/>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5301" name="Text Box 5">
            <a:extLst>
              <a:ext uri="{FF2B5EF4-FFF2-40B4-BE49-F238E27FC236}">
                <a16:creationId xmlns:a16="http://schemas.microsoft.com/office/drawing/2014/main" id="{B5011DF6-8002-4075-AAE6-7DF9FB5A5130}"/>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5303" name="Text Box 7">
            <a:extLst>
              <a:ext uri="{FF2B5EF4-FFF2-40B4-BE49-F238E27FC236}">
                <a16:creationId xmlns:a16="http://schemas.microsoft.com/office/drawing/2014/main" id="{7373C598-EB4A-4DB6-B9F8-CC45B8079211}"/>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5304" name="Text Box 8">
            <a:extLst>
              <a:ext uri="{FF2B5EF4-FFF2-40B4-BE49-F238E27FC236}">
                <a16:creationId xmlns:a16="http://schemas.microsoft.com/office/drawing/2014/main" id="{1031FE3C-68B3-4382-8852-55D429C98BDA}"/>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5305" name="Line 9">
            <a:extLst>
              <a:ext uri="{FF2B5EF4-FFF2-40B4-BE49-F238E27FC236}">
                <a16:creationId xmlns:a16="http://schemas.microsoft.com/office/drawing/2014/main" id="{49519FDA-1015-4F72-9E85-6232F0930A4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6" name="Line 10">
            <a:extLst>
              <a:ext uri="{FF2B5EF4-FFF2-40B4-BE49-F238E27FC236}">
                <a16:creationId xmlns:a16="http://schemas.microsoft.com/office/drawing/2014/main" id="{FB638214-03DE-424D-A6D9-99A8D86D7855}"/>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7" name="Line 11">
            <a:extLst>
              <a:ext uri="{FF2B5EF4-FFF2-40B4-BE49-F238E27FC236}">
                <a16:creationId xmlns:a16="http://schemas.microsoft.com/office/drawing/2014/main" id="{6E751EF8-8AEF-498B-9FD9-925664F7D108}"/>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08" name="Line 12">
            <a:extLst>
              <a:ext uri="{FF2B5EF4-FFF2-40B4-BE49-F238E27FC236}">
                <a16:creationId xmlns:a16="http://schemas.microsoft.com/office/drawing/2014/main" id="{2A79766F-9629-4A3B-90C1-FE0F01B6E80B}"/>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11" name="Line 15">
            <a:extLst>
              <a:ext uri="{FF2B5EF4-FFF2-40B4-BE49-F238E27FC236}">
                <a16:creationId xmlns:a16="http://schemas.microsoft.com/office/drawing/2014/main" id="{925E5E2A-BC0D-482B-988E-51EA871A5E15}"/>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12" name="Line 16">
            <a:extLst>
              <a:ext uri="{FF2B5EF4-FFF2-40B4-BE49-F238E27FC236}">
                <a16:creationId xmlns:a16="http://schemas.microsoft.com/office/drawing/2014/main" id="{7710CF9F-F559-4C9A-B4F6-C5CC05437983}"/>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13" name="Rectangle 17">
            <a:extLst>
              <a:ext uri="{FF2B5EF4-FFF2-40B4-BE49-F238E27FC236}">
                <a16:creationId xmlns:a16="http://schemas.microsoft.com/office/drawing/2014/main" id="{BFAAA15B-BAAE-41CF-A034-76B714F7E82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5314" name="Rectangle 18">
            <a:extLst>
              <a:ext uri="{FF2B5EF4-FFF2-40B4-BE49-F238E27FC236}">
                <a16:creationId xmlns:a16="http://schemas.microsoft.com/office/drawing/2014/main" id="{0387C3DC-AA72-45D0-BD31-966E6086BD1C}"/>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5315" name="Text Box 19">
            <a:extLst>
              <a:ext uri="{FF2B5EF4-FFF2-40B4-BE49-F238E27FC236}">
                <a16:creationId xmlns:a16="http://schemas.microsoft.com/office/drawing/2014/main" id="{5182B2BF-09D5-436E-9471-83617A20BC9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5316" name="Text Box 20">
            <a:extLst>
              <a:ext uri="{FF2B5EF4-FFF2-40B4-BE49-F238E27FC236}">
                <a16:creationId xmlns:a16="http://schemas.microsoft.com/office/drawing/2014/main" id="{45321266-0124-4B91-9FD3-F11ED502CB85}"/>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5317" name="Text Box 21">
            <a:extLst>
              <a:ext uri="{FF2B5EF4-FFF2-40B4-BE49-F238E27FC236}">
                <a16:creationId xmlns:a16="http://schemas.microsoft.com/office/drawing/2014/main" id="{70F792E2-C1BA-48A8-BD65-9602AE2ED5C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5334" name="Text Box 38">
            <a:extLst>
              <a:ext uri="{FF2B5EF4-FFF2-40B4-BE49-F238E27FC236}">
                <a16:creationId xmlns:a16="http://schemas.microsoft.com/office/drawing/2014/main" id="{03E1C352-60A7-40AA-B67E-0595B20BF85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5335" name="Text Box 39">
            <a:extLst>
              <a:ext uri="{FF2B5EF4-FFF2-40B4-BE49-F238E27FC236}">
                <a16:creationId xmlns:a16="http://schemas.microsoft.com/office/drawing/2014/main" id="{AECC764D-3B4C-46D9-AA8F-6B80A4C89E65}"/>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55336" name="Text Box 40">
            <a:extLst>
              <a:ext uri="{FF2B5EF4-FFF2-40B4-BE49-F238E27FC236}">
                <a16:creationId xmlns:a16="http://schemas.microsoft.com/office/drawing/2014/main" id="{B477A68E-6E3D-402C-A440-8839F5AB3EE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55337" name="Line 41">
            <a:extLst>
              <a:ext uri="{FF2B5EF4-FFF2-40B4-BE49-F238E27FC236}">
                <a16:creationId xmlns:a16="http://schemas.microsoft.com/office/drawing/2014/main" id="{A4DC2865-AA65-4CB2-93C1-D70BCDD5742F}"/>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38" name="Line 42">
            <a:extLst>
              <a:ext uri="{FF2B5EF4-FFF2-40B4-BE49-F238E27FC236}">
                <a16:creationId xmlns:a16="http://schemas.microsoft.com/office/drawing/2014/main" id="{9A2FF633-84FB-4EE8-B857-1D954DAE8DF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39" name="Line 43">
            <a:extLst>
              <a:ext uri="{FF2B5EF4-FFF2-40B4-BE49-F238E27FC236}">
                <a16:creationId xmlns:a16="http://schemas.microsoft.com/office/drawing/2014/main" id="{6D8DC128-EBFE-4D44-BC76-87D70FDACA0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40" name="Line 44">
            <a:extLst>
              <a:ext uri="{FF2B5EF4-FFF2-40B4-BE49-F238E27FC236}">
                <a16:creationId xmlns:a16="http://schemas.microsoft.com/office/drawing/2014/main" id="{75C02A41-12E8-412D-9769-53EA859FD47F}"/>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5341" name="Text Box 45">
            <a:extLst>
              <a:ext uri="{FF2B5EF4-FFF2-40B4-BE49-F238E27FC236}">
                <a16:creationId xmlns:a16="http://schemas.microsoft.com/office/drawing/2014/main" id="{E6B763A5-E016-47E6-A000-632ADDC6033F}"/>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Latent nystagmus</a:t>
            </a:r>
          </a:p>
          <a:p>
            <a:pPr lvl="1" eaLnBrk="1" hangingPunct="1">
              <a:spcBef>
                <a:spcPct val="0"/>
              </a:spcBef>
              <a:buClrTx/>
              <a:buSzTx/>
              <a:buFontTx/>
              <a:buNone/>
            </a:pPr>
            <a:r>
              <a:rPr lang="en-US" altLang="en-US" sz="1600" b="0" dirty="0"/>
              <a:t>--No nystagmus when vision is… </a:t>
            </a:r>
            <a:r>
              <a:rPr lang="en-US" altLang="en-US" sz="1600" b="0" i="1" dirty="0">
                <a:solidFill>
                  <a:srgbClr val="0000FF"/>
                </a:solidFill>
              </a:rPr>
              <a:t>[status]</a:t>
            </a:r>
          </a:p>
          <a:p>
            <a:pPr lvl="1" eaLnBrk="1" hangingPunct="1">
              <a:spcBef>
                <a:spcPct val="0"/>
              </a:spcBef>
              <a:buClrTx/>
              <a:buSzTx/>
              <a:buFontTx/>
              <a:buNone/>
            </a:pPr>
            <a:r>
              <a:rPr lang="en-US" altLang="en-US" sz="1600" b="0" dirty="0">
                <a:solidFill>
                  <a:srgbClr val="66CCFF"/>
                </a:solidFill>
              </a:rPr>
              <a:t>--When one eye occluded, jerk nystagmus occurs</a:t>
            </a:r>
          </a:p>
          <a:p>
            <a:pPr lvl="1" eaLnBrk="1" hangingPunct="1">
              <a:spcBef>
                <a:spcPct val="0"/>
              </a:spcBef>
              <a:buClrTx/>
              <a:buSzTx/>
              <a:buFontTx/>
              <a:buNone/>
            </a:pPr>
            <a:r>
              <a:rPr lang="en-US" altLang="en-US" sz="1600" b="0" dirty="0">
                <a:solidFill>
                  <a:srgbClr val="66CCFF"/>
                </a:solidFill>
              </a:rPr>
              <a:t>   with the fast phase toward the fixating eye</a:t>
            </a:r>
          </a:p>
          <a:p>
            <a:pPr lvl="1" eaLnBrk="1" hangingPunct="1">
              <a:spcBef>
                <a:spcPct val="0"/>
              </a:spcBef>
              <a:buClrTx/>
              <a:buSzTx/>
              <a:buFontTx/>
              <a:buNone/>
            </a:pPr>
            <a:r>
              <a:rPr lang="en-US" altLang="en-US" sz="1600" dirty="0">
                <a:solidFill>
                  <a:srgbClr val="66CCFF"/>
                </a:solidFill>
              </a:rPr>
              <a:t>Manifest</a:t>
            </a:r>
            <a:r>
              <a:rPr lang="en-US" altLang="en-US" sz="1600" i="1" dirty="0">
                <a:solidFill>
                  <a:srgbClr val="66CCFF"/>
                </a:solidFill>
              </a:rPr>
              <a:t> latent nystagmus</a:t>
            </a:r>
          </a:p>
          <a:p>
            <a:pPr lvl="1" eaLnBrk="1" hangingPunct="1">
              <a:spcBef>
                <a:spcPct val="0"/>
              </a:spcBef>
              <a:buClrTx/>
              <a:buSzTx/>
              <a:buFontTx/>
              <a:buNone/>
            </a:pPr>
            <a:r>
              <a:rPr lang="en-US" altLang="en-US" sz="1600" b="0" dirty="0">
                <a:solidFill>
                  <a:srgbClr val="66CCFF"/>
                </a:solidFill>
              </a:rPr>
              <a:t>--Sounds like an oxymoron…</a:t>
            </a:r>
          </a:p>
          <a:p>
            <a:pPr lvl="1" eaLnBrk="1" hangingPunct="1">
              <a:spcBef>
                <a:spcPct val="0"/>
              </a:spcBef>
              <a:buClrTx/>
              <a:buSzTx/>
              <a:buFontTx/>
              <a:buNone/>
            </a:pPr>
            <a:r>
              <a:rPr lang="en-US" altLang="en-US" sz="1600" b="0" dirty="0">
                <a:solidFill>
                  <a:srgbClr val="66CCFF"/>
                </a:solidFill>
              </a:rPr>
              <a:t>--Nystagmus present when both eyes are open but   </a:t>
            </a:r>
          </a:p>
          <a:p>
            <a:pPr lvl="1" eaLnBrk="1" hangingPunct="1">
              <a:spcBef>
                <a:spcPct val="0"/>
              </a:spcBef>
              <a:buClrTx/>
              <a:buSzTx/>
              <a:buFontTx/>
              <a:buNone/>
            </a:pPr>
            <a:r>
              <a:rPr lang="en-US" altLang="en-US" sz="1600" b="0" dirty="0">
                <a:solidFill>
                  <a:srgbClr val="66CCFF"/>
                </a:solidFill>
              </a:rPr>
              <a:t>   one is </a:t>
            </a:r>
            <a:r>
              <a:rPr lang="en-US" altLang="en-US" sz="1600" b="0" i="1" dirty="0">
                <a:solidFill>
                  <a:srgbClr val="66CCFF"/>
                </a:solidFill>
              </a:rPr>
              <a:t>suppressed</a:t>
            </a:r>
          </a:p>
        </p:txBody>
      </p:sp>
      <p:sp>
        <p:nvSpPr>
          <p:cNvPr id="55342" name="Slide Number Placeholder 1">
            <a:extLst>
              <a:ext uri="{FF2B5EF4-FFF2-40B4-BE49-F238E27FC236}">
                <a16:creationId xmlns:a16="http://schemas.microsoft.com/office/drawing/2014/main" id="{E4D44BDE-A54A-4D98-A101-1D133D4BD4BB}"/>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B1C5E1-103E-48C7-A7C5-626A1F1B5352}" type="slidenum">
              <a:rPr lang="en-US" altLang="en-US" sz="1000"/>
              <a:pPr>
                <a:spcBef>
                  <a:spcPct val="0"/>
                </a:spcBef>
                <a:buClrTx/>
                <a:buSzTx/>
                <a:buFontTx/>
                <a:buNone/>
              </a:pPr>
              <a:t>68</a:t>
            </a:fld>
            <a:endParaRPr lang="en-US" altLang="en-US" sz="1000"/>
          </a:p>
        </p:txBody>
      </p:sp>
      <p:sp>
        <p:nvSpPr>
          <p:cNvPr id="29" name="TextBox 28">
            <a:extLst>
              <a:ext uri="{FF2B5EF4-FFF2-40B4-BE49-F238E27FC236}">
                <a16:creationId xmlns:a16="http://schemas.microsoft.com/office/drawing/2014/main" id="{F78ED077-DBC8-4E8F-8458-D1A7998640B5}"/>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Text Box 3">
            <a:extLst>
              <a:ext uri="{FF2B5EF4-FFF2-40B4-BE49-F238E27FC236}">
                <a16:creationId xmlns:a16="http://schemas.microsoft.com/office/drawing/2014/main" id="{0EA8B603-2EB5-43B5-822A-54B398414B2A}"/>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6324" name="Text Box 4">
            <a:extLst>
              <a:ext uri="{FF2B5EF4-FFF2-40B4-BE49-F238E27FC236}">
                <a16:creationId xmlns:a16="http://schemas.microsoft.com/office/drawing/2014/main" id="{2BCB29B6-A130-4DE7-ACEB-9DC4FAC93A78}"/>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6327" name="Text Box 7">
            <a:extLst>
              <a:ext uri="{FF2B5EF4-FFF2-40B4-BE49-F238E27FC236}">
                <a16:creationId xmlns:a16="http://schemas.microsoft.com/office/drawing/2014/main" id="{CD8E3612-F4F2-4BAB-A7F6-1A91D49FC810}"/>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6329" name="Line 9">
            <a:extLst>
              <a:ext uri="{FF2B5EF4-FFF2-40B4-BE49-F238E27FC236}">
                <a16:creationId xmlns:a16="http://schemas.microsoft.com/office/drawing/2014/main" id="{1B264BC2-6A88-4EEF-AA1B-8449B9DB911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0" name="Line 10">
            <a:extLst>
              <a:ext uri="{FF2B5EF4-FFF2-40B4-BE49-F238E27FC236}">
                <a16:creationId xmlns:a16="http://schemas.microsoft.com/office/drawing/2014/main" id="{15FF17DF-ACFF-47BB-B963-4F3DC2CAC6D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1" name="Line 11">
            <a:extLst>
              <a:ext uri="{FF2B5EF4-FFF2-40B4-BE49-F238E27FC236}">
                <a16:creationId xmlns:a16="http://schemas.microsoft.com/office/drawing/2014/main" id="{B73840D1-A337-4187-B972-EF51EB4FFF5C}"/>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2" name="Line 12">
            <a:extLst>
              <a:ext uri="{FF2B5EF4-FFF2-40B4-BE49-F238E27FC236}">
                <a16:creationId xmlns:a16="http://schemas.microsoft.com/office/drawing/2014/main" id="{912F1419-41FE-443F-9131-C7CB9258A0A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5" name="Line 15">
            <a:extLst>
              <a:ext uri="{FF2B5EF4-FFF2-40B4-BE49-F238E27FC236}">
                <a16:creationId xmlns:a16="http://schemas.microsoft.com/office/drawing/2014/main" id="{3EBDF308-3994-4D06-BF1A-E48EE6C7C787}"/>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37" name="Rectangle 17">
            <a:extLst>
              <a:ext uri="{FF2B5EF4-FFF2-40B4-BE49-F238E27FC236}">
                <a16:creationId xmlns:a16="http://schemas.microsoft.com/office/drawing/2014/main" id="{82E83202-15C7-417C-88D9-568764D5244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6338" name="Rectangle 18">
            <a:extLst>
              <a:ext uri="{FF2B5EF4-FFF2-40B4-BE49-F238E27FC236}">
                <a16:creationId xmlns:a16="http://schemas.microsoft.com/office/drawing/2014/main" id="{05BFDC06-00CD-4AFD-BD15-95C829F6197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6339" name="Text Box 19">
            <a:extLst>
              <a:ext uri="{FF2B5EF4-FFF2-40B4-BE49-F238E27FC236}">
                <a16:creationId xmlns:a16="http://schemas.microsoft.com/office/drawing/2014/main" id="{8FD1FC9F-8053-41C0-BBA1-70C7FB49BF8A}"/>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6340" name="Text Box 20">
            <a:extLst>
              <a:ext uri="{FF2B5EF4-FFF2-40B4-BE49-F238E27FC236}">
                <a16:creationId xmlns:a16="http://schemas.microsoft.com/office/drawing/2014/main" id="{585734E6-E456-44D4-B3E8-781E57B2DE6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6341" name="Text Box 21">
            <a:extLst>
              <a:ext uri="{FF2B5EF4-FFF2-40B4-BE49-F238E27FC236}">
                <a16:creationId xmlns:a16="http://schemas.microsoft.com/office/drawing/2014/main" id="{24212FB8-7DDA-4855-8249-78DEB048870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6358" name="Text Box 38">
            <a:extLst>
              <a:ext uri="{FF2B5EF4-FFF2-40B4-BE49-F238E27FC236}">
                <a16:creationId xmlns:a16="http://schemas.microsoft.com/office/drawing/2014/main" id="{582D2811-34C6-4A01-824D-E1AAC8CE0CA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6359" name="Text Box 39">
            <a:extLst>
              <a:ext uri="{FF2B5EF4-FFF2-40B4-BE49-F238E27FC236}">
                <a16:creationId xmlns:a16="http://schemas.microsoft.com/office/drawing/2014/main" id="{96A5ADF8-F3BB-4B68-85E3-496126913FA0}"/>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56360" name="Text Box 40">
            <a:extLst>
              <a:ext uri="{FF2B5EF4-FFF2-40B4-BE49-F238E27FC236}">
                <a16:creationId xmlns:a16="http://schemas.microsoft.com/office/drawing/2014/main" id="{BF490157-3B7C-44C8-B789-4D81D18D7CC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56361" name="Line 41">
            <a:extLst>
              <a:ext uri="{FF2B5EF4-FFF2-40B4-BE49-F238E27FC236}">
                <a16:creationId xmlns:a16="http://schemas.microsoft.com/office/drawing/2014/main" id="{44840106-EE43-453D-BD8E-6BE8D9719ECE}"/>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62" name="Line 42">
            <a:extLst>
              <a:ext uri="{FF2B5EF4-FFF2-40B4-BE49-F238E27FC236}">
                <a16:creationId xmlns:a16="http://schemas.microsoft.com/office/drawing/2014/main" id="{8B26A2AD-7F05-431D-8305-A76AC1D868F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63" name="Line 43">
            <a:extLst>
              <a:ext uri="{FF2B5EF4-FFF2-40B4-BE49-F238E27FC236}">
                <a16:creationId xmlns:a16="http://schemas.microsoft.com/office/drawing/2014/main" id="{D3DDDE64-20D2-4895-B059-3FD19EB1A001}"/>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64" name="Line 44">
            <a:extLst>
              <a:ext uri="{FF2B5EF4-FFF2-40B4-BE49-F238E27FC236}">
                <a16:creationId xmlns:a16="http://schemas.microsoft.com/office/drawing/2014/main" id="{8856950E-DC89-468C-9F9B-D70B96D41DE6}"/>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365" name="Text Box 45">
            <a:extLst>
              <a:ext uri="{FF2B5EF4-FFF2-40B4-BE49-F238E27FC236}">
                <a16:creationId xmlns:a16="http://schemas.microsoft.com/office/drawing/2014/main" id="{4E49FC86-6885-46FB-A4CD-9171DC33D386}"/>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Latent nystagmus</a:t>
            </a:r>
          </a:p>
          <a:p>
            <a:pPr lvl="1" eaLnBrk="1" hangingPunct="1">
              <a:spcBef>
                <a:spcPct val="0"/>
              </a:spcBef>
              <a:buClrTx/>
              <a:buSzTx/>
              <a:buFontTx/>
              <a:buNone/>
            </a:pPr>
            <a:r>
              <a:rPr lang="en-US" altLang="en-US" sz="1600" b="0" dirty="0"/>
              <a:t>--No nystagmus when vision is…</a:t>
            </a:r>
            <a:r>
              <a:rPr lang="en-US" altLang="en-US" sz="1600" b="0" dirty="0">
                <a:solidFill>
                  <a:srgbClr val="0000FF"/>
                </a:solidFill>
              </a:rPr>
              <a:t>binocular</a:t>
            </a:r>
            <a:endParaRPr lang="en-US" altLang="en-US" sz="1600" b="0" dirty="0"/>
          </a:p>
          <a:p>
            <a:pPr lvl="1" eaLnBrk="1" hangingPunct="1">
              <a:spcBef>
                <a:spcPct val="0"/>
              </a:spcBef>
              <a:buClrTx/>
              <a:buSzTx/>
              <a:buFontTx/>
              <a:buNone/>
            </a:pPr>
            <a:r>
              <a:rPr lang="en-US" altLang="en-US" sz="1600" b="0" dirty="0">
                <a:solidFill>
                  <a:srgbClr val="66CCFF"/>
                </a:solidFill>
              </a:rPr>
              <a:t>--When one eye occluded, jerk nystagmus occurs</a:t>
            </a:r>
          </a:p>
          <a:p>
            <a:pPr lvl="1" eaLnBrk="1" hangingPunct="1">
              <a:spcBef>
                <a:spcPct val="0"/>
              </a:spcBef>
              <a:buClrTx/>
              <a:buSzTx/>
              <a:buFontTx/>
              <a:buNone/>
            </a:pPr>
            <a:r>
              <a:rPr lang="en-US" altLang="en-US" sz="1600" b="0" dirty="0">
                <a:solidFill>
                  <a:srgbClr val="66CCFF"/>
                </a:solidFill>
              </a:rPr>
              <a:t>   with the fast phase toward the fixating eye</a:t>
            </a:r>
          </a:p>
          <a:p>
            <a:pPr lvl="1" eaLnBrk="1" hangingPunct="1">
              <a:spcBef>
                <a:spcPct val="0"/>
              </a:spcBef>
              <a:buClrTx/>
              <a:buSzTx/>
              <a:buFontTx/>
              <a:buNone/>
            </a:pPr>
            <a:r>
              <a:rPr lang="en-US" altLang="en-US" sz="1600" dirty="0">
                <a:solidFill>
                  <a:srgbClr val="66CCFF"/>
                </a:solidFill>
              </a:rPr>
              <a:t>Manifest</a:t>
            </a:r>
            <a:r>
              <a:rPr lang="en-US" altLang="en-US" sz="1600" i="1" dirty="0">
                <a:solidFill>
                  <a:srgbClr val="66CCFF"/>
                </a:solidFill>
              </a:rPr>
              <a:t> latent nystagmus</a:t>
            </a:r>
          </a:p>
          <a:p>
            <a:pPr lvl="1" eaLnBrk="1" hangingPunct="1">
              <a:spcBef>
                <a:spcPct val="0"/>
              </a:spcBef>
              <a:buClrTx/>
              <a:buSzTx/>
              <a:buFontTx/>
              <a:buNone/>
            </a:pPr>
            <a:r>
              <a:rPr lang="en-US" altLang="en-US" sz="1600" b="0" dirty="0">
                <a:solidFill>
                  <a:srgbClr val="66CCFF"/>
                </a:solidFill>
              </a:rPr>
              <a:t>--Sounds like an oxymoron…</a:t>
            </a:r>
          </a:p>
          <a:p>
            <a:pPr lvl="1" eaLnBrk="1" hangingPunct="1">
              <a:spcBef>
                <a:spcPct val="0"/>
              </a:spcBef>
              <a:buClrTx/>
              <a:buSzTx/>
              <a:buFontTx/>
              <a:buNone/>
            </a:pPr>
            <a:r>
              <a:rPr lang="en-US" altLang="en-US" sz="1600" b="0" dirty="0">
                <a:solidFill>
                  <a:srgbClr val="66CCFF"/>
                </a:solidFill>
              </a:rPr>
              <a:t>--Nystagmus present when both eyes are open but   </a:t>
            </a:r>
          </a:p>
          <a:p>
            <a:pPr lvl="1" eaLnBrk="1" hangingPunct="1">
              <a:spcBef>
                <a:spcPct val="0"/>
              </a:spcBef>
              <a:buClrTx/>
              <a:buSzTx/>
              <a:buFontTx/>
              <a:buNone/>
            </a:pPr>
            <a:r>
              <a:rPr lang="en-US" altLang="en-US" sz="1600" b="0" dirty="0">
                <a:solidFill>
                  <a:srgbClr val="66CCFF"/>
                </a:solidFill>
              </a:rPr>
              <a:t>   one is </a:t>
            </a:r>
            <a:r>
              <a:rPr lang="en-US" altLang="en-US" sz="1600" b="0" i="1" dirty="0">
                <a:solidFill>
                  <a:srgbClr val="66CCFF"/>
                </a:solidFill>
              </a:rPr>
              <a:t>suppressed</a:t>
            </a:r>
          </a:p>
        </p:txBody>
      </p:sp>
      <p:sp>
        <p:nvSpPr>
          <p:cNvPr id="56366" name="Slide Number Placeholder 1">
            <a:extLst>
              <a:ext uri="{FF2B5EF4-FFF2-40B4-BE49-F238E27FC236}">
                <a16:creationId xmlns:a16="http://schemas.microsoft.com/office/drawing/2014/main" id="{3A3DE319-731D-41DC-857B-45835AE71AF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A274818-D8DF-4598-B6C3-529823E176B6}" type="slidenum">
              <a:rPr lang="en-US" altLang="en-US" sz="1000"/>
              <a:pPr>
                <a:spcBef>
                  <a:spcPct val="0"/>
                </a:spcBef>
                <a:buClrTx/>
                <a:buSzTx/>
                <a:buFontTx/>
                <a:buNone/>
              </a:pPr>
              <a:t>69</a:t>
            </a:fld>
            <a:endParaRPr lang="en-US" altLang="en-US" sz="1000"/>
          </a:p>
        </p:txBody>
      </p:sp>
      <p:sp>
        <p:nvSpPr>
          <p:cNvPr id="26" name="TextBox 25">
            <a:extLst>
              <a:ext uri="{FF2B5EF4-FFF2-40B4-BE49-F238E27FC236}">
                <a16:creationId xmlns:a16="http://schemas.microsoft.com/office/drawing/2014/main" id="{045C810A-4B6C-4AE0-8F3F-EA003FFCCE8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2062103"/>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7</a:t>
            </a:fld>
            <a:endParaRPr lang="en-US" altLang="en-US" sz="1000"/>
          </a:p>
        </p:txBody>
      </p:sp>
      <p:sp>
        <p:nvSpPr>
          <p:cNvPr id="4" name="TextBox 3">
            <a:extLst>
              <a:ext uri="{FF2B5EF4-FFF2-40B4-BE49-F238E27FC236}">
                <a16:creationId xmlns:a16="http://schemas.microsoft.com/office/drawing/2014/main" id="{609F1A57-CDA6-4B5F-849E-E53F04ECB19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34884672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Text Box 3">
            <a:extLst>
              <a:ext uri="{FF2B5EF4-FFF2-40B4-BE49-F238E27FC236}">
                <a16:creationId xmlns:a16="http://schemas.microsoft.com/office/drawing/2014/main" id="{AE776446-697F-4D96-9E73-A5D2E87535B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7348" name="Text Box 4">
            <a:extLst>
              <a:ext uri="{FF2B5EF4-FFF2-40B4-BE49-F238E27FC236}">
                <a16:creationId xmlns:a16="http://schemas.microsoft.com/office/drawing/2014/main" id="{BC54EDF4-210E-41B1-B6BC-0B5F67FEECD5}"/>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7349" name="Text Box 5">
            <a:extLst>
              <a:ext uri="{FF2B5EF4-FFF2-40B4-BE49-F238E27FC236}">
                <a16:creationId xmlns:a16="http://schemas.microsoft.com/office/drawing/2014/main" id="{9CEBD5B7-AEDB-47A8-A552-B020726A3F4D}"/>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57351" name="Text Box 7">
            <a:extLst>
              <a:ext uri="{FF2B5EF4-FFF2-40B4-BE49-F238E27FC236}">
                <a16:creationId xmlns:a16="http://schemas.microsoft.com/office/drawing/2014/main" id="{9A3A0179-3797-441D-89D8-5041912C857E}"/>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7352" name="Text Box 8">
            <a:extLst>
              <a:ext uri="{FF2B5EF4-FFF2-40B4-BE49-F238E27FC236}">
                <a16:creationId xmlns:a16="http://schemas.microsoft.com/office/drawing/2014/main" id="{100B6BB0-F4EE-4CF6-87E4-5ABBFB6C06CE}"/>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57353" name="Line 9">
            <a:extLst>
              <a:ext uri="{FF2B5EF4-FFF2-40B4-BE49-F238E27FC236}">
                <a16:creationId xmlns:a16="http://schemas.microsoft.com/office/drawing/2014/main" id="{DE509142-74C0-4753-B1CD-093254AFCBE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4" name="Line 10">
            <a:extLst>
              <a:ext uri="{FF2B5EF4-FFF2-40B4-BE49-F238E27FC236}">
                <a16:creationId xmlns:a16="http://schemas.microsoft.com/office/drawing/2014/main" id="{0A92FC93-2839-4A78-AE4A-5CE07FC7458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5" name="Line 11">
            <a:extLst>
              <a:ext uri="{FF2B5EF4-FFF2-40B4-BE49-F238E27FC236}">
                <a16:creationId xmlns:a16="http://schemas.microsoft.com/office/drawing/2014/main" id="{A934DCEC-40C7-4A58-9A78-C2476DAB1F88}"/>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6" name="Line 12">
            <a:extLst>
              <a:ext uri="{FF2B5EF4-FFF2-40B4-BE49-F238E27FC236}">
                <a16:creationId xmlns:a16="http://schemas.microsoft.com/office/drawing/2014/main" id="{A524AD2C-4CA7-4431-9396-49DC7915A31A}"/>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59" name="Line 15">
            <a:extLst>
              <a:ext uri="{FF2B5EF4-FFF2-40B4-BE49-F238E27FC236}">
                <a16:creationId xmlns:a16="http://schemas.microsoft.com/office/drawing/2014/main" id="{722CC41F-65D6-4ADD-BCEA-E2EB87810378}"/>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60" name="Line 16">
            <a:extLst>
              <a:ext uri="{FF2B5EF4-FFF2-40B4-BE49-F238E27FC236}">
                <a16:creationId xmlns:a16="http://schemas.microsoft.com/office/drawing/2014/main" id="{B761A5AB-B179-4F7B-9BB0-31294CBC4EB9}"/>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61" name="Rectangle 17">
            <a:extLst>
              <a:ext uri="{FF2B5EF4-FFF2-40B4-BE49-F238E27FC236}">
                <a16:creationId xmlns:a16="http://schemas.microsoft.com/office/drawing/2014/main" id="{B2EEB382-21FD-4795-9CF3-9EDE7C14622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7362" name="Rectangle 18">
            <a:extLst>
              <a:ext uri="{FF2B5EF4-FFF2-40B4-BE49-F238E27FC236}">
                <a16:creationId xmlns:a16="http://schemas.microsoft.com/office/drawing/2014/main" id="{4E59C5F3-76E2-4A7B-AC46-B8323ECEBEB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7363" name="Text Box 19">
            <a:extLst>
              <a:ext uri="{FF2B5EF4-FFF2-40B4-BE49-F238E27FC236}">
                <a16:creationId xmlns:a16="http://schemas.microsoft.com/office/drawing/2014/main" id="{2B7EF3A7-58B1-4E71-BB28-C687745A002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7364" name="Text Box 20">
            <a:extLst>
              <a:ext uri="{FF2B5EF4-FFF2-40B4-BE49-F238E27FC236}">
                <a16:creationId xmlns:a16="http://schemas.microsoft.com/office/drawing/2014/main" id="{C39841DB-F23D-44DA-9359-23AD62350FB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7365" name="Text Box 21">
            <a:extLst>
              <a:ext uri="{FF2B5EF4-FFF2-40B4-BE49-F238E27FC236}">
                <a16:creationId xmlns:a16="http://schemas.microsoft.com/office/drawing/2014/main" id="{E2FD41ED-EBED-4C2E-B3FC-70CE7F8D96C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7382" name="Text Box 38">
            <a:extLst>
              <a:ext uri="{FF2B5EF4-FFF2-40B4-BE49-F238E27FC236}">
                <a16:creationId xmlns:a16="http://schemas.microsoft.com/office/drawing/2014/main" id="{C820DA37-9384-4B72-960A-D15F6BB1AD79}"/>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7383" name="Text Box 39">
            <a:extLst>
              <a:ext uri="{FF2B5EF4-FFF2-40B4-BE49-F238E27FC236}">
                <a16:creationId xmlns:a16="http://schemas.microsoft.com/office/drawing/2014/main" id="{35B5CD85-DEFE-48C2-A7ED-E81766587A5A}"/>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57384" name="Text Box 40">
            <a:extLst>
              <a:ext uri="{FF2B5EF4-FFF2-40B4-BE49-F238E27FC236}">
                <a16:creationId xmlns:a16="http://schemas.microsoft.com/office/drawing/2014/main" id="{0A9FAACA-C22C-485A-A1FB-F952D67D78A3}"/>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57385" name="Line 41">
            <a:extLst>
              <a:ext uri="{FF2B5EF4-FFF2-40B4-BE49-F238E27FC236}">
                <a16:creationId xmlns:a16="http://schemas.microsoft.com/office/drawing/2014/main" id="{5D53CEA3-49CA-4E4C-8956-6EEA5C50BB51}"/>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86" name="Line 42">
            <a:extLst>
              <a:ext uri="{FF2B5EF4-FFF2-40B4-BE49-F238E27FC236}">
                <a16:creationId xmlns:a16="http://schemas.microsoft.com/office/drawing/2014/main" id="{24CA141E-83A3-4D3E-AD3C-2F0658119FC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87" name="Line 43">
            <a:extLst>
              <a:ext uri="{FF2B5EF4-FFF2-40B4-BE49-F238E27FC236}">
                <a16:creationId xmlns:a16="http://schemas.microsoft.com/office/drawing/2014/main" id="{218FB335-52A8-40EB-A002-92AF717F8E44}"/>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88" name="Line 44">
            <a:extLst>
              <a:ext uri="{FF2B5EF4-FFF2-40B4-BE49-F238E27FC236}">
                <a16:creationId xmlns:a16="http://schemas.microsoft.com/office/drawing/2014/main" id="{094435BB-C366-40CD-8FF9-766CF71756E4}"/>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89" name="Text Box 45">
            <a:extLst>
              <a:ext uri="{FF2B5EF4-FFF2-40B4-BE49-F238E27FC236}">
                <a16:creationId xmlns:a16="http://schemas.microsoft.com/office/drawing/2014/main" id="{F385BD19-3E86-41A3-9394-595E6C84A058}"/>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Latent nystagmus</a:t>
            </a:r>
          </a:p>
          <a:p>
            <a:pPr lvl="1" eaLnBrk="1" hangingPunct="1">
              <a:spcBef>
                <a:spcPct val="0"/>
              </a:spcBef>
              <a:buClrTx/>
              <a:buSzTx/>
              <a:buFontTx/>
              <a:buNone/>
            </a:pPr>
            <a:r>
              <a:rPr lang="en-US" altLang="en-US" sz="1600" b="0"/>
              <a:t>--No nystagmus when vision is…</a:t>
            </a:r>
            <a:r>
              <a:rPr lang="en-US" altLang="en-US" sz="1600" b="0">
                <a:solidFill>
                  <a:srgbClr val="0000FF"/>
                </a:solidFill>
              </a:rPr>
              <a:t>binocular</a:t>
            </a:r>
            <a:endParaRPr lang="en-US" altLang="en-US" sz="1600" b="0"/>
          </a:p>
          <a:p>
            <a:pPr lvl="1" eaLnBrk="1" hangingPunct="1">
              <a:spcBef>
                <a:spcPct val="0"/>
              </a:spcBef>
              <a:buClrTx/>
              <a:buSzTx/>
              <a:buFontTx/>
              <a:buNone/>
            </a:pPr>
            <a:r>
              <a:rPr lang="en-US" altLang="en-US" sz="1600" b="0"/>
              <a:t>--When one eye occluded, jerk nystagmus occurs</a:t>
            </a:r>
          </a:p>
          <a:p>
            <a:pPr lvl="1" eaLnBrk="1" hangingPunct="1">
              <a:spcBef>
                <a:spcPct val="0"/>
              </a:spcBef>
              <a:buClrTx/>
              <a:buSzTx/>
              <a:buFontTx/>
              <a:buNone/>
            </a:pPr>
            <a:r>
              <a:rPr lang="en-US" altLang="en-US" sz="1600" b="0"/>
              <a:t>   with the fast phase toward the </a:t>
            </a:r>
            <a:r>
              <a:rPr lang="en-US" altLang="en-US" sz="1600" b="0">
                <a:solidFill>
                  <a:srgbClr val="0000FF"/>
                </a:solidFill>
              </a:rPr>
              <a:t>fixating</a:t>
            </a:r>
            <a:r>
              <a:rPr lang="en-US" altLang="en-US" sz="1600" b="0"/>
              <a:t> eye</a:t>
            </a:r>
          </a:p>
          <a:p>
            <a:pPr lvl="1" eaLnBrk="1" hangingPunct="1">
              <a:spcBef>
                <a:spcPct val="0"/>
              </a:spcBef>
              <a:buClrTx/>
              <a:buSzTx/>
              <a:buFontTx/>
              <a:buNone/>
            </a:pPr>
            <a:r>
              <a:rPr lang="en-US" altLang="en-US" sz="1600">
                <a:solidFill>
                  <a:srgbClr val="66CCFF"/>
                </a:solidFill>
              </a:rPr>
              <a:t>Manifest</a:t>
            </a:r>
            <a:r>
              <a:rPr lang="en-US" altLang="en-US" sz="1600" i="1">
                <a:solidFill>
                  <a:srgbClr val="66CCFF"/>
                </a:solidFill>
              </a:rPr>
              <a:t> latent nystagmus</a:t>
            </a:r>
          </a:p>
          <a:p>
            <a:pPr lvl="1" eaLnBrk="1" hangingPunct="1">
              <a:spcBef>
                <a:spcPct val="0"/>
              </a:spcBef>
              <a:buClrTx/>
              <a:buSzTx/>
              <a:buFontTx/>
              <a:buNone/>
            </a:pPr>
            <a:r>
              <a:rPr lang="en-US" altLang="en-US" sz="1600" b="0">
                <a:solidFill>
                  <a:srgbClr val="66CCFF"/>
                </a:solidFill>
              </a:rPr>
              <a:t>--Sounds like an oxymoron…</a:t>
            </a:r>
          </a:p>
          <a:p>
            <a:pPr lvl="1" eaLnBrk="1" hangingPunct="1">
              <a:spcBef>
                <a:spcPct val="0"/>
              </a:spcBef>
              <a:buClrTx/>
              <a:buSzTx/>
              <a:buFontTx/>
              <a:buNone/>
            </a:pPr>
            <a:r>
              <a:rPr lang="en-US" altLang="en-US" sz="1600" b="0">
                <a:solidFill>
                  <a:srgbClr val="66CCFF"/>
                </a:solidFill>
              </a:rPr>
              <a:t>--Nystagmus present when both eyes are open but   </a:t>
            </a:r>
          </a:p>
          <a:p>
            <a:pPr lvl="1" eaLnBrk="1" hangingPunct="1">
              <a:spcBef>
                <a:spcPct val="0"/>
              </a:spcBef>
              <a:buClrTx/>
              <a:buSzTx/>
              <a:buFontTx/>
              <a:buNone/>
            </a:pPr>
            <a:r>
              <a:rPr lang="en-US" altLang="en-US" sz="1600" b="0">
                <a:solidFill>
                  <a:srgbClr val="66CCFF"/>
                </a:solidFill>
              </a:rPr>
              <a:t>   one is </a:t>
            </a:r>
            <a:r>
              <a:rPr lang="en-US" altLang="en-US" sz="1600" b="0" i="1">
                <a:solidFill>
                  <a:srgbClr val="66CCFF"/>
                </a:solidFill>
              </a:rPr>
              <a:t>suppressed</a:t>
            </a:r>
          </a:p>
        </p:txBody>
      </p:sp>
      <p:sp>
        <p:nvSpPr>
          <p:cNvPr id="57390" name="Rectangle 46">
            <a:extLst>
              <a:ext uri="{FF2B5EF4-FFF2-40B4-BE49-F238E27FC236}">
                <a16:creationId xmlns:a16="http://schemas.microsoft.com/office/drawing/2014/main" id="{29D6F36F-A3A9-4142-9DE5-BD1C4087E8E3}"/>
              </a:ext>
            </a:extLst>
          </p:cNvPr>
          <p:cNvSpPr>
            <a:spLocks noChangeArrowheads="1"/>
          </p:cNvSpPr>
          <p:nvPr/>
        </p:nvSpPr>
        <p:spPr bwMode="auto">
          <a:xfrm>
            <a:off x="6096000" y="5029200"/>
            <a:ext cx="6858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800" b="0"/>
              <a:t>fixating vs</a:t>
            </a:r>
          </a:p>
          <a:p>
            <a:pPr algn="ctr" eaLnBrk="1" hangingPunct="1">
              <a:lnSpc>
                <a:spcPct val="80000"/>
              </a:lnSpc>
              <a:spcBef>
                <a:spcPct val="0"/>
              </a:spcBef>
              <a:buClrTx/>
              <a:buSzTx/>
              <a:buFontTx/>
              <a:buNone/>
            </a:pPr>
            <a:r>
              <a:rPr lang="en-US" altLang="en-US" sz="800" b="0"/>
              <a:t>occluded</a:t>
            </a:r>
          </a:p>
        </p:txBody>
      </p:sp>
      <p:sp>
        <p:nvSpPr>
          <p:cNvPr id="57391" name="Slide Number Placeholder 1">
            <a:extLst>
              <a:ext uri="{FF2B5EF4-FFF2-40B4-BE49-F238E27FC236}">
                <a16:creationId xmlns:a16="http://schemas.microsoft.com/office/drawing/2014/main" id="{9E1AFECC-CF59-4143-A094-2B53DB0CCBE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D5999C5-36E5-4A9A-AFC4-70CDA1A5C917}" type="slidenum">
              <a:rPr lang="en-US" altLang="en-US" sz="1000"/>
              <a:pPr>
                <a:spcBef>
                  <a:spcPct val="0"/>
                </a:spcBef>
                <a:buClrTx/>
                <a:buSzTx/>
                <a:buFontTx/>
                <a:buNone/>
              </a:pPr>
              <a:t>70</a:t>
            </a:fld>
            <a:endParaRPr lang="en-US" altLang="en-US" sz="1000"/>
          </a:p>
        </p:txBody>
      </p:sp>
      <p:sp>
        <p:nvSpPr>
          <p:cNvPr id="30" name="TextBox 29">
            <a:extLst>
              <a:ext uri="{FF2B5EF4-FFF2-40B4-BE49-F238E27FC236}">
                <a16:creationId xmlns:a16="http://schemas.microsoft.com/office/drawing/2014/main" id="{14AC99B8-D19E-4996-B815-8FC6C5D1DB5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3">
            <a:extLst>
              <a:ext uri="{FF2B5EF4-FFF2-40B4-BE49-F238E27FC236}">
                <a16:creationId xmlns:a16="http://schemas.microsoft.com/office/drawing/2014/main" id="{5BA3495D-3A1F-45CB-BA94-6CE0633E90AB}"/>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8372" name="Text Box 4">
            <a:extLst>
              <a:ext uri="{FF2B5EF4-FFF2-40B4-BE49-F238E27FC236}">
                <a16:creationId xmlns:a16="http://schemas.microsoft.com/office/drawing/2014/main" id="{E0C608CA-5129-4CD6-AB06-B4C5950A7977}"/>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8375" name="Text Box 7">
            <a:extLst>
              <a:ext uri="{FF2B5EF4-FFF2-40B4-BE49-F238E27FC236}">
                <a16:creationId xmlns:a16="http://schemas.microsoft.com/office/drawing/2014/main" id="{E15D0DBE-6A66-4F22-8625-47241567520A}"/>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58377" name="Line 9">
            <a:extLst>
              <a:ext uri="{FF2B5EF4-FFF2-40B4-BE49-F238E27FC236}">
                <a16:creationId xmlns:a16="http://schemas.microsoft.com/office/drawing/2014/main" id="{56698014-20AE-4E35-B9DA-DE92A9E8777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8" name="Line 10">
            <a:extLst>
              <a:ext uri="{FF2B5EF4-FFF2-40B4-BE49-F238E27FC236}">
                <a16:creationId xmlns:a16="http://schemas.microsoft.com/office/drawing/2014/main" id="{9A3ABA53-BD1D-4D32-BA62-767B9FE9B8D1}"/>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79" name="Line 11">
            <a:extLst>
              <a:ext uri="{FF2B5EF4-FFF2-40B4-BE49-F238E27FC236}">
                <a16:creationId xmlns:a16="http://schemas.microsoft.com/office/drawing/2014/main" id="{BC09993C-1165-4CA8-A9F5-ADD789D6DA88}"/>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Line 12">
            <a:extLst>
              <a:ext uri="{FF2B5EF4-FFF2-40B4-BE49-F238E27FC236}">
                <a16:creationId xmlns:a16="http://schemas.microsoft.com/office/drawing/2014/main" id="{C07E10C8-0F88-4BB4-ACF9-44CE9869B65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3" name="Line 15">
            <a:extLst>
              <a:ext uri="{FF2B5EF4-FFF2-40B4-BE49-F238E27FC236}">
                <a16:creationId xmlns:a16="http://schemas.microsoft.com/office/drawing/2014/main" id="{7BEB440D-55C7-4714-A621-257F2B735E4D}"/>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5" name="Rectangle 17">
            <a:extLst>
              <a:ext uri="{FF2B5EF4-FFF2-40B4-BE49-F238E27FC236}">
                <a16:creationId xmlns:a16="http://schemas.microsoft.com/office/drawing/2014/main" id="{352D967C-C819-4085-AD92-C6EDD94AD8C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8386" name="Rectangle 18">
            <a:extLst>
              <a:ext uri="{FF2B5EF4-FFF2-40B4-BE49-F238E27FC236}">
                <a16:creationId xmlns:a16="http://schemas.microsoft.com/office/drawing/2014/main" id="{332B2C51-C993-4738-AED6-2C24BFD9E4A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8387" name="Text Box 19">
            <a:extLst>
              <a:ext uri="{FF2B5EF4-FFF2-40B4-BE49-F238E27FC236}">
                <a16:creationId xmlns:a16="http://schemas.microsoft.com/office/drawing/2014/main" id="{C6776112-DA2B-4DDD-ACD7-ECB8E08B154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8388" name="Text Box 20">
            <a:extLst>
              <a:ext uri="{FF2B5EF4-FFF2-40B4-BE49-F238E27FC236}">
                <a16:creationId xmlns:a16="http://schemas.microsoft.com/office/drawing/2014/main" id="{C66B2A96-D143-4711-B2E9-370168D3968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8389" name="Text Box 21">
            <a:extLst>
              <a:ext uri="{FF2B5EF4-FFF2-40B4-BE49-F238E27FC236}">
                <a16:creationId xmlns:a16="http://schemas.microsoft.com/office/drawing/2014/main" id="{DD2B79E5-3AC5-43F7-80F9-A1C43E4C453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8406" name="Text Box 38">
            <a:extLst>
              <a:ext uri="{FF2B5EF4-FFF2-40B4-BE49-F238E27FC236}">
                <a16:creationId xmlns:a16="http://schemas.microsoft.com/office/drawing/2014/main" id="{00376764-8EDE-4C52-8168-38C21A45BFC3}"/>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8407" name="Text Box 39">
            <a:extLst>
              <a:ext uri="{FF2B5EF4-FFF2-40B4-BE49-F238E27FC236}">
                <a16:creationId xmlns:a16="http://schemas.microsoft.com/office/drawing/2014/main" id="{48972865-67CB-407C-B7B6-9D98F4B7B3A2}"/>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58408" name="Text Box 40">
            <a:extLst>
              <a:ext uri="{FF2B5EF4-FFF2-40B4-BE49-F238E27FC236}">
                <a16:creationId xmlns:a16="http://schemas.microsoft.com/office/drawing/2014/main" id="{CF0353B4-F760-487C-85B3-F87B5A8CEC5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58409" name="Line 41">
            <a:extLst>
              <a:ext uri="{FF2B5EF4-FFF2-40B4-BE49-F238E27FC236}">
                <a16:creationId xmlns:a16="http://schemas.microsoft.com/office/drawing/2014/main" id="{0088B98B-99A4-442C-8E36-A121B3748205}"/>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0" name="Line 42">
            <a:extLst>
              <a:ext uri="{FF2B5EF4-FFF2-40B4-BE49-F238E27FC236}">
                <a16:creationId xmlns:a16="http://schemas.microsoft.com/office/drawing/2014/main" id="{4B81EFBA-85C1-420E-827B-DA4A9A584C1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1" name="Line 43">
            <a:extLst>
              <a:ext uri="{FF2B5EF4-FFF2-40B4-BE49-F238E27FC236}">
                <a16:creationId xmlns:a16="http://schemas.microsoft.com/office/drawing/2014/main" id="{CB015FE5-F14F-47A5-A6BC-F868B7C02D82}"/>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2" name="Line 44">
            <a:extLst>
              <a:ext uri="{FF2B5EF4-FFF2-40B4-BE49-F238E27FC236}">
                <a16:creationId xmlns:a16="http://schemas.microsoft.com/office/drawing/2014/main" id="{50A2461A-6B51-4159-8D0E-5A486EBB5229}"/>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13" name="Text Box 45">
            <a:extLst>
              <a:ext uri="{FF2B5EF4-FFF2-40B4-BE49-F238E27FC236}">
                <a16:creationId xmlns:a16="http://schemas.microsoft.com/office/drawing/2014/main" id="{1A7FEA57-6B77-49D0-8192-0DFFFBDDDD00}"/>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Latent nystagmus</a:t>
            </a:r>
          </a:p>
          <a:p>
            <a:pPr lvl="1" eaLnBrk="1" hangingPunct="1">
              <a:spcBef>
                <a:spcPct val="0"/>
              </a:spcBef>
              <a:buClrTx/>
              <a:buSzTx/>
              <a:buFontTx/>
              <a:buNone/>
            </a:pPr>
            <a:r>
              <a:rPr lang="en-US" altLang="en-US" sz="1600" b="0"/>
              <a:t>--No nystagmus when vision is…</a:t>
            </a:r>
            <a:r>
              <a:rPr lang="en-US" altLang="en-US" sz="1600" b="0">
                <a:solidFill>
                  <a:srgbClr val="0000FF"/>
                </a:solidFill>
              </a:rPr>
              <a:t>binocular</a:t>
            </a:r>
            <a:endParaRPr lang="en-US" altLang="en-US" sz="1600" b="0"/>
          </a:p>
          <a:p>
            <a:pPr lvl="1" eaLnBrk="1" hangingPunct="1">
              <a:spcBef>
                <a:spcPct val="0"/>
              </a:spcBef>
              <a:buClrTx/>
              <a:buSzTx/>
              <a:buFontTx/>
              <a:buNone/>
            </a:pPr>
            <a:r>
              <a:rPr lang="en-US" altLang="en-US" sz="1600" b="0"/>
              <a:t>--When one eye occluded, jerk nystagmus occurs</a:t>
            </a:r>
          </a:p>
          <a:p>
            <a:pPr lvl="1" eaLnBrk="1" hangingPunct="1">
              <a:spcBef>
                <a:spcPct val="0"/>
              </a:spcBef>
              <a:buClrTx/>
              <a:buSzTx/>
              <a:buFontTx/>
              <a:buNone/>
            </a:pPr>
            <a:r>
              <a:rPr lang="en-US" altLang="en-US" sz="1600" b="0"/>
              <a:t>   with the fast phase toward the </a:t>
            </a:r>
            <a:r>
              <a:rPr lang="en-US" altLang="en-US" sz="1600" b="0">
                <a:solidFill>
                  <a:srgbClr val="0000FF"/>
                </a:solidFill>
              </a:rPr>
              <a:t>fixating</a:t>
            </a:r>
            <a:r>
              <a:rPr lang="en-US" altLang="en-US" sz="1600" b="0"/>
              <a:t> eye</a:t>
            </a:r>
          </a:p>
          <a:p>
            <a:pPr lvl="1" eaLnBrk="1" hangingPunct="1">
              <a:spcBef>
                <a:spcPct val="0"/>
              </a:spcBef>
              <a:buClrTx/>
              <a:buSzTx/>
              <a:buFontTx/>
              <a:buNone/>
            </a:pPr>
            <a:r>
              <a:rPr lang="en-US" altLang="en-US" sz="1600">
                <a:solidFill>
                  <a:srgbClr val="66CCFF"/>
                </a:solidFill>
              </a:rPr>
              <a:t>Manifest</a:t>
            </a:r>
            <a:r>
              <a:rPr lang="en-US" altLang="en-US" sz="1600" i="1">
                <a:solidFill>
                  <a:srgbClr val="66CCFF"/>
                </a:solidFill>
              </a:rPr>
              <a:t> latent nystagmus</a:t>
            </a:r>
          </a:p>
          <a:p>
            <a:pPr lvl="1" eaLnBrk="1" hangingPunct="1">
              <a:spcBef>
                <a:spcPct val="0"/>
              </a:spcBef>
              <a:buClrTx/>
              <a:buSzTx/>
              <a:buFontTx/>
              <a:buNone/>
            </a:pPr>
            <a:r>
              <a:rPr lang="en-US" altLang="en-US" sz="1600" b="0">
                <a:solidFill>
                  <a:srgbClr val="66CCFF"/>
                </a:solidFill>
              </a:rPr>
              <a:t>--Sounds like an oxymoron…</a:t>
            </a:r>
          </a:p>
          <a:p>
            <a:pPr lvl="1" eaLnBrk="1" hangingPunct="1">
              <a:spcBef>
                <a:spcPct val="0"/>
              </a:spcBef>
              <a:buClrTx/>
              <a:buSzTx/>
              <a:buFontTx/>
              <a:buNone/>
            </a:pPr>
            <a:r>
              <a:rPr lang="en-US" altLang="en-US" sz="1600" b="0">
                <a:solidFill>
                  <a:srgbClr val="66CCFF"/>
                </a:solidFill>
              </a:rPr>
              <a:t>--Nystagmus present when both eyes are open but   </a:t>
            </a:r>
          </a:p>
          <a:p>
            <a:pPr lvl="1" eaLnBrk="1" hangingPunct="1">
              <a:spcBef>
                <a:spcPct val="0"/>
              </a:spcBef>
              <a:buClrTx/>
              <a:buSzTx/>
              <a:buFontTx/>
              <a:buNone/>
            </a:pPr>
            <a:r>
              <a:rPr lang="en-US" altLang="en-US" sz="1600" b="0">
                <a:solidFill>
                  <a:srgbClr val="66CCFF"/>
                </a:solidFill>
              </a:rPr>
              <a:t>   one is </a:t>
            </a:r>
            <a:r>
              <a:rPr lang="en-US" altLang="en-US" sz="1600" b="0" i="1">
                <a:solidFill>
                  <a:srgbClr val="66CCFF"/>
                </a:solidFill>
              </a:rPr>
              <a:t>suppressed</a:t>
            </a:r>
          </a:p>
        </p:txBody>
      </p:sp>
      <p:sp>
        <p:nvSpPr>
          <p:cNvPr id="58414" name="Slide Number Placeholder 1">
            <a:extLst>
              <a:ext uri="{FF2B5EF4-FFF2-40B4-BE49-F238E27FC236}">
                <a16:creationId xmlns:a16="http://schemas.microsoft.com/office/drawing/2014/main" id="{E67176F7-1A91-4756-B948-72780800AD5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525C9C1-6A17-44B0-8B3C-538177CC5973}" type="slidenum">
              <a:rPr lang="en-US" altLang="en-US" sz="1000"/>
              <a:pPr>
                <a:spcBef>
                  <a:spcPct val="0"/>
                </a:spcBef>
                <a:buClrTx/>
                <a:buSzTx/>
                <a:buFontTx/>
                <a:buNone/>
              </a:pPr>
              <a:t>71</a:t>
            </a:fld>
            <a:endParaRPr lang="en-US" altLang="en-US" sz="1000"/>
          </a:p>
        </p:txBody>
      </p:sp>
      <p:sp>
        <p:nvSpPr>
          <p:cNvPr id="26" name="TextBox 25">
            <a:extLst>
              <a:ext uri="{FF2B5EF4-FFF2-40B4-BE49-F238E27FC236}">
                <a16:creationId xmlns:a16="http://schemas.microsoft.com/office/drawing/2014/main" id="{2C56E7C8-614E-4388-8C40-99990E441D96}"/>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Text Box 3">
            <a:extLst>
              <a:ext uri="{FF2B5EF4-FFF2-40B4-BE49-F238E27FC236}">
                <a16:creationId xmlns:a16="http://schemas.microsoft.com/office/drawing/2014/main" id="{A62E3765-C8F3-46C3-B2B5-EDBBD232094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59396" name="Text Box 4">
            <a:extLst>
              <a:ext uri="{FF2B5EF4-FFF2-40B4-BE49-F238E27FC236}">
                <a16:creationId xmlns:a16="http://schemas.microsoft.com/office/drawing/2014/main" id="{CC6843F0-33FB-413C-99EA-0C404AD55BD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59401" name="Line 9">
            <a:extLst>
              <a:ext uri="{FF2B5EF4-FFF2-40B4-BE49-F238E27FC236}">
                <a16:creationId xmlns:a16="http://schemas.microsoft.com/office/drawing/2014/main" id="{9D0E1A4F-D8A1-46C1-99C5-AF2A527797C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2" name="Line 10">
            <a:extLst>
              <a:ext uri="{FF2B5EF4-FFF2-40B4-BE49-F238E27FC236}">
                <a16:creationId xmlns:a16="http://schemas.microsoft.com/office/drawing/2014/main" id="{147BF1C7-4058-4899-8D80-C6385E075D1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3" name="Line 11">
            <a:extLst>
              <a:ext uri="{FF2B5EF4-FFF2-40B4-BE49-F238E27FC236}">
                <a16:creationId xmlns:a16="http://schemas.microsoft.com/office/drawing/2014/main" id="{1CAF4EA5-F50F-4AB7-9857-146DB831FAF7}"/>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4" name="Line 12">
            <a:extLst>
              <a:ext uri="{FF2B5EF4-FFF2-40B4-BE49-F238E27FC236}">
                <a16:creationId xmlns:a16="http://schemas.microsoft.com/office/drawing/2014/main" id="{91E8D34E-82E6-4E1B-B253-862A28312A3F}"/>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7" name="Line 15">
            <a:extLst>
              <a:ext uri="{FF2B5EF4-FFF2-40B4-BE49-F238E27FC236}">
                <a16:creationId xmlns:a16="http://schemas.microsoft.com/office/drawing/2014/main" id="{D5F2C24D-C5B0-478C-B3DD-7CC5F391B48C}"/>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9" name="Rectangle 17">
            <a:extLst>
              <a:ext uri="{FF2B5EF4-FFF2-40B4-BE49-F238E27FC236}">
                <a16:creationId xmlns:a16="http://schemas.microsoft.com/office/drawing/2014/main" id="{D165C21B-5AD8-49DB-A0C5-05C355845A1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59410" name="Rectangle 18">
            <a:extLst>
              <a:ext uri="{FF2B5EF4-FFF2-40B4-BE49-F238E27FC236}">
                <a16:creationId xmlns:a16="http://schemas.microsoft.com/office/drawing/2014/main" id="{DE2998F6-0A1A-4E88-A63B-4C5408F7FAE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59411" name="Text Box 19">
            <a:extLst>
              <a:ext uri="{FF2B5EF4-FFF2-40B4-BE49-F238E27FC236}">
                <a16:creationId xmlns:a16="http://schemas.microsoft.com/office/drawing/2014/main" id="{3168C991-6676-4EBA-B7D4-520BBC19BFC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59412" name="Text Box 20">
            <a:extLst>
              <a:ext uri="{FF2B5EF4-FFF2-40B4-BE49-F238E27FC236}">
                <a16:creationId xmlns:a16="http://schemas.microsoft.com/office/drawing/2014/main" id="{B78026BB-A3E0-467A-A713-3D3D8F47A61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59413" name="Text Box 21">
            <a:extLst>
              <a:ext uri="{FF2B5EF4-FFF2-40B4-BE49-F238E27FC236}">
                <a16:creationId xmlns:a16="http://schemas.microsoft.com/office/drawing/2014/main" id="{FA7B8A92-9365-4EAB-8F5B-B984E9C523E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59430" name="Text Box 38">
            <a:extLst>
              <a:ext uri="{FF2B5EF4-FFF2-40B4-BE49-F238E27FC236}">
                <a16:creationId xmlns:a16="http://schemas.microsoft.com/office/drawing/2014/main" id="{240960D4-D8BE-481F-8F3A-7E1A849E32D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59431" name="Text Box 39">
            <a:extLst>
              <a:ext uri="{FF2B5EF4-FFF2-40B4-BE49-F238E27FC236}">
                <a16:creationId xmlns:a16="http://schemas.microsoft.com/office/drawing/2014/main" id="{36FD8C36-5290-484E-B96A-E8826ED04471}"/>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59432" name="Text Box 40">
            <a:extLst>
              <a:ext uri="{FF2B5EF4-FFF2-40B4-BE49-F238E27FC236}">
                <a16:creationId xmlns:a16="http://schemas.microsoft.com/office/drawing/2014/main" id="{B8268FAD-BB1C-4443-8B28-AB3DE5D3DD6C}"/>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59433" name="Line 41">
            <a:extLst>
              <a:ext uri="{FF2B5EF4-FFF2-40B4-BE49-F238E27FC236}">
                <a16:creationId xmlns:a16="http://schemas.microsoft.com/office/drawing/2014/main" id="{8595723F-BFC6-462F-851A-F37FD84FBD2D}"/>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4" name="Line 42">
            <a:extLst>
              <a:ext uri="{FF2B5EF4-FFF2-40B4-BE49-F238E27FC236}">
                <a16:creationId xmlns:a16="http://schemas.microsoft.com/office/drawing/2014/main" id="{494036F1-3B36-4112-9EEF-19A9F7640B8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5" name="Line 43">
            <a:extLst>
              <a:ext uri="{FF2B5EF4-FFF2-40B4-BE49-F238E27FC236}">
                <a16:creationId xmlns:a16="http://schemas.microsoft.com/office/drawing/2014/main" id="{14B21B01-6927-4982-9C99-AFD21206E669}"/>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6" name="Line 44">
            <a:extLst>
              <a:ext uri="{FF2B5EF4-FFF2-40B4-BE49-F238E27FC236}">
                <a16:creationId xmlns:a16="http://schemas.microsoft.com/office/drawing/2014/main" id="{1115405F-793A-4108-A807-004EF750B1E0}"/>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37" name="Text Box 45">
            <a:extLst>
              <a:ext uri="{FF2B5EF4-FFF2-40B4-BE49-F238E27FC236}">
                <a16:creationId xmlns:a16="http://schemas.microsoft.com/office/drawing/2014/main" id="{17B4B912-AE9F-4AD1-B899-A470848612FA}"/>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Latent nystagmus</a:t>
            </a:r>
          </a:p>
          <a:p>
            <a:pPr lvl="1" eaLnBrk="1" hangingPunct="1">
              <a:spcBef>
                <a:spcPct val="0"/>
              </a:spcBef>
              <a:buClrTx/>
              <a:buSzTx/>
              <a:buFontTx/>
              <a:buNone/>
            </a:pPr>
            <a:r>
              <a:rPr lang="en-US" altLang="en-US" sz="1600" b="0"/>
              <a:t>--No nystagmus when vision is…</a:t>
            </a:r>
            <a:r>
              <a:rPr lang="en-US" altLang="en-US" sz="1600" b="0">
                <a:solidFill>
                  <a:srgbClr val="0000FF"/>
                </a:solidFill>
              </a:rPr>
              <a:t>binocular</a:t>
            </a:r>
            <a:endParaRPr lang="en-US" altLang="en-US" sz="1600" b="0"/>
          </a:p>
          <a:p>
            <a:pPr lvl="1" eaLnBrk="1" hangingPunct="1">
              <a:spcBef>
                <a:spcPct val="0"/>
              </a:spcBef>
              <a:buClrTx/>
              <a:buSzTx/>
              <a:buFontTx/>
              <a:buNone/>
            </a:pPr>
            <a:r>
              <a:rPr lang="en-US" altLang="en-US" sz="1600" b="0"/>
              <a:t>--When one eye occluded, jerk nystagmus occurs</a:t>
            </a:r>
          </a:p>
          <a:p>
            <a:pPr lvl="1" eaLnBrk="1" hangingPunct="1">
              <a:spcBef>
                <a:spcPct val="0"/>
              </a:spcBef>
              <a:buClrTx/>
              <a:buSzTx/>
              <a:buFontTx/>
              <a:buNone/>
            </a:pPr>
            <a:r>
              <a:rPr lang="en-US" altLang="en-US" sz="1600" b="0"/>
              <a:t>   with the fast phase toward the </a:t>
            </a:r>
            <a:r>
              <a:rPr lang="en-US" altLang="en-US" sz="1600" b="0">
                <a:solidFill>
                  <a:srgbClr val="0000FF"/>
                </a:solidFill>
              </a:rPr>
              <a:t>fixating</a:t>
            </a:r>
            <a:r>
              <a:rPr lang="en-US" altLang="en-US" sz="1600" b="0"/>
              <a:t> eye</a:t>
            </a:r>
          </a:p>
          <a:p>
            <a:pPr lvl="1" eaLnBrk="1" hangingPunct="1">
              <a:spcBef>
                <a:spcPct val="0"/>
              </a:spcBef>
              <a:buClrTx/>
              <a:buSzTx/>
              <a:buFontTx/>
              <a:buNone/>
            </a:pPr>
            <a:r>
              <a:rPr lang="en-US" altLang="en-US" sz="1600">
                <a:solidFill>
                  <a:srgbClr val="0000FF"/>
                </a:solidFill>
              </a:rPr>
              <a:t>Manifest</a:t>
            </a:r>
            <a:r>
              <a:rPr lang="en-US" altLang="en-US" sz="1600" i="1"/>
              <a:t> latent nystagmus</a:t>
            </a:r>
          </a:p>
          <a:p>
            <a:pPr lvl="1" eaLnBrk="1" hangingPunct="1">
              <a:spcBef>
                <a:spcPct val="0"/>
              </a:spcBef>
              <a:buClrTx/>
              <a:buSzTx/>
              <a:buFontTx/>
              <a:buNone/>
            </a:pPr>
            <a:r>
              <a:rPr lang="en-US" altLang="en-US" sz="1600" b="0"/>
              <a:t>--Sounds like an oxymoron…</a:t>
            </a:r>
          </a:p>
          <a:p>
            <a:pPr lvl="1" eaLnBrk="1" hangingPunct="1">
              <a:spcBef>
                <a:spcPct val="0"/>
              </a:spcBef>
              <a:buClrTx/>
              <a:buSzTx/>
              <a:buFontTx/>
              <a:buNone/>
            </a:pPr>
            <a:r>
              <a:rPr lang="en-US" altLang="en-US" sz="1600" b="0">
                <a:solidFill>
                  <a:srgbClr val="66CCFF"/>
                </a:solidFill>
              </a:rPr>
              <a:t>--Nystagmus present when both eyes are open but   </a:t>
            </a:r>
          </a:p>
          <a:p>
            <a:pPr lvl="1" eaLnBrk="1" hangingPunct="1">
              <a:spcBef>
                <a:spcPct val="0"/>
              </a:spcBef>
              <a:buClrTx/>
              <a:buSzTx/>
              <a:buFontTx/>
              <a:buNone/>
            </a:pPr>
            <a:r>
              <a:rPr lang="en-US" altLang="en-US" sz="1600" b="0">
                <a:solidFill>
                  <a:srgbClr val="66CCFF"/>
                </a:solidFill>
              </a:rPr>
              <a:t>   one is </a:t>
            </a:r>
            <a:r>
              <a:rPr lang="en-US" altLang="en-US" sz="1600" b="0" i="1">
                <a:solidFill>
                  <a:srgbClr val="66CCFF"/>
                </a:solidFill>
              </a:rPr>
              <a:t>suppressed</a:t>
            </a:r>
          </a:p>
        </p:txBody>
      </p:sp>
      <p:sp>
        <p:nvSpPr>
          <p:cNvPr id="59438" name="Slide Number Placeholder 1">
            <a:extLst>
              <a:ext uri="{FF2B5EF4-FFF2-40B4-BE49-F238E27FC236}">
                <a16:creationId xmlns:a16="http://schemas.microsoft.com/office/drawing/2014/main" id="{724F4CEE-44B2-4B95-B4A3-1436E435F36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CA473EF-F6D7-4792-B0D4-F1050487A435}" type="slidenum">
              <a:rPr lang="en-US" altLang="en-US" sz="1000"/>
              <a:pPr>
                <a:spcBef>
                  <a:spcPct val="0"/>
                </a:spcBef>
                <a:buClrTx/>
                <a:buSzTx/>
                <a:buFontTx/>
                <a:buNone/>
              </a:pPr>
              <a:t>72</a:t>
            </a:fld>
            <a:endParaRPr lang="en-US" altLang="en-US" sz="1000"/>
          </a:p>
        </p:txBody>
      </p:sp>
      <p:sp>
        <p:nvSpPr>
          <p:cNvPr id="25" name="TextBox 24">
            <a:extLst>
              <a:ext uri="{FF2B5EF4-FFF2-40B4-BE49-F238E27FC236}">
                <a16:creationId xmlns:a16="http://schemas.microsoft.com/office/drawing/2014/main" id="{19A058C8-21E6-4A70-968F-44EE093A84B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Text Box 3">
            <a:extLst>
              <a:ext uri="{FF2B5EF4-FFF2-40B4-BE49-F238E27FC236}">
                <a16:creationId xmlns:a16="http://schemas.microsoft.com/office/drawing/2014/main" id="{200D599E-C0EB-4F4A-8D22-CF6C66A428A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0420" name="Text Box 4">
            <a:extLst>
              <a:ext uri="{FF2B5EF4-FFF2-40B4-BE49-F238E27FC236}">
                <a16:creationId xmlns:a16="http://schemas.microsoft.com/office/drawing/2014/main" id="{BD2F2DCE-F217-4B75-B338-895C6DE7FE1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0423" name="Text Box 7">
            <a:extLst>
              <a:ext uri="{FF2B5EF4-FFF2-40B4-BE49-F238E27FC236}">
                <a16:creationId xmlns:a16="http://schemas.microsoft.com/office/drawing/2014/main" id="{B61052C8-1D0F-4A62-B55E-8E4A696DAA8F}"/>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0425" name="Line 9">
            <a:extLst>
              <a:ext uri="{FF2B5EF4-FFF2-40B4-BE49-F238E27FC236}">
                <a16:creationId xmlns:a16="http://schemas.microsoft.com/office/drawing/2014/main" id="{1B5D66A0-07B8-43CA-ADD6-831FC42053D0}"/>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6" name="Line 10">
            <a:extLst>
              <a:ext uri="{FF2B5EF4-FFF2-40B4-BE49-F238E27FC236}">
                <a16:creationId xmlns:a16="http://schemas.microsoft.com/office/drawing/2014/main" id="{725F78B3-1137-44AC-95C7-4E5AB0948DE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7" name="Line 11">
            <a:extLst>
              <a:ext uri="{FF2B5EF4-FFF2-40B4-BE49-F238E27FC236}">
                <a16:creationId xmlns:a16="http://schemas.microsoft.com/office/drawing/2014/main" id="{2F58F2EC-B78E-4574-AF3B-2C1EBF437E08}"/>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8" name="Line 12">
            <a:extLst>
              <a:ext uri="{FF2B5EF4-FFF2-40B4-BE49-F238E27FC236}">
                <a16:creationId xmlns:a16="http://schemas.microsoft.com/office/drawing/2014/main" id="{DC6AA02A-2761-433F-9319-CB76480A3D9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1" name="Line 15">
            <a:extLst>
              <a:ext uri="{FF2B5EF4-FFF2-40B4-BE49-F238E27FC236}">
                <a16:creationId xmlns:a16="http://schemas.microsoft.com/office/drawing/2014/main" id="{E8793A62-361C-4475-B170-7CE94B91166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33" name="Rectangle 17">
            <a:extLst>
              <a:ext uri="{FF2B5EF4-FFF2-40B4-BE49-F238E27FC236}">
                <a16:creationId xmlns:a16="http://schemas.microsoft.com/office/drawing/2014/main" id="{47CBB261-2A5C-45FF-8B0E-A75B4F3BED9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0434" name="Rectangle 18">
            <a:extLst>
              <a:ext uri="{FF2B5EF4-FFF2-40B4-BE49-F238E27FC236}">
                <a16:creationId xmlns:a16="http://schemas.microsoft.com/office/drawing/2014/main" id="{BF87F6B3-4F05-4513-8DE2-0A40E7ED3B1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0435" name="Text Box 19">
            <a:extLst>
              <a:ext uri="{FF2B5EF4-FFF2-40B4-BE49-F238E27FC236}">
                <a16:creationId xmlns:a16="http://schemas.microsoft.com/office/drawing/2014/main" id="{EBB3FF7A-F476-435B-8E6B-D1CDC0B3E8FD}"/>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0436" name="Text Box 20">
            <a:extLst>
              <a:ext uri="{FF2B5EF4-FFF2-40B4-BE49-F238E27FC236}">
                <a16:creationId xmlns:a16="http://schemas.microsoft.com/office/drawing/2014/main" id="{4E526894-15B5-49A2-9E40-CCEB6E14072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0437" name="Text Box 21">
            <a:extLst>
              <a:ext uri="{FF2B5EF4-FFF2-40B4-BE49-F238E27FC236}">
                <a16:creationId xmlns:a16="http://schemas.microsoft.com/office/drawing/2014/main" id="{8B39DD38-F1B0-4FE4-A981-64DA95ABD07D}"/>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0454" name="Text Box 38">
            <a:extLst>
              <a:ext uri="{FF2B5EF4-FFF2-40B4-BE49-F238E27FC236}">
                <a16:creationId xmlns:a16="http://schemas.microsoft.com/office/drawing/2014/main" id="{305BCB9E-C93F-44F6-9D02-AB4E78B407C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60455" name="Text Box 39">
            <a:extLst>
              <a:ext uri="{FF2B5EF4-FFF2-40B4-BE49-F238E27FC236}">
                <a16:creationId xmlns:a16="http://schemas.microsoft.com/office/drawing/2014/main" id="{99DCDA87-6D79-4373-8534-AE084A6C7728}"/>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60456" name="Text Box 40">
            <a:extLst>
              <a:ext uri="{FF2B5EF4-FFF2-40B4-BE49-F238E27FC236}">
                <a16:creationId xmlns:a16="http://schemas.microsoft.com/office/drawing/2014/main" id="{7E8C3197-45B4-4389-9AE5-79BACEF0034B}"/>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0457" name="Line 41">
            <a:extLst>
              <a:ext uri="{FF2B5EF4-FFF2-40B4-BE49-F238E27FC236}">
                <a16:creationId xmlns:a16="http://schemas.microsoft.com/office/drawing/2014/main" id="{6BAB83C7-534D-45C7-A05F-A75735A78ACA}"/>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8" name="Line 42">
            <a:extLst>
              <a:ext uri="{FF2B5EF4-FFF2-40B4-BE49-F238E27FC236}">
                <a16:creationId xmlns:a16="http://schemas.microsoft.com/office/drawing/2014/main" id="{B139111E-041E-40DC-9C79-2094ACE6748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59" name="Line 43">
            <a:extLst>
              <a:ext uri="{FF2B5EF4-FFF2-40B4-BE49-F238E27FC236}">
                <a16:creationId xmlns:a16="http://schemas.microsoft.com/office/drawing/2014/main" id="{41EA05AB-10DA-4FE2-834B-2EE60FC34E1E}"/>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0" name="Line 44">
            <a:extLst>
              <a:ext uri="{FF2B5EF4-FFF2-40B4-BE49-F238E27FC236}">
                <a16:creationId xmlns:a16="http://schemas.microsoft.com/office/drawing/2014/main" id="{37005757-7E19-4107-B835-788D4CF1EAE2}"/>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61" name="Text Box 45">
            <a:extLst>
              <a:ext uri="{FF2B5EF4-FFF2-40B4-BE49-F238E27FC236}">
                <a16:creationId xmlns:a16="http://schemas.microsoft.com/office/drawing/2014/main" id="{C2148FDA-3A97-4EB5-877D-0F9200E55EFE}"/>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Latent nystagmus</a:t>
            </a:r>
          </a:p>
          <a:p>
            <a:pPr lvl="1" eaLnBrk="1" hangingPunct="1">
              <a:spcBef>
                <a:spcPct val="0"/>
              </a:spcBef>
              <a:buClrTx/>
              <a:buSzTx/>
              <a:buFontTx/>
              <a:buNone/>
            </a:pPr>
            <a:r>
              <a:rPr lang="en-US" altLang="en-US" sz="1600" b="0"/>
              <a:t>--No nystagmus when vision is…</a:t>
            </a:r>
            <a:r>
              <a:rPr lang="en-US" altLang="en-US" sz="1600" b="0">
                <a:solidFill>
                  <a:srgbClr val="0000FF"/>
                </a:solidFill>
              </a:rPr>
              <a:t>binocular</a:t>
            </a:r>
            <a:endParaRPr lang="en-US" altLang="en-US" sz="1600" b="0"/>
          </a:p>
          <a:p>
            <a:pPr lvl="1" eaLnBrk="1" hangingPunct="1">
              <a:spcBef>
                <a:spcPct val="0"/>
              </a:spcBef>
              <a:buClrTx/>
              <a:buSzTx/>
              <a:buFontTx/>
              <a:buNone/>
            </a:pPr>
            <a:r>
              <a:rPr lang="en-US" altLang="en-US" sz="1600" b="0"/>
              <a:t>--When one eye occluded, jerk nystagmus occurs</a:t>
            </a:r>
          </a:p>
          <a:p>
            <a:pPr lvl="1" eaLnBrk="1" hangingPunct="1">
              <a:spcBef>
                <a:spcPct val="0"/>
              </a:spcBef>
              <a:buClrTx/>
              <a:buSzTx/>
              <a:buFontTx/>
              <a:buNone/>
            </a:pPr>
            <a:r>
              <a:rPr lang="en-US" altLang="en-US" sz="1600" b="0"/>
              <a:t>   with the fast phase toward the </a:t>
            </a:r>
            <a:r>
              <a:rPr lang="en-US" altLang="en-US" sz="1600" b="0">
                <a:solidFill>
                  <a:srgbClr val="0000FF"/>
                </a:solidFill>
              </a:rPr>
              <a:t>fixating</a:t>
            </a:r>
            <a:r>
              <a:rPr lang="en-US" altLang="en-US" sz="1600" b="0"/>
              <a:t> eye</a:t>
            </a:r>
          </a:p>
          <a:p>
            <a:pPr lvl="1" eaLnBrk="1" hangingPunct="1">
              <a:spcBef>
                <a:spcPct val="0"/>
              </a:spcBef>
              <a:buClrTx/>
              <a:buSzTx/>
              <a:buFontTx/>
              <a:buNone/>
            </a:pPr>
            <a:r>
              <a:rPr lang="en-US" altLang="en-US" sz="1600">
                <a:solidFill>
                  <a:srgbClr val="0000FF"/>
                </a:solidFill>
              </a:rPr>
              <a:t>Manifest</a:t>
            </a:r>
            <a:r>
              <a:rPr lang="en-US" altLang="en-US" sz="1600" i="1"/>
              <a:t> latent nystagmus</a:t>
            </a:r>
          </a:p>
          <a:p>
            <a:pPr lvl="1" eaLnBrk="1" hangingPunct="1">
              <a:spcBef>
                <a:spcPct val="0"/>
              </a:spcBef>
              <a:buClrTx/>
              <a:buSzTx/>
              <a:buFontTx/>
              <a:buNone/>
            </a:pPr>
            <a:r>
              <a:rPr lang="en-US" altLang="en-US" sz="1600" b="0"/>
              <a:t>--Sounds like an oxymoron…</a:t>
            </a:r>
          </a:p>
          <a:p>
            <a:pPr lvl="1" eaLnBrk="1" hangingPunct="1">
              <a:spcBef>
                <a:spcPct val="0"/>
              </a:spcBef>
              <a:buClrTx/>
              <a:buSzTx/>
              <a:buFontTx/>
              <a:buNone/>
            </a:pPr>
            <a:r>
              <a:rPr lang="en-US" altLang="en-US" sz="1600" b="0"/>
              <a:t>--Nystagmus present when both eyes are open but   </a:t>
            </a:r>
          </a:p>
          <a:p>
            <a:pPr lvl="1" eaLnBrk="1" hangingPunct="1">
              <a:spcBef>
                <a:spcPct val="0"/>
              </a:spcBef>
              <a:buClrTx/>
              <a:buSzTx/>
              <a:buFontTx/>
              <a:buNone/>
            </a:pPr>
            <a:r>
              <a:rPr lang="en-US" altLang="en-US" sz="1600" b="0"/>
              <a:t>   one is…</a:t>
            </a:r>
            <a:r>
              <a:rPr lang="en-US" altLang="en-US" sz="1600" b="0" i="1">
                <a:solidFill>
                  <a:srgbClr val="0000FF"/>
                </a:solidFill>
              </a:rPr>
              <a:t>[temporary vision status]</a:t>
            </a:r>
          </a:p>
        </p:txBody>
      </p:sp>
      <p:sp>
        <p:nvSpPr>
          <p:cNvPr id="60462" name="Slide Number Placeholder 1">
            <a:extLst>
              <a:ext uri="{FF2B5EF4-FFF2-40B4-BE49-F238E27FC236}">
                <a16:creationId xmlns:a16="http://schemas.microsoft.com/office/drawing/2014/main" id="{7D42247C-AC98-4323-825E-51736D53293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838B410-34D1-420A-A26E-3A6E61236E0D}" type="slidenum">
              <a:rPr lang="en-US" altLang="en-US" sz="1000"/>
              <a:pPr>
                <a:spcBef>
                  <a:spcPct val="0"/>
                </a:spcBef>
                <a:buClrTx/>
                <a:buSzTx/>
                <a:buFontTx/>
                <a:buNone/>
              </a:pPr>
              <a:t>73</a:t>
            </a:fld>
            <a:endParaRPr lang="en-US" altLang="en-US" sz="1000"/>
          </a:p>
        </p:txBody>
      </p:sp>
      <p:sp>
        <p:nvSpPr>
          <p:cNvPr id="26" name="TextBox 25">
            <a:extLst>
              <a:ext uri="{FF2B5EF4-FFF2-40B4-BE49-F238E27FC236}">
                <a16:creationId xmlns:a16="http://schemas.microsoft.com/office/drawing/2014/main" id="{3518796E-C8FB-4159-8516-65346615FDD1}"/>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Text Box 3">
            <a:extLst>
              <a:ext uri="{FF2B5EF4-FFF2-40B4-BE49-F238E27FC236}">
                <a16:creationId xmlns:a16="http://schemas.microsoft.com/office/drawing/2014/main" id="{F919D3B3-0B31-4500-8B79-2B151632E5A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1444" name="Text Box 4">
            <a:extLst>
              <a:ext uri="{FF2B5EF4-FFF2-40B4-BE49-F238E27FC236}">
                <a16:creationId xmlns:a16="http://schemas.microsoft.com/office/drawing/2014/main" id="{A86B3B5F-603E-44D5-9E3A-DE0E0ECC3ABF}"/>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1447" name="Text Box 7">
            <a:extLst>
              <a:ext uri="{FF2B5EF4-FFF2-40B4-BE49-F238E27FC236}">
                <a16:creationId xmlns:a16="http://schemas.microsoft.com/office/drawing/2014/main" id="{EA0CA8CE-DB0E-42A3-99E7-99C949128F1B}"/>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1449" name="Line 9">
            <a:extLst>
              <a:ext uri="{FF2B5EF4-FFF2-40B4-BE49-F238E27FC236}">
                <a16:creationId xmlns:a16="http://schemas.microsoft.com/office/drawing/2014/main" id="{EEC3D5A8-F829-45B1-9FDD-ABB8CF77446E}"/>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0" name="Line 10">
            <a:extLst>
              <a:ext uri="{FF2B5EF4-FFF2-40B4-BE49-F238E27FC236}">
                <a16:creationId xmlns:a16="http://schemas.microsoft.com/office/drawing/2014/main" id="{A842E9E9-BBBD-4EE9-BCEF-12209587B00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1" name="Line 11">
            <a:extLst>
              <a:ext uri="{FF2B5EF4-FFF2-40B4-BE49-F238E27FC236}">
                <a16:creationId xmlns:a16="http://schemas.microsoft.com/office/drawing/2014/main" id="{C6E24871-734F-4AEA-B1DE-2F26A394B33C}"/>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2" name="Line 12">
            <a:extLst>
              <a:ext uri="{FF2B5EF4-FFF2-40B4-BE49-F238E27FC236}">
                <a16:creationId xmlns:a16="http://schemas.microsoft.com/office/drawing/2014/main" id="{B7C7753F-7089-4F13-8A08-01B5795EB03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5" name="Line 15">
            <a:extLst>
              <a:ext uri="{FF2B5EF4-FFF2-40B4-BE49-F238E27FC236}">
                <a16:creationId xmlns:a16="http://schemas.microsoft.com/office/drawing/2014/main" id="{B28E25C1-E104-4DB9-8566-49911BFCFBA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57" name="Rectangle 17">
            <a:extLst>
              <a:ext uri="{FF2B5EF4-FFF2-40B4-BE49-F238E27FC236}">
                <a16:creationId xmlns:a16="http://schemas.microsoft.com/office/drawing/2014/main" id="{EB2EB5EA-3735-4F34-A3C6-101D041F0D1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1458" name="Rectangle 18">
            <a:extLst>
              <a:ext uri="{FF2B5EF4-FFF2-40B4-BE49-F238E27FC236}">
                <a16:creationId xmlns:a16="http://schemas.microsoft.com/office/drawing/2014/main" id="{A5E8F812-074D-431D-80CC-EF2DD0AFD09A}"/>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1459" name="Text Box 19">
            <a:extLst>
              <a:ext uri="{FF2B5EF4-FFF2-40B4-BE49-F238E27FC236}">
                <a16:creationId xmlns:a16="http://schemas.microsoft.com/office/drawing/2014/main" id="{E3870A6A-46B1-4686-8175-6CFE3B8617A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1460" name="Text Box 20">
            <a:extLst>
              <a:ext uri="{FF2B5EF4-FFF2-40B4-BE49-F238E27FC236}">
                <a16:creationId xmlns:a16="http://schemas.microsoft.com/office/drawing/2014/main" id="{35A852EB-6AF0-42EE-9DC1-D69A1BFC4C28}"/>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1461" name="Text Box 21">
            <a:extLst>
              <a:ext uri="{FF2B5EF4-FFF2-40B4-BE49-F238E27FC236}">
                <a16:creationId xmlns:a16="http://schemas.microsoft.com/office/drawing/2014/main" id="{BDBAFA87-F7C3-4B40-829B-65395BDB22B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1478" name="Text Box 38">
            <a:extLst>
              <a:ext uri="{FF2B5EF4-FFF2-40B4-BE49-F238E27FC236}">
                <a16:creationId xmlns:a16="http://schemas.microsoft.com/office/drawing/2014/main" id="{7F35CD8E-5BB3-41D7-94AA-AD619DFBB4D8}"/>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61479" name="Text Box 39">
            <a:extLst>
              <a:ext uri="{FF2B5EF4-FFF2-40B4-BE49-F238E27FC236}">
                <a16:creationId xmlns:a16="http://schemas.microsoft.com/office/drawing/2014/main" id="{18977EF0-FCCD-47D7-AD3A-EC3F3B32C056}"/>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61480" name="Text Box 40">
            <a:extLst>
              <a:ext uri="{FF2B5EF4-FFF2-40B4-BE49-F238E27FC236}">
                <a16:creationId xmlns:a16="http://schemas.microsoft.com/office/drawing/2014/main" id="{38070A7B-2FC7-48F6-B884-9230EE67CB7D}"/>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1481" name="Line 41">
            <a:extLst>
              <a:ext uri="{FF2B5EF4-FFF2-40B4-BE49-F238E27FC236}">
                <a16:creationId xmlns:a16="http://schemas.microsoft.com/office/drawing/2014/main" id="{D9B85883-E26A-4329-BF17-CE31355844DB}"/>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2" name="Line 42">
            <a:extLst>
              <a:ext uri="{FF2B5EF4-FFF2-40B4-BE49-F238E27FC236}">
                <a16:creationId xmlns:a16="http://schemas.microsoft.com/office/drawing/2014/main" id="{38233F42-375A-4457-8E55-46FD276B818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3" name="Line 43">
            <a:extLst>
              <a:ext uri="{FF2B5EF4-FFF2-40B4-BE49-F238E27FC236}">
                <a16:creationId xmlns:a16="http://schemas.microsoft.com/office/drawing/2014/main" id="{CF18AD9A-F920-4919-B17D-98BA67D71449}"/>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4" name="Line 44">
            <a:extLst>
              <a:ext uri="{FF2B5EF4-FFF2-40B4-BE49-F238E27FC236}">
                <a16:creationId xmlns:a16="http://schemas.microsoft.com/office/drawing/2014/main" id="{D8D46466-E0A2-47D6-AD54-CFFE2CE4444B}"/>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485" name="Text Box 45">
            <a:extLst>
              <a:ext uri="{FF2B5EF4-FFF2-40B4-BE49-F238E27FC236}">
                <a16:creationId xmlns:a16="http://schemas.microsoft.com/office/drawing/2014/main" id="{6E2FF7CA-EDB6-477B-A01A-5BFAD613FE8E}"/>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Latent nystagmus</a:t>
            </a:r>
          </a:p>
          <a:p>
            <a:pPr lvl="1" eaLnBrk="1" hangingPunct="1">
              <a:spcBef>
                <a:spcPct val="0"/>
              </a:spcBef>
              <a:buClrTx/>
              <a:buSzTx/>
              <a:buFontTx/>
              <a:buNone/>
            </a:pPr>
            <a:r>
              <a:rPr lang="en-US" altLang="en-US" sz="1600" b="0"/>
              <a:t>--No nystagmus when vision is…</a:t>
            </a:r>
            <a:r>
              <a:rPr lang="en-US" altLang="en-US" sz="1600" b="0">
                <a:solidFill>
                  <a:srgbClr val="0000FF"/>
                </a:solidFill>
              </a:rPr>
              <a:t>binocular</a:t>
            </a:r>
            <a:endParaRPr lang="en-US" altLang="en-US" sz="1600" b="0"/>
          </a:p>
          <a:p>
            <a:pPr lvl="1" eaLnBrk="1" hangingPunct="1">
              <a:spcBef>
                <a:spcPct val="0"/>
              </a:spcBef>
              <a:buClrTx/>
              <a:buSzTx/>
              <a:buFontTx/>
              <a:buNone/>
            </a:pPr>
            <a:r>
              <a:rPr lang="en-US" altLang="en-US" sz="1600" b="0"/>
              <a:t>--When one eye occluded, jerk nystagmus occurs</a:t>
            </a:r>
          </a:p>
          <a:p>
            <a:pPr lvl="1" eaLnBrk="1" hangingPunct="1">
              <a:spcBef>
                <a:spcPct val="0"/>
              </a:spcBef>
              <a:buClrTx/>
              <a:buSzTx/>
              <a:buFontTx/>
              <a:buNone/>
            </a:pPr>
            <a:r>
              <a:rPr lang="en-US" altLang="en-US" sz="1600" b="0"/>
              <a:t>   with the fast phase toward the </a:t>
            </a:r>
            <a:r>
              <a:rPr lang="en-US" altLang="en-US" sz="1600" b="0">
                <a:solidFill>
                  <a:srgbClr val="0000FF"/>
                </a:solidFill>
              </a:rPr>
              <a:t>fixating</a:t>
            </a:r>
            <a:r>
              <a:rPr lang="en-US" altLang="en-US" sz="1600" b="0"/>
              <a:t> eye</a:t>
            </a:r>
          </a:p>
          <a:p>
            <a:pPr lvl="1" eaLnBrk="1" hangingPunct="1">
              <a:spcBef>
                <a:spcPct val="0"/>
              </a:spcBef>
              <a:buClrTx/>
              <a:buSzTx/>
              <a:buFontTx/>
              <a:buNone/>
            </a:pPr>
            <a:r>
              <a:rPr lang="en-US" altLang="en-US" sz="1600">
                <a:solidFill>
                  <a:srgbClr val="0000FF"/>
                </a:solidFill>
              </a:rPr>
              <a:t>Manifest</a:t>
            </a:r>
            <a:r>
              <a:rPr lang="en-US" altLang="en-US" sz="1600" i="1"/>
              <a:t> latent nystagmus</a:t>
            </a:r>
          </a:p>
          <a:p>
            <a:pPr lvl="1" eaLnBrk="1" hangingPunct="1">
              <a:spcBef>
                <a:spcPct val="0"/>
              </a:spcBef>
              <a:buClrTx/>
              <a:buSzTx/>
              <a:buFontTx/>
              <a:buNone/>
            </a:pPr>
            <a:r>
              <a:rPr lang="en-US" altLang="en-US" sz="1600" b="0"/>
              <a:t>--Sounds like an oxymoron…</a:t>
            </a:r>
          </a:p>
          <a:p>
            <a:pPr lvl="1" eaLnBrk="1" hangingPunct="1">
              <a:spcBef>
                <a:spcPct val="0"/>
              </a:spcBef>
              <a:buClrTx/>
              <a:buSzTx/>
              <a:buFontTx/>
              <a:buNone/>
            </a:pPr>
            <a:r>
              <a:rPr lang="en-US" altLang="en-US" sz="1600" b="0"/>
              <a:t>--Nystagmus present when both eyes are open but   </a:t>
            </a:r>
          </a:p>
          <a:p>
            <a:pPr lvl="1" eaLnBrk="1" hangingPunct="1">
              <a:spcBef>
                <a:spcPct val="0"/>
              </a:spcBef>
              <a:buClrTx/>
              <a:buSzTx/>
              <a:buFontTx/>
              <a:buNone/>
            </a:pPr>
            <a:r>
              <a:rPr lang="en-US" altLang="en-US" sz="1600" b="0"/>
              <a:t>   one is…</a:t>
            </a:r>
            <a:r>
              <a:rPr lang="en-US" altLang="en-US" sz="1600">
                <a:solidFill>
                  <a:srgbClr val="0000FF"/>
                </a:solidFill>
              </a:rPr>
              <a:t>suppressed</a:t>
            </a:r>
          </a:p>
        </p:txBody>
      </p:sp>
      <p:sp>
        <p:nvSpPr>
          <p:cNvPr id="61486" name="Slide Number Placeholder 1">
            <a:extLst>
              <a:ext uri="{FF2B5EF4-FFF2-40B4-BE49-F238E27FC236}">
                <a16:creationId xmlns:a16="http://schemas.microsoft.com/office/drawing/2014/main" id="{1D81D9B8-658F-4257-A628-85A388B6D5C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C6AC94B-FB96-4BE3-B3A6-8750F1D2587E}" type="slidenum">
              <a:rPr lang="en-US" altLang="en-US" sz="1000"/>
              <a:pPr>
                <a:spcBef>
                  <a:spcPct val="0"/>
                </a:spcBef>
                <a:buClrTx/>
                <a:buSzTx/>
                <a:buFontTx/>
                <a:buNone/>
              </a:pPr>
              <a:t>74</a:t>
            </a:fld>
            <a:endParaRPr lang="en-US" altLang="en-US" sz="1000"/>
          </a:p>
        </p:txBody>
      </p:sp>
      <p:sp>
        <p:nvSpPr>
          <p:cNvPr id="26" name="TextBox 25">
            <a:extLst>
              <a:ext uri="{FF2B5EF4-FFF2-40B4-BE49-F238E27FC236}">
                <a16:creationId xmlns:a16="http://schemas.microsoft.com/office/drawing/2014/main" id="{695AEBBB-3A6C-4504-892C-8697169B757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Text Box 3">
            <a:extLst>
              <a:ext uri="{FF2B5EF4-FFF2-40B4-BE49-F238E27FC236}">
                <a16:creationId xmlns:a16="http://schemas.microsoft.com/office/drawing/2014/main" id="{84D866D1-F4B2-4D78-9712-7B93D2EBBEC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2468" name="Text Box 4">
            <a:extLst>
              <a:ext uri="{FF2B5EF4-FFF2-40B4-BE49-F238E27FC236}">
                <a16:creationId xmlns:a16="http://schemas.microsoft.com/office/drawing/2014/main" id="{056BD744-1A7A-4E20-9D78-B2CBA67CFA9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2469" name="Text Box 5">
            <a:extLst>
              <a:ext uri="{FF2B5EF4-FFF2-40B4-BE49-F238E27FC236}">
                <a16:creationId xmlns:a16="http://schemas.microsoft.com/office/drawing/2014/main" id="{E1F4FE8D-5208-4320-A7BB-D1DD4E88E7B7}"/>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62471" name="Text Box 7">
            <a:extLst>
              <a:ext uri="{FF2B5EF4-FFF2-40B4-BE49-F238E27FC236}">
                <a16:creationId xmlns:a16="http://schemas.microsoft.com/office/drawing/2014/main" id="{BADD23C6-4856-4726-8D9E-E0A22C048AC6}"/>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2472" name="Text Box 8">
            <a:extLst>
              <a:ext uri="{FF2B5EF4-FFF2-40B4-BE49-F238E27FC236}">
                <a16:creationId xmlns:a16="http://schemas.microsoft.com/office/drawing/2014/main" id="{16A8AD34-7ED1-41CE-9FE1-31F3A3E464F9}"/>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2473" name="Line 9">
            <a:extLst>
              <a:ext uri="{FF2B5EF4-FFF2-40B4-BE49-F238E27FC236}">
                <a16:creationId xmlns:a16="http://schemas.microsoft.com/office/drawing/2014/main" id="{22E3F5FF-E67C-49FA-930B-7CC989B4FE6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0">
            <a:extLst>
              <a:ext uri="{FF2B5EF4-FFF2-40B4-BE49-F238E27FC236}">
                <a16:creationId xmlns:a16="http://schemas.microsoft.com/office/drawing/2014/main" id="{BD910341-E986-4049-B44A-CDC5206BB06D}"/>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5" name="Line 11">
            <a:extLst>
              <a:ext uri="{FF2B5EF4-FFF2-40B4-BE49-F238E27FC236}">
                <a16:creationId xmlns:a16="http://schemas.microsoft.com/office/drawing/2014/main" id="{D7765B5D-2EE6-4550-A415-D15B423A0DE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Line 12">
            <a:extLst>
              <a:ext uri="{FF2B5EF4-FFF2-40B4-BE49-F238E27FC236}">
                <a16:creationId xmlns:a16="http://schemas.microsoft.com/office/drawing/2014/main" id="{CA6531EE-D12E-4031-B2E0-8539FB3C757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9" name="Line 15">
            <a:extLst>
              <a:ext uri="{FF2B5EF4-FFF2-40B4-BE49-F238E27FC236}">
                <a16:creationId xmlns:a16="http://schemas.microsoft.com/office/drawing/2014/main" id="{AD6623BE-C48A-4840-BDE0-8B8416478F4A}"/>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0" name="Line 16">
            <a:extLst>
              <a:ext uri="{FF2B5EF4-FFF2-40B4-BE49-F238E27FC236}">
                <a16:creationId xmlns:a16="http://schemas.microsoft.com/office/drawing/2014/main" id="{69462941-139A-4F69-9B8D-D2001E03D59F}"/>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81" name="Rectangle 17">
            <a:extLst>
              <a:ext uri="{FF2B5EF4-FFF2-40B4-BE49-F238E27FC236}">
                <a16:creationId xmlns:a16="http://schemas.microsoft.com/office/drawing/2014/main" id="{30EA531E-D35A-407E-BE2E-BCCBCFBBB7A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2482" name="Rectangle 18">
            <a:extLst>
              <a:ext uri="{FF2B5EF4-FFF2-40B4-BE49-F238E27FC236}">
                <a16:creationId xmlns:a16="http://schemas.microsoft.com/office/drawing/2014/main" id="{75701173-596C-44E4-9841-719C7BCA2016}"/>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2483" name="Text Box 19">
            <a:extLst>
              <a:ext uri="{FF2B5EF4-FFF2-40B4-BE49-F238E27FC236}">
                <a16:creationId xmlns:a16="http://schemas.microsoft.com/office/drawing/2014/main" id="{59EE4140-3104-4A8F-A4ED-E55579C6825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2484" name="Text Box 20">
            <a:extLst>
              <a:ext uri="{FF2B5EF4-FFF2-40B4-BE49-F238E27FC236}">
                <a16:creationId xmlns:a16="http://schemas.microsoft.com/office/drawing/2014/main" id="{212F473D-850C-4DFC-9602-61F9F3A252D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2485" name="Text Box 21">
            <a:extLst>
              <a:ext uri="{FF2B5EF4-FFF2-40B4-BE49-F238E27FC236}">
                <a16:creationId xmlns:a16="http://schemas.microsoft.com/office/drawing/2014/main" id="{01FD8093-3A89-4647-A746-6B57F33F6C7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2502" name="Text Box 38">
            <a:extLst>
              <a:ext uri="{FF2B5EF4-FFF2-40B4-BE49-F238E27FC236}">
                <a16:creationId xmlns:a16="http://schemas.microsoft.com/office/drawing/2014/main" id="{584B386E-86DB-44F4-9875-2A06BEE85F8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62503" name="Text Box 39">
            <a:extLst>
              <a:ext uri="{FF2B5EF4-FFF2-40B4-BE49-F238E27FC236}">
                <a16:creationId xmlns:a16="http://schemas.microsoft.com/office/drawing/2014/main" id="{209D7F65-5C4C-41B5-A8EA-F80EA846F686}"/>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62504" name="Text Box 40">
            <a:extLst>
              <a:ext uri="{FF2B5EF4-FFF2-40B4-BE49-F238E27FC236}">
                <a16:creationId xmlns:a16="http://schemas.microsoft.com/office/drawing/2014/main" id="{BAC78DA9-5F2A-4B8F-98C3-2C6B6A62BFA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2505" name="Line 41">
            <a:extLst>
              <a:ext uri="{FF2B5EF4-FFF2-40B4-BE49-F238E27FC236}">
                <a16:creationId xmlns:a16="http://schemas.microsoft.com/office/drawing/2014/main" id="{E9265CA6-E390-4D5B-8BD2-86FC90A029E7}"/>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6" name="Line 42">
            <a:extLst>
              <a:ext uri="{FF2B5EF4-FFF2-40B4-BE49-F238E27FC236}">
                <a16:creationId xmlns:a16="http://schemas.microsoft.com/office/drawing/2014/main" id="{17F05861-247A-41FC-AC08-695A4F88897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7" name="Line 43">
            <a:extLst>
              <a:ext uri="{FF2B5EF4-FFF2-40B4-BE49-F238E27FC236}">
                <a16:creationId xmlns:a16="http://schemas.microsoft.com/office/drawing/2014/main" id="{7151E238-1CD9-426E-AFF0-F026016C990C}"/>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508" name="Line 44">
            <a:extLst>
              <a:ext uri="{FF2B5EF4-FFF2-40B4-BE49-F238E27FC236}">
                <a16:creationId xmlns:a16="http://schemas.microsoft.com/office/drawing/2014/main" id="{3D865024-0D5E-42A1-86FF-8A0C4B7897E8}"/>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F035A8CC-F942-4B1F-B452-5E0BEC8F543B}"/>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t>Latent nystagmus</a:t>
            </a:r>
          </a:p>
          <a:p>
            <a:pPr lvl="1" eaLnBrk="1" hangingPunct="1">
              <a:spcBef>
                <a:spcPct val="0"/>
              </a:spcBef>
              <a:buClrTx/>
              <a:buSzTx/>
              <a:buFontTx/>
              <a:buNone/>
              <a:defRPr/>
            </a:pPr>
            <a:r>
              <a:rPr lang="en-US" altLang="en-US" sz="1600" b="0" dirty="0">
                <a:solidFill>
                  <a:schemeClr val="bg1">
                    <a:lumMod val="50000"/>
                  </a:schemeClr>
                </a:solidFill>
              </a:rPr>
              <a:t>--No nystagmus when vision is…binocular</a:t>
            </a:r>
          </a:p>
          <a:p>
            <a:pPr lvl="1" eaLnBrk="1" hangingPunct="1">
              <a:spcBef>
                <a:spcPct val="0"/>
              </a:spcBef>
              <a:buClrTx/>
              <a:buSzTx/>
              <a:buFontTx/>
              <a:buNone/>
              <a:defRPr/>
            </a:pPr>
            <a:r>
              <a:rPr lang="en-US" altLang="en-US" sz="1600" b="0" dirty="0">
                <a:solidFill>
                  <a:schemeClr val="bg1">
                    <a:lumMod val="50000"/>
                  </a:schemeClr>
                </a:solidFill>
              </a:rPr>
              <a:t>--When one eye occluded, jerk nystagmus occurs</a:t>
            </a:r>
          </a:p>
          <a:p>
            <a:pPr lvl="1" eaLnBrk="1" hangingPunct="1">
              <a:spcBef>
                <a:spcPct val="0"/>
              </a:spcBef>
              <a:buClrTx/>
              <a:buSzTx/>
              <a:buFontTx/>
              <a:buNone/>
              <a:defRPr/>
            </a:pPr>
            <a:r>
              <a:rPr lang="en-US" altLang="en-US" sz="1600" b="0" dirty="0">
                <a:solidFill>
                  <a:schemeClr val="bg1">
                    <a:lumMod val="50000"/>
                  </a:schemeClr>
                </a:solidFill>
              </a:rPr>
              <a:t>   with the fast phase toward the fixating eye</a:t>
            </a:r>
          </a:p>
          <a:p>
            <a:pPr lvl="1" eaLnBrk="1" hangingPunct="1">
              <a:spcBef>
                <a:spcPct val="0"/>
              </a:spcBef>
              <a:buClrTx/>
              <a:buSzTx/>
              <a:buFontTx/>
              <a:buNone/>
              <a:defRPr/>
            </a:pPr>
            <a:r>
              <a:rPr lang="en-US" altLang="en-US" sz="1600" dirty="0">
                <a:solidFill>
                  <a:srgbClr val="0000FF"/>
                </a:solidFill>
              </a:rPr>
              <a:t>Manifest</a:t>
            </a:r>
            <a:r>
              <a:rPr lang="en-US" altLang="en-US" sz="1600" i="1" dirty="0"/>
              <a:t> latent nystagmus</a:t>
            </a:r>
          </a:p>
          <a:p>
            <a:pPr lvl="1" eaLnBrk="1" hangingPunct="1">
              <a:spcBef>
                <a:spcPct val="0"/>
              </a:spcBef>
              <a:buClrTx/>
              <a:buSzTx/>
              <a:buFontTx/>
              <a:buNone/>
              <a:defRPr/>
            </a:pPr>
            <a:r>
              <a:rPr lang="en-US" altLang="en-US" sz="1600" b="0" dirty="0">
                <a:solidFill>
                  <a:schemeClr val="bg1">
                    <a:lumMod val="50000"/>
                  </a:schemeClr>
                </a:solidFill>
              </a:rPr>
              <a:t>--Sounds like an oxymoron…</a:t>
            </a:r>
          </a:p>
          <a:p>
            <a:pPr lvl="1" eaLnBrk="1" hangingPunct="1">
              <a:spcBef>
                <a:spcPct val="0"/>
              </a:spcBef>
              <a:buClrTx/>
              <a:buSzTx/>
              <a:buFontTx/>
              <a:buNone/>
              <a:defRPr/>
            </a:pPr>
            <a:r>
              <a:rPr lang="en-US" altLang="en-US" sz="1600" b="0" dirty="0">
                <a:solidFill>
                  <a:schemeClr val="bg1">
                    <a:lumMod val="50000"/>
                  </a:schemeClr>
                </a:solidFill>
              </a:rPr>
              <a:t>--Nystagmus present when both eyes are open but   </a:t>
            </a:r>
          </a:p>
          <a:p>
            <a:pPr lvl="1" eaLnBrk="1" hangingPunct="1">
              <a:spcBef>
                <a:spcPct val="0"/>
              </a:spcBef>
              <a:buClrTx/>
              <a:buSzTx/>
              <a:buFontTx/>
              <a:buNone/>
              <a:defRPr/>
            </a:pPr>
            <a:r>
              <a:rPr lang="en-US" altLang="en-US" sz="1600" b="0" dirty="0">
                <a:solidFill>
                  <a:schemeClr val="bg1">
                    <a:lumMod val="50000"/>
                  </a:schemeClr>
                </a:solidFill>
              </a:rPr>
              <a:t>   one is…</a:t>
            </a:r>
            <a:r>
              <a:rPr lang="en-US" altLang="en-US" sz="1600" dirty="0">
                <a:solidFill>
                  <a:schemeClr val="bg1">
                    <a:lumMod val="50000"/>
                  </a:schemeClr>
                </a:solidFill>
              </a:rPr>
              <a:t>suppressed</a:t>
            </a:r>
          </a:p>
        </p:txBody>
      </p:sp>
      <p:sp>
        <p:nvSpPr>
          <p:cNvPr id="62510" name="Slide Number Placeholder 1">
            <a:extLst>
              <a:ext uri="{FF2B5EF4-FFF2-40B4-BE49-F238E27FC236}">
                <a16:creationId xmlns:a16="http://schemas.microsoft.com/office/drawing/2014/main" id="{B3710964-535E-46ED-8D3B-05EE6676CD7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37EC52E-C89C-4877-8B88-AFE65B1DFAD5}" type="slidenum">
              <a:rPr lang="en-US" altLang="en-US" sz="1000"/>
              <a:pPr>
                <a:spcBef>
                  <a:spcPct val="0"/>
                </a:spcBef>
                <a:buClrTx/>
                <a:buSzTx/>
                <a:buFontTx/>
                <a:buNone/>
              </a:pPr>
              <a:t>75</a:t>
            </a:fld>
            <a:endParaRPr lang="en-US" altLang="en-US" sz="1000"/>
          </a:p>
        </p:txBody>
      </p:sp>
      <p:sp>
        <p:nvSpPr>
          <p:cNvPr id="62511" name="TextBox 1">
            <a:extLst>
              <a:ext uri="{FF2B5EF4-FFF2-40B4-BE49-F238E27FC236}">
                <a16:creationId xmlns:a16="http://schemas.microsoft.com/office/drawing/2014/main" id="{01FA5500-CC34-476B-96B0-6637B918D47C}"/>
              </a:ext>
            </a:extLst>
          </p:cNvPr>
          <p:cNvSpPr txBox="1">
            <a:spLocks noChangeArrowheads="1"/>
          </p:cNvSpPr>
          <p:nvPr/>
        </p:nvSpPr>
        <p:spPr bwMode="auto">
          <a:xfrm>
            <a:off x="5257800" y="3810000"/>
            <a:ext cx="3335338" cy="11699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Latent nystagmus and manifest latent nystagmus are sometimes referred to by what single name?</a:t>
            </a:r>
          </a:p>
          <a:p>
            <a:pPr eaLnBrk="1" hangingPunct="1">
              <a:spcBef>
                <a:spcPct val="0"/>
              </a:spcBef>
              <a:buClrTx/>
              <a:buSzTx/>
              <a:buFontTx/>
              <a:buNone/>
            </a:pPr>
            <a:r>
              <a:rPr lang="en-US" altLang="en-US" sz="1400" dirty="0">
                <a:solidFill>
                  <a:srgbClr val="FFFF00"/>
                </a:solidFill>
              </a:rPr>
              <a:t>Fusion maldevelopment nystagmus syndrome (FMNS)</a:t>
            </a:r>
          </a:p>
        </p:txBody>
      </p:sp>
      <p:sp>
        <p:nvSpPr>
          <p:cNvPr id="62512" name="Oval 2">
            <a:extLst>
              <a:ext uri="{FF2B5EF4-FFF2-40B4-BE49-F238E27FC236}">
                <a16:creationId xmlns:a16="http://schemas.microsoft.com/office/drawing/2014/main" id="{39C51F83-419A-43DF-827F-9CC1680D46AC}"/>
              </a:ext>
            </a:extLst>
          </p:cNvPr>
          <p:cNvSpPr>
            <a:spLocks noChangeArrowheads="1"/>
          </p:cNvSpPr>
          <p:nvPr/>
        </p:nvSpPr>
        <p:spPr bwMode="auto">
          <a:xfrm>
            <a:off x="2971800" y="4114800"/>
            <a:ext cx="2133600" cy="617538"/>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513" name="Oval 48">
            <a:extLst>
              <a:ext uri="{FF2B5EF4-FFF2-40B4-BE49-F238E27FC236}">
                <a16:creationId xmlns:a16="http://schemas.microsoft.com/office/drawing/2014/main" id="{F6088086-D987-4BED-81A5-6DE165B0011F}"/>
              </a:ext>
            </a:extLst>
          </p:cNvPr>
          <p:cNvSpPr>
            <a:spLocks noChangeArrowheads="1"/>
          </p:cNvSpPr>
          <p:nvPr/>
        </p:nvSpPr>
        <p:spPr bwMode="auto">
          <a:xfrm>
            <a:off x="2971800" y="5097463"/>
            <a:ext cx="2905125" cy="617537"/>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2" name="TextBox 31">
            <a:extLst>
              <a:ext uri="{FF2B5EF4-FFF2-40B4-BE49-F238E27FC236}">
                <a16:creationId xmlns:a16="http://schemas.microsoft.com/office/drawing/2014/main" id="{109EB909-F298-435D-B065-CE67A69E7F4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Text Box 3">
            <a:extLst>
              <a:ext uri="{FF2B5EF4-FFF2-40B4-BE49-F238E27FC236}">
                <a16:creationId xmlns:a16="http://schemas.microsoft.com/office/drawing/2014/main" id="{D1F70DFA-8948-4587-A5FE-464F3A71C04F}"/>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3492" name="Text Box 4">
            <a:extLst>
              <a:ext uri="{FF2B5EF4-FFF2-40B4-BE49-F238E27FC236}">
                <a16:creationId xmlns:a16="http://schemas.microsoft.com/office/drawing/2014/main" id="{14359425-82A4-4A21-8498-C47FDC98415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3493" name="Text Box 5">
            <a:extLst>
              <a:ext uri="{FF2B5EF4-FFF2-40B4-BE49-F238E27FC236}">
                <a16:creationId xmlns:a16="http://schemas.microsoft.com/office/drawing/2014/main" id="{18FF030B-0236-42CE-8703-AE8D03238066}"/>
              </a:ext>
            </a:extLst>
          </p:cNvPr>
          <p:cNvSpPr txBox="1">
            <a:spLocks noChangeArrowheads="1"/>
          </p:cNvSpPr>
          <p:nvPr/>
        </p:nvSpPr>
        <p:spPr bwMode="auto">
          <a:xfrm>
            <a:off x="4527550" y="4365625"/>
            <a:ext cx="180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Accommodative</a:t>
            </a:r>
          </a:p>
        </p:txBody>
      </p:sp>
      <p:sp>
        <p:nvSpPr>
          <p:cNvPr id="63495" name="Text Box 7">
            <a:extLst>
              <a:ext uri="{FF2B5EF4-FFF2-40B4-BE49-F238E27FC236}">
                <a16:creationId xmlns:a16="http://schemas.microsoft.com/office/drawing/2014/main" id="{2E31C7C2-33D1-4F07-9EA3-0DACB08559E5}"/>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3496" name="Text Box 8">
            <a:extLst>
              <a:ext uri="{FF2B5EF4-FFF2-40B4-BE49-F238E27FC236}">
                <a16:creationId xmlns:a16="http://schemas.microsoft.com/office/drawing/2014/main" id="{125651DD-6F35-4730-B215-26B5CF1FA3F4}"/>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3497" name="Line 9">
            <a:extLst>
              <a:ext uri="{FF2B5EF4-FFF2-40B4-BE49-F238E27FC236}">
                <a16:creationId xmlns:a16="http://schemas.microsoft.com/office/drawing/2014/main" id="{E3EAB05E-D0A3-4009-95C3-5A707A1D3B2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8" name="Line 10">
            <a:extLst>
              <a:ext uri="{FF2B5EF4-FFF2-40B4-BE49-F238E27FC236}">
                <a16:creationId xmlns:a16="http://schemas.microsoft.com/office/drawing/2014/main" id="{50421624-6A51-4899-9D0D-EBB7CD3CE9B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9" name="Line 11">
            <a:extLst>
              <a:ext uri="{FF2B5EF4-FFF2-40B4-BE49-F238E27FC236}">
                <a16:creationId xmlns:a16="http://schemas.microsoft.com/office/drawing/2014/main" id="{6DCC1684-A6B9-40B1-8427-612D7CCBE84A}"/>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0" name="Line 12">
            <a:extLst>
              <a:ext uri="{FF2B5EF4-FFF2-40B4-BE49-F238E27FC236}">
                <a16:creationId xmlns:a16="http://schemas.microsoft.com/office/drawing/2014/main" id="{E777EE7E-400C-4D2A-B72B-CF65530C78AE}"/>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3" name="Line 15">
            <a:extLst>
              <a:ext uri="{FF2B5EF4-FFF2-40B4-BE49-F238E27FC236}">
                <a16:creationId xmlns:a16="http://schemas.microsoft.com/office/drawing/2014/main" id="{4DB2DD0A-DFB3-461F-8101-D417A0D48A56}"/>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4" name="Line 16">
            <a:extLst>
              <a:ext uri="{FF2B5EF4-FFF2-40B4-BE49-F238E27FC236}">
                <a16:creationId xmlns:a16="http://schemas.microsoft.com/office/drawing/2014/main" id="{35255D53-314E-4231-90D2-9FEB42FA6A6A}"/>
              </a:ext>
            </a:extLst>
          </p:cNvPr>
          <p:cNvSpPr>
            <a:spLocks noChangeShapeType="1"/>
          </p:cNvSpPr>
          <p:nvPr/>
        </p:nvSpPr>
        <p:spPr bwMode="auto">
          <a:xfrm>
            <a:off x="5029200" y="4884738"/>
            <a:ext cx="838200" cy="777875"/>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5" name="Rectangle 17">
            <a:extLst>
              <a:ext uri="{FF2B5EF4-FFF2-40B4-BE49-F238E27FC236}">
                <a16:creationId xmlns:a16="http://schemas.microsoft.com/office/drawing/2014/main" id="{027DBF98-2004-4EB7-85E2-05EF82574D7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3506" name="Rectangle 18">
            <a:extLst>
              <a:ext uri="{FF2B5EF4-FFF2-40B4-BE49-F238E27FC236}">
                <a16:creationId xmlns:a16="http://schemas.microsoft.com/office/drawing/2014/main" id="{7A3A5199-4860-450B-813B-9F3DCB1A43F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3507" name="Text Box 19">
            <a:extLst>
              <a:ext uri="{FF2B5EF4-FFF2-40B4-BE49-F238E27FC236}">
                <a16:creationId xmlns:a16="http://schemas.microsoft.com/office/drawing/2014/main" id="{9FA53306-CE4D-45E8-BCEA-6500F1DCE66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3508" name="Text Box 20">
            <a:extLst>
              <a:ext uri="{FF2B5EF4-FFF2-40B4-BE49-F238E27FC236}">
                <a16:creationId xmlns:a16="http://schemas.microsoft.com/office/drawing/2014/main" id="{58636017-0309-447A-B19D-896EF85B892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3509" name="Text Box 21">
            <a:extLst>
              <a:ext uri="{FF2B5EF4-FFF2-40B4-BE49-F238E27FC236}">
                <a16:creationId xmlns:a16="http://schemas.microsoft.com/office/drawing/2014/main" id="{46FBE6DA-D605-4153-8645-13220AC0A57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3526" name="Text Box 38">
            <a:extLst>
              <a:ext uri="{FF2B5EF4-FFF2-40B4-BE49-F238E27FC236}">
                <a16:creationId xmlns:a16="http://schemas.microsoft.com/office/drawing/2014/main" id="{4449CAF3-206B-47AE-9772-4A0BD7C2D8AC}"/>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63527" name="Text Box 39">
            <a:extLst>
              <a:ext uri="{FF2B5EF4-FFF2-40B4-BE49-F238E27FC236}">
                <a16:creationId xmlns:a16="http://schemas.microsoft.com/office/drawing/2014/main" id="{560D231B-2A30-4A30-A857-82E088BFA7BA}"/>
              </a:ext>
            </a:extLst>
          </p:cNvPr>
          <p:cNvSpPr txBox="1">
            <a:spLocks noChangeArrowheads="1"/>
          </p:cNvSpPr>
          <p:nvPr/>
        </p:nvSpPr>
        <p:spPr bwMode="auto">
          <a:xfrm>
            <a:off x="838200" y="5113338"/>
            <a:ext cx="16986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Latent nystagmus</a:t>
            </a:r>
          </a:p>
        </p:txBody>
      </p:sp>
      <p:sp>
        <p:nvSpPr>
          <p:cNvPr id="63528" name="Text Box 40">
            <a:extLst>
              <a:ext uri="{FF2B5EF4-FFF2-40B4-BE49-F238E27FC236}">
                <a16:creationId xmlns:a16="http://schemas.microsoft.com/office/drawing/2014/main" id="{0082BFFE-6387-4930-9633-E0C052AB436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3529" name="Line 41">
            <a:extLst>
              <a:ext uri="{FF2B5EF4-FFF2-40B4-BE49-F238E27FC236}">
                <a16:creationId xmlns:a16="http://schemas.microsoft.com/office/drawing/2014/main" id="{29739A26-8F7F-4510-ABD3-5A2B7925837B}"/>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0" name="Line 42">
            <a:extLst>
              <a:ext uri="{FF2B5EF4-FFF2-40B4-BE49-F238E27FC236}">
                <a16:creationId xmlns:a16="http://schemas.microsoft.com/office/drawing/2014/main" id="{00BCF6BD-6F42-4E91-8027-AB6B5C5A21F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1" name="Line 43">
            <a:extLst>
              <a:ext uri="{FF2B5EF4-FFF2-40B4-BE49-F238E27FC236}">
                <a16:creationId xmlns:a16="http://schemas.microsoft.com/office/drawing/2014/main" id="{C0BAC796-B3AC-4214-B478-93F478683B22}"/>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32" name="Line 44">
            <a:extLst>
              <a:ext uri="{FF2B5EF4-FFF2-40B4-BE49-F238E27FC236}">
                <a16:creationId xmlns:a16="http://schemas.microsoft.com/office/drawing/2014/main" id="{04E72D8E-DD48-4C0F-827C-793D2B52FC84}"/>
              </a:ext>
            </a:extLst>
          </p:cNvPr>
          <p:cNvSpPr>
            <a:spLocks noChangeShapeType="1"/>
          </p:cNvSpPr>
          <p:nvPr/>
        </p:nvSpPr>
        <p:spPr bwMode="auto">
          <a:xfrm>
            <a:off x="838200" y="52578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838721F1-1FFB-4F64-A33B-7483862A97E4}"/>
              </a:ext>
            </a:extLst>
          </p:cNvPr>
          <p:cNvSpPr txBox="1">
            <a:spLocks noChangeArrowheads="1"/>
          </p:cNvSpPr>
          <p:nvPr/>
        </p:nvSpPr>
        <p:spPr bwMode="auto">
          <a:xfrm>
            <a:off x="2971800" y="4267200"/>
            <a:ext cx="5105400" cy="2057400"/>
          </a:xfrm>
          <a:prstGeom prst="rect">
            <a:avLst/>
          </a:prstGeom>
          <a:solidFill>
            <a:srgbClr val="66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11430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lvl="1" eaLnBrk="1" hangingPunct="1">
              <a:spcBef>
                <a:spcPct val="0"/>
              </a:spcBef>
              <a:buClrTx/>
              <a:buSzTx/>
              <a:buFontTx/>
              <a:buNone/>
              <a:defRPr/>
            </a:pPr>
            <a:r>
              <a:rPr lang="en-US" altLang="en-US" sz="1600" i="1" dirty="0"/>
              <a:t>Latent nystagmus</a:t>
            </a:r>
          </a:p>
          <a:p>
            <a:pPr lvl="1" eaLnBrk="1" hangingPunct="1">
              <a:spcBef>
                <a:spcPct val="0"/>
              </a:spcBef>
              <a:buClrTx/>
              <a:buSzTx/>
              <a:buFontTx/>
              <a:buNone/>
              <a:defRPr/>
            </a:pPr>
            <a:r>
              <a:rPr lang="en-US" altLang="en-US" sz="1600" b="0" dirty="0">
                <a:solidFill>
                  <a:schemeClr val="bg1">
                    <a:lumMod val="50000"/>
                  </a:schemeClr>
                </a:solidFill>
              </a:rPr>
              <a:t>--No nystagmus when vision is…binocular</a:t>
            </a:r>
          </a:p>
          <a:p>
            <a:pPr lvl="1" eaLnBrk="1" hangingPunct="1">
              <a:spcBef>
                <a:spcPct val="0"/>
              </a:spcBef>
              <a:buClrTx/>
              <a:buSzTx/>
              <a:buFontTx/>
              <a:buNone/>
              <a:defRPr/>
            </a:pPr>
            <a:r>
              <a:rPr lang="en-US" altLang="en-US" sz="1600" b="0" dirty="0">
                <a:solidFill>
                  <a:schemeClr val="bg1">
                    <a:lumMod val="50000"/>
                  </a:schemeClr>
                </a:solidFill>
              </a:rPr>
              <a:t>--When one eye occluded, jerk nystagmus occurs</a:t>
            </a:r>
          </a:p>
          <a:p>
            <a:pPr lvl="1" eaLnBrk="1" hangingPunct="1">
              <a:spcBef>
                <a:spcPct val="0"/>
              </a:spcBef>
              <a:buClrTx/>
              <a:buSzTx/>
              <a:buFontTx/>
              <a:buNone/>
              <a:defRPr/>
            </a:pPr>
            <a:r>
              <a:rPr lang="en-US" altLang="en-US" sz="1600" b="0" dirty="0">
                <a:solidFill>
                  <a:schemeClr val="bg1">
                    <a:lumMod val="50000"/>
                  </a:schemeClr>
                </a:solidFill>
              </a:rPr>
              <a:t>   with the fast phase toward the fixating eye</a:t>
            </a:r>
          </a:p>
          <a:p>
            <a:pPr lvl="1" eaLnBrk="1" hangingPunct="1">
              <a:spcBef>
                <a:spcPct val="0"/>
              </a:spcBef>
              <a:buClrTx/>
              <a:buSzTx/>
              <a:buFontTx/>
              <a:buNone/>
              <a:defRPr/>
            </a:pPr>
            <a:r>
              <a:rPr lang="en-US" altLang="en-US" sz="1600" dirty="0">
                <a:solidFill>
                  <a:srgbClr val="0000FF"/>
                </a:solidFill>
              </a:rPr>
              <a:t>Manifest</a:t>
            </a:r>
            <a:r>
              <a:rPr lang="en-US" altLang="en-US" sz="1600" i="1" dirty="0"/>
              <a:t> latent nystagmus</a:t>
            </a:r>
          </a:p>
          <a:p>
            <a:pPr lvl="1" eaLnBrk="1" hangingPunct="1">
              <a:spcBef>
                <a:spcPct val="0"/>
              </a:spcBef>
              <a:buClrTx/>
              <a:buSzTx/>
              <a:buFontTx/>
              <a:buNone/>
              <a:defRPr/>
            </a:pPr>
            <a:r>
              <a:rPr lang="en-US" altLang="en-US" sz="1600" b="0" dirty="0">
                <a:solidFill>
                  <a:schemeClr val="bg1">
                    <a:lumMod val="50000"/>
                  </a:schemeClr>
                </a:solidFill>
              </a:rPr>
              <a:t>--Sounds like an oxymoron…</a:t>
            </a:r>
          </a:p>
          <a:p>
            <a:pPr lvl="1" eaLnBrk="1" hangingPunct="1">
              <a:spcBef>
                <a:spcPct val="0"/>
              </a:spcBef>
              <a:buClrTx/>
              <a:buSzTx/>
              <a:buFontTx/>
              <a:buNone/>
              <a:defRPr/>
            </a:pPr>
            <a:r>
              <a:rPr lang="en-US" altLang="en-US" sz="1600" b="0" dirty="0">
                <a:solidFill>
                  <a:schemeClr val="bg1">
                    <a:lumMod val="50000"/>
                  </a:schemeClr>
                </a:solidFill>
              </a:rPr>
              <a:t>--Nystagmus present when both eyes are open but   </a:t>
            </a:r>
          </a:p>
          <a:p>
            <a:pPr lvl="1" eaLnBrk="1" hangingPunct="1">
              <a:spcBef>
                <a:spcPct val="0"/>
              </a:spcBef>
              <a:buClrTx/>
              <a:buSzTx/>
              <a:buFontTx/>
              <a:buNone/>
              <a:defRPr/>
            </a:pPr>
            <a:r>
              <a:rPr lang="en-US" altLang="en-US" sz="1600" b="0" dirty="0">
                <a:solidFill>
                  <a:schemeClr val="bg1">
                    <a:lumMod val="50000"/>
                  </a:schemeClr>
                </a:solidFill>
              </a:rPr>
              <a:t>   one is…</a:t>
            </a:r>
            <a:r>
              <a:rPr lang="en-US" altLang="en-US" sz="1600" dirty="0">
                <a:solidFill>
                  <a:schemeClr val="bg1">
                    <a:lumMod val="50000"/>
                  </a:schemeClr>
                </a:solidFill>
              </a:rPr>
              <a:t>suppressed</a:t>
            </a:r>
          </a:p>
        </p:txBody>
      </p:sp>
      <p:sp>
        <p:nvSpPr>
          <p:cNvPr id="63534" name="Slide Number Placeholder 1">
            <a:extLst>
              <a:ext uri="{FF2B5EF4-FFF2-40B4-BE49-F238E27FC236}">
                <a16:creationId xmlns:a16="http://schemas.microsoft.com/office/drawing/2014/main" id="{0FA6752A-44D8-4B54-B3C7-C9BF6A39BBD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9D5B516-144F-4D67-87C1-DDF04A2EA65C}" type="slidenum">
              <a:rPr lang="en-US" altLang="en-US" sz="1000"/>
              <a:pPr>
                <a:spcBef>
                  <a:spcPct val="0"/>
                </a:spcBef>
                <a:buClrTx/>
                <a:buSzTx/>
                <a:buFontTx/>
                <a:buNone/>
              </a:pPr>
              <a:t>76</a:t>
            </a:fld>
            <a:endParaRPr lang="en-US" altLang="en-US" sz="1000"/>
          </a:p>
        </p:txBody>
      </p:sp>
      <p:sp>
        <p:nvSpPr>
          <p:cNvPr id="63535" name="TextBox 1">
            <a:extLst>
              <a:ext uri="{FF2B5EF4-FFF2-40B4-BE49-F238E27FC236}">
                <a16:creationId xmlns:a16="http://schemas.microsoft.com/office/drawing/2014/main" id="{CC186CBB-F5FC-45DF-9F8D-63ABD5D21A93}"/>
              </a:ext>
            </a:extLst>
          </p:cNvPr>
          <p:cNvSpPr txBox="1">
            <a:spLocks noChangeArrowheads="1"/>
          </p:cNvSpPr>
          <p:nvPr/>
        </p:nvSpPr>
        <p:spPr bwMode="auto">
          <a:xfrm>
            <a:off x="5257800" y="3810000"/>
            <a:ext cx="3335338" cy="1169988"/>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Latent nystagmus and manifest latent nystagmus are sometimes referred to by what single name?</a:t>
            </a:r>
          </a:p>
          <a:p>
            <a:pPr eaLnBrk="1" hangingPunct="1">
              <a:spcBef>
                <a:spcPct val="0"/>
              </a:spcBef>
              <a:buClrTx/>
              <a:buSzTx/>
              <a:buFontTx/>
              <a:buNone/>
            </a:pPr>
            <a:r>
              <a:rPr lang="en-US" altLang="en-US" sz="1400" dirty="0">
                <a:solidFill>
                  <a:srgbClr val="0000FF"/>
                </a:solidFill>
              </a:rPr>
              <a:t>Fusion maldevelopment nystagmus syndrome (FMNS)</a:t>
            </a:r>
          </a:p>
        </p:txBody>
      </p:sp>
      <p:sp>
        <p:nvSpPr>
          <p:cNvPr id="63536" name="Oval 2">
            <a:extLst>
              <a:ext uri="{FF2B5EF4-FFF2-40B4-BE49-F238E27FC236}">
                <a16:creationId xmlns:a16="http://schemas.microsoft.com/office/drawing/2014/main" id="{2DF4A1A4-7C77-47C0-8507-529977D21B9C}"/>
              </a:ext>
            </a:extLst>
          </p:cNvPr>
          <p:cNvSpPr>
            <a:spLocks noChangeArrowheads="1"/>
          </p:cNvSpPr>
          <p:nvPr/>
        </p:nvSpPr>
        <p:spPr bwMode="auto">
          <a:xfrm>
            <a:off x="2971800" y="4114800"/>
            <a:ext cx="2133600" cy="617538"/>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3537" name="Oval 48">
            <a:extLst>
              <a:ext uri="{FF2B5EF4-FFF2-40B4-BE49-F238E27FC236}">
                <a16:creationId xmlns:a16="http://schemas.microsoft.com/office/drawing/2014/main" id="{37FE11FD-301B-47A1-97E8-437F33BF2ED5}"/>
              </a:ext>
            </a:extLst>
          </p:cNvPr>
          <p:cNvSpPr>
            <a:spLocks noChangeArrowheads="1"/>
          </p:cNvSpPr>
          <p:nvPr/>
        </p:nvSpPr>
        <p:spPr bwMode="auto">
          <a:xfrm>
            <a:off x="2971800" y="5097463"/>
            <a:ext cx="2905125" cy="617537"/>
          </a:xfrm>
          <a:prstGeom prst="ellipse">
            <a:avLst/>
          </a:prstGeom>
          <a:noFill/>
          <a:ln w="254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2" name="TextBox 31">
            <a:extLst>
              <a:ext uri="{FF2B5EF4-FFF2-40B4-BE49-F238E27FC236}">
                <a16:creationId xmlns:a16="http://schemas.microsoft.com/office/drawing/2014/main" id="{2C768C34-697E-4A49-8FAB-2B58BD1BF35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Text Box 3">
            <a:extLst>
              <a:ext uri="{FF2B5EF4-FFF2-40B4-BE49-F238E27FC236}">
                <a16:creationId xmlns:a16="http://schemas.microsoft.com/office/drawing/2014/main" id="{87666FE5-D6EE-4AF6-9AE9-F93B19AC54A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4516" name="Text Box 4">
            <a:extLst>
              <a:ext uri="{FF2B5EF4-FFF2-40B4-BE49-F238E27FC236}">
                <a16:creationId xmlns:a16="http://schemas.microsoft.com/office/drawing/2014/main" id="{8DBF283B-3E1D-459A-97C1-D8055F604A5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4519" name="Text Box 7">
            <a:extLst>
              <a:ext uri="{FF2B5EF4-FFF2-40B4-BE49-F238E27FC236}">
                <a16:creationId xmlns:a16="http://schemas.microsoft.com/office/drawing/2014/main" id="{258BDCD2-64A9-4D16-A0B6-54C340342029}"/>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4521" name="Line 9">
            <a:extLst>
              <a:ext uri="{FF2B5EF4-FFF2-40B4-BE49-F238E27FC236}">
                <a16:creationId xmlns:a16="http://schemas.microsoft.com/office/drawing/2014/main" id="{545DF546-C86B-44B5-AE14-2C9DBAE26E1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2" name="Line 10">
            <a:extLst>
              <a:ext uri="{FF2B5EF4-FFF2-40B4-BE49-F238E27FC236}">
                <a16:creationId xmlns:a16="http://schemas.microsoft.com/office/drawing/2014/main" id="{76CE7527-5FAC-40E9-BFD7-69FB6199662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3" name="Line 11">
            <a:extLst>
              <a:ext uri="{FF2B5EF4-FFF2-40B4-BE49-F238E27FC236}">
                <a16:creationId xmlns:a16="http://schemas.microsoft.com/office/drawing/2014/main" id="{B5A5C909-7BDC-49CC-8053-C96598550A8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4" name="Line 12">
            <a:extLst>
              <a:ext uri="{FF2B5EF4-FFF2-40B4-BE49-F238E27FC236}">
                <a16:creationId xmlns:a16="http://schemas.microsoft.com/office/drawing/2014/main" id="{83F19E10-D5A2-4707-8300-EC5E81A04E7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9" name="Rectangle 17">
            <a:extLst>
              <a:ext uri="{FF2B5EF4-FFF2-40B4-BE49-F238E27FC236}">
                <a16:creationId xmlns:a16="http://schemas.microsoft.com/office/drawing/2014/main" id="{1EE4B83A-B76B-46AC-87DF-46DB6EB3056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4530" name="Rectangle 18">
            <a:extLst>
              <a:ext uri="{FF2B5EF4-FFF2-40B4-BE49-F238E27FC236}">
                <a16:creationId xmlns:a16="http://schemas.microsoft.com/office/drawing/2014/main" id="{9F95E5A7-58DE-4D6E-BF0A-5D01C081D09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4531" name="Text Box 19">
            <a:extLst>
              <a:ext uri="{FF2B5EF4-FFF2-40B4-BE49-F238E27FC236}">
                <a16:creationId xmlns:a16="http://schemas.microsoft.com/office/drawing/2014/main" id="{7396A760-BA31-4AF2-AD63-32A84A3F9F4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4532" name="Text Box 20">
            <a:extLst>
              <a:ext uri="{FF2B5EF4-FFF2-40B4-BE49-F238E27FC236}">
                <a16:creationId xmlns:a16="http://schemas.microsoft.com/office/drawing/2014/main" id="{3B5E61D3-D097-4107-A6CA-9716F84B801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4533" name="Text Box 21">
            <a:extLst>
              <a:ext uri="{FF2B5EF4-FFF2-40B4-BE49-F238E27FC236}">
                <a16:creationId xmlns:a16="http://schemas.microsoft.com/office/drawing/2014/main" id="{58942F37-1ABF-4549-8878-DCBEF4DC4DA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4550" name="Text Box 38">
            <a:extLst>
              <a:ext uri="{FF2B5EF4-FFF2-40B4-BE49-F238E27FC236}">
                <a16:creationId xmlns:a16="http://schemas.microsoft.com/office/drawing/2014/main" id="{FCB82242-C743-40CD-8151-7E3F48406C53}"/>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4551" name="Text Box 39">
            <a:extLst>
              <a:ext uri="{FF2B5EF4-FFF2-40B4-BE49-F238E27FC236}">
                <a16:creationId xmlns:a16="http://schemas.microsoft.com/office/drawing/2014/main" id="{5D1ADDA0-DD4F-43B7-ADC3-1B0B9A2F6208}"/>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4552" name="Text Box 40">
            <a:extLst>
              <a:ext uri="{FF2B5EF4-FFF2-40B4-BE49-F238E27FC236}">
                <a16:creationId xmlns:a16="http://schemas.microsoft.com/office/drawing/2014/main" id="{4CC8AFFF-71CA-49FB-9472-CED00601CA34}"/>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4553" name="Line 41">
            <a:extLst>
              <a:ext uri="{FF2B5EF4-FFF2-40B4-BE49-F238E27FC236}">
                <a16:creationId xmlns:a16="http://schemas.microsoft.com/office/drawing/2014/main" id="{00DC0C6D-206A-448C-B2D1-0625C89A7EFA}"/>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4" name="Line 42">
            <a:extLst>
              <a:ext uri="{FF2B5EF4-FFF2-40B4-BE49-F238E27FC236}">
                <a16:creationId xmlns:a16="http://schemas.microsoft.com/office/drawing/2014/main" id="{9B3B1856-A8CB-439A-A513-EFD24E684440}"/>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5" name="Line 43">
            <a:extLst>
              <a:ext uri="{FF2B5EF4-FFF2-40B4-BE49-F238E27FC236}">
                <a16:creationId xmlns:a16="http://schemas.microsoft.com/office/drawing/2014/main" id="{BE9C123D-ACE9-4A12-8DF7-958ABA559D6C}"/>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6" name="Line 44">
            <a:extLst>
              <a:ext uri="{FF2B5EF4-FFF2-40B4-BE49-F238E27FC236}">
                <a16:creationId xmlns:a16="http://schemas.microsoft.com/office/drawing/2014/main" id="{D9B07B8A-7025-436C-BB9E-320956ADA4C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7" name="Text Box 46">
            <a:extLst>
              <a:ext uri="{FF2B5EF4-FFF2-40B4-BE49-F238E27FC236}">
                <a16:creationId xmlns:a16="http://schemas.microsoft.com/office/drawing/2014/main" id="{B78D544D-4C81-42C2-8C25-E304593CF5E8}"/>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Ciancia syndrome</a:t>
            </a:r>
          </a:p>
          <a:p>
            <a:pPr lvl="1" eaLnBrk="1" hangingPunct="1">
              <a:spcBef>
                <a:spcPct val="0"/>
              </a:spcBef>
              <a:buClrTx/>
              <a:buSzTx/>
              <a:buFontTx/>
              <a:buNone/>
            </a:pPr>
            <a:r>
              <a:rPr lang="en-US" altLang="en-US" sz="1600" b="0"/>
              <a:t>--Deviation tends to be… </a:t>
            </a:r>
            <a:r>
              <a:rPr lang="en-US" altLang="en-US" sz="1600" b="0" i="1">
                <a:solidFill>
                  <a:srgbClr val="0000FF"/>
                </a:solidFill>
              </a:rPr>
              <a:t>[magnitude]</a:t>
            </a:r>
          </a:p>
          <a:p>
            <a:pPr lvl="1" eaLnBrk="1" hangingPunct="1">
              <a:spcBef>
                <a:spcPct val="0"/>
              </a:spcBef>
              <a:buClrTx/>
              <a:buSzTx/>
              <a:buFontTx/>
              <a:buNone/>
            </a:pPr>
            <a:r>
              <a:rPr lang="en-US" altLang="en-US" sz="1600" b="0">
                <a:solidFill>
                  <a:srgbClr val="99FF99"/>
                </a:solidFill>
              </a:rPr>
              <a:t>--Nystagmus </a:t>
            </a:r>
            <a:r>
              <a:rPr lang="en-US" altLang="en-US" sz="1600">
                <a:solidFill>
                  <a:srgbClr val="99FF99"/>
                </a:solidFill>
              </a:rPr>
              <a:t>increases</a:t>
            </a:r>
            <a:r>
              <a:rPr lang="en-US" altLang="en-US" sz="1600" b="0">
                <a:solidFill>
                  <a:srgbClr val="99FF99"/>
                </a:solidFill>
              </a:rPr>
              <a:t> when the fixating eye…</a:t>
            </a:r>
            <a:r>
              <a:rPr lang="en-US" altLang="en-US" sz="1600">
                <a:solidFill>
                  <a:srgbClr val="99FF99"/>
                </a:solidFill>
              </a:rPr>
              <a:t>ab</a:t>
            </a:r>
            <a:r>
              <a:rPr lang="en-US" altLang="en-US" sz="1600" b="0">
                <a:solidFill>
                  <a:srgbClr val="99FF99"/>
                </a:solidFill>
              </a:rPr>
              <a:t>ducts;   </a:t>
            </a:r>
          </a:p>
          <a:p>
            <a:pPr lvl="1" eaLnBrk="1" hangingPunct="1">
              <a:spcBef>
                <a:spcPct val="0"/>
              </a:spcBef>
              <a:buClrTx/>
              <a:buSzTx/>
              <a:buFontTx/>
              <a:buNone/>
            </a:pPr>
            <a:r>
              <a:rPr lang="en-US" altLang="en-US" sz="1600" b="0">
                <a:solidFill>
                  <a:srgbClr val="99FF99"/>
                </a:solidFill>
              </a:rPr>
              <a:t>  </a:t>
            </a:r>
            <a:r>
              <a:rPr lang="en-US" altLang="en-US" sz="1600">
                <a:solidFill>
                  <a:srgbClr val="99FF99"/>
                </a:solidFill>
              </a:rPr>
              <a:t>decreases</a:t>
            </a:r>
            <a:r>
              <a:rPr lang="en-US" altLang="en-US" sz="1600" b="0">
                <a:solidFill>
                  <a:srgbClr val="99FF99"/>
                </a:solidFill>
              </a:rPr>
              <a:t> when it…</a:t>
            </a:r>
            <a:r>
              <a:rPr lang="en-US" altLang="en-US" sz="1600">
                <a:solidFill>
                  <a:srgbClr val="99FF99"/>
                </a:solidFill>
              </a:rPr>
              <a:t>ad</a:t>
            </a:r>
            <a:r>
              <a:rPr lang="en-US" altLang="en-US" sz="1600" b="0">
                <a:solidFill>
                  <a:srgbClr val="99FF99"/>
                </a:solidFill>
              </a:rPr>
              <a:t>ducts</a:t>
            </a:r>
          </a:p>
        </p:txBody>
      </p:sp>
      <p:sp>
        <p:nvSpPr>
          <p:cNvPr id="64558" name="Slide Number Placeholder 1">
            <a:extLst>
              <a:ext uri="{FF2B5EF4-FFF2-40B4-BE49-F238E27FC236}">
                <a16:creationId xmlns:a16="http://schemas.microsoft.com/office/drawing/2014/main" id="{B7D5CDA7-F857-4C5C-8D8F-31655C39FE0C}"/>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A5D354-6F08-449C-8FDB-BB077ED4176F}" type="slidenum">
              <a:rPr lang="en-US" altLang="en-US" sz="1000"/>
              <a:pPr>
                <a:spcBef>
                  <a:spcPct val="0"/>
                </a:spcBef>
                <a:buClrTx/>
                <a:buSzTx/>
                <a:buFontTx/>
                <a:buNone/>
              </a:pPr>
              <a:t>77</a:t>
            </a:fld>
            <a:endParaRPr lang="en-US" altLang="en-US" sz="1000"/>
          </a:p>
        </p:txBody>
      </p:sp>
      <p:sp>
        <p:nvSpPr>
          <p:cNvPr id="25" name="TextBox 24">
            <a:extLst>
              <a:ext uri="{FF2B5EF4-FFF2-40B4-BE49-F238E27FC236}">
                <a16:creationId xmlns:a16="http://schemas.microsoft.com/office/drawing/2014/main" id="{F789EA86-F163-4675-97DD-0AF6720B1D1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Text Box 3">
            <a:extLst>
              <a:ext uri="{FF2B5EF4-FFF2-40B4-BE49-F238E27FC236}">
                <a16:creationId xmlns:a16="http://schemas.microsoft.com/office/drawing/2014/main" id="{240718BF-C96A-4705-A5DB-4079B6820B05}"/>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5540" name="Text Box 4">
            <a:extLst>
              <a:ext uri="{FF2B5EF4-FFF2-40B4-BE49-F238E27FC236}">
                <a16:creationId xmlns:a16="http://schemas.microsoft.com/office/drawing/2014/main" id="{E5A8AAD5-59C0-484C-ADB8-4385E4D4F20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5545" name="Line 9">
            <a:extLst>
              <a:ext uri="{FF2B5EF4-FFF2-40B4-BE49-F238E27FC236}">
                <a16:creationId xmlns:a16="http://schemas.microsoft.com/office/drawing/2014/main" id="{1B3D5118-11EB-4B86-A308-F1C416BD454D}"/>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6" name="Line 10">
            <a:extLst>
              <a:ext uri="{FF2B5EF4-FFF2-40B4-BE49-F238E27FC236}">
                <a16:creationId xmlns:a16="http://schemas.microsoft.com/office/drawing/2014/main" id="{F84B0188-B167-4AF6-A137-D310756F5F03}"/>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7" name="Line 11">
            <a:extLst>
              <a:ext uri="{FF2B5EF4-FFF2-40B4-BE49-F238E27FC236}">
                <a16:creationId xmlns:a16="http://schemas.microsoft.com/office/drawing/2014/main" id="{F69542FD-8936-4C76-8596-75E037A444B1}"/>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8" name="Line 12">
            <a:extLst>
              <a:ext uri="{FF2B5EF4-FFF2-40B4-BE49-F238E27FC236}">
                <a16:creationId xmlns:a16="http://schemas.microsoft.com/office/drawing/2014/main" id="{52E63D0D-6E74-4F13-A33B-FE54A8AB26FD}"/>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53" name="Rectangle 17">
            <a:extLst>
              <a:ext uri="{FF2B5EF4-FFF2-40B4-BE49-F238E27FC236}">
                <a16:creationId xmlns:a16="http://schemas.microsoft.com/office/drawing/2014/main" id="{D4DEF390-25DD-405B-A8CC-F7984365406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5554" name="Rectangle 18">
            <a:extLst>
              <a:ext uri="{FF2B5EF4-FFF2-40B4-BE49-F238E27FC236}">
                <a16:creationId xmlns:a16="http://schemas.microsoft.com/office/drawing/2014/main" id="{D7834849-9B19-4321-AEA4-5F8686ADBC6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5555" name="Text Box 19">
            <a:extLst>
              <a:ext uri="{FF2B5EF4-FFF2-40B4-BE49-F238E27FC236}">
                <a16:creationId xmlns:a16="http://schemas.microsoft.com/office/drawing/2014/main" id="{DCD6F4C4-67D7-467A-A025-FAF28A12746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5556" name="Text Box 20">
            <a:extLst>
              <a:ext uri="{FF2B5EF4-FFF2-40B4-BE49-F238E27FC236}">
                <a16:creationId xmlns:a16="http://schemas.microsoft.com/office/drawing/2014/main" id="{3225B392-E94E-492C-A5FF-B230E391112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5557" name="Text Box 21">
            <a:extLst>
              <a:ext uri="{FF2B5EF4-FFF2-40B4-BE49-F238E27FC236}">
                <a16:creationId xmlns:a16="http://schemas.microsoft.com/office/drawing/2014/main" id="{EC181C4F-F882-4971-BFC5-66E9894FDF44}"/>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5574" name="Text Box 38">
            <a:extLst>
              <a:ext uri="{FF2B5EF4-FFF2-40B4-BE49-F238E27FC236}">
                <a16:creationId xmlns:a16="http://schemas.microsoft.com/office/drawing/2014/main" id="{E5BAA7A9-7D57-49D4-89BC-8D7062172BE3}"/>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5575" name="Text Box 39">
            <a:extLst>
              <a:ext uri="{FF2B5EF4-FFF2-40B4-BE49-F238E27FC236}">
                <a16:creationId xmlns:a16="http://schemas.microsoft.com/office/drawing/2014/main" id="{B4903AC5-7DCA-45BC-82EE-86CFBCCED9C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5576" name="Text Box 40">
            <a:extLst>
              <a:ext uri="{FF2B5EF4-FFF2-40B4-BE49-F238E27FC236}">
                <a16:creationId xmlns:a16="http://schemas.microsoft.com/office/drawing/2014/main" id="{2FBCBABF-06CB-4E65-AD8B-14F1EE15A56E}"/>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5577" name="Line 41">
            <a:extLst>
              <a:ext uri="{FF2B5EF4-FFF2-40B4-BE49-F238E27FC236}">
                <a16:creationId xmlns:a16="http://schemas.microsoft.com/office/drawing/2014/main" id="{B54DA29B-BD65-4252-8384-D1525447FEA2}"/>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8" name="Line 42">
            <a:extLst>
              <a:ext uri="{FF2B5EF4-FFF2-40B4-BE49-F238E27FC236}">
                <a16:creationId xmlns:a16="http://schemas.microsoft.com/office/drawing/2014/main" id="{4B85BBB4-1000-4167-9B5B-A6C8DF964098}"/>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79" name="Line 43">
            <a:extLst>
              <a:ext uri="{FF2B5EF4-FFF2-40B4-BE49-F238E27FC236}">
                <a16:creationId xmlns:a16="http://schemas.microsoft.com/office/drawing/2014/main" id="{EA9D863B-8574-4DA5-B125-35CCB1A8303F}"/>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0" name="Line 44">
            <a:extLst>
              <a:ext uri="{FF2B5EF4-FFF2-40B4-BE49-F238E27FC236}">
                <a16:creationId xmlns:a16="http://schemas.microsoft.com/office/drawing/2014/main" id="{1AC4CD24-70B0-43A8-9101-654DAE7378ED}"/>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81" name="Text Box 45">
            <a:extLst>
              <a:ext uri="{FF2B5EF4-FFF2-40B4-BE49-F238E27FC236}">
                <a16:creationId xmlns:a16="http://schemas.microsoft.com/office/drawing/2014/main" id="{686C3C27-37FF-4EF4-9550-3DDEAA52D21A}"/>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Ciancia syndrome</a:t>
            </a:r>
          </a:p>
          <a:p>
            <a:pPr lvl="1" eaLnBrk="1" hangingPunct="1">
              <a:spcBef>
                <a:spcPct val="0"/>
              </a:spcBef>
              <a:buClrTx/>
              <a:buSzTx/>
              <a:buFontTx/>
              <a:buNone/>
            </a:pPr>
            <a:r>
              <a:rPr lang="en-US" altLang="en-US" sz="1600" b="0"/>
              <a:t>--Deviation tends to be…</a:t>
            </a:r>
            <a:r>
              <a:rPr lang="en-US" altLang="en-US" sz="1600" b="0">
                <a:solidFill>
                  <a:srgbClr val="0000FF"/>
                </a:solidFill>
              </a:rPr>
              <a:t>very large</a:t>
            </a:r>
            <a:endParaRPr lang="en-US" altLang="en-US" sz="1600" b="0"/>
          </a:p>
          <a:p>
            <a:pPr lvl="1" eaLnBrk="1" hangingPunct="1">
              <a:spcBef>
                <a:spcPct val="0"/>
              </a:spcBef>
              <a:buClrTx/>
              <a:buSzTx/>
              <a:buFontTx/>
              <a:buNone/>
            </a:pPr>
            <a:r>
              <a:rPr lang="en-US" altLang="en-US" sz="1600" b="0">
                <a:solidFill>
                  <a:srgbClr val="99FF99"/>
                </a:solidFill>
              </a:rPr>
              <a:t>--Nystagmus </a:t>
            </a:r>
            <a:r>
              <a:rPr lang="en-US" altLang="en-US" sz="1600">
                <a:solidFill>
                  <a:srgbClr val="99FF99"/>
                </a:solidFill>
              </a:rPr>
              <a:t>increases</a:t>
            </a:r>
            <a:r>
              <a:rPr lang="en-US" altLang="en-US" sz="1600" b="0">
                <a:solidFill>
                  <a:srgbClr val="99FF99"/>
                </a:solidFill>
              </a:rPr>
              <a:t> when the fixating eye…</a:t>
            </a:r>
            <a:r>
              <a:rPr lang="en-US" altLang="en-US" sz="1600">
                <a:solidFill>
                  <a:srgbClr val="99FF99"/>
                </a:solidFill>
              </a:rPr>
              <a:t>ab</a:t>
            </a:r>
            <a:r>
              <a:rPr lang="en-US" altLang="en-US" sz="1600" b="0">
                <a:solidFill>
                  <a:srgbClr val="99FF99"/>
                </a:solidFill>
              </a:rPr>
              <a:t>ducts;   </a:t>
            </a:r>
          </a:p>
          <a:p>
            <a:pPr lvl="1" eaLnBrk="1" hangingPunct="1">
              <a:spcBef>
                <a:spcPct val="0"/>
              </a:spcBef>
              <a:buClrTx/>
              <a:buSzTx/>
              <a:buFontTx/>
              <a:buNone/>
            </a:pPr>
            <a:r>
              <a:rPr lang="en-US" altLang="en-US" sz="1600" b="0">
                <a:solidFill>
                  <a:srgbClr val="99FF99"/>
                </a:solidFill>
              </a:rPr>
              <a:t>  </a:t>
            </a:r>
            <a:r>
              <a:rPr lang="en-US" altLang="en-US" sz="1600">
                <a:solidFill>
                  <a:srgbClr val="99FF99"/>
                </a:solidFill>
              </a:rPr>
              <a:t>decreases</a:t>
            </a:r>
            <a:r>
              <a:rPr lang="en-US" altLang="en-US" sz="1600" b="0">
                <a:solidFill>
                  <a:srgbClr val="99FF99"/>
                </a:solidFill>
              </a:rPr>
              <a:t> when it…</a:t>
            </a:r>
            <a:r>
              <a:rPr lang="en-US" altLang="en-US" sz="1600">
                <a:solidFill>
                  <a:srgbClr val="99FF99"/>
                </a:solidFill>
              </a:rPr>
              <a:t>ad</a:t>
            </a:r>
            <a:r>
              <a:rPr lang="en-US" altLang="en-US" sz="1600" b="0">
                <a:solidFill>
                  <a:srgbClr val="99FF99"/>
                </a:solidFill>
              </a:rPr>
              <a:t>ducts</a:t>
            </a:r>
          </a:p>
        </p:txBody>
      </p:sp>
      <p:sp>
        <p:nvSpPr>
          <p:cNvPr id="65582" name="Slide Number Placeholder 1">
            <a:extLst>
              <a:ext uri="{FF2B5EF4-FFF2-40B4-BE49-F238E27FC236}">
                <a16:creationId xmlns:a16="http://schemas.microsoft.com/office/drawing/2014/main" id="{816F0952-665D-438D-8681-A4481876604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25BBEA1-5B2E-4F3F-923A-64C025F48632}" type="slidenum">
              <a:rPr lang="en-US" altLang="en-US" sz="1000"/>
              <a:pPr>
                <a:spcBef>
                  <a:spcPct val="0"/>
                </a:spcBef>
                <a:buClrTx/>
                <a:buSzTx/>
                <a:buFontTx/>
                <a:buNone/>
              </a:pPr>
              <a:t>78</a:t>
            </a:fld>
            <a:endParaRPr lang="en-US" altLang="en-US" sz="1000"/>
          </a:p>
        </p:txBody>
      </p:sp>
      <p:sp>
        <p:nvSpPr>
          <p:cNvPr id="24" name="TextBox 23">
            <a:extLst>
              <a:ext uri="{FF2B5EF4-FFF2-40B4-BE49-F238E27FC236}">
                <a16:creationId xmlns:a16="http://schemas.microsoft.com/office/drawing/2014/main" id="{76E6B14E-7263-443C-A3EB-EA3B5C0683B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79</a:t>
            </a:fld>
            <a:endParaRPr lang="en-US" altLang="en-US" sz="1000"/>
          </a:p>
        </p:txBody>
      </p:sp>
      <p:sp>
        <p:nvSpPr>
          <p:cNvPr id="3" name="TextBox 2">
            <a:extLst>
              <a:ext uri="{FF2B5EF4-FFF2-40B4-BE49-F238E27FC236}">
                <a16:creationId xmlns:a16="http://schemas.microsoft.com/office/drawing/2014/main" id="{066DDF57-5157-4C8B-A49B-3A3E43440338}"/>
              </a:ext>
            </a:extLst>
          </p:cNvPr>
          <p:cNvSpPr txBox="1"/>
          <p:nvPr/>
        </p:nvSpPr>
        <p:spPr>
          <a:xfrm>
            <a:off x="3659737" y="5936974"/>
            <a:ext cx="1824538" cy="338554"/>
          </a:xfrm>
          <a:prstGeom prst="rect">
            <a:avLst/>
          </a:prstGeom>
          <a:noFill/>
        </p:spPr>
        <p:txBody>
          <a:bodyPr wrap="none" rtlCol="0">
            <a:spAutoFit/>
          </a:bodyPr>
          <a:lstStyle/>
          <a:p>
            <a:pPr algn="ctr"/>
            <a:r>
              <a:rPr lang="en-US" sz="1600" b="0" dirty="0"/>
              <a:t>Ciancia syndrome</a:t>
            </a:r>
          </a:p>
        </p:txBody>
      </p:sp>
      <p:pic>
        <p:nvPicPr>
          <p:cNvPr id="4" name="Picture 3">
            <a:extLst>
              <a:ext uri="{FF2B5EF4-FFF2-40B4-BE49-F238E27FC236}">
                <a16:creationId xmlns:a16="http://schemas.microsoft.com/office/drawing/2014/main" id="{8D2523CC-C993-4A4A-8037-E2C7F16EC5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0" y="1714500"/>
            <a:ext cx="4572000" cy="3429000"/>
          </a:xfrm>
          <a:prstGeom prst="rect">
            <a:avLst/>
          </a:prstGeom>
        </p:spPr>
      </p:pic>
      <p:sp>
        <p:nvSpPr>
          <p:cNvPr id="7" name="TextBox 6">
            <a:extLst>
              <a:ext uri="{FF2B5EF4-FFF2-40B4-BE49-F238E27FC236}">
                <a16:creationId xmlns:a16="http://schemas.microsoft.com/office/drawing/2014/main" id="{0A90138E-45BD-4EC3-9596-71531E2293E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9212463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2554545"/>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endParaRPr lang="en-US" altLang="en-US" sz="1600" b="0" dirty="0">
              <a:solidFill>
                <a:srgbClr val="0000FF"/>
              </a:solidFill>
            </a:endParaRP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8</a:t>
            </a:fld>
            <a:endParaRPr lang="en-US" altLang="en-US" sz="1000"/>
          </a:p>
        </p:txBody>
      </p:sp>
      <p:sp>
        <p:nvSpPr>
          <p:cNvPr id="4" name="TextBox 3">
            <a:extLst>
              <a:ext uri="{FF2B5EF4-FFF2-40B4-BE49-F238E27FC236}">
                <a16:creationId xmlns:a16="http://schemas.microsoft.com/office/drawing/2014/main" id="{C1257D92-6757-4247-9EC9-57D409ABE100}"/>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264136397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Text Box 3">
            <a:extLst>
              <a:ext uri="{FF2B5EF4-FFF2-40B4-BE49-F238E27FC236}">
                <a16:creationId xmlns:a16="http://schemas.microsoft.com/office/drawing/2014/main" id="{9E403951-A420-4E3B-8BF3-A2B52FE8BD1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6564" name="Text Box 4">
            <a:extLst>
              <a:ext uri="{FF2B5EF4-FFF2-40B4-BE49-F238E27FC236}">
                <a16:creationId xmlns:a16="http://schemas.microsoft.com/office/drawing/2014/main" id="{F7BE0F48-A4FE-43AF-9563-159647F88DB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6567" name="Text Box 7">
            <a:extLst>
              <a:ext uri="{FF2B5EF4-FFF2-40B4-BE49-F238E27FC236}">
                <a16:creationId xmlns:a16="http://schemas.microsoft.com/office/drawing/2014/main" id="{A538B176-9560-4346-8981-277F3AF2AB37}"/>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6568" name="Text Box 8">
            <a:extLst>
              <a:ext uri="{FF2B5EF4-FFF2-40B4-BE49-F238E27FC236}">
                <a16:creationId xmlns:a16="http://schemas.microsoft.com/office/drawing/2014/main" id="{3B5EBE14-1B30-4CF1-8385-A9E92C8E35B8}"/>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6569" name="Line 9">
            <a:extLst>
              <a:ext uri="{FF2B5EF4-FFF2-40B4-BE49-F238E27FC236}">
                <a16:creationId xmlns:a16="http://schemas.microsoft.com/office/drawing/2014/main" id="{2D25AD4C-A65F-4DBB-892F-31A167DC073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0" name="Line 10">
            <a:extLst>
              <a:ext uri="{FF2B5EF4-FFF2-40B4-BE49-F238E27FC236}">
                <a16:creationId xmlns:a16="http://schemas.microsoft.com/office/drawing/2014/main" id="{2EF242B2-E01D-4BCB-ABB5-5FFF840B695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1" name="Line 11">
            <a:extLst>
              <a:ext uri="{FF2B5EF4-FFF2-40B4-BE49-F238E27FC236}">
                <a16:creationId xmlns:a16="http://schemas.microsoft.com/office/drawing/2014/main" id="{647A9EF9-A5E1-4F91-8448-C7EAD908CD65}"/>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2" name="Line 12">
            <a:extLst>
              <a:ext uri="{FF2B5EF4-FFF2-40B4-BE49-F238E27FC236}">
                <a16:creationId xmlns:a16="http://schemas.microsoft.com/office/drawing/2014/main" id="{2D8DBD31-2926-4DA4-B68B-969F79DD673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7" name="Rectangle 17">
            <a:extLst>
              <a:ext uri="{FF2B5EF4-FFF2-40B4-BE49-F238E27FC236}">
                <a16:creationId xmlns:a16="http://schemas.microsoft.com/office/drawing/2014/main" id="{5002F60D-2844-4029-B06D-C121169A591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6578" name="Rectangle 18">
            <a:extLst>
              <a:ext uri="{FF2B5EF4-FFF2-40B4-BE49-F238E27FC236}">
                <a16:creationId xmlns:a16="http://schemas.microsoft.com/office/drawing/2014/main" id="{7AB96A37-A4D4-4FC9-9B6A-E069B88E6D4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6579" name="Text Box 19">
            <a:extLst>
              <a:ext uri="{FF2B5EF4-FFF2-40B4-BE49-F238E27FC236}">
                <a16:creationId xmlns:a16="http://schemas.microsoft.com/office/drawing/2014/main" id="{1DB232A7-3459-4B79-9B05-928151F44E7B}"/>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6580" name="Text Box 20">
            <a:extLst>
              <a:ext uri="{FF2B5EF4-FFF2-40B4-BE49-F238E27FC236}">
                <a16:creationId xmlns:a16="http://schemas.microsoft.com/office/drawing/2014/main" id="{A174EC71-6C89-46D8-8B65-A4F662D2461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6581" name="Text Box 21">
            <a:extLst>
              <a:ext uri="{FF2B5EF4-FFF2-40B4-BE49-F238E27FC236}">
                <a16:creationId xmlns:a16="http://schemas.microsoft.com/office/drawing/2014/main" id="{8DFB2F06-1F23-4DA7-AC4B-BB0C83F73BC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6598" name="Text Box 38">
            <a:extLst>
              <a:ext uri="{FF2B5EF4-FFF2-40B4-BE49-F238E27FC236}">
                <a16:creationId xmlns:a16="http://schemas.microsoft.com/office/drawing/2014/main" id="{8684A604-9C8B-47C9-85F7-034860D9AF72}"/>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6599" name="Text Box 39">
            <a:extLst>
              <a:ext uri="{FF2B5EF4-FFF2-40B4-BE49-F238E27FC236}">
                <a16:creationId xmlns:a16="http://schemas.microsoft.com/office/drawing/2014/main" id="{627F32C9-4F0F-4D76-AE70-F16D608822DE}"/>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6600" name="Text Box 40">
            <a:extLst>
              <a:ext uri="{FF2B5EF4-FFF2-40B4-BE49-F238E27FC236}">
                <a16:creationId xmlns:a16="http://schemas.microsoft.com/office/drawing/2014/main" id="{7FC4412D-45E5-4553-BDAA-6983A790965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6601" name="Line 41">
            <a:extLst>
              <a:ext uri="{FF2B5EF4-FFF2-40B4-BE49-F238E27FC236}">
                <a16:creationId xmlns:a16="http://schemas.microsoft.com/office/drawing/2014/main" id="{8B9AF8EB-F38D-4445-A40F-300723EECD8B}"/>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2" name="Line 42">
            <a:extLst>
              <a:ext uri="{FF2B5EF4-FFF2-40B4-BE49-F238E27FC236}">
                <a16:creationId xmlns:a16="http://schemas.microsoft.com/office/drawing/2014/main" id="{23D8BE68-12BD-45E5-8B60-953CB257326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3" name="Line 43">
            <a:extLst>
              <a:ext uri="{FF2B5EF4-FFF2-40B4-BE49-F238E27FC236}">
                <a16:creationId xmlns:a16="http://schemas.microsoft.com/office/drawing/2014/main" id="{FB8AA533-C20B-4890-9BDC-973711EC02FC}"/>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4" name="Line 44">
            <a:extLst>
              <a:ext uri="{FF2B5EF4-FFF2-40B4-BE49-F238E27FC236}">
                <a16:creationId xmlns:a16="http://schemas.microsoft.com/office/drawing/2014/main" id="{3BD3AD6E-05B0-42E5-8143-71329E60F6E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605" name="Text Box 45">
            <a:extLst>
              <a:ext uri="{FF2B5EF4-FFF2-40B4-BE49-F238E27FC236}">
                <a16:creationId xmlns:a16="http://schemas.microsoft.com/office/drawing/2014/main" id="{0CF88F20-78C5-427C-9043-A2783AA7AA27}"/>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Ciancia syndrome</a:t>
            </a:r>
          </a:p>
          <a:p>
            <a:pPr lvl="1" eaLnBrk="1" hangingPunct="1">
              <a:spcBef>
                <a:spcPct val="0"/>
              </a:spcBef>
              <a:buClrTx/>
              <a:buSzTx/>
              <a:buFontTx/>
              <a:buNone/>
            </a:pPr>
            <a:r>
              <a:rPr lang="en-US" altLang="en-US" sz="1600" b="0"/>
              <a:t>--Deviation tends to be…</a:t>
            </a:r>
            <a:r>
              <a:rPr lang="en-US" altLang="en-US" sz="1600">
                <a:solidFill>
                  <a:srgbClr val="0000FF"/>
                </a:solidFill>
              </a:rPr>
              <a:t>very</a:t>
            </a:r>
            <a:r>
              <a:rPr lang="en-US" altLang="en-US" sz="1600" b="0">
                <a:solidFill>
                  <a:srgbClr val="0000FF"/>
                </a:solidFill>
              </a:rPr>
              <a:t> </a:t>
            </a:r>
            <a:r>
              <a:rPr lang="en-US" altLang="en-US" sz="1600">
                <a:solidFill>
                  <a:srgbClr val="0000FF"/>
                </a:solidFill>
              </a:rPr>
              <a:t>large</a:t>
            </a:r>
            <a:endParaRPr lang="en-US" altLang="en-US" sz="1600"/>
          </a:p>
          <a:p>
            <a:pPr lvl="1" eaLnBrk="1" hangingPunct="1">
              <a:spcBef>
                <a:spcPct val="0"/>
              </a:spcBef>
              <a:buClrTx/>
              <a:buSzTx/>
              <a:buFontTx/>
              <a:buNone/>
            </a:pPr>
            <a:r>
              <a:rPr lang="en-US" altLang="en-US" sz="1600" b="0">
                <a:solidFill>
                  <a:srgbClr val="99FF99"/>
                </a:solidFill>
              </a:rPr>
              <a:t>--Nystagmus </a:t>
            </a:r>
            <a:r>
              <a:rPr lang="en-US" altLang="en-US" sz="1600">
                <a:solidFill>
                  <a:srgbClr val="99FF99"/>
                </a:solidFill>
              </a:rPr>
              <a:t>increases</a:t>
            </a:r>
            <a:r>
              <a:rPr lang="en-US" altLang="en-US" sz="1600" b="0">
                <a:solidFill>
                  <a:srgbClr val="99FF99"/>
                </a:solidFill>
              </a:rPr>
              <a:t> when the fixating eye…</a:t>
            </a:r>
            <a:r>
              <a:rPr lang="en-US" altLang="en-US" sz="1600">
                <a:solidFill>
                  <a:srgbClr val="99FF99"/>
                </a:solidFill>
              </a:rPr>
              <a:t>ab</a:t>
            </a:r>
            <a:r>
              <a:rPr lang="en-US" altLang="en-US" sz="1600" b="0">
                <a:solidFill>
                  <a:srgbClr val="99FF99"/>
                </a:solidFill>
              </a:rPr>
              <a:t>ducts;   </a:t>
            </a:r>
          </a:p>
          <a:p>
            <a:pPr lvl="1" eaLnBrk="1" hangingPunct="1">
              <a:spcBef>
                <a:spcPct val="0"/>
              </a:spcBef>
              <a:buClrTx/>
              <a:buSzTx/>
              <a:buFontTx/>
              <a:buNone/>
            </a:pPr>
            <a:r>
              <a:rPr lang="en-US" altLang="en-US" sz="1600" b="0">
                <a:solidFill>
                  <a:srgbClr val="99FF99"/>
                </a:solidFill>
              </a:rPr>
              <a:t>  </a:t>
            </a:r>
            <a:r>
              <a:rPr lang="en-US" altLang="en-US" sz="1600">
                <a:solidFill>
                  <a:srgbClr val="99FF99"/>
                </a:solidFill>
              </a:rPr>
              <a:t>decreases</a:t>
            </a:r>
            <a:r>
              <a:rPr lang="en-US" altLang="en-US" sz="1600" b="0">
                <a:solidFill>
                  <a:srgbClr val="99FF99"/>
                </a:solidFill>
              </a:rPr>
              <a:t> when it…</a:t>
            </a:r>
            <a:r>
              <a:rPr lang="en-US" altLang="en-US" sz="1600">
                <a:solidFill>
                  <a:srgbClr val="99FF99"/>
                </a:solidFill>
              </a:rPr>
              <a:t>ad</a:t>
            </a:r>
            <a:r>
              <a:rPr lang="en-US" altLang="en-US" sz="1600" b="0">
                <a:solidFill>
                  <a:srgbClr val="99FF99"/>
                </a:solidFill>
              </a:rPr>
              <a:t>ducts</a:t>
            </a:r>
          </a:p>
        </p:txBody>
      </p:sp>
      <p:sp>
        <p:nvSpPr>
          <p:cNvPr id="66606" name="Slide Number Placeholder 1">
            <a:extLst>
              <a:ext uri="{FF2B5EF4-FFF2-40B4-BE49-F238E27FC236}">
                <a16:creationId xmlns:a16="http://schemas.microsoft.com/office/drawing/2014/main" id="{616CD63D-ED34-4511-A45C-CA45E6BB000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393330A-87D5-4F37-97CC-8F7970E7D663}" type="slidenum">
              <a:rPr lang="en-US" altLang="en-US" sz="1000"/>
              <a:pPr>
                <a:spcBef>
                  <a:spcPct val="0"/>
                </a:spcBef>
                <a:buClrTx/>
                <a:buSzTx/>
                <a:buFontTx/>
                <a:buNone/>
              </a:pPr>
              <a:t>80</a:t>
            </a:fld>
            <a:endParaRPr lang="en-US" altLang="en-US" sz="1000"/>
          </a:p>
        </p:txBody>
      </p:sp>
      <p:sp>
        <p:nvSpPr>
          <p:cNvPr id="66607" name="TextBox 1">
            <a:extLst>
              <a:ext uri="{FF2B5EF4-FFF2-40B4-BE49-F238E27FC236}">
                <a16:creationId xmlns:a16="http://schemas.microsoft.com/office/drawing/2014/main" id="{F9E4CCB3-BD91-470C-9A0B-78496068FB6C}"/>
              </a:ext>
            </a:extLst>
          </p:cNvPr>
          <p:cNvSpPr txBox="1">
            <a:spLocks noChangeArrowheads="1"/>
          </p:cNvSpPr>
          <p:nvPr/>
        </p:nvSpPr>
        <p:spPr bwMode="auto">
          <a:xfrm>
            <a:off x="6281738" y="5334000"/>
            <a:ext cx="2185987"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a:solidFill>
                  <a:srgbClr val="0000FF"/>
                </a:solidFill>
              </a:rPr>
              <a:t>How large is ‘very large’?</a:t>
            </a:r>
          </a:p>
          <a:p>
            <a:pPr eaLnBrk="1" hangingPunct="1">
              <a:spcBef>
                <a:spcPct val="0"/>
              </a:spcBef>
              <a:buClrTx/>
              <a:buSzTx/>
              <a:buFontTx/>
              <a:buNone/>
            </a:pPr>
            <a:r>
              <a:rPr lang="en-US" altLang="en-US" sz="1400">
                <a:solidFill>
                  <a:srgbClr val="FFFF00"/>
                </a:solidFill>
              </a:rPr>
              <a:t>Greater than 50</a:t>
            </a:r>
            <a:r>
              <a:rPr lang="en-US" altLang="en-US" sz="1400">
                <a:solidFill>
                  <a:srgbClr val="FFFF00"/>
                </a:solidFill>
                <a:latin typeface="Symbol" panose="05050102010706020507" pitchFamily="18" charset="2"/>
              </a:rPr>
              <a:t>D</a:t>
            </a:r>
            <a:endParaRPr lang="en-US" altLang="en-US" sz="1400">
              <a:solidFill>
                <a:srgbClr val="FFFF00"/>
              </a:solidFill>
            </a:endParaRPr>
          </a:p>
        </p:txBody>
      </p:sp>
      <p:sp>
        <p:nvSpPr>
          <p:cNvPr id="27" name="TextBox 26">
            <a:extLst>
              <a:ext uri="{FF2B5EF4-FFF2-40B4-BE49-F238E27FC236}">
                <a16:creationId xmlns:a16="http://schemas.microsoft.com/office/drawing/2014/main" id="{1BCB4710-6AB3-4C13-9FE2-2170638FD12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a:extLst>
              <a:ext uri="{FF2B5EF4-FFF2-40B4-BE49-F238E27FC236}">
                <a16:creationId xmlns:a16="http://schemas.microsoft.com/office/drawing/2014/main" id="{851FB7DB-C3EA-43B1-B187-6A9C6AB6D30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7588" name="Text Box 4">
            <a:extLst>
              <a:ext uri="{FF2B5EF4-FFF2-40B4-BE49-F238E27FC236}">
                <a16:creationId xmlns:a16="http://schemas.microsoft.com/office/drawing/2014/main" id="{EA5398EB-55A4-4824-815C-53181B50478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7591" name="Text Box 7">
            <a:extLst>
              <a:ext uri="{FF2B5EF4-FFF2-40B4-BE49-F238E27FC236}">
                <a16:creationId xmlns:a16="http://schemas.microsoft.com/office/drawing/2014/main" id="{C72194AC-05B7-4CB0-893D-39DBF40790C9}"/>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7592" name="Text Box 8">
            <a:extLst>
              <a:ext uri="{FF2B5EF4-FFF2-40B4-BE49-F238E27FC236}">
                <a16:creationId xmlns:a16="http://schemas.microsoft.com/office/drawing/2014/main" id="{E4F8E3EC-CD4D-4DED-91E2-20A523A84B1F}"/>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7593" name="Line 9">
            <a:extLst>
              <a:ext uri="{FF2B5EF4-FFF2-40B4-BE49-F238E27FC236}">
                <a16:creationId xmlns:a16="http://schemas.microsoft.com/office/drawing/2014/main" id="{0F14BCB6-1917-4F7D-B29C-D4C55117FB8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4" name="Line 10">
            <a:extLst>
              <a:ext uri="{FF2B5EF4-FFF2-40B4-BE49-F238E27FC236}">
                <a16:creationId xmlns:a16="http://schemas.microsoft.com/office/drawing/2014/main" id="{0AB2AD6C-022A-45CD-9238-8ED150D6CC1A}"/>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5" name="Line 11">
            <a:extLst>
              <a:ext uri="{FF2B5EF4-FFF2-40B4-BE49-F238E27FC236}">
                <a16:creationId xmlns:a16="http://schemas.microsoft.com/office/drawing/2014/main" id="{6CC1249E-548B-41CA-841E-7EC6D31120AE}"/>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6" name="Line 12">
            <a:extLst>
              <a:ext uri="{FF2B5EF4-FFF2-40B4-BE49-F238E27FC236}">
                <a16:creationId xmlns:a16="http://schemas.microsoft.com/office/drawing/2014/main" id="{2A7FB59C-10C0-45B9-B851-2A665755C3F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01" name="Rectangle 17">
            <a:extLst>
              <a:ext uri="{FF2B5EF4-FFF2-40B4-BE49-F238E27FC236}">
                <a16:creationId xmlns:a16="http://schemas.microsoft.com/office/drawing/2014/main" id="{1ABF029D-6C6E-4251-B9B1-A6089A1A57D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7602" name="Rectangle 18">
            <a:extLst>
              <a:ext uri="{FF2B5EF4-FFF2-40B4-BE49-F238E27FC236}">
                <a16:creationId xmlns:a16="http://schemas.microsoft.com/office/drawing/2014/main" id="{62F96B13-29B2-4962-BE14-4F48911DC64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7603" name="Text Box 19">
            <a:extLst>
              <a:ext uri="{FF2B5EF4-FFF2-40B4-BE49-F238E27FC236}">
                <a16:creationId xmlns:a16="http://schemas.microsoft.com/office/drawing/2014/main" id="{58F97FBD-FA52-4888-B60D-2386192F2EC0}"/>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7604" name="Text Box 20">
            <a:extLst>
              <a:ext uri="{FF2B5EF4-FFF2-40B4-BE49-F238E27FC236}">
                <a16:creationId xmlns:a16="http://schemas.microsoft.com/office/drawing/2014/main" id="{7AFFB7A4-04C6-43D1-9E91-51AC5AD720D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7605" name="Text Box 21">
            <a:extLst>
              <a:ext uri="{FF2B5EF4-FFF2-40B4-BE49-F238E27FC236}">
                <a16:creationId xmlns:a16="http://schemas.microsoft.com/office/drawing/2014/main" id="{DAE28E29-2932-4108-BAF2-E32DDA989AD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7622" name="Text Box 38">
            <a:extLst>
              <a:ext uri="{FF2B5EF4-FFF2-40B4-BE49-F238E27FC236}">
                <a16:creationId xmlns:a16="http://schemas.microsoft.com/office/drawing/2014/main" id="{7B07BDC0-D60D-4047-BE59-D38DFE7A2616}"/>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7623" name="Text Box 39">
            <a:extLst>
              <a:ext uri="{FF2B5EF4-FFF2-40B4-BE49-F238E27FC236}">
                <a16:creationId xmlns:a16="http://schemas.microsoft.com/office/drawing/2014/main" id="{946449FB-2FB9-40D1-AF1B-C800C829C364}"/>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7624" name="Text Box 40">
            <a:extLst>
              <a:ext uri="{FF2B5EF4-FFF2-40B4-BE49-F238E27FC236}">
                <a16:creationId xmlns:a16="http://schemas.microsoft.com/office/drawing/2014/main" id="{F0781C85-E624-4DCF-8EB1-3130749894D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7625" name="Line 41">
            <a:extLst>
              <a:ext uri="{FF2B5EF4-FFF2-40B4-BE49-F238E27FC236}">
                <a16:creationId xmlns:a16="http://schemas.microsoft.com/office/drawing/2014/main" id="{1EE293C7-4B85-4A0F-A7FC-04780D1F89D1}"/>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26" name="Line 42">
            <a:extLst>
              <a:ext uri="{FF2B5EF4-FFF2-40B4-BE49-F238E27FC236}">
                <a16:creationId xmlns:a16="http://schemas.microsoft.com/office/drawing/2014/main" id="{66D06764-1F4F-4F56-B78B-414A30DC9517}"/>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27" name="Line 43">
            <a:extLst>
              <a:ext uri="{FF2B5EF4-FFF2-40B4-BE49-F238E27FC236}">
                <a16:creationId xmlns:a16="http://schemas.microsoft.com/office/drawing/2014/main" id="{BA9A2C7F-76B4-4391-AB98-372BC7D65856}"/>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28" name="Line 44">
            <a:extLst>
              <a:ext uri="{FF2B5EF4-FFF2-40B4-BE49-F238E27FC236}">
                <a16:creationId xmlns:a16="http://schemas.microsoft.com/office/drawing/2014/main" id="{0EBC04A7-7274-42AB-9F0B-567D69C124F7}"/>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629" name="Text Box 45">
            <a:extLst>
              <a:ext uri="{FF2B5EF4-FFF2-40B4-BE49-F238E27FC236}">
                <a16:creationId xmlns:a16="http://schemas.microsoft.com/office/drawing/2014/main" id="{4DDC6475-1B68-42F3-802C-EC41501E0833}"/>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dirty="0"/>
              <a:t>Ciancia syndrome</a:t>
            </a:r>
          </a:p>
          <a:p>
            <a:pPr lvl="1" eaLnBrk="1" hangingPunct="1">
              <a:spcBef>
                <a:spcPct val="0"/>
              </a:spcBef>
              <a:buClrTx/>
              <a:buSzTx/>
              <a:buFontTx/>
              <a:buNone/>
            </a:pPr>
            <a:r>
              <a:rPr lang="en-US" altLang="en-US" sz="1600" b="0" dirty="0"/>
              <a:t>--Deviation tends to be…</a:t>
            </a:r>
            <a:r>
              <a:rPr lang="en-US" altLang="en-US" sz="1600" dirty="0">
                <a:solidFill>
                  <a:srgbClr val="0000FF"/>
                </a:solidFill>
              </a:rPr>
              <a:t>very</a:t>
            </a:r>
            <a:r>
              <a:rPr lang="en-US" altLang="en-US" sz="1600" b="0" dirty="0">
                <a:solidFill>
                  <a:srgbClr val="0000FF"/>
                </a:solidFill>
              </a:rPr>
              <a:t> </a:t>
            </a:r>
            <a:r>
              <a:rPr lang="en-US" altLang="en-US" sz="1600" dirty="0">
                <a:solidFill>
                  <a:srgbClr val="0000FF"/>
                </a:solidFill>
              </a:rPr>
              <a:t>large</a:t>
            </a:r>
            <a:endParaRPr lang="en-US" altLang="en-US" sz="1600" dirty="0"/>
          </a:p>
          <a:p>
            <a:pPr lvl="1" eaLnBrk="1" hangingPunct="1">
              <a:spcBef>
                <a:spcPct val="0"/>
              </a:spcBef>
              <a:buClrTx/>
              <a:buSzTx/>
              <a:buFontTx/>
              <a:buNone/>
            </a:pPr>
            <a:r>
              <a:rPr lang="en-US" altLang="en-US" sz="1600" b="0" dirty="0">
                <a:solidFill>
                  <a:srgbClr val="99FF99"/>
                </a:solidFill>
              </a:rPr>
              <a:t>--Nystagmus </a:t>
            </a:r>
            <a:r>
              <a:rPr lang="en-US" altLang="en-US" sz="1600" dirty="0">
                <a:solidFill>
                  <a:srgbClr val="99FF99"/>
                </a:solidFill>
              </a:rPr>
              <a:t>increases</a:t>
            </a:r>
            <a:r>
              <a:rPr lang="en-US" altLang="en-US" sz="1600" b="0" dirty="0">
                <a:solidFill>
                  <a:srgbClr val="99FF99"/>
                </a:solidFill>
              </a:rPr>
              <a:t> when the fixating eye…</a:t>
            </a:r>
            <a:r>
              <a:rPr lang="en-US" altLang="en-US" sz="1600" dirty="0">
                <a:solidFill>
                  <a:srgbClr val="99FF99"/>
                </a:solidFill>
              </a:rPr>
              <a:t>ab</a:t>
            </a:r>
            <a:r>
              <a:rPr lang="en-US" altLang="en-US" sz="1600" b="0" dirty="0">
                <a:solidFill>
                  <a:srgbClr val="99FF99"/>
                </a:solidFill>
              </a:rPr>
              <a:t>ducts;   </a:t>
            </a:r>
          </a:p>
          <a:p>
            <a:pPr lvl="1" eaLnBrk="1" hangingPunct="1">
              <a:spcBef>
                <a:spcPct val="0"/>
              </a:spcBef>
              <a:buClrTx/>
              <a:buSzTx/>
              <a:buFontTx/>
              <a:buNone/>
            </a:pPr>
            <a:r>
              <a:rPr lang="en-US" altLang="en-US" sz="1600" b="0" dirty="0">
                <a:solidFill>
                  <a:srgbClr val="99FF99"/>
                </a:solidFill>
              </a:rPr>
              <a:t>  </a:t>
            </a:r>
            <a:r>
              <a:rPr lang="en-US" altLang="en-US" sz="1600" dirty="0">
                <a:solidFill>
                  <a:srgbClr val="99FF99"/>
                </a:solidFill>
              </a:rPr>
              <a:t>decreases</a:t>
            </a:r>
            <a:r>
              <a:rPr lang="en-US" altLang="en-US" sz="1600" b="0" dirty="0">
                <a:solidFill>
                  <a:srgbClr val="99FF99"/>
                </a:solidFill>
              </a:rPr>
              <a:t> when it…</a:t>
            </a:r>
            <a:r>
              <a:rPr lang="en-US" altLang="en-US" sz="1600" dirty="0">
                <a:solidFill>
                  <a:srgbClr val="99FF99"/>
                </a:solidFill>
              </a:rPr>
              <a:t>ad</a:t>
            </a:r>
            <a:r>
              <a:rPr lang="en-US" altLang="en-US" sz="1600" b="0" dirty="0">
                <a:solidFill>
                  <a:srgbClr val="99FF99"/>
                </a:solidFill>
              </a:rPr>
              <a:t>ducts</a:t>
            </a:r>
          </a:p>
        </p:txBody>
      </p:sp>
      <p:sp>
        <p:nvSpPr>
          <p:cNvPr id="67630" name="Slide Number Placeholder 1">
            <a:extLst>
              <a:ext uri="{FF2B5EF4-FFF2-40B4-BE49-F238E27FC236}">
                <a16:creationId xmlns:a16="http://schemas.microsoft.com/office/drawing/2014/main" id="{9E8D1881-5EE5-4470-98BA-BEB483A57E6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636A262-9D0C-4E77-A4E9-37D280F5AA92}" type="slidenum">
              <a:rPr lang="en-US" altLang="en-US" sz="1000"/>
              <a:pPr>
                <a:spcBef>
                  <a:spcPct val="0"/>
                </a:spcBef>
                <a:buClrTx/>
                <a:buSzTx/>
                <a:buFontTx/>
                <a:buNone/>
              </a:pPr>
              <a:t>81</a:t>
            </a:fld>
            <a:endParaRPr lang="en-US" altLang="en-US" sz="1000"/>
          </a:p>
        </p:txBody>
      </p:sp>
      <p:sp>
        <p:nvSpPr>
          <p:cNvPr id="67631" name="TextBox 1">
            <a:extLst>
              <a:ext uri="{FF2B5EF4-FFF2-40B4-BE49-F238E27FC236}">
                <a16:creationId xmlns:a16="http://schemas.microsoft.com/office/drawing/2014/main" id="{909F69A3-684B-4C89-8A7A-20E79A56FCC9}"/>
              </a:ext>
            </a:extLst>
          </p:cNvPr>
          <p:cNvSpPr txBox="1">
            <a:spLocks noChangeArrowheads="1"/>
          </p:cNvSpPr>
          <p:nvPr/>
        </p:nvSpPr>
        <p:spPr bwMode="auto">
          <a:xfrm>
            <a:off x="6281738" y="5334000"/>
            <a:ext cx="2185987" cy="52387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How large is ‘very large’?</a:t>
            </a:r>
          </a:p>
          <a:p>
            <a:pPr eaLnBrk="1" hangingPunct="1">
              <a:spcBef>
                <a:spcPct val="0"/>
              </a:spcBef>
              <a:buClrTx/>
              <a:buSzTx/>
              <a:buFontTx/>
              <a:buNone/>
            </a:pPr>
            <a:r>
              <a:rPr lang="en-US" altLang="en-US" sz="1400" dirty="0">
                <a:solidFill>
                  <a:srgbClr val="0000FF"/>
                </a:solidFill>
              </a:rPr>
              <a:t>Greater than 50</a:t>
            </a:r>
            <a:r>
              <a:rPr lang="en-US" altLang="en-US" sz="1400" dirty="0">
                <a:solidFill>
                  <a:srgbClr val="0000FF"/>
                </a:solidFill>
                <a:latin typeface="Symbol" panose="05050102010706020507" pitchFamily="18" charset="2"/>
              </a:rPr>
              <a:t>D</a:t>
            </a:r>
            <a:endParaRPr lang="en-US" altLang="en-US" sz="1400" dirty="0">
              <a:solidFill>
                <a:srgbClr val="0000FF"/>
              </a:solidFill>
            </a:endParaRPr>
          </a:p>
        </p:txBody>
      </p:sp>
      <p:sp>
        <p:nvSpPr>
          <p:cNvPr id="27" name="TextBox 26">
            <a:extLst>
              <a:ext uri="{FF2B5EF4-FFF2-40B4-BE49-F238E27FC236}">
                <a16:creationId xmlns:a16="http://schemas.microsoft.com/office/drawing/2014/main" id="{D80A1BA0-7777-43C3-B04E-E09709229C13}"/>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a:extLst>
              <a:ext uri="{FF2B5EF4-FFF2-40B4-BE49-F238E27FC236}">
                <a16:creationId xmlns:a16="http://schemas.microsoft.com/office/drawing/2014/main" id="{ED6689D9-9A18-4DE6-8AF9-A53212CD74B1}"/>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8612" name="Text Box 4">
            <a:extLst>
              <a:ext uri="{FF2B5EF4-FFF2-40B4-BE49-F238E27FC236}">
                <a16:creationId xmlns:a16="http://schemas.microsoft.com/office/drawing/2014/main" id="{607A0329-94F8-4A44-8B9D-331F8C7B8201}"/>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8615" name="Text Box 7">
            <a:extLst>
              <a:ext uri="{FF2B5EF4-FFF2-40B4-BE49-F238E27FC236}">
                <a16:creationId xmlns:a16="http://schemas.microsoft.com/office/drawing/2014/main" id="{DA49D1E5-CF85-424E-BA14-BE6E1B137EEB}"/>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8616" name="Text Box 8">
            <a:extLst>
              <a:ext uri="{FF2B5EF4-FFF2-40B4-BE49-F238E27FC236}">
                <a16:creationId xmlns:a16="http://schemas.microsoft.com/office/drawing/2014/main" id="{ED8B859C-CB17-4197-9229-2DF5DD087931}"/>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8617" name="Line 9">
            <a:extLst>
              <a:ext uri="{FF2B5EF4-FFF2-40B4-BE49-F238E27FC236}">
                <a16:creationId xmlns:a16="http://schemas.microsoft.com/office/drawing/2014/main" id="{6EEE74A9-3F53-495E-8450-14662B38FF3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8" name="Line 10">
            <a:extLst>
              <a:ext uri="{FF2B5EF4-FFF2-40B4-BE49-F238E27FC236}">
                <a16:creationId xmlns:a16="http://schemas.microsoft.com/office/drawing/2014/main" id="{C93FFE5A-9C59-4FED-9121-19273305015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9" name="Line 11">
            <a:extLst>
              <a:ext uri="{FF2B5EF4-FFF2-40B4-BE49-F238E27FC236}">
                <a16:creationId xmlns:a16="http://schemas.microsoft.com/office/drawing/2014/main" id="{CC0E8825-31B9-400D-A813-E304AFC76433}"/>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0" name="Line 12">
            <a:extLst>
              <a:ext uri="{FF2B5EF4-FFF2-40B4-BE49-F238E27FC236}">
                <a16:creationId xmlns:a16="http://schemas.microsoft.com/office/drawing/2014/main" id="{4BE72E9B-FF69-4C3E-A1AA-A151ED4048EE}"/>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5" name="Rectangle 17">
            <a:extLst>
              <a:ext uri="{FF2B5EF4-FFF2-40B4-BE49-F238E27FC236}">
                <a16:creationId xmlns:a16="http://schemas.microsoft.com/office/drawing/2014/main" id="{2A0EA5AC-0132-4B62-8BC2-F0BA59730F9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8626" name="Rectangle 18">
            <a:extLst>
              <a:ext uri="{FF2B5EF4-FFF2-40B4-BE49-F238E27FC236}">
                <a16:creationId xmlns:a16="http://schemas.microsoft.com/office/drawing/2014/main" id="{780246B8-DF1A-4A35-A44C-98427D1A538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8627" name="Text Box 19">
            <a:extLst>
              <a:ext uri="{FF2B5EF4-FFF2-40B4-BE49-F238E27FC236}">
                <a16:creationId xmlns:a16="http://schemas.microsoft.com/office/drawing/2014/main" id="{F699242D-6FE7-4928-AFB0-6F9785B1B1C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8628" name="Text Box 20">
            <a:extLst>
              <a:ext uri="{FF2B5EF4-FFF2-40B4-BE49-F238E27FC236}">
                <a16:creationId xmlns:a16="http://schemas.microsoft.com/office/drawing/2014/main" id="{C64AF3AA-630B-47C6-9652-ED93A61A585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8629" name="Text Box 21">
            <a:extLst>
              <a:ext uri="{FF2B5EF4-FFF2-40B4-BE49-F238E27FC236}">
                <a16:creationId xmlns:a16="http://schemas.microsoft.com/office/drawing/2014/main" id="{F3027050-3F27-4488-9379-BCC27CC2377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8643" name="Text Box 38">
            <a:extLst>
              <a:ext uri="{FF2B5EF4-FFF2-40B4-BE49-F238E27FC236}">
                <a16:creationId xmlns:a16="http://schemas.microsoft.com/office/drawing/2014/main" id="{2DF5CDC7-A2CD-45F1-A702-A4F66DE2371E}"/>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8644" name="Text Box 39">
            <a:extLst>
              <a:ext uri="{FF2B5EF4-FFF2-40B4-BE49-F238E27FC236}">
                <a16:creationId xmlns:a16="http://schemas.microsoft.com/office/drawing/2014/main" id="{1777D068-FCBD-4579-BB93-880867A6379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8645" name="Text Box 40">
            <a:extLst>
              <a:ext uri="{FF2B5EF4-FFF2-40B4-BE49-F238E27FC236}">
                <a16:creationId xmlns:a16="http://schemas.microsoft.com/office/drawing/2014/main" id="{B4B80280-E40E-4FA9-9492-855E927BB552}"/>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8646" name="Line 41">
            <a:extLst>
              <a:ext uri="{FF2B5EF4-FFF2-40B4-BE49-F238E27FC236}">
                <a16:creationId xmlns:a16="http://schemas.microsoft.com/office/drawing/2014/main" id="{F63404B2-B18A-41E8-A0B5-4D667BB1E2CD}"/>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47" name="Line 42">
            <a:extLst>
              <a:ext uri="{FF2B5EF4-FFF2-40B4-BE49-F238E27FC236}">
                <a16:creationId xmlns:a16="http://schemas.microsoft.com/office/drawing/2014/main" id="{92CB3F9F-88F5-42D1-8760-9BA7D1D314A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48" name="Line 43">
            <a:extLst>
              <a:ext uri="{FF2B5EF4-FFF2-40B4-BE49-F238E27FC236}">
                <a16:creationId xmlns:a16="http://schemas.microsoft.com/office/drawing/2014/main" id="{5E5CBB8C-D9C9-4D15-A0D0-C0DDD66BD8A4}"/>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49" name="Line 44">
            <a:extLst>
              <a:ext uri="{FF2B5EF4-FFF2-40B4-BE49-F238E27FC236}">
                <a16:creationId xmlns:a16="http://schemas.microsoft.com/office/drawing/2014/main" id="{31590D46-A5B8-4745-83C2-E2D926D8D913}"/>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50" name="Text Box 45">
            <a:extLst>
              <a:ext uri="{FF2B5EF4-FFF2-40B4-BE49-F238E27FC236}">
                <a16:creationId xmlns:a16="http://schemas.microsoft.com/office/drawing/2014/main" id="{64CE1647-8E21-4964-80C1-37C584B7EC43}"/>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Ciancia syndrome</a:t>
            </a:r>
          </a:p>
          <a:p>
            <a:pPr lvl="1" eaLnBrk="1" hangingPunct="1">
              <a:spcBef>
                <a:spcPct val="0"/>
              </a:spcBef>
              <a:buClrTx/>
              <a:buSzTx/>
              <a:buFontTx/>
              <a:buNone/>
            </a:pPr>
            <a:r>
              <a:rPr lang="en-US" altLang="en-US" sz="1600" b="0"/>
              <a:t>--Deviation tends to be…</a:t>
            </a:r>
            <a:r>
              <a:rPr lang="en-US" altLang="en-US" sz="1600" b="0">
                <a:solidFill>
                  <a:srgbClr val="0000FF"/>
                </a:solidFill>
              </a:rPr>
              <a:t>very large</a:t>
            </a:r>
            <a:endParaRPr lang="en-US" altLang="en-US" sz="1600" b="0"/>
          </a:p>
          <a:p>
            <a:pPr lvl="1" eaLnBrk="1" hangingPunct="1">
              <a:spcBef>
                <a:spcPct val="0"/>
              </a:spcBef>
              <a:buClrTx/>
              <a:buSzTx/>
              <a:buFontTx/>
              <a:buNone/>
            </a:pPr>
            <a:r>
              <a:rPr lang="en-US" altLang="en-US" sz="1600" b="0"/>
              <a:t>--Nystagmus </a:t>
            </a:r>
            <a:r>
              <a:rPr lang="en-US" altLang="en-US" sz="1600"/>
              <a:t>increases</a:t>
            </a:r>
            <a:r>
              <a:rPr lang="en-US" altLang="en-US" sz="1600" b="0"/>
              <a:t> when the fixating eye…</a:t>
            </a:r>
            <a:r>
              <a:rPr lang="en-US" altLang="en-US" sz="1600">
                <a:solidFill>
                  <a:srgbClr val="99FF99"/>
                </a:solidFill>
              </a:rPr>
              <a:t>ab</a:t>
            </a:r>
            <a:r>
              <a:rPr lang="en-US" altLang="en-US" sz="1600" b="0">
                <a:solidFill>
                  <a:srgbClr val="99FF99"/>
                </a:solidFill>
              </a:rPr>
              <a:t>ducts; </a:t>
            </a:r>
            <a:r>
              <a:rPr lang="en-US" altLang="en-US" sz="1600" b="0"/>
              <a:t>  </a:t>
            </a:r>
          </a:p>
          <a:p>
            <a:pPr lvl="1" eaLnBrk="1" hangingPunct="1">
              <a:spcBef>
                <a:spcPct val="0"/>
              </a:spcBef>
              <a:buClrTx/>
              <a:buSzTx/>
              <a:buFontTx/>
              <a:buNone/>
            </a:pPr>
            <a:r>
              <a:rPr lang="en-US" altLang="en-US" sz="1600" b="0"/>
              <a:t>  </a:t>
            </a:r>
            <a:r>
              <a:rPr lang="en-US" altLang="en-US" sz="1600"/>
              <a:t>decreases</a:t>
            </a:r>
            <a:r>
              <a:rPr lang="en-US" altLang="en-US" sz="1600" b="0"/>
              <a:t> when it…</a:t>
            </a:r>
            <a:endParaRPr lang="en-US" altLang="en-US" sz="1600" b="0">
              <a:solidFill>
                <a:srgbClr val="0000FF"/>
              </a:solidFill>
            </a:endParaRPr>
          </a:p>
        </p:txBody>
      </p:sp>
      <p:sp>
        <p:nvSpPr>
          <p:cNvPr id="68651" name="Text Box 47">
            <a:extLst>
              <a:ext uri="{FF2B5EF4-FFF2-40B4-BE49-F238E27FC236}">
                <a16:creationId xmlns:a16="http://schemas.microsoft.com/office/drawing/2014/main" id="{FAB48CA8-88DC-45FA-B0EB-7E7F43EAE439}"/>
              </a:ext>
            </a:extLst>
          </p:cNvPr>
          <p:cNvSpPr txBox="1">
            <a:spLocks noChangeArrowheads="1"/>
          </p:cNvSpPr>
          <p:nvPr/>
        </p:nvSpPr>
        <p:spPr bwMode="auto">
          <a:xfrm>
            <a:off x="4724400" y="5940425"/>
            <a:ext cx="954088"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200" b="0" i="1">
                <a:solidFill>
                  <a:srgbClr val="0000FF"/>
                </a:solidFill>
              </a:rPr>
              <a:t>[abducts vs</a:t>
            </a:r>
          </a:p>
          <a:p>
            <a:pPr algn="ctr" eaLnBrk="1" hangingPunct="1">
              <a:lnSpc>
                <a:spcPct val="80000"/>
              </a:lnSpc>
              <a:spcBef>
                <a:spcPct val="0"/>
              </a:spcBef>
              <a:buClrTx/>
              <a:buSzTx/>
              <a:buFontTx/>
              <a:buNone/>
            </a:pPr>
            <a:r>
              <a:rPr lang="en-US" altLang="en-US" sz="1200" b="0" i="1">
                <a:solidFill>
                  <a:srgbClr val="0000FF"/>
                </a:solidFill>
              </a:rPr>
              <a:t>adducts]</a:t>
            </a:r>
          </a:p>
        </p:txBody>
      </p:sp>
      <p:sp>
        <p:nvSpPr>
          <p:cNvPr id="68652" name="Slide Number Placeholder 1">
            <a:extLst>
              <a:ext uri="{FF2B5EF4-FFF2-40B4-BE49-F238E27FC236}">
                <a16:creationId xmlns:a16="http://schemas.microsoft.com/office/drawing/2014/main" id="{25CE2C85-3A1A-4F98-812A-006109E45172}"/>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FF542B8-E865-48DD-BF6F-A19FB5047508}" type="slidenum">
              <a:rPr lang="en-US" altLang="en-US" sz="1000"/>
              <a:pPr>
                <a:spcBef>
                  <a:spcPct val="0"/>
                </a:spcBef>
                <a:buClrTx/>
                <a:buSzTx/>
                <a:buFontTx/>
                <a:buNone/>
              </a:pPr>
              <a:t>82</a:t>
            </a:fld>
            <a:endParaRPr lang="en-US" altLang="en-US" sz="1000"/>
          </a:p>
        </p:txBody>
      </p:sp>
      <p:sp>
        <p:nvSpPr>
          <p:cNvPr id="68653" name="Text Box 46">
            <a:extLst>
              <a:ext uri="{FF2B5EF4-FFF2-40B4-BE49-F238E27FC236}">
                <a16:creationId xmlns:a16="http://schemas.microsoft.com/office/drawing/2014/main" id="{6FFD3DB0-62B3-44C6-BBD1-2EED9C2C2470}"/>
              </a:ext>
            </a:extLst>
          </p:cNvPr>
          <p:cNvSpPr txBox="1">
            <a:spLocks noChangeArrowheads="1"/>
          </p:cNvSpPr>
          <p:nvPr/>
        </p:nvSpPr>
        <p:spPr bwMode="auto">
          <a:xfrm>
            <a:off x="6999288" y="5638800"/>
            <a:ext cx="954087"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200" b="0" i="1">
                <a:solidFill>
                  <a:srgbClr val="0000FF"/>
                </a:solidFill>
              </a:rPr>
              <a:t>[abducts vs</a:t>
            </a:r>
          </a:p>
          <a:p>
            <a:pPr algn="ctr" eaLnBrk="1" hangingPunct="1">
              <a:lnSpc>
                <a:spcPct val="80000"/>
              </a:lnSpc>
              <a:spcBef>
                <a:spcPct val="0"/>
              </a:spcBef>
              <a:buClrTx/>
              <a:buSzTx/>
              <a:buFontTx/>
              <a:buNone/>
            </a:pPr>
            <a:r>
              <a:rPr lang="en-US" altLang="en-US" sz="1200" b="0" i="1">
                <a:solidFill>
                  <a:srgbClr val="0000FF"/>
                </a:solidFill>
              </a:rPr>
              <a:t>adducts]</a:t>
            </a:r>
          </a:p>
        </p:txBody>
      </p:sp>
      <p:sp>
        <p:nvSpPr>
          <p:cNvPr id="28" name="TextBox 27">
            <a:extLst>
              <a:ext uri="{FF2B5EF4-FFF2-40B4-BE49-F238E27FC236}">
                <a16:creationId xmlns:a16="http://schemas.microsoft.com/office/drawing/2014/main" id="{9D3703C7-BD3B-44E5-90B6-5E19CC76508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Text Box 3">
            <a:extLst>
              <a:ext uri="{FF2B5EF4-FFF2-40B4-BE49-F238E27FC236}">
                <a16:creationId xmlns:a16="http://schemas.microsoft.com/office/drawing/2014/main" id="{F2816C89-6D64-48AC-8524-FE85C9EB3B0D}"/>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69636" name="Text Box 4">
            <a:extLst>
              <a:ext uri="{FF2B5EF4-FFF2-40B4-BE49-F238E27FC236}">
                <a16:creationId xmlns:a16="http://schemas.microsoft.com/office/drawing/2014/main" id="{89A5AB28-5DBF-442B-88E1-AF89738DE4A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69639" name="Text Box 7">
            <a:extLst>
              <a:ext uri="{FF2B5EF4-FFF2-40B4-BE49-F238E27FC236}">
                <a16:creationId xmlns:a16="http://schemas.microsoft.com/office/drawing/2014/main" id="{7AD30C36-FB7F-4F52-9B9B-1C71C8DB7079}"/>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69640" name="Text Box 8">
            <a:extLst>
              <a:ext uri="{FF2B5EF4-FFF2-40B4-BE49-F238E27FC236}">
                <a16:creationId xmlns:a16="http://schemas.microsoft.com/office/drawing/2014/main" id="{B56CBC70-71A2-40A4-872A-206F8E601631}"/>
              </a:ext>
            </a:extLst>
          </p:cNvPr>
          <p:cNvSpPr txBox="1">
            <a:spLocks noChangeArrowheads="1"/>
          </p:cNvSpPr>
          <p:nvPr/>
        </p:nvSpPr>
        <p:spPr bwMode="auto">
          <a:xfrm>
            <a:off x="5105400" y="5662613"/>
            <a:ext cx="1543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Nonrefractive</a:t>
            </a:r>
          </a:p>
        </p:txBody>
      </p:sp>
      <p:sp>
        <p:nvSpPr>
          <p:cNvPr id="69641" name="Line 9">
            <a:extLst>
              <a:ext uri="{FF2B5EF4-FFF2-40B4-BE49-F238E27FC236}">
                <a16:creationId xmlns:a16="http://schemas.microsoft.com/office/drawing/2014/main" id="{6CCB9802-923F-41B0-AADD-3F2D53A08FB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2" name="Line 10">
            <a:extLst>
              <a:ext uri="{FF2B5EF4-FFF2-40B4-BE49-F238E27FC236}">
                <a16:creationId xmlns:a16="http://schemas.microsoft.com/office/drawing/2014/main" id="{401BD263-3568-4054-B0F4-486AE50D0B1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3" name="Line 11">
            <a:extLst>
              <a:ext uri="{FF2B5EF4-FFF2-40B4-BE49-F238E27FC236}">
                <a16:creationId xmlns:a16="http://schemas.microsoft.com/office/drawing/2014/main" id="{4A09CE8A-8540-4224-B3F2-0ADF3093B981}"/>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Line 12">
            <a:extLst>
              <a:ext uri="{FF2B5EF4-FFF2-40B4-BE49-F238E27FC236}">
                <a16:creationId xmlns:a16="http://schemas.microsoft.com/office/drawing/2014/main" id="{8B48A717-C6C2-497A-9C8A-8109B1C1995B}"/>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9" name="Rectangle 17">
            <a:extLst>
              <a:ext uri="{FF2B5EF4-FFF2-40B4-BE49-F238E27FC236}">
                <a16:creationId xmlns:a16="http://schemas.microsoft.com/office/drawing/2014/main" id="{8C204A75-FE33-42A2-B640-5BE5408E2688}"/>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69650" name="Rectangle 18">
            <a:extLst>
              <a:ext uri="{FF2B5EF4-FFF2-40B4-BE49-F238E27FC236}">
                <a16:creationId xmlns:a16="http://schemas.microsoft.com/office/drawing/2014/main" id="{953E1A84-46F0-4A27-8AD8-52BD6A92DC91}"/>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69651" name="Text Box 19">
            <a:extLst>
              <a:ext uri="{FF2B5EF4-FFF2-40B4-BE49-F238E27FC236}">
                <a16:creationId xmlns:a16="http://schemas.microsoft.com/office/drawing/2014/main" id="{BFC244A3-DA71-4B3F-AA4A-567C7C4EA83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69652" name="Text Box 20">
            <a:extLst>
              <a:ext uri="{FF2B5EF4-FFF2-40B4-BE49-F238E27FC236}">
                <a16:creationId xmlns:a16="http://schemas.microsoft.com/office/drawing/2014/main" id="{0E8CC449-2AEC-43AB-957A-FB07A6AB27B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69653" name="Text Box 21">
            <a:extLst>
              <a:ext uri="{FF2B5EF4-FFF2-40B4-BE49-F238E27FC236}">
                <a16:creationId xmlns:a16="http://schemas.microsoft.com/office/drawing/2014/main" id="{FE21DA08-FA58-4489-B585-B0823C6790BB}"/>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69670" name="Text Box 38">
            <a:extLst>
              <a:ext uri="{FF2B5EF4-FFF2-40B4-BE49-F238E27FC236}">
                <a16:creationId xmlns:a16="http://schemas.microsoft.com/office/drawing/2014/main" id="{F10E72C7-B2E8-4DDF-8587-001AAACAAC41}"/>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69671" name="Text Box 39">
            <a:extLst>
              <a:ext uri="{FF2B5EF4-FFF2-40B4-BE49-F238E27FC236}">
                <a16:creationId xmlns:a16="http://schemas.microsoft.com/office/drawing/2014/main" id="{B80BE610-6800-4607-97C3-536D31CE90A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69672" name="Text Box 40">
            <a:extLst>
              <a:ext uri="{FF2B5EF4-FFF2-40B4-BE49-F238E27FC236}">
                <a16:creationId xmlns:a16="http://schemas.microsoft.com/office/drawing/2014/main" id="{FB63D28A-ADE2-4565-91EA-3DDD039088E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69673" name="Line 41">
            <a:extLst>
              <a:ext uri="{FF2B5EF4-FFF2-40B4-BE49-F238E27FC236}">
                <a16:creationId xmlns:a16="http://schemas.microsoft.com/office/drawing/2014/main" id="{8B911527-DF5A-4813-AF26-0DE95DF081F9}"/>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74" name="Line 42">
            <a:extLst>
              <a:ext uri="{FF2B5EF4-FFF2-40B4-BE49-F238E27FC236}">
                <a16:creationId xmlns:a16="http://schemas.microsoft.com/office/drawing/2014/main" id="{E7D805A5-9D64-45B5-B673-0DE5C46044C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75" name="Line 43">
            <a:extLst>
              <a:ext uri="{FF2B5EF4-FFF2-40B4-BE49-F238E27FC236}">
                <a16:creationId xmlns:a16="http://schemas.microsoft.com/office/drawing/2014/main" id="{845248B9-8AF1-4DB7-B70D-285B567D6157}"/>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76" name="Line 44">
            <a:extLst>
              <a:ext uri="{FF2B5EF4-FFF2-40B4-BE49-F238E27FC236}">
                <a16:creationId xmlns:a16="http://schemas.microsoft.com/office/drawing/2014/main" id="{8E928D45-0C98-497D-81C8-35F1342654D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77" name="Text Box 45">
            <a:extLst>
              <a:ext uri="{FF2B5EF4-FFF2-40B4-BE49-F238E27FC236}">
                <a16:creationId xmlns:a16="http://schemas.microsoft.com/office/drawing/2014/main" id="{BF26554C-D478-4562-B13A-7C8DC3AC6406}"/>
              </a:ext>
            </a:extLst>
          </p:cNvPr>
          <p:cNvSpPr txBox="1">
            <a:spLocks noChangeArrowheads="1"/>
          </p:cNvSpPr>
          <p:nvPr/>
        </p:nvSpPr>
        <p:spPr bwMode="auto">
          <a:xfrm>
            <a:off x="2667000" y="5168900"/>
            <a:ext cx="5410200" cy="1079500"/>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Ciancia syndrome</a:t>
            </a:r>
          </a:p>
          <a:p>
            <a:pPr lvl="1" eaLnBrk="1" hangingPunct="1">
              <a:spcBef>
                <a:spcPct val="0"/>
              </a:spcBef>
              <a:buClrTx/>
              <a:buSzTx/>
              <a:buFontTx/>
              <a:buNone/>
            </a:pPr>
            <a:r>
              <a:rPr lang="en-US" altLang="en-US" sz="1600" b="0"/>
              <a:t>--Deviation tends to be…</a:t>
            </a:r>
            <a:r>
              <a:rPr lang="en-US" altLang="en-US" sz="1600" b="0">
                <a:solidFill>
                  <a:srgbClr val="0000FF"/>
                </a:solidFill>
              </a:rPr>
              <a:t>very large</a:t>
            </a:r>
            <a:endParaRPr lang="en-US" altLang="en-US" sz="1600" b="0"/>
          </a:p>
          <a:p>
            <a:pPr lvl="1" eaLnBrk="1" hangingPunct="1">
              <a:spcBef>
                <a:spcPct val="0"/>
              </a:spcBef>
              <a:buClrTx/>
              <a:buSzTx/>
              <a:buFontTx/>
              <a:buNone/>
            </a:pPr>
            <a:r>
              <a:rPr lang="en-US" altLang="en-US" sz="1600" b="0"/>
              <a:t>--Nystagmus </a:t>
            </a:r>
            <a:r>
              <a:rPr lang="en-US" altLang="en-US" sz="1600"/>
              <a:t>increases</a:t>
            </a:r>
            <a:r>
              <a:rPr lang="en-US" altLang="en-US" sz="1600" b="0"/>
              <a:t> when the fixating eye…</a:t>
            </a:r>
            <a:r>
              <a:rPr lang="en-US" altLang="en-US" sz="1600">
                <a:solidFill>
                  <a:srgbClr val="0000FF"/>
                </a:solidFill>
              </a:rPr>
              <a:t>ab</a:t>
            </a:r>
            <a:r>
              <a:rPr lang="en-US" altLang="en-US" sz="1600" b="0">
                <a:solidFill>
                  <a:srgbClr val="0000FF"/>
                </a:solidFill>
              </a:rPr>
              <a:t>ducts;</a:t>
            </a:r>
            <a:r>
              <a:rPr lang="en-US" altLang="en-US" sz="1600" b="0"/>
              <a:t>   </a:t>
            </a:r>
          </a:p>
          <a:p>
            <a:pPr lvl="1" eaLnBrk="1" hangingPunct="1">
              <a:spcBef>
                <a:spcPct val="0"/>
              </a:spcBef>
              <a:buClrTx/>
              <a:buSzTx/>
              <a:buFontTx/>
              <a:buNone/>
            </a:pPr>
            <a:r>
              <a:rPr lang="en-US" altLang="en-US" sz="1600" b="0"/>
              <a:t>  </a:t>
            </a:r>
            <a:r>
              <a:rPr lang="en-US" altLang="en-US" sz="1600"/>
              <a:t>decreases</a:t>
            </a:r>
            <a:r>
              <a:rPr lang="en-US" altLang="en-US" sz="1600" b="0"/>
              <a:t> when it…</a:t>
            </a:r>
            <a:r>
              <a:rPr lang="en-US" altLang="en-US" sz="1600">
                <a:solidFill>
                  <a:srgbClr val="0000FF"/>
                </a:solidFill>
              </a:rPr>
              <a:t>ad</a:t>
            </a:r>
            <a:r>
              <a:rPr lang="en-US" altLang="en-US" sz="1600" b="0">
                <a:solidFill>
                  <a:srgbClr val="0000FF"/>
                </a:solidFill>
              </a:rPr>
              <a:t>ducts</a:t>
            </a:r>
          </a:p>
        </p:txBody>
      </p:sp>
      <p:sp>
        <p:nvSpPr>
          <p:cNvPr id="69678" name="Slide Number Placeholder 1">
            <a:extLst>
              <a:ext uri="{FF2B5EF4-FFF2-40B4-BE49-F238E27FC236}">
                <a16:creationId xmlns:a16="http://schemas.microsoft.com/office/drawing/2014/main" id="{92F3CC22-B936-4573-8033-79825B3CF06E}"/>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D3B31FA-FA51-4941-AFD2-CC83DD1F37C7}" type="slidenum">
              <a:rPr lang="en-US" altLang="en-US" sz="1000"/>
              <a:pPr>
                <a:spcBef>
                  <a:spcPct val="0"/>
                </a:spcBef>
                <a:buClrTx/>
                <a:buSzTx/>
                <a:buFontTx/>
                <a:buNone/>
              </a:pPr>
              <a:t>83</a:t>
            </a:fld>
            <a:endParaRPr lang="en-US" altLang="en-US" sz="1000"/>
          </a:p>
        </p:txBody>
      </p:sp>
      <p:sp>
        <p:nvSpPr>
          <p:cNvPr id="26" name="TextBox 25">
            <a:extLst>
              <a:ext uri="{FF2B5EF4-FFF2-40B4-BE49-F238E27FC236}">
                <a16:creationId xmlns:a16="http://schemas.microsoft.com/office/drawing/2014/main" id="{CAAD41A5-78B9-4359-9AE5-0416B983714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Text Box 3">
            <a:extLst>
              <a:ext uri="{FF2B5EF4-FFF2-40B4-BE49-F238E27FC236}">
                <a16:creationId xmlns:a16="http://schemas.microsoft.com/office/drawing/2014/main" id="{31295C48-D423-4F3F-9000-C0CA0BB92B9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0660" name="Text Box 4">
            <a:extLst>
              <a:ext uri="{FF2B5EF4-FFF2-40B4-BE49-F238E27FC236}">
                <a16:creationId xmlns:a16="http://schemas.microsoft.com/office/drawing/2014/main" id="{D8974B2F-FDE0-4668-8463-483078BF3703}"/>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0665" name="Line 9">
            <a:extLst>
              <a:ext uri="{FF2B5EF4-FFF2-40B4-BE49-F238E27FC236}">
                <a16:creationId xmlns:a16="http://schemas.microsoft.com/office/drawing/2014/main" id="{46D947B4-AC4E-4DE8-BC28-F75511468458}"/>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6" name="Line 10">
            <a:extLst>
              <a:ext uri="{FF2B5EF4-FFF2-40B4-BE49-F238E27FC236}">
                <a16:creationId xmlns:a16="http://schemas.microsoft.com/office/drawing/2014/main" id="{047C9D96-407A-4699-9054-3C5F0AF5974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7" name="Line 11">
            <a:extLst>
              <a:ext uri="{FF2B5EF4-FFF2-40B4-BE49-F238E27FC236}">
                <a16:creationId xmlns:a16="http://schemas.microsoft.com/office/drawing/2014/main" id="{CBF3B0AF-1D33-40EB-84E8-AE6EF504ABDF}"/>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8" name="Line 12">
            <a:extLst>
              <a:ext uri="{FF2B5EF4-FFF2-40B4-BE49-F238E27FC236}">
                <a16:creationId xmlns:a16="http://schemas.microsoft.com/office/drawing/2014/main" id="{FFA6C207-B0E4-4132-A279-096BDBBA6F77}"/>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3" name="Rectangle 17">
            <a:extLst>
              <a:ext uri="{FF2B5EF4-FFF2-40B4-BE49-F238E27FC236}">
                <a16:creationId xmlns:a16="http://schemas.microsoft.com/office/drawing/2014/main" id="{B67F2849-F73B-42C2-B2FA-4474F34C647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0674" name="Rectangle 18">
            <a:extLst>
              <a:ext uri="{FF2B5EF4-FFF2-40B4-BE49-F238E27FC236}">
                <a16:creationId xmlns:a16="http://schemas.microsoft.com/office/drawing/2014/main" id="{86202330-425F-450B-8814-37AC57DED573}"/>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0675" name="Text Box 19">
            <a:extLst>
              <a:ext uri="{FF2B5EF4-FFF2-40B4-BE49-F238E27FC236}">
                <a16:creationId xmlns:a16="http://schemas.microsoft.com/office/drawing/2014/main" id="{3706D9D1-F6C7-4EB2-91C1-3802D9390F28}"/>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0676" name="Text Box 20">
            <a:extLst>
              <a:ext uri="{FF2B5EF4-FFF2-40B4-BE49-F238E27FC236}">
                <a16:creationId xmlns:a16="http://schemas.microsoft.com/office/drawing/2014/main" id="{CCE849A0-6A59-4180-8E3C-59C2D8CF166E}"/>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0677" name="Text Box 21">
            <a:extLst>
              <a:ext uri="{FF2B5EF4-FFF2-40B4-BE49-F238E27FC236}">
                <a16:creationId xmlns:a16="http://schemas.microsoft.com/office/drawing/2014/main" id="{41BC901D-9BFB-4824-BE28-7D70E635959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0694" name="Text Box 38">
            <a:extLst>
              <a:ext uri="{FF2B5EF4-FFF2-40B4-BE49-F238E27FC236}">
                <a16:creationId xmlns:a16="http://schemas.microsoft.com/office/drawing/2014/main" id="{31984A01-0F77-4EF0-9CED-EBB4E094B16C}"/>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0695" name="Text Box 39">
            <a:extLst>
              <a:ext uri="{FF2B5EF4-FFF2-40B4-BE49-F238E27FC236}">
                <a16:creationId xmlns:a16="http://schemas.microsoft.com/office/drawing/2014/main" id="{047E93EA-C1D0-4501-8A5D-E564A1587D5D}"/>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0696" name="Text Box 40">
            <a:extLst>
              <a:ext uri="{FF2B5EF4-FFF2-40B4-BE49-F238E27FC236}">
                <a16:creationId xmlns:a16="http://schemas.microsoft.com/office/drawing/2014/main" id="{279DA359-2F79-43EC-BE58-BCAC1638A709}"/>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0697" name="Line 41">
            <a:extLst>
              <a:ext uri="{FF2B5EF4-FFF2-40B4-BE49-F238E27FC236}">
                <a16:creationId xmlns:a16="http://schemas.microsoft.com/office/drawing/2014/main" id="{25EECAA0-717C-4741-B4EC-C8605E89E6B0}"/>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98" name="Line 42">
            <a:extLst>
              <a:ext uri="{FF2B5EF4-FFF2-40B4-BE49-F238E27FC236}">
                <a16:creationId xmlns:a16="http://schemas.microsoft.com/office/drawing/2014/main" id="{D88480C0-B415-42EA-BA20-683D2F7D800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99" name="Line 43">
            <a:extLst>
              <a:ext uri="{FF2B5EF4-FFF2-40B4-BE49-F238E27FC236}">
                <a16:creationId xmlns:a16="http://schemas.microsoft.com/office/drawing/2014/main" id="{80A95614-FCEE-4643-B5AA-15B7FBA7F6B1}"/>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700" name="Line 44">
            <a:extLst>
              <a:ext uri="{FF2B5EF4-FFF2-40B4-BE49-F238E27FC236}">
                <a16:creationId xmlns:a16="http://schemas.microsoft.com/office/drawing/2014/main" id="{EBFDA780-8140-43EB-B43F-A036767A71F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4AEEEA2D-F998-47EF-866E-9D910BC4FE15}"/>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0702" name="Slide Number Placeholder 1">
            <a:extLst>
              <a:ext uri="{FF2B5EF4-FFF2-40B4-BE49-F238E27FC236}">
                <a16:creationId xmlns:a16="http://schemas.microsoft.com/office/drawing/2014/main" id="{FE719601-9ABF-41A9-A176-A8116E82AB8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11B0FDE-FFE3-425D-924B-A7F7C272483E}" type="slidenum">
              <a:rPr lang="en-US" altLang="en-US" sz="1000"/>
              <a:pPr>
                <a:spcBef>
                  <a:spcPct val="0"/>
                </a:spcBef>
                <a:buClrTx/>
                <a:buSzTx/>
                <a:buFontTx/>
                <a:buNone/>
              </a:pPr>
              <a:t>84</a:t>
            </a:fld>
            <a:endParaRPr lang="en-US" altLang="en-US" sz="1000"/>
          </a:p>
        </p:txBody>
      </p:sp>
      <p:sp>
        <p:nvSpPr>
          <p:cNvPr id="70703" name="Text Box 45">
            <a:extLst>
              <a:ext uri="{FF2B5EF4-FFF2-40B4-BE49-F238E27FC236}">
                <a16:creationId xmlns:a16="http://schemas.microsoft.com/office/drawing/2014/main" id="{F6A59FB4-DFF1-482D-87D7-86386AC4D3AE}"/>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8497C70D-D1FE-4BE0-B3C5-D50077AE37B7}"/>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70705" name="TextBox 1">
            <a:extLst>
              <a:ext uri="{FF2B5EF4-FFF2-40B4-BE49-F238E27FC236}">
                <a16:creationId xmlns:a16="http://schemas.microsoft.com/office/drawing/2014/main" id="{74818AB3-2AA3-4DF0-95BA-F1902DE25E35}"/>
              </a:ext>
            </a:extLst>
          </p:cNvPr>
          <p:cNvSpPr txBox="1">
            <a:spLocks noChangeArrowheads="1"/>
          </p:cNvSpPr>
          <p:nvPr/>
        </p:nvSpPr>
        <p:spPr bwMode="auto">
          <a:xfrm>
            <a:off x="703263" y="1295400"/>
            <a:ext cx="7678737" cy="18161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Note that both NBS and Ciancia syndrome present with ET and nystagmus on attempted abduction. Given this, how can you differentiate between these?</a:t>
            </a:r>
            <a:endParaRPr lang="en-US" altLang="en-US" sz="1600" b="0" i="1" dirty="0">
              <a:solidFill>
                <a:srgbClr val="FFC000"/>
              </a:solidFill>
            </a:endParaRPr>
          </a:p>
          <a:p>
            <a:pPr eaLnBrk="1" hangingPunct="1">
              <a:spcBef>
                <a:spcPct val="0"/>
              </a:spcBef>
              <a:buClrTx/>
              <a:buSzTx/>
              <a:buFontTx/>
              <a:buNone/>
            </a:pPr>
            <a:r>
              <a:rPr lang="en-US" altLang="en-US" sz="1600" b="0" dirty="0">
                <a:solidFill>
                  <a:srgbClr val="FFC000"/>
                </a:solidFill>
              </a:rPr>
              <a:t>Think of these disorders this way: </a:t>
            </a:r>
          </a:p>
          <a:p>
            <a:pPr eaLnBrk="1" hangingPunct="1">
              <a:spcBef>
                <a:spcPct val="0"/>
              </a:spcBef>
              <a:buClrTx/>
              <a:buSzTx/>
              <a:buFontTx/>
              <a:buNone/>
            </a:pPr>
            <a:r>
              <a:rPr lang="en-US" altLang="en-US" sz="1600" b="0" dirty="0">
                <a:solidFill>
                  <a:srgbClr val="FFC000"/>
                </a:solidFill>
              </a:rPr>
              <a:t>--The NBS is a type of congenital nystagmus for which the null point is located in convergence (</a:t>
            </a:r>
            <a:r>
              <a:rPr lang="en-US" altLang="en-US" sz="1600" b="0" dirty="0" err="1">
                <a:solidFill>
                  <a:srgbClr val="FFC000"/>
                </a:solidFill>
              </a:rPr>
              <a:t>ie</a:t>
            </a:r>
            <a:r>
              <a:rPr lang="en-US" altLang="en-US" sz="1600" b="0" dirty="0">
                <a:solidFill>
                  <a:srgbClr val="FFC000"/>
                </a:solidFill>
              </a:rPr>
              <a:t>, the ET is in a sense </a:t>
            </a:r>
            <a:r>
              <a:rPr lang="en-US" altLang="en-US" sz="1600" b="0" i="1" dirty="0">
                <a:solidFill>
                  <a:srgbClr val="FFC000"/>
                </a:solidFill>
              </a:rPr>
              <a:t>caused</a:t>
            </a:r>
            <a:r>
              <a:rPr lang="en-US" altLang="en-US" sz="1600" b="0" dirty="0">
                <a:solidFill>
                  <a:srgbClr val="FFC000"/>
                </a:solidFill>
              </a:rPr>
              <a:t> by the nystagmus); and </a:t>
            </a:r>
          </a:p>
          <a:p>
            <a:pPr eaLnBrk="1" hangingPunct="1">
              <a:spcBef>
                <a:spcPct val="0"/>
              </a:spcBef>
              <a:buClrTx/>
              <a:buSzTx/>
              <a:buFontTx/>
              <a:buNone/>
            </a:pPr>
            <a:r>
              <a:rPr lang="en-US" altLang="en-US" sz="1600" b="0" dirty="0">
                <a:solidFill>
                  <a:srgbClr val="FFC000"/>
                </a:solidFill>
              </a:rPr>
              <a:t>--The Ciancia syndrome is a type of congenital esotropia in which the ET </a:t>
            </a:r>
            <a:r>
              <a:rPr lang="en-US" altLang="en-US" sz="1600" b="0" i="1" dirty="0">
                <a:solidFill>
                  <a:srgbClr val="FFC000"/>
                </a:solidFill>
              </a:rPr>
              <a:t>just happens</a:t>
            </a:r>
            <a:r>
              <a:rPr lang="en-US" altLang="en-US" sz="1600" b="0" dirty="0">
                <a:solidFill>
                  <a:srgbClr val="FFC000"/>
                </a:solidFill>
              </a:rPr>
              <a:t> to be associated with a nystagmus that manifests in attempted abduction</a:t>
            </a:r>
          </a:p>
        </p:txBody>
      </p:sp>
      <p:sp>
        <p:nvSpPr>
          <p:cNvPr id="27" name="TextBox 26">
            <a:extLst>
              <a:ext uri="{FF2B5EF4-FFF2-40B4-BE49-F238E27FC236}">
                <a16:creationId xmlns:a16="http://schemas.microsoft.com/office/drawing/2014/main" id="{58DE6BB9-5921-43AF-B9BC-F054378C46A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Text Box 3">
            <a:extLst>
              <a:ext uri="{FF2B5EF4-FFF2-40B4-BE49-F238E27FC236}">
                <a16:creationId xmlns:a16="http://schemas.microsoft.com/office/drawing/2014/main" id="{A397B549-4826-4528-91FC-EFEA5DA81EAF}"/>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1684" name="Text Box 4">
            <a:extLst>
              <a:ext uri="{FF2B5EF4-FFF2-40B4-BE49-F238E27FC236}">
                <a16:creationId xmlns:a16="http://schemas.microsoft.com/office/drawing/2014/main" id="{8F91A9B3-EAD2-4B8B-B69D-A663D78CB2A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1687" name="Text Box 7">
            <a:extLst>
              <a:ext uri="{FF2B5EF4-FFF2-40B4-BE49-F238E27FC236}">
                <a16:creationId xmlns:a16="http://schemas.microsoft.com/office/drawing/2014/main" id="{5796CDB7-436F-4F4B-83C5-3D296421F966}"/>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71689" name="Line 9">
            <a:extLst>
              <a:ext uri="{FF2B5EF4-FFF2-40B4-BE49-F238E27FC236}">
                <a16:creationId xmlns:a16="http://schemas.microsoft.com/office/drawing/2014/main" id="{1493C819-CB27-499D-B7A1-F4B365E8195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0" name="Line 10">
            <a:extLst>
              <a:ext uri="{FF2B5EF4-FFF2-40B4-BE49-F238E27FC236}">
                <a16:creationId xmlns:a16="http://schemas.microsoft.com/office/drawing/2014/main" id="{775EACC4-86F5-4458-98F8-AEC745D5473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1" name="Line 11">
            <a:extLst>
              <a:ext uri="{FF2B5EF4-FFF2-40B4-BE49-F238E27FC236}">
                <a16:creationId xmlns:a16="http://schemas.microsoft.com/office/drawing/2014/main" id="{37979953-7841-4BF5-9AD1-958439F6CD50}"/>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2" name="Line 12">
            <a:extLst>
              <a:ext uri="{FF2B5EF4-FFF2-40B4-BE49-F238E27FC236}">
                <a16:creationId xmlns:a16="http://schemas.microsoft.com/office/drawing/2014/main" id="{E9E60C67-32AB-4938-BC62-DBBD2E28A1F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7" name="Rectangle 17">
            <a:extLst>
              <a:ext uri="{FF2B5EF4-FFF2-40B4-BE49-F238E27FC236}">
                <a16:creationId xmlns:a16="http://schemas.microsoft.com/office/drawing/2014/main" id="{70FDEA64-F801-474A-BF15-3E99E39AADE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1698" name="Rectangle 18">
            <a:extLst>
              <a:ext uri="{FF2B5EF4-FFF2-40B4-BE49-F238E27FC236}">
                <a16:creationId xmlns:a16="http://schemas.microsoft.com/office/drawing/2014/main" id="{58385773-EEF5-4CEB-A676-6804D7E7E08F}"/>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1699" name="Text Box 19">
            <a:extLst>
              <a:ext uri="{FF2B5EF4-FFF2-40B4-BE49-F238E27FC236}">
                <a16:creationId xmlns:a16="http://schemas.microsoft.com/office/drawing/2014/main" id="{1A0CFEC1-5FCA-499F-ACC6-85B9147A329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1700" name="Text Box 20">
            <a:extLst>
              <a:ext uri="{FF2B5EF4-FFF2-40B4-BE49-F238E27FC236}">
                <a16:creationId xmlns:a16="http://schemas.microsoft.com/office/drawing/2014/main" id="{3CEA5C44-9E29-4175-B788-E66CC1CEEE21}"/>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1701" name="Text Box 21">
            <a:extLst>
              <a:ext uri="{FF2B5EF4-FFF2-40B4-BE49-F238E27FC236}">
                <a16:creationId xmlns:a16="http://schemas.microsoft.com/office/drawing/2014/main" id="{AA35A9B3-720E-4279-8067-B02CE45E6940}"/>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1718" name="Text Box 38">
            <a:extLst>
              <a:ext uri="{FF2B5EF4-FFF2-40B4-BE49-F238E27FC236}">
                <a16:creationId xmlns:a16="http://schemas.microsoft.com/office/drawing/2014/main" id="{67A0AD05-E2A3-40C8-BD18-9AA9C7C35B0A}"/>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1719" name="Text Box 39">
            <a:extLst>
              <a:ext uri="{FF2B5EF4-FFF2-40B4-BE49-F238E27FC236}">
                <a16:creationId xmlns:a16="http://schemas.microsoft.com/office/drawing/2014/main" id="{7F8207C4-BC1D-4780-974D-DC317A629A03}"/>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1720" name="Text Box 40">
            <a:extLst>
              <a:ext uri="{FF2B5EF4-FFF2-40B4-BE49-F238E27FC236}">
                <a16:creationId xmlns:a16="http://schemas.microsoft.com/office/drawing/2014/main" id="{40E28CAA-9457-4FD9-B27A-F30301EABB0A}"/>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1721" name="Line 41">
            <a:extLst>
              <a:ext uri="{FF2B5EF4-FFF2-40B4-BE49-F238E27FC236}">
                <a16:creationId xmlns:a16="http://schemas.microsoft.com/office/drawing/2014/main" id="{B9332D46-FC08-40F2-91BA-521207A49C55}"/>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2" name="Line 42">
            <a:extLst>
              <a:ext uri="{FF2B5EF4-FFF2-40B4-BE49-F238E27FC236}">
                <a16:creationId xmlns:a16="http://schemas.microsoft.com/office/drawing/2014/main" id="{6F2687C1-9092-46D5-B007-94ACF45AED3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3" name="Line 43">
            <a:extLst>
              <a:ext uri="{FF2B5EF4-FFF2-40B4-BE49-F238E27FC236}">
                <a16:creationId xmlns:a16="http://schemas.microsoft.com/office/drawing/2014/main" id="{487F2700-4174-4C39-AF4A-62EB749041DB}"/>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24" name="Line 44">
            <a:extLst>
              <a:ext uri="{FF2B5EF4-FFF2-40B4-BE49-F238E27FC236}">
                <a16:creationId xmlns:a16="http://schemas.microsoft.com/office/drawing/2014/main" id="{56DF079B-1AA5-410D-80B7-B7ADE6B777F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95FE811C-F48F-40B5-B8F2-E3ED6F70C0C3}"/>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1726" name="Slide Number Placeholder 1">
            <a:extLst>
              <a:ext uri="{FF2B5EF4-FFF2-40B4-BE49-F238E27FC236}">
                <a16:creationId xmlns:a16="http://schemas.microsoft.com/office/drawing/2014/main" id="{0B143B49-4FF4-4519-95EE-26F83D159E3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EB3B7D9-F7F1-48F3-8378-B45FF2773741}" type="slidenum">
              <a:rPr lang="en-US" altLang="en-US" sz="1000"/>
              <a:pPr>
                <a:spcBef>
                  <a:spcPct val="0"/>
                </a:spcBef>
                <a:buClrTx/>
                <a:buSzTx/>
                <a:buFontTx/>
                <a:buNone/>
              </a:pPr>
              <a:t>85</a:t>
            </a:fld>
            <a:endParaRPr lang="en-US" altLang="en-US" sz="1000"/>
          </a:p>
        </p:txBody>
      </p:sp>
      <p:sp>
        <p:nvSpPr>
          <p:cNvPr id="71727" name="Text Box 45">
            <a:extLst>
              <a:ext uri="{FF2B5EF4-FFF2-40B4-BE49-F238E27FC236}">
                <a16:creationId xmlns:a16="http://schemas.microsoft.com/office/drawing/2014/main" id="{4DDF8E24-6FCF-4699-B0D0-E047F5307BF2}"/>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4C8CF17B-3509-41F8-B997-E63DA8CFFCCE}"/>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71729" name="TextBox 1">
            <a:extLst>
              <a:ext uri="{FF2B5EF4-FFF2-40B4-BE49-F238E27FC236}">
                <a16:creationId xmlns:a16="http://schemas.microsoft.com/office/drawing/2014/main" id="{28EBF469-5E1B-4148-953E-28DD1A8A41EC}"/>
              </a:ext>
            </a:extLst>
          </p:cNvPr>
          <p:cNvSpPr txBox="1">
            <a:spLocks noChangeArrowheads="1"/>
          </p:cNvSpPr>
          <p:nvPr/>
        </p:nvSpPr>
        <p:spPr bwMode="auto">
          <a:xfrm>
            <a:off x="703263" y="1295400"/>
            <a:ext cx="7678737" cy="18161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Note that both NBS and Ciancia syndrome present with ET and nystagmus on attempted abduction. Given this, how can you differentiate between these?</a:t>
            </a:r>
          </a:p>
          <a:p>
            <a:pPr eaLnBrk="1" hangingPunct="1">
              <a:spcBef>
                <a:spcPct val="0"/>
              </a:spcBef>
              <a:buClrTx/>
              <a:buSzTx/>
              <a:buFontTx/>
              <a:buNone/>
            </a:pPr>
            <a:r>
              <a:rPr lang="en-US" altLang="en-US" sz="1600" b="0">
                <a:solidFill>
                  <a:srgbClr val="0000FF"/>
                </a:solidFill>
              </a:rPr>
              <a:t>Think of these disorders this way: </a:t>
            </a:r>
          </a:p>
          <a:p>
            <a:pPr eaLnBrk="1" hangingPunct="1">
              <a:spcBef>
                <a:spcPct val="0"/>
              </a:spcBef>
              <a:buClrTx/>
              <a:buSzTx/>
              <a:buFontTx/>
              <a:buNone/>
            </a:pPr>
            <a:r>
              <a:rPr lang="en-US" altLang="en-US" sz="1600" b="0">
                <a:solidFill>
                  <a:srgbClr val="0000FF"/>
                </a:solidFill>
              </a:rPr>
              <a:t>--The NBS is a type of congenital nystagmus for which the null point is located in convergence (ie, the ET is in a sense </a:t>
            </a:r>
            <a:r>
              <a:rPr lang="en-US" altLang="en-US" sz="1600" b="0" i="1">
                <a:solidFill>
                  <a:srgbClr val="0000FF"/>
                </a:solidFill>
              </a:rPr>
              <a:t>caused</a:t>
            </a:r>
            <a:r>
              <a:rPr lang="en-US" altLang="en-US" sz="1600" b="0">
                <a:solidFill>
                  <a:srgbClr val="0000FF"/>
                </a:solidFill>
              </a:rPr>
              <a:t> by the nystagmus) </a:t>
            </a:r>
            <a:r>
              <a:rPr lang="en-US" altLang="en-US" sz="1600" b="0">
                <a:solidFill>
                  <a:srgbClr val="FFC000"/>
                </a:solidFill>
              </a:rPr>
              <a:t>and </a:t>
            </a:r>
          </a:p>
          <a:p>
            <a:pPr eaLnBrk="1" hangingPunct="1">
              <a:spcBef>
                <a:spcPct val="0"/>
              </a:spcBef>
              <a:buClrTx/>
              <a:buSzTx/>
              <a:buFontTx/>
              <a:buNone/>
            </a:pPr>
            <a:r>
              <a:rPr lang="en-US" altLang="en-US" sz="1600" b="0">
                <a:solidFill>
                  <a:srgbClr val="FFC000"/>
                </a:solidFill>
              </a:rPr>
              <a:t>--The Ciancia syndrome is a type of congenital esotropia in which the ET </a:t>
            </a:r>
            <a:r>
              <a:rPr lang="en-US" altLang="en-US" sz="1600" b="0" i="1">
                <a:solidFill>
                  <a:srgbClr val="FFC000"/>
                </a:solidFill>
              </a:rPr>
              <a:t>just happens</a:t>
            </a:r>
            <a:r>
              <a:rPr lang="en-US" altLang="en-US" sz="1600" b="0">
                <a:solidFill>
                  <a:srgbClr val="FFC000"/>
                </a:solidFill>
              </a:rPr>
              <a:t> to be associated with a nystagmus that manifests in attempted abduction</a:t>
            </a:r>
          </a:p>
        </p:txBody>
      </p:sp>
      <p:sp>
        <p:nvSpPr>
          <p:cNvPr id="71730" name="Rectangle 49">
            <a:extLst>
              <a:ext uri="{FF2B5EF4-FFF2-40B4-BE49-F238E27FC236}">
                <a16:creationId xmlns:a16="http://schemas.microsoft.com/office/drawing/2014/main" id="{B610C78D-66AC-492D-AF1E-D89F82D523E7}"/>
              </a:ext>
            </a:extLst>
          </p:cNvPr>
          <p:cNvSpPr>
            <a:spLocks noChangeArrowheads="1"/>
          </p:cNvSpPr>
          <p:nvPr/>
        </p:nvSpPr>
        <p:spPr bwMode="auto">
          <a:xfrm>
            <a:off x="2819400" y="2057400"/>
            <a:ext cx="1981200" cy="244475"/>
          </a:xfrm>
          <a:prstGeom prst="rect">
            <a:avLst/>
          </a:prstGeom>
          <a:solidFill>
            <a:srgbClr val="FFFF00"/>
          </a:solidFill>
          <a:ln w="9525" algn="ctr">
            <a:solidFill>
              <a:schemeClr val="tx1"/>
            </a:solidFill>
            <a:round/>
            <a:headEnd/>
            <a:tailEnd/>
          </a:ln>
        </p:spPr>
        <p:txBody>
          <a:bodyPr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a:t>two words</a:t>
            </a:r>
          </a:p>
        </p:txBody>
      </p:sp>
      <p:sp>
        <p:nvSpPr>
          <p:cNvPr id="29" name="TextBox 28">
            <a:extLst>
              <a:ext uri="{FF2B5EF4-FFF2-40B4-BE49-F238E27FC236}">
                <a16:creationId xmlns:a16="http://schemas.microsoft.com/office/drawing/2014/main" id="{D6C2863D-7DD5-4A90-A118-EF9B433432F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Text Box 3">
            <a:extLst>
              <a:ext uri="{FF2B5EF4-FFF2-40B4-BE49-F238E27FC236}">
                <a16:creationId xmlns:a16="http://schemas.microsoft.com/office/drawing/2014/main" id="{01BCCFFF-99F9-4938-9C5E-CBF950BB6D6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2708" name="Text Box 4">
            <a:extLst>
              <a:ext uri="{FF2B5EF4-FFF2-40B4-BE49-F238E27FC236}">
                <a16:creationId xmlns:a16="http://schemas.microsoft.com/office/drawing/2014/main" id="{943DE166-AE96-464C-9548-36F4DB5C769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2711" name="Text Box 7">
            <a:extLst>
              <a:ext uri="{FF2B5EF4-FFF2-40B4-BE49-F238E27FC236}">
                <a16:creationId xmlns:a16="http://schemas.microsoft.com/office/drawing/2014/main" id="{A332A592-9000-4EC4-B674-A8229FF57BCC}"/>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72713" name="Line 9">
            <a:extLst>
              <a:ext uri="{FF2B5EF4-FFF2-40B4-BE49-F238E27FC236}">
                <a16:creationId xmlns:a16="http://schemas.microsoft.com/office/drawing/2014/main" id="{8CD661EE-FACB-44B7-A148-1642A240FE39}"/>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4" name="Line 10">
            <a:extLst>
              <a:ext uri="{FF2B5EF4-FFF2-40B4-BE49-F238E27FC236}">
                <a16:creationId xmlns:a16="http://schemas.microsoft.com/office/drawing/2014/main" id="{FD1789D4-2426-4D9C-93DA-1B9B1391FEF9}"/>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5" name="Line 11">
            <a:extLst>
              <a:ext uri="{FF2B5EF4-FFF2-40B4-BE49-F238E27FC236}">
                <a16:creationId xmlns:a16="http://schemas.microsoft.com/office/drawing/2014/main" id="{D7DBD8EE-E922-4D37-9491-871D2875A672}"/>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6" name="Line 12">
            <a:extLst>
              <a:ext uri="{FF2B5EF4-FFF2-40B4-BE49-F238E27FC236}">
                <a16:creationId xmlns:a16="http://schemas.microsoft.com/office/drawing/2014/main" id="{DEB40FAB-241A-4D27-9395-8FD79BFF8670}"/>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21" name="Rectangle 17">
            <a:extLst>
              <a:ext uri="{FF2B5EF4-FFF2-40B4-BE49-F238E27FC236}">
                <a16:creationId xmlns:a16="http://schemas.microsoft.com/office/drawing/2014/main" id="{271DE97E-D483-48FA-AB71-243D55F01BAD}"/>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2722" name="Rectangle 18">
            <a:extLst>
              <a:ext uri="{FF2B5EF4-FFF2-40B4-BE49-F238E27FC236}">
                <a16:creationId xmlns:a16="http://schemas.microsoft.com/office/drawing/2014/main" id="{C2852531-127C-4093-9044-32FB687928C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2723" name="Text Box 19">
            <a:extLst>
              <a:ext uri="{FF2B5EF4-FFF2-40B4-BE49-F238E27FC236}">
                <a16:creationId xmlns:a16="http://schemas.microsoft.com/office/drawing/2014/main" id="{321674C5-0391-4AF3-BD4A-3CC88AD1F88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2724" name="Text Box 20">
            <a:extLst>
              <a:ext uri="{FF2B5EF4-FFF2-40B4-BE49-F238E27FC236}">
                <a16:creationId xmlns:a16="http://schemas.microsoft.com/office/drawing/2014/main" id="{EC49DE75-9235-4D55-B8F2-D74DBB7D1673}"/>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2725" name="Text Box 21">
            <a:extLst>
              <a:ext uri="{FF2B5EF4-FFF2-40B4-BE49-F238E27FC236}">
                <a16:creationId xmlns:a16="http://schemas.microsoft.com/office/drawing/2014/main" id="{A592760A-1673-4547-87DB-8935BD36503A}"/>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2742" name="Text Box 38">
            <a:extLst>
              <a:ext uri="{FF2B5EF4-FFF2-40B4-BE49-F238E27FC236}">
                <a16:creationId xmlns:a16="http://schemas.microsoft.com/office/drawing/2014/main" id="{4905056E-4D56-42C2-810A-EB81FF577952}"/>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2743" name="Text Box 39">
            <a:extLst>
              <a:ext uri="{FF2B5EF4-FFF2-40B4-BE49-F238E27FC236}">
                <a16:creationId xmlns:a16="http://schemas.microsoft.com/office/drawing/2014/main" id="{EE2483F1-DDB8-4303-BA49-05265C611BC7}"/>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2744" name="Text Box 40">
            <a:extLst>
              <a:ext uri="{FF2B5EF4-FFF2-40B4-BE49-F238E27FC236}">
                <a16:creationId xmlns:a16="http://schemas.microsoft.com/office/drawing/2014/main" id="{71A4237A-960D-4098-88E2-40DBB554E7BC}"/>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2745" name="Line 41">
            <a:extLst>
              <a:ext uri="{FF2B5EF4-FFF2-40B4-BE49-F238E27FC236}">
                <a16:creationId xmlns:a16="http://schemas.microsoft.com/office/drawing/2014/main" id="{A9A4440E-1F07-49C9-AD27-692D9EB202A9}"/>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6" name="Line 42">
            <a:extLst>
              <a:ext uri="{FF2B5EF4-FFF2-40B4-BE49-F238E27FC236}">
                <a16:creationId xmlns:a16="http://schemas.microsoft.com/office/drawing/2014/main" id="{9721047B-E4C9-4078-B64C-A5F4B88BCAF3}"/>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7" name="Line 43">
            <a:extLst>
              <a:ext uri="{FF2B5EF4-FFF2-40B4-BE49-F238E27FC236}">
                <a16:creationId xmlns:a16="http://schemas.microsoft.com/office/drawing/2014/main" id="{A7D757F2-4D0C-4937-BE6E-E98FD8BD392A}"/>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48" name="Line 44">
            <a:extLst>
              <a:ext uri="{FF2B5EF4-FFF2-40B4-BE49-F238E27FC236}">
                <a16:creationId xmlns:a16="http://schemas.microsoft.com/office/drawing/2014/main" id="{1CE60A5A-0A94-431C-A4B2-7156D285898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A0928C77-E1AC-4C53-A443-264B7C339955}"/>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2750" name="Slide Number Placeholder 1">
            <a:extLst>
              <a:ext uri="{FF2B5EF4-FFF2-40B4-BE49-F238E27FC236}">
                <a16:creationId xmlns:a16="http://schemas.microsoft.com/office/drawing/2014/main" id="{F443BA08-7CF5-4DEC-9E13-117692797838}"/>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FB5B75-AF1E-4801-8089-D4E3A70D99E8}" type="slidenum">
              <a:rPr lang="en-US" altLang="en-US" sz="1000"/>
              <a:pPr>
                <a:spcBef>
                  <a:spcPct val="0"/>
                </a:spcBef>
                <a:buClrTx/>
                <a:buSzTx/>
                <a:buFontTx/>
                <a:buNone/>
              </a:pPr>
              <a:t>86</a:t>
            </a:fld>
            <a:endParaRPr lang="en-US" altLang="en-US" sz="1000"/>
          </a:p>
        </p:txBody>
      </p:sp>
      <p:sp>
        <p:nvSpPr>
          <p:cNvPr id="72751" name="Text Box 45">
            <a:extLst>
              <a:ext uri="{FF2B5EF4-FFF2-40B4-BE49-F238E27FC236}">
                <a16:creationId xmlns:a16="http://schemas.microsoft.com/office/drawing/2014/main" id="{B81D81A2-51BB-4976-8EFB-2928E8536236}"/>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19F8A333-D315-4D53-A4C1-0DAA71D51766}"/>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72753" name="TextBox 1">
            <a:extLst>
              <a:ext uri="{FF2B5EF4-FFF2-40B4-BE49-F238E27FC236}">
                <a16:creationId xmlns:a16="http://schemas.microsoft.com/office/drawing/2014/main" id="{2E0938C2-2600-4F79-9187-2323EB3AC1FA}"/>
              </a:ext>
            </a:extLst>
          </p:cNvPr>
          <p:cNvSpPr txBox="1">
            <a:spLocks noChangeArrowheads="1"/>
          </p:cNvSpPr>
          <p:nvPr/>
        </p:nvSpPr>
        <p:spPr bwMode="auto">
          <a:xfrm>
            <a:off x="703263" y="1295400"/>
            <a:ext cx="7678737" cy="18161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a:solidFill>
                  <a:srgbClr val="0000FF"/>
                </a:solidFill>
              </a:rPr>
              <a:t>Note that both NBS and Ciancia syndrome present with ET and nystagmus on attempted abduction. Given this, how can you differentiate between these?</a:t>
            </a:r>
          </a:p>
          <a:p>
            <a:pPr eaLnBrk="1" hangingPunct="1">
              <a:spcBef>
                <a:spcPct val="0"/>
              </a:spcBef>
              <a:buClrTx/>
              <a:buSzTx/>
              <a:buFontTx/>
              <a:buNone/>
            </a:pPr>
            <a:r>
              <a:rPr lang="en-US" altLang="en-US" sz="1600" b="0">
                <a:solidFill>
                  <a:srgbClr val="0000FF"/>
                </a:solidFill>
              </a:rPr>
              <a:t>Think of these disorders this way: </a:t>
            </a:r>
          </a:p>
          <a:p>
            <a:pPr eaLnBrk="1" hangingPunct="1">
              <a:spcBef>
                <a:spcPct val="0"/>
              </a:spcBef>
              <a:buClrTx/>
              <a:buSzTx/>
              <a:buFontTx/>
              <a:buNone/>
            </a:pPr>
            <a:r>
              <a:rPr lang="en-US" altLang="en-US" sz="1600" b="0">
                <a:solidFill>
                  <a:srgbClr val="0000FF"/>
                </a:solidFill>
              </a:rPr>
              <a:t>--The NBS is a type of congenital nystagmus for which the null point is located in convergence (ie, the ET is in a sense </a:t>
            </a:r>
            <a:r>
              <a:rPr lang="en-US" altLang="en-US" sz="1600" b="0" i="1">
                <a:solidFill>
                  <a:srgbClr val="0000FF"/>
                </a:solidFill>
              </a:rPr>
              <a:t>caused</a:t>
            </a:r>
            <a:r>
              <a:rPr lang="en-US" altLang="en-US" sz="1600" b="0">
                <a:solidFill>
                  <a:srgbClr val="0000FF"/>
                </a:solidFill>
              </a:rPr>
              <a:t> by the nystagmus) </a:t>
            </a:r>
            <a:r>
              <a:rPr lang="en-US" altLang="en-US" sz="1600" b="0">
                <a:solidFill>
                  <a:srgbClr val="FFC000"/>
                </a:solidFill>
              </a:rPr>
              <a:t>and </a:t>
            </a:r>
          </a:p>
          <a:p>
            <a:pPr eaLnBrk="1" hangingPunct="1">
              <a:spcBef>
                <a:spcPct val="0"/>
              </a:spcBef>
              <a:buClrTx/>
              <a:buSzTx/>
              <a:buFontTx/>
              <a:buNone/>
            </a:pPr>
            <a:r>
              <a:rPr lang="en-US" altLang="en-US" sz="1600" b="0">
                <a:solidFill>
                  <a:srgbClr val="FFC000"/>
                </a:solidFill>
              </a:rPr>
              <a:t>--The Ciancia syndrome is a type of congenital esotropia in which the ET </a:t>
            </a:r>
            <a:r>
              <a:rPr lang="en-US" altLang="en-US" sz="1600" b="0" i="1">
                <a:solidFill>
                  <a:srgbClr val="FFC000"/>
                </a:solidFill>
              </a:rPr>
              <a:t>just happens</a:t>
            </a:r>
            <a:r>
              <a:rPr lang="en-US" altLang="en-US" sz="1600" b="0">
                <a:solidFill>
                  <a:srgbClr val="FFC000"/>
                </a:solidFill>
              </a:rPr>
              <a:t> to be associated with a nystagmus that manifests in attempted abduction</a:t>
            </a:r>
          </a:p>
        </p:txBody>
      </p:sp>
      <p:sp>
        <p:nvSpPr>
          <p:cNvPr id="28" name="TextBox 27">
            <a:extLst>
              <a:ext uri="{FF2B5EF4-FFF2-40B4-BE49-F238E27FC236}">
                <a16:creationId xmlns:a16="http://schemas.microsoft.com/office/drawing/2014/main" id="{8517C530-DBBE-401D-8EFC-B935C4AE779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Text Box 3">
            <a:extLst>
              <a:ext uri="{FF2B5EF4-FFF2-40B4-BE49-F238E27FC236}">
                <a16:creationId xmlns:a16="http://schemas.microsoft.com/office/drawing/2014/main" id="{8785389F-9302-401C-A75C-2D012FAD0E7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9876" name="Text Box 4">
            <a:extLst>
              <a:ext uri="{FF2B5EF4-FFF2-40B4-BE49-F238E27FC236}">
                <a16:creationId xmlns:a16="http://schemas.microsoft.com/office/drawing/2014/main" id="{81F2DEC7-B8FA-4386-8058-6DBE18920046}"/>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9879" name="Text Box 7">
            <a:extLst>
              <a:ext uri="{FF2B5EF4-FFF2-40B4-BE49-F238E27FC236}">
                <a16:creationId xmlns:a16="http://schemas.microsoft.com/office/drawing/2014/main" id="{9FE434A0-9095-402F-B521-60B008A493D9}"/>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79881" name="Line 9">
            <a:extLst>
              <a:ext uri="{FF2B5EF4-FFF2-40B4-BE49-F238E27FC236}">
                <a16:creationId xmlns:a16="http://schemas.microsoft.com/office/drawing/2014/main" id="{2A67B2B7-95B7-4345-8D1E-54AD43CEB2AA}"/>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2" name="Line 10">
            <a:extLst>
              <a:ext uri="{FF2B5EF4-FFF2-40B4-BE49-F238E27FC236}">
                <a16:creationId xmlns:a16="http://schemas.microsoft.com/office/drawing/2014/main" id="{F3CE31CF-C60C-4D1C-99E5-DFEE430D9D0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3" name="Line 11">
            <a:extLst>
              <a:ext uri="{FF2B5EF4-FFF2-40B4-BE49-F238E27FC236}">
                <a16:creationId xmlns:a16="http://schemas.microsoft.com/office/drawing/2014/main" id="{710BB902-9355-43DC-802E-AFCB233CCEAC}"/>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4" name="Line 12">
            <a:extLst>
              <a:ext uri="{FF2B5EF4-FFF2-40B4-BE49-F238E27FC236}">
                <a16:creationId xmlns:a16="http://schemas.microsoft.com/office/drawing/2014/main" id="{A3238087-F6B1-4301-9ECB-45DBB76E10D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9" name="Rectangle 17">
            <a:extLst>
              <a:ext uri="{FF2B5EF4-FFF2-40B4-BE49-F238E27FC236}">
                <a16:creationId xmlns:a16="http://schemas.microsoft.com/office/drawing/2014/main" id="{FBA2EB33-A508-4499-B7E4-0E8884CC16BA}"/>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9890" name="Rectangle 18">
            <a:extLst>
              <a:ext uri="{FF2B5EF4-FFF2-40B4-BE49-F238E27FC236}">
                <a16:creationId xmlns:a16="http://schemas.microsoft.com/office/drawing/2014/main" id="{7C35E852-C499-4CB8-B718-DB99EFA4D57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9891" name="Text Box 19">
            <a:extLst>
              <a:ext uri="{FF2B5EF4-FFF2-40B4-BE49-F238E27FC236}">
                <a16:creationId xmlns:a16="http://schemas.microsoft.com/office/drawing/2014/main" id="{93E18312-1E6E-48A1-8A8F-E53A22CA2DB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9892" name="Text Box 20">
            <a:extLst>
              <a:ext uri="{FF2B5EF4-FFF2-40B4-BE49-F238E27FC236}">
                <a16:creationId xmlns:a16="http://schemas.microsoft.com/office/drawing/2014/main" id="{B07C2DDC-E0B1-413A-82D6-519A0B0AE5CB}"/>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9893" name="Text Box 21">
            <a:extLst>
              <a:ext uri="{FF2B5EF4-FFF2-40B4-BE49-F238E27FC236}">
                <a16:creationId xmlns:a16="http://schemas.microsoft.com/office/drawing/2014/main" id="{E3DE7C80-3A92-4193-A70F-5E0B07A5ED6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9910" name="Text Box 38">
            <a:extLst>
              <a:ext uri="{FF2B5EF4-FFF2-40B4-BE49-F238E27FC236}">
                <a16:creationId xmlns:a16="http://schemas.microsoft.com/office/drawing/2014/main" id="{483DEF16-A90B-4D5F-A1CF-1F9933F23BE4}"/>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9911" name="Text Box 39">
            <a:extLst>
              <a:ext uri="{FF2B5EF4-FFF2-40B4-BE49-F238E27FC236}">
                <a16:creationId xmlns:a16="http://schemas.microsoft.com/office/drawing/2014/main" id="{3B7FBE45-B663-49A2-9D46-7FDB80C275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9912" name="Text Box 40">
            <a:extLst>
              <a:ext uri="{FF2B5EF4-FFF2-40B4-BE49-F238E27FC236}">
                <a16:creationId xmlns:a16="http://schemas.microsoft.com/office/drawing/2014/main" id="{FEF66D5E-D882-404C-8D4C-22CA8C4D4D40}"/>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9913" name="Line 41">
            <a:extLst>
              <a:ext uri="{FF2B5EF4-FFF2-40B4-BE49-F238E27FC236}">
                <a16:creationId xmlns:a16="http://schemas.microsoft.com/office/drawing/2014/main" id="{D916C927-84FF-4312-923C-75AFFD471B41}"/>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14" name="Line 42">
            <a:extLst>
              <a:ext uri="{FF2B5EF4-FFF2-40B4-BE49-F238E27FC236}">
                <a16:creationId xmlns:a16="http://schemas.microsoft.com/office/drawing/2014/main" id="{1FE1A83B-479F-4C27-832E-0AF1D799920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15" name="Line 43">
            <a:extLst>
              <a:ext uri="{FF2B5EF4-FFF2-40B4-BE49-F238E27FC236}">
                <a16:creationId xmlns:a16="http://schemas.microsoft.com/office/drawing/2014/main" id="{382B1AB5-E76F-44F7-BDD8-4054EF1090CC}"/>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916" name="Line 44">
            <a:extLst>
              <a:ext uri="{FF2B5EF4-FFF2-40B4-BE49-F238E27FC236}">
                <a16:creationId xmlns:a16="http://schemas.microsoft.com/office/drawing/2014/main" id="{CA7B660E-1DA8-4045-8760-DBBE81674E5A}"/>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FF057CA2-393C-4D01-921D-1610024E1528}"/>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9918" name="Slide Number Placeholder 1">
            <a:extLst>
              <a:ext uri="{FF2B5EF4-FFF2-40B4-BE49-F238E27FC236}">
                <a16:creationId xmlns:a16="http://schemas.microsoft.com/office/drawing/2014/main" id="{758A685A-E7A4-4D99-983E-6D6B6BE889F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0E1AB0-758E-4A5A-B6D3-9A90E92C0827}" type="slidenum">
              <a:rPr lang="en-US" altLang="en-US" sz="1000"/>
              <a:pPr>
                <a:spcBef>
                  <a:spcPct val="0"/>
                </a:spcBef>
                <a:buClrTx/>
                <a:buSzTx/>
                <a:buFontTx/>
                <a:buNone/>
              </a:pPr>
              <a:t>87</a:t>
            </a:fld>
            <a:endParaRPr lang="en-US" altLang="en-US" sz="1000"/>
          </a:p>
        </p:txBody>
      </p:sp>
      <p:sp>
        <p:nvSpPr>
          <p:cNvPr id="79919" name="Text Box 45">
            <a:extLst>
              <a:ext uri="{FF2B5EF4-FFF2-40B4-BE49-F238E27FC236}">
                <a16:creationId xmlns:a16="http://schemas.microsoft.com/office/drawing/2014/main" id="{8E8491D1-0E2E-46A5-8781-88B17DDCD0D0}"/>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3035D194-24BD-4AE1-91DE-596062145533}"/>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79921" name="TextBox 1">
            <a:extLst>
              <a:ext uri="{FF2B5EF4-FFF2-40B4-BE49-F238E27FC236}">
                <a16:creationId xmlns:a16="http://schemas.microsoft.com/office/drawing/2014/main" id="{E38CFAB9-278E-40FD-AB31-DB55D31D0ACF}"/>
              </a:ext>
            </a:extLst>
          </p:cNvPr>
          <p:cNvSpPr txBox="1">
            <a:spLocks noChangeArrowheads="1"/>
          </p:cNvSpPr>
          <p:nvPr/>
        </p:nvSpPr>
        <p:spPr bwMode="auto">
          <a:xfrm>
            <a:off x="703263" y="1295400"/>
            <a:ext cx="7678737" cy="18161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Note that both NBS and Ciancia syndrome present with ET and nystagmus on attempted abduction. Given this, how can you differentiate between these?</a:t>
            </a:r>
          </a:p>
          <a:p>
            <a:pPr eaLnBrk="1" hangingPunct="1">
              <a:spcBef>
                <a:spcPct val="0"/>
              </a:spcBef>
              <a:buClrTx/>
              <a:buSzTx/>
              <a:buFontTx/>
              <a:buNone/>
            </a:pPr>
            <a:r>
              <a:rPr lang="en-US" altLang="en-US" sz="1600" b="0" dirty="0">
                <a:solidFill>
                  <a:srgbClr val="0000FF"/>
                </a:solidFill>
              </a:rPr>
              <a:t>Think of these disorders this way: </a:t>
            </a:r>
          </a:p>
          <a:p>
            <a:pPr eaLnBrk="1" hangingPunct="1">
              <a:spcBef>
                <a:spcPct val="0"/>
              </a:spcBef>
              <a:buClrTx/>
              <a:buSzTx/>
              <a:buFont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t>In contrast,</a:t>
            </a:r>
          </a:p>
          <a:p>
            <a:pPr eaLnBrk="1" hangingPunct="1">
              <a:spcBef>
                <a:spcPct val="0"/>
              </a:spcBef>
              <a:buClrTx/>
              <a:buSzTx/>
              <a:buFontTx/>
              <a:buNone/>
            </a:pPr>
            <a:r>
              <a:rPr lang="en-US" altLang="en-US" sz="1600" b="0" dirty="0"/>
              <a:t>--The Ciancia syndrome is a type of congenital esotropia in which the ET </a:t>
            </a:r>
            <a:r>
              <a:rPr lang="en-US" altLang="en-US" sz="1600" b="0" i="1" dirty="0"/>
              <a:t>just happens</a:t>
            </a:r>
            <a:r>
              <a:rPr lang="en-US" altLang="en-US" sz="1600" b="0" dirty="0"/>
              <a:t> to be associated with a nystagmus that manifests in attempted abduction.</a:t>
            </a:r>
          </a:p>
        </p:txBody>
      </p:sp>
      <p:sp>
        <p:nvSpPr>
          <p:cNvPr id="79922" name="Rectangle 49">
            <a:extLst>
              <a:ext uri="{FF2B5EF4-FFF2-40B4-BE49-F238E27FC236}">
                <a16:creationId xmlns:a16="http://schemas.microsoft.com/office/drawing/2014/main" id="{5EA08431-2DC1-40B4-8B9B-7FDDABDF72F8}"/>
              </a:ext>
            </a:extLst>
          </p:cNvPr>
          <p:cNvSpPr>
            <a:spLocks noChangeArrowheads="1"/>
          </p:cNvSpPr>
          <p:nvPr/>
        </p:nvSpPr>
        <p:spPr bwMode="auto">
          <a:xfrm>
            <a:off x="4038600" y="2578100"/>
            <a:ext cx="1838325" cy="241300"/>
          </a:xfrm>
          <a:prstGeom prst="rect">
            <a:avLst/>
          </a:prstGeom>
          <a:solidFill>
            <a:srgbClr val="FFFF00"/>
          </a:solidFill>
          <a:ln w="9525" algn="ctr">
            <a:solidFill>
              <a:schemeClr val="tx1"/>
            </a:solidFill>
            <a:round/>
            <a:headEnd/>
            <a:tailEnd/>
          </a:ln>
        </p:spPr>
        <p:txBody>
          <a:bodyPr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b="0"/>
              <a:t>two words</a:t>
            </a:r>
          </a:p>
        </p:txBody>
      </p:sp>
      <p:sp>
        <p:nvSpPr>
          <p:cNvPr id="29" name="TextBox 28">
            <a:extLst>
              <a:ext uri="{FF2B5EF4-FFF2-40B4-BE49-F238E27FC236}">
                <a16:creationId xmlns:a16="http://schemas.microsoft.com/office/drawing/2014/main" id="{23DE21AA-8F51-4FDA-8490-98A87D16E01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02705313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Text Box 3">
            <a:extLst>
              <a:ext uri="{FF2B5EF4-FFF2-40B4-BE49-F238E27FC236}">
                <a16:creationId xmlns:a16="http://schemas.microsoft.com/office/drawing/2014/main" id="{CADE93DC-F7B9-4252-830A-6C91A12DCE6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0900" name="Text Box 4">
            <a:extLst>
              <a:ext uri="{FF2B5EF4-FFF2-40B4-BE49-F238E27FC236}">
                <a16:creationId xmlns:a16="http://schemas.microsoft.com/office/drawing/2014/main" id="{961A166D-A7DB-4E8C-B54C-0273893EAE2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80903" name="Text Box 7">
            <a:extLst>
              <a:ext uri="{FF2B5EF4-FFF2-40B4-BE49-F238E27FC236}">
                <a16:creationId xmlns:a16="http://schemas.microsoft.com/office/drawing/2014/main" id="{0A6AFE8C-B310-4DA7-B533-9400A90AA83A}"/>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80905" name="Line 9">
            <a:extLst>
              <a:ext uri="{FF2B5EF4-FFF2-40B4-BE49-F238E27FC236}">
                <a16:creationId xmlns:a16="http://schemas.microsoft.com/office/drawing/2014/main" id="{C97C18AD-D3A0-47EE-A46C-CAC1DA1FFCDF}"/>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6" name="Line 10">
            <a:extLst>
              <a:ext uri="{FF2B5EF4-FFF2-40B4-BE49-F238E27FC236}">
                <a16:creationId xmlns:a16="http://schemas.microsoft.com/office/drawing/2014/main" id="{BFDBB3A4-7628-4EAE-AAF2-D0CE3B42EFB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7" name="Line 11">
            <a:extLst>
              <a:ext uri="{FF2B5EF4-FFF2-40B4-BE49-F238E27FC236}">
                <a16:creationId xmlns:a16="http://schemas.microsoft.com/office/drawing/2014/main" id="{D2CA550E-A7A6-4B9F-ACC3-B3D31F5E194F}"/>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8" name="Line 12">
            <a:extLst>
              <a:ext uri="{FF2B5EF4-FFF2-40B4-BE49-F238E27FC236}">
                <a16:creationId xmlns:a16="http://schemas.microsoft.com/office/drawing/2014/main" id="{C61781D7-91B9-41DE-964C-C3BAB5DC4AC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13" name="Rectangle 17">
            <a:extLst>
              <a:ext uri="{FF2B5EF4-FFF2-40B4-BE49-F238E27FC236}">
                <a16:creationId xmlns:a16="http://schemas.microsoft.com/office/drawing/2014/main" id="{D4688804-0611-42EB-B57D-D9E3E8758E1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0914" name="Rectangle 18">
            <a:extLst>
              <a:ext uri="{FF2B5EF4-FFF2-40B4-BE49-F238E27FC236}">
                <a16:creationId xmlns:a16="http://schemas.microsoft.com/office/drawing/2014/main" id="{EE245541-0B50-4246-B2A3-510C1F7641D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0915" name="Text Box 19">
            <a:extLst>
              <a:ext uri="{FF2B5EF4-FFF2-40B4-BE49-F238E27FC236}">
                <a16:creationId xmlns:a16="http://schemas.microsoft.com/office/drawing/2014/main" id="{861D817B-2B8F-4DDF-825C-E2AFA38CCFA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0916" name="Text Box 20">
            <a:extLst>
              <a:ext uri="{FF2B5EF4-FFF2-40B4-BE49-F238E27FC236}">
                <a16:creationId xmlns:a16="http://schemas.microsoft.com/office/drawing/2014/main" id="{EF89D5FE-3B52-4B1C-9C78-04D08CDD245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0917" name="Text Box 21">
            <a:extLst>
              <a:ext uri="{FF2B5EF4-FFF2-40B4-BE49-F238E27FC236}">
                <a16:creationId xmlns:a16="http://schemas.microsoft.com/office/drawing/2014/main" id="{DF1DC1D1-8B0E-43AB-B321-3CA0E434B51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0934" name="Text Box 38">
            <a:extLst>
              <a:ext uri="{FF2B5EF4-FFF2-40B4-BE49-F238E27FC236}">
                <a16:creationId xmlns:a16="http://schemas.microsoft.com/office/drawing/2014/main" id="{86E94F0E-C131-49F2-9AB9-783748407E1F}"/>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80935" name="Text Box 39">
            <a:extLst>
              <a:ext uri="{FF2B5EF4-FFF2-40B4-BE49-F238E27FC236}">
                <a16:creationId xmlns:a16="http://schemas.microsoft.com/office/drawing/2014/main" id="{7983D120-AE77-45D4-8BF5-9AB81E601C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0936" name="Text Box 40">
            <a:extLst>
              <a:ext uri="{FF2B5EF4-FFF2-40B4-BE49-F238E27FC236}">
                <a16:creationId xmlns:a16="http://schemas.microsoft.com/office/drawing/2014/main" id="{9F077380-7D29-4AD2-9BA8-95A3BF08DAD2}"/>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80937" name="Line 41">
            <a:extLst>
              <a:ext uri="{FF2B5EF4-FFF2-40B4-BE49-F238E27FC236}">
                <a16:creationId xmlns:a16="http://schemas.microsoft.com/office/drawing/2014/main" id="{64ED3C40-9501-48EC-BFDD-57B27EA839E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38" name="Line 42">
            <a:extLst>
              <a:ext uri="{FF2B5EF4-FFF2-40B4-BE49-F238E27FC236}">
                <a16:creationId xmlns:a16="http://schemas.microsoft.com/office/drawing/2014/main" id="{B629CE8A-AF0E-4B7E-84F3-6D7AEBF4764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39" name="Line 43">
            <a:extLst>
              <a:ext uri="{FF2B5EF4-FFF2-40B4-BE49-F238E27FC236}">
                <a16:creationId xmlns:a16="http://schemas.microsoft.com/office/drawing/2014/main" id="{33A9C5ED-C357-433E-AF4E-3680E76343E5}"/>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40" name="Line 44">
            <a:extLst>
              <a:ext uri="{FF2B5EF4-FFF2-40B4-BE49-F238E27FC236}">
                <a16:creationId xmlns:a16="http://schemas.microsoft.com/office/drawing/2014/main" id="{388E4785-BF57-4111-BF7E-4CD6B7FE0CB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E573DE8C-05D2-4C5D-B1FB-C22027EDCD27}"/>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80942" name="Slide Number Placeholder 1">
            <a:extLst>
              <a:ext uri="{FF2B5EF4-FFF2-40B4-BE49-F238E27FC236}">
                <a16:creationId xmlns:a16="http://schemas.microsoft.com/office/drawing/2014/main" id="{C8EBBCD7-0465-45BA-AF7B-40420153FA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9CD12A-B2D9-44E4-907C-3870E86CD008}" type="slidenum">
              <a:rPr lang="en-US" altLang="en-US" sz="1000"/>
              <a:pPr>
                <a:spcBef>
                  <a:spcPct val="0"/>
                </a:spcBef>
                <a:buClrTx/>
                <a:buSzTx/>
                <a:buFontTx/>
                <a:buNone/>
              </a:pPr>
              <a:t>88</a:t>
            </a:fld>
            <a:endParaRPr lang="en-US" altLang="en-US" sz="1000"/>
          </a:p>
        </p:txBody>
      </p:sp>
      <p:sp>
        <p:nvSpPr>
          <p:cNvPr id="80943" name="Text Box 45">
            <a:extLst>
              <a:ext uri="{FF2B5EF4-FFF2-40B4-BE49-F238E27FC236}">
                <a16:creationId xmlns:a16="http://schemas.microsoft.com/office/drawing/2014/main" id="{7DE35ED6-8D2C-4D1E-91AB-AA524D478095}"/>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47E974E3-6C5D-4220-B7A4-1089A8BEBE05}"/>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80945" name="TextBox 1">
            <a:extLst>
              <a:ext uri="{FF2B5EF4-FFF2-40B4-BE49-F238E27FC236}">
                <a16:creationId xmlns:a16="http://schemas.microsoft.com/office/drawing/2014/main" id="{860FAC15-E0AE-4591-9A70-0EFF7189F032}"/>
              </a:ext>
            </a:extLst>
          </p:cNvPr>
          <p:cNvSpPr txBox="1">
            <a:spLocks noChangeArrowheads="1"/>
          </p:cNvSpPr>
          <p:nvPr/>
        </p:nvSpPr>
        <p:spPr bwMode="auto">
          <a:xfrm>
            <a:off x="703263" y="1295400"/>
            <a:ext cx="7678737" cy="181588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Note that both NBS and Ciancia syndrome present with ET and nystagmus on attempted abduction. Given this, how can you differentiate between these?</a:t>
            </a:r>
          </a:p>
          <a:p>
            <a:pPr eaLnBrk="1" hangingPunct="1">
              <a:spcBef>
                <a:spcPct val="0"/>
              </a:spcBef>
              <a:buClrTx/>
              <a:buSzTx/>
              <a:buFontTx/>
              <a:buNone/>
            </a:pPr>
            <a:r>
              <a:rPr lang="en-US" altLang="en-US" sz="1600" b="0" dirty="0">
                <a:solidFill>
                  <a:srgbClr val="0000FF"/>
                </a:solidFill>
              </a:rPr>
              <a:t>Think of these disorders this way: </a:t>
            </a:r>
          </a:p>
          <a:p>
            <a:pPr eaLnBrk="1" hangingPunct="1">
              <a:spcBef>
                <a:spcPct val="0"/>
              </a:spcBef>
              <a:buClrTx/>
              <a:buSz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t>In contrast,</a:t>
            </a:r>
          </a:p>
          <a:p>
            <a:pPr eaLnBrk="1" hangingPunct="1">
              <a:spcBef>
                <a:spcPct val="0"/>
              </a:spcBef>
              <a:buClrTx/>
              <a:buSzTx/>
              <a:buFontTx/>
              <a:buNone/>
            </a:pPr>
            <a:r>
              <a:rPr lang="en-US" altLang="en-US" sz="1600" b="0" dirty="0"/>
              <a:t>--The Ciancia syndrome is a type of congenital esotropia in which the ET </a:t>
            </a:r>
            <a:r>
              <a:rPr lang="en-US" altLang="en-US" sz="1600" b="0" i="1" dirty="0"/>
              <a:t>just happens</a:t>
            </a:r>
            <a:r>
              <a:rPr lang="en-US" altLang="en-US" sz="1600" b="0" dirty="0"/>
              <a:t> to be associated with a nystagmus that manifests in attempted abduction.</a:t>
            </a:r>
          </a:p>
        </p:txBody>
      </p:sp>
      <p:sp>
        <p:nvSpPr>
          <p:cNvPr id="2" name="Title 1">
            <a:extLst>
              <a:ext uri="{FF2B5EF4-FFF2-40B4-BE49-F238E27FC236}">
                <a16:creationId xmlns:a16="http://schemas.microsoft.com/office/drawing/2014/main" id="{B006EA65-9B62-4E09-90A7-643117DF2269}"/>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B631AE60-BB62-4F88-85B4-A337DDA690F4}"/>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320859152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Text Box 3">
            <a:extLst>
              <a:ext uri="{FF2B5EF4-FFF2-40B4-BE49-F238E27FC236}">
                <a16:creationId xmlns:a16="http://schemas.microsoft.com/office/drawing/2014/main" id="{CADE93DC-F7B9-4252-830A-6C91A12DCE62}"/>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0900" name="Text Box 4">
            <a:extLst>
              <a:ext uri="{FF2B5EF4-FFF2-40B4-BE49-F238E27FC236}">
                <a16:creationId xmlns:a16="http://schemas.microsoft.com/office/drawing/2014/main" id="{961A166D-A7DB-4E8C-B54C-0273893EAE20}"/>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80905" name="Line 9">
            <a:extLst>
              <a:ext uri="{FF2B5EF4-FFF2-40B4-BE49-F238E27FC236}">
                <a16:creationId xmlns:a16="http://schemas.microsoft.com/office/drawing/2014/main" id="{C97C18AD-D3A0-47EE-A46C-CAC1DA1FFCDF}"/>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6" name="Line 10">
            <a:extLst>
              <a:ext uri="{FF2B5EF4-FFF2-40B4-BE49-F238E27FC236}">
                <a16:creationId xmlns:a16="http://schemas.microsoft.com/office/drawing/2014/main" id="{BFDBB3A4-7628-4EAE-AAF2-D0CE3B42EFB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7" name="Line 11">
            <a:extLst>
              <a:ext uri="{FF2B5EF4-FFF2-40B4-BE49-F238E27FC236}">
                <a16:creationId xmlns:a16="http://schemas.microsoft.com/office/drawing/2014/main" id="{D2CA550E-A7A6-4B9F-ACC3-B3D31F5E194F}"/>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8" name="Line 12">
            <a:extLst>
              <a:ext uri="{FF2B5EF4-FFF2-40B4-BE49-F238E27FC236}">
                <a16:creationId xmlns:a16="http://schemas.microsoft.com/office/drawing/2014/main" id="{C61781D7-91B9-41DE-964C-C3BAB5DC4AC5}"/>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13" name="Rectangle 17">
            <a:extLst>
              <a:ext uri="{FF2B5EF4-FFF2-40B4-BE49-F238E27FC236}">
                <a16:creationId xmlns:a16="http://schemas.microsoft.com/office/drawing/2014/main" id="{D4688804-0611-42EB-B57D-D9E3E8758E13}"/>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0914" name="Rectangle 18">
            <a:extLst>
              <a:ext uri="{FF2B5EF4-FFF2-40B4-BE49-F238E27FC236}">
                <a16:creationId xmlns:a16="http://schemas.microsoft.com/office/drawing/2014/main" id="{EE245541-0B50-4246-B2A3-510C1F7641D4}"/>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0915" name="Text Box 19">
            <a:extLst>
              <a:ext uri="{FF2B5EF4-FFF2-40B4-BE49-F238E27FC236}">
                <a16:creationId xmlns:a16="http://schemas.microsoft.com/office/drawing/2014/main" id="{861D817B-2B8F-4DDF-825C-E2AFA38CCFA2}"/>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0916" name="Text Box 20">
            <a:extLst>
              <a:ext uri="{FF2B5EF4-FFF2-40B4-BE49-F238E27FC236}">
                <a16:creationId xmlns:a16="http://schemas.microsoft.com/office/drawing/2014/main" id="{EF89D5FE-3B52-4B1C-9C78-04D08CDD245D}"/>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0917" name="Text Box 21">
            <a:extLst>
              <a:ext uri="{FF2B5EF4-FFF2-40B4-BE49-F238E27FC236}">
                <a16:creationId xmlns:a16="http://schemas.microsoft.com/office/drawing/2014/main" id="{DF1DC1D1-8B0E-43AB-B321-3CA0E434B51F}"/>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0934" name="Text Box 38">
            <a:extLst>
              <a:ext uri="{FF2B5EF4-FFF2-40B4-BE49-F238E27FC236}">
                <a16:creationId xmlns:a16="http://schemas.microsoft.com/office/drawing/2014/main" id="{86E94F0E-C131-49F2-9AB9-783748407E1F}"/>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80935" name="Text Box 39">
            <a:extLst>
              <a:ext uri="{FF2B5EF4-FFF2-40B4-BE49-F238E27FC236}">
                <a16:creationId xmlns:a16="http://schemas.microsoft.com/office/drawing/2014/main" id="{7983D120-AE77-45D4-8BF5-9AB81E601C9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0936" name="Text Box 40">
            <a:extLst>
              <a:ext uri="{FF2B5EF4-FFF2-40B4-BE49-F238E27FC236}">
                <a16:creationId xmlns:a16="http://schemas.microsoft.com/office/drawing/2014/main" id="{9F077380-7D29-4AD2-9BA8-95A3BF08DAD2}"/>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80937" name="Line 41">
            <a:extLst>
              <a:ext uri="{FF2B5EF4-FFF2-40B4-BE49-F238E27FC236}">
                <a16:creationId xmlns:a16="http://schemas.microsoft.com/office/drawing/2014/main" id="{64ED3C40-9501-48EC-BFDD-57B27EA839E8}"/>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38" name="Line 42">
            <a:extLst>
              <a:ext uri="{FF2B5EF4-FFF2-40B4-BE49-F238E27FC236}">
                <a16:creationId xmlns:a16="http://schemas.microsoft.com/office/drawing/2014/main" id="{B629CE8A-AF0E-4B7E-84F3-6D7AEBF4764C}"/>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39" name="Line 43">
            <a:extLst>
              <a:ext uri="{FF2B5EF4-FFF2-40B4-BE49-F238E27FC236}">
                <a16:creationId xmlns:a16="http://schemas.microsoft.com/office/drawing/2014/main" id="{33A9C5ED-C357-433E-AF4E-3680E76343E5}"/>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40" name="Line 44">
            <a:extLst>
              <a:ext uri="{FF2B5EF4-FFF2-40B4-BE49-F238E27FC236}">
                <a16:creationId xmlns:a16="http://schemas.microsoft.com/office/drawing/2014/main" id="{388E4785-BF57-4111-BF7E-4CD6B7FE0CB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E573DE8C-05D2-4C5D-B1FB-C22027EDCD27}"/>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80942" name="Slide Number Placeholder 1">
            <a:extLst>
              <a:ext uri="{FF2B5EF4-FFF2-40B4-BE49-F238E27FC236}">
                <a16:creationId xmlns:a16="http://schemas.microsoft.com/office/drawing/2014/main" id="{C8EBBCD7-0465-45BA-AF7B-40420153FA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9CD12A-B2D9-44E4-907C-3870E86CD008}" type="slidenum">
              <a:rPr lang="en-US" altLang="en-US" sz="1000"/>
              <a:pPr>
                <a:spcBef>
                  <a:spcPct val="0"/>
                </a:spcBef>
                <a:buClrTx/>
                <a:buSzTx/>
                <a:buFontTx/>
                <a:buNone/>
              </a:pPr>
              <a:t>89</a:t>
            </a:fld>
            <a:endParaRPr lang="en-US" altLang="en-US" sz="1000"/>
          </a:p>
        </p:txBody>
      </p:sp>
      <p:sp>
        <p:nvSpPr>
          <p:cNvPr id="80943" name="Text Box 45">
            <a:extLst>
              <a:ext uri="{FF2B5EF4-FFF2-40B4-BE49-F238E27FC236}">
                <a16:creationId xmlns:a16="http://schemas.microsoft.com/office/drawing/2014/main" id="{7DE35ED6-8D2C-4D1E-91AB-AA524D478095}"/>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47E974E3-6C5D-4220-B7A4-1089A8BEBE05}"/>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80945" name="TextBox 1">
            <a:extLst>
              <a:ext uri="{FF2B5EF4-FFF2-40B4-BE49-F238E27FC236}">
                <a16:creationId xmlns:a16="http://schemas.microsoft.com/office/drawing/2014/main" id="{860FAC15-E0AE-4591-9A70-0EFF7189F032}"/>
              </a:ext>
            </a:extLst>
          </p:cNvPr>
          <p:cNvSpPr txBox="1">
            <a:spLocks noChangeArrowheads="1"/>
          </p:cNvSpPr>
          <p:nvPr/>
        </p:nvSpPr>
        <p:spPr bwMode="auto">
          <a:xfrm>
            <a:off x="703263" y="1295400"/>
            <a:ext cx="7678737" cy="1815882"/>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chemeClr val="bg1">
                    <a:lumMod val="65000"/>
                  </a:schemeClr>
                </a:solidFill>
              </a:rPr>
              <a:t>Note that both NBS and Ciancia syndrome present with ET and nystagmus on attempted abduction. Given this, how can you differentiate between these?</a:t>
            </a:r>
          </a:p>
          <a:p>
            <a:pPr eaLnBrk="1" hangingPunct="1">
              <a:spcBef>
                <a:spcPct val="0"/>
              </a:spcBef>
              <a:buClrTx/>
              <a:buSzTx/>
              <a:buFontTx/>
              <a:buNone/>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chemeClr val="bg1">
                    <a:lumMod val="65000"/>
                  </a:schemeClr>
                </a:solidFill>
              </a:rPr>
              <a:t>--The </a:t>
            </a:r>
            <a:r>
              <a:rPr lang="en-US" altLang="en-US" sz="1600" b="0" dirty="0">
                <a:solidFill>
                  <a:srgbClr val="0000FF"/>
                </a:solidFill>
              </a:rPr>
              <a:t>NBS is a type of </a:t>
            </a:r>
            <a:r>
              <a:rPr lang="en-US" altLang="en-US" sz="1600" dirty="0">
                <a:solidFill>
                  <a:srgbClr val="0000FF"/>
                </a:solidFill>
              </a:rPr>
              <a:t>congenital nystagmus </a:t>
            </a:r>
            <a:r>
              <a:rPr lang="en-US" altLang="en-US" sz="1600" b="0" dirty="0">
                <a:solidFill>
                  <a:schemeClr val="bg1">
                    <a:lumMod val="65000"/>
                  </a:schemeClr>
                </a:solidFill>
              </a:rPr>
              <a:t>for which the null point is located in convergence (</a:t>
            </a:r>
            <a:r>
              <a:rPr lang="en-US" altLang="en-US" sz="1600" b="0" dirty="0" err="1">
                <a:solidFill>
                  <a:schemeClr val="bg1">
                    <a:lumMod val="65000"/>
                  </a:schemeClr>
                </a:solidFill>
              </a:rPr>
              <a:t>ie</a:t>
            </a:r>
            <a:r>
              <a:rPr lang="en-US" altLang="en-US" sz="1600" b="0" dirty="0">
                <a:solidFill>
                  <a:schemeClr val="bg1">
                    <a:lumMod val="65000"/>
                  </a:schemeClr>
                </a:solidFill>
              </a:rPr>
              <a:t>, the ET is in a sense </a:t>
            </a:r>
            <a:r>
              <a:rPr lang="en-US" altLang="en-US" sz="1600" b="0" i="1" dirty="0">
                <a:solidFill>
                  <a:schemeClr val="bg1">
                    <a:lumMod val="65000"/>
                  </a:schemeClr>
                </a:solidFill>
              </a:rPr>
              <a:t>caused</a:t>
            </a:r>
            <a:r>
              <a:rPr lang="en-US" altLang="en-US" sz="1600" b="0" dirty="0">
                <a:solidFill>
                  <a:schemeClr val="bg1">
                    <a:lumMod val="65000"/>
                  </a:schemeClr>
                </a:solidFill>
              </a:rPr>
              <a:t> by the nystagmus). In contrast,</a:t>
            </a:r>
          </a:p>
          <a:p>
            <a:pPr eaLnBrk="1" hangingPunct="1">
              <a:spcBef>
                <a:spcPct val="0"/>
              </a:spcBef>
              <a:buClrTx/>
              <a:buSzTx/>
              <a:buFontTx/>
              <a:buNone/>
            </a:pPr>
            <a:r>
              <a:rPr lang="en-US" altLang="en-US" sz="1600" b="0" dirty="0">
                <a:solidFill>
                  <a:schemeClr val="bg1">
                    <a:lumMod val="65000"/>
                  </a:schemeClr>
                </a:solidFill>
              </a:rPr>
              <a:t>--The </a:t>
            </a:r>
            <a:r>
              <a:rPr lang="en-US" altLang="en-US" sz="1600" b="0" dirty="0"/>
              <a:t>Ciancia syndrome is a type of </a:t>
            </a:r>
            <a:r>
              <a:rPr lang="en-US" altLang="en-US" sz="1600" dirty="0"/>
              <a:t>congenital esotropia </a:t>
            </a:r>
            <a:r>
              <a:rPr lang="en-US" altLang="en-US" sz="1600" b="0" dirty="0">
                <a:solidFill>
                  <a:schemeClr val="bg1">
                    <a:lumMod val="65000"/>
                  </a:schemeClr>
                </a:solidFill>
              </a:rPr>
              <a:t>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4" name="TextBox 3">
            <a:extLst>
              <a:ext uri="{FF2B5EF4-FFF2-40B4-BE49-F238E27FC236}">
                <a16:creationId xmlns:a16="http://schemas.microsoft.com/office/drawing/2014/main" id="{C1D8F7BD-2A9A-452F-B266-F5EAF37243DA}"/>
              </a:ext>
            </a:extLst>
          </p:cNvPr>
          <p:cNvSpPr txBox="1"/>
          <p:nvPr/>
        </p:nvSpPr>
        <p:spPr>
          <a:xfrm>
            <a:off x="520700" y="2976274"/>
            <a:ext cx="7973943" cy="584775"/>
          </a:xfrm>
          <a:prstGeom prst="rect">
            <a:avLst/>
          </a:prstGeom>
          <a:solidFill>
            <a:schemeClr val="accent1">
              <a:lumMod val="50000"/>
            </a:schemeClr>
          </a:solidFill>
        </p:spPr>
        <p:txBody>
          <a:bodyPr wrap="square" rtlCol="0">
            <a:spAutoFit/>
          </a:bodyPr>
          <a:lstStyle/>
          <a:p>
            <a:r>
              <a:rPr lang="en-US" sz="1600" b="0" dirty="0">
                <a:solidFill>
                  <a:schemeClr val="bg1"/>
                </a:solidFill>
              </a:rPr>
              <a:t>So, </a:t>
            </a:r>
            <a:r>
              <a:rPr lang="en-US" sz="1600" dirty="0">
                <a:solidFill>
                  <a:schemeClr val="bg1"/>
                </a:solidFill>
              </a:rPr>
              <a:t>NBS</a:t>
            </a:r>
            <a:r>
              <a:rPr lang="en-US" sz="1600" b="0" dirty="0">
                <a:solidFill>
                  <a:schemeClr val="bg1"/>
                </a:solidFill>
              </a:rPr>
              <a:t> is a congenital nystagmus </a:t>
            </a:r>
            <a:r>
              <a:rPr lang="en-US" sz="1600" b="0" i="1" dirty="0">
                <a:solidFill>
                  <a:schemeClr val="bg1"/>
                </a:solidFill>
              </a:rPr>
              <a:t>pretending</a:t>
            </a:r>
            <a:r>
              <a:rPr lang="en-US" sz="1600" b="0" dirty="0">
                <a:solidFill>
                  <a:schemeClr val="bg1"/>
                </a:solidFill>
              </a:rPr>
              <a:t> to be a congenital esotropia, whereas </a:t>
            </a:r>
            <a:r>
              <a:rPr lang="en-US" sz="1600" dirty="0">
                <a:solidFill>
                  <a:schemeClr val="bg1"/>
                </a:solidFill>
              </a:rPr>
              <a:t>Ciancia syndrome </a:t>
            </a:r>
            <a:r>
              <a:rPr lang="en-US" sz="1600" b="0" dirty="0">
                <a:solidFill>
                  <a:schemeClr val="bg1"/>
                </a:solidFill>
              </a:rPr>
              <a:t>is a congenital esotropia with an </a:t>
            </a:r>
            <a:r>
              <a:rPr lang="en-US" sz="1600" b="0" i="1" dirty="0">
                <a:solidFill>
                  <a:schemeClr val="bg1"/>
                </a:solidFill>
              </a:rPr>
              <a:t>overlay</a:t>
            </a:r>
            <a:r>
              <a:rPr lang="en-US" sz="1600" b="0" dirty="0">
                <a:solidFill>
                  <a:schemeClr val="bg1"/>
                </a:solidFill>
              </a:rPr>
              <a:t> of congenital nystagmus</a:t>
            </a:r>
          </a:p>
        </p:txBody>
      </p:sp>
      <p:sp>
        <p:nvSpPr>
          <p:cNvPr id="2" name="Title 1">
            <a:extLst>
              <a:ext uri="{FF2B5EF4-FFF2-40B4-BE49-F238E27FC236}">
                <a16:creationId xmlns:a16="http://schemas.microsoft.com/office/drawing/2014/main" id="{8039B05A-16E6-4E44-B4B6-800B0E480751}"/>
              </a:ext>
            </a:extLst>
          </p:cNvPr>
          <p:cNvSpPr>
            <a:spLocks noGrp="1"/>
          </p:cNvSpPr>
          <p:nvPr>
            <p:ph type="title"/>
          </p:nvPr>
        </p:nvSpPr>
        <p:spPr/>
        <p:txBody>
          <a:bodyPr/>
          <a:lstStyle/>
          <a:p>
            <a:endParaRPr lang="en-US"/>
          </a:p>
        </p:txBody>
      </p:sp>
      <p:sp>
        <p:nvSpPr>
          <p:cNvPr id="28" name="TextBox 27">
            <a:extLst>
              <a:ext uri="{FF2B5EF4-FFF2-40B4-BE49-F238E27FC236}">
                <a16:creationId xmlns:a16="http://schemas.microsoft.com/office/drawing/2014/main" id="{B397A248-0849-4C69-BFBD-3F13321DF8E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18419846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Text Box 4">
            <a:extLst>
              <a:ext uri="{FF2B5EF4-FFF2-40B4-BE49-F238E27FC236}">
                <a16:creationId xmlns:a16="http://schemas.microsoft.com/office/drawing/2014/main" id="{DDFA0D19-83B7-40B0-A303-F4CC4FDF5ED9}"/>
              </a:ext>
            </a:extLst>
          </p:cNvPr>
          <p:cNvSpPr txBox="1">
            <a:spLocks noChangeArrowheads="1"/>
          </p:cNvSpPr>
          <p:nvPr/>
        </p:nvSpPr>
        <p:spPr bwMode="auto">
          <a:xfrm>
            <a:off x="609600" y="1219200"/>
            <a:ext cx="7543800" cy="3046988"/>
          </a:xfrm>
          <a:prstGeom prst="rect">
            <a:avLst/>
          </a:prstGeom>
          <a:no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0" i="1" dirty="0">
                <a:solidFill>
                  <a:srgbClr val="0000FF"/>
                </a:solidFill>
              </a:rPr>
              <a:t>In this context, what does the word </a:t>
            </a:r>
            <a:r>
              <a:rPr lang="en-US" altLang="en-US" sz="1600" dirty="0" err="1">
                <a:solidFill>
                  <a:srgbClr val="0000FF"/>
                </a:solidFill>
              </a:rPr>
              <a:t>comitant</a:t>
            </a:r>
            <a:r>
              <a:rPr lang="en-US" altLang="en-US" sz="1600" b="0" i="1" dirty="0">
                <a:solidFill>
                  <a:srgbClr val="0000FF"/>
                </a:solidFill>
              </a:rPr>
              <a:t> mean?</a:t>
            </a:r>
          </a:p>
          <a:p>
            <a:pPr eaLnBrk="1" hangingPunct="1">
              <a:spcBef>
                <a:spcPct val="0"/>
              </a:spcBef>
              <a:buClrTx/>
              <a:buSzTx/>
              <a:buFontTx/>
              <a:buNone/>
            </a:pPr>
            <a:r>
              <a:rPr lang="en-US" altLang="en-US" sz="1600" b="0" dirty="0">
                <a:solidFill>
                  <a:srgbClr val="0000FF"/>
                </a:solidFill>
              </a:rPr>
              <a:t>It means the ET is the same in all fields of gaze</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common cause of ET is effectively ruled out by </a:t>
            </a:r>
            <a:r>
              <a:rPr lang="en-US" altLang="en-US" sz="1600" b="0" i="1" dirty="0" err="1">
                <a:solidFill>
                  <a:srgbClr val="0000FF"/>
                </a:solidFill>
              </a:rPr>
              <a:t>comitancy</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A recent-onset CN6 palsy</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Why can’t </a:t>
            </a:r>
            <a:r>
              <a:rPr lang="en-US" altLang="en-US" sz="1600" b="0" i="1" dirty="0" err="1">
                <a:solidFill>
                  <a:srgbClr val="0000FF"/>
                </a:solidFill>
              </a:rPr>
              <a:t>comitancy</a:t>
            </a:r>
            <a:r>
              <a:rPr lang="en-US" altLang="en-US" sz="1600" b="0" i="1" dirty="0">
                <a:solidFill>
                  <a:srgbClr val="0000FF"/>
                </a:solidFill>
              </a:rPr>
              <a:t> rule out an ‘old’ CN6 palsy as well?</a:t>
            </a:r>
          </a:p>
          <a:p>
            <a:pPr eaLnBrk="1" hangingPunct="1">
              <a:spcBef>
                <a:spcPct val="0"/>
              </a:spcBef>
              <a:buClrTx/>
              <a:buSzTx/>
              <a:buFontTx/>
              <a:buNone/>
            </a:pPr>
            <a:r>
              <a:rPr lang="en-US" altLang="en-US" sz="1600" b="0" dirty="0">
                <a:solidFill>
                  <a:srgbClr val="0000FF"/>
                </a:solidFill>
              </a:rPr>
              <a:t>Because of the possibility of ‘spread of </a:t>
            </a:r>
            <a:r>
              <a:rPr lang="en-US" altLang="en-US" sz="1600" b="0" dirty="0" err="1">
                <a:solidFill>
                  <a:srgbClr val="0000FF"/>
                </a:solidFill>
              </a:rPr>
              <a:t>comitance</a:t>
            </a:r>
            <a:r>
              <a:rPr lang="en-US" altLang="en-US" sz="1600" b="0" dirty="0">
                <a:solidFill>
                  <a:srgbClr val="0000FF"/>
                </a:solidFill>
              </a:rPr>
              <a:t>’</a:t>
            </a:r>
          </a:p>
          <a:p>
            <a:pPr eaLnBrk="1" hangingPunct="1">
              <a:spcBef>
                <a:spcPct val="0"/>
              </a:spcBef>
              <a:buClrTx/>
              <a:buSzTx/>
              <a:buFontTx/>
              <a:buNone/>
            </a:pPr>
            <a:endParaRPr lang="en-US" altLang="en-US" sz="1600" b="0" dirty="0">
              <a:solidFill>
                <a:srgbClr val="0000FF"/>
              </a:solidFill>
            </a:endParaRPr>
          </a:p>
          <a:p>
            <a:pPr eaLnBrk="1" hangingPunct="1">
              <a:spcBef>
                <a:spcPct val="0"/>
              </a:spcBef>
              <a:buClrTx/>
              <a:buSzTx/>
              <a:buFontTx/>
              <a:buNone/>
            </a:pPr>
            <a:r>
              <a:rPr lang="en-US" altLang="en-US" sz="1600" b="0" i="1" dirty="0">
                <a:solidFill>
                  <a:srgbClr val="0000FF"/>
                </a:solidFill>
              </a:rPr>
              <a:t>What is </a:t>
            </a:r>
            <a:r>
              <a:rPr lang="en-US" altLang="en-US" sz="1600" b="0" dirty="0">
                <a:solidFill>
                  <a:srgbClr val="0000FF"/>
                </a:solidFill>
              </a:rPr>
              <a:t>spread of </a:t>
            </a:r>
            <a:r>
              <a:rPr lang="en-US" altLang="en-US" sz="1600" b="0" dirty="0" err="1">
                <a:solidFill>
                  <a:srgbClr val="0000FF"/>
                </a:solidFill>
              </a:rPr>
              <a:t>comitance</a:t>
            </a:r>
            <a:r>
              <a:rPr lang="en-US" altLang="en-US" sz="1600" b="0" i="1" dirty="0">
                <a:solidFill>
                  <a:srgbClr val="0000FF"/>
                </a:solidFill>
              </a:rPr>
              <a:t>?</a:t>
            </a:r>
          </a:p>
          <a:p>
            <a:pPr eaLnBrk="1" hangingPunct="1">
              <a:spcBef>
                <a:spcPct val="0"/>
              </a:spcBef>
              <a:buClrTx/>
              <a:buSzTx/>
              <a:buFontTx/>
              <a:buNone/>
            </a:pPr>
            <a:r>
              <a:rPr lang="en-US" altLang="en-US" sz="1600" b="0" dirty="0">
                <a:solidFill>
                  <a:srgbClr val="0000FF"/>
                </a:solidFill>
              </a:rPr>
              <a:t>The phenomena in which a longstanding palsy gradually transforms from </a:t>
            </a:r>
            <a:r>
              <a:rPr lang="en-US" altLang="en-US" sz="1600" b="0" dirty="0" err="1">
                <a:solidFill>
                  <a:srgbClr val="0000FF"/>
                </a:solidFill>
              </a:rPr>
              <a:t>incomitant</a:t>
            </a:r>
            <a:r>
              <a:rPr lang="en-US" altLang="en-US" sz="1600" b="0" dirty="0">
                <a:solidFill>
                  <a:srgbClr val="0000FF"/>
                </a:solidFill>
              </a:rPr>
              <a:t> to </a:t>
            </a:r>
            <a:r>
              <a:rPr lang="en-US" altLang="en-US" sz="1600" b="0" dirty="0" err="1">
                <a:solidFill>
                  <a:srgbClr val="0000FF"/>
                </a:solidFill>
              </a:rPr>
              <a:t>comitant</a:t>
            </a:r>
            <a:r>
              <a:rPr lang="en-US" altLang="en-US" sz="1600" b="0" dirty="0">
                <a:solidFill>
                  <a:srgbClr val="0000FF"/>
                </a:solidFill>
              </a:rPr>
              <a:t> </a:t>
            </a:r>
          </a:p>
        </p:txBody>
      </p:sp>
      <p:sp>
        <p:nvSpPr>
          <p:cNvPr id="8197" name="Slide Number Placeholder 1">
            <a:extLst>
              <a:ext uri="{FF2B5EF4-FFF2-40B4-BE49-F238E27FC236}">
                <a16:creationId xmlns:a16="http://schemas.microsoft.com/office/drawing/2014/main" id="{6178C167-26F0-4E40-BED3-759DC30867F1}"/>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351ADEF-DEBA-442B-AFAD-6726B7A6A99F}" type="slidenum">
              <a:rPr lang="en-US" altLang="en-US" sz="1000"/>
              <a:pPr>
                <a:spcBef>
                  <a:spcPct val="0"/>
                </a:spcBef>
                <a:buClrTx/>
                <a:buSzTx/>
                <a:buFontTx/>
                <a:buNone/>
              </a:pPr>
              <a:t>9</a:t>
            </a:fld>
            <a:endParaRPr lang="en-US" altLang="en-US" sz="1000"/>
          </a:p>
        </p:txBody>
      </p:sp>
      <p:sp>
        <p:nvSpPr>
          <p:cNvPr id="4" name="TextBox 3">
            <a:extLst>
              <a:ext uri="{FF2B5EF4-FFF2-40B4-BE49-F238E27FC236}">
                <a16:creationId xmlns:a16="http://schemas.microsoft.com/office/drawing/2014/main" id="{9758293E-7B79-46BE-BB25-D4DC5163426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extLst>
      <p:ext uri="{BB962C8B-B14F-4D97-AF65-F5344CB8AC3E}">
        <p14:creationId xmlns:p14="http://schemas.microsoft.com/office/powerpoint/2010/main" val="52738827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1" name="Text Box 3">
            <a:extLst>
              <a:ext uri="{FF2B5EF4-FFF2-40B4-BE49-F238E27FC236}">
                <a16:creationId xmlns:a16="http://schemas.microsoft.com/office/drawing/2014/main" id="{F0A5DC71-D6C9-4A35-B064-71C4961D09A3}"/>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3732" name="Text Box 4">
            <a:extLst>
              <a:ext uri="{FF2B5EF4-FFF2-40B4-BE49-F238E27FC236}">
                <a16:creationId xmlns:a16="http://schemas.microsoft.com/office/drawing/2014/main" id="{CD82E5F1-F7A4-41A8-9221-C23B527C4C02}"/>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3737" name="Line 9">
            <a:extLst>
              <a:ext uri="{FF2B5EF4-FFF2-40B4-BE49-F238E27FC236}">
                <a16:creationId xmlns:a16="http://schemas.microsoft.com/office/drawing/2014/main" id="{78CC6619-2029-4518-8DC6-6039E32EC28B}"/>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8" name="Line 10">
            <a:extLst>
              <a:ext uri="{FF2B5EF4-FFF2-40B4-BE49-F238E27FC236}">
                <a16:creationId xmlns:a16="http://schemas.microsoft.com/office/drawing/2014/main" id="{30A0C95F-AE6F-47FF-8AD2-4BD3AA5DD2A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9" name="Line 11">
            <a:extLst>
              <a:ext uri="{FF2B5EF4-FFF2-40B4-BE49-F238E27FC236}">
                <a16:creationId xmlns:a16="http://schemas.microsoft.com/office/drawing/2014/main" id="{2D15691E-7A56-434D-8FF6-2D68014FD67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0" name="Line 12">
            <a:extLst>
              <a:ext uri="{FF2B5EF4-FFF2-40B4-BE49-F238E27FC236}">
                <a16:creationId xmlns:a16="http://schemas.microsoft.com/office/drawing/2014/main" id="{59D6E8D6-F03C-4BE2-B786-5DDB8872E3D6}"/>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5" name="Rectangle 17">
            <a:extLst>
              <a:ext uri="{FF2B5EF4-FFF2-40B4-BE49-F238E27FC236}">
                <a16:creationId xmlns:a16="http://schemas.microsoft.com/office/drawing/2014/main" id="{AE46241B-986B-483C-A958-479BA7BF38A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3746" name="Rectangle 18">
            <a:extLst>
              <a:ext uri="{FF2B5EF4-FFF2-40B4-BE49-F238E27FC236}">
                <a16:creationId xmlns:a16="http://schemas.microsoft.com/office/drawing/2014/main" id="{12DA3569-4C9B-4671-8C65-0331939CFDD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3747" name="Text Box 19">
            <a:extLst>
              <a:ext uri="{FF2B5EF4-FFF2-40B4-BE49-F238E27FC236}">
                <a16:creationId xmlns:a16="http://schemas.microsoft.com/office/drawing/2014/main" id="{230AD869-AB86-496A-8C6B-3FFB8DFE5FB5}"/>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3748" name="Text Box 20">
            <a:extLst>
              <a:ext uri="{FF2B5EF4-FFF2-40B4-BE49-F238E27FC236}">
                <a16:creationId xmlns:a16="http://schemas.microsoft.com/office/drawing/2014/main" id="{57AC6903-7A05-43BE-9469-F7DB76980BD7}"/>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3749" name="Text Box 21">
            <a:extLst>
              <a:ext uri="{FF2B5EF4-FFF2-40B4-BE49-F238E27FC236}">
                <a16:creationId xmlns:a16="http://schemas.microsoft.com/office/drawing/2014/main" id="{E7FEAE27-443D-4A92-839D-15AD46EFF043}"/>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3766" name="Text Box 38">
            <a:extLst>
              <a:ext uri="{FF2B5EF4-FFF2-40B4-BE49-F238E27FC236}">
                <a16:creationId xmlns:a16="http://schemas.microsoft.com/office/drawing/2014/main" id="{316A8992-6D7B-4A97-A716-8B6935EC4AE6}"/>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3767" name="Text Box 39">
            <a:extLst>
              <a:ext uri="{FF2B5EF4-FFF2-40B4-BE49-F238E27FC236}">
                <a16:creationId xmlns:a16="http://schemas.microsoft.com/office/drawing/2014/main" id="{00312683-C014-40CB-848D-465505F9B395}"/>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3768" name="Text Box 40">
            <a:extLst>
              <a:ext uri="{FF2B5EF4-FFF2-40B4-BE49-F238E27FC236}">
                <a16:creationId xmlns:a16="http://schemas.microsoft.com/office/drawing/2014/main" id="{54779452-80A0-4870-907A-906DD8030339}"/>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3769" name="Line 41">
            <a:extLst>
              <a:ext uri="{FF2B5EF4-FFF2-40B4-BE49-F238E27FC236}">
                <a16:creationId xmlns:a16="http://schemas.microsoft.com/office/drawing/2014/main" id="{D315CE20-69FC-4B2C-B0FA-52E6F4E025C5}"/>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0" name="Line 42">
            <a:extLst>
              <a:ext uri="{FF2B5EF4-FFF2-40B4-BE49-F238E27FC236}">
                <a16:creationId xmlns:a16="http://schemas.microsoft.com/office/drawing/2014/main" id="{D9712B84-1920-4196-B9C8-09367D31E314}"/>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1" name="Line 43">
            <a:extLst>
              <a:ext uri="{FF2B5EF4-FFF2-40B4-BE49-F238E27FC236}">
                <a16:creationId xmlns:a16="http://schemas.microsoft.com/office/drawing/2014/main" id="{B14A7B5D-D76A-40EF-ACE7-C8F076E49A0F}"/>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72" name="Line 44">
            <a:extLst>
              <a:ext uri="{FF2B5EF4-FFF2-40B4-BE49-F238E27FC236}">
                <a16:creationId xmlns:a16="http://schemas.microsoft.com/office/drawing/2014/main" id="{FC0AA26F-22DD-4E0D-841C-AAF2E3E3AF1F}"/>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0879BE50-7741-48A5-81CF-A0F69A015B12}"/>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3774" name="Slide Number Placeholder 1">
            <a:extLst>
              <a:ext uri="{FF2B5EF4-FFF2-40B4-BE49-F238E27FC236}">
                <a16:creationId xmlns:a16="http://schemas.microsoft.com/office/drawing/2014/main" id="{83E35BF0-1210-4F31-A6A6-A6AC20A08F0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A6A884D-4849-4439-94BE-73DE7D9211F0}" type="slidenum">
              <a:rPr lang="en-US" altLang="en-US" sz="1000"/>
              <a:pPr>
                <a:spcBef>
                  <a:spcPct val="0"/>
                </a:spcBef>
                <a:buClrTx/>
                <a:buSzTx/>
                <a:buFontTx/>
                <a:buNone/>
              </a:pPr>
              <a:t>90</a:t>
            </a:fld>
            <a:endParaRPr lang="en-US" altLang="en-US" sz="1000"/>
          </a:p>
        </p:txBody>
      </p:sp>
      <p:sp>
        <p:nvSpPr>
          <p:cNvPr id="73775" name="Text Box 45">
            <a:extLst>
              <a:ext uri="{FF2B5EF4-FFF2-40B4-BE49-F238E27FC236}">
                <a16:creationId xmlns:a16="http://schemas.microsoft.com/office/drawing/2014/main" id="{F0A6FFEE-CA7F-4C26-BB76-96A0CA9486B8}"/>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FC4F4D38-0697-4D95-BF1E-2D90A518B7EC}"/>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292F068C-469C-4189-86C6-7092F5C14570}"/>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chemeClr val="bg1">
                    <a:lumMod val="65000"/>
                  </a:schemeClr>
                </a:solidFill>
              </a:rPr>
              <a:t>--The NBS is a type of congenital nystagmus for which the </a:t>
            </a:r>
            <a:r>
              <a:rPr lang="en-US" altLang="en-US" sz="1600" dirty="0">
                <a:solidFill>
                  <a:srgbClr val="0000FF"/>
                </a:solidFill>
              </a:rPr>
              <a:t>null point </a:t>
            </a:r>
            <a:r>
              <a:rPr lang="en-US" altLang="en-US" sz="1600" b="0" dirty="0">
                <a:solidFill>
                  <a:schemeClr val="bg1">
                    <a:lumMod val="65000"/>
                  </a:schemeClr>
                </a:solidFill>
              </a:rPr>
              <a:t>is located in convergence (</a:t>
            </a:r>
            <a:r>
              <a:rPr lang="en-US" altLang="en-US" sz="1600" b="0" dirty="0" err="1">
                <a:solidFill>
                  <a:schemeClr val="bg1">
                    <a:lumMod val="65000"/>
                  </a:schemeClr>
                </a:solidFill>
              </a:rPr>
              <a:t>ie</a:t>
            </a:r>
            <a:r>
              <a:rPr lang="en-US" altLang="en-US" sz="1600" b="0" dirty="0">
                <a:solidFill>
                  <a:schemeClr val="bg1">
                    <a:lumMod val="65000"/>
                  </a:schemeClr>
                </a:solidFill>
              </a:rPr>
              <a:t>, the ET is in a sense </a:t>
            </a:r>
            <a:r>
              <a:rPr lang="en-US" altLang="en-US" sz="1600" b="0" i="1" dirty="0">
                <a:solidFill>
                  <a:schemeClr val="bg1">
                    <a:lumMod val="65000"/>
                  </a:schemeClr>
                </a:solidFill>
              </a:rPr>
              <a:t>caused</a:t>
            </a:r>
            <a:r>
              <a:rPr lang="en-US" altLang="en-US" sz="1600" b="0" dirty="0">
                <a:solidFill>
                  <a:schemeClr val="bg1">
                    <a:lumMod val="65000"/>
                  </a:schemeClr>
                </a:solidFill>
              </a:rPr>
              <a:t> by the nystagmus). 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3778" name="Text Box 29">
            <a:extLst>
              <a:ext uri="{FF2B5EF4-FFF2-40B4-BE49-F238E27FC236}">
                <a16:creationId xmlns:a16="http://schemas.microsoft.com/office/drawing/2014/main" id="{BC396CD7-C2B7-4332-BCCE-7458818FDC9A}"/>
              </a:ext>
            </a:extLst>
          </p:cNvPr>
          <p:cNvSpPr txBox="1">
            <a:spLocks noChangeArrowheads="1"/>
          </p:cNvSpPr>
          <p:nvPr/>
        </p:nvSpPr>
        <p:spPr bwMode="auto">
          <a:xfrm>
            <a:off x="2779713" y="2524125"/>
            <a:ext cx="5808662" cy="523875"/>
          </a:xfrm>
          <a:prstGeom prst="rect">
            <a:avLst/>
          </a:prstGeom>
          <a:solidFill>
            <a:srgbClr val="FF99FF"/>
          </a:solidFill>
          <a:ln w="9525">
            <a:no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What is a</a:t>
            </a:r>
            <a:r>
              <a:rPr lang="en-US" altLang="en-US" sz="1400" b="0" dirty="0">
                <a:solidFill>
                  <a:srgbClr val="0000FF"/>
                </a:solidFill>
              </a:rPr>
              <a:t> </a:t>
            </a:r>
            <a:r>
              <a:rPr lang="en-US" altLang="en-US" sz="1400" dirty="0">
                <a:solidFill>
                  <a:srgbClr val="0000FF"/>
                </a:solidFill>
              </a:rPr>
              <a:t>null point</a:t>
            </a:r>
            <a:r>
              <a:rPr lang="en-US" altLang="en-US" sz="1400" b="0" dirty="0">
                <a:solidFill>
                  <a:srgbClr val="0000FF"/>
                </a:solidFill>
              </a:rPr>
              <a:t>?</a:t>
            </a:r>
          </a:p>
          <a:p>
            <a:pPr eaLnBrk="1" hangingPunct="1">
              <a:spcBef>
                <a:spcPct val="0"/>
              </a:spcBef>
              <a:buClrTx/>
              <a:buSzTx/>
              <a:buFontTx/>
              <a:buNone/>
            </a:pPr>
            <a:r>
              <a:rPr lang="en-US" altLang="en-US" sz="1400" b="0" dirty="0">
                <a:solidFill>
                  <a:srgbClr val="FF99FF"/>
                </a:solidFill>
              </a:rPr>
              <a:t>A direction of gaze in which the intensity of the nystagmus is minimized</a:t>
            </a:r>
          </a:p>
        </p:txBody>
      </p:sp>
      <p:sp>
        <p:nvSpPr>
          <p:cNvPr id="73779" name="Oval 1">
            <a:extLst>
              <a:ext uri="{FF2B5EF4-FFF2-40B4-BE49-F238E27FC236}">
                <a16:creationId xmlns:a16="http://schemas.microsoft.com/office/drawing/2014/main" id="{0812C3AD-AFFA-4AB4-AA69-C14541AEE557}"/>
              </a:ext>
            </a:extLst>
          </p:cNvPr>
          <p:cNvSpPr>
            <a:spLocks noChangeArrowheads="1"/>
          </p:cNvSpPr>
          <p:nvPr/>
        </p:nvSpPr>
        <p:spPr bwMode="auto">
          <a:xfrm>
            <a:off x="5975350" y="1958975"/>
            <a:ext cx="1187450" cy="501650"/>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 name="Title 1">
            <a:extLst>
              <a:ext uri="{FF2B5EF4-FFF2-40B4-BE49-F238E27FC236}">
                <a16:creationId xmlns:a16="http://schemas.microsoft.com/office/drawing/2014/main" id="{ED26E817-476B-4D3F-A731-F31322611EB2}"/>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FB19217B-DC20-49CA-B7ED-C0BF8A7D0A39}"/>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Text Box 3">
            <a:extLst>
              <a:ext uri="{FF2B5EF4-FFF2-40B4-BE49-F238E27FC236}">
                <a16:creationId xmlns:a16="http://schemas.microsoft.com/office/drawing/2014/main" id="{0AE2F6DA-4C3C-4DBB-AAC2-57356F648B1C}"/>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4756" name="Text Box 4">
            <a:extLst>
              <a:ext uri="{FF2B5EF4-FFF2-40B4-BE49-F238E27FC236}">
                <a16:creationId xmlns:a16="http://schemas.microsoft.com/office/drawing/2014/main" id="{2AA50E51-B593-4B0B-8148-AFCCF926A9DB}"/>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4761" name="Line 9">
            <a:extLst>
              <a:ext uri="{FF2B5EF4-FFF2-40B4-BE49-F238E27FC236}">
                <a16:creationId xmlns:a16="http://schemas.microsoft.com/office/drawing/2014/main" id="{B035078C-793F-4B1E-BDC8-85E8E0D2E1F6}"/>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2" name="Line 10">
            <a:extLst>
              <a:ext uri="{FF2B5EF4-FFF2-40B4-BE49-F238E27FC236}">
                <a16:creationId xmlns:a16="http://schemas.microsoft.com/office/drawing/2014/main" id="{86A27FA3-CBBF-44F8-8293-EBF3689E6273}"/>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3" name="Line 11">
            <a:extLst>
              <a:ext uri="{FF2B5EF4-FFF2-40B4-BE49-F238E27FC236}">
                <a16:creationId xmlns:a16="http://schemas.microsoft.com/office/drawing/2014/main" id="{888ABBD9-BD2C-4EAF-AE74-F39DB0A67DC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4" name="Line 12">
            <a:extLst>
              <a:ext uri="{FF2B5EF4-FFF2-40B4-BE49-F238E27FC236}">
                <a16:creationId xmlns:a16="http://schemas.microsoft.com/office/drawing/2014/main" id="{F9789E62-6B47-4D15-B1A7-4BADD871A46B}"/>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9" name="Rectangle 17">
            <a:extLst>
              <a:ext uri="{FF2B5EF4-FFF2-40B4-BE49-F238E27FC236}">
                <a16:creationId xmlns:a16="http://schemas.microsoft.com/office/drawing/2014/main" id="{CBE1D827-7866-409C-995C-F5A585B28944}"/>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4770" name="Rectangle 18">
            <a:extLst>
              <a:ext uri="{FF2B5EF4-FFF2-40B4-BE49-F238E27FC236}">
                <a16:creationId xmlns:a16="http://schemas.microsoft.com/office/drawing/2014/main" id="{CA2DAD6F-E591-4B06-A14E-CF0BA4D9AB7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4771" name="Text Box 19">
            <a:extLst>
              <a:ext uri="{FF2B5EF4-FFF2-40B4-BE49-F238E27FC236}">
                <a16:creationId xmlns:a16="http://schemas.microsoft.com/office/drawing/2014/main" id="{93F76827-BB55-464E-9D42-1DA601CC4591}"/>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4772" name="Text Box 20">
            <a:extLst>
              <a:ext uri="{FF2B5EF4-FFF2-40B4-BE49-F238E27FC236}">
                <a16:creationId xmlns:a16="http://schemas.microsoft.com/office/drawing/2014/main" id="{19484957-A8FE-42FE-8EB9-17713661C8FF}"/>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4773" name="Text Box 21">
            <a:extLst>
              <a:ext uri="{FF2B5EF4-FFF2-40B4-BE49-F238E27FC236}">
                <a16:creationId xmlns:a16="http://schemas.microsoft.com/office/drawing/2014/main" id="{BE7A677F-14E3-4405-B772-4FD644C1D095}"/>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4790" name="Text Box 38">
            <a:extLst>
              <a:ext uri="{FF2B5EF4-FFF2-40B4-BE49-F238E27FC236}">
                <a16:creationId xmlns:a16="http://schemas.microsoft.com/office/drawing/2014/main" id="{962D5FA6-3B68-4104-A89E-67B305E9B7AF}"/>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4791" name="Text Box 39">
            <a:extLst>
              <a:ext uri="{FF2B5EF4-FFF2-40B4-BE49-F238E27FC236}">
                <a16:creationId xmlns:a16="http://schemas.microsoft.com/office/drawing/2014/main" id="{A361FC5D-5916-4FE7-8A01-9D93149ECD4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4792" name="Text Box 40">
            <a:extLst>
              <a:ext uri="{FF2B5EF4-FFF2-40B4-BE49-F238E27FC236}">
                <a16:creationId xmlns:a16="http://schemas.microsoft.com/office/drawing/2014/main" id="{E0F1C0F8-6E46-4045-A28D-6991CA2FC20C}"/>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4793" name="Line 41">
            <a:extLst>
              <a:ext uri="{FF2B5EF4-FFF2-40B4-BE49-F238E27FC236}">
                <a16:creationId xmlns:a16="http://schemas.microsoft.com/office/drawing/2014/main" id="{8A7839A2-0CCD-4B21-AFAE-FE7AD9FE752C}"/>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94" name="Line 42">
            <a:extLst>
              <a:ext uri="{FF2B5EF4-FFF2-40B4-BE49-F238E27FC236}">
                <a16:creationId xmlns:a16="http://schemas.microsoft.com/office/drawing/2014/main" id="{FE5B5B1B-D70E-4635-8E4A-B40A4EC7DA4F}"/>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95" name="Line 43">
            <a:extLst>
              <a:ext uri="{FF2B5EF4-FFF2-40B4-BE49-F238E27FC236}">
                <a16:creationId xmlns:a16="http://schemas.microsoft.com/office/drawing/2014/main" id="{27481599-0D46-48B1-B27C-64362E3C260E}"/>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96" name="Line 44">
            <a:extLst>
              <a:ext uri="{FF2B5EF4-FFF2-40B4-BE49-F238E27FC236}">
                <a16:creationId xmlns:a16="http://schemas.microsoft.com/office/drawing/2014/main" id="{01324739-39AE-4430-AEEA-01DE1970F6E8}"/>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E8F67FD0-E2A4-4DD4-BC13-579F0BA9063F}"/>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4798" name="Slide Number Placeholder 1">
            <a:extLst>
              <a:ext uri="{FF2B5EF4-FFF2-40B4-BE49-F238E27FC236}">
                <a16:creationId xmlns:a16="http://schemas.microsoft.com/office/drawing/2014/main" id="{E5C48F3D-E5E0-4DF0-B8FC-2782EB0502D9}"/>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D43778B-406C-431D-97FE-4143FE1F1863}" type="slidenum">
              <a:rPr lang="en-US" altLang="en-US" sz="1000"/>
              <a:pPr>
                <a:spcBef>
                  <a:spcPct val="0"/>
                </a:spcBef>
                <a:buClrTx/>
                <a:buSzTx/>
                <a:buFontTx/>
                <a:buNone/>
              </a:pPr>
              <a:t>91</a:t>
            </a:fld>
            <a:endParaRPr lang="en-US" altLang="en-US" sz="1000"/>
          </a:p>
        </p:txBody>
      </p:sp>
      <p:sp>
        <p:nvSpPr>
          <p:cNvPr id="74799" name="Text Box 45">
            <a:extLst>
              <a:ext uri="{FF2B5EF4-FFF2-40B4-BE49-F238E27FC236}">
                <a16:creationId xmlns:a16="http://schemas.microsoft.com/office/drawing/2014/main" id="{45816199-0971-4DFA-AAA1-107755A3FC0A}"/>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3D87D6CC-7629-48D6-A436-06B434A0EA5D}"/>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DB59B3EE-3B24-47AF-BC39-DE7378BB8497}"/>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chemeClr val="bg1">
                    <a:lumMod val="65000"/>
                  </a:schemeClr>
                </a:solidFill>
              </a:rPr>
              <a:t>--The NBS is a type of congenital nystagmus for which the </a:t>
            </a:r>
            <a:r>
              <a:rPr lang="en-US" altLang="en-US" sz="1600" dirty="0">
                <a:solidFill>
                  <a:srgbClr val="0000FF"/>
                </a:solidFill>
              </a:rPr>
              <a:t>null point</a:t>
            </a:r>
            <a:r>
              <a:rPr lang="en-US" altLang="en-US" sz="1600" dirty="0">
                <a:solidFill>
                  <a:schemeClr val="bg1">
                    <a:lumMod val="65000"/>
                  </a:schemeClr>
                </a:solidFill>
              </a:rPr>
              <a:t> </a:t>
            </a:r>
            <a:r>
              <a:rPr lang="en-US" altLang="en-US" sz="1600" b="0" dirty="0">
                <a:solidFill>
                  <a:schemeClr val="bg1">
                    <a:lumMod val="65000"/>
                  </a:schemeClr>
                </a:solidFill>
              </a:rPr>
              <a:t>is located in convergence (</a:t>
            </a:r>
            <a:r>
              <a:rPr lang="en-US" altLang="en-US" sz="1600" b="0" dirty="0" err="1">
                <a:solidFill>
                  <a:schemeClr val="bg1">
                    <a:lumMod val="65000"/>
                  </a:schemeClr>
                </a:solidFill>
              </a:rPr>
              <a:t>ie</a:t>
            </a:r>
            <a:r>
              <a:rPr lang="en-US" altLang="en-US" sz="1600" b="0" dirty="0">
                <a:solidFill>
                  <a:schemeClr val="bg1">
                    <a:lumMod val="65000"/>
                  </a:schemeClr>
                </a:solidFill>
              </a:rPr>
              <a:t>, the ET is in a sense </a:t>
            </a:r>
            <a:r>
              <a:rPr lang="en-US" altLang="en-US" sz="1600" b="0" i="1" dirty="0">
                <a:solidFill>
                  <a:schemeClr val="bg1">
                    <a:lumMod val="65000"/>
                  </a:schemeClr>
                </a:solidFill>
              </a:rPr>
              <a:t>caused</a:t>
            </a:r>
            <a:r>
              <a:rPr lang="en-US" altLang="en-US" sz="1600" b="0" dirty="0">
                <a:solidFill>
                  <a:schemeClr val="bg1">
                    <a:lumMod val="65000"/>
                  </a:schemeClr>
                </a:solidFill>
              </a:rPr>
              <a:t> by the nystagmus). 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4802" name="Text Box 29">
            <a:extLst>
              <a:ext uri="{FF2B5EF4-FFF2-40B4-BE49-F238E27FC236}">
                <a16:creationId xmlns:a16="http://schemas.microsoft.com/office/drawing/2014/main" id="{262F7D19-3776-4104-9969-625E36DE322E}"/>
              </a:ext>
            </a:extLst>
          </p:cNvPr>
          <p:cNvSpPr txBox="1">
            <a:spLocks noChangeArrowheads="1"/>
          </p:cNvSpPr>
          <p:nvPr/>
        </p:nvSpPr>
        <p:spPr bwMode="auto">
          <a:xfrm>
            <a:off x="2779713" y="2524125"/>
            <a:ext cx="5808662" cy="523875"/>
          </a:xfrm>
          <a:prstGeom prst="rect">
            <a:avLst/>
          </a:prstGeom>
          <a:solidFill>
            <a:srgbClr val="FF99FF"/>
          </a:solidFill>
          <a:ln w="9525">
            <a:no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What is a</a:t>
            </a:r>
            <a:r>
              <a:rPr lang="en-US" altLang="en-US" sz="1400" b="0" dirty="0">
                <a:solidFill>
                  <a:srgbClr val="0000FF"/>
                </a:solidFill>
              </a:rPr>
              <a:t> </a:t>
            </a:r>
            <a:r>
              <a:rPr lang="en-US" altLang="en-US" sz="1400" dirty="0">
                <a:solidFill>
                  <a:srgbClr val="0000FF"/>
                </a:solidFill>
              </a:rPr>
              <a:t>null point</a:t>
            </a:r>
            <a:r>
              <a:rPr lang="en-US" altLang="en-US" sz="1400" b="0" dirty="0">
                <a:solidFill>
                  <a:srgbClr val="0000FF"/>
                </a:solidFill>
              </a:rPr>
              <a:t>?</a:t>
            </a:r>
          </a:p>
          <a:p>
            <a:pPr eaLnBrk="1" hangingPunct="1">
              <a:spcBef>
                <a:spcPct val="0"/>
              </a:spcBef>
              <a:buClrTx/>
              <a:buSzTx/>
              <a:buFontTx/>
              <a:buNone/>
            </a:pPr>
            <a:r>
              <a:rPr lang="en-US" altLang="en-US" sz="1400" b="0" dirty="0">
                <a:solidFill>
                  <a:srgbClr val="0000FF"/>
                </a:solidFill>
              </a:rPr>
              <a:t>A direction of gaze in which the intensity of the nystagmus is minimized</a:t>
            </a:r>
          </a:p>
        </p:txBody>
      </p:sp>
      <p:sp>
        <p:nvSpPr>
          <p:cNvPr id="74803" name="Oval 1">
            <a:extLst>
              <a:ext uri="{FF2B5EF4-FFF2-40B4-BE49-F238E27FC236}">
                <a16:creationId xmlns:a16="http://schemas.microsoft.com/office/drawing/2014/main" id="{BE4331DA-FE84-4144-90DB-ACE40E26C98F}"/>
              </a:ext>
            </a:extLst>
          </p:cNvPr>
          <p:cNvSpPr>
            <a:spLocks noChangeArrowheads="1"/>
          </p:cNvSpPr>
          <p:nvPr/>
        </p:nvSpPr>
        <p:spPr bwMode="auto">
          <a:xfrm>
            <a:off x="5975350" y="1958975"/>
            <a:ext cx="1187450" cy="501650"/>
          </a:xfrm>
          <a:prstGeom prst="ellipse">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 name="Title 1">
            <a:extLst>
              <a:ext uri="{FF2B5EF4-FFF2-40B4-BE49-F238E27FC236}">
                <a16:creationId xmlns:a16="http://schemas.microsoft.com/office/drawing/2014/main" id="{4C94A97B-CA27-45C9-9EBE-C9B38A0A7693}"/>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FB8B7E54-6AE4-45BA-B315-DA979689B69E}"/>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Text Box 3">
            <a:extLst>
              <a:ext uri="{FF2B5EF4-FFF2-40B4-BE49-F238E27FC236}">
                <a16:creationId xmlns:a16="http://schemas.microsoft.com/office/drawing/2014/main" id="{4EF019D6-33CD-4F16-9697-F3C7CB2ADD80}"/>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5780" name="Text Box 4">
            <a:extLst>
              <a:ext uri="{FF2B5EF4-FFF2-40B4-BE49-F238E27FC236}">
                <a16:creationId xmlns:a16="http://schemas.microsoft.com/office/drawing/2014/main" id="{81172A32-0FFD-468D-8CC1-9DDB69452DA1}"/>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5785" name="Line 9">
            <a:extLst>
              <a:ext uri="{FF2B5EF4-FFF2-40B4-BE49-F238E27FC236}">
                <a16:creationId xmlns:a16="http://schemas.microsoft.com/office/drawing/2014/main" id="{3B27EA9D-E663-4C29-9704-FFE915051A6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6" name="Line 10">
            <a:extLst>
              <a:ext uri="{FF2B5EF4-FFF2-40B4-BE49-F238E27FC236}">
                <a16:creationId xmlns:a16="http://schemas.microsoft.com/office/drawing/2014/main" id="{BE00D687-1F72-450C-BF05-35860DE605D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7" name="Line 11">
            <a:extLst>
              <a:ext uri="{FF2B5EF4-FFF2-40B4-BE49-F238E27FC236}">
                <a16:creationId xmlns:a16="http://schemas.microsoft.com/office/drawing/2014/main" id="{6F86025D-820E-4221-8123-0643C7CF7475}"/>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8" name="Line 12">
            <a:extLst>
              <a:ext uri="{FF2B5EF4-FFF2-40B4-BE49-F238E27FC236}">
                <a16:creationId xmlns:a16="http://schemas.microsoft.com/office/drawing/2014/main" id="{A377C80D-A7E7-4242-8522-596999CBCB49}"/>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9" name="Line 13">
            <a:extLst>
              <a:ext uri="{FF2B5EF4-FFF2-40B4-BE49-F238E27FC236}">
                <a16:creationId xmlns:a16="http://schemas.microsoft.com/office/drawing/2014/main" id="{CEA28AE7-115E-44A3-A959-3D5E326224D6}"/>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93" name="Rectangle 17">
            <a:extLst>
              <a:ext uri="{FF2B5EF4-FFF2-40B4-BE49-F238E27FC236}">
                <a16:creationId xmlns:a16="http://schemas.microsoft.com/office/drawing/2014/main" id="{1B32DB97-C18A-455B-8EDF-40CB1462BB6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5794" name="Rectangle 18">
            <a:extLst>
              <a:ext uri="{FF2B5EF4-FFF2-40B4-BE49-F238E27FC236}">
                <a16:creationId xmlns:a16="http://schemas.microsoft.com/office/drawing/2014/main" id="{5AA570F9-A378-4710-B122-3333021A743E}"/>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5795" name="Text Box 19">
            <a:extLst>
              <a:ext uri="{FF2B5EF4-FFF2-40B4-BE49-F238E27FC236}">
                <a16:creationId xmlns:a16="http://schemas.microsoft.com/office/drawing/2014/main" id="{95F02945-D85E-45FF-B5BC-BF3FA8A0E2BC}"/>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5796" name="Text Box 20">
            <a:extLst>
              <a:ext uri="{FF2B5EF4-FFF2-40B4-BE49-F238E27FC236}">
                <a16:creationId xmlns:a16="http://schemas.microsoft.com/office/drawing/2014/main" id="{CBBC962D-0BDD-48F2-94E0-C0E8EF442B39}"/>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5797" name="Text Box 21">
            <a:extLst>
              <a:ext uri="{FF2B5EF4-FFF2-40B4-BE49-F238E27FC236}">
                <a16:creationId xmlns:a16="http://schemas.microsoft.com/office/drawing/2014/main" id="{052C9243-0431-4DE7-A9D8-EC3BFAE93D18}"/>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5814" name="Text Box 38">
            <a:extLst>
              <a:ext uri="{FF2B5EF4-FFF2-40B4-BE49-F238E27FC236}">
                <a16:creationId xmlns:a16="http://schemas.microsoft.com/office/drawing/2014/main" id="{3209432A-3E50-4B4B-8997-DCECBF03E856}"/>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5815" name="Text Box 39">
            <a:extLst>
              <a:ext uri="{FF2B5EF4-FFF2-40B4-BE49-F238E27FC236}">
                <a16:creationId xmlns:a16="http://schemas.microsoft.com/office/drawing/2014/main" id="{BD42502B-DB5F-42D0-BB5A-D5CCC78F7F7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5816" name="Text Box 40">
            <a:extLst>
              <a:ext uri="{FF2B5EF4-FFF2-40B4-BE49-F238E27FC236}">
                <a16:creationId xmlns:a16="http://schemas.microsoft.com/office/drawing/2014/main" id="{12533DAE-FEA7-440F-84B6-1FBFA47DD67E}"/>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5817" name="Line 41">
            <a:extLst>
              <a:ext uri="{FF2B5EF4-FFF2-40B4-BE49-F238E27FC236}">
                <a16:creationId xmlns:a16="http://schemas.microsoft.com/office/drawing/2014/main" id="{BFA5CC6B-939B-4B18-BF67-879C143C0F8F}"/>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18" name="Line 42">
            <a:extLst>
              <a:ext uri="{FF2B5EF4-FFF2-40B4-BE49-F238E27FC236}">
                <a16:creationId xmlns:a16="http://schemas.microsoft.com/office/drawing/2014/main" id="{6DD49B03-24A6-4654-BB2A-770AD7A1E25B}"/>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19" name="Line 43">
            <a:extLst>
              <a:ext uri="{FF2B5EF4-FFF2-40B4-BE49-F238E27FC236}">
                <a16:creationId xmlns:a16="http://schemas.microsoft.com/office/drawing/2014/main" id="{8F86007E-4E2D-4B2D-B39B-0DB56469CE36}"/>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820" name="Line 44">
            <a:extLst>
              <a:ext uri="{FF2B5EF4-FFF2-40B4-BE49-F238E27FC236}">
                <a16:creationId xmlns:a16="http://schemas.microsoft.com/office/drawing/2014/main" id="{570EC6FD-16E3-4FB7-9DA9-716AFF565AA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2B1D0E0F-4D53-403C-8AD4-BA84ADFE8020}"/>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5822" name="Slide Number Placeholder 1">
            <a:extLst>
              <a:ext uri="{FF2B5EF4-FFF2-40B4-BE49-F238E27FC236}">
                <a16:creationId xmlns:a16="http://schemas.microsoft.com/office/drawing/2014/main" id="{B7354E20-3BD3-4830-91F3-AED2EF7C168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4304C44-1ADE-4587-AAB7-237C68DAE035}" type="slidenum">
              <a:rPr lang="en-US" altLang="en-US" sz="1000"/>
              <a:pPr>
                <a:spcBef>
                  <a:spcPct val="0"/>
                </a:spcBef>
                <a:buClrTx/>
                <a:buSzTx/>
                <a:buFontTx/>
                <a:buNone/>
              </a:pPr>
              <a:t>92</a:t>
            </a:fld>
            <a:endParaRPr lang="en-US" altLang="en-US" sz="1000"/>
          </a:p>
        </p:txBody>
      </p:sp>
      <p:sp>
        <p:nvSpPr>
          <p:cNvPr id="75823" name="Text Box 45">
            <a:extLst>
              <a:ext uri="{FF2B5EF4-FFF2-40B4-BE49-F238E27FC236}">
                <a16:creationId xmlns:a16="http://schemas.microsoft.com/office/drawing/2014/main" id="{4D6ED1DE-4199-4929-B878-CC0F385B8E96}"/>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346BD1CE-064B-4920-A341-80FB1B649C41}"/>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1373E090-3EC1-4BC0-9A22-3539BEF3C255}"/>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solidFill>
                  <a:schemeClr val="bg1">
                    <a:lumMod val="65000"/>
                  </a:schemeClr>
                </a:solidFill>
              </a:rPr>
              <a:t>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5826" name="TextBox 51">
            <a:extLst>
              <a:ext uri="{FF2B5EF4-FFF2-40B4-BE49-F238E27FC236}">
                <a16:creationId xmlns:a16="http://schemas.microsoft.com/office/drawing/2014/main" id="{D85E4371-3A16-4497-916A-0AE9EA82FE4F}"/>
              </a:ext>
            </a:extLst>
          </p:cNvPr>
          <p:cNvSpPr txBox="1">
            <a:spLocks noChangeArrowheads="1"/>
          </p:cNvSpPr>
          <p:nvPr/>
        </p:nvSpPr>
        <p:spPr bwMode="auto">
          <a:xfrm>
            <a:off x="871538" y="2590800"/>
            <a:ext cx="7281862" cy="1600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Given that the ET in NBS stems from convergence, what other signs **may** be present to clue you in that you’re dealing with NBS and not Ciancia syndrome?</a:t>
            </a:r>
          </a:p>
          <a:p>
            <a:pPr eaLnBrk="1" hangingPunct="1">
              <a:spcBef>
                <a:spcPct val="0"/>
              </a:spcBef>
              <a:buClrTx/>
              <a:buSzTx/>
              <a:buFontTx/>
              <a:buNone/>
            </a:pPr>
            <a:r>
              <a:rPr lang="en-US" altLang="en-US" sz="1400" b="0" dirty="0">
                <a:solidFill>
                  <a:srgbClr val="FFFF00"/>
                </a:solidFill>
              </a:rPr>
              <a:t>Pupillary constriction **may** accompany the convergence </a:t>
            </a:r>
          </a:p>
          <a:p>
            <a:pPr eaLnBrk="1" hangingPunct="1">
              <a:spcBef>
                <a:spcPct val="0"/>
              </a:spcBef>
              <a:buClrTx/>
              <a:buSzTx/>
              <a:buFontTx/>
              <a:buNone/>
            </a:pPr>
            <a:endParaRPr lang="en-US" altLang="en-US" sz="1400" b="0" dirty="0">
              <a:solidFill>
                <a:srgbClr val="FFFF00"/>
              </a:solidFill>
            </a:endParaRPr>
          </a:p>
          <a:p>
            <a:pPr eaLnBrk="1" hangingPunct="1">
              <a:spcBef>
                <a:spcPct val="0"/>
              </a:spcBef>
              <a:buClrTx/>
              <a:buSzTx/>
              <a:buFontTx/>
              <a:buNone/>
            </a:pPr>
            <a:r>
              <a:rPr lang="en-US" altLang="en-US" sz="1400" b="0" i="1" dirty="0">
                <a:solidFill>
                  <a:srgbClr val="FFFF00"/>
                </a:solidFill>
              </a:rPr>
              <a:t>**May**? Why the hedging?</a:t>
            </a:r>
          </a:p>
          <a:p>
            <a:pPr eaLnBrk="1" hangingPunct="1">
              <a:spcBef>
                <a:spcPct val="0"/>
              </a:spcBef>
              <a:buClrTx/>
              <a:buSzTx/>
              <a:buFontTx/>
              <a:buNone/>
            </a:pPr>
            <a:r>
              <a:rPr lang="en-US" altLang="en-US" sz="1400" b="0" dirty="0">
                <a:solidFill>
                  <a:srgbClr val="FFFF00"/>
                </a:solidFill>
              </a:rPr>
              <a:t>Some infants with NBS ‘learn’ to uncouple their near-response triad, so miosis (as well as accommodation) are not a universal finding in NBS</a:t>
            </a:r>
          </a:p>
        </p:txBody>
      </p:sp>
      <p:sp>
        <p:nvSpPr>
          <p:cNvPr id="2" name="Title 1">
            <a:extLst>
              <a:ext uri="{FF2B5EF4-FFF2-40B4-BE49-F238E27FC236}">
                <a16:creationId xmlns:a16="http://schemas.microsoft.com/office/drawing/2014/main" id="{351C16DB-6E72-4257-928C-7D03B0B86E03}"/>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6DAC28D6-DF98-4EFB-A18F-0D629764E8AC}"/>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Text Box 3">
            <a:extLst>
              <a:ext uri="{FF2B5EF4-FFF2-40B4-BE49-F238E27FC236}">
                <a16:creationId xmlns:a16="http://schemas.microsoft.com/office/drawing/2014/main" id="{D874F64D-8318-4FDD-B048-E4347B05DE78}"/>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6804" name="Text Box 4">
            <a:extLst>
              <a:ext uri="{FF2B5EF4-FFF2-40B4-BE49-F238E27FC236}">
                <a16:creationId xmlns:a16="http://schemas.microsoft.com/office/drawing/2014/main" id="{4CC8181E-743B-4CEB-9F92-AC5717A054F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6809" name="Line 9">
            <a:extLst>
              <a:ext uri="{FF2B5EF4-FFF2-40B4-BE49-F238E27FC236}">
                <a16:creationId xmlns:a16="http://schemas.microsoft.com/office/drawing/2014/main" id="{B6A9A0EC-7921-4132-9037-0BF096D6F3BC}"/>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0" name="Line 10">
            <a:extLst>
              <a:ext uri="{FF2B5EF4-FFF2-40B4-BE49-F238E27FC236}">
                <a16:creationId xmlns:a16="http://schemas.microsoft.com/office/drawing/2014/main" id="{DBBB807C-3426-4498-BBA1-3107A9A32943}"/>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1" name="Line 11">
            <a:extLst>
              <a:ext uri="{FF2B5EF4-FFF2-40B4-BE49-F238E27FC236}">
                <a16:creationId xmlns:a16="http://schemas.microsoft.com/office/drawing/2014/main" id="{DBD2CFF5-B08D-4D29-9218-4CE7DF4414AF}"/>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2" name="Line 12">
            <a:extLst>
              <a:ext uri="{FF2B5EF4-FFF2-40B4-BE49-F238E27FC236}">
                <a16:creationId xmlns:a16="http://schemas.microsoft.com/office/drawing/2014/main" id="{A57896CF-3891-4704-A3E0-15DCBB8E37CA}"/>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3" name="Line 13">
            <a:extLst>
              <a:ext uri="{FF2B5EF4-FFF2-40B4-BE49-F238E27FC236}">
                <a16:creationId xmlns:a16="http://schemas.microsoft.com/office/drawing/2014/main" id="{6E4811A8-0643-4F1C-A035-708DD9E7521F}"/>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7" name="Rectangle 17">
            <a:extLst>
              <a:ext uri="{FF2B5EF4-FFF2-40B4-BE49-F238E27FC236}">
                <a16:creationId xmlns:a16="http://schemas.microsoft.com/office/drawing/2014/main" id="{78B7FB3E-A254-49A1-BB92-EB4E73B540E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6818" name="Rectangle 18">
            <a:extLst>
              <a:ext uri="{FF2B5EF4-FFF2-40B4-BE49-F238E27FC236}">
                <a16:creationId xmlns:a16="http://schemas.microsoft.com/office/drawing/2014/main" id="{E3963CB2-A42A-4363-8D16-8F9063554BB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6819" name="Text Box 19">
            <a:extLst>
              <a:ext uri="{FF2B5EF4-FFF2-40B4-BE49-F238E27FC236}">
                <a16:creationId xmlns:a16="http://schemas.microsoft.com/office/drawing/2014/main" id="{5E75C8F5-C4A2-46F1-A861-6B891B1CB51E}"/>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6820" name="Text Box 20">
            <a:extLst>
              <a:ext uri="{FF2B5EF4-FFF2-40B4-BE49-F238E27FC236}">
                <a16:creationId xmlns:a16="http://schemas.microsoft.com/office/drawing/2014/main" id="{0A5151C2-6C65-4B61-9713-F8D2FA9862A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6821" name="Text Box 21">
            <a:extLst>
              <a:ext uri="{FF2B5EF4-FFF2-40B4-BE49-F238E27FC236}">
                <a16:creationId xmlns:a16="http://schemas.microsoft.com/office/drawing/2014/main" id="{2D5A1F6A-F6DF-4B62-AB5F-4101D6F0219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6838" name="Text Box 38">
            <a:extLst>
              <a:ext uri="{FF2B5EF4-FFF2-40B4-BE49-F238E27FC236}">
                <a16:creationId xmlns:a16="http://schemas.microsoft.com/office/drawing/2014/main" id="{C8B0E2AF-8B94-4A8F-9712-A57121BF1949}"/>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6839" name="Text Box 39">
            <a:extLst>
              <a:ext uri="{FF2B5EF4-FFF2-40B4-BE49-F238E27FC236}">
                <a16:creationId xmlns:a16="http://schemas.microsoft.com/office/drawing/2014/main" id="{FCEDFD7F-5469-4320-8D47-5D440ACD350A}"/>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6840" name="Text Box 40">
            <a:extLst>
              <a:ext uri="{FF2B5EF4-FFF2-40B4-BE49-F238E27FC236}">
                <a16:creationId xmlns:a16="http://schemas.microsoft.com/office/drawing/2014/main" id="{6A456CC7-56EA-4B55-9544-4E55FB59C9CA}"/>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6841" name="Line 41">
            <a:extLst>
              <a:ext uri="{FF2B5EF4-FFF2-40B4-BE49-F238E27FC236}">
                <a16:creationId xmlns:a16="http://schemas.microsoft.com/office/drawing/2014/main" id="{DDAD24C4-3D39-4518-98DC-A3EEAFA525AD}"/>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42" name="Line 42">
            <a:extLst>
              <a:ext uri="{FF2B5EF4-FFF2-40B4-BE49-F238E27FC236}">
                <a16:creationId xmlns:a16="http://schemas.microsoft.com/office/drawing/2014/main" id="{8884E185-A02E-4947-82EA-B1C4956DC89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43" name="Line 43">
            <a:extLst>
              <a:ext uri="{FF2B5EF4-FFF2-40B4-BE49-F238E27FC236}">
                <a16:creationId xmlns:a16="http://schemas.microsoft.com/office/drawing/2014/main" id="{EDFF1DA6-82B5-48DE-AF44-CA299C691D4E}"/>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44" name="Line 44">
            <a:extLst>
              <a:ext uri="{FF2B5EF4-FFF2-40B4-BE49-F238E27FC236}">
                <a16:creationId xmlns:a16="http://schemas.microsoft.com/office/drawing/2014/main" id="{98D035B5-9436-4A35-9D74-3735F23C626E}"/>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8B6F32B8-5CDB-4B5A-A431-BE645B37FA77}"/>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6846" name="Slide Number Placeholder 1">
            <a:extLst>
              <a:ext uri="{FF2B5EF4-FFF2-40B4-BE49-F238E27FC236}">
                <a16:creationId xmlns:a16="http://schemas.microsoft.com/office/drawing/2014/main" id="{D7047B10-818F-43B7-9017-DDBBAEA58643}"/>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08F68BE-A5C0-42D7-95A2-30B8C8B713D2}" type="slidenum">
              <a:rPr lang="en-US" altLang="en-US" sz="1000"/>
              <a:pPr>
                <a:spcBef>
                  <a:spcPct val="0"/>
                </a:spcBef>
                <a:buClrTx/>
                <a:buSzTx/>
                <a:buFontTx/>
                <a:buNone/>
              </a:pPr>
              <a:t>93</a:t>
            </a:fld>
            <a:endParaRPr lang="en-US" altLang="en-US" sz="1000"/>
          </a:p>
        </p:txBody>
      </p:sp>
      <p:sp>
        <p:nvSpPr>
          <p:cNvPr id="76847" name="Text Box 45">
            <a:extLst>
              <a:ext uri="{FF2B5EF4-FFF2-40B4-BE49-F238E27FC236}">
                <a16:creationId xmlns:a16="http://schemas.microsoft.com/office/drawing/2014/main" id="{A095621F-CD07-41FD-9CF2-B2B5D8769511}"/>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027AAAF4-5705-458E-B36A-13005EC2E307}"/>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7D02521A-BA15-469E-AFEC-A06C4798C521}"/>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solidFill>
                  <a:schemeClr val="bg1">
                    <a:lumMod val="65000"/>
                  </a:schemeClr>
                </a:solidFill>
              </a:rPr>
              <a:t>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6850" name="TextBox 51">
            <a:extLst>
              <a:ext uri="{FF2B5EF4-FFF2-40B4-BE49-F238E27FC236}">
                <a16:creationId xmlns:a16="http://schemas.microsoft.com/office/drawing/2014/main" id="{5D0AE25E-B8F4-4C79-9327-BD06F551E75E}"/>
              </a:ext>
            </a:extLst>
          </p:cNvPr>
          <p:cNvSpPr txBox="1">
            <a:spLocks noChangeArrowheads="1"/>
          </p:cNvSpPr>
          <p:nvPr/>
        </p:nvSpPr>
        <p:spPr bwMode="auto">
          <a:xfrm>
            <a:off x="871538" y="2590800"/>
            <a:ext cx="7281862" cy="1600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Given that the ET in NBS stems from convergence, what other signs **may** be present to clue you in that you’re dealing with NBS and not Ciancia syndrome?</a:t>
            </a:r>
          </a:p>
          <a:p>
            <a:pPr eaLnBrk="1" hangingPunct="1">
              <a:spcBef>
                <a:spcPct val="0"/>
              </a:spcBef>
              <a:buClrTx/>
              <a:buSzTx/>
              <a:buFontTx/>
              <a:buNone/>
            </a:pPr>
            <a:r>
              <a:rPr lang="en-US" altLang="en-US" sz="1400" b="0" dirty="0">
                <a:solidFill>
                  <a:srgbClr val="0000FF"/>
                </a:solidFill>
              </a:rPr>
              <a:t>Pupillary constriction **may** accompany the convergence </a:t>
            </a:r>
          </a:p>
          <a:p>
            <a:pPr eaLnBrk="1" hangingPunct="1">
              <a:spcBef>
                <a:spcPct val="0"/>
              </a:spcBef>
              <a:buClrTx/>
              <a:buSzTx/>
              <a:buFontTx/>
              <a:buNone/>
            </a:pPr>
            <a:endParaRPr lang="en-US" altLang="en-US" sz="1400" b="0" dirty="0">
              <a:solidFill>
                <a:srgbClr val="FFFF00"/>
              </a:solidFill>
            </a:endParaRPr>
          </a:p>
          <a:p>
            <a:pPr eaLnBrk="1" hangingPunct="1">
              <a:spcBef>
                <a:spcPct val="0"/>
              </a:spcBef>
              <a:buClrTx/>
              <a:buSzTx/>
              <a:buFontTx/>
              <a:buNone/>
            </a:pPr>
            <a:r>
              <a:rPr lang="en-US" altLang="en-US" sz="1400" b="0" i="1" dirty="0">
                <a:solidFill>
                  <a:srgbClr val="FFFF00"/>
                </a:solidFill>
              </a:rPr>
              <a:t>**May**? Why the hedging?</a:t>
            </a:r>
          </a:p>
          <a:p>
            <a:pPr eaLnBrk="1" hangingPunct="1">
              <a:spcBef>
                <a:spcPct val="0"/>
              </a:spcBef>
              <a:buClrTx/>
              <a:buSzTx/>
              <a:buFontTx/>
              <a:buNone/>
            </a:pPr>
            <a:r>
              <a:rPr lang="en-US" altLang="en-US" sz="1400" b="0" dirty="0">
                <a:solidFill>
                  <a:srgbClr val="FFFF00"/>
                </a:solidFill>
              </a:rPr>
              <a:t>Some infants with NBS ‘learn’ to uncouple their near-response triad, so miosis (as well as accommodation) are not a universal finding in NBS</a:t>
            </a:r>
          </a:p>
        </p:txBody>
      </p:sp>
      <p:sp>
        <p:nvSpPr>
          <p:cNvPr id="2" name="Title 1">
            <a:extLst>
              <a:ext uri="{FF2B5EF4-FFF2-40B4-BE49-F238E27FC236}">
                <a16:creationId xmlns:a16="http://schemas.microsoft.com/office/drawing/2014/main" id="{C5901132-9FFA-48F6-967F-CFFA2368D175}"/>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B9D98DD8-49E0-4093-8C74-C095AF7BFCA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Text Box 3">
            <a:extLst>
              <a:ext uri="{FF2B5EF4-FFF2-40B4-BE49-F238E27FC236}">
                <a16:creationId xmlns:a16="http://schemas.microsoft.com/office/drawing/2014/main" id="{224641A9-4324-4318-BE1F-E73EBDD6267E}"/>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7828" name="Text Box 4">
            <a:extLst>
              <a:ext uri="{FF2B5EF4-FFF2-40B4-BE49-F238E27FC236}">
                <a16:creationId xmlns:a16="http://schemas.microsoft.com/office/drawing/2014/main" id="{F543DC4C-DF0E-4787-AFFE-1FC00AC43B0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7831" name="Text Box 7">
            <a:extLst>
              <a:ext uri="{FF2B5EF4-FFF2-40B4-BE49-F238E27FC236}">
                <a16:creationId xmlns:a16="http://schemas.microsoft.com/office/drawing/2014/main" id="{7E1BFD72-3B39-4ADE-BF0C-6A2B3F0B1A3D}"/>
              </a:ext>
            </a:extLst>
          </p:cNvPr>
          <p:cNvSpPr txBox="1">
            <a:spLocks noChangeArrowheads="1"/>
          </p:cNvSpPr>
          <p:nvPr/>
        </p:nvSpPr>
        <p:spPr bwMode="auto">
          <a:xfrm>
            <a:off x="3505200" y="5678488"/>
            <a:ext cx="12128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a:solidFill>
                  <a:srgbClr val="B2B2B2"/>
                </a:solidFill>
              </a:rPr>
              <a:t>Refractive</a:t>
            </a:r>
          </a:p>
        </p:txBody>
      </p:sp>
      <p:sp>
        <p:nvSpPr>
          <p:cNvPr id="77833" name="Line 9">
            <a:extLst>
              <a:ext uri="{FF2B5EF4-FFF2-40B4-BE49-F238E27FC236}">
                <a16:creationId xmlns:a16="http://schemas.microsoft.com/office/drawing/2014/main" id="{57C9C56B-4C2F-4133-8869-FAAF54103D93}"/>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4" name="Line 10">
            <a:extLst>
              <a:ext uri="{FF2B5EF4-FFF2-40B4-BE49-F238E27FC236}">
                <a16:creationId xmlns:a16="http://schemas.microsoft.com/office/drawing/2014/main" id="{F87BFB9C-319C-40A6-A334-23030087CD9C}"/>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5" name="Line 11">
            <a:extLst>
              <a:ext uri="{FF2B5EF4-FFF2-40B4-BE49-F238E27FC236}">
                <a16:creationId xmlns:a16="http://schemas.microsoft.com/office/drawing/2014/main" id="{CE54E6A9-CB81-43BA-BFB7-99EAAFDDB532}"/>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6" name="Line 12">
            <a:extLst>
              <a:ext uri="{FF2B5EF4-FFF2-40B4-BE49-F238E27FC236}">
                <a16:creationId xmlns:a16="http://schemas.microsoft.com/office/drawing/2014/main" id="{10B267B2-0360-4B19-B08B-9AE57412E62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7" name="Line 13">
            <a:extLst>
              <a:ext uri="{FF2B5EF4-FFF2-40B4-BE49-F238E27FC236}">
                <a16:creationId xmlns:a16="http://schemas.microsoft.com/office/drawing/2014/main" id="{412DC78F-B303-4BB2-82A2-AE19733FCCB8}"/>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41" name="Rectangle 17">
            <a:extLst>
              <a:ext uri="{FF2B5EF4-FFF2-40B4-BE49-F238E27FC236}">
                <a16:creationId xmlns:a16="http://schemas.microsoft.com/office/drawing/2014/main" id="{F94A9B6F-46E4-404D-9B93-98A37FE1CA19}"/>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7842" name="Rectangle 18">
            <a:extLst>
              <a:ext uri="{FF2B5EF4-FFF2-40B4-BE49-F238E27FC236}">
                <a16:creationId xmlns:a16="http://schemas.microsoft.com/office/drawing/2014/main" id="{5349ABC2-70C8-4224-A23D-AE88857C12E0}"/>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7843" name="Text Box 19">
            <a:extLst>
              <a:ext uri="{FF2B5EF4-FFF2-40B4-BE49-F238E27FC236}">
                <a16:creationId xmlns:a16="http://schemas.microsoft.com/office/drawing/2014/main" id="{69548251-DD5F-4184-A93A-4C7C1B4223C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7844" name="Text Box 20">
            <a:extLst>
              <a:ext uri="{FF2B5EF4-FFF2-40B4-BE49-F238E27FC236}">
                <a16:creationId xmlns:a16="http://schemas.microsoft.com/office/drawing/2014/main" id="{B519CC53-49B8-470B-AFA8-26C385028154}"/>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7845" name="Text Box 21">
            <a:extLst>
              <a:ext uri="{FF2B5EF4-FFF2-40B4-BE49-F238E27FC236}">
                <a16:creationId xmlns:a16="http://schemas.microsoft.com/office/drawing/2014/main" id="{2B9A8BFB-1AD3-4C5D-8E1C-6DCBA394C1B1}"/>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7862" name="Text Box 38">
            <a:extLst>
              <a:ext uri="{FF2B5EF4-FFF2-40B4-BE49-F238E27FC236}">
                <a16:creationId xmlns:a16="http://schemas.microsoft.com/office/drawing/2014/main" id="{B03CB02F-339B-4597-8E42-7940141F0CC8}"/>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7863" name="Text Box 39">
            <a:extLst>
              <a:ext uri="{FF2B5EF4-FFF2-40B4-BE49-F238E27FC236}">
                <a16:creationId xmlns:a16="http://schemas.microsoft.com/office/drawing/2014/main" id="{FAFAFDB8-EA73-44AC-8552-87473E41C760}"/>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7864" name="Text Box 40">
            <a:extLst>
              <a:ext uri="{FF2B5EF4-FFF2-40B4-BE49-F238E27FC236}">
                <a16:creationId xmlns:a16="http://schemas.microsoft.com/office/drawing/2014/main" id="{049CC512-6705-4FD7-8EDF-A273706073BB}"/>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7865" name="Line 41">
            <a:extLst>
              <a:ext uri="{FF2B5EF4-FFF2-40B4-BE49-F238E27FC236}">
                <a16:creationId xmlns:a16="http://schemas.microsoft.com/office/drawing/2014/main" id="{8773034E-87F6-487F-BDDF-DFF26D2020AC}"/>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66" name="Line 42">
            <a:extLst>
              <a:ext uri="{FF2B5EF4-FFF2-40B4-BE49-F238E27FC236}">
                <a16:creationId xmlns:a16="http://schemas.microsoft.com/office/drawing/2014/main" id="{3129F767-41E1-4DE4-804D-1ACD71BCB03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67" name="Line 43">
            <a:extLst>
              <a:ext uri="{FF2B5EF4-FFF2-40B4-BE49-F238E27FC236}">
                <a16:creationId xmlns:a16="http://schemas.microsoft.com/office/drawing/2014/main" id="{E9430D25-B258-479B-826E-0312CCFF6C0A}"/>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68" name="Line 44">
            <a:extLst>
              <a:ext uri="{FF2B5EF4-FFF2-40B4-BE49-F238E27FC236}">
                <a16:creationId xmlns:a16="http://schemas.microsoft.com/office/drawing/2014/main" id="{00FDD8B3-9688-4785-9DBB-BA67CC9994F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08BEF44F-0EB7-4E71-88C0-5AA8684848C1}"/>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7870" name="Slide Number Placeholder 1">
            <a:extLst>
              <a:ext uri="{FF2B5EF4-FFF2-40B4-BE49-F238E27FC236}">
                <a16:creationId xmlns:a16="http://schemas.microsoft.com/office/drawing/2014/main" id="{C6DCFAB1-5325-4ACD-B0DC-08B8650FF38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499775A-CAA2-4A80-A849-6DC19A05EE85}" type="slidenum">
              <a:rPr lang="en-US" altLang="en-US" sz="1000"/>
              <a:pPr>
                <a:spcBef>
                  <a:spcPct val="0"/>
                </a:spcBef>
                <a:buClrTx/>
                <a:buSzTx/>
                <a:buFontTx/>
                <a:buNone/>
              </a:pPr>
              <a:t>94</a:t>
            </a:fld>
            <a:endParaRPr lang="en-US" altLang="en-US" sz="1000"/>
          </a:p>
        </p:txBody>
      </p:sp>
      <p:sp>
        <p:nvSpPr>
          <p:cNvPr id="77871" name="Text Box 45">
            <a:extLst>
              <a:ext uri="{FF2B5EF4-FFF2-40B4-BE49-F238E27FC236}">
                <a16:creationId xmlns:a16="http://schemas.microsoft.com/office/drawing/2014/main" id="{EBD77432-0F1F-467D-9496-B0814545C34A}"/>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518A43DE-042F-4099-A5B7-C79603AD731E}"/>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F29815DF-71FA-462A-AE92-843F8CCBD210}"/>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solidFill>
                  <a:schemeClr val="bg1">
                    <a:lumMod val="65000"/>
                  </a:schemeClr>
                </a:solidFill>
              </a:rPr>
              <a:t>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7874" name="TextBox 51">
            <a:extLst>
              <a:ext uri="{FF2B5EF4-FFF2-40B4-BE49-F238E27FC236}">
                <a16:creationId xmlns:a16="http://schemas.microsoft.com/office/drawing/2014/main" id="{FA20164B-4F91-471F-A8CF-982B0CD07C5C}"/>
              </a:ext>
            </a:extLst>
          </p:cNvPr>
          <p:cNvSpPr txBox="1">
            <a:spLocks noChangeArrowheads="1"/>
          </p:cNvSpPr>
          <p:nvPr/>
        </p:nvSpPr>
        <p:spPr bwMode="auto">
          <a:xfrm>
            <a:off x="871538" y="2590800"/>
            <a:ext cx="7281862" cy="1600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Given that the ET in NBS stems from convergence, what other signs **may** be present to clue you in that you’re dealing with NBS and not Ciancia syndrome?</a:t>
            </a:r>
          </a:p>
          <a:p>
            <a:pPr eaLnBrk="1" hangingPunct="1">
              <a:spcBef>
                <a:spcPct val="0"/>
              </a:spcBef>
              <a:buClrTx/>
              <a:buSzTx/>
              <a:buFontTx/>
              <a:buNone/>
            </a:pPr>
            <a:r>
              <a:rPr lang="en-US" altLang="en-US" sz="1400" b="0" dirty="0">
                <a:solidFill>
                  <a:srgbClr val="0000FF"/>
                </a:solidFill>
              </a:rPr>
              <a:t>Pupillary constriction **may** accompany the convergence </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**May**? Why the hedging?</a:t>
            </a:r>
          </a:p>
          <a:p>
            <a:pPr eaLnBrk="1" hangingPunct="1">
              <a:spcBef>
                <a:spcPct val="0"/>
              </a:spcBef>
              <a:buClrTx/>
              <a:buSzTx/>
              <a:buFontTx/>
              <a:buNone/>
            </a:pPr>
            <a:r>
              <a:rPr lang="en-US" altLang="en-US" sz="1400" b="0" dirty="0">
                <a:solidFill>
                  <a:srgbClr val="FFFF00"/>
                </a:solidFill>
              </a:rPr>
              <a:t>Some infants with NBS ‘learn’ to uncouple their near-response triad, so miosis (as well as accommodation) are not a universal finding in NBS</a:t>
            </a:r>
          </a:p>
        </p:txBody>
      </p:sp>
      <p:sp>
        <p:nvSpPr>
          <p:cNvPr id="2" name="Title 1">
            <a:extLst>
              <a:ext uri="{FF2B5EF4-FFF2-40B4-BE49-F238E27FC236}">
                <a16:creationId xmlns:a16="http://schemas.microsoft.com/office/drawing/2014/main" id="{46DEB5F9-DBA1-4243-8662-849926DF6A15}"/>
              </a:ext>
            </a:extLst>
          </p:cNvPr>
          <p:cNvSpPr>
            <a:spLocks noGrp="1"/>
          </p:cNvSpPr>
          <p:nvPr>
            <p:ph type="title"/>
          </p:nvPr>
        </p:nvSpPr>
        <p:spPr/>
        <p:txBody>
          <a:bodyPr/>
          <a:lstStyle/>
          <a:p>
            <a:endParaRPr lang="en-US"/>
          </a:p>
        </p:txBody>
      </p:sp>
      <p:sp>
        <p:nvSpPr>
          <p:cNvPr id="30" name="TextBox 29">
            <a:extLst>
              <a:ext uri="{FF2B5EF4-FFF2-40B4-BE49-F238E27FC236}">
                <a16:creationId xmlns:a16="http://schemas.microsoft.com/office/drawing/2014/main" id="{ED3F1DA2-3C41-4D17-8746-F0A488331168}"/>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Text Box 3">
            <a:extLst>
              <a:ext uri="{FF2B5EF4-FFF2-40B4-BE49-F238E27FC236}">
                <a16:creationId xmlns:a16="http://schemas.microsoft.com/office/drawing/2014/main" id="{F18C9BCD-749E-46A1-B422-B45ECCB949FB}"/>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78852" name="Text Box 4">
            <a:extLst>
              <a:ext uri="{FF2B5EF4-FFF2-40B4-BE49-F238E27FC236}">
                <a16:creationId xmlns:a16="http://schemas.microsoft.com/office/drawing/2014/main" id="{84588299-55B9-47D5-A80E-63C6FDDE899C}"/>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78857" name="Line 9">
            <a:extLst>
              <a:ext uri="{FF2B5EF4-FFF2-40B4-BE49-F238E27FC236}">
                <a16:creationId xmlns:a16="http://schemas.microsoft.com/office/drawing/2014/main" id="{2A19EE89-D4E9-450A-9A87-A8749DA14EB7}"/>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58" name="Line 10">
            <a:extLst>
              <a:ext uri="{FF2B5EF4-FFF2-40B4-BE49-F238E27FC236}">
                <a16:creationId xmlns:a16="http://schemas.microsoft.com/office/drawing/2014/main" id="{37C141F5-8056-4264-9E0B-4D1E174CFE4B}"/>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59" name="Line 11">
            <a:extLst>
              <a:ext uri="{FF2B5EF4-FFF2-40B4-BE49-F238E27FC236}">
                <a16:creationId xmlns:a16="http://schemas.microsoft.com/office/drawing/2014/main" id="{F53DA373-128C-493B-9154-6278A6E60B1E}"/>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0" name="Line 12">
            <a:extLst>
              <a:ext uri="{FF2B5EF4-FFF2-40B4-BE49-F238E27FC236}">
                <a16:creationId xmlns:a16="http://schemas.microsoft.com/office/drawing/2014/main" id="{D403A765-9E10-49BB-8C3F-71A40825EBDC}"/>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1" name="Line 13">
            <a:extLst>
              <a:ext uri="{FF2B5EF4-FFF2-40B4-BE49-F238E27FC236}">
                <a16:creationId xmlns:a16="http://schemas.microsoft.com/office/drawing/2014/main" id="{AE9F4AA4-8412-41BC-8E75-90837265992B}"/>
              </a:ext>
            </a:extLst>
          </p:cNvPr>
          <p:cNvSpPr>
            <a:spLocks noChangeShapeType="1"/>
          </p:cNvSpPr>
          <p:nvPr/>
        </p:nvSpPr>
        <p:spPr bwMode="auto">
          <a:xfrm flipH="1">
            <a:off x="5365750" y="3327400"/>
            <a:ext cx="1219200" cy="95250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5" name="Rectangle 17">
            <a:extLst>
              <a:ext uri="{FF2B5EF4-FFF2-40B4-BE49-F238E27FC236}">
                <a16:creationId xmlns:a16="http://schemas.microsoft.com/office/drawing/2014/main" id="{7F429C49-A4C8-477B-BAB0-2F6EA7B3EA2E}"/>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78866" name="Rectangle 18">
            <a:extLst>
              <a:ext uri="{FF2B5EF4-FFF2-40B4-BE49-F238E27FC236}">
                <a16:creationId xmlns:a16="http://schemas.microsoft.com/office/drawing/2014/main" id="{251DB691-13D2-4613-8190-C648F936F9E7}"/>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78867" name="Text Box 19">
            <a:extLst>
              <a:ext uri="{FF2B5EF4-FFF2-40B4-BE49-F238E27FC236}">
                <a16:creationId xmlns:a16="http://schemas.microsoft.com/office/drawing/2014/main" id="{4363278A-4EB7-4FF1-9E20-E9BE00B192F9}"/>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78868" name="Text Box 20">
            <a:extLst>
              <a:ext uri="{FF2B5EF4-FFF2-40B4-BE49-F238E27FC236}">
                <a16:creationId xmlns:a16="http://schemas.microsoft.com/office/drawing/2014/main" id="{00D4904E-9463-4599-ACBE-AD8736304B42}"/>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78869" name="Text Box 21">
            <a:extLst>
              <a:ext uri="{FF2B5EF4-FFF2-40B4-BE49-F238E27FC236}">
                <a16:creationId xmlns:a16="http://schemas.microsoft.com/office/drawing/2014/main" id="{3ADA3527-8378-4411-BF65-998A9B324B8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78886" name="Text Box 38">
            <a:extLst>
              <a:ext uri="{FF2B5EF4-FFF2-40B4-BE49-F238E27FC236}">
                <a16:creationId xmlns:a16="http://schemas.microsoft.com/office/drawing/2014/main" id="{75C3D578-E18D-4377-A5D8-B7FAA256147D}"/>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78887" name="Text Box 39">
            <a:extLst>
              <a:ext uri="{FF2B5EF4-FFF2-40B4-BE49-F238E27FC236}">
                <a16:creationId xmlns:a16="http://schemas.microsoft.com/office/drawing/2014/main" id="{491DDFAF-5F36-4DE2-8E82-D626521C13E7}"/>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78888" name="Text Box 40">
            <a:extLst>
              <a:ext uri="{FF2B5EF4-FFF2-40B4-BE49-F238E27FC236}">
                <a16:creationId xmlns:a16="http://schemas.microsoft.com/office/drawing/2014/main" id="{16F1F643-44A8-4089-A96D-6CD2593DEF0B}"/>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78889" name="Line 41">
            <a:extLst>
              <a:ext uri="{FF2B5EF4-FFF2-40B4-BE49-F238E27FC236}">
                <a16:creationId xmlns:a16="http://schemas.microsoft.com/office/drawing/2014/main" id="{9E7B7D45-20C0-4BB0-AA27-79985AE1F0DD}"/>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90" name="Line 42">
            <a:extLst>
              <a:ext uri="{FF2B5EF4-FFF2-40B4-BE49-F238E27FC236}">
                <a16:creationId xmlns:a16="http://schemas.microsoft.com/office/drawing/2014/main" id="{C3A99739-5BD4-4DC6-88FE-5AC155D16F4A}"/>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91" name="Line 43">
            <a:extLst>
              <a:ext uri="{FF2B5EF4-FFF2-40B4-BE49-F238E27FC236}">
                <a16:creationId xmlns:a16="http://schemas.microsoft.com/office/drawing/2014/main" id="{2C236812-2932-4CCC-8C31-DDEF5F55E0E6}"/>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92" name="Line 44">
            <a:extLst>
              <a:ext uri="{FF2B5EF4-FFF2-40B4-BE49-F238E27FC236}">
                <a16:creationId xmlns:a16="http://schemas.microsoft.com/office/drawing/2014/main" id="{5C29D3CF-3955-4E3F-9873-98671D21DC80}"/>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799F08B2-E64C-4E81-9F5E-2C29BDA781E0}"/>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chemeClr val="bg1">
                    <a:lumMod val="65000"/>
                  </a:schemeClr>
                </a:solidFill>
              </a:rPr>
              <a:t>Ciancia</a:t>
            </a:r>
            <a:r>
              <a:rPr lang="en-US" altLang="en-US" sz="1600" i="1" dirty="0">
                <a:solidFill>
                  <a:schemeClr val="bg1">
                    <a:lumMod val="65000"/>
                  </a:schemeClr>
                </a:solidFill>
              </a:rPr>
              <a:t> syndrome</a:t>
            </a:r>
          </a:p>
          <a:p>
            <a:pPr lvl="1" eaLnBrk="1" hangingPunct="1">
              <a:defRPr/>
            </a:pPr>
            <a:r>
              <a:rPr lang="en-US" altLang="en-US" sz="1600" b="0" dirty="0">
                <a:solidFill>
                  <a:schemeClr val="bg1">
                    <a:lumMod val="65000"/>
                  </a:schemeClr>
                </a:solidFill>
              </a:rPr>
              <a:t>--Deviation tends to be…very large</a:t>
            </a:r>
          </a:p>
          <a:p>
            <a:pPr lvl="1" eaLnBrk="1" hangingPunct="1">
              <a:defRPr/>
            </a:pPr>
            <a:r>
              <a:rPr lang="en-US" altLang="en-US" sz="1600" dirty="0"/>
              <a:t>--</a:t>
            </a:r>
            <a:r>
              <a:rPr lang="en-US" altLang="en-US" sz="1600" u="sng" dirty="0"/>
              <a:t>Nystagmus increases when the fixating eye…</a:t>
            </a:r>
            <a:r>
              <a:rPr lang="en-US" altLang="en-US" sz="1600" u="sng" dirty="0">
                <a:solidFill>
                  <a:srgbClr val="0000FF"/>
                </a:solidFill>
              </a:rPr>
              <a:t>abducts</a:t>
            </a:r>
            <a:r>
              <a:rPr lang="en-US" altLang="en-US" sz="1600" dirty="0">
                <a:solidFill>
                  <a:srgbClr val="0000FF"/>
                </a:solidFill>
              </a:rPr>
              <a:t>;</a:t>
            </a:r>
            <a:r>
              <a:rPr lang="en-US" altLang="en-US" sz="1600" dirty="0"/>
              <a:t>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78894" name="Slide Number Placeholder 1">
            <a:extLst>
              <a:ext uri="{FF2B5EF4-FFF2-40B4-BE49-F238E27FC236}">
                <a16:creationId xmlns:a16="http://schemas.microsoft.com/office/drawing/2014/main" id="{F41F9F71-0FE7-4016-832C-A109B025BA57}"/>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EDC6DF-C35E-4BC4-9309-8C956717B71E}" type="slidenum">
              <a:rPr lang="en-US" altLang="en-US" sz="1000"/>
              <a:pPr>
                <a:spcBef>
                  <a:spcPct val="0"/>
                </a:spcBef>
                <a:buClrTx/>
                <a:buSzTx/>
                <a:buFontTx/>
                <a:buNone/>
              </a:pPr>
              <a:t>95</a:t>
            </a:fld>
            <a:endParaRPr lang="en-US" altLang="en-US" sz="1000"/>
          </a:p>
        </p:txBody>
      </p:sp>
      <p:sp>
        <p:nvSpPr>
          <p:cNvPr id="78895" name="Text Box 45">
            <a:extLst>
              <a:ext uri="{FF2B5EF4-FFF2-40B4-BE49-F238E27FC236}">
                <a16:creationId xmlns:a16="http://schemas.microsoft.com/office/drawing/2014/main" id="{29627B37-10D6-4872-8B57-0A77AE466E55}"/>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76BD3A6D-6555-4F3A-BAB3-6E87C7C9EA24}"/>
              </a:ext>
            </a:extLst>
          </p:cNvPr>
          <p:cNvSpPr txBox="1">
            <a:spLocks noChangeArrowheads="1"/>
          </p:cNvSpPr>
          <p:nvPr/>
        </p:nvSpPr>
        <p:spPr bwMode="auto">
          <a:xfrm>
            <a:off x="2079625" y="3810000"/>
            <a:ext cx="5224463"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dirty="0"/>
              <a:t>--</a:t>
            </a:r>
            <a:r>
              <a:rPr lang="en-US" altLang="en-US" sz="1600" u="sng" dirty="0"/>
              <a:t>Nystagmus appears upon attempted…</a:t>
            </a:r>
            <a:r>
              <a:rPr lang="en-US" altLang="en-US" sz="1600" u="sng" dirty="0">
                <a:solidFill>
                  <a:srgbClr val="0000FF"/>
                </a:solidFill>
              </a:rPr>
              <a:t>abduction </a:t>
            </a:r>
            <a:endParaRPr lang="en-US" altLang="en-US" sz="1600" i="1" u="sng" dirty="0">
              <a:solidFill>
                <a:srgbClr val="0000FF"/>
              </a:solidFill>
            </a:endParaRPr>
          </a:p>
        </p:txBody>
      </p:sp>
      <p:sp>
        <p:nvSpPr>
          <p:cNvPr id="41009" name="TextBox 1">
            <a:extLst>
              <a:ext uri="{FF2B5EF4-FFF2-40B4-BE49-F238E27FC236}">
                <a16:creationId xmlns:a16="http://schemas.microsoft.com/office/drawing/2014/main" id="{F1C86D28-4897-42EA-BE39-3D58839D478C}"/>
              </a:ext>
            </a:extLst>
          </p:cNvPr>
          <p:cNvSpPr txBox="1">
            <a:spLocks noChangeArrowheads="1"/>
          </p:cNvSpPr>
          <p:nvPr/>
        </p:nvSpPr>
        <p:spPr bwMode="auto">
          <a:xfrm>
            <a:off x="703263" y="1295400"/>
            <a:ext cx="7678737" cy="1816100"/>
          </a:xfrm>
          <a:prstGeom prst="rect">
            <a:avLst/>
          </a:prstGeom>
          <a:solidFill>
            <a:srgbClr val="FFC000"/>
          </a:solidFill>
          <a:ln>
            <a:noFill/>
          </a:ln>
        </p:spPr>
        <p:txBody>
          <a:bodyPr>
            <a:spAutoFit/>
          </a:bodyPr>
          <a:lstStyle>
            <a:lvl1pPr eaLnBrk="0" hangingPunct="0">
              <a:defRPr b="1">
                <a:solidFill>
                  <a:schemeClr val="tx1"/>
                </a:solidFill>
                <a:latin typeface="Arial" charset="0"/>
              </a:defRPr>
            </a:lvl1pPr>
            <a:lvl2pPr marL="742950" indent="-28575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eaLnBrk="1" hangingPunct="1">
              <a:defRPr/>
            </a:pPr>
            <a:r>
              <a:rPr lang="en-US" altLang="en-US" sz="1600" b="0" i="1" dirty="0">
                <a:solidFill>
                  <a:schemeClr val="bg1">
                    <a:lumMod val="65000"/>
                  </a:schemeClr>
                </a:solidFill>
              </a:rPr>
              <a:t>Note that both NBS and </a:t>
            </a:r>
            <a:r>
              <a:rPr lang="en-US" altLang="en-US" sz="1600" b="0" i="1" dirty="0" err="1">
                <a:solidFill>
                  <a:schemeClr val="bg1">
                    <a:lumMod val="65000"/>
                  </a:schemeClr>
                </a:solidFill>
              </a:rPr>
              <a:t>Ciancia</a:t>
            </a:r>
            <a:r>
              <a:rPr lang="en-US" altLang="en-US" sz="1600" b="0" i="1" dirty="0">
                <a:solidFill>
                  <a:schemeClr val="bg1">
                    <a:lumMod val="65000"/>
                  </a:schemeClr>
                </a:solidFill>
              </a:rPr>
              <a:t> syndrome present with ET and nystagmus on attempted abduction. Given this, how can you differentiate between these?</a:t>
            </a:r>
          </a:p>
          <a:p>
            <a:pPr eaLnBrk="1" hangingPunct="1">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rgbClr val="0000FF"/>
                </a:solidFill>
              </a:rPr>
              <a:t>--The NBS is a type of congenital nystagmus for which the null point is located in convergence (</a:t>
            </a:r>
            <a:r>
              <a:rPr lang="en-US" altLang="en-US" sz="1600" b="0" dirty="0" err="1">
                <a:solidFill>
                  <a:srgbClr val="0000FF"/>
                </a:solidFill>
              </a:rPr>
              <a:t>ie</a:t>
            </a:r>
            <a:r>
              <a:rPr lang="en-US" altLang="en-US" sz="1600" b="0" dirty="0">
                <a:solidFill>
                  <a:srgbClr val="0000FF"/>
                </a:solidFill>
              </a:rPr>
              <a:t>, the ET is in a sense </a:t>
            </a:r>
            <a:r>
              <a:rPr lang="en-US" altLang="en-US" sz="1600" b="0" i="1" dirty="0">
                <a:solidFill>
                  <a:srgbClr val="0000FF"/>
                </a:solidFill>
              </a:rPr>
              <a:t>caused</a:t>
            </a:r>
            <a:r>
              <a:rPr lang="en-US" altLang="en-US" sz="1600" b="0" dirty="0">
                <a:solidFill>
                  <a:srgbClr val="0000FF"/>
                </a:solidFill>
              </a:rPr>
              <a:t> by the nystagmus). </a:t>
            </a:r>
            <a:r>
              <a:rPr lang="en-US" altLang="en-US" sz="1600" b="0" dirty="0">
                <a:solidFill>
                  <a:schemeClr val="bg1">
                    <a:lumMod val="65000"/>
                  </a:schemeClr>
                </a:solidFill>
              </a:rPr>
              <a:t>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78898" name="TextBox 51">
            <a:extLst>
              <a:ext uri="{FF2B5EF4-FFF2-40B4-BE49-F238E27FC236}">
                <a16:creationId xmlns:a16="http://schemas.microsoft.com/office/drawing/2014/main" id="{F979A386-8466-444E-90F1-D1228FC530E4}"/>
              </a:ext>
            </a:extLst>
          </p:cNvPr>
          <p:cNvSpPr txBox="1">
            <a:spLocks noChangeArrowheads="1"/>
          </p:cNvSpPr>
          <p:nvPr/>
        </p:nvSpPr>
        <p:spPr bwMode="auto">
          <a:xfrm>
            <a:off x="871538" y="2590800"/>
            <a:ext cx="7281862" cy="16002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i="1" dirty="0">
                <a:solidFill>
                  <a:srgbClr val="0000FF"/>
                </a:solidFill>
              </a:rPr>
              <a:t>Given that the ET in NBS stems from convergence, what other signs **may** be present to clue you in that you’re dealing with NBS and not Ciancia syndrome?</a:t>
            </a:r>
          </a:p>
          <a:p>
            <a:pPr eaLnBrk="1" hangingPunct="1">
              <a:spcBef>
                <a:spcPct val="0"/>
              </a:spcBef>
              <a:buClrTx/>
              <a:buSzTx/>
              <a:buFontTx/>
              <a:buNone/>
            </a:pPr>
            <a:r>
              <a:rPr lang="en-US" altLang="en-US" sz="1400" b="0" dirty="0">
                <a:solidFill>
                  <a:srgbClr val="0000FF"/>
                </a:solidFill>
              </a:rPr>
              <a:t>Pupillary constriction **may** accompany the convergence </a:t>
            </a:r>
          </a:p>
          <a:p>
            <a:pPr eaLnBrk="1" hangingPunct="1">
              <a:spcBef>
                <a:spcPct val="0"/>
              </a:spcBef>
              <a:buClrTx/>
              <a:buSzTx/>
              <a:buFontTx/>
              <a:buNone/>
            </a:pPr>
            <a:endParaRPr lang="en-US" altLang="en-US" sz="1400" b="0" dirty="0">
              <a:solidFill>
                <a:srgbClr val="0000FF"/>
              </a:solidFill>
            </a:endParaRPr>
          </a:p>
          <a:p>
            <a:pPr eaLnBrk="1" hangingPunct="1">
              <a:spcBef>
                <a:spcPct val="0"/>
              </a:spcBef>
              <a:buClrTx/>
              <a:buSzTx/>
              <a:buFontTx/>
              <a:buNone/>
            </a:pPr>
            <a:r>
              <a:rPr lang="en-US" altLang="en-US" sz="1400" b="0" i="1" dirty="0">
                <a:solidFill>
                  <a:srgbClr val="0000FF"/>
                </a:solidFill>
              </a:rPr>
              <a:t>**May**? Why the hedging?</a:t>
            </a:r>
          </a:p>
          <a:p>
            <a:pPr eaLnBrk="1" hangingPunct="1">
              <a:spcBef>
                <a:spcPct val="0"/>
              </a:spcBef>
              <a:buClrTx/>
              <a:buSzTx/>
              <a:buFontTx/>
              <a:buNone/>
            </a:pPr>
            <a:r>
              <a:rPr lang="en-US" altLang="en-US" sz="1400" b="0" dirty="0">
                <a:solidFill>
                  <a:srgbClr val="0000FF"/>
                </a:solidFill>
              </a:rPr>
              <a:t>Some infants with NBS ‘learn’ to decouple their near-response triad, so miosis (as well as accommodation) are not a universal finding in NBS</a:t>
            </a:r>
          </a:p>
        </p:txBody>
      </p:sp>
      <p:sp>
        <p:nvSpPr>
          <p:cNvPr id="2" name="Title 1">
            <a:extLst>
              <a:ext uri="{FF2B5EF4-FFF2-40B4-BE49-F238E27FC236}">
                <a16:creationId xmlns:a16="http://schemas.microsoft.com/office/drawing/2014/main" id="{28DBD2C7-E257-43D7-97CD-C0BBE9824035}"/>
              </a:ext>
            </a:extLst>
          </p:cNvPr>
          <p:cNvSpPr>
            <a:spLocks noGrp="1"/>
          </p:cNvSpPr>
          <p:nvPr>
            <p:ph type="title"/>
          </p:nvPr>
        </p:nvSpPr>
        <p:spPr/>
        <p:txBody>
          <a:bodyPr/>
          <a:lstStyle/>
          <a:p>
            <a:endParaRPr lang="en-US"/>
          </a:p>
        </p:txBody>
      </p:sp>
      <p:sp>
        <p:nvSpPr>
          <p:cNvPr id="29" name="TextBox 28">
            <a:extLst>
              <a:ext uri="{FF2B5EF4-FFF2-40B4-BE49-F238E27FC236}">
                <a16:creationId xmlns:a16="http://schemas.microsoft.com/office/drawing/2014/main" id="{95DA7E53-F11A-4580-9999-B217719E98CD}"/>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Text Box 3">
            <a:extLst>
              <a:ext uri="{FF2B5EF4-FFF2-40B4-BE49-F238E27FC236}">
                <a16:creationId xmlns:a16="http://schemas.microsoft.com/office/drawing/2014/main" id="{C30945E2-C9DC-4544-88BA-CCDE104DB1D7}"/>
              </a:ext>
            </a:extLst>
          </p:cNvPr>
          <p:cNvSpPr txBox="1">
            <a:spLocks noChangeArrowheads="1"/>
          </p:cNvSpPr>
          <p:nvPr/>
        </p:nvSpPr>
        <p:spPr bwMode="auto">
          <a:xfrm>
            <a:off x="240665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Without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1924" name="Text Box 4">
            <a:extLst>
              <a:ext uri="{FF2B5EF4-FFF2-40B4-BE49-F238E27FC236}">
                <a16:creationId xmlns:a16="http://schemas.microsoft.com/office/drawing/2014/main" id="{FE0C6B0B-CFCF-4730-9B39-44C120C1CCD9}"/>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t>With </a:t>
            </a:r>
          </a:p>
          <a:p>
            <a:pPr algn="ctr" eaLnBrk="1" hangingPunct="1">
              <a:lnSpc>
                <a:spcPct val="80000"/>
              </a:lnSpc>
              <a:spcBef>
                <a:spcPct val="0"/>
              </a:spcBef>
              <a:buClrTx/>
              <a:buSzTx/>
              <a:buFontTx/>
              <a:buNone/>
            </a:pPr>
            <a:r>
              <a:rPr lang="en-US" altLang="en-US" sz="1800" b="0"/>
              <a:t>Nystagmus</a:t>
            </a:r>
          </a:p>
        </p:txBody>
      </p:sp>
      <p:sp>
        <p:nvSpPr>
          <p:cNvPr id="81929" name="Line 9">
            <a:extLst>
              <a:ext uri="{FF2B5EF4-FFF2-40B4-BE49-F238E27FC236}">
                <a16:creationId xmlns:a16="http://schemas.microsoft.com/office/drawing/2014/main" id="{E067C1D3-46E1-42FA-9474-09DA59C12DB1}"/>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0" name="Line 10">
            <a:extLst>
              <a:ext uri="{FF2B5EF4-FFF2-40B4-BE49-F238E27FC236}">
                <a16:creationId xmlns:a16="http://schemas.microsoft.com/office/drawing/2014/main" id="{60550DEE-4004-4246-90E0-8F114F3BFF34}"/>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1" name="Line 11">
            <a:extLst>
              <a:ext uri="{FF2B5EF4-FFF2-40B4-BE49-F238E27FC236}">
                <a16:creationId xmlns:a16="http://schemas.microsoft.com/office/drawing/2014/main" id="{B073456B-CE4D-497F-80FA-774E08E2BFAD}"/>
              </a:ext>
            </a:extLst>
          </p:cNvPr>
          <p:cNvSpPr>
            <a:spLocks noChangeShapeType="1"/>
          </p:cNvSpPr>
          <p:nvPr/>
        </p:nvSpPr>
        <p:spPr bwMode="auto">
          <a:xfrm flipH="1">
            <a:off x="1174750" y="3327400"/>
            <a:ext cx="1143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2" name="Line 12">
            <a:extLst>
              <a:ext uri="{FF2B5EF4-FFF2-40B4-BE49-F238E27FC236}">
                <a16:creationId xmlns:a16="http://schemas.microsoft.com/office/drawing/2014/main" id="{66348AED-48E9-4C89-839D-F668D226FD98}"/>
              </a:ext>
            </a:extLst>
          </p:cNvPr>
          <p:cNvSpPr>
            <a:spLocks noChangeShapeType="1"/>
          </p:cNvSpPr>
          <p:nvPr/>
        </p:nvSpPr>
        <p:spPr bwMode="auto">
          <a:xfrm>
            <a:off x="2317750" y="3327400"/>
            <a:ext cx="762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7" name="Rectangle 17">
            <a:extLst>
              <a:ext uri="{FF2B5EF4-FFF2-40B4-BE49-F238E27FC236}">
                <a16:creationId xmlns:a16="http://schemas.microsoft.com/office/drawing/2014/main" id="{514C119A-E20C-4131-8A8B-F5114F1F0F76}"/>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1938" name="Rectangle 18">
            <a:extLst>
              <a:ext uri="{FF2B5EF4-FFF2-40B4-BE49-F238E27FC236}">
                <a16:creationId xmlns:a16="http://schemas.microsoft.com/office/drawing/2014/main" id="{C4BDA77F-F20D-438E-8E47-EC43A52F3202}"/>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1939" name="Text Box 19">
            <a:extLst>
              <a:ext uri="{FF2B5EF4-FFF2-40B4-BE49-F238E27FC236}">
                <a16:creationId xmlns:a16="http://schemas.microsoft.com/office/drawing/2014/main" id="{79AD50E6-25A4-4CC2-A89D-B5DEF14422C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1940" name="Text Box 20">
            <a:extLst>
              <a:ext uri="{FF2B5EF4-FFF2-40B4-BE49-F238E27FC236}">
                <a16:creationId xmlns:a16="http://schemas.microsoft.com/office/drawing/2014/main" id="{D37DC68C-699F-4387-9C60-14D15A2EE7B9}"/>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1941" name="Text Box 21">
            <a:extLst>
              <a:ext uri="{FF2B5EF4-FFF2-40B4-BE49-F238E27FC236}">
                <a16:creationId xmlns:a16="http://schemas.microsoft.com/office/drawing/2014/main" id="{CEF796B6-2F09-4F86-AEC3-1AEBDB03E5CE}"/>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1958" name="Text Box 38">
            <a:extLst>
              <a:ext uri="{FF2B5EF4-FFF2-40B4-BE49-F238E27FC236}">
                <a16:creationId xmlns:a16="http://schemas.microsoft.com/office/drawing/2014/main" id="{63B984EA-5C35-4276-B013-729EF5721CF5}"/>
              </a:ext>
            </a:extLst>
          </p:cNvPr>
          <p:cNvSpPr txBox="1">
            <a:spLocks noChangeArrowheads="1"/>
          </p:cNvSpPr>
          <p:nvPr/>
        </p:nvSpPr>
        <p:spPr bwMode="auto">
          <a:xfrm>
            <a:off x="822325" y="5418138"/>
            <a:ext cx="17113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Ciancia syndrome</a:t>
            </a:r>
          </a:p>
        </p:txBody>
      </p:sp>
      <p:sp>
        <p:nvSpPr>
          <p:cNvPr id="81959" name="Text Box 39">
            <a:extLst>
              <a:ext uri="{FF2B5EF4-FFF2-40B4-BE49-F238E27FC236}">
                <a16:creationId xmlns:a16="http://schemas.microsoft.com/office/drawing/2014/main" id="{FB666122-AE4F-4F7F-8B38-E23063A7CB81}"/>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1960" name="Text Box 40">
            <a:extLst>
              <a:ext uri="{FF2B5EF4-FFF2-40B4-BE49-F238E27FC236}">
                <a16:creationId xmlns:a16="http://schemas.microsoft.com/office/drawing/2014/main" id="{623B13F9-8F27-4FFC-B724-7B77A5FCFFCC}"/>
              </a:ext>
            </a:extLst>
          </p:cNvPr>
          <p:cNvSpPr txBox="1">
            <a:spLocks noChangeArrowheads="1"/>
          </p:cNvSpPr>
          <p:nvPr/>
        </p:nvSpPr>
        <p:spPr bwMode="auto">
          <a:xfrm>
            <a:off x="838200" y="4778375"/>
            <a:ext cx="28797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Nystagmus blockage syndrome</a:t>
            </a:r>
          </a:p>
        </p:txBody>
      </p:sp>
      <p:sp>
        <p:nvSpPr>
          <p:cNvPr id="81961" name="Line 41">
            <a:extLst>
              <a:ext uri="{FF2B5EF4-FFF2-40B4-BE49-F238E27FC236}">
                <a16:creationId xmlns:a16="http://schemas.microsoft.com/office/drawing/2014/main" id="{3E03BE1E-536A-489A-89DD-65694DF2F017}"/>
              </a:ext>
            </a:extLst>
          </p:cNvPr>
          <p:cNvSpPr>
            <a:spLocks noChangeShapeType="1"/>
          </p:cNvSpPr>
          <p:nvPr/>
        </p:nvSpPr>
        <p:spPr bwMode="auto">
          <a:xfrm>
            <a:off x="838200" y="47244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62" name="Line 42">
            <a:extLst>
              <a:ext uri="{FF2B5EF4-FFF2-40B4-BE49-F238E27FC236}">
                <a16:creationId xmlns:a16="http://schemas.microsoft.com/office/drawing/2014/main" id="{61246E89-B02C-444B-98A0-8316363235ED}"/>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63" name="Line 43">
            <a:extLst>
              <a:ext uri="{FF2B5EF4-FFF2-40B4-BE49-F238E27FC236}">
                <a16:creationId xmlns:a16="http://schemas.microsoft.com/office/drawing/2014/main" id="{0F7F1BAE-5F85-4DA8-AC9A-0A39935038DD}"/>
              </a:ext>
            </a:extLst>
          </p:cNvPr>
          <p:cNvSpPr>
            <a:spLocks noChangeShapeType="1"/>
          </p:cNvSpPr>
          <p:nvPr/>
        </p:nvSpPr>
        <p:spPr bwMode="auto">
          <a:xfrm>
            <a:off x="838200" y="55626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64" name="Line 44">
            <a:extLst>
              <a:ext uri="{FF2B5EF4-FFF2-40B4-BE49-F238E27FC236}">
                <a16:creationId xmlns:a16="http://schemas.microsoft.com/office/drawing/2014/main" id="{5740695E-F0A3-4D93-A033-D708FCB03274}"/>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85" name="Text Box 45">
            <a:extLst>
              <a:ext uri="{FF2B5EF4-FFF2-40B4-BE49-F238E27FC236}">
                <a16:creationId xmlns:a16="http://schemas.microsoft.com/office/drawing/2014/main" id="{7C74F966-2C53-4F27-AABD-17A120EF2F16}"/>
              </a:ext>
            </a:extLst>
          </p:cNvPr>
          <p:cNvSpPr txBox="1">
            <a:spLocks noChangeArrowheads="1"/>
          </p:cNvSpPr>
          <p:nvPr/>
        </p:nvSpPr>
        <p:spPr bwMode="auto">
          <a:xfrm>
            <a:off x="2667000" y="5168900"/>
            <a:ext cx="5791200" cy="1077913"/>
          </a:xfrm>
          <a:prstGeom prst="rect">
            <a:avLst/>
          </a:prstGeom>
          <a:solidFill>
            <a:srgbClr val="99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err="1">
                <a:solidFill>
                  <a:srgbClr val="0000FF"/>
                </a:solidFill>
              </a:rPr>
              <a:t>Ciancia</a:t>
            </a:r>
            <a:r>
              <a:rPr lang="en-US" altLang="en-US" sz="1600" i="1" dirty="0">
                <a:solidFill>
                  <a:srgbClr val="0000FF"/>
                </a:solidFill>
              </a:rPr>
              <a:t> syndrome</a:t>
            </a:r>
          </a:p>
          <a:p>
            <a:pPr lvl="1" eaLnBrk="1" hangingPunct="1">
              <a:defRPr/>
            </a:pPr>
            <a:r>
              <a:rPr lang="en-US" altLang="en-US" sz="1600" b="0" u="sng" dirty="0"/>
              <a:t>--Deviation tends to be…</a:t>
            </a:r>
            <a:r>
              <a:rPr lang="en-US" altLang="en-US" sz="1600" u="sng" dirty="0">
                <a:solidFill>
                  <a:srgbClr val="0000FF"/>
                </a:solidFill>
              </a:rPr>
              <a:t>very </a:t>
            </a:r>
            <a:r>
              <a:rPr lang="en-US" altLang="en-US" sz="1600" b="0" u="sng" dirty="0">
                <a:solidFill>
                  <a:srgbClr val="0000FF"/>
                </a:solidFill>
              </a:rPr>
              <a:t>large</a:t>
            </a:r>
          </a:p>
          <a:p>
            <a:pPr lvl="1" eaLnBrk="1" hangingPunct="1">
              <a:defRPr/>
            </a:pPr>
            <a:r>
              <a:rPr lang="en-US" altLang="en-US" sz="1600" b="0" dirty="0">
                <a:solidFill>
                  <a:schemeClr val="bg1">
                    <a:lumMod val="65000"/>
                  </a:schemeClr>
                </a:solidFill>
              </a:rPr>
              <a:t>--Nystagmus increases when the fixating eye…abducts;   </a:t>
            </a:r>
          </a:p>
          <a:p>
            <a:pPr lvl="1" eaLnBrk="1" hangingPunct="1">
              <a:defRPr/>
            </a:pPr>
            <a:r>
              <a:rPr lang="en-US" altLang="en-US" sz="1600" b="0" dirty="0"/>
              <a:t>  </a:t>
            </a:r>
            <a:r>
              <a:rPr lang="en-US" altLang="en-US" sz="1600" dirty="0">
                <a:solidFill>
                  <a:schemeClr val="bg1">
                    <a:lumMod val="65000"/>
                  </a:schemeClr>
                </a:solidFill>
              </a:rPr>
              <a:t>decreases</a:t>
            </a:r>
            <a:r>
              <a:rPr lang="en-US" altLang="en-US" sz="1600" b="0" dirty="0">
                <a:solidFill>
                  <a:schemeClr val="bg1">
                    <a:lumMod val="65000"/>
                  </a:schemeClr>
                </a:solidFill>
              </a:rPr>
              <a:t> when it…</a:t>
            </a:r>
            <a:r>
              <a:rPr lang="en-US" altLang="en-US" sz="1600" dirty="0">
                <a:solidFill>
                  <a:schemeClr val="bg1">
                    <a:lumMod val="65000"/>
                  </a:schemeClr>
                </a:solidFill>
              </a:rPr>
              <a:t>ad</a:t>
            </a:r>
            <a:r>
              <a:rPr lang="en-US" altLang="en-US" sz="1600" b="0" dirty="0">
                <a:solidFill>
                  <a:schemeClr val="bg1">
                    <a:lumMod val="65000"/>
                  </a:schemeClr>
                </a:solidFill>
              </a:rPr>
              <a:t>ducts</a:t>
            </a:r>
          </a:p>
        </p:txBody>
      </p:sp>
      <p:sp>
        <p:nvSpPr>
          <p:cNvPr id="81966" name="Slide Number Placeholder 1">
            <a:extLst>
              <a:ext uri="{FF2B5EF4-FFF2-40B4-BE49-F238E27FC236}">
                <a16:creationId xmlns:a16="http://schemas.microsoft.com/office/drawing/2014/main" id="{3420BF1A-F9D4-463C-8801-1B2B2057DCB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184A7E-5133-413B-8752-B943553B044F}" type="slidenum">
              <a:rPr lang="en-US" altLang="en-US" sz="1000"/>
              <a:pPr>
                <a:spcBef>
                  <a:spcPct val="0"/>
                </a:spcBef>
                <a:buClrTx/>
                <a:buSzTx/>
                <a:buFontTx/>
                <a:buNone/>
              </a:pPr>
              <a:t>96</a:t>
            </a:fld>
            <a:endParaRPr lang="en-US" altLang="en-US" sz="1000"/>
          </a:p>
        </p:txBody>
      </p:sp>
      <p:sp>
        <p:nvSpPr>
          <p:cNvPr id="81967" name="Text Box 45">
            <a:extLst>
              <a:ext uri="{FF2B5EF4-FFF2-40B4-BE49-F238E27FC236}">
                <a16:creationId xmlns:a16="http://schemas.microsoft.com/office/drawing/2014/main" id="{1F290330-EED9-4894-86DE-12DE7F713597}"/>
              </a:ext>
            </a:extLst>
          </p:cNvPr>
          <p:cNvSpPr txBox="1">
            <a:spLocks noChangeArrowheads="1"/>
          </p:cNvSpPr>
          <p:nvPr/>
        </p:nvSpPr>
        <p:spPr bwMode="auto">
          <a:xfrm>
            <a:off x="2079625" y="3810000"/>
            <a:ext cx="5083175"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Nystagmus blockage syndrome</a:t>
            </a:r>
          </a:p>
          <a:p>
            <a:pPr lvl="1" eaLnBrk="1" hangingPunct="1">
              <a:spcBef>
                <a:spcPct val="0"/>
              </a:spcBef>
              <a:buClrTx/>
              <a:buSzTx/>
              <a:buFontTx/>
              <a:buNone/>
            </a:pPr>
            <a:r>
              <a:rPr lang="en-US" altLang="en-US" sz="1600" b="0"/>
              <a:t>--Damped when the eyes are…</a:t>
            </a:r>
            <a:r>
              <a:rPr lang="en-US" altLang="en-US" sz="1600" b="0">
                <a:solidFill>
                  <a:srgbClr val="0000FF"/>
                </a:solidFill>
              </a:rPr>
              <a:t>converged</a:t>
            </a:r>
          </a:p>
          <a:p>
            <a:pPr lvl="1" eaLnBrk="1" hangingPunct="1">
              <a:spcBef>
                <a:spcPct val="0"/>
              </a:spcBef>
              <a:buClrTx/>
              <a:buSzTx/>
              <a:buFontTx/>
              <a:buNone/>
            </a:pPr>
            <a:r>
              <a:rPr lang="en-US" altLang="en-US" sz="1600" b="0">
                <a:solidFill>
                  <a:srgbClr val="FFCC99"/>
                </a:solidFill>
              </a:rPr>
              <a:t>--Nystagmus appears upon attempted…</a:t>
            </a:r>
            <a:r>
              <a:rPr lang="en-US" altLang="en-US" sz="1600" b="0" i="1">
                <a:solidFill>
                  <a:srgbClr val="FFCC99"/>
                </a:solidFill>
              </a:rPr>
              <a:t>[movement]</a:t>
            </a:r>
          </a:p>
        </p:txBody>
      </p:sp>
      <p:sp>
        <p:nvSpPr>
          <p:cNvPr id="48" name="Text Box 45">
            <a:extLst>
              <a:ext uri="{FF2B5EF4-FFF2-40B4-BE49-F238E27FC236}">
                <a16:creationId xmlns:a16="http://schemas.microsoft.com/office/drawing/2014/main" id="{297E13D2-259A-4A51-9196-89D80182BA5A}"/>
              </a:ext>
            </a:extLst>
          </p:cNvPr>
          <p:cNvSpPr txBox="1">
            <a:spLocks noChangeArrowheads="1"/>
          </p:cNvSpPr>
          <p:nvPr/>
        </p:nvSpPr>
        <p:spPr bwMode="auto">
          <a:xfrm>
            <a:off x="2079625" y="3810000"/>
            <a:ext cx="4897438" cy="830263"/>
          </a:xfrm>
          <a:prstGeom prst="rect">
            <a:avLst/>
          </a:prstGeom>
          <a:solidFill>
            <a:srgbClr val="FFCC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defRPr b="1">
                <a:solidFill>
                  <a:schemeClr val="tx1"/>
                </a:solidFill>
                <a:latin typeface="Arial" charset="0"/>
              </a:defRPr>
            </a:lvl1pPr>
            <a:lvl2pPr marL="114300" eaLnBrk="0" hangingPunct="0">
              <a:defRPr b="1">
                <a:solidFill>
                  <a:schemeClr val="tx1"/>
                </a:solidFill>
                <a:latin typeface="Arial" charset="0"/>
              </a:defRPr>
            </a:lvl2pPr>
            <a:lvl3pPr marL="1143000" indent="-228600" eaLnBrk="0" hangingPunct="0">
              <a:defRPr b="1">
                <a:solidFill>
                  <a:schemeClr val="tx1"/>
                </a:solidFill>
                <a:latin typeface="Arial" charset="0"/>
              </a:defRPr>
            </a:lvl3pPr>
            <a:lvl4pPr marL="1600200" indent="-228600" eaLnBrk="0" hangingPunct="0">
              <a:defRPr b="1">
                <a:solidFill>
                  <a:schemeClr val="tx1"/>
                </a:solidFill>
                <a:latin typeface="Arial" charset="0"/>
              </a:defRPr>
            </a:lvl4pPr>
            <a:lvl5pPr marL="2057400" indent="-228600" eaLnBrk="0" hangingPunct="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lvl="1" eaLnBrk="1" hangingPunct="1">
              <a:defRPr/>
            </a:pPr>
            <a:r>
              <a:rPr lang="en-US" altLang="en-US" sz="1600" i="1" dirty="0">
                <a:solidFill>
                  <a:schemeClr val="bg1">
                    <a:lumMod val="65000"/>
                  </a:schemeClr>
                </a:solidFill>
              </a:rPr>
              <a:t>Nystagmus blockage syndrome</a:t>
            </a:r>
          </a:p>
          <a:p>
            <a:pPr lvl="1" eaLnBrk="1" hangingPunct="1">
              <a:defRPr/>
            </a:pPr>
            <a:r>
              <a:rPr lang="en-US" altLang="en-US" sz="1600" b="0" dirty="0">
                <a:solidFill>
                  <a:schemeClr val="bg1">
                    <a:lumMod val="65000"/>
                  </a:schemeClr>
                </a:solidFill>
              </a:rPr>
              <a:t>--Damped when the eyes are…converged</a:t>
            </a:r>
          </a:p>
          <a:p>
            <a:pPr lvl="1" eaLnBrk="1" hangingPunct="1">
              <a:defRPr/>
            </a:pPr>
            <a:r>
              <a:rPr lang="en-US" altLang="en-US" sz="1600" b="0" dirty="0">
                <a:solidFill>
                  <a:schemeClr val="bg1">
                    <a:lumMod val="65000"/>
                  </a:schemeClr>
                </a:solidFill>
              </a:rPr>
              <a:t>--Nystagmus appears upon attempted…abduction </a:t>
            </a:r>
            <a:endParaRPr lang="en-US" altLang="en-US" sz="1600" b="0" i="1" dirty="0">
              <a:solidFill>
                <a:schemeClr val="bg1">
                  <a:lumMod val="65000"/>
                </a:schemeClr>
              </a:solidFill>
            </a:endParaRPr>
          </a:p>
        </p:txBody>
      </p:sp>
      <p:sp>
        <p:nvSpPr>
          <p:cNvPr id="115761" name="TextBox 1">
            <a:extLst>
              <a:ext uri="{FF2B5EF4-FFF2-40B4-BE49-F238E27FC236}">
                <a16:creationId xmlns:a16="http://schemas.microsoft.com/office/drawing/2014/main" id="{73A69456-91F7-46B1-9A2F-46222DAF25EE}"/>
              </a:ext>
            </a:extLst>
          </p:cNvPr>
          <p:cNvSpPr txBox="1">
            <a:spLocks noChangeArrowheads="1"/>
          </p:cNvSpPr>
          <p:nvPr/>
        </p:nvSpPr>
        <p:spPr bwMode="auto">
          <a:xfrm>
            <a:off x="703263" y="1295400"/>
            <a:ext cx="7678737" cy="18161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spcBef>
                <a:spcPct val="0"/>
              </a:spcBef>
              <a:buClrTx/>
              <a:buSzTx/>
              <a:buFontTx/>
              <a:buNone/>
              <a:defRPr/>
            </a:pPr>
            <a:r>
              <a:rPr lang="en-US" altLang="en-US" sz="1600" b="0" i="1" dirty="0">
                <a:solidFill>
                  <a:srgbClr val="0000FF"/>
                </a:solidFill>
              </a:rPr>
              <a:t>Note that both NBS and </a:t>
            </a:r>
            <a:r>
              <a:rPr lang="en-US" altLang="en-US" sz="1600" b="0" i="1" dirty="0" err="1">
                <a:solidFill>
                  <a:srgbClr val="0000FF"/>
                </a:solidFill>
              </a:rPr>
              <a:t>Ciancia</a:t>
            </a:r>
            <a:r>
              <a:rPr lang="en-US" altLang="en-US" sz="1600" b="0" i="1" dirty="0">
                <a:solidFill>
                  <a:srgbClr val="0000FF"/>
                </a:solidFill>
              </a:rPr>
              <a:t> syndrome present with ET and nystagmus on attempted abduction. Given this, </a:t>
            </a:r>
            <a:r>
              <a:rPr lang="en-US" altLang="en-US" sz="1600" i="1" dirty="0">
                <a:solidFill>
                  <a:srgbClr val="0000FF"/>
                </a:solidFill>
              </a:rPr>
              <a:t>how can you differentiate between these</a:t>
            </a:r>
            <a:r>
              <a:rPr lang="en-US" altLang="en-US" sz="1600" b="0" i="1" dirty="0">
                <a:solidFill>
                  <a:srgbClr val="0000FF"/>
                </a:solidFill>
              </a:rPr>
              <a:t>?</a:t>
            </a:r>
          </a:p>
          <a:p>
            <a:pPr eaLnBrk="1" hangingPunct="1">
              <a:spcBef>
                <a:spcPct val="0"/>
              </a:spcBef>
              <a:buClrTx/>
              <a:buSzTx/>
              <a:buFontTx/>
              <a:buNone/>
              <a:defRPr/>
            </a:pPr>
            <a:r>
              <a:rPr lang="en-US" altLang="en-US" sz="1600" b="0" dirty="0">
                <a:solidFill>
                  <a:schemeClr val="bg1">
                    <a:lumMod val="65000"/>
                  </a:schemeClr>
                </a:solidFill>
              </a:rPr>
              <a:t>Think of these disorders this way: </a:t>
            </a:r>
          </a:p>
          <a:p>
            <a:pPr eaLnBrk="1" hangingPunct="1">
              <a:spcBef>
                <a:spcPct val="0"/>
              </a:spcBef>
              <a:buClrTx/>
              <a:buSzTx/>
              <a:buNone/>
            </a:pPr>
            <a:r>
              <a:rPr lang="en-US" altLang="en-US" sz="1600" b="0" dirty="0">
                <a:solidFill>
                  <a:schemeClr val="bg1">
                    <a:lumMod val="65000"/>
                  </a:schemeClr>
                </a:solidFill>
              </a:rPr>
              <a:t>--The NBS is a type of congenital nystagmus for which the null point is located in convergence (</a:t>
            </a:r>
            <a:r>
              <a:rPr lang="en-US" altLang="en-US" sz="1600" b="0" dirty="0" err="1">
                <a:solidFill>
                  <a:schemeClr val="bg1">
                    <a:lumMod val="65000"/>
                  </a:schemeClr>
                </a:solidFill>
              </a:rPr>
              <a:t>ie</a:t>
            </a:r>
            <a:r>
              <a:rPr lang="en-US" altLang="en-US" sz="1600" b="0" dirty="0">
                <a:solidFill>
                  <a:schemeClr val="bg1">
                    <a:lumMod val="65000"/>
                  </a:schemeClr>
                </a:solidFill>
              </a:rPr>
              <a:t>, the ET is in a sense </a:t>
            </a:r>
            <a:r>
              <a:rPr lang="en-US" altLang="en-US" sz="1600" b="0" i="1" dirty="0">
                <a:solidFill>
                  <a:schemeClr val="bg1">
                    <a:lumMod val="65000"/>
                  </a:schemeClr>
                </a:solidFill>
              </a:rPr>
              <a:t>caused</a:t>
            </a:r>
            <a:r>
              <a:rPr lang="en-US" altLang="en-US" sz="1600" b="0" dirty="0">
                <a:solidFill>
                  <a:schemeClr val="bg1">
                    <a:lumMod val="65000"/>
                  </a:schemeClr>
                </a:solidFill>
              </a:rPr>
              <a:t> by the nystagmus). In contrast,</a:t>
            </a:r>
          </a:p>
          <a:p>
            <a:pPr eaLnBrk="1" hangingPunct="1">
              <a:spcBef>
                <a:spcPct val="0"/>
              </a:spcBef>
              <a:buClrTx/>
              <a:buSzTx/>
              <a:buFontTx/>
              <a:buNone/>
            </a:pPr>
            <a:r>
              <a:rPr lang="en-US" altLang="en-US" sz="1600" b="0" dirty="0">
                <a:solidFill>
                  <a:schemeClr val="bg1">
                    <a:lumMod val="65000"/>
                  </a:schemeClr>
                </a:solidFill>
              </a:rPr>
              <a:t>--The Ciancia syndrome is a type of congenital esotropia in which the ET </a:t>
            </a:r>
            <a:r>
              <a:rPr lang="en-US" altLang="en-US" sz="1600" b="0" i="1" dirty="0">
                <a:solidFill>
                  <a:schemeClr val="bg1">
                    <a:lumMod val="65000"/>
                  </a:schemeClr>
                </a:solidFill>
              </a:rPr>
              <a:t>just happens</a:t>
            </a:r>
            <a:r>
              <a:rPr lang="en-US" altLang="en-US" sz="1600" b="0" dirty="0">
                <a:solidFill>
                  <a:schemeClr val="bg1">
                    <a:lumMod val="65000"/>
                  </a:schemeClr>
                </a:solidFill>
              </a:rPr>
              <a:t> to be associated with a nystagmus that manifests in attempted abduction.</a:t>
            </a:r>
          </a:p>
        </p:txBody>
      </p:sp>
      <p:sp>
        <p:nvSpPr>
          <p:cNvPr id="81971" name="TextBox 2">
            <a:extLst>
              <a:ext uri="{FF2B5EF4-FFF2-40B4-BE49-F238E27FC236}">
                <a16:creationId xmlns:a16="http://schemas.microsoft.com/office/drawing/2014/main" id="{48F79BB8-8ED2-4A85-8F10-5FE657030D79}"/>
              </a:ext>
            </a:extLst>
          </p:cNvPr>
          <p:cNvSpPr txBox="1">
            <a:spLocks noChangeArrowheads="1"/>
          </p:cNvSpPr>
          <p:nvPr/>
        </p:nvSpPr>
        <p:spPr bwMode="auto">
          <a:xfrm>
            <a:off x="457200" y="2514600"/>
            <a:ext cx="4908550" cy="2031325"/>
          </a:xfrm>
          <a:prstGeom prst="rect">
            <a:avLst/>
          </a:prstGeom>
          <a:solidFill>
            <a:srgbClr val="99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0" dirty="0">
                <a:solidFill>
                  <a:srgbClr val="0000FF"/>
                </a:solidFill>
              </a:rPr>
              <a:t>Finally, note also that the magnitude of the ET tends to be much larger in Ciancia syndrome than the NBS. So for purposes of the Boards and/or OKAP, an infant with nystagmus and ≤35PD of congenital ET probably has NBS, whereas an infant with nystagmus and ≥55PD of congenital ET likely has Ciancia syndrome.</a:t>
            </a:r>
          </a:p>
        </p:txBody>
      </p:sp>
      <p:sp>
        <p:nvSpPr>
          <p:cNvPr id="81970" name="Up-Down Arrow 1">
            <a:extLst>
              <a:ext uri="{FF2B5EF4-FFF2-40B4-BE49-F238E27FC236}">
                <a16:creationId xmlns:a16="http://schemas.microsoft.com/office/drawing/2014/main" id="{71512884-5E6D-4FAB-BD7D-DDD2D7F330C1}"/>
              </a:ext>
            </a:extLst>
          </p:cNvPr>
          <p:cNvSpPr>
            <a:spLocks noChangeArrowheads="1"/>
          </p:cNvSpPr>
          <p:nvPr/>
        </p:nvSpPr>
        <p:spPr bwMode="auto">
          <a:xfrm rot="365638">
            <a:off x="5287963" y="1828800"/>
            <a:ext cx="542925" cy="3589338"/>
          </a:xfrm>
          <a:prstGeom prst="upDownArrow">
            <a:avLst>
              <a:gd name="adj1" fmla="val 50000"/>
              <a:gd name="adj2" fmla="val 50012"/>
            </a:avLst>
          </a:prstGeom>
          <a:solidFill>
            <a:srgbClr val="FFFF00"/>
          </a:solidFill>
          <a:ln w="9525" algn="ctr">
            <a:solidFill>
              <a:schemeClr val="tx1"/>
            </a:solidFill>
            <a:round/>
            <a:headEnd/>
            <a:tailEnd/>
          </a:ln>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 name="TextBox 1">
            <a:extLst>
              <a:ext uri="{FF2B5EF4-FFF2-40B4-BE49-F238E27FC236}">
                <a16:creationId xmlns:a16="http://schemas.microsoft.com/office/drawing/2014/main" id="{E2C37BCA-6B5B-408E-862F-FC8F620A724F}"/>
              </a:ext>
            </a:extLst>
          </p:cNvPr>
          <p:cNvSpPr txBox="1"/>
          <p:nvPr/>
        </p:nvSpPr>
        <p:spPr>
          <a:xfrm>
            <a:off x="365102" y="6400800"/>
            <a:ext cx="2185214" cy="307777"/>
          </a:xfrm>
          <a:prstGeom prst="rect">
            <a:avLst/>
          </a:prstGeom>
          <a:noFill/>
        </p:spPr>
        <p:txBody>
          <a:bodyPr wrap="none" rtlCol="0">
            <a:spAutoFit/>
          </a:bodyPr>
          <a:lstStyle/>
          <a:p>
            <a:r>
              <a:rPr lang="en-US" sz="1400" b="0" i="1" dirty="0"/>
              <a:t>*Prior to ‘eating up prism’</a:t>
            </a:r>
          </a:p>
        </p:txBody>
      </p:sp>
      <p:sp>
        <p:nvSpPr>
          <p:cNvPr id="3" name="TextBox 2">
            <a:extLst>
              <a:ext uri="{FF2B5EF4-FFF2-40B4-BE49-F238E27FC236}">
                <a16:creationId xmlns:a16="http://schemas.microsoft.com/office/drawing/2014/main" id="{83AC6900-35A4-41D4-9CFC-15571D76812F}"/>
              </a:ext>
            </a:extLst>
          </p:cNvPr>
          <p:cNvSpPr txBox="1"/>
          <p:nvPr/>
        </p:nvSpPr>
        <p:spPr>
          <a:xfrm>
            <a:off x="1115492" y="3558073"/>
            <a:ext cx="274434" cy="369332"/>
          </a:xfrm>
          <a:prstGeom prst="rect">
            <a:avLst/>
          </a:prstGeom>
          <a:noFill/>
        </p:spPr>
        <p:txBody>
          <a:bodyPr wrap="none" rtlCol="0">
            <a:spAutoFit/>
          </a:bodyPr>
          <a:lstStyle/>
          <a:p>
            <a:r>
              <a:rPr lang="en-US" b="0" dirty="0">
                <a:solidFill>
                  <a:srgbClr val="0000FF"/>
                </a:solidFill>
              </a:rPr>
              <a:t>*</a:t>
            </a:r>
          </a:p>
        </p:txBody>
      </p:sp>
      <p:sp>
        <p:nvSpPr>
          <p:cNvPr id="4" name="Title 3">
            <a:extLst>
              <a:ext uri="{FF2B5EF4-FFF2-40B4-BE49-F238E27FC236}">
                <a16:creationId xmlns:a16="http://schemas.microsoft.com/office/drawing/2014/main" id="{A009251A-592C-4F1C-AB10-049377DA7C74}"/>
              </a:ext>
            </a:extLst>
          </p:cNvPr>
          <p:cNvSpPr>
            <a:spLocks noGrp="1"/>
          </p:cNvSpPr>
          <p:nvPr>
            <p:ph type="title"/>
          </p:nvPr>
        </p:nvSpPr>
        <p:spPr/>
        <p:txBody>
          <a:bodyPr/>
          <a:lstStyle/>
          <a:p>
            <a:endParaRPr lang="en-US"/>
          </a:p>
        </p:txBody>
      </p:sp>
      <p:sp>
        <p:nvSpPr>
          <p:cNvPr id="31" name="TextBox 30">
            <a:extLst>
              <a:ext uri="{FF2B5EF4-FFF2-40B4-BE49-F238E27FC236}">
                <a16:creationId xmlns:a16="http://schemas.microsoft.com/office/drawing/2014/main" id="{561B74E5-F038-4813-9079-1AF4A0014682}"/>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Text Box 3">
            <a:extLst>
              <a:ext uri="{FF2B5EF4-FFF2-40B4-BE49-F238E27FC236}">
                <a16:creationId xmlns:a16="http://schemas.microsoft.com/office/drawing/2014/main" id="{664EE34A-9BA9-4D7A-AFF1-3C9A15AF966F}"/>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2948" name="Text Box 4">
            <a:extLst>
              <a:ext uri="{FF2B5EF4-FFF2-40B4-BE49-F238E27FC236}">
                <a16:creationId xmlns:a16="http://schemas.microsoft.com/office/drawing/2014/main" id="{611752EF-2EF2-42AC-89EB-2A7C6C674E8E}"/>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2953" name="Line 9">
            <a:extLst>
              <a:ext uri="{FF2B5EF4-FFF2-40B4-BE49-F238E27FC236}">
                <a16:creationId xmlns:a16="http://schemas.microsoft.com/office/drawing/2014/main" id="{02EE86A2-5336-48F4-BF6C-3E4C966161F5}"/>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4" name="Line 10">
            <a:extLst>
              <a:ext uri="{FF2B5EF4-FFF2-40B4-BE49-F238E27FC236}">
                <a16:creationId xmlns:a16="http://schemas.microsoft.com/office/drawing/2014/main" id="{BE8D67C4-0AE8-4855-98E2-A54D6ACF9910}"/>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5" name="Line 11">
            <a:extLst>
              <a:ext uri="{FF2B5EF4-FFF2-40B4-BE49-F238E27FC236}">
                <a16:creationId xmlns:a16="http://schemas.microsoft.com/office/drawing/2014/main" id="{83297750-7B9F-4806-B344-C964EC360C0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2">
            <a:extLst>
              <a:ext uri="{FF2B5EF4-FFF2-40B4-BE49-F238E27FC236}">
                <a16:creationId xmlns:a16="http://schemas.microsoft.com/office/drawing/2014/main" id="{A01883C0-C944-4301-81AA-CCB1622A283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9" name="Line 15">
            <a:extLst>
              <a:ext uri="{FF2B5EF4-FFF2-40B4-BE49-F238E27FC236}">
                <a16:creationId xmlns:a16="http://schemas.microsoft.com/office/drawing/2014/main" id="{C978D95E-BE60-43AB-97EC-885E854B9A52}"/>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61" name="Rectangle 17">
            <a:extLst>
              <a:ext uri="{FF2B5EF4-FFF2-40B4-BE49-F238E27FC236}">
                <a16:creationId xmlns:a16="http://schemas.microsoft.com/office/drawing/2014/main" id="{64821D9D-A78B-459F-BC99-439738CF0E2F}"/>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2962" name="Rectangle 18">
            <a:extLst>
              <a:ext uri="{FF2B5EF4-FFF2-40B4-BE49-F238E27FC236}">
                <a16:creationId xmlns:a16="http://schemas.microsoft.com/office/drawing/2014/main" id="{902CE02B-BB56-4F0B-BB27-BF8D71968908}"/>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2963" name="Text Box 19">
            <a:extLst>
              <a:ext uri="{FF2B5EF4-FFF2-40B4-BE49-F238E27FC236}">
                <a16:creationId xmlns:a16="http://schemas.microsoft.com/office/drawing/2014/main" id="{F4617CD5-461F-443C-A84B-7CE165D85FEF}"/>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2964" name="Text Box 20">
            <a:extLst>
              <a:ext uri="{FF2B5EF4-FFF2-40B4-BE49-F238E27FC236}">
                <a16:creationId xmlns:a16="http://schemas.microsoft.com/office/drawing/2014/main" id="{69DF4FB9-9539-4731-8202-60025FCBA23A}"/>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2965" name="Text Box 21">
            <a:extLst>
              <a:ext uri="{FF2B5EF4-FFF2-40B4-BE49-F238E27FC236}">
                <a16:creationId xmlns:a16="http://schemas.microsoft.com/office/drawing/2014/main" id="{AF4F0B90-32A1-49F2-8B93-2A697641D267}"/>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2982" name="Text Box 38">
            <a:extLst>
              <a:ext uri="{FF2B5EF4-FFF2-40B4-BE49-F238E27FC236}">
                <a16:creationId xmlns:a16="http://schemas.microsoft.com/office/drawing/2014/main" id="{D6615C74-5B5C-4467-AE47-CA27FCAD255A}"/>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2983" name="Text Box 39">
            <a:extLst>
              <a:ext uri="{FF2B5EF4-FFF2-40B4-BE49-F238E27FC236}">
                <a16:creationId xmlns:a16="http://schemas.microsoft.com/office/drawing/2014/main" id="{E727E9A8-A40B-411B-BCD4-A55DE2F29C9F}"/>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2984" name="Text Box 40">
            <a:extLst>
              <a:ext uri="{FF2B5EF4-FFF2-40B4-BE49-F238E27FC236}">
                <a16:creationId xmlns:a16="http://schemas.microsoft.com/office/drawing/2014/main" id="{692A494A-EDE8-42F3-9BD9-C2FD116CC4CF}"/>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2985" name="Line 41">
            <a:extLst>
              <a:ext uri="{FF2B5EF4-FFF2-40B4-BE49-F238E27FC236}">
                <a16:creationId xmlns:a16="http://schemas.microsoft.com/office/drawing/2014/main" id="{1D45067D-6F6F-4D37-AE3C-AA23BF300DD0}"/>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86" name="Line 42">
            <a:extLst>
              <a:ext uri="{FF2B5EF4-FFF2-40B4-BE49-F238E27FC236}">
                <a16:creationId xmlns:a16="http://schemas.microsoft.com/office/drawing/2014/main" id="{035B5864-50EE-44C2-8262-5A0FC0E60622}"/>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87" name="Line 43">
            <a:extLst>
              <a:ext uri="{FF2B5EF4-FFF2-40B4-BE49-F238E27FC236}">
                <a16:creationId xmlns:a16="http://schemas.microsoft.com/office/drawing/2014/main" id="{2DAE17DC-8704-4E4B-8003-199A297F08C7}"/>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88" name="Line 44">
            <a:extLst>
              <a:ext uri="{FF2B5EF4-FFF2-40B4-BE49-F238E27FC236}">
                <a16:creationId xmlns:a16="http://schemas.microsoft.com/office/drawing/2014/main" id="{0AA9ECFE-CCC8-4282-9593-C15A8025A1BB}"/>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89" name="Text Box 46">
            <a:extLst>
              <a:ext uri="{FF2B5EF4-FFF2-40B4-BE49-F238E27FC236}">
                <a16:creationId xmlns:a16="http://schemas.microsoft.com/office/drawing/2014/main" id="{71D438C0-5940-4EB4-9DB6-A8D0014112C9}"/>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i="1">
                <a:solidFill>
                  <a:srgbClr val="0000FF"/>
                </a:solidFill>
              </a:rPr>
              <a:t>[present vs absent]</a:t>
            </a:r>
          </a:p>
          <a:p>
            <a:pPr lvl="1" eaLnBrk="1" hangingPunct="1">
              <a:spcBef>
                <a:spcPct val="0"/>
              </a:spcBef>
              <a:buClrTx/>
              <a:buSzTx/>
              <a:buFontTx/>
              <a:buNone/>
            </a:pPr>
            <a:r>
              <a:rPr lang="en-US" altLang="en-US" sz="1600" b="0">
                <a:solidFill>
                  <a:srgbClr val="FF99FF"/>
                </a:solidFill>
              </a:rPr>
              <a:t>--Deviation tends to be…large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2990" name="Slide Number Placeholder 1">
            <a:extLst>
              <a:ext uri="{FF2B5EF4-FFF2-40B4-BE49-F238E27FC236}">
                <a16:creationId xmlns:a16="http://schemas.microsoft.com/office/drawing/2014/main" id="{72A7BC66-1981-41A2-91F4-6C1D2474E7D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2409CEE-8300-4D13-9E92-1D79B78CA0E0}" type="slidenum">
              <a:rPr lang="en-US" altLang="en-US" sz="1000"/>
              <a:pPr>
                <a:spcBef>
                  <a:spcPct val="0"/>
                </a:spcBef>
                <a:buClrTx/>
                <a:buSzTx/>
                <a:buFontTx/>
                <a:buNone/>
              </a:pPr>
              <a:t>97</a:t>
            </a:fld>
            <a:endParaRPr lang="en-US" altLang="en-US" sz="1000"/>
          </a:p>
        </p:txBody>
      </p:sp>
      <p:sp>
        <p:nvSpPr>
          <p:cNvPr id="2" name="Title 1">
            <a:extLst>
              <a:ext uri="{FF2B5EF4-FFF2-40B4-BE49-F238E27FC236}">
                <a16:creationId xmlns:a16="http://schemas.microsoft.com/office/drawing/2014/main" id="{BBAD8D8D-E815-4238-B4EC-082A4F32D526}"/>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F0E35368-2044-45AA-B8F2-B1369FEB3C1B}"/>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Text Box 3">
            <a:extLst>
              <a:ext uri="{FF2B5EF4-FFF2-40B4-BE49-F238E27FC236}">
                <a16:creationId xmlns:a16="http://schemas.microsoft.com/office/drawing/2014/main" id="{5204056A-3DA3-4202-A70E-26BA62E57391}"/>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3972" name="Text Box 4">
            <a:extLst>
              <a:ext uri="{FF2B5EF4-FFF2-40B4-BE49-F238E27FC236}">
                <a16:creationId xmlns:a16="http://schemas.microsoft.com/office/drawing/2014/main" id="{2156B6CA-1218-4488-B50E-2C9ED8C2B774}"/>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3977" name="Line 9">
            <a:extLst>
              <a:ext uri="{FF2B5EF4-FFF2-40B4-BE49-F238E27FC236}">
                <a16:creationId xmlns:a16="http://schemas.microsoft.com/office/drawing/2014/main" id="{1D1EB1D4-44D7-4BD3-B180-A5930D1C5822}"/>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78" name="Line 10">
            <a:extLst>
              <a:ext uri="{FF2B5EF4-FFF2-40B4-BE49-F238E27FC236}">
                <a16:creationId xmlns:a16="http://schemas.microsoft.com/office/drawing/2014/main" id="{FA65CC28-5FB8-43E2-B352-97F165B41D47}"/>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79" name="Line 11">
            <a:extLst>
              <a:ext uri="{FF2B5EF4-FFF2-40B4-BE49-F238E27FC236}">
                <a16:creationId xmlns:a16="http://schemas.microsoft.com/office/drawing/2014/main" id="{C6976AF6-55FF-45FE-903C-05DFE196836C}"/>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80" name="Line 12">
            <a:extLst>
              <a:ext uri="{FF2B5EF4-FFF2-40B4-BE49-F238E27FC236}">
                <a16:creationId xmlns:a16="http://schemas.microsoft.com/office/drawing/2014/main" id="{6870C036-3FF6-48EC-98A9-A75AD965CE34}"/>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83" name="Line 15">
            <a:extLst>
              <a:ext uri="{FF2B5EF4-FFF2-40B4-BE49-F238E27FC236}">
                <a16:creationId xmlns:a16="http://schemas.microsoft.com/office/drawing/2014/main" id="{6EA964E7-9E65-44E1-83E7-FD66BFD17A81}"/>
              </a:ext>
            </a:extLst>
          </p:cNvPr>
          <p:cNvSpPr>
            <a:spLocks noChangeShapeType="1"/>
          </p:cNvSpPr>
          <p:nvPr/>
        </p:nvSpPr>
        <p:spPr bwMode="auto">
          <a:xfrm flipH="1">
            <a:off x="4114800" y="4884738"/>
            <a:ext cx="9144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85" name="Rectangle 17">
            <a:extLst>
              <a:ext uri="{FF2B5EF4-FFF2-40B4-BE49-F238E27FC236}">
                <a16:creationId xmlns:a16="http://schemas.microsoft.com/office/drawing/2014/main" id="{E9825A8D-0756-4C6C-9970-9EF6A91174C1}"/>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3986" name="Rectangle 18">
            <a:extLst>
              <a:ext uri="{FF2B5EF4-FFF2-40B4-BE49-F238E27FC236}">
                <a16:creationId xmlns:a16="http://schemas.microsoft.com/office/drawing/2014/main" id="{A506F665-E662-4BEA-8B60-0511C1E2E9FB}"/>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3987" name="Text Box 19">
            <a:extLst>
              <a:ext uri="{FF2B5EF4-FFF2-40B4-BE49-F238E27FC236}">
                <a16:creationId xmlns:a16="http://schemas.microsoft.com/office/drawing/2014/main" id="{A4481339-F07B-4ED8-9DBE-C64DC28FE893}"/>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3988" name="Text Box 20">
            <a:extLst>
              <a:ext uri="{FF2B5EF4-FFF2-40B4-BE49-F238E27FC236}">
                <a16:creationId xmlns:a16="http://schemas.microsoft.com/office/drawing/2014/main" id="{26A6BE1E-7366-41D3-9865-F751A2D38909}"/>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3989" name="Text Box 21">
            <a:extLst>
              <a:ext uri="{FF2B5EF4-FFF2-40B4-BE49-F238E27FC236}">
                <a16:creationId xmlns:a16="http://schemas.microsoft.com/office/drawing/2014/main" id="{D6F13CDA-3C21-468F-A8C6-EFD90DF19A16}"/>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4006" name="Text Box 38">
            <a:extLst>
              <a:ext uri="{FF2B5EF4-FFF2-40B4-BE49-F238E27FC236}">
                <a16:creationId xmlns:a16="http://schemas.microsoft.com/office/drawing/2014/main" id="{D8CBA6BA-9F54-4E53-BFE9-E7EFEA68D157}"/>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4007" name="Text Box 39">
            <a:extLst>
              <a:ext uri="{FF2B5EF4-FFF2-40B4-BE49-F238E27FC236}">
                <a16:creationId xmlns:a16="http://schemas.microsoft.com/office/drawing/2014/main" id="{B5448EB5-1FFB-49DA-BED3-47025E2D346B}"/>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4008" name="Text Box 40">
            <a:extLst>
              <a:ext uri="{FF2B5EF4-FFF2-40B4-BE49-F238E27FC236}">
                <a16:creationId xmlns:a16="http://schemas.microsoft.com/office/drawing/2014/main" id="{8D64A28F-F5C4-4D6B-A330-3702CE2C7127}"/>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4009" name="Line 41">
            <a:extLst>
              <a:ext uri="{FF2B5EF4-FFF2-40B4-BE49-F238E27FC236}">
                <a16:creationId xmlns:a16="http://schemas.microsoft.com/office/drawing/2014/main" id="{E02202EF-A9FA-410D-8ABC-2F1937D3B397}"/>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10" name="Line 42">
            <a:extLst>
              <a:ext uri="{FF2B5EF4-FFF2-40B4-BE49-F238E27FC236}">
                <a16:creationId xmlns:a16="http://schemas.microsoft.com/office/drawing/2014/main" id="{80078EB7-DA4F-4A65-BEDE-CD9A076DAD49}"/>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11" name="Line 43">
            <a:extLst>
              <a:ext uri="{FF2B5EF4-FFF2-40B4-BE49-F238E27FC236}">
                <a16:creationId xmlns:a16="http://schemas.microsoft.com/office/drawing/2014/main" id="{768A2A79-D613-41B6-A016-AC40B1761A75}"/>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12" name="Line 44">
            <a:extLst>
              <a:ext uri="{FF2B5EF4-FFF2-40B4-BE49-F238E27FC236}">
                <a16:creationId xmlns:a16="http://schemas.microsoft.com/office/drawing/2014/main" id="{E5D97AF6-2C92-4250-B6A6-25A37B1933C9}"/>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4013" name="Text Box 45">
            <a:extLst>
              <a:ext uri="{FF2B5EF4-FFF2-40B4-BE49-F238E27FC236}">
                <a16:creationId xmlns:a16="http://schemas.microsoft.com/office/drawing/2014/main" id="{B092DAEC-7BDF-44F7-B2A0-33F4415CD61A}"/>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solidFill>
                  <a:srgbClr val="FF99FF"/>
                </a:solidFill>
              </a:rPr>
              <a:t>--Deviation tends to be…large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4014" name="Slide Number Placeholder 1">
            <a:extLst>
              <a:ext uri="{FF2B5EF4-FFF2-40B4-BE49-F238E27FC236}">
                <a16:creationId xmlns:a16="http://schemas.microsoft.com/office/drawing/2014/main" id="{FA1C2403-4731-4D14-9AAC-5F6F0DB24A5D}"/>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02D1B78-6CFA-4BE6-A960-EB449834508A}" type="slidenum">
              <a:rPr lang="en-US" altLang="en-US" sz="1000"/>
              <a:pPr>
                <a:spcBef>
                  <a:spcPct val="0"/>
                </a:spcBef>
                <a:buClrTx/>
                <a:buSzTx/>
                <a:buFontTx/>
                <a:buNone/>
              </a:pPr>
              <a:t>98</a:t>
            </a:fld>
            <a:endParaRPr lang="en-US" altLang="en-US" sz="1000"/>
          </a:p>
        </p:txBody>
      </p:sp>
      <p:sp>
        <p:nvSpPr>
          <p:cNvPr id="2" name="Title 1">
            <a:extLst>
              <a:ext uri="{FF2B5EF4-FFF2-40B4-BE49-F238E27FC236}">
                <a16:creationId xmlns:a16="http://schemas.microsoft.com/office/drawing/2014/main" id="{C5A5C932-2736-44AF-96F6-CF447065C705}"/>
              </a:ext>
            </a:extLst>
          </p:cNvPr>
          <p:cNvSpPr>
            <a:spLocks noGrp="1"/>
          </p:cNvSpPr>
          <p:nvPr>
            <p:ph type="title"/>
          </p:nvPr>
        </p:nvSpPr>
        <p:spPr/>
        <p:txBody>
          <a:bodyPr/>
          <a:lstStyle/>
          <a:p>
            <a:endParaRPr lang="en-US"/>
          </a:p>
        </p:txBody>
      </p:sp>
      <p:sp>
        <p:nvSpPr>
          <p:cNvPr id="25" name="TextBox 24">
            <a:extLst>
              <a:ext uri="{FF2B5EF4-FFF2-40B4-BE49-F238E27FC236}">
                <a16:creationId xmlns:a16="http://schemas.microsoft.com/office/drawing/2014/main" id="{B44038A5-2381-4B15-95BA-A4A02F08D91A}"/>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Text Box 3">
            <a:extLst>
              <a:ext uri="{FF2B5EF4-FFF2-40B4-BE49-F238E27FC236}">
                <a16:creationId xmlns:a16="http://schemas.microsoft.com/office/drawing/2014/main" id="{15B7388E-132C-43B5-A945-DA0713617948}"/>
              </a:ext>
            </a:extLst>
          </p:cNvPr>
          <p:cNvSpPr txBox="1">
            <a:spLocks noChangeArrowheads="1"/>
          </p:cNvSpPr>
          <p:nvPr/>
        </p:nvSpPr>
        <p:spPr bwMode="auto">
          <a:xfrm>
            <a:off x="2362200" y="4114800"/>
            <a:ext cx="14160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a:solidFill>
                  <a:srgbClr val="0000FF"/>
                </a:solidFill>
              </a:rPr>
              <a:t>Without </a:t>
            </a:r>
          </a:p>
          <a:p>
            <a:pPr algn="ctr" eaLnBrk="1" hangingPunct="1">
              <a:lnSpc>
                <a:spcPct val="80000"/>
              </a:lnSpc>
              <a:spcBef>
                <a:spcPct val="0"/>
              </a:spcBef>
              <a:buClrTx/>
              <a:buSzTx/>
              <a:buFontTx/>
              <a:buNone/>
            </a:pPr>
            <a:r>
              <a:rPr lang="en-US" altLang="en-US" sz="1800">
                <a:solidFill>
                  <a:srgbClr val="0000FF"/>
                </a:solidFill>
              </a:rPr>
              <a:t>Nystagmus</a:t>
            </a:r>
          </a:p>
        </p:txBody>
      </p:sp>
      <p:sp>
        <p:nvSpPr>
          <p:cNvPr id="84996" name="Text Box 4">
            <a:extLst>
              <a:ext uri="{FF2B5EF4-FFF2-40B4-BE49-F238E27FC236}">
                <a16:creationId xmlns:a16="http://schemas.microsoft.com/office/drawing/2014/main" id="{416A8313-842C-46BC-BC5D-C4A12BFF052A}"/>
              </a:ext>
            </a:extLst>
          </p:cNvPr>
          <p:cNvSpPr txBox="1">
            <a:spLocks noChangeArrowheads="1"/>
          </p:cNvSpPr>
          <p:nvPr/>
        </p:nvSpPr>
        <p:spPr bwMode="auto">
          <a:xfrm>
            <a:off x="546100" y="4114800"/>
            <a:ext cx="1327150" cy="53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0">
                <a:solidFill>
                  <a:srgbClr val="B2B2B2"/>
                </a:solidFill>
              </a:rPr>
              <a:t>With </a:t>
            </a:r>
          </a:p>
          <a:p>
            <a:pPr algn="ctr" eaLnBrk="1" hangingPunct="1">
              <a:lnSpc>
                <a:spcPct val="80000"/>
              </a:lnSpc>
              <a:spcBef>
                <a:spcPct val="0"/>
              </a:spcBef>
              <a:buClrTx/>
              <a:buSzTx/>
              <a:buFontTx/>
              <a:buNone/>
            </a:pPr>
            <a:r>
              <a:rPr lang="en-US" altLang="en-US" sz="1800" b="0">
                <a:solidFill>
                  <a:srgbClr val="B2B2B2"/>
                </a:solidFill>
              </a:rPr>
              <a:t>Nystagmus</a:t>
            </a:r>
          </a:p>
        </p:txBody>
      </p:sp>
      <p:sp>
        <p:nvSpPr>
          <p:cNvPr id="85001" name="Line 9">
            <a:extLst>
              <a:ext uri="{FF2B5EF4-FFF2-40B4-BE49-F238E27FC236}">
                <a16:creationId xmlns:a16="http://schemas.microsoft.com/office/drawing/2014/main" id="{BC94854C-01C6-4ED2-A4C9-3EA15F1EB847}"/>
              </a:ext>
            </a:extLst>
          </p:cNvPr>
          <p:cNvSpPr>
            <a:spLocks noChangeShapeType="1"/>
          </p:cNvSpPr>
          <p:nvPr/>
        </p:nvSpPr>
        <p:spPr bwMode="auto">
          <a:xfrm flipH="1">
            <a:off x="2317750" y="2030413"/>
            <a:ext cx="23622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2" name="Line 10">
            <a:extLst>
              <a:ext uri="{FF2B5EF4-FFF2-40B4-BE49-F238E27FC236}">
                <a16:creationId xmlns:a16="http://schemas.microsoft.com/office/drawing/2014/main" id="{01B527CB-C6D5-4C9E-B861-83491E76698F}"/>
              </a:ext>
            </a:extLst>
          </p:cNvPr>
          <p:cNvSpPr>
            <a:spLocks noChangeShapeType="1"/>
          </p:cNvSpPr>
          <p:nvPr/>
        </p:nvSpPr>
        <p:spPr bwMode="auto">
          <a:xfrm>
            <a:off x="4679950" y="2030413"/>
            <a:ext cx="1905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3" name="Line 11">
            <a:extLst>
              <a:ext uri="{FF2B5EF4-FFF2-40B4-BE49-F238E27FC236}">
                <a16:creationId xmlns:a16="http://schemas.microsoft.com/office/drawing/2014/main" id="{F430A219-F4C0-478A-8E77-5706C0F95ABE}"/>
              </a:ext>
            </a:extLst>
          </p:cNvPr>
          <p:cNvSpPr>
            <a:spLocks noChangeShapeType="1"/>
          </p:cNvSpPr>
          <p:nvPr/>
        </p:nvSpPr>
        <p:spPr bwMode="auto">
          <a:xfrm flipH="1">
            <a:off x="1174750" y="3327400"/>
            <a:ext cx="1143000" cy="692150"/>
          </a:xfrm>
          <a:prstGeom prst="line">
            <a:avLst/>
          </a:prstGeom>
          <a:noFill/>
          <a:ln w="12700">
            <a:solidFill>
              <a:srgbClr val="B2B2B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4" name="Line 12">
            <a:extLst>
              <a:ext uri="{FF2B5EF4-FFF2-40B4-BE49-F238E27FC236}">
                <a16:creationId xmlns:a16="http://schemas.microsoft.com/office/drawing/2014/main" id="{36221C7E-1714-47F9-8F1D-A4E4CD1CDD97}"/>
              </a:ext>
            </a:extLst>
          </p:cNvPr>
          <p:cNvSpPr>
            <a:spLocks noChangeShapeType="1"/>
          </p:cNvSpPr>
          <p:nvPr/>
        </p:nvSpPr>
        <p:spPr bwMode="auto">
          <a:xfrm>
            <a:off x="2317750" y="3327400"/>
            <a:ext cx="762000" cy="69215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9" name="Rectangle 17">
            <a:extLst>
              <a:ext uri="{FF2B5EF4-FFF2-40B4-BE49-F238E27FC236}">
                <a16:creationId xmlns:a16="http://schemas.microsoft.com/office/drawing/2014/main" id="{868E19F7-CB46-4D6E-82A5-D68470486A77}"/>
              </a:ext>
            </a:extLst>
          </p:cNvPr>
          <p:cNvSpPr>
            <a:spLocks noChangeArrowheads="1"/>
          </p:cNvSpPr>
          <p:nvPr/>
        </p:nvSpPr>
        <p:spPr bwMode="auto">
          <a:xfrm>
            <a:off x="7391400" y="2819400"/>
            <a:ext cx="11430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solidFill>
                <a:srgbClr val="B2B2B2"/>
              </a:solidFill>
            </a:endParaRPr>
          </a:p>
        </p:txBody>
      </p:sp>
      <p:sp>
        <p:nvSpPr>
          <p:cNvPr id="85010" name="Rectangle 18">
            <a:extLst>
              <a:ext uri="{FF2B5EF4-FFF2-40B4-BE49-F238E27FC236}">
                <a16:creationId xmlns:a16="http://schemas.microsoft.com/office/drawing/2014/main" id="{08098C69-123E-4049-BB53-AB6353D2EED9}"/>
              </a:ext>
            </a:extLst>
          </p:cNvPr>
          <p:cNvSpPr>
            <a:spLocks noChangeArrowheads="1"/>
          </p:cNvSpPr>
          <p:nvPr/>
        </p:nvSpPr>
        <p:spPr bwMode="auto">
          <a:xfrm>
            <a:off x="3200400" y="2819400"/>
            <a:ext cx="1066800" cy="38100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1100" b="0"/>
          </a:p>
        </p:txBody>
      </p:sp>
      <p:sp>
        <p:nvSpPr>
          <p:cNvPr id="85011" name="Text Box 19">
            <a:extLst>
              <a:ext uri="{FF2B5EF4-FFF2-40B4-BE49-F238E27FC236}">
                <a16:creationId xmlns:a16="http://schemas.microsoft.com/office/drawing/2014/main" id="{8B36BFC0-1C4E-4DD1-A6DC-E094BE97B924}"/>
              </a:ext>
            </a:extLst>
          </p:cNvPr>
          <p:cNvSpPr txBox="1">
            <a:spLocks noChangeArrowheads="1"/>
          </p:cNvSpPr>
          <p:nvPr/>
        </p:nvSpPr>
        <p:spPr bwMode="auto">
          <a:xfrm>
            <a:off x="641350" y="2749550"/>
            <a:ext cx="3800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t>Congenital (onset &lt; </a:t>
            </a:r>
            <a:r>
              <a:rPr lang="en-US" altLang="en-US" sz="2200" b="0">
                <a:solidFill>
                  <a:srgbClr val="0000FF"/>
                </a:solidFill>
              </a:rPr>
              <a:t>age 6 m</a:t>
            </a:r>
            <a:r>
              <a:rPr lang="en-US" altLang="en-US" sz="2200" b="0"/>
              <a:t>)</a:t>
            </a:r>
          </a:p>
        </p:txBody>
      </p:sp>
      <p:sp>
        <p:nvSpPr>
          <p:cNvPr id="85012" name="Text Box 20">
            <a:extLst>
              <a:ext uri="{FF2B5EF4-FFF2-40B4-BE49-F238E27FC236}">
                <a16:creationId xmlns:a16="http://schemas.microsoft.com/office/drawing/2014/main" id="{721474F9-B23A-4227-871B-061686F2DBFC}"/>
              </a:ext>
            </a:extLst>
          </p:cNvPr>
          <p:cNvSpPr txBox="1">
            <a:spLocks noChangeArrowheads="1"/>
          </p:cNvSpPr>
          <p:nvPr/>
        </p:nvSpPr>
        <p:spPr bwMode="auto">
          <a:xfrm>
            <a:off x="5060950" y="2749550"/>
            <a:ext cx="35671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200" b="0">
                <a:solidFill>
                  <a:srgbClr val="B2B2B2"/>
                </a:solidFill>
              </a:rPr>
              <a:t>Acquired (onset &gt; age 6 m)</a:t>
            </a:r>
          </a:p>
        </p:txBody>
      </p:sp>
      <p:sp>
        <p:nvSpPr>
          <p:cNvPr id="85013" name="Text Box 21">
            <a:extLst>
              <a:ext uri="{FF2B5EF4-FFF2-40B4-BE49-F238E27FC236}">
                <a16:creationId xmlns:a16="http://schemas.microsoft.com/office/drawing/2014/main" id="{3C6E413B-C636-4011-BEF5-77DBFDE6A6F9}"/>
              </a:ext>
            </a:extLst>
          </p:cNvPr>
          <p:cNvSpPr txBox="1">
            <a:spLocks noChangeArrowheads="1"/>
          </p:cNvSpPr>
          <p:nvPr/>
        </p:nvSpPr>
        <p:spPr bwMode="auto">
          <a:xfrm>
            <a:off x="3921125" y="1219200"/>
            <a:ext cx="1489075"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500" b="0"/>
              <a:t>Comitant</a:t>
            </a:r>
          </a:p>
          <a:p>
            <a:pPr algn="ctr" eaLnBrk="1" hangingPunct="1">
              <a:lnSpc>
                <a:spcPct val="85000"/>
              </a:lnSpc>
              <a:spcBef>
                <a:spcPct val="0"/>
              </a:spcBef>
              <a:buClrTx/>
              <a:buSzTx/>
              <a:buFontTx/>
              <a:buNone/>
            </a:pPr>
            <a:r>
              <a:rPr lang="en-US" altLang="en-US" sz="2500" b="0"/>
              <a:t>esotropia</a:t>
            </a:r>
          </a:p>
        </p:txBody>
      </p:sp>
      <p:sp>
        <p:nvSpPr>
          <p:cNvPr id="85030" name="Text Box 38">
            <a:extLst>
              <a:ext uri="{FF2B5EF4-FFF2-40B4-BE49-F238E27FC236}">
                <a16:creationId xmlns:a16="http://schemas.microsoft.com/office/drawing/2014/main" id="{DC41071E-8D38-4173-BFB1-D2D90E1D2776}"/>
              </a:ext>
            </a:extLst>
          </p:cNvPr>
          <p:cNvSpPr txBox="1">
            <a:spLocks noChangeArrowheads="1"/>
          </p:cNvSpPr>
          <p:nvPr/>
        </p:nvSpPr>
        <p:spPr bwMode="auto">
          <a:xfrm>
            <a:off x="822325" y="5418138"/>
            <a:ext cx="16033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Ciancia syndrome</a:t>
            </a:r>
          </a:p>
        </p:txBody>
      </p:sp>
      <p:sp>
        <p:nvSpPr>
          <p:cNvPr id="85031" name="Text Box 39">
            <a:extLst>
              <a:ext uri="{FF2B5EF4-FFF2-40B4-BE49-F238E27FC236}">
                <a16:creationId xmlns:a16="http://schemas.microsoft.com/office/drawing/2014/main" id="{B420BB9A-4109-4549-AEBD-57B426EF033C}"/>
              </a:ext>
            </a:extLst>
          </p:cNvPr>
          <p:cNvSpPr txBox="1">
            <a:spLocks noChangeArrowheads="1"/>
          </p:cNvSpPr>
          <p:nvPr/>
        </p:nvSpPr>
        <p:spPr bwMode="auto">
          <a:xfrm>
            <a:off x="838200" y="5113338"/>
            <a:ext cx="15827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Latent nystagmus</a:t>
            </a:r>
          </a:p>
        </p:txBody>
      </p:sp>
      <p:sp>
        <p:nvSpPr>
          <p:cNvPr id="85032" name="Text Box 40">
            <a:extLst>
              <a:ext uri="{FF2B5EF4-FFF2-40B4-BE49-F238E27FC236}">
                <a16:creationId xmlns:a16="http://schemas.microsoft.com/office/drawing/2014/main" id="{75A9BCFF-FA5C-470D-9E15-81D3F92E6B46}"/>
              </a:ext>
            </a:extLst>
          </p:cNvPr>
          <p:cNvSpPr txBox="1">
            <a:spLocks noChangeArrowheads="1"/>
          </p:cNvSpPr>
          <p:nvPr/>
        </p:nvSpPr>
        <p:spPr bwMode="auto">
          <a:xfrm>
            <a:off x="838200" y="4778375"/>
            <a:ext cx="26828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0">
                <a:solidFill>
                  <a:srgbClr val="B2B2B2"/>
                </a:solidFill>
              </a:rPr>
              <a:t>Nystagmus blockage syndrome</a:t>
            </a:r>
          </a:p>
        </p:txBody>
      </p:sp>
      <p:sp>
        <p:nvSpPr>
          <p:cNvPr id="85033" name="Line 41">
            <a:extLst>
              <a:ext uri="{FF2B5EF4-FFF2-40B4-BE49-F238E27FC236}">
                <a16:creationId xmlns:a16="http://schemas.microsoft.com/office/drawing/2014/main" id="{68E99B52-957B-4825-AE40-88A54F949FA3}"/>
              </a:ext>
            </a:extLst>
          </p:cNvPr>
          <p:cNvSpPr>
            <a:spLocks noChangeShapeType="1"/>
          </p:cNvSpPr>
          <p:nvPr/>
        </p:nvSpPr>
        <p:spPr bwMode="auto">
          <a:xfrm>
            <a:off x="838200" y="4724400"/>
            <a:ext cx="0" cy="83820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34" name="Line 42">
            <a:extLst>
              <a:ext uri="{FF2B5EF4-FFF2-40B4-BE49-F238E27FC236}">
                <a16:creationId xmlns:a16="http://schemas.microsoft.com/office/drawing/2014/main" id="{A1AC0720-5800-4F3C-8460-A43D67BD4418}"/>
              </a:ext>
            </a:extLst>
          </p:cNvPr>
          <p:cNvSpPr>
            <a:spLocks noChangeShapeType="1"/>
          </p:cNvSpPr>
          <p:nvPr/>
        </p:nvSpPr>
        <p:spPr bwMode="auto">
          <a:xfrm>
            <a:off x="838200" y="49530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35" name="Line 43">
            <a:extLst>
              <a:ext uri="{FF2B5EF4-FFF2-40B4-BE49-F238E27FC236}">
                <a16:creationId xmlns:a16="http://schemas.microsoft.com/office/drawing/2014/main" id="{3CA8C07C-0473-469B-A69D-31F233B8BF46}"/>
              </a:ext>
            </a:extLst>
          </p:cNvPr>
          <p:cNvSpPr>
            <a:spLocks noChangeShapeType="1"/>
          </p:cNvSpPr>
          <p:nvPr/>
        </p:nvSpPr>
        <p:spPr bwMode="auto">
          <a:xfrm>
            <a:off x="838200" y="55626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36" name="Line 44">
            <a:extLst>
              <a:ext uri="{FF2B5EF4-FFF2-40B4-BE49-F238E27FC236}">
                <a16:creationId xmlns:a16="http://schemas.microsoft.com/office/drawing/2014/main" id="{340442C7-3411-4DB0-919E-2C506FE7CB85}"/>
              </a:ext>
            </a:extLst>
          </p:cNvPr>
          <p:cNvSpPr>
            <a:spLocks noChangeShapeType="1"/>
          </p:cNvSpPr>
          <p:nvPr/>
        </p:nvSpPr>
        <p:spPr bwMode="auto">
          <a:xfrm>
            <a:off x="838200" y="5257800"/>
            <a:ext cx="76200" cy="0"/>
          </a:xfrm>
          <a:prstGeom prst="line">
            <a:avLst/>
          </a:prstGeom>
          <a:noFill/>
          <a:ln w="9525">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37" name="Text Box 45">
            <a:extLst>
              <a:ext uri="{FF2B5EF4-FFF2-40B4-BE49-F238E27FC236}">
                <a16:creationId xmlns:a16="http://schemas.microsoft.com/office/drawing/2014/main" id="{F5A9F9A2-C7C2-4EBB-BF2F-8F2F29569210}"/>
              </a:ext>
            </a:extLst>
          </p:cNvPr>
          <p:cNvSpPr txBox="1">
            <a:spLocks noChangeArrowheads="1"/>
          </p:cNvSpPr>
          <p:nvPr/>
        </p:nvSpPr>
        <p:spPr bwMode="auto">
          <a:xfrm>
            <a:off x="3886200" y="3429000"/>
            <a:ext cx="4648200" cy="2546350"/>
          </a:xfrm>
          <a:prstGeom prst="rect">
            <a:avLst/>
          </a:prstGeom>
          <a:solidFill>
            <a:srgbClr val="FF99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11430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lvl="1" eaLnBrk="1" hangingPunct="1">
              <a:spcBef>
                <a:spcPct val="0"/>
              </a:spcBef>
              <a:buClrTx/>
              <a:buSzTx/>
              <a:buFontTx/>
              <a:buNone/>
            </a:pPr>
            <a:r>
              <a:rPr lang="en-US" altLang="en-US" sz="1600" i="1"/>
              <a:t>Congenital ET without nystagmus</a:t>
            </a:r>
          </a:p>
          <a:p>
            <a:pPr lvl="1" eaLnBrk="1" hangingPunct="1">
              <a:spcBef>
                <a:spcPct val="0"/>
              </a:spcBef>
              <a:buClrTx/>
              <a:buSzTx/>
              <a:buFontTx/>
              <a:buNone/>
            </a:pPr>
            <a:r>
              <a:rPr lang="en-US" altLang="en-US" sz="1600" b="0"/>
              <a:t>--Family history usually…</a:t>
            </a:r>
            <a:r>
              <a:rPr lang="en-US" altLang="en-US" sz="1600" b="0">
                <a:solidFill>
                  <a:srgbClr val="0000FF"/>
                </a:solidFill>
              </a:rPr>
              <a:t>present</a:t>
            </a:r>
          </a:p>
          <a:p>
            <a:pPr lvl="1" eaLnBrk="1" hangingPunct="1">
              <a:spcBef>
                <a:spcPct val="0"/>
              </a:spcBef>
              <a:buClrTx/>
              <a:buSzTx/>
              <a:buFontTx/>
              <a:buNone/>
            </a:pPr>
            <a:r>
              <a:rPr lang="en-US" altLang="en-US" sz="1600" b="0"/>
              <a:t>--Deviation tends to be…</a:t>
            </a:r>
            <a:r>
              <a:rPr lang="en-US" altLang="en-US" sz="1600" b="0" i="1">
                <a:solidFill>
                  <a:srgbClr val="0000FF"/>
                </a:solidFill>
              </a:rPr>
              <a:t>[magnitude]</a:t>
            </a:r>
          </a:p>
          <a:p>
            <a:pPr lvl="1" eaLnBrk="1" hangingPunct="1">
              <a:spcBef>
                <a:spcPct val="0"/>
              </a:spcBef>
              <a:buClrTx/>
              <a:buSzTx/>
              <a:buFontTx/>
              <a:buNone/>
            </a:pPr>
            <a:r>
              <a:rPr lang="en-US" altLang="en-US" sz="1600" b="0">
                <a:solidFill>
                  <a:srgbClr val="FF99FF"/>
                </a:solidFill>
              </a:rPr>
              <a:t>--Cross fixation…common</a:t>
            </a:r>
          </a:p>
          <a:p>
            <a:pPr lvl="1" eaLnBrk="1" hangingPunct="1">
              <a:spcBef>
                <a:spcPct val="0"/>
              </a:spcBef>
              <a:buClrTx/>
              <a:buSzTx/>
              <a:buFontTx/>
              <a:buNone/>
            </a:pPr>
            <a:r>
              <a:rPr lang="en-US" altLang="en-US" sz="1600" b="0">
                <a:solidFill>
                  <a:srgbClr val="FF99FF"/>
                </a:solidFill>
              </a:rPr>
              <a:t>--2/3 with concomitant…DVD and IO overaction</a:t>
            </a:r>
          </a:p>
          <a:p>
            <a:pPr lvl="1" eaLnBrk="1" hangingPunct="1">
              <a:spcBef>
                <a:spcPct val="0"/>
              </a:spcBef>
              <a:buClrTx/>
              <a:buSzTx/>
              <a:buFontTx/>
              <a:buNone/>
            </a:pPr>
            <a:r>
              <a:rPr lang="en-US" altLang="en-US" sz="1600" b="0">
                <a:solidFill>
                  <a:srgbClr val="FF99FF"/>
                </a:solidFill>
              </a:rPr>
              <a:t>Management:</a:t>
            </a:r>
          </a:p>
          <a:p>
            <a:pPr lvl="1" eaLnBrk="1" hangingPunct="1">
              <a:spcBef>
                <a:spcPct val="0"/>
              </a:spcBef>
              <a:buClrTx/>
              <a:buSzTx/>
              <a:buFontTx/>
              <a:buNone/>
            </a:pPr>
            <a:r>
              <a:rPr lang="en-US" altLang="en-US" sz="1600" b="0">
                <a:solidFill>
                  <a:srgbClr val="FF99FF"/>
                </a:solidFill>
              </a:rPr>
              <a:t>  --Prescribe full…cycloplegic refraction</a:t>
            </a:r>
          </a:p>
          <a:p>
            <a:pPr lvl="1" eaLnBrk="1" hangingPunct="1">
              <a:spcBef>
                <a:spcPct val="0"/>
              </a:spcBef>
              <a:buClrTx/>
              <a:buSzTx/>
              <a:buFontTx/>
              <a:buNone/>
            </a:pPr>
            <a:r>
              <a:rPr lang="en-US" altLang="en-US" sz="1600" b="0">
                <a:solidFill>
                  <a:srgbClr val="FF99FF"/>
                </a:solidFill>
              </a:rPr>
              <a:t>  --Perform bilateral…MR recession</a:t>
            </a:r>
          </a:p>
          <a:p>
            <a:pPr lvl="1" eaLnBrk="1" hangingPunct="1">
              <a:spcBef>
                <a:spcPct val="0"/>
              </a:spcBef>
              <a:buClrTx/>
              <a:buSzTx/>
              <a:buFontTx/>
              <a:buNone/>
            </a:pPr>
            <a:r>
              <a:rPr lang="en-US" altLang="en-US" sz="1600" b="0">
                <a:solidFill>
                  <a:srgbClr val="FF99FF"/>
                </a:solidFill>
              </a:rPr>
              <a:t>    --Best if by age…24 months</a:t>
            </a:r>
          </a:p>
          <a:p>
            <a:pPr lvl="1" eaLnBrk="1" hangingPunct="1">
              <a:spcBef>
                <a:spcPct val="0"/>
              </a:spcBef>
              <a:buClrTx/>
              <a:buSzTx/>
              <a:buFontTx/>
              <a:buNone/>
            </a:pPr>
            <a:r>
              <a:rPr lang="en-US" altLang="en-US" sz="1600" b="0">
                <a:solidFill>
                  <a:srgbClr val="FF99FF"/>
                </a:solidFill>
              </a:rPr>
              <a:t>  --If IO overaction present, consider…weakening </a:t>
            </a:r>
          </a:p>
        </p:txBody>
      </p:sp>
      <p:sp>
        <p:nvSpPr>
          <p:cNvPr id="85038" name="Slide Number Placeholder 1">
            <a:extLst>
              <a:ext uri="{FF2B5EF4-FFF2-40B4-BE49-F238E27FC236}">
                <a16:creationId xmlns:a16="http://schemas.microsoft.com/office/drawing/2014/main" id="{2337BD2D-4A15-41E0-810E-BA39F4692546}"/>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AF11FCD-2A11-4B43-ACA1-FF86990E599D}" type="slidenum">
              <a:rPr lang="en-US" altLang="en-US" sz="1000"/>
              <a:pPr>
                <a:spcBef>
                  <a:spcPct val="0"/>
                </a:spcBef>
                <a:buClrTx/>
                <a:buSzTx/>
                <a:buFontTx/>
                <a:buNone/>
              </a:pPr>
              <a:t>99</a:t>
            </a:fld>
            <a:endParaRPr lang="en-US" altLang="en-US" sz="1000"/>
          </a:p>
        </p:txBody>
      </p:sp>
      <p:sp>
        <p:nvSpPr>
          <p:cNvPr id="2" name="Title 1">
            <a:extLst>
              <a:ext uri="{FF2B5EF4-FFF2-40B4-BE49-F238E27FC236}">
                <a16:creationId xmlns:a16="http://schemas.microsoft.com/office/drawing/2014/main" id="{DE59086B-2DC9-4BAB-AFD1-BCD5F9CB27BF}"/>
              </a:ext>
            </a:extLst>
          </p:cNvPr>
          <p:cNvSpPr>
            <a:spLocks noGrp="1"/>
          </p:cNvSpPr>
          <p:nvPr>
            <p:ph type="title"/>
          </p:nvPr>
        </p:nvSpPr>
        <p:spPr/>
        <p:txBody>
          <a:bodyPr/>
          <a:lstStyle/>
          <a:p>
            <a:endParaRPr lang="en-US"/>
          </a:p>
        </p:txBody>
      </p:sp>
      <p:sp>
        <p:nvSpPr>
          <p:cNvPr id="24" name="TextBox 23">
            <a:extLst>
              <a:ext uri="{FF2B5EF4-FFF2-40B4-BE49-F238E27FC236}">
                <a16:creationId xmlns:a16="http://schemas.microsoft.com/office/drawing/2014/main" id="{9DA37E58-45F6-49C0-8600-A580617BE3AF}"/>
              </a:ext>
            </a:extLst>
          </p:cNvPr>
          <p:cNvSpPr txBox="1"/>
          <p:nvPr/>
        </p:nvSpPr>
        <p:spPr>
          <a:xfrm>
            <a:off x="3297453" y="228600"/>
            <a:ext cx="2549096" cy="400110"/>
          </a:xfrm>
          <a:prstGeom prst="rect">
            <a:avLst/>
          </a:prstGeom>
          <a:solidFill>
            <a:schemeClr val="accent1">
              <a:lumMod val="40000"/>
              <a:lumOff val="60000"/>
            </a:schemeClr>
          </a:solidFill>
        </p:spPr>
        <p:txBody>
          <a:bodyPr wrap="none" rtlCol="0">
            <a:spAutoFit/>
          </a:bodyPr>
          <a:lstStyle/>
          <a:p>
            <a:pPr algn="ctr"/>
            <a:r>
              <a:rPr lang="en-US" sz="2000" dirty="0">
                <a:solidFill>
                  <a:srgbClr val="FF0000"/>
                </a:solidFill>
              </a:rPr>
              <a:t>Comitant Esotropia</a:t>
            </a:r>
          </a:p>
        </p:txBody>
      </p:sp>
    </p:spTree>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rtlCol="0" anchor="ctr" anchorCtr="0" compatLnSpc="1">
        <a:prstTxWarp prst="textNoShape">
          <a:avLst/>
        </a:prstTxWarp>
      </a:bodyPr>
      <a:lstStyle>
        <a:defPPr marL="0" marR="0" indent="0" algn="ctr" defTabSz="914400" rtl="0" eaLnBrk="1" fontAlgn="base" latinLnBrk="0" hangingPunct="1">
          <a:lnSpc>
            <a:spcPts val="700"/>
          </a:lnSpc>
          <a:spcBef>
            <a:spcPct val="0"/>
          </a:spcBef>
          <a:spcAft>
            <a:spcPct val="0"/>
          </a:spcAft>
          <a:buClrTx/>
          <a:buSzTx/>
          <a:buFontTx/>
          <a:buNone/>
          <a:tabLst/>
          <a:defRPr kumimoji="0" sz="800" b="0" i="0" u="none" strike="noStrike" cap="none" normalizeH="0" baseline="0" dirty="0" smtClean="0">
            <a:ln>
              <a:noFill/>
            </a:ln>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1" i="0" u="none" strike="noStrike" cap="none" normalizeH="0" baseline="0" smtClean="0">
            <a:ln>
              <a:noFill/>
            </a:ln>
            <a:solidFill>
              <a:schemeClr val="tx1"/>
            </a:solidFill>
            <a:effectLst/>
            <a:latin typeface="Arial" charset="0"/>
          </a:defRPr>
        </a:defPPr>
      </a:lstStyle>
    </a:lnDef>
    <a:txDef>
      <a:spPr>
        <a:noFill/>
      </a:spPr>
      <a:bodyPr wrap="none" rtlCol="0">
        <a:spAutoFit/>
      </a:bodyPr>
      <a:lstStyle>
        <a:defPPr>
          <a:defRPr b="0" dirty="0" smtClean="0"/>
        </a:defPPr>
      </a:lstStyle>
    </a:txDef>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2363</TotalTime>
  <Words>42293</Words>
  <Application>Microsoft Office PowerPoint</Application>
  <PresentationFormat>On-screen Show (4:3)</PresentationFormat>
  <Paragraphs>7336</Paragraphs>
  <Slides>287</Slides>
  <Notes>17</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287</vt:i4>
      </vt:variant>
    </vt:vector>
  </HeadingPairs>
  <TitlesOfParts>
    <vt:vector size="293" baseType="lpstr">
      <vt:lpstr>Arial</vt:lpstr>
      <vt:lpstr>Calibri</vt:lpstr>
      <vt:lpstr>Segoe Script</vt:lpstr>
      <vt:lpstr>Symbol</vt:lpstr>
      <vt:lpstr>Wingdings</vt:lpstr>
      <vt:lpstr>Network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Comitant Esotropia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LSU Ophthalmology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Comitant esotropia</dc:title>
  <dc:creator>Steven B. Flynn</dc:creator>
  <cp:lastModifiedBy>Steven Flynn</cp:lastModifiedBy>
  <cp:revision>174</cp:revision>
  <dcterms:created xsi:type="dcterms:W3CDTF">2008-09-05T04:21:44Z</dcterms:created>
  <dcterms:modified xsi:type="dcterms:W3CDTF">2022-03-19T01:53:40Z</dcterms:modified>
</cp:coreProperties>
</file>