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</p:sldMasterIdLst>
  <p:notesMasterIdLst>
    <p:notesMasterId r:id="rId270"/>
  </p:notesMasterIdLst>
  <p:sldIdLst>
    <p:sldId id="259" r:id="rId2"/>
    <p:sldId id="276" r:id="rId3"/>
    <p:sldId id="520" r:id="rId4"/>
    <p:sldId id="522" r:id="rId5"/>
    <p:sldId id="523" r:id="rId6"/>
    <p:sldId id="524" r:id="rId7"/>
    <p:sldId id="525" r:id="rId8"/>
    <p:sldId id="277" r:id="rId9"/>
    <p:sldId id="487" r:id="rId10"/>
    <p:sldId id="488" r:id="rId11"/>
    <p:sldId id="489" r:id="rId12"/>
    <p:sldId id="490" r:id="rId13"/>
    <p:sldId id="287" r:id="rId14"/>
    <p:sldId id="289" r:id="rId15"/>
    <p:sldId id="291" r:id="rId16"/>
    <p:sldId id="292" r:id="rId17"/>
    <p:sldId id="587" r:id="rId18"/>
    <p:sldId id="290" r:id="rId19"/>
    <p:sldId id="302" r:id="rId20"/>
    <p:sldId id="305" r:id="rId21"/>
    <p:sldId id="351" r:id="rId22"/>
    <p:sldId id="538" r:id="rId23"/>
    <p:sldId id="352" r:id="rId24"/>
    <p:sldId id="353" r:id="rId25"/>
    <p:sldId id="354" r:id="rId26"/>
    <p:sldId id="356" r:id="rId27"/>
    <p:sldId id="357" r:id="rId28"/>
    <p:sldId id="539" r:id="rId29"/>
    <p:sldId id="358" r:id="rId30"/>
    <p:sldId id="597" r:id="rId31"/>
    <p:sldId id="598" r:id="rId32"/>
    <p:sldId id="643" r:id="rId33"/>
    <p:sldId id="644" r:id="rId34"/>
    <p:sldId id="540" r:id="rId35"/>
    <p:sldId id="359" r:id="rId36"/>
    <p:sldId id="519" r:id="rId37"/>
    <p:sldId id="541" r:id="rId38"/>
    <p:sldId id="360" r:id="rId39"/>
    <p:sldId id="648" r:id="rId40"/>
    <p:sldId id="793" r:id="rId41"/>
    <p:sldId id="794" r:id="rId42"/>
    <p:sldId id="795" r:id="rId43"/>
    <p:sldId id="542" r:id="rId44"/>
    <p:sldId id="361" r:id="rId45"/>
    <p:sldId id="364" r:id="rId46"/>
    <p:sldId id="796" r:id="rId47"/>
    <p:sldId id="797" r:id="rId48"/>
    <p:sldId id="798" r:id="rId49"/>
    <p:sldId id="799" r:id="rId50"/>
    <p:sldId id="800" r:id="rId51"/>
    <p:sldId id="801" r:id="rId52"/>
    <p:sldId id="802" r:id="rId53"/>
    <p:sldId id="369" r:id="rId54"/>
    <p:sldId id="370" r:id="rId55"/>
    <p:sldId id="544" r:id="rId56"/>
    <p:sldId id="371" r:id="rId57"/>
    <p:sldId id="652" r:id="rId58"/>
    <p:sldId id="653" r:id="rId59"/>
    <p:sldId id="803" r:id="rId60"/>
    <p:sldId id="804" r:id="rId61"/>
    <p:sldId id="805" r:id="rId62"/>
    <p:sldId id="374" r:id="rId63"/>
    <p:sldId id="806" r:id="rId64"/>
    <p:sldId id="807" r:id="rId65"/>
    <p:sldId id="808" r:id="rId66"/>
    <p:sldId id="809" r:id="rId67"/>
    <p:sldId id="810" r:id="rId68"/>
    <p:sldId id="811" r:id="rId69"/>
    <p:sldId id="812" r:id="rId70"/>
    <p:sldId id="813" r:id="rId71"/>
    <p:sldId id="814" r:id="rId72"/>
    <p:sldId id="815" r:id="rId73"/>
    <p:sldId id="816" r:id="rId74"/>
    <p:sldId id="824" r:id="rId75"/>
    <p:sldId id="823" r:id="rId76"/>
    <p:sldId id="817" r:id="rId77"/>
    <p:sldId id="818" r:id="rId78"/>
    <p:sldId id="385" r:id="rId79"/>
    <p:sldId id="386" r:id="rId80"/>
    <p:sldId id="548" r:id="rId81"/>
    <p:sldId id="387" r:id="rId82"/>
    <p:sldId id="605" r:id="rId83"/>
    <p:sldId id="606" r:id="rId84"/>
    <p:sldId id="603" r:id="rId85"/>
    <p:sldId id="604" r:id="rId86"/>
    <p:sldId id="549" r:id="rId87"/>
    <p:sldId id="728" r:id="rId88"/>
    <p:sldId id="388" r:id="rId89"/>
    <p:sldId id="729" r:id="rId90"/>
    <p:sldId id="655" r:id="rId91"/>
    <p:sldId id="656" r:id="rId92"/>
    <p:sldId id="657" r:id="rId93"/>
    <p:sldId id="658" r:id="rId94"/>
    <p:sldId id="659" r:id="rId95"/>
    <p:sldId id="660" r:id="rId96"/>
    <p:sldId id="663" r:id="rId97"/>
    <p:sldId id="661" r:id="rId98"/>
    <p:sldId id="662" r:id="rId99"/>
    <p:sldId id="833" r:id="rId100"/>
    <p:sldId id="835" r:id="rId101"/>
    <p:sldId id="836" r:id="rId102"/>
    <p:sldId id="837" r:id="rId103"/>
    <p:sldId id="838" r:id="rId104"/>
    <p:sldId id="839" r:id="rId105"/>
    <p:sldId id="834" r:id="rId106"/>
    <p:sldId id="825" r:id="rId107"/>
    <p:sldId id="840" r:id="rId108"/>
    <p:sldId id="391" r:id="rId109"/>
    <p:sldId id="392" r:id="rId110"/>
    <p:sldId id="550" r:id="rId111"/>
    <p:sldId id="393" r:id="rId112"/>
    <p:sldId id="841" r:id="rId113"/>
    <p:sldId id="551" r:id="rId114"/>
    <p:sldId id="400" r:id="rId115"/>
    <p:sldId id="399" r:id="rId116"/>
    <p:sldId id="774" r:id="rId117"/>
    <p:sldId id="775" r:id="rId118"/>
    <p:sldId id="776" r:id="rId119"/>
    <p:sldId id="777" r:id="rId120"/>
    <p:sldId id="842" r:id="rId121"/>
    <p:sldId id="843" r:id="rId122"/>
    <p:sldId id="844" r:id="rId123"/>
    <p:sldId id="845" r:id="rId124"/>
    <p:sldId id="394" r:id="rId125"/>
    <p:sldId id="395" r:id="rId126"/>
    <p:sldId id="555" r:id="rId127"/>
    <p:sldId id="397" r:id="rId128"/>
    <p:sldId id="584" r:id="rId129"/>
    <p:sldId id="552" r:id="rId130"/>
    <p:sldId id="585" r:id="rId131"/>
    <p:sldId id="398" r:id="rId132"/>
    <p:sldId id="556" r:id="rId133"/>
    <p:sldId id="401" r:id="rId134"/>
    <p:sldId id="402" r:id="rId135"/>
    <p:sldId id="611" r:id="rId136"/>
    <p:sldId id="613" r:id="rId137"/>
    <p:sldId id="615" r:id="rId138"/>
    <p:sldId id="621" r:id="rId139"/>
    <p:sldId id="746" r:id="rId140"/>
    <p:sldId id="747" r:id="rId141"/>
    <p:sldId id="748" r:id="rId142"/>
    <p:sldId id="749" r:id="rId143"/>
    <p:sldId id="750" r:id="rId144"/>
    <p:sldId id="759" r:id="rId145"/>
    <p:sldId id="846" r:id="rId146"/>
    <p:sldId id="847" r:id="rId147"/>
    <p:sldId id="848" r:id="rId148"/>
    <p:sldId id="849" r:id="rId149"/>
    <p:sldId id="850" r:id="rId150"/>
    <p:sldId id="623" r:id="rId151"/>
    <p:sldId id="760" r:id="rId152"/>
    <p:sldId id="414" r:id="rId153"/>
    <p:sldId id="761" r:id="rId154"/>
    <p:sldId id="762" r:id="rId155"/>
    <p:sldId id="763" r:id="rId156"/>
    <p:sldId id="453" r:id="rId157"/>
    <p:sldId id="766" r:id="rId158"/>
    <p:sldId id="767" r:id="rId159"/>
    <p:sldId id="768" r:id="rId160"/>
    <p:sldId id="769" r:id="rId161"/>
    <p:sldId id="770" r:id="rId162"/>
    <p:sldId id="771" r:id="rId163"/>
    <p:sldId id="772" r:id="rId164"/>
    <p:sldId id="778" r:id="rId165"/>
    <p:sldId id="779" r:id="rId166"/>
    <p:sldId id="765" r:id="rId167"/>
    <p:sldId id="764" r:id="rId168"/>
    <p:sldId id="773" r:id="rId169"/>
    <p:sldId id="415" r:id="rId170"/>
    <p:sldId id="626" r:id="rId171"/>
    <p:sldId id="428" r:id="rId172"/>
    <p:sldId id="429" r:id="rId173"/>
    <p:sldId id="418" r:id="rId174"/>
    <p:sldId id="422" r:id="rId175"/>
    <p:sldId id="423" r:id="rId176"/>
    <p:sldId id="424" r:id="rId177"/>
    <p:sldId id="419" r:id="rId178"/>
    <p:sldId id="420" r:id="rId179"/>
    <p:sldId id="560" r:id="rId180"/>
    <p:sldId id="421" r:id="rId181"/>
    <p:sldId id="425" r:id="rId182"/>
    <p:sldId id="426" r:id="rId183"/>
    <p:sldId id="427" r:id="rId184"/>
    <p:sldId id="628" r:id="rId185"/>
    <p:sldId id="641" r:id="rId186"/>
    <p:sldId id="432" r:id="rId187"/>
    <p:sldId id="433" r:id="rId188"/>
    <p:sldId id="434" r:id="rId189"/>
    <p:sldId id="435" r:id="rId190"/>
    <p:sldId id="437" r:id="rId191"/>
    <p:sldId id="438" r:id="rId192"/>
    <p:sldId id="561" r:id="rId193"/>
    <p:sldId id="630" r:id="rId194"/>
    <p:sldId id="441" r:id="rId195"/>
    <p:sldId id="730" r:id="rId196"/>
    <p:sldId id="731" r:id="rId197"/>
    <p:sldId id="732" r:id="rId198"/>
    <p:sldId id="458" r:id="rId199"/>
    <p:sldId id="733" r:id="rId200"/>
    <p:sldId id="734" r:id="rId201"/>
    <p:sldId id="735" r:id="rId202"/>
    <p:sldId id="736" r:id="rId203"/>
    <p:sldId id="737" r:id="rId204"/>
    <p:sldId id="738" r:id="rId205"/>
    <p:sldId id="642" r:id="rId206"/>
    <p:sldId id="485" r:id="rId207"/>
    <p:sldId id="632" r:id="rId208"/>
    <p:sldId id="631" r:id="rId209"/>
    <p:sldId id="486" r:id="rId210"/>
    <p:sldId id="416" r:id="rId211"/>
    <p:sldId id="445" r:id="rId212"/>
    <p:sldId id="566" r:id="rId213"/>
    <p:sldId id="633" r:id="rId214"/>
    <p:sldId id="442" r:id="rId215"/>
    <p:sldId id="443" r:id="rId216"/>
    <p:sldId id="567" r:id="rId217"/>
    <p:sldId id="444" r:id="rId218"/>
    <p:sldId id="745" r:id="rId219"/>
    <p:sldId id="826" r:id="rId220"/>
    <p:sldId id="827" r:id="rId221"/>
    <p:sldId id="828" r:id="rId222"/>
    <p:sldId id="829" r:id="rId223"/>
    <p:sldId id="830" r:id="rId224"/>
    <p:sldId id="831" r:id="rId225"/>
    <p:sldId id="832" r:id="rId226"/>
    <p:sldId id="464" r:id="rId227"/>
    <p:sldId id="466" r:id="rId228"/>
    <p:sldId id="571" r:id="rId229"/>
    <p:sldId id="467" r:id="rId230"/>
    <p:sldId id="572" r:id="rId231"/>
    <p:sldId id="468" r:id="rId232"/>
    <p:sldId id="484" r:id="rId233"/>
    <p:sldId id="780" r:id="rId234"/>
    <p:sldId id="781" r:id="rId235"/>
    <p:sldId id="782" r:id="rId236"/>
    <p:sldId id="469" r:id="rId237"/>
    <p:sldId id="470" r:id="rId238"/>
    <p:sldId id="574" r:id="rId239"/>
    <p:sldId id="471" r:id="rId240"/>
    <p:sldId id="575" r:id="rId241"/>
    <p:sldId id="472" r:id="rId242"/>
    <p:sldId id="473" r:id="rId243"/>
    <p:sldId id="474" r:id="rId244"/>
    <p:sldId id="577" r:id="rId245"/>
    <p:sldId id="576" r:id="rId246"/>
    <p:sldId id="578" r:id="rId247"/>
    <p:sldId id="579" r:id="rId248"/>
    <p:sldId id="580" r:id="rId249"/>
    <p:sldId id="581" r:id="rId250"/>
    <p:sldId id="582" r:id="rId251"/>
    <p:sldId id="785" r:id="rId252"/>
    <p:sldId id="786" r:id="rId253"/>
    <p:sldId id="787" r:id="rId254"/>
    <p:sldId id="788" r:id="rId255"/>
    <p:sldId id="789" r:id="rId256"/>
    <p:sldId id="790" r:id="rId257"/>
    <p:sldId id="791" r:id="rId258"/>
    <p:sldId id="792" r:id="rId259"/>
    <p:sldId id="465" r:id="rId260"/>
    <p:sldId id="478" r:id="rId261"/>
    <p:sldId id="583" r:id="rId262"/>
    <p:sldId id="479" r:id="rId263"/>
    <p:sldId id="637" r:id="rId264"/>
    <p:sldId id="640" r:id="rId265"/>
    <p:sldId id="636" r:id="rId266"/>
    <p:sldId id="639" r:id="rId267"/>
    <p:sldId id="480" r:id="rId268"/>
    <p:sldId id="638" r:id="rId269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8080"/>
    <a:srgbClr val="993366"/>
    <a:srgbClr val="FFCCFF"/>
    <a:srgbClr val="0000FF"/>
    <a:srgbClr val="CCCCFF"/>
    <a:srgbClr val="99CCFF"/>
    <a:srgbClr val="FF99FF"/>
    <a:srgbClr val="FFFF99"/>
    <a:srgbClr val="C0C0C0"/>
    <a:srgbClr val="33CC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 varScale="1">
        <p:scale>
          <a:sx n="72" d="100"/>
          <a:sy n="72" d="100"/>
        </p:scale>
        <p:origin x="1326" y="7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-8630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269" Type="http://schemas.openxmlformats.org/officeDocument/2006/relationships/slide" Target="slides/slide268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notesMaster" Target="notesMasters/notesMaster1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presProps" Target="presProps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viewProps" Target="viewProps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theme" Target="theme/theme1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tableStyles" Target="tableStyles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FEF76587-CD5C-46AA-83AF-2C35295D2A2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6084560C-498C-4AC8-9C39-DEAF2F10AF45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3D3A0350-25E6-4BC7-AB49-DAAB8C57F44E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0AA601FA-A5FE-47DE-99D9-0253B845B6EB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3D4FDCC6-EF5F-4148-910B-764955A2901A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D767DE41-103F-4893-A744-B8A20BDADB2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8CC78DB5-79E5-490C-90C3-943D9AFD20E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909759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7">
            <a:extLst>
              <a:ext uri="{FF2B5EF4-FFF2-40B4-BE49-F238E27FC236}">
                <a16:creationId xmlns:a16="http://schemas.microsoft.com/office/drawing/2014/main" id="{80D74256-07B2-4575-A635-BEFAAF459F2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38DC8DE-D743-4C75-B20A-8ED19556C300}" type="slidenum">
              <a:rPr lang="en-US" altLang="en-US" smtClean="0"/>
              <a:pPr>
                <a:spcBef>
                  <a:spcPct val="0"/>
                </a:spcBef>
              </a:pPr>
              <a:t>1</a:t>
            </a:fld>
            <a:endParaRPr lang="en-US" altLang="en-US"/>
          </a:p>
        </p:txBody>
      </p:sp>
      <p:sp>
        <p:nvSpPr>
          <p:cNvPr id="5123" name="Rectangle 2">
            <a:extLst>
              <a:ext uri="{FF2B5EF4-FFF2-40B4-BE49-F238E27FC236}">
                <a16:creationId xmlns:a16="http://schemas.microsoft.com/office/drawing/2014/main" id="{C62D9F67-CBAF-409F-9834-7DAB3D0F80B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4" name="Rectangle 3">
            <a:extLst>
              <a:ext uri="{FF2B5EF4-FFF2-40B4-BE49-F238E27FC236}">
                <a16:creationId xmlns:a16="http://schemas.microsoft.com/office/drawing/2014/main" id="{AE57AE2E-9CF9-4759-B38B-D2CD7E6DA29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435848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>
            <a:extLst>
              <a:ext uri="{FF2B5EF4-FFF2-40B4-BE49-F238E27FC236}">
                <a16:creationId xmlns:a16="http://schemas.microsoft.com/office/drawing/2014/main" id="{3A761CF9-50F5-494F-99CF-ACECEC6F60A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1394DD1-43CE-406E-97C0-C749FCED5808}" type="slidenum">
              <a:rPr lang="en-US" altLang="en-US" smtClean="0"/>
              <a:pPr>
                <a:spcBef>
                  <a:spcPct val="0"/>
                </a:spcBef>
              </a:pPr>
              <a:t>10</a:t>
            </a:fld>
            <a:endParaRPr lang="en-US" altLang="en-US"/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5A00D2AE-1726-4761-A966-48276955614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017AB052-147C-44CF-ABD5-99EEF16E9A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690915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>
            <a:extLst>
              <a:ext uri="{FF2B5EF4-FFF2-40B4-BE49-F238E27FC236}">
                <a16:creationId xmlns:a16="http://schemas.microsoft.com/office/drawing/2014/main" id="{7F25E554-C266-42F4-9A50-6EA15A81AC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F9C308-A672-4D6F-8BCF-37BFF2B266CB}" type="slidenum">
              <a:rPr lang="en-US" altLang="en-US" smtClean="0"/>
              <a:pPr>
                <a:spcBef>
                  <a:spcPct val="0"/>
                </a:spcBef>
              </a:pPr>
              <a:t>100</a:t>
            </a:fld>
            <a:endParaRPr lang="en-US" altLang="en-US"/>
          </a:p>
        </p:txBody>
      </p:sp>
      <p:sp>
        <p:nvSpPr>
          <p:cNvPr id="361475" name="Rectangle 2">
            <a:extLst>
              <a:ext uri="{FF2B5EF4-FFF2-40B4-BE49-F238E27FC236}">
                <a16:creationId xmlns:a16="http://schemas.microsoft.com/office/drawing/2014/main" id="{319BC596-692A-4E21-94A7-113DFF5C7A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476" name="Rectangle 3">
            <a:extLst>
              <a:ext uri="{FF2B5EF4-FFF2-40B4-BE49-F238E27FC236}">
                <a16:creationId xmlns:a16="http://schemas.microsoft.com/office/drawing/2014/main" id="{83DF0548-6D9E-4594-AB39-426985D05C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0767563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>
            <a:extLst>
              <a:ext uri="{FF2B5EF4-FFF2-40B4-BE49-F238E27FC236}">
                <a16:creationId xmlns:a16="http://schemas.microsoft.com/office/drawing/2014/main" id="{7F25E554-C266-42F4-9A50-6EA15A81AC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F9C308-A672-4D6F-8BCF-37BFF2B266CB}" type="slidenum">
              <a:rPr lang="en-US" altLang="en-US" smtClean="0"/>
              <a:pPr>
                <a:spcBef>
                  <a:spcPct val="0"/>
                </a:spcBef>
              </a:pPr>
              <a:t>101</a:t>
            </a:fld>
            <a:endParaRPr lang="en-US" altLang="en-US"/>
          </a:p>
        </p:txBody>
      </p:sp>
      <p:sp>
        <p:nvSpPr>
          <p:cNvPr id="361475" name="Rectangle 2">
            <a:extLst>
              <a:ext uri="{FF2B5EF4-FFF2-40B4-BE49-F238E27FC236}">
                <a16:creationId xmlns:a16="http://schemas.microsoft.com/office/drawing/2014/main" id="{319BC596-692A-4E21-94A7-113DFF5C7A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476" name="Rectangle 3">
            <a:extLst>
              <a:ext uri="{FF2B5EF4-FFF2-40B4-BE49-F238E27FC236}">
                <a16:creationId xmlns:a16="http://schemas.microsoft.com/office/drawing/2014/main" id="{83DF0548-6D9E-4594-AB39-426985D05C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1320712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>
            <a:extLst>
              <a:ext uri="{FF2B5EF4-FFF2-40B4-BE49-F238E27FC236}">
                <a16:creationId xmlns:a16="http://schemas.microsoft.com/office/drawing/2014/main" id="{7F25E554-C266-42F4-9A50-6EA15A81AC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F9C308-A672-4D6F-8BCF-37BFF2B266CB}" type="slidenum">
              <a:rPr lang="en-US" altLang="en-US" smtClean="0"/>
              <a:pPr>
                <a:spcBef>
                  <a:spcPct val="0"/>
                </a:spcBef>
              </a:pPr>
              <a:t>102</a:t>
            </a:fld>
            <a:endParaRPr lang="en-US" altLang="en-US"/>
          </a:p>
        </p:txBody>
      </p:sp>
      <p:sp>
        <p:nvSpPr>
          <p:cNvPr id="361475" name="Rectangle 2">
            <a:extLst>
              <a:ext uri="{FF2B5EF4-FFF2-40B4-BE49-F238E27FC236}">
                <a16:creationId xmlns:a16="http://schemas.microsoft.com/office/drawing/2014/main" id="{319BC596-692A-4E21-94A7-113DFF5C7A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476" name="Rectangle 3">
            <a:extLst>
              <a:ext uri="{FF2B5EF4-FFF2-40B4-BE49-F238E27FC236}">
                <a16:creationId xmlns:a16="http://schemas.microsoft.com/office/drawing/2014/main" id="{83DF0548-6D9E-4594-AB39-426985D05C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268050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>
            <a:extLst>
              <a:ext uri="{FF2B5EF4-FFF2-40B4-BE49-F238E27FC236}">
                <a16:creationId xmlns:a16="http://schemas.microsoft.com/office/drawing/2014/main" id="{7F25E554-C266-42F4-9A50-6EA15A81AC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F9C308-A672-4D6F-8BCF-37BFF2B266CB}" type="slidenum">
              <a:rPr lang="en-US" altLang="en-US" smtClean="0"/>
              <a:pPr>
                <a:spcBef>
                  <a:spcPct val="0"/>
                </a:spcBef>
              </a:pPr>
              <a:t>103</a:t>
            </a:fld>
            <a:endParaRPr lang="en-US" altLang="en-US"/>
          </a:p>
        </p:txBody>
      </p:sp>
      <p:sp>
        <p:nvSpPr>
          <p:cNvPr id="361475" name="Rectangle 2">
            <a:extLst>
              <a:ext uri="{FF2B5EF4-FFF2-40B4-BE49-F238E27FC236}">
                <a16:creationId xmlns:a16="http://schemas.microsoft.com/office/drawing/2014/main" id="{319BC596-692A-4E21-94A7-113DFF5C7A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476" name="Rectangle 3">
            <a:extLst>
              <a:ext uri="{FF2B5EF4-FFF2-40B4-BE49-F238E27FC236}">
                <a16:creationId xmlns:a16="http://schemas.microsoft.com/office/drawing/2014/main" id="{83DF0548-6D9E-4594-AB39-426985D05C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9398607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>
            <a:extLst>
              <a:ext uri="{FF2B5EF4-FFF2-40B4-BE49-F238E27FC236}">
                <a16:creationId xmlns:a16="http://schemas.microsoft.com/office/drawing/2014/main" id="{7F25E554-C266-42F4-9A50-6EA15A81AC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F9C308-A672-4D6F-8BCF-37BFF2B266CB}" type="slidenum">
              <a:rPr lang="en-US" altLang="en-US" smtClean="0"/>
              <a:pPr>
                <a:spcBef>
                  <a:spcPct val="0"/>
                </a:spcBef>
              </a:pPr>
              <a:t>104</a:t>
            </a:fld>
            <a:endParaRPr lang="en-US" altLang="en-US"/>
          </a:p>
        </p:txBody>
      </p:sp>
      <p:sp>
        <p:nvSpPr>
          <p:cNvPr id="361475" name="Rectangle 2">
            <a:extLst>
              <a:ext uri="{FF2B5EF4-FFF2-40B4-BE49-F238E27FC236}">
                <a16:creationId xmlns:a16="http://schemas.microsoft.com/office/drawing/2014/main" id="{319BC596-692A-4E21-94A7-113DFF5C7A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476" name="Rectangle 3">
            <a:extLst>
              <a:ext uri="{FF2B5EF4-FFF2-40B4-BE49-F238E27FC236}">
                <a16:creationId xmlns:a16="http://schemas.microsoft.com/office/drawing/2014/main" id="{83DF0548-6D9E-4594-AB39-426985D05C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881963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>
            <a:extLst>
              <a:ext uri="{FF2B5EF4-FFF2-40B4-BE49-F238E27FC236}">
                <a16:creationId xmlns:a16="http://schemas.microsoft.com/office/drawing/2014/main" id="{7F25E554-C266-42F4-9A50-6EA15A81AC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F9C308-A672-4D6F-8BCF-37BFF2B266CB}" type="slidenum">
              <a:rPr lang="en-US" altLang="en-US" smtClean="0"/>
              <a:pPr>
                <a:spcBef>
                  <a:spcPct val="0"/>
                </a:spcBef>
              </a:pPr>
              <a:t>105</a:t>
            </a:fld>
            <a:endParaRPr lang="en-US" altLang="en-US"/>
          </a:p>
        </p:txBody>
      </p:sp>
      <p:sp>
        <p:nvSpPr>
          <p:cNvPr id="361475" name="Rectangle 2">
            <a:extLst>
              <a:ext uri="{FF2B5EF4-FFF2-40B4-BE49-F238E27FC236}">
                <a16:creationId xmlns:a16="http://schemas.microsoft.com/office/drawing/2014/main" id="{319BC596-692A-4E21-94A7-113DFF5C7A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476" name="Rectangle 3">
            <a:extLst>
              <a:ext uri="{FF2B5EF4-FFF2-40B4-BE49-F238E27FC236}">
                <a16:creationId xmlns:a16="http://schemas.microsoft.com/office/drawing/2014/main" id="{83DF0548-6D9E-4594-AB39-426985D05C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7712346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>
            <a:extLst>
              <a:ext uri="{FF2B5EF4-FFF2-40B4-BE49-F238E27FC236}">
                <a16:creationId xmlns:a16="http://schemas.microsoft.com/office/drawing/2014/main" id="{7F25E554-C266-42F4-9A50-6EA15A81AC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F9C308-A672-4D6F-8BCF-37BFF2B266CB}" type="slidenum">
              <a:rPr lang="en-US" altLang="en-US" smtClean="0"/>
              <a:pPr>
                <a:spcBef>
                  <a:spcPct val="0"/>
                </a:spcBef>
              </a:pPr>
              <a:t>106</a:t>
            </a:fld>
            <a:endParaRPr lang="en-US" altLang="en-US"/>
          </a:p>
        </p:txBody>
      </p:sp>
      <p:sp>
        <p:nvSpPr>
          <p:cNvPr id="361475" name="Rectangle 2">
            <a:extLst>
              <a:ext uri="{FF2B5EF4-FFF2-40B4-BE49-F238E27FC236}">
                <a16:creationId xmlns:a16="http://schemas.microsoft.com/office/drawing/2014/main" id="{319BC596-692A-4E21-94A7-113DFF5C7A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476" name="Rectangle 3">
            <a:extLst>
              <a:ext uri="{FF2B5EF4-FFF2-40B4-BE49-F238E27FC236}">
                <a16:creationId xmlns:a16="http://schemas.microsoft.com/office/drawing/2014/main" id="{83DF0548-6D9E-4594-AB39-426985D05C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4459192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>
            <a:extLst>
              <a:ext uri="{FF2B5EF4-FFF2-40B4-BE49-F238E27FC236}">
                <a16:creationId xmlns:a16="http://schemas.microsoft.com/office/drawing/2014/main" id="{7F25E554-C266-42F4-9A50-6EA15A81AC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F9C308-A672-4D6F-8BCF-37BFF2B266CB}" type="slidenum">
              <a:rPr lang="en-US" altLang="en-US" smtClean="0"/>
              <a:pPr>
                <a:spcBef>
                  <a:spcPct val="0"/>
                </a:spcBef>
              </a:pPr>
              <a:t>107</a:t>
            </a:fld>
            <a:endParaRPr lang="en-US" altLang="en-US"/>
          </a:p>
        </p:txBody>
      </p:sp>
      <p:sp>
        <p:nvSpPr>
          <p:cNvPr id="361475" name="Rectangle 2">
            <a:extLst>
              <a:ext uri="{FF2B5EF4-FFF2-40B4-BE49-F238E27FC236}">
                <a16:creationId xmlns:a16="http://schemas.microsoft.com/office/drawing/2014/main" id="{319BC596-692A-4E21-94A7-113DFF5C7A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476" name="Rectangle 3">
            <a:extLst>
              <a:ext uri="{FF2B5EF4-FFF2-40B4-BE49-F238E27FC236}">
                <a16:creationId xmlns:a16="http://schemas.microsoft.com/office/drawing/2014/main" id="{83DF0548-6D9E-4594-AB39-426985D05C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3970551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7">
            <a:extLst>
              <a:ext uri="{FF2B5EF4-FFF2-40B4-BE49-F238E27FC236}">
                <a16:creationId xmlns:a16="http://schemas.microsoft.com/office/drawing/2014/main" id="{CE4C7612-8E1D-41B1-8E73-C70591A2AC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508912E-08CA-4223-898C-725F2ED1E23C}" type="slidenum">
              <a:rPr lang="en-US" altLang="en-US" smtClean="0"/>
              <a:pPr>
                <a:spcBef>
                  <a:spcPct val="0"/>
                </a:spcBef>
              </a:pPr>
              <a:t>108</a:t>
            </a:fld>
            <a:endParaRPr lang="en-US" altLang="en-US"/>
          </a:p>
        </p:txBody>
      </p:sp>
      <p:sp>
        <p:nvSpPr>
          <p:cNvPr id="363523" name="Rectangle 2">
            <a:extLst>
              <a:ext uri="{FF2B5EF4-FFF2-40B4-BE49-F238E27FC236}">
                <a16:creationId xmlns:a16="http://schemas.microsoft.com/office/drawing/2014/main" id="{5823C2FD-D788-4183-AFD9-35DEEE5B995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3524" name="Rectangle 3">
            <a:extLst>
              <a:ext uri="{FF2B5EF4-FFF2-40B4-BE49-F238E27FC236}">
                <a16:creationId xmlns:a16="http://schemas.microsoft.com/office/drawing/2014/main" id="{AE398253-792B-4084-8EA2-976118D4ECB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137151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7">
            <a:extLst>
              <a:ext uri="{FF2B5EF4-FFF2-40B4-BE49-F238E27FC236}">
                <a16:creationId xmlns:a16="http://schemas.microsoft.com/office/drawing/2014/main" id="{2E4DA92F-DC0B-44C5-8325-40CC0C43374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C8AC5E9-E628-4EA5-A65A-07A2D5D8265B}" type="slidenum">
              <a:rPr lang="en-US" altLang="en-US" smtClean="0"/>
              <a:pPr>
                <a:spcBef>
                  <a:spcPct val="0"/>
                </a:spcBef>
              </a:pPr>
              <a:t>109</a:t>
            </a:fld>
            <a:endParaRPr lang="en-US" altLang="en-US"/>
          </a:p>
        </p:txBody>
      </p:sp>
      <p:sp>
        <p:nvSpPr>
          <p:cNvPr id="365571" name="Rectangle 2">
            <a:extLst>
              <a:ext uri="{FF2B5EF4-FFF2-40B4-BE49-F238E27FC236}">
                <a16:creationId xmlns:a16="http://schemas.microsoft.com/office/drawing/2014/main" id="{FEA5D467-DA5C-492F-8748-A508D679B4B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5572" name="Rectangle 3">
            <a:extLst>
              <a:ext uri="{FF2B5EF4-FFF2-40B4-BE49-F238E27FC236}">
                <a16:creationId xmlns:a16="http://schemas.microsoft.com/office/drawing/2014/main" id="{AD57DCF2-E5AF-445F-B815-1B0AC5F1FF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452363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">
            <a:extLst>
              <a:ext uri="{FF2B5EF4-FFF2-40B4-BE49-F238E27FC236}">
                <a16:creationId xmlns:a16="http://schemas.microsoft.com/office/drawing/2014/main" id="{74E1C8BA-92BE-44CD-945F-EFCE5BE420B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8279036-CC04-4DA3-887C-CF641D1820F9}" type="slidenum">
              <a:rPr lang="en-US" altLang="en-US" smtClean="0"/>
              <a:pPr>
                <a:spcBef>
                  <a:spcPct val="0"/>
                </a:spcBef>
              </a:pPr>
              <a:t>11</a:t>
            </a:fld>
            <a:endParaRPr lang="en-US" altLang="en-US"/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01A70063-BA22-47DB-8E9A-480A0053578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4" name="Rectangle 3">
            <a:extLst>
              <a:ext uri="{FF2B5EF4-FFF2-40B4-BE49-F238E27FC236}">
                <a16:creationId xmlns:a16="http://schemas.microsoft.com/office/drawing/2014/main" id="{D11EA960-C2AE-4445-B115-F04C3DEDDF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359945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7">
            <a:extLst>
              <a:ext uri="{FF2B5EF4-FFF2-40B4-BE49-F238E27FC236}">
                <a16:creationId xmlns:a16="http://schemas.microsoft.com/office/drawing/2014/main" id="{C922B941-D768-4279-B818-7E2712EE9AD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5E69B8C-3A62-4B7A-8FFC-9CA6062DDE97}" type="slidenum">
              <a:rPr lang="en-US" altLang="en-US" smtClean="0"/>
              <a:pPr>
                <a:spcBef>
                  <a:spcPct val="0"/>
                </a:spcBef>
              </a:pPr>
              <a:t>110</a:t>
            </a:fld>
            <a:endParaRPr lang="en-US" altLang="en-US"/>
          </a:p>
        </p:txBody>
      </p:sp>
      <p:sp>
        <p:nvSpPr>
          <p:cNvPr id="367619" name="Rectangle 2">
            <a:extLst>
              <a:ext uri="{FF2B5EF4-FFF2-40B4-BE49-F238E27FC236}">
                <a16:creationId xmlns:a16="http://schemas.microsoft.com/office/drawing/2014/main" id="{63717795-9E90-43ED-90AE-1594BA6FC7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7620" name="Rectangle 3">
            <a:extLst>
              <a:ext uri="{FF2B5EF4-FFF2-40B4-BE49-F238E27FC236}">
                <a16:creationId xmlns:a16="http://schemas.microsoft.com/office/drawing/2014/main" id="{1C503E8E-BE31-4777-8C56-7C38931B3B7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5396760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7">
            <a:extLst>
              <a:ext uri="{FF2B5EF4-FFF2-40B4-BE49-F238E27FC236}">
                <a16:creationId xmlns:a16="http://schemas.microsoft.com/office/drawing/2014/main" id="{F0F50E22-29C5-4894-9A6E-9CA8760C010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2345CC2-8B4E-4FEA-9545-E3E47F499A21}" type="slidenum">
              <a:rPr lang="en-US" altLang="en-US" smtClean="0"/>
              <a:pPr>
                <a:spcBef>
                  <a:spcPct val="0"/>
                </a:spcBef>
              </a:pPr>
              <a:t>111</a:t>
            </a:fld>
            <a:endParaRPr lang="en-US" altLang="en-US"/>
          </a:p>
        </p:txBody>
      </p:sp>
      <p:sp>
        <p:nvSpPr>
          <p:cNvPr id="369667" name="Rectangle 2">
            <a:extLst>
              <a:ext uri="{FF2B5EF4-FFF2-40B4-BE49-F238E27FC236}">
                <a16:creationId xmlns:a16="http://schemas.microsoft.com/office/drawing/2014/main" id="{0970B4A5-26B7-4FBD-A654-96260AC0067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8" name="Rectangle 3">
            <a:extLst>
              <a:ext uri="{FF2B5EF4-FFF2-40B4-BE49-F238E27FC236}">
                <a16:creationId xmlns:a16="http://schemas.microsoft.com/office/drawing/2014/main" id="{7C0CD923-C974-450E-94EA-881B5B8EE9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738820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7">
            <a:extLst>
              <a:ext uri="{FF2B5EF4-FFF2-40B4-BE49-F238E27FC236}">
                <a16:creationId xmlns:a16="http://schemas.microsoft.com/office/drawing/2014/main" id="{F0F50E22-29C5-4894-9A6E-9CA8760C010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2345CC2-8B4E-4FEA-9545-E3E47F499A21}" type="slidenum">
              <a:rPr lang="en-US" altLang="en-US" smtClean="0"/>
              <a:pPr>
                <a:spcBef>
                  <a:spcPct val="0"/>
                </a:spcBef>
              </a:pPr>
              <a:t>112</a:t>
            </a:fld>
            <a:endParaRPr lang="en-US" altLang="en-US"/>
          </a:p>
        </p:txBody>
      </p:sp>
      <p:sp>
        <p:nvSpPr>
          <p:cNvPr id="369667" name="Rectangle 2">
            <a:extLst>
              <a:ext uri="{FF2B5EF4-FFF2-40B4-BE49-F238E27FC236}">
                <a16:creationId xmlns:a16="http://schemas.microsoft.com/office/drawing/2014/main" id="{0970B4A5-26B7-4FBD-A654-96260AC0067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8" name="Rectangle 3">
            <a:extLst>
              <a:ext uri="{FF2B5EF4-FFF2-40B4-BE49-F238E27FC236}">
                <a16:creationId xmlns:a16="http://schemas.microsoft.com/office/drawing/2014/main" id="{7C0CD923-C974-450E-94EA-881B5B8EE9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8733717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7">
            <a:extLst>
              <a:ext uri="{FF2B5EF4-FFF2-40B4-BE49-F238E27FC236}">
                <a16:creationId xmlns:a16="http://schemas.microsoft.com/office/drawing/2014/main" id="{8738ED76-DFB0-4C9C-8964-4870F003C09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79AE659-A4CC-4283-B5E3-89D62051E76C}" type="slidenum">
              <a:rPr lang="en-US" altLang="en-US" smtClean="0"/>
              <a:pPr>
                <a:spcBef>
                  <a:spcPct val="0"/>
                </a:spcBef>
              </a:pPr>
              <a:t>113</a:t>
            </a:fld>
            <a:endParaRPr lang="en-US" altLang="en-US"/>
          </a:p>
        </p:txBody>
      </p:sp>
      <p:sp>
        <p:nvSpPr>
          <p:cNvPr id="371715" name="Rectangle 2">
            <a:extLst>
              <a:ext uri="{FF2B5EF4-FFF2-40B4-BE49-F238E27FC236}">
                <a16:creationId xmlns:a16="http://schemas.microsoft.com/office/drawing/2014/main" id="{404DE8F9-C290-40A0-839D-89A1E94CB02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1716" name="Rectangle 3">
            <a:extLst>
              <a:ext uri="{FF2B5EF4-FFF2-40B4-BE49-F238E27FC236}">
                <a16:creationId xmlns:a16="http://schemas.microsoft.com/office/drawing/2014/main" id="{AE989AFD-5E6A-4AD2-9F55-26B65C4DD2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591510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7">
            <a:extLst>
              <a:ext uri="{FF2B5EF4-FFF2-40B4-BE49-F238E27FC236}">
                <a16:creationId xmlns:a16="http://schemas.microsoft.com/office/drawing/2014/main" id="{F00C40B3-5E6F-45A0-A281-EF7439907E9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AE9E3D3-FC91-4CBC-B42A-54315EA5F3A6}" type="slidenum">
              <a:rPr lang="en-US" altLang="en-US" smtClean="0"/>
              <a:pPr>
                <a:spcBef>
                  <a:spcPct val="0"/>
                </a:spcBef>
              </a:pPr>
              <a:t>114</a:t>
            </a:fld>
            <a:endParaRPr lang="en-US" altLang="en-US"/>
          </a:p>
        </p:txBody>
      </p:sp>
      <p:sp>
        <p:nvSpPr>
          <p:cNvPr id="373763" name="Rectangle 2">
            <a:extLst>
              <a:ext uri="{FF2B5EF4-FFF2-40B4-BE49-F238E27FC236}">
                <a16:creationId xmlns:a16="http://schemas.microsoft.com/office/drawing/2014/main" id="{8987CAA4-7868-4E7E-AC51-65FD5D0B21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3764" name="Rectangle 3">
            <a:extLst>
              <a:ext uri="{FF2B5EF4-FFF2-40B4-BE49-F238E27FC236}">
                <a16:creationId xmlns:a16="http://schemas.microsoft.com/office/drawing/2014/main" id="{F74181C2-5E3C-4234-BE66-7D5C036AE0B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3101440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>
            <a:extLst>
              <a:ext uri="{FF2B5EF4-FFF2-40B4-BE49-F238E27FC236}">
                <a16:creationId xmlns:a16="http://schemas.microsoft.com/office/drawing/2014/main" id="{01BBEABA-E4A6-46C2-86E4-2B8C1E62D8C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AEB88EF-AA73-49FB-8A7F-C478D4DDF219}" type="slidenum">
              <a:rPr lang="en-US" altLang="en-US" smtClean="0"/>
              <a:pPr>
                <a:spcBef>
                  <a:spcPct val="0"/>
                </a:spcBef>
              </a:pPr>
              <a:t>115</a:t>
            </a:fld>
            <a:endParaRPr lang="en-US" altLang="en-US"/>
          </a:p>
        </p:txBody>
      </p:sp>
      <p:sp>
        <p:nvSpPr>
          <p:cNvPr id="375811" name="Rectangle 2">
            <a:extLst>
              <a:ext uri="{FF2B5EF4-FFF2-40B4-BE49-F238E27FC236}">
                <a16:creationId xmlns:a16="http://schemas.microsoft.com/office/drawing/2014/main" id="{57DB33AB-10F5-4805-BF45-014F4415096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5812" name="Rectangle 3">
            <a:extLst>
              <a:ext uri="{FF2B5EF4-FFF2-40B4-BE49-F238E27FC236}">
                <a16:creationId xmlns:a16="http://schemas.microsoft.com/office/drawing/2014/main" id="{61AE7B58-B13F-49AA-B591-4B459A62CB4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633714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Rectangle 7">
            <a:extLst>
              <a:ext uri="{FF2B5EF4-FFF2-40B4-BE49-F238E27FC236}">
                <a16:creationId xmlns:a16="http://schemas.microsoft.com/office/drawing/2014/main" id="{91B7EFB9-C699-45A1-BB17-B1671F1A89E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A81C1F7-F5A7-4F15-B060-DBCDE7E829F4}" type="slidenum">
              <a:rPr lang="en-US" altLang="en-US" smtClean="0"/>
              <a:pPr>
                <a:spcBef>
                  <a:spcPct val="0"/>
                </a:spcBef>
              </a:pPr>
              <a:t>116</a:t>
            </a:fld>
            <a:endParaRPr lang="en-US" altLang="en-US"/>
          </a:p>
        </p:txBody>
      </p:sp>
      <p:sp>
        <p:nvSpPr>
          <p:cNvPr id="377859" name="Rectangle 2">
            <a:extLst>
              <a:ext uri="{FF2B5EF4-FFF2-40B4-BE49-F238E27FC236}">
                <a16:creationId xmlns:a16="http://schemas.microsoft.com/office/drawing/2014/main" id="{E5DD5ECF-D71B-4158-B083-A768B57395F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7860" name="Rectangle 3">
            <a:extLst>
              <a:ext uri="{FF2B5EF4-FFF2-40B4-BE49-F238E27FC236}">
                <a16:creationId xmlns:a16="http://schemas.microsoft.com/office/drawing/2014/main" id="{699A0857-F5CF-408E-8BCE-7835A58A13C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3815846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7">
            <a:extLst>
              <a:ext uri="{FF2B5EF4-FFF2-40B4-BE49-F238E27FC236}">
                <a16:creationId xmlns:a16="http://schemas.microsoft.com/office/drawing/2014/main" id="{9152EDD9-85A1-4117-930A-16DBAA0ADA5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CC3F21C-0604-46A4-8A3E-571CD736259A}" type="slidenum">
              <a:rPr lang="en-US" altLang="en-US" smtClean="0"/>
              <a:pPr>
                <a:spcBef>
                  <a:spcPct val="0"/>
                </a:spcBef>
              </a:pPr>
              <a:t>117</a:t>
            </a:fld>
            <a:endParaRPr lang="en-US" altLang="en-US"/>
          </a:p>
        </p:txBody>
      </p:sp>
      <p:sp>
        <p:nvSpPr>
          <p:cNvPr id="379907" name="Rectangle 2">
            <a:extLst>
              <a:ext uri="{FF2B5EF4-FFF2-40B4-BE49-F238E27FC236}">
                <a16:creationId xmlns:a16="http://schemas.microsoft.com/office/drawing/2014/main" id="{B74F8A92-87C4-43EC-9A9B-4111313C61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9908" name="Rectangle 3">
            <a:extLst>
              <a:ext uri="{FF2B5EF4-FFF2-40B4-BE49-F238E27FC236}">
                <a16:creationId xmlns:a16="http://schemas.microsoft.com/office/drawing/2014/main" id="{D74E17C2-5CAB-4E0D-BE54-113DC9E7418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8949662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Rectangle 7">
            <a:extLst>
              <a:ext uri="{FF2B5EF4-FFF2-40B4-BE49-F238E27FC236}">
                <a16:creationId xmlns:a16="http://schemas.microsoft.com/office/drawing/2014/main" id="{909EEF6F-5787-48A5-B4B9-D26E169AC7F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19EFF01-D6D8-4901-9A26-126CA2447EED}" type="slidenum">
              <a:rPr lang="en-US" altLang="en-US" smtClean="0"/>
              <a:pPr>
                <a:spcBef>
                  <a:spcPct val="0"/>
                </a:spcBef>
              </a:pPr>
              <a:t>118</a:t>
            </a:fld>
            <a:endParaRPr lang="en-US" altLang="en-US"/>
          </a:p>
        </p:txBody>
      </p:sp>
      <p:sp>
        <p:nvSpPr>
          <p:cNvPr id="381955" name="Rectangle 2">
            <a:extLst>
              <a:ext uri="{FF2B5EF4-FFF2-40B4-BE49-F238E27FC236}">
                <a16:creationId xmlns:a16="http://schemas.microsoft.com/office/drawing/2014/main" id="{70962A54-1900-4072-9F96-000EE9DADFD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1956" name="Rectangle 3">
            <a:extLst>
              <a:ext uri="{FF2B5EF4-FFF2-40B4-BE49-F238E27FC236}">
                <a16:creationId xmlns:a16="http://schemas.microsoft.com/office/drawing/2014/main" id="{69775B19-08EF-45E7-BD28-D54A3E168CA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7097347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7">
            <a:extLst>
              <a:ext uri="{FF2B5EF4-FFF2-40B4-BE49-F238E27FC236}">
                <a16:creationId xmlns:a16="http://schemas.microsoft.com/office/drawing/2014/main" id="{70EE745B-55EC-4E55-BFBE-4957ECC66C6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96F19D9-A431-43EB-B845-D0BE1862524E}" type="slidenum">
              <a:rPr lang="en-US" altLang="en-US" smtClean="0"/>
              <a:pPr>
                <a:spcBef>
                  <a:spcPct val="0"/>
                </a:spcBef>
              </a:pPr>
              <a:t>119</a:t>
            </a:fld>
            <a:endParaRPr lang="en-US" altLang="en-US"/>
          </a:p>
        </p:txBody>
      </p:sp>
      <p:sp>
        <p:nvSpPr>
          <p:cNvPr id="384003" name="Rectangle 2">
            <a:extLst>
              <a:ext uri="{FF2B5EF4-FFF2-40B4-BE49-F238E27FC236}">
                <a16:creationId xmlns:a16="http://schemas.microsoft.com/office/drawing/2014/main" id="{F1AD8C1C-DF4E-4974-BA26-65D3267E1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4004" name="Rectangle 3">
            <a:extLst>
              <a:ext uri="{FF2B5EF4-FFF2-40B4-BE49-F238E27FC236}">
                <a16:creationId xmlns:a16="http://schemas.microsoft.com/office/drawing/2014/main" id="{E26CEA86-6042-4BE2-8633-10D6885E4AE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945490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>
            <a:extLst>
              <a:ext uri="{FF2B5EF4-FFF2-40B4-BE49-F238E27FC236}">
                <a16:creationId xmlns:a16="http://schemas.microsoft.com/office/drawing/2014/main" id="{CF1D1380-A01E-458C-9B9F-E15623F3801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ACE964C-86C7-45EE-AF7E-FAA976F7F846}" type="slidenum">
              <a:rPr lang="en-US" altLang="en-US" smtClean="0"/>
              <a:pPr>
                <a:spcBef>
                  <a:spcPct val="0"/>
                </a:spcBef>
              </a:pPr>
              <a:t>12</a:t>
            </a:fld>
            <a:endParaRPr lang="en-US" altLang="en-US"/>
          </a:p>
        </p:txBody>
      </p:sp>
      <p:sp>
        <p:nvSpPr>
          <p:cNvPr id="27651" name="Rectangle 2">
            <a:extLst>
              <a:ext uri="{FF2B5EF4-FFF2-40B4-BE49-F238E27FC236}">
                <a16:creationId xmlns:a16="http://schemas.microsoft.com/office/drawing/2014/main" id="{825B7AD4-CB41-4C1D-BB2E-6EF2640A5F1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52" name="Rectangle 3">
            <a:extLst>
              <a:ext uri="{FF2B5EF4-FFF2-40B4-BE49-F238E27FC236}">
                <a16:creationId xmlns:a16="http://schemas.microsoft.com/office/drawing/2014/main" id="{BB9FB3CD-4EDF-4E50-BBAD-2434FF684F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0148860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7">
            <a:extLst>
              <a:ext uri="{FF2B5EF4-FFF2-40B4-BE49-F238E27FC236}">
                <a16:creationId xmlns:a16="http://schemas.microsoft.com/office/drawing/2014/main" id="{70EE745B-55EC-4E55-BFBE-4957ECC66C6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96F19D9-A431-43EB-B845-D0BE1862524E}" type="slidenum">
              <a:rPr lang="en-US" altLang="en-US" smtClean="0"/>
              <a:pPr>
                <a:spcBef>
                  <a:spcPct val="0"/>
                </a:spcBef>
              </a:pPr>
              <a:t>120</a:t>
            </a:fld>
            <a:endParaRPr lang="en-US" altLang="en-US"/>
          </a:p>
        </p:txBody>
      </p:sp>
      <p:sp>
        <p:nvSpPr>
          <p:cNvPr id="384003" name="Rectangle 2">
            <a:extLst>
              <a:ext uri="{FF2B5EF4-FFF2-40B4-BE49-F238E27FC236}">
                <a16:creationId xmlns:a16="http://schemas.microsoft.com/office/drawing/2014/main" id="{F1AD8C1C-DF4E-4974-BA26-65D3267E1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4004" name="Rectangle 3">
            <a:extLst>
              <a:ext uri="{FF2B5EF4-FFF2-40B4-BE49-F238E27FC236}">
                <a16:creationId xmlns:a16="http://schemas.microsoft.com/office/drawing/2014/main" id="{E26CEA86-6042-4BE2-8633-10D6885E4AE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1144322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7">
            <a:extLst>
              <a:ext uri="{FF2B5EF4-FFF2-40B4-BE49-F238E27FC236}">
                <a16:creationId xmlns:a16="http://schemas.microsoft.com/office/drawing/2014/main" id="{70EE745B-55EC-4E55-BFBE-4957ECC66C6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96F19D9-A431-43EB-B845-D0BE1862524E}" type="slidenum">
              <a:rPr lang="en-US" altLang="en-US" smtClean="0"/>
              <a:pPr>
                <a:spcBef>
                  <a:spcPct val="0"/>
                </a:spcBef>
              </a:pPr>
              <a:t>121</a:t>
            </a:fld>
            <a:endParaRPr lang="en-US" altLang="en-US"/>
          </a:p>
        </p:txBody>
      </p:sp>
      <p:sp>
        <p:nvSpPr>
          <p:cNvPr id="384003" name="Rectangle 2">
            <a:extLst>
              <a:ext uri="{FF2B5EF4-FFF2-40B4-BE49-F238E27FC236}">
                <a16:creationId xmlns:a16="http://schemas.microsoft.com/office/drawing/2014/main" id="{F1AD8C1C-DF4E-4974-BA26-65D3267E1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4004" name="Rectangle 3">
            <a:extLst>
              <a:ext uri="{FF2B5EF4-FFF2-40B4-BE49-F238E27FC236}">
                <a16:creationId xmlns:a16="http://schemas.microsoft.com/office/drawing/2014/main" id="{E26CEA86-6042-4BE2-8633-10D6885E4AE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2420340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7">
            <a:extLst>
              <a:ext uri="{FF2B5EF4-FFF2-40B4-BE49-F238E27FC236}">
                <a16:creationId xmlns:a16="http://schemas.microsoft.com/office/drawing/2014/main" id="{70EE745B-55EC-4E55-BFBE-4957ECC66C6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96F19D9-A431-43EB-B845-D0BE1862524E}" type="slidenum">
              <a:rPr lang="en-US" altLang="en-US" smtClean="0"/>
              <a:pPr>
                <a:spcBef>
                  <a:spcPct val="0"/>
                </a:spcBef>
              </a:pPr>
              <a:t>122</a:t>
            </a:fld>
            <a:endParaRPr lang="en-US" altLang="en-US"/>
          </a:p>
        </p:txBody>
      </p:sp>
      <p:sp>
        <p:nvSpPr>
          <p:cNvPr id="384003" name="Rectangle 2">
            <a:extLst>
              <a:ext uri="{FF2B5EF4-FFF2-40B4-BE49-F238E27FC236}">
                <a16:creationId xmlns:a16="http://schemas.microsoft.com/office/drawing/2014/main" id="{F1AD8C1C-DF4E-4974-BA26-65D3267E1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4004" name="Rectangle 3">
            <a:extLst>
              <a:ext uri="{FF2B5EF4-FFF2-40B4-BE49-F238E27FC236}">
                <a16:creationId xmlns:a16="http://schemas.microsoft.com/office/drawing/2014/main" id="{E26CEA86-6042-4BE2-8633-10D6885E4AE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3096619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7">
            <a:extLst>
              <a:ext uri="{FF2B5EF4-FFF2-40B4-BE49-F238E27FC236}">
                <a16:creationId xmlns:a16="http://schemas.microsoft.com/office/drawing/2014/main" id="{70EE745B-55EC-4E55-BFBE-4957ECC66C6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96F19D9-A431-43EB-B845-D0BE1862524E}" type="slidenum">
              <a:rPr lang="en-US" altLang="en-US" smtClean="0"/>
              <a:pPr>
                <a:spcBef>
                  <a:spcPct val="0"/>
                </a:spcBef>
              </a:pPr>
              <a:t>123</a:t>
            </a:fld>
            <a:endParaRPr lang="en-US" altLang="en-US"/>
          </a:p>
        </p:txBody>
      </p:sp>
      <p:sp>
        <p:nvSpPr>
          <p:cNvPr id="384003" name="Rectangle 2">
            <a:extLst>
              <a:ext uri="{FF2B5EF4-FFF2-40B4-BE49-F238E27FC236}">
                <a16:creationId xmlns:a16="http://schemas.microsoft.com/office/drawing/2014/main" id="{F1AD8C1C-DF4E-4974-BA26-65D3267E1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4004" name="Rectangle 3">
            <a:extLst>
              <a:ext uri="{FF2B5EF4-FFF2-40B4-BE49-F238E27FC236}">
                <a16:creationId xmlns:a16="http://schemas.microsoft.com/office/drawing/2014/main" id="{E26CEA86-6042-4BE2-8633-10D6885E4AE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5034934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Rectangle 7">
            <a:extLst>
              <a:ext uri="{FF2B5EF4-FFF2-40B4-BE49-F238E27FC236}">
                <a16:creationId xmlns:a16="http://schemas.microsoft.com/office/drawing/2014/main" id="{ADC2ADFA-05BB-42E9-BA8E-0A4116F351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20FAF70-6C02-40BB-B81D-97292569DC76}" type="slidenum">
              <a:rPr lang="en-US" altLang="en-US" smtClean="0"/>
              <a:pPr>
                <a:spcBef>
                  <a:spcPct val="0"/>
                </a:spcBef>
              </a:pPr>
              <a:t>124</a:t>
            </a:fld>
            <a:endParaRPr lang="en-US" altLang="en-US"/>
          </a:p>
        </p:txBody>
      </p:sp>
      <p:sp>
        <p:nvSpPr>
          <p:cNvPr id="386051" name="Rectangle 2">
            <a:extLst>
              <a:ext uri="{FF2B5EF4-FFF2-40B4-BE49-F238E27FC236}">
                <a16:creationId xmlns:a16="http://schemas.microsoft.com/office/drawing/2014/main" id="{C2AD0D3B-6726-4007-8E3A-315CD3F6347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6052" name="Rectangle 3">
            <a:extLst>
              <a:ext uri="{FF2B5EF4-FFF2-40B4-BE49-F238E27FC236}">
                <a16:creationId xmlns:a16="http://schemas.microsoft.com/office/drawing/2014/main" id="{4FFA72A5-3BE2-43BA-A321-63740190BE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9992740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Rectangle 7">
            <a:extLst>
              <a:ext uri="{FF2B5EF4-FFF2-40B4-BE49-F238E27FC236}">
                <a16:creationId xmlns:a16="http://schemas.microsoft.com/office/drawing/2014/main" id="{968A61C4-8A64-4794-AA03-06BEA36D339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D8925F-A93F-4916-9405-6DFD6F7AFD82}" type="slidenum">
              <a:rPr lang="en-US" altLang="en-US" smtClean="0"/>
              <a:pPr>
                <a:spcBef>
                  <a:spcPct val="0"/>
                </a:spcBef>
              </a:pPr>
              <a:t>125</a:t>
            </a:fld>
            <a:endParaRPr lang="en-US" altLang="en-US"/>
          </a:p>
        </p:txBody>
      </p:sp>
      <p:sp>
        <p:nvSpPr>
          <p:cNvPr id="388099" name="Rectangle 2">
            <a:extLst>
              <a:ext uri="{FF2B5EF4-FFF2-40B4-BE49-F238E27FC236}">
                <a16:creationId xmlns:a16="http://schemas.microsoft.com/office/drawing/2014/main" id="{8D6E62F4-9116-4D30-81D2-97C8A13AC13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8100" name="Rectangle 3">
            <a:extLst>
              <a:ext uri="{FF2B5EF4-FFF2-40B4-BE49-F238E27FC236}">
                <a16:creationId xmlns:a16="http://schemas.microsoft.com/office/drawing/2014/main" id="{F8FEE067-AC5F-4587-9D63-6E9B16B36A2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0142266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7">
            <a:extLst>
              <a:ext uri="{FF2B5EF4-FFF2-40B4-BE49-F238E27FC236}">
                <a16:creationId xmlns:a16="http://schemas.microsoft.com/office/drawing/2014/main" id="{000209EC-B99A-4B25-99F4-4476EE16966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3AE538B-2F1B-40EC-A92E-B36A61F34EAA}" type="slidenum">
              <a:rPr lang="en-US" altLang="en-US" smtClean="0"/>
              <a:pPr>
                <a:spcBef>
                  <a:spcPct val="0"/>
                </a:spcBef>
              </a:pPr>
              <a:t>126</a:t>
            </a:fld>
            <a:endParaRPr lang="en-US" altLang="en-US"/>
          </a:p>
        </p:txBody>
      </p:sp>
      <p:sp>
        <p:nvSpPr>
          <p:cNvPr id="390147" name="Rectangle 2">
            <a:extLst>
              <a:ext uri="{FF2B5EF4-FFF2-40B4-BE49-F238E27FC236}">
                <a16:creationId xmlns:a16="http://schemas.microsoft.com/office/drawing/2014/main" id="{2220B590-DD76-43A9-81FA-2CCDB8BF7A4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0148" name="Rectangle 3">
            <a:extLst>
              <a:ext uri="{FF2B5EF4-FFF2-40B4-BE49-F238E27FC236}">
                <a16:creationId xmlns:a16="http://schemas.microsoft.com/office/drawing/2014/main" id="{4248E31D-6868-4C65-8F20-306305CC6A9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9978672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4" name="Rectangle 7">
            <a:extLst>
              <a:ext uri="{FF2B5EF4-FFF2-40B4-BE49-F238E27FC236}">
                <a16:creationId xmlns:a16="http://schemas.microsoft.com/office/drawing/2014/main" id="{AD78F237-9508-4465-AF7F-821367377AC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7257F47-B302-4993-AFF2-B78AEC44E9DD}" type="slidenum">
              <a:rPr lang="en-US" altLang="en-US" smtClean="0"/>
              <a:pPr>
                <a:spcBef>
                  <a:spcPct val="0"/>
                </a:spcBef>
              </a:pPr>
              <a:t>127</a:t>
            </a:fld>
            <a:endParaRPr lang="en-US" altLang="en-US"/>
          </a:p>
        </p:txBody>
      </p:sp>
      <p:sp>
        <p:nvSpPr>
          <p:cNvPr id="392195" name="Rectangle 2">
            <a:extLst>
              <a:ext uri="{FF2B5EF4-FFF2-40B4-BE49-F238E27FC236}">
                <a16:creationId xmlns:a16="http://schemas.microsoft.com/office/drawing/2014/main" id="{99DAED72-A347-4904-96BD-2FC1C641714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2196" name="Rectangle 3">
            <a:extLst>
              <a:ext uri="{FF2B5EF4-FFF2-40B4-BE49-F238E27FC236}">
                <a16:creationId xmlns:a16="http://schemas.microsoft.com/office/drawing/2014/main" id="{090F45BA-9332-427E-8E99-1C91E8E281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6900444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>
            <a:extLst>
              <a:ext uri="{FF2B5EF4-FFF2-40B4-BE49-F238E27FC236}">
                <a16:creationId xmlns:a16="http://schemas.microsoft.com/office/drawing/2014/main" id="{F0A99CF0-6CFF-4C0C-9789-E685343B474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CFE006F-08D1-4EC6-AF1F-644B42F641F8}" type="slidenum">
              <a:rPr lang="en-US" altLang="en-US" smtClean="0"/>
              <a:pPr>
                <a:spcBef>
                  <a:spcPct val="0"/>
                </a:spcBef>
              </a:pPr>
              <a:t>128</a:t>
            </a:fld>
            <a:endParaRPr lang="en-US" altLang="en-US"/>
          </a:p>
        </p:txBody>
      </p:sp>
      <p:sp>
        <p:nvSpPr>
          <p:cNvPr id="394243" name="Rectangle 2">
            <a:extLst>
              <a:ext uri="{FF2B5EF4-FFF2-40B4-BE49-F238E27FC236}">
                <a16:creationId xmlns:a16="http://schemas.microsoft.com/office/drawing/2014/main" id="{884FF856-76B4-44C0-8FC7-0A5F6C59DB2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4244" name="Rectangle 3">
            <a:extLst>
              <a:ext uri="{FF2B5EF4-FFF2-40B4-BE49-F238E27FC236}">
                <a16:creationId xmlns:a16="http://schemas.microsoft.com/office/drawing/2014/main" id="{17AE9D86-F3CA-4CBC-AE3C-97C4A4CB0FC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6735919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Rectangle 7">
            <a:extLst>
              <a:ext uri="{FF2B5EF4-FFF2-40B4-BE49-F238E27FC236}">
                <a16:creationId xmlns:a16="http://schemas.microsoft.com/office/drawing/2014/main" id="{DED79544-0652-4F47-9859-D5FCE431571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BD33DBE-6AC8-44B7-8168-B3C14A9EF926}" type="slidenum">
              <a:rPr lang="en-US" altLang="en-US" smtClean="0"/>
              <a:pPr>
                <a:spcBef>
                  <a:spcPct val="0"/>
                </a:spcBef>
              </a:pPr>
              <a:t>129</a:t>
            </a:fld>
            <a:endParaRPr lang="en-US" altLang="en-US"/>
          </a:p>
        </p:txBody>
      </p:sp>
      <p:sp>
        <p:nvSpPr>
          <p:cNvPr id="396291" name="Rectangle 2">
            <a:extLst>
              <a:ext uri="{FF2B5EF4-FFF2-40B4-BE49-F238E27FC236}">
                <a16:creationId xmlns:a16="http://schemas.microsoft.com/office/drawing/2014/main" id="{73C8946A-DE52-4699-8436-34218A33641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6292" name="Rectangle 3">
            <a:extLst>
              <a:ext uri="{FF2B5EF4-FFF2-40B4-BE49-F238E27FC236}">
                <a16:creationId xmlns:a16="http://schemas.microsoft.com/office/drawing/2014/main" id="{B049870A-491E-44C4-8BFC-EED90EFDAA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366907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>
            <a:extLst>
              <a:ext uri="{FF2B5EF4-FFF2-40B4-BE49-F238E27FC236}">
                <a16:creationId xmlns:a16="http://schemas.microsoft.com/office/drawing/2014/main" id="{D343AA68-E6B4-411F-9DBE-56C548FDF74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049DE3E-32DD-4505-B130-8D1DEF77CF8E}" type="slidenum">
              <a:rPr lang="en-US" altLang="en-US" smtClean="0"/>
              <a:pPr>
                <a:spcBef>
                  <a:spcPct val="0"/>
                </a:spcBef>
              </a:pPr>
              <a:t>13</a:t>
            </a:fld>
            <a:endParaRPr lang="en-US" altLang="en-US"/>
          </a:p>
        </p:txBody>
      </p:sp>
      <p:sp>
        <p:nvSpPr>
          <p:cNvPr id="29699" name="Rectangle 2">
            <a:extLst>
              <a:ext uri="{FF2B5EF4-FFF2-40B4-BE49-F238E27FC236}">
                <a16:creationId xmlns:a16="http://schemas.microsoft.com/office/drawing/2014/main" id="{2854B711-8D4C-4B29-96A9-E1D00FDCE2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00" name="Rectangle 3">
            <a:extLst>
              <a:ext uri="{FF2B5EF4-FFF2-40B4-BE49-F238E27FC236}">
                <a16:creationId xmlns:a16="http://schemas.microsoft.com/office/drawing/2014/main" id="{077995A7-7866-41C8-97A0-11FF6C7B742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9946575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7">
            <a:extLst>
              <a:ext uri="{FF2B5EF4-FFF2-40B4-BE49-F238E27FC236}">
                <a16:creationId xmlns:a16="http://schemas.microsoft.com/office/drawing/2014/main" id="{06CA20E5-69AD-4EE7-ACF4-5DC7CF0CCC7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1BB4AA2-8520-4A18-AA2C-0E40243428A5}" type="slidenum">
              <a:rPr lang="en-US" altLang="en-US" smtClean="0"/>
              <a:pPr>
                <a:spcBef>
                  <a:spcPct val="0"/>
                </a:spcBef>
              </a:pPr>
              <a:t>130</a:t>
            </a:fld>
            <a:endParaRPr lang="en-US" altLang="en-US"/>
          </a:p>
        </p:txBody>
      </p:sp>
      <p:sp>
        <p:nvSpPr>
          <p:cNvPr id="398339" name="Rectangle 2">
            <a:extLst>
              <a:ext uri="{FF2B5EF4-FFF2-40B4-BE49-F238E27FC236}">
                <a16:creationId xmlns:a16="http://schemas.microsoft.com/office/drawing/2014/main" id="{063AF2D3-1AB1-45BA-9B16-88441B9208D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8340" name="Rectangle 3">
            <a:extLst>
              <a:ext uri="{FF2B5EF4-FFF2-40B4-BE49-F238E27FC236}">
                <a16:creationId xmlns:a16="http://schemas.microsoft.com/office/drawing/2014/main" id="{00A3547C-EA6A-470C-B5BD-4EE2424F19B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2435104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Rectangle 7">
            <a:extLst>
              <a:ext uri="{FF2B5EF4-FFF2-40B4-BE49-F238E27FC236}">
                <a16:creationId xmlns:a16="http://schemas.microsoft.com/office/drawing/2014/main" id="{4DC53683-7E1B-49DC-B7F5-651CE9F0509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DFAC5FB-BDE0-4BCF-BDDC-345A41F252F6}" type="slidenum">
              <a:rPr lang="en-US" altLang="en-US" smtClean="0"/>
              <a:pPr>
                <a:spcBef>
                  <a:spcPct val="0"/>
                </a:spcBef>
              </a:pPr>
              <a:t>131</a:t>
            </a:fld>
            <a:endParaRPr lang="en-US" altLang="en-US"/>
          </a:p>
        </p:txBody>
      </p:sp>
      <p:sp>
        <p:nvSpPr>
          <p:cNvPr id="400387" name="Rectangle 2">
            <a:extLst>
              <a:ext uri="{FF2B5EF4-FFF2-40B4-BE49-F238E27FC236}">
                <a16:creationId xmlns:a16="http://schemas.microsoft.com/office/drawing/2014/main" id="{B089129A-4898-43DB-9CD7-1E5BDF4D428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0388" name="Rectangle 3">
            <a:extLst>
              <a:ext uri="{FF2B5EF4-FFF2-40B4-BE49-F238E27FC236}">
                <a16:creationId xmlns:a16="http://schemas.microsoft.com/office/drawing/2014/main" id="{8E00D02A-5E85-41DB-B964-479D91B04B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9436309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Rectangle 7">
            <a:extLst>
              <a:ext uri="{FF2B5EF4-FFF2-40B4-BE49-F238E27FC236}">
                <a16:creationId xmlns:a16="http://schemas.microsoft.com/office/drawing/2014/main" id="{B753D7D0-F162-49A8-B14E-0771AAAFAF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E92639B-23BC-436E-8A21-F33CC71A8252}" type="slidenum">
              <a:rPr lang="en-US" altLang="en-US" smtClean="0"/>
              <a:pPr>
                <a:spcBef>
                  <a:spcPct val="0"/>
                </a:spcBef>
              </a:pPr>
              <a:t>132</a:t>
            </a:fld>
            <a:endParaRPr lang="en-US" altLang="en-US"/>
          </a:p>
        </p:txBody>
      </p:sp>
      <p:sp>
        <p:nvSpPr>
          <p:cNvPr id="402435" name="Rectangle 2">
            <a:extLst>
              <a:ext uri="{FF2B5EF4-FFF2-40B4-BE49-F238E27FC236}">
                <a16:creationId xmlns:a16="http://schemas.microsoft.com/office/drawing/2014/main" id="{32BF1845-ADBB-4C51-929B-1C7D5FA5102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2436" name="Rectangle 3">
            <a:extLst>
              <a:ext uri="{FF2B5EF4-FFF2-40B4-BE49-F238E27FC236}">
                <a16:creationId xmlns:a16="http://schemas.microsoft.com/office/drawing/2014/main" id="{035B0385-F474-4753-A032-DD52007A6EE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6968337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7">
            <a:extLst>
              <a:ext uri="{FF2B5EF4-FFF2-40B4-BE49-F238E27FC236}">
                <a16:creationId xmlns:a16="http://schemas.microsoft.com/office/drawing/2014/main" id="{2818B605-E35D-4406-90A0-D283F7EE3F8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F7DA0C5-802E-411A-A782-D0C8F9BE2705}" type="slidenum">
              <a:rPr lang="en-US" altLang="en-US" smtClean="0"/>
              <a:pPr>
                <a:spcBef>
                  <a:spcPct val="0"/>
                </a:spcBef>
              </a:pPr>
              <a:t>133</a:t>
            </a:fld>
            <a:endParaRPr lang="en-US" altLang="en-US"/>
          </a:p>
        </p:txBody>
      </p:sp>
      <p:sp>
        <p:nvSpPr>
          <p:cNvPr id="404483" name="Rectangle 2">
            <a:extLst>
              <a:ext uri="{FF2B5EF4-FFF2-40B4-BE49-F238E27FC236}">
                <a16:creationId xmlns:a16="http://schemas.microsoft.com/office/drawing/2014/main" id="{7F585B7C-D444-4809-A439-3E8A08A0CDF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4484" name="Rectangle 3">
            <a:extLst>
              <a:ext uri="{FF2B5EF4-FFF2-40B4-BE49-F238E27FC236}">
                <a16:creationId xmlns:a16="http://schemas.microsoft.com/office/drawing/2014/main" id="{DB3C3860-A2FC-44BA-82B8-D18C0F4BA1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8462280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7">
            <a:extLst>
              <a:ext uri="{FF2B5EF4-FFF2-40B4-BE49-F238E27FC236}">
                <a16:creationId xmlns:a16="http://schemas.microsoft.com/office/drawing/2014/main" id="{0269F3AA-C0F0-44D3-AA84-754C7B6D95C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169246A-B4C8-438A-B517-AF6A1B58A408}" type="slidenum">
              <a:rPr lang="en-US" altLang="en-US" smtClean="0"/>
              <a:pPr>
                <a:spcBef>
                  <a:spcPct val="0"/>
                </a:spcBef>
              </a:pPr>
              <a:t>134</a:t>
            </a:fld>
            <a:endParaRPr lang="en-US" altLang="en-US"/>
          </a:p>
        </p:txBody>
      </p:sp>
      <p:sp>
        <p:nvSpPr>
          <p:cNvPr id="406531" name="Rectangle 2">
            <a:extLst>
              <a:ext uri="{FF2B5EF4-FFF2-40B4-BE49-F238E27FC236}">
                <a16:creationId xmlns:a16="http://schemas.microsoft.com/office/drawing/2014/main" id="{829F9345-7A62-4876-A7A9-E19CA20FD45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6532" name="Rectangle 3">
            <a:extLst>
              <a:ext uri="{FF2B5EF4-FFF2-40B4-BE49-F238E27FC236}">
                <a16:creationId xmlns:a16="http://schemas.microsoft.com/office/drawing/2014/main" id="{F6467EA3-7145-4528-B432-B421CD4944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2652680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7">
            <a:extLst>
              <a:ext uri="{FF2B5EF4-FFF2-40B4-BE49-F238E27FC236}">
                <a16:creationId xmlns:a16="http://schemas.microsoft.com/office/drawing/2014/main" id="{E8BA9968-2D52-46B5-9DF4-766BBA192F0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A7E4D5F-2476-4517-BB7C-80A259A94195}" type="slidenum">
              <a:rPr lang="en-US" altLang="en-US" smtClean="0"/>
              <a:pPr>
                <a:spcBef>
                  <a:spcPct val="0"/>
                </a:spcBef>
              </a:pPr>
              <a:t>135</a:t>
            </a:fld>
            <a:endParaRPr lang="en-US" altLang="en-US"/>
          </a:p>
        </p:txBody>
      </p:sp>
      <p:sp>
        <p:nvSpPr>
          <p:cNvPr id="408579" name="Rectangle 2">
            <a:extLst>
              <a:ext uri="{FF2B5EF4-FFF2-40B4-BE49-F238E27FC236}">
                <a16:creationId xmlns:a16="http://schemas.microsoft.com/office/drawing/2014/main" id="{DA919217-42B1-4D0A-818A-C9C7A5C6044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8580" name="Rectangle 3">
            <a:extLst>
              <a:ext uri="{FF2B5EF4-FFF2-40B4-BE49-F238E27FC236}">
                <a16:creationId xmlns:a16="http://schemas.microsoft.com/office/drawing/2014/main" id="{DB73C5AA-F7F5-4EBC-89F8-06E848A29F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0097749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7">
            <a:extLst>
              <a:ext uri="{FF2B5EF4-FFF2-40B4-BE49-F238E27FC236}">
                <a16:creationId xmlns:a16="http://schemas.microsoft.com/office/drawing/2014/main" id="{C6E0811D-91EF-4D20-8922-CE03D36A036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ACD1831-481E-467A-BC92-AA29AD9524F7}" type="slidenum">
              <a:rPr lang="en-US" altLang="en-US" smtClean="0"/>
              <a:pPr>
                <a:spcBef>
                  <a:spcPct val="0"/>
                </a:spcBef>
              </a:pPr>
              <a:t>136</a:t>
            </a:fld>
            <a:endParaRPr lang="en-US" altLang="en-US"/>
          </a:p>
        </p:txBody>
      </p:sp>
      <p:sp>
        <p:nvSpPr>
          <p:cNvPr id="410627" name="Rectangle 2">
            <a:extLst>
              <a:ext uri="{FF2B5EF4-FFF2-40B4-BE49-F238E27FC236}">
                <a16:creationId xmlns:a16="http://schemas.microsoft.com/office/drawing/2014/main" id="{50D45A02-CC82-4418-8188-7C6DD417287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0628" name="Rectangle 3">
            <a:extLst>
              <a:ext uri="{FF2B5EF4-FFF2-40B4-BE49-F238E27FC236}">
                <a16:creationId xmlns:a16="http://schemas.microsoft.com/office/drawing/2014/main" id="{ECEB10F6-CF63-4D59-AEDE-B94A6BF92DB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3049028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7">
            <a:extLst>
              <a:ext uri="{FF2B5EF4-FFF2-40B4-BE49-F238E27FC236}">
                <a16:creationId xmlns:a16="http://schemas.microsoft.com/office/drawing/2014/main" id="{469B6490-FD4E-47C5-B41D-FA15B6E859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D7B7A44-916E-4D7C-8DDD-C1B85CF45DEF}" type="slidenum">
              <a:rPr lang="en-US" altLang="en-US" smtClean="0"/>
              <a:pPr>
                <a:spcBef>
                  <a:spcPct val="0"/>
                </a:spcBef>
              </a:pPr>
              <a:t>137</a:t>
            </a:fld>
            <a:endParaRPr lang="en-US" altLang="en-US"/>
          </a:p>
        </p:txBody>
      </p:sp>
      <p:sp>
        <p:nvSpPr>
          <p:cNvPr id="412675" name="Rectangle 2">
            <a:extLst>
              <a:ext uri="{FF2B5EF4-FFF2-40B4-BE49-F238E27FC236}">
                <a16:creationId xmlns:a16="http://schemas.microsoft.com/office/drawing/2014/main" id="{619F5312-63D2-4134-87BF-7E2DDE7976A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2676" name="Rectangle 3">
            <a:extLst>
              <a:ext uri="{FF2B5EF4-FFF2-40B4-BE49-F238E27FC236}">
                <a16:creationId xmlns:a16="http://schemas.microsoft.com/office/drawing/2014/main" id="{F1A46553-6775-4343-A692-6AB9F5CD55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972510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7">
            <a:extLst>
              <a:ext uri="{FF2B5EF4-FFF2-40B4-BE49-F238E27FC236}">
                <a16:creationId xmlns:a16="http://schemas.microsoft.com/office/drawing/2014/main" id="{BE8795D7-77AC-4773-A354-AEBE4FF8584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36DDB80-C06B-400F-84E8-4F3CB96296EA}" type="slidenum">
              <a:rPr lang="en-US" altLang="en-US" smtClean="0"/>
              <a:pPr>
                <a:spcBef>
                  <a:spcPct val="0"/>
                </a:spcBef>
              </a:pPr>
              <a:t>138</a:t>
            </a:fld>
            <a:endParaRPr lang="en-US" altLang="en-US"/>
          </a:p>
        </p:txBody>
      </p:sp>
      <p:sp>
        <p:nvSpPr>
          <p:cNvPr id="414723" name="Rectangle 2">
            <a:extLst>
              <a:ext uri="{FF2B5EF4-FFF2-40B4-BE49-F238E27FC236}">
                <a16:creationId xmlns:a16="http://schemas.microsoft.com/office/drawing/2014/main" id="{829CA644-DA1E-41AE-B39E-59BFD29E187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4724" name="Rectangle 3">
            <a:extLst>
              <a:ext uri="{FF2B5EF4-FFF2-40B4-BE49-F238E27FC236}">
                <a16:creationId xmlns:a16="http://schemas.microsoft.com/office/drawing/2014/main" id="{22960928-A463-4E69-9BD8-965B128A02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427573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7">
            <a:extLst>
              <a:ext uri="{FF2B5EF4-FFF2-40B4-BE49-F238E27FC236}">
                <a16:creationId xmlns:a16="http://schemas.microsoft.com/office/drawing/2014/main" id="{6D3B92AC-5C03-487F-983E-0525653A59D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17107B5-CA30-45AF-94EF-1081BF674DD1}" type="slidenum">
              <a:rPr lang="en-US" altLang="en-US" smtClean="0"/>
              <a:pPr>
                <a:spcBef>
                  <a:spcPct val="0"/>
                </a:spcBef>
              </a:pPr>
              <a:t>139</a:t>
            </a:fld>
            <a:endParaRPr lang="en-US" altLang="en-US"/>
          </a:p>
        </p:txBody>
      </p:sp>
      <p:sp>
        <p:nvSpPr>
          <p:cNvPr id="416771" name="Rectangle 2">
            <a:extLst>
              <a:ext uri="{FF2B5EF4-FFF2-40B4-BE49-F238E27FC236}">
                <a16:creationId xmlns:a16="http://schemas.microsoft.com/office/drawing/2014/main" id="{7B189E93-E555-4389-BDFE-2EBE48EEC4E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6772" name="Rectangle 3">
            <a:extLst>
              <a:ext uri="{FF2B5EF4-FFF2-40B4-BE49-F238E27FC236}">
                <a16:creationId xmlns:a16="http://schemas.microsoft.com/office/drawing/2014/main" id="{A158F857-82A9-4E0E-9C50-FF0FEB23B5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52641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>
            <a:extLst>
              <a:ext uri="{FF2B5EF4-FFF2-40B4-BE49-F238E27FC236}">
                <a16:creationId xmlns:a16="http://schemas.microsoft.com/office/drawing/2014/main" id="{C9EF03B1-619E-43E7-A00F-57291B4520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81B3127-F9DA-4653-95B2-EE75E9B1F029}" type="slidenum">
              <a:rPr lang="en-US" altLang="en-US" smtClean="0"/>
              <a:pPr>
                <a:spcBef>
                  <a:spcPct val="0"/>
                </a:spcBef>
              </a:pPr>
              <a:t>14</a:t>
            </a:fld>
            <a:endParaRPr lang="en-US" altLang="en-US"/>
          </a:p>
        </p:txBody>
      </p:sp>
      <p:sp>
        <p:nvSpPr>
          <p:cNvPr id="31747" name="Rectangle 2">
            <a:extLst>
              <a:ext uri="{FF2B5EF4-FFF2-40B4-BE49-F238E27FC236}">
                <a16:creationId xmlns:a16="http://schemas.microsoft.com/office/drawing/2014/main" id="{0D3A1720-427C-4A4A-8F17-52B13485698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8" name="Rectangle 3">
            <a:extLst>
              <a:ext uri="{FF2B5EF4-FFF2-40B4-BE49-F238E27FC236}">
                <a16:creationId xmlns:a16="http://schemas.microsoft.com/office/drawing/2014/main" id="{3809DFAB-9F43-42CF-BAE2-D4F9847A36E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2902977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Rectangle 7">
            <a:extLst>
              <a:ext uri="{FF2B5EF4-FFF2-40B4-BE49-F238E27FC236}">
                <a16:creationId xmlns:a16="http://schemas.microsoft.com/office/drawing/2014/main" id="{9D43A7E2-E4B4-420C-8572-F9284671F57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E99557C-39AC-4E24-855E-2E5F9E5EDF24}" type="slidenum">
              <a:rPr lang="en-US" altLang="en-US" smtClean="0"/>
              <a:pPr>
                <a:spcBef>
                  <a:spcPct val="0"/>
                </a:spcBef>
              </a:pPr>
              <a:t>140</a:t>
            </a:fld>
            <a:endParaRPr lang="en-US" altLang="en-US"/>
          </a:p>
        </p:txBody>
      </p:sp>
      <p:sp>
        <p:nvSpPr>
          <p:cNvPr id="418819" name="Rectangle 2">
            <a:extLst>
              <a:ext uri="{FF2B5EF4-FFF2-40B4-BE49-F238E27FC236}">
                <a16:creationId xmlns:a16="http://schemas.microsoft.com/office/drawing/2014/main" id="{047DA30B-FFCC-4958-9693-FEBAAE032D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8820" name="Rectangle 3">
            <a:extLst>
              <a:ext uri="{FF2B5EF4-FFF2-40B4-BE49-F238E27FC236}">
                <a16:creationId xmlns:a16="http://schemas.microsoft.com/office/drawing/2014/main" id="{F82141B6-B834-4348-9DD6-6EB50025D40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0485557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Rectangle 7">
            <a:extLst>
              <a:ext uri="{FF2B5EF4-FFF2-40B4-BE49-F238E27FC236}">
                <a16:creationId xmlns:a16="http://schemas.microsoft.com/office/drawing/2014/main" id="{DBB8CE83-A880-45CF-ABAF-75D32DA2601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F99EE5A-5738-4A05-BEFD-D25AD056CFEF}" type="slidenum">
              <a:rPr lang="en-US" altLang="en-US" smtClean="0"/>
              <a:pPr>
                <a:spcBef>
                  <a:spcPct val="0"/>
                </a:spcBef>
              </a:pPr>
              <a:t>141</a:t>
            </a:fld>
            <a:endParaRPr lang="en-US" altLang="en-US"/>
          </a:p>
        </p:txBody>
      </p:sp>
      <p:sp>
        <p:nvSpPr>
          <p:cNvPr id="420867" name="Rectangle 2">
            <a:extLst>
              <a:ext uri="{FF2B5EF4-FFF2-40B4-BE49-F238E27FC236}">
                <a16:creationId xmlns:a16="http://schemas.microsoft.com/office/drawing/2014/main" id="{17D09D95-BF50-4A25-AC30-C76A9744BFD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0868" name="Rectangle 3">
            <a:extLst>
              <a:ext uri="{FF2B5EF4-FFF2-40B4-BE49-F238E27FC236}">
                <a16:creationId xmlns:a16="http://schemas.microsoft.com/office/drawing/2014/main" id="{5A6C6E08-4CD0-4E71-B096-14F925855A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7954243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7">
            <a:extLst>
              <a:ext uri="{FF2B5EF4-FFF2-40B4-BE49-F238E27FC236}">
                <a16:creationId xmlns:a16="http://schemas.microsoft.com/office/drawing/2014/main" id="{BA8B12D9-F23E-4127-8C29-2DBBE63DE3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043A005-C29D-40B5-A14E-D38A780F28EB}" type="slidenum">
              <a:rPr lang="en-US" altLang="en-US" smtClean="0"/>
              <a:pPr>
                <a:spcBef>
                  <a:spcPct val="0"/>
                </a:spcBef>
              </a:pPr>
              <a:t>142</a:t>
            </a:fld>
            <a:endParaRPr lang="en-US" altLang="en-US"/>
          </a:p>
        </p:txBody>
      </p:sp>
      <p:sp>
        <p:nvSpPr>
          <p:cNvPr id="422915" name="Rectangle 2">
            <a:extLst>
              <a:ext uri="{FF2B5EF4-FFF2-40B4-BE49-F238E27FC236}">
                <a16:creationId xmlns:a16="http://schemas.microsoft.com/office/drawing/2014/main" id="{1C45573E-E1B5-4706-BF94-097544D76A6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2916" name="Rectangle 3">
            <a:extLst>
              <a:ext uri="{FF2B5EF4-FFF2-40B4-BE49-F238E27FC236}">
                <a16:creationId xmlns:a16="http://schemas.microsoft.com/office/drawing/2014/main" id="{DE18A02C-9795-4685-9FAD-5D5B2DBFD4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2375896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7">
            <a:extLst>
              <a:ext uri="{FF2B5EF4-FFF2-40B4-BE49-F238E27FC236}">
                <a16:creationId xmlns:a16="http://schemas.microsoft.com/office/drawing/2014/main" id="{E5B282F3-6A50-40D0-9FF2-201E349AA5F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6BBCFEA-98A6-4AB1-B507-5F95179F0750}" type="slidenum">
              <a:rPr lang="en-US" altLang="en-US" smtClean="0"/>
              <a:pPr>
                <a:spcBef>
                  <a:spcPct val="0"/>
                </a:spcBef>
              </a:pPr>
              <a:t>143</a:t>
            </a:fld>
            <a:endParaRPr lang="en-US" altLang="en-US"/>
          </a:p>
        </p:txBody>
      </p:sp>
      <p:sp>
        <p:nvSpPr>
          <p:cNvPr id="424963" name="Rectangle 2">
            <a:extLst>
              <a:ext uri="{FF2B5EF4-FFF2-40B4-BE49-F238E27FC236}">
                <a16:creationId xmlns:a16="http://schemas.microsoft.com/office/drawing/2014/main" id="{9E1421EB-D39B-4AFC-A9B5-7ECFB3F9CC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4964" name="Rectangle 3">
            <a:extLst>
              <a:ext uri="{FF2B5EF4-FFF2-40B4-BE49-F238E27FC236}">
                <a16:creationId xmlns:a16="http://schemas.microsoft.com/office/drawing/2014/main" id="{B8312172-FEE8-429D-91BC-36527584B78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0003461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7">
            <a:extLst>
              <a:ext uri="{FF2B5EF4-FFF2-40B4-BE49-F238E27FC236}">
                <a16:creationId xmlns:a16="http://schemas.microsoft.com/office/drawing/2014/main" id="{686F1E95-64E5-419E-B3AC-209B75484F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E6A417-B6C5-4467-AF01-ECB453098432}" type="slidenum">
              <a:rPr lang="en-US" altLang="en-US" smtClean="0"/>
              <a:pPr>
                <a:spcBef>
                  <a:spcPct val="0"/>
                </a:spcBef>
              </a:pPr>
              <a:t>144</a:t>
            </a:fld>
            <a:endParaRPr lang="en-US" altLang="en-US"/>
          </a:p>
        </p:txBody>
      </p:sp>
      <p:sp>
        <p:nvSpPr>
          <p:cNvPr id="437251" name="Rectangle 2">
            <a:extLst>
              <a:ext uri="{FF2B5EF4-FFF2-40B4-BE49-F238E27FC236}">
                <a16:creationId xmlns:a16="http://schemas.microsoft.com/office/drawing/2014/main" id="{10149DA2-38E7-47D2-8D54-F5A5CA1D26A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7252" name="Rectangle 3">
            <a:extLst>
              <a:ext uri="{FF2B5EF4-FFF2-40B4-BE49-F238E27FC236}">
                <a16:creationId xmlns:a16="http://schemas.microsoft.com/office/drawing/2014/main" id="{309FB068-160C-4834-9720-BBFC80051F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2249250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7">
            <a:extLst>
              <a:ext uri="{FF2B5EF4-FFF2-40B4-BE49-F238E27FC236}">
                <a16:creationId xmlns:a16="http://schemas.microsoft.com/office/drawing/2014/main" id="{686F1E95-64E5-419E-B3AC-209B75484F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E6A417-B6C5-4467-AF01-ECB453098432}" type="slidenum">
              <a:rPr lang="en-US" altLang="en-US" smtClean="0"/>
              <a:pPr>
                <a:spcBef>
                  <a:spcPct val="0"/>
                </a:spcBef>
              </a:pPr>
              <a:t>145</a:t>
            </a:fld>
            <a:endParaRPr lang="en-US" altLang="en-US"/>
          </a:p>
        </p:txBody>
      </p:sp>
      <p:sp>
        <p:nvSpPr>
          <p:cNvPr id="437251" name="Rectangle 2">
            <a:extLst>
              <a:ext uri="{FF2B5EF4-FFF2-40B4-BE49-F238E27FC236}">
                <a16:creationId xmlns:a16="http://schemas.microsoft.com/office/drawing/2014/main" id="{10149DA2-38E7-47D2-8D54-F5A5CA1D26A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7252" name="Rectangle 3">
            <a:extLst>
              <a:ext uri="{FF2B5EF4-FFF2-40B4-BE49-F238E27FC236}">
                <a16:creationId xmlns:a16="http://schemas.microsoft.com/office/drawing/2014/main" id="{309FB068-160C-4834-9720-BBFC80051F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5878643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7">
            <a:extLst>
              <a:ext uri="{FF2B5EF4-FFF2-40B4-BE49-F238E27FC236}">
                <a16:creationId xmlns:a16="http://schemas.microsoft.com/office/drawing/2014/main" id="{686F1E95-64E5-419E-B3AC-209B75484F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E6A417-B6C5-4467-AF01-ECB453098432}" type="slidenum">
              <a:rPr lang="en-US" altLang="en-US" smtClean="0"/>
              <a:pPr>
                <a:spcBef>
                  <a:spcPct val="0"/>
                </a:spcBef>
              </a:pPr>
              <a:t>146</a:t>
            </a:fld>
            <a:endParaRPr lang="en-US" altLang="en-US"/>
          </a:p>
        </p:txBody>
      </p:sp>
      <p:sp>
        <p:nvSpPr>
          <p:cNvPr id="437251" name="Rectangle 2">
            <a:extLst>
              <a:ext uri="{FF2B5EF4-FFF2-40B4-BE49-F238E27FC236}">
                <a16:creationId xmlns:a16="http://schemas.microsoft.com/office/drawing/2014/main" id="{10149DA2-38E7-47D2-8D54-F5A5CA1D26A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7252" name="Rectangle 3">
            <a:extLst>
              <a:ext uri="{FF2B5EF4-FFF2-40B4-BE49-F238E27FC236}">
                <a16:creationId xmlns:a16="http://schemas.microsoft.com/office/drawing/2014/main" id="{309FB068-160C-4834-9720-BBFC80051F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845649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7">
            <a:extLst>
              <a:ext uri="{FF2B5EF4-FFF2-40B4-BE49-F238E27FC236}">
                <a16:creationId xmlns:a16="http://schemas.microsoft.com/office/drawing/2014/main" id="{686F1E95-64E5-419E-B3AC-209B75484F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E6A417-B6C5-4467-AF01-ECB453098432}" type="slidenum">
              <a:rPr lang="en-US" altLang="en-US" smtClean="0"/>
              <a:pPr>
                <a:spcBef>
                  <a:spcPct val="0"/>
                </a:spcBef>
              </a:pPr>
              <a:t>147</a:t>
            </a:fld>
            <a:endParaRPr lang="en-US" altLang="en-US"/>
          </a:p>
        </p:txBody>
      </p:sp>
      <p:sp>
        <p:nvSpPr>
          <p:cNvPr id="437251" name="Rectangle 2">
            <a:extLst>
              <a:ext uri="{FF2B5EF4-FFF2-40B4-BE49-F238E27FC236}">
                <a16:creationId xmlns:a16="http://schemas.microsoft.com/office/drawing/2014/main" id="{10149DA2-38E7-47D2-8D54-F5A5CA1D26A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7252" name="Rectangle 3">
            <a:extLst>
              <a:ext uri="{FF2B5EF4-FFF2-40B4-BE49-F238E27FC236}">
                <a16:creationId xmlns:a16="http://schemas.microsoft.com/office/drawing/2014/main" id="{309FB068-160C-4834-9720-BBFC80051F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2339906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7">
            <a:extLst>
              <a:ext uri="{FF2B5EF4-FFF2-40B4-BE49-F238E27FC236}">
                <a16:creationId xmlns:a16="http://schemas.microsoft.com/office/drawing/2014/main" id="{686F1E95-64E5-419E-B3AC-209B75484F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E6A417-B6C5-4467-AF01-ECB453098432}" type="slidenum">
              <a:rPr lang="en-US" altLang="en-US" smtClean="0"/>
              <a:pPr>
                <a:spcBef>
                  <a:spcPct val="0"/>
                </a:spcBef>
              </a:pPr>
              <a:t>148</a:t>
            </a:fld>
            <a:endParaRPr lang="en-US" altLang="en-US"/>
          </a:p>
        </p:txBody>
      </p:sp>
      <p:sp>
        <p:nvSpPr>
          <p:cNvPr id="437251" name="Rectangle 2">
            <a:extLst>
              <a:ext uri="{FF2B5EF4-FFF2-40B4-BE49-F238E27FC236}">
                <a16:creationId xmlns:a16="http://schemas.microsoft.com/office/drawing/2014/main" id="{10149DA2-38E7-47D2-8D54-F5A5CA1D26A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7252" name="Rectangle 3">
            <a:extLst>
              <a:ext uri="{FF2B5EF4-FFF2-40B4-BE49-F238E27FC236}">
                <a16:creationId xmlns:a16="http://schemas.microsoft.com/office/drawing/2014/main" id="{309FB068-160C-4834-9720-BBFC80051F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1849375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7">
            <a:extLst>
              <a:ext uri="{FF2B5EF4-FFF2-40B4-BE49-F238E27FC236}">
                <a16:creationId xmlns:a16="http://schemas.microsoft.com/office/drawing/2014/main" id="{686F1E95-64E5-419E-B3AC-209B75484F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5E6A417-B6C5-4467-AF01-ECB453098432}" type="slidenum">
              <a:rPr lang="en-US" altLang="en-US" smtClean="0"/>
              <a:pPr>
                <a:spcBef>
                  <a:spcPct val="0"/>
                </a:spcBef>
              </a:pPr>
              <a:t>149</a:t>
            </a:fld>
            <a:endParaRPr lang="en-US" altLang="en-US"/>
          </a:p>
        </p:txBody>
      </p:sp>
      <p:sp>
        <p:nvSpPr>
          <p:cNvPr id="437251" name="Rectangle 2">
            <a:extLst>
              <a:ext uri="{FF2B5EF4-FFF2-40B4-BE49-F238E27FC236}">
                <a16:creationId xmlns:a16="http://schemas.microsoft.com/office/drawing/2014/main" id="{10149DA2-38E7-47D2-8D54-F5A5CA1D26A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7252" name="Rectangle 3">
            <a:extLst>
              <a:ext uri="{FF2B5EF4-FFF2-40B4-BE49-F238E27FC236}">
                <a16:creationId xmlns:a16="http://schemas.microsoft.com/office/drawing/2014/main" id="{309FB068-160C-4834-9720-BBFC80051F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423634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">
            <a:extLst>
              <a:ext uri="{FF2B5EF4-FFF2-40B4-BE49-F238E27FC236}">
                <a16:creationId xmlns:a16="http://schemas.microsoft.com/office/drawing/2014/main" id="{64108A47-8F42-4E96-A8FD-51959FEC498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5B4A1AF-64EC-47B2-8548-BF1B2F397E89}" type="slidenum">
              <a:rPr lang="en-US" altLang="en-US" smtClean="0"/>
              <a:pPr>
                <a:spcBef>
                  <a:spcPct val="0"/>
                </a:spcBef>
              </a:pPr>
              <a:t>15</a:t>
            </a:fld>
            <a:endParaRPr lang="en-US" altLang="en-US"/>
          </a:p>
        </p:txBody>
      </p:sp>
      <p:sp>
        <p:nvSpPr>
          <p:cNvPr id="33795" name="Rectangle 2">
            <a:extLst>
              <a:ext uri="{FF2B5EF4-FFF2-40B4-BE49-F238E27FC236}">
                <a16:creationId xmlns:a16="http://schemas.microsoft.com/office/drawing/2014/main" id="{7C3B2FE9-664A-4B2C-A1C6-53ABABC49D7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9C32E1CA-5098-4179-8CF0-1BC2F3B5AA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144034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8" name="Rectangle 7">
            <a:extLst>
              <a:ext uri="{FF2B5EF4-FFF2-40B4-BE49-F238E27FC236}">
                <a16:creationId xmlns:a16="http://schemas.microsoft.com/office/drawing/2014/main" id="{E9C0F41A-DAC0-43A9-BC6E-1CC6C5CD70E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CF1FFCB-260C-4C3D-B197-9E9C84A986CB}" type="slidenum">
              <a:rPr lang="en-US" altLang="en-US" smtClean="0"/>
              <a:pPr>
                <a:spcBef>
                  <a:spcPct val="0"/>
                </a:spcBef>
              </a:pPr>
              <a:t>150</a:t>
            </a:fld>
            <a:endParaRPr lang="en-US" altLang="en-US"/>
          </a:p>
        </p:txBody>
      </p:sp>
      <p:sp>
        <p:nvSpPr>
          <p:cNvPr id="439299" name="Rectangle 2">
            <a:extLst>
              <a:ext uri="{FF2B5EF4-FFF2-40B4-BE49-F238E27FC236}">
                <a16:creationId xmlns:a16="http://schemas.microsoft.com/office/drawing/2014/main" id="{9898A790-4979-4994-B272-361E0602B09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9300" name="Rectangle 3">
            <a:extLst>
              <a:ext uri="{FF2B5EF4-FFF2-40B4-BE49-F238E27FC236}">
                <a16:creationId xmlns:a16="http://schemas.microsoft.com/office/drawing/2014/main" id="{4DA8388B-0174-45AD-9BAC-45A2707A6F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5024325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6" name="Rectangle 7">
            <a:extLst>
              <a:ext uri="{FF2B5EF4-FFF2-40B4-BE49-F238E27FC236}">
                <a16:creationId xmlns:a16="http://schemas.microsoft.com/office/drawing/2014/main" id="{7646A675-EA0D-4CFC-8568-6D2F678D181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C6FADB1-D811-4E88-9D17-49836F57549A}" type="slidenum">
              <a:rPr lang="en-US" altLang="en-US" smtClean="0"/>
              <a:pPr>
                <a:spcBef>
                  <a:spcPct val="0"/>
                </a:spcBef>
              </a:pPr>
              <a:t>151</a:t>
            </a:fld>
            <a:endParaRPr lang="en-US" altLang="en-US"/>
          </a:p>
        </p:txBody>
      </p:sp>
      <p:sp>
        <p:nvSpPr>
          <p:cNvPr id="441347" name="Rectangle 2">
            <a:extLst>
              <a:ext uri="{FF2B5EF4-FFF2-40B4-BE49-F238E27FC236}">
                <a16:creationId xmlns:a16="http://schemas.microsoft.com/office/drawing/2014/main" id="{FCE46DF4-EEB9-461D-8EDD-C28B0BA25F7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1348" name="Rectangle 3">
            <a:extLst>
              <a:ext uri="{FF2B5EF4-FFF2-40B4-BE49-F238E27FC236}">
                <a16:creationId xmlns:a16="http://schemas.microsoft.com/office/drawing/2014/main" id="{0EED7C37-2CDA-426F-9722-76C13E67E3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6434387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7">
            <a:extLst>
              <a:ext uri="{FF2B5EF4-FFF2-40B4-BE49-F238E27FC236}">
                <a16:creationId xmlns:a16="http://schemas.microsoft.com/office/drawing/2014/main" id="{365B8D5F-0D1F-410F-A653-A60F0EE897A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46CAD72-19C1-4B9E-B765-F47E1ED2FEEA}" type="slidenum">
              <a:rPr lang="en-US" altLang="en-US" smtClean="0"/>
              <a:pPr>
                <a:spcBef>
                  <a:spcPct val="0"/>
                </a:spcBef>
              </a:pPr>
              <a:t>152</a:t>
            </a:fld>
            <a:endParaRPr lang="en-US" altLang="en-US"/>
          </a:p>
        </p:txBody>
      </p:sp>
      <p:sp>
        <p:nvSpPr>
          <p:cNvPr id="443395" name="Rectangle 2">
            <a:extLst>
              <a:ext uri="{FF2B5EF4-FFF2-40B4-BE49-F238E27FC236}">
                <a16:creationId xmlns:a16="http://schemas.microsoft.com/office/drawing/2014/main" id="{B2AE9EB1-A350-456A-9CB6-630C52B453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3396" name="Rectangle 3">
            <a:extLst>
              <a:ext uri="{FF2B5EF4-FFF2-40B4-BE49-F238E27FC236}">
                <a16:creationId xmlns:a16="http://schemas.microsoft.com/office/drawing/2014/main" id="{C1B5E33E-100A-4EDE-8391-3FA742B773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297827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ectangle 7">
            <a:extLst>
              <a:ext uri="{FF2B5EF4-FFF2-40B4-BE49-F238E27FC236}">
                <a16:creationId xmlns:a16="http://schemas.microsoft.com/office/drawing/2014/main" id="{24B81CBB-DBF7-4D4A-A80F-1381367C4B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6A0C06A-C3F2-4C7E-9369-D51B71EB53B4}" type="slidenum">
              <a:rPr lang="en-US" altLang="en-US" smtClean="0"/>
              <a:pPr>
                <a:spcBef>
                  <a:spcPct val="0"/>
                </a:spcBef>
              </a:pPr>
              <a:t>153</a:t>
            </a:fld>
            <a:endParaRPr lang="en-US" altLang="en-US"/>
          </a:p>
        </p:txBody>
      </p:sp>
      <p:sp>
        <p:nvSpPr>
          <p:cNvPr id="445443" name="Rectangle 2">
            <a:extLst>
              <a:ext uri="{FF2B5EF4-FFF2-40B4-BE49-F238E27FC236}">
                <a16:creationId xmlns:a16="http://schemas.microsoft.com/office/drawing/2014/main" id="{FF532C7A-D901-4766-A89D-4956BCF738A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5444" name="Rectangle 3">
            <a:extLst>
              <a:ext uri="{FF2B5EF4-FFF2-40B4-BE49-F238E27FC236}">
                <a16:creationId xmlns:a16="http://schemas.microsoft.com/office/drawing/2014/main" id="{7A2D715F-D80C-4A08-BA46-0F40FAF90D7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5621084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7">
            <a:extLst>
              <a:ext uri="{FF2B5EF4-FFF2-40B4-BE49-F238E27FC236}">
                <a16:creationId xmlns:a16="http://schemas.microsoft.com/office/drawing/2014/main" id="{58F2DF3A-785C-480F-8147-3709A9F841C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3A15CEC-7AD1-4747-AD90-8E7D24DCFED5}" type="slidenum">
              <a:rPr lang="en-US" altLang="en-US" smtClean="0"/>
              <a:pPr>
                <a:spcBef>
                  <a:spcPct val="0"/>
                </a:spcBef>
              </a:pPr>
              <a:t>154</a:t>
            </a:fld>
            <a:endParaRPr lang="en-US" altLang="en-US"/>
          </a:p>
        </p:txBody>
      </p:sp>
      <p:sp>
        <p:nvSpPr>
          <p:cNvPr id="447491" name="Rectangle 2">
            <a:extLst>
              <a:ext uri="{FF2B5EF4-FFF2-40B4-BE49-F238E27FC236}">
                <a16:creationId xmlns:a16="http://schemas.microsoft.com/office/drawing/2014/main" id="{F1817A8F-F290-46BD-8860-E95BD2956C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7492" name="Rectangle 3">
            <a:extLst>
              <a:ext uri="{FF2B5EF4-FFF2-40B4-BE49-F238E27FC236}">
                <a16:creationId xmlns:a16="http://schemas.microsoft.com/office/drawing/2014/main" id="{07601860-73F3-462E-B78C-91496F906A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0136630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7">
            <a:extLst>
              <a:ext uri="{FF2B5EF4-FFF2-40B4-BE49-F238E27FC236}">
                <a16:creationId xmlns:a16="http://schemas.microsoft.com/office/drawing/2014/main" id="{97C147CA-5E26-450B-B058-88D6C767D8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2B8AE89-CAF9-41A0-8A36-ADFCB16B2EA2}" type="slidenum">
              <a:rPr lang="en-US" altLang="en-US" smtClean="0"/>
              <a:pPr>
                <a:spcBef>
                  <a:spcPct val="0"/>
                </a:spcBef>
              </a:pPr>
              <a:t>155</a:t>
            </a:fld>
            <a:endParaRPr lang="en-US" altLang="en-US"/>
          </a:p>
        </p:txBody>
      </p:sp>
      <p:sp>
        <p:nvSpPr>
          <p:cNvPr id="449539" name="Rectangle 2">
            <a:extLst>
              <a:ext uri="{FF2B5EF4-FFF2-40B4-BE49-F238E27FC236}">
                <a16:creationId xmlns:a16="http://schemas.microsoft.com/office/drawing/2014/main" id="{7E5FED77-B4C2-4B04-BEDD-3F6300BE28C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9540" name="Rectangle 3">
            <a:extLst>
              <a:ext uri="{FF2B5EF4-FFF2-40B4-BE49-F238E27FC236}">
                <a16:creationId xmlns:a16="http://schemas.microsoft.com/office/drawing/2014/main" id="{A71CF6B0-0C0C-48C9-A092-B1EC266AC7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9005119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Rectangle 7">
            <a:extLst>
              <a:ext uri="{FF2B5EF4-FFF2-40B4-BE49-F238E27FC236}">
                <a16:creationId xmlns:a16="http://schemas.microsoft.com/office/drawing/2014/main" id="{7C0E94BF-244C-4709-98F5-1F877E2F4B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221AF29-723C-469E-8CAD-46200CCD9E29}" type="slidenum">
              <a:rPr lang="en-US" altLang="en-US" smtClean="0"/>
              <a:pPr>
                <a:spcBef>
                  <a:spcPct val="0"/>
                </a:spcBef>
              </a:pPr>
              <a:t>156</a:t>
            </a:fld>
            <a:endParaRPr lang="en-US" altLang="en-US"/>
          </a:p>
        </p:txBody>
      </p:sp>
      <p:sp>
        <p:nvSpPr>
          <p:cNvPr id="451587" name="Rectangle 2">
            <a:extLst>
              <a:ext uri="{FF2B5EF4-FFF2-40B4-BE49-F238E27FC236}">
                <a16:creationId xmlns:a16="http://schemas.microsoft.com/office/drawing/2014/main" id="{23B95981-8A80-4935-BC0E-CCD4780EAEB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1588" name="Rectangle 3">
            <a:extLst>
              <a:ext uri="{FF2B5EF4-FFF2-40B4-BE49-F238E27FC236}">
                <a16:creationId xmlns:a16="http://schemas.microsoft.com/office/drawing/2014/main" id="{B2D6F895-BE5F-4F69-B2B9-C6879CBF14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0843900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ectangle 7">
            <a:extLst>
              <a:ext uri="{FF2B5EF4-FFF2-40B4-BE49-F238E27FC236}">
                <a16:creationId xmlns:a16="http://schemas.microsoft.com/office/drawing/2014/main" id="{EFDE34F3-EB15-4EED-8E94-710AAB0E7E6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55C0177-4335-4F9A-8D25-107923A8454E}" type="slidenum">
              <a:rPr lang="en-US" altLang="en-US" smtClean="0"/>
              <a:pPr>
                <a:spcBef>
                  <a:spcPct val="0"/>
                </a:spcBef>
              </a:pPr>
              <a:t>157</a:t>
            </a:fld>
            <a:endParaRPr lang="en-US" altLang="en-US"/>
          </a:p>
        </p:txBody>
      </p:sp>
      <p:sp>
        <p:nvSpPr>
          <p:cNvPr id="453635" name="Rectangle 2">
            <a:extLst>
              <a:ext uri="{FF2B5EF4-FFF2-40B4-BE49-F238E27FC236}">
                <a16:creationId xmlns:a16="http://schemas.microsoft.com/office/drawing/2014/main" id="{E1755BD9-8E12-428F-B444-4BF07AC3A66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3636" name="Rectangle 3">
            <a:extLst>
              <a:ext uri="{FF2B5EF4-FFF2-40B4-BE49-F238E27FC236}">
                <a16:creationId xmlns:a16="http://schemas.microsoft.com/office/drawing/2014/main" id="{595E18CF-D31E-43CF-99EF-BA888CAFD79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1412692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7">
            <a:extLst>
              <a:ext uri="{FF2B5EF4-FFF2-40B4-BE49-F238E27FC236}">
                <a16:creationId xmlns:a16="http://schemas.microsoft.com/office/drawing/2014/main" id="{5AC75029-82D4-4F9C-A447-864B6CB6FA3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B16E88F-6E30-40CB-BE05-FB83D85921D7}" type="slidenum">
              <a:rPr lang="en-US" altLang="en-US" smtClean="0"/>
              <a:pPr>
                <a:spcBef>
                  <a:spcPct val="0"/>
                </a:spcBef>
              </a:pPr>
              <a:t>158</a:t>
            </a:fld>
            <a:endParaRPr lang="en-US" altLang="en-US"/>
          </a:p>
        </p:txBody>
      </p:sp>
      <p:sp>
        <p:nvSpPr>
          <p:cNvPr id="455683" name="Rectangle 2">
            <a:extLst>
              <a:ext uri="{FF2B5EF4-FFF2-40B4-BE49-F238E27FC236}">
                <a16:creationId xmlns:a16="http://schemas.microsoft.com/office/drawing/2014/main" id="{43D8E965-5172-4062-A05E-CB6DE0CDCBE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5684" name="Rectangle 3">
            <a:extLst>
              <a:ext uri="{FF2B5EF4-FFF2-40B4-BE49-F238E27FC236}">
                <a16:creationId xmlns:a16="http://schemas.microsoft.com/office/drawing/2014/main" id="{8FF8F992-BC92-44DB-A6AA-D6D9892262E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0441305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Rectangle 7">
            <a:extLst>
              <a:ext uri="{FF2B5EF4-FFF2-40B4-BE49-F238E27FC236}">
                <a16:creationId xmlns:a16="http://schemas.microsoft.com/office/drawing/2014/main" id="{3166D3F8-904F-40E1-A35D-7574B05ACE4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057AC11-6562-46B7-97F9-3F501F8A4260}" type="slidenum">
              <a:rPr lang="en-US" altLang="en-US" smtClean="0"/>
              <a:pPr>
                <a:spcBef>
                  <a:spcPct val="0"/>
                </a:spcBef>
              </a:pPr>
              <a:t>159</a:t>
            </a:fld>
            <a:endParaRPr lang="en-US" altLang="en-US"/>
          </a:p>
        </p:txBody>
      </p:sp>
      <p:sp>
        <p:nvSpPr>
          <p:cNvPr id="457731" name="Rectangle 2">
            <a:extLst>
              <a:ext uri="{FF2B5EF4-FFF2-40B4-BE49-F238E27FC236}">
                <a16:creationId xmlns:a16="http://schemas.microsoft.com/office/drawing/2014/main" id="{563B1AC8-9050-4A2E-B07C-172EFFA0ED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7732" name="Rectangle 3">
            <a:extLst>
              <a:ext uri="{FF2B5EF4-FFF2-40B4-BE49-F238E27FC236}">
                <a16:creationId xmlns:a16="http://schemas.microsoft.com/office/drawing/2014/main" id="{054401C3-0947-4A07-ABAF-8FD6825167A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258419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>
            <a:extLst>
              <a:ext uri="{FF2B5EF4-FFF2-40B4-BE49-F238E27FC236}">
                <a16:creationId xmlns:a16="http://schemas.microsoft.com/office/drawing/2014/main" id="{A30E421A-CE00-48B4-B8DD-96A15C537E9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E4C09C8-B302-44C4-A7F6-B66C1DE5EEBD}" type="slidenum">
              <a:rPr lang="en-US" altLang="en-US" smtClean="0"/>
              <a:pPr>
                <a:spcBef>
                  <a:spcPct val="0"/>
                </a:spcBef>
              </a:pPr>
              <a:t>16</a:t>
            </a:fld>
            <a:endParaRPr lang="en-US" altLang="en-US"/>
          </a:p>
        </p:txBody>
      </p:sp>
      <p:sp>
        <p:nvSpPr>
          <p:cNvPr id="35843" name="Rectangle 2">
            <a:extLst>
              <a:ext uri="{FF2B5EF4-FFF2-40B4-BE49-F238E27FC236}">
                <a16:creationId xmlns:a16="http://schemas.microsoft.com/office/drawing/2014/main" id="{FE6BDBFC-A41D-4EAA-B28A-DD97C7C21A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>
            <a:extLst>
              <a:ext uri="{FF2B5EF4-FFF2-40B4-BE49-F238E27FC236}">
                <a16:creationId xmlns:a16="http://schemas.microsoft.com/office/drawing/2014/main" id="{AC4E3DD6-9FF1-4CF8-8E83-2D4A539E395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6030639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Rectangle 7">
            <a:extLst>
              <a:ext uri="{FF2B5EF4-FFF2-40B4-BE49-F238E27FC236}">
                <a16:creationId xmlns:a16="http://schemas.microsoft.com/office/drawing/2014/main" id="{12750980-069A-4397-876D-5A263E56C96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FA59F2A-DD46-4B28-8E3E-B80E9D3E7E1A}" type="slidenum">
              <a:rPr lang="en-US" altLang="en-US" smtClean="0"/>
              <a:pPr>
                <a:spcBef>
                  <a:spcPct val="0"/>
                </a:spcBef>
              </a:pPr>
              <a:t>160</a:t>
            </a:fld>
            <a:endParaRPr lang="en-US" altLang="en-US"/>
          </a:p>
        </p:txBody>
      </p:sp>
      <p:sp>
        <p:nvSpPr>
          <p:cNvPr id="459779" name="Rectangle 2">
            <a:extLst>
              <a:ext uri="{FF2B5EF4-FFF2-40B4-BE49-F238E27FC236}">
                <a16:creationId xmlns:a16="http://schemas.microsoft.com/office/drawing/2014/main" id="{5B81403D-24D6-449B-938C-A5D77DA749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9780" name="Rectangle 3">
            <a:extLst>
              <a:ext uri="{FF2B5EF4-FFF2-40B4-BE49-F238E27FC236}">
                <a16:creationId xmlns:a16="http://schemas.microsoft.com/office/drawing/2014/main" id="{63BF1874-ED10-4104-AB7D-624CBC7971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0326662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7">
            <a:extLst>
              <a:ext uri="{FF2B5EF4-FFF2-40B4-BE49-F238E27FC236}">
                <a16:creationId xmlns:a16="http://schemas.microsoft.com/office/drawing/2014/main" id="{7DC65338-943D-47D6-987C-DBC1DF5A575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56B6F81-81ED-4164-ABC7-D21E063FF4AF}" type="slidenum">
              <a:rPr lang="en-US" altLang="en-US" smtClean="0"/>
              <a:pPr>
                <a:spcBef>
                  <a:spcPct val="0"/>
                </a:spcBef>
              </a:pPr>
              <a:t>161</a:t>
            </a:fld>
            <a:endParaRPr lang="en-US" altLang="en-US"/>
          </a:p>
        </p:txBody>
      </p:sp>
      <p:sp>
        <p:nvSpPr>
          <p:cNvPr id="461827" name="Rectangle 2">
            <a:extLst>
              <a:ext uri="{FF2B5EF4-FFF2-40B4-BE49-F238E27FC236}">
                <a16:creationId xmlns:a16="http://schemas.microsoft.com/office/drawing/2014/main" id="{83949EE7-D80C-465B-BA0C-E3BF5A229E1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1828" name="Rectangle 3">
            <a:extLst>
              <a:ext uri="{FF2B5EF4-FFF2-40B4-BE49-F238E27FC236}">
                <a16:creationId xmlns:a16="http://schemas.microsoft.com/office/drawing/2014/main" id="{8CB1AA6D-662C-4D20-A7E5-9C67014DE64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9605386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4" name="Rectangle 7">
            <a:extLst>
              <a:ext uri="{FF2B5EF4-FFF2-40B4-BE49-F238E27FC236}">
                <a16:creationId xmlns:a16="http://schemas.microsoft.com/office/drawing/2014/main" id="{DF476E13-6136-461A-ACD2-DA9ADDF3936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AABCEE5-A6D0-4643-B0D7-61D53AF63170}" type="slidenum">
              <a:rPr lang="en-US" altLang="en-US" smtClean="0"/>
              <a:pPr>
                <a:spcBef>
                  <a:spcPct val="0"/>
                </a:spcBef>
              </a:pPr>
              <a:t>162</a:t>
            </a:fld>
            <a:endParaRPr lang="en-US" altLang="en-US"/>
          </a:p>
        </p:txBody>
      </p:sp>
      <p:sp>
        <p:nvSpPr>
          <p:cNvPr id="463875" name="Rectangle 2">
            <a:extLst>
              <a:ext uri="{FF2B5EF4-FFF2-40B4-BE49-F238E27FC236}">
                <a16:creationId xmlns:a16="http://schemas.microsoft.com/office/drawing/2014/main" id="{E960C64F-EC69-44BC-9BDB-5F330A27B68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3876" name="Rectangle 3">
            <a:extLst>
              <a:ext uri="{FF2B5EF4-FFF2-40B4-BE49-F238E27FC236}">
                <a16:creationId xmlns:a16="http://schemas.microsoft.com/office/drawing/2014/main" id="{0BE616CD-2535-4153-9AE4-EE6D911E77E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3308181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Rectangle 7">
            <a:extLst>
              <a:ext uri="{FF2B5EF4-FFF2-40B4-BE49-F238E27FC236}">
                <a16:creationId xmlns:a16="http://schemas.microsoft.com/office/drawing/2014/main" id="{DE2FCAB1-374B-4926-B0E3-A015F0295AE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FD78091-ACB8-46FF-B7C7-5A6E9E9EF4B8}" type="slidenum">
              <a:rPr lang="en-US" altLang="en-US" smtClean="0"/>
              <a:pPr>
                <a:spcBef>
                  <a:spcPct val="0"/>
                </a:spcBef>
              </a:pPr>
              <a:t>163</a:t>
            </a:fld>
            <a:endParaRPr lang="en-US" altLang="en-US"/>
          </a:p>
        </p:txBody>
      </p:sp>
      <p:sp>
        <p:nvSpPr>
          <p:cNvPr id="465923" name="Rectangle 2">
            <a:extLst>
              <a:ext uri="{FF2B5EF4-FFF2-40B4-BE49-F238E27FC236}">
                <a16:creationId xmlns:a16="http://schemas.microsoft.com/office/drawing/2014/main" id="{D3B3AEC0-CCCD-4DAC-8E3B-23F56382666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5924" name="Rectangle 3">
            <a:extLst>
              <a:ext uri="{FF2B5EF4-FFF2-40B4-BE49-F238E27FC236}">
                <a16:creationId xmlns:a16="http://schemas.microsoft.com/office/drawing/2014/main" id="{A40EA51F-EE25-4D3C-9D04-FC86C31B903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1285467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7">
            <a:extLst>
              <a:ext uri="{FF2B5EF4-FFF2-40B4-BE49-F238E27FC236}">
                <a16:creationId xmlns:a16="http://schemas.microsoft.com/office/drawing/2014/main" id="{91592197-9060-424E-B5C9-C3C2DD2DB4F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170F306-DED4-4597-B4E6-BA1C339EA068}" type="slidenum">
              <a:rPr lang="en-US" altLang="en-US" smtClean="0"/>
              <a:pPr>
                <a:spcBef>
                  <a:spcPct val="0"/>
                </a:spcBef>
              </a:pPr>
              <a:t>164</a:t>
            </a:fld>
            <a:endParaRPr lang="en-US" altLang="en-US"/>
          </a:p>
        </p:txBody>
      </p:sp>
      <p:sp>
        <p:nvSpPr>
          <p:cNvPr id="467971" name="Rectangle 2">
            <a:extLst>
              <a:ext uri="{FF2B5EF4-FFF2-40B4-BE49-F238E27FC236}">
                <a16:creationId xmlns:a16="http://schemas.microsoft.com/office/drawing/2014/main" id="{D5E004B2-9234-4D0D-8534-C634AB26E4D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7972" name="Rectangle 3">
            <a:extLst>
              <a:ext uri="{FF2B5EF4-FFF2-40B4-BE49-F238E27FC236}">
                <a16:creationId xmlns:a16="http://schemas.microsoft.com/office/drawing/2014/main" id="{C1AF6B79-A27F-4E08-AC06-A569255B32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5017231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7">
            <a:extLst>
              <a:ext uri="{FF2B5EF4-FFF2-40B4-BE49-F238E27FC236}">
                <a16:creationId xmlns:a16="http://schemas.microsoft.com/office/drawing/2014/main" id="{3792E9CE-56B2-4DB6-88D1-B48638A31D8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D7D64D2-2673-4542-BB8B-D20E69E9B767}" type="slidenum">
              <a:rPr lang="en-US" altLang="en-US" smtClean="0"/>
              <a:pPr>
                <a:spcBef>
                  <a:spcPct val="0"/>
                </a:spcBef>
              </a:pPr>
              <a:t>165</a:t>
            </a:fld>
            <a:endParaRPr lang="en-US" altLang="en-US"/>
          </a:p>
        </p:txBody>
      </p:sp>
      <p:sp>
        <p:nvSpPr>
          <p:cNvPr id="470019" name="Rectangle 2">
            <a:extLst>
              <a:ext uri="{FF2B5EF4-FFF2-40B4-BE49-F238E27FC236}">
                <a16:creationId xmlns:a16="http://schemas.microsoft.com/office/drawing/2014/main" id="{B6E177F6-9C05-4EFC-8C36-276EA03A97B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0020" name="Rectangle 3">
            <a:extLst>
              <a:ext uri="{FF2B5EF4-FFF2-40B4-BE49-F238E27FC236}">
                <a16:creationId xmlns:a16="http://schemas.microsoft.com/office/drawing/2014/main" id="{08076BB5-D296-42E5-A8A5-6D3EB1A698E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1016988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Rectangle 7">
            <a:extLst>
              <a:ext uri="{FF2B5EF4-FFF2-40B4-BE49-F238E27FC236}">
                <a16:creationId xmlns:a16="http://schemas.microsoft.com/office/drawing/2014/main" id="{92908143-F0A9-4928-B919-DF137506659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B2AB6DE-C375-4F92-A974-BDBE0DB051C9}" type="slidenum">
              <a:rPr lang="en-US" altLang="en-US" smtClean="0"/>
              <a:pPr>
                <a:spcBef>
                  <a:spcPct val="0"/>
                </a:spcBef>
              </a:pPr>
              <a:t>166</a:t>
            </a:fld>
            <a:endParaRPr lang="en-US" altLang="en-US"/>
          </a:p>
        </p:txBody>
      </p:sp>
      <p:sp>
        <p:nvSpPr>
          <p:cNvPr id="472067" name="Rectangle 2">
            <a:extLst>
              <a:ext uri="{FF2B5EF4-FFF2-40B4-BE49-F238E27FC236}">
                <a16:creationId xmlns:a16="http://schemas.microsoft.com/office/drawing/2014/main" id="{5E59CCFC-81DC-4B10-8D89-D123EC2D87E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2068" name="Rectangle 3">
            <a:extLst>
              <a:ext uri="{FF2B5EF4-FFF2-40B4-BE49-F238E27FC236}">
                <a16:creationId xmlns:a16="http://schemas.microsoft.com/office/drawing/2014/main" id="{DCA24C4D-1E48-4A71-8FAF-80B7F9D4CA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1077442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4" name="Rectangle 7">
            <a:extLst>
              <a:ext uri="{FF2B5EF4-FFF2-40B4-BE49-F238E27FC236}">
                <a16:creationId xmlns:a16="http://schemas.microsoft.com/office/drawing/2014/main" id="{B770B682-6550-47A7-9381-EC069A741DC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485B4C6-048A-43B8-9334-8825F4730EBD}" type="slidenum">
              <a:rPr lang="en-US" altLang="en-US" smtClean="0"/>
              <a:pPr>
                <a:spcBef>
                  <a:spcPct val="0"/>
                </a:spcBef>
              </a:pPr>
              <a:t>167</a:t>
            </a:fld>
            <a:endParaRPr lang="en-US" altLang="en-US"/>
          </a:p>
        </p:txBody>
      </p:sp>
      <p:sp>
        <p:nvSpPr>
          <p:cNvPr id="474115" name="Rectangle 2">
            <a:extLst>
              <a:ext uri="{FF2B5EF4-FFF2-40B4-BE49-F238E27FC236}">
                <a16:creationId xmlns:a16="http://schemas.microsoft.com/office/drawing/2014/main" id="{0154839C-7F46-4B36-9092-6F4630E7F93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4116" name="Rectangle 3">
            <a:extLst>
              <a:ext uri="{FF2B5EF4-FFF2-40B4-BE49-F238E27FC236}">
                <a16:creationId xmlns:a16="http://schemas.microsoft.com/office/drawing/2014/main" id="{1410855E-C08B-4453-926B-6F98A59BCB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1433261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7">
            <a:extLst>
              <a:ext uri="{FF2B5EF4-FFF2-40B4-BE49-F238E27FC236}">
                <a16:creationId xmlns:a16="http://schemas.microsoft.com/office/drawing/2014/main" id="{F0BB8B34-50E9-4DAC-A227-49DC81ADED2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4F837F-098D-47D2-B334-BDFC73D662C4}" type="slidenum">
              <a:rPr lang="en-US" altLang="en-US" smtClean="0"/>
              <a:pPr>
                <a:spcBef>
                  <a:spcPct val="0"/>
                </a:spcBef>
              </a:pPr>
              <a:t>168</a:t>
            </a:fld>
            <a:endParaRPr lang="en-US" altLang="en-US"/>
          </a:p>
        </p:txBody>
      </p:sp>
      <p:sp>
        <p:nvSpPr>
          <p:cNvPr id="476163" name="Rectangle 2">
            <a:extLst>
              <a:ext uri="{FF2B5EF4-FFF2-40B4-BE49-F238E27FC236}">
                <a16:creationId xmlns:a16="http://schemas.microsoft.com/office/drawing/2014/main" id="{01CFB766-DB5A-4C05-B4F4-189348508C0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6164" name="Rectangle 3">
            <a:extLst>
              <a:ext uri="{FF2B5EF4-FFF2-40B4-BE49-F238E27FC236}">
                <a16:creationId xmlns:a16="http://schemas.microsoft.com/office/drawing/2014/main" id="{21608A46-3D3B-4CDA-8EAE-39DAD1225B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4060782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Rectangle 7">
            <a:extLst>
              <a:ext uri="{FF2B5EF4-FFF2-40B4-BE49-F238E27FC236}">
                <a16:creationId xmlns:a16="http://schemas.microsoft.com/office/drawing/2014/main" id="{6798D8D1-3001-4063-800E-68164A94698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49DE155-FDBF-4994-9724-E91D1AF0D07B}" type="slidenum">
              <a:rPr lang="en-US" altLang="en-US" smtClean="0"/>
              <a:pPr>
                <a:spcBef>
                  <a:spcPct val="0"/>
                </a:spcBef>
              </a:pPr>
              <a:t>169</a:t>
            </a:fld>
            <a:endParaRPr lang="en-US" altLang="en-US"/>
          </a:p>
        </p:txBody>
      </p:sp>
      <p:sp>
        <p:nvSpPr>
          <p:cNvPr id="478211" name="Rectangle 2">
            <a:extLst>
              <a:ext uri="{FF2B5EF4-FFF2-40B4-BE49-F238E27FC236}">
                <a16:creationId xmlns:a16="http://schemas.microsoft.com/office/drawing/2014/main" id="{B61E9C2D-2FD5-4883-A4C9-2315AC1A421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8212" name="Rectangle 3">
            <a:extLst>
              <a:ext uri="{FF2B5EF4-FFF2-40B4-BE49-F238E27FC236}">
                <a16:creationId xmlns:a16="http://schemas.microsoft.com/office/drawing/2014/main" id="{94B35BCD-926C-4EDC-905C-096E3210C1C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726843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>
            <a:extLst>
              <a:ext uri="{FF2B5EF4-FFF2-40B4-BE49-F238E27FC236}">
                <a16:creationId xmlns:a16="http://schemas.microsoft.com/office/drawing/2014/main" id="{4DCB2F3D-79F1-4E94-B2D6-7E066A8E538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9A2AEF1-2DF0-461F-BB7E-426F1F723301}" type="slidenum">
              <a:rPr lang="en-US" altLang="en-US" smtClean="0"/>
              <a:pPr>
                <a:spcBef>
                  <a:spcPct val="0"/>
                </a:spcBef>
              </a:pPr>
              <a:t>17</a:t>
            </a:fld>
            <a:endParaRPr lang="en-US" altLang="en-US"/>
          </a:p>
        </p:txBody>
      </p:sp>
      <p:sp>
        <p:nvSpPr>
          <p:cNvPr id="41987" name="Rectangle 2">
            <a:extLst>
              <a:ext uri="{FF2B5EF4-FFF2-40B4-BE49-F238E27FC236}">
                <a16:creationId xmlns:a16="http://schemas.microsoft.com/office/drawing/2014/main" id="{0E803328-602D-46BB-81FE-E3944F16AC2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>
            <a:extLst>
              <a:ext uri="{FF2B5EF4-FFF2-40B4-BE49-F238E27FC236}">
                <a16:creationId xmlns:a16="http://schemas.microsoft.com/office/drawing/2014/main" id="{12B9C5AE-E762-4A25-8ED8-42FA2E99B3C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5723624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7">
            <a:extLst>
              <a:ext uri="{FF2B5EF4-FFF2-40B4-BE49-F238E27FC236}">
                <a16:creationId xmlns:a16="http://schemas.microsoft.com/office/drawing/2014/main" id="{8EFA9539-E2A8-453B-A00E-10B6515D25F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AABC83B-3E8F-43EB-8A04-200746F31C82}" type="slidenum">
              <a:rPr lang="en-US" altLang="en-US" smtClean="0"/>
              <a:pPr>
                <a:spcBef>
                  <a:spcPct val="0"/>
                </a:spcBef>
              </a:pPr>
              <a:t>170</a:t>
            </a:fld>
            <a:endParaRPr lang="en-US" altLang="en-US"/>
          </a:p>
        </p:txBody>
      </p:sp>
      <p:sp>
        <p:nvSpPr>
          <p:cNvPr id="480259" name="Rectangle 2">
            <a:extLst>
              <a:ext uri="{FF2B5EF4-FFF2-40B4-BE49-F238E27FC236}">
                <a16:creationId xmlns:a16="http://schemas.microsoft.com/office/drawing/2014/main" id="{2F467AF5-C8B9-4FED-9446-7A78EB8D350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0260" name="Rectangle 3">
            <a:extLst>
              <a:ext uri="{FF2B5EF4-FFF2-40B4-BE49-F238E27FC236}">
                <a16:creationId xmlns:a16="http://schemas.microsoft.com/office/drawing/2014/main" id="{B3547B3E-9699-4839-A256-C5861811B7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1493350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6" name="Rectangle 7">
            <a:extLst>
              <a:ext uri="{FF2B5EF4-FFF2-40B4-BE49-F238E27FC236}">
                <a16:creationId xmlns:a16="http://schemas.microsoft.com/office/drawing/2014/main" id="{8A8EA6CF-53B3-4789-A83A-1994ADA706B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3165516-6970-473F-88E5-E3F6D943E295}" type="slidenum">
              <a:rPr lang="en-US" altLang="en-US" smtClean="0"/>
              <a:pPr>
                <a:spcBef>
                  <a:spcPct val="0"/>
                </a:spcBef>
              </a:pPr>
              <a:t>171</a:t>
            </a:fld>
            <a:endParaRPr lang="en-US" altLang="en-US"/>
          </a:p>
        </p:txBody>
      </p:sp>
      <p:sp>
        <p:nvSpPr>
          <p:cNvPr id="482307" name="Rectangle 2">
            <a:extLst>
              <a:ext uri="{FF2B5EF4-FFF2-40B4-BE49-F238E27FC236}">
                <a16:creationId xmlns:a16="http://schemas.microsoft.com/office/drawing/2014/main" id="{4C9ABAAC-DF56-4EFD-A766-A0F1F27E72D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2308" name="Rectangle 3">
            <a:extLst>
              <a:ext uri="{FF2B5EF4-FFF2-40B4-BE49-F238E27FC236}">
                <a16:creationId xmlns:a16="http://schemas.microsoft.com/office/drawing/2014/main" id="{7CC87EB9-981E-4AE5-8017-1DEFD088C0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1333651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354" name="Rectangle 7">
            <a:extLst>
              <a:ext uri="{FF2B5EF4-FFF2-40B4-BE49-F238E27FC236}">
                <a16:creationId xmlns:a16="http://schemas.microsoft.com/office/drawing/2014/main" id="{DF0BF03B-F126-4A70-8061-BA9E491636C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A0B6553-0FCB-4E94-8DB5-ADE835E6C10B}" type="slidenum">
              <a:rPr lang="en-US" altLang="en-US" smtClean="0"/>
              <a:pPr>
                <a:spcBef>
                  <a:spcPct val="0"/>
                </a:spcBef>
              </a:pPr>
              <a:t>172</a:t>
            </a:fld>
            <a:endParaRPr lang="en-US" altLang="en-US"/>
          </a:p>
        </p:txBody>
      </p:sp>
      <p:sp>
        <p:nvSpPr>
          <p:cNvPr id="484355" name="Rectangle 2">
            <a:extLst>
              <a:ext uri="{FF2B5EF4-FFF2-40B4-BE49-F238E27FC236}">
                <a16:creationId xmlns:a16="http://schemas.microsoft.com/office/drawing/2014/main" id="{2299F83A-0487-490F-B6AF-F64769EAA8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4356" name="Rectangle 3">
            <a:extLst>
              <a:ext uri="{FF2B5EF4-FFF2-40B4-BE49-F238E27FC236}">
                <a16:creationId xmlns:a16="http://schemas.microsoft.com/office/drawing/2014/main" id="{DB3296E8-1180-4D83-83AA-563D44C6EF6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6694195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2" name="Rectangle 7">
            <a:extLst>
              <a:ext uri="{FF2B5EF4-FFF2-40B4-BE49-F238E27FC236}">
                <a16:creationId xmlns:a16="http://schemas.microsoft.com/office/drawing/2014/main" id="{9313CD08-D9BF-4B27-8A4B-8ACF779F07E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9326FBE-00F5-4340-945C-E32DF610AE75}" type="slidenum">
              <a:rPr lang="en-US" altLang="en-US" smtClean="0"/>
              <a:pPr>
                <a:spcBef>
                  <a:spcPct val="0"/>
                </a:spcBef>
              </a:pPr>
              <a:t>173</a:t>
            </a:fld>
            <a:endParaRPr lang="en-US" altLang="en-US"/>
          </a:p>
        </p:txBody>
      </p:sp>
      <p:sp>
        <p:nvSpPr>
          <p:cNvPr id="486403" name="Rectangle 2">
            <a:extLst>
              <a:ext uri="{FF2B5EF4-FFF2-40B4-BE49-F238E27FC236}">
                <a16:creationId xmlns:a16="http://schemas.microsoft.com/office/drawing/2014/main" id="{C8402361-A5B2-485E-976F-C318E433FA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6404" name="Rectangle 3">
            <a:extLst>
              <a:ext uri="{FF2B5EF4-FFF2-40B4-BE49-F238E27FC236}">
                <a16:creationId xmlns:a16="http://schemas.microsoft.com/office/drawing/2014/main" id="{3CE89B71-5A79-4691-8256-0E0E3C2636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8391241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50" name="Rectangle 7">
            <a:extLst>
              <a:ext uri="{FF2B5EF4-FFF2-40B4-BE49-F238E27FC236}">
                <a16:creationId xmlns:a16="http://schemas.microsoft.com/office/drawing/2014/main" id="{92C05820-CA88-4244-A0AA-5B1011AF620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8EC1938-D424-49B4-BAB3-1DE9417E4167}" type="slidenum">
              <a:rPr lang="en-US" altLang="en-US" smtClean="0"/>
              <a:pPr>
                <a:spcBef>
                  <a:spcPct val="0"/>
                </a:spcBef>
              </a:pPr>
              <a:t>174</a:t>
            </a:fld>
            <a:endParaRPr lang="en-US" altLang="en-US"/>
          </a:p>
        </p:txBody>
      </p:sp>
      <p:sp>
        <p:nvSpPr>
          <p:cNvPr id="488451" name="Rectangle 2">
            <a:extLst>
              <a:ext uri="{FF2B5EF4-FFF2-40B4-BE49-F238E27FC236}">
                <a16:creationId xmlns:a16="http://schemas.microsoft.com/office/drawing/2014/main" id="{0CFEA38C-8CBA-44BC-B693-694E14FC74F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8452" name="Rectangle 3">
            <a:extLst>
              <a:ext uri="{FF2B5EF4-FFF2-40B4-BE49-F238E27FC236}">
                <a16:creationId xmlns:a16="http://schemas.microsoft.com/office/drawing/2014/main" id="{C7894E90-327D-4C7A-819E-371D0D73EE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6536043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498" name="Rectangle 7">
            <a:extLst>
              <a:ext uri="{FF2B5EF4-FFF2-40B4-BE49-F238E27FC236}">
                <a16:creationId xmlns:a16="http://schemas.microsoft.com/office/drawing/2014/main" id="{FC40107C-23E4-4648-8DA3-997B2514837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B31687C-76AE-46C9-960E-CF09355DE655}" type="slidenum">
              <a:rPr lang="en-US" altLang="en-US" smtClean="0"/>
              <a:pPr>
                <a:spcBef>
                  <a:spcPct val="0"/>
                </a:spcBef>
              </a:pPr>
              <a:t>175</a:t>
            </a:fld>
            <a:endParaRPr lang="en-US" altLang="en-US"/>
          </a:p>
        </p:txBody>
      </p:sp>
      <p:sp>
        <p:nvSpPr>
          <p:cNvPr id="490499" name="Rectangle 2">
            <a:extLst>
              <a:ext uri="{FF2B5EF4-FFF2-40B4-BE49-F238E27FC236}">
                <a16:creationId xmlns:a16="http://schemas.microsoft.com/office/drawing/2014/main" id="{4EE77571-120C-4A5E-BF15-5CA95DA203C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0500" name="Rectangle 3">
            <a:extLst>
              <a:ext uri="{FF2B5EF4-FFF2-40B4-BE49-F238E27FC236}">
                <a16:creationId xmlns:a16="http://schemas.microsoft.com/office/drawing/2014/main" id="{DC195A52-E261-4724-AF74-B6EA74BDB3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7560141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7">
            <a:extLst>
              <a:ext uri="{FF2B5EF4-FFF2-40B4-BE49-F238E27FC236}">
                <a16:creationId xmlns:a16="http://schemas.microsoft.com/office/drawing/2014/main" id="{00A358D6-C660-4FD5-926F-76FEB07E8D8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DD4C6A5-B8DD-4ADD-B8BC-BFA154A75170}" type="slidenum">
              <a:rPr lang="en-US" altLang="en-US" smtClean="0"/>
              <a:pPr>
                <a:spcBef>
                  <a:spcPct val="0"/>
                </a:spcBef>
              </a:pPr>
              <a:t>176</a:t>
            </a:fld>
            <a:endParaRPr lang="en-US" altLang="en-US"/>
          </a:p>
        </p:txBody>
      </p:sp>
      <p:sp>
        <p:nvSpPr>
          <p:cNvPr id="492547" name="Rectangle 2">
            <a:extLst>
              <a:ext uri="{FF2B5EF4-FFF2-40B4-BE49-F238E27FC236}">
                <a16:creationId xmlns:a16="http://schemas.microsoft.com/office/drawing/2014/main" id="{C055E17B-5371-41A5-A335-C6334FD9D52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2548" name="Rectangle 3">
            <a:extLst>
              <a:ext uri="{FF2B5EF4-FFF2-40B4-BE49-F238E27FC236}">
                <a16:creationId xmlns:a16="http://schemas.microsoft.com/office/drawing/2014/main" id="{19539E72-71C3-4E95-9A2A-204F96C98C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8662356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4" name="Rectangle 7">
            <a:extLst>
              <a:ext uri="{FF2B5EF4-FFF2-40B4-BE49-F238E27FC236}">
                <a16:creationId xmlns:a16="http://schemas.microsoft.com/office/drawing/2014/main" id="{5CAE127A-FBCE-49B6-A2D1-28C4DE424B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B704890-8759-4A52-A918-460EEDE9F267}" type="slidenum">
              <a:rPr lang="en-US" altLang="en-US" smtClean="0"/>
              <a:pPr>
                <a:spcBef>
                  <a:spcPct val="0"/>
                </a:spcBef>
              </a:pPr>
              <a:t>177</a:t>
            </a:fld>
            <a:endParaRPr lang="en-US" altLang="en-US"/>
          </a:p>
        </p:txBody>
      </p:sp>
      <p:sp>
        <p:nvSpPr>
          <p:cNvPr id="494595" name="Rectangle 2">
            <a:extLst>
              <a:ext uri="{FF2B5EF4-FFF2-40B4-BE49-F238E27FC236}">
                <a16:creationId xmlns:a16="http://schemas.microsoft.com/office/drawing/2014/main" id="{D103704C-FE8A-41F7-A25B-C61D7389265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4596" name="Rectangle 3">
            <a:extLst>
              <a:ext uri="{FF2B5EF4-FFF2-40B4-BE49-F238E27FC236}">
                <a16:creationId xmlns:a16="http://schemas.microsoft.com/office/drawing/2014/main" id="{F9F8564D-3F66-4304-822D-B5994A5C21D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1714229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2" name="Rectangle 7">
            <a:extLst>
              <a:ext uri="{FF2B5EF4-FFF2-40B4-BE49-F238E27FC236}">
                <a16:creationId xmlns:a16="http://schemas.microsoft.com/office/drawing/2014/main" id="{C4F852F7-C1A7-4EE4-9104-B4184A359B7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6517708-84B7-468A-A279-2C2079C0C294}" type="slidenum">
              <a:rPr lang="en-US" altLang="en-US" smtClean="0"/>
              <a:pPr>
                <a:spcBef>
                  <a:spcPct val="0"/>
                </a:spcBef>
              </a:pPr>
              <a:t>178</a:t>
            </a:fld>
            <a:endParaRPr lang="en-US" altLang="en-US"/>
          </a:p>
        </p:txBody>
      </p:sp>
      <p:sp>
        <p:nvSpPr>
          <p:cNvPr id="496643" name="Rectangle 2">
            <a:extLst>
              <a:ext uri="{FF2B5EF4-FFF2-40B4-BE49-F238E27FC236}">
                <a16:creationId xmlns:a16="http://schemas.microsoft.com/office/drawing/2014/main" id="{5E9EE89D-1901-4D65-9BFB-E8AB1A5CF4A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6644" name="Rectangle 3">
            <a:extLst>
              <a:ext uri="{FF2B5EF4-FFF2-40B4-BE49-F238E27FC236}">
                <a16:creationId xmlns:a16="http://schemas.microsoft.com/office/drawing/2014/main" id="{DE8CC661-593D-43E2-856B-AE4F6E757C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992806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90" name="Rectangle 7">
            <a:extLst>
              <a:ext uri="{FF2B5EF4-FFF2-40B4-BE49-F238E27FC236}">
                <a16:creationId xmlns:a16="http://schemas.microsoft.com/office/drawing/2014/main" id="{A0FB7CB0-345F-4A16-B57A-5B1600BD502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F0B6E83-AF08-4A42-A76D-316200AC0C91}" type="slidenum">
              <a:rPr lang="en-US" altLang="en-US" smtClean="0"/>
              <a:pPr>
                <a:spcBef>
                  <a:spcPct val="0"/>
                </a:spcBef>
              </a:pPr>
              <a:t>179</a:t>
            </a:fld>
            <a:endParaRPr lang="en-US" altLang="en-US"/>
          </a:p>
        </p:txBody>
      </p:sp>
      <p:sp>
        <p:nvSpPr>
          <p:cNvPr id="498691" name="Rectangle 2">
            <a:extLst>
              <a:ext uri="{FF2B5EF4-FFF2-40B4-BE49-F238E27FC236}">
                <a16:creationId xmlns:a16="http://schemas.microsoft.com/office/drawing/2014/main" id="{0C84D5DB-6D0E-435D-AC96-E0FEE2670B1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8692" name="Rectangle 3">
            <a:extLst>
              <a:ext uri="{FF2B5EF4-FFF2-40B4-BE49-F238E27FC236}">
                <a16:creationId xmlns:a16="http://schemas.microsoft.com/office/drawing/2014/main" id="{195E2A07-9AD3-4DA2-95D5-0380204BA4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337301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>
            <a:extLst>
              <a:ext uri="{FF2B5EF4-FFF2-40B4-BE49-F238E27FC236}">
                <a16:creationId xmlns:a16="http://schemas.microsoft.com/office/drawing/2014/main" id="{035386CA-AFE5-46A9-8CD8-49C4709ECE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72F850F-940D-4D0F-A1F5-6C85C1952D4E}" type="slidenum">
              <a:rPr lang="en-US" altLang="en-US" smtClean="0"/>
              <a:pPr>
                <a:spcBef>
                  <a:spcPct val="0"/>
                </a:spcBef>
              </a:pPr>
              <a:t>18</a:t>
            </a:fld>
            <a:endParaRPr lang="en-US" altLang="en-US"/>
          </a:p>
        </p:txBody>
      </p:sp>
      <p:sp>
        <p:nvSpPr>
          <p:cNvPr id="44035" name="Rectangle 2">
            <a:extLst>
              <a:ext uri="{FF2B5EF4-FFF2-40B4-BE49-F238E27FC236}">
                <a16:creationId xmlns:a16="http://schemas.microsoft.com/office/drawing/2014/main" id="{039D5F1D-B16C-4F58-9C62-7C267C2C192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>
            <a:extLst>
              <a:ext uri="{FF2B5EF4-FFF2-40B4-BE49-F238E27FC236}">
                <a16:creationId xmlns:a16="http://schemas.microsoft.com/office/drawing/2014/main" id="{BE94AFD8-C4B5-4C9E-9467-3B23A7358C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9971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8" name="Rectangle 7">
            <a:extLst>
              <a:ext uri="{FF2B5EF4-FFF2-40B4-BE49-F238E27FC236}">
                <a16:creationId xmlns:a16="http://schemas.microsoft.com/office/drawing/2014/main" id="{08DF3DD0-BCE4-4383-B735-FF823C8B98E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3A7A59E-11F9-4AB3-9FAE-BA8575BA7A7F}" type="slidenum">
              <a:rPr lang="en-US" altLang="en-US" smtClean="0"/>
              <a:pPr>
                <a:spcBef>
                  <a:spcPct val="0"/>
                </a:spcBef>
              </a:pPr>
              <a:t>180</a:t>
            </a:fld>
            <a:endParaRPr lang="en-US" altLang="en-US"/>
          </a:p>
        </p:txBody>
      </p:sp>
      <p:sp>
        <p:nvSpPr>
          <p:cNvPr id="500739" name="Rectangle 2">
            <a:extLst>
              <a:ext uri="{FF2B5EF4-FFF2-40B4-BE49-F238E27FC236}">
                <a16:creationId xmlns:a16="http://schemas.microsoft.com/office/drawing/2014/main" id="{2A621B2D-8CCC-4796-ABB4-CF55D3E4721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0740" name="Rectangle 3">
            <a:extLst>
              <a:ext uri="{FF2B5EF4-FFF2-40B4-BE49-F238E27FC236}">
                <a16:creationId xmlns:a16="http://schemas.microsoft.com/office/drawing/2014/main" id="{EB103701-A31B-4702-B024-287BB1DE45E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0546008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6" name="Rectangle 7">
            <a:extLst>
              <a:ext uri="{FF2B5EF4-FFF2-40B4-BE49-F238E27FC236}">
                <a16:creationId xmlns:a16="http://schemas.microsoft.com/office/drawing/2014/main" id="{343D8BB8-C034-4172-ACD1-E7188D701B3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84B74CB-F5C9-4ED6-9B71-8ED59DA74022}" type="slidenum">
              <a:rPr lang="en-US" altLang="en-US" smtClean="0"/>
              <a:pPr>
                <a:spcBef>
                  <a:spcPct val="0"/>
                </a:spcBef>
              </a:pPr>
              <a:t>181</a:t>
            </a:fld>
            <a:endParaRPr lang="en-US" altLang="en-US"/>
          </a:p>
        </p:txBody>
      </p:sp>
      <p:sp>
        <p:nvSpPr>
          <p:cNvPr id="502787" name="Rectangle 2">
            <a:extLst>
              <a:ext uri="{FF2B5EF4-FFF2-40B4-BE49-F238E27FC236}">
                <a16:creationId xmlns:a16="http://schemas.microsoft.com/office/drawing/2014/main" id="{6BBA2770-0C98-4880-A148-1043E13F28F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2788" name="Rectangle 3">
            <a:extLst>
              <a:ext uri="{FF2B5EF4-FFF2-40B4-BE49-F238E27FC236}">
                <a16:creationId xmlns:a16="http://schemas.microsoft.com/office/drawing/2014/main" id="{73D27278-D88A-4D71-B1AE-BC61B9E2EAE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923826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4" name="Rectangle 7">
            <a:extLst>
              <a:ext uri="{FF2B5EF4-FFF2-40B4-BE49-F238E27FC236}">
                <a16:creationId xmlns:a16="http://schemas.microsoft.com/office/drawing/2014/main" id="{F5024947-944D-4145-B192-6F015C98800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3EAD256-7C7A-4ABB-8B33-6CD4E39ADFF0}" type="slidenum">
              <a:rPr lang="en-US" altLang="en-US" smtClean="0"/>
              <a:pPr>
                <a:spcBef>
                  <a:spcPct val="0"/>
                </a:spcBef>
              </a:pPr>
              <a:t>182</a:t>
            </a:fld>
            <a:endParaRPr lang="en-US" altLang="en-US"/>
          </a:p>
        </p:txBody>
      </p:sp>
      <p:sp>
        <p:nvSpPr>
          <p:cNvPr id="504835" name="Rectangle 2">
            <a:extLst>
              <a:ext uri="{FF2B5EF4-FFF2-40B4-BE49-F238E27FC236}">
                <a16:creationId xmlns:a16="http://schemas.microsoft.com/office/drawing/2014/main" id="{6D1F73CF-F3AD-4891-BCA8-1AC2A1DDD40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4836" name="Rectangle 3">
            <a:extLst>
              <a:ext uri="{FF2B5EF4-FFF2-40B4-BE49-F238E27FC236}">
                <a16:creationId xmlns:a16="http://schemas.microsoft.com/office/drawing/2014/main" id="{4BBB5D8A-386B-429F-A31E-9CC9B0633DB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5057630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2" name="Rectangle 7">
            <a:extLst>
              <a:ext uri="{FF2B5EF4-FFF2-40B4-BE49-F238E27FC236}">
                <a16:creationId xmlns:a16="http://schemas.microsoft.com/office/drawing/2014/main" id="{9BB52A73-DE89-47C2-AA03-E01CBF7ECF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42E671F-FFEA-441C-BFE5-5E4EB6CA8E7E}" type="slidenum">
              <a:rPr lang="en-US" altLang="en-US" smtClean="0"/>
              <a:pPr>
                <a:spcBef>
                  <a:spcPct val="0"/>
                </a:spcBef>
              </a:pPr>
              <a:t>183</a:t>
            </a:fld>
            <a:endParaRPr lang="en-US" altLang="en-US"/>
          </a:p>
        </p:txBody>
      </p:sp>
      <p:sp>
        <p:nvSpPr>
          <p:cNvPr id="506883" name="Rectangle 2">
            <a:extLst>
              <a:ext uri="{FF2B5EF4-FFF2-40B4-BE49-F238E27FC236}">
                <a16:creationId xmlns:a16="http://schemas.microsoft.com/office/drawing/2014/main" id="{B5B391B3-1841-4A66-A9FD-ADAB0ED12CA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6884" name="Rectangle 3">
            <a:extLst>
              <a:ext uri="{FF2B5EF4-FFF2-40B4-BE49-F238E27FC236}">
                <a16:creationId xmlns:a16="http://schemas.microsoft.com/office/drawing/2014/main" id="{AA866B2B-D6C6-4B0D-BD20-41113526E9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3514367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30" name="Rectangle 7">
            <a:extLst>
              <a:ext uri="{FF2B5EF4-FFF2-40B4-BE49-F238E27FC236}">
                <a16:creationId xmlns:a16="http://schemas.microsoft.com/office/drawing/2014/main" id="{CA85CA3B-3296-4A7B-AC99-D4DCDE59F4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F76A03E-1C1E-436A-BB43-83928EAFDB3F}" type="slidenum">
              <a:rPr lang="en-US" altLang="en-US" smtClean="0"/>
              <a:pPr>
                <a:spcBef>
                  <a:spcPct val="0"/>
                </a:spcBef>
              </a:pPr>
              <a:t>184</a:t>
            </a:fld>
            <a:endParaRPr lang="en-US" altLang="en-US"/>
          </a:p>
        </p:txBody>
      </p:sp>
      <p:sp>
        <p:nvSpPr>
          <p:cNvPr id="508931" name="Rectangle 2">
            <a:extLst>
              <a:ext uri="{FF2B5EF4-FFF2-40B4-BE49-F238E27FC236}">
                <a16:creationId xmlns:a16="http://schemas.microsoft.com/office/drawing/2014/main" id="{6115A597-A491-43F2-8255-E66C32482C7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8932" name="Rectangle 3">
            <a:extLst>
              <a:ext uri="{FF2B5EF4-FFF2-40B4-BE49-F238E27FC236}">
                <a16:creationId xmlns:a16="http://schemas.microsoft.com/office/drawing/2014/main" id="{5401B7CB-E987-42CD-BED4-723A1FDB3C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3408729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78" name="Rectangle 7">
            <a:extLst>
              <a:ext uri="{FF2B5EF4-FFF2-40B4-BE49-F238E27FC236}">
                <a16:creationId xmlns:a16="http://schemas.microsoft.com/office/drawing/2014/main" id="{47399981-BE04-4702-8904-91EA3ECA409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394B78D-3C05-4EA3-B5CF-17D66625106A}" type="slidenum">
              <a:rPr lang="en-US" altLang="en-US" smtClean="0"/>
              <a:pPr>
                <a:spcBef>
                  <a:spcPct val="0"/>
                </a:spcBef>
              </a:pPr>
              <a:t>185</a:t>
            </a:fld>
            <a:endParaRPr lang="en-US" altLang="en-US"/>
          </a:p>
        </p:txBody>
      </p:sp>
      <p:sp>
        <p:nvSpPr>
          <p:cNvPr id="510979" name="Rectangle 2">
            <a:extLst>
              <a:ext uri="{FF2B5EF4-FFF2-40B4-BE49-F238E27FC236}">
                <a16:creationId xmlns:a16="http://schemas.microsoft.com/office/drawing/2014/main" id="{CA2D2D16-AAAF-4CAA-AE3A-3F8CC6F3A7D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0980" name="Rectangle 3">
            <a:extLst>
              <a:ext uri="{FF2B5EF4-FFF2-40B4-BE49-F238E27FC236}">
                <a16:creationId xmlns:a16="http://schemas.microsoft.com/office/drawing/2014/main" id="{CDCCAFFF-4A5E-49D0-935C-CB12FACA6C7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7821476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6" name="Rectangle 7">
            <a:extLst>
              <a:ext uri="{FF2B5EF4-FFF2-40B4-BE49-F238E27FC236}">
                <a16:creationId xmlns:a16="http://schemas.microsoft.com/office/drawing/2014/main" id="{A1E6E8FB-9912-44EF-9920-0165A4359E6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83A128E-DB08-45EC-95BB-2115EE3F04D5}" type="slidenum">
              <a:rPr lang="en-US" altLang="en-US" smtClean="0"/>
              <a:pPr>
                <a:spcBef>
                  <a:spcPct val="0"/>
                </a:spcBef>
              </a:pPr>
              <a:t>186</a:t>
            </a:fld>
            <a:endParaRPr lang="en-US" altLang="en-US"/>
          </a:p>
        </p:txBody>
      </p:sp>
      <p:sp>
        <p:nvSpPr>
          <p:cNvPr id="513027" name="Rectangle 2">
            <a:extLst>
              <a:ext uri="{FF2B5EF4-FFF2-40B4-BE49-F238E27FC236}">
                <a16:creationId xmlns:a16="http://schemas.microsoft.com/office/drawing/2014/main" id="{BA9A16E6-0D4B-4B76-B881-70D7AB661CB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3028" name="Rectangle 3">
            <a:extLst>
              <a:ext uri="{FF2B5EF4-FFF2-40B4-BE49-F238E27FC236}">
                <a16:creationId xmlns:a16="http://schemas.microsoft.com/office/drawing/2014/main" id="{D7FFBA1D-E9A5-4DD5-BC69-A564DB568F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5732899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4" name="Rectangle 7">
            <a:extLst>
              <a:ext uri="{FF2B5EF4-FFF2-40B4-BE49-F238E27FC236}">
                <a16:creationId xmlns:a16="http://schemas.microsoft.com/office/drawing/2014/main" id="{482C3B4D-11EC-4132-8370-78CFE8AE0A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FCEDB97-8D6B-4C2A-81FB-FC6E7CED7A23}" type="slidenum">
              <a:rPr lang="en-US" altLang="en-US" smtClean="0"/>
              <a:pPr>
                <a:spcBef>
                  <a:spcPct val="0"/>
                </a:spcBef>
              </a:pPr>
              <a:t>187</a:t>
            </a:fld>
            <a:endParaRPr lang="en-US" altLang="en-US"/>
          </a:p>
        </p:txBody>
      </p:sp>
      <p:sp>
        <p:nvSpPr>
          <p:cNvPr id="515075" name="Rectangle 2">
            <a:extLst>
              <a:ext uri="{FF2B5EF4-FFF2-40B4-BE49-F238E27FC236}">
                <a16:creationId xmlns:a16="http://schemas.microsoft.com/office/drawing/2014/main" id="{B6BE44D4-B6FE-4193-B3CB-30861CA1131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5076" name="Rectangle 3">
            <a:extLst>
              <a:ext uri="{FF2B5EF4-FFF2-40B4-BE49-F238E27FC236}">
                <a16:creationId xmlns:a16="http://schemas.microsoft.com/office/drawing/2014/main" id="{8D2D9B59-6A15-4AD2-AEFB-88DBE3A9225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8960557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2" name="Rectangle 7">
            <a:extLst>
              <a:ext uri="{FF2B5EF4-FFF2-40B4-BE49-F238E27FC236}">
                <a16:creationId xmlns:a16="http://schemas.microsoft.com/office/drawing/2014/main" id="{F0F5C6B1-EF45-4570-A396-3D15105834B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1093090-EE1F-4528-97D0-CAF7CB1E6C3C}" type="slidenum">
              <a:rPr lang="en-US" altLang="en-US" smtClean="0"/>
              <a:pPr>
                <a:spcBef>
                  <a:spcPct val="0"/>
                </a:spcBef>
              </a:pPr>
              <a:t>188</a:t>
            </a:fld>
            <a:endParaRPr lang="en-US" altLang="en-US"/>
          </a:p>
        </p:txBody>
      </p:sp>
      <p:sp>
        <p:nvSpPr>
          <p:cNvPr id="517123" name="Rectangle 2">
            <a:extLst>
              <a:ext uri="{FF2B5EF4-FFF2-40B4-BE49-F238E27FC236}">
                <a16:creationId xmlns:a16="http://schemas.microsoft.com/office/drawing/2014/main" id="{0E09D5C3-753A-4DBE-B965-C40D958B25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7124" name="Rectangle 3">
            <a:extLst>
              <a:ext uri="{FF2B5EF4-FFF2-40B4-BE49-F238E27FC236}">
                <a16:creationId xmlns:a16="http://schemas.microsoft.com/office/drawing/2014/main" id="{590695F8-CFCE-4F50-8A33-492D0F1A24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8375370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70" name="Rectangle 7">
            <a:extLst>
              <a:ext uri="{FF2B5EF4-FFF2-40B4-BE49-F238E27FC236}">
                <a16:creationId xmlns:a16="http://schemas.microsoft.com/office/drawing/2014/main" id="{219DACD8-DCA2-41DB-8D15-693D3D682CB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D39A3BD-FF9E-4AEE-B46A-B09736AA8C35}" type="slidenum">
              <a:rPr lang="en-US" altLang="en-US" smtClean="0"/>
              <a:pPr>
                <a:spcBef>
                  <a:spcPct val="0"/>
                </a:spcBef>
              </a:pPr>
              <a:t>189</a:t>
            </a:fld>
            <a:endParaRPr lang="en-US" altLang="en-US"/>
          </a:p>
        </p:txBody>
      </p:sp>
      <p:sp>
        <p:nvSpPr>
          <p:cNvPr id="519171" name="Rectangle 2">
            <a:extLst>
              <a:ext uri="{FF2B5EF4-FFF2-40B4-BE49-F238E27FC236}">
                <a16:creationId xmlns:a16="http://schemas.microsoft.com/office/drawing/2014/main" id="{B7196654-6C37-45CB-86C0-6F2F84FB338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9172" name="Rectangle 3">
            <a:extLst>
              <a:ext uri="{FF2B5EF4-FFF2-40B4-BE49-F238E27FC236}">
                <a16:creationId xmlns:a16="http://schemas.microsoft.com/office/drawing/2014/main" id="{D00C4BD7-7E0C-402C-AAFE-8F098203F1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55437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>
            <a:extLst>
              <a:ext uri="{FF2B5EF4-FFF2-40B4-BE49-F238E27FC236}">
                <a16:creationId xmlns:a16="http://schemas.microsoft.com/office/drawing/2014/main" id="{6B98F58E-7378-4158-9869-785AE6657B3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C0738F8-AECF-4569-995D-54EC636540BE}" type="slidenum">
              <a:rPr lang="en-US" altLang="en-US" smtClean="0"/>
              <a:pPr>
                <a:spcBef>
                  <a:spcPct val="0"/>
                </a:spcBef>
              </a:pPr>
              <a:t>19</a:t>
            </a:fld>
            <a:endParaRPr lang="en-US" altLang="en-US"/>
          </a:p>
        </p:txBody>
      </p:sp>
      <p:sp>
        <p:nvSpPr>
          <p:cNvPr id="203779" name="Rectangle 2">
            <a:extLst>
              <a:ext uri="{FF2B5EF4-FFF2-40B4-BE49-F238E27FC236}">
                <a16:creationId xmlns:a16="http://schemas.microsoft.com/office/drawing/2014/main" id="{3DEADC8F-9DCB-4463-B1BD-99FA957C484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80" name="Rectangle 3">
            <a:extLst>
              <a:ext uri="{FF2B5EF4-FFF2-40B4-BE49-F238E27FC236}">
                <a16:creationId xmlns:a16="http://schemas.microsoft.com/office/drawing/2014/main" id="{B01D6824-3DEE-4159-8C00-5BC776D98B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0303546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18" name="Rectangle 7">
            <a:extLst>
              <a:ext uri="{FF2B5EF4-FFF2-40B4-BE49-F238E27FC236}">
                <a16:creationId xmlns:a16="http://schemas.microsoft.com/office/drawing/2014/main" id="{821E49C4-73E1-4B16-839E-BFA910EE7AD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5CDCCCF-AC7E-4B02-A0C3-E8C1B593CEC4}" type="slidenum">
              <a:rPr lang="en-US" altLang="en-US" smtClean="0"/>
              <a:pPr>
                <a:spcBef>
                  <a:spcPct val="0"/>
                </a:spcBef>
              </a:pPr>
              <a:t>190</a:t>
            </a:fld>
            <a:endParaRPr lang="en-US" altLang="en-US"/>
          </a:p>
        </p:txBody>
      </p:sp>
      <p:sp>
        <p:nvSpPr>
          <p:cNvPr id="521219" name="Rectangle 2">
            <a:extLst>
              <a:ext uri="{FF2B5EF4-FFF2-40B4-BE49-F238E27FC236}">
                <a16:creationId xmlns:a16="http://schemas.microsoft.com/office/drawing/2014/main" id="{F5838B93-E375-4B5F-B4DF-9758CB3D787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1220" name="Rectangle 3">
            <a:extLst>
              <a:ext uri="{FF2B5EF4-FFF2-40B4-BE49-F238E27FC236}">
                <a16:creationId xmlns:a16="http://schemas.microsoft.com/office/drawing/2014/main" id="{2093A4B5-4213-4D5B-8937-459018C504E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6452794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6" name="Rectangle 7">
            <a:extLst>
              <a:ext uri="{FF2B5EF4-FFF2-40B4-BE49-F238E27FC236}">
                <a16:creationId xmlns:a16="http://schemas.microsoft.com/office/drawing/2014/main" id="{609782CE-747A-4E90-B954-1FE624BD278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3547357-53E5-42D0-A547-4885156312DA}" type="slidenum">
              <a:rPr lang="en-US" altLang="en-US" smtClean="0"/>
              <a:pPr>
                <a:spcBef>
                  <a:spcPct val="0"/>
                </a:spcBef>
              </a:pPr>
              <a:t>191</a:t>
            </a:fld>
            <a:endParaRPr lang="en-US" altLang="en-US"/>
          </a:p>
        </p:txBody>
      </p:sp>
      <p:sp>
        <p:nvSpPr>
          <p:cNvPr id="523267" name="Rectangle 2">
            <a:extLst>
              <a:ext uri="{FF2B5EF4-FFF2-40B4-BE49-F238E27FC236}">
                <a16:creationId xmlns:a16="http://schemas.microsoft.com/office/drawing/2014/main" id="{10060297-89D5-40D5-A059-7CC6BCC80CA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3268" name="Rectangle 3">
            <a:extLst>
              <a:ext uri="{FF2B5EF4-FFF2-40B4-BE49-F238E27FC236}">
                <a16:creationId xmlns:a16="http://schemas.microsoft.com/office/drawing/2014/main" id="{8DA6DB71-3884-4483-BD91-18F27BAB906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442925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4" name="Rectangle 7">
            <a:extLst>
              <a:ext uri="{FF2B5EF4-FFF2-40B4-BE49-F238E27FC236}">
                <a16:creationId xmlns:a16="http://schemas.microsoft.com/office/drawing/2014/main" id="{EF433881-8447-4275-88A3-50C4DD8B363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0BB553A-CFD5-4C5C-A48C-153D3B720FEC}" type="slidenum">
              <a:rPr lang="en-US" altLang="en-US" smtClean="0"/>
              <a:pPr>
                <a:spcBef>
                  <a:spcPct val="0"/>
                </a:spcBef>
              </a:pPr>
              <a:t>192</a:t>
            </a:fld>
            <a:endParaRPr lang="en-US" altLang="en-US"/>
          </a:p>
        </p:txBody>
      </p:sp>
      <p:sp>
        <p:nvSpPr>
          <p:cNvPr id="525315" name="Rectangle 2">
            <a:extLst>
              <a:ext uri="{FF2B5EF4-FFF2-40B4-BE49-F238E27FC236}">
                <a16:creationId xmlns:a16="http://schemas.microsoft.com/office/drawing/2014/main" id="{B2E0F7DD-D5ED-43BE-AE97-2D30C750CD2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5316" name="Rectangle 3">
            <a:extLst>
              <a:ext uri="{FF2B5EF4-FFF2-40B4-BE49-F238E27FC236}">
                <a16:creationId xmlns:a16="http://schemas.microsoft.com/office/drawing/2014/main" id="{0E92B4A3-98DE-4CB2-B547-DF2198FB134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9192649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7">
            <a:extLst>
              <a:ext uri="{FF2B5EF4-FFF2-40B4-BE49-F238E27FC236}">
                <a16:creationId xmlns:a16="http://schemas.microsoft.com/office/drawing/2014/main" id="{6A5CF67F-BB53-4394-B120-B9D41E40916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D1AA37C-AB84-4387-B88E-B8393EDC8C2D}" type="slidenum">
              <a:rPr lang="en-US" altLang="en-US" smtClean="0"/>
              <a:pPr>
                <a:spcBef>
                  <a:spcPct val="0"/>
                </a:spcBef>
              </a:pPr>
              <a:t>193</a:t>
            </a:fld>
            <a:endParaRPr lang="en-US" altLang="en-US"/>
          </a:p>
        </p:txBody>
      </p:sp>
      <p:sp>
        <p:nvSpPr>
          <p:cNvPr id="527363" name="Rectangle 2">
            <a:extLst>
              <a:ext uri="{FF2B5EF4-FFF2-40B4-BE49-F238E27FC236}">
                <a16:creationId xmlns:a16="http://schemas.microsoft.com/office/drawing/2014/main" id="{F65ABCCF-7F6B-44F4-9259-B088CD1CB7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7364" name="Rectangle 3">
            <a:extLst>
              <a:ext uri="{FF2B5EF4-FFF2-40B4-BE49-F238E27FC236}">
                <a16:creationId xmlns:a16="http://schemas.microsoft.com/office/drawing/2014/main" id="{E075ED1D-1969-4C46-AEE6-7CC9EA37A5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7430769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10" name="Rectangle 7">
            <a:extLst>
              <a:ext uri="{FF2B5EF4-FFF2-40B4-BE49-F238E27FC236}">
                <a16:creationId xmlns:a16="http://schemas.microsoft.com/office/drawing/2014/main" id="{10B94D06-0B66-4AE6-904B-238D30C474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6A89D9D-44F7-49CB-96D6-563957B9FE89}" type="slidenum">
              <a:rPr lang="en-US" altLang="en-US" smtClean="0"/>
              <a:pPr>
                <a:spcBef>
                  <a:spcPct val="0"/>
                </a:spcBef>
              </a:pPr>
              <a:t>194</a:t>
            </a:fld>
            <a:endParaRPr lang="en-US" altLang="en-US"/>
          </a:p>
        </p:txBody>
      </p:sp>
      <p:sp>
        <p:nvSpPr>
          <p:cNvPr id="529411" name="Rectangle 2">
            <a:extLst>
              <a:ext uri="{FF2B5EF4-FFF2-40B4-BE49-F238E27FC236}">
                <a16:creationId xmlns:a16="http://schemas.microsoft.com/office/drawing/2014/main" id="{546FF8C0-2FA1-4A22-9FA0-E7D73EC3C8C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9412" name="Rectangle 3">
            <a:extLst>
              <a:ext uri="{FF2B5EF4-FFF2-40B4-BE49-F238E27FC236}">
                <a16:creationId xmlns:a16="http://schemas.microsoft.com/office/drawing/2014/main" id="{340CE047-A35D-4F62-AB8D-0EFBB1CE316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0529727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8" name="Rectangle 7">
            <a:extLst>
              <a:ext uri="{FF2B5EF4-FFF2-40B4-BE49-F238E27FC236}">
                <a16:creationId xmlns:a16="http://schemas.microsoft.com/office/drawing/2014/main" id="{F4AA30F4-F468-4E92-B6B5-A498CEFAD85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8BFD955-1A3B-4C5C-9F65-6A532E3FFD31}" type="slidenum">
              <a:rPr lang="en-US" altLang="en-US" smtClean="0"/>
              <a:pPr>
                <a:spcBef>
                  <a:spcPct val="0"/>
                </a:spcBef>
              </a:pPr>
              <a:t>195</a:t>
            </a:fld>
            <a:endParaRPr lang="en-US" altLang="en-US"/>
          </a:p>
        </p:txBody>
      </p:sp>
      <p:sp>
        <p:nvSpPr>
          <p:cNvPr id="531459" name="Rectangle 2">
            <a:extLst>
              <a:ext uri="{FF2B5EF4-FFF2-40B4-BE49-F238E27FC236}">
                <a16:creationId xmlns:a16="http://schemas.microsoft.com/office/drawing/2014/main" id="{2D06C3CE-5A6E-4331-B274-1C1C8FE23E7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1460" name="Rectangle 3">
            <a:extLst>
              <a:ext uri="{FF2B5EF4-FFF2-40B4-BE49-F238E27FC236}">
                <a16:creationId xmlns:a16="http://schemas.microsoft.com/office/drawing/2014/main" id="{A6C08BAF-3AB5-45FC-8347-E42C27FEE5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0358650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6" name="Rectangle 7">
            <a:extLst>
              <a:ext uri="{FF2B5EF4-FFF2-40B4-BE49-F238E27FC236}">
                <a16:creationId xmlns:a16="http://schemas.microsoft.com/office/drawing/2014/main" id="{5AD5196A-72D4-4E0B-AC8A-713EB8FB1E5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6A29D9E-2D2E-4C9A-B6BF-9F4F4CA73046}" type="slidenum">
              <a:rPr lang="en-US" altLang="en-US" smtClean="0"/>
              <a:pPr>
                <a:spcBef>
                  <a:spcPct val="0"/>
                </a:spcBef>
              </a:pPr>
              <a:t>196</a:t>
            </a:fld>
            <a:endParaRPr lang="en-US" altLang="en-US"/>
          </a:p>
        </p:txBody>
      </p:sp>
      <p:sp>
        <p:nvSpPr>
          <p:cNvPr id="533507" name="Rectangle 2">
            <a:extLst>
              <a:ext uri="{FF2B5EF4-FFF2-40B4-BE49-F238E27FC236}">
                <a16:creationId xmlns:a16="http://schemas.microsoft.com/office/drawing/2014/main" id="{953372CA-EB6A-4EC5-AF8A-E9EFC9866E6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3508" name="Rectangle 3">
            <a:extLst>
              <a:ext uri="{FF2B5EF4-FFF2-40B4-BE49-F238E27FC236}">
                <a16:creationId xmlns:a16="http://schemas.microsoft.com/office/drawing/2014/main" id="{36B02B00-8E93-4B32-89D1-06674D4698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5620284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4" name="Rectangle 7">
            <a:extLst>
              <a:ext uri="{FF2B5EF4-FFF2-40B4-BE49-F238E27FC236}">
                <a16:creationId xmlns:a16="http://schemas.microsoft.com/office/drawing/2014/main" id="{EB5BC4D6-F2AF-46C9-AEAA-B9945919113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0C66782-F203-4AA6-982F-067F3CB51D4A}" type="slidenum">
              <a:rPr lang="en-US" altLang="en-US" smtClean="0"/>
              <a:pPr>
                <a:spcBef>
                  <a:spcPct val="0"/>
                </a:spcBef>
              </a:pPr>
              <a:t>197</a:t>
            </a:fld>
            <a:endParaRPr lang="en-US" altLang="en-US"/>
          </a:p>
        </p:txBody>
      </p:sp>
      <p:sp>
        <p:nvSpPr>
          <p:cNvPr id="535555" name="Rectangle 2">
            <a:extLst>
              <a:ext uri="{FF2B5EF4-FFF2-40B4-BE49-F238E27FC236}">
                <a16:creationId xmlns:a16="http://schemas.microsoft.com/office/drawing/2014/main" id="{E90BC64B-6C2A-4EC2-A345-BB86D106EEC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5556" name="Rectangle 3">
            <a:extLst>
              <a:ext uri="{FF2B5EF4-FFF2-40B4-BE49-F238E27FC236}">
                <a16:creationId xmlns:a16="http://schemas.microsoft.com/office/drawing/2014/main" id="{67F27D14-07C9-490B-BE16-E651DD789AE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6517724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2" name="Rectangle 7">
            <a:extLst>
              <a:ext uri="{FF2B5EF4-FFF2-40B4-BE49-F238E27FC236}">
                <a16:creationId xmlns:a16="http://schemas.microsoft.com/office/drawing/2014/main" id="{BA0B24C8-71A5-4856-AF57-F1467CBF0AF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50716BB-8EFD-4149-98EB-ED09958CFAAF}" type="slidenum">
              <a:rPr lang="en-US" altLang="en-US" smtClean="0"/>
              <a:pPr>
                <a:spcBef>
                  <a:spcPct val="0"/>
                </a:spcBef>
              </a:pPr>
              <a:t>198</a:t>
            </a:fld>
            <a:endParaRPr lang="en-US" altLang="en-US"/>
          </a:p>
        </p:txBody>
      </p:sp>
      <p:sp>
        <p:nvSpPr>
          <p:cNvPr id="537603" name="Rectangle 2">
            <a:extLst>
              <a:ext uri="{FF2B5EF4-FFF2-40B4-BE49-F238E27FC236}">
                <a16:creationId xmlns:a16="http://schemas.microsoft.com/office/drawing/2014/main" id="{9F01E17D-E456-4632-BE01-BA11B74B15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7604" name="Rectangle 3">
            <a:extLst>
              <a:ext uri="{FF2B5EF4-FFF2-40B4-BE49-F238E27FC236}">
                <a16:creationId xmlns:a16="http://schemas.microsoft.com/office/drawing/2014/main" id="{F50B333A-E417-49BC-9FBA-F14A1E0AB88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1854314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50" name="Rectangle 7">
            <a:extLst>
              <a:ext uri="{FF2B5EF4-FFF2-40B4-BE49-F238E27FC236}">
                <a16:creationId xmlns:a16="http://schemas.microsoft.com/office/drawing/2014/main" id="{2C9327D5-0991-4A58-9B27-963CD98C4EA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B9AFFD1-FF2A-4402-8B29-FDD660B7C8A7}" type="slidenum">
              <a:rPr lang="en-US" altLang="en-US" smtClean="0"/>
              <a:pPr>
                <a:spcBef>
                  <a:spcPct val="0"/>
                </a:spcBef>
              </a:pPr>
              <a:t>199</a:t>
            </a:fld>
            <a:endParaRPr lang="en-US" altLang="en-US"/>
          </a:p>
        </p:txBody>
      </p:sp>
      <p:sp>
        <p:nvSpPr>
          <p:cNvPr id="539651" name="Rectangle 2">
            <a:extLst>
              <a:ext uri="{FF2B5EF4-FFF2-40B4-BE49-F238E27FC236}">
                <a16:creationId xmlns:a16="http://schemas.microsoft.com/office/drawing/2014/main" id="{6E559D5E-D5C0-4389-B10A-952BD9F5BE9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9652" name="Rectangle 3">
            <a:extLst>
              <a:ext uri="{FF2B5EF4-FFF2-40B4-BE49-F238E27FC236}">
                <a16:creationId xmlns:a16="http://schemas.microsoft.com/office/drawing/2014/main" id="{E9F5EF3A-7095-45DA-841D-1A89C4E2C7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24734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7">
            <a:extLst>
              <a:ext uri="{FF2B5EF4-FFF2-40B4-BE49-F238E27FC236}">
                <a16:creationId xmlns:a16="http://schemas.microsoft.com/office/drawing/2014/main" id="{37474E6C-1D88-44FA-B55E-5FD386D5AA9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E345B15-22C5-4292-93DF-454A685AFC93}" type="slidenum">
              <a:rPr lang="en-US" altLang="en-US" smtClean="0"/>
              <a:pPr>
                <a:spcBef>
                  <a:spcPct val="0"/>
                </a:spcBef>
              </a:pPr>
              <a:t>2</a:t>
            </a:fld>
            <a:endParaRPr lang="en-US" altLang="en-US"/>
          </a:p>
        </p:txBody>
      </p:sp>
      <p:sp>
        <p:nvSpPr>
          <p:cNvPr id="7171" name="Rectangle 2">
            <a:extLst>
              <a:ext uri="{FF2B5EF4-FFF2-40B4-BE49-F238E27FC236}">
                <a16:creationId xmlns:a16="http://schemas.microsoft.com/office/drawing/2014/main" id="{C959DC08-1604-42EC-A1D2-06036B81E2D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72" name="Rectangle 3">
            <a:extLst>
              <a:ext uri="{FF2B5EF4-FFF2-40B4-BE49-F238E27FC236}">
                <a16:creationId xmlns:a16="http://schemas.microsoft.com/office/drawing/2014/main" id="{5558DA68-ED8C-4E91-A936-E41F6D41C9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497447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>
            <a:extLst>
              <a:ext uri="{FF2B5EF4-FFF2-40B4-BE49-F238E27FC236}">
                <a16:creationId xmlns:a16="http://schemas.microsoft.com/office/drawing/2014/main" id="{AD715153-92D4-4400-853C-87506A73CD9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C08963B-4FF3-4940-AE94-A2BCB7F79097}" type="slidenum">
              <a:rPr lang="en-US" altLang="en-US" smtClean="0"/>
              <a:pPr>
                <a:spcBef>
                  <a:spcPct val="0"/>
                </a:spcBef>
              </a:pPr>
              <a:t>20</a:t>
            </a:fld>
            <a:endParaRPr lang="en-US" altLang="en-US"/>
          </a:p>
        </p:txBody>
      </p:sp>
      <p:sp>
        <p:nvSpPr>
          <p:cNvPr id="205827" name="Rectangle 2">
            <a:extLst>
              <a:ext uri="{FF2B5EF4-FFF2-40B4-BE49-F238E27FC236}">
                <a16:creationId xmlns:a16="http://schemas.microsoft.com/office/drawing/2014/main" id="{6527705D-3C20-4A39-85A7-B7A3BA2D04D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8" name="Rectangle 3">
            <a:extLst>
              <a:ext uri="{FF2B5EF4-FFF2-40B4-BE49-F238E27FC236}">
                <a16:creationId xmlns:a16="http://schemas.microsoft.com/office/drawing/2014/main" id="{573A5849-D634-4163-A4FA-DB7239D4483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3272260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8" name="Rectangle 7">
            <a:extLst>
              <a:ext uri="{FF2B5EF4-FFF2-40B4-BE49-F238E27FC236}">
                <a16:creationId xmlns:a16="http://schemas.microsoft.com/office/drawing/2014/main" id="{7F1D27D4-64C7-46A9-BF3B-1A51CF8D9DF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8702D1B-5DD3-4546-BCC9-8B4EAA36358B}" type="slidenum">
              <a:rPr lang="en-US" altLang="en-US" smtClean="0"/>
              <a:pPr>
                <a:spcBef>
                  <a:spcPct val="0"/>
                </a:spcBef>
              </a:pPr>
              <a:t>200</a:t>
            </a:fld>
            <a:endParaRPr lang="en-US" altLang="en-US"/>
          </a:p>
        </p:txBody>
      </p:sp>
      <p:sp>
        <p:nvSpPr>
          <p:cNvPr id="541699" name="Rectangle 2">
            <a:extLst>
              <a:ext uri="{FF2B5EF4-FFF2-40B4-BE49-F238E27FC236}">
                <a16:creationId xmlns:a16="http://schemas.microsoft.com/office/drawing/2014/main" id="{999ACBED-AA1E-433F-B97F-CC586E0490F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1700" name="Rectangle 3">
            <a:extLst>
              <a:ext uri="{FF2B5EF4-FFF2-40B4-BE49-F238E27FC236}">
                <a16:creationId xmlns:a16="http://schemas.microsoft.com/office/drawing/2014/main" id="{7BB2F416-BD20-4267-80AD-44D1D16B6A3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1575590"/>
      </p:ext>
    </p:extLst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6" name="Rectangle 7">
            <a:extLst>
              <a:ext uri="{FF2B5EF4-FFF2-40B4-BE49-F238E27FC236}">
                <a16:creationId xmlns:a16="http://schemas.microsoft.com/office/drawing/2014/main" id="{5CA98AF2-9DC6-466C-90E7-C05E2CF445A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9003AC2-A99A-4006-8D46-B89F1BC0436B}" type="slidenum">
              <a:rPr lang="en-US" altLang="en-US" smtClean="0"/>
              <a:pPr>
                <a:spcBef>
                  <a:spcPct val="0"/>
                </a:spcBef>
              </a:pPr>
              <a:t>201</a:t>
            </a:fld>
            <a:endParaRPr lang="en-US" altLang="en-US"/>
          </a:p>
        </p:txBody>
      </p:sp>
      <p:sp>
        <p:nvSpPr>
          <p:cNvPr id="543747" name="Rectangle 2">
            <a:extLst>
              <a:ext uri="{FF2B5EF4-FFF2-40B4-BE49-F238E27FC236}">
                <a16:creationId xmlns:a16="http://schemas.microsoft.com/office/drawing/2014/main" id="{5E3A5C30-C23B-42DC-94CB-2BE74901769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3748" name="Rectangle 3">
            <a:extLst>
              <a:ext uri="{FF2B5EF4-FFF2-40B4-BE49-F238E27FC236}">
                <a16:creationId xmlns:a16="http://schemas.microsoft.com/office/drawing/2014/main" id="{2E0BC54E-2696-43BC-B9FB-0C4FE923574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8772643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94" name="Rectangle 7">
            <a:extLst>
              <a:ext uri="{FF2B5EF4-FFF2-40B4-BE49-F238E27FC236}">
                <a16:creationId xmlns:a16="http://schemas.microsoft.com/office/drawing/2014/main" id="{3AB7E843-42FA-4927-9B6C-42E363B265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9797E87-26BF-4F44-8E0E-D7982BF8348C}" type="slidenum">
              <a:rPr lang="en-US" altLang="en-US" smtClean="0"/>
              <a:pPr>
                <a:spcBef>
                  <a:spcPct val="0"/>
                </a:spcBef>
              </a:pPr>
              <a:t>202</a:t>
            </a:fld>
            <a:endParaRPr lang="en-US" altLang="en-US"/>
          </a:p>
        </p:txBody>
      </p:sp>
      <p:sp>
        <p:nvSpPr>
          <p:cNvPr id="545795" name="Rectangle 2">
            <a:extLst>
              <a:ext uri="{FF2B5EF4-FFF2-40B4-BE49-F238E27FC236}">
                <a16:creationId xmlns:a16="http://schemas.microsoft.com/office/drawing/2014/main" id="{85BD3D2F-5FAD-4691-8EC0-8DEAA4D780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5796" name="Rectangle 3">
            <a:extLst>
              <a:ext uri="{FF2B5EF4-FFF2-40B4-BE49-F238E27FC236}">
                <a16:creationId xmlns:a16="http://schemas.microsoft.com/office/drawing/2014/main" id="{60B5AE37-E2AF-4930-A90B-E2B5D9A4C5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8466693"/>
      </p:ext>
    </p:extLst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2" name="Rectangle 7">
            <a:extLst>
              <a:ext uri="{FF2B5EF4-FFF2-40B4-BE49-F238E27FC236}">
                <a16:creationId xmlns:a16="http://schemas.microsoft.com/office/drawing/2014/main" id="{D1ABE75F-CC4D-442D-AFF1-542F292E1EC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3972F8E-8340-44FD-BE1D-49D3807F9062}" type="slidenum">
              <a:rPr lang="en-US" altLang="en-US" smtClean="0"/>
              <a:pPr>
                <a:spcBef>
                  <a:spcPct val="0"/>
                </a:spcBef>
              </a:pPr>
              <a:t>203</a:t>
            </a:fld>
            <a:endParaRPr lang="en-US" altLang="en-US"/>
          </a:p>
        </p:txBody>
      </p:sp>
      <p:sp>
        <p:nvSpPr>
          <p:cNvPr id="547843" name="Rectangle 2">
            <a:extLst>
              <a:ext uri="{FF2B5EF4-FFF2-40B4-BE49-F238E27FC236}">
                <a16:creationId xmlns:a16="http://schemas.microsoft.com/office/drawing/2014/main" id="{57B672C5-6D74-4124-A4A5-1FC3BE97B88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7844" name="Rectangle 3">
            <a:extLst>
              <a:ext uri="{FF2B5EF4-FFF2-40B4-BE49-F238E27FC236}">
                <a16:creationId xmlns:a16="http://schemas.microsoft.com/office/drawing/2014/main" id="{E72C60FB-6EDB-4465-A6BA-45D7798FDF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6904762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90" name="Rectangle 7">
            <a:extLst>
              <a:ext uri="{FF2B5EF4-FFF2-40B4-BE49-F238E27FC236}">
                <a16:creationId xmlns:a16="http://schemas.microsoft.com/office/drawing/2014/main" id="{8D5536DD-F5C5-469E-8E63-6851BB2638A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9321126-2CB3-4E93-A9FC-E1675414A624}" type="slidenum">
              <a:rPr lang="en-US" altLang="en-US" smtClean="0"/>
              <a:pPr>
                <a:spcBef>
                  <a:spcPct val="0"/>
                </a:spcBef>
              </a:pPr>
              <a:t>204</a:t>
            </a:fld>
            <a:endParaRPr lang="en-US" altLang="en-US"/>
          </a:p>
        </p:txBody>
      </p:sp>
      <p:sp>
        <p:nvSpPr>
          <p:cNvPr id="549891" name="Rectangle 2">
            <a:extLst>
              <a:ext uri="{FF2B5EF4-FFF2-40B4-BE49-F238E27FC236}">
                <a16:creationId xmlns:a16="http://schemas.microsoft.com/office/drawing/2014/main" id="{5264DA8A-1934-4835-9CD9-7734F59E237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9892" name="Rectangle 3">
            <a:extLst>
              <a:ext uri="{FF2B5EF4-FFF2-40B4-BE49-F238E27FC236}">
                <a16:creationId xmlns:a16="http://schemas.microsoft.com/office/drawing/2014/main" id="{9C01FA18-FEFF-43D3-A640-EDBE95E950A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4980321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7">
            <a:extLst>
              <a:ext uri="{FF2B5EF4-FFF2-40B4-BE49-F238E27FC236}">
                <a16:creationId xmlns:a16="http://schemas.microsoft.com/office/drawing/2014/main" id="{9DDFC2E3-B1AA-4364-8993-87EBDB92F72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A1E7C8C-603D-413E-91EC-0EFA50109CB4}" type="slidenum">
              <a:rPr lang="en-US" altLang="en-US" smtClean="0"/>
              <a:pPr>
                <a:spcBef>
                  <a:spcPct val="0"/>
                </a:spcBef>
              </a:pPr>
              <a:t>205</a:t>
            </a:fld>
            <a:endParaRPr lang="en-US" altLang="en-US"/>
          </a:p>
        </p:txBody>
      </p:sp>
      <p:sp>
        <p:nvSpPr>
          <p:cNvPr id="551939" name="Rectangle 2">
            <a:extLst>
              <a:ext uri="{FF2B5EF4-FFF2-40B4-BE49-F238E27FC236}">
                <a16:creationId xmlns:a16="http://schemas.microsoft.com/office/drawing/2014/main" id="{83189A90-E731-4A14-AA0E-D22A5FB83BF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1940" name="Rectangle 3">
            <a:extLst>
              <a:ext uri="{FF2B5EF4-FFF2-40B4-BE49-F238E27FC236}">
                <a16:creationId xmlns:a16="http://schemas.microsoft.com/office/drawing/2014/main" id="{D0F3CD30-3365-494D-A149-41A484D5C84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940609"/>
      </p:ext>
    </p:extLst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986" name="Rectangle 7">
            <a:extLst>
              <a:ext uri="{FF2B5EF4-FFF2-40B4-BE49-F238E27FC236}">
                <a16:creationId xmlns:a16="http://schemas.microsoft.com/office/drawing/2014/main" id="{79F13A2A-31FD-4B9A-B6F5-8F1AA96F755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7615494-D269-48B7-AD3D-EC0AE37DAF0B}" type="slidenum">
              <a:rPr lang="en-US" altLang="en-US" smtClean="0"/>
              <a:pPr>
                <a:spcBef>
                  <a:spcPct val="0"/>
                </a:spcBef>
              </a:pPr>
              <a:t>206</a:t>
            </a:fld>
            <a:endParaRPr lang="en-US" altLang="en-US"/>
          </a:p>
        </p:txBody>
      </p:sp>
      <p:sp>
        <p:nvSpPr>
          <p:cNvPr id="553987" name="Rectangle 2">
            <a:extLst>
              <a:ext uri="{FF2B5EF4-FFF2-40B4-BE49-F238E27FC236}">
                <a16:creationId xmlns:a16="http://schemas.microsoft.com/office/drawing/2014/main" id="{0A59ABD4-4718-4415-A1A9-B01238ECF98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3988" name="Rectangle 3">
            <a:extLst>
              <a:ext uri="{FF2B5EF4-FFF2-40B4-BE49-F238E27FC236}">
                <a16:creationId xmlns:a16="http://schemas.microsoft.com/office/drawing/2014/main" id="{C61C36F9-E832-4143-9AEF-471A665711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1328780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4" name="Rectangle 7">
            <a:extLst>
              <a:ext uri="{FF2B5EF4-FFF2-40B4-BE49-F238E27FC236}">
                <a16:creationId xmlns:a16="http://schemas.microsoft.com/office/drawing/2014/main" id="{1CC51CAB-5415-4184-B1F9-E9BAF46F6C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3B5E038-1913-44AE-B420-78DF0508046A}" type="slidenum">
              <a:rPr lang="en-US" altLang="en-US" smtClean="0"/>
              <a:pPr>
                <a:spcBef>
                  <a:spcPct val="0"/>
                </a:spcBef>
              </a:pPr>
              <a:t>207</a:t>
            </a:fld>
            <a:endParaRPr lang="en-US" altLang="en-US"/>
          </a:p>
        </p:txBody>
      </p:sp>
      <p:sp>
        <p:nvSpPr>
          <p:cNvPr id="556035" name="Rectangle 2">
            <a:extLst>
              <a:ext uri="{FF2B5EF4-FFF2-40B4-BE49-F238E27FC236}">
                <a16:creationId xmlns:a16="http://schemas.microsoft.com/office/drawing/2014/main" id="{1BB837F3-A742-44F1-9027-15492103233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6036" name="Rectangle 3">
            <a:extLst>
              <a:ext uri="{FF2B5EF4-FFF2-40B4-BE49-F238E27FC236}">
                <a16:creationId xmlns:a16="http://schemas.microsoft.com/office/drawing/2014/main" id="{BD623CE7-699D-476D-9B93-C01DEC97388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5416936"/>
      </p:ext>
    </p:extLst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2" name="Rectangle 7">
            <a:extLst>
              <a:ext uri="{FF2B5EF4-FFF2-40B4-BE49-F238E27FC236}">
                <a16:creationId xmlns:a16="http://schemas.microsoft.com/office/drawing/2014/main" id="{D513618B-95D2-4A89-BA12-4605FB1685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FAB01CE-ED3E-4643-B99F-28C7A06D472F}" type="slidenum">
              <a:rPr lang="en-US" altLang="en-US" smtClean="0"/>
              <a:pPr>
                <a:spcBef>
                  <a:spcPct val="0"/>
                </a:spcBef>
              </a:pPr>
              <a:t>208</a:t>
            </a:fld>
            <a:endParaRPr lang="en-US" altLang="en-US"/>
          </a:p>
        </p:txBody>
      </p:sp>
      <p:sp>
        <p:nvSpPr>
          <p:cNvPr id="558083" name="Rectangle 2">
            <a:extLst>
              <a:ext uri="{FF2B5EF4-FFF2-40B4-BE49-F238E27FC236}">
                <a16:creationId xmlns:a16="http://schemas.microsoft.com/office/drawing/2014/main" id="{400DD6A4-EF14-4F74-82F1-2295EF51062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8084" name="Rectangle 3">
            <a:extLst>
              <a:ext uri="{FF2B5EF4-FFF2-40B4-BE49-F238E27FC236}">
                <a16:creationId xmlns:a16="http://schemas.microsoft.com/office/drawing/2014/main" id="{EB3F94D6-AF7D-4B59-815D-F9DFE596DA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9692554"/>
      </p:ext>
    </p:extLst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30" name="Rectangle 7">
            <a:extLst>
              <a:ext uri="{FF2B5EF4-FFF2-40B4-BE49-F238E27FC236}">
                <a16:creationId xmlns:a16="http://schemas.microsoft.com/office/drawing/2014/main" id="{F86D71C7-AD05-4FCD-AF7E-00C965E8EC9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FD7FC8C-1E4C-4C3B-A6CA-261925BE446C}" type="slidenum">
              <a:rPr lang="en-US" altLang="en-US" smtClean="0"/>
              <a:pPr>
                <a:spcBef>
                  <a:spcPct val="0"/>
                </a:spcBef>
              </a:pPr>
              <a:t>209</a:t>
            </a:fld>
            <a:endParaRPr lang="en-US" altLang="en-US"/>
          </a:p>
        </p:txBody>
      </p:sp>
      <p:sp>
        <p:nvSpPr>
          <p:cNvPr id="560131" name="Rectangle 2">
            <a:extLst>
              <a:ext uri="{FF2B5EF4-FFF2-40B4-BE49-F238E27FC236}">
                <a16:creationId xmlns:a16="http://schemas.microsoft.com/office/drawing/2014/main" id="{DD2296FC-08BB-4777-A389-E6E2C5A717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0132" name="Rectangle 3">
            <a:extLst>
              <a:ext uri="{FF2B5EF4-FFF2-40B4-BE49-F238E27FC236}">
                <a16:creationId xmlns:a16="http://schemas.microsoft.com/office/drawing/2014/main" id="{6CDBC730-F8CA-44C1-BE26-D2E12138DE0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343851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>
            <a:extLst>
              <a:ext uri="{FF2B5EF4-FFF2-40B4-BE49-F238E27FC236}">
                <a16:creationId xmlns:a16="http://schemas.microsoft.com/office/drawing/2014/main" id="{516728CF-6085-458C-8A49-15A4EFD30B1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2C42A83-B70A-40C2-BCAB-8FB60AA2B832}" type="slidenum">
              <a:rPr lang="en-US" altLang="en-US" smtClean="0"/>
              <a:pPr>
                <a:spcBef>
                  <a:spcPct val="0"/>
                </a:spcBef>
              </a:pPr>
              <a:t>21</a:t>
            </a:fld>
            <a:endParaRPr lang="en-US" altLang="en-US"/>
          </a:p>
        </p:txBody>
      </p:sp>
      <p:sp>
        <p:nvSpPr>
          <p:cNvPr id="207875" name="Rectangle 2">
            <a:extLst>
              <a:ext uri="{FF2B5EF4-FFF2-40B4-BE49-F238E27FC236}">
                <a16:creationId xmlns:a16="http://schemas.microsoft.com/office/drawing/2014/main" id="{44D50A90-3ADF-4BC7-A67B-69736E7FAFF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>
            <a:extLst>
              <a:ext uri="{FF2B5EF4-FFF2-40B4-BE49-F238E27FC236}">
                <a16:creationId xmlns:a16="http://schemas.microsoft.com/office/drawing/2014/main" id="{E623EF09-9D81-4615-890C-42664249A47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1568102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178" name="Rectangle 7">
            <a:extLst>
              <a:ext uri="{FF2B5EF4-FFF2-40B4-BE49-F238E27FC236}">
                <a16:creationId xmlns:a16="http://schemas.microsoft.com/office/drawing/2014/main" id="{865441D8-C824-425D-9911-7183E0099FE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252D72B-12EA-4B04-B08F-329AD045BBBF}" type="slidenum">
              <a:rPr lang="en-US" altLang="en-US" smtClean="0"/>
              <a:pPr>
                <a:spcBef>
                  <a:spcPct val="0"/>
                </a:spcBef>
              </a:pPr>
              <a:t>210</a:t>
            </a:fld>
            <a:endParaRPr lang="en-US" altLang="en-US"/>
          </a:p>
        </p:txBody>
      </p:sp>
      <p:sp>
        <p:nvSpPr>
          <p:cNvPr id="562179" name="Rectangle 2">
            <a:extLst>
              <a:ext uri="{FF2B5EF4-FFF2-40B4-BE49-F238E27FC236}">
                <a16:creationId xmlns:a16="http://schemas.microsoft.com/office/drawing/2014/main" id="{3629088D-D668-4EA1-8028-FB6BBFB6E5D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2180" name="Rectangle 3">
            <a:extLst>
              <a:ext uri="{FF2B5EF4-FFF2-40B4-BE49-F238E27FC236}">
                <a16:creationId xmlns:a16="http://schemas.microsoft.com/office/drawing/2014/main" id="{18F67DDC-E926-4ED3-AD3E-FF1ED29DA60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774318"/>
      </p:ext>
    </p:extLst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7">
            <a:extLst>
              <a:ext uri="{FF2B5EF4-FFF2-40B4-BE49-F238E27FC236}">
                <a16:creationId xmlns:a16="http://schemas.microsoft.com/office/drawing/2014/main" id="{DDDD8DAB-5985-41B9-A599-5D871D5BF9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6DAA7F1-331E-443D-8E67-A629C6C37548}" type="slidenum">
              <a:rPr lang="en-US" altLang="en-US" smtClean="0"/>
              <a:pPr>
                <a:spcBef>
                  <a:spcPct val="0"/>
                </a:spcBef>
              </a:pPr>
              <a:t>211</a:t>
            </a:fld>
            <a:endParaRPr lang="en-US" altLang="en-US"/>
          </a:p>
        </p:txBody>
      </p:sp>
      <p:sp>
        <p:nvSpPr>
          <p:cNvPr id="564227" name="Rectangle 2">
            <a:extLst>
              <a:ext uri="{FF2B5EF4-FFF2-40B4-BE49-F238E27FC236}">
                <a16:creationId xmlns:a16="http://schemas.microsoft.com/office/drawing/2014/main" id="{D9E05CCB-F371-460B-AA62-66443ABB8EB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4228" name="Rectangle 3">
            <a:extLst>
              <a:ext uri="{FF2B5EF4-FFF2-40B4-BE49-F238E27FC236}">
                <a16:creationId xmlns:a16="http://schemas.microsoft.com/office/drawing/2014/main" id="{62EC30E5-C99F-47BC-BD24-0463D58A28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807900"/>
      </p:ext>
    </p:extLst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4" name="Rectangle 7">
            <a:extLst>
              <a:ext uri="{FF2B5EF4-FFF2-40B4-BE49-F238E27FC236}">
                <a16:creationId xmlns:a16="http://schemas.microsoft.com/office/drawing/2014/main" id="{CDAB2E8F-D944-4260-8547-44E53FAAF82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8BEE11C-29CE-4352-9FC2-C077E313CC31}" type="slidenum">
              <a:rPr lang="en-US" altLang="en-US" smtClean="0"/>
              <a:pPr>
                <a:spcBef>
                  <a:spcPct val="0"/>
                </a:spcBef>
              </a:pPr>
              <a:t>212</a:t>
            </a:fld>
            <a:endParaRPr lang="en-US" altLang="en-US"/>
          </a:p>
        </p:txBody>
      </p:sp>
      <p:sp>
        <p:nvSpPr>
          <p:cNvPr id="566275" name="Rectangle 2">
            <a:extLst>
              <a:ext uri="{FF2B5EF4-FFF2-40B4-BE49-F238E27FC236}">
                <a16:creationId xmlns:a16="http://schemas.microsoft.com/office/drawing/2014/main" id="{D3DFD6F0-6466-49F3-82CC-4119397CA8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6276" name="Rectangle 3">
            <a:extLst>
              <a:ext uri="{FF2B5EF4-FFF2-40B4-BE49-F238E27FC236}">
                <a16:creationId xmlns:a16="http://schemas.microsoft.com/office/drawing/2014/main" id="{6280E0DE-0D49-431B-A71E-A515FAF825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9136122"/>
      </p:ext>
    </p:extLst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22" name="Rectangle 7">
            <a:extLst>
              <a:ext uri="{FF2B5EF4-FFF2-40B4-BE49-F238E27FC236}">
                <a16:creationId xmlns:a16="http://schemas.microsoft.com/office/drawing/2014/main" id="{5331664A-8CB6-4750-95AF-C18E975C983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39420F8-D925-4D26-8AD8-98B976260CE4}" type="slidenum">
              <a:rPr lang="en-US" altLang="en-US" smtClean="0"/>
              <a:pPr>
                <a:spcBef>
                  <a:spcPct val="0"/>
                </a:spcBef>
              </a:pPr>
              <a:t>213</a:t>
            </a:fld>
            <a:endParaRPr lang="en-US" altLang="en-US"/>
          </a:p>
        </p:txBody>
      </p:sp>
      <p:sp>
        <p:nvSpPr>
          <p:cNvPr id="568323" name="Rectangle 2">
            <a:extLst>
              <a:ext uri="{FF2B5EF4-FFF2-40B4-BE49-F238E27FC236}">
                <a16:creationId xmlns:a16="http://schemas.microsoft.com/office/drawing/2014/main" id="{23F3D910-F8BF-4FD1-8C74-3EEC13F6F92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8324" name="Rectangle 3">
            <a:extLst>
              <a:ext uri="{FF2B5EF4-FFF2-40B4-BE49-F238E27FC236}">
                <a16:creationId xmlns:a16="http://schemas.microsoft.com/office/drawing/2014/main" id="{75D21A84-5C64-438D-A622-73762BEE043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5182686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70" name="Rectangle 7">
            <a:extLst>
              <a:ext uri="{FF2B5EF4-FFF2-40B4-BE49-F238E27FC236}">
                <a16:creationId xmlns:a16="http://schemas.microsoft.com/office/drawing/2014/main" id="{B89C32C6-2247-4F33-A935-9C4218EF3D9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05FB7E5-FB52-4E70-A230-35D7CF98B038}" type="slidenum">
              <a:rPr lang="en-US" altLang="en-US" smtClean="0"/>
              <a:pPr>
                <a:spcBef>
                  <a:spcPct val="0"/>
                </a:spcBef>
              </a:pPr>
              <a:t>214</a:t>
            </a:fld>
            <a:endParaRPr lang="en-US" altLang="en-US"/>
          </a:p>
        </p:txBody>
      </p:sp>
      <p:sp>
        <p:nvSpPr>
          <p:cNvPr id="570371" name="Rectangle 2">
            <a:extLst>
              <a:ext uri="{FF2B5EF4-FFF2-40B4-BE49-F238E27FC236}">
                <a16:creationId xmlns:a16="http://schemas.microsoft.com/office/drawing/2014/main" id="{AABF0630-9CC1-4398-8642-B2D677C4C79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0372" name="Rectangle 3">
            <a:extLst>
              <a:ext uri="{FF2B5EF4-FFF2-40B4-BE49-F238E27FC236}">
                <a16:creationId xmlns:a16="http://schemas.microsoft.com/office/drawing/2014/main" id="{4ED0D7DB-EA67-4403-8345-4C8D6CC972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3031980"/>
      </p:ext>
    </p:extLst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418" name="Rectangle 7">
            <a:extLst>
              <a:ext uri="{FF2B5EF4-FFF2-40B4-BE49-F238E27FC236}">
                <a16:creationId xmlns:a16="http://schemas.microsoft.com/office/drawing/2014/main" id="{36F3BA9B-2AA1-41FE-830C-A1375272D8F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5244291-8A40-40BF-896D-3E07CDC65841}" type="slidenum">
              <a:rPr lang="en-US" altLang="en-US" smtClean="0"/>
              <a:pPr>
                <a:spcBef>
                  <a:spcPct val="0"/>
                </a:spcBef>
              </a:pPr>
              <a:t>215</a:t>
            </a:fld>
            <a:endParaRPr lang="en-US" altLang="en-US"/>
          </a:p>
        </p:txBody>
      </p:sp>
      <p:sp>
        <p:nvSpPr>
          <p:cNvPr id="572419" name="Rectangle 2">
            <a:extLst>
              <a:ext uri="{FF2B5EF4-FFF2-40B4-BE49-F238E27FC236}">
                <a16:creationId xmlns:a16="http://schemas.microsoft.com/office/drawing/2014/main" id="{29127751-83AB-4787-82D8-6AD7CC954E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2420" name="Rectangle 3">
            <a:extLst>
              <a:ext uri="{FF2B5EF4-FFF2-40B4-BE49-F238E27FC236}">
                <a16:creationId xmlns:a16="http://schemas.microsoft.com/office/drawing/2014/main" id="{D94379F7-9847-4123-9CBE-CD6E16D801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6333035"/>
      </p:ext>
    </p:extLst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466" name="Rectangle 7">
            <a:extLst>
              <a:ext uri="{FF2B5EF4-FFF2-40B4-BE49-F238E27FC236}">
                <a16:creationId xmlns:a16="http://schemas.microsoft.com/office/drawing/2014/main" id="{58AC04C2-5F56-46D3-BCEF-E5F9DD4F774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9829155-E982-42B9-BEC3-5AC7485E4443}" type="slidenum">
              <a:rPr lang="en-US" altLang="en-US" smtClean="0"/>
              <a:pPr>
                <a:spcBef>
                  <a:spcPct val="0"/>
                </a:spcBef>
              </a:pPr>
              <a:t>216</a:t>
            </a:fld>
            <a:endParaRPr lang="en-US" altLang="en-US"/>
          </a:p>
        </p:txBody>
      </p:sp>
      <p:sp>
        <p:nvSpPr>
          <p:cNvPr id="574467" name="Rectangle 2">
            <a:extLst>
              <a:ext uri="{FF2B5EF4-FFF2-40B4-BE49-F238E27FC236}">
                <a16:creationId xmlns:a16="http://schemas.microsoft.com/office/drawing/2014/main" id="{6BE11B94-9ED4-457D-AB34-4D3FE9996C2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4468" name="Rectangle 3">
            <a:extLst>
              <a:ext uri="{FF2B5EF4-FFF2-40B4-BE49-F238E27FC236}">
                <a16:creationId xmlns:a16="http://schemas.microsoft.com/office/drawing/2014/main" id="{D67BAEC8-A4CE-436E-991F-B5CE0598EA6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0946000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4" name="Rectangle 7">
            <a:extLst>
              <a:ext uri="{FF2B5EF4-FFF2-40B4-BE49-F238E27FC236}">
                <a16:creationId xmlns:a16="http://schemas.microsoft.com/office/drawing/2014/main" id="{2D5549A1-99D7-46A0-8C28-3E191F5118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2772EF3-736C-4870-B9E7-E19B752619FA}" type="slidenum">
              <a:rPr lang="en-US" altLang="en-US" smtClean="0"/>
              <a:pPr>
                <a:spcBef>
                  <a:spcPct val="0"/>
                </a:spcBef>
              </a:pPr>
              <a:t>217</a:t>
            </a:fld>
            <a:endParaRPr lang="en-US" altLang="en-US"/>
          </a:p>
        </p:txBody>
      </p:sp>
      <p:sp>
        <p:nvSpPr>
          <p:cNvPr id="576515" name="Rectangle 2">
            <a:extLst>
              <a:ext uri="{FF2B5EF4-FFF2-40B4-BE49-F238E27FC236}">
                <a16:creationId xmlns:a16="http://schemas.microsoft.com/office/drawing/2014/main" id="{DC4F0FC0-5244-4CDB-9C8A-797186C8B66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6516" name="Rectangle 3">
            <a:extLst>
              <a:ext uri="{FF2B5EF4-FFF2-40B4-BE49-F238E27FC236}">
                <a16:creationId xmlns:a16="http://schemas.microsoft.com/office/drawing/2014/main" id="{74151BE7-0D7F-4157-899A-28B2AC3E1D5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9402073"/>
      </p:ext>
    </p:extLst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7">
            <a:extLst>
              <a:ext uri="{FF2B5EF4-FFF2-40B4-BE49-F238E27FC236}">
                <a16:creationId xmlns:a16="http://schemas.microsoft.com/office/drawing/2014/main" id="{4FB2CDAC-FE86-4235-8C81-51F17DB446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22894E-C91C-4595-9FAE-F6C2C917EF0B}" type="slidenum">
              <a:rPr lang="en-US" altLang="en-US" smtClean="0"/>
              <a:pPr>
                <a:spcBef>
                  <a:spcPct val="0"/>
                </a:spcBef>
              </a:pPr>
              <a:t>218</a:t>
            </a:fld>
            <a:endParaRPr lang="en-US" altLang="en-US"/>
          </a:p>
        </p:txBody>
      </p:sp>
      <p:sp>
        <p:nvSpPr>
          <p:cNvPr id="592899" name="Rectangle 2">
            <a:extLst>
              <a:ext uri="{FF2B5EF4-FFF2-40B4-BE49-F238E27FC236}">
                <a16:creationId xmlns:a16="http://schemas.microsoft.com/office/drawing/2014/main" id="{D08E0793-74C7-49B5-A61B-39C3E68796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2900" name="Rectangle 3">
            <a:extLst>
              <a:ext uri="{FF2B5EF4-FFF2-40B4-BE49-F238E27FC236}">
                <a16:creationId xmlns:a16="http://schemas.microsoft.com/office/drawing/2014/main" id="{A8C60646-1AD7-4264-8E4F-17B3909D32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0556202"/>
      </p:ext>
    </p:extLst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7">
            <a:extLst>
              <a:ext uri="{FF2B5EF4-FFF2-40B4-BE49-F238E27FC236}">
                <a16:creationId xmlns:a16="http://schemas.microsoft.com/office/drawing/2014/main" id="{4FB2CDAC-FE86-4235-8C81-51F17DB446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22894E-C91C-4595-9FAE-F6C2C917EF0B}" type="slidenum">
              <a:rPr lang="en-US" altLang="en-US" smtClean="0"/>
              <a:pPr>
                <a:spcBef>
                  <a:spcPct val="0"/>
                </a:spcBef>
              </a:pPr>
              <a:t>219</a:t>
            </a:fld>
            <a:endParaRPr lang="en-US" altLang="en-US"/>
          </a:p>
        </p:txBody>
      </p:sp>
      <p:sp>
        <p:nvSpPr>
          <p:cNvPr id="592899" name="Rectangle 2">
            <a:extLst>
              <a:ext uri="{FF2B5EF4-FFF2-40B4-BE49-F238E27FC236}">
                <a16:creationId xmlns:a16="http://schemas.microsoft.com/office/drawing/2014/main" id="{D08E0793-74C7-49B5-A61B-39C3E68796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2900" name="Rectangle 3">
            <a:extLst>
              <a:ext uri="{FF2B5EF4-FFF2-40B4-BE49-F238E27FC236}">
                <a16:creationId xmlns:a16="http://schemas.microsoft.com/office/drawing/2014/main" id="{A8C60646-1AD7-4264-8E4F-17B3909D32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084452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>
            <a:extLst>
              <a:ext uri="{FF2B5EF4-FFF2-40B4-BE49-F238E27FC236}">
                <a16:creationId xmlns:a16="http://schemas.microsoft.com/office/drawing/2014/main" id="{FF6D824C-AC39-45D7-B63C-E07603F6732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C36AA8A-7A92-4BCE-A670-B0FA09DA0398}" type="slidenum">
              <a:rPr lang="en-US" altLang="en-US" smtClean="0"/>
              <a:pPr>
                <a:spcBef>
                  <a:spcPct val="0"/>
                </a:spcBef>
              </a:pPr>
              <a:t>22</a:t>
            </a:fld>
            <a:endParaRPr lang="en-US" altLang="en-US"/>
          </a:p>
        </p:txBody>
      </p:sp>
      <p:sp>
        <p:nvSpPr>
          <p:cNvPr id="209923" name="Rectangle 2">
            <a:extLst>
              <a:ext uri="{FF2B5EF4-FFF2-40B4-BE49-F238E27FC236}">
                <a16:creationId xmlns:a16="http://schemas.microsoft.com/office/drawing/2014/main" id="{44CFA7EA-D39F-4306-ADFD-3D37D6013D6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>
            <a:extLst>
              <a:ext uri="{FF2B5EF4-FFF2-40B4-BE49-F238E27FC236}">
                <a16:creationId xmlns:a16="http://schemas.microsoft.com/office/drawing/2014/main" id="{45B241A1-B7CC-40FF-96F5-AA8E77E06EE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7428792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7">
            <a:extLst>
              <a:ext uri="{FF2B5EF4-FFF2-40B4-BE49-F238E27FC236}">
                <a16:creationId xmlns:a16="http://schemas.microsoft.com/office/drawing/2014/main" id="{4FB2CDAC-FE86-4235-8C81-51F17DB446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22894E-C91C-4595-9FAE-F6C2C917EF0B}" type="slidenum">
              <a:rPr lang="en-US" altLang="en-US" smtClean="0"/>
              <a:pPr>
                <a:spcBef>
                  <a:spcPct val="0"/>
                </a:spcBef>
              </a:pPr>
              <a:t>220</a:t>
            </a:fld>
            <a:endParaRPr lang="en-US" altLang="en-US"/>
          </a:p>
        </p:txBody>
      </p:sp>
      <p:sp>
        <p:nvSpPr>
          <p:cNvPr id="592899" name="Rectangle 2">
            <a:extLst>
              <a:ext uri="{FF2B5EF4-FFF2-40B4-BE49-F238E27FC236}">
                <a16:creationId xmlns:a16="http://schemas.microsoft.com/office/drawing/2014/main" id="{D08E0793-74C7-49B5-A61B-39C3E68796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2900" name="Rectangle 3">
            <a:extLst>
              <a:ext uri="{FF2B5EF4-FFF2-40B4-BE49-F238E27FC236}">
                <a16:creationId xmlns:a16="http://schemas.microsoft.com/office/drawing/2014/main" id="{A8C60646-1AD7-4264-8E4F-17B3909D32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5780938"/>
      </p:ext>
    </p:extLst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7">
            <a:extLst>
              <a:ext uri="{FF2B5EF4-FFF2-40B4-BE49-F238E27FC236}">
                <a16:creationId xmlns:a16="http://schemas.microsoft.com/office/drawing/2014/main" id="{4FB2CDAC-FE86-4235-8C81-51F17DB446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22894E-C91C-4595-9FAE-F6C2C917EF0B}" type="slidenum">
              <a:rPr lang="en-US" altLang="en-US" smtClean="0"/>
              <a:pPr>
                <a:spcBef>
                  <a:spcPct val="0"/>
                </a:spcBef>
              </a:pPr>
              <a:t>221</a:t>
            </a:fld>
            <a:endParaRPr lang="en-US" altLang="en-US"/>
          </a:p>
        </p:txBody>
      </p:sp>
      <p:sp>
        <p:nvSpPr>
          <p:cNvPr id="592899" name="Rectangle 2">
            <a:extLst>
              <a:ext uri="{FF2B5EF4-FFF2-40B4-BE49-F238E27FC236}">
                <a16:creationId xmlns:a16="http://schemas.microsoft.com/office/drawing/2014/main" id="{D08E0793-74C7-49B5-A61B-39C3E68796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2900" name="Rectangle 3">
            <a:extLst>
              <a:ext uri="{FF2B5EF4-FFF2-40B4-BE49-F238E27FC236}">
                <a16:creationId xmlns:a16="http://schemas.microsoft.com/office/drawing/2014/main" id="{A8C60646-1AD7-4264-8E4F-17B3909D32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7934874"/>
      </p:ext>
    </p:extLst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7">
            <a:extLst>
              <a:ext uri="{FF2B5EF4-FFF2-40B4-BE49-F238E27FC236}">
                <a16:creationId xmlns:a16="http://schemas.microsoft.com/office/drawing/2014/main" id="{4FB2CDAC-FE86-4235-8C81-51F17DB446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22894E-C91C-4595-9FAE-F6C2C917EF0B}" type="slidenum">
              <a:rPr lang="en-US" altLang="en-US" smtClean="0"/>
              <a:pPr>
                <a:spcBef>
                  <a:spcPct val="0"/>
                </a:spcBef>
              </a:pPr>
              <a:t>222</a:t>
            </a:fld>
            <a:endParaRPr lang="en-US" altLang="en-US"/>
          </a:p>
        </p:txBody>
      </p:sp>
      <p:sp>
        <p:nvSpPr>
          <p:cNvPr id="592899" name="Rectangle 2">
            <a:extLst>
              <a:ext uri="{FF2B5EF4-FFF2-40B4-BE49-F238E27FC236}">
                <a16:creationId xmlns:a16="http://schemas.microsoft.com/office/drawing/2014/main" id="{D08E0793-74C7-49B5-A61B-39C3E68796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2900" name="Rectangle 3">
            <a:extLst>
              <a:ext uri="{FF2B5EF4-FFF2-40B4-BE49-F238E27FC236}">
                <a16:creationId xmlns:a16="http://schemas.microsoft.com/office/drawing/2014/main" id="{A8C60646-1AD7-4264-8E4F-17B3909D32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7177725"/>
      </p:ext>
    </p:extLst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7">
            <a:extLst>
              <a:ext uri="{FF2B5EF4-FFF2-40B4-BE49-F238E27FC236}">
                <a16:creationId xmlns:a16="http://schemas.microsoft.com/office/drawing/2014/main" id="{4FB2CDAC-FE86-4235-8C81-51F17DB446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22894E-C91C-4595-9FAE-F6C2C917EF0B}" type="slidenum">
              <a:rPr lang="en-US" altLang="en-US" smtClean="0"/>
              <a:pPr>
                <a:spcBef>
                  <a:spcPct val="0"/>
                </a:spcBef>
              </a:pPr>
              <a:t>223</a:t>
            </a:fld>
            <a:endParaRPr lang="en-US" altLang="en-US"/>
          </a:p>
        </p:txBody>
      </p:sp>
      <p:sp>
        <p:nvSpPr>
          <p:cNvPr id="592899" name="Rectangle 2">
            <a:extLst>
              <a:ext uri="{FF2B5EF4-FFF2-40B4-BE49-F238E27FC236}">
                <a16:creationId xmlns:a16="http://schemas.microsoft.com/office/drawing/2014/main" id="{D08E0793-74C7-49B5-A61B-39C3E68796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2900" name="Rectangle 3">
            <a:extLst>
              <a:ext uri="{FF2B5EF4-FFF2-40B4-BE49-F238E27FC236}">
                <a16:creationId xmlns:a16="http://schemas.microsoft.com/office/drawing/2014/main" id="{A8C60646-1AD7-4264-8E4F-17B3909D32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7562189"/>
      </p:ext>
    </p:extLst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7">
            <a:extLst>
              <a:ext uri="{FF2B5EF4-FFF2-40B4-BE49-F238E27FC236}">
                <a16:creationId xmlns:a16="http://schemas.microsoft.com/office/drawing/2014/main" id="{4FB2CDAC-FE86-4235-8C81-51F17DB446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22894E-C91C-4595-9FAE-F6C2C917EF0B}" type="slidenum">
              <a:rPr lang="en-US" altLang="en-US" smtClean="0"/>
              <a:pPr>
                <a:spcBef>
                  <a:spcPct val="0"/>
                </a:spcBef>
              </a:pPr>
              <a:t>224</a:t>
            </a:fld>
            <a:endParaRPr lang="en-US" altLang="en-US"/>
          </a:p>
        </p:txBody>
      </p:sp>
      <p:sp>
        <p:nvSpPr>
          <p:cNvPr id="592899" name="Rectangle 2">
            <a:extLst>
              <a:ext uri="{FF2B5EF4-FFF2-40B4-BE49-F238E27FC236}">
                <a16:creationId xmlns:a16="http://schemas.microsoft.com/office/drawing/2014/main" id="{D08E0793-74C7-49B5-A61B-39C3E68796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2900" name="Rectangle 3">
            <a:extLst>
              <a:ext uri="{FF2B5EF4-FFF2-40B4-BE49-F238E27FC236}">
                <a16:creationId xmlns:a16="http://schemas.microsoft.com/office/drawing/2014/main" id="{A8C60646-1AD7-4264-8E4F-17B3909D32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9674528"/>
      </p:ext>
    </p:extLst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7">
            <a:extLst>
              <a:ext uri="{FF2B5EF4-FFF2-40B4-BE49-F238E27FC236}">
                <a16:creationId xmlns:a16="http://schemas.microsoft.com/office/drawing/2014/main" id="{4FB2CDAC-FE86-4235-8C81-51F17DB446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22894E-C91C-4595-9FAE-F6C2C917EF0B}" type="slidenum">
              <a:rPr lang="en-US" altLang="en-US" smtClean="0"/>
              <a:pPr>
                <a:spcBef>
                  <a:spcPct val="0"/>
                </a:spcBef>
              </a:pPr>
              <a:t>225</a:t>
            </a:fld>
            <a:endParaRPr lang="en-US" altLang="en-US"/>
          </a:p>
        </p:txBody>
      </p:sp>
      <p:sp>
        <p:nvSpPr>
          <p:cNvPr id="592899" name="Rectangle 2">
            <a:extLst>
              <a:ext uri="{FF2B5EF4-FFF2-40B4-BE49-F238E27FC236}">
                <a16:creationId xmlns:a16="http://schemas.microsoft.com/office/drawing/2014/main" id="{D08E0793-74C7-49B5-A61B-39C3E68796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2900" name="Rectangle 3">
            <a:extLst>
              <a:ext uri="{FF2B5EF4-FFF2-40B4-BE49-F238E27FC236}">
                <a16:creationId xmlns:a16="http://schemas.microsoft.com/office/drawing/2014/main" id="{A8C60646-1AD7-4264-8E4F-17B3909D32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1562972"/>
      </p:ext>
    </p:extLst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7">
            <a:extLst>
              <a:ext uri="{FF2B5EF4-FFF2-40B4-BE49-F238E27FC236}">
                <a16:creationId xmlns:a16="http://schemas.microsoft.com/office/drawing/2014/main" id="{FCE78CC5-9AAC-41F0-B874-A374B5B17F5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0FA01EB-66C0-43EC-B182-7A63B6A632B9}" type="slidenum">
              <a:rPr lang="en-US" altLang="en-US" smtClean="0"/>
              <a:pPr>
                <a:spcBef>
                  <a:spcPct val="0"/>
                </a:spcBef>
              </a:pPr>
              <a:t>226</a:t>
            </a:fld>
            <a:endParaRPr lang="en-US" altLang="en-US"/>
          </a:p>
        </p:txBody>
      </p:sp>
      <p:sp>
        <p:nvSpPr>
          <p:cNvPr id="594947" name="Rectangle 2">
            <a:extLst>
              <a:ext uri="{FF2B5EF4-FFF2-40B4-BE49-F238E27FC236}">
                <a16:creationId xmlns:a16="http://schemas.microsoft.com/office/drawing/2014/main" id="{AA979C9F-A06C-4C34-BACD-F1750B6A5EB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4948" name="Rectangle 3">
            <a:extLst>
              <a:ext uri="{FF2B5EF4-FFF2-40B4-BE49-F238E27FC236}">
                <a16:creationId xmlns:a16="http://schemas.microsoft.com/office/drawing/2014/main" id="{4DA08924-1DCC-431F-B5A4-3A68C53518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5560345"/>
      </p:ext>
    </p:extLst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94" name="Rectangle 7">
            <a:extLst>
              <a:ext uri="{FF2B5EF4-FFF2-40B4-BE49-F238E27FC236}">
                <a16:creationId xmlns:a16="http://schemas.microsoft.com/office/drawing/2014/main" id="{6C49C242-2270-45A0-AC8E-DB415176E09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6F8A29E-9415-472A-BA49-3D21CB0CB331}" type="slidenum">
              <a:rPr lang="en-US" altLang="en-US" smtClean="0"/>
              <a:pPr>
                <a:spcBef>
                  <a:spcPct val="0"/>
                </a:spcBef>
              </a:pPr>
              <a:t>227</a:t>
            </a:fld>
            <a:endParaRPr lang="en-US" altLang="en-US"/>
          </a:p>
        </p:txBody>
      </p:sp>
      <p:sp>
        <p:nvSpPr>
          <p:cNvPr id="596995" name="Rectangle 2">
            <a:extLst>
              <a:ext uri="{FF2B5EF4-FFF2-40B4-BE49-F238E27FC236}">
                <a16:creationId xmlns:a16="http://schemas.microsoft.com/office/drawing/2014/main" id="{E7567B10-E297-47A8-89EC-038B5A7601B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6996" name="Rectangle 3">
            <a:extLst>
              <a:ext uri="{FF2B5EF4-FFF2-40B4-BE49-F238E27FC236}">
                <a16:creationId xmlns:a16="http://schemas.microsoft.com/office/drawing/2014/main" id="{54139958-727F-4D52-8C63-84C80A4842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9470488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2" name="Rectangle 7">
            <a:extLst>
              <a:ext uri="{FF2B5EF4-FFF2-40B4-BE49-F238E27FC236}">
                <a16:creationId xmlns:a16="http://schemas.microsoft.com/office/drawing/2014/main" id="{36A5210E-4E7C-4411-BD0D-AA479DB43D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D03174C-0F85-4C91-88F4-B09EE26AD521}" type="slidenum">
              <a:rPr lang="en-US" altLang="en-US" smtClean="0"/>
              <a:pPr>
                <a:spcBef>
                  <a:spcPct val="0"/>
                </a:spcBef>
              </a:pPr>
              <a:t>228</a:t>
            </a:fld>
            <a:endParaRPr lang="en-US" altLang="en-US"/>
          </a:p>
        </p:txBody>
      </p:sp>
      <p:sp>
        <p:nvSpPr>
          <p:cNvPr id="599043" name="Rectangle 2">
            <a:extLst>
              <a:ext uri="{FF2B5EF4-FFF2-40B4-BE49-F238E27FC236}">
                <a16:creationId xmlns:a16="http://schemas.microsoft.com/office/drawing/2014/main" id="{AB3A9805-D767-49A9-B74D-290E7838F1D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9044" name="Rectangle 3">
            <a:extLst>
              <a:ext uri="{FF2B5EF4-FFF2-40B4-BE49-F238E27FC236}">
                <a16:creationId xmlns:a16="http://schemas.microsoft.com/office/drawing/2014/main" id="{FD4B2975-A566-4B55-B60F-7C905ECBA0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4764997"/>
      </p:ext>
    </p:extLst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90" name="Rectangle 7">
            <a:extLst>
              <a:ext uri="{FF2B5EF4-FFF2-40B4-BE49-F238E27FC236}">
                <a16:creationId xmlns:a16="http://schemas.microsoft.com/office/drawing/2014/main" id="{47A96382-DA30-47BF-A95A-6933932F703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B867FAF-8445-4001-ACF6-C90220143888}" type="slidenum">
              <a:rPr lang="en-US" altLang="en-US" smtClean="0"/>
              <a:pPr>
                <a:spcBef>
                  <a:spcPct val="0"/>
                </a:spcBef>
              </a:pPr>
              <a:t>229</a:t>
            </a:fld>
            <a:endParaRPr lang="en-US" altLang="en-US"/>
          </a:p>
        </p:txBody>
      </p:sp>
      <p:sp>
        <p:nvSpPr>
          <p:cNvPr id="601091" name="Rectangle 2">
            <a:extLst>
              <a:ext uri="{FF2B5EF4-FFF2-40B4-BE49-F238E27FC236}">
                <a16:creationId xmlns:a16="http://schemas.microsoft.com/office/drawing/2014/main" id="{E40856E9-97A8-4BF3-90BC-D1AC6FDD656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1092" name="Rectangle 3">
            <a:extLst>
              <a:ext uri="{FF2B5EF4-FFF2-40B4-BE49-F238E27FC236}">
                <a16:creationId xmlns:a16="http://schemas.microsoft.com/office/drawing/2014/main" id="{EDAF1A41-A4A7-4129-AD4C-90CD556FBE4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31225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>
            <a:extLst>
              <a:ext uri="{FF2B5EF4-FFF2-40B4-BE49-F238E27FC236}">
                <a16:creationId xmlns:a16="http://schemas.microsoft.com/office/drawing/2014/main" id="{DC6A5899-A3D4-4183-8578-F96E5278A14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79E2653-02F8-48AB-B071-2F06ED1CD056}" type="slidenum">
              <a:rPr lang="en-US" altLang="en-US" smtClean="0"/>
              <a:pPr>
                <a:spcBef>
                  <a:spcPct val="0"/>
                </a:spcBef>
              </a:pPr>
              <a:t>23</a:t>
            </a:fld>
            <a:endParaRPr lang="en-US" altLang="en-US"/>
          </a:p>
        </p:txBody>
      </p:sp>
      <p:sp>
        <p:nvSpPr>
          <p:cNvPr id="211971" name="Rectangle 2">
            <a:extLst>
              <a:ext uri="{FF2B5EF4-FFF2-40B4-BE49-F238E27FC236}">
                <a16:creationId xmlns:a16="http://schemas.microsoft.com/office/drawing/2014/main" id="{F8CB0367-8E02-4988-8A9F-1BA0290B01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>
            <a:extLst>
              <a:ext uri="{FF2B5EF4-FFF2-40B4-BE49-F238E27FC236}">
                <a16:creationId xmlns:a16="http://schemas.microsoft.com/office/drawing/2014/main" id="{B5E28F87-0F61-492E-AB68-7A8851087A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7875697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138" name="Rectangle 7">
            <a:extLst>
              <a:ext uri="{FF2B5EF4-FFF2-40B4-BE49-F238E27FC236}">
                <a16:creationId xmlns:a16="http://schemas.microsoft.com/office/drawing/2014/main" id="{60938047-5D8F-41D8-ACE5-2E82F69A35F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083521-D4B6-48E5-A70A-29CEFC9DA739}" type="slidenum">
              <a:rPr lang="en-US" altLang="en-US" smtClean="0"/>
              <a:pPr>
                <a:spcBef>
                  <a:spcPct val="0"/>
                </a:spcBef>
              </a:pPr>
              <a:t>230</a:t>
            </a:fld>
            <a:endParaRPr lang="en-US" altLang="en-US"/>
          </a:p>
        </p:txBody>
      </p:sp>
      <p:sp>
        <p:nvSpPr>
          <p:cNvPr id="603139" name="Rectangle 2">
            <a:extLst>
              <a:ext uri="{FF2B5EF4-FFF2-40B4-BE49-F238E27FC236}">
                <a16:creationId xmlns:a16="http://schemas.microsoft.com/office/drawing/2014/main" id="{CE29C2CC-C28D-45F7-9827-D04CFEEEBB7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3140" name="Rectangle 3">
            <a:extLst>
              <a:ext uri="{FF2B5EF4-FFF2-40B4-BE49-F238E27FC236}">
                <a16:creationId xmlns:a16="http://schemas.microsoft.com/office/drawing/2014/main" id="{C6B74FE6-76FE-4F80-818B-9D99799FC4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8130320"/>
      </p:ext>
    </p:extLst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186" name="Rectangle 7">
            <a:extLst>
              <a:ext uri="{FF2B5EF4-FFF2-40B4-BE49-F238E27FC236}">
                <a16:creationId xmlns:a16="http://schemas.microsoft.com/office/drawing/2014/main" id="{3ED67A8C-C5FD-4F3F-89A3-6C7E1913EE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3DE418F-D08E-4F3E-A353-CACC434ABAAC}" type="slidenum">
              <a:rPr lang="en-US" altLang="en-US" smtClean="0"/>
              <a:pPr>
                <a:spcBef>
                  <a:spcPct val="0"/>
                </a:spcBef>
              </a:pPr>
              <a:t>231</a:t>
            </a:fld>
            <a:endParaRPr lang="en-US" altLang="en-US"/>
          </a:p>
        </p:txBody>
      </p:sp>
      <p:sp>
        <p:nvSpPr>
          <p:cNvPr id="605187" name="Rectangle 2">
            <a:extLst>
              <a:ext uri="{FF2B5EF4-FFF2-40B4-BE49-F238E27FC236}">
                <a16:creationId xmlns:a16="http://schemas.microsoft.com/office/drawing/2014/main" id="{3C6514AF-53A2-41ED-8707-E0305215708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5188" name="Rectangle 3">
            <a:extLst>
              <a:ext uri="{FF2B5EF4-FFF2-40B4-BE49-F238E27FC236}">
                <a16:creationId xmlns:a16="http://schemas.microsoft.com/office/drawing/2014/main" id="{AB57F92D-5A91-4E83-98E6-BE10917074E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7071595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34" name="Rectangle 7">
            <a:extLst>
              <a:ext uri="{FF2B5EF4-FFF2-40B4-BE49-F238E27FC236}">
                <a16:creationId xmlns:a16="http://schemas.microsoft.com/office/drawing/2014/main" id="{5DAA6B15-CDF3-4FFC-8237-B1E40651CED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59EFA0F-AF52-42E4-9642-AC1746756D3B}" type="slidenum">
              <a:rPr lang="en-US" altLang="en-US" smtClean="0"/>
              <a:pPr>
                <a:spcBef>
                  <a:spcPct val="0"/>
                </a:spcBef>
              </a:pPr>
              <a:t>232</a:t>
            </a:fld>
            <a:endParaRPr lang="en-US" altLang="en-US"/>
          </a:p>
        </p:txBody>
      </p:sp>
      <p:sp>
        <p:nvSpPr>
          <p:cNvPr id="607235" name="Rectangle 2">
            <a:extLst>
              <a:ext uri="{FF2B5EF4-FFF2-40B4-BE49-F238E27FC236}">
                <a16:creationId xmlns:a16="http://schemas.microsoft.com/office/drawing/2014/main" id="{8A1F3509-22E4-458B-A900-9C411789411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7236" name="Rectangle 3">
            <a:extLst>
              <a:ext uri="{FF2B5EF4-FFF2-40B4-BE49-F238E27FC236}">
                <a16:creationId xmlns:a16="http://schemas.microsoft.com/office/drawing/2014/main" id="{3B9FD6CB-95D6-4572-A1F6-580644C125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934936"/>
      </p:ext>
    </p:extLst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282" name="Rectangle 7">
            <a:extLst>
              <a:ext uri="{FF2B5EF4-FFF2-40B4-BE49-F238E27FC236}">
                <a16:creationId xmlns:a16="http://schemas.microsoft.com/office/drawing/2014/main" id="{4C6CB907-FB69-4F88-B746-089C5F42258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0AE950D-E401-4BBD-9F1E-67AEBA147350}" type="slidenum">
              <a:rPr lang="en-US" altLang="en-US" smtClean="0"/>
              <a:pPr>
                <a:spcBef>
                  <a:spcPct val="0"/>
                </a:spcBef>
              </a:pPr>
              <a:t>233</a:t>
            </a:fld>
            <a:endParaRPr lang="en-US" altLang="en-US"/>
          </a:p>
        </p:txBody>
      </p:sp>
      <p:sp>
        <p:nvSpPr>
          <p:cNvPr id="609283" name="Rectangle 2">
            <a:extLst>
              <a:ext uri="{FF2B5EF4-FFF2-40B4-BE49-F238E27FC236}">
                <a16:creationId xmlns:a16="http://schemas.microsoft.com/office/drawing/2014/main" id="{186A466C-829D-48BB-BF80-40E422453F2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9284" name="Rectangle 3">
            <a:extLst>
              <a:ext uri="{FF2B5EF4-FFF2-40B4-BE49-F238E27FC236}">
                <a16:creationId xmlns:a16="http://schemas.microsoft.com/office/drawing/2014/main" id="{6A55EE63-BDA3-4FDE-919F-8301C7A9373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4740505"/>
      </p:ext>
    </p:extLst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30" name="Rectangle 7">
            <a:extLst>
              <a:ext uri="{FF2B5EF4-FFF2-40B4-BE49-F238E27FC236}">
                <a16:creationId xmlns:a16="http://schemas.microsoft.com/office/drawing/2014/main" id="{40051514-E9A9-400E-8669-3567FEE4B81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C56C5AC-E32C-409D-B810-ACC17DED0033}" type="slidenum">
              <a:rPr lang="en-US" altLang="en-US" smtClean="0"/>
              <a:pPr>
                <a:spcBef>
                  <a:spcPct val="0"/>
                </a:spcBef>
              </a:pPr>
              <a:t>234</a:t>
            </a:fld>
            <a:endParaRPr lang="en-US" altLang="en-US"/>
          </a:p>
        </p:txBody>
      </p:sp>
      <p:sp>
        <p:nvSpPr>
          <p:cNvPr id="611331" name="Rectangle 2">
            <a:extLst>
              <a:ext uri="{FF2B5EF4-FFF2-40B4-BE49-F238E27FC236}">
                <a16:creationId xmlns:a16="http://schemas.microsoft.com/office/drawing/2014/main" id="{3A75CCC3-3804-4D36-ACA4-F5033790EF1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1332" name="Rectangle 3">
            <a:extLst>
              <a:ext uri="{FF2B5EF4-FFF2-40B4-BE49-F238E27FC236}">
                <a16:creationId xmlns:a16="http://schemas.microsoft.com/office/drawing/2014/main" id="{7CA08336-06D0-4BAB-A6B6-FF1A889AE0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7490193"/>
      </p:ext>
    </p:extLst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78" name="Rectangle 7">
            <a:extLst>
              <a:ext uri="{FF2B5EF4-FFF2-40B4-BE49-F238E27FC236}">
                <a16:creationId xmlns:a16="http://schemas.microsoft.com/office/drawing/2014/main" id="{9BF0C3C1-0DBE-4405-A171-B9C85D9AF7E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A365156-DB93-4B40-826A-D031309D362B}" type="slidenum">
              <a:rPr lang="en-US" altLang="en-US" smtClean="0"/>
              <a:pPr>
                <a:spcBef>
                  <a:spcPct val="0"/>
                </a:spcBef>
              </a:pPr>
              <a:t>235</a:t>
            </a:fld>
            <a:endParaRPr lang="en-US" altLang="en-US"/>
          </a:p>
        </p:txBody>
      </p:sp>
      <p:sp>
        <p:nvSpPr>
          <p:cNvPr id="613379" name="Rectangle 2">
            <a:extLst>
              <a:ext uri="{FF2B5EF4-FFF2-40B4-BE49-F238E27FC236}">
                <a16:creationId xmlns:a16="http://schemas.microsoft.com/office/drawing/2014/main" id="{CEEA35DC-115D-4C9F-AFB7-6F2B5A2438E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3380" name="Rectangle 3">
            <a:extLst>
              <a:ext uri="{FF2B5EF4-FFF2-40B4-BE49-F238E27FC236}">
                <a16:creationId xmlns:a16="http://schemas.microsoft.com/office/drawing/2014/main" id="{B9979806-BC60-4F15-976B-5B27527B4A4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8699134"/>
      </p:ext>
    </p:extLst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26" name="Rectangle 7">
            <a:extLst>
              <a:ext uri="{FF2B5EF4-FFF2-40B4-BE49-F238E27FC236}">
                <a16:creationId xmlns:a16="http://schemas.microsoft.com/office/drawing/2014/main" id="{0D099858-84BA-41E0-A5BB-FFE450B0E98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B1E50C1-841E-4E47-9954-73C5A6BFBA9F}" type="slidenum">
              <a:rPr lang="en-US" altLang="en-US" smtClean="0"/>
              <a:pPr>
                <a:spcBef>
                  <a:spcPct val="0"/>
                </a:spcBef>
              </a:pPr>
              <a:t>236</a:t>
            </a:fld>
            <a:endParaRPr lang="en-US" altLang="en-US"/>
          </a:p>
        </p:txBody>
      </p:sp>
      <p:sp>
        <p:nvSpPr>
          <p:cNvPr id="615427" name="Rectangle 2">
            <a:extLst>
              <a:ext uri="{FF2B5EF4-FFF2-40B4-BE49-F238E27FC236}">
                <a16:creationId xmlns:a16="http://schemas.microsoft.com/office/drawing/2014/main" id="{58BA5FCF-7EB8-4773-9ACE-5C58C3BE731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5428" name="Rectangle 3">
            <a:extLst>
              <a:ext uri="{FF2B5EF4-FFF2-40B4-BE49-F238E27FC236}">
                <a16:creationId xmlns:a16="http://schemas.microsoft.com/office/drawing/2014/main" id="{A48DDAC6-507E-4EE6-AA60-0529E24157F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8779655"/>
      </p:ext>
    </p:extLst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474" name="Rectangle 7">
            <a:extLst>
              <a:ext uri="{FF2B5EF4-FFF2-40B4-BE49-F238E27FC236}">
                <a16:creationId xmlns:a16="http://schemas.microsoft.com/office/drawing/2014/main" id="{753AAC29-E18C-4F88-AF67-599FD38C24C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D187E22-1EEA-4F9F-A5E4-D83124CC4003}" type="slidenum">
              <a:rPr lang="en-US" altLang="en-US" smtClean="0"/>
              <a:pPr>
                <a:spcBef>
                  <a:spcPct val="0"/>
                </a:spcBef>
              </a:pPr>
              <a:t>237</a:t>
            </a:fld>
            <a:endParaRPr lang="en-US" altLang="en-US"/>
          </a:p>
        </p:txBody>
      </p:sp>
      <p:sp>
        <p:nvSpPr>
          <p:cNvPr id="617475" name="Rectangle 2">
            <a:extLst>
              <a:ext uri="{FF2B5EF4-FFF2-40B4-BE49-F238E27FC236}">
                <a16:creationId xmlns:a16="http://schemas.microsoft.com/office/drawing/2014/main" id="{5D516B6D-6B4C-4274-B596-40D5BFE9D43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7476" name="Rectangle 3">
            <a:extLst>
              <a:ext uri="{FF2B5EF4-FFF2-40B4-BE49-F238E27FC236}">
                <a16:creationId xmlns:a16="http://schemas.microsoft.com/office/drawing/2014/main" id="{1784810C-59ED-4510-8902-92C595B462F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1711904"/>
      </p:ext>
    </p:extLst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2" name="Rectangle 7">
            <a:extLst>
              <a:ext uri="{FF2B5EF4-FFF2-40B4-BE49-F238E27FC236}">
                <a16:creationId xmlns:a16="http://schemas.microsoft.com/office/drawing/2014/main" id="{0193F228-2439-4E1E-A404-1FAB47D310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1E0D2AB-7EE2-4DB4-B9E1-64DA0343F380}" type="slidenum">
              <a:rPr lang="en-US" altLang="en-US" smtClean="0"/>
              <a:pPr>
                <a:spcBef>
                  <a:spcPct val="0"/>
                </a:spcBef>
              </a:pPr>
              <a:t>238</a:t>
            </a:fld>
            <a:endParaRPr lang="en-US" altLang="en-US"/>
          </a:p>
        </p:txBody>
      </p:sp>
      <p:sp>
        <p:nvSpPr>
          <p:cNvPr id="619523" name="Rectangle 2">
            <a:extLst>
              <a:ext uri="{FF2B5EF4-FFF2-40B4-BE49-F238E27FC236}">
                <a16:creationId xmlns:a16="http://schemas.microsoft.com/office/drawing/2014/main" id="{132800C8-C14C-4EE0-8844-7FF3CCE18AB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9524" name="Rectangle 3">
            <a:extLst>
              <a:ext uri="{FF2B5EF4-FFF2-40B4-BE49-F238E27FC236}">
                <a16:creationId xmlns:a16="http://schemas.microsoft.com/office/drawing/2014/main" id="{32AF6764-DA60-4767-A5FD-68E1D6E33B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3320796"/>
      </p:ext>
    </p:extLst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570" name="Rectangle 7">
            <a:extLst>
              <a:ext uri="{FF2B5EF4-FFF2-40B4-BE49-F238E27FC236}">
                <a16:creationId xmlns:a16="http://schemas.microsoft.com/office/drawing/2014/main" id="{5F857A72-0336-46A2-A625-FE6332FFAAA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6D3B90F-628F-4FA3-830E-28F34A60AFA4}" type="slidenum">
              <a:rPr lang="en-US" altLang="en-US" smtClean="0"/>
              <a:pPr>
                <a:spcBef>
                  <a:spcPct val="0"/>
                </a:spcBef>
              </a:pPr>
              <a:t>239</a:t>
            </a:fld>
            <a:endParaRPr lang="en-US" altLang="en-US"/>
          </a:p>
        </p:txBody>
      </p:sp>
      <p:sp>
        <p:nvSpPr>
          <p:cNvPr id="621571" name="Rectangle 2">
            <a:extLst>
              <a:ext uri="{FF2B5EF4-FFF2-40B4-BE49-F238E27FC236}">
                <a16:creationId xmlns:a16="http://schemas.microsoft.com/office/drawing/2014/main" id="{29712E89-010C-4191-A070-140B637A580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1572" name="Rectangle 3">
            <a:extLst>
              <a:ext uri="{FF2B5EF4-FFF2-40B4-BE49-F238E27FC236}">
                <a16:creationId xmlns:a16="http://schemas.microsoft.com/office/drawing/2014/main" id="{D30E88FA-82BC-4BFD-BFA6-2418FF69AB6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050182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>
            <a:extLst>
              <a:ext uri="{FF2B5EF4-FFF2-40B4-BE49-F238E27FC236}">
                <a16:creationId xmlns:a16="http://schemas.microsoft.com/office/drawing/2014/main" id="{542EFD7B-7223-4685-B121-429B14A45E7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328FF3-560A-470B-BD65-23F1FADD8155}" type="slidenum">
              <a:rPr lang="en-US" altLang="en-US" smtClean="0"/>
              <a:pPr>
                <a:spcBef>
                  <a:spcPct val="0"/>
                </a:spcBef>
              </a:pPr>
              <a:t>24</a:t>
            </a:fld>
            <a:endParaRPr lang="en-US" altLang="en-US"/>
          </a:p>
        </p:txBody>
      </p:sp>
      <p:sp>
        <p:nvSpPr>
          <p:cNvPr id="214019" name="Rectangle 2">
            <a:extLst>
              <a:ext uri="{FF2B5EF4-FFF2-40B4-BE49-F238E27FC236}">
                <a16:creationId xmlns:a16="http://schemas.microsoft.com/office/drawing/2014/main" id="{B1389785-F6D7-4CAE-A7FE-4534D763B20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>
            <a:extLst>
              <a:ext uri="{FF2B5EF4-FFF2-40B4-BE49-F238E27FC236}">
                <a16:creationId xmlns:a16="http://schemas.microsoft.com/office/drawing/2014/main" id="{7FBDC981-44D2-43CD-BEA6-B9AC99E7EF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1474507"/>
      </p:ext>
    </p:extLst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18" name="Rectangle 7">
            <a:extLst>
              <a:ext uri="{FF2B5EF4-FFF2-40B4-BE49-F238E27FC236}">
                <a16:creationId xmlns:a16="http://schemas.microsoft.com/office/drawing/2014/main" id="{F6B8E0DF-1D88-49AA-9D06-B53053E36A6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3E6EBAE-2AA3-47EA-8C89-B06ECF7D2DA5}" type="slidenum">
              <a:rPr lang="en-US" altLang="en-US" smtClean="0"/>
              <a:pPr>
                <a:spcBef>
                  <a:spcPct val="0"/>
                </a:spcBef>
              </a:pPr>
              <a:t>240</a:t>
            </a:fld>
            <a:endParaRPr lang="en-US" altLang="en-US"/>
          </a:p>
        </p:txBody>
      </p:sp>
      <p:sp>
        <p:nvSpPr>
          <p:cNvPr id="623619" name="Rectangle 2">
            <a:extLst>
              <a:ext uri="{FF2B5EF4-FFF2-40B4-BE49-F238E27FC236}">
                <a16:creationId xmlns:a16="http://schemas.microsoft.com/office/drawing/2014/main" id="{4701AA3E-FA75-49CC-B7A1-912931D9000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3620" name="Rectangle 3">
            <a:extLst>
              <a:ext uri="{FF2B5EF4-FFF2-40B4-BE49-F238E27FC236}">
                <a16:creationId xmlns:a16="http://schemas.microsoft.com/office/drawing/2014/main" id="{FACA4290-5BE8-43C0-9628-72D7F782F6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8111768"/>
      </p:ext>
    </p:extLst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66" name="Rectangle 7">
            <a:extLst>
              <a:ext uri="{FF2B5EF4-FFF2-40B4-BE49-F238E27FC236}">
                <a16:creationId xmlns:a16="http://schemas.microsoft.com/office/drawing/2014/main" id="{0901C669-08AC-46A3-8B3A-DCD5E402826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256A0EF-FCE7-4765-B843-167689D0D9E8}" type="slidenum">
              <a:rPr lang="en-US" altLang="en-US" smtClean="0"/>
              <a:pPr>
                <a:spcBef>
                  <a:spcPct val="0"/>
                </a:spcBef>
              </a:pPr>
              <a:t>241</a:t>
            </a:fld>
            <a:endParaRPr lang="en-US" altLang="en-US"/>
          </a:p>
        </p:txBody>
      </p:sp>
      <p:sp>
        <p:nvSpPr>
          <p:cNvPr id="625667" name="Rectangle 2">
            <a:extLst>
              <a:ext uri="{FF2B5EF4-FFF2-40B4-BE49-F238E27FC236}">
                <a16:creationId xmlns:a16="http://schemas.microsoft.com/office/drawing/2014/main" id="{EA6E9348-44FB-4482-A2CD-D3F354A405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5668" name="Rectangle 3">
            <a:extLst>
              <a:ext uri="{FF2B5EF4-FFF2-40B4-BE49-F238E27FC236}">
                <a16:creationId xmlns:a16="http://schemas.microsoft.com/office/drawing/2014/main" id="{6673D92E-8E0A-4A00-BF5A-CF0F917C31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5725578"/>
      </p:ext>
    </p:extLst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4" name="Rectangle 7">
            <a:extLst>
              <a:ext uri="{FF2B5EF4-FFF2-40B4-BE49-F238E27FC236}">
                <a16:creationId xmlns:a16="http://schemas.microsoft.com/office/drawing/2014/main" id="{B918D58D-F4D3-40F6-8C07-0580E55BAF1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C125F86-04E5-47D3-BE27-F3E53AD0A1CC}" type="slidenum">
              <a:rPr lang="en-US" altLang="en-US" smtClean="0"/>
              <a:pPr>
                <a:spcBef>
                  <a:spcPct val="0"/>
                </a:spcBef>
              </a:pPr>
              <a:t>242</a:t>
            </a:fld>
            <a:endParaRPr lang="en-US" altLang="en-US"/>
          </a:p>
        </p:txBody>
      </p:sp>
      <p:sp>
        <p:nvSpPr>
          <p:cNvPr id="627715" name="Rectangle 2">
            <a:extLst>
              <a:ext uri="{FF2B5EF4-FFF2-40B4-BE49-F238E27FC236}">
                <a16:creationId xmlns:a16="http://schemas.microsoft.com/office/drawing/2014/main" id="{7FC499DB-FBC9-42B9-A716-52957950AA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7716" name="Rectangle 3">
            <a:extLst>
              <a:ext uri="{FF2B5EF4-FFF2-40B4-BE49-F238E27FC236}">
                <a16:creationId xmlns:a16="http://schemas.microsoft.com/office/drawing/2014/main" id="{ACEEF510-E9FA-492B-B7B5-0175DE9501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3363831"/>
      </p:ext>
    </p:extLst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62" name="Rectangle 7">
            <a:extLst>
              <a:ext uri="{FF2B5EF4-FFF2-40B4-BE49-F238E27FC236}">
                <a16:creationId xmlns:a16="http://schemas.microsoft.com/office/drawing/2014/main" id="{92E10CBB-806D-4C50-9C1E-963F9E8D2B5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DBD9B84-A9B7-4EA7-B441-5A2175DA6E3C}" type="slidenum">
              <a:rPr lang="en-US" altLang="en-US" smtClean="0"/>
              <a:pPr>
                <a:spcBef>
                  <a:spcPct val="0"/>
                </a:spcBef>
              </a:pPr>
              <a:t>243</a:t>
            </a:fld>
            <a:endParaRPr lang="en-US" altLang="en-US"/>
          </a:p>
        </p:txBody>
      </p:sp>
      <p:sp>
        <p:nvSpPr>
          <p:cNvPr id="629763" name="Rectangle 2">
            <a:extLst>
              <a:ext uri="{FF2B5EF4-FFF2-40B4-BE49-F238E27FC236}">
                <a16:creationId xmlns:a16="http://schemas.microsoft.com/office/drawing/2014/main" id="{6B9A4E06-7E7E-437B-B873-630B9A9F518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9764" name="Rectangle 3">
            <a:extLst>
              <a:ext uri="{FF2B5EF4-FFF2-40B4-BE49-F238E27FC236}">
                <a16:creationId xmlns:a16="http://schemas.microsoft.com/office/drawing/2014/main" id="{1D69A2B5-54F8-4FC3-AA45-4BD0A4CAB9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164406"/>
      </p:ext>
    </p:extLst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10" name="Rectangle 7">
            <a:extLst>
              <a:ext uri="{FF2B5EF4-FFF2-40B4-BE49-F238E27FC236}">
                <a16:creationId xmlns:a16="http://schemas.microsoft.com/office/drawing/2014/main" id="{0E714F41-8FAF-4F80-A463-3BB197813DE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18A8D97-A61C-4B22-9903-F3574DDCA3FF}" type="slidenum">
              <a:rPr lang="en-US" altLang="en-US" smtClean="0"/>
              <a:pPr>
                <a:spcBef>
                  <a:spcPct val="0"/>
                </a:spcBef>
              </a:pPr>
              <a:t>244</a:t>
            </a:fld>
            <a:endParaRPr lang="en-US" altLang="en-US"/>
          </a:p>
        </p:txBody>
      </p:sp>
      <p:sp>
        <p:nvSpPr>
          <p:cNvPr id="631811" name="Rectangle 2">
            <a:extLst>
              <a:ext uri="{FF2B5EF4-FFF2-40B4-BE49-F238E27FC236}">
                <a16:creationId xmlns:a16="http://schemas.microsoft.com/office/drawing/2014/main" id="{C25027FC-77E8-4231-8022-D68F4A74BA0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1812" name="Rectangle 3">
            <a:extLst>
              <a:ext uri="{FF2B5EF4-FFF2-40B4-BE49-F238E27FC236}">
                <a16:creationId xmlns:a16="http://schemas.microsoft.com/office/drawing/2014/main" id="{DA407604-DC57-4A20-BDBD-08D86A5B44C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8459776"/>
      </p:ext>
    </p:extLst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58" name="Rectangle 7">
            <a:extLst>
              <a:ext uri="{FF2B5EF4-FFF2-40B4-BE49-F238E27FC236}">
                <a16:creationId xmlns:a16="http://schemas.microsoft.com/office/drawing/2014/main" id="{D8408D58-C08C-40E9-AD04-E546CF5AA59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EE7D7EB-BC3E-48A8-950A-6DBEFD314925}" type="slidenum">
              <a:rPr lang="en-US" altLang="en-US" smtClean="0"/>
              <a:pPr>
                <a:spcBef>
                  <a:spcPct val="0"/>
                </a:spcBef>
              </a:pPr>
              <a:t>245</a:t>
            </a:fld>
            <a:endParaRPr lang="en-US" altLang="en-US"/>
          </a:p>
        </p:txBody>
      </p:sp>
      <p:sp>
        <p:nvSpPr>
          <p:cNvPr id="633859" name="Rectangle 2">
            <a:extLst>
              <a:ext uri="{FF2B5EF4-FFF2-40B4-BE49-F238E27FC236}">
                <a16:creationId xmlns:a16="http://schemas.microsoft.com/office/drawing/2014/main" id="{06A0F2B8-57C5-4D51-8733-1835D139D56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3860" name="Rectangle 3">
            <a:extLst>
              <a:ext uri="{FF2B5EF4-FFF2-40B4-BE49-F238E27FC236}">
                <a16:creationId xmlns:a16="http://schemas.microsoft.com/office/drawing/2014/main" id="{4F9A50DD-2450-444B-99B6-C80B2A25BB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4783977"/>
      </p:ext>
    </p:extLst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06" name="Rectangle 7">
            <a:extLst>
              <a:ext uri="{FF2B5EF4-FFF2-40B4-BE49-F238E27FC236}">
                <a16:creationId xmlns:a16="http://schemas.microsoft.com/office/drawing/2014/main" id="{56993AF0-CDF8-46DB-A256-A2293830ACA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D4B6D3B-AF80-43FE-9BBF-1C353ED48BF0}" type="slidenum">
              <a:rPr lang="en-US" altLang="en-US" smtClean="0"/>
              <a:pPr>
                <a:spcBef>
                  <a:spcPct val="0"/>
                </a:spcBef>
              </a:pPr>
              <a:t>246</a:t>
            </a:fld>
            <a:endParaRPr lang="en-US" altLang="en-US"/>
          </a:p>
        </p:txBody>
      </p:sp>
      <p:sp>
        <p:nvSpPr>
          <p:cNvPr id="635907" name="Rectangle 2">
            <a:extLst>
              <a:ext uri="{FF2B5EF4-FFF2-40B4-BE49-F238E27FC236}">
                <a16:creationId xmlns:a16="http://schemas.microsoft.com/office/drawing/2014/main" id="{16C4F663-EDAD-45DC-BA43-78786D5742D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5908" name="Rectangle 3">
            <a:extLst>
              <a:ext uri="{FF2B5EF4-FFF2-40B4-BE49-F238E27FC236}">
                <a16:creationId xmlns:a16="http://schemas.microsoft.com/office/drawing/2014/main" id="{9352AFAE-8A07-490B-B733-B24A037479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5067485"/>
      </p:ext>
    </p:extLst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54" name="Rectangle 7">
            <a:extLst>
              <a:ext uri="{FF2B5EF4-FFF2-40B4-BE49-F238E27FC236}">
                <a16:creationId xmlns:a16="http://schemas.microsoft.com/office/drawing/2014/main" id="{97BB79F2-6467-4B65-8A15-55C48B4C316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856BE4D-A4B9-44C0-95D5-3E0834B6F4CF}" type="slidenum">
              <a:rPr lang="en-US" altLang="en-US" smtClean="0"/>
              <a:pPr>
                <a:spcBef>
                  <a:spcPct val="0"/>
                </a:spcBef>
              </a:pPr>
              <a:t>247</a:t>
            </a:fld>
            <a:endParaRPr lang="en-US" altLang="en-US"/>
          </a:p>
        </p:txBody>
      </p:sp>
      <p:sp>
        <p:nvSpPr>
          <p:cNvPr id="637955" name="Rectangle 2">
            <a:extLst>
              <a:ext uri="{FF2B5EF4-FFF2-40B4-BE49-F238E27FC236}">
                <a16:creationId xmlns:a16="http://schemas.microsoft.com/office/drawing/2014/main" id="{65DC6F88-7870-4CD5-BFCE-6AB5D928735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7956" name="Rectangle 3">
            <a:extLst>
              <a:ext uri="{FF2B5EF4-FFF2-40B4-BE49-F238E27FC236}">
                <a16:creationId xmlns:a16="http://schemas.microsoft.com/office/drawing/2014/main" id="{1C4CD96C-49C6-46D5-8622-08FC4D20B9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8700530"/>
      </p:ext>
    </p:extLst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002" name="Rectangle 7">
            <a:extLst>
              <a:ext uri="{FF2B5EF4-FFF2-40B4-BE49-F238E27FC236}">
                <a16:creationId xmlns:a16="http://schemas.microsoft.com/office/drawing/2014/main" id="{B8EA5E47-89B2-4B89-8AEB-E3D27AFF20B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66C0157-4FE6-4E23-ACB8-599619CDDE74}" type="slidenum">
              <a:rPr lang="en-US" altLang="en-US" smtClean="0"/>
              <a:pPr>
                <a:spcBef>
                  <a:spcPct val="0"/>
                </a:spcBef>
              </a:pPr>
              <a:t>248</a:t>
            </a:fld>
            <a:endParaRPr lang="en-US" altLang="en-US"/>
          </a:p>
        </p:txBody>
      </p:sp>
      <p:sp>
        <p:nvSpPr>
          <p:cNvPr id="640003" name="Rectangle 2">
            <a:extLst>
              <a:ext uri="{FF2B5EF4-FFF2-40B4-BE49-F238E27FC236}">
                <a16:creationId xmlns:a16="http://schemas.microsoft.com/office/drawing/2014/main" id="{27A9CC69-F017-4DE8-AF49-2A333949ECA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0004" name="Rectangle 3">
            <a:extLst>
              <a:ext uri="{FF2B5EF4-FFF2-40B4-BE49-F238E27FC236}">
                <a16:creationId xmlns:a16="http://schemas.microsoft.com/office/drawing/2014/main" id="{85BCBEE9-4DA1-42B7-991F-472219210FB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1815390"/>
      </p:ext>
    </p:extLst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50" name="Rectangle 7">
            <a:extLst>
              <a:ext uri="{FF2B5EF4-FFF2-40B4-BE49-F238E27FC236}">
                <a16:creationId xmlns:a16="http://schemas.microsoft.com/office/drawing/2014/main" id="{EAFC71C7-C08B-4680-AA40-7C91B77BAB9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4EB34AD-4905-491D-A819-DDE322B4A2D5}" type="slidenum">
              <a:rPr lang="en-US" altLang="en-US" smtClean="0"/>
              <a:pPr>
                <a:spcBef>
                  <a:spcPct val="0"/>
                </a:spcBef>
              </a:pPr>
              <a:t>249</a:t>
            </a:fld>
            <a:endParaRPr lang="en-US" altLang="en-US"/>
          </a:p>
        </p:txBody>
      </p:sp>
      <p:sp>
        <p:nvSpPr>
          <p:cNvPr id="642051" name="Rectangle 2">
            <a:extLst>
              <a:ext uri="{FF2B5EF4-FFF2-40B4-BE49-F238E27FC236}">
                <a16:creationId xmlns:a16="http://schemas.microsoft.com/office/drawing/2014/main" id="{A4B1CD64-C211-49F1-88E3-10925FAF441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2052" name="Rectangle 3">
            <a:extLst>
              <a:ext uri="{FF2B5EF4-FFF2-40B4-BE49-F238E27FC236}">
                <a16:creationId xmlns:a16="http://schemas.microsoft.com/office/drawing/2014/main" id="{EB5D3E41-65B0-4826-9AF0-4833D6702B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957255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>
            <a:extLst>
              <a:ext uri="{FF2B5EF4-FFF2-40B4-BE49-F238E27FC236}">
                <a16:creationId xmlns:a16="http://schemas.microsoft.com/office/drawing/2014/main" id="{FC573DEE-73FC-49FA-91E2-FD6D0788084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019FBFA-025B-4ADD-9E16-3FBE2111D891}" type="slidenum">
              <a:rPr lang="en-US" altLang="en-US" smtClean="0"/>
              <a:pPr>
                <a:spcBef>
                  <a:spcPct val="0"/>
                </a:spcBef>
              </a:pPr>
              <a:t>25</a:t>
            </a:fld>
            <a:endParaRPr lang="en-US" altLang="en-US"/>
          </a:p>
        </p:txBody>
      </p:sp>
      <p:sp>
        <p:nvSpPr>
          <p:cNvPr id="216067" name="Rectangle 2">
            <a:extLst>
              <a:ext uri="{FF2B5EF4-FFF2-40B4-BE49-F238E27FC236}">
                <a16:creationId xmlns:a16="http://schemas.microsoft.com/office/drawing/2014/main" id="{D42E9651-66F1-452D-8AFA-51E8FBB4145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>
            <a:extLst>
              <a:ext uri="{FF2B5EF4-FFF2-40B4-BE49-F238E27FC236}">
                <a16:creationId xmlns:a16="http://schemas.microsoft.com/office/drawing/2014/main" id="{610A724A-1E9E-484A-9DE1-69190898E7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6823257"/>
      </p:ext>
    </p:extLst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8" name="Rectangle 7">
            <a:extLst>
              <a:ext uri="{FF2B5EF4-FFF2-40B4-BE49-F238E27FC236}">
                <a16:creationId xmlns:a16="http://schemas.microsoft.com/office/drawing/2014/main" id="{6559CCB1-D9C9-4AE8-8E04-64977B6830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03B5DF8-7486-4A3A-A19F-01F05B78BB92}" type="slidenum">
              <a:rPr lang="en-US" altLang="en-US" smtClean="0"/>
              <a:pPr>
                <a:spcBef>
                  <a:spcPct val="0"/>
                </a:spcBef>
              </a:pPr>
              <a:t>250</a:t>
            </a:fld>
            <a:endParaRPr lang="en-US" altLang="en-US"/>
          </a:p>
        </p:txBody>
      </p:sp>
      <p:sp>
        <p:nvSpPr>
          <p:cNvPr id="644099" name="Rectangle 2">
            <a:extLst>
              <a:ext uri="{FF2B5EF4-FFF2-40B4-BE49-F238E27FC236}">
                <a16:creationId xmlns:a16="http://schemas.microsoft.com/office/drawing/2014/main" id="{014972DD-1966-4B8E-A338-447BB9CB10F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4100" name="Rectangle 3">
            <a:extLst>
              <a:ext uri="{FF2B5EF4-FFF2-40B4-BE49-F238E27FC236}">
                <a16:creationId xmlns:a16="http://schemas.microsoft.com/office/drawing/2014/main" id="{008BB360-1885-4401-A5E7-1E895BF74E9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4301824"/>
      </p:ext>
    </p:extLst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146" name="Rectangle 7">
            <a:extLst>
              <a:ext uri="{FF2B5EF4-FFF2-40B4-BE49-F238E27FC236}">
                <a16:creationId xmlns:a16="http://schemas.microsoft.com/office/drawing/2014/main" id="{D4D72E5B-0615-446E-B7C9-64F01F2ADD0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7C9859A-DFB6-4DA8-98E8-FD11AEA567BA}" type="slidenum">
              <a:rPr lang="en-US" altLang="en-US" smtClean="0"/>
              <a:pPr>
                <a:spcBef>
                  <a:spcPct val="0"/>
                </a:spcBef>
              </a:pPr>
              <a:t>251</a:t>
            </a:fld>
            <a:endParaRPr lang="en-US" altLang="en-US"/>
          </a:p>
        </p:txBody>
      </p:sp>
      <p:sp>
        <p:nvSpPr>
          <p:cNvPr id="646147" name="Rectangle 2">
            <a:extLst>
              <a:ext uri="{FF2B5EF4-FFF2-40B4-BE49-F238E27FC236}">
                <a16:creationId xmlns:a16="http://schemas.microsoft.com/office/drawing/2014/main" id="{C6CE96AB-6793-448F-B65D-C895910AFB3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6148" name="Rectangle 3">
            <a:extLst>
              <a:ext uri="{FF2B5EF4-FFF2-40B4-BE49-F238E27FC236}">
                <a16:creationId xmlns:a16="http://schemas.microsoft.com/office/drawing/2014/main" id="{8CB36BAC-AEAA-4D82-9130-F18F3BCC803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0262683"/>
      </p:ext>
    </p:extLst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94" name="Rectangle 7">
            <a:extLst>
              <a:ext uri="{FF2B5EF4-FFF2-40B4-BE49-F238E27FC236}">
                <a16:creationId xmlns:a16="http://schemas.microsoft.com/office/drawing/2014/main" id="{415F6AF4-F5A7-454F-A924-E9B5F4E67C7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3CDD179-6E7C-46A7-BD5B-BB85A27F15D1}" type="slidenum">
              <a:rPr lang="en-US" altLang="en-US" smtClean="0"/>
              <a:pPr>
                <a:spcBef>
                  <a:spcPct val="0"/>
                </a:spcBef>
              </a:pPr>
              <a:t>252</a:t>
            </a:fld>
            <a:endParaRPr lang="en-US" altLang="en-US"/>
          </a:p>
        </p:txBody>
      </p:sp>
      <p:sp>
        <p:nvSpPr>
          <p:cNvPr id="648195" name="Rectangle 2">
            <a:extLst>
              <a:ext uri="{FF2B5EF4-FFF2-40B4-BE49-F238E27FC236}">
                <a16:creationId xmlns:a16="http://schemas.microsoft.com/office/drawing/2014/main" id="{AC68E737-E80C-400B-A452-D17FE7A2248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8196" name="Rectangle 3">
            <a:extLst>
              <a:ext uri="{FF2B5EF4-FFF2-40B4-BE49-F238E27FC236}">
                <a16:creationId xmlns:a16="http://schemas.microsoft.com/office/drawing/2014/main" id="{08C9C3AB-031A-43B7-AFA1-360C38A966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7889043"/>
      </p:ext>
    </p:extLst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42" name="Rectangle 7">
            <a:extLst>
              <a:ext uri="{FF2B5EF4-FFF2-40B4-BE49-F238E27FC236}">
                <a16:creationId xmlns:a16="http://schemas.microsoft.com/office/drawing/2014/main" id="{4264E38A-2C13-4594-9482-F16C5D106A8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09E5C2-4391-4D61-9BB4-7EA6B3B52F28}" type="slidenum">
              <a:rPr lang="en-US" altLang="en-US" smtClean="0"/>
              <a:pPr>
                <a:spcBef>
                  <a:spcPct val="0"/>
                </a:spcBef>
              </a:pPr>
              <a:t>253</a:t>
            </a:fld>
            <a:endParaRPr lang="en-US" altLang="en-US"/>
          </a:p>
        </p:txBody>
      </p:sp>
      <p:sp>
        <p:nvSpPr>
          <p:cNvPr id="650243" name="Rectangle 2">
            <a:extLst>
              <a:ext uri="{FF2B5EF4-FFF2-40B4-BE49-F238E27FC236}">
                <a16:creationId xmlns:a16="http://schemas.microsoft.com/office/drawing/2014/main" id="{5B33DDE3-9640-4C7F-AD50-AB179DFE0D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0244" name="Rectangle 3">
            <a:extLst>
              <a:ext uri="{FF2B5EF4-FFF2-40B4-BE49-F238E27FC236}">
                <a16:creationId xmlns:a16="http://schemas.microsoft.com/office/drawing/2014/main" id="{CE7958EC-BD66-49A7-84C3-A97C7D9EE0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6972093"/>
      </p:ext>
    </p:extLst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90" name="Rectangle 7">
            <a:extLst>
              <a:ext uri="{FF2B5EF4-FFF2-40B4-BE49-F238E27FC236}">
                <a16:creationId xmlns:a16="http://schemas.microsoft.com/office/drawing/2014/main" id="{7DF9008C-BE0D-441A-8C7A-EB752545503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21EDD00-6D25-4DCE-B21A-5751827FE100}" type="slidenum">
              <a:rPr lang="en-US" altLang="en-US" smtClean="0"/>
              <a:pPr>
                <a:spcBef>
                  <a:spcPct val="0"/>
                </a:spcBef>
              </a:pPr>
              <a:t>254</a:t>
            </a:fld>
            <a:endParaRPr lang="en-US" altLang="en-US"/>
          </a:p>
        </p:txBody>
      </p:sp>
      <p:sp>
        <p:nvSpPr>
          <p:cNvPr id="652291" name="Rectangle 2">
            <a:extLst>
              <a:ext uri="{FF2B5EF4-FFF2-40B4-BE49-F238E27FC236}">
                <a16:creationId xmlns:a16="http://schemas.microsoft.com/office/drawing/2014/main" id="{D8147681-F658-4EA8-9A3D-98D2ACCF2D5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2292" name="Rectangle 3">
            <a:extLst>
              <a:ext uri="{FF2B5EF4-FFF2-40B4-BE49-F238E27FC236}">
                <a16:creationId xmlns:a16="http://schemas.microsoft.com/office/drawing/2014/main" id="{4A2F87B3-CDB2-4B9B-9B1A-D774777680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290517"/>
      </p:ext>
    </p:extLst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38" name="Rectangle 7">
            <a:extLst>
              <a:ext uri="{FF2B5EF4-FFF2-40B4-BE49-F238E27FC236}">
                <a16:creationId xmlns:a16="http://schemas.microsoft.com/office/drawing/2014/main" id="{77E3B3B4-1FF0-48F5-A3B8-0F95031259F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7491ACF-F181-4E7B-8FF7-FC4922C62062}" type="slidenum">
              <a:rPr lang="en-US" altLang="en-US" smtClean="0"/>
              <a:pPr>
                <a:spcBef>
                  <a:spcPct val="0"/>
                </a:spcBef>
              </a:pPr>
              <a:t>255</a:t>
            </a:fld>
            <a:endParaRPr lang="en-US" altLang="en-US"/>
          </a:p>
        </p:txBody>
      </p:sp>
      <p:sp>
        <p:nvSpPr>
          <p:cNvPr id="654339" name="Rectangle 2">
            <a:extLst>
              <a:ext uri="{FF2B5EF4-FFF2-40B4-BE49-F238E27FC236}">
                <a16:creationId xmlns:a16="http://schemas.microsoft.com/office/drawing/2014/main" id="{5B8997B7-E25A-4AD6-97C2-E035C8F2A61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4340" name="Rectangle 3">
            <a:extLst>
              <a:ext uri="{FF2B5EF4-FFF2-40B4-BE49-F238E27FC236}">
                <a16:creationId xmlns:a16="http://schemas.microsoft.com/office/drawing/2014/main" id="{61FDEADC-4E3F-411A-878C-21B3D570D03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6372967"/>
      </p:ext>
    </p:extLst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386" name="Rectangle 7">
            <a:extLst>
              <a:ext uri="{FF2B5EF4-FFF2-40B4-BE49-F238E27FC236}">
                <a16:creationId xmlns:a16="http://schemas.microsoft.com/office/drawing/2014/main" id="{94DCA733-6A89-43A6-A3B1-52DFFB78A28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931FD7F-4786-48F0-93E7-0E8B1D74E527}" type="slidenum">
              <a:rPr lang="en-US" altLang="en-US" smtClean="0"/>
              <a:pPr>
                <a:spcBef>
                  <a:spcPct val="0"/>
                </a:spcBef>
              </a:pPr>
              <a:t>256</a:t>
            </a:fld>
            <a:endParaRPr lang="en-US" altLang="en-US"/>
          </a:p>
        </p:txBody>
      </p:sp>
      <p:sp>
        <p:nvSpPr>
          <p:cNvPr id="656387" name="Rectangle 2">
            <a:extLst>
              <a:ext uri="{FF2B5EF4-FFF2-40B4-BE49-F238E27FC236}">
                <a16:creationId xmlns:a16="http://schemas.microsoft.com/office/drawing/2014/main" id="{7E49BA35-6A30-4EA8-95EB-2F2E842E6C0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6388" name="Rectangle 3">
            <a:extLst>
              <a:ext uri="{FF2B5EF4-FFF2-40B4-BE49-F238E27FC236}">
                <a16:creationId xmlns:a16="http://schemas.microsoft.com/office/drawing/2014/main" id="{7C1917A2-478E-4619-9A09-83B567264F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7817659"/>
      </p:ext>
    </p:extLst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434" name="Rectangle 7">
            <a:extLst>
              <a:ext uri="{FF2B5EF4-FFF2-40B4-BE49-F238E27FC236}">
                <a16:creationId xmlns:a16="http://schemas.microsoft.com/office/drawing/2014/main" id="{2B544605-2B27-4683-AEAA-5EDB857D1C3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7A34E03-E12C-46E5-AABE-A65D50245DCB}" type="slidenum">
              <a:rPr lang="en-US" altLang="en-US" smtClean="0"/>
              <a:pPr>
                <a:spcBef>
                  <a:spcPct val="0"/>
                </a:spcBef>
              </a:pPr>
              <a:t>257</a:t>
            </a:fld>
            <a:endParaRPr lang="en-US" altLang="en-US"/>
          </a:p>
        </p:txBody>
      </p:sp>
      <p:sp>
        <p:nvSpPr>
          <p:cNvPr id="658435" name="Rectangle 2">
            <a:extLst>
              <a:ext uri="{FF2B5EF4-FFF2-40B4-BE49-F238E27FC236}">
                <a16:creationId xmlns:a16="http://schemas.microsoft.com/office/drawing/2014/main" id="{C6400142-1CC7-4E4A-A46A-70C4302E30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8436" name="Rectangle 3">
            <a:extLst>
              <a:ext uri="{FF2B5EF4-FFF2-40B4-BE49-F238E27FC236}">
                <a16:creationId xmlns:a16="http://schemas.microsoft.com/office/drawing/2014/main" id="{E3E1D468-C783-456C-ADA6-1BA31C471D4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8731403"/>
      </p:ext>
    </p:extLst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482" name="Rectangle 7">
            <a:extLst>
              <a:ext uri="{FF2B5EF4-FFF2-40B4-BE49-F238E27FC236}">
                <a16:creationId xmlns:a16="http://schemas.microsoft.com/office/drawing/2014/main" id="{B372764E-1D7D-4986-87B6-E04BB8ABFF6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349552E-5931-4BBB-B932-C0703624BA84}" type="slidenum">
              <a:rPr lang="en-US" altLang="en-US" smtClean="0"/>
              <a:pPr>
                <a:spcBef>
                  <a:spcPct val="0"/>
                </a:spcBef>
              </a:pPr>
              <a:t>258</a:t>
            </a:fld>
            <a:endParaRPr lang="en-US" altLang="en-US"/>
          </a:p>
        </p:txBody>
      </p:sp>
      <p:sp>
        <p:nvSpPr>
          <p:cNvPr id="660483" name="Rectangle 2">
            <a:extLst>
              <a:ext uri="{FF2B5EF4-FFF2-40B4-BE49-F238E27FC236}">
                <a16:creationId xmlns:a16="http://schemas.microsoft.com/office/drawing/2014/main" id="{69BDF53B-9CEA-499F-8A6B-4F2D4B2FC9C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0484" name="Rectangle 3">
            <a:extLst>
              <a:ext uri="{FF2B5EF4-FFF2-40B4-BE49-F238E27FC236}">
                <a16:creationId xmlns:a16="http://schemas.microsoft.com/office/drawing/2014/main" id="{269C5850-1B50-4993-951A-D9236065A03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2533524"/>
      </p:ext>
    </p:extLst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530" name="Rectangle 7">
            <a:extLst>
              <a:ext uri="{FF2B5EF4-FFF2-40B4-BE49-F238E27FC236}">
                <a16:creationId xmlns:a16="http://schemas.microsoft.com/office/drawing/2014/main" id="{32294D9F-6E54-4365-9EBD-A1CC4C88F7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78C90B5-D0CF-4F60-AA1A-D5D50989F69C}" type="slidenum">
              <a:rPr lang="en-US" altLang="en-US" smtClean="0"/>
              <a:pPr>
                <a:spcBef>
                  <a:spcPct val="0"/>
                </a:spcBef>
              </a:pPr>
              <a:t>259</a:t>
            </a:fld>
            <a:endParaRPr lang="en-US" altLang="en-US"/>
          </a:p>
        </p:txBody>
      </p:sp>
      <p:sp>
        <p:nvSpPr>
          <p:cNvPr id="662531" name="Rectangle 2">
            <a:extLst>
              <a:ext uri="{FF2B5EF4-FFF2-40B4-BE49-F238E27FC236}">
                <a16:creationId xmlns:a16="http://schemas.microsoft.com/office/drawing/2014/main" id="{F7016776-4D39-4017-98DB-51D6E18E1F4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2532" name="Rectangle 3">
            <a:extLst>
              <a:ext uri="{FF2B5EF4-FFF2-40B4-BE49-F238E27FC236}">
                <a16:creationId xmlns:a16="http://schemas.microsoft.com/office/drawing/2014/main" id="{94B0E308-5A40-4E5F-BBC6-A617B94D21D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607235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">
            <a:extLst>
              <a:ext uri="{FF2B5EF4-FFF2-40B4-BE49-F238E27FC236}">
                <a16:creationId xmlns:a16="http://schemas.microsoft.com/office/drawing/2014/main" id="{8231ED4D-C36F-47D5-AF56-CE1606A0C1D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9F630DC-8BD7-4CD9-A4C4-1046A3B539A5}" type="slidenum">
              <a:rPr lang="en-US" altLang="en-US" smtClean="0"/>
              <a:pPr>
                <a:spcBef>
                  <a:spcPct val="0"/>
                </a:spcBef>
              </a:pPr>
              <a:t>26</a:t>
            </a:fld>
            <a:endParaRPr lang="en-US" altLang="en-US"/>
          </a:p>
        </p:txBody>
      </p:sp>
      <p:sp>
        <p:nvSpPr>
          <p:cNvPr id="218115" name="Rectangle 2">
            <a:extLst>
              <a:ext uri="{FF2B5EF4-FFF2-40B4-BE49-F238E27FC236}">
                <a16:creationId xmlns:a16="http://schemas.microsoft.com/office/drawing/2014/main" id="{7B6CCDF6-0C7B-42EF-B768-210B85D358E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6" name="Rectangle 3">
            <a:extLst>
              <a:ext uri="{FF2B5EF4-FFF2-40B4-BE49-F238E27FC236}">
                <a16:creationId xmlns:a16="http://schemas.microsoft.com/office/drawing/2014/main" id="{099D5CCD-B295-40B8-B61A-E71A6D1881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6821125"/>
      </p:ext>
    </p:extLst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8" name="Rectangle 7">
            <a:extLst>
              <a:ext uri="{FF2B5EF4-FFF2-40B4-BE49-F238E27FC236}">
                <a16:creationId xmlns:a16="http://schemas.microsoft.com/office/drawing/2014/main" id="{E9E5057C-813C-42AA-A323-BCBCA956469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A007A80-5315-486A-B4FC-B797C921FB26}" type="slidenum">
              <a:rPr lang="en-US" altLang="en-US" smtClean="0"/>
              <a:pPr>
                <a:spcBef>
                  <a:spcPct val="0"/>
                </a:spcBef>
              </a:pPr>
              <a:t>260</a:t>
            </a:fld>
            <a:endParaRPr lang="en-US" altLang="en-US"/>
          </a:p>
        </p:txBody>
      </p:sp>
      <p:sp>
        <p:nvSpPr>
          <p:cNvPr id="664579" name="Rectangle 2">
            <a:extLst>
              <a:ext uri="{FF2B5EF4-FFF2-40B4-BE49-F238E27FC236}">
                <a16:creationId xmlns:a16="http://schemas.microsoft.com/office/drawing/2014/main" id="{7E2A1DFA-00A3-44D4-941B-CD79593E53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4580" name="Rectangle 3">
            <a:extLst>
              <a:ext uri="{FF2B5EF4-FFF2-40B4-BE49-F238E27FC236}">
                <a16:creationId xmlns:a16="http://schemas.microsoft.com/office/drawing/2014/main" id="{9A47539B-864E-43C9-9956-7549ABA9EC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0751009"/>
      </p:ext>
    </p:extLst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626" name="Rectangle 7">
            <a:extLst>
              <a:ext uri="{FF2B5EF4-FFF2-40B4-BE49-F238E27FC236}">
                <a16:creationId xmlns:a16="http://schemas.microsoft.com/office/drawing/2014/main" id="{E20C9A0B-2B1D-4119-9259-F6E81A87AA7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5B1DDDE-A48A-46E2-AEA2-8DA8A648CF06}" type="slidenum">
              <a:rPr lang="en-US" altLang="en-US" smtClean="0"/>
              <a:pPr>
                <a:spcBef>
                  <a:spcPct val="0"/>
                </a:spcBef>
              </a:pPr>
              <a:t>261</a:t>
            </a:fld>
            <a:endParaRPr lang="en-US" altLang="en-US"/>
          </a:p>
        </p:txBody>
      </p:sp>
      <p:sp>
        <p:nvSpPr>
          <p:cNvPr id="666627" name="Rectangle 2">
            <a:extLst>
              <a:ext uri="{FF2B5EF4-FFF2-40B4-BE49-F238E27FC236}">
                <a16:creationId xmlns:a16="http://schemas.microsoft.com/office/drawing/2014/main" id="{90631988-6B74-4727-90E4-7F8B35BB89A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6628" name="Rectangle 3">
            <a:extLst>
              <a:ext uri="{FF2B5EF4-FFF2-40B4-BE49-F238E27FC236}">
                <a16:creationId xmlns:a16="http://schemas.microsoft.com/office/drawing/2014/main" id="{65FDBAB7-5636-4E8E-9DA8-617DF4390BD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9002849"/>
      </p:ext>
    </p:extLst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674" name="Rectangle 7">
            <a:extLst>
              <a:ext uri="{FF2B5EF4-FFF2-40B4-BE49-F238E27FC236}">
                <a16:creationId xmlns:a16="http://schemas.microsoft.com/office/drawing/2014/main" id="{A3DE6507-1211-4713-9B63-8DF59206475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415D757-8828-4325-B251-8D329E449244}" type="slidenum">
              <a:rPr lang="en-US" altLang="en-US" smtClean="0"/>
              <a:pPr>
                <a:spcBef>
                  <a:spcPct val="0"/>
                </a:spcBef>
              </a:pPr>
              <a:t>262</a:t>
            </a:fld>
            <a:endParaRPr lang="en-US" altLang="en-US"/>
          </a:p>
        </p:txBody>
      </p:sp>
      <p:sp>
        <p:nvSpPr>
          <p:cNvPr id="668675" name="Rectangle 2">
            <a:extLst>
              <a:ext uri="{FF2B5EF4-FFF2-40B4-BE49-F238E27FC236}">
                <a16:creationId xmlns:a16="http://schemas.microsoft.com/office/drawing/2014/main" id="{1AE69677-B60A-46EE-BCBC-1B3457E8109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8676" name="Rectangle 3">
            <a:extLst>
              <a:ext uri="{FF2B5EF4-FFF2-40B4-BE49-F238E27FC236}">
                <a16:creationId xmlns:a16="http://schemas.microsoft.com/office/drawing/2014/main" id="{16010136-AAB4-443B-AEE5-938EE423E6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5709472"/>
      </p:ext>
    </p:extLst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22" name="Rectangle 7">
            <a:extLst>
              <a:ext uri="{FF2B5EF4-FFF2-40B4-BE49-F238E27FC236}">
                <a16:creationId xmlns:a16="http://schemas.microsoft.com/office/drawing/2014/main" id="{7FEB09CC-2C38-4F47-B710-7C9F8FCBB72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A7A9940-D7E7-4371-801E-6E0B93426791}" type="slidenum">
              <a:rPr lang="en-US" altLang="en-US" smtClean="0"/>
              <a:pPr>
                <a:spcBef>
                  <a:spcPct val="0"/>
                </a:spcBef>
              </a:pPr>
              <a:t>263</a:t>
            </a:fld>
            <a:endParaRPr lang="en-US" altLang="en-US"/>
          </a:p>
        </p:txBody>
      </p:sp>
      <p:sp>
        <p:nvSpPr>
          <p:cNvPr id="670723" name="Rectangle 2">
            <a:extLst>
              <a:ext uri="{FF2B5EF4-FFF2-40B4-BE49-F238E27FC236}">
                <a16:creationId xmlns:a16="http://schemas.microsoft.com/office/drawing/2014/main" id="{AC7D84C7-E522-419C-AAB9-C5250756CB1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0724" name="Rectangle 3">
            <a:extLst>
              <a:ext uri="{FF2B5EF4-FFF2-40B4-BE49-F238E27FC236}">
                <a16:creationId xmlns:a16="http://schemas.microsoft.com/office/drawing/2014/main" id="{E2DA6DF8-A76E-4E57-B132-BD10477D8EF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9364312"/>
      </p:ext>
    </p:extLst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70" name="Rectangle 7">
            <a:extLst>
              <a:ext uri="{FF2B5EF4-FFF2-40B4-BE49-F238E27FC236}">
                <a16:creationId xmlns:a16="http://schemas.microsoft.com/office/drawing/2014/main" id="{BD54126B-FC01-47AB-AFFF-ED5966AC03A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54C6B7E-4028-45E8-95F0-531D386D7615}" type="slidenum">
              <a:rPr lang="en-US" altLang="en-US" smtClean="0"/>
              <a:pPr>
                <a:spcBef>
                  <a:spcPct val="0"/>
                </a:spcBef>
              </a:pPr>
              <a:t>264</a:t>
            </a:fld>
            <a:endParaRPr lang="en-US" altLang="en-US"/>
          </a:p>
        </p:txBody>
      </p:sp>
      <p:sp>
        <p:nvSpPr>
          <p:cNvPr id="672771" name="Rectangle 2">
            <a:extLst>
              <a:ext uri="{FF2B5EF4-FFF2-40B4-BE49-F238E27FC236}">
                <a16:creationId xmlns:a16="http://schemas.microsoft.com/office/drawing/2014/main" id="{3B5E6A6A-3737-4D35-8C28-D25CC8D4366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2772" name="Rectangle 3">
            <a:extLst>
              <a:ext uri="{FF2B5EF4-FFF2-40B4-BE49-F238E27FC236}">
                <a16:creationId xmlns:a16="http://schemas.microsoft.com/office/drawing/2014/main" id="{DA98F934-9E6D-47C8-979C-232C8F4651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5791842"/>
      </p:ext>
    </p:extLst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18" name="Rectangle 7">
            <a:extLst>
              <a:ext uri="{FF2B5EF4-FFF2-40B4-BE49-F238E27FC236}">
                <a16:creationId xmlns:a16="http://schemas.microsoft.com/office/drawing/2014/main" id="{921AD9F6-9F87-40C3-8B98-51DBDAFD289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0BC59F4-6747-4131-A742-B09E9E977454}" type="slidenum">
              <a:rPr lang="en-US" altLang="en-US" smtClean="0"/>
              <a:pPr>
                <a:spcBef>
                  <a:spcPct val="0"/>
                </a:spcBef>
              </a:pPr>
              <a:t>265</a:t>
            </a:fld>
            <a:endParaRPr lang="en-US" altLang="en-US"/>
          </a:p>
        </p:txBody>
      </p:sp>
      <p:sp>
        <p:nvSpPr>
          <p:cNvPr id="674819" name="Rectangle 2">
            <a:extLst>
              <a:ext uri="{FF2B5EF4-FFF2-40B4-BE49-F238E27FC236}">
                <a16:creationId xmlns:a16="http://schemas.microsoft.com/office/drawing/2014/main" id="{7C3EA97B-07AE-4938-9C80-DECD0612B15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4820" name="Rectangle 3">
            <a:extLst>
              <a:ext uri="{FF2B5EF4-FFF2-40B4-BE49-F238E27FC236}">
                <a16:creationId xmlns:a16="http://schemas.microsoft.com/office/drawing/2014/main" id="{77A3FF97-D0C6-463E-84F5-444890DDA89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9983074"/>
      </p:ext>
    </p:extLst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866" name="Rectangle 7">
            <a:extLst>
              <a:ext uri="{FF2B5EF4-FFF2-40B4-BE49-F238E27FC236}">
                <a16:creationId xmlns:a16="http://schemas.microsoft.com/office/drawing/2014/main" id="{1634B6AA-E5B0-4868-89C5-C99D6C1FFA4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0F193ED-3EF7-4894-BD0B-D0771D432B07}" type="slidenum">
              <a:rPr lang="en-US" altLang="en-US" smtClean="0"/>
              <a:pPr>
                <a:spcBef>
                  <a:spcPct val="0"/>
                </a:spcBef>
              </a:pPr>
              <a:t>266</a:t>
            </a:fld>
            <a:endParaRPr lang="en-US" altLang="en-US"/>
          </a:p>
        </p:txBody>
      </p:sp>
      <p:sp>
        <p:nvSpPr>
          <p:cNvPr id="676867" name="Rectangle 2">
            <a:extLst>
              <a:ext uri="{FF2B5EF4-FFF2-40B4-BE49-F238E27FC236}">
                <a16:creationId xmlns:a16="http://schemas.microsoft.com/office/drawing/2014/main" id="{1B9D6408-D2C7-444D-878A-1E7F55E1D0C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6868" name="Rectangle 3">
            <a:extLst>
              <a:ext uri="{FF2B5EF4-FFF2-40B4-BE49-F238E27FC236}">
                <a16:creationId xmlns:a16="http://schemas.microsoft.com/office/drawing/2014/main" id="{7C1DEAA8-A2C7-4A98-8FB1-168B1F0E9C6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3486549"/>
      </p:ext>
    </p:extLst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914" name="Rectangle 7">
            <a:extLst>
              <a:ext uri="{FF2B5EF4-FFF2-40B4-BE49-F238E27FC236}">
                <a16:creationId xmlns:a16="http://schemas.microsoft.com/office/drawing/2014/main" id="{B529822B-B562-4B87-A940-47CC67E461E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A67C7AB-8ED9-417D-A358-89DF4BB685B8}" type="slidenum">
              <a:rPr lang="en-US" altLang="en-US" smtClean="0"/>
              <a:pPr>
                <a:spcBef>
                  <a:spcPct val="0"/>
                </a:spcBef>
              </a:pPr>
              <a:t>267</a:t>
            </a:fld>
            <a:endParaRPr lang="en-US" altLang="en-US"/>
          </a:p>
        </p:txBody>
      </p:sp>
      <p:sp>
        <p:nvSpPr>
          <p:cNvPr id="678915" name="Rectangle 2">
            <a:extLst>
              <a:ext uri="{FF2B5EF4-FFF2-40B4-BE49-F238E27FC236}">
                <a16:creationId xmlns:a16="http://schemas.microsoft.com/office/drawing/2014/main" id="{78B2963F-EB9C-4F8F-B3B7-77DC83AEDBE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8916" name="Rectangle 3">
            <a:extLst>
              <a:ext uri="{FF2B5EF4-FFF2-40B4-BE49-F238E27FC236}">
                <a16:creationId xmlns:a16="http://schemas.microsoft.com/office/drawing/2014/main" id="{26EB62BC-2AAB-4315-A803-6726B0E818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5899275"/>
      </p:ext>
    </p:extLst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962" name="Rectangle 7">
            <a:extLst>
              <a:ext uri="{FF2B5EF4-FFF2-40B4-BE49-F238E27FC236}">
                <a16:creationId xmlns:a16="http://schemas.microsoft.com/office/drawing/2014/main" id="{48E5D322-7BE7-4060-81E6-53FCF55A687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69FFC04-A6C6-48AB-98F9-E07F5F0AD39D}" type="slidenum">
              <a:rPr lang="en-US" altLang="en-US" smtClean="0"/>
              <a:pPr>
                <a:spcBef>
                  <a:spcPct val="0"/>
                </a:spcBef>
              </a:pPr>
              <a:t>268</a:t>
            </a:fld>
            <a:endParaRPr lang="en-US" altLang="en-US"/>
          </a:p>
        </p:txBody>
      </p:sp>
      <p:sp>
        <p:nvSpPr>
          <p:cNvPr id="680963" name="Rectangle 2">
            <a:extLst>
              <a:ext uri="{FF2B5EF4-FFF2-40B4-BE49-F238E27FC236}">
                <a16:creationId xmlns:a16="http://schemas.microsoft.com/office/drawing/2014/main" id="{66968680-AEC0-4D46-93F5-35CDA468542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0964" name="Rectangle 3">
            <a:extLst>
              <a:ext uri="{FF2B5EF4-FFF2-40B4-BE49-F238E27FC236}">
                <a16:creationId xmlns:a16="http://schemas.microsoft.com/office/drawing/2014/main" id="{D74B7F5A-C0CF-45BE-BB67-18C9E085CC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367046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>
            <a:extLst>
              <a:ext uri="{FF2B5EF4-FFF2-40B4-BE49-F238E27FC236}">
                <a16:creationId xmlns:a16="http://schemas.microsoft.com/office/drawing/2014/main" id="{5B3B06D0-61BA-4863-AB4A-59CDAB8DA41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67771D1-8D10-454D-8F78-EB63FF66F8DC}" type="slidenum">
              <a:rPr lang="en-US" altLang="en-US" smtClean="0"/>
              <a:pPr>
                <a:spcBef>
                  <a:spcPct val="0"/>
                </a:spcBef>
              </a:pPr>
              <a:t>27</a:t>
            </a:fld>
            <a:endParaRPr lang="en-US" altLang="en-US"/>
          </a:p>
        </p:txBody>
      </p:sp>
      <p:sp>
        <p:nvSpPr>
          <p:cNvPr id="220163" name="Rectangle 2">
            <a:extLst>
              <a:ext uri="{FF2B5EF4-FFF2-40B4-BE49-F238E27FC236}">
                <a16:creationId xmlns:a16="http://schemas.microsoft.com/office/drawing/2014/main" id="{F0DD28EC-9388-4F72-829F-F2E48E0E928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4" name="Rectangle 3">
            <a:extLst>
              <a:ext uri="{FF2B5EF4-FFF2-40B4-BE49-F238E27FC236}">
                <a16:creationId xmlns:a16="http://schemas.microsoft.com/office/drawing/2014/main" id="{FEA675AB-EBB3-4D2E-9830-E5271E45A3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41719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>
            <a:extLst>
              <a:ext uri="{FF2B5EF4-FFF2-40B4-BE49-F238E27FC236}">
                <a16:creationId xmlns:a16="http://schemas.microsoft.com/office/drawing/2014/main" id="{AD96D7A7-DF2C-4491-B431-EAD4736F678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228DE23-2EE7-43DF-A9CB-6D2F8E093D6D}" type="slidenum">
              <a:rPr lang="en-US" altLang="en-US" smtClean="0"/>
              <a:pPr>
                <a:spcBef>
                  <a:spcPct val="0"/>
                </a:spcBef>
              </a:pPr>
              <a:t>28</a:t>
            </a:fld>
            <a:endParaRPr lang="en-US" altLang="en-US"/>
          </a:p>
        </p:txBody>
      </p:sp>
      <p:sp>
        <p:nvSpPr>
          <p:cNvPr id="222211" name="Rectangle 2">
            <a:extLst>
              <a:ext uri="{FF2B5EF4-FFF2-40B4-BE49-F238E27FC236}">
                <a16:creationId xmlns:a16="http://schemas.microsoft.com/office/drawing/2014/main" id="{3DD5CB37-AC8B-4AB5-A43A-A0B58205C39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>
            <a:extLst>
              <a:ext uri="{FF2B5EF4-FFF2-40B4-BE49-F238E27FC236}">
                <a16:creationId xmlns:a16="http://schemas.microsoft.com/office/drawing/2014/main" id="{72CD7842-F01B-4B57-B452-7EB0F4A6E7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394188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>
            <a:extLst>
              <a:ext uri="{FF2B5EF4-FFF2-40B4-BE49-F238E27FC236}">
                <a16:creationId xmlns:a16="http://schemas.microsoft.com/office/drawing/2014/main" id="{1E822A62-4AF3-4B04-AADF-EB22FFD0958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DBDF1AC-D179-4309-AFFE-2C7AB4445AB4}" type="slidenum">
              <a:rPr lang="en-US" altLang="en-US" smtClean="0"/>
              <a:pPr>
                <a:spcBef>
                  <a:spcPct val="0"/>
                </a:spcBef>
              </a:pPr>
              <a:t>29</a:t>
            </a:fld>
            <a:endParaRPr lang="en-US" altLang="en-US"/>
          </a:p>
        </p:txBody>
      </p:sp>
      <p:sp>
        <p:nvSpPr>
          <p:cNvPr id="224259" name="Rectangle 2">
            <a:extLst>
              <a:ext uri="{FF2B5EF4-FFF2-40B4-BE49-F238E27FC236}">
                <a16:creationId xmlns:a16="http://schemas.microsoft.com/office/drawing/2014/main" id="{34D04487-81C8-4F59-A177-6A29835AB64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>
            <a:extLst>
              <a:ext uri="{FF2B5EF4-FFF2-40B4-BE49-F238E27FC236}">
                <a16:creationId xmlns:a16="http://schemas.microsoft.com/office/drawing/2014/main" id="{466A9EDD-A7E4-4AC6-B8CC-A2C522EDFA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170991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>
            <a:extLst>
              <a:ext uri="{FF2B5EF4-FFF2-40B4-BE49-F238E27FC236}">
                <a16:creationId xmlns:a16="http://schemas.microsoft.com/office/drawing/2014/main" id="{1F1FD477-8487-4D9B-9852-7A7302E3FB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B899D49-F9D8-43FF-99CF-BC9DA5140E66}" type="slidenum">
              <a:rPr lang="en-US" altLang="en-US" smtClean="0"/>
              <a:pPr>
                <a:spcBef>
                  <a:spcPct val="0"/>
                </a:spcBef>
              </a:pPr>
              <a:t>3</a:t>
            </a:fld>
            <a:endParaRPr lang="en-US" altLang="en-US"/>
          </a:p>
        </p:txBody>
      </p:sp>
      <p:sp>
        <p:nvSpPr>
          <p:cNvPr id="9219" name="Rectangle 2">
            <a:extLst>
              <a:ext uri="{FF2B5EF4-FFF2-40B4-BE49-F238E27FC236}">
                <a16:creationId xmlns:a16="http://schemas.microsoft.com/office/drawing/2014/main" id="{20691817-199D-4711-A9C5-ED1C5223B9E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>
            <a:extLst>
              <a:ext uri="{FF2B5EF4-FFF2-40B4-BE49-F238E27FC236}">
                <a16:creationId xmlns:a16="http://schemas.microsoft.com/office/drawing/2014/main" id="{C9349F74-C260-451C-B353-0DCEE56F841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805188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>
            <a:extLst>
              <a:ext uri="{FF2B5EF4-FFF2-40B4-BE49-F238E27FC236}">
                <a16:creationId xmlns:a16="http://schemas.microsoft.com/office/drawing/2014/main" id="{8934914A-FDC0-49ED-8962-5FBA6FC0D4F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3BE4D62-FAD9-4732-BCC9-1DAAD14708BA}" type="slidenum">
              <a:rPr lang="en-US" altLang="en-US" smtClean="0"/>
              <a:pPr>
                <a:spcBef>
                  <a:spcPct val="0"/>
                </a:spcBef>
              </a:pPr>
              <a:t>30</a:t>
            </a:fld>
            <a:endParaRPr lang="en-US" altLang="en-US"/>
          </a:p>
        </p:txBody>
      </p:sp>
      <p:sp>
        <p:nvSpPr>
          <p:cNvPr id="226307" name="Rectangle 2">
            <a:extLst>
              <a:ext uri="{FF2B5EF4-FFF2-40B4-BE49-F238E27FC236}">
                <a16:creationId xmlns:a16="http://schemas.microsoft.com/office/drawing/2014/main" id="{04EAA96D-93D5-4B24-AC33-333C9685C7B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>
            <a:extLst>
              <a:ext uri="{FF2B5EF4-FFF2-40B4-BE49-F238E27FC236}">
                <a16:creationId xmlns:a16="http://schemas.microsoft.com/office/drawing/2014/main" id="{0E1541FF-BEF2-44E5-B9F8-02EEB15E216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788851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>
            <a:extLst>
              <a:ext uri="{FF2B5EF4-FFF2-40B4-BE49-F238E27FC236}">
                <a16:creationId xmlns:a16="http://schemas.microsoft.com/office/drawing/2014/main" id="{4F20B23A-AE42-4142-9616-5D109D472EF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F891A3A-3158-4875-BFAA-5D7BCFF48BB9}" type="slidenum">
              <a:rPr lang="en-US" altLang="en-US" smtClean="0"/>
              <a:pPr>
                <a:spcBef>
                  <a:spcPct val="0"/>
                </a:spcBef>
              </a:pPr>
              <a:t>31</a:t>
            </a:fld>
            <a:endParaRPr lang="en-US" altLang="en-US"/>
          </a:p>
        </p:txBody>
      </p:sp>
      <p:sp>
        <p:nvSpPr>
          <p:cNvPr id="228355" name="Rectangle 2">
            <a:extLst>
              <a:ext uri="{FF2B5EF4-FFF2-40B4-BE49-F238E27FC236}">
                <a16:creationId xmlns:a16="http://schemas.microsoft.com/office/drawing/2014/main" id="{4D60C42E-2981-4F99-BE37-37B28014F6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>
            <a:extLst>
              <a:ext uri="{FF2B5EF4-FFF2-40B4-BE49-F238E27FC236}">
                <a16:creationId xmlns:a16="http://schemas.microsoft.com/office/drawing/2014/main" id="{842CB3E4-4806-401F-AD55-95CD2FCE7CA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983606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>
            <a:extLst>
              <a:ext uri="{FF2B5EF4-FFF2-40B4-BE49-F238E27FC236}">
                <a16:creationId xmlns:a16="http://schemas.microsoft.com/office/drawing/2014/main" id="{7F6E6E4E-9437-4FF3-AEBA-6D13280480E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57386E7-CB77-4AAE-A4C8-874CAEC139C8}" type="slidenum">
              <a:rPr lang="en-US" altLang="en-US" smtClean="0"/>
              <a:pPr>
                <a:spcBef>
                  <a:spcPct val="0"/>
                </a:spcBef>
              </a:pPr>
              <a:t>32</a:t>
            </a:fld>
            <a:endParaRPr lang="en-US" altLang="en-US"/>
          </a:p>
        </p:txBody>
      </p:sp>
      <p:sp>
        <p:nvSpPr>
          <p:cNvPr id="230403" name="Rectangle 2">
            <a:extLst>
              <a:ext uri="{FF2B5EF4-FFF2-40B4-BE49-F238E27FC236}">
                <a16:creationId xmlns:a16="http://schemas.microsoft.com/office/drawing/2014/main" id="{4ABA9806-1622-4B5F-AB2F-B164866E37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>
            <a:extLst>
              <a:ext uri="{FF2B5EF4-FFF2-40B4-BE49-F238E27FC236}">
                <a16:creationId xmlns:a16="http://schemas.microsoft.com/office/drawing/2014/main" id="{EE446F41-FBA4-49D8-9508-46F0BBF507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860354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>
            <a:extLst>
              <a:ext uri="{FF2B5EF4-FFF2-40B4-BE49-F238E27FC236}">
                <a16:creationId xmlns:a16="http://schemas.microsoft.com/office/drawing/2014/main" id="{24C9C7E7-E062-4E09-A282-FD6DB542F04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229C401-D492-443C-B957-F8655AF1BB95}" type="slidenum">
              <a:rPr lang="en-US" altLang="en-US" smtClean="0"/>
              <a:pPr>
                <a:spcBef>
                  <a:spcPct val="0"/>
                </a:spcBef>
              </a:pPr>
              <a:t>33</a:t>
            </a:fld>
            <a:endParaRPr lang="en-US" altLang="en-US"/>
          </a:p>
        </p:txBody>
      </p:sp>
      <p:sp>
        <p:nvSpPr>
          <p:cNvPr id="232451" name="Rectangle 2">
            <a:extLst>
              <a:ext uri="{FF2B5EF4-FFF2-40B4-BE49-F238E27FC236}">
                <a16:creationId xmlns:a16="http://schemas.microsoft.com/office/drawing/2014/main" id="{F813C6CF-3986-46D7-86F0-A3AA973C8EB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>
            <a:extLst>
              <a:ext uri="{FF2B5EF4-FFF2-40B4-BE49-F238E27FC236}">
                <a16:creationId xmlns:a16="http://schemas.microsoft.com/office/drawing/2014/main" id="{A58D44A1-771D-406F-BFB9-19C68745F35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090545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>
            <a:extLst>
              <a:ext uri="{FF2B5EF4-FFF2-40B4-BE49-F238E27FC236}">
                <a16:creationId xmlns:a16="http://schemas.microsoft.com/office/drawing/2014/main" id="{B0CDDD28-68E7-48B6-AC29-B68702891EA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AFAE61E-8EDE-401E-A63A-D9FAC34B7719}" type="slidenum">
              <a:rPr lang="en-US" altLang="en-US" smtClean="0"/>
              <a:pPr>
                <a:spcBef>
                  <a:spcPct val="0"/>
                </a:spcBef>
              </a:pPr>
              <a:t>34</a:t>
            </a:fld>
            <a:endParaRPr lang="en-US" altLang="en-US"/>
          </a:p>
        </p:txBody>
      </p:sp>
      <p:sp>
        <p:nvSpPr>
          <p:cNvPr id="234499" name="Rectangle 2">
            <a:extLst>
              <a:ext uri="{FF2B5EF4-FFF2-40B4-BE49-F238E27FC236}">
                <a16:creationId xmlns:a16="http://schemas.microsoft.com/office/drawing/2014/main" id="{98AB9EFF-00A2-44BC-B8C3-6D59C8B23F3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4500" name="Rectangle 3">
            <a:extLst>
              <a:ext uri="{FF2B5EF4-FFF2-40B4-BE49-F238E27FC236}">
                <a16:creationId xmlns:a16="http://schemas.microsoft.com/office/drawing/2014/main" id="{C5040335-EED9-4CE9-93A0-142E8B568B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128995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>
            <a:extLst>
              <a:ext uri="{FF2B5EF4-FFF2-40B4-BE49-F238E27FC236}">
                <a16:creationId xmlns:a16="http://schemas.microsoft.com/office/drawing/2014/main" id="{1F64D61C-5752-4DD0-882B-8AFFBFDE73C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B6AB6C8-A73B-451D-B7D5-27D7C8E181B4}" type="slidenum">
              <a:rPr lang="en-US" altLang="en-US" smtClean="0"/>
              <a:pPr>
                <a:spcBef>
                  <a:spcPct val="0"/>
                </a:spcBef>
              </a:pPr>
              <a:t>35</a:t>
            </a:fld>
            <a:endParaRPr lang="en-US" altLang="en-US"/>
          </a:p>
        </p:txBody>
      </p:sp>
      <p:sp>
        <p:nvSpPr>
          <p:cNvPr id="236547" name="Rectangle 2">
            <a:extLst>
              <a:ext uri="{FF2B5EF4-FFF2-40B4-BE49-F238E27FC236}">
                <a16:creationId xmlns:a16="http://schemas.microsoft.com/office/drawing/2014/main" id="{DAD1C251-A898-4695-8149-B58BF35BF34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8" name="Rectangle 3">
            <a:extLst>
              <a:ext uri="{FF2B5EF4-FFF2-40B4-BE49-F238E27FC236}">
                <a16:creationId xmlns:a16="http://schemas.microsoft.com/office/drawing/2014/main" id="{D1645A40-492B-4809-B40A-926F720AE2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301546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>
            <a:extLst>
              <a:ext uri="{FF2B5EF4-FFF2-40B4-BE49-F238E27FC236}">
                <a16:creationId xmlns:a16="http://schemas.microsoft.com/office/drawing/2014/main" id="{A0284A55-DE70-49E5-AF25-F358537F756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0DAF0BE-A205-4E40-A412-9357FB5E798C}" type="slidenum">
              <a:rPr lang="en-US" altLang="en-US" smtClean="0"/>
              <a:pPr>
                <a:spcBef>
                  <a:spcPct val="0"/>
                </a:spcBef>
              </a:pPr>
              <a:t>36</a:t>
            </a:fld>
            <a:endParaRPr lang="en-US" altLang="en-US"/>
          </a:p>
        </p:txBody>
      </p:sp>
      <p:sp>
        <p:nvSpPr>
          <p:cNvPr id="238595" name="Rectangle 2">
            <a:extLst>
              <a:ext uri="{FF2B5EF4-FFF2-40B4-BE49-F238E27FC236}">
                <a16:creationId xmlns:a16="http://schemas.microsoft.com/office/drawing/2014/main" id="{63D4AD67-D796-4291-AFA4-C2CE66431F8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>
            <a:extLst>
              <a:ext uri="{FF2B5EF4-FFF2-40B4-BE49-F238E27FC236}">
                <a16:creationId xmlns:a16="http://schemas.microsoft.com/office/drawing/2014/main" id="{B847B976-E16B-4AD8-B6BF-B4D998E250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85807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>
            <a:extLst>
              <a:ext uri="{FF2B5EF4-FFF2-40B4-BE49-F238E27FC236}">
                <a16:creationId xmlns:a16="http://schemas.microsoft.com/office/drawing/2014/main" id="{9A572B6F-F832-4A81-86AA-AABB8B72D1A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0412ABA-E8E1-43B4-AB57-0C7756F3C4C6}" type="slidenum">
              <a:rPr lang="en-US" altLang="en-US" smtClean="0"/>
              <a:pPr>
                <a:spcBef>
                  <a:spcPct val="0"/>
                </a:spcBef>
              </a:pPr>
              <a:t>37</a:t>
            </a:fld>
            <a:endParaRPr lang="en-US" altLang="en-US"/>
          </a:p>
        </p:txBody>
      </p:sp>
      <p:sp>
        <p:nvSpPr>
          <p:cNvPr id="240643" name="Rectangle 2">
            <a:extLst>
              <a:ext uri="{FF2B5EF4-FFF2-40B4-BE49-F238E27FC236}">
                <a16:creationId xmlns:a16="http://schemas.microsoft.com/office/drawing/2014/main" id="{1E627E63-9C78-41DC-94E9-8BD59E23D77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0644" name="Rectangle 3">
            <a:extLst>
              <a:ext uri="{FF2B5EF4-FFF2-40B4-BE49-F238E27FC236}">
                <a16:creationId xmlns:a16="http://schemas.microsoft.com/office/drawing/2014/main" id="{51199465-4DE2-4190-A86B-531E468F2C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624338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>
            <a:extLst>
              <a:ext uri="{FF2B5EF4-FFF2-40B4-BE49-F238E27FC236}">
                <a16:creationId xmlns:a16="http://schemas.microsoft.com/office/drawing/2014/main" id="{EE0F49BA-DD9E-409D-8D06-AC3C16890A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8BD81D9-87F0-4A26-908F-7342BE5AE4B8}" type="slidenum">
              <a:rPr lang="en-US" altLang="en-US" smtClean="0"/>
              <a:pPr>
                <a:spcBef>
                  <a:spcPct val="0"/>
                </a:spcBef>
              </a:pPr>
              <a:t>38</a:t>
            </a:fld>
            <a:endParaRPr lang="en-US" altLang="en-US"/>
          </a:p>
        </p:txBody>
      </p:sp>
      <p:sp>
        <p:nvSpPr>
          <p:cNvPr id="242691" name="Rectangle 2">
            <a:extLst>
              <a:ext uri="{FF2B5EF4-FFF2-40B4-BE49-F238E27FC236}">
                <a16:creationId xmlns:a16="http://schemas.microsoft.com/office/drawing/2014/main" id="{6D354B45-6BA8-47C2-8956-A0593FD0FD3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2692" name="Rectangle 3">
            <a:extLst>
              <a:ext uri="{FF2B5EF4-FFF2-40B4-BE49-F238E27FC236}">
                <a16:creationId xmlns:a16="http://schemas.microsoft.com/office/drawing/2014/main" id="{25A35D32-C6A3-4777-A8C8-D27A30B951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010154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>
            <a:extLst>
              <a:ext uri="{FF2B5EF4-FFF2-40B4-BE49-F238E27FC236}">
                <a16:creationId xmlns:a16="http://schemas.microsoft.com/office/drawing/2014/main" id="{4F64EE1E-71E5-4137-A075-074C0972400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DD93D87-7A19-4564-A24B-7133F502D08D}" type="slidenum">
              <a:rPr lang="en-US" altLang="en-US" smtClean="0"/>
              <a:pPr>
                <a:spcBef>
                  <a:spcPct val="0"/>
                </a:spcBef>
              </a:pPr>
              <a:t>39</a:t>
            </a:fld>
            <a:endParaRPr lang="en-US" altLang="en-US"/>
          </a:p>
        </p:txBody>
      </p:sp>
      <p:sp>
        <p:nvSpPr>
          <p:cNvPr id="250883" name="Rectangle 2">
            <a:extLst>
              <a:ext uri="{FF2B5EF4-FFF2-40B4-BE49-F238E27FC236}">
                <a16:creationId xmlns:a16="http://schemas.microsoft.com/office/drawing/2014/main" id="{D85AE484-9A05-43B2-BA4D-EB21278EE37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>
            <a:extLst>
              <a:ext uri="{FF2B5EF4-FFF2-40B4-BE49-F238E27FC236}">
                <a16:creationId xmlns:a16="http://schemas.microsoft.com/office/drawing/2014/main" id="{AC437B80-C4E2-405E-97A9-E992EF6349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64610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>
            <a:extLst>
              <a:ext uri="{FF2B5EF4-FFF2-40B4-BE49-F238E27FC236}">
                <a16:creationId xmlns:a16="http://schemas.microsoft.com/office/drawing/2014/main" id="{348129D7-6377-44D5-80AB-D4903306489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F12938C-D7FC-4774-A725-88C47E880113}" type="slidenum">
              <a:rPr lang="en-US" altLang="en-US" smtClean="0"/>
              <a:pPr>
                <a:spcBef>
                  <a:spcPct val="0"/>
                </a:spcBef>
              </a:pPr>
              <a:t>4</a:t>
            </a:fld>
            <a:endParaRPr lang="en-US" altLang="en-US"/>
          </a:p>
        </p:txBody>
      </p:sp>
      <p:sp>
        <p:nvSpPr>
          <p:cNvPr id="11267" name="Rectangle 2">
            <a:extLst>
              <a:ext uri="{FF2B5EF4-FFF2-40B4-BE49-F238E27FC236}">
                <a16:creationId xmlns:a16="http://schemas.microsoft.com/office/drawing/2014/main" id="{89362750-FFE6-40D8-A6B0-5323D2C79A2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>
            <a:extLst>
              <a:ext uri="{FF2B5EF4-FFF2-40B4-BE49-F238E27FC236}">
                <a16:creationId xmlns:a16="http://schemas.microsoft.com/office/drawing/2014/main" id="{7E7512D4-7C55-40E8-B508-5B46C1D1E13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153473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>
            <a:extLst>
              <a:ext uri="{FF2B5EF4-FFF2-40B4-BE49-F238E27FC236}">
                <a16:creationId xmlns:a16="http://schemas.microsoft.com/office/drawing/2014/main" id="{4F64EE1E-71E5-4137-A075-074C0972400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DD93D87-7A19-4564-A24B-7133F502D08D}" type="slidenum">
              <a:rPr lang="en-US" altLang="en-US" smtClean="0"/>
              <a:pPr>
                <a:spcBef>
                  <a:spcPct val="0"/>
                </a:spcBef>
              </a:pPr>
              <a:t>40</a:t>
            </a:fld>
            <a:endParaRPr lang="en-US" altLang="en-US"/>
          </a:p>
        </p:txBody>
      </p:sp>
      <p:sp>
        <p:nvSpPr>
          <p:cNvPr id="250883" name="Rectangle 2">
            <a:extLst>
              <a:ext uri="{FF2B5EF4-FFF2-40B4-BE49-F238E27FC236}">
                <a16:creationId xmlns:a16="http://schemas.microsoft.com/office/drawing/2014/main" id="{D85AE484-9A05-43B2-BA4D-EB21278EE37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>
            <a:extLst>
              <a:ext uri="{FF2B5EF4-FFF2-40B4-BE49-F238E27FC236}">
                <a16:creationId xmlns:a16="http://schemas.microsoft.com/office/drawing/2014/main" id="{AC437B80-C4E2-405E-97A9-E992EF6349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530265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>
            <a:extLst>
              <a:ext uri="{FF2B5EF4-FFF2-40B4-BE49-F238E27FC236}">
                <a16:creationId xmlns:a16="http://schemas.microsoft.com/office/drawing/2014/main" id="{4F64EE1E-71E5-4137-A075-074C0972400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DD93D87-7A19-4564-A24B-7133F502D08D}" type="slidenum">
              <a:rPr lang="en-US" altLang="en-US" smtClean="0"/>
              <a:pPr>
                <a:spcBef>
                  <a:spcPct val="0"/>
                </a:spcBef>
              </a:pPr>
              <a:t>41</a:t>
            </a:fld>
            <a:endParaRPr lang="en-US" altLang="en-US"/>
          </a:p>
        </p:txBody>
      </p:sp>
      <p:sp>
        <p:nvSpPr>
          <p:cNvPr id="250883" name="Rectangle 2">
            <a:extLst>
              <a:ext uri="{FF2B5EF4-FFF2-40B4-BE49-F238E27FC236}">
                <a16:creationId xmlns:a16="http://schemas.microsoft.com/office/drawing/2014/main" id="{D85AE484-9A05-43B2-BA4D-EB21278EE37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>
            <a:extLst>
              <a:ext uri="{FF2B5EF4-FFF2-40B4-BE49-F238E27FC236}">
                <a16:creationId xmlns:a16="http://schemas.microsoft.com/office/drawing/2014/main" id="{AC437B80-C4E2-405E-97A9-E992EF6349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021190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>
            <a:extLst>
              <a:ext uri="{FF2B5EF4-FFF2-40B4-BE49-F238E27FC236}">
                <a16:creationId xmlns:a16="http://schemas.microsoft.com/office/drawing/2014/main" id="{4F64EE1E-71E5-4137-A075-074C0972400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DD93D87-7A19-4564-A24B-7133F502D08D}" type="slidenum">
              <a:rPr lang="en-US" altLang="en-US" smtClean="0"/>
              <a:pPr>
                <a:spcBef>
                  <a:spcPct val="0"/>
                </a:spcBef>
              </a:pPr>
              <a:t>42</a:t>
            </a:fld>
            <a:endParaRPr lang="en-US" altLang="en-US"/>
          </a:p>
        </p:txBody>
      </p:sp>
      <p:sp>
        <p:nvSpPr>
          <p:cNvPr id="250883" name="Rectangle 2">
            <a:extLst>
              <a:ext uri="{FF2B5EF4-FFF2-40B4-BE49-F238E27FC236}">
                <a16:creationId xmlns:a16="http://schemas.microsoft.com/office/drawing/2014/main" id="{D85AE484-9A05-43B2-BA4D-EB21278EE37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>
            <a:extLst>
              <a:ext uri="{FF2B5EF4-FFF2-40B4-BE49-F238E27FC236}">
                <a16:creationId xmlns:a16="http://schemas.microsoft.com/office/drawing/2014/main" id="{AC437B80-C4E2-405E-97A9-E992EF6349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65876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>
            <a:extLst>
              <a:ext uri="{FF2B5EF4-FFF2-40B4-BE49-F238E27FC236}">
                <a16:creationId xmlns:a16="http://schemas.microsoft.com/office/drawing/2014/main" id="{0159DFAE-D2AB-4CE3-AA29-75CE20F6916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7EA98FE-4BFB-467B-8BD9-A533CBE6673E}" type="slidenum">
              <a:rPr lang="en-US" altLang="en-US" smtClean="0"/>
              <a:pPr>
                <a:spcBef>
                  <a:spcPct val="0"/>
                </a:spcBef>
              </a:pPr>
              <a:t>43</a:t>
            </a:fld>
            <a:endParaRPr lang="en-US" altLang="en-US"/>
          </a:p>
        </p:txBody>
      </p:sp>
      <p:sp>
        <p:nvSpPr>
          <p:cNvPr id="252931" name="Rectangle 2">
            <a:extLst>
              <a:ext uri="{FF2B5EF4-FFF2-40B4-BE49-F238E27FC236}">
                <a16:creationId xmlns:a16="http://schemas.microsoft.com/office/drawing/2014/main" id="{6539BF30-C270-4BFB-ADCF-349933A8DB4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2" name="Rectangle 3">
            <a:extLst>
              <a:ext uri="{FF2B5EF4-FFF2-40B4-BE49-F238E27FC236}">
                <a16:creationId xmlns:a16="http://schemas.microsoft.com/office/drawing/2014/main" id="{86648EEA-1C92-4567-9BF1-E9673DA49A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166816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>
            <a:extLst>
              <a:ext uri="{FF2B5EF4-FFF2-40B4-BE49-F238E27FC236}">
                <a16:creationId xmlns:a16="http://schemas.microsoft.com/office/drawing/2014/main" id="{A8510620-647E-4ABE-8E0F-62ED5EB58C7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823DF29-FBF1-4F50-B932-12EB23FAC6BF}" type="slidenum">
              <a:rPr lang="en-US" altLang="en-US" smtClean="0"/>
              <a:pPr>
                <a:spcBef>
                  <a:spcPct val="0"/>
                </a:spcBef>
              </a:pPr>
              <a:t>44</a:t>
            </a:fld>
            <a:endParaRPr lang="en-US" altLang="en-US"/>
          </a:p>
        </p:txBody>
      </p:sp>
      <p:sp>
        <p:nvSpPr>
          <p:cNvPr id="254979" name="Rectangle 2">
            <a:extLst>
              <a:ext uri="{FF2B5EF4-FFF2-40B4-BE49-F238E27FC236}">
                <a16:creationId xmlns:a16="http://schemas.microsoft.com/office/drawing/2014/main" id="{92F488D6-F793-4A08-887A-0633026CD5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>
            <a:extLst>
              <a:ext uri="{FF2B5EF4-FFF2-40B4-BE49-F238E27FC236}">
                <a16:creationId xmlns:a16="http://schemas.microsoft.com/office/drawing/2014/main" id="{2E80DE2E-99D4-458C-8490-65BFFC3A64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294837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>
            <a:extLst>
              <a:ext uri="{FF2B5EF4-FFF2-40B4-BE49-F238E27FC236}">
                <a16:creationId xmlns:a16="http://schemas.microsoft.com/office/drawing/2014/main" id="{85297E86-C28D-47F0-A803-5D266ED1E1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E9A07DF-0729-4DF7-A0E7-7264C3FC69B2}" type="slidenum">
              <a:rPr lang="en-US" altLang="en-US" smtClean="0"/>
              <a:pPr>
                <a:spcBef>
                  <a:spcPct val="0"/>
                </a:spcBef>
              </a:pPr>
              <a:t>45</a:t>
            </a:fld>
            <a:endParaRPr lang="en-US" altLang="en-US"/>
          </a:p>
        </p:txBody>
      </p:sp>
      <p:sp>
        <p:nvSpPr>
          <p:cNvPr id="263171" name="Rectangle 2">
            <a:extLst>
              <a:ext uri="{FF2B5EF4-FFF2-40B4-BE49-F238E27FC236}">
                <a16:creationId xmlns:a16="http://schemas.microsoft.com/office/drawing/2014/main" id="{6F5BE41B-9426-4D7D-AAD5-DFBEB0639C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>
            <a:extLst>
              <a:ext uri="{FF2B5EF4-FFF2-40B4-BE49-F238E27FC236}">
                <a16:creationId xmlns:a16="http://schemas.microsoft.com/office/drawing/2014/main" id="{88EC6EE0-FD7C-4E84-8CF7-0DFC72E2AD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323669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>
            <a:extLst>
              <a:ext uri="{FF2B5EF4-FFF2-40B4-BE49-F238E27FC236}">
                <a16:creationId xmlns:a16="http://schemas.microsoft.com/office/drawing/2014/main" id="{85297E86-C28D-47F0-A803-5D266ED1E1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E9A07DF-0729-4DF7-A0E7-7264C3FC69B2}" type="slidenum">
              <a:rPr lang="en-US" altLang="en-US" smtClean="0"/>
              <a:pPr>
                <a:spcBef>
                  <a:spcPct val="0"/>
                </a:spcBef>
              </a:pPr>
              <a:t>46</a:t>
            </a:fld>
            <a:endParaRPr lang="en-US" altLang="en-US"/>
          </a:p>
        </p:txBody>
      </p:sp>
      <p:sp>
        <p:nvSpPr>
          <p:cNvPr id="263171" name="Rectangle 2">
            <a:extLst>
              <a:ext uri="{FF2B5EF4-FFF2-40B4-BE49-F238E27FC236}">
                <a16:creationId xmlns:a16="http://schemas.microsoft.com/office/drawing/2014/main" id="{6F5BE41B-9426-4D7D-AAD5-DFBEB0639C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>
            <a:extLst>
              <a:ext uri="{FF2B5EF4-FFF2-40B4-BE49-F238E27FC236}">
                <a16:creationId xmlns:a16="http://schemas.microsoft.com/office/drawing/2014/main" id="{88EC6EE0-FD7C-4E84-8CF7-0DFC72E2AD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903667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>
            <a:extLst>
              <a:ext uri="{FF2B5EF4-FFF2-40B4-BE49-F238E27FC236}">
                <a16:creationId xmlns:a16="http://schemas.microsoft.com/office/drawing/2014/main" id="{85297E86-C28D-47F0-A803-5D266ED1E1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E9A07DF-0729-4DF7-A0E7-7264C3FC69B2}" type="slidenum">
              <a:rPr lang="en-US" altLang="en-US" smtClean="0"/>
              <a:pPr>
                <a:spcBef>
                  <a:spcPct val="0"/>
                </a:spcBef>
              </a:pPr>
              <a:t>47</a:t>
            </a:fld>
            <a:endParaRPr lang="en-US" altLang="en-US"/>
          </a:p>
        </p:txBody>
      </p:sp>
      <p:sp>
        <p:nvSpPr>
          <p:cNvPr id="263171" name="Rectangle 2">
            <a:extLst>
              <a:ext uri="{FF2B5EF4-FFF2-40B4-BE49-F238E27FC236}">
                <a16:creationId xmlns:a16="http://schemas.microsoft.com/office/drawing/2014/main" id="{6F5BE41B-9426-4D7D-AAD5-DFBEB0639C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>
            <a:extLst>
              <a:ext uri="{FF2B5EF4-FFF2-40B4-BE49-F238E27FC236}">
                <a16:creationId xmlns:a16="http://schemas.microsoft.com/office/drawing/2014/main" id="{88EC6EE0-FD7C-4E84-8CF7-0DFC72E2AD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168847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>
            <a:extLst>
              <a:ext uri="{FF2B5EF4-FFF2-40B4-BE49-F238E27FC236}">
                <a16:creationId xmlns:a16="http://schemas.microsoft.com/office/drawing/2014/main" id="{85297E86-C28D-47F0-A803-5D266ED1E1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E9A07DF-0729-4DF7-A0E7-7264C3FC69B2}" type="slidenum">
              <a:rPr lang="en-US" altLang="en-US" smtClean="0"/>
              <a:pPr>
                <a:spcBef>
                  <a:spcPct val="0"/>
                </a:spcBef>
              </a:pPr>
              <a:t>48</a:t>
            </a:fld>
            <a:endParaRPr lang="en-US" altLang="en-US"/>
          </a:p>
        </p:txBody>
      </p:sp>
      <p:sp>
        <p:nvSpPr>
          <p:cNvPr id="263171" name="Rectangle 2">
            <a:extLst>
              <a:ext uri="{FF2B5EF4-FFF2-40B4-BE49-F238E27FC236}">
                <a16:creationId xmlns:a16="http://schemas.microsoft.com/office/drawing/2014/main" id="{6F5BE41B-9426-4D7D-AAD5-DFBEB0639C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>
            <a:extLst>
              <a:ext uri="{FF2B5EF4-FFF2-40B4-BE49-F238E27FC236}">
                <a16:creationId xmlns:a16="http://schemas.microsoft.com/office/drawing/2014/main" id="{88EC6EE0-FD7C-4E84-8CF7-0DFC72E2AD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49519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>
            <a:extLst>
              <a:ext uri="{FF2B5EF4-FFF2-40B4-BE49-F238E27FC236}">
                <a16:creationId xmlns:a16="http://schemas.microsoft.com/office/drawing/2014/main" id="{85297E86-C28D-47F0-A803-5D266ED1E1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E9A07DF-0729-4DF7-A0E7-7264C3FC69B2}" type="slidenum">
              <a:rPr lang="en-US" altLang="en-US" smtClean="0"/>
              <a:pPr>
                <a:spcBef>
                  <a:spcPct val="0"/>
                </a:spcBef>
              </a:pPr>
              <a:t>49</a:t>
            </a:fld>
            <a:endParaRPr lang="en-US" altLang="en-US"/>
          </a:p>
        </p:txBody>
      </p:sp>
      <p:sp>
        <p:nvSpPr>
          <p:cNvPr id="263171" name="Rectangle 2">
            <a:extLst>
              <a:ext uri="{FF2B5EF4-FFF2-40B4-BE49-F238E27FC236}">
                <a16:creationId xmlns:a16="http://schemas.microsoft.com/office/drawing/2014/main" id="{6F5BE41B-9426-4D7D-AAD5-DFBEB0639C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>
            <a:extLst>
              <a:ext uri="{FF2B5EF4-FFF2-40B4-BE49-F238E27FC236}">
                <a16:creationId xmlns:a16="http://schemas.microsoft.com/office/drawing/2014/main" id="{88EC6EE0-FD7C-4E84-8CF7-0DFC72E2AD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65307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7">
            <a:extLst>
              <a:ext uri="{FF2B5EF4-FFF2-40B4-BE49-F238E27FC236}">
                <a16:creationId xmlns:a16="http://schemas.microsoft.com/office/drawing/2014/main" id="{28112BE1-6FC2-4A27-B18B-586130B8BF8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63E34E7-AF1F-4EC3-994E-75D6FEBC20AE}" type="slidenum">
              <a:rPr lang="en-US" altLang="en-US" smtClean="0"/>
              <a:pPr>
                <a:spcBef>
                  <a:spcPct val="0"/>
                </a:spcBef>
              </a:pPr>
              <a:t>5</a:t>
            </a:fld>
            <a:endParaRPr lang="en-US" altLang="en-US"/>
          </a:p>
        </p:txBody>
      </p:sp>
      <p:sp>
        <p:nvSpPr>
          <p:cNvPr id="13315" name="Rectangle 2">
            <a:extLst>
              <a:ext uri="{FF2B5EF4-FFF2-40B4-BE49-F238E27FC236}">
                <a16:creationId xmlns:a16="http://schemas.microsoft.com/office/drawing/2014/main" id="{EB77DDBE-219B-43F1-B642-F93979111A5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4CD9DBC3-D02B-4C16-BF9F-CA8E38C273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731357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>
            <a:extLst>
              <a:ext uri="{FF2B5EF4-FFF2-40B4-BE49-F238E27FC236}">
                <a16:creationId xmlns:a16="http://schemas.microsoft.com/office/drawing/2014/main" id="{85297E86-C28D-47F0-A803-5D266ED1E1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E9A07DF-0729-4DF7-A0E7-7264C3FC69B2}" type="slidenum">
              <a:rPr lang="en-US" altLang="en-US" smtClean="0"/>
              <a:pPr>
                <a:spcBef>
                  <a:spcPct val="0"/>
                </a:spcBef>
              </a:pPr>
              <a:t>50</a:t>
            </a:fld>
            <a:endParaRPr lang="en-US" altLang="en-US"/>
          </a:p>
        </p:txBody>
      </p:sp>
      <p:sp>
        <p:nvSpPr>
          <p:cNvPr id="263171" name="Rectangle 2">
            <a:extLst>
              <a:ext uri="{FF2B5EF4-FFF2-40B4-BE49-F238E27FC236}">
                <a16:creationId xmlns:a16="http://schemas.microsoft.com/office/drawing/2014/main" id="{6F5BE41B-9426-4D7D-AAD5-DFBEB0639C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>
            <a:extLst>
              <a:ext uri="{FF2B5EF4-FFF2-40B4-BE49-F238E27FC236}">
                <a16:creationId xmlns:a16="http://schemas.microsoft.com/office/drawing/2014/main" id="{88EC6EE0-FD7C-4E84-8CF7-0DFC72E2AD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588832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>
            <a:extLst>
              <a:ext uri="{FF2B5EF4-FFF2-40B4-BE49-F238E27FC236}">
                <a16:creationId xmlns:a16="http://schemas.microsoft.com/office/drawing/2014/main" id="{85297E86-C28D-47F0-A803-5D266ED1E1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E9A07DF-0729-4DF7-A0E7-7264C3FC69B2}" type="slidenum">
              <a:rPr lang="en-US" altLang="en-US" smtClean="0"/>
              <a:pPr>
                <a:spcBef>
                  <a:spcPct val="0"/>
                </a:spcBef>
              </a:pPr>
              <a:t>51</a:t>
            </a:fld>
            <a:endParaRPr lang="en-US" altLang="en-US"/>
          </a:p>
        </p:txBody>
      </p:sp>
      <p:sp>
        <p:nvSpPr>
          <p:cNvPr id="263171" name="Rectangle 2">
            <a:extLst>
              <a:ext uri="{FF2B5EF4-FFF2-40B4-BE49-F238E27FC236}">
                <a16:creationId xmlns:a16="http://schemas.microsoft.com/office/drawing/2014/main" id="{6F5BE41B-9426-4D7D-AAD5-DFBEB0639C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>
            <a:extLst>
              <a:ext uri="{FF2B5EF4-FFF2-40B4-BE49-F238E27FC236}">
                <a16:creationId xmlns:a16="http://schemas.microsoft.com/office/drawing/2014/main" id="{88EC6EE0-FD7C-4E84-8CF7-0DFC72E2AD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06414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>
            <a:extLst>
              <a:ext uri="{FF2B5EF4-FFF2-40B4-BE49-F238E27FC236}">
                <a16:creationId xmlns:a16="http://schemas.microsoft.com/office/drawing/2014/main" id="{85297E86-C28D-47F0-A803-5D266ED1E1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E9A07DF-0729-4DF7-A0E7-7264C3FC69B2}" type="slidenum">
              <a:rPr lang="en-US" altLang="en-US" smtClean="0"/>
              <a:pPr>
                <a:spcBef>
                  <a:spcPct val="0"/>
                </a:spcBef>
              </a:pPr>
              <a:t>52</a:t>
            </a:fld>
            <a:endParaRPr lang="en-US" altLang="en-US"/>
          </a:p>
        </p:txBody>
      </p:sp>
      <p:sp>
        <p:nvSpPr>
          <p:cNvPr id="263171" name="Rectangle 2">
            <a:extLst>
              <a:ext uri="{FF2B5EF4-FFF2-40B4-BE49-F238E27FC236}">
                <a16:creationId xmlns:a16="http://schemas.microsoft.com/office/drawing/2014/main" id="{6F5BE41B-9426-4D7D-AAD5-DFBEB0639C9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>
            <a:extLst>
              <a:ext uri="{FF2B5EF4-FFF2-40B4-BE49-F238E27FC236}">
                <a16:creationId xmlns:a16="http://schemas.microsoft.com/office/drawing/2014/main" id="{88EC6EE0-FD7C-4E84-8CF7-0DFC72E2AD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396723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7">
            <a:extLst>
              <a:ext uri="{FF2B5EF4-FFF2-40B4-BE49-F238E27FC236}">
                <a16:creationId xmlns:a16="http://schemas.microsoft.com/office/drawing/2014/main" id="{AFF594F7-6EDE-42C1-B4C4-7D1A77D8334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04BA14B-9826-4FFE-BF3F-1D9C1916F815}" type="slidenum">
              <a:rPr lang="en-US" altLang="en-US" smtClean="0"/>
              <a:pPr>
                <a:spcBef>
                  <a:spcPct val="0"/>
                </a:spcBef>
              </a:pPr>
              <a:t>53</a:t>
            </a:fld>
            <a:endParaRPr lang="en-US" altLang="en-US"/>
          </a:p>
        </p:txBody>
      </p:sp>
      <p:sp>
        <p:nvSpPr>
          <p:cNvPr id="273411" name="Rectangle 2">
            <a:extLst>
              <a:ext uri="{FF2B5EF4-FFF2-40B4-BE49-F238E27FC236}">
                <a16:creationId xmlns:a16="http://schemas.microsoft.com/office/drawing/2014/main" id="{4AD0BD69-AD38-4CF7-86AC-8D4F5CD7F57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3412" name="Rectangle 3">
            <a:extLst>
              <a:ext uri="{FF2B5EF4-FFF2-40B4-BE49-F238E27FC236}">
                <a16:creationId xmlns:a16="http://schemas.microsoft.com/office/drawing/2014/main" id="{30BDA48F-A5DD-4AB3-9B10-A56B910E7E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782087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>
            <a:extLst>
              <a:ext uri="{FF2B5EF4-FFF2-40B4-BE49-F238E27FC236}">
                <a16:creationId xmlns:a16="http://schemas.microsoft.com/office/drawing/2014/main" id="{E704C9E1-83BA-4FBA-9BD4-C50A7CEB318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751FD86-9682-42F3-A496-12D23800CE3E}" type="slidenum">
              <a:rPr lang="en-US" altLang="en-US" smtClean="0"/>
              <a:pPr>
                <a:spcBef>
                  <a:spcPct val="0"/>
                </a:spcBef>
              </a:pPr>
              <a:t>54</a:t>
            </a:fld>
            <a:endParaRPr lang="en-US" altLang="en-US"/>
          </a:p>
        </p:txBody>
      </p:sp>
      <p:sp>
        <p:nvSpPr>
          <p:cNvPr id="275459" name="Rectangle 2">
            <a:extLst>
              <a:ext uri="{FF2B5EF4-FFF2-40B4-BE49-F238E27FC236}">
                <a16:creationId xmlns:a16="http://schemas.microsoft.com/office/drawing/2014/main" id="{353DD147-1B1B-42D4-8667-09D207C8AE8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5460" name="Rectangle 3">
            <a:extLst>
              <a:ext uri="{FF2B5EF4-FFF2-40B4-BE49-F238E27FC236}">
                <a16:creationId xmlns:a16="http://schemas.microsoft.com/office/drawing/2014/main" id="{987A62F8-23CA-4FB2-B312-0B07BA737C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336331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>
            <a:extLst>
              <a:ext uri="{FF2B5EF4-FFF2-40B4-BE49-F238E27FC236}">
                <a16:creationId xmlns:a16="http://schemas.microsoft.com/office/drawing/2014/main" id="{A0888E63-E167-402E-8AC5-4381A24482D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D63ABC9-9125-42AB-87BA-EB60A7C67BFD}" type="slidenum">
              <a:rPr lang="en-US" altLang="en-US" smtClean="0"/>
              <a:pPr>
                <a:spcBef>
                  <a:spcPct val="0"/>
                </a:spcBef>
              </a:pPr>
              <a:t>55</a:t>
            </a:fld>
            <a:endParaRPr lang="en-US" altLang="en-US"/>
          </a:p>
        </p:txBody>
      </p:sp>
      <p:sp>
        <p:nvSpPr>
          <p:cNvPr id="277507" name="Rectangle 2">
            <a:extLst>
              <a:ext uri="{FF2B5EF4-FFF2-40B4-BE49-F238E27FC236}">
                <a16:creationId xmlns:a16="http://schemas.microsoft.com/office/drawing/2014/main" id="{A6121E99-97DE-4F97-BE19-AD43AFB5617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508" name="Rectangle 3">
            <a:extLst>
              <a:ext uri="{FF2B5EF4-FFF2-40B4-BE49-F238E27FC236}">
                <a16:creationId xmlns:a16="http://schemas.microsoft.com/office/drawing/2014/main" id="{24F2BB21-C402-49C1-90EC-0653E7E6073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583731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>
            <a:extLst>
              <a:ext uri="{FF2B5EF4-FFF2-40B4-BE49-F238E27FC236}">
                <a16:creationId xmlns:a16="http://schemas.microsoft.com/office/drawing/2014/main" id="{4526C685-EB56-43CF-9BD9-EB658D16804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105C52E-C4AE-4765-ADC6-AEF8E4C60665}" type="slidenum">
              <a:rPr lang="en-US" altLang="en-US" smtClean="0"/>
              <a:pPr>
                <a:spcBef>
                  <a:spcPct val="0"/>
                </a:spcBef>
              </a:pPr>
              <a:t>56</a:t>
            </a:fld>
            <a:endParaRPr lang="en-US" altLang="en-US"/>
          </a:p>
        </p:txBody>
      </p:sp>
      <p:sp>
        <p:nvSpPr>
          <p:cNvPr id="279555" name="Rectangle 2">
            <a:extLst>
              <a:ext uri="{FF2B5EF4-FFF2-40B4-BE49-F238E27FC236}">
                <a16:creationId xmlns:a16="http://schemas.microsoft.com/office/drawing/2014/main" id="{F7B6BAD4-7C98-4C62-97F0-BED3C704A6E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9556" name="Rectangle 3">
            <a:extLst>
              <a:ext uri="{FF2B5EF4-FFF2-40B4-BE49-F238E27FC236}">
                <a16:creationId xmlns:a16="http://schemas.microsoft.com/office/drawing/2014/main" id="{62DE67FE-6AB0-4E8A-97A5-4AD3A14471F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30745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>
            <a:extLst>
              <a:ext uri="{FF2B5EF4-FFF2-40B4-BE49-F238E27FC236}">
                <a16:creationId xmlns:a16="http://schemas.microsoft.com/office/drawing/2014/main" id="{3921317B-EE71-4A39-99CD-ECB6D053506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ECAB476-8058-4710-BAA3-29C79F2871D7}" type="slidenum">
              <a:rPr lang="en-US" altLang="en-US" smtClean="0"/>
              <a:pPr>
                <a:spcBef>
                  <a:spcPct val="0"/>
                </a:spcBef>
              </a:pPr>
              <a:t>57</a:t>
            </a:fld>
            <a:endParaRPr lang="en-US" altLang="en-US"/>
          </a:p>
        </p:txBody>
      </p:sp>
      <p:sp>
        <p:nvSpPr>
          <p:cNvPr id="281603" name="Rectangle 2">
            <a:extLst>
              <a:ext uri="{FF2B5EF4-FFF2-40B4-BE49-F238E27FC236}">
                <a16:creationId xmlns:a16="http://schemas.microsoft.com/office/drawing/2014/main" id="{7A0F9EA6-9AB7-4830-A159-389D41C73A2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>
            <a:extLst>
              <a:ext uri="{FF2B5EF4-FFF2-40B4-BE49-F238E27FC236}">
                <a16:creationId xmlns:a16="http://schemas.microsoft.com/office/drawing/2014/main" id="{06F7E978-A148-452A-95DB-C785201504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048248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>
            <a:extLst>
              <a:ext uri="{FF2B5EF4-FFF2-40B4-BE49-F238E27FC236}">
                <a16:creationId xmlns:a16="http://schemas.microsoft.com/office/drawing/2014/main" id="{9CD869A6-E231-4C22-B386-26B20B86139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21E0074-023A-417F-A871-8DF4B1EC7676}" type="slidenum">
              <a:rPr lang="en-US" altLang="en-US" smtClean="0"/>
              <a:pPr>
                <a:spcBef>
                  <a:spcPct val="0"/>
                </a:spcBef>
              </a:pPr>
              <a:t>58</a:t>
            </a:fld>
            <a:endParaRPr lang="en-US" altLang="en-US"/>
          </a:p>
        </p:txBody>
      </p:sp>
      <p:sp>
        <p:nvSpPr>
          <p:cNvPr id="283651" name="Rectangle 2">
            <a:extLst>
              <a:ext uri="{FF2B5EF4-FFF2-40B4-BE49-F238E27FC236}">
                <a16:creationId xmlns:a16="http://schemas.microsoft.com/office/drawing/2014/main" id="{BA411BA0-06AD-41C0-839F-4BD8E718AD0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>
            <a:extLst>
              <a:ext uri="{FF2B5EF4-FFF2-40B4-BE49-F238E27FC236}">
                <a16:creationId xmlns:a16="http://schemas.microsoft.com/office/drawing/2014/main" id="{06C644F2-78AD-4719-8D6D-B29F69B5DC4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493702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59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38450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7">
            <a:extLst>
              <a:ext uri="{FF2B5EF4-FFF2-40B4-BE49-F238E27FC236}">
                <a16:creationId xmlns:a16="http://schemas.microsoft.com/office/drawing/2014/main" id="{035FBE9A-C229-41F7-9BEE-9999049EB7F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BEC6BDA-422F-457C-B14F-0051C9F41D74}" type="slidenum">
              <a:rPr lang="en-US" altLang="en-US" smtClean="0"/>
              <a:pPr>
                <a:spcBef>
                  <a:spcPct val="0"/>
                </a:spcBef>
              </a:pPr>
              <a:t>6</a:t>
            </a:fld>
            <a:endParaRPr lang="en-US" altLang="en-US"/>
          </a:p>
        </p:txBody>
      </p:sp>
      <p:sp>
        <p:nvSpPr>
          <p:cNvPr id="15363" name="Rectangle 2">
            <a:extLst>
              <a:ext uri="{FF2B5EF4-FFF2-40B4-BE49-F238E27FC236}">
                <a16:creationId xmlns:a16="http://schemas.microsoft.com/office/drawing/2014/main" id="{C57197E7-E685-4C40-ACFF-76D34E6A869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4" name="Rectangle 3">
            <a:extLst>
              <a:ext uri="{FF2B5EF4-FFF2-40B4-BE49-F238E27FC236}">
                <a16:creationId xmlns:a16="http://schemas.microsoft.com/office/drawing/2014/main" id="{61C18631-69B3-42F1-A149-329346B20B2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2910300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60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73005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61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496469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62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704276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63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449213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64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9458253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65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45235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66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291552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67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599971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68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3712192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69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322092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>
            <a:extLst>
              <a:ext uri="{FF2B5EF4-FFF2-40B4-BE49-F238E27FC236}">
                <a16:creationId xmlns:a16="http://schemas.microsoft.com/office/drawing/2014/main" id="{CE9BBA68-9242-4376-A46C-0EC5B53577D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94D9369-C915-4E9D-AF18-FFB8B5384661}" type="slidenum">
              <a:rPr lang="en-US" altLang="en-US" smtClean="0"/>
              <a:pPr>
                <a:spcBef>
                  <a:spcPct val="0"/>
                </a:spcBef>
              </a:pPr>
              <a:t>7</a:t>
            </a:fld>
            <a:endParaRPr lang="en-US" altLang="en-US"/>
          </a:p>
        </p:txBody>
      </p:sp>
      <p:sp>
        <p:nvSpPr>
          <p:cNvPr id="17411" name="Rectangle 2">
            <a:extLst>
              <a:ext uri="{FF2B5EF4-FFF2-40B4-BE49-F238E27FC236}">
                <a16:creationId xmlns:a16="http://schemas.microsoft.com/office/drawing/2014/main" id="{7CA75698-128A-4BAB-842E-9808B97BA8D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>
            <a:extLst>
              <a:ext uri="{FF2B5EF4-FFF2-40B4-BE49-F238E27FC236}">
                <a16:creationId xmlns:a16="http://schemas.microsoft.com/office/drawing/2014/main" id="{525DD6E3-042F-4C3D-B2FD-961F094F18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369980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70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711859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71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0433566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72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8932004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73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4092645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74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953652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75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3772421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76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0359356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F47DA572-9AC0-4B5D-AF22-B507F81757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429A1BF-958E-436D-B5F4-E4C6874818AB}" type="slidenum">
              <a:rPr lang="en-US" altLang="en-US" smtClean="0"/>
              <a:pPr>
                <a:spcBef>
                  <a:spcPct val="0"/>
                </a:spcBef>
              </a:pPr>
              <a:t>77</a:t>
            </a:fld>
            <a:endParaRPr lang="en-US" altLang="en-US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14241040-5637-437E-8F32-AD1D27BB49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CB2EE3EA-8213-4EDF-B773-A25A9FBA5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0441201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>
            <a:extLst>
              <a:ext uri="{FF2B5EF4-FFF2-40B4-BE49-F238E27FC236}">
                <a16:creationId xmlns:a16="http://schemas.microsoft.com/office/drawing/2014/main" id="{7FD51D28-7E89-4601-B334-BA1EFFA990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1162593-704E-4888-83DB-8D3FAA2E1958}" type="slidenum">
              <a:rPr lang="en-US" altLang="en-US" smtClean="0"/>
              <a:pPr>
                <a:spcBef>
                  <a:spcPct val="0"/>
                </a:spcBef>
              </a:pPr>
              <a:t>78</a:t>
            </a:fld>
            <a:endParaRPr lang="en-US" altLang="en-US"/>
          </a:p>
        </p:txBody>
      </p:sp>
      <p:sp>
        <p:nvSpPr>
          <p:cNvPr id="320515" name="Rectangle 2">
            <a:extLst>
              <a:ext uri="{FF2B5EF4-FFF2-40B4-BE49-F238E27FC236}">
                <a16:creationId xmlns:a16="http://schemas.microsoft.com/office/drawing/2014/main" id="{70AECA7C-EA73-43B2-99BC-0EED92C3461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0516" name="Rectangle 3">
            <a:extLst>
              <a:ext uri="{FF2B5EF4-FFF2-40B4-BE49-F238E27FC236}">
                <a16:creationId xmlns:a16="http://schemas.microsoft.com/office/drawing/2014/main" id="{99F656B3-8CDA-4B56-A418-B3D447B39F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5492257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>
            <a:extLst>
              <a:ext uri="{FF2B5EF4-FFF2-40B4-BE49-F238E27FC236}">
                <a16:creationId xmlns:a16="http://schemas.microsoft.com/office/drawing/2014/main" id="{6D1B40CE-415B-4D1D-B28B-A04F7F8E9BE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FAB888A-B8DF-4490-9DE9-1FBD37757F01}" type="slidenum">
              <a:rPr lang="en-US" altLang="en-US" smtClean="0"/>
              <a:pPr>
                <a:spcBef>
                  <a:spcPct val="0"/>
                </a:spcBef>
              </a:pPr>
              <a:t>79</a:t>
            </a:fld>
            <a:endParaRPr lang="en-US" altLang="en-US"/>
          </a:p>
        </p:txBody>
      </p:sp>
      <p:sp>
        <p:nvSpPr>
          <p:cNvPr id="322563" name="Rectangle 2">
            <a:extLst>
              <a:ext uri="{FF2B5EF4-FFF2-40B4-BE49-F238E27FC236}">
                <a16:creationId xmlns:a16="http://schemas.microsoft.com/office/drawing/2014/main" id="{C7F5D675-27A8-43B5-86C1-DF54AD94F7B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2564" name="Rectangle 3">
            <a:extLst>
              <a:ext uri="{FF2B5EF4-FFF2-40B4-BE49-F238E27FC236}">
                <a16:creationId xmlns:a16="http://schemas.microsoft.com/office/drawing/2014/main" id="{FA037A76-B260-440C-83DE-E9AD2AFCD45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6535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">
            <a:extLst>
              <a:ext uri="{FF2B5EF4-FFF2-40B4-BE49-F238E27FC236}">
                <a16:creationId xmlns:a16="http://schemas.microsoft.com/office/drawing/2014/main" id="{65D5AB6A-F83B-420E-8CB6-7B16A00B47B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C364EE5-373C-4542-97C5-39CDD0EBB7E3}" type="slidenum">
              <a:rPr lang="en-US" altLang="en-US" smtClean="0"/>
              <a:pPr>
                <a:spcBef>
                  <a:spcPct val="0"/>
                </a:spcBef>
              </a:pPr>
              <a:t>8</a:t>
            </a:fld>
            <a:endParaRPr lang="en-US" altLang="en-US"/>
          </a:p>
        </p:txBody>
      </p:sp>
      <p:sp>
        <p:nvSpPr>
          <p:cNvPr id="19459" name="Rectangle 2">
            <a:extLst>
              <a:ext uri="{FF2B5EF4-FFF2-40B4-BE49-F238E27FC236}">
                <a16:creationId xmlns:a16="http://schemas.microsoft.com/office/drawing/2014/main" id="{32E47AA1-7C37-4F1D-BDD4-71FD6304CB7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28A3E794-AE55-434D-A6E1-32A0B49CA5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449123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>
            <a:extLst>
              <a:ext uri="{FF2B5EF4-FFF2-40B4-BE49-F238E27FC236}">
                <a16:creationId xmlns:a16="http://schemas.microsoft.com/office/drawing/2014/main" id="{F90E5ED3-F4AB-4F9B-9F7B-75B53F87A78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162112B-A90A-4B58-92EA-9B3817AD47A7}" type="slidenum">
              <a:rPr lang="en-US" altLang="en-US" smtClean="0"/>
              <a:pPr>
                <a:spcBef>
                  <a:spcPct val="0"/>
                </a:spcBef>
              </a:pPr>
              <a:t>80</a:t>
            </a:fld>
            <a:endParaRPr lang="en-US" altLang="en-US"/>
          </a:p>
        </p:txBody>
      </p:sp>
      <p:sp>
        <p:nvSpPr>
          <p:cNvPr id="324611" name="Rectangle 2">
            <a:extLst>
              <a:ext uri="{FF2B5EF4-FFF2-40B4-BE49-F238E27FC236}">
                <a16:creationId xmlns:a16="http://schemas.microsoft.com/office/drawing/2014/main" id="{03DCC1D3-96D4-49A4-B429-435C87D11A7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4612" name="Rectangle 3">
            <a:extLst>
              <a:ext uri="{FF2B5EF4-FFF2-40B4-BE49-F238E27FC236}">
                <a16:creationId xmlns:a16="http://schemas.microsoft.com/office/drawing/2014/main" id="{1BEB973A-7F23-4F33-9A81-C4643488BF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475457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>
            <a:extLst>
              <a:ext uri="{FF2B5EF4-FFF2-40B4-BE49-F238E27FC236}">
                <a16:creationId xmlns:a16="http://schemas.microsoft.com/office/drawing/2014/main" id="{8336FFDD-2560-470E-811B-43057C20A03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09BC5B5-C595-496A-AFB1-09B00C73C531}" type="slidenum">
              <a:rPr lang="en-US" altLang="en-US" smtClean="0"/>
              <a:pPr>
                <a:spcBef>
                  <a:spcPct val="0"/>
                </a:spcBef>
              </a:pPr>
              <a:t>81</a:t>
            </a:fld>
            <a:endParaRPr lang="en-US" altLang="en-US"/>
          </a:p>
        </p:txBody>
      </p:sp>
      <p:sp>
        <p:nvSpPr>
          <p:cNvPr id="326659" name="Rectangle 2">
            <a:extLst>
              <a:ext uri="{FF2B5EF4-FFF2-40B4-BE49-F238E27FC236}">
                <a16:creationId xmlns:a16="http://schemas.microsoft.com/office/drawing/2014/main" id="{EF635C68-2EEB-43A8-98B0-838B9B71C9E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6660" name="Rectangle 3">
            <a:extLst>
              <a:ext uri="{FF2B5EF4-FFF2-40B4-BE49-F238E27FC236}">
                <a16:creationId xmlns:a16="http://schemas.microsoft.com/office/drawing/2014/main" id="{722D1A91-76EF-4C47-AD10-CC4E8F6FE3A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6631381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>
            <a:extLst>
              <a:ext uri="{FF2B5EF4-FFF2-40B4-BE49-F238E27FC236}">
                <a16:creationId xmlns:a16="http://schemas.microsoft.com/office/drawing/2014/main" id="{1D8C1B3E-2DBE-4EF7-89EC-96CBEE91E33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B9A4517-5B3A-4CE1-AFEB-6B60A88D4D1C}" type="slidenum">
              <a:rPr lang="en-US" altLang="en-US" smtClean="0"/>
              <a:pPr>
                <a:spcBef>
                  <a:spcPct val="0"/>
                </a:spcBef>
              </a:pPr>
              <a:t>82</a:t>
            </a:fld>
            <a:endParaRPr lang="en-US" altLang="en-US"/>
          </a:p>
        </p:txBody>
      </p:sp>
      <p:sp>
        <p:nvSpPr>
          <p:cNvPr id="328707" name="Rectangle 2">
            <a:extLst>
              <a:ext uri="{FF2B5EF4-FFF2-40B4-BE49-F238E27FC236}">
                <a16:creationId xmlns:a16="http://schemas.microsoft.com/office/drawing/2014/main" id="{6CF73161-168A-4B21-9C6C-9077AF2EEBA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8" name="Rectangle 3">
            <a:extLst>
              <a:ext uri="{FF2B5EF4-FFF2-40B4-BE49-F238E27FC236}">
                <a16:creationId xmlns:a16="http://schemas.microsoft.com/office/drawing/2014/main" id="{37A48300-3CCC-4EC7-A327-E5B9C81F3DE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4446415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7">
            <a:extLst>
              <a:ext uri="{FF2B5EF4-FFF2-40B4-BE49-F238E27FC236}">
                <a16:creationId xmlns:a16="http://schemas.microsoft.com/office/drawing/2014/main" id="{8589FBBC-305B-4964-98D4-A5BE536366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9E27F90-A974-4D0A-A440-BAEFDA3AE35A}" type="slidenum">
              <a:rPr lang="en-US" altLang="en-US" smtClean="0"/>
              <a:pPr>
                <a:spcBef>
                  <a:spcPct val="0"/>
                </a:spcBef>
              </a:pPr>
              <a:t>83</a:t>
            </a:fld>
            <a:endParaRPr lang="en-US" altLang="en-US"/>
          </a:p>
        </p:txBody>
      </p:sp>
      <p:sp>
        <p:nvSpPr>
          <p:cNvPr id="330755" name="Rectangle 2">
            <a:extLst>
              <a:ext uri="{FF2B5EF4-FFF2-40B4-BE49-F238E27FC236}">
                <a16:creationId xmlns:a16="http://schemas.microsoft.com/office/drawing/2014/main" id="{D20800D3-B4DC-4A90-9258-EE0455E9322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0756" name="Rectangle 3">
            <a:extLst>
              <a:ext uri="{FF2B5EF4-FFF2-40B4-BE49-F238E27FC236}">
                <a16:creationId xmlns:a16="http://schemas.microsoft.com/office/drawing/2014/main" id="{F359477B-7A84-4AF8-8618-60015EC5E0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23752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7">
            <a:extLst>
              <a:ext uri="{FF2B5EF4-FFF2-40B4-BE49-F238E27FC236}">
                <a16:creationId xmlns:a16="http://schemas.microsoft.com/office/drawing/2014/main" id="{AEFF2AC8-E19F-425E-9264-6D93306CBE0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71CC488-2219-436F-A2A8-6F861B08BE59}" type="slidenum">
              <a:rPr lang="en-US" altLang="en-US" smtClean="0"/>
              <a:pPr>
                <a:spcBef>
                  <a:spcPct val="0"/>
                </a:spcBef>
              </a:pPr>
              <a:t>84</a:t>
            </a:fld>
            <a:endParaRPr lang="en-US" altLang="en-US"/>
          </a:p>
        </p:txBody>
      </p:sp>
      <p:sp>
        <p:nvSpPr>
          <p:cNvPr id="332803" name="Rectangle 2">
            <a:extLst>
              <a:ext uri="{FF2B5EF4-FFF2-40B4-BE49-F238E27FC236}">
                <a16:creationId xmlns:a16="http://schemas.microsoft.com/office/drawing/2014/main" id="{DCEBF8A8-A455-42DA-AA4A-C6E6B50DDB7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2804" name="Rectangle 3">
            <a:extLst>
              <a:ext uri="{FF2B5EF4-FFF2-40B4-BE49-F238E27FC236}">
                <a16:creationId xmlns:a16="http://schemas.microsoft.com/office/drawing/2014/main" id="{CBB13F34-230D-446C-860C-B49B5114483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4665674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>
            <a:extLst>
              <a:ext uri="{FF2B5EF4-FFF2-40B4-BE49-F238E27FC236}">
                <a16:creationId xmlns:a16="http://schemas.microsoft.com/office/drawing/2014/main" id="{30223213-B9F6-4F90-B209-B8666D8C1CF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E31D693-ABB9-405A-BC49-F891A2934490}" type="slidenum">
              <a:rPr lang="en-US" altLang="en-US" smtClean="0"/>
              <a:pPr>
                <a:spcBef>
                  <a:spcPct val="0"/>
                </a:spcBef>
              </a:pPr>
              <a:t>85</a:t>
            </a:fld>
            <a:endParaRPr lang="en-US" altLang="en-US"/>
          </a:p>
        </p:txBody>
      </p:sp>
      <p:sp>
        <p:nvSpPr>
          <p:cNvPr id="334851" name="Rectangle 2">
            <a:extLst>
              <a:ext uri="{FF2B5EF4-FFF2-40B4-BE49-F238E27FC236}">
                <a16:creationId xmlns:a16="http://schemas.microsoft.com/office/drawing/2014/main" id="{63654D4A-B2B9-4DAE-A731-77EAF900516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4852" name="Rectangle 3">
            <a:extLst>
              <a:ext uri="{FF2B5EF4-FFF2-40B4-BE49-F238E27FC236}">
                <a16:creationId xmlns:a16="http://schemas.microsoft.com/office/drawing/2014/main" id="{E9BA14B0-6B8F-4EFB-9FAE-4E37403CF6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971434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7">
            <a:extLst>
              <a:ext uri="{FF2B5EF4-FFF2-40B4-BE49-F238E27FC236}">
                <a16:creationId xmlns:a16="http://schemas.microsoft.com/office/drawing/2014/main" id="{FF1F9A15-4D3F-4D8D-9F33-09373039C73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CF45BE1-B1B9-4E4C-BC3C-B5695F7E93B0}" type="slidenum">
              <a:rPr lang="en-US" altLang="en-US" smtClean="0"/>
              <a:pPr>
                <a:spcBef>
                  <a:spcPct val="0"/>
                </a:spcBef>
              </a:pPr>
              <a:t>86</a:t>
            </a:fld>
            <a:endParaRPr lang="en-US" altLang="en-US"/>
          </a:p>
        </p:txBody>
      </p:sp>
      <p:sp>
        <p:nvSpPr>
          <p:cNvPr id="336899" name="Rectangle 2">
            <a:extLst>
              <a:ext uri="{FF2B5EF4-FFF2-40B4-BE49-F238E27FC236}">
                <a16:creationId xmlns:a16="http://schemas.microsoft.com/office/drawing/2014/main" id="{01F3D2E6-7344-456E-B7D9-C872E22162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6900" name="Rectangle 3">
            <a:extLst>
              <a:ext uri="{FF2B5EF4-FFF2-40B4-BE49-F238E27FC236}">
                <a16:creationId xmlns:a16="http://schemas.microsoft.com/office/drawing/2014/main" id="{A8AECF5F-66AF-48C5-8A43-30085DDA636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4164444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7">
            <a:extLst>
              <a:ext uri="{FF2B5EF4-FFF2-40B4-BE49-F238E27FC236}">
                <a16:creationId xmlns:a16="http://schemas.microsoft.com/office/drawing/2014/main" id="{1DD18ADE-5686-40F6-B350-537A31A667F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DCC84CA-0524-48C9-BFC9-328E25575BBC}" type="slidenum">
              <a:rPr lang="en-US" altLang="en-US" smtClean="0"/>
              <a:pPr>
                <a:spcBef>
                  <a:spcPct val="0"/>
                </a:spcBef>
              </a:pPr>
              <a:t>87</a:t>
            </a:fld>
            <a:endParaRPr lang="en-US" altLang="en-US"/>
          </a:p>
        </p:txBody>
      </p:sp>
      <p:sp>
        <p:nvSpPr>
          <p:cNvPr id="338947" name="Rectangle 2">
            <a:extLst>
              <a:ext uri="{FF2B5EF4-FFF2-40B4-BE49-F238E27FC236}">
                <a16:creationId xmlns:a16="http://schemas.microsoft.com/office/drawing/2014/main" id="{CA45E675-4424-45FD-BC39-7B5CB74AC61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8948" name="Rectangle 3">
            <a:extLst>
              <a:ext uri="{FF2B5EF4-FFF2-40B4-BE49-F238E27FC236}">
                <a16:creationId xmlns:a16="http://schemas.microsoft.com/office/drawing/2014/main" id="{AD9DC0AA-8A1F-4B53-9DAC-C3C2108478A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099282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7">
            <a:extLst>
              <a:ext uri="{FF2B5EF4-FFF2-40B4-BE49-F238E27FC236}">
                <a16:creationId xmlns:a16="http://schemas.microsoft.com/office/drawing/2014/main" id="{4D330C92-B4D2-4DC7-BB0D-428A45DB7AC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073C366-9AA1-4420-80D0-5E85C42270A6}" type="slidenum">
              <a:rPr lang="en-US" altLang="en-US" smtClean="0"/>
              <a:pPr>
                <a:spcBef>
                  <a:spcPct val="0"/>
                </a:spcBef>
              </a:pPr>
              <a:t>88</a:t>
            </a:fld>
            <a:endParaRPr lang="en-US" altLang="en-US"/>
          </a:p>
        </p:txBody>
      </p:sp>
      <p:sp>
        <p:nvSpPr>
          <p:cNvPr id="340995" name="Rectangle 2">
            <a:extLst>
              <a:ext uri="{FF2B5EF4-FFF2-40B4-BE49-F238E27FC236}">
                <a16:creationId xmlns:a16="http://schemas.microsoft.com/office/drawing/2014/main" id="{74E508D8-99C8-423E-9C5E-51E5C9CFB18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0996" name="Rectangle 3">
            <a:extLst>
              <a:ext uri="{FF2B5EF4-FFF2-40B4-BE49-F238E27FC236}">
                <a16:creationId xmlns:a16="http://schemas.microsoft.com/office/drawing/2014/main" id="{2EA3F425-89D6-4DC0-AAEC-9842E953545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5600144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7">
            <a:extLst>
              <a:ext uri="{FF2B5EF4-FFF2-40B4-BE49-F238E27FC236}">
                <a16:creationId xmlns:a16="http://schemas.microsoft.com/office/drawing/2014/main" id="{41E99D58-4486-40E3-A77D-C1F14962968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03DF392-9AFC-4385-B7B6-F92176A9BAA0}" type="slidenum">
              <a:rPr lang="en-US" altLang="en-US" smtClean="0"/>
              <a:pPr>
                <a:spcBef>
                  <a:spcPct val="0"/>
                </a:spcBef>
              </a:pPr>
              <a:t>89</a:t>
            </a:fld>
            <a:endParaRPr lang="en-US" altLang="en-US"/>
          </a:p>
        </p:txBody>
      </p:sp>
      <p:sp>
        <p:nvSpPr>
          <p:cNvPr id="343043" name="Rectangle 2">
            <a:extLst>
              <a:ext uri="{FF2B5EF4-FFF2-40B4-BE49-F238E27FC236}">
                <a16:creationId xmlns:a16="http://schemas.microsoft.com/office/drawing/2014/main" id="{51191E01-D623-4BDB-9D91-794ADD1F96C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3044" name="Rectangle 3">
            <a:extLst>
              <a:ext uri="{FF2B5EF4-FFF2-40B4-BE49-F238E27FC236}">
                <a16:creationId xmlns:a16="http://schemas.microsoft.com/office/drawing/2014/main" id="{80CE10D4-3905-4F68-AC58-30E0686F8F3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729667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>
            <a:extLst>
              <a:ext uri="{FF2B5EF4-FFF2-40B4-BE49-F238E27FC236}">
                <a16:creationId xmlns:a16="http://schemas.microsoft.com/office/drawing/2014/main" id="{C97198A0-5290-4BE0-8B2A-DEE6A383E3F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D7357DA-24CE-4100-8873-5142891DD54E}" type="slidenum">
              <a:rPr lang="en-US" altLang="en-US" smtClean="0"/>
              <a:pPr>
                <a:spcBef>
                  <a:spcPct val="0"/>
                </a:spcBef>
              </a:pPr>
              <a:t>9</a:t>
            </a:fld>
            <a:endParaRPr lang="en-US" altLang="en-US"/>
          </a:p>
        </p:txBody>
      </p:sp>
      <p:sp>
        <p:nvSpPr>
          <p:cNvPr id="21507" name="Rectangle 2">
            <a:extLst>
              <a:ext uri="{FF2B5EF4-FFF2-40B4-BE49-F238E27FC236}">
                <a16:creationId xmlns:a16="http://schemas.microsoft.com/office/drawing/2014/main" id="{B428DB09-B421-4178-95AD-7A57C859E85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8" name="Rectangle 3">
            <a:extLst>
              <a:ext uri="{FF2B5EF4-FFF2-40B4-BE49-F238E27FC236}">
                <a16:creationId xmlns:a16="http://schemas.microsoft.com/office/drawing/2014/main" id="{2144B5E9-1BBA-469F-8EE8-6DEFF9D2DF6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8962108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7">
            <a:extLst>
              <a:ext uri="{FF2B5EF4-FFF2-40B4-BE49-F238E27FC236}">
                <a16:creationId xmlns:a16="http://schemas.microsoft.com/office/drawing/2014/main" id="{730E3B5F-B256-4225-9479-EAA4148A1FF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5CBB18C-51CC-4F99-85E3-A7BE954D2C80}" type="slidenum">
              <a:rPr lang="en-US" altLang="en-US" smtClean="0"/>
              <a:pPr>
                <a:spcBef>
                  <a:spcPct val="0"/>
                </a:spcBef>
              </a:pPr>
              <a:t>90</a:t>
            </a:fld>
            <a:endParaRPr lang="en-US" altLang="en-US"/>
          </a:p>
        </p:txBody>
      </p:sp>
      <p:sp>
        <p:nvSpPr>
          <p:cNvPr id="345091" name="Rectangle 2">
            <a:extLst>
              <a:ext uri="{FF2B5EF4-FFF2-40B4-BE49-F238E27FC236}">
                <a16:creationId xmlns:a16="http://schemas.microsoft.com/office/drawing/2014/main" id="{D1E727EA-2EA5-475C-B415-B4664BDBF49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5092" name="Rectangle 3">
            <a:extLst>
              <a:ext uri="{FF2B5EF4-FFF2-40B4-BE49-F238E27FC236}">
                <a16:creationId xmlns:a16="http://schemas.microsoft.com/office/drawing/2014/main" id="{69BE84E3-84F3-4DE0-81CD-25828FE79F1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4965268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7">
            <a:extLst>
              <a:ext uri="{FF2B5EF4-FFF2-40B4-BE49-F238E27FC236}">
                <a16:creationId xmlns:a16="http://schemas.microsoft.com/office/drawing/2014/main" id="{48D6699A-5204-4138-890D-41B8384FE0E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66FAD2C-CDF0-46F2-9706-FB9D98914175}" type="slidenum">
              <a:rPr lang="en-US" altLang="en-US" smtClean="0"/>
              <a:pPr>
                <a:spcBef>
                  <a:spcPct val="0"/>
                </a:spcBef>
              </a:pPr>
              <a:t>91</a:t>
            </a:fld>
            <a:endParaRPr lang="en-US" altLang="en-US"/>
          </a:p>
        </p:txBody>
      </p:sp>
      <p:sp>
        <p:nvSpPr>
          <p:cNvPr id="347139" name="Rectangle 2">
            <a:extLst>
              <a:ext uri="{FF2B5EF4-FFF2-40B4-BE49-F238E27FC236}">
                <a16:creationId xmlns:a16="http://schemas.microsoft.com/office/drawing/2014/main" id="{CDC407C8-2C57-4B1A-AE46-5BFE7990717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140" name="Rectangle 3">
            <a:extLst>
              <a:ext uri="{FF2B5EF4-FFF2-40B4-BE49-F238E27FC236}">
                <a16:creationId xmlns:a16="http://schemas.microsoft.com/office/drawing/2014/main" id="{66465140-3138-4A5B-A64A-D552629DEBB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9900450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7">
            <a:extLst>
              <a:ext uri="{FF2B5EF4-FFF2-40B4-BE49-F238E27FC236}">
                <a16:creationId xmlns:a16="http://schemas.microsoft.com/office/drawing/2014/main" id="{E34488A1-5B3F-45FB-91AA-6C09B05D870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A6C7324-EFD7-4334-8E88-5AE7F5655555}" type="slidenum">
              <a:rPr lang="en-US" altLang="en-US" smtClean="0"/>
              <a:pPr>
                <a:spcBef>
                  <a:spcPct val="0"/>
                </a:spcBef>
              </a:pPr>
              <a:t>92</a:t>
            </a:fld>
            <a:endParaRPr lang="en-US" altLang="en-US"/>
          </a:p>
        </p:txBody>
      </p:sp>
      <p:sp>
        <p:nvSpPr>
          <p:cNvPr id="349187" name="Rectangle 2">
            <a:extLst>
              <a:ext uri="{FF2B5EF4-FFF2-40B4-BE49-F238E27FC236}">
                <a16:creationId xmlns:a16="http://schemas.microsoft.com/office/drawing/2014/main" id="{8B2B60DC-231A-4097-99CA-770D95C822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188" name="Rectangle 3">
            <a:extLst>
              <a:ext uri="{FF2B5EF4-FFF2-40B4-BE49-F238E27FC236}">
                <a16:creationId xmlns:a16="http://schemas.microsoft.com/office/drawing/2014/main" id="{EEB843A2-0BC2-4289-B937-D57AA68DF98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8349153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7">
            <a:extLst>
              <a:ext uri="{FF2B5EF4-FFF2-40B4-BE49-F238E27FC236}">
                <a16:creationId xmlns:a16="http://schemas.microsoft.com/office/drawing/2014/main" id="{36D0873B-AA11-4F62-8FC8-40272D9B72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FC49BB4-6285-48D5-806F-9FC0D222C95A}" type="slidenum">
              <a:rPr lang="en-US" altLang="en-US" smtClean="0"/>
              <a:pPr>
                <a:spcBef>
                  <a:spcPct val="0"/>
                </a:spcBef>
              </a:pPr>
              <a:t>93</a:t>
            </a:fld>
            <a:endParaRPr lang="en-US" altLang="en-US"/>
          </a:p>
        </p:txBody>
      </p:sp>
      <p:sp>
        <p:nvSpPr>
          <p:cNvPr id="351235" name="Rectangle 2">
            <a:extLst>
              <a:ext uri="{FF2B5EF4-FFF2-40B4-BE49-F238E27FC236}">
                <a16:creationId xmlns:a16="http://schemas.microsoft.com/office/drawing/2014/main" id="{6FA11D35-EA21-423A-8DA5-AEAE00BF53C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236" name="Rectangle 3">
            <a:extLst>
              <a:ext uri="{FF2B5EF4-FFF2-40B4-BE49-F238E27FC236}">
                <a16:creationId xmlns:a16="http://schemas.microsoft.com/office/drawing/2014/main" id="{4DC33D66-29EB-4BF4-B998-5B80A2A737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3217717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Rectangle 7">
            <a:extLst>
              <a:ext uri="{FF2B5EF4-FFF2-40B4-BE49-F238E27FC236}">
                <a16:creationId xmlns:a16="http://schemas.microsoft.com/office/drawing/2014/main" id="{840CBF66-B801-4C89-8599-CC399040779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F6C61A6-1DC6-4A59-86C3-4A2B1E1873AB}" type="slidenum">
              <a:rPr lang="en-US" altLang="en-US" smtClean="0"/>
              <a:pPr>
                <a:spcBef>
                  <a:spcPct val="0"/>
                </a:spcBef>
              </a:pPr>
              <a:t>94</a:t>
            </a:fld>
            <a:endParaRPr lang="en-US" altLang="en-US"/>
          </a:p>
        </p:txBody>
      </p:sp>
      <p:sp>
        <p:nvSpPr>
          <p:cNvPr id="353283" name="Rectangle 2">
            <a:extLst>
              <a:ext uri="{FF2B5EF4-FFF2-40B4-BE49-F238E27FC236}">
                <a16:creationId xmlns:a16="http://schemas.microsoft.com/office/drawing/2014/main" id="{C75656C1-0DBC-4F2B-A2A7-581F7F6E22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3284" name="Rectangle 3">
            <a:extLst>
              <a:ext uri="{FF2B5EF4-FFF2-40B4-BE49-F238E27FC236}">
                <a16:creationId xmlns:a16="http://schemas.microsoft.com/office/drawing/2014/main" id="{287291FB-162E-48BD-B0B5-2C303EBED8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3984134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7">
            <a:extLst>
              <a:ext uri="{FF2B5EF4-FFF2-40B4-BE49-F238E27FC236}">
                <a16:creationId xmlns:a16="http://schemas.microsoft.com/office/drawing/2014/main" id="{35AFB86C-0310-4A1E-805B-F3DA1BF5DD9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7A71312-7F43-4FB0-AA99-C63F4A87B76C}" type="slidenum">
              <a:rPr lang="en-US" altLang="en-US" smtClean="0"/>
              <a:pPr>
                <a:spcBef>
                  <a:spcPct val="0"/>
                </a:spcBef>
              </a:pPr>
              <a:t>95</a:t>
            </a:fld>
            <a:endParaRPr lang="en-US" altLang="en-US"/>
          </a:p>
        </p:txBody>
      </p:sp>
      <p:sp>
        <p:nvSpPr>
          <p:cNvPr id="355331" name="Rectangle 2">
            <a:extLst>
              <a:ext uri="{FF2B5EF4-FFF2-40B4-BE49-F238E27FC236}">
                <a16:creationId xmlns:a16="http://schemas.microsoft.com/office/drawing/2014/main" id="{53177100-12B6-4AB5-94B7-96AC594E7C8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5332" name="Rectangle 3">
            <a:extLst>
              <a:ext uri="{FF2B5EF4-FFF2-40B4-BE49-F238E27FC236}">
                <a16:creationId xmlns:a16="http://schemas.microsoft.com/office/drawing/2014/main" id="{C10D8387-9223-414E-BEB0-4B5CC3610F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5130590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Rectangle 7">
            <a:extLst>
              <a:ext uri="{FF2B5EF4-FFF2-40B4-BE49-F238E27FC236}">
                <a16:creationId xmlns:a16="http://schemas.microsoft.com/office/drawing/2014/main" id="{76430048-C952-4AA2-B755-5A456FD8490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1BF853F-5DA2-48B5-B8A6-256A7565CCF7}" type="slidenum">
              <a:rPr lang="en-US" altLang="en-US" smtClean="0"/>
              <a:pPr>
                <a:spcBef>
                  <a:spcPct val="0"/>
                </a:spcBef>
              </a:pPr>
              <a:t>96</a:t>
            </a:fld>
            <a:endParaRPr lang="en-US" altLang="en-US"/>
          </a:p>
        </p:txBody>
      </p:sp>
      <p:sp>
        <p:nvSpPr>
          <p:cNvPr id="357379" name="Rectangle 2">
            <a:extLst>
              <a:ext uri="{FF2B5EF4-FFF2-40B4-BE49-F238E27FC236}">
                <a16:creationId xmlns:a16="http://schemas.microsoft.com/office/drawing/2014/main" id="{4B15A1BB-A3C4-4431-A373-756D286ADBC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7380" name="Rectangle 3">
            <a:extLst>
              <a:ext uri="{FF2B5EF4-FFF2-40B4-BE49-F238E27FC236}">
                <a16:creationId xmlns:a16="http://schemas.microsoft.com/office/drawing/2014/main" id="{A6F5F267-FE35-40A9-96C0-AAD8F41CE58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5170570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7">
            <a:extLst>
              <a:ext uri="{FF2B5EF4-FFF2-40B4-BE49-F238E27FC236}">
                <a16:creationId xmlns:a16="http://schemas.microsoft.com/office/drawing/2014/main" id="{0013A350-7332-49E2-A43A-AC7EB4124D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1187F50-4244-49F7-A667-D98BF4AEF0E2}" type="slidenum">
              <a:rPr lang="en-US" altLang="en-US" smtClean="0"/>
              <a:pPr>
                <a:spcBef>
                  <a:spcPct val="0"/>
                </a:spcBef>
              </a:pPr>
              <a:t>97</a:t>
            </a:fld>
            <a:endParaRPr lang="en-US" altLang="en-US"/>
          </a:p>
        </p:txBody>
      </p:sp>
      <p:sp>
        <p:nvSpPr>
          <p:cNvPr id="359427" name="Rectangle 2">
            <a:extLst>
              <a:ext uri="{FF2B5EF4-FFF2-40B4-BE49-F238E27FC236}">
                <a16:creationId xmlns:a16="http://schemas.microsoft.com/office/drawing/2014/main" id="{89AB17D8-D0B4-41E9-8618-3228EBA1207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9428" name="Rectangle 3">
            <a:extLst>
              <a:ext uri="{FF2B5EF4-FFF2-40B4-BE49-F238E27FC236}">
                <a16:creationId xmlns:a16="http://schemas.microsoft.com/office/drawing/2014/main" id="{F51844D9-062B-451B-91DE-E3BBEC54920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0282177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>
            <a:extLst>
              <a:ext uri="{FF2B5EF4-FFF2-40B4-BE49-F238E27FC236}">
                <a16:creationId xmlns:a16="http://schemas.microsoft.com/office/drawing/2014/main" id="{7F25E554-C266-42F4-9A50-6EA15A81AC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F9C308-A672-4D6F-8BCF-37BFF2B266CB}" type="slidenum">
              <a:rPr lang="en-US" altLang="en-US" smtClean="0"/>
              <a:pPr>
                <a:spcBef>
                  <a:spcPct val="0"/>
                </a:spcBef>
              </a:pPr>
              <a:t>98</a:t>
            </a:fld>
            <a:endParaRPr lang="en-US" altLang="en-US"/>
          </a:p>
        </p:txBody>
      </p:sp>
      <p:sp>
        <p:nvSpPr>
          <p:cNvPr id="361475" name="Rectangle 2">
            <a:extLst>
              <a:ext uri="{FF2B5EF4-FFF2-40B4-BE49-F238E27FC236}">
                <a16:creationId xmlns:a16="http://schemas.microsoft.com/office/drawing/2014/main" id="{319BC596-692A-4E21-94A7-113DFF5C7A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476" name="Rectangle 3">
            <a:extLst>
              <a:ext uri="{FF2B5EF4-FFF2-40B4-BE49-F238E27FC236}">
                <a16:creationId xmlns:a16="http://schemas.microsoft.com/office/drawing/2014/main" id="{83DF0548-6D9E-4594-AB39-426985D05C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6641990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>
            <a:extLst>
              <a:ext uri="{FF2B5EF4-FFF2-40B4-BE49-F238E27FC236}">
                <a16:creationId xmlns:a16="http://schemas.microsoft.com/office/drawing/2014/main" id="{7F25E554-C266-42F4-9A50-6EA15A81AC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6F9C308-A672-4D6F-8BCF-37BFF2B266CB}" type="slidenum">
              <a:rPr lang="en-US" altLang="en-US" smtClean="0"/>
              <a:pPr>
                <a:spcBef>
                  <a:spcPct val="0"/>
                </a:spcBef>
              </a:pPr>
              <a:t>99</a:t>
            </a:fld>
            <a:endParaRPr lang="en-US" altLang="en-US"/>
          </a:p>
        </p:txBody>
      </p:sp>
      <p:sp>
        <p:nvSpPr>
          <p:cNvPr id="361475" name="Rectangle 2">
            <a:extLst>
              <a:ext uri="{FF2B5EF4-FFF2-40B4-BE49-F238E27FC236}">
                <a16:creationId xmlns:a16="http://schemas.microsoft.com/office/drawing/2014/main" id="{319BC596-692A-4E21-94A7-113DFF5C7A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476" name="Rectangle 3">
            <a:extLst>
              <a:ext uri="{FF2B5EF4-FFF2-40B4-BE49-F238E27FC236}">
                <a16:creationId xmlns:a16="http://schemas.microsoft.com/office/drawing/2014/main" id="{83DF0548-6D9E-4594-AB39-426985D05C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68472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Line 2">
            <a:extLst>
              <a:ext uri="{FF2B5EF4-FFF2-40B4-BE49-F238E27FC236}">
                <a16:creationId xmlns:a16="http://schemas.microsoft.com/office/drawing/2014/main" id="{D08E2BAA-DFB5-4A0F-B7EA-7C6D0B0B7D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5200" y="1066800"/>
            <a:ext cx="0" cy="449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8">
            <a:extLst>
              <a:ext uri="{FF2B5EF4-FFF2-40B4-BE49-F238E27FC236}">
                <a16:creationId xmlns:a16="http://schemas.microsoft.com/office/drawing/2014/main" id="{A36FA008-2468-401A-AB26-B6814113AF42}"/>
              </a:ext>
            </a:extLst>
          </p:cNvPr>
          <p:cNvGrpSpPr>
            <a:grpSpLocks/>
          </p:cNvGrpSpPr>
          <p:nvPr/>
        </p:nvGrpSpPr>
        <p:grpSpPr bwMode="auto">
          <a:xfrm>
            <a:off x="7493000" y="2992438"/>
            <a:ext cx="1338263" cy="2189162"/>
            <a:chOff x="4704" y="1885"/>
            <a:chExt cx="843" cy="1379"/>
          </a:xfrm>
        </p:grpSpPr>
        <p:sp>
          <p:nvSpPr>
            <p:cNvPr id="6" name="Oval 9">
              <a:extLst>
                <a:ext uri="{FF2B5EF4-FFF2-40B4-BE49-F238E27FC236}">
                  <a16:creationId xmlns:a16="http://schemas.microsoft.com/office/drawing/2014/main" id="{D9FCFE50-64FA-4094-A811-20E7CEC48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1885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7" name="Oval 10">
              <a:extLst>
                <a:ext uri="{FF2B5EF4-FFF2-40B4-BE49-F238E27FC236}">
                  <a16:creationId xmlns:a16="http://schemas.microsoft.com/office/drawing/2014/main" id="{C3E8FE53-7742-4CD4-8CF5-6ABB0FEEF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1885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8" name="Oval 11">
              <a:extLst>
                <a:ext uri="{FF2B5EF4-FFF2-40B4-BE49-F238E27FC236}">
                  <a16:creationId xmlns:a16="http://schemas.microsoft.com/office/drawing/2014/main" id="{2A08EDDD-0863-4759-8188-5DE5F564C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85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9" name="Oval 12">
              <a:extLst>
                <a:ext uri="{FF2B5EF4-FFF2-40B4-BE49-F238E27FC236}">
                  <a16:creationId xmlns:a16="http://schemas.microsoft.com/office/drawing/2014/main" id="{ECAC0E3C-6213-4BE4-BC4A-B8C9996C1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2064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" name="Oval 13">
              <a:extLst>
                <a:ext uri="{FF2B5EF4-FFF2-40B4-BE49-F238E27FC236}">
                  <a16:creationId xmlns:a16="http://schemas.microsoft.com/office/drawing/2014/main" id="{FE23642B-CF06-49C2-BF7C-DC1A77154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2064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1" name="Oval 14">
              <a:extLst>
                <a:ext uri="{FF2B5EF4-FFF2-40B4-BE49-F238E27FC236}">
                  <a16:creationId xmlns:a16="http://schemas.microsoft.com/office/drawing/2014/main" id="{D77C730B-7620-4CBD-A5E5-B7DE090BC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2064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2" name="Oval 15">
              <a:extLst>
                <a:ext uri="{FF2B5EF4-FFF2-40B4-BE49-F238E27FC236}">
                  <a16:creationId xmlns:a16="http://schemas.microsoft.com/office/drawing/2014/main" id="{8A5A3A86-83F8-4908-BCD5-386C76739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2064"/>
              <a:ext cx="127" cy="12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3" name="Oval 16">
              <a:extLst>
                <a:ext uri="{FF2B5EF4-FFF2-40B4-BE49-F238E27FC236}">
                  <a16:creationId xmlns:a16="http://schemas.microsoft.com/office/drawing/2014/main" id="{A267D26E-AEE2-42DE-9E25-E8FCDAF1D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2243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4" name="Oval 17">
              <a:extLst>
                <a:ext uri="{FF2B5EF4-FFF2-40B4-BE49-F238E27FC236}">
                  <a16:creationId xmlns:a16="http://schemas.microsoft.com/office/drawing/2014/main" id="{124596B4-D6A0-430D-8B76-F5BA5E1E5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2243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5" name="Oval 18">
              <a:extLst>
                <a:ext uri="{FF2B5EF4-FFF2-40B4-BE49-F238E27FC236}">
                  <a16:creationId xmlns:a16="http://schemas.microsoft.com/office/drawing/2014/main" id="{E15136AD-D31A-411E-B461-1558610B2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2243"/>
              <a:ext cx="127" cy="12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6" name="Oval 19">
              <a:extLst>
                <a:ext uri="{FF2B5EF4-FFF2-40B4-BE49-F238E27FC236}">
                  <a16:creationId xmlns:a16="http://schemas.microsoft.com/office/drawing/2014/main" id="{4069CE3B-66E2-454D-9246-132BE1063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2243"/>
              <a:ext cx="127" cy="12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7" name="Oval 20">
              <a:extLst>
                <a:ext uri="{FF2B5EF4-FFF2-40B4-BE49-F238E27FC236}">
                  <a16:creationId xmlns:a16="http://schemas.microsoft.com/office/drawing/2014/main" id="{A9780E02-6842-4D83-95EB-75C6A7E72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0" y="2243"/>
              <a:ext cx="127" cy="1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8" name="Oval 21">
              <a:extLst>
                <a:ext uri="{FF2B5EF4-FFF2-40B4-BE49-F238E27FC236}">
                  <a16:creationId xmlns:a16="http://schemas.microsoft.com/office/drawing/2014/main" id="{70481952-ADC0-4BE3-A3A6-09184C9B3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2421"/>
              <a:ext cx="127" cy="12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9" name="Oval 22">
              <a:extLst>
                <a:ext uri="{FF2B5EF4-FFF2-40B4-BE49-F238E27FC236}">
                  <a16:creationId xmlns:a16="http://schemas.microsoft.com/office/drawing/2014/main" id="{EDC70FF1-1161-4164-92E2-304E3686B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2421"/>
              <a:ext cx="127" cy="12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0" name="Oval 23">
              <a:extLst>
                <a:ext uri="{FF2B5EF4-FFF2-40B4-BE49-F238E27FC236}">
                  <a16:creationId xmlns:a16="http://schemas.microsoft.com/office/drawing/2014/main" id="{5FA729BC-00DB-4BE1-B720-4D86D3DC3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2421"/>
              <a:ext cx="127" cy="12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1" name="Oval 24">
              <a:extLst>
                <a:ext uri="{FF2B5EF4-FFF2-40B4-BE49-F238E27FC236}">
                  <a16:creationId xmlns:a16="http://schemas.microsoft.com/office/drawing/2014/main" id="{513647AF-6EE9-4DCC-96B3-A5D4AE88F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2421"/>
              <a:ext cx="127" cy="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2" name="Oval 25">
              <a:extLst>
                <a:ext uri="{FF2B5EF4-FFF2-40B4-BE49-F238E27FC236}">
                  <a16:creationId xmlns:a16="http://schemas.microsoft.com/office/drawing/2014/main" id="{EA00014B-9436-4D43-824D-F0138B663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2600"/>
              <a:ext cx="127" cy="12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3" name="Oval 26">
              <a:extLst>
                <a:ext uri="{FF2B5EF4-FFF2-40B4-BE49-F238E27FC236}">
                  <a16:creationId xmlns:a16="http://schemas.microsoft.com/office/drawing/2014/main" id="{F44C13AE-1B68-499A-A842-891EFAA6D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2600"/>
              <a:ext cx="127" cy="12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4" name="Oval 27">
              <a:extLst>
                <a:ext uri="{FF2B5EF4-FFF2-40B4-BE49-F238E27FC236}">
                  <a16:creationId xmlns:a16="http://schemas.microsoft.com/office/drawing/2014/main" id="{6864A0D3-A299-4FEF-8278-CAA417B86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2600"/>
              <a:ext cx="127" cy="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5" name="Oval 28">
              <a:extLst>
                <a:ext uri="{FF2B5EF4-FFF2-40B4-BE49-F238E27FC236}">
                  <a16:creationId xmlns:a16="http://schemas.microsoft.com/office/drawing/2014/main" id="{5A39F5BE-7FE7-4EE8-A7AD-580887B6F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2600"/>
              <a:ext cx="127" cy="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6" name="Oval 29">
              <a:extLst>
                <a:ext uri="{FF2B5EF4-FFF2-40B4-BE49-F238E27FC236}">
                  <a16:creationId xmlns:a16="http://schemas.microsoft.com/office/drawing/2014/main" id="{6F77A86C-B8D2-4FCA-95CC-9FCB2FF33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0" y="2600"/>
              <a:ext cx="127" cy="128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7" name="Oval 30">
              <a:extLst>
                <a:ext uri="{FF2B5EF4-FFF2-40B4-BE49-F238E27FC236}">
                  <a16:creationId xmlns:a16="http://schemas.microsoft.com/office/drawing/2014/main" id="{AAF203F8-509F-4E5A-90F6-1E4AD163D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2779"/>
              <a:ext cx="127" cy="12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8" name="Oval 31">
              <a:extLst>
                <a:ext uri="{FF2B5EF4-FFF2-40B4-BE49-F238E27FC236}">
                  <a16:creationId xmlns:a16="http://schemas.microsoft.com/office/drawing/2014/main" id="{F895703D-C4AF-4AB8-9D62-65A0BCAC6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2779"/>
              <a:ext cx="127" cy="1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9" name="Oval 32">
              <a:extLst>
                <a:ext uri="{FF2B5EF4-FFF2-40B4-BE49-F238E27FC236}">
                  <a16:creationId xmlns:a16="http://schemas.microsoft.com/office/drawing/2014/main" id="{3919783D-F3D0-4588-88BA-92852A719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2779"/>
              <a:ext cx="127" cy="1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0" name="Oval 33">
              <a:extLst>
                <a:ext uri="{FF2B5EF4-FFF2-40B4-BE49-F238E27FC236}">
                  <a16:creationId xmlns:a16="http://schemas.microsoft.com/office/drawing/2014/main" id="{0631E960-393F-4B6B-84B9-457663FBF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2779"/>
              <a:ext cx="127" cy="12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1" name="Oval 34">
              <a:extLst>
                <a:ext uri="{FF2B5EF4-FFF2-40B4-BE49-F238E27FC236}">
                  <a16:creationId xmlns:a16="http://schemas.microsoft.com/office/drawing/2014/main" id="{BFE5FDCA-CBC0-4E2A-9163-7F3D5151F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2958"/>
              <a:ext cx="127" cy="1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2" name="Oval 35">
              <a:extLst>
                <a:ext uri="{FF2B5EF4-FFF2-40B4-BE49-F238E27FC236}">
                  <a16:creationId xmlns:a16="http://schemas.microsoft.com/office/drawing/2014/main" id="{98F118CF-2A11-48FF-9FA5-10809ED6A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2958"/>
              <a:ext cx="127" cy="1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3" name="Oval 36">
              <a:extLst>
                <a:ext uri="{FF2B5EF4-FFF2-40B4-BE49-F238E27FC236}">
                  <a16:creationId xmlns:a16="http://schemas.microsoft.com/office/drawing/2014/main" id="{62FBA155-1289-4DFC-9B31-6DA908AB7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2958"/>
              <a:ext cx="127" cy="12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4" name="Oval 37">
              <a:extLst>
                <a:ext uri="{FF2B5EF4-FFF2-40B4-BE49-F238E27FC236}">
                  <a16:creationId xmlns:a16="http://schemas.microsoft.com/office/drawing/2014/main" id="{6A8B5BC0-83AF-4779-93C1-8491F0079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2958"/>
              <a:ext cx="127" cy="12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5" name="Oval 38">
              <a:extLst>
                <a:ext uri="{FF2B5EF4-FFF2-40B4-BE49-F238E27FC236}">
                  <a16:creationId xmlns:a16="http://schemas.microsoft.com/office/drawing/2014/main" id="{4A4226E1-C909-4ADA-B9D0-86952F75F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3137"/>
              <a:ext cx="127" cy="12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6" name="Oval 39">
              <a:extLst>
                <a:ext uri="{FF2B5EF4-FFF2-40B4-BE49-F238E27FC236}">
                  <a16:creationId xmlns:a16="http://schemas.microsoft.com/office/drawing/2014/main" id="{66D5620D-45AE-4424-AFEF-466D7C455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3137"/>
              <a:ext cx="127" cy="12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</p:grpSp>
      <p:sp>
        <p:nvSpPr>
          <p:cNvPr id="37" name="Line 40">
            <a:extLst>
              <a:ext uri="{FF2B5EF4-FFF2-40B4-BE49-F238E27FC236}">
                <a16:creationId xmlns:a16="http://schemas.microsoft.com/office/drawing/2014/main" id="{76AF2621-2DEF-47EB-B70F-ECAE57FD4642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800" y="2819400"/>
            <a:ext cx="82296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5" name="Rectangle 3"/>
          <p:cNvSpPr>
            <a:spLocks noGrp="1" noChangeArrowheads="1"/>
          </p:cNvSpPr>
          <p:nvPr>
            <p:ph type="ctrTitle"/>
          </p:nvPr>
        </p:nvSpPr>
        <p:spPr>
          <a:xfrm>
            <a:off x="315913" y="466725"/>
            <a:ext cx="6781800" cy="2133600"/>
          </a:xfrm>
        </p:spPr>
        <p:txBody>
          <a:bodyPr/>
          <a:lstStyle>
            <a:lvl1pPr algn="r">
              <a:defRPr sz="4800"/>
            </a:lvl1pPr>
          </a:lstStyle>
          <a:p>
            <a:pPr lvl="0"/>
            <a:r>
              <a:rPr lang="en-US" altLang="en-US" noProof="0"/>
              <a:t>Click to edit Master title style</a:t>
            </a:r>
          </a:p>
        </p:txBody>
      </p:sp>
      <p:sp>
        <p:nvSpPr>
          <p:cNvPr id="38916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849313" y="3049588"/>
            <a:ext cx="6248400" cy="2362200"/>
          </a:xfrm>
        </p:spPr>
        <p:txBody>
          <a:bodyPr/>
          <a:lstStyle>
            <a:lvl1pPr marL="0" indent="0" algn="r">
              <a:buFont typeface="Wingdings" pitchFamily="2" charset="2"/>
              <a:buNone/>
              <a:defRPr sz="3200"/>
            </a:lvl1pPr>
          </a:lstStyle>
          <a:p>
            <a:pPr lvl="0"/>
            <a:r>
              <a:rPr lang="en-US" altLang="en-US" noProof="0"/>
              <a:t>Click to edit Master subtitle style</a:t>
            </a:r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FFF3F275-154E-404D-894E-4C477C7B04C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9" name="Rectangle 6">
            <a:extLst>
              <a:ext uri="{FF2B5EF4-FFF2-40B4-BE49-F238E27FC236}">
                <a16:creationId xmlns:a16="http://schemas.microsoft.com/office/drawing/2014/main" id="{506E7F5D-D693-4FF4-8B6F-96844F30D42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" name="Rectangle 7">
            <a:extLst>
              <a:ext uri="{FF2B5EF4-FFF2-40B4-BE49-F238E27FC236}">
                <a16:creationId xmlns:a16="http://schemas.microsoft.com/office/drawing/2014/main" id="{AA001698-9557-42F1-B992-537EC7465EA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03427B-02A8-46AF-ACEC-BEF60326F9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91267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94FE621-3CDC-4BAD-92B7-F87B7DB8452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5F784CA-62B7-4E6E-8FD9-B38A7A4CC8D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24BF29AA-D2A9-4F21-867F-7034C8990D5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8779D5-0415-4DBE-8B6F-5C72255CAB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06422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22238"/>
            <a:ext cx="2057400" cy="600868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9800" cy="600868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3AA46E3-9841-42B5-81D0-99099F4FD1C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1B2DD7B8-5C82-4200-9B54-8BEB92C209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F5DCF4E1-6486-4C2B-A4CE-80F4DCB8325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87F50A-B042-4131-9040-6DABB2A84E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765005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1190CFD-0E31-491A-8BBE-C1D4EA3E89C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A23B2E9C-69EE-4C16-9393-2982308EAB8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7A04DBEF-3665-4847-96E3-85A29DB9FA9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116990-840E-4D67-829B-FF6D42192E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76783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D55CE8E-8E9B-40BE-AA00-29D280B580E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2C64A959-2AD4-4E60-9D3D-42866F64617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FF1C1CFC-3AF2-4306-AD84-DDAB8777D47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B5E6E6-939D-40F4-9794-5F74D13E7FC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20585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8600" cy="44116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19263"/>
            <a:ext cx="4038600" cy="44116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42CAC32-61B8-4B2B-B989-4A3900A5DB0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39E704B-1CCB-4FC1-AC14-817D1407313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668BAAEB-5554-449B-9FC8-2E0835E60E3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895FD9-07E3-403B-B4FB-E813D0F714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886205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38C5260-CE0B-4A08-802A-2473F644716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A5540CF1-F1F5-4D65-9F62-A7E00D5E64A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F6782F7C-4B3D-478A-A2FF-FAE4DA86166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FDBC46-1C58-42C5-BB23-54D23BCD94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68266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002EBA1-996A-443F-BA4B-C7FB4732BF6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A5473F00-9C34-4E21-9E4B-F1A2717D055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E2CE12C3-21E6-457E-8DC9-F10D2595E23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EB1FB8-9DB6-4B7F-9DDF-F51C779FF4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01343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77C7B57D-A129-4646-A88D-2BC40CBEE4C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A5C6C3FA-1473-4C09-B077-5A0D9639110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1C6A2402-37A2-4CA8-86B6-8F5A73A6DB8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20C2F6-09B0-469B-B01F-B547933DAC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19558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C45A30D-E09C-4CC2-9AD5-E8EBCB7BF2C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8631E75-38F9-43ED-85F8-C3BB79CD1B0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020DFDE5-5082-45B1-A735-7EE6857BE27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FC032D-F130-46D2-BFC2-F9A5611BA3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78007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218A92A-FAF4-48DB-A21A-A5B955542EF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FA4CBBB-FA98-4AE7-91A8-04DBF38F383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1F7DD72C-3628-4913-9CC3-6A8BCEC066A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67D9B0-2DAD-4D4A-84D6-5F7830DB99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39926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Line 2">
            <a:extLst>
              <a:ext uri="{FF2B5EF4-FFF2-40B4-BE49-F238E27FC236}">
                <a16:creationId xmlns:a16="http://schemas.microsoft.com/office/drawing/2014/main" id="{263026F7-5CF4-4027-80DE-D7D6DBAFA36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1524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D146626D-9676-46E5-89C6-282D484F12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38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7438C8D7-40C8-4FBB-93A7-7F2193A1A69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9600" cy="4411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37893" name="Rectangle 5">
            <a:extLst>
              <a:ext uri="{FF2B5EF4-FFF2-40B4-BE49-F238E27FC236}">
                <a16:creationId xmlns:a16="http://schemas.microsoft.com/office/drawing/2014/main" id="{D4F55386-0FAF-4556-B7D6-7E0641D2507A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7894" name="Rectangle 6">
            <a:extLst>
              <a:ext uri="{FF2B5EF4-FFF2-40B4-BE49-F238E27FC236}">
                <a16:creationId xmlns:a16="http://schemas.microsoft.com/office/drawing/2014/main" id="{E6AB031E-564D-493D-A739-881A60F7D4F3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0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7895" name="Rectangle 7">
            <a:extLst>
              <a:ext uri="{FF2B5EF4-FFF2-40B4-BE49-F238E27FC236}">
                <a16:creationId xmlns:a16="http://schemas.microsoft.com/office/drawing/2014/main" id="{7413B527-E4B0-4995-8AFD-8BA64F92387E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010400" y="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000"/>
            </a:lvl1pPr>
          </a:lstStyle>
          <a:p>
            <a:pPr>
              <a:defRPr/>
            </a:pPr>
            <a:fld id="{53C7FF5D-6D73-4594-AD26-ADD09EAD25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grpSp>
        <p:nvGrpSpPr>
          <p:cNvPr id="1032" name="Group 8">
            <a:extLst>
              <a:ext uri="{FF2B5EF4-FFF2-40B4-BE49-F238E27FC236}">
                <a16:creationId xmlns:a16="http://schemas.microsoft.com/office/drawing/2014/main" id="{6855E62C-F3FA-4CCE-ADBB-FB0FEE2954BE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"/>
            <a:ext cx="792163" cy="1295400"/>
            <a:chOff x="5136" y="960"/>
            <a:chExt cx="528" cy="864"/>
          </a:xfrm>
        </p:grpSpPr>
        <p:sp>
          <p:nvSpPr>
            <p:cNvPr id="1033" name="Oval 9">
              <a:extLst>
                <a:ext uri="{FF2B5EF4-FFF2-40B4-BE49-F238E27FC236}">
                  <a16:creationId xmlns:a16="http://schemas.microsoft.com/office/drawing/2014/main" id="{F3F0E08F-97BD-4F01-A2C6-3D58830D6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960"/>
              <a:ext cx="80" cy="8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4" name="Oval 10">
              <a:extLst>
                <a:ext uri="{FF2B5EF4-FFF2-40B4-BE49-F238E27FC236}">
                  <a16:creationId xmlns:a16="http://schemas.microsoft.com/office/drawing/2014/main" id="{F6D8F121-021F-43F5-A4B8-1888A11C6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960"/>
              <a:ext cx="79" cy="8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5" name="Oval 11">
              <a:extLst>
                <a:ext uri="{FF2B5EF4-FFF2-40B4-BE49-F238E27FC236}">
                  <a16:creationId xmlns:a16="http://schemas.microsoft.com/office/drawing/2014/main" id="{E79AD2EF-BE82-46E0-B1FE-272600ED3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" y="960"/>
              <a:ext cx="76" cy="8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6" name="Oval 12">
              <a:extLst>
                <a:ext uri="{FF2B5EF4-FFF2-40B4-BE49-F238E27FC236}">
                  <a16:creationId xmlns:a16="http://schemas.microsoft.com/office/drawing/2014/main" id="{D4BA3ED8-8DB6-42AB-AA33-7A72226C1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1072"/>
              <a:ext cx="80" cy="7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7" name="Oval 13">
              <a:extLst>
                <a:ext uri="{FF2B5EF4-FFF2-40B4-BE49-F238E27FC236}">
                  <a16:creationId xmlns:a16="http://schemas.microsoft.com/office/drawing/2014/main" id="{38DF5599-A1BD-43D0-9BCC-5E6F1EBB5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1072"/>
              <a:ext cx="79" cy="7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8" name="Oval 14">
              <a:extLst>
                <a:ext uri="{FF2B5EF4-FFF2-40B4-BE49-F238E27FC236}">
                  <a16:creationId xmlns:a16="http://schemas.microsoft.com/office/drawing/2014/main" id="{11687016-E050-4E5F-9271-9377664B0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" y="1072"/>
              <a:ext cx="76" cy="7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9" name="Oval 15">
              <a:extLst>
                <a:ext uri="{FF2B5EF4-FFF2-40B4-BE49-F238E27FC236}">
                  <a16:creationId xmlns:a16="http://schemas.microsoft.com/office/drawing/2014/main" id="{BD2B352C-48A8-4A2F-94B4-2B5BEB592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072"/>
              <a:ext cx="73" cy="7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0" name="Oval 16">
              <a:extLst>
                <a:ext uri="{FF2B5EF4-FFF2-40B4-BE49-F238E27FC236}">
                  <a16:creationId xmlns:a16="http://schemas.microsoft.com/office/drawing/2014/main" id="{2CF1F63B-A430-46DF-AFCC-E8F438C7E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1184"/>
              <a:ext cx="80" cy="7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1" name="Oval 17">
              <a:extLst>
                <a:ext uri="{FF2B5EF4-FFF2-40B4-BE49-F238E27FC236}">
                  <a16:creationId xmlns:a16="http://schemas.microsoft.com/office/drawing/2014/main" id="{DD41855C-92FF-4FD0-9A99-52DC40C98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1184"/>
              <a:ext cx="79" cy="7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2" name="Oval 18">
              <a:extLst>
                <a:ext uri="{FF2B5EF4-FFF2-40B4-BE49-F238E27FC236}">
                  <a16:creationId xmlns:a16="http://schemas.microsoft.com/office/drawing/2014/main" id="{C5C6DB9D-4B24-49CD-88C3-6914AED37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" y="1184"/>
              <a:ext cx="76" cy="7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3" name="Oval 19">
              <a:extLst>
                <a:ext uri="{FF2B5EF4-FFF2-40B4-BE49-F238E27FC236}">
                  <a16:creationId xmlns:a16="http://schemas.microsoft.com/office/drawing/2014/main" id="{0E65AFCD-2AED-4B05-A0AD-27731D6FA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184"/>
              <a:ext cx="73" cy="7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4" name="Oval 20">
              <a:extLst>
                <a:ext uri="{FF2B5EF4-FFF2-40B4-BE49-F238E27FC236}">
                  <a16:creationId xmlns:a16="http://schemas.microsoft.com/office/drawing/2014/main" id="{E6FEBD5E-C8B5-4A53-8831-51CC1FBEA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4" y="1184"/>
              <a:ext cx="80" cy="7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5" name="Oval 21">
              <a:extLst>
                <a:ext uri="{FF2B5EF4-FFF2-40B4-BE49-F238E27FC236}">
                  <a16:creationId xmlns:a16="http://schemas.microsoft.com/office/drawing/2014/main" id="{C0690568-4EA1-4689-875A-7D1C37B58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1296"/>
              <a:ext cx="80" cy="8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6" name="Oval 22">
              <a:extLst>
                <a:ext uri="{FF2B5EF4-FFF2-40B4-BE49-F238E27FC236}">
                  <a16:creationId xmlns:a16="http://schemas.microsoft.com/office/drawing/2014/main" id="{3D6ACD6C-E577-47AC-8BDA-B98DC51A8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1296"/>
              <a:ext cx="79" cy="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7" name="Oval 23">
              <a:extLst>
                <a:ext uri="{FF2B5EF4-FFF2-40B4-BE49-F238E27FC236}">
                  <a16:creationId xmlns:a16="http://schemas.microsoft.com/office/drawing/2014/main" id="{AEBED573-E57E-4EBD-AB9A-974BFD8B9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" y="1296"/>
              <a:ext cx="76" cy="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8" name="Oval 24">
              <a:extLst>
                <a:ext uri="{FF2B5EF4-FFF2-40B4-BE49-F238E27FC236}">
                  <a16:creationId xmlns:a16="http://schemas.microsoft.com/office/drawing/2014/main" id="{EBF5675F-8983-4E1F-B1EE-BD3A473E7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296"/>
              <a:ext cx="73" cy="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9" name="Oval 25">
              <a:extLst>
                <a:ext uri="{FF2B5EF4-FFF2-40B4-BE49-F238E27FC236}">
                  <a16:creationId xmlns:a16="http://schemas.microsoft.com/office/drawing/2014/main" id="{71F79849-F8F5-460F-B380-7D6666FC0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1408"/>
              <a:ext cx="80" cy="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0" name="Oval 26">
              <a:extLst>
                <a:ext uri="{FF2B5EF4-FFF2-40B4-BE49-F238E27FC236}">
                  <a16:creationId xmlns:a16="http://schemas.microsoft.com/office/drawing/2014/main" id="{1AC7770F-5E17-48EF-B2E2-D6BA40D8E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1408"/>
              <a:ext cx="79" cy="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1" name="Oval 27">
              <a:extLst>
                <a:ext uri="{FF2B5EF4-FFF2-40B4-BE49-F238E27FC236}">
                  <a16:creationId xmlns:a16="http://schemas.microsoft.com/office/drawing/2014/main" id="{C5E62E3D-42C5-4D93-8B9B-8C8823DC6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" y="1408"/>
              <a:ext cx="76" cy="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2" name="Oval 28">
              <a:extLst>
                <a:ext uri="{FF2B5EF4-FFF2-40B4-BE49-F238E27FC236}">
                  <a16:creationId xmlns:a16="http://schemas.microsoft.com/office/drawing/2014/main" id="{C009E346-8D99-469B-9127-6633DE6E2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408"/>
              <a:ext cx="73" cy="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3" name="Oval 29">
              <a:extLst>
                <a:ext uri="{FF2B5EF4-FFF2-40B4-BE49-F238E27FC236}">
                  <a16:creationId xmlns:a16="http://schemas.microsoft.com/office/drawing/2014/main" id="{D7B60699-22E9-4F89-ABD6-8303CD4AA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4" y="1408"/>
              <a:ext cx="80" cy="80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4" name="Oval 30">
              <a:extLst>
                <a:ext uri="{FF2B5EF4-FFF2-40B4-BE49-F238E27FC236}">
                  <a16:creationId xmlns:a16="http://schemas.microsoft.com/office/drawing/2014/main" id="{D5608340-34E9-4313-AD42-BB97470D8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1520"/>
              <a:ext cx="80" cy="7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5" name="Oval 31">
              <a:extLst>
                <a:ext uri="{FF2B5EF4-FFF2-40B4-BE49-F238E27FC236}">
                  <a16:creationId xmlns:a16="http://schemas.microsoft.com/office/drawing/2014/main" id="{991B93A4-292C-46D0-BC83-C683DE52C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1520"/>
              <a:ext cx="79" cy="7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6" name="Oval 32">
              <a:extLst>
                <a:ext uri="{FF2B5EF4-FFF2-40B4-BE49-F238E27FC236}">
                  <a16:creationId xmlns:a16="http://schemas.microsoft.com/office/drawing/2014/main" id="{1503356B-0B75-43F8-A65C-28461BCC0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" y="1520"/>
              <a:ext cx="76" cy="7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7" name="Oval 33">
              <a:extLst>
                <a:ext uri="{FF2B5EF4-FFF2-40B4-BE49-F238E27FC236}">
                  <a16:creationId xmlns:a16="http://schemas.microsoft.com/office/drawing/2014/main" id="{31AD300F-0259-4285-A97D-3C0E84DEB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520"/>
              <a:ext cx="73" cy="79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8" name="Oval 34">
              <a:extLst>
                <a:ext uri="{FF2B5EF4-FFF2-40B4-BE49-F238E27FC236}">
                  <a16:creationId xmlns:a16="http://schemas.microsoft.com/office/drawing/2014/main" id="{B1440B23-A835-479E-901C-BC28BD44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1632"/>
              <a:ext cx="80" cy="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9" name="Oval 35">
              <a:extLst>
                <a:ext uri="{FF2B5EF4-FFF2-40B4-BE49-F238E27FC236}">
                  <a16:creationId xmlns:a16="http://schemas.microsoft.com/office/drawing/2014/main" id="{9A3A2BE9-C2E1-484E-9320-9893C86F6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1632"/>
              <a:ext cx="79" cy="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60" name="Oval 36">
              <a:extLst>
                <a:ext uri="{FF2B5EF4-FFF2-40B4-BE49-F238E27FC236}">
                  <a16:creationId xmlns:a16="http://schemas.microsoft.com/office/drawing/2014/main" id="{5A52B0ED-ECAA-436B-9F12-B32B0B422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" y="1632"/>
              <a:ext cx="76" cy="75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61" name="Oval 37">
              <a:extLst>
                <a:ext uri="{FF2B5EF4-FFF2-40B4-BE49-F238E27FC236}">
                  <a16:creationId xmlns:a16="http://schemas.microsoft.com/office/drawing/2014/main" id="{567142A3-8990-42E6-A0CF-D53D5CE01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632"/>
              <a:ext cx="73" cy="75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62" name="Oval 38">
              <a:extLst>
                <a:ext uri="{FF2B5EF4-FFF2-40B4-BE49-F238E27FC236}">
                  <a16:creationId xmlns:a16="http://schemas.microsoft.com/office/drawing/2014/main" id="{96E767D9-FED0-4F00-9D03-9398D551C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1744"/>
              <a:ext cx="79" cy="80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63" name="Oval 39">
              <a:extLst>
                <a:ext uri="{FF2B5EF4-FFF2-40B4-BE49-F238E27FC236}">
                  <a16:creationId xmlns:a16="http://schemas.microsoft.com/office/drawing/2014/main" id="{4A0AF18C-7679-4E4A-9E2A-76025826F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1744"/>
              <a:ext cx="73" cy="80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8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anose="05000000000000000000" pitchFamily="2" charset="2"/>
        <a:buChar char="l"/>
        <a:defRPr sz="3000">
          <a:solidFill>
            <a:schemeClr val="tx1"/>
          </a:solidFill>
          <a:latin typeface="+mn-lt"/>
          <a:ea typeface="+mn-ea"/>
          <a:cs typeface="+mn-cs"/>
        </a:defRPr>
      </a:lvl1pPr>
      <a:lvl2pPr marL="692150" indent="-34766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anose="05000000000000000000" pitchFamily="2" charset="2"/>
        <a:buChar char="l"/>
        <a:defRPr sz="2600">
          <a:solidFill>
            <a:schemeClr val="tx1"/>
          </a:solidFill>
          <a:latin typeface="+mn-lt"/>
        </a:defRPr>
      </a:lvl2pPr>
      <a:lvl3pPr marL="987425" indent="-29368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anose="05000000000000000000" pitchFamily="2" charset="2"/>
        <a:buChar char="l"/>
        <a:defRPr sz="2300">
          <a:solidFill>
            <a:schemeClr val="tx1"/>
          </a:solidFill>
          <a:latin typeface="+mn-lt"/>
        </a:defRPr>
      </a:lvl3pPr>
      <a:lvl4pPr marL="1281113" indent="-2921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anose="05000000000000000000" pitchFamily="2" charset="2"/>
        <a:buChar char="§"/>
        <a:defRPr sz="2000">
          <a:solidFill>
            <a:schemeClr val="tx1"/>
          </a:solidFill>
          <a:latin typeface="+mn-lt"/>
        </a:defRPr>
      </a:lvl4pPr>
      <a:lvl5pPr marL="1598613" indent="-315913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anose="05000000000000000000" pitchFamily="2" charset="2"/>
        <a:buChar char="§"/>
        <a:defRPr sz="2000">
          <a:solidFill>
            <a:schemeClr val="tx1"/>
          </a:solidFill>
          <a:latin typeface="+mn-lt"/>
        </a:defRPr>
      </a:lvl5pPr>
      <a:lvl6pPr marL="2055813" indent="-315913" algn="l" rtl="0" fontAlgn="base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513013" indent="-315913" algn="l" rtl="0" fontAlgn="base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2970213" indent="-315913" algn="l" rtl="0" fontAlgn="base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427413" indent="-315913" algn="l" rtl="0" fontAlgn="base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2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2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6.xml"/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9" name="Text Box 3">
            <a:extLst>
              <a:ext uri="{FF2B5EF4-FFF2-40B4-BE49-F238E27FC236}">
                <a16:creationId xmlns:a16="http://schemas.microsoft.com/office/drawing/2014/main" id="{ED3833A4-E987-474C-B465-63317C197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100" name="Line 8">
            <a:extLst>
              <a:ext uri="{FF2B5EF4-FFF2-40B4-BE49-F238E27FC236}">
                <a16:creationId xmlns:a16="http://schemas.microsoft.com/office/drawing/2014/main" id="{EBC9348A-B52D-4546-A065-7EA95A1F94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1" name="Line 11">
            <a:extLst>
              <a:ext uri="{FF2B5EF4-FFF2-40B4-BE49-F238E27FC236}">
                <a16:creationId xmlns:a16="http://schemas.microsoft.com/office/drawing/2014/main" id="{C6927D13-86BE-45DC-8FFC-A2BB79611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02" name="Text Box 39">
            <a:extLst>
              <a:ext uri="{FF2B5EF4-FFF2-40B4-BE49-F238E27FC236}">
                <a16:creationId xmlns:a16="http://schemas.microsoft.com/office/drawing/2014/main" id="{39A38AD4-74DF-486A-B286-BCFF7D1B0D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2590800"/>
            <a:ext cx="13081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i="1">
                <a:solidFill>
                  <a:srgbClr val="33CC33"/>
                </a:solidFill>
              </a:rPr>
              <a:t>Lots of ways to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i="1">
                <a:solidFill>
                  <a:srgbClr val="33CC33"/>
                </a:solidFill>
              </a:rPr>
              <a:t>divvy these up…</a:t>
            </a:r>
          </a:p>
        </p:txBody>
      </p:sp>
      <p:sp>
        <p:nvSpPr>
          <p:cNvPr id="4103" name="Slide Number Placeholder 1">
            <a:extLst>
              <a:ext uri="{FF2B5EF4-FFF2-40B4-BE49-F238E27FC236}">
                <a16:creationId xmlns:a16="http://schemas.microsoft.com/office/drawing/2014/main" id="{67EA217A-0F4E-4CE1-AAA1-5067FE274A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D6F4ACF-AB1E-43BB-B15F-1E2B400E3B5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</a:t>
            </a:fld>
            <a:endParaRPr lang="en-US" altLang="en-US" sz="10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8539712-CE82-4134-AFF6-75057649B98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Text Box 3">
            <a:extLst>
              <a:ext uri="{FF2B5EF4-FFF2-40B4-BE49-F238E27FC236}">
                <a16:creationId xmlns:a16="http://schemas.microsoft.com/office/drawing/2014/main" id="{711490F4-0C17-4A79-AF1A-342C3A79C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2532" name="Text Box 4">
            <a:extLst>
              <a:ext uri="{FF2B5EF4-FFF2-40B4-BE49-F238E27FC236}">
                <a16:creationId xmlns:a16="http://schemas.microsoft.com/office/drawing/2014/main" id="{34499BA1-20AB-4093-903E-6D52D6F3D5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22533" name="Text Box 5">
            <a:extLst>
              <a:ext uri="{FF2B5EF4-FFF2-40B4-BE49-F238E27FC236}">
                <a16:creationId xmlns:a16="http://schemas.microsoft.com/office/drawing/2014/main" id="{CF4E094E-8838-41BC-BADC-8C665A160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22534" name="Text Box 6">
            <a:extLst>
              <a:ext uri="{FF2B5EF4-FFF2-40B4-BE49-F238E27FC236}">
                <a16:creationId xmlns:a16="http://schemas.microsoft.com/office/drawing/2014/main" id="{6AB6DAE7-1F3F-4AFF-AD69-4DB9C3F70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22535" name="Line 7">
            <a:extLst>
              <a:ext uri="{FF2B5EF4-FFF2-40B4-BE49-F238E27FC236}">
                <a16:creationId xmlns:a16="http://schemas.microsoft.com/office/drawing/2014/main" id="{D3B0B28A-7697-44F2-8E24-65A58FC8D1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6" name="Line 8">
            <a:extLst>
              <a:ext uri="{FF2B5EF4-FFF2-40B4-BE49-F238E27FC236}">
                <a16:creationId xmlns:a16="http://schemas.microsoft.com/office/drawing/2014/main" id="{A11A0977-BFE8-4B06-A570-C663946F75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7" name="Line 9">
            <a:extLst>
              <a:ext uri="{FF2B5EF4-FFF2-40B4-BE49-F238E27FC236}">
                <a16:creationId xmlns:a16="http://schemas.microsoft.com/office/drawing/2014/main" id="{8E206A69-E9F6-4DD0-BF98-0FCEA43F0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8" name="Line 10">
            <a:extLst>
              <a:ext uri="{FF2B5EF4-FFF2-40B4-BE49-F238E27FC236}">
                <a16:creationId xmlns:a16="http://schemas.microsoft.com/office/drawing/2014/main" id="{8B2CF042-CDEF-40ED-B1D6-1C8A85EB9B9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39" name="Text Box 11">
            <a:extLst>
              <a:ext uri="{FF2B5EF4-FFF2-40B4-BE49-F238E27FC236}">
                <a16:creationId xmlns:a16="http://schemas.microsoft.com/office/drawing/2014/main" id="{FF9DA9FB-A4BA-42F3-B056-DD85A66B5C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085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Ischemic</a:t>
            </a:r>
          </a:p>
        </p:txBody>
      </p:sp>
      <p:sp>
        <p:nvSpPr>
          <p:cNvPr id="22540" name="Text Box 12">
            <a:extLst>
              <a:ext uri="{FF2B5EF4-FFF2-40B4-BE49-F238E27FC236}">
                <a16:creationId xmlns:a16="http://schemas.microsoft.com/office/drawing/2014/main" id="{AF08C3E2-76D0-4710-BC64-37053FDF49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Compressive</a:t>
            </a:r>
          </a:p>
        </p:txBody>
      </p:sp>
      <p:sp>
        <p:nvSpPr>
          <p:cNvPr id="22541" name="Text Box 13">
            <a:extLst>
              <a:ext uri="{FF2B5EF4-FFF2-40B4-BE49-F238E27FC236}">
                <a16:creationId xmlns:a16="http://schemas.microsoft.com/office/drawing/2014/main" id="{3D7DC9AA-1A4A-4E59-9068-A71C8CFA9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Toxic/nutritional</a:t>
            </a:r>
          </a:p>
        </p:txBody>
      </p:sp>
      <p:sp>
        <p:nvSpPr>
          <p:cNvPr id="22542" name="Text Box 14">
            <a:extLst>
              <a:ext uri="{FF2B5EF4-FFF2-40B4-BE49-F238E27FC236}">
                <a16:creationId xmlns:a16="http://schemas.microsoft.com/office/drawing/2014/main" id="{F0D9F104-0258-4F13-BBD3-C2E21A74A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Congenital/hereditary</a:t>
            </a:r>
          </a:p>
        </p:txBody>
      </p:sp>
      <p:sp>
        <p:nvSpPr>
          <p:cNvPr id="22543" name="Text Box 15">
            <a:extLst>
              <a:ext uri="{FF2B5EF4-FFF2-40B4-BE49-F238E27FC236}">
                <a16:creationId xmlns:a16="http://schemas.microsoft.com/office/drawing/2014/main" id="{4D49EE29-55C6-42CD-A65F-9698E7027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Traumatic</a:t>
            </a:r>
          </a:p>
        </p:txBody>
      </p:sp>
      <p:sp>
        <p:nvSpPr>
          <p:cNvPr id="22544" name="Line 16">
            <a:extLst>
              <a:ext uri="{FF2B5EF4-FFF2-40B4-BE49-F238E27FC236}">
                <a16:creationId xmlns:a16="http://schemas.microsoft.com/office/drawing/2014/main" id="{1AAF543B-56DA-4253-AD6B-C23D35AD9F8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5" name="Line 17">
            <a:extLst>
              <a:ext uri="{FF2B5EF4-FFF2-40B4-BE49-F238E27FC236}">
                <a16:creationId xmlns:a16="http://schemas.microsoft.com/office/drawing/2014/main" id="{0DBD0555-0F27-4033-8AC0-E5FDB65881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6" name="Line 18">
            <a:extLst>
              <a:ext uri="{FF2B5EF4-FFF2-40B4-BE49-F238E27FC236}">
                <a16:creationId xmlns:a16="http://schemas.microsoft.com/office/drawing/2014/main" id="{6A92FEE5-6123-43EF-A678-8239B804C0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7" name="Line 19">
            <a:extLst>
              <a:ext uri="{FF2B5EF4-FFF2-40B4-BE49-F238E27FC236}">
                <a16:creationId xmlns:a16="http://schemas.microsoft.com/office/drawing/2014/main" id="{82EBC195-0044-4F7D-929C-88D3751DB32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8" name="Line 20">
            <a:extLst>
              <a:ext uri="{FF2B5EF4-FFF2-40B4-BE49-F238E27FC236}">
                <a16:creationId xmlns:a16="http://schemas.microsoft.com/office/drawing/2014/main" id="{AF03360E-A295-494F-8E0E-41D25718F88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49" name="Line 21">
            <a:extLst>
              <a:ext uri="{FF2B5EF4-FFF2-40B4-BE49-F238E27FC236}">
                <a16:creationId xmlns:a16="http://schemas.microsoft.com/office/drawing/2014/main" id="{D6F0AD4A-D11C-40C1-9023-3250CB17B5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0" name="Text Box 22">
            <a:extLst>
              <a:ext uri="{FF2B5EF4-FFF2-40B4-BE49-F238E27FC236}">
                <a16:creationId xmlns:a16="http://schemas.microsoft.com/office/drawing/2014/main" id="{5FF815CD-5E17-471F-AB16-3B33610E08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22551" name="Line 23">
            <a:extLst>
              <a:ext uri="{FF2B5EF4-FFF2-40B4-BE49-F238E27FC236}">
                <a16:creationId xmlns:a16="http://schemas.microsoft.com/office/drawing/2014/main" id="{7195B07C-32F3-4178-92F9-A5A6E2EE59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2" name="Line 24">
            <a:extLst>
              <a:ext uri="{FF2B5EF4-FFF2-40B4-BE49-F238E27FC236}">
                <a16:creationId xmlns:a16="http://schemas.microsoft.com/office/drawing/2014/main" id="{7A7E9D0D-345D-42AD-8EC5-BEC725F3BF4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53" name="Text Box 25">
            <a:extLst>
              <a:ext uri="{FF2B5EF4-FFF2-40B4-BE49-F238E27FC236}">
                <a16:creationId xmlns:a16="http://schemas.microsoft.com/office/drawing/2014/main" id="{88068E21-5471-4EEE-ACC6-3BA310E4A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22554" name="Text Box 26">
            <a:extLst>
              <a:ext uri="{FF2B5EF4-FFF2-40B4-BE49-F238E27FC236}">
                <a16:creationId xmlns:a16="http://schemas.microsoft.com/office/drawing/2014/main" id="{7C97C913-30AF-4BBA-B628-3836DF1F3D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22555" name="Text Box 27">
            <a:extLst>
              <a:ext uri="{FF2B5EF4-FFF2-40B4-BE49-F238E27FC236}">
                <a16:creationId xmlns:a16="http://schemas.microsoft.com/office/drawing/2014/main" id="{431C42F0-2764-4930-8445-9E63F793C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5254625"/>
            <a:ext cx="6119812" cy="1069975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accent1"/>
                </a:solidFill>
              </a:rPr>
              <a:t>What is far-and-away the most common type of optic neuropathy?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accent1"/>
                </a:solidFill>
              </a:rPr>
              <a:t>Hint…</a:t>
            </a:r>
            <a:r>
              <a:rPr lang="en-US" altLang="en-US" sz="1600">
                <a:solidFill>
                  <a:schemeClr val="accent1"/>
                </a:solidFill>
              </a:rPr>
              <a:t>It’s not listed on this slide!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accent1"/>
                </a:solidFill>
              </a:rPr>
              <a:t>Hint… </a:t>
            </a:r>
            <a:r>
              <a:rPr lang="en-US" altLang="en-US" sz="1600"/>
              <a:t>It’s so common, it gets its own ophthalmic subspecialty!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Glaucoma</a:t>
            </a:r>
            <a:endParaRPr lang="en-US" altLang="en-US" sz="1600"/>
          </a:p>
        </p:txBody>
      </p:sp>
      <p:sp>
        <p:nvSpPr>
          <p:cNvPr id="22556" name="Slide Number Placeholder 1">
            <a:extLst>
              <a:ext uri="{FF2B5EF4-FFF2-40B4-BE49-F238E27FC236}">
                <a16:creationId xmlns:a16="http://schemas.microsoft.com/office/drawing/2014/main" id="{C10DA258-F7F4-4DC6-BB8F-20DC9F3678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E2B6245-589B-4660-96CD-25785D8FD4E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en-US" sz="10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BF08FC6-8283-414C-9B13-59C95FC1C6C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">
            <a:extLst>
              <a:ext uri="{FF2B5EF4-FFF2-40B4-BE49-F238E27FC236}">
                <a16:creationId xmlns:a16="http://schemas.microsoft.com/office/drawing/2014/main" id="{D00D5106-5112-4063-B591-F3BBCAA454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60451" name="Text Box 3">
            <a:extLst>
              <a:ext uri="{FF2B5EF4-FFF2-40B4-BE49-F238E27FC236}">
                <a16:creationId xmlns:a16="http://schemas.microsoft.com/office/drawing/2014/main" id="{C6C4FBA8-FD43-4510-BBAA-58BCABB67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0452" name="Text Box 4">
            <a:extLst>
              <a:ext uri="{FF2B5EF4-FFF2-40B4-BE49-F238E27FC236}">
                <a16:creationId xmlns:a16="http://schemas.microsoft.com/office/drawing/2014/main" id="{7B446DBF-2DF7-4F5B-AFA7-2DF519F2A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60453" name="Text Box 5">
            <a:extLst>
              <a:ext uri="{FF2B5EF4-FFF2-40B4-BE49-F238E27FC236}">
                <a16:creationId xmlns:a16="http://schemas.microsoft.com/office/drawing/2014/main" id="{352C9A30-C4AD-48CD-B90D-6ACCDDF54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60454" name="Text Box 6">
            <a:extLst>
              <a:ext uri="{FF2B5EF4-FFF2-40B4-BE49-F238E27FC236}">
                <a16:creationId xmlns:a16="http://schemas.microsoft.com/office/drawing/2014/main" id="{07FB9917-E407-4CDF-9BE6-13E84039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60455" name="Text Box 7">
            <a:extLst>
              <a:ext uri="{FF2B5EF4-FFF2-40B4-BE49-F238E27FC236}">
                <a16:creationId xmlns:a16="http://schemas.microsoft.com/office/drawing/2014/main" id="{3B98F270-F606-4B91-A8DF-4F96BD237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60456" name="Line 8">
            <a:extLst>
              <a:ext uri="{FF2B5EF4-FFF2-40B4-BE49-F238E27FC236}">
                <a16:creationId xmlns:a16="http://schemas.microsoft.com/office/drawing/2014/main" id="{C4AB33CD-66E5-4162-925C-389E1ABDE0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7" name="Line 9">
            <a:extLst>
              <a:ext uri="{FF2B5EF4-FFF2-40B4-BE49-F238E27FC236}">
                <a16:creationId xmlns:a16="http://schemas.microsoft.com/office/drawing/2014/main" id="{3EA0FCB6-2489-4C1A-B4D1-439D95254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8" name="Line 10">
            <a:extLst>
              <a:ext uri="{FF2B5EF4-FFF2-40B4-BE49-F238E27FC236}">
                <a16:creationId xmlns:a16="http://schemas.microsoft.com/office/drawing/2014/main" id="{574D77CE-0FDA-4F0A-9794-1BFB612DB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9" name="Line 11">
            <a:extLst>
              <a:ext uri="{FF2B5EF4-FFF2-40B4-BE49-F238E27FC236}">
                <a16:creationId xmlns:a16="http://schemas.microsoft.com/office/drawing/2014/main" id="{AFEF5065-0794-4827-8DB0-ED79B1FCE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60" name="Text Box 12">
            <a:extLst>
              <a:ext uri="{FF2B5EF4-FFF2-40B4-BE49-F238E27FC236}">
                <a16:creationId xmlns:a16="http://schemas.microsoft.com/office/drawing/2014/main" id="{F5439040-C5C6-410D-84D7-74802C7FD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75000"/>
                  </a:schemeClr>
                </a:solidFill>
              </a:rPr>
              <a:t>pt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Is the appearance of the ONH (</a:t>
            </a:r>
            <a:r>
              <a:rPr lang="en-US" altLang="en-US" sz="1600" i="1" dirty="0" err="1">
                <a:solidFill>
                  <a:schemeClr val="bg1">
                    <a:lumMod val="75000"/>
                  </a:schemeClr>
                </a:solidFill>
              </a:rPr>
              <a:t>ie</a:t>
            </a: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60461" name="Slide Number Placeholder 1">
            <a:extLst>
              <a:ext uri="{FF2B5EF4-FFF2-40B4-BE49-F238E27FC236}">
                <a16:creationId xmlns:a16="http://schemas.microsoft.com/office/drawing/2014/main" id="{251D6FDA-9510-4110-A843-145EFEED6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A68BDCA-A687-40CD-9E16-3143707236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100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8CA7860-8FDD-40F2-8ED5-D203541768C2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Image the pituitary region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7567F8-A1E2-4763-9F87-64D165EBC11B}"/>
              </a:ext>
            </a:extLst>
          </p:cNvPr>
          <p:cNvSpPr txBox="1"/>
          <p:nvPr/>
        </p:nvSpPr>
        <p:spPr>
          <a:xfrm>
            <a:off x="304800" y="2662297"/>
            <a:ext cx="8401050" cy="2062103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600" i="1" dirty="0">
                <a:solidFill>
                  <a:srgbClr val="0000FF"/>
                </a:solidFill>
              </a:rPr>
              <a:t>If a </a:t>
            </a:r>
            <a:r>
              <a:rPr lang="en-US" sz="1600" i="1" dirty="0" err="1">
                <a:solidFill>
                  <a:srgbClr val="0000FF"/>
                </a:solidFill>
              </a:rPr>
              <a:t>pt</a:t>
            </a:r>
            <a:r>
              <a:rPr lang="en-US" sz="1600" i="1" dirty="0">
                <a:solidFill>
                  <a:srgbClr val="0000FF"/>
                </a:solidFill>
              </a:rPr>
              <a:t> is not in the acute post-op setting as described, what diagnosis must be considered?</a:t>
            </a:r>
          </a:p>
          <a:p>
            <a:r>
              <a:rPr lang="en-US" sz="1600" dirty="0">
                <a:solidFill>
                  <a:srgbClr val="0000FF"/>
                </a:solidFill>
              </a:rPr>
              <a:t>Giant cell (aka temporal) arteritis (more on this </a:t>
            </a:r>
            <a:r>
              <a:rPr lang="en-US" sz="1600" dirty="0" err="1">
                <a:solidFill>
                  <a:srgbClr val="0000FF"/>
                </a:solidFill>
              </a:rPr>
              <a:t>dz</a:t>
            </a:r>
            <a:r>
              <a:rPr lang="en-US" sz="1600" dirty="0">
                <a:solidFill>
                  <a:srgbClr val="0000FF"/>
                </a:solidFill>
              </a:rPr>
              <a:t> very shortly)</a:t>
            </a:r>
            <a:endParaRPr lang="en-US" sz="1600" dirty="0">
              <a:solidFill>
                <a:schemeClr val="accent5">
                  <a:lumMod val="75000"/>
                </a:schemeClr>
              </a:solidFill>
            </a:endParaRPr>
          </a:p>
          <a:p>
            <a:endParaRPr lang="en-US" sz="1600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And again absent the acute post-op setting, what diagnosis should </a:t>
            </a:r>
            <a:r>
              <a:rPr lang="en-US" sz="1600" b="1" dirty="0">
                <a:solidFill>
                  <a:schemeClr val="accent5">
                    <a:lumMod val="75000"/>
                  </a:schemeClr>
                </a:solidFill>
              </a:rPr>
              <a:t>not</a:t>
            </a:r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 be considered?</a:t>
            </a:r>
          </a:p>
          <a:p>
            <a:r>
              <a:rPr lang="en-US" sz="1600" dirty="0" err="1">
                <a:solidFill>
                  <a:schemeClr val="accent5">
                    <a:lumMod val="75000"/>
                  </a:schemeClr>
                </a:solidFill>
              </a:rPr>
              <a:t>Nonarteritic</a:t>
            </a:r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 </a:t>
            </a:r>
            <a:r>
              <a:rPr lang="en-US" sz="1600" b="1" dirty="0">
                <a:solidFill>
                  <a:schemeClr val="accent5">
                    <a:lumMod val="75000"/>
                  </a:schemeClr>
                </a:solidFill>
              </a:rPr>
              <a:t>posterior</a:t>
            </a:r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 ischemic optic neuropathy</a:t>
            </a:r>
          </a:p>
          <a:p>
            <a:endParaRPr lang="en-US" sz="1600" i="1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Why shouldn’t a dx of </a:t>
            </a:r>
            <a:r>
              <a:rPr lang="en-US" sz="1600" i="1" dirty="0" err="1">
                <a:solidFill>
                  <a:schemeClr val="accent5">
                    <a:lumMod val="75000"/>
                  </a:schemeClr>
                </a:solidFill>
              </a:rPr>
              <a:t>nonarteritic</a:t>
            </a:r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 PION be considered?</a:t>
            </a:r>
          </a:p>
          <a:p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Because this essentially never happens</a:t>
            </a:r>
          </a:p>
        </p:txBody>
      </p:sp>
    </p:spTree>
    <p:extLst>
      <p:ext uri="{BB962C8B-B14F-4D97-AF65-F5344CB8AC3E}">
        <p14:creationId xmlns:p14="http://schemas.microsoft.com/office/powerpoint/2010/main" val="266787407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">
            <a:extLst>
              <a:ext uri="{FF2B5EF4-FFF2-40B4-BE49-F238E27FC236}">
                <a16:creationId xmlns:a16="http://schemas.microsoft.com/office/drawing/2014/main" id="{D00D5106-5112-4063-B591-F3BBCAA454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60451" name="Text Box 3">
            <a:extLst>
              <a:ext uri="{FF2B5EF4-FFF2-40B4-BE49-F238E27FC236}">
                <a16:creationId xmlns:a16="http://schemas.microsoft.com/office/drawing/2014/main" id="{C6C4FBA8-FD43-4510-BBAA-58BCABB67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0452" name="Text Box 4">
            <a:extLst>
              <a:ext uri="{FF2B5EF4-FFF2-40B4-BE49-F238E27FC236}">
                <a16:creationId xmlns:a16="http://schemas.microsoft.com/office/drawing/2014/main" id="{7B446DBF-2DF7-4F5B-AFA7-2DF519F2A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60453" name="Text Box 5">
            <a:extLst>
              <a:ext uri="{FF2B5EF4-FFF2-40B4-BE49-F238E27FC236}">
                <a16:creationId xmlns:a16="http://schemas.microsoft.com/office/drawing/2014/main" id="{352C9A30-C4AD-48CD-B90D-6ACCDDF54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60454" name="Text Box 6">
            <a:extLst>
              <a:ext uri="{FF2B5EF4-FFF2-40B4-BE49-F238E27FC236}">
                <a16:creationId xmlns:a16="http://schemas.microsoft.com/office/drawing/2014/main" id="{07FB9917-E407-4CDF-9BE6-13E84039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60455" name="Text Box 7">
            <a:extLst>
              <a:ext uri="{FF2B5EF4-FFF2-40B4-BE49-F238E27FC236}">
                <a16:creationId xmlns:a16="http://schemas.microsoft.com/office/drawing/2014/main" id="{3B98F270-F606-4B91-A8DF-4F96BD237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60456" name="Line 8">
            <a:extLst>
              <a:ext uri="{FF2B5EF4-FFF2-40B4-BE49-F238E27FC236}">
                <a16:creationId xmlns:a16="http://schemas.microsoft.com/office/drawing/2014/main" id="{C4AB33CD-66E5-4162-925C-389E1ABDE0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7" name="Line 9">
            <a:extLst>
              <a:ext uri="{FF2B5EF4-FFF2-40B4-BE49-F238E27FC236}">
                <a16:creationId xmlns:a16="http://schemas.microsoft.com/office/drawing/2014/main" id="{3EA0FCB6-2489-4C1A-B4D1-439D95254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8" name="Line 10">
            <a:extLst>
              <a:ext uri="{FF2B5EF4-FFF2-40B4-BE49-F238E27FC236}">
                <a16:creationId xmlns:a16="http://schemas.microsoft.com/office/drawing/2014/main" id="{574D77CE-0FDA-4F0A-9794-1BFB612DB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9" name="Line 11">
            <a:extLst>
              <a:ext uri="{FF2B5EF4-FFF2-40B4-BE49-F238E27FC236}">
                <a16:creationId xmlns:a16="http://schemas.microsoft.com/office/drawing/2014/main" id="{AFEF5065-0794-4827-8DB0-ED79B1FCE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60" name="Text Box 12">
            <a:extLst>
              <a:ext uri="{FF2B5EF4-FFF2-40B4-BE49-F238E27FC236}">
                <a16:creationId xmlns:a16="http://schemas.microsoft.com/office/drawing/2014/main" id="{F5439040-C5C6-410D-84D7-74802C7FD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75000"/>
                  </a:schemeClr>
                </a:solidFill>
              </a:rPr>
              <a:t>pt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Is the appearance of the ONH (</a:t>
            </a:r>
            <a:r>
              <a:rPr lang="en-US" altLang="en-US" sz="1600" i="1" dirty="0" err="1">
                <a:solidFill>
                  <a:schemeClr val="bg1">
                    <a:lumMod val="75000"/>
                  </a:schemeClr>
                </a:solidFill>
              </a:rPr>
              <a:t>ie</a:t>
            </a: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60461" name="Slide Number Placeholder 1">
            <a:extLst>
              <a:ext uri="{FF2B5EF4-FFF2-40B4-BE49-F238E27FC236}">
                <a16:creationId xmlns:a16="http://schemas.microsoft.com/office/drawing/2014/main" id="{251D6FDA-9510-4110-A843-145EFEED6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A68BDCA-A687-40CD-9E16-3143707236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101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8CA7860-8FDD-40F2-8ED5-D203541768C2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Image the pituitary region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7567F8-A1E2-4763-9F87-64D165EBC11B}"/>
              </a:ext>
            </a:extLst>
          </p:cNvPr>
          <p:cNvSpPr txBox="1"/>
          <p:nvPr/>
        </p:nvSpPr>
        <p:spPr>
          <a:xfrm>
            <a:off x="304800" y="2662297"/>
            <a:ext cx="8401050" cy="2062103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600" i="1" dirty="0">
                <a:solidFill>
                  <a:srgbClr val="0000FF"/>
                </a:solidFill>
              </a:rPr>
              <a:t>If a </a:t>
            </a:r>
            <a:r>
              <a:rPr lang="en-US" sz="1600" i="1" dirty="0" err="1">
                <a:solidFill>
                  <a:srgbClr val="0000FF"/>
                </a:solidFill>
              </a:rPr>
              <a:t>pt</a:t>
            </a:r>
            <a:r>
              <a:rPr lang="en-US" sz="1600" i="1" dirty="0">
                <a:solidFill>
                  <a:srgbClr val="0000FF"/>
                </a:solidFill>
              </a:rPr>
              <a:t> is not in the acute post-op setting as described, what diagnosis must be considered?</a:t>
            </a:r>
          </a:p>
          <a:p>
            <a:r>
              <a:rPr lang="en-US" sz="1600" dirty="0">
                <a:solidFill>
                  <a:srgbClr val="0000FF"/>
                </a:solidFill>
              </a:rPr>
              <a:t>Giant cell (aka temporal) arteritis (more on this </a:t>
            </a:r>
            <a:r>
              <a:rPr lang="en-US" sz="1600" dirty="0" err="1">
                <a:solidFill>
                  <a:srgbClr val="0000FF"/>
                </a:solidFill>
              </a:rPr>
              <a:t>dz</a:t>
            </a:r>
            <a:r>
              <a:rPr lang="en-US" sz="1600" dirty="0">
                <a:solidFill>
                  <a:srgbClr val="0000FF"/>
                </a:solidFill>
              </a:rPr>
              <a:t> very shortly)</a:t>
            </a:r>
          </a:p>
          <a:p>
            <a:endParaRPr lang="en-US" sz="1600" dirty="0">
              <a:solidFill>
                <a:srgbClr val="0000FF"/>
              </a:solidFill>
            </a:endParaRPr>
          </a:p>
          <a:p>
            <a:r>
              <a:rPr lang="en-US" sz="1600" i="1" dirty="0">
                <a:solidFill>
                  <a:srgbClr val="0000FF"/>
                </a:solidFill>
              </a:rPr>
              <a:t>And again absent the acute post-op setting, what diagnosis should </a:t>
            </a:r>
            <a:r>
              <a:rPr lang="en-US" sz="1600" b="1" dirty="0">
                <a:solidFill>
                  <a:srgbClr val="0000FF"/>
                </a:solidFill>
              </a:rPr>
              <a:t>not</a:t>
            </a:r>
            <a:r>
              <a:rPr lang="en-US" sz="1600" i="1" dirty="0">
                <a:solidFill>
                  <a:srgbClr val="0000FF"/>
                </a:solidFill>
              </a:rPr>
              <a:t> be considered?</a:t>
            </a:r>
            <a:endParaRPr lang="en-US" sz="1600" i="1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600" dirty="0" err="1">
                <a:solidFill>
                  <a:schemeClr val="accent5">
                    <a:lumMod val="75000"/>
                  </a:schemeClr>
                </a:solidFill>
              </a:rPr>
              <a:t>Nonarteritic</a:t>
            </a:r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 </a:t>
            </a:r>
            <a:r>
              <a:rPr lang="en-US" sz="1600" b="1" dirty="0">
                <a:solidFill>
                  <a:schemeClr val="accent5">
                    <a:lumMod val="75000"/>
                  </a:schemeClr>
                </a:solidFill>
              </a:rPr>
              <a:t>posterior</a:t>
            </a:r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 ischemic optic neuropathy</a:t>
            </a:r>
          </a:p>
          <a:p>
            <a:endParaRPr lang="en-US" sz="1600" i="1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Why shouldn’t a dx of </a:t>
            </a:r>
            <a:r>
              <a:rPr lang="en-US" sz="1600" i="1" dirty="0" err="1">
                <a:solidFill>
                  <a:schemeClr val="accent5">
                    <a:lumMod val="75000"/>
                  </a:schemeClr>
                </a:solidFill>
              </a:rPr>
              <a:t>nonarteritic</a:t>
            </a:r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 PION be considered?</a:t>
            </a:r>
          </a:p>
          <a:p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Because this essentially never happens</a:t>
            </a:r>
          </a:p>
        </p:txBody>
      </p:sp>
    </p:spTree>
    <p:extLst>
      <p:ext uri="{BB962C8B-B14F-4D97-AF65-F5344CB8AC3E}">
        <p14:creationId xmlns:p14="http://schemas.microsoft.com/office/powerpoint/2010/main" val="2121178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">
            <a:extLst>
              <a:ext uri="{FF2B5EF4-FFF2-40B4-BE49-F238E27FC236}">
                <a16:creationId xmlns:a16="http://schemas.microsoft.com/office/drawing/2014/main" id="{D00D5106-5112-4063-B591-F3BBCAA454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60451" name="Text Box 3">
            <a:extLst>
              <a:ext uri="{FF2B5EF4-FFF2-40B4-BE49-F238E27FC236}">
                <a16:creationId xmlns:a16="http://schemas.microsoft.com/office/drawing/2014/main" id="{C6C4FBA8-FD43-4510-BBAA-58BCABB67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0452" name="Text Box 4">
            <a:extLst>
              <a:ext uri="{FF2B5EF4-FFF2-40B4-BE49-F238E27FC236}">
                <a16:creationId xmlns:a16="http://schemas.microsoft.com/office/drawing/2014/main" id="{7B446DBF-2DF7-4F5B-AFA7-2DF519F2A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60453" name="Text Box 5">
            <a:extLst>
              <a:ext uri="{FF2B5EF4-FFF2-40B4-BE49-F238E27FC236}">
                <a16:creationId xmlns:a16="http://schemas.microsoft.com/office/drawing/2014/main" id="{352C9A30-C4AD-48CD-B90D-6ACCDDF54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60454" name="Text Box 6">
            <a:extLst>
              <a:ext uri="{FF2B5EF4-FFF2-40B4-BE49-F238E27FC236}">
                <a16:creationId xmlns:a16="http://schemas.microsoft.com/office/drawing/2014/main" id="{07FB9917-E407-4CDF-9BE6-13E84039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60455" name="Text Box 7">
            <a:extLst>
              <a:ext uri="{FF2B5EF4-FFF2-40B4-BE49-F238E27FC236}">
                <a16:creationId xmlns:a16="http://schemas.microsoft.com/office/drawing/2014/main" id="{3B98F270-F606-4B91-A8DF-4F96BD237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60456" name="Line 8">
            <a:extLst>
              <a:ext uri="{FF2B5EF4-FFF2-40B4-BE49-F238E27FC236}">
                <a16:creationId xmlns:a16="http://schemas.microsoft.com/office/drawing/2014/main" id="{C4AB33CD-66E5-4162-925C-389E1ABDE0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7" name="Line 9">
            <a:extLst>
              <a:ext uri="{FF2B5EF4-FFF2-40B4-BE49-F238E27FC236}">
                <a16:creationId xmlns:a16="http://schemas.microsoft.com/office/drawing/2014/main" id="{3EA0FCB6-2489-4C1A-B4D1-439D95254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8" name="Line 10">
            <a:extLst>
              <a:ext uri="{FF2B5EF4-FFF2-40B4-BE49-F238E27FC236}">
                <a16:creationId xmlns:a16="http://schemas.microsoft.com/office/drawing/2014/main" id="{574D77CE-0FDA-4F0A-9794-1BFB612DB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9" name="Line 11">
            <a:extLst>
              <a:ext uri="{FF2B5EF4-FFF2-40B4-BE49-F238E27FC236}">
                <a16:creationId xmlns:a16="http://schemas.microsoft.com/office/drawing/2014/main" id="{AFEF5065-0794-4827-8DB0-ED79B1FCE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60" name="Text Box 12">
            <a:extLst>
              <a:ext uri="{FF2B5EF4-FFF2-40B4-BE49-F238E27FC236}">
                <a16:creationId xmlns:a16="http://schemas.microsoft.com/office/drawing/2014/main" id="{F5439040-C5C6-410D-84D7-74802C7FD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75000"/>
                  </a:schemeClr>
                </a:solidFill>
              </a:rPr>
              <a:t>pt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Is the appearance of the ONH (</a:t>
            </a:r>
            <a:r>
              <a:rPr lang="en-US" altLang="en-US" sz="1600" i="1" dirty="0" err="1">
                <a:solidFill>
                  <a:schemeClr val="bg1">
                    <a:lumMod val="75000"/>
                  </a:schemeClr>
                </a:solidFill>
              </a:rPr>
              <a:t>ie</a:t>
            </a: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60461" name="Slide Number Placeholder 1">
            <a:extLst>
              <a:ext uri="{FF2B5EF4-FFF2-40B4-BE49-F238E27FC236}">
                <a16:creationId xmlns:a16="http://schemas.microsoft.com/office/drawing/2014/main" id="{251D6FDA-9510-4110-A843-145EFEED6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A68BDCA-A687-40CD-9E16-3143707236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102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8CA7860-8FDD-40F2-8ED5-D203541768C2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Image the pituitary region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7567F8-A1E2-4763-9F87-64D165EBC11B}"/>
              </a:ext>
            </a:extLst>
          </p:cNvPr>
          <p:cNvSpPr txBox="1"/>
          <p:nvPr/>
        </p:nvSpPr>
        <p:spPr>
          <a:xfrm>
            <a:off x="304800" y="2662297"/>
            <a:ext cx="8401050" cy="2062103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600" i="1" dirty="0">
                <a:solidFill>
                  <a:srgbClr val="0000FF"/>
                </a:solidFill>
              </a:rPr>
              <a:t>If a </a:t>
            </a:r>
            <a:r>
              <a:rPr lang="en-US" sz="1600" i="1" dirty="0" err="1">
                <a:solidFill>
                  <a:srgbClr val="0000FF"/>
                </a:solidFill>
              </a:rPr>
              <a:t>pt</a:t>
            </a:r>
            <a:r>
              <a:rPr lang="en-US" sz="1600" i="1" dirty="0">
                <a:solidFill>
                  <a:srgbClr val="0000FF"/>
                </a:solidFill>
              </a:rPr>
              <a:t> is not in the acute post-op setting as described, what diagnosis must be considered?</a:t>
            </a:r>
          </a:p>
          <a:p>
            <a:r>
              <a:rPr lang="en-US" sz="1600" dirty="0">
                <a:solidFill>
                  <a:srgbClr val="0000FF"/>
                </a:solidFill>
              </a:rPr>
              <a:t>Giant cell (aka temporal) arteritis (more on this </a:t>
            </a:r>
            <a:r>
              <a:rPr lang="en-US" sz="1600" dirty="0" err="1">
                <a:solidFill>
                  <a:srgbClr val="0000FF"/>
                </a:solidFill>
              </a:rPr>
              <a:t>dz</a:t>
            </a:r>
            <a:r>
              <a:rPr lang="en-US" sz="1600" dirty="0">
                <a:solidFill>
                  <a:srgbClr val="0000FF"/>
                </a:solidFill>
              </a:rPr>
              <a:t> very shortly)</a:t>
            </a:r>
          </a:p>
          <a:p>
            <a:endParaRPr lang="en-US" sz="1600" dirty="0">
              <a:solidFill>
                <a:srgbClr val="0000FF"/>
              </a:solidFill>
            </a:endParaRPr>
          </a:p>
          <a:p>
            <a:r>
              <a:rPr lang="en-US" sz="1600" i="1" dirty="0">
                <a:solidFill>
                  <a:srgbClr val="0000FF"/>
                </a:solidFill>
              </a:rPr>
              <a:t>And again absent the acute post-op setting, what diagnosis should </a:t>
            </a:r>
            <a:r>
              <a:rPr lang="en-US" sz="1600" b="1" dirty="0">
                <a:solidFill>
                  <a:srgbClr val="0000FF"/>
                </a:solidFill>
              </a:rPr>
              <a:t>not</a:t>
            </a:r>
            <a:r>
              <a:rPr lang="en-US" sz="1600" i="1" dirty="0">
                <a:solidFill>
                  <a:srgbClr val="0000FF"/>
                </a:solidFill>
              </a:rPr>
              <a:t> be considered?</a:t>
            </a:r>
          </a:p>
          <a:p>
            <a:r>
              <a:rPr lang="en-US" sz="1600" dirty="0" err="1">
                <a:solidFill>
                  <a:srgbClr val="0000FF"/>
                </a:solidFill>
              </a:rPr>
              <a:t>Nonarteritic</a:t>
            </a:r>
            <a:r>
              <a:rPr lang="en-US" sz="1600" dirty="0">
                <a:solidFill>
                  <a:srgbClr val="0000FF"/>
                </a:solidFill>
              </a:rPr>
              <a:t> </a:t>
            </a:r>
            <a:r>
              <a:rPr lang="en-US" sz="1600" b="1" dirty="0">
                <a:solidFill>
                  <a:srgbClr val="0000FF"/>
                </a:solidFill>
              </a:rPr>
              <a:t>posterior</a:t>
            </a:r>
            <a:r>
              <a:rPr lang="en-US" sz="1600" dirty="0">
                <a:solidFill>
                  <a:srgbClr val="0000FF"/>
                </a:solidFill>
              </a:rPr>
              <a:t> ischemic optic neuropathy</a:t>
            </a:r>
            <a:endParaRPr lang="en-US" sz="1600" dirty="0">
              <a:solidFill>
                <a:schemeClr val="accent5">
                  <a:lumMod val="75000"/>
                </a:schemeClr>
              </a:solidFill>
            </a:endParaRPr>
          </a:p>
          <a:p>
            <a:endParaRPr lang="en-US" sz="1600" i="1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Why shouldn’t a dx of </a:t>
            </a:r>
            <a:r>
              <a:rPr lang="en-US" sz="1600" i="1" dirty="0" err="1">
                <a:solidFill>
                  <a:schemeClr val="accent5">
                    <a:lumMod val="75000"/>
                  </a:schemeClr>
                </a:solidFill>
              </a:rPr>
              <a:t>nonarteritic</a:t>
            </a:r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 PION be considered?</a:t>
            </a:r>
          </a:p>
          <a:p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Because this essentially never happens</a:t>
            </a:r>
          </a:p>
        </p:txBody>
      </p:sp>
    </p:spTree>
    <p:extLst>
      <p:ext uri="{BB962C8B-B14F-4D97-AF65-F5344CB8AC3E}">
        <p14:creationId xmlns:p14="http://schemas.microsoft.com/office/powerpoint/2010/main" val="111458986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">
            <a:extLst>
              <a:ext uri="{FF2B5EF4-FFF2-40B4-BE49-F238E27FC236}">
                <a16:creationId xmlns:a16="http://schemas.microsoft.com/office/drawing/2014/main" id="{D00D5106-5112-4063-B591-F3BBCAA454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60451" name="Text Box 3">
            <a:extLst>
              <a:ext uri="{FF2B5EF4-FFF2-40B4-BE49-F238E27FC236}">
                <a16:creationId xmlns:a16="http://schemas.microsoft.com/office/drawing/2014/main" id="{C6C4FBA8-FD43-4510-BBAA-58BCABB67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0452" name="Text Box 4">
            <a:extLst>
              <a:ext uri="{FF2B5EF4-FFF2-40B4-BE49-F238E27FC236}">
                <a16:creationId xmlns:a16="http://schemas.microsoft.com/office/drawing/2014/main" id="{7B446DBF-2DF7-4F5B-AFA7-2DF519F2A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60453" name="Text Box 5">
            <a:extLst>
              <a:ext uri="{FF2B5EF4-FFF2-40B4-BE49-F238E27FC236}">
                <a16:creationId xmlns:a16="http://schemas.microsoft.com/office/drawing/2014/main" id="{352C9A30-C4AD-48CD-B90D-6ACCDDF54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60454" name="Text Box 6">
            <a:extLst>
              <a:ext uri="{FF2B5EF4-FFF2-40B4-BE49-F238E27FC236}">
                <a16:creationId xmlns:a16="http://schemas.microsoft.com/office/drawing/2014/main" id="{07FB9917-E407-4CDF-9BE6-13E84039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60455" name="Text Box 7">
            <a:extLst>
              <a:ext uri="{FF2B5EF4-FFF2-40B4-BE49-F238E27FC236}">
                <a16:creationId xmlns:a16="http://schemas.microsoft.com/office/drawing/2014/main" id="{3B98F270-F606-4B91-A8DF-4F96BD237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60456" name="Line 8">
            <a:extLst>
              <a:ext uri="{FF2B5EF4-FFF2-40B4-BE49-F238E27FC236}">
                <a16:creationId xmlns:a16="http://schemas.microsoft.com/office/drawing/2014/main" id="{C4AB33CD-66E5-4162-925C-389E1ABDE0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7" name="Line 9">
            <a:extLst>
              <a:ext uri="{FF2B5EF4-FFF2-40B4-BE49-F238E27FC236}">
                <a16:creationId xmlns:a16="http://schemas.microsoft.com/office/drawing/2014/main" id="{3EA0FCB6-2489-4C1A-B4D1-439D95254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8" name="Line 10">
            <a:extLst>
              <a:ext uri="{FF2B5EF4-FFF2-40B4-BE49-F238E27FC236}">
                <a16:creationId xmlns:a16="http://schemas.microsoft.com/office/drawing/2014/main" id="{574D77CE-0FDA-4F0A-9794-1BFB612DB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9" name="Line 11">
            <a:extLst>
              <a:ext uri="{FF2B5EF4-FFF2-40B4-BE49-F238E27FC236}">
                <a16:creationId xmlns:a16="http://schemas.microsoft.com/office/drawing/2014/main" id="{AFEF5065-0794-4827-8DB0-ED79B1FCE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60" name="Text Box 12">
            <a:extLst>
              <a:ext uri="{FF2B5EF4-FFF2-40B4-BE49-F238E27FC236}">
                <a16:creationId xmlns:a16="http://schemas.microsoft.com/office/drawing/2014/main" id="{F5439040-C5C6-410D-84D7-74802C7FD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75000"/>
                  </a:schemeClr>
                </a:solidFill>
              </a:rPr>
              <a:t>pt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Is the appearance of the ONH (</a:t>
            </a:r>
            <a:r>
              <a:rPr lang="en-US" altLang="en-US" sz="1600" i="1" dirty="0" err="1">
                <a:solidFill>
                  <a:schemeClr val="bg1">
                    <a:lumMod val="75000"/>
                  </a:schemeClr>
                </a:solidFill>
              </a:rPr>
              <a:t>ie</a:t>
            </a: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60461" name="Slide Number Placeholder 1">
            <a:extLst>
              <a:ext uri="{FF2B5EF4-FFF2-40B4-BE49-F238E27FC236}">
                <a16:creationId xmlns:a16="http://schemas.microsoft.com/office/drawing/2014/main" id="{251D6FDA-9510-4110-A843-145EFEED6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A68BDCA-A687-40CD-9E16-3143707236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103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8CA7860-8FDD-40F2-8ED5-D203541768C2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Image the pituitary region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7567F8-A1E2-4763-9F87-64D165EBC11B}"/>
              </a:ext>
            </a:extLst>
          </p:cNvPr>
          <p:cNvSpPr txBox="1"/>
          <p:nvPr/>
        </p:nvSpPr>
        <p:spPr>
          <a:xfrm>
            <a:off x="304800" y="2662297"/>
            <a:ext cx="8401050" cy="2062103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600" i="1" dirty="0">
                <a:solidFill>
                  <a:srgbClr val="0000FF"/>
                </a:solidFill>
              </a:rPr>
              <a:t>If a </a:t>
            </a:r>
            <a:r>
              <a:rPr lang="en-US" sz="1600" i="1" dirty="0" err="1">
                <a:solidFill>
                  <a:srgbClr val="0000FF"/>
                </a:solidFill>
              </a:rPr>
              <a:t>pt</a:t>
            </a:r>
            <a:r>
              <a:rPr lang="en-US" sz="1600" i="1" dirty="0">
                <a:solidFill>
                  <a:srgbClr val="0000FF"/>
                </a:solidFill>
              </a:rPr>
              <a:t> is not in the acute post-op setting as described, what diagnosis must be considered?</a:t>
            </a:r>
          </a:p>
          <a:p>
            <a:r>
              <a:rPr lang="en-US" sz="1600" dirty="0">
                <a:solidFill>
                  <a:srgbClr val="0000FF"/>
                </a:solidFill>
              </a:rPr>
              <a:t>Giant cell (aka temporal) arteritis (more on this </a:t>
            </a:r>
            <a:r>
              <a:rPr lang="en-US" sz="1600" dirty="0" err="1">
                <a:solidFill>
                  <a:srgbClr val="0000FF"/>
                </a:solidFill>
              </a:rPr>
              <a:t>dz</a:t>
            </a:r>
            <a:r>
              <a:rPr lang="en-US" sz="1600" dirty="0">
                <a:solidFill>
                  <a:srgbClr val="0000FF"/>
                </a:solidFill>
              </a:rPr>
              <a:t> very shortly)</a:t>
            </a:r>
          </a:p>
          <a:p>
            <a:endParaRPr lang="en-US" sz="1600" dirty="0">
              <a:solidFill>
                <a:srgbClr val="0000FF"/>
              </a:solidFill>
            </a:endParaRPr>
          </a:p>
          <a:p>
            <a:r>
              <a:rPr lang="en-US" sz="1600" i="1" dirty="0">
                <a:solidFill>
                  <a:srgbClr val="0000FF"/>
                </a:solidFill>
              </a:rPr>
              <a:t>And again absent the acute post-op setting, what diagnosis should </a:t>
            </a:r>
            <a:r>
              <a:rPr lang="en-US" sz="1600" b="1" dirty="0">
                <a:solidFill>
                  <a:srgbClr val="0000FF"/>
                </a:solidFill>
              </a:rPr>
              <a:t>not</a:t>
            </a:r>
            <a:r>
              <a:rPr lang="en-US" sz="1600" i="1" dirty="0">
                <a:solidFill>
                  <a:srgbClr val="0000FF"/>
                </a:solidFill>
              </a:rPr>
              <a:t> be considered?</a:t>
            </a:r>
          </a:p>
          <a:p>
            <a:r>
              <a:rPr lang="en-US" sz="1600" dirty="0" err="1">
                <a:solidFill>
                  <a:srgbClr val="0000FF"/>
                </a:solidFill>
              </a:rPr>
              <a:t>Nonarteritic</a:t>
            </a:r>
            <a:r>
              <a:rPr lang="en-US" sz="1600" dirty="0">
                <a:solidFill>
                  <a:srgbClr val="0000FF"/>
                </a:solidFill>
              </a:rPr>
              <a:t> </a:t>
            </a:r>
            <a:r>
              <a:rPr lang="en-US" sz="1600" b="1" dirty="0">
                <a:solidFill>
                  <a:srgbClr val="0000FF"/>
                </a:solidFill>
              </a:rPr>
              <a:t>posterior</a:t>
            </a:r>
            <a:r>
              <a:rPr lang="en-US" sz="1600" dirty="0">
                <a:solidFill>
                  <a:srgbClr val="0000FF"/>
                </a:solidFill>
              </a:rPr>
              <a:t> ischemic optic neuropathy</a:t>
            </a:r>
          </a:p>
          <a:p>
            <a:endParaRPr lang="en-US" sz="1600" i="1" dirty="0">
              <a:solidFill>
                <a:srgbClr val="0000FF"/>
              </a:solidFill>
            </a:endParaRPr>
          </a:p>
          <a:p>
            <a:r>
              <a:rPr lang="en-US" sz="1600" i="1" dirty="0">
                <a:solidFill>
                  <a:srgbClr val="0000FF"/>
                </a:solidFill>
              </a:rPr>
              <a:t>Why shouldn’t a dx of </a:t>
            </a:r>
            <a:r>
              <a:rPr lang="en-US" sz="1600" i="1" dirty="0" err="1">
                <a:solidFill>
                  <a:srgbClr val="0000FF"/>
                </a:solidFill>
              </a:rPr>
              <a:t>nonarteritic</a:t>
            </a:r>
            <a:r>
              <a:rPr lang="en-US" sz="1600" i="1" dirty="0">
                <a:solidFill>
                  <a:srgbClr val="0000FF"/>
                </a:solidFill>
              </a:rPr>
              <a:t> PION be considered?</a:t>
            </a:r>
            <a:endParaRPr lang="en-US" sz="1600" i="1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Because this essentially never happens</a:t>
            </a:r>
          </a:p>
        </p:txBody>
      </p:sp>
    </p:spTree>
    <p:extLst>
      <p:ext uri="{BB962C8B-B14F-4D97-AF65-F5344CB8AC3E}">
        <p14:creationId xmlns:p14="http://schemas.microsoft.com/office/powerpoint/2010/main" val="167514441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">
            <a:extLst>
              <a:ext uri="{FF2B5EF4-FFF2-40B4-BE49-F238E27FC236}">
                <a16:creationId xmlns:a16="http://schemas.microsoft.com/office/drawing/2014/main" id="{D00D5106-5112-4063-B591-F3BBCAA454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60451" name="Text Box 3">
            <a:extLst>
              <a:ext uri="{FF2B5EF4-FFF2-40B4-BE49-F238E27FC236}">
                <a16:creationId xmlns:a16="http://schemas.microsoft.com/office/drawing/2014/main" id="{C6C4FBA8-FD43-4510-BBAA-58BCABB67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0452" name="Text Box 4">
            <a:extLst>
              <a:ext uri="{FF2B5EF4-FFF2-40B4-BE49-F238E27FC236}">
                <a16:creationId xmlns:a16="http://schemas.microsoft.com/office/drawing/2014/main" id="{7B446DBF-2DF7-4F5B-AFA7-2DF519F2A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60453" name="Text Box 5">
            <a:extLst>
              <a:ext uri="{FF2B5EF4-FFF2-40B4-BE49-F238E27FC236}">
                <a16:creationId xmlns:a16="http://schemas.microsoft.com/office/drawing/2014/main" id="{352C9A30-C4AD-48CD-B90D-6ACCDDF54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60454" name="Text Box 6">
            <a:extLst>
              <a:ext uri="{FF2B5EF4-FFF2-40B4-BE49-F238E27FC236}">
                <a16:creationId xmlns:a16="http://schemas.microsoft.com/office/drawing/2014/main" id="{07FB9917-E407-4CDF-9BE6-13E84039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60455" name="Text Box 7">
            <a:extLst>
              <a:ext uri="{FF2B5EF4-FFF2-40B4-BE49-F238E27FC236}">
                <a16:creationId xmlns:a16="http://schemas.microsoft.com/office/drawing/2014/main" id="{3B98F270-F606-4B91-A8DF-4F96BD237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60456" name="Line 8">
            <a:extLst>
              <a:ext uri="{FF2B5EF4-FFF2-40B4-BE49-F238E27FC236}">
                <a16:creationId xmlns:a16="http://schemas.microsoft.com/office/drawing/2014/main" id="{C4AB33CD-66E5-4162-925C-389E1ABDE0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7" name="Line 9">
            <a:extLst>
              <a:ext uri="{FF2B5EF4-FFF2-40B4-BE49-F238E27FC236}">
                <a16:creationId xmlns:a16="http://schemas.microsoft.com/office/drawing/2014/main" id="{3EA0FCB6-2489-4C1A-B4D1-439D95254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8" name="Line 10">
            <a:extLst>
              <a:ext uri="{FF2B5EF4-FFF2-40B4-BE49-F238E27FC236}">
                <a16:creationId xmlns:a16="http://schemas.microsoft.com/office/drawing/2014/main" id="{574D77CE-0FDA-4F0A-9794-1BFB612DB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9" name="Line 11">
            <a:extLst>
              <a:ext uri="{FF2B5EF4-FFF2-40B4-BE49-F238E27FC236}">
                <a16:creationId xmlns:a16="http://schemas.microsoft.com/office/drawing/2014/main" id="{AFEF5065-0794-4827-8DB0-ED79B1FCE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60" name="Text Box 12">
            <a:extLst>
              <a:ext uri="{FF2B5EF4-FFF2-40B4-BE49-F238E27FC236}">
                <a16:creationId xmlns:a16="http://schemas.microsoft.com/office/drawing/2014/main" id="{F5439040-C5C6-410D-84D7-74802C7FD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75000"/>
                  </a:schemeClr>
                </a:solidFill>
              </a:rPr>
              <a:t>pt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Is the appearance of the ONH (</a:t>
            </a:r>
            <a:r>
              <a:rPr lang="en-US" altLang="en-US" sz="1600" i="1" dirty="0" err="1">
                <a:solidFill>
                  <a:schemeClr val="bg1">
                    <a:lumMod val="75000"/>
                  </a:schemeClr>
                </a:solidFill>
              </a:rPr>
              <a:t>ie</a:t>
            </a: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60461" name="Slide Number Placeholder 1">
            <a:extLst>
              <a:ext uri="{FF2B5EF4-FFF2-40B4-BE49-F238E27FC236}">
                <a16:creationId xmlns:a16="http://schemas.microsoft.com/office/drawing/2014/main" id="{251D6FDA-9510-4110-A843-145EFEED6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A68BDCA-A687-40CD-9E16-3143707236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104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8CA7860-8FDD-40F2-8ED5-D203541768C2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Image the pituitary region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7567F8-A1E2-4763-9F87-64D165EBC11B}"/>
              </a:ext>
            </a:extLst>
          </p:cNvPr>
          <p:cNvSpPr txBox="1"/>
          <p:nvPr/>
        </p:nvSpPr>
        <p:spPr>
          <a:xfrm>
            <a:off x="304800" y="2662297"/>
            <a:ext cx="8401050" cy="2062103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600" i="1" dirty="0">
                <a:solidFill>
                  <a:srgbClr val="0000FF"/>
                </a:solidFill>
              </a:rPr>
              <a:t>If a </a:t>
            </a:r>
            <a:r>
              <a:rPr lang="en-US" sz="1600" i="1" dirty="0" err="1">
                <a:solidFill>
                  <a:srgbClr val="0000FF"/>
                </a:solidFill>
              </a:rPr>
              <a:t>pt</a:t>
            </a:r>
            <a:r>
              <a:rPr lang="en-US" sz="1600" i="1" dirty="0">
                <a:solidFill>
                  <a:srgbClr val="0000FF"/>
                </a:solidFill>
              </a:rPr>
              <a:t> is not in the acute post-op setting as described, what diagnosis must be considered?</a:t>
            </a:r>
          </a:p>
          <a:p>
            <a:r>
              <a:rPr lang="en-US" sz="1600" dirty="0">
                <a:solidFill>
                  <a:srgbClr val="0000FF"/>
                </a:solidFill>
              </a:rPr>
              <a:t>Giant cell (aka temporal) arteritis (more on this </a:t>
            </a:r>
            <a:r>
              <a:rPr lang="en-US" sz="1600" dirty="0" err="1">
                <a:solidFill>
                  <a:srgbClr val="0000FF"/>
                </a:solidFill>
              </a:rPr>
              <a:t>dz</a:t>
            </a:r>
            <a:r>
              <a:rPr lang="en-US" sz="1600" dirty="0">
                <a:solidFill>
                  <a:srgbClr val="0000FF"/>
                </a:solidFill>
              </a:rPr>
              <a:t> very shortly)</a:t>
            </a:r>
          </a:p>
          <a:p>
            <a:endParaRPr lang="en-US" sz="1600" dirty="0">
              <a:solidFill>
                <a:srgbClr val="0000FF"/>
              </a:solidFill>
            </a:endParaRPr>
          </a:p>
          <a:p>
            <a:r>
              <a:rPr lang="en-US" sz="1600" i="1" dirty="0">
                <a:solidFill>
                  <a:srgbClr val="0000FF"/>
                </a:solidFill>
              </a:rPr>
              <a:t>And again absent the acute post-op setting, what diagnosis should </a:t>
            </a:r>
            <a:r>
              <a:rPr lang="en-US" sz="1600" b="1" dirty="0">
                <a:solidFill>
                  <a:srgbClr val="0000FF"/>
                </a:solidFill>
              </a:rPr>
              <a:t>not</a:t>
            </a:r>
            <a:r>
              <a:rPr lang="en-US" sz="1600" i="1" dirty="0">
                <a:solidFill>
                  <a:srgbClr val="0000FF"/>
                </a:solidFill>
              </a:rPr>
              <a:t> be considered?</a:t>
            </a:r>
          </a:p>
          <a:p>
            <a:r>
              <a:rPr lang="en-US" sz="1600" dirty="0" err="1">
                <a:solidFill>
                  <a:srgbClr val="0000FF"/>
                </a:solidFill>
              </a:rPr>
              <a:t>Nonarteritic</a:t>
            </a:r>
            <a:r>
              <a:rPr lang="en-US" sz="1600" dirty="0">
                <a:solidFill>
                  <a:srgbClr val="0000FF"/>
                </a:solidFill>
              </a:rPr>
              <a:t> </a:t>
            </a:r>
            <a:r>
              <a:rPr lang="en-US" sz="1600" b="1" dirty="0">
                <a:solidFill>
                  <a:srgbClr val="0000FF"/>
                </a:solidFill>
              </a:rPr>
              <a:t>posterior</a:t>
            </a:r>
            <a:r>
              <a:rPr lang="en-US" sz="1600" dirty="0">
                <a:solidFill>
                  <a:srgbClr val="0000FF"/>
                </a:solidFill>
              </a:rPr>
              <a:t> ischemic optic neuropathy</a:t>
            </a:r>
          </a:p>
          <a:p>
            <a:endParaRPr lang="en-US" sz="1600" i="1" dirty="0">
              <a:solidFill>
                <a:srgbClr val="0000FF"/>
              </a:solidFill>
            </a:endParaRPr>
          </a:p>
          <a:p>
            <a:r>
              <a:rPr lang="en-US" sz="1600" i="1" dirty="0">
                <a:solidFill>
                  <a:srgbClr val="0000FF"/>
                </a:solidFill>
              </a:rPr>
              <a:t>Why shouldn’t a dx of </a:t>
            </a:r>
            <a:r>
              <a:rPr lang="en-US" sz="1600" i="1" dirty="0" err="1">
                <a:solidFill>
                  <a:srgbClr val="0000FF"/>
                </a:solidFill>
              </a:rPr>
              <a:t>nonarteritic</a:t>
            </a:r>
            <a:r>
              <a:rPr lang="en-US" sz="1600" i="1" dirty="0">
                <a:solidFill>
                  <a:srgbClr val="0000FF"/>
                </a:solidFill>
              </a:rPr>
              <a:t> PION be considered?</a:t>
            </a:r>
          </a:p>
          <a:p>
            <a:r>
              <a:rPr lang="en-US" sz="1600" dirty="0">
                <a:solidFill>
                  <a:srgbClr val="0000FF"/>
                </a:solidFill>
              </a:rPr>
              <a:t>Because this essentially never happens</a:t>
            </a:r>
          </a:p>
        </p:txBody>
      </p:sp>
    </p:spTree>
    <p:extLst>
      <p:ext uri="{BB962C8B-B14F-4D97-AF65-F5344CB8AC3E}">
        <p14:creationId xmlns:p14="http://schemas.microsoft.com/office/powerpoint/2010/main" val="389716264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">
            <a:extLst>
              <a:ext uri="{FF2B5EF4-FFF2-40B4-BE49-F238E27FC236}">
                <a16:creationId xmlns:a16="http://schemas.microsoft.com/office/drawing/2014/main" id="{D00D5106-5112-4063-B591-F3BBCAA454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60451" name="Text Box 3">
            <a:extLst>
              <a:ext uri="{FF2B5EF4-FFF2-40B4-BE49-F238E27FC236}">
                <a16:creationId xmlns:a16="http://schemas.microsoft.com/office/drawing/2014/main" id="{C6C4FBA8-FD43-4510-BBAA-58BCABB67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0452" name="Text Box 4">
            <a:extLst>
              <a:ext uri="{FF2B5EF4-FFF2-40B4-BE49-F238E27FC236}">
                <a16:creationId xmlns:a16="http://schemas.microsoft.com/office/drawing/2014/main" id="{7B446DBF-2DF7-4F5B-AFA7-2DF519F2A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60453" name="Text Box 5">
            <a:extLst>
              <a:ext uri="{FF2B5EF4-FFF2-40B4-BE49-F238E27FC236}">
                <a16:creationId xmlns:a16="http://schemas.microsoft.com/office/drawing/2014/main" id="{352C9A30-C4AD-48CD-B90D-6ACCDDF54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60454" name="Text Box 6">
            <a:extLst>
              <a:ext uri="{FF2B5EF4-FFF2-40B4-BE49-F238E27FC236}">
                <a16:creationId xmlns:a16="http://schemas.microsoft.com/office/drawing/2014/main" id="{07FB9917-E407-4CDF-9BE6-13E84039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60455" name="Text Box 7">
            <a:extLst>
              <a:ext uri="{FF2B5EF4-FFF2-40B4-BE49-F238E27FC236}">
                <a16:creationId xmlns:a16="http://schemas.microsoft.com/office/drawing/2014/main" id="{3B98F270-F606-4B91-A8DF-4F96BD237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60456" name="Line 8">
            <a:extLst>
              <a:ext uri="{FF2B5EF4-FFF2-40B4-BE49-F238E27FC236}">
                <a16:creationId xmlns:a16="http://schemas.microsoft.com/office/drawing/2014/main" id="{C4AB33CD-66E5-4162-925C-389E1ABDE0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7" name="Line 9">
            <a:extLst>
              <a:ext uri="{FF2B5EF4-FFF2-40B4-BE49-F238E27FC236}">
                <a16:creationId xmlns:a16="http://schemas.microsoft.com/office/drawing/2014/main" id="{3EA0FCB6-2489-4C1A-B4D1-439D95254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8" name="Line 10">
            <a:extLst>
              <a:ext uri="{FF2B5EF4-FFF2-40B4-BE49-F238E27FC236}">
                <a16:creationId xmlns:a16="http://schemas.microsoft.com/office/drawing/2014/main" id="{574D77CE-0FDA-4F0A-9794-1BFB612DB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9" name="Line 11">
            <a:extLst>
              <a:ext uri="{FF2B5EF4-FFF2-40B4-BE49-F238E27FC236}">
                <a16:creationId xmlns:a16="http://schemas.microsoft.com/office/drawing/2014/main" id="{AFEF5065-0794-4827-8DB0-ED79B1FCE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60" name="Text Box 12">
            <a:extLst>
              <a:ext uri="{FF2B5EF4-FFF2-40B4-BE49-F238E27FC236}">
                <a16:creationId xmlns:a16="http://schemas.microsoft.com/office/drawing/2014/main" id="{F5439040-C5C6-410D-84D7-74802C7FD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75000"/>
                  </a:schemeClr>
                </a:solidFill>
              </a:rPr>
              <a:t>pt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Is the appearance of the ONH (</a:t>
            </a:r>
            <a:r>
              <a:rPr lang="en-US" altLang="en-US" sz="1600" i="1" dirty="0" err="1">
                <a:solidFill>
                  <a:schemeClr val="bg1">
                    <a:lumMod val="75000"/>
                  </a:schemeClr>
                </a:solidFill>
              </a:rPr>
              <a:t>ie</a:t>
            </a: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60461" name="Slide Number Placeholder 1">
            <a:extLst>
              <a:ext uri="{FF2B5EF4-FFF2-40B4-BE49-F238E27FC236}">
                <a16:creationId xmlns:a16="http://schemas.microsoft.com/office/drawing/2014/main" id="{251D6FDA-9510-4110-A843-145EFEED6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A68BDCA-A687-40CD-9E16-3143707236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105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8CA7860-8FDD-40F2-8ED5-D203541768C2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Image the pituitary region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7567F8-A1E2-4763-9F87-64D165EBC11B}"/>
              </a:ext>
            </a:extLst>
          </p:cNvPr>
          <p:cNvSpPr txBox="1"/>
          <p:nvPr/>
        </p:nvSpPr>
        <p:spPr>
          <a:xfrm>
            <a:off x="304800" y="2662297"/>
            <a:ext cx="8401050" cy="2062103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If a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pt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is not in the acute post-op setting as described, what diagnosis must be considered?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Giant cell (aka temporal) arteritis (more on this </a:t>
            </a:r>
            <a:r>
              <a:rPr lang="en-US" sz="1600" dirty="0" err="1">
                <a:solidFill>
                  <a:schemeClr val="bg1">
                    <a:lumMod val="50000"/>
                  </a:schemeClr>
                </a:solidFill>
              </a:rPr>
              <a:t>dz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 very shortly)</a:t>
            </a:r>
          </a:p>
          <a:p>
            <a:endParaRPr lang="en-US" sz="1600" dirty="0">
              <a:solidFill>
                <a:schemeClr val="bg1">
                  <a:lumMod val="50000"/>
                </a:schemeClr>
              </a:solidFill>
            </a:endParaRPr>
          </a:p>
          <a:p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And again absent the acute post-op setting, what diagnosis should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not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be considered?</a:t>
            </a:r>
          </a:p>
          <a:p>
            <a:r>
              <a:rPr lang="en-US" sz="1600" dirty="0" err="1">
                <a:solidFill>
                  <a:schemeClr val="bg1">
                    <a:lumMod val="50000"/>
                  </a:schemeClr>
                </a:solidFill>
              </a:rPr>
              <a:t>Nonarteritic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posterior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 ischemic optic neuropathy</a:t>
            </a:r>
          </a:p>
          <a:p>
            <a:endParaRPr lang="en-US" sz="1600" i="1" dirty="0">
              <a:solidFill>
                <a:schemeClr val="bg1">
                  <a:lumMod val="50000"/>
                </a:schemeClr>
              </a:solidFill>
            </a:endParaRPr>
          </a:p>
          <a:p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Why shouldn’t a dx of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nonarteritic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PION be considered?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Because this essentially never happens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F0105DF-B3A2-40E8-9DBF-25F8F4CDB179}"/>
              </a:ext>
            </a:extLst>
          </p:cNvPr>
          <p:cNvSpPr txBox="1"/>
          <p:nvPr/>
        </p:nvSpPr>
        <p:spPr>
          <a:xfrm>
            <a:off x="1302889" y="2967038"/>
            <a:ext cx="6486525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0000FF"/>
                </a:solidFill>
              </a:rPr>
              <a:t>As a general rule, comprehensive ophthalmologists should  </a:t>
            </a:r>
            <a:r>
              <a:rPr lang="en-US" b="1" i="1" dirty="0">
                <a:solidFill>
                  <a:srgbClr val="0000FF"/>
                </a:solidFill>
              </a:rPr>
              <a:t>never diagnose PION outside of the acute post-op setting.</a:t>
            </a:r>
            <a:r>
              <a:rPr lang="en-US" i="1" dirty="0">
                <a:solidFill>
                  <a:srgbClr val="0000FF"/>
                </a:solidFill>
              </a:rPr>
              <a:t> Refer (emergently!) such pts to your friendly neighborhood neuro-</a:t>
            </a:r>
            <a:r>
              <a:rPr lang="en-US" i="1" dirty="0" err="1">
                <a:solidFill>
                  <a:srgbClr val="0000FF"/>
                </a:solidFill>
              </a:rPr>
              <a:t>oph</a:t>
            </a:r>
            <a:r>
              <a:rPr lang="en-US" i="1" dirty="0">
                <a:solidFill>
                  <a:srgbClr val="0000FF"/>
                </a:solidFill>
              </a:rPr>
              <a:t>, and let </a:t>
            </a:r>
            <a:r>
              <a:rPr lang="en-US" b="1" i="1" dirty="0">
                <a:solidFill>
                  <a:srgbClr val="0000FF"/>
                </a:solidFill>
              </a:rPr>
              <a:t>her</a:t>
            </a:r>
            <a:r>
              <a:rPr lang="en-US" i="1" dirty="0">
                <a:solidFill>
                  <a:srgbClr val="0000FF"/>
                </a:solidFill>
              </a:rPr>
              <a:t> make that call.</a:t>
            </a:r>
          </a:p>
        </p:txBody>
      </p:sp>
    </p:spTree>
    <p:extLst>
      <p:ext uri="{BB962C8B-B14F-4D97-AF65-F5344CB8AC3E}">
        <p14:creationId xmlns:p14="http://schemas.microsoft.com/office/powerpoint/2010/main" val="1393761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1" name="Text Box 3">
            <a:extLst>
              <a:ext uri="{FF2B5EF4-FFF2-40B4-BE49-F238E27FC236}">
                <a16:creationId xmlns:a16="http://schemas.microsoft.com/office/drawing/2014/main" id="{C6C4FBA8-FD43-4510-BBAA-58BCABB67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0452" name="Text Box 4">
            <a:extLst>
              <a:ext uri="{FF2B5EF4-FFF2-40B4-BE49-F238E27FC236}">
                <a16:creationId xmlns:a16="http://schemas.microsoft.com/office/drawing/2014/main" id="{7B446DBF-2DF7-4F5B-AFA7-2DF519F2A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60453" name="Text Box 5">
            <a:extLst>
              <a:ext uri="{FF2B5EF4-FFF2-40B4-BE49-F238E27FC236}">
                <a16:creationId xmlns:a16="http://schemas.microsoft.com/office/drawing/2014/main" id="{352C9A30-C4AD-48CD-B90D-6ACCDDF54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360454" name="Text Box 6">
            <a:extLst>
              <a:ext uri="{FF2B5EF4-FFF2-40B4-BE49-F238E27FC236}">
                <a16:creationId xmlns:a16="http://schemas.microsoft.com/office/drawing/2014/main" id="{07FB9917-E407-4CDF-9BE6-13E84039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60455" name="Text Box 7">
            <a:extLst>
              <a:ext uri="{FF2B5EF4-FFF2-40B4-BE49-F238E27FC236}">
                <a16:creationId xmlns:a16="http://schemas.microsoft.com/office/drawing/2014/main" id="{3B98F270-F606-4B91-A8DF-4F96BD237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60456" name="Line 8">
            <a:extLst>
              <a:ext uri="{FF2B5EF4-FFF2-40B4-BE49-F238E27FC236}">
                <a16:creationId xmlns:a16="http://schemas.microsoft.com/office/drawing/2014/main" id="{C4AB33CD-66E5-4162-925C-389E1ABDE0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60457" name="Line 9">
            <a:extLst>
              <a:ext uri="{FF2B5EF4-FFF2-40B4-BE49-F238E27FC236}">
                <a16:creationId xmlns:a16="http://schemas.microsoft.com/office/drawing/2014/main" id="{3EA0FCB6-2489-4C1A-B4D1-439D95254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60458" name="Line 10">
            <a:extLst>
              <a:ext uri="{FF2B5EF4-FFF2-40B4-BE49-F238E27FC236}">
                <a16:creationId xmlns:a16="http://schemas.microsoft.com/office/drawing/2014/main" id="{574D77CE-0FDA-4F0A-9794-1BFB612DB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60459" name="Line 11">
            <a:extLst>
              <a:ext uri="{FF2B5EF4-FFF2-40B4-BE49-F238E27FC236}">
                <a16:creationId xmlns:a16="http://schemas.microsoft.com/office/drawing/2014/main" id="{AFEF5065-0794-4827-8DB0-ED79B1FCE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61" name="Slide Number Placeholder 1">
            <a:extLst>
              <a:ext uri="{FF2B5EF4-FFF2-40B4-BE49-F238E27FC236}">
                <a16:creationId xmlns:a16="http://schemas.microsoft.com/office/drawing/2014/main" id="{251D6FDA-9510-4110-A843-145EFEED6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A68BDCA-A687-40CD-9E16-3143707236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106</a:t>
            </a:fld>
            <a:endParaRPr lang="en-US" altLang="en-US" sz="10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6F4BF85-FCBD-4B2B-A6C9-3AE0DDD6A37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4643C765-55A7-45A7-9F04-1A759297B1EB}"/>
              </a:ext>
            </a:extLst>
          </p:cNvPr>
          <p:cNvCxnSpPr>
            <a:cxnSpLocks/>
            <a:stCxn id="360455" idx="2"/>
          </p:cNvCxnSpPr>
          <p:nvPr/>
        </p:nvCxnSpPr>
        <p:spPr>
          <a:xfrm flipH="1">
            <a:off x="5865814" y="3686175"/>
            <a:ext cx="1204118" cy="70485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7C6397D3-058B-4CCF-A3FB-14F408EB3182}"/>
              </a:ext>
            </a:extLst>
          </p:cNvPr>
          <p:cNvCxnSpPr>
            <a:cxnSpLocks/>
            <a:stCxn id="360455" idx="2"/>
          </p:cNvCxnSpPr>
          <p:nvPr/>
        </p:nvCxnSpPr>
        <p:spPr>
          <a:xfrm>
            <a:off x="7069932" y="3686175"/>
            <a:ext cx="0" cy="68421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B506FCD3-435B-425B-9608-B2C2B586DB8C}"/>
              </a:ext>
            </a:extLst>
          </p:cNvPr>
          <p:cNvCxnSpPr>
            <a:cxnSpLocks/>
            <a:stCxn id="360455" idx="2"/>
          </p:cNvCxnSpPr>
          <p:nvPr/>
        </p:nvCxnSpPr>
        <p:spPr>
          <a:xfrm>
            <a:off x="7069932" y="3686175"/>
            <a:ext cx="1295399" cy="68421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0FC7853C-AFCC-4472-AFAE-B495C976B721}"/>
              </a:ext>
            </a:extLst>
          </p:cNvPr>
          <p:cNvSpPr txBox="1"/>
          <p:nvPr/>
        </p:nvSpPr>
        <p:spPr>
          <a:xfrm>
            <a:off x="5191652" y="4422960"/>
            <a:ext cx="9797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Post-op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PION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F2B7613-CC21-413B-A326-B5769AF20BDF}"/>
              </a:ext>
            </a:extLst>
          </p:cNvPr>
          <p:cNvSpPr txBox="1"/>
          <p:nvPr/>
        </p:nvSpPr>
        <p:spPr>
          <a:xfrm>
            <a:off x="7618415" y="4419600"/>
            <a:ext cx="14173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i="1" dirty="0" err="1">
                <a:solidFill>
                  <a:srgbClr val="FF0000"/>
                </a:solidFill>
              </a:rPr>
              <a:t>Non</a:t>
            </a:r>
            <a:r>
              <a:rPr lang="en-US" dirty="0" err="1">
                <a:solidFill>
                  <a:srgbClr val="FF0000"/>
                </a:solidFill>
              </a:rPr>
              <a:t>arteritic</a:t>
            </a:r>
            <a:endParaRPr lang="en-US" dirty="0">
              <a:solidFill>
                <a:srgbClr val="FF0000"/>
              </a:solidFill>
            </a:endParaRPr>
          </a:p>
          <a:p>
            <a:pPr algn="ctr"/>
            <a:r>
              <a:rPr lang="en-US" dirty="0">
                <a:solidFill>
                  <a:srgbClr val="FF0000"/>
                </a:solidFill>
              </a:rPr>
              <a:t>PION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D32FB12-31E0-4041-9005-E2B9BE23E5F8}"/>
              </a:ext>
            </a:extLst>
          </p:cNvPr>
          <p:cNvSpPr txBox="1"/>
          <p:nvPr/>
        </p:nvSpPr>
        <p:spPr>
          <a:xfrm>
            <a:off x="6580053" y="4416553"/>
            <a:ext cx="9797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>
                <a:solidFill>
                  <a:srgbClr val="FF0000"/>
                </a:solidFill>
              </a:rPr>
              <a:t>Arteritic</a:t>
            </a:r>
            <a:r>
              <a:rPr lang="en-US" dirty="0">
                <a:solidFill>
                  <a:srgbClr val="FF0000"/>
                </a:solidFill>
              </a:rPr>
              <a:t> PION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E033349-98EB-45C5-AECD-E7832885EFA7}"/>
              </a:ext>
            </a:extLst>
          </p:cNvPr>
          <p:cNvSpPr txBox="1"/>
          <p:nvPr/>
        </p:nvSpPr>
        <p:spPr>
          <a:xfrm>
            <a:off x="2133600" y="5404438"/>
            <a:ext cx="52890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To reiterate: You can make </a:t>
            </a:r>
            <a:r>
              <a:rPr lang="en-US" b="1" dirty="0"/>
              <a:t>this</a:t>
            </a:r>
            <a:r>
              <a:rPr lang="en-US" dirty="0"/>
              <a:t> call, or </a:t>
            </a:r>
            <a:r>
              <a:rPr lang="en-US" b="1" dirty="0"/>
              <a:t>this</a:t>
            </a:r>
            <a:r>
              <a:rPr lang="en-US" dirty="0"/>
              <a:t> one…</a:t>
            </a:r>
          </a:p>
        </p:txBody>
      </p: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6BD3348B-30DB-4162-BAEE-13872267AB4D}"/>
              </a:ext>
            </a:extLst>
          </p:cNvPr>
          <p:cNvCxnSpPr/>
          <p:nvPr/>
        </p:nvCxnSpPr>
        <p:spPr>
          <a:xfrm flipV="1">
            <a:off x="5191652" y="5062884"/>
            <a:ext cx="218548" cy="3415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3DF6D2E9-7D63-4203-B3AE-AFCBEBDB1F89}"/>
              </a:ext>
            </a:extLst>
          </p:cNvPr>
          <p:cNvCxnSpPr/>
          <p:nvPr/>
        </p:nvCxnSpPr>
        <p:spPr>
          <a:xfrm flipV="1">
            <a:off x="6470779" y="5083522"/>
            <a:ext cx="218548" cy="3415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069180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1" name="Text Box 3">
            <a:extLst>
              <a:ext uri="{FF2B5EF4-FFF2-40B4-BE49-F238E27FC236}">
                <a16:creationId xmlns:a16="http://schemas.microsoft.com/office/drawing/2014/main" id="{C6C4FBA8-FD43-4510-BBAA-58BCABB67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0452" name="Text Box 4">
            <a:extLst>
              <a:ext uri="{FF2B5EF4-FFF2-40B4-BE49-F238E27FC236}">
                <a16:creationId xmlns:a16="http://schemas.microsoft.com/office/drawing/2014/main" id="{7B446DBF-2DF7-4F5B-AFA7-2DF519F2A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60453" name="Text Box 5">
            <a:extLst>
              <a:ext uri="{FF2B5EF4-FFF2-40B4-BE49-F238E27FC236}">
                <a16:creationId xmlns:a16="http://schemas.microsoft.com/office/drawing/2014/main" id="{352C9A30-C4AD-48CD-B90D-6ACCDDF54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360454" name="Text Box 6">
            <a:extLst>
              <a:ext uri="{FF2B5EF4-FFF2-40B4-BE49-F238E27FC236}">
                <a16:creationId xmlns:a16="http://schemas.microsoft.com/office/drawing/2014/main" id="{07FB9917-E407-4CDF-9BE6-13E84039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60455" name="Text Box 7">
            <a:extLst>
              <a:ext uri="{FF2B5EF4-FFF2-40B4-BE49-F238E27FC236}">
                <a16:creationId xmlns:a16="http://schemas.microsoft.com/office/drawing/2014/main" id="{3B98F270-F606-4B91-A8DF-4F96BD237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60456" name="Line 8">
            <a:extLst>
              <a:ext uri="{FF2B5EF4-FFF2-40B4-BE49-F238E27FC236}">
                <a16:creationId xmlns:a16="http://schemas.microsoft.com/office/drawing/2014/main" id="{C4AB33CD-66E5-4162-925C-389E1ABDE0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60457" name="Line 9">
            <a:extLst>
              <a:ext uri="{FF2B5EF4-FFF2-40B4-BE49-F238E27FC236}">
                <a16:creationId xmlns:a16="http://schemas.microsoft.com/office/drawing/2014/main" id="{3EA0FCB6-2489-4C1A-B4D1-439D95254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60458" name="Line 10">
            <a:extLst>
              <a:ext uri="{FF2B5EF4-FFF2-40B4-BE49-F238E27FC236}">
                <a16:creationId xmlns:a16="http://schemas.microsoft.com/office/drawing/2014/main" id="{574D77CE-0FDA-4F0A-9794-1BFB612DB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60459" name="Line 11">
            <a:extLst>
              <a:ext uri="{FF2B5EF4-FFF2-40B4-BE49-F238E27FC236}">
                <a16:creationId xmlns:a16="http://schemas.microsoft.com/office/drawing/2014/main" id="{AFEF5065-0794-4827-8DB0-ED79B1FCE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61" name="Slide Number Placeholder 1">
            <a:extLst>
              <a:ext uri="{FF2B5EF4-FFF2-40B4-BE49-F238E27FC236}">
                <a16:creationId xmlns:a16="http://schemas.microsoft.com/office/drawing/2014/main" id="{251D6FDA-9510-4110-A843-145EFEED6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A68BDCA-A687-40CD-9E16-3143707236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107</a:t>
            </a:fld>
            <a:endParaRPr lang="en-US" altLang="en-US" sz="10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6F4BF85-FCBD-4B2B-A6C9-3AE0DDD6A37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4643C765-55A7-45A7-9F04-1A759297B1EB}"/>
              </a:ext>
            </a:extLst>
          </p:cNvPr>
          <p:cNvCxnSpPr>
            <a:cxnSpLocks/>
            <a:stCxn id="360455" idx="2"/>
          </p:cNvCxnSpPr>
          <p:nvPr/>
        </p:nvCxnSpPr>
        <p:spPr>
          <a:xfrm flipH="1">
            <a:off x="5865814" y="3686175"/>
            <a:ext cx="1204118" cy="70485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7C6397D3-058B-4CCF-A3FB-14F408EB3182}"/>
              </a:ext>
            </a:extLst>
          </p:cNvPr>
          <p:cNvCxnSpPr>
            <a:cxnSpLocks/>
            <a:stCxn id="360455" idx="2"/>
          </p:cNvCxnSpPr>
          <p:nvPr/>
        </p:nvCxnSpPr>
        <p:spPr>
          <a:xfrm>
            <a:off x="7069932" y="3686175"/>
            <a:ext cx="0" cy="68421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B506FCD3-435B-425B-9608-B2C2B586DB8C}"/>
              </a:ext>
            </a:extLst>
          </p:cNvPr>
          <p:cNvCxnSpPr>
            <a:cxnSpLocks/>
            <a:stCxn id="360455" idx="2"/>
          </p:cNvCxnSpPr>
          <p:nvPr/>
        </p:nvCxnSpPr>
        <p:spPr>
          <a:xfrm>
            <a:off x="7069932" y="3686175"/>
            <a:ext cx="1295399" cy="68421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0FC7853C-AFCC-4472-AFAE-B495C976B721}"/>
              </a:ext>
            </a:extLst>
          </p:cNvPr>
          <p:cNvSpPr txBox="1"/>
          <p:nvPr/>
        </p:nvSpPr>
        <p:spPr>
          <a:xfrm>
            <a:off x="5191652" y="4422960"/>
            <a:ext cx="9797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Post-op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PION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F2B7613-CC21-413B-A326-B5769AF20BDF}"/>
              </a:ext>
            </a:extLst>
          </p:cNvPr>
          <p:cNvSpPr txBox="1"/>
          <p:nvPr/>
        </p:nvSpPr>
        <p:spPr>
          <a:xfrm>
            <a:off x="7618415" y="4419600"/>
            <a:ext cx="14173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i="1" dirty="0" err="1">
                <a:solidFill>
                  <a:srgbClr val="FF0000"/>
                </a:solidFill>
              </a:rPr>
              <a:t>Non</a:t>
            </a:r>
            <a:r>
              <a:rPr lang="en-US" dirty="0" err="1">
                <a:solidFill>
                  <a:srgbClr val="FF0000"/>
                </a:solidFill>
              </a:rPr>
              <a:t>arteritic</a:t>
            </a:r>
            <a:endParaRPr lang="en-US" dirty="0">
              <a:solidFill>
                <a:srgbClr val="FF0000"/>
              </a:solidFill>
            </a:endParaRPr>
          </a:p>
          <a:p>
            <a:pPr algn="ctr"/>
            <a:r>
              <a:rPr lang="en-US" dirty="0">
                <a:solidFill>
                  <a:srgbClr val="FF0000"/>
                </a:solidFill>
              </a:rPr>
              <a:t>PION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D32FB12-31E0-4041-9005-E2B9BE23E5F8}"/>
              </a:ext>
            </a:extLst>
          </p:cNvPr>
          <p:cNvSpPr txBox="1"/>
          <p:nvPr/>
        </p:nvSpPr>
        <p:spPr>
          <a:xfrm>
            <a:off x="6580053" y="4416553"/>
            <a:ext cx="9797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>
                <a:solidFill>
                  <a:srgbClr val="FF0000"/>
                </a:solidFill>
              </a:rPr>
              <a:t>Arteritic</a:t>
            </a:r>
            <a:r>
              <a:rPr lang="en-US" dirty="0">
                <a:solidFill>
                  <a:srgbClr val="FF0000"/>
                </a:solidFill>
              </a:rPr>
              <a:t> PION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E033349-98EB-45C5-AECD-E7832885EFA7}"/>
              </a:ext>
            </a:extLst>
          </p:cNvPr>
          <p:cNvSpPr txBox="1"/>
          <p:nvPr/>
        </p:nvSpPr>
        <p:spPr>
          <a:xfrm>
            <a:off x="2133600" y="5404438"/>
            <a:ext cx="70843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To reiterate: You can make </a:t>
            </a:r>
            <a:r>
              <a:rPr lang="en-US" b="1" dirty="0"/>
              <a:t>this</a:t>
            </a:r>
            <a:r>
              <a:rPr lang="en-US" dirty="0"/>
              <a:t> call, or </a:t>
            </a:r>
            <a:r>
              <a:rPr lang="en-US" b="1" dirty="0"/>
              <a:t>this</a:t>
            </a:r>
            <a:r>
              <a:rPr lang="en-US" dirty="0"/>
              <a:t> one…</a:t>
            </a:r>
            <a:r>
              <a:rPr lang="en-US" b="1" dirty="0"/>
              <a:t>but</a:t>
            </a:r>
            <a:r>
              <a:rPr lang="en-US" i="1" dirty="0"/>
              <a:t> </a:t>
            </a:r>
            <a:r>
              <a:rPr lang="en-US" b="1" dirty="0"/>
              <a:t>not this one.</a:t>
            </a:r>
          </a:p>
        </p:txBody>
      </p: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6BD3348B-30DB-4162-BAEE-13872267AB4D}"/>
              </a:ext>
            </a:extLst>
          </p:cNvPr>
          <p:cNvCxnSpPr/>
          <p:nvPr/>
        </p:nvCxnSpPr>
        <p:spPr>
          <a:xfrm flipV="1">
            <a:off x="5191652" y="5062884"/>
            <a:ext cx="218548" cy="3415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3DF6D2E9-7D63-4203-B3AE-AFCBEBDB1F89}"/>
              </a:ext>
            </a:extLst>
          </p:cNvPr>
          <p:cNvCxnSpPr/>
          <p:nvPr/>
        </p:nvCxnSpPr>
        <p:spPr>
          <a:xfrm flipV="1">
            <a:off x="6470779" y="5083522"/>
            <a:ext cx="218548" cy="3415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B97870E8-A9ED-400A-9FAB-F4A9CA002EC3}"/>
              </a:ext>
            </a:extLst>
          </p:cNvPr>
          <p:cNvCxnSpPr>
            <a:cxnSpLocks/>
          </p:cNvCxnSpPr>
          <p:nvPr/>
        </p:nvCxnSpPr>
        <p:spPr>
          <a:xfrm flipV="1">
            <a:off x="8305800" y="5062884"/>
            <a:ext cx="0" cy="36219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924165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9" name="Text Box 3">
            <a:extLst>
              <a:ext uri="{FF2B5EF4-FFF2-40B4-BE49-F238E27FC236}">
                <a16:creationId xmlns:a16="http://schemas.microsoft.com/office/drawing/2014/main" id="{DED966E4-B858-4417-9A89-8BBB60FD1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2500" name="Text Box 4">
            <a:extLst>
              <a:ext uri="{FF2B5EF4-FFF2-40B4-BE49-F238E27FC236}">
                <a16:creationId xmlns:a16="http://schemas.microsoft.com/office/drawing/2014/main" id="{C8C2940C-B55D-42D7-A419-1824B8305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62501" name="Text Box 5">
            <a:extLst>
              <a:ext uri="{FF2B5EF4-FFF2-40B4-BE49-F238E27FC236}">
                <a16:creationId xmlns:a16="http://schemas.microsoft.com/office/drawing/2014/main" id="{D74B7C8F-CF60-4DC1-8E9E-EB515B8D71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62502" name="Text Box 6">
            <a:extLst>
              <a:ext uri="{FF2B5EF4-FFF2-40B4-BE49-F238E27FC236}">
                <a16:creationId xmlns:a16="http://schemas.microsoft.com/office/drawing/2014/main" id="{3F48CFD2-5B95-4410-97D9-21F7A8FCD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62503" name="Text Box 7">
            <a:extLst>
              <a:ext uri="{FF2B5EF4-FFF2-40B4-BE49-F238E27FC236}">
                <a16:creationId xmlns:a16="http://schemas.microsoft.com/office/drawing/2014/main" id="{E23A4775-ED33-437E-B810-B7B719550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62504" name="Line 8">
            <a:extLst>
              <a:ext uri="{FF2B5EF4-FFF2-40B4-BE49-F238E27FC236}">
                <a16:creationId xmlns:a16="http://schemas.microsoft.com/office/drawing/2014/main" id="{5642FC00-AECE-43EB-AE53-E8878E3428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2505" name="Line 9">
            <a:extLst>
              <a:ext uri="{FF2B5EF4-FFF2-40B4-BE49-F238E27FC236}">
                <a16:creationId xmlns:a16="http://schemas.microsoft.com/office/drawing/2014/main" id="{8618B1B1-75A5-459C-8221-5CDAB964CF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2506" name="Line 10">
            <a:extLst>
              <a:ext uri="{FF2B5EF4-FFF2-40B4-BE49-F238E27FC236}">
                <a16:creationId xmlns:a16="http://schemas.microsoft.com/office/drawing/2014/main" id="{97A6C929-E6E4-4E41-8F44-9A3721D3CF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2507" name="Line 11">
            <a:extLst>
              <a:ext uri="{FF2B5EF4-FFF2-40B4-BE49-F238E27FC236}">
                <a16:creationId xmlns:a16="http://schemas.microsoft.com/office/drawing/2014/main" id="{53C0644D-8732-4B09-A77C-58C434C80A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2508" name="Text Box 13">
            <a:extLst>
              <a:ext uri="{FF2B5EF4-FFF2-40B4-BE49-F238E27FC236}">
                <a16:creationId xmlns:a16="http://schemas.microsoft.com/office/drawing/2014/main" id="{B2BC541B-09F6-4607-BCC3-FB14B89BF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CCFF"/>
                </a:solidFill>
              </a:rPr>
              <a:t>Giant-cell (aka </a:t>
            </a:r>
            <a:r>
              <a:rPr lang="en-US" altLang="en-US" sz="1600" i="1">
                <a:solidFill>
                  <a:srgbClr val="FFCCFF"/>
                </a:solidFill>
              </a:rPr>
              <a:t>temporal</a:t>
            </a:r>
            <a:r>
              <a:rPr lang="en-US" altLang="en-US" sz="1600">
                <a:solidFill>
                  <a:srgbClr val="FFCCFF"/>
                </a:solidFill>
              </a:rPr>
              <a:t>) arteritis, GCA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FF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CCFF"/>
                </a:solidFill>
              </a:rPr>
              <a:t>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CCFF"/>
                </a:solidFill>
              </a:rPr>
              <a:t>An inflammatory disease that targets mid-sized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FF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CCFF"/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CCFF"/>
                </a:solidFill>
              </a:rPr>
              <a:t>No, estimates are 10 – 50%, depending upon whom you ask</a:t>
            </a:r>
          </a:p>
        </p:txBody>
      </p:sp>
      <p:sp>
        <p:nvSpPr>
          <p:cNvPr id="362509" name="Slide Number Placeholder 1">
            <a:extLst>
              <a:ext uri="{FF2B5EF4-FFF2-40B4-BE49-F238E27FC236}">
                <a16:creationId xmlns:a16="http://schemas.microsoft.com/office/drawing/2014/main" id="{11E4A697-86DA-4E80-8D6A-7C04396B7D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B89CE27-BB8D-47CE-80BF-6CACFD4B8AA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108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2179615-6315-4816-9104-6A77C312BD47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7" name="Text Box 3">
            <a:extLst>
              <a:ext uri="{FF2B5EF4-FFF2-40B4-BE49-F238E27FC236}">
                <a16:creationId xmlns:a16="http://schemas.microsoft.com/office/drawing/2014/main" id="{08B9D40F-B3B7-4EAE-A6B2-2AA44D7CCF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4548" name="Text Box 4">
            <a:extLst>
              <a:ext uri="{FF2B5EF4-FFF2-40B4-BE49-F238E27FC236}">
                <a16:creationId xmlns:a16="http://schemas.microsoft.com/office/drawing/2014/main" id="{AC3196D1-18FA-4E52-895D-4F955F53C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64549" name="Text Box 5">
            <a:extLst>
              <a:ext uri="{FF2B5EF4-FFF2-40B4-BE49-F238E27FC236}">
                <a16:creationId xmlns:a16="http://schemas.microsoft.com/office/drawing/2014/main" id="{FA1C8853-EC4F-403E-9147-2FB31F2AB8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64550" name="Text Box 6">
            <a:extLst>
              <a:ext uri="{FF2B5EF4-FFF2-40B4-BE49-F238E27FC236}">
                <a16:creationId xmlns:a16="http://schemas.microsoft.com/office/drawing/2014/main" id="{7B90B6C1-3650-4741-9A06-ECE54C919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64551" name="Text Box 7">
            <a:extLst>
              <a:ext uri="{FF2B5EF4-FFF2-40B4-BE49-F238E27FC236}">
                <a16:creationId xmlns:a16="http://schemas.microsoft.com/office/drawing/2014/main" id="{5B5B4992-3984-43CA-8C84-5C86A124E8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64552" name="Line 8">
            <a:extLst>
              <a:ext uri="{FF2B5EF4-FFF2-40B4-BE49-F238E27FC236}">
                <a16:creationId xmlns:a16="http://schemas.microsoft.com/office/drawing/2014/main" id="{BD31AFE9-47C2-43BA-A0A7-370E36F8D2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4553" name="Line 9">
            <a:extLst>
              <a:ext uri="{FF2B5EF4-FFF2-40B4-BE49-F238E27FC236}">
                <a16:creationId xmlns:a16="http://schemas.microsoft.com/office/drawing/2014/main" id="{37E56624-6203-42DD-85AD-B976645CE2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4554" name="Line 10">
            <a:extLst>
              <a:ext uri="{FF2B5EF4-FFF2-40B4-BE49-F238E27FC236}">
                <a16:creationId xmlns:a16="http://schemas.microsoft.com/office/drawing/2014/main" id="{2EBA8EEC-3394-4765-A9B5-6631DBC8720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4555" name="Line 11">
            <a:extLst>
              <a:ext uri="{FF2B5EF4-FFF2-40B4-BE49-F238E27FC236}">
                <a16:creationId xmlns:a16="http://schemas.microsoft.com/office/drawing/2014/main" id="{13700AB3-3D06-43C6-8B9F-4029511F40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4556" name="Text Box 13">
            <a:extLst>
              <a:ext uri="{FF2B5EF4-FFF2-40B4-BE49-F238E27FC236}">
                <a16:creationId xmlns:a16="http://schemas.microsoft.com/office/drawing/2014/main" id="{30D376D4-BA65-443D-8326-33CF1EF95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Giant-cell arteritis--GCA (aka </a:t>
            </a:r>
            <a:r>
              <a:rPr lang="en-US" altLang="en-US" sz="1600" i="1" dirty="0">
                <a:solidFill>
                  <a:srgbClr val="0000FF"/>
                </a:solidFill>
              </a:rPr>
              <a:t>temporal</a:t>
            </a:r>
            <a:r>
              <a:rPr lang="en-US" altLang="en-US" sz="1600" dirty="0">
                <a:solidFill>
                  <a:srgbClr val="0000FF"/>
                </a:solidFill>
              </a:rPr>
              <a:t> </a:t>
            </a:r>
            <a:r>
              <a:rPr lang="en-US" altLang="en-US" sz="1600" i="1" dirty="0">
                <a:solidFill>
                  <a:srgbClr val="0000FF"/>
                </a:solidFill>
              </a:rPr>
              <a:t>arteritis</a:t>
            </a:r>
            <a:r>
              <a:rPr lang="en-US" altLang="en-US" sz="1600" dirty="0">
                <a:solidFill>
                  <a:srgbClr val="0000FF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FFCCFF"/>
                </a:solidFill>
              </a:rPr>
              <a:t>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CCFF"/>
                </a:solidFill>
              </a:rPr>
              <a:t>An inflammatory disease that targets mid-sized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FF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FFCCFF"/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CCFF"/>
                </a:solidFill>
              </a:rPr>
              <a:t>No, estimates are 10 – 50%, depending upon whom you ask</a:t>
            </a:r>
          </a:p>
        </p:txBody>
      </p:sp>
      <p:sp>
        <p:nvSpPr>
          <p:cNvPr id="364557" name="Slide Number Placeholder 1">
            <a:extLst>
              <a:ext uri="{FF2B5EF4-FFF2-40B4-BE49-F238E27FC236}">
                <a16:creationId xmlns:a16="http://schemas.microsoft.com/office/drawing/2014/main" id="{3CD41D5A-36A4-4CCC-B60E-9875F135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D3C113C-0395-4575-9F36-BDFEC91AAD1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109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BECE8A-3F7F-45E2-BE64-320B4EEB674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Text Box 3">
            <a:extLst>
              <a:ext uri="{FF2B5EF4-FFF2-40B4-BE49-F238E27FC236}">
                <a16:creationId xmlns:a16="http://schemas.microsoft.com/office/drawing/2014/main" id="{374EE89E-7FBD-4035-A691-AABBAE8DD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4580" name="Text Box 4">
            <a:extLst>
              <a:ext uri="{FF2B5EF4-FFF2-40B4-BE49-F238E27FC236}">
                <a16:creationId xmlns:a16="http://schemas.microsoft.com/office/drawing/2014/main" id="{61D2BF13-E8A5-4006-BDC7-6A0975B94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24581" name="Text Box 5">
            <a:extLst>
              <a:ext uri="{FF2B5EF4-FFF2-40B4-BE49-F238E27FC236}">
                <a16:creationId xmlns:a16="http://schemas.microsoft.com/office/drawing/2014/main" id="{EC799F6A-924F-4AA9-AA6B-C6DF4086EC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24582" name="Text Box 6">
            <a:extLst>
              <a:ext uri="{FF2B5EF4-FFF2-40B4-BE49-F238E27FC236}">
                <a16:creationId xmlns:a16="http://schemas.microsoft.com/office/drawing/2014/main" id="{D6E8EF37-1D2F-41AA-A64C-57F7DC196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24583" name="Line 7">
            <a:extLst>
              <a:ext uri="{FF2B5EF4-FFF2-40B4-BE49-F238E27FC236}">
                <a16:creationId xmlns:a16="http://schemas.microsoft.com/office/drawing/2014/main" id="{A9A62D52-FAF7-4465-859C-B8936F9858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Line 8">
            <a:extLst>
              <a:ext uri="{FF2B5EF4-FFF2-40B4-BE49-F238E27FC236}">
                <a16:creationId xmlns:a16="http://schemas.microsoft.com/office/drawing/2014/main" id="{D73CFEFA-3822-4C91-83AA-453E786D75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5" name="Line 9">
            <a:extLst>
              <a:ext uri="{FF2B5EF4-FFF2-40B4-BE49-F238E27FC236}">
                <a16:creationId xmlns:a16="http://schemas.microsoft.com/office/drawing/2014/main" id="{CBBFE540-DBE3-477B-A0E2-7569FCD95D3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6" name="Line 10">
            <a:extLst>
              <a:ext uri="{FF2B5EF4-FFF2-40B4-BE49-F238E27FC236}">
                <a16:creationId xmlns:a16="http://schemas.microsoft.com/office/drawing/2014/main" id="{C8BBF17A-41CE-4F6E-B8B0-50CE32A0F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7" name="Text Box 11">
            <a:extLst>
              <a:ext uri="{FF2B5EF4-FFF2-40B4-BE49-F238E27FC236}">
                <a16:creationId xmlns:a16="http://schemas.microsoft.com/office/drawing/2014/main" id="{59C9B1DD-2380-4F55-99F6-D85ECBA66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085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Ischemic</a:t>
            </a:r>
          </a:p>
        </p:txBody>
      </p:sp>
      <p:sp>
        <p:nvSpPr>
          <p:cNvPr id="24588" name="Text Box 12">
            <a:extLst>
              <a:ext uri="{FF2B5EF4-FFF2-40B4-BE49-F238E27FC236}">
                <a16:creationId xmlns:a16="http://schemas.microsoft.com/office/drawing/2014/main" id="{D4951313-EA0F-40D7-92E7-1C67C75B7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Compressive</a:t>
            </a:r>
          </a:p>
        </p:txBody>
      </p:sp>
      <p:sp>
        <p:nvSpPr>
          <p:cNvPr id="24589" name="Text Box 13">
            <a:extLst>
              <a:ext uri="{FF2B5EF4-FFF2-40B4-BE49-F238E27FC236}">
                <a16:creationId xmlns:a16="http://schemas.microsoft.com/office/drawing/2014/main" id="{FFB33F5A-01B9-4C63-B863-70A4F713F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Toxic/nutritional</a:t>
            </a:r>
          </a:p>
        </p:txBody>
      </p:sp>
      <p:sp>
        <p:nvSpPr>
          <p:cNvPr id="24590" name="Text Box 14">
            <a:extLst>
              <a:ext uri="{FF2B5EF4-FFF2-40B4-BE49-F238E27FC236}">
                <a16:creationId xmlns:a16="http://schemas.microsoft.com/office/drawing/2014/main" id="{38EB6D7D-9220-4FE0-B6AF-1B0F4C891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Congenital/hereditary</a:t>
            </a:r>
          </a:p>
        </p:txBody>
      </p:sp>
      <p:sp>
        <p:nvSpPr>
          <p:cNvPr id="24591" name="Text Box 15">
            <a:extLst>
              <a:ext uri="{FF2B5EF4-FFF2-40B4-BE49-F238E27FC236}">
                <a16:creationId xmlns:a16="http://schemas.microsoft.com/office/drawing/2014/main" id="{5D8527CD-2AD4-400C-9F31-521A131B4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Traumatic</a:t>
            </a:r>
          </a:p>
        </p:txBody>
      </p:sp>
      <p:sp>
        <p:nvSpPr>
          <p:cNvPr id="24592" name="Line 16">
            <a:extLst>
              <a:ext uri="{FF2B5EF4-FFF2-40B4-BE49-F238E27FC236}">
                <a16:creationId xmlns:a16="http://schemas.microsoft.com/office/drawing/2014/main" id="{54DB87D7-B9B7-434A-B442-20D12C0E97C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3" name="Line 17">
            <a:extLst>
              <a:ext uri="{FF2B5EF4-FFF2-40B4-BE49-F238E27FC236}">
                <a16:creationId xmlns:a16="http://schemas.microsoft.com/office/drawing/2014/main" id="{2ACF0DD6-09CA-45DA-A025-771525DC91DC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4" name="Line 18">
            <a:extLst>
              <a:ext uri="{FF2B5EF4-FFF2-40B4-BE49-F238E27FC236}">
                <a16:creationId xmlns:a16="http://schemas.microsoft.com/office/drawing/2014/main" id="{3469CFC3-057A-4B0D-BEB1-2B27C9D178E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5" name="Line 19">
            <a:extLst>
              <a:ext uri="{FF2B5EF4-FFF2-40B4-BE49-F238E27FC236}">
                <a16:creationId xmlns:a16="http://schemas.microsoft.com/office/drawing/2014/main" id="{3ACFEC9E-C0AA-4C0B-A0DE-88B90029A43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6" name="Line 20">
            <a:extLst>
              <a:ext uri="{FF2B5EF4-FFF2-40B4-BE49-F238E27FC236}">
                <a16:creationId xmlns:a16="http://schemas.microsoft.com/office/drawing/2014/main" id="{EFE27F96-A5DB-4773-87C2-899E87D0D45A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7" name="Line 21">
            <a:extLst>
              <a:ext uri="{FF2B5EF4-FFF2-40B4-BE49-F238E27FC236}">
                <a16:creationId xmlns:a16="http://schemas.microsoft.com/office/drawing/2014/main" id="{33D676CA-99E7-4769-A314-17A1695F77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8" name="Text Box 22">
            <a:extLst>
              <a:ext uri="{FF2B5EF4-FFF2-40B4-BE49-F238E27FC236}">
                <a16:creationId xmlns:a16="http://schemas.microsoft.com/office/drawing/2014/main" id="{3D0B67E4-30D8-4B08-A2A5-917E2FBCD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24599" name="Line 23">
            <a:extLst>
              <a:ext uri="{FF2B5EF4-FFF2-40B4-BE49-F238E27FC236}">
                <a16:creationId xmlns:a16="http://schemas.microsoft.com/office/drawing/2014/main" id="{29AE2AD4-14C7-4EED-BAD5-5BE849A78B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0" name="Line 24">
            <a:extLst>
              <a:ext uri="{FF2B5EF4-FFF2-40B4-BE49-F238E27FC236}">
                <a16:creationId xmlns:a16="http://schemas.microsoft.com/office/drawing/2014/main" id="{901248F5-C086-4EA9-B2D4-DF211030633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1" name="Text Box 25">
            <a:extLst>
              <a:ext uri="{FF2B5EF4-FFF2-40B4-BE49-F238E27FC236}">
                <a16:creationId xmlns:a16="http://schemas.microsoft.com/office/drawing/2014/main" id="{7D4F3227-DE63-4E25-9901-CC4264F150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24602" name="Text Box 26">
            <a:extLst>
              <a:ext uri="{FF2B5EF4-FFF2-40B4-BE49-F238E27FC236}">
                <a16:creationId xmlns:a16="http://schemas.microsoft.com/office/drawing/2014/main" id="{943056C8-F154-4C86-8C32-78F1371F46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24603" name="Text Box 27">
            <a:extLst>
              <a:ext uri="{FF2B5EF4-FFF2-40B4-BE49-F238E27FC236}">
                <a16:creationId xmlns:a16="http://schemas.microsoft.com/office/drawing/2014/main" id="{517691EF-48F1-45E1-ADEC-DD5B43FDF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5254625"/>
            <a:ext cx="6119812" cy="1069975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accent1"/>
                </a:solidFill>
              </a:rPr>
              <a:t>What is far-and-away the most common type of optic neuropathy?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accent1"/>
                </a:solidFill>
              </a:rPr>
              <a:t>Hint…</a:t>
            </a:r>
            <a:r>
              <a:rPr lang="en-US" altLang="en-US" sz="1600">
                <a:solidFill>
                  <a:schemeClr val="accent1"/>
                </a:solidFill>
              </a:rPr>
              <a:t>It’s not listed on this slide!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accent1"/>
                </a:solidFill>
              </a:rPr>
              <a:t>Hint…</a:t>
            </a:r>
            <a:r>
              <a:rPr lang="en-US" altLang="en-US" sz="1600">
                <a:solidFill>
                  <a:schemeClr val="accent1"/>
                </a:solidFill>
              </a:rPr>
              <a:t>It’s so common, it gets its own ophthalmic subspecialty!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accent1"/>
                </a:solidFill>
              </a:rPr>
              <a:t>It’s… </a:t>
            </a:r>
            <a:r>
              <a:rPr lang="en-US" altLang="en-US" sz="1600" b="1"/>
              <a:t>Glaucoma</a:t>
            </a:r>
            <a:endParaRPr lang="en-US" altLang="en-US" sz="1600"/>
          </a:p>
        </p:txBody>
      </p:sp>
      <p:sp>
        <p:nvSpPr>
          <p:cNvPr id="24604" name="Slide Number Placeholder 1">
            <a:extLst>
              <a:ext uri="{FF2B5EF4-FFF2-40B4-BE49-F238E27FC236}">
                <a16:creationId xmlns:a16="http://schemas.microsoft.com/office/drawing/2014/main" id="{C504A0CE-108F-4222-93A9-1577122A59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7B085AE-71A3-4D5D-AD97-E24D7775433D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en-US" sz="10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ABB5DAA-ECD2-4C49-AF72-7274E0399B7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5" name="Text Box 3">
            <a:extLst>
              <a:ext uri="{FF2B5EF4-FFF2-40B4-BE49-F238E27FC236}">
                <a16:creationId xmlns:a16="http://schemas.microsoft.com/office/drawing/2014/main" id="{E2CFE847-6AE1-4335-A408-1EF16FE726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6596" name="Text Box 4">
            <a:extLst>
              <a:ext uri="{FF2B5EF4-FFF2-40B4-BE49-F238E27FC236}">
                <a16:creationId xmlns:a16="http://schemas.microsoft.com/office/drawing/2014/main" id="{9E12ECF2-2205-4433-8B91-0DA05ECCB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66597" name="Text Box 5">
            <a:extLst>
              <a:ext uri="{FF2B5EF4-FFF2-40B4-BE49-F238E27FC236}">
                <a16:creationId xmlns:a16="http://schemas.microsoft.com/office/drawing/2014/main" id="{22B57177-2B20-4431-9CB0-6AA7E25E3C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66598" name="Text Box 6">
            <a:extLst>
              <a:ext uri="{FF2B5EF4-FFF2-40B4-BE49-F238E27FC236}">
                <a16:creationId xmlns:a16="http://schemas.microsoft.com/office/drawing/2014/main" id="{0D4583B5-564B-46DD-8055-34CDA094C1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66599" name="Text Box 7">
            <a:extLst>
              <a:ext uri="{FF2B5EF4-FFF2-40B4-BE49-F238E27FC236}">
                <a16:creationId xmlns:a16="http://schemas.microsoft.com/office/drawing/2014/main" id="{F5A4735F-1274-49A5-A050-7C7836EC82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66600" name="Line 8">
            <a:extLst>
              <a:ext uri="{FF2B5EF4-FFF2-40B4-BE49-F238E27FC236}">
                <a16:creationId xmlns:a16="http://schemas.microsoft.com/office/drawing/2014/main" id="{AE106018-E76C-4B7C-A80A-8B3E2BC639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6601" name="Line 9">
            <a:extLst>
              <a:ext uri="{FF2B5EF4-FFF2-40B4-BE49-F238E27FC236}">
                <a16:creationId xmlns:a16="http://schemas.microsoft.com/office/drawing/2014/main" id="{43407FD3-66FA-4C83-BADB-BD9D893AA2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6602" name="Line 10">
            <a:extLst>
              <a:ext uri="{FF2B5EF4-FFF2-40B4-BE49-F238E27FC236}">
                <a16:creationId xmlns:a16="http://schemas.microsoft.com/office/drawing/2014/main" id="{3C12EB88-98A6-4914-A95A-CF45D0A42E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6603" name="Line 11">
            <a:extLst>
              <a:ext uri="{FF2B5EF4-FFF2-40B4-BE49-F238E27FC236}">
                <a16:creationId xmlns:a16="http://schemas.microsoft.com/office/drawing/2014/main" id="{637543E5-9308-4146-BB44-813417B78B5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6604" name="Text Box 12">
            <a:extLst>
              <a:ext uri="{FF2B5EF4-FFF2-40B4-BE49-F238E27FC236}">
                <a16:creationId xmlns:a16="http://schemas.microsoft.com/office/drawing/2014/main" id="{54F54388-156E-43DB-AF96-08F03ABD6A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Giant-cell arteritis--GCA (aka </a:t>
            </a:r>
            <a:r>
              <a:rPr lang="en-US" altLang="en-US" sz="1600" i="1" dirty="0">
                <a:solidFill>
                  <a:srgbClr val="0000FF"/>
                </a:solidFill>
              </a:rPr>
              <a:t>temporal</a:t>
            </a:r>
            <a:r>
              <a:rPr lang="en-US" altLang="en-US" sz="1600" dirty="0">
                <a:solidFill>
                  <a:srgbClr val="0000FF"/>
                </a:solidFill>
              </a:rPr>
              <a:t> </a:t>
            </a:r>
            <a:r>
              <a:rPr lang="en-US" altLang="en-US" sz="1600" i="1" dirty="0">
                <a:solidFill>
                  <a:srgbClr val="0000FF"/>
                </a:solidFill>
              </a:rPr>
              <a:t>arteritis</a:t>
            </a:r>
            <a:r>
              <a:rPr lang="en-US" altLang="en-US" sz="1600" dirty="0">
                <a:solidFill>
                  <a:srgbClr val="0000FF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In general terms, 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CCFF"/>
                </a:solidFill>
              </a:rPr>
              <a:t>An inflammatory disease that targets mid-sized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FF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FFCCFF"/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CCFF"/>
                </a:solidFill>
              </a:rPr>
              <a:t>No, estimates are 10 – 50%, depending upon whom you ask</a:t>
            </a:r>
          </a:p>
        </p:txBody>
      </p:sp>
      <p:sp>
        <p:nvSpPr>
          <p:cNvPr id="366605" name="Slide Number Placeholder 1">
            <a:extLst>
              <a:ext uri="{FF2B5EF4-FFF2-40B4-BE49-F238E27FC236}">
                <a16:creationId xmlns:a16="http://schemas.microsoft.com/office/drawing/2014/main" id="{9AFCEE9F-E032-4F11-9F47-10C6329DD6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C4749B6-FC9D-4AD1-BD49-8BCC2335260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110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BC0D7DF-7F47-4C29-9928-4CCE7E587D2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3" name="Text Box 3">
            <a:extLst>
              <a:ext uri="{FF2B5EF4-FFF2-40B4-BE49-F238E27FC236}">
                <a16:creationId xmlns:a16="http://schemas.microsoft.com/office/drawing/2014/main" id="{5B876D21-9697-4CB2-8B72-7617D70F5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8644" name="Text Box 4">
            <a:extLst>
              <a:ext uri="{FF2B5EF4-FFF2-40B4-BE49-F238E27FC236}">
                <a16:creationId xmlns:a16="http://schemas.microsoft.com/office/drawing/2014/main" id="{51E2951B-2AD7-4E2D-AD45-17E35C7FE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68645" name="Text Box 5">
            <a:extLst>
              <a:ext uri="{FF2B5EF4-FFF2-40B4-BE49-F238E27FC236}">
                <a16:creationId xmlns:a16="http://schemas.microsoft.com/office/drawing/2014/main" id="{67192653-7777-4607-ADF6-FC706E13E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68646" name="Text Box 6">
            <a:extLst>
              <a:ext uri="{FF2B5EF4-FFF2-40B4-BE49-F238E27FC236}">
                <a16:creationId xmlns:a16="http://schemas.microsoft.com/office/drawing/2014/main" id="{878AD7C9-2F44-4B66-BB07-9E24A85E3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68647" name="Text Box 7">
            <a:extLst>
              <a:ext uri="{FF2B5EF4-FFF2-40B4-BE49-F238E27FC236}">
                <a16:creationId xmlns:a16="http://schemas.microsoft.com/office/drawing/2014/main" id="{517E387D-8056-4D4F-86C3-12B50BC382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68648" name="Line 8">
            <a:extLst>
              <a:ext uri="{FF2B5EF4-FFF2-40B4-BE49-F238E27FC236}">
                <a16:creationId xmlns:a16="http://schemas.microsoft.com/office/drawing/2014/main" id="{60C7B8C2-4D97-4BFA-8B9C-C1AAC52812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49" name="Line 9">
            <a:extLst>
              <a:ext uri="{FF2B5EF4-FFF2-40B4-BE49-F238E27FC236}">
                <a16:creationId xmlns:a16="http://schemas.microsoft.com/office/drawing/2014/main" id="{086D6633-E387-4252-8D25-34ADBE0002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50" name="Line 10">
            <a:extLst>
              <a:ext uri="{FF2B5EF4-FFF2-40B4-BE49-F238E27FC236}">
                <a16:creationId xmlns:a16="http://schemas.microsoft.com/office/drawing/2014/main" id="{E92A0ABD-358E-4C24-BFA5-44B61C34D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51" name="Line 11">
            <a:extLst>
              <a:ext uri="{FF2B5EF4-FFF2-40B4-BE49-F238E27FC236}">
                <a16:creationId xmlns:a16="http://schemas.microsoft.com/office/drawing/2014/main" id="{FCA95694-E2DB-438F-9273-6760F19625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52" name="Text Box 12">
            <a:extLst>
              <a:ext uri="{FF2B5EF4-FFF2-40B4-BE49-F238E27FC236}">
                <a16:creationId xmlns:a16="http://schemas.microsoft.com/office/drawing/2014/main" id="{CDCD0D17-8F45-4323-A299-B42D7B5A7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Giant-cell arteritis--GCA (aka </a:t>
            </a:r>
            <a:r>
              <a:rPr lang="en-US" altLang="en-US" sz="1600" i="1" dirty="0">
                <a:solidFill>
                  <a:srgbClr val="0000FF"/>
                </a:solidFill>
              </a:rPr>
              <a:t>temporal</a:t>
            </a:r>
            <a:r>
              <a:rPr lang="en-US" altLang="en-US" sz="1600" dirty="0">
                <a:solidFill>
                  <a:srgbClr val="0000FF"/>
                </a:solidFill>
              </a:rPr>
              <a:t> </a:t>
            </a:r>
            <a:r>
              <a:rPr lang="en-US" altLang="en-US" sz="1600" i="1" dirty="0">
                <a:solidFill>
                  <a:srgbClr val="0000FF"/>
                </a:solidFill>
              </a:rPr>
              <a:t>arteritis</a:t>
            </a:r>
            <a:r>
              <a:rPr lang="en-US" altLang="en-US" sz="1600" dirty="0">
                <a:solidFill>
                  <a:srgbClr val="0000FF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In general terms, 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An inflammatory disease that targets  mid-sized 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FFCCFF"/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CCFF"/>
                </a:solidFill>
              </a:rPr>
              <a:t>No, estimates are 10 – 50%, depending upon whom you ask</a:t>
            </a:r>
          </a:p>
        </p:txBody>
      </p:sp>
      <p:sp>
        <p:nvSpPr>
          <p:cNvPr id="368653" name="Slide Number Placeholder 1">
            <a:extLst>
              <a:ext uri="{FF2B5EF4-FFF2-40B4-BE49-F238E27FC236}">
                <a16:creationId xmlns:a16="http://schemas.microsoft.com/office/drawing/2014/main" id="{E33080C0-46F2-4678-8A83-AFAA23B47E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8FE27A3-5C83-4B73-988B-4EE813B25AC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111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5B3DB17-EC93-4ABB-A1BB-F2340AD25B6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sp>
        <p:nvSpPr>
          <p:cNvPr id="3" name="Rectangle 2"/>
          <p:cNvSpPr/>
          <p:nvPr/>
        </p:nvSpPr>
        <p:spPr>
          <a:xfrm>
            <a:off x="5098192" y="5805487"/>
            <a:ext cx="9906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700"/>
              </a:lnSpc>
            </a:pPr>
            <a:r>
              <a:rPr lang="en-US" sz="800" dirty="0">
                <a:solidFill>
                  <a:schemeClr val="tx1"/>
                </a:solidFill>
              </a:rPr>
              <a:t>two-words indicating size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3" name="Text Box 3">
            <a:extLst>
              <a:ext uri="{FF2B5EF4-FFF2-40B4-BE49-F238E27FC236}">
                <a16:creationId xmlns:a16="http://schemas.microsoft.com/office/drawing/2014/main" id="{5B876D21-9697-4CB2-8B72-7617D70F5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8644" name="Text Box 4">
            <a:extLst>
              <a:ext uri="{FF2B5EF4-FFF2-40B4-BE49-F238E27FC236}">
                <a16:creationId xmlns:a16="http://schemas.microsoft.com/office/drawing/2014/main" id="{51E2951B-2AD7-4E2D-AD45-17E35C7FE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68645" name="Text Box 5">
            <a:extLst>
              <a:ext uri="{FF2B5EF4-FFF2-40B4-BE49-F238E27FC236}">
                <a16:creationId xmlns:a16="http://schemas.microsoft.com/office/drawing/2014/main" id="{67192653-7777-4607-ADF6-FC706E13E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68646" name="Text Box 6">
            <a:extLst>
              <a:ext uri="{FF2B5EF4-FFF2-40B4-BE49-F238E27FC236}">
                <a16:creationId xmlns:a16="http://schemas.microsoft.com/office/drawing/2014/main" id="{878AD7C9-2F44-4B66-BB07-9E24A85E3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68647" name="Text Box 7">
            <a:extLst>
              <a:ext uri="{FF2B5EF4-FFF2-40B4-BE49-F238E27FC236}">
                <a16:creationId xmlns:a16="http://schemas.microsoft.com/office/drawing/2014/main" id="{517E387D-8056-4D4F-86C3-12B50BC382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68648" name="Line 8">
            <a:extLst>
              <a:ext uri="{FF2B5EF4-FFF2-40B4-BE49-F238E27FC236}">
                <a16:creationId xmlns:a16="http://schemas.microsoft.com/office/drawing/2014/main" id="{60C7B8C2-4D97-4BFA-8B9C-C1AAC52812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49" name="Line 9">
            <a:extLst>
              <a:ext uri="{FF2B5EF4-FFF2-40B4-BE49-F238E27FC236}">
                <a16:creationId xmlns:a16="http://schemas.microsoft.com/office/drawing/2014/main" id="{086D6633-E387-4252-8D25-34ADBE0002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50" name="Line 10">
            <a:extLst>
              <a:ext uri="{FF2B5EF4-FFF2-40B4-BE49-F238E27FC236}">
                <a16:creationId xmlns:a16="http://schemas.microsoft.com/office/drawing/2014/main" id="{E92A0ABD-358E-4C24-BFA5-44B61C34D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51" name="Line 11">
            <a:extLst>
              <a:ext uri="{FF2B5EF4-FFF2-40B4-BE49-F238E27FC236}">
                <a16:creationId xmlns:a16="http://schemas.microsoft.com/office/drawing/2014/main" id="{FCA95694-E2DB-438F-9273-6760F19625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52" name="Text Box 12">
            <a:extLst>
              <a:ext uri="{FF2B5EF4-FFF2-40B4-BE49-F238E27FC236}">
                <a16:creationId xmlns:a16="http://schemas.microsoft.com/office/drawing/2014/main" id="{CDCD0D17-8F45-4323-A299-B42D7B5A7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Giant-cell arteritis--GCA (aka </a:t>
            </a:r>
            <a:r>
              <a:rPr lang="en-US" altLang="en-US" sz="1600" i="1" dirty="0">
                <a:solidFill>
                  <a:srgbClr val="0000FF"/>
                </a:solidFill>
              </a:rPr>
              <a:t>temporal</a:t>
            </a:r>
            <a:r>
              <a:rPr lang="en-US" altLang="en-US" sz="1600" dirty="0">
                <a:solidFill>
                  <a:srgbClr val="0000FF"/>
                </a:solidFill>
              </a:rPr>
              <a:t> </a:t>
            </a:r>
            <a:r>
              <a:rPr lang="en-US" altLang="en-US" sz="1600" i="1" dirty="0">
                <a:solidFill>
                  <a:srgbClr val="0000FF"/>
                </a:solidFill>
              </a:rPr>
              <a:t>arteritis</a:t>
            </a:r>
            <a:r>
              <a:rPr lang="en-US" altLang="en-US" sz="1600" dirty="0">
                <a:solidFill>
                  <a:srgbClr val="0000FF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In general terms, 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An inflammatory disease that targets  mid-sized 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FFCCFF"/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CCFF"/>
                </a:solidFill>
              </a:rPr>
              <a:t>No, estimates are 10 – 50%, depending upon whom you ask</a:t>
            </a:r>
          </a:p>
        </p:txBody>
      </p:sp>
      <p:sp>
        <p:nvSpPr>
          <p:cNvPr id="368653" name="Slide Number Placeholder 1">
            <a:extLst>
              <a:ext uri="{FF2B5EF4-FFF2-40B4-BE49-F238E27FC236}">
                <a16:creationId xmlns:a16="http://schemas.microsoft.com/office/drawing/2014/main" id="{E33080C0-46F2-4678-8A83-AFAA23B47E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8FE27A3-5C83-4B73-988B-4EE813B25AC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112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5B3DB17-EC93-4ABB-A1BB-F2340AD25B6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117493573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1" name="Text Box 3">
            <a:extLst>
              <a:ext uri="{FF2B5EF4-FFF2-40B4-BE49-F238E27FC236}">
                <a16:creationId xmlns:a16="http://schemas.microsoft.com/office/drawing/2014/main" id="{E9150024-6D57-49A7-AD2F-9B58D04E7D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70692" name="Text Box 4">
            <a:extLst>
              <a:ext uri="{FF2B5EF4-FFF2-40B4-BE49-F238E27FC236}">
                <a16:creationId xmlns:a16="http://schemas.microsoft.com/office/drawing/2014/main" id="{B078BCDA-0436-46DF-9397-1275B09AB5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70693" name="Text Box 5">
            <a:extLst>
              <a:ext uri="{FF2B5EF4-FFF2-40B4-BE49-F238E27FC236}">
                <a16:creationId xmlns:a16="http://schemas.microsoft.com/office/drawing/2014/main" id="{A1E1CFA1-F432-4C6A-B9FF-1D668BD6AD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70694" name="Text Box 6">
            <a:extLst>
              <a:ext uri="{FF2B5EF4-FFF2-40B4-BE49-F238E27FC236}">
                <a16:creationId xmlns:a16="http://schemas.microsoft.com/office/drawing/2014/main" id="{329D468A-7125-4659-BC6A-DC2B45DCA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70695" name="Text Box 7">
            <a:extLst>
              <a:ext uri="{FF2B5EF4-FFF2-40B4-BE49-F238E27FC236}">
                <a16:creationId xmlns:a16="http://schemas.microsoft.com/office/drawing/2014/main" id="{90AC82DA-1C35-49CB-92ED-4E80CC1C2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70696" name="Line 8">
            <a:extLst>
              <a:ext uri="{FF2B5EF4-FFF2-40B4-BE49-F238E27FC236}">
                <a16:creationId xmlns:a16="http://schemas.microsoft.com/office/drawing/2014/main" id="{6F05A303-4A43-4A1C-9E7C-C30DB7111F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0697" name="Line 9">
            <a:extLst>
              <a:ext uri="{FF2B5EF4-FFF2-40B4-BE49-F238E27FC236}">
                <a16:creationId xmlns:a16="http://schemas.microsoft.com/office/drawing/2014/main" id="{28CDF20A-8538-4CC0-B538-8A578CE612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0698" name="Line 10">
            <a:extLst>
              <a:ext uri="{FF2B5EF4-FFF2-40B4-BE49-F238E27FC236}">
                <a16:creationId xmlns:a16="http://schemas.microsoft.com/office/drawing/2014/main" id="{3C967C7C-10C9-43F3-B288-7B18848E2E7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0699" name="Line 11">
            <a:extLst>
              <a:ext uri="{FF2B5EF4-FFF2-40B4-BE49-F238E27FC236}">
                <a16:creationId xmlns:a16="http://schemas.microsoft.com/office/drawing/2014/main" id="{3440C3B8-7DF4-4235-AF92-280F683EC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0700" name="Text Box 12">
            <a:extLst>
              <a:ext uri="{FF2B5EF4-FFF2-40B4-BE49-F238E27FC236}">
                <a16:creationId xmlns:a16="http://schemas.microsoft.com/office/drawing/2014/main" id="{D4BB2258-2A5B-4F2B-A397-ECD03C472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Giant-cell arteritis--GCA (aka </a:t>
            </a:r>
            <a:r>
              <a:rPr lang="en-US" altLang="en-US" sz="1600" i="1" dirty="0">
                <a:solidFill>
                  <a:srgbClr val="0000FF"/>
                </a:solidFill>
              </a:rPr>
              <a:t>temporal</a:t>
            </a:r>
            <a:r>
              <a:rPr lang="en-US" altLang="en-US" sz="1600" dirty="0">
                <a:solidFill>
                  <a:srgbClr val="0000FF"/>
                </a:solidFill>
              </a:rPr>
              <a:t> </a:t>
            </a:r>
            <a:r>
              <a:rPr lang="en-US" altLang="en-US" sz="1600" i="1" dirty="0">
                <a:solidFill>
                  <a:srgbClr val="0000FF"/>
                </a:solidFill>
              </a:rPr>
              <a:t>arteritis</a:t>
            </a:r>
            <a:r>
              <a:rPr lang="en-US" altLang="en-US" sz="1600" dirty="0">
                <a:solidFill>
                  <a:srgbClr val="0000FF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In general terms, 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An inflammatory disease that targets  mid-sized 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CCFF"/>
                </a:solidFill>
              </a:rPr>
              <a:t>No, estimates are 10 – 50%, depending upon whom you ask</a:t>
            </a:r>
          </a:p>
        </p:txBody>
      </p:sp>
      <p:sp>
        <p:nvSpPr>
          <p:cNvPr id="370701" name="Slide Number Placeholder 1">
            <a:extLst>
              <a:ext uri="{FF2B5EF4-FFF2-40B4-BE49-F238E27FC236}">
                <a16:creationId xmlns:a16="http://schemas.microsoft.com/office/drawing/2014/main" id="{A18CF2A8-7505-4929-8E83-3C86E3513B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62FEF71-5B22-42F0-9B07-DA352C621B8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113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67D64B-BB58-47A4-90AC-B94E3B3DA52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9" name="Text Box 3">
            <a:extLst>
              <a:ext uri="{FF2B5EF4-FFF2-40B4-BE49-F238E27FC236}">
                <a16:creationId xmlns:a16="http://schemas.microsoft.com/office/drawing/2014/main" id="{9365D5EC-702E-40F3-98F0-070C09A25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72740" name="Text Box 4">
            <a:extLst>
              <a:ext uri="{FF2B5EF4-FFF2-40B4-BE49-F238E27FC236}">
                <a16:creationId xmlns:a16="http://schemas.microsoft.com/office/drawing/2014/main" id="{323E844E-54BF-4655-9037-5719434D1B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72741" name="Text Box 5">
            <a:extLst>
              <a:ext uri="{FF2B5EF4-FFF2-40B4-BE49-F238E27FC236}">
                <a16:creationId xmlns:a16="http://schemas.microsoft.com/office/drawing/2014/main" id="{37C20B7A-2168-46CF-A789-6A9CA108B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72742" name="Text Box 6">
            <a:extLst>
              <a:ext uri="{FF2B5EF4-FFF2-40B4-BE49-F238E27FC236}">
                <a16:creationId xmlns:a16="http://schemas.microsoft.com/office/drawing/2014/main" id="{0274E57B-3EF9-4169-89F0-AA060A60E9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72743" name="Text Box 7">
            <a:extLst>
              <a:ext uri="{FF2B5EF4-FFF2-40B4-BE49-F238E27FC236}">
                <a16:creationId xmlns:a16="http://schemas.microsoft.com/office/drawing/2014/main" id="{749EAD10-FE4D-40C1-AA89-CEB7F6F4F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72744" name="Line 8">
            <a:extLst>
              <a:ext uri="{FF2B5EF4-FFF2-40B4-BE49-F238E27FC236}">
                <a16:creationId xmlns:a16="http://schemas.microsoft.com/office/drawing/2014/main" id="{6737D560-9221-48E1-AC53-D322C08AC8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2745" name="Line 9">
            <a:extLst>
              <a:ext uri="{FF2B5EF4-FFF2-40B4-BE49-F238E27FC236}">
                <a16:creationId xmlns:a16="http://schemas.microsoft.com/office/drawing/2014/main" id="{0446A7D5-3267-48C4-B4A4-E5AB22092E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2746" name="Line 10">
            <a:extLst>
              <a:ext uri="{FF2B5EF4-FFF2-40B4-BE49-F238E27FC236}">
                <a16:creationId xmlns:a16="http://schemas.microsoft.com/office/drawing/2014/main" id="{B661EDFA-3D34-4A6D-9063-C3D886F462F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2747" name="Line 11">
            <a:extLst>
              <a:ext uri="{FF2B5EF4-FFF2-40B4-BE49-F238E27FC236}">
                <a16:creationId xmlns:a16="http://schemas.microsoft.com/office/drawing/2014/main" id="{44B904CE-B6F8-4366-A50A-F0F7708C69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2748" name="Text Box 12">
            <a:extLst>
              <a:ext uri="{FF2B5EF4-FFF2-40B4-BE49-F238E27FC236}">
                <a16:creationId xmlns:a16="http://schemas.microsoft.com/office/drawing/2014/main" id="{96D260A1-9F68-4534-BB3D-68E9479E5C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Giant-cell arteritis--GCA (aka </a:t>
            </a:r>
            <a:r>
              <a:rPr lang="en-US" altLang="en-US" sz="1600" i="1" dirty="0">
                <a:solidFill>
                  <a:srgbClr val="0000FF"/>
                </a:solidFill>
              </a:rPr>
              <a:t>temporal</a:t>
            </a:r>
            <a:r>
              <a:rPr lang="en-US" altLang="en-US" sz="1600" dirty="0">
                <a:solidFill>
                  <a:srgbClr val="0000FF"/>
                </a:solidFill>
              </a:rPr>
              <a:t> </a:t>
            </a:r>
            <a:r>
              <a:rPr lang="en-US" altLang="en-US" sz="1600" i="1" dirty="0">
                <a:solidFill>
                  <a:srgbClr val="0000FF"/>
                </a:solidFill>
              </a:rPr>
              <a:t>arteritis</a:t>
            </a:r>
            <a:r>
              <a:rPr lang="en-US" altLang="en-US" sz="1600" dirty="0">
                <a:solidFill>
                  <a:srgbClr val="0000FF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In general terms, 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An inflammatory disease that targets  mid-sized 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No, estimates are 10 – 50%, depending upon whom you ask</a:t>
            </a:r>
          </a:p>
        </p:txBody>
      </p:sp>
      <p:sp>
        <p:nvSpPr>
          <p:cNvPr id="372749" name="Rectangle 13">
            <a:extLst>
              <a:ext uri="{FF2B5EF4-FFF2-40B4-BE49-F238E27FC236}">
                <a16:creationId xmlns:a16="http://schemas.microsoft.com/office/drawing/2014/main" id="{C0E4A82D-2922-4E97-9058-14BF21FEC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6553200"/>
            <a:ext cx="8382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900"/>
              <a:t>% - %</a:t>
            </a:r>
          </a:p>
        </p:txBody>
      </p:sp>
      <p:sp>
        <p:nvSpPr>
          <p:cNvPr id="372750" name="Slide Number Placeholder 1">
            <a:extLst>
              <a:ext uri="{FF2B5EF4-FFF2-40B4-BE49-F238E27FC236}">
                <a16:creationId xmlns:a16="http://schemas.microsoft.com/office/drawing/2014/main" id="{5E49D9C4-DD0F-4B8D-812B-AE8260A214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0CE935F-8156-4D5B-9257-25215850F90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114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D7E6D4-2E93-4B46-89F2-507467BD31E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7" name="Text Box 3">
            <a:extLst>
              <a:ext uri="{FF2B5EF4-FFF2-40B4-BE49-F238E27FC236}">
                <a16:creationId xmlns:a16="http://schemas.microsoft.com/office/drawing/2014/main" id="{324EFE42-25E8-4654-84E9-A12FA33433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74788" name="Text Box 4">
            <a:extLst>
              <a:ext uri="{FF2B5EF4-FFF2-40B4-BE49-F238E27FC236}">
                <a16:creationId xmlns:a16="http://schemas.microsoft.com/office/drawing/2014/main" id="{FC951D21-B159-4B8A-BD7B-2A58769C3C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74789" name="Text Box 5">
            <a:extLst>
              <a:ext uri="{FF2B5EF4-FFF2-40B4-BE49-F238E27FC236}">
                <a16:creationId xmlns:a16="http://schemas.microsoft.com/office/drawing/2014/main" id="{B15935E6-F449-4039-864A-E1410F0135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74790" name="Text Box 6">
            <a:extLst>
              <a:ext uri="{FF2B5EF4-FFF2-40B4-BE49-F238E27FC236}">
                <a16:creationId xmlns:a16="http://schemas.microsoft.com/office/drawing/2014/main" id="{F015E0BB-1304-4EA8-94FF-6DC08D9671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74791" name="Text Box 7">
            <a:extLst>
              <a:ext uri="{FF2B5EF4-FFF2-40B4-BE49-F238E27FC236}">
                <a16:creationId xmlns:a16="http://schemas.microsoft.com/office/drawing/2014/main" id="{C3179406-A524-4841-8F32-5DAADD97EE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74792" name="Line 8">
            <a:extLst>
              <a:ext uri="{FF2B5EF4-FFF2-40B4-BE49-F238E27FC236}">
                <a16:creationId xmlns:a16="http://schemas.microsoft.com/office/drawing/2014/main" id="{7BCE5483-4F29-4617-920F-AE8CA3D9F9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3" name="Line 9">
            <a:extLst>
              <a:ext uri="{FF2B5EF4-FFF2-40B4-BE49-F238E27FC236}">
                <a16:creationId xmlns:a16="http://schemas.microsoft.com/office/drawing/2014/main" id="{9215CCCC-008D-40EC-9FB7-072C757140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4" name="Line 10">
            <a:extLst>
              <a:ext uri="{FF2B5EF4-FFF2-40B4-BE49-F238E27FC236}">
                <a16:creationId xmlns:a16="http://schemas.microsoft.com/office/drawing/2014/main" id="{5583C88E-68F5-404A-9455-C4CE75CEDC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5" name="Line 11">
            <a:extLst>
              <a:ext uri="{FF2B5EF4-FFF2-40B4-BE49-F238E27FC236}">
                <a16:creationId xmlns:a16="http://schemas.microsoft.com/office/drawing/2014/main" id="{B34871EA-6720-487E-A8F4-1DA008C3E0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6" name="Text Box 12">
            <a:extLst>
              <a:ext uri="{FF2B5EF4-FFF2-40B4-BE49-F238E27FC236}">
                <a16:creationId xmlns:a16="http://schemas.microsoft.com/office/drawing/2014/main" id="{A5245B8C-1E62-48CF-8AB5-A31207CBCD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Giant-cell arteritis--GCA (aka </a:t>
            </a:r>
            <a:r>
              <a:rPr lang="en-US" altLang="en-US" sz="1600" i="1" dirty="0">
                <a:solidFill>
                  <a:srgbClr val="0000FF"/>
                </a:solidFill>
              </a:rPr>
              <a:t>temporal</a:t>
            </a:r>
            <a:r>
              <a:rPr lang="en-US" altLang="en-US" sz="1600" dirty="0">
                <a:solidFill>
                  <a:srgbClr val="0000FF"/>
                </a:solidFill>
              </a:rPr>
              <a:t> </a:t>
            </a:r>
            <a:r>
              <a:rPr lang="en-US" altLang="en-US" sz="1600" i="1" dirty="0">
                <a:solidFill>
                  <a:srgbClr val="0000FF"/>
                </a:solidFill>
              </a:rPr>
              <a:t>arteritis</a:t>
            </a:r>
            <a:r>
              <a:rPr lang="en-US" altLang="en-US" sz="1600" dirty="0">
                <a:solidFill>
                  <a:srgbClr val="0000FF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In general terms, 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An inflammatory disease that targets  mid-sized 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No, estimates are 10 – 50%, depending upon whom you ask</a:t>
            </a:r>
          </a:p>
        </p:txBody>
      </p:sp>
      <p:sp>
        <p:nvSpPr>
          <p:cNvPr id="374797" name="Slide Number Placeholder 1">
            <a:extLst>
              <a:ext uri="{FF2B5EF4-FFF2-40B4-BE49-F238E27FC236}">
                <a16:creationId xmlns:a16="http://schemas.microsoft.com/office/drawing/2014/main" id="{C8A1858B-6850-44A2-ADFD-CD3CB1D9B1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D8CF371-C668-413C-A20F-EB78493EB3A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115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9CB27DC-0F81-485C-87D3-503CA91325E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5" name="Text Box 3">
            <a:extLst>
              <a:ext uri="{FF2B5EF4-FFF2-40B4-BE49-F238E27FC236}">
                <a16:creationId xmlns:a16="http://schemas.microsoft.com/office/drawing/2014/main" id="{D45777B2-8FB6-411F-8C51-A957253D8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76836" name="Text Box 4">
            <a:extLst>
              <a:ext uri="{FF2B5EF4-FFF2-40B4-BE49-F238E27FC236}">
                <a16:creationId xmlns:a16="http://schemas.microsoft.com/office/drawing/2014/main" id="{FD9BC5AA-6330-48D9-BE9F-56A06DA259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76837" name="Text Box 5">
            <a:extLst>
              <a:ext uri="{FF2B5EF4-FFF2-40B4-BE49-F238E27FC236}">
                <a16:creationId xmlns:a16="http://schemas.microsoft.com/office/drawing/2014/main" id="{1C2F1B7C-9626-4018-9974-235F3250F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76838" name="Text Box 6">
            <a:extLst>
              <a:ext uri="{FF2B5EF4-FFF2-40B4-BE49-F238E27FC236}">
                <a16:creationId xmlns:a16="http://schemas.microsoft.com/office/drawing/2014/main" id="{5D372EDD-7F5D-4EA1-8C01-665CD464F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76839" name="Text Box 7">
            <a:extLst>
              <a:ext uri="{FF2B5EF4-FFF2-40B4-BE49-F238E27FC236}">
                <a16:creationId xmlns:a16="http://schemas.microsoft.com/office/drawing/2014/main" id="{C457C2F4-AC30-44A4-9110-8290C396F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76840" name="Line 8">
            <a:extLst>
              <a:ext uri="{FF2B5EF4-FFF2-40B4-BE49-F238E27FC236}">
                <a16:creationId xmlns:a16="http://schemas.microsoft.com/office/drawing/2014/main" id="{4F8C849A-2A2B-4F38-9F22-6939F75AB3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6841" name="Line 9">
            <a:extLst>
              <a:ext uri="{FF2B5EF4-FFF2-40B4-BE49-F238E27FC236}">
                <a16:creationId xmlns:a16="http://schemas.microsoft.com/office/drawing/2014/main" id="{73D9F327-846D-40F6-AC40-92549C3A7C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6842" name="Line 10">
            <a:extLst>
              <a:ext uri="{FF2B5EF4-FFF2-40B4-BE49-F238E27FC236}">
                <a16:creationId xmlns:a16="http://schemas.microsoft.com/office/drawing/2014/main" id="{BCAC00FE-23DC-4868-BC69-627C5C28B0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6843" name="Line 11">
            <a:extLst>
              <a:ext uri="{FF2B5EF4-FFF2-40B4-BE49-F238E27FC236}">
                <a16:creationId xmlns:a16="http://schemas.microsoft.com/office/drawing/2014/main" id="{918527DB-2682-4999-8EDF-8A5654AC2ED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6" name="Text Box 12">
            <a:extLst>
              <a:ext uri="{FF2B5EF4-FFF2-40B4-BE49-F238E27FC236}">
                <a16:creationId xmlns:a16="http://schemas.microsoft.com/office/drawing/2014/main" id="{91B84C4B-8D0E-45CC-9450-9FC0B4D72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Giant-cell (aka 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temporal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) arteritis, GCA (TA)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inflammatory disease that targets mid-sized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No, estimates are 10 – 50%, depending upon whom you ask</a:t>
            </a:r>
          </a:p>
        </p:txBody>
      </p:sp>
      <p:sp>
        <p:nvSpPr>
          <p:cNvPr id="376845" name="Slide Number Placeholder 1">
            <a:extLst>
              <a:ext uri="{FF2B5EF4-FFF2-40B4-BE49-F238E27FC236}">
                <a16:creationId xmlns:a16="http://schemas.microsoft.com/office/drawing/2014/main" id="{0867FC34-B11A-4CAC-BBB3-8994DEB994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46FCA6D-B026-460C-8864-799424BAA34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116</a:t>
            </a:fld>
            <a:endParaRPr lang="en-US" altLang="en-US" sz="1000"/>
          </a:p>
        </p:txBody>
      </p:sp>
      <p:sp>
        <p:nvSpPr>
          <p:cNvPr id="376846" name="TextBox 1">
            <a:extLst>
              <a:ext uri="{FF2B5EF4-FFF2-40B4-BE49-F238E27FC236}">
                <a16:creationId xmlns:a16="http://schemas.microsoft.com/office/drawing/2014/main" id="{8406867B-F744-4AAB-BD65-6B0786B30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105400"/>
            <a:ext cx="8242300" cy="13843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In addition to infarction of the anterior optic nerve, by what two other events can a GCA pt lose vision?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--</a:t>
            </a:r>
            <a:r>
              <a:rPr lang="en-US" altLang="en-US" sz="1400">
                <a:solidFill>
                  <a:srgbClr val="FFC000"/>
                </a:solidFill>
              </a:rPr>
              <a:t>CRAO (or BRAO)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--</a:t>
            </a:r>
            <a:r>
              <a:rPr lang="en-US" altLang="en-US" sz="1400">
                <a:solidFill>
                  <a:srgbClr val="FFC000"/>
                </a:solidFill>
              </a:rPr>
              <a:t>Choroidal ischemia</a:t>
            </a:r>
          </a:p>
          <a:p>
            <a:endParaRPr lang="en-US" altLang="en-US" sz="1400" i="1">
              <a:solidFill>
                <a:srgbClr val="FFC000"/>
              </a:solidFill>
            </a:endParaRPr>
          </a:p>
          <a:p>
            <a:r>
              <a:rPr lang="en-US" altLang="en-US" sz="1400" i="1">
                <a:solidFill>
                  <a:srgbClr val="FFC000"/>
                </a:solidFill>
              </a:rPr>
              <a:t>Of the three causes, which is most common?</a:t>
            </a:r>
          </a:p>
          <a:p>
            <a:r>
              <a:rPr lang="en-US" altLang="en-US" sz="1400">
                <a:solidFill>
                  <a:srgbClr val="FFC000"/>
                </a:solidFill>
              </a:rPr>
              <a:t>AAION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045D89E-2B31-43CD-A5C3-C58B9DD0147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3" name="Text Box 3">
            <a:extLst>
              <a:ext uri="{FF2B5EF4-FFF2-40B4-BE49-F238E27FC236}">
                <a16:creationId xmlns:a16="http://schemas.microsoft.com/office/drawing/2014/main" id="{E99D15C1-D1FB-4465-B3F8-31C2CE8EF5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78884" name="Text Box 4">
            <a:extLst>
              <a:ext uri="{FF2B5EF4-FFF2-40B4-BE49-F238E27FC236}">
                <a16:creationId xmlns:a16="http://schemas.microsoft.com/office/drawing/2014/main" id="{9AFD22A5-9815-4F2C-8E4C-A3D4A9DA6C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78885" name="Text Box 5">
            <a:extLst>
              <a:ext uri="{FF2B5EF4-FFF2-40B4-BE49-F238E27FC236}">
                <a16:creationId xmlns:a16="http://schemas.microsoft.com/office/drawing/2014/main" id="{17C60507-FC0D-410E-853C-130F4AA7C7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78886" name="Text Box 6">
            <a:extLst>
              <a:ext uri="{FF2B5EF4-FFF2-40B4-BE49-F238E27FC236}">
                <a16:creationId xmlns:a16="http://schemas.microsoft.com/office/drawing/2014/main" id="{A28325DA-BC38-4C18-86CF-A96CDD6075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78887" name="Text Box 7">
            <a:extLst>
              <a:ext uri="{FF2B5EF4-FFF2-40B4-BE49-F238E27FC236}">
                <a16:creationId xmlns:a16="http://schemas.microsoft.com/office/drawing/2014/main" id="{3A2C37F9-30AF-4381-B5E6-A7040782F2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78888" name="Line 8">
            <a:extLst>
              <a:ext uri="{FF2B5EF4-FFF2-40B4-BE49-F238E27FC236}">
                <a16:creationId xmlns:a16="http://schemas.microsoft.com/office/drawing/2014/main" id="{FD9454B5-333C-4838-A42C-AC74BD00E1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889" name="Line 9">
            <a:extLst>
              <a:ext uri="{FF2B5EF4-FFF2-40B4-BE49-F238E27FC236}">
                <a16:creationId xmlns:a16="http://schemas.microsoft.com/office/drawing/2014/main" id="{24D09515-3F1E-459D-AD14-AF9B347EE7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890" name="Line 10">
            <a:extLst>
              <a:ext uri="{FF2B5EF4-FFF2-40B4-BE49-F238E27FC236}">
                <a16:creationId xmlns:a16="http://schemas.microsoft.com/office/drawing/2014/main" id="{DCA8FEA8-04F9-4BAD-8AA6-915332A458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891" name="Line 11">
            <a:extLst>
              <a:ext uri="{FF2B5EF4-FFF2-40B4-BE49-F238E27FC236}">
                <a16:creationId xmlns:a16="http://schemas.microsoft.com/office/drawing/2014/main" id="{778F6E67-5788-4C81-9176-1988F34D4AF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6" name="Text Box 12">
            <a:extLst>
              <a:ext uri="{FF2B5EF4-FFF2-40B4-BE49-F238E27FC236}">
                <a16:creationId xmlns:a16="http://schemas.microsoft.com/office/drawing/2014/main" id="{415CB19E-94BE-47AD-A290-4257E04E6C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Giant-cell (aka 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temporal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) arteritis, GCA (TA)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inflammatory disease that targets mid-sized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No, estimates are 10 – 50%, depending upon whom you ask</a:t>
            </a:r>
          </a:p>
        </p:txBody>
      </p:sp>
      <p:sp>
        <p:nvSpPr>
          <p:cNvPr id="378893" name="Slide Number Placeholder 1">
            <a:extLst>
              <a:ext uri="{FF2B5EF4-FFF2-40B4-BE49-F238E27FC236}">
                <a16:creationId xmlns:a16="http://schemas.microsoft.com/office/drawing/2014/main" id="{9E35576B-8744-4CDF-AEFD-8A4D3487C3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863F5E7-02C1-4F6A-8A4C-AAA831043A9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117</a:t>
            </a:fld>
            <a:endParaRPr lang="en-US" altLang="en-US" sz="1000"/>
          </a:p>
        </p:txBody>
      </p:sp>
      <p:sp>
        <p:nvSpPr>
          <p:cNvPr id="378894" name="TextBox 1">
            <a:extLst>
              <a:ext uri="{FF2B5EF4-FFF2-40B4-BE49-F238E27FC236}">
                <a16:creationId xmlns:a16="http://schemas.microsoft.com/office/drawing/2014/main" id="{4E0A39D6-662A-4B12-86EC-6FC40E8320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105400"/>
            <a:ext cx="8242300" cy="13843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In addition to infarction of the anterior optic nerve, by what two other events can a GCA pt lose vision?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--CRAO (or BRAO)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--Choroidal ischemia</a:t>
            </a:r>
            <a:endParaRPr lang="en-US" altLang="en-US" sz="1400">
              <a:solidFill>
                <a:srgbClr val="FFC000"/>
              </a:solidFill>
            </a:endParaRPr>
          </a:p>
          <a:p>
            <a:endParaRPr lang="en-US" altLang="en-US" sz="1400" i="1">
              <a:solidFill>
                <a:srgbClr val="FFC000"/>
              </a:solidFill>
            </a:endParaRPr>
          </a:p>
          <a:p>
            <a:r>
              <a:rPr lang="en-US" altLang="en-US" sz="1400" i="1">
                <a:solidFill>
                  <a:srgbClr val="FFC000"/>
                </a:solidFill>
              </a:rPr>
              <a:t>Of the three causes, which is most common?</a:t>
            </a:r>
          </a:p>
          <a:p>
            <a:r>
              <a:rPr lang="en-US" altLang="en-US" sz="1400">
                <a:solidFill>
                  <a:srgbClr val="FFC000"/>
                </a:solidFill>
              </a:rPr>
              <a:t>AAION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330A1D2-CF71-405D-AAC5-4116F2BA551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1" name="Text Box 3">
            <a:extLst>
              <a:ext uri="{FF2B5EF4-FFF2-40B4-BE49-F238E27FC236}">
                <a16:creationId xmlns:a16="http://schemas.microsoft.com/office/drawing/2014/main" id="{46B46F65-BD2E-45C7-A389-E45DCA9258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80932" name="Text Box 4">
            <a:extLst>
              <a:ext uri="{FF2B5EF4-FFF2-40B4-BE49-F238E27FC236}">
                <a16:creationId xmlns:a16="http://schemas.microsoft.com/office/drawing/2014/main" id="{1ABC7150-296D-4486-89DC-E7BF786A7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80933" name="Text Box 5">
            <a:extLst>
              <a:ext uri="{FF2B5EF4-FFF2-40B4-BE49-F238E27FC236}">
                <a16:creationId xmlns:a16="http://schemas.microsoft.com/office/drawing/2014/main" id="{F68608CA-105D-4AE4-B185-13F8E967D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80934" name="Text Box 6">
            <a:extLst>
              <a:ext uri="{FF2B5EF4-FFF2-40B4-BE49-F238E27FC236}">
                <a16:creationId xmlns:a16="http://schemas.microsoft.com/office/drawing/2014/main" id="{7497999A-F3C1-4D5A-B934-347B187023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80935" name="Text Box 7">
            <a:extLst>
              <a:ext uri="{FF2B5EF4-FFF2-40B4-BE49-F238E27FC236}">
                <a16:creationId xmlns:a16="http://schemas.microsoft.com/office/drawing/2014/main" id="{40532424-C27B-4F06-A083-F9B298AE3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80936" name="Line 8">
            <a:extLst>
              <a:ext uri="{FF2B5EF4-FFF2-40B4-BE49-F238E27FC236}">
                <a16:creationId xmlns:a16="http://schemas.microsoft.com/office/drawing/2014/main" id="{3BF2D4EE-9106-47E5-AA0E-9930F9E05D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0937" name="Line 9">
            <a:extLst>
              <a:ext uri="{FF2B5EF4-FFF2-40B4-BE49-F238E27FC236}">
                <a16:creationId xmlns:a16="http://schemas.microsoft.com/office/drawing/2014/main" id="{7462C42B-784D-499D-8693-CA19075F39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0938" name="Line 10">
            <a:extLst>
              <a:ext uri="{FF2B5EF4-FFF2-40B4-BE49-F238E27FC236}">
                <a16:creationId xmlns:a16="http://schemas.microsoft.com/office/drawing/2014/main" id="{3E7B67CA-95EA-4557-8F61-9DBDD5AC07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0939" name="Line 11">
            <a:extLst>
              <a:ext uri="{FF2B5EF4-FFF2-40B4-BE49-F238E27FC236}">
                <a16:creationId xmlns:a16="http://schemas.microsoft.com/office/drawing/2014/main" id="{40CF8671-56B4-4B86-BDBD-8630F39BBEB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6" name="Text Box 12">
            <a:extLst>
              <a:ext uri="{FF2B5EF4-FFF2-40B4-BE49-F238E27FC236}">
                <a16:creationId xmlns:a16="http://schemas.microsoft.com/office/drawing/2014/main" id="{8C1D4D87-0D9B-4CAF-9E0D-3A14991AA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Giant-cell (aka 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temporal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) arteritis, GCA (TA)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inflammatory disease that targets mid-sized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No, estimates are 10 – 50%, depending upon whom you ask</a:t>
            </a:r>
          </a:p>
        </p:txBody>
      </p:sp>
      <p:sp>
        <p:nvSpPr>
          <p:cNvPr id="380941" name="Slide Number Placeholder 1">
            <a:extLst>
              <a:ext uri="{FF2B5EF4-FFF2-40B4-BE49-F238E27FC236}">
                <a16:creationId xmlns:a16="http://schemas.microsoft.com/office/drawing/2014/main" id="{49A69A41-0F48-4D83-8FA9-A0A04CF033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C2CBA60-C1EA-4787-AB60-3C0480EB5F7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118</a:t>
            </a:fld>
            <a:endParaRPr lang="en-US" altLang="en-US" sz="1000"/>
          </a:p>
        </p:txBody>
      </p:sp>
      <p:sp>
        <p:nvSpPr>
          <p:cNvPr id="380942" name="TextBox 1">
            <a:extLst>
              <a:ext uri="{FF2B5EF4-FFF2-40B4-BE49-F238E27FC236}">
                <a16:creationId xmlns:a16="http://schemas.microsoft.com/office/drawing/2014/main" id="{69330447-867F-465D-BD03-7CDE513D9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105400"/>
            <a:ext cx="8242300" cy="13843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In addition to infarction of the anterior optic nerve, by what two other events can a GCA pt lose vision?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--CRAO (or BRAO)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--Choroidal ischemia</a:t>
            </a:r>
          </a:p>
          <a:p>
            <a:endParaRPr lang="en-US" altLang="en-US" sz="1400" i="1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0000FF"/>
                </a:solidFill>
              </a:rPr>
              <a:t>Of the three causes, which is most common?</a:t>
            </a:r>
            <a:endParaRPr lang="en-US" altLang="en-US" sz="1400" i="1">
              <a:solidFill>
                <a:srgbClr val="FFC000"/>
              </a:solidFill>
            </a:endParaRPr>
          </a:p>
          <a:p>
            <a:r>
              <a:rPr lang="en-US" altLang="en-US" sz="1400">
                <a:solidFill>
                  <a:srgbClr val="FFC000"/>
                </a:solidFill>
              </a:rPr>
              <a:t>AAION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BABBB34-E8FD-4C95-8E72-8E504737A6D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9" name="Text Box 3">
            <a:extLst>
              <a:ext uri="{FF2B5EF4-FFF2-40B4-BE49-F238E27FC236}">
                <a16:creationId xmlns:a16="http://schemas.microsoft.com/office/drawing/2014/main" id="{B51A0F17-EF0D-42FD-8279-18FCCBDC1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82980" name="Text Box 4">
            <a:extLst>
              <a:ext uri="{FF2B5EF4-FFF2-40B4-BE49-F238E27FC236}">
                <a16:creationId xmlns:a16="http://schemas.microsoft.com/office/drawing/2014/main" id="{7E139FB8-5082-4AED-9179-5F1D3C687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82981" name="Text Box 5">
            <a:extLst>
              <a:ext uri="{FF2B5EF4-FFF2-40B4-BE49-F238E27FC236}">
                <a16:creationId xmlns:a16="http://schemas.microsoft.com/office/drawing/2014/main" id="{E0E4F4DE-B435-4AA1-A93C-208A28262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82982" name="Text Box 6">
            <a:extLst>
              <a:ext uri="{FF2B5EF4-FFF2-40B4-BE49-F238E27FC236}">
                <a16:creationId xmlns:a16="http://schemas.microsoft.com/office/drawing/2014/main" id="{25397D35-FD20-4DA8-9D68-A80F6A72A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82983" name="Text Box 7">
            <a:extLst>
              <a:ext uri="{FF2B5EF4-FFF2-40B4-BE49-F238E27FC236}">
                <a16:creationId xmlns:a16="http://schemas.microsoft.com/office/drawing/2014/main" id="{11551F38-C082-48FC-A1E4-5E396F423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82984" name="Line 8">
            <a:extLst>
              <a:ext uri="{FF2B5EF4-FFF2-40B4-BE49-F238E27FC236}">
                <a16:creationId xmlns:a16="http://schemas.microsoft.com/office/drawing/2014/main" id="{34108A67-02DD-4DF3-95A6-4895732EDF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5" name="Line 9">
            <a:extLst>
              <a:ext uri="{FF2B5EF4-FFF2-40B4-BE49-F238E27FC236}">
                <a16:creationId xmlns:a16="http://schemas.microsoft.com/office/drawing/2014/main" id="{A8B05DA1-0612-484A-8955-BBAD0ED556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6" name="Line 10">
            <a:extLst>
              <a:ext uri="{FF2B5EF4-FFF2-40B4-BE49-F238E27FC236}">
                <a16:creationId xmlns:a16="http://schemas.microsoft.com/office/drawing/2014/main" id="{282DD628-8AC7-46A7-82F6-F7782C2756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7" name="Line 11">
            <a:extLst>
              <a:ext uri="{FF2B5EF4-FFF2-40B4-BE49-F238E27FC236}">
                <a16:creationId xmlns:a16="http://schemas.microsoft.com/office/drawing/2014/main" id="{DE87BE82-BD26-4A81-B739-B2158E26F8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6" name="Text Box 12">
            <a:extLst>
              <a:ext uri="{FF2B5EF4-FFF2-40B4-BE49-F238E27FC236}">
                <a16:creationId xmlns:a16="http://schemas.microsoft.com/office/drawing/2014/main" id="{F7733971-B6B3-4BCB-809A-A01CFF9BB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Giant-cell (aka 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temporal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) arteritis, GCA (TA)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inflammatory disease that targets mid-sized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No, estimates are 10 – 50%, depending upon whom you ask</a:t>
            </a:r>
          </a:p>
        </p:txBody>
      </p:sp>
      <p:sp>
        <p:nvSpPr>
          <p:cNvPr id="382989" name="Slide Number Placeholder 1">
            <a:extLst>
              <a:ext uri="{FF2B5EF4-FFF2-40B4-BE49-F238E27FC236}">
                <a16:creationId xmlns:a16="http://schemas.microsoft.com/office/drawing/2014/main" id="{A889CC6F-1731-4F28-9654-051F1D76A1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4185832-D052-49AE-A99D-331BE13449D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119</a:t>
            </a:fld>
            <a:endParaRPr lang="en-US" altLang="en-US" sz="1000"/>
          </a:p>
        </p:txBody>
      </p:sp>
      <p:sp>
        <p:nvSpPr>
          <p:cNvPr id="382990" name="TextBox 1">
            <a:extLst>
              <a:ext uri="{FF2B5EF4-FFF2-40B4-BE49-F238E27FC236}">
                <a16:creationId xmlns:a16="http://schemas.microsoft.com/office/drawing/2014/main" id="{B4F923DF-D9EC-4533-8749-043ADCCDF5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105400"/>
            <a:ext cx="8242300" cy="13843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 dirty="0">
                <a:solidFill>
                  <a:srgbClr val="0000FF"/>
                </a:solidFill>
              </a:rPr>
              <a:t>In addition to infarction of the anterior optic nerve, by what two other events can a GCA </a:t>
            </a:r>
            <a:r>
              <a:rPr lang="en-US" altLang="en-US" sz="1400" i="1" dirty="0" err="1">
                <a:solidFill>
                  <a:srgbClr val="0000FF"/>
                </a:solidFill>
              </a:rPr>
              <a:t>pt</a:t>
            </a:r>
            <a:r>
              <a:rPr lang="en-US" altLang="en-US" sz="1400" i="1" dirty="0">
                <a:solidFill>
                  <a:srgbClr val="0000FF"/>
                </a:solidFill>
              </a:rPr>
              <a:t> lose vision?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--CRAO (or BRAO)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--Choroidal ischemia</a:t>
            </a:r>
          </a:p>
          <a:p>
            <a:endParaRPr lang="en-US" altLang="en-US" sz="1400" i="1" dirty="0">
              <a:solidFill>
                <a:srgbClr val="0000FF"/>
              </a:solidFill>
            </a:endParaRPr>
          </a:p>
          <a:p>
            <a:r>
              <a:rPr lang="en-US" altLang="en-US" sz="1400" i="1" dirty="0">
                <a:solidFill>
                  <a:srgbClr val="0000FF"/>
                </a:solidFill>
              </a:rPr>
              <a:t>Of the three causes, which is most common?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AAION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8D2421A-598D-441A-8026-DDC626D4149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Text Box 3">
            <a:extLst>
              <a:ext uri="{FF2B5EF4-FFF2-40B4-BE49-F238E27FC236}">
                <a16:creationId xmlns:a16="http://schemas.microsoft.com/office/drawing/2014/main" id="{DB9806A1-839D-4CCF-88C1-C9C81A72B9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6628" name="Text Box 4">
            <a:extLst>
              <a:ext uri="{FF2B5EF4-FFF2-40B4-BE49-F238E27FC236}">
                <a16:creationId xmlns:a16="http://schemas.microsoft.com/office/drawing/2014/main" id="{B9D8A821-2851-41D8-BB60-FCF823CD1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26629" name="Text Box 5">
            <a:extLst>
              <a:ext uri="{FF2B5EF4-FFF2-40B4-BE49-F238E27FC236}">
                <a16:creationId xmlns:a16="http://schemas.microsoft.com/office/drawing/2014/main" id="{88F68847-2121-41E1-A4F4-63324A6A76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26630" name="Text Box 6">
            <a:extLst>
              <a:ext uri="{FF2B5EF4-FFF2-40B4-BE49-F238E27FC236}">
                <a16:creationId xmlns:a16="http://schemas.microsoft.com/office/drawing/2014/main" id="{CAE7656D-DD8F-4D9F-BE99-9F7AA6288A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26631" name="Line 7">
            <a:extLst>
              <a:ext uri="{FF2B5EF4-FFF2-40B4-BE49-F238E27FC236}">
                <a16:creationId xmlns:a16="http://schemas.microsoft.com/office/drawing/2014/main" id="{69857D93-D2B5-44EB-9C19-8081C2F6BA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2" name="Line 8">
            <a:extLst>
              <a:ext uri="{FF2B5EF4-FFF2-40B4-BE49-F238E27FC236}">
                <a16:creationId xmlns:a16="http://schemas.microsoft.com/office/drawing/2014/main" id="{F22D5064-C2F8-49D8-8823-1982E9FB06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3" name="Line 9">
            <a:extLst>
              <a:ext uri="{FF2B5EF4-FFF2-40B4-BE49-F238E27FC236}">
                <a16:creationId xmlns:a16="http://schemas.microsoft.com/office/drawing/2014/main" id="{8BFB1991-795B-4812-9A85-13DEE75B01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4" name="Line 10">
            <a:extLst>
              <a:ext uri="{FF2B5EF4-FFF2-40B4-BE49-F238E27FC236}">
                <a16:creationId xmlns:a16="http://schemas.microsoft.com/office/drawing/2014/main" id="{11EE03B5-CF44-4C4B-8635-6371CA95C6D7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5" name="Text Box 11">
            <a:extLst>
              <a:ext uri="{FF2B5EF4-FFF2-40B4-BE49-F238E27FC236}">
                <a16:creationId xmlns:a16="http://schemas.microsoft.com/office/drawing/2014/main" id="{31BC2E71-CCE1-44B1-B3ED-B68958F400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085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Ischemic</a:t>
            </a:r>
          </a:p>
        </p:txBody>
      </p:sp>
      <p:sp>
        <p:nvSpPr>
          <p:cNvPr id="26636" name="Text Box 12">
            <a:extLst>
              <a:ext uri="{FF2B5EF4-FFF2-40B4-BE49-F238E27FC236}">
                <a16:creationId xmlns:a16="http://schemas.microsoft.com/office/drawing/2014/main" id="{02C5DC4D-A8B9-4541-82B5-FC06D1247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Compressive</a:t>
            </a:r>
          </a:p>
        </p:txBody>
      </p:sp>
      <p:sp>
        <p:nvSpPr>
          <p:cNvPr id="26637" name="Text Box 13">
            <a:extLst>
              <a:ext uri="{FF2B5EF4-FFF2-40B4-BE49-F238E27FC236}">
                <a16:creationId xmlns:a16="http://schemas.microsoft.com/office/drawing/2014/main" id="{ADE022EC-BFD3-45D7-9215-B6FBE0360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Toxic/nutritional</a:t>
            </a:r>
          </a:p>
        </p:txBody>
      </p:sp>
      <p:sp>
        <p:nvSpPr>
          <p:cNvPr id="26638" name="Text Box 14">
            <a:extLst>
              <a:ext uri="{FF2B5EF4-FFF2-40B4-BE49-F238E27FC236}">
                <a16:creationId xmlns:a16="http://schemas.microsoft.com/office/drawing/2014/main" id="{FF110A48-2DEA-4CCE-89DC-44C661BB4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Congenital/hereditary</a:t>
            </a:r>
          </a:p>
        </p:txBody>
      </p:sp>
      <p:sp>
        <p:nvSpPr>
          <p:cNvPr id="26639" name="Text Box 15">
            <a:extLst>
              <a:ext uri="{FF2B5EF4-FFF2-40B4-BE49-F238E27FC236}">
                <a16:creationId xmlns:a16="http://schemas.microsoft.com/office/drawing/2014/main" id="{C73A3D0D-E86C-4FC0-9B17-DB39205BA2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Traumatic</a:t>
            </a:r>
          </a:p>
        </p:txBody>
      </p:sp>
      <p:sp>
        <p:nvSpPr>
          <p:cNvPr id="26640" name="Line 16">
            <a:extLst>
              <a:ext uri="{FF2B5EF4-FFF2-40B4-BE49-F238E27FC236}">
                <a16:creationId xmlns:a16="http://schemas.microsoft.com/office/drawing/2014/main" id="{842DD001-C3BE-4D93-9355-EB22F3405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1" name="Line 17">
            <a:extLst>
              <a:ext uri="{FF2B5EF4-FFF2-40B4-BE49-F238E27FC236}">
                <a16:creationId xmlns:a16="http://schemas.microsoft.com/office/drawing/2014/main" id="{13EAE93D-F8A2-42F9-838D-F5F1538F356A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2" name="Line 18">
            <a:extLst>
              <a:ext uri="{FF2B5EF4-FFF2-40B4-BE49-F238E27FC236}">
                <a16:creationId xmlns:a16="http://schemas.microsoft.com/office/drawing/2014/main" id="{38E03CCC-1BA6-4D11-81BE-57FDDAC1BBF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3" name="Line 19">
            <a:extLst>
              <a:ext uri="{FF2B5EF4-FFF2-40B4-BE49-F238E27FC236}">
                <a16:creationId xmlns:a16="http://schemas.microsoft.com/office/drawing/2014/main" id="{C4EBD54D-D1C3-4D92-B5A8-19D49C3BD098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4" name="Line 20">
            <a:extLst>
              <a:ext uri="{FF2B5EF4-FFF2-40B4-BE49-F238E27FC236}">
                <a16:creationId xmlns:a16="http://schemas.microsoft.com/office/drawing/2014/main" id="{664C0181-6CF1-4386-8A8B-CF8DDE6FD18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5" name="Line 21">
            <a:extLst>
              <a:ext uri="{FF2B5EF4-FFF2-40B4-BE49-F238E27FC236}">
                <a16:creationId xmlns:a16="http://schemas.microsoft.com/office/drawing/2014/main" id="{67A7B246-9001-49E8-95B6-2F71595754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6" name="Text Box 22">
            <a:extLst>
              <a:ext uri="{FF2B5EF4-FFF2-40B4-BE49-F238E27FC236}">
                <a16:creationId xmlns:a16="http://schemas.microsoft.com/office/drawing/2014/main" id="{CD16DCE3-BEDE-4F30-830F-F1BFFE723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26647" name="Line 23">
            <a:extLst>
              <a:ext uri="{FF2B5EF4-FFF2-40B4-BE49-F238E27FC236}">
                <a16:creationId xmlns:a16="http://schemas.microsoft.com/office/drawing/2014/main" id="{C3918492-1A8F-4D1E-A77C-9F72C57FAD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8" name="Line 24">
            <a:extLst>
              <a:ext uri="{FF2B5EF4-FFF2-40B4-BE49-F238E27FC236}">
                <a16:creationId xmlns:a16="http://schemas.microsoft.com/office/drawing/2014/main" id="{C05EEE90-D1D9-444B-B791-609F640035E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9" name="Text Box 25">
            <a:extLst>
              <a:ext uri="{FF2B5EF4-FFF2-40B4-BE49-F238E27FC236}">
                <a16:creationId xmlns:a16="http://schemas.microsoft.com/office/drawing/2014/main" id="{5DAE7C86-8594-4320-9966-BF5D0FB47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26650" name="Text Box 26">
            <a:extLst>
              <a:ext uri="{FF2B5EF4-FFF2-40B4-BE49-F238E27FC236}">
                <a16:creationId xmlns:a16="http://schemas.microsoft.com/office/drawing/2014/main" id="{24336784-2A45-4324-9489-888FFB99C5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26651" name="Text Box 27">
            <a:extLst>
              <a:ext uri="{FF2B5EF4-FFF2-40B4-BE49-F238E27FC236}">
                <a16:creationId xmlns:a16="http://schemas.microsoft.com/office/drawing/2014/main" id="{5857555A-825B-4467-9FCD-CFA24F182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5254625"/>
            <a:ext cx="6119812" cy="1069975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accent1"/>
                </a:solidFill>
              </a:rPr>
              <a:t>What is far-and-away the most common type of optic neuropathy?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accent1"/>
                </a:solidFill>
              </a:rPr>
              <a:t>Hint…</a:t>
            </a:r>
            <a:r>
              <a:rPr lang="en-US" altLang="en-US" sz="1600">
                <a:solidFill>
                  <a:schemeClr val="accent1"/>
                </a:solidFill>
              </a:rPr>
              <a:t>It’s not listed on this slide!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accent1"/>
                </a:solidFill>
              </a:rPr>
              <a:t>Hint…</a:t>
            </a:r>
            <a:r>
              <a:rPr lang="en-US" altLang="en-US" sz="1600">
                <a:solidFill>
                  <a:schemeClr val="accent1"/>
                </a:solidFill>
              </a:rPr>
              <a:t>It’s so common, it gets its own ophthalmic subspecialty!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accent1"/>
                </a:solidFill>
              </a:rPr>
              <a:t>It’s…</a:t>
            </a:r>
            <a:r>
              <a:rPr lang="en-US" altLang="en-US" sz="1600" b="1">
                <a:solidFill>
                  <a:schemeClr val="accent1"/>
                </a:solidFill>
              </a:rPr>
              <a:t>Glaucoma </a:t>
            </a:r>
            <a:r>
              <a:rPr lang="en-US" altLang="en-US" sz="1600">
                <a:solidFill>
                  <a:schemeClr val="accent1"/>
                </a:solidFill>
              </a:rPr>
              <a:t>(don’t forget—glaucoma is an optic neuropathy!)</a:t>
            </a:r>
          </a:p>
        </p:txBody>
      </p:sp>
      <p:sp>
        <p:nvSpPr>
          <p:cNvPr id="26652" name="Slide Number Placeholder 1">
            <a:extLst>
              <a:ext uri="{FF2B5EF4-FFF2-40B4-BE49-F238E27FC236}">
                <a16:creationId xmlns:a16="http://schemas.microsoft.com/office/drawing/2014/main" id="{7F1A1EF1-DE05-4616-A3CC-08E8E74C1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F92D789-14E2-400E-8DF5-73A77437377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12</a:t>
            </a:fld>
            <a:endParaRPr lang="en-US" altLang="en-US" sz="10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8DA471E-27DC-423C-B87B-0C16947ED28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9" name="Text Box 3">
            <a:extLst>
              <a:ext uri="{FF2B5EF4-FFF2-40B4-BE49-F238E27FC236}">
                <a16:creationId xmlns:a16="http://schemas.microsoft.com/office/drawing/2014/main" id="{B51A0F17-EF0D-42FD-8279-18FCCBDC1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82980" name="Text Box 4">
            <a:extLst>
              <a:ext uri="{FF2B5EF4-FFF2-40B4-BE49-F238E27FC236}">
                <a16:creationId xmlns:a16="http://schemas.microsoft.com/office/drawing/2014/main" id="{7E139FB8-5082-4AED-9179-5F1D3C687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82981" name="Text Box 5">
            <a:extLst>
              <a:ext uri="{FF2B5EF4-FFF2-40B4-BE49-F238E27FC236}">
                <a16:creationId xmlns:a16="http://schemas.microsoft.com/office/drawing/2014/main" id="{E0E4F4DE-B435-4AA1-A93C-208A28262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82982" name="Text Box 6">
            <a:extLst>
              <a:ext uri="{FF2B5EF4-FFF2-40B4-BE49-F238E27FC236}">
                <a16:creationId xmlns:a16="http://schemas.microsoft.com/office/drawing/2014/main" id="{25397D35-FD20-4DA8-9D68-A80F6A72A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82983" name="Text Box 7">
            <a:extLst>
              <a:ext uri="{FF2B5EF4-FFF2-40B4-BE49-F238E27FC236}">
                <a16:creationId xmlns:a16="http://schemas.microsoft.com/office/drawing/2014/main" id="{11551F38-C082-48FC-A1E4-5E396F423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82984" name="Line 8">
            <a:extLst>
              <a:ext uri="{FF2B5EF4-FFF2-40B4-BE49-F238E27FC236}">
                <a16:creationId xmlns:a16="http://schemas.microsoft.com/office/drawing/2014/main" id="{34108A67-02DD-4DF3-95A6-4895732EDF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5" name="Line 9">
            <a:extLst>
              <a:ext uri="{FF2B5EF4-FFF2-40B4-BE49-F238E27FC236}">
                <a16:creationId xmlns:a16="http://schemas.microsoft.com/office/drawing/2014/main" id="{A8B05DA1-0612-484A-8955-BBAD0ED556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6" name="Line 10">
            <a:extLst>
              <a:ext uri="{FF2B5EF4-FFF2-40B4-BE49-F238E27FC236}">
                <a16:creationId xmlns:a16="http://schemas.microsoft.com/office/drawing/2014/main" id="{282DD628-8AC7-46A7-82F6-F7782C2756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7" name="Line 11">
            <a:extLst>
              <a:ext uri="{FF2B5EF4-FFF2-40B4-BE49-F238E27FC236}">
                <a16:creationId xmlns:a16="http://schemas.microsoft.com/office/drawing/2014/main" id="{DE87BE82-BD26-4A81-B739-B2158E26F8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6" name="Text Box 12">
            <a:extLst>
              <a:ext uri="{FF2B5EF4-FFF2-40B4-BE49-F238E27FC236}">
                <a16:creationId xmlns:a16="http://schemas.microsoft.com/office/drawing/2014/main" id="{F7733971-B6B3-4BCB-809A-A01CFF9BB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Giant-cell (aka 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temporal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) arteritis, GCA (TA)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inflammatory disease that targets mid-sized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No, estimates are 10 – 50%, depending upon whom you ask</a:t>
            </a:r>
          </a:p>
        </p:txBody>
      </p:sp>
      <p:sp>
        <p:nvSpPr>
          <p:cNvPr id="382989" name="Slide Number Placeholder 1">
            <a:extLst>
              <a:ext uri="{FF2B5EF4-FFF2-40B4-BE49-F238E27FC236}">
                <a16:creationId xmlns:a16="http://schemas.microsoft.com/office/drawing/2014/main" id="{A889CC6F-1731-4F28-9654-051F1D76A1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4185832-D052-49AE-A99D-331BE13449D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120</a:t>
            </a:fld>
            <a:endParaRPr lang="en-US" altLang="en-US" sz="1000"/>
          </a:p>
        </p:txBody>
      </p:sp>
      <p:sp>
        <p:nvSpPr>
          <p:cNvPr id="382990" name="TextBox 1">
            <a:extLst>
              <a:ext uri="{FF2B5EF4-FFF2-40B4-BE49-F238E27FC236}">
                <a16:creationId xmlns:a16="http://schemas.microsoft.com/office/drawing/2014/main" id="{B4F923DF-D9EC-4533-8749-043ADCCDF5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105400"/>
            <a:ext cx="8242300" cy="13843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In addition to infarction of the anterior optic nerve, by what two other events can a GCA </a:t>
            </a:r>
            <a:r>
              <a:rPr lang="en-US" altLang="en-US" sz="1400" i="1" dirty="0" err="1">
                <a:solidFill>
                  <a:schemeClr val="bg1">
                    <a:lumMod val="50000"/>
                  </a:schemeClr>
                </a:solidFill>
              </a:rPr>
              <a:t>pt</a:t>
            </a: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 lose vision?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--</a:t>
            </a:r>
            <a:r>
              <a:rPr lang="en-US" altLang="en-US" sz="1400" b="1" dirty="0">
                <a:solidFill>
                  <a:srgbClr val="0000FF"/>
                </a:solidFill>
              </a:rPr>
              <a:t>CRAO</a:t>
            </a:r>
            <a:r>
              <a:rPr lang="en-US" altLang="en-US" sz="1400" dirty="0">
                <a:solidFill>
                  <a:srgbClr val="0000FF"/>
                </a:solidFill>
              </a:rPr>
              <a:t>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(or BRAO)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--</a:t>
            </a:r>
            <a:r>
              <a:rPr lang="en-US" altLang="en-US" sz="1400" b="1" dirty="0">
                <a:solidFill>
                  <a:srgbClr val="0000FF"/>
                </a:solidFill>
              </a:rPr>
              <a:t>Choroidal ischemia</a:t>
            </a:r>
          </a:p>
          <a:p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Of the three causes, which is most common?</a:t>
            </a:r>
          </a:p>
          <a:p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AAION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8D2421A-598D-441A-8026-DDC626D4149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sp>
        <p:nvSpPr>
          <p:cNvPr id="3" name="Right Brace 2"/>
          <p:cNvSpPr/>
          <p:nvPr/>
        </p:nvSpPr>
        <p:spPr>
          <a:xfrm>
            <a:off x="2252663" y="5334000"/>
            <a:ext cx="185737" cy="457200"/>
          </a:xfrm>
          <a:prstGeom prst="rightBrac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450757" y="4991993"/>
            <a:ext cx="5760156" cy="1384995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Is there a way to bag both the choroidal and retinal arterial circulations with a single lesion?</a:t>
            </a:r>
            <a:endParaRPr lang="en-US" sz="1400" i="1" dirty="0">
              <a:solidFill>
                <a:srgbClr val="7030A0"/>
              </a:solidFill>
            </a:endParaRPr>
          </a:p>
          <a:p>
            <a:r>
              <a:rPr lang="en-US" sz="1400" dirty="0">
                <a:solidFill>
                  <a:srgbClr val="7030A0"/>
                </a:solidFill>
              </a:rPr>
              <a:t>Yes, via occlusion of the ophthalmic artery</a:t>
            </a:r>
          </a:p>
          <a:p>
            <a:endParaRPr lang="en-US" sz="1400" dirty="0">
              <a:solidFill>
                <a:srgbClr val="7030A0"/>
              </a:solidFill>
            </a:endParaRPr>
          </a:p>
          <a:p>
            <a:r>
              <a:rPr lang="en-US" sz="1400" i="1" dirty="0">
                <a:solidFill>
                  <a:srgbClr val="7030A0"/>
                </a:solidFill>
              </a:rPr>
              <a:t>Can GCA cause ophthalmic artery occlusion?</a:t>
            </a:r>
          </a:p>
          <a:p>
            <a:r>
              <a:rPr lang="en-US" sz="1400" dirty="0">
                <a:solidFill>
                  <a:srgbClr val="7030A0"/>
                </a:solidFill>
              </a:rPr>
              <a:t>Indeed it can</a:t>
            </a:r>
          </a:p>
        </p:txBody>
      </p:sp>
    </p:spTree>
    <p:extLst>
      <p:ext uri="{BB962C8B-B14F-4D97-AF65-F5344CB8AC3E}">
        <p14:creationId xmlns:p14="http://schemas.microsoft.com/office/powerpoint/2010/main" val="186446803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9" name="Text Box 3">
            <a:extLst>
              <a:ext uri="{FF2B5EF4-FFF2-40B4-BE49-F238E27FC236}">
                <a16:creationId xmlns:a16="http://schemas.microsoft.com/office/drawing/2014/main" id="{B51A0F17-EF0D-42FD-8279-18FCCBDC1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82980" name="Text Box 4">
            <a:extLst>
              <a:ext uri="{FF2B5EF4-FFF2-40B4-BE49-F238E27FC236}">
                <a16:creationId xmlns:a16="http://schemas.microsoft.com/office/drawing/2014/main" id="{7E139FB8-5082-4AED-9179-5F1D3C687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82981" name="Text Box 5">
            <a:extLst>
              <a:ext uri="{FF2B5EF4-FFF2-40B4-BE49-F238E27FC236}">
                <a16:creationId xmlns:a16="http://schemas.microsoft.com/office/drawing/2014/main" id="{E0E4F4DE-B435-4AA1-A93C-208A28262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82982" name="Text Box 6">
            <a:extLst>
              <a:ext uri="{FF2B5EF4-FFF2-40B4-BE49-F238E27FC236}">
                <a16:creationId xmlns:a16="http://schemas.microsoft.com/office/drawing/2014/main" id="{25397D35-FD20-4DA8-9D68-A80F6A72A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82983" name="Text Box 7">
            <a:extLst>
              <a:ext uri="{FF2B5EF4-FFF2-40B4-BE49-F238E27FC236}">
                <a16:creationId xmlns:a16="http://schemas.microsoft.com/office/drawing/2014/main" id="{11551F38-C082-48FC-A1E4-5E396F423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82984" name="Line 8">
            <a:extLst>
              <a:ext uri="{FF2B5EF4-FFF2-40B4-BE49-F238E27FC236}">
                <a16:creationId xmlns:a16="http://schemas.microsoft.com/office/drawing/2014/main" id="{34108A67-02DD-4DF3-95A6-4895732EDF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5" name="Line 9">
            <a:extLst>
              <a:ext uri="{FF2B5EF4-FFF2-40B4-BE49-F238E27FC236}">
                <a16:creationId xmlns:a16="http://schemas.microsoft.com/office/drawing/2014/main" id="{A8B05DA1-0612-484A-8955-BBAD0ED556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6" name="Line 10">
            <a:extLst>
              <a:ext uri="{FF2B5EF4-FFF2-40B4-BE49-F238E27FC236}">
                <a16:creationId xmlns:a16="http://schemas.microsoft.com/office/drawing/2014/main" id="{282DD628-8AC7-46A7-82F6-F7782C2756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7" name="Line 11">
            <a:extLst>
              <a:ext uri="{FF2B5EF4-FFF2-40B4-BE49-F238E27FC236}">
                <a16:creationId xmlns:a16="http://schemas.microsoft.com/office/drawing/2014/main" id="{DE87BE82-BD26-4A81-B739-B2158E26F8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6" name="Text Box 12">
            <a:extLst>
              <a:ext uri="{FF2B5EF4-FFF2-40B4-BE49-F238E27FC236}">
                <a16:creationId xmlns:a16="http://schemas.microsoft.com/office/drawing/2014/main" id="{F7733971-B6B3-4BCB-809A-A01CFF9BB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Giant-cell (aka 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temporal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) arteritis, GCA (TA)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inflammatory disease that targets mid-sized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No, estimates are 10 – 50%, depending upon whom you ask</a:t>
            </a:r>
          </a:p>
        </p:txBody>
      </p:sp>
      <p:sp>
        <p:nvSpPr>
          <p:cNvPr id="382989" name="Slide Number Placeholder 1">
            <a:extLst>
              <a:ext uri="{FF2B5EF4-FFF2-40B4-BE49-F238E27FC236}">
                <a16:creationId xmlns:a16="http://schemas.microsoft.com/office/drawing/2014/main" id="{A889CC6F-1731-4F28-9654-051F1D76A1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4185832-D052-49AE-A99D-331BE13449D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121</a:t>
            </a:fld>
            <a:endParaRPr lang="en-US" altLang="en-US" sz="1000"/>
          </a:p>
        </p:txBody>
      </p:sp>
      <p:sp>
        <p:nvSpPr>
          <p:cNvPr id="382990" name="TextBox 1">
            <a:extLst>
              <a:ext uri="{FF2B5EF4-FFF2-40B4-BE49-F238E27FC236}">
                <a16:creationId xmlns:a16="http://schemas.microsoft.com/office/drawing/2014/main" id="{B4F923DF-D9EC-4533-8749-043ADCCDF5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105400"/>
            <a:ext cx="8242300" cy="13843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In addition to infarction of the anterior optic nerve, by what two other events can a GCA </a:t>
            </a:r>
            <a:r>
              <a:rPr lang="en-US" altLang="en-US" sz="1400" i="1" dirty="0" err="1">
                <a:solidFill>
                  <a:schemeClr val="bg1">
                    <a:lumMod val="50000"/>
                  </a:schemeClr>
                </a:solidFill>
              </a:rPr>
              <a:t>pt</a:t>
            </a: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 lose vision?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--</a:t>
            </a:r>
            <a:r>
              <a:rPr lang="en-US" altLang="en-US" sz="1400" b="1" dirty="0">
                <a:solidFill>
                  <a:srgbClr val="0000FF"/>
                </a:solidFill>
              </a:rPr>
              <a:t>CRAO</a:t>
            </a:r>
            <a:r>
              <a:rPr lang="en-US" altLang="en-US" sz="1400" dirty="0">
                <a:solidFill>
                  <a:srgbClr val="0000FF"/>
                </a:solidFill>
              </a:rPr>
              <a:t>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(or BRAO)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--</a:t>
            </a:r>
            <a:r>
              <a:rPr lang="en-US" altLang="en-US" sz="1400" b="1" dirty="0">
                <a:solidFill>
                  <a:srgbClr val="0000FF"/>
                </a:solidFill>
              </a:rPr>
              <a:t>Choroidal ischemia</a:t>
            </a:r>
          </a:p>
          <a:p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Of the three causes, which is most common?</a:t>
            </a:r>
          </a:p>
          <a:p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AAION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8D2421A-598D-441A-8026-DDC626D4149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sp>
        <p:nvSpPr>
          <p:cNvPr id="3" name="Right Brace 2"/>
          <p:cNvSpPr/>
          <p:nvPr/>
        </p:nvSpPr>
        <p:spPr>
          <a:xfrm>
            <a:off x="2252663" y="5334000"/>
            <a:ext cx="185737" cy="457200"/>
          </a:xfrm>
          <a:prstGeom prst="rightBrac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450757" y="4991993"/>
            <a:ext cx="5760156" cy="1384995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Is there a way to bag both the choroidal and retinal arterial circulations with a single lesion?</a:t>
            </a:r>
          </a:p>
          <a:p>
            <a:r>
              <a:rPr lang="en-US" sz="1400" dirty="0">
                <a:solidFill>
                  <a:schemeClr val="bg1"/>
                </a:solidFill>
              </a:rPr>
              <a:t>Yes, via occlusion of the ophthalmic artery</a:t>
            </a:r>
            <a:endParaRPr lang="en-US" sz="1400" dirty="0">
              <a:solidFill>
                <a:srgbClr val="7030A0"/>
              </a:solidFill>
            </a:endParaRPr>
          </a:p>
          <a:p>
            <a:endParaRPr lang="en-US" sz="1400" dirty="0">
              <a:solidFill>
                <a:srgbClr val="7030A0"/>
              </a:solidFill>
            </a:endParaRPr>
          </a:p>
          <a:p>
            <a:r>
              <a:rPr lang="en-US" sz="1400" i="1" dirty="0">
                <a:solidFill>
                  <a:srgbClr val="7030A0"/>
                </a:solidFill>
              </a:rPr>
              <a:t>Can GCA cause ophthalmic artery occlusion?</a:t>
            </a:r>
          </a:p>
          <a:p>
            <a:r>
              <a:rPr lang="en-US" sz="1400" dirty="0">
                <a:solidFill>
                  <a:srgbClr val="7030A0"/>
                </a:solidFill>
              </a:rPr>
              <a:t>Indeed it can</a:t>
            </a:r>
          </a:p>
        </p:txBody>
      </p:sp>
    </p:spTree>
    <p:extLst>
      <p:ext uri="{BB962C8B-B14F-4D97-AF65-F5344CB8AC3E}">
        <p14:creationId xmlns:p14="http://schemas.microsoft.com/office/powerpoint/2010/main" val="94737797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9" name="Text Box 3">
            <a:extLst>
              <a:ext uri="{FF2B5EF4-FFF2-40B4-BE49-F238E27FC236}">
                <a16:creationId xmlns:a16="http://schemas.microsoft.com/office/drawing/2014/main" id="{B51A0F17-EF0D-42FD-8279-18FCCBDC1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82980" name="Text Box 4">
            <a:extLst>
              <a:ext uri="{FF2B5EF4-FFF2-40B4-BE49-F238E27FC236}">
                <a16:creationId xmlns:a16="http://schemas.microsoft.com/office/drawing/2014/main" id="{7E139FB8-5082-4AED-9179-5F1D3C687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82981" name="Text Box 5">
            <a:extLst>
              <a:ext uri="{FF2B5EF4-FFF2-40B4-BE49-F238E27FC236}">
                <a16:creationId xmlns:a16="http://schemas.microsoft.com/office/drawing/2014/main" id="{E0E4F4DE-B435-4AA1-A93C-208A28262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82982" name="Text Box 6">
            <a:extLst>
              <a:ext uri="{FF2B5EF4-FFF2-40B4-BE49-F238E27FC236}">
                <a16:creationId xmlns:a16="http://schemas.microsoft.com/office/drawing/2014/main" id="{25397D35-FD20-4DA8-9D68-A80F6A72A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82983" name="Text Box 7">
            <a:extLst>
              <a:ext uri="{FF2B5EF4-FFF2-40B4-BE49-F238E27FC236}">
                <a16:creationId xmlns:a16="http://schemas.microsoft.com/office/drawing/2014/main" id="{11551F38-C082-48FC-A1E4-5E396F423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82984" name="Line 8">
            <a:extLst>
              <a:ext uri="{FF2B5EF4-FFF2-40B4-BE49-F238E27FC236}">
                <a16:creationId xmlns:a16="http://schemas.microsoft.com/office/drawing/2014/main" id="{34108A67-02DD-4DF3-95A6-4895732EDF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5" name="Line 9">
            <a:extLst>
              <a:ext uri="{FF2B5EF4-FFF2-40B4-BE49-F238E27FC236}">
                <a16:creationId xmlns:a16="http://schemas.microsoft.com/office/drawing/2014/main" id="{A8B05DA1-0612-484A-8955-BBAD0ED556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6" name="Line 10">
            <a:extLst>
              <a:ext uri="{FF2B5EF4-FFF2-40B4-BE49-F238E27FC236}">
                <a16:creationId xmlns:a16="http://schemas.microsoft.com/office/drawing/2014/main" id="{282DD628-8AC7-46A7-82F6-F7782C2756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7" name="Line 11">
            <a:extLst>
              <a:ext uri="{FF2B5EF4-FFF2-40B4-BE49-F238E27FC236}">
                <a16:creationId xmlns:a16="http://schemas.microsoft.com/office/drawing/2014/main" id="{DE87BE82-BD26-4A81-B739-B2158E26F8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6" name="Text Box 12">
            <a:extLst>
              <a:ext uri="{FF2B5EF4-FFF2-40B4-BE49-F238E27FC236}">
                <a16:creationId xmlns:a16="http://schemas.microsoft.com/office/drawing/2014/main" id="{F7733971-B6B3-4BCB-809A-A01CFF9BB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Giant-cell (aka 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temporal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) arteritis, GCA (TA)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inflammatory disease that targets mid-sized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No, estimates are 10 – 50%, depending upon whom you ask</a:t>
            </a:r>
          </a:p>
        </p:txBody>
      </p:sp>
      <p:sp>
        <p:nvSpPr>
          <p:cNvPr id="382989" name="Slide Number Placeholder 1">
            <a:extLst>
              <a:ext uri="{FF2B5EF4-FFF2-40B4-BE49-F238E27FC236}">
                <a16:creationId xmlns:a16="http://schemas.microsoft.com/office/drawing/2014/main" id="{A889CC6F-1731-4F28-9654-051F1D76A1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4185832-D052-49AE-A99D-331BE13449D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122</a:t>
            </a:fld>
            <a:endParaRPr lang="en-US" altLang="en-US" sz="1000"/>
          </a:p>
        </p:txBody>
      </p:sp>
      <p:sp>
        <p:nvSpPr>
          <p:cNvPr id="382990" name="TextBox 1">
            <a:extLst>
              <a:ext uri="{FF2B5EF4-FFF2-40B4-BE49-F238E27FC236}">
                <a16:creationId xmlns:a16="http://schemas.microsoft.com/office/drawing/2014/main" id="{B4F923DF-D9EC-4533-8749-043ADCCDF5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105400"/>
            <a:ext cx="8242300" cy="13843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In addition to infarction of the anterior optic nerve, by what two other events can a GCA </a:t>
            </a:r>
            <a:r>
              <a:rPr lang="en-US" altLang="en-US" sz="1400" i="1" dirty="0" err="1">
                <a:solidFill>
                  <a:schemeClr val="bg1">
                    <a:lumMod val="50000"/>
                  </a:schemeClr>
                </a:solidFill>
              </a:rPr>
              <a:t>pt</a:t>
            </a: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 lose vision?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--</a:t>
            </a:r>
            <a:r>
              <a:rPr lang="en-US" altLang="en-US" sz="1400" b="1" dirty="0">
                <a:solidFill>
                  <a:srgbClr val="0000FF"/>
                </a:solidFill>
              </a:rPr>
              <a:t>CRAO</a:t>
            </a:r>
            <a:r>
              <a:rPr lang="en-US" altLang="en-US" sz="1400" dirty="0">
                <a:solidFill>
                  <a:srgbClr val="0000FF"/>
                </a:solidFill>
              </a:rPr>
              <a:t>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(or BRAO)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--</a:t>
            </a:r>
            <a:r>
              <a:rPr lang="en-US" altLang="en-US" sz="1400" b="1" dirty="0">
                <a:solidFill>
                  <a:srgbClr val="0000FF"/>
                </a:solidFill>
              </a:rPr>
              <a:t>Choroidal ischemia</a:t>
            </a:r>
          </a:p>
          <a:p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Of the three causes, which is most common?</a:t>
            </a:r>
          </a:p>
          <a:p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AAION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8D2421A-598D-441A-8026-DDC626D4149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sp>
        <p:nvSpPr>
          <p:cNvPr id="3" name="Right Brace 2"/>
          <p:cNvSpPr/>
          <p:nvPr/>
        </p:nvSpPr>
        <p:spPr>
          <a:xfrm>
            <a:off x="2252663" y="5334000"/>
            <a:ext cx="185737" cy="457200"/>
          </a:xfrm>
          <a:prstGeom prst="rightBrac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450757" y="4991993"/>
            <a:ext cx="5760156" cy="1384995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Is there a way to bag both the choroidal and retinal arterial circulations with a single lesion?</a:t>
            </a:r>
          </a:p>
          <a:p>
            <a:r>
              <a:rPr lang="en-US" sz="1400" dirty="0">
                <a:solidFill>
                  <a:schemeClr val="bg1"/>
                </a:solidFill>
              </a:rPr>
              <a:t>Yes, via occlusion of the ophthalmic artery</a:t>
            </a:r>
          </a:p>
          <a:p>
            <a:endParaRPr lang="en-US" sz="1400" dirty="0">
              <a:solidFill>
                <a:schemeClr val="bg1"/>
              </a:solidFill>
            </a:endParaRPr>
          </a:p>
          <a:p>
            <a:r>
              <a:rPr lang="en-US" sz="1400" i="1" dirty="0">
                <a:solidFill>
                  <a:schemeClr val="bg1"/>
                </a:solidFill>
              </a:rPr>
              <a:t>Can GCA cause ophthalmic artery occlusion?</a:t>
            </a:r>
            <a:endParaRPr lang="en-US" sz="1400" i="1" dirty="0">
              <a:solidFill>
                <a:srgbClr val="7030A0"/>
              </a:solidFill>
            </a:endParaRPr>
          </a:p>
          <a:p>
            <a:r>
              <a:rPr lang="en-US" sz="1400" dirty="0">
                <a:solidFill>
                  <a:srgbClr val="7030A0"/>
                </a:solidFill>
              </a:rPr>
              <a:t>Indeed it can</a:t>
            </a:r>
          </a:p>
        </p:txBody>
      </p:sp>
    </p:spTree>
    <p:extLst>
      <p:ext uri="{BB962C8B-B14F-4D97-AF65-F5344CB8AC3E}">
        <p14:creationId xmlns:p14="http://schemas.microsoft.com/office/powerpoint/2010/main" val="87682277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9" name="Text Box 3">
            <a:extLst>
              <a:ext uri="{FF2B5EF4-FFF2-40B4-BE49-F238E27FC236}">
                <a16:creationId xmlns:a16="http://schemas.microsoft.com/office/drawing/2014/main" id="{B51A0F17-EF0D-42FD-8279-18FCCBDC1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82980" name="Text Box 4">
            <a:extLst>
              <a:ext uri="{FF2B5EF4-FFF2-40B4-BE49-F238E27FC236}">
                <a16:creationId xmlns:a16="http://schemas.microsoft.com/office/drawing/2014/main" id="{7E139FB8-5082-4AED-9179-5F1D3C687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82981" name="Text Box 5">
            <a:extLst>
              <a:ext uri="{FF2B5EF4-FFF2-40B4-BE49-F238E27FC236}">
                <a16:creationId xmlns:a16="http://schemas.microsoft.com/office/drawing/2014/main" id="{E0E4F4DE-B435-4AA1-A93C-208A28262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82982" name="Text Box 6">
            <a:extLst>
              <a:ext uri="{FF2B5EF4-FFF2-40B4-BE49-F238E27FC236}">
                <a16:creationId xmlns:a16="http://schemas.microsoft.com/office/drawing/2014/main" id="{25397D35-FD20-4DA8-9D68-A80F6A72A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 err="1">
                <a:solidFill>
                  <a:schemeClr val="bg1">
                    <a:lumMod val="75000"/>
                  </a:schemeClr>
                </a:solidFill>
              </a:rPr>
              <a:t>Nonarteritic</a:t>
            </a:r>
            <a:endParaRPr lang="en-US" altLang="en-US" sz="2000" dirty="0">
              <a:solidFill>
                <a:schemeClr val="bg1">
                  <a:lumMod val="75000"/>
                </a:schemeClr>
              </a:solidFill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solidFill>
                  <a:schemeClr val="bg1">
                    <a:lumMod val="75000"/>
                  </a:schemeClr>
                </a:solidFill>
              </a:rPr>
              <a:t>(NAION)</a:t>
            </a:r>
          </a:p>
        </p:txBody>
      </p:sp>
      <p:sp>
        <p:nvSpPr>
          <p:cNvPr id="382983" name="Text Box 7">
            <a:extLst>
              <a:ext uri="{FF2B5EF4-FFF2-40B4-BE49-F238E27FC236}">
                <a16:creationId xmlns:a16="http://schemas.microsoft.com/office/drawing/2014/main" id="{11551F38-C082-48FC-A1E4-5E396F423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382984" name="Line 8">
            <a:extLst>
              <a:ext uri="{FF2B5EF4-FFF2-40B4-BE49-F238E27FC236}">
                <a16:creationId xmlns:a16="http://schemas.microsoft.com/office/drawing/2014/main" id="{34108A67-02DD-4DF3-95A6-4895732EDF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5" name="Line 9">
            <a:extLst>
              <a:ext uri="{FF2B5EF4-FFF2-40B4-BE49-F238E27FC236}">
                <a16:creationId xmlns:a16="http://schemas.microsoft.com/office/drawing/2014/main" id="{A8B05DA1-0612-484A-8955-BBAD0ED556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6" name="Line 10">
            <a:extLst>
              <a:ext uri="{FF2B5EF4-FFF2-40B4-BE49-F238E27FC236}">
                <a16:creationId xmlns:a16="http://schemas.microsoft.com/office/drawing/2014/main" id="{282DD628-8AC7-46A7-82F6-F7782C2756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2987" name="Line 11">
            <a:extLst>
              <a:ext uri="{FF2B5EF4-FFF2-40B4-BE49-F238E27FC236}">
                <a16:creationId xmlns:a16="http://schemas.microsoft.com/office/drawing/2014/main" id="{DE87BE82-BD26-4A81-B739-B2158E26F8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4796" name="Text Box 12">
            <a:extLst>
              <a:ext uri="{FF2B5EF4-FFF2-40B4-BE49-F238E27FC236}">
                <a16:creationId xmlns:a16="http://schemas.microsoft.com/office/drawing/2014/main" id="{F7733971-B6B3-4BCB-809A-A01CFF9BB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781550"/>
            <a:ext cx="5715000" cy="2047875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systemic disease is causative in AAION?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Giant-cell (aka 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temporal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) arteritis, GCA (TA)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inflammatory disease that targets mid-sized arteries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Do all GCA pts experience vision loss?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No, estimates are 10 – 50%, depending upon whom you ask</a:t>
            </a:r>
          </a:p>
        </p:txBody>
      </p:sp>
      <p:sp>
        <p:nvSpPr>
          <p:cNvPr id="382989" name="Slide Number Placeholder 1">
            <a:extLst>
              <a:ext uri="{FF2B5EF4-FFF2-40B4-BE49-F238E27FC236}">
                <a16:creationId xmlns:a16="http://schemas.microsoft.com/office/drawing/2014/main" id="{A889CC6F-1731-4F28-9654-051F1D76A1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4185832-D052-49AE-A99D-331BE13449D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123</a:t>
            </a:fld>
            <a:endParaRPr lang="en-US" altLang="en-US" sz="1000"/>
          </a:p>
        </p:txBody>
      </p:sp>
      <p:sp>
        <p:nvSpPr>
          <p:cNvPr id="382990" name="TextBox 1">
            <a:extLst>
              <a:ext uri="{FF2B5EF4-FFF2-40B4-BE49-F238E27FC236}">
                <a16:creationId xmlns:a16="http://schemas.microsoft.com/office/drawing/2014/main" id="{B4F923DF-D9EC-4533-8749-043ADCCDF5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105400"/>
            <a:ext cx="8242300" cy="13843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In addition to infarction of the anterior optic nerve, by what two other events can a GCA </a:t>
            </a:r>
            <a:r>
              <a:rPr lang="en-US" altLang="en-US" sz="1400" i="1" dirty="0" err="1">
                <a:solidFill>
                  <a:schemeClr val="bg1">
                    <a:lumMod val="50000"/>
                  </a:schemeClr>
                </a:solidFill>
              </a:rPr>
              <a:t>pt</a:t>
            </a: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 lose vision?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--</a:t>
            </a:r>
            <a:r>
              <a:rPr lang="en-US" altLang="en-US" sz="1400" b="1" dirty="0">
                <a:solidFill>
                  <a:srgbClr val="0000FF"/>
                </a:solidFill>
              </a:rPr>
              <a:t>CRAO</a:t>
            </a:r>
            <a:r>
              <a:rPr lang="en-US" altLang="en-US" sz="1400" dirty="0">
                <a:solidFill>
                  <a:srgbClr val="0000FF"/>
                </a:solidFill>
              </a:rPr>
              <a:t>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(or BRAO)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--</a:t>
            </a:r>
            <a:r>
              <a:rPr lang="en-US" altLang="en-US" sz="1400" b="1" dirty="0">
                <a:solidFill>
                  <a:srgbClr val="0000FF"/>
                </a:solidFill>
              </a:rPr>
              <a:t>Choroidal ischemia</a:t>
            </a:r>
          </a:p>
          <a:p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Of the three causes, which is most common?</a:t>
            </a:r>
          </a:p>
          <a:p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AAION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8D2421A-598D-441A-8026-DDC626D4149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sp>
        <p:nvSpPr>
          <p:cNvPr id="3" name="Right Brace 2"/>
          <p:cNvSpPr/>
          <p:nvPr/>
        </p:nvSpPr>
        <p:spPr>
          <a:xfrm>
            <a:off x="2252663" y="5334000"/>
            <a:ext cx="185737" cy="457200"/>
          </a:xfrm>
          <a:prstGeom prst="rightBrac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450757" y="4991993"/>
            <a:ext cx="5760156" cy="1384995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Is there a way to bag both the choroidal and retinal arterial circulations with a single lesion?</a:t>
            </a:r>
          </a:p>
          <a:p>
            <a:r>
              <a:rPr lang="en-US" sz="1400" dirty="0">
                <a:solidFill>
                  <a:schemeClr val="bg1"/>
                </a:solidFill>
              </a:rPr>
              <a:t>Yes, via occlusion of the ophthalmic artery</a:t>
            </a:r>
          </a:p>
          <a:p>
            <a:endParaRPr lang="en-US" sz="1400" dirty="0">
              <a:solidFill>
                <a:schemeClr val="bg1"/>
              </a:solidFill>
            </a:endParaRPr>
          </a:p>
          <a:p>
            <a:r>
              <a:rPr lang="en-US" sz="1400" i="1" dirty="0">
                <a:solidFill>
                  <a:schemeClr val="bg1"/>
                </a:solidFill>
              </a:rPr>
              <a:t>Can GCA cause ophthalmic artery occlusion?</a:t>
            </a:r>
          </a:p>
          <a:p>
            <a:r>
              <a:rPr lang="en-US" sz="1400" dirty="0">
                <a:solidFill>
                  <a:schemeClr val="bg1"/>
                </a:solidFill>
              </a:rPr>
              <a:t>Indeed it can</a:t>
            </a:r>
          </a:p>
        </p:txBody>
      </p:sp>
    </p:spTree>
    <p:extLst>
      <p:ext uri="{BB962C8B-B14F-4D97-AF65-F5344CB8AC3E}">
        <p14:creationId xmlns:p14="http://schemas.microsoft.com/office/powerpoint/2010/main" val="305114165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7" name="Text Box 3">
            <a:extLst>
              <a:ext uri="{FF2B5EF4-FFF2-40B4-BE49-F238E27FC236}">
                <a16:creationId xmlns:a16="http://schemas.microsoft.com/office/drawing/2014/main" id="{B6A4F325-05EF-4B02-A6C7-6A8244897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85028" name="Text Box 4">
            <a:extLst>
              <a:ext uri="{FF2B5EF4-FFF2-40B4-BE49-F238E27FC236}">
                <a16:creationId xmlns:a16="http://schemas.microsoft.com/office/drawing/2014/main" id="{58C0505C-F9FB-41F8-BE86-52E5D75B60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85029" name="Text Box 5">
            <a:extLst>
              <a:ext uri="{FF2B5EF4-FFF2-40B4-BE49-F238E27FC236}">
                <a16:creationId xmlns:a16="http://schemas.microsoft.com/office/drawing/2014/main" id="{CD0CA728-6766-4E8F-9C5C-57459A021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85030" name="Text Box 6">
            <a:extLst>
              <a:ext uri="{FF2B5EF4-FFF2-40B4-BE49-F238E27FC236}">
                <a16:creationId xmlns:a16="http://schemas.microsoft.com/office/drawing/2014/main" id="{801CE763-C79A-4B78-B562-AAA6621A7E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85031" name="Text Box 7">
            <a:extLst>
              <a:ext uri="{FF2B5EF4-FFF2-40B4-BE49-F238E27FC236}">
                <a16:creationId xmlns:a16="http://schemas.microsoft.com/office/drawing/2014/main" id="{5B6E78B4-C5F2-4F8D-B7E2-C3CEAEAB9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385032" name="Line 8">
            <a:extLst>
              <a:ext uri="{FF2B5EF4-FFF2-40B4-BE49-F238E27FC236}">
                <a16:creationId xmlns:a16="http://schemas.microsoft.com/office/drawing/2014/main" id="{B2B08D87-8EE2-4273-8EAE-1593244F91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5033" name="Line 9">
            <a:extLst>
              <a:ext uri="{FF2B5EF4-FFF2-40B4-BE49-F238E27FC236}">
                <a16:creationId xmlns:a16="http://schemas.microsoft.com/office/drawing/2014/main" id="{4F7F5F52-BAB6-44C3-BE17-3127A6B9CE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5034" name="Line 10">
            <a:extLst>
              <a:ext uri="{FF2B5EF4-FFF2-40B4-BE49-F238E27FC236}">
                <a16:creationId xmlns:a16="http://schemas.microsoft.com/office/drawing/2014/main" id="{5D08659B-6ECA-4135-A21E-C28A3E9DF24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5035" name="Line 11">
            <a:extLst>
              <a:ext uri="{FF2B5EF4-FFF2-40B4-BE49-F238E27FC236}">
                <a16:creationId xmlns:a16="http://schemas.microsoft.com/office/drawing/2014/main" id="{82CD092C-7FDF-4304-8FC4-D7EB89BA203B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5036" name="Text Box 12">
            <a:extLst>
              <a:ext uri="{FF2B5EF4-FFF2-40B4-BE49-F238E27FC236}">
                <a16:creationId xmlns:a16="http://schemas.microsoft.com/office/drawing/2014/main" id="{40AD9973-6A82-4996-BCBB-6000087939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4191000"/>
            <a:ext cx="3087688" cy="581025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GCA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CC"/>
                </a:solidFill>
              </a:rPr>
              <a:t>An old white lady</a:t>
            </a:r>
          </a:p>
        </p:txBody>
      </p:sp>
      <p:sp>
        <p:nvSpPr>
          <p:cNvPr id="385037" name="Slide Number Placeholder 1">
            <a:extLst>
              <a:ext uri="{FF2B5EF4-FFF2-40B4-BE49-F238E27FC236}">
                <a16:creationId xmlns:a16="http://schemas.microsoft.com/office/drawing/2014/main" id="{4D021AD9-2814-4029-AB50-823D0517D2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A36BE3D-1353-4B53-B657-673FA4E9982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124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790A536-1B74-4BFF-8F2A-BA684B120C19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5" name="Text Box 3">
            <a:extLst>
              <a:ext uri="{FF2B5EF4-FFF2-40B4-BE49-F238E27FC236}">
                <a16:creationId xmlns:a16="http://schemas.microsoft.com/office/drawing/2014/main" id="{D3FF3898-56AA-4C88-98F4-067606EBE4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87076" name="Text Box 4">
            <a:extLst>
              <a:ext uri="{FF2B5EF4-FFF2-40B4-BE49-F238E27FC236}">
                <a16:creationId xmlns:a16="http://schemas.microsoft.com/office/drawing/2014/main" id="{58F6BD0E-1782-4588-B97E-2B58E939C4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87077" name="Text Box 5">
            <a:extLst>
              <a:ext uri="{FF2B5EF4-FFF2-40B4-BE49-F238E27FC236}">
                <a16:creationId xmlns:a16="http://schemas.microsoft.com/office/drawing/2014/main" id="{89B81450-EE3A-4EA5-A42D-2F9C2BCDE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87078" name="Text Box 6">
            <a:extLst>
              <a:ext uri="{FF2B5EF4-FFF2-40B4-BE49-F238E27FC236}">
                <a16:creationId xmlns:a16="http://schemas.microsoft.com/office/drawing/2014/main" id="{CD888F43-99D3-48C8-8BD0-40BD93913C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87079" name="Text Box 7">
            <a:extLst>
              <a:ext uri="{FF2B5EF4-FFF2-40B4-BE49-F238E27FC236}">
                <a16:creationId xmlns:a16="http://schemas.microsoft.com/office/drawing/2014/main" id="{F39B7800-F4F3-47A5-8968-A9049F82B7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387080" name="Line 8">
            <a:extLst>
              <a:ext uri="{FF2B5EF4-FFF2-40B4-BE49-F238E27FC236}">
                <a16:creationId xmlns:a16="http://schemas.microsoft.com/office/drawing/2014/main" id="{F262FB40-3B33-488B-BED8-1A678D319C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7081" name="Line 9">
            <a:extLst>
              <a:ext uri="{FF2B5EF4-FFF2-40B4-BE49-F238E27FC236}">
                <a16:creationId xmlns:a16="http://schemas.microsoft.com/office/drawing/2014/main" id="{D47BFC84-AC87-48E1-9B40-5001E7E09A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7082" name="Line 10">
            <a:extLst>
              <a:ext uri="{FF2B5EF4-FFF2-40B4-BE49-F238E27FC236}">
                <a16:creationId xmlns:a16="http://schemas.microsoft.com/office/drawing/2014/main" id="{CF323033-DA4E-4C75-951A-ADE5BC797F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7083" name="Line 11">
            <a:extLst>
              <a:ext uri="{FF2B5EF4-FFF2-40B4-BE49-F238E27FC236}">
                <a16:creationId xmlns:a16="http://schemas.microsoft.com/office/drawing/2014/main" id="{E7CB3DCD-F293-4538-BDC7-F1F7AC82C2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7084" name="Text Box 12">
            <a:extLst>
              <a:ext uri="{FF2B5EF4-FFF2-40B4-BE49-F238E27FC236}">
                <a16:creationId xmlns:a16="http://schemas.microsoft.com/office/drawing/2014/main" id="{01EC67A6-CCD9-4786-B19F-983700D726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4191000"/>
            <a:ext cx="3087688" cy="581025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GCA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old white lady</a:t>
            </a:r>
          </a:p>
        </p:txBody>
      </p:sp>
      <p:sp>
        <p:nvSpPr>
          <p:cNvPr id="387085" name="Slide Number Placeholder 1">
            <a:extLst>
              <a:ext uri="{FF2B5EF4-FFF2-40B4-BE49-F238E27FC236}">
                <a16:creationId xmlns:a16="http://schemas.microsoft.com/office/drawing/2014/main" id="{16281155-1675-4B7F-9D84-990CDF77BB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12C0B99-4952-4410-A438-3CFA4B339E4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125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F7C304D-0E0B-4A46-8815-9937BBE50178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3" name="Text Box 3">
            <a:extLst>
              <a:ext uri="{FF2B5EF4-FFF2-40B4-BE49-F238E27FC236}">
                <a16:creationId xmlns:a16="http://schemas.microsoft.com/office/drawing/2014/main" id="{EC1B13D9-E19A-4C2A-BE28-F8E55E24F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89124" name="Text Box 4">
            <a:extLst>
              <a:ext uri="{FF2B5EF4-FFF2-40B4-BE49-F238E27FC236}">
                <a16:creationId xmlns:a16="http://schemas.microsoft.com/office/drawing/2014/main" id="{6EEF16D5-CE5A-48B8-899A-C21A1144B4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89125" name="Text Box 5">
            <a:extLst>
              <a:ext uri="{FF2B5EF4-FFF2-40B4-BE49-F238E27FC236}">
                <a16:creationId xmlns:a16="http://schemas.microsoft.com/office/drawing/2014/main" id="{901EC275-A70F-4967-B8EB-2A73DC6DD8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89126" name="Text Box 6">
            <a:extLst>
              <a:ext uri="{FF2B5EF4-FFF2-40B4-BE49-F238E27FC236}">
                <a16:creationId xmlns:a16="http://schemas.microsoft.com/office/drawing/2014/main" id="{2D3C23F7-CF5E-42AF-B6C9-E2C413668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89127" name="Text Box 7">
            <a:extLst>
              <a:ext uri="{FF2B5EF4-FFF2-40B4-BE49-F238E27FC236}">
                <a16:creationId xmlns:a16="http://schemas.microsoft.com/office/drawing/2014/main" id="{D89A4D5C-792B-4689-B704-06C5B4DAC2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389128" name="Line 8">
            <a:extLst>
              <a:ext uri="{FF2B5EF4-FFF2-40B4-BE49-F238E27FC236}">
                <a16:creationId xmlns:a16="http://schemas.microsoft.com/office/drawing/2014/main" id="{54822749-EE96-4EB9-ACB0-DD44435444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29" name="Line 9">
            <a:extLst>
              <a:ext uri="{FF2B5EF4-FFF2-40B4-BE49-F238E27FC236}">
                <a16:creationId xmlns:a16="http://schemas.microsoft.com/office/drawing/2014/main" id="{B42B7C75-D2E3-45F0-82C7-D08E0E8DA0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30" name="Line 10">
            <a:extLst>
              <a:ext uri="{FF2B5EF4-FFF2-40B4-BE49-F238E27FC236}">
                <a16:creationId xmlns:a16="http://schemas.microsoft.com/office/drawing/2014/main" id="{2F76342E-46D9-4D46-8DC4-D218BEB5E9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31" name="Line 11">
            <a:extLst>
              <a:ext uri="{FF2B5EF4-FFF2-40B4-BE49-F238E27FC236}">
                <a16:creationId xmlns:a16="http://schemas.microsoft.com/office/drawing/2014/main" id="{CBFAA2FE-48E9-4274-B6DB-0AA1F60FDB1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32" name="Text Box 12">
            <a:extLst>
              <a:ext uri="{FF2B5EF4-FFF2-40B4-BE49-F238E27FC236}">
                <a16:creationId xmlns:a16="http://schemas.microsoft.com/office/drawing/2014/main" id="{F881818A-934E-43A6-A43C-1ABEC1894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4191000"/>
            <a:ext cx="3087688" cy="581025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GCA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</a:t>
            </a:r>
            <a:r>
              <a:rPr lang="en-US" altLang="en-US" sz="1600" b="1">
                <a:solidFill>
                  <a:srgbClr val="0000FF"/>
                </a:solidFill>
              </a:rPr>
              <a:t>old </a:t>
            </a:r>
            <a:r>
              <a:rPr lang="en-US" altLang="en-US" sz="1600">
                <a:solidFill>
                  <a:srgbClr val="0000FF"/>
                </a:solidFill>
              </a:rPr>
              <a:t>white lady</a:t>
            </a:r>
          </a:p>
        </p:txBody>
      </p:sp>
      <p:sp>
        <p:nvSpPr>
          <p:cNvPr id="389133" name="Text Box 13">
            <a:extLst>
              <a:ext uri="{FF2B5EF4-FFF2-40B4-BE49-F238E27FC236}">
                <a16:creationId xmlns:a16="http://schemas.microsoft.com/office/drawing/2014/main" id="{BB3F159B-077E-4DDD-8EF3-E41B0AEF48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334000"/>
            <a:ext cx="2830513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>
                <a:solidFill>
                  <a:srgbClr val="0000FF"/>
                </a:solidFill>
              </a:rPr>
              <a:t>How old?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bg1"/>
                </a:solidFill>
              </a:rPr>
              <a:t>Typically 70+. While the youngest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bg1"/>
                </a:solidFill>
              </a:rPr>
              <a:t>case of bx-proven GCA was 39,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bg1"/>
                </a:solidFill>
              </a:rPr>
              <a:t>it is very rare before age 50.</a:t>
            </a:r>
          </a:p>
        </p:txBody>
      </p:sp>
      <p:sp>
        <p:nvSpPr>
          <p:cNvPr id="389134" name="Oval 16">
            <a:extLst>
              <a:ext uri="{FF2B5EF4-FFF2-40B4-BE49-F238E27FC236}">
                <a16:creationId xmlns:a16="http://schemas.microsoft.com/office/drawing/2014/main" id="{28246C9B-7F6F-4E02-9813-E1796F20C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419600"/>
            <a:ext cx="4572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89135" name="Line 19">
            <a:extLst>
              <a:ext uri="{FF2B5EF4-FFF2-40B4-BE49-F238E27FC236}">
                <a16:creationId xmlns:a16="http://schemas.microsoft.com/office/drawing/2014/main" id="{936023A7-2925-4E0D-AB87-E1479F37B6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19200" y="4648200"/>
            <a:ext cx="4343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36" name="Slide Number Placeholder 1">
            <a:extLst>
              <a:ext uri="{FF2B5EF4-FFF2-40B4-BE49-F238E27FC236}">
                <a16:creationId xmlns:a16="http://schemas.microsoft.com/office/drawing/2014/main" id="{52F25E4E-5B60-4BAF-B84C-DD661253BC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A24A947-730E-4278-B6E1-6D9DE56B852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126</a:t>
            </a:fld>
            <a:endParaRPr lang="en-US" altLang="en-US" sz="10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3A78671-F73C-4ABD-8423-5016469E999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1" name="Text Box 3">
            <a:extLst>
              <a:ext uri="{FF2B5EF4-FFF2-40B4-BE49-F238E27FC236}">
                <a16:creationId xmlns:a16="http://schemas.microsoft.com/office/drawing/2014/main" id="{AA8108DF-CA7A-466A-8EDE-683A0EC9B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91172" name="Text Box 4">
            <a:extLst>
              <a:ext uri="{FF2B5EF4-FFF2-40B4-BE49-F238E27FC236}">
                <a16:creationId xmlns:a16="http://schemas.microsoft.com/office/drawing/2014/main" id="{488F79B0-3227-4417-BED3-D17107513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91173" name="Text Box 5">
            <a:extLst>
              <a:ext uri="{FF2B5EF4-FFF2-40B4-BE49-F238E27FC236}">
                <a16:creationId xmlns:a16="http://schemas.microsoft.com/office/drawing/2014/main" id="{6F68F694-C141-46A8-A72B-3183021996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91174" name="Text Box 6">
            <a:extLst>
              <a:ext uri="{FF2B5EF4-FFF2-40B4-BE49-F238E27FC236}">
                <a16:creationId xmlns:a16="http://schemas.microsoft.com/office/drawing/2014/main" id="{472071DC-7CD4-437C-9876-4F47E4DAE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91175" name="Text Box 7">
            <a:extLst>
              <a:ext uri="{FF2B5EF4-FFF2-40B4-BE49-F238E27FC236}">
                <a16:creationId xmlns:a16="http://schemas.microsoft.com/office/drawing/2014/main" id="{606CB3E3-E7F0-4765-BF04-F60DAE2E6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391176" name="Line 8">
            <a:extLst>
              <a:ext uri="{FF2B5EF4-FFF2-40B4-BE49-F238E27FC236}">
                <a16:creationId xmlns:a16="http://schemas.microsoft.com/office/drawing/2014/main" id="{318D4477-268D-4AE1-9C81-6F38B033EE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1177" name="Line 9">
            <a:extLst>
              <a:ext uri="{FF2B5EF4-FFF2-40B4-BE49-F238E27FC236}">
                <a16:creationId xmlns:a16="http://schemas.microsoft.com/office/drawing/2014/main" id="{4C7C07AC-473E-45B2-8272-7F6923AA61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1178" name="Line 10">
            <a:extLst>
              <a:ext uri="{FF2B5EF4-FFF2-40B4-BE49-F238E27FC236}">
                <a16:creationId xmlns:a16="http://schemas.microsoft.com/office/drawing/2014/main" id="{5EFC4A44-F3FE-48F2-BFC4-6A8C3777C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1179" name="Line 11">
            <a:extLst>
              <a:ext uri="{FF2B5EF4-FFF2-40B4-BE49-F238E27FC236}">
                <a16:creationId xmlns:a16="http://schemas.microsoft.com/office/drawing/2014/main" id="{0AC8D77C-22E7-49D9-AEC3-4B63E474DD3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1180" name="Text Box 12">
            <a:extLst>
              <a:ext uri="{FF2B5EF4-FFF2-40B4-BE49-F238E27FC236}">
                <a16:creationId xmlns:a16="http://schemas.microsoft.com/office/drawing/2014/main" id="{D624D7D3-60B2-402C-B165-2EC74FBD81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4191000"/>
            <a:ext cx="3087688" cy="581025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GCA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</a:t>
            </a:r>
            <a:r>
              <a:rPr lang="en-US" altLang="en-US" sz="1600" b="1">
                <a:solidFill>
                  <a:srgbClr val="0000FF"/>
                </a:solidFill>
              </a:rPr>
              <a:t>old </a:t>
            </a:r>
            <a:r>
              <a:rPr lang="en-US" altLang="en-US" sz="1600">
                <a:solidFill>
                  <a:srgbClr val="0000FF"/>
                </a:solidFill>
              </a:rPr>
              <a:t>white lady</a:t>
            </a:r>
          </a:p>
        </p:txBody>
      </p:sp>
      <p:sp>
        <p:nvSpPr>
          <p:cNvPr id="391181" name="Text Box 13">
            <a:extLst>
              <a:ext uri="{FF2B5EF4-FFF2-40B4-BE49-F238E27FC236}">
                <a16:creationId xmlns:a16="http://schemas.microsoft.com/office/drawing/2014/main" id="{84023946-E059-410E-AB3D-AB88FA928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334000"/>
            <a:ext cx="2830513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>
                <a:solidFill>
                  <a:srgbClr val="0000FF"/>
                </a:solidFill>
              </a:rPr>
              <a:t>How old?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Typically 70+. While the youngest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case of bx-proven GCA was 39,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it is very rare before age 50.</a:t>
            </a:r>
          </a:p>
        </p:txBody>
      </p:sp>
      <p:sp>
        <p:nvSpPr>
          <p:cNvPr id="391182" name="Oval 16">
            <a:extLst>
              <a:ext uri="{FF2B5EF4-FFF2-40B4-BE49-F238E27FC236}">
                <a16:creationId xmlns:a16="http://schemas.microsoft.com/office/drawing/2014/main" id="{817A6EAD-D940-4954-9DCA-D39E143CD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419600"/>
            <a:ext cx="4572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91183" name="Line 19">
            <a:extLst>
              <a:ext uri="{FF2B5EF4-FFF2-40B4-BE49-F238E27FC236}">
                <a16:creationId xmlns:a16="http://schemas.microsoft.com/office/drawing/2014/main" id="{848D334E-D2AD-449F-85DA-C1508EDF8E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19200" y="4648200"/>
            <a:ext cx="4343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1184" name="Rectangle 22">
            <a:extLst>
              <a:ext uri="{FF2B5EF4-FFF2-40B4-BE49-F238E27FC236}">
                <a16:creationId xmlns:a16="http://schemas.microsoft.com/office/drawing/2014/main" id="{0D2BC1FD-18BA-4F24-BE7D-69E783B6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6405" y="5741987"/>
            <a:ext cx="3048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#</a:t>
            </a:r>
          </a:p>
        </p:txBody>
      </p:sp>
      <p:sp>
        <p:nvSpPr>
          <p:cNvPr id="391185" name="Rectangle 23">
            <a:extLst>
              <a:ext uri="{FF2B5EF4-FFF2-40B4-BE49-F238E27FC236}">
                <a16:creationId xmlns:a16="http://schemas.microsoft.com/office/drawing/2014/main" id="{BE01D4E0-4B04-49E5-8B4B-166B5EDE3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943600"/>
            <a:ext cx="2286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#</a:t>
            </a:r>
          </a:p>
        </p:txBody>
      </p:sp>
      <p:sp>
        <p:nvSpPr>
          <p:cNvPr id="391186" name="Rectangle 25">
            <a:extLst>
              <a:ext uri="{FF2B5EF4-FFF2-40B4-BE49-F238E27FC236}">
                <a16:creationId xmlns:a16="http://schemas.microsoft.com/office/drawing/2014/main" id="{D40EFE71-D452-4E88-81D2-917122DA4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5562600"/>
            <a:ext cx="3048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#+</a:t>
            </a:r>
          </a:p>
        </p:txBody>
      </p:sp>
      <p:sp>
        <p:nvSpPr>
          <p:cNvPr id="391187" name="Slide Number Placeholder 1">
            <a:extLst>
              <a:ext uri="{FF2B5EF4-FFF2-40B4-BE49-F238E27FC236}">
                <a16:creationId xmlns:a16="http://schemas.microsoft.com/office/drawing/2014/main" id="{2C04326C-C0AA-43D2-B6D2-84D653DA9A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B8AE52B-EC9A-452C-8158-64DE3CE495D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127</a:t>
            </a:fld>
            <a:endParaRPr lang="en-US" altLang="en-US" sz="100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A6A431F-8B2F-41B3-BF5A-47D836B0C0B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9" name="Text Box 3">
            <a:extLst>
              <a:ext uri="{FF2B5EF4-FFF2-40B4-BE49-F238E27FC236}">
                <a16:creationId xmlns:a16="http://schemas.microsoft.com/office/drawing/2014/main" id="{538A66F7-623E-44FD-B422-A3280EC5F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93220" name="Text Box 4">
            <a:extLst>
              <a:ext uri="{FF2B5EF4-FFF2-40B4-BE49-F238E27FC236}">
                <a16:creationId xmlns:a16="http://schemas.microsoft.com/office/drawing/2014/main" id="{0E3F15F7-B76B-4AEF-A2B2-F6E993893F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93221" name="Text Box 5">
            <a:extLst>
              <a:ext uri="{FF2B5EF4-FFF2-40B4-BE49-F238E27FC236}">
                <a16:creationId xmlns:a16="http://schemas.microsoft.com/office/drawing/2014/main" id="{7CD0162B-3928-4A85-A467-480FDABF7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93222" name="Text Box 6">
            <a:extLst>
              <a:ext uri="{FF2B5EF4-FFF2-40B4-BE49-F238E27FC236}">
                <a16:creationId xmlns:a16="http://schemas.microsoft.com/office/drawing/2014/main" id="{5AF8E9D9-BB16-43DF-A509-9A0E993ED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93223" name="Text Box 7">
            <a:extLst>
              <a:ext uri="{FF2B5EF4-FFF2-40B4-BE49-F238E27FC236}">
                <a16:creationId xmlns:a16="http://schemas.microsoft.com/office/drawing/2014/main" id="{CA85B093-C974-4254-B357-3C697BE71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393224" name="Line 8">
            <a:extLst>
              <a:ext uri="{FF2B5EF4-FFF2-40B4-BE49-F238E27FC236}">
                <a16:creationId xmlns:a16="http://schemas.microsoft.com/office/drawing/2014/main" id="{EFED7CB0-9F38-4FCE-934B-98EE566CFA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3225" name="Line 9">
            <a:extLst>
              <a:ext uri="{FF2B5EF4-FFF2-40B4-BE49-F238E27FC236}">
                <a16:creationId xmlns:a16="http://schemas.microsoft.com/office/drawing/2014/main" id="{564B85D6-030D-4951-A422-FDD343B871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3226" name="Line 10">
            <a:extLst>
              <a:ext uri="{FF2B5EF4-FFF2-40B4-BE49-F238E27FC236}">
                <a16:creationId xmlns:a16="http://schemas.microsoft.com/office/drawing/2014/main" id="{3BAE124D-550F-4D25-B64A-07D4BE7F41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3227" name="Line 11">
            <a:extLst>
              <a:ext uri="{FF2B5EF4-FFF2-40B4-BE49-F238E27FC236}">
                <a16:creationId xmlns:a16="http://schemas.microsoft.com/office/drawing/2014/main" id="{D74B3C1E-C7DE-4ADA-A4B9-22E01DAA56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3228" name="Text Box 12">
            <a:extLst>
              <a:ext uri="{FF2B5EF4-FFF2-40B4-BE49-F238E27FC236}">
                <a16:creationId xmlns:a16="http://schemas.microsoft.com/office/drawing/2014/main" id="{F9941203-D492-4674-8088-FAB72FBFB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4191000"/>
            <a:ext cx="3087688" cy="581025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GCA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</a:t>
            </a:r>
            <a:r>
              <a:rPr lang="en-US" altLang="en-US" sz="1600" b="1">
                <a:solidFill>
                  <a:srgbClr val="0000FF"/>
                </a:solidFill>
              </a:rPr>
              <a:t>old </a:t>
            </a:r>
            <a:r>
              <a:rPr lang="en-US" altLang="en-US" sz="1600">
                <a:solidFill>
                  <a:srgbClr val="0000FF"/>
                </a:solidFill>
              </a:rPr>
              <a:t>white lady</a:t>
            </a:r>
          </a:p>
        </p:txBody>
      </p:sp>
      <p:sp>
        <p:nvSpPr>
          <p:cNvPr id="393229" name="Text Box 13">
            <a:extLst>
              <a:ext uri="{FF2B5EF4-FFF2-40B4-BE49-F238E27FC236}">
                <a16:creationId xmlns:a16="http://schemas.microsoft.com/office/drawing/2014/main" id="{A0EC09D9-1C35-4F63-870B-44803D871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334000"/>
            <a:ext cx="2830513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>
                <a:solidFill>
                  <a:srgbClr val="0000FF"/>
                </a:solidFill>
              </a:rPr>
              <a:t>How old?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Typically 70+. While the youngest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case of bx-proven GCA was 39,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it is very rare before age 50.</a:t>
            </a:r>
          </a:p>
        </p:txBody>
      </p:sp>
      <p:sp>
        <p:nvSpPr>
          <p:cNvPr id="393230" name="Oval 14">
            <a:extLst>
              <a:ext uri="{FF2B5EF4-FFF2-40B4-BE49-F238E27FC236}">
                <a16:creationId xmlns:a16="http://schemas.microsoft.com/office/drawing/2014/main" id="{5A002FD6-086C-47F7-AC28-14BD64553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419600"/>
            <a:ext cx="4572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93231" name="Line 15">
            <a:extLst>
              <a:ext uri="{FF2B5EF4-FFF2-40B4-BE49-F238E27FC236}">
                <a16:creationId xmlns:a16="http://schemas.microsoft.com/office/drawing/2014/main" id="{067CFCEA-C377-4F7D-B5FC-2B98B69925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19200" y="4648200"/>
            <a:ext cx="4343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3232" name="Slide Number Placeholder 1">
            <a:extLst>
              <a:ext uri="{FF2B5EF4-FFF2-40B4-BE49-F238E27FC236}">
                <a16:creationId xmlns:a16="http://schemas.microsoft.com/office/drawing/2014/main" id="{ACC9BDFF-FEB2-4E53-92A1-F82AE25C66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8EE3F2-8DF7-46D3-8AF9-3FE2F2A7197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128</a:t>
            </a:fld>
            <a:endParaRPr lang="en-US" altLang="en-US" sz="10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9FDE76B-40C1-4715-9D76-BE71BDA13799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7" name="Text Box 3">
            <a:extLst>
              <a:ext uri="{FF2B5EF4-FFF2-40B4-BE49-F238E27FC236}">
                <a16:creationId xmlns:a16="http://schemas.microsoft.com/office/drawing/2014/main" id="{C6ACDB5E-3126-4E8B-9D33-9391C447F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95268" name="Text Box 4">
            <a:extLst>
              <a:ext uri="{FF2B5EF4-FFF2-40B4-BE49-F238E27FC236}">
                <a16:creationId xmlns:a16="http://schemas.microsoft.com/office/drawing/2014/main" id="{D903B601-233F-4EF4-86A0-A63D1648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95269" name="Text Box 5">
            <a:extLst>
              <a:ext uri="{FF2B5EF4-FFF2-40B4-BE49-F238E27FC236}">
                <a16:creationId xmlns:a16="http://schemas.microsoft.com/office/drawing/2014/main" id="{DA99F1ED-FC1F-40A3-AFBF-3B2488A30A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95270" name="Text Box 6">
            <a:extLst>
              <a:ext uri="{FF2B5EF4-FFF2-40B4-BE49-F238E27FC236}">
                <a16:creationId xmlns:a16="http://schemas.microsoft.com/office/drawing/2014/main" id="{AE902475-B49D-4F7F-A662-A74F1014B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95271" name="Text Box 7">
            <a:extLst>
              <a:ext uri="{FF2B5EF4-FFF2-40B4-BE49-F238E27FC236}">
                <a16:creationId xmlns:a16="http://schemas.microsoft.com/office/drawing/2014/main" id="{7D854493-DB52-4D2F-96A5-51EDDC212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395272" name="Line 8">
            <a:extLst>
              <a:ext uri="{FF2B5EF4-FFF2-40B4-BE49-F238E27FC236}">
                <a16:creationId xmlns:a16="http://schemas.microsoft.com/office/drawing/2014/main" id="{A9308C84-3015-4C1E-8B95-0A6920E15F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5273" name="Line 9">
            <a:extLst>
              <a:ext uri="{FF2B5EF4-FFF2-40B4-BE49-F238E27FC236}">
                <a16:creationId xmlns:a16="http://schemas.microsoft.com/office/drawing/2014/main" id="{18A13A95-70C6-4B4F-8628-22276F7D0A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5274" name="Line 10">
            <a:extLst>
              <a:ext uri="{FF2B5EF4-FFF2-40B4-BE49-F238E27FC236}">
                <a16:creationId xmlns:a16="http://schemas.microsoft.com/office/drawing/2014/main" id="{3A4F3FBF-7C28-4904-947D-28DB5BF2E1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5275" name="Line 11">
            <a:extLst>
              <a:ext uri="{FF2B5EF4-FFF2-40B4-BE49-F238E27FC236}">
                <a16:creationId xmlns:a16="http://schemas.microsoft.com/office/drawing/2014/main" id="{7316145D-D3B2-4449-9A56-5902D589816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5276" name="Text Box 12">
            <a:extLst>
              <a:ext uri="{FF2B5EF4-FFF2-40B4-BE49-F238E27FC236}">
                <a16:creationId xmlns:a16="http://schemas.microsoft.com/office/drawing/2014/main" id="{DA29AD71-D5E6-40C8-B845-62549D12D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4191000"/>
            <a:ext cx="3087688" cy="581025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GCA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</a:t>
            </a:r>
            <a:r>
              <a:rPr lang="en-US" altLang="en-US" sz="1600" b="1">
                <a:solidFill>
                  <a:srgbClr val="0000FF"/>
                </a:solidFill>
              </a:rPr>
              <a:t>old white </a:t>
            </a:r>
            <a:r>
              <a:rPr lang="en-US" altLang="en-US" sz="1600">
                <a:solidFill>
                  <a:srgbClr val="0000FF"/>
                </a:solidFill>
              </a:rPr>
              <a:t>lady</a:t>
            </a:r>
          </a:p>
        </p:txBody>
      </p:sp>
      <p:sp>
        <p:nvSpPr>
          <p:cNvPr id="395277" name="Text Box 13">
            <a:extLst>
              <a:ext uri="{FF2B5EF4-FFF2-40B4-BE49-F238E27FC236}">
                <a16:creationId xmlns:a16="http://schemas.microsoft.com/office/drawing/2014/main" id="{B4740C81-DA9B-4E3A-80A9-CB461CF1B3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334000"/>
            <a:ext cx="2830513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old?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Typically 70+. While the youngest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case of bx-proven GCA was 39,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it is very rare before age 50.</a:t>
            </a:r>
          </a:p>
        </p:txBody>
      </p:sp>
      <p:sp>
        <p:nvSpPr>
          <p:cNvPr id="395278" name="Text Box 14">
            <a:extLst>
              <a:ext uri="{FF2B5EF4-FFF2-40B4-BE49-F238E27FC236}">
                <a16:creationId xmlns:a16="http://schemas.microsoft.com/office/drawing/2014/main" id="{4A3E0E05-9C0B-4E72-82E8-DA4C0A280C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4088" y="5334000"/>
            <a:ext cx="2608262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>
                <a:solidFill>
                  <a:srgbClr val="0000FF"/>
                </a:solidFill>
              </a:rPr>
              <a:t>How white?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bg1"/>
                </a:solidFill>
              </a:rPr>
              <a:t>Quite white. It is most common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bg1"/>
                </a:solidFill>
              </a:rPr>
              <a:t>among whites of Northern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bg1"/>
                </a:solidFill>
              </a:rPr>
              <a:t>European descent.</a:t>
            </a:r>
          </a:p>
        </p:txBody>
      </p:sp>
      <p:sp>
        <p:nvSpPr>
          <p:cNvPr id="395279" name="Oval 16">
            <a:extLst>
              <a:ext uri="{FF2B5EF4-FFF2-40B4-BE49-F238E27FC236}">
                <a16:creationId xmlns:a16="http://schemas.microsoft.com/office/drawing/2014/main" id="{4E5A1E26-B6A0-4771-A9B6-55E6BFF3E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419600"/>
            <a:ext cx="4572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95280" name="Oval 17">
            <a:extLst>
              <a:ext uri="{FF2B5EF4-FFF2-40B4-BE49-F238E27FC236}">
                <a16:creationId xmlns:a16="http://schemas.microsoft.com/office/drawing/2014/main" id="{6F135FA4-BB6F-4856-999D-C13FFD2E7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419600"/>
            <a:ext cx="5334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95281" name="Line 19">
            <a:extLst>
              <a:ext uri="{FF2B5EF4-FFF2-40B4-BE49-F238E27FC236}">
                <a16:creationId xmlns:a16="http://schemas.microsoft.com/office/drawing/2014/main" id="{5D90777D-E5FF-4FF1-9338-D2F8445D7E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19200" y="4648200"/>
            <a:ext cx="4343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5282" name="Line 20">
            <a:extLst>
              <a:ext uri="{FF2B5EF4-FFF2-40B4-BE49-F238E27FC236}">
                <a16:creationId xmlns:a16="http://schemas.microsoft.com/office/drawing/2014/main" id="{EBB23ABA-168A-4049-9912-04827433B4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4724400"/>
            <a:ext cx="15240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5283" name="Slide Number Placeholder 1">
            <a:extLst>
              <a:ext uri="{FF2B5EF4-FFF2-40B4-BE49-F238E27FC236}">
                <a16:creationId xmlns:a16="http://schemas.microsoft.com/office/drawing/2014/main" id="{71E0BBC7-6BAC-4582-996D-24376FE58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571065C-477D-4BB0-8660-B524E6BDFE87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129</a:t>
            </a:fld>
            <a:endParaRPr lang="en-US" altLang="en-US" sz="100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BF07BB0-422B-4E6D-A0FA-12245F8CC31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Box 3">
            <a:extLst>
              <a:ext uri="{FF2B5EF4-FFF2-40B4-BE49-F238E27FC236}">
                <a16:creationId xmlns:a16="http://schemas.microsoft.com/office/drawing/2014/main" id="{7BC4593F-2ABA-4DB7-B511-7A37D93B5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8676" name="Text Box 4">
            <a:extLst>
              <a:ext uri="{FF2B5EF4-FFF2-40B4-BE49-F238E27FC236}">
                <a16:creationId xmlns:a16="http://schemas.microsoft.com/office/drawing/2014/main" id="{A3A0B84C-F526-42E8-B25F-B53758BEDE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28677" name="Text Box 5">
            <a:extLst>
              <a:ext uri="{FF2B5EF4-FFF2-40B4-BE49-F238E27FC236}">
                <a16:creationId xmlns:a16="http://schemas.microsoft.com/office/drawing/2014/main" id="{E0959CAD-A082-4A6D-B43A-BCBCD590FC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28678" name="Text Box 6">
            <a:extLst>
              <a:ext uri="{FF2B5EF4-FFF2-40B4-BE49-F238E27FC236}">
                <a16:creationId xmlns:a16="http://schemas.microsoft.com/office/drawing/2014/main" id="{F6573D78-7ADE-4E04-980B-AD51F7C466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28679" name="Line 7">
            <a:extLst>
              <a:ext uri="{FF2B5EF4-FFF2-40B4-BE49-F238E27FC236}">
                <a16:creationId xmlns:a16="http://schemas.microsoft.com/office/drawing/2014/main" id="{EA5EB972-6212-4798-B3EA-CFC1AC93E6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0" name="Line 8">
            <a:extLst>
              <a:ext uri="{FF2B5EF4-FFF2-40B4-BE49-F238E27FC236}">
                <a16:creationId xmlns:a16="http://schemas.microsoft.com/office/drawing/2014/main" id="{9922B42F-FA35-40E2-ABE3-AE765E497F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1" name="Line 9">
            <a:extLst>
              <a:ext uri="{FF2B5EF4-FFF2-40B4-BE49-F238E27FC236}">
                <a16:creationId xmlns:a16="http://schemas.microsoft.com/office/drawing/2014/main" id="{207B6B9F-DEF0-49EA-9F3E-40F98CE78B6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2" name="Line 10">
            <a:extLst>
              <a:ext uri="{FF2B5EF4-FFF2-40B4-BE49-F238E27FC236}">
                <a16:creationId xmlns:a16="http://schemas.microsoft.com/office/drawing/2014/main" id="{035FB25C-CF0E-461E-9047-D8CCEA6F22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3" name="Text Box 11">
            <a:extLst>
              <a:ext uri="{FF2B5EF4-FFF2-40B4-BE49-F238E27FC236}">
                <a16:creationId xmlns:a16="http://schemas.microsoft.com/office/drawing/2014/main" id="{50BC3B31-6271-4277-9A59-655278A1F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085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Ischemic</a:t>
            </a:r>
          </a:p>
        </p:txBody>
      </p:sp>
      <p:sp>
        <p:nvSpPr>
          <p:cNvPr id="28684" name="Text Box 12">
            <a:extLst>
              <a:ext uri="{FF2B5EF4-FFF2-40B4-BE49-F238E27FC236}">
                <a16:creationId xmlns:a16="http://schemas.microsoft.com/office/drawing/2014/main" id="{C9C5668B-7FC7-4015-BC73-13FAF94CD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Compressive</a:t>
            </a:r>
          </a:p>
        </p:txBody>
      </p:sp>
      <p:sp>
        <p:nvSpPr>
          <p:cNvPr id="28685" name="Text Box 13">
            <a:extLst>
              <a:ext uri="{FF2B5EF4-FFF2-40B4-BE49-F238E27FC236}">
                <a16:creationId xmlns:a16="http://schemas.microsoft.com/office/drawing/2014/main" id="{4A9230C9-5E11-4519-AE06-BC3A55E060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Toxic/nutritional</a:t>
            </a:r>
          </a:p>
        </p:txBody>
      </p:sp>
      <p:sp>
        <p:nvSpPr>
          <p:cNvPr id="28686" name="Text Box 14">
            <a:extLst>
              <a:ext uri="{FF2B5EF4-FFF2-40B4-BE49-F238E27FC236}">
                <a16:creationId xmlns:a16="http://schemas.microsoft.com/office/drawing/2014/main" id="{E92FA9B9-1CF9-4911-8A75-CA1E62532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Congenital/hereditary</a:t>
            </a:r>
          </a:p>
        </p:txBody>
      </p:sp>
      <p:sp>
        <p:nvSpPr>
          <p:cNvPr id="28687" name="Text Box 15">
            <a:extLst>
              <a:ext uri="{FF2B5EF4-FFF2-40B4-BE49-F238E27FC236}">
                <a16:creationId xmlns:a16="http://schemas.microsoft.com/office/drawing/2014/main" id="{6ABFBCB8-9C89-4991-AB3D-EA8EB2AE8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Traumatic</a:t>
            </a:r>
          </a:p>
        </p:txBody>
      </p:sp>
      <p:sp>
        <p:nvSpPr>
          <p:cNvPr id="28688" name="Line 16">
            <a:extLst>
              <a:ext uri="{FF2B5EF4-FFF2-40B4-BE49-F238E27FC236}">
                <a16:creationId xmlns:a16="http://schemas.microsoft.com/office/drawing/2014/main" id="{C02BC85F-FD75-471F-8AA5-4CC07D9267D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9" name="Line 17">
            <a:extLst>
              <a:ext uri="{FF2B5EF4-FFF2-40B4-BE49-F238E27FC236}">
                <a16:creationId xmlns:a16="http://schemas.microsoft.com/office/drawing/2014/main" id="{9CF76C94-08E8-4193-B51A-4ABD9DEF6F1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0" name="Line 18">
            <a:extLst>
              <a:ext uri="{FF2B5EF4-FFF2-40B4-BE49-F238E27FC236}">
                <a16:creationId xmlns:a16="http://schemas.microsoft.com/office/drawing/2014/main" id="{657AC068-214D-4A86-BF57-91BAD61C4C0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1" name="Line 19">
            <a:extLst>
              <a:ext uri="{FF2B5EF4-FFF2-40B4-BE49-F238E27FC236}">
                <a16:creationId xmlns:a16="http://schemas.microsoft.com/office/drawing/2014/main" id="{AD2DF647-F76C-42E6-8C3F-595D72C6E50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2" name="Line 20">
            <a:extLst>
              <a:ext uri="{FF2B5EF4-FFF2-40B4-BE49-F238E27FC236}">
                <a16:creationId xmlns:a16="http://schemas.microsoft.com/office/drawing/2014/main" id="{0B63C1A2-7A73-48E6-A5D8-B93A075FDA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3" name="Line 21">
            <a:extLst>
              <a:ext uri="{FF2B5EF4-FFF2-40B4-BE49-F238E27FC236}">
                <a16:creationId xmlns:a16="http://schemas.microsoft.com/office/drawing/2014/main" id="{0C04425F-BD9A-4C18-92FF-6F46A0919C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4" name="Text Box 24">
            <a:extLst>
              <a:ext uri="{FF2B5EF4-FFF2-40B4-BE49-F238E27FC236}">
                <a16:creationId xmlns:a16="http://schemas.microsoft.com/office/drawing/2014/main" id="{85798457-092F-4214-8413-61942B74F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28695" name="Line 25">
            <a:extLst>
              <a:ext uri="{FF2B5EF4-FFF2-40B4-BE49-F238E27FC236}">
                <a16:creationId xmlns:a16="http://schemas.microsoft.com/office/drawing/2014/main" id="{44531F4C-7B52-444F-8429-1870FCAE05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6" name="Line 26">
            <a:extLst>
              <a:ext uri="{FF2B5EF4-FFF2-40B4-BE49-F238E27FC236}">
                <a16:creationId xmlns:a16="http://schemas.microsoft.com/office/drawing/2014/main" id="{62B26596-3675-49FC-8CCF-F8CB7230CEB4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7" name="Text Box 27">
            <a:extLst>
              <a:ext uri="{FF2B5EF4-FFF2-40B4-BE49-F238E27FC236}">
                <a16:creationId xmlns:a16="http://schemas.microsoft.com/office/drawing/2014/main" id="{CEBF8FFD-9DC3-4062-9AE2-FE79E4C081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28698" name="Text Box 28">
            <a:extLst>
              <a:ext uri="{FF2B5EF4-FFF2-40B4-BE49-F238E27FC236}">
                <a16:creationId xmlns:a16="http://schemas.microsoft.com/office/drawing/2014/main" id="{A6D77223-5F84-4597-AC0B-9B5BCE709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28699" name="Text Box 29">
            <a:extLst>
              <a:ext uri="{FF2B5EF4-FFF2-40B4-BE49-F238E27FC236}">
                <a16:creationId xmlns:a16="http://schemas.microsoft.com/office/drawing/2014/main" id="{B0935F1D-7B13-4D31-A80B-2A9E38A5D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200" y="5438775"/>
            <a:ext cx="8509000" cy="581025"/>
          </a:xfrm>
          <a:prstGeom prst="rect">
            <a:avLst/>
          </a:prstGeom>
          <a:solidFill>
            <a:srgbClr val="CC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exam finding is the </a:t>
            </a:r>
            <a:r>
              <a:rPr lang="en-US" altLang="en-US" sz="1600">
                <a:solidFill>
                  <a:srgbClr val="0000FF"/>
                </a:solidFill>
              </a:rPr>
              <a:t>sine qua non</a:t>
            </a:r>
            <a:r>
              <a:rPr lang="en-US" altLang="en-US" sz="1600" i="1">
                <a:solidFill>
                  <a:srgbClr val="0000FF"/>
                </a:solidFill>
              </a:rPr>
              <a:t> of unilateral or asymmetric bilateral optic neuropathy?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FF"/>
                </a:solidFill>
              </a:rPr>
              <a:t>A relative afferent pupillary defect (RAPD)</a:t>
            </a:r>
          </a:p>
        </p:txBody>
      </p:sp>
      <p:sp>
        <p:nvSpPr>
          <p:cNvPr id="28700" name="Slide Number Placeholder 1">
            <a:extLst>
              <a:ext uri="{FF2B5EF4-FFF2-40B4-BE49-F238E27FC236}">
                <a16:creationId xmlns:a16="http://schemas.microsoft.com/office/drawing/2014/main" id="{52BF1021-7006-42FB-9478-426B2CE4E0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7BF9901-002A-42FE-B4A6-7D9FE05A267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en-US" sz="10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1EB08D9-F43B-4FA5-BCED-48DC6ED541D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5" name="Text Box 3">
            <a:extLst>
              <a:ext uri="{FF2B5EF4-FFF2-40B4-BE49-F238E27FC236}">
                <a16:creationId xmlns:a16="http://schemas.microsoft.com/office/drawing/2014/main" id="{1E1C38DF-0670-4464-955C-8F531FAEC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97316" name="Text Box 4">
            <a:extLst>
              <a:ext uri="{FF2B5EF4-FFF2-40B4-BE49-F238E27FC236}">
                <a16:creationId xmlns:a16="http://schemas.microsoft.com/office/drawing/2014/main" id="{DE36345E-4EE4-4F72-9E10-3E6FF89460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97317" name="Text Box 5">
            <a:extLst>
              <a:ext uri="{FF2B5EF4-FFF2-40B4-BE49-F238E27FC236}">
                <a16:creationId xmlns:a16="http://schemas.microsoft.com/office/drawing/2014/main" id="{90699C0B-9CFD-4461-B799-9DE08E81C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97318" name="Text Box 6">
            <a:extLst>
              <a:ext uri="{FF2B5EF4-FFF2-40B4-BE49-F238E27FC236}">
                <a16:creationId xmlns:a16="http://schemas.microsoft.com/office/drawing/2014/main" id="{27DCA148-005A-4F26-9A5C-50796C6B1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97319" name="Text Box 7">
            <a:extLst>
              <a:ext uri="{FF2B5EF4-FFF2-40B4-BE49-F238E27FC236}">
                <a16:creationId xmlns:a16="http://schemas.microsoft.com/office/drawing/2014/main" id="{E3CED3BE-FD2C-437F-9F25-23321C7F72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397320" name="Line 8">
            <a:extLst>
              <a:ext uri="{FF2B5EF4-FFF2-40B4-BE49-F238E27FC236}">
                <a16:creationId xmlns:a16="http://schemas.microsoft.com/office/drawing/2014/main" id="{A6C1D8FC-F518-4DBD-A003-351FD99935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7321" name="Line 9">
            <a:extLst>
              <a:ext uri="{FF2B5EF4-FFF2-40B4-BE49-F238E27FC236}">
                <a16:creationId xmlns:a16="http://schemas.microsoft.com/office/drawing/2014/main" id="{21C74328-1059-4377-86AF-B4B215188F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7322" name="Line 10">
            <a:extLst>
              <a:ext uri="{FF2B5EF4-FFF2-40B4-BE49-F238E27FC236}">
                <a16:creationId xmlns:a16="http://schemas.microsoft.com/office/drawing/2014/main" id="{A6D741FC-A765-478F-AD8D-67F9D6205B5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7323" name="Line 11">
            <a:extLst>
              <a:ext uri="{FF2B5EF4-FFF2-40B4-BE49-F238E27FC236}">
                <a16:creationId xmlns:a16="http://schemas.microsoft.com/office/drawing/2014/main" id="{79096252-B83E-42B2-90F9-CE79C523BA7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7324" name="Text Box 12">
            <a:extLst>
              <a:ext uri="{FF2B5EF4-FFF2-40B4-BE49-F238E27FC236}">
                <a16:creationId xmlns:a16="http://schemas.microsoft.com/office/drawing/2014/main" id="{42D15620-DE4E-43DE-8492-5B8102F99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4191000"/>
            <a:ext cx="3087688" cy="581025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GCA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</a:t>
            </a:r>
            <a:r>
              <a:rPr lang="en-US" altLang="en-US" sz="1600" b="1">
                <a:solidFill>
                  <a:srgbClr val="0000FF"/>
                </a:solidFill>
              </a:rPr>
              <a:t>old white </a:t>
            </a:r>
            <a:r>
              <a:rPr lang="en-US" altLang="en-US" sz="1600">
                <a:solidFill>
                  <a:srgbClr val="0000FF"/>
                </a:solidFill>
              </a:rPr>
              <a:t>lady</a:t>
            </a:r>
          </a:p>
        </p:txBody>
      </p:sp>
      <p:sp>
        <p:nvSpPr>
          <p:cNvPr id="397325" name="Text Box 13">
            <a:extLst>
              <a:ext uri="{FF2B5EF4-FFF2-40B4-BE49-F238E27FC236}">
                <a16:creationId xmlns:a16="http://schemas.microsoft.com/office/drawing/2014/main" id="{83D4CD37-DD77-41E7-9D53-D796B46CA7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334000"/>
            <a:ext cx="2830513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old?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Typically 70+. While the youngest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case of bx-proven GCA was 39,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it is very rare before age 50.</a:t>
            </a:r>
          </a:p>
        </p:txBody>
      </p:sp>
      <p:sp>
        <p:nvSpPr>
          <p:cNvPr id="397326" name="Text Box 14">
            <a:extLst>
              <a:ext uri="{FF2B5EF4-FFF2-40B4-BE49-F238E27FC236}">
                <a16:creationId xmlns:a16="http://schemas.microsoft.com/office/drawing/2014/main" id="{D1266B22-2A1D-46F9-B2CD-6797EE6B5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4088" y="5334000"/>
            <a:ext cx="2608262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>
                <a:solidFill>
                  <a:srgbClr val="0000FF"/>
                </a:solidFill>
              </a:rPr>
              <a:t>How white?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Quite white. It is most common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among whites of Northern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European descent.</a:t>
            </a:r>
          </a:p>
        </p:txBody>
      </p:sp>
      <p:sp>
        <p:nvSpPr>
          <p:cNvPr id="397327" name="Oval 15">
            <a:extLst>
              <a:ext uri="{FF2B5EF4-FFF2-40B4-BE49-F238E27FC236}">
                <a16:creationId xmlns:a16="http://schemas.microsoft.com/office/drawing/2014/main" id="{185B70CC-4C40-4612-9EA5-D9B29E8CE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419600"/>
            <a:ext cx="4572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97328" name="Oval 16">
            <a:extLst>
              <a:ext uri="{FF2B5EF4-FFF2-40B4-BE49-F238E27FC236}">
                <a16:creationId xmlns:a16="http://schemas.microsoft.com/office/drawing/2014/main" id="{2E0A1352-3AE4-40A2-840E-F2510FF11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419600"/>
            <a:ext cx="5334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97329" name="Line 17">
            <a:extLst>
              <a:ext uri="{FF2B5EF4-FFF2-40B4-BE49-F238E27FC236}">
                <a16:creationId xmlns:a16="http://schemas.microsoft.com/office/drawing/2014/main" id="{FC6FFB8F-A91E-4D6A-BE3A-C27CFA0BAB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19200" y="4648200"/>
            <a:ext cx="4343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7330" name="Line 18">
            <a:extLst>
              <a:ext uri="{FF2B5EF4-FFF2-40B4-BE49-F238E27FC236}">
                <a16:creationId xmlns:a16="http://schemas.microsoft.com/office/drawing/2014/main" id="{22668013-FD30-4CF9-A61E-2437B605EE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4724400"/>
            <a:ext cx="15240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7331" name="Slide Number Placeholder 1">
            <a:extLst>
              <a:ext uri="{FF2B5EF4-FFF2-40B4-BE49-F238E27FC236}">
                <a16:creationId xmlns:a16="http://schemas.microsoft.com/office/drawing/2014/main" id="{990FA589-EA7A-47EB-9206-2D0795AD63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9007FAD-C6E8-4AB4-A092-BFDCE9A468C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130</a:t>
            </a:fld>
            <a:endParaRPr lang="en-US" altLang="en-US" sz="100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8871ADE-9C84-40F5-B700-2D9F149F3E1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3" name="Text Box 3">
            <a:extLst>
              <a:ext uri="{FF2B5EF4-FFF2-40B4-BE49-F238E27FC236}">
                <a16:creationId xmlns:a16="http://schemas.microsoft.com/office/drawing/2014/main" id="{92FA0389-CF25-474C-988E-7E5D7291E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99364" name="Text Box 4">
            <a:extLst>
              <a:ext uri="{FF2B5EF4-FFF2-40B4-BE49-F238E27FC236}">
                <a16:creationId xmlns:a16="http://schemas.microsoft.com/office/drawing/2014/main" id="{B0D0EEA1-82B4-493D-BE19-671EDD940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399365" name="Text Box 5">
            <a:extLst>
              <a:ext uri="{FF2B5EF4-FFF2-40B4-BE49-F238E27FC236}">
                <a16:creationId xmlns:a16="http://schemas.microsoft.com/office/drawing/2014/main" id="{B56D9AFE-13A0-490C-8FB2-93011EE59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399366" name="Text Box 6">
            <a:extLst>
              <a:ext uri="{FF2B5EF4-FFF2-40B4-BE49-F238E27FC236}">
                <a16:creationId xmlns:a16="http://schemas.microsoft.com/office/drawing/2014/main" id="{FF59E059-4854-431D-B56B-F86174275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99367" name="Text Box 7">
            <a:extLst>
              <a:ext uri="{FF2B5EF4-FFF2-40B4-BE49-F238E27FC236}">
                <a16:creationId xmlns:a16="http://schemas.microsoft.com/office/drawing/2014/main" id="{3354B05C-A6C9-4062-A9D2-EDADFD8FAD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399368" name="Line 8">
            <a:extLst>
              <a:ext uri="{FF2B5EF4-FFF2-40B4-BE49-F238E27FC236}">
                <a16:creationId xmlns:a16="http://schemas.microsoft.com/office/drawing/2014/main" id="{21EE7AD0-E67B-4FE3-95EE-6073AF6168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69" name="Line 9">
            <a:extLst>
              <a:ext uri="{FF2B5EF4-FFF2-40B4-BE49-F238E27FC236}">
                <a16:creationId xmlns:a16="http://schemas.microsoft.com/office/drawing/2014/main" id="{DF23205C-1561-4D89-8EE2-FEA79F31B8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70" name="Line 10">
            <a:extLst>
              <a:ext uri="{FF2B5EF4-FFF2-40B4-BE49-F238E27FC236}">
                <a16:creationId xmlns:a16="http://schemas.microsoft.com/office/drawing/2014/main" id="{675987F1-4ACA-44BD-B9BE-03A9879A37A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71" name="Line 11">
            <a:extLst>
              <a:ext uri="{FF2B5EF4-FFF2-40B4-BE49-F238E27FC236}">
                <a16:creationId xmlns:a16="http://schemas.microsoft.com/office/drawing/2014/main" id="{81D5CCA5-0BB8-4988-B3E1-92DC981413E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72" name="Text Box 12">
            <a:extLst>
              <a:ext uri="{FF2B5EF4-FFF2-40B4-BE49-F238E27FC236}">
                <a16:creationId xmlns:a16="http://schemas.microsoft.com/office/drawing/2014/main" id="{816DC643-10FA-45BD-A950-896EC8EF6D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4191000"/>
            <a:ext cx="3087688" cy="581025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Who is the classic GCA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</a:t>
            </a:r>
            <a:r>
              <a:rPr lang="en-US" altLang="en-US" sz="1600" b="1">
                <a:solidFill>
                  <a:srgbClr val="0000FF"/>
                </a:solidFill>
              </a:rPr>
              <a:t>old white lady</a:t>
            </a:r>
          </a:p>
        </p:txBody>
      </p:sp>
      <p:sp>
        <p:nvSpPr>
          <p:cNvPr id="399373" name="Text Box 13">
            <a:extLst>
              <a:ext uri="{FF2B5EF4-FFF2-40B4-BE49-F238E27FC236}">
                <a16:creationId xmlns:a16="http://schemas.microsoft.com/office/drawing/2014/main" id="{CB758E5E-5DAB-4BAE-B9B4-8B3D44419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334000"/>
            <a:ext cx="2830513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old?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Typically 70+. While the youngest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case of bx-proven GCA was 39,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it is very rare before age 50.</a:t>
            </a:r>
          </a:p>
        </p:txBody>
      </p:sp>
      <p:sp>
        <p:nvSpPr>
          <p:cNvPr id="399374" name="Text Box 14">
            <a:extLst>
              <a:ext uri="{FF2B5EF4-FFF2-40B4-BE49-F238E27FC236}">
                <a16:creationId xmlns:a16="http://schemas.microsoft.com/office/drawing/2014/main" id="{BBE4C905-27AA-4A27-866D-208591587A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4088" y="5334000"/>
            <a:ext cx="2608262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white?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Quite white. It is most common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among whites of Northern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European descent.</a:t>
            </a:r>
          </a:p>
        </p:txBody>
      </p:sp>
      <p:sp>
        <p:nvSpPr>
          <p:cNvPr id="399375" name="Text Box 15">
            <a:extLst>
              <a:ext uri="{FF2B5EF4-FFF2-40B4-BE49-F238E27FC236}">
                <a16:creationId xmlns:a16="http://schemas.microsoft.com/office/drawing/2014/main" id="{F0E6105A-61A0-4D1F-9059-DB5D18B38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7288" y="5334000"/>
            <a:ext cx="1069975" cy="28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>
                <a:solidFill>
                  <a:srgbClr val="0000FF"/>
                </a:solidFill>
              </a:rPr>
              <a:t>How lady?</a:t>
            </a:r>
          </a:p>
        </p:txBody>
      </p:sp>
      <p:sp>
        <p:nvSpPr>
          <p:cNvPr id="399376" name="Oval 16">
            <a:extLst>
              <a:ext uri="{FF2B5EF4-FFF2-40B4-BE49-F238E27FC236}">
                <a16:creationId xmlns:a16="http://schemas.microsoft.com/office/drawing/2014/main" id="{9F72CE32-83E0-4A99-A8EB-FDF3777F0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419600"/>
            <a:ext cx="4572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99377" name="Oval 17">
            <a:extLst>
              <a:ext uri="{FF2B5EF4-FFF2-40B4-BE49-F238E27FC236}">
                <a16:creationId xmlns:a16="http://schemas.microsoft.com/office/drawing/2014/main" id="{4A299AA8-7FF9-4054-885E-9EA052672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419600"/>
            <a:ext cx="5334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99378" name="Oval 18">
            <a:extLst>
              <a:ext uri="{FF2B5EF4-FFF2-40B4-BE49-F238E27FC236}">
                <a16:creationId xmlns:a16="http://schemas.microsoft.com/office/drawing/2014/main" id="{B36183D5-5382-46C6-898B-68BE5F844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4419600"/>
            <a:ext cx="5334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99379" name="Line 19">
            <a:extLst>
              <a:ext uri="{FF2B5EF4-FFF2-40B4-BE49-F238E27FC236}">
                <a16:creationId xmlns:a16="http://schemas.microsoft.com/office/drawing/2014/main" id="{46FA7379-419D-4C06-AB40-F29A5EA2FD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19200" y="4648200"/>
            <a:ext cx="4343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80" name="Line 20">
            <a:extLst>
              <a:ext uri="{FF2B5EF4-FFF2-40B4-BE49-F238E27FC236}">
                <a16:creationId xmlns:a16="http://schemas.microsoft.com/office/drawing/2014/main" id="{CAD6B894-47E8-4F58-9B9F-8E8983B563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4724400"/>
            <a:ext cx="15240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81" name="Line 21">
            <a:extLst>
              <a:ext uri="{FF2B5EF4-FFF2-40B4-BE49-F238E27FC236}">
                <a16:creationId xmlns:a16="http://schemas.microsoft.com/office/drawing/2014/main" id="{F20AE1D8-A2AB-496B-85D9-D793DA2558AB}"/>
              </a:ext>
            </a:extLst>
          </p:cNvPr>
          <p:cNvSpPr>
            <a:spLocks noChangeShapeType="1"/>
          </p:cNvSpPr>
          <p:nvPr/>
        </p:nvSpPr>
        <p:spPr bwMode="auto">
          <a:xfrm>
            <a:off x="6781800" y="4800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82" name="Slide Number Placeholder 1">
            <a:extLst>
              <a:ext uri="{FF2B5EF4-FFF2-40B4-BE49-F238E27FC236}">
                <a16:creationId xmlns:a16="http://schemas.microsoft.com/office/drawing/2014/main" id="{E4C40A2C-BF1C-48B2-8B0D-27241B1313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CD6A1CD-36DC-456F-80E9-678F767D4FF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131</a:t>
            </a:fld>
            <a:endParaRPr lang="en-US" altLang="en-US" sz="100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147B8B3-904E-4936-B810-A165FFCFF01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1" name="Text Box 3">
            <a:extLst>
              <a:ext uri="{FF2B5EF4-FFF2-40B4-BE49-F238E27FC236}">
                <a16:creationId xmlns:a16="http://schemas.microsoft.com/office/drawing/2014/main" id="{CAEE0CFF-A09C-4B4D-989E-CE5F18A40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01412" name="Text Box 4">
            <a:extLst>
              <a:ext uri="{FF2B5EF4-FFF2-40B4-BE49-F238E27FC236}">
                <a16:creationId xmlns:a16="http://schemas.microsoft.com/office/drawing/2014/main" id="{4EA8C3FB-9B51-48C3-9F05-18F24686D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01413" name="Text Box 5">
            <a:extLst>
              <a:ext uri="{FF2B5EF4-FFF2-40B4-BE49-F238E27FC236}">
                <a16:creationId xmlns:a16="http://schemas.microsoft.com/office/drawing/2014/main" id="{0011184A-1D00-46B0-BD4F-A7B0298043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01414" name="Text Box 6">
            <a:extLst>
              <a:ext uri="{FF2B5EF4-FFF2-40B4-BE49-F238E27FC236}">
                <a16:creationId xmlns:a16="http://schemas.microsoft.com/office/drawing/2014/main" id="{86A6880E-97DF-4CF6-ABCA-4EAF238BD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01415" name="Text Box 7">
            <a:extLst>
              <a:ext uri="{FF2B5EF4-FFF2-40B4-BE49-F238E27FC236}">
                <a16:creationId xmlns:a16="http://schemas.microsoft.com/office/drawing/2014/main" id="{CD916FC2-46B2-4D3C-856D-0A561E4E4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01416" name="Line 8">
            <a:extLst>
              <a:ext uri="{FF2B5EF4-FFF2-40B4-BE49-F238E27FC236}">
                <a16:creationId xmlns:a16="http://schemas.microsoft.com/office/drawing/2014/main" id="{D0CF79B4-E2E8-4FA3-8991-9DF1936C74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1417" name="Line 9">
            <a:extLst>
              <a:ext uri="{FF2B5EF4-FFF2-40B4-BE49-F238E27FC236}">
                <a16:creationId xmlns:a16="http://schemas.microsoft.com/office/drawing/2014/main" id="{5D6663A2-E19C-475F-AB54-A59F818A8B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1418" name="Line 10">
            <a:extLst>
              <a:ext uri="{FF2B5EF4-FFF2-40B4-BE49-F238E27FC236}">
                <a16:creationId xmlns:a16="http://schemas.microsoft.com/office/drawing/2014/main" id="{FE8FB0D1-C7B2-46D3-9BBF-7882C7759EC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1419" name="Line 11">
            <a:extLst>
              <a:ext uri="{FF2B5EF4-FFF2-40B4-BE49-F238E27FC236}">
                <a16:creationId xmlns:a16="http://schemas.microsoft.com/office/drawing/2014/main" id="{46E3B724-DF9E-48DC-B466-D5A4432887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1420" name="Text Box 12">
            <a:extLst>
              <a:ext uri="{FF2B5EF4-FFF2-40B4-BE49-F238E27FC236}">
                <a16:creationId xmlns:a16="http://schemas.microsoft.com/office/drawing/2014/main" id="{C5969453-4D6D-40EC-8D04-3B3CA2F9D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4191000"/>
            <a:ext cx="3087688" cy="581025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Who is the classic GCA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</a:t>
            </a:r>
            <a:r>
              <a:rPr lang="en-US" altLang="en-US" sz="1600" b="1">
                <a:solidFill>
                  <a:srgbClr val="0000FF"/>
                </a:solidFill>
              </a:rPr>
              <a:t>old white lady</a:t>
            </a:r>
          </a:p>
        </p:txBody>
      </p:sp>
      <p:sp>
        <p:nvSpPr>
          <p:cNvPr id="401421" name="Text Box 13">
            <a:extLst>
              <a:ext uri="{FF2B5EF4-FFF2-40B4-BE49-F238E27FC236}">
                <a16:creationId xmlns:a16="http://schemas.microsoft.com/office/drawing/2014/main" id="{293566FD-3CDF-468E-A25C-7AF868EF3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334000"/>
            <a:ext cx="2830513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old?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Typically 70+. While the youngest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case of bx-proven GCA was 39,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it is very rare before age 50.</a:t>
            </a:r>
          </a:p>
        </p:txBody>
      </p:sp>
      <p:sp>
        <p:nvSpPr>
          <p:cNvPr id="401422" name="Text Box 14">
            <a:extLst>
              <a:ext uri="{FF2B5EF4-FFF2-40B4-BE49-F238E27FC236}">
                <a16:creationId xmlns:a16="http://schemas.microsoft.com/office/drawing/2014/main" id="{C4614731-9934-401C-A3EE-97B41285E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4088" y="5334000"/>
            <a:ext cx="2608262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white?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Quite white. It is most common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among whites of Northern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European descent.</a:t>
            </a:r>
          </a:p>
        </p:txBody>
      </p:sp>
      <p:sp>
        <p:nvSpPr>
          <p:cNvPr id="401423" name="Text Box 15">
            <a:extLst>
              <a:ext uri="{FF2B5EF4-FFF2-40B4-BE49-F238E27FC236}">
                <a16:creationId xmlns:a16="http://schemas.microsoft.com/office/drawing/2014/main" id="{760C93AB-2B3C-4611-A49D-9BF940C31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7288" y="5334000"/>
            <a:ext cx="2447925" cy="668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>
                <a:solidFill>
                  <a:srgbClr val="0000FF"/>
                </a:solidFill>
              </a:rPr>
              <a:t>How lady?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Females are 2-4 times more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likely to develop GCA </a:t>
            </a:r>
          </a:p>
        </p:txBody>
      </p:sp>
      <p:sp>
        <p:nvSpPr>
          <p:cNvPr id="401424" name="Oval 16">
            <a:extLst>
              <a:ext uri="{FF2B5EF4-FFF2-40B4-BE49-F238E27FC236}">
                <a16:creationId xmlns:a16="http://schemas.microsoft.com/office/drawing/2014/main" id="{BB40C2BC-89F8-4A4C-AA35-82650CC3D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4419600"/>
            <a:ext cx="4572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401425" name="Oval 17">
            <a:extLst>
              <a:ext uri="{FF2B5EF4-FFF2-40B4-BE49-F238E27FC236}">
                <a16:creationId xmlns:a16="http://schemas.microsoft.com/office/drawing/2014/main" id="{3653AB62-6C93-48E3-87FD-377835755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419600"/>
            <a:ext cx="5334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401426" name="Oval 18">
            <a:extLst>
              <a:ext uri="{FF2B5EF4-FFF2-40B4-BE49-F238E27FC236}">
                <a16:creationId xmlns:a16="http://schemas.microsoft.com/office/drawing/2014/main" id="{DB86C85D-7AC1-4B40-A200-24D12B7B1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4419600"/>
            <a:ext cx="533400" cy="3810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401427" name="Line 19">
            <a:extLst>
              <a:ext uri="{FF2B5EF4-FFF2-40B4-BE49-F238E27FC236}">
                <a16:creationId xmlns:a16="http://schemas.microsoft.com/office/drawing/2014/main" id="{DFF5BC06-EFF0-496D-B9FD-D4299547E2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19200" y="4648200"/>
            <a:ext cx="4343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1428" name="Line 20">
            <a:extLst>
              <a:ext uri="{FF2B5EF4-FFF2-40B4-BE49-F238E27FC236}">
                <a16:creationId xmlns:a16="http://schemas.microsoft.com/office/drawing/2014/main" id="{92716CEB-FFC6-45B9-A12B-8F27E6AAB3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4724400"/>
            <a:ext cx="15240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1429" name="Line 21">
            <a:extLst>
              <a:ext uri="{FF2B5EF4-FFF2-40B4-BE49-F238E27FC236}">
                <a16:creationId xmlns:a16="http://schemas.microsoft.com/office/drawing/2014/main" id="{5166171B-C339-4C19-8C65-249B8CA622C3}"/>
              </a:ext>
            </a:extLst>
          </p:cNvPr>
          <p:cNvSpPr>
            <a:spLocks noChangeShapeType="1"/>
          </p:cNvSpPr>
          <p:nvPr/>
        </p:nvSpPr>
        <p:spPr bwMode="auto">
          <a:xfrm>
            <a:off x="6781800" y="4800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1430" name="Slide Number Placeholder 1">
            <a:extLst>
              <a:ext uri="{FF2B5EF4-FFF2-40B4-BE49-F238E27FC236}">
                <a16:creationId xmlns:a16="http://schemas.microsoft.com/office/drawing/2014/main" id="{B62EC896-C3FE-4CD8-BC57-7C3EA0C718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E021BEB-9020-4084-A44B-1B2FAE617FB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132</a:t>
            </a:fld>
            <a:endParaRPr lang="en-US" altLang="en-US" sz="100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0112D72-3D4B-410B-A251-84D4058D1B6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9" name="Text Box 3">
            <a:extLst>
              <a:ext uri="{FF2B5EF4-FFF2-40B4-BE49-F238E27FC236}">
                <a16:creationId xmlns:a16="http://schemas.microsoft.com/office/drawing/2014/main" id="{837C0544-38F8-4132-85A0-DF3D22230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03460" name="Text Box 4">
            <a:extLst>
              <a:ext uri="{FF2B5EF4-FFF2-40B4-BE49-F238E27FC236}">
                <a16:creationId xmlns:a16="http://schemas.microsoft.com/office/drawing/2014/main" id="{7E85AEAF-8A9C-41F6-8E6C-2329839637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03461" name="Text Box 5">
            <a:extLst>
              <a:ext uri="{FF2B5EF4-FFF2-40B4-BE49-F238E27FC236}">
                <a16:creationId xmlns:a16="http://schemas.microsoft.com/office/drawing/2014/main" id="{26F09203-2997-4FCC-A263-FE2C8BAC5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03462" name="Text Box 6">
            <a:extLst>
              <a:ext uri="{FF2B5EF4-FFF2-40B4-BE49-F238E27FC236}">
                <a16:creationId xmlns:a16="http://schemas.microsoft.com/office/drawing/2014/main" id="{7A885C86-81EB-4134-A1A0-21C831CEE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03463" name="Text Box 7">
            <a:extLst>
              <a:ext uri="{FF2B5EF4-FFF2-40B4-BE49-F238E27FC236}">
                <a16:creationId xmlns:a16="http://schemas.microsoft.com/office/drawing/2014/main" id="{D6510E2C-67C7-45A2-A95A-CFF245C5C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03464" name="Line 8">
            <a:extLst>
              <a:ext uri="{FF2B5EF4-FFF2-40B4-BE49-F238E27FC236}">
                <a16:creationId xmlns:a16="http://schemas.microsoft.com/office/drawing/2014/main" id="{5DFFAF35-7489-4B20-9ED1-9A84ED018C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3465" name="Line 9">
            <a:extLst>
              <a:ext uri="{FF2B5EF4-FFF2-40B4-BE49-F238E27FC236}">
                <a16:creationId xmlns:a16="http://schemas.microsoft.com/office/drawing/2014/main" id="{118E19E9-E1D7-48B5-9BA0-D539DF6DED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3466" name="Line 10">
            <a:extLst>
              <a:ext uri="{FF2B5EF4-FFF2-40B4-BE49-F238E27FC236}">
                <a16:creationId xmlns:a16="http://schemas.microsoft.com/office/drawing/2014/main" id="{3BB5CAB0-BCE2-4CD4-A6E8-03E280D549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3467" name="Line 11">
            <a:extLst>
              <a:ext uri="{FF2B5EF4-FFF2-40B4-BE49-F238E27FC236}">
                <a16:creationId xmlns:a16="http://schemas.microsoft.com/office/drawing/2014/main" id="{2B6AF6A6-FFC3-4D3F-A653-8683FA5C26B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3468" name="Text Box 13">
            <a:extLst>
              <a:ext uri="{FF2B5EF4-FFF2-40B4-BE49-F238E27FC236}">
                <a16:creationId xmlns:a16="http://schemas.microsoft.com/office/drawing/2014/main" id="{8CE9B872-1555-45D7-AD01-8B093839A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Other than vision loss, what symptoms might a GCA pt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</a:t>
            </a:r>
            <a:r>
              <a:rPr lang="en-US" altLang="en-US" sz="1600">
                <a:solidFill>
                  <a:srgbClr val="FFFF99"/>
                </a:solidFill>
              </a:rPr>
              <a:t>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</a:t>
            </a:r>
            <a:r>
              <a:rPr lang="en-US" altLang="en-US" sz="1600">
                <a:solidFill>
                  <a:srgbClr val="FFFF99"/>
                </a:solidFill>
              </a:rPr>
              <a:t>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</a:t>
            </a:r>
            <a:r>
              <a:rPr lang="en-US" altLang="en-US" sz="1600">
                <a:solidFill>
                  <a:srgbClr val="FFFF99"/>
                </a:solidFill>
              </a:rPr>
              <a:t>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</a:t>
            </a:r>
            <a:r>
              <a:rPr lang="en-US" altLang="en-US" sz="1600">
                <a:solidFill>
                  <a:srgbClr val="FFFF99"/>
                </a:solidFill>
              </a:rPr>
              <a:t>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</a:t>
            </a:r>
            <a:r>
              <a:rPr lang="en-US" altLang="en-US" sz="1600">
                <a:solidFill>
                  <a:srgbClr val="FFFF99"/>
                </a:solidFill>
              </a:rPr>
              <a:t>PMR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</a:t>
            </a:r>
            <a:r>
              <a:rPr lang="en-US" altLang="en-US" sz="1600">
                <a:solidFill>
                  <a:srgbClr val="FFFF99"/>
                </a:solidFill>
              </a:rPr>
              <a:t> asymptoms</a:t>
            </a:r>
          </a:p>
        </p:txBody>
      </p:sp>
      <p:sp>
        <p:nvSpPr>
          <p:cNvPr id="403469" name="Slide Number Placeholder 1">
            <a:extLst>
              <a:ext uri="{FF2B5EF4-FFF2-40B4-BE49-F238E27FC236}">
                <a16:creationId xmlns:a16="http://schemas.microsoft.com/office/drawing/2014/main" id="{11944946-2402-467F-871A-001666767A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025209F-DF0D-4713-BDED-256A75F7CFE7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133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780674C-58C5-4E1F-889F-C8CAFC641167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7" name="Text Box 3">
            <a:extLst>
              <a:ext uri="{FF2B5EF4-FFF2-40B4-BE49-F238E27FC236}">
                <a16:creationId xmlns:a16="http://schemas.microsoft.com/office/drawing/2014/main" id="{27B51AA5-8FEE-4E1B-8363-CB3EC7D922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05508" name="Text Box 4">
            <a:extLst>
              <a:ext uri="{FF2B5EF4-FFF2-40B4-BE49-F238E27FC236}">
                <a16:creationId xmlns:a16="http://schemas.microsoft.com/office/drawing/2014/main" id="{A43D020E-25A6-4955-99C4-2B3DD55FE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05509" name="Text Box 5">
            <a:extLst>
              <a:ext uri="{FF2B5EF4-FFF2-40B4-BE49-F238E27FC236}">
                <a16:creationId xmlns:a16="http://schemas.microsoft.com/office/drawing/2014/main" id="{9116F403-90BF-4810-888B-5562FD9039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05510" name="Text Box 6">
            <a:extLst>
              <a:ext uri="{FF2B5EF4-FFF2-40B4-BE49-F238E27FC236}">
                <a16:creationId xmlns:a16="http://schemas.microsoft.com/office/drawing/2014/main" id="{E5AB3356-5114-42C2-8A70-F98ABC4B6B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05511" name="Text Box 7">
            <a:extLst>
              <a:ext uri="{FF2B5EF4-FFF2-40B4-BE49-F238E27FC236}">
                <a16:creationId xmlns:a16="http://schemas.microsoft.com/office/drawing/2014/main" id="{81B266DD-A8E3-4762-A582-FD6EDA3666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05512" name="Line 8">
            <a:extLst>
              <a:ext uri="{FF2B5EF4-FFF2-40B4-BE49-F238E27FC236}">
                <a16:creationId xmlns:a16="http://schemas.microsoft.com/office/drawing/2014/main" id="{1E7C6F34-BEB8-45D9-9F6E-7E5A06F2E8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5513" name="Line 9">
            <a:extLst>
              <a:ext uri="{FF2B5EF4-FFF2-40B4-BE49-F238E27FC236}">
                <a16:creationId xmlns:a16="http://schemas.microsoft.com/office/drawing/2014/main" id="{45AE8333-7F6C-4F79-8639-17A183A0F4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5514" name="Line 10">
            <a:extLst>
              <a:ext uri="{FF2B5EF4-FFF2-40B4-BE49-F238E27FC236}">
                <a16:creationId xmlns:a16="http://schemas.microsoft.com/office/drawing/2014/main" id="{B976D0DC-D652-4336-9A18-21CA2A1A3F1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5515" name="Line 11">
            <a:extLst>
              <a:ext uri="{FF2B5EF4-FFF2-40B4-BE49-F238E27FC236}">
                <a16:creationId xmlns:a16="http://schemas.microsoft.com/office/drawing/2014/main" id="{BF533F5F-68EC-4CE1-ABD1-A225E01B728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5516" name="Text Box 12">
            <a:extLst>
              <a:ext uri="{FF2B5EF4-FFF2-40B4-BE49-F238E27FC236}">
                <a16:creationId xmlns:a16="http://schemas.microsoft.com/office/drawing/2014/main" id="{69D659E3-14E3-4811-92E1-B11787F039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Other than vision loss, what symptoms might a GCA pt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--Diplopia</a:t>
            </a:r>
          </a:p>
        </p:txBody>
      </p:sp>
      <p:sp>
        <p:nvSpPr>
          <p:cNvPr id="405517" name="Slide Number Placeholder 1">
            <a:extLst>
              <a:ext uri="{FF2B5EF4-FFF2-40B4-BE49-F238E27FC236}">
                <a16:creationId xmlns:a16="http://schemas.microsoft.com/office/drawing/2014/main" id="{6319DE22-C3D1-409E-9579-BE5DECD7A9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9183263-771F-40F1-A816-02A1951E48D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134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301490F-AEF4-4226-A363-53F50F8C337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AA91F407-32D4-4D15-B57A-3E5DD8413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07556" name="Text Box 3">
            <a:extLst>
              <a:ext uri="{FF2B5EF4-FFF2-40B4-BE49-F238E27FC236}">
                <a16:creationId xmlns:a16="http://schemas.microsoft.com/office/drawing/2014/main" id="{89F926A0-A7D0-442C-A187-47454AEE6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07557" name="Text Box 4">
            <a:extLst>
              <a:ext uri="{FF2B5EF4-FFF2-40B4-BE49-F238E27FC236}">
                <a16:creationId xmlns:a16="http://schemas.microsoft.com/office/drawing/2014/main" id="{F8C74F1C-82BD-47D5-9B6D-4E8401888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07558" name="Text Box 5">
            <a:extLst>
              <a:ext uri="{FF2B5EF4-FFF2-40B4-BE49-F238E27FC236}">
                <a16:creationId xmlns:a16="http://schemas.microsoft.com/office/drawing/2014/main" id="{77B50FDB-46CD-4A68-9662-CB39E14B1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07559" name="Text Box 6">
            <a:extLst>
              <a:ext uri="{FF2B5EF4-FFF2-40B4-BE49-F238E27FC236}">
                <a16:creationId xmlns:a16="http://schemas.microsoft.com/office/drawing/2014/main" id="{901E47C9-DD6A-4682-9FF7-58B4E98D52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07560" name="Text Box 7">
            <a:extLst>
              <a:ext uri="{FF2B5EF4-FFF2-40B4-BE49-F238E27FC236}">
                <a16:creationId xmlns:a16="http://schemas.microsoft.com/office/drawing/2014/main" id="{4B3268FE-F4B3-4096-AE89-A8E4C0A97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07561" name="Line 8">
            <a:extLst>
              <a:ext uri="{FF2B5EF4-FFF2-40B4-BE49-F238E27FC236}">
                <a16:creationId xmlns:a16="http://schemas.microsoft.com/office/drawing/2014/main" id="{EBA00D62-D2AC-4F3E-BF2C-4E1985419A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7562" name="Line 9">
            <a:extLst>
              <a:ext uri="{FF2B5EF4-FFF2-40B4-BE49-F238E27FC236}">
                <a16:creationId xmlns:a16="http://schemas.microsoft.com/office/drawing/2014/main" id="{AAB5957B-D6E9-4D8D-9CEB-F025232AD2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7563" name="Line 10">
            <a:extLst>
              <a:ext uri="{FF2B5EF4-FFF2-40B4-BE49-F238E27FC236}">
                <a16:creationId xmlns:a16="http://schemas.microsoft.com/office/drawing/2014/main" id="{15F1D2C2-DE5E-44F9-AB5A-AE82AB7E19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7564" name="Line 11">
            <a:extLst>
              <a:ext uri="{FF2B5EF4-FFF2-40B4-BE49-F238E27FC236}">
                <a16:creationId xmlns:a16="http://schemas.microsoft.com/office/drawing/2014/main" id="{C0EBC88F-6368-4F43-9154-FABB3900445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7566" name="Slide Number Placeholder 1">
            <a:extLst>
              <a:ext uri="{FF2B5EF4-FFF2-40B4-BE49-F238E27FC236}">
                <a16:creationId xmlns:a16="http://schemas.microsoft.com/office/drawing/2014/main" id="{FA72E422-3937-4B65-BE81-E3207AF38B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67A24AA-5ACC-439D-8C38-EC5D5B3FB77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135</a:t>
            </a:fld>
            <a:endParaRPr lang="en-US" altLang="en-US" sz="1000"/>
          </a:p>
        </p:txBody>
      </p:sp>
      <p:sp>
        <p:nvSpPr>
          <p:cNvPr id="16" name="Text Box 13">
            <a:extLst>
              <a:ext uri="{FF2B5EF4-FFF2-40B4-BE49-F238E27FC236}">
                <a16:creationId xmlns:a16="http://schemas.microsoft.com/office/drawing/2014/main" id="{28664DD3-FB7A-48EB-B5C9-46EC597C0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648200"/>
            <a:ext cx="5498365" cy="1169551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Does it have to be a severe, ‘worst HA of my life’ complaint?</a:t>
            </a:r>
            <a:endParaRPr lang="en-US" altLang="en-US" sz="1400" i="1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No! The HA may be mild in intensity. However, to be worrisome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for GCA, the HA should have two characteristics: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1) It is of  recent onset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2) It is  </a:t>
            </a:r>
            <a:r>
              <a:rPr lang="en-US" altLang="en-US" sz="1400" b="1" dirty="0">
                <a:solidFill>
                  <a:srgbClr val="99CCFF"/>
                </a:solidFill>
              </a:rPr>
              <a:t>qualitatively different </a:t>
            </a:r>
            <a:r>
              <a:rPr lang="en-US" altLang="en-US" sz="1400" dirty="0">
                <a:solidFill>
                  <a:srgbClr val="99CCFF"/>
                </a:solidFill>
              </a:rPr>
              <a:t> from previous HAs (</a:t>
            </a:r>
            <a:r>
              <a:rPr lang="en-US" altLang="en-US" sz="1400" dirty="0" err="1">
                <a:solidFill>
                  <a:srgbClr val="99CCFF"/>
                </a:solidFill>
              </a:rPr>
              <a:t>ie</a:t>
            </a:r>
            <a:r>
              <a:rPr lang="en-US" altLang="en-US" sz="1400" dirty="0">
                <a:solidFill>
                  <a:srgbClr val="99CCFF"/>
                </a:solidFill>
              </a:rPr>
              <a:t>, a  ‘new’  HA)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BF380E-BEA9-4567-BA8F-92D7162E6A6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Box 12">
            <a:extLst>
              <a:ext uri="{FF2B5EF4-FFF2-40B4-BE49-F238E27FC236}">
                <a16:creationId xmlns:a16="http://schemas.microsoft.com/office/drawing/2014/main" id="{2E4133A0-F9EA-4A0B-BD7C-E04894D64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20" name="Text Box 13">
            <a:extLst>
              <a:ext uri="{FF2B5EF4-FFF2-40B4-BE49-F238E27FC236}">
                <a16:creationId xmlns:a16="http://schemas.microsoft.com/office/drawing/2014/main" id="{8C18718E-1384-414E-9302-664A22444D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648200"/>
            <a:ext cx="5498365" cy="1169551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Does it have to be a severe, ‘worst HA of my life’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No! The HA may be mild in intensity. However, to be worrisome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for GCA, the HA should have two characteristics: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1) It is of  recent onset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2) It is  </a:t>
            </a:r>
            <a:r>
              <a:rPr lang="en-US" altLang="en-US" sz="1400" b="1" dirty="0">
                <a:solidFill>
                  <a:srgbClr val="0000FF"/>
                </a:solidFill>
              </a:rPr>
              <a:t>qualitatively different </a:t>
            </a:r>
            <a:r>
              <a:rPr lang="en-US" altLang="en-US" sz="1400" dirty="0">
                <a:solidFill>
                  <a:srgbClr val="0000FF"/>
                </a:solidFill>
              </a:rPr>
              <a:t> from previous HAs (</a:t>
            </a:r>
            <a:r>
              <a:rPr lang="en-US" altLang="en-US" sz="1400" dirty="0" err="1">
                <a:solidFill>
                  <a:srgbClr val="0000FF"/>
                </a:solidFill>
              </a:rPr>
              <a:t>ie</a:t>
            </a:r>
            <a:r>
              <a:rPr lang="en-US" altLang="en-US" sz="1400" dirty="0">
                <a:solidFill>
                  <a:srgbClr val="0000FF"/>
                </a:solidFill>
              </a:rPr>
              <a:t>, a  ‘new’  HA)</a:t>
            </a:r>
          </a:p>
        </p:txBody>
      </p:sp>
      <p:sp>
        <p:nvSpPr>
          <p:cNvPr id="409605" name="Text Box 3">
            <a:extLst>
              <a:ext uri="{FF2B5EF4-FFF2-40B4-BE49-F238E27FC236}">
                <a16:creationId xmlns:a16="http://schemas.microsoft.com/office/drawing/2014/main" id="{A5DBC851-C705-4C3B-B3AF-1D02CEB14A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09606" name="Text Box 4">
            <a:extLst>
              <a:ext uri="{FF2B5EF4-FFF2-40B4-BE49-F238E27FC236}">
                <a16:creationId xmlns:a16="http://schemas.microsoft.com/office/drawing/2014/main" id="{B826F8BB-C778-4B71-8C06-53509AE0C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09607" name="Text Box 5">
            <a:extLst>
              <a:ext uri="{FF2B5EF4-FFF2-40B4-BE49-F238E27FC236}">
                <a16:creationId xmlns:a16="http://schemas.microsoft.com/office/drawing/2014/main" id="{87A413C1-E04B-4320-A520-17BC5D701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09608" name="Text Box 6">
            <a:extLst>
              <a:ext uri="{FF2B5EF4-FFF2-40B4-BE49-F238E27FC236}">
                <a16:creationId xmlns:a16="http://schemas.microsoft.com/office/drawing/2014/main" id="{92BF60CA-ED95-4E4E-94AE-011C6FA29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09609" name="Text Box 7">
            <a:extLst>
              <a:ext uri="{FF2B5EF4-FFF2-40B4-BE49-F238E27FC236}">
                <a16:creationId xmlns:a16="http://schemas.microsoft.com/office/drawing/2014/main" id="{67128FDB-0D82-4C41-8BD8-24731FAE3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09610" name="Line 8">
            <a:extLst>
              <a:ext uri="{FF2B5EF4-FFF2-40B4-BE49-F238E27FC236}">
                <a16:creationId xmlns:a16="http://schemas.microsoft.com/office/drawing/2014/main" id="{D86C1117-9CE1-46F6-8C2A-446126A293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11" name="Line 9">
            <a:extLst>
              <a:ext uri="{FF2B5EF4-FFF2-40B4-BE49-F238E27FC236}">
                <a16:creationId xmlns:a16="http://schemas.microsoft.com/office/drawing/2014/main" id="{130A5256-E565-4DB6-8A47-D7F62E3CA7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12" name="Line 10">
            <a:extLst>
              <a:ext uri="{FF2B5EF4-FFF2-40B4-BE49-F238E27FC236}">
                <a16:creationId xmlns:a16="http://schemas.microsoft.com/office/drawing/2014/main" id="{D69DFA87-F9C3-409A-B356-0F2EA3D933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13" name="Line 11">
            <a:extLst>
              <a:ext uri="{FF2B5EF4-FFF2-40B4-BE49-F238E27FC236}">
                <a16:creationId xmlns:a16="http://schemas.microsoft.com/office/drawing/2014/main" id="{26479AE9-2C57-4E63-8616-E746B42FDDF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15" name="Rectangle 15">
            <a:extLst>
              <a:ext uri="{FF2B5EF4-FFF2-40B4-BE49-F238E27FC236}">
                <a16:creationId xmlns:a16="http://schemas.microsoft.com/office/drawing/2014/main" id="{28E137FD-2059-437F-8C19-195055B8D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562600"/>
            <a:ext cx="18288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900"/>
              <a:t>two different words</a:t>
            </a:r>
          </a:p>
        </p:txBody>
      </p:sp>
      <p:sp>
        <p:nvSpPr>
          <p:cNvPr id="409616" name="Rectangle 16">
            <a:extLst>
              <a:ext uri="{FF2B5EF4-FFF2-40B4-BE49-F238E27FC236}">
                <a16:creationId xmlns:a16="http://schemas.microsoft.com/office/drawing/2014/main" id="{76756056-A31C-4EFD-B030-78D725DBD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5562600"/>
            <a:ext cx="4572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409617" name="Slide Number Placeholder 1">
            <a:extLst>
              <a:ext uri="{FF2B5EF4-FFF2-40B4-BE49-F238E27FC236}">
                <a16:creationId xmlns:a16="http://schemas.microsoft.com/office/drawing/2014/main" id="{3056C2BA-28D0-494A-A483-C4346477B4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9841553-DCA4-497E-BAD7-92D5EC0526E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136</a:t>
            </a:fld>
            <a:endParaRPr lang="en-US" altLang="en-US" sz="1000"/>
          </a:p>
        </p:txBody>
      </p:sp>
      <p:sp>
        <p:nvSpPr>
          <p:cNvPr id="409618" name="Rectangle 14">
            <a:extLst>
              <a:ext uri="{FF2B5EF4-FFF2-40B4-BE49-F238E27FC236}">
                <a16:creationId xmlns:a16="http://schemas.microsoft.com/office/drawing/2014/main" id="{D88AD1A0-56ED-459D-BF1E-D7CD44A4E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334000"/>
            <a:ext cx="9906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900"/>
              <a:t>two words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85B62BC-CF16-4410-BDBF-4A7F2433F02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12">
            <a:extLst>
              <a:ext uri="{FF2B5EF4-FFF2-40B4-BE49-F238E27FC236}">
                <a16:creationId xmlns:a16="http://schemas.microsoft.com/office/drawing/2014/main" id="{0D3C416B-9802-444C-9C34-BDDB61C13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11651" name="Text Box 13">
            <a:extLst>
              <a:ext uri="{FF2B5EF4-FFF2-40B4-BE49-F238E27FC236}">
                <a16:creationId xmlns:a16="http://schemas.microsoft.com/office/drawing/2014/main" id="{0B7C0E64-F424-4E00-892C-37F633A4D3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648200"/>
            <a:ext cx="5299075" cy="1169988"/>
          </a:xfrm>
          <a:prstGeom prst="rect">
            <a:avLst/>
          </a:prstGeom>
          <a:solidFill>
            <a:srgbClr val="99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Does it have to be a severe, ‘worst HA of my life’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CCFF"/>
                </a:solidFill>
              </a:rPr>
              <a:t>No! The HA may be mild in intensity. However, to be worrisome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CCFF"/>
                </a:solidFill>
              </a:rPr>
              <a:t>for GCA, the HA should have two characteristics: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CCFF"/>
                </a:solidFill>
              </a:rPr>
              <a:t>1) It is of recent onset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CCFF"/>
                </a:solidFill>
              </a:rPr>
              <a:t>2) It is </a:t>
            </a:r>
            <a:r>
              <a:rPr lang="en-US" altLang="en-US" sz="1400" b="1">
                <a:solidFill>
                  <a:srgbClr val="99CCFF"/>
                </a:solidFill>
              </a:rPr>
              <a:t>qualitatively different</a:t>
            </a:r>
            <a:r>
              <a:rPr lang="en-US" altLang="en-US" sz="1400">
                <a:solidFill>
                  <a:srgbClr val="99CCFF"/>
                </a:solidFill>
              </a:rPr>
              <a:t> from previous HAs (ie, a ‘new’ HA)</a:t>
            </a:r>
          </a:p>
        </p:txBody>
      </p:sp>
      <p:sp>
        <p:nvSpPr>
          <p:cNvPr id="411653" name="Text Box 3">
            <a:extLst>
              <a:ext uri="{FF2B5EF4-FFF2-40B4-BE49-F238E27FC236}">
                <a16:creationId xmlns:a16="http://schemas.microsoft.com/office/drawing/2014/main" id="{E3CACC6C-1D4E-4FDC-96C2-C8301A8F3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11654" name="Text Box 4">
            <a:extLst>
              <a:ext uri="{FF2B5EF4-FFF2-40B4-BE49-F238E27FC236}">
                <a16:creationId xmlns:a16="http://schemas.microsoft.com/office/drawing/2014/main" id="{5C5021C3-BA02-4617-BAA6-2A04C6F868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11655" name="Text Box 5">
            <a:extLst>
              <a:ext uri="{FF2B5EF4-FFF2-40B4-BE49-F238E27FC236}">
                <a16:creationId xmlns:a16="http://schemas.microsoft.com/office/drawing/2014/main" id="{40165F9D-0E19-4115-BA81-45ECC5991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11656" name="Text Box 6">
            <a:extLst>
              <a:ext uri="{FF2B5EF4-FFF2-40B4-BE49-F238E27FC236}">
                <a16:creationId xmlns:a16="http://schemas.microsoft.com/office/drawing/2014/main" id="{3975650C-EC5A-4876-9DFE-5AC06D79C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11657" name="Text Box 7">
            <a:extLst>
              <a:ext uri="{FF2B5EF4-FFF2-40B4-BE49-F238E27FC236}">
                <a16:creationId xmlns:a16="http://schemas.microsoft.com/office/drawing/2014/main" id="{507BDA21-E9BF-42A2-B2C1-446BCA81A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11658" name="Line 8">
            <a:extLst>
              <a:ext uri="{FF2B5EF4-FFF2-40B4-BE49-F238E27FC236}">
                <a16:creationId xmlns:a16="http://schemas.microsoft.com/office/drawing/2014/main" id="{7859521E-F240-4B23-8957-744FB80761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659" name="Line 9">
            <a:extLst>
              <a:ext uri="{FF2B5EF4-FFF2-40B4-BE49-F238E27FC236}">
                <a16:creationId xmlns:a16="http://schemas.microsoft.com/office/drawing/2014/main" id="{306446CF-C470-4664-88ED-5FD234A04F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660" name="Line 10">
            <a:extLst>
              <a:ext uri="{FF2B5EF4-FFF2-40B4-BE49-F238E27FC236}">
                <a16:creationId xmlns:a16="http://schemas.microsoft.com/office/drawing/2014/main" id="{DD2E6AFF-9F6E-42DA-8DA3-8C601AB4035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661" name="Line 11">
            <a:extLst>
              <a:ext uri="{FF2B5EF4-FFF2-40B4-BE49-F238E27FC236}">
                <a16:creationId xmlns:a16="http://schemas.microsoft.com/office/drawing/2014/main" id="{8CDE1FB6-0B11-44BB-90E6-A13A74C4A4D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662" name="Text Box 13">
            <a:extLst>
              <a:ext uri="{FF2B5EF4-FFF2-40B4-BE49-F238E27FC236}">
                <a16:creationId xmlns:a16="http://schemas.microsoft.com/office/drawing/2014/main" id="{1082E5A8-40BE-4C8D-9921-5328F6D9D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648200"/>
            <a:ext cx="5498365" cy="1169551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Does it have to be a severe, ‘worst HA of my life’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No! The HA may be mild in intensity. However, to be worrisome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for GCA, the HA should have two characteristics: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1) It is of  recent onset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2) It is  </a:t>
            </a:r>
            <a:r>
              <a:rPr lang="en-US" altLang="en-US" sz="1400" b="1" dirty="0">
                <a:solidFill>
                  <a:srgbClr val="0000FF"/>
                </a:solidFill>
              </a:rPr>
              <a:t>qualitatively different </a:t>
            </a:r>
            <a:r>
              <a:rPr lang="en-US" altLang="en-US" sz="1400" dirty="0">
                <a:solidFill>
                  <a:srgbClr val="0000FF"/>
                </a:solidFill>
              </a:rPr>
              <a:t> from previous HAs (</a:t>
            </a:r>
            <a:r>
              <a:rPr lang="en-US" altLang="en-US" sz="1400" dirty="0" err="1">
                <a:solidFill>
                  <a:srgbClr val="0000FF"/>
                </a:solidFill>
              </a:rPr>
              <a:t>ie</a:t>
            </a:r>
            <a:r>
              <a:rPr lang="en-US" altLang="en-US" sz="1400" dirty="0">
                <a:solidFill>
                  <a:srgbClr val="0000FF"/>
                </a:solidFill>
              </a:rPr>
              <a:t>, a  ‘new’  HA)</a:t>
            </a:r>
          </a:p>
        </p:txBody>
      </p:sp>
      <p:sp>
        <p:nvSpPr>
          <p:cNvPr id="411663" name="Slide Number Placeholder 1">
            <a:extLst>
              <a:ext uri="{FF2B5EF4-FFF2-40B4-BE49-F238E27FC236}">
                <a16:creationId xmlns:a16="http://schemas.microsoft.com/office/drawing/2014/main" id="{5624DC11-89BF-4E66-8EBD-0BFCDCDA4F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DD40A1B-152D-4D45-B623-2586E770C6E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137</a:t>
            </a:fld>
            <a:endParaRPr lang="en-US" altLang="en-US" sz="10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696CA59-E52E-4F38-9779-E2A76685771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12">
            <a:extLst>
              <a:ext uri="{FF2B5EF4-FFF2-40B4-BE49-F238E27FC236}">
                <a16:creationId xmlns:a16="http://schemas.microsoft.com/office/drawing/2014/main" id="{528A151B-153B-4348-BADA-4ADB637CA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13699" name="Text Box 13">
            <a:extLst>
              <a:ext uri="{FF2B5EF4-FFF2-40B4-BE49-F238E27FC236}">
                <a16:creationId xmlns:a16="http://schemas.microsoft.com/office/drawing/2014/main" id="{881E8E17-6357-407E-809F-32D5A34C9F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13701" name="Text Box 3">
            <a:extLst>
              <a:ext uri="{FF2B5EF4-FFF2-40B4-BE49-F238E27FC236}">
                <a16:creationId xmlns:a16="http://schemas.microsoft.com/office/drawing/2014/main" id="{5BE35872-B2BC-4AEB-B19E-E43A4CFBF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13702" name="Text Box 4">
            <a:extLst>
              <a:ext uri="{FF2B5EF4-FFF2-40B4-BE49-F238E27FC236}">
                <a16:creationId xmlns:a16="http://schemas.microsoft.com/office/drawing/2014/main" id="{729BEF44-DF75-486D-9FC5-AA36E01EBF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13703" name="Text Box 5">
            <a:extLst>
              <a:ext uri="{FF2B5EF4-FFF2-40B4-BE49-F238E27FC236}">
                <a16:creationId xmlns:a16="http://schemas.microsoft.com/office/drawing/2014/main" id="{4712DBF8-8345-4FE0-BEA3-0C6E577D8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13704" name="Text Box 6">
            <a:extLst>
              <a:ext uri="{FF2B5EF4-FFF2-40B4-BE49-F238E27FC236}">
                <a16:creationId xmlns:a16="http://schemas.microsoft.com/office/drawing/2014/main" id="{03092B65-A7CF-42FA-A26F-21970942D4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13705" name="Text Box 7">
            <a:extLst>
              <a:ext uri="{FF2B5EF4-FFF2-40B4-BE49-F238E27FC236}">
                <a16:creationId xmlns:a16="http://schemas.microsoft.com/office/drawing/2014/main" id="{E7506168-0152-4FF3-9300-E1C9C27FD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13706" name="Line 8">
            <a:extLst>
              <a:ext uri="{FF2B5EF4-FFF2-40B4-BE49-F238E27FC236}">
                <a16:creationId xmlns:a16="http://schemas.microsoft.com/office/drawing/2014/main" id="{C2452859-B58F-47D2-8979-B5CB5377AB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707" name="Line 9">
            <a:extLst>
              <a:ext uri="{FF2B5EF4-FFF2-40B4-BE49-F238E27FC236}">
                <a16:creationId xmlns:a16="http://schemas.microsoft.com/office/drawing/2014/main" id="{972CF462-DD63-41D2-92E1-4C86285296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708" name="Line 10">
            <a:extLst>
              <a:ext uri="{FF2B5EF4-FFF2-40B4-BE49-F238E27FC236}">
                <a16:creationId xmlns:a16="http://schemas.microsoft.com/office/drawing/2014/main" id="{5820DBED-2BB6-4F0A-AA23-553EBA2738E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709" name="Line 11">
            <a:extLst>
              <a:ext uri="{FF2B5EF4-FFF2-40B4-BE49-F238E27FC236}">
                <a16:creationId xmlns:a16="http://schemas.microsoft.com/office/drawing/2014/main" id="{B89FA19E-91C5-49C0-8194-125DD50A5A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710" name="Text Box 13">
            <a:extLst>
              <a:ext uri="{FF2B5EF4-FFF2-40B4-BE49-F238E27FC236}">
                <a16:creationId xmlns:a16="http://schemas.microsoft.com/office/drawing/2014/main" id="{A477A092-48F5-437B-8B3D-25FB2E441B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  <a:endParaRPr lang="en-US" altLang="en-US" sz="1400" i="1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13711" name="Slide Number Placeholder 1">
            <a:extLst>
              <a:ext uri="{FF2B5EF4-FFF2-40B4-BE49-F238E27FC236}">
                <a16:creationId xmlns:a16="http://schemas.microsoft.com/office/drawing/2014/main" id="{E4428923-D14B-4FBA-A748-4A76EF3515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2BA6B0F-F5E9-43E2-98B7-16F613BD3B5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138</a:t>
            </a:fld>
            <a:endParaRPr lang="en-US" altLang="en-US" sz="10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EBCAAF2-D7BE-4A38-BC12-772F3B04378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12">
            <a:extLst>
              <a:ext uri="{FF2B5EF4-FFF2-40B4-BE49-F238E27FC236}">
                <a16:creationId xmlns:a16="http://schemas.microsoft.com/office/drawing/2014/main" id="{5B223AD5-39C3-4DCF-88DB-E7D29C75C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15747" name="Text Box 13">
            <a:extLst>
              <a:ext uri="{FF2B5EF4-FFF2-40B4-BE49-F238E27FC236}">
                <a16:creationId xmlns:a16="http://schemas.microsoft.com/office/drawing/2014/main" id="{C0020FBA-857D-4C6C-87A0-7D548BE07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15749" name="Text Box 3">
            <a:extLst>
              <a:ext uri="{FF2B5EF4-FFF2-40B4-BE49-F238E27FC236}">
                <a16:creationId xmlns:a16="http://schemas.microsoft.com/office/drawing/2014/main" id="{A8A5576A-DC7A-4D78-844C-328BE12B6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15750" name="Text Box 4">
            <a:extLst>
              <a:ext uri="{FF2B5EF4-FFF2-40B4-BE49-F238E27FC236}">
                <a16:creationId xmlns:a16="http://schemas.microsoft.com/office/drawing/2014/main" id="{83CA046A-087C-4E79-A0D2-C6A30D0BBF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15751" name="Text Box 5">
            <a:extLst>
              <a:ext uri="{FF2B5EF4-FFF2-40B4-BE49-F238E27FC236}">
                <a16:creationId xmlns:a16="http://schemas.microsoft.com/office/drawing/2014/main" id="{0B67828E-D576-491F-A269-6CE117385E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15752" name="Text Box 6">
            <a:extLst>
              <a:ext uri="{FF2B5EF4-FFF2-40B4-BE49-F238E27FC236}">
                <a16:creationId xmlns:a16="http://schemas.microsoft.com/office/drawing/2014/main" id="{28FFF8B2-1C96-40EE-AF77-12647E7D7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15753" name="Text Box 7">
            <a:extLst>
              <a:ext uri="{FF2B5EF4-FFF2-40B4-BE49-F238E27FC236}">
                <a16:creationId xmlns:a16="http://schemas.microsoft.com/office/drawing/2014/main" id="{146E437D-F0D4-43BC-B2D2-01E4D7C2E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15754" name="Line 8">
            <a:extLst>
              <a:ext uri="{FF2B5EF4-FFF2-40B4-BE49-F238E27FC236}">
                <a16:creationId xmlns:a16="http://schemas.microsoft.com/office/drawing/2014/main" id="{E720D297-EB69-4471-9220-061E45017D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755" name="Line 9">
            <a:extLst>
              <a:ext uri="{FF2B5EF4-FFF2-40B4-BE49-F238E27FC236}">
                <a16:creationId xmlns:a16="http://schemas.microsoft.com/office/drawing/2014/main" id="{6A1393EB-C779-45A3-9D60-749E2C79D2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756" name="Line 10">
            <a:extLst>
              <a:ext uri="{FF2B5EF4-FFF2-40B4-BE49-F238E27FC236}">
                <a16:creationId xmlns:a16="http://schemas.microsoft.com/office/drawing/2014/main" id="{5197C200-289C-4D1A-BA51-3B0A18CEA4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757" name="Line 11">
            <a:extLst>
              <a:ext uri="{FF2B5EF4-FFF2-40B4-BE49-F238E27FC236}">
                <a16:creationId xmlns:a16="http://schemas.microsoft.com/office/drawing/2014/main" id="{9EEDE065-5146-460A-8236-7A313F7D422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758" name="Text Box 13">
            <a:extLst>
              <a:ext uri="{FF2B5EF4-FFF2-40B4-BE49-F238E27FC236}">
                <a16:creationId xmlns:a16="http://schemas.microsoft.com/office/drawing/2014/main" id="{2E61DF39-CCD8-4EE5-B21F-D75AAADAD0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15759" name="Slide Number Placeholder 1">
            <a:extLst>
              <a:ext uri="{FF2B5EF4-FFF2-40B4-BE49-F238E27FC236}">
                <a16:creationId xmlns:a16="http://schemas.microsoft.com/office/drawing/2014/main" id="{EDEF23A3-7231-47C3-893B-5B5F800069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063DB53-4A89-4ECC-92C0-98D3323B81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139</a:t>
            </a:fld>
            <a:endParaRPr lang="en-US" altLang="en-US" sz="10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31DB65D-E1DF-4A8E-9445-E5C92641B3F8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Text Box 3">
            <a:extLst>
              <a:ext uri="{FF2B5EF4-FFF2-40B4-BE49-F238E27FC236}">
                <a16:creationId xmlns:a16="http://schemas.microsoft.com/office/drawing/2014/main" id="{D1FF6F8D-ED11-46E5-9E61-CDB4BDBA86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0724" name="Text Box 4">
            <a:extLst>
              <a:ext uri="{FF2B5EF4-FFF2-40B4-BE49-F238E27FC236}">
                <a16:creationId xmlns:a16="http://schemas.microsoft.com/office/drawing/2014/main" id="{9B8AC8D8-C1FD-4A06-9156-E938B2AD28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30725" name="Text Box 5">
            <a:extLst>
              <a:ext uri="{FF2B5EF4-FFF2-40B4-BE49-F238E27FC236}">
                <a16:creationId xmlns:a16="http://schemas.microsoft.com/office/drawing/2014/main" id="{93BB3EDC-B5D1-4BC3-A880-72EBED9C1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30726" name="Text Box 6">
            <a:extLst>
              <a:ext uri="{FF2B5EF4-FFF2-40B4-BE49-F238E27FC236}">
                <a16:creationId xmlns:a16="http://schemas.microsoft.com/office/drawing/2014/main" id="{4BBBF4C6-C320-4671-AF7C-25D25D004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30727" name="Line 7">
            <a:extLst>
              <a:ext uri="{FF2B5EF4-FFF2-40B4-BE49-F238E27FC236}">
                <a16:creationId xmlns:a16="http://schemas.microsoft.com/office/drawing/2014/main" id="{CC3D46AE-127D-4223-B646-AA4C7F542E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8" name="Line 8">
            <a:extLst>
              <a:ext uri="{FF2B5EF4-FFF2-40B4-BE49-F238E27FC236}">
                <a16:creationId xmlns:a16="http://schemas.microsoft.com/office/drawing/2014/main" id="{70DE5370-F88F-49DC-B791-839A9260C4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9" name="Line 9">
            <a:extLst>
              <a:ext uri="{FF2B5EF4-FFF2-40B4-BE49-F238E27FC236}">
                <a16:creationId xmlns:a16="http://schemas.microsoft.com/office/drawing/2014/main" id="{F45B1498-A916-4219-A40E-CF4D2D33FF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0" name="Line 10">
            <a:extLst>
              <a:ext uri="{FF2B5EF4-FFF2-40B4-BE49-F238E27FC236}">
                <a16:creationId xmlns:a16="http://schemas.microsoft.com/office/drawing/2014/main" id="{1C1F1B87-AFBD-464A-900E-8CFA58216A34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1" name="Text Box 11">
            <a:extLst>
              <a:ext uri="{FF2B5EF4-FFF2-40B4-BE49-F238E27FC236}">
                <a16:creationId xmlns:a16="http://schemas.microsoft.com/office/drawing/2014/main" id="{AE965EC0-E02D-43C1-A791-BB7BA6CD63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085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Ischemic</a:t>
            </a:r>
          </a:p>
        </p:txBody>
      </p:sp>
      <p:sp>
        <p:nvSpPr>
          <p:cNvPr id="30732" name="Text Box 12">
            <a:extLst>
              <a:ext uri="{FF2B5EF4-FFF2-40B4-BE49-F238E27FC236}">
                <a16:creationId xmlns:a16="http://schemas.microsoft.com/office/drawing/2014/main" id="{8451120C-2744-4702-8F14-8A7389A879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Compressive</a:t>
            </a:r>
          </a:p>
        </p:txBody>
      </p:sp>
      <p:sp>
        <p:nvSpPr>
          <p:cNvPr id="30733" name="Text Box 13">
            <a:extLst>
              <a:ext uri="{FF2B5EF4-FFF2-40B4-BE49-F238E27FC236}">
                <a16:creationId xmlns:a16="http://schemas.microsoft.com/office/drawing/2014/main" id="{328DAC86-D2E3-4ED0-8383-67138CBB0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Toxic/nutritional</a:t>
            </a:r>
          </a:p>
        </p:txBody>
      </p:sp>
      <p:sp>
        <p:nvSpPr>
          <p:cNvPr id="30734" name="Text Box 14">
            <a:extLst>
              <a:ext uri="{FF2B5EF4-FFF2-40B4-BE49-F238E27FC236}">
                <a16:creationId xmlns:a16="http://schemas.microsoft.com/office/drawing/2014/main" id="{267D67F3-A602-4FCC-BE29-1DD722CC0A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Congenital/hereditary</a:t>
            </a:r>
          </a:p>
        </p:txBody>
      </p:sp>
      <p:sp>
        <p:nvSpPr>
          <p:cNvPr id="30735" name="Text Box 15">
            <a:extLst>
              <a:ext uri="{FF2B5EF4-FFF2-40B4-BE49-F238E27FC236}">
                <a16:creationId xmlns:a16="http://schemas.microsoft.com/office/drawing/2014/main" id="{14CEDC46-4641-428A-A16A-714B0032D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Traumatic</a:t>
            </a:r>
          </a:p>
        </p:txBody>
      </p:sp>
      <p:sp>
        <p:nvSpPr>
          <p:cNvPr id="30736" name="Line 16">
            <a:extLst>
              <a:ext uri="{FF2B5EF4-FFF2-40B4-BE49-F238E27FC236}">
                <a16:creationId xmlns:a16="http://schemas.microsoft.com/office/drawing/2014/main" id="{153A7296-1A4F-4D4B-A1FA-D6E98DDCB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7" name="Line 17">
            <a:extLst>
              <a:ext uri="{FF2B5EF4-FFF2-40B4-BE49-F238E27FC236}">
                <a16:creationId xmlns:a16="http://schemas.microsoft.com/office/drawing/2014/main" id="{94D4C49A-5C3C-4BD5-A3BB-E61C977D708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8" name="Line 18">
            <a:extLst>
              <a:ext uri="{FF2B5EF4-FFF2-40B4-BE49-F238E27FC236}">
                <a16:creationId xmlns:a16="http://schemas.microsoft.com/office/drawing/2014/main" id="{2DEBE555-72B1-4B3D-96D1-DCC721CC2FC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9" name="Line 19">
            <a:extLst>
              <a:ext uri="{FF2B5EF4-FFF2-40B4-BE49-F238E27FC236}">
                <a16:creationId xmlns:a16="http://schemas.microsoft.com/office/drawing/2014/main" id="{838FC657-D690-4912-AA9A-8492F94A42A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0" name="Line 20">
            <a:extLst>
              <a:ext uri="{FF2B5EF4-FFF2-40B4-BE49-F238E27FC236}">
                <a16:creationId xmlns:a16="http://schemas.microsoft.com/office/drawing/2014/main" id="{DC36DCE1-5CFE-4785-82EC-24F467C4BB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1" name="Line 21">
            <a:extLst>
              <a:ext uri="{FF2B5EF4-FFF2-40B4-BE49-F238E27FC236}">
                <a16:creationId xmlns:a16="http://schemas.microsoft.com/office/drawing/2014/main" id="{B79B789A-DD94-4924-B294-F203F44414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2" name="Text Box 22">
            <a:extLst>
              <a:ext uri="{FF2B5EF4-FFF2-40B4-BE49-F238E27FC236}">
                <a16:creationId xmlns:a16="http://schemas.microsoft.com/office/drawing/2014/main" id="{01DA533B-31BD-4264-AD9E-72449C412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30743" name="Line 23">
            <a:extLst>
              <a:ext uri="{FF2B5EF4-FFF2-40B4-BE49-F238E27FC236}">
                <a16:creationId xmlns:a16="http://schemas.microsoft.com/office/drawing/2014/main" id="{91976C98-A2E2-4A1A-95CE-7A18697AED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4" name="Line 24">
            <a:extLst>
              <a:ext uri="{FF2B5EF4-FFF2-40B4-BE49-F238E27FC236}">
                <a16:creationId xmlns:a16="http://schemas.microsoft.com/office/drawing/2014/main" id="{96B84556-C076-4039-8443-02ED2C6C7EAB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5" name="Text Box 25">
            <a:extLst>
              <a:ext uri="{FF2B5EF4-FFF2-40B4-BE49-F238E27FC236}">
                <a16:creationId xmlns:a16="http://schemas.microsoft.com/office/drawing/2014/main" id="{99216078-2321-42D3-9FD3-42890D2F90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30746" name="Text Box 26">
            <a:extLst>
              <a:ext uri="{FF2B5EF4-FFF2-40B4-BE49-F238E27FC236}">
                <a16:creationId xmlns:a16="http://schemas.microsoft.com/office/drawing/2014/main" id="{A925A8D0-EC62-4297-8052-1B3E571C4C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30747" name="Text Box 27">
            <a:extLst>
              <a:ext uri="{FF2B5EF4-FFF2-40B4-BE49-F238E27FC236}">
                <a16:creationId xmlns:a16="http://schemas.microsoft.com/office/drawing/2014/main" id="{D5692E04-1401-45A9-81E7-00C273FC23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200" y="5438775"/>
            <a:ext cx="8509000" cy="581025"/>
          </a:xfrm>
          <a:prstGeom prst="rect">
            <a:avLst/>
          </a:prstGeom>
          <a:solidFill>
            <a:srgbClr val="CC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exam finding is the </a:t>
            </a:r>
            <a:r>
              <a:rPr lang="en-US" altLang="en-US" sz="1600">
                <a:solidFill>
                  <a:srgbClr val="0000FF"/>
                </a:solidFill>
              </a:rPr>
              <a:t>sine qua non</a:t>
            </a:r>
            <a:r>
              <a:rPr lang="en-US" altLang="en-US" sz="1600" i="1">
                <a:solidFill>
                  <a:srgbClr val="0000FF"/>
                </a:solidFill>
              </a:rPr>
              <a:t> of unilateral or asymmetric bilateral optic neuropathy?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relative afferent pupillary defect (RAPD)</a:t>
            </a:r>
          </a:p>
        </p:txBody>
      </p:sp>
      <p:sp>
        <p:nvSpPr>
          <p:cNvPr id="30748" name="Slide Number Placeholder 1">
            <a:extLst>
              <a:ext uri="{FF2B5EF4-FFF2-40B4-BE49-F238E27FC236}">
                <a16:creationId xmlns:a16="http://schemas.microsoft.com/office/drawing/2014/main" id="{13BAD23D-8D07-446A-A7EC-1065D58739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62CDFCD-29C0-45B6-B6F9-CAD564D1423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en-US" sz="10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9600C22-78CD-428E-915E-15BDBD79BB2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12">
            <a:extLst>
              <a:ext uri="{FF2B5EF4-FFF2-40B4-BE49-F238E27FC236}">
                <a16:creationId xmlns:a16="http://schemas.microsoft.com/office/drawing/2014/main" id="{949EABE9-D922-4CD5-88BD-0DF41C03EE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17795" name="Text Box 13">
            <a:extLst>
              <a:ext uri="{FF2B5EF4-FFF2-40B4-BE49-F238E27FC236}">
                <a16:creationId xmlns:a16="http://schemas.microsoft.com/office/drawing/2014/main" id="{5AE52407-5632-4E89-AF0E-C02A6A0CC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17797" name="Text Box 3">
            <a:extLst>
              <a:ext uri="{FF2B5EF4-FFF2-40B4-BE49-F238E27FC236}">
                <a16:creationId xmlns:a16="http://schemas.microsoft.com/office/drawing/2014/main" id="{3792BA78-CE50-4B7D-95F1-892EFFC17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17798" name="Text Box 4">
            <a:extLst>
              <a:ext uri="{FF2B5EF4-FFF2-40B4-BE49-F238E27FC236}">
                <a16:creationId xmlns:a16="http://schemas.microsoft.com/office/drawing/2014/main" id="{1CC60D09-D81D-4154-A313-49639D0D5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17799" name="Text Box 5">
            <a:extLst>
              <a:ext uri="{FF2B5EF4-FFF2-40B4-BE49-F238E27FC236}">
                <a16:creationId xmlns:a16="http://schemas.microsoft.com/office/drawing/2014/main" id="{AFEE9F52-D583-40FA-93FB-EAD34C84A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17800" name="Text Box 6">
            <a:extLst>
              <a:ext uri="{FF2B5EF4-FFF2-40B4-BE49-F238E27FC236}">
                <a16:creationId xmlns:a16="http://schemas.microsoft.com/office/drawing/2014/main" id="{8E02B2FB-27CD-4DDF-882B-3CDE87EF7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17801" name="Text Box 7">
            <a:extLst>
              <a:ext uri="{FF2B5EF4-FFF2-40B4-BE49-F238E27FC236}">
                <a16:creationId xmlns:a16="http://schemas.microsoft.com/office/drawing/2014/main" id="{150C1861-9091-4D86-A3D3-D0B53156D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17802" name="Line 8">
            <a:extLst>
              <a:ext uri="{FF2B5EF4-FFF2-40B4-BE49-F238E27FC236}">
                <a16:creationId xmlns:a16="http://schemas.microsoft.com/office/drawing/2014/main" id="{2620F27A-B9C2-425B-9EE3-216E36E757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7803" name="Line 9">
            <a:extLst>
              <a:ext uri="{FF2B5EF4-FFF2-40B4-BE49-F238E27FC236}">
                <a16:creationId xmlns:a16="http://schemas.microsoft.com/office/drawing/2014/main" id="{B5CDA764-1F99-42F2-9B2B-F103598D6F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7804" name="Line 10">
            <a:extLst>
              <a:ext uri="{FF2B5EF4-FFF2-40B4-BE49-F238E27FC236}">
                <a16:creationId xmlns:a16="http://schemas.microsoft.com/office/drawing/2014/main" id="{A2B02671-118B-4B09-813F-830101FC181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7805" name="Line 11">
            <a:extLst>
              <a:ext uri="{FF2B5EF4-FFF2-40B4-BE49-F238E27FC236}">
                <a16:creationId xmlns:a16="http://schemas.microsoft.com/office/drawing/2014/main" id="{36FEDF2B-24D0-48CA-9F9A-3E153827124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7806" name="Text Box 13">
            <a:extLst>
              <a:ext uri="{FF2B5EF4-FFF2-40B4-BE49-F238E27FC236}">
                <a16:creationId xmlns:a16="http://schemas.microsoft.com/office/drawing/2014/main" id="{5EAB6D1F-2494-4A1D-AE02-F3FED518CC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  <a:endParaRPr lang="en-US" altLang="en-US" sz="1400" i="1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17807" name="Slide Number Placeholder 1">
            <a:extLst>
              <a:ext uri="{FF2B5EF4-FFF2-40B4-BE49-F238E27FC236}">
                <a16:creationId xmlns:a16="http://schemas.microsoft.com/office/drawing/2014/main" id="{7BB0F199-F65B-4151-B3BD-42C9E8477B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29BEFC8-C3B9-4BF9-A15B-51C8418E796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140</a:t>
            </a:fld>
            <a:endParaRPr lang="en-US" altLang="en-US" sz="10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D7DE138-C823-4585-9F04-A9F825CAE7A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12">
            <a:extLst>
              <a:ext uri="{FF2B5EF4-FFF2-40B4-BE49-F238E27FC236}">
                <a16:creationId xmlns:a16="http://schemas.microsoft.com/office/drawing/2014/main" id="{39766744-D36F-4C34-916B-2796F097C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19843" name="Text Box 13">
            <a:extLst>
              <a:ext uri="{FF2B5EF4-FFF2-40B4-BE49-F238E27FC236}">
                <a16:creationId xmlns:a16="http://schemas.microsoft.com/office/drawing/2014/main" id="{29B8086B-36CF-4BCA-B4F2-C5E2A80A0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19845" name="Text Box 3">
            <a:extLst>
              <a:ext uri="{FF2B5EF4-FFF2-40B4-BE49-F238E27FC236}">
                <a16:creationId xmlns:a16="http://schemas.microsoft.com/office/drawing/2014/main" id="{1FB9C89C-746A-4B76-B5E6-D7F62932F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19846" name="Text Box 4">
            <a:extLst>
              <a:ext uri="{FF2B5EF4-FFF2-40B4-BE49-F238E27FC236}">
                <a16:creationId xmlns:a16="http://schemas.microsoft.com/office/drawing/2014/main" id="{DC21D347-C65C-41DD-886F-5D44748E32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19847" name="Text Box 5">
            <a:extLst>
              <a:ext uri="{FF2B5EF4-FFF2-40B4-BE49-F238E27FC236}">
                <a16:creationId xmlns:a16="http://schemas.microsoft.com/office/drawing/2014/main" id="{F0765C62-B59E-49FA-B832-348F78D5F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19848" name="Text Box 6">
            <a:extLst>
              <a:ext uri="{FF2B5EF4-FFF2-40B4-BE49-F238E27FC236}">
                <a16:creationId xmlns:a16="http://schemas.microsoft.com/office/drawing/2014/main" id="{9F0DCB26-437C-45FE-839A-060DD8B0C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19849" name="Text Box 7">
            <a:extLst>
              <a:ext uri="{FF2B5EF4-FFF2-40B4-BE49-F238E27FC236}">
                <a16:creationId xmlns:a16="http://schemas.microsoft.com/office/drawing/2014/main" id="{B6B6C54B-5040-4EF2-A5D8-27F402404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19850" name="Line 8">
            <a:extLst>
              <a:ext uri="{FF2B5EF4-FFF2-40B4-BE49-F238E27FC236}">
                <a16:creationId xmlns:a16="http://schemas.microsoft.com/office/drawing/2014/main" id="{D26DD3D9-8D6D-4B43-9EAF-B8DC03D098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51" name="Line 9">
            <a:extLst>
              <a:ext uri="{FF2B5EF4-FFF2-40B4-BE49-F238E27FC236}">
                <a16:creationId xmlns:a16="http://schemas.microsoft.com/office/drawing/2014/main" id="{5F694CAB-EAF5-4541-A0A3-9F71EC87AC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52" name="Line 10">
            <a:extLst>
              <a:ext uri="{FF2B5EF4-FFF2-40B4-BE49-F238E27FC236}">
                <a16:creationId xmlns:a16="http://schemas.microsoft.com/office/drawing/2014/main" id="{03780032-6D2A-467A-B2AD-4321ACDBDF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53" name="Line 11">
            <a:extLst>
              <a:ext uri="{FF2B5EF4-FFF2-40B4-BE49-F238E27FC236}">
                <a16:creationId xmlns:a16="http://schemas.microsoft.com/office/drawing/2014/main" id="{8C1FABA1-FCD8-4048-B2E6-0E54BC08C01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54" name="Text Box 13">
            <a:extLst>
              <a:ext uri="{FF2B5EF4-FFF2-40B4-BE49-F238E27FC236}">
                <a16:creationId xmlns:a16="http://schemas.microsoft.com/office/drawing/2014/main" id="{8CE73208-B8B4-4C87-A1FC-FF0E5ACB80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poor muscle </a:t>
            </a:r>
            <a:r>
              <a:rPr lang="en-US" altLang="en-US" sz="1400" dirty="0" err="1">
                <a:solidFill>
                  <a:srgbClr val="0000FF"/>
                </a:solidFill>
              </a:rPr>
              <a:t>perfusion</a:t>
            </a:r>
            <a:r>
              <a:rPr lang="en-US" altLang="en-US" sz="1400" dirty="0" err="1">
                <a:solidFill>
                  <a:srgbClr val="0000FF"/>
                </a:solidFill>
                <a:sym typeface="Wingdings" panose="05000000000000000000" pitchFamily="2" charset="2"/>
              </a:rPr>
              <a:t>muscle</a:t>
            </a:r>
            <a:r>
              <a:rPr lang="en-US" altLang="en-US" sz="1400" dirty="0">
                <a:solidFill>
                  <a:srgbClr val="0000FF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400" dirty="0" err="1">
                <a:solidFill>
                  <a:srgbClr val="0000FF"/>
                </a:solidFill>
              </a:rPr>
              <a:t>ischemia</a:t>
            </a:r>
            <a:r>
              <a:rPr lang="en-US" altLang="en-US" sz="1400" dirty="0" err="1">
                <a:solidFill>
                  <a:srgbClr val="0000FF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 dirty="0" err="1">
                <a:solidFill>
                  <a:srgbClr val="0000FF"/>
                </a:solidFill>
              </a:rPr>
              <a:t>pain</a:t>
            </a:r>
            <a:r>
              <a:rPr lang="en-US" altLang="en-US" sz="1400" dirty="0">
                <a:solidFill>
                  <a:srgbClr val="0000FF"/>
                </a:solidFill>
              </a:rPr>
              <a:t> upon use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19855" name="Slide Number Placeholder 1">
            <a:extLst>
              <a:ext uri="{FF2B5EF4-FFF2-40B4-BE49-F238E27FC236}">
                <a16:creationId xmlns:a16="http://schemas.microsoft.com/office/drawing/2014/main" id="{F8091927-65D5-4D55-96BE-57AD9EA94E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1D99443-39D3-482E-A927-AA7AC1ED308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141</a:t>
            </a:fld>
            <a:endParaRPr lang="en-US" altLang="en-US" sz="10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8D3BFB8-D3AF-47E2-B492-67CC59D2D8C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12">
            <a:extLst>
              <a:ext uri="{FF2B5EF4-FFF2-40B4-BE49-F238E27FC236}">
                <a16:creationId xmlns:a16="http://schemas.microsoft.com/office/drawing/2014/main" id="{E66AA44D-B9AC-4059-99B8-6A6CAADED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21891" name="Text Box 13">
            <a:extLst>
              <a:ext uri="{FF2B5EF4-FFF2-40B4-BE49-F238E27FC236}">
                <a16:creationId xmlns:a16="http://schemas.microsoft.com/office/drawing/2014/main" id="{40688F7D-37B4-4704-AE86-0C8BF6E3B1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21893" name="Text Box 3">
            <a:extLst>
              <a:ext uri="{FF2B5EF4-FFF2-40B4-BE49-F238E27FC236}">
                <a16:creationId xmlns:a16="http://schemas.microsoft.com/office/drawing/2014/main" id="{DFFCF4A5-CE47-47F9-A7A3-07250ACCCD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21894" name="Text Box 4">
            <a:extLst>
              <a:ext uri="{FF2B5EF4-FFF2-40B4-BE49-F238E27FC236}">
                <a16:creationId xmlns:a16="http://schemas.microsoft.com/office/drawing/2014/main" id="{A16CA6AA-139C-4124-AB07-3EAF37A27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21895" name="Text Box 5">
            <a:extLst>
              <a:ext uri="{FF2B5EF4-FFF2-40B4-BE49-F238E27FC236}">
                <a16:creationId xmlns:a16="http://schemas.microsoft.com/office/drawing/2014/main" id="{1440C75C-FE7C-4BB3-8E4C-51048F14C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21896" name="Text Box 6">
            <a:extLst>
              <a:ext uri="{FF2B5EF4-FFF2-40B4-BE49-F238E27FC236}">
                <a16:creationId xmlns:a16="http://schemas.microsoft.com/office/drawing/2014/main" id="{0A15AC75-CF9C-4CF8-9D70-EDAE17AC9A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21897" name="Text Box 7">
            <a:extLst>
              <a:ext uri="{FF2B5EF4-FFF2-40B4-BE49-F238E27FC236}">
                <a16:creationId xmlns:a16="http://schemas.microsoft.com/office/drawing/2014/main" id="{B9D51C05-5BE0-4EC5-8871-EA88CE71A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21898" name="Line 8">
            <a:extLst>
              <a:ext uri="{FF2B5EF4-FFF2-40B4-BE49-F238E27FC236}">
                <a16:creationId xmlns:a16="http://schemas.microsoft.com/office/drawing/2014/main" id="{7D909539-E3F6-4332-B887-E27DBCE2C4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1899" name="Line 9">
            <a:extLst>
              <a:ext uri="{FF2B5EF4-FFF2-40B4-BE49-F238E27FC236}">
                <a16:creationId xmlns:a16="http://schemas.microsoft.com/office/drawing/2014/main" id="{B8F07061-8F59-4E6E-BE05-5A7B55081C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1900" name="Line 10">
            <a:extLst>
              <a:ext uri="{FF2B5EF4-FFF2-40B4-BE49-F238E27FC236}">
                <a16:creationId xmlns:a16="http://schemas.microsoft.com/office/drawing/2014/main" id="{E2ADBD7B-CE5E-4228-BBD3-9CEC25001D2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1901" name="Line 11">
            <a:extLst>
              <a:ext uri="{FF2B5EF4-FFF2-40B4-BE49-F238E27FC236}">
                <a16:creationId xmlns:a16="http://schemas.microsoft.com/office/drawing/2014/main" id="{6345358B-5319-4D9E-839A-BE2C3DCD57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1902" name="Text Box 13">
            <a:extLst>
              <a:ext uri="{FF2B5EF4-FFF2-40B4-BE49-F238E27FC236}">
                <a16:creationId xmlns:a16="http://schemas.microsoft.com/office/drawing/2014/main" id="{2B7029DA-35EA-41FC-B482-B145E69D2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poor muscle </a:t>
            </a:r>
            <a:r>
              <a:rPr lang="en-US" altLang="en-US" sz="1400" dirty="0" err="1">
                <a:solidFill>
                  <a:srgbClr val="0000FF"/>
                </a:solidFill>
              </a:rPr>
              <a:t>perfusion</a:t>
            </a:r>
            <a:r>
              <a:rPr lang="en-US" altLang="en-US" sz="1400" dirty="0" err="1">
                <a:solidFill>
                  <a:srgbClr val="0000FF"/>
                </a:solidFill>
                <a:sym typeface="Wingdings" panose="05000000000000000000" pitchFamily="2" charset="2"/>
              </a:rPr>
              <a:t>muscle</a:t>
            </a:r>
            <a:r>
              <a:rPr lang="en-US" altLang="en-US" sz="1400" dirty="0">
                <a:solidFill>
                  <a:srgbClr val="0000FF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400" dirty="0" err="1">
                <a:solidFill>
                  <a:srgbClr val="0000FF"/>
                </a:solidFill>
              </a:rPr>
              <a:t>ischemia</a:t>
            </a:r>
            <a:r>
              <a:rPr lang="en-US" altLang="en-US" sz="1400" dirty="0" err="1">
                <a:solidFill>
                  <a:srgbClr val="0000FF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 dirty="0" err="1">
                <a:solidFill>
                  <a:srgbClr val="0000FF"/>
                </a:solidFill>
              </a:rPr>
              <a:t>pain</a:t>
            </a:r>
            <a:r>
              <a:rPr lang="en-US" altLang="en-US" sz="1400" dirty="0">
                <a:solidFill>
                  <a:srgbClr val="0000FF"/>
                </a:solidFill>
              </a:rPr>
              <a:t> upon use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Does the pain localize to the TMJ?</a:t>
            </a:r>
            <a:endParaRPr lang="en-US" altLang="en-US" sz="1400" i="1" dirty="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21903" name="Slide Number Placeholder 1">
            <a:extLst>
              <a:ext uri="{FF2B5EF4-FFF2-40B4-BE49-F238E27FC236}">
                <a16:creationId xmlns:a16="http://schemas.microsoft.com/office/drawing/2014/main" id="{53462DE9-66B0-4C94-A4DE-065A5FA7AC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9CDFE2A-CC67-4953-B1F0-63635F2D25D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142</a:t>
            </a:fld>
            <a:endParaRPr lang="en-US" altLang="en-US" sz="10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7085D8C-AF67-4704-BACF-2EAA849A667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12">
            <a:extLst>
              <a:ext uri="{FF2B5EF4-FFF2-40B4-BE49-F238E27FC236}">
                <a16:creationId xmlns:a16="http://schemas.microsoft.com/office/drawing/2014/main" id="{BE07B0A1-2888-47C5-8B04-D19BFDA003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23939" name="Text Box 13">
            <a:extLst>
              <a:ext uri="{FF2B5EF4-FFF2-40B4-BE49-F238E27FC236}">
                <a16:creationId xmlns:a16="http://schemas.microsoft.com/office/drawing/2014/main" id="{CA1ABF4C-FA03-4118-9668-443195E43D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23941" name="Text Box 3">
            <a:extLst>
              <a:ext uri="{FF2B5EF4-FFF2-40B4-BE49-F238E27FC236}">
                <a16:creationId xmlns:a16="http://schemas.microsoft.com/office/drawing/2014/main" id="{21B38898-7E1F-47F9-9DD7-AE4B7B45F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23942" name="Text Box 4">
            <a:extLst>
              <a:ext uri="{FF2B5EF4-FFF2-40B4-BE49-F238E27FC236}">
                <a16:creationId xmlns:a16="http://schemas.microsoft.com/office/drawing/2014/main" id="{4BD2D3E9-1B2C-473C-AE79-F90B85791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23943" name="Text Box 5">
            <a:extLst>
              <a:ext uri="{FF2B5EF4-FFF2-40B4-BE49-F238E27FC236}">
                <a16:creationId xmlns:a16="http://schemas.microsoft.com/office/drawing/2014/main" id="{C09153C2-7BC3-46B0-A6F8-E3317654FC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23944" name="Text Box 6">
            <a:extLst>
              <a:ext uri="{FF2B5EF4-FFF2-40B4-BE49-F238E27FC236}">
                <a16:creationId xmlns:a16="http://schemas.microsoft.com/office/drawing/2014/main" id="{6B1BF3AA-AB68-4DD4-A87E-2CFD249FDD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23945" name="Text Box 7">
            <a:extLst>
              <a:ext uri="{FF2B5EF4-FFF2-40B4-BE49-F238E27FC236}">
                <a16:creationId xmlns:a16="http://schemas.microsoft.com/office/drawing/2014/main" id="{C0B70AF8-8001-41C0-ACB7-EA5839048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23946" name="Line 8">
            <a:extLst>
              <a:ext uri="{FF2B5EF4-FFF2-40B4-BE49-F238E27FC236}">
                <a16:creationId xmlns:a16="http://schemas.microsoft.com/office/drawing/2014/main" id="{92247276-D25B-47E8-A633-26185DDB10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3947" name="Line 9">
            <a:extLst>
              <a:ext uri="{FF2B5EF4-FFF2-40B4-BE49-F238E27FC236}">
                <a16:creationId xmlns:a16="http://schemas.microsoft.com/office/drawing/2014/main" id="{0334F499-D452-476B-8FBF-56F8D289ED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3948" name="Line 10">
            <a:extLst>
              <a:ext uri="{FF2B5EF4-FFF2-40B4-BE49-F238E27FC236}">
                <a16:creationId xmlns:a16="http://schemas.microsoft.com/office/drawing/2014/main" id="{1234B870-70E6-468D-A268-A973DF5CC1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3949" name="Line 11">
            <a:extLst>
              <a:ext uri="{FF2B5EF4-FFF2-40B4-BE49-F238E27FC236}">
                <a16:creationId xmlns:a16="http://schemas.microsoft.com/office/drawing/2014/main" id="{D49057B9-FAE2-4FD5-9C17-5D37F2D7CE1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3950" name="Text Box 13">
            <a:extLst>
              <a:ext uri="{FF2B5EF4-FFF2-40B4-BE49-F238E27FC236}">
                <a16:creationId xmlns:a16="http://schemas.microsoft.com/office/drawing/2014/main" id="{C06F09E6-8CA0-4F14-8EDF-C86A77B21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19800" cy="2031325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poor muscle </a:t>
            </a:r>
            <a:r>
              <a:rPr lang="en-US" altLang="en-US" sz="1400" dirty="0" err="1">
                <a:solidFill>
                  <a:srgbClr val="0000FF"/>
                </a:solidFill>
              </a:rPr>
              <a:t>perfusion</a:t>
            </a:r>
            <a:r>
              <a:rPr lang="en-US" altLang="en-US" sz="1400" dirty="0" err="1">
                <a:solidFill>
                  <a:srgbClr val="0000FF"/>
                </a:solidFill>
                <a:sym typeface="Wingdings" panose="05000000000000000000" pitchFamily="2" charset="2"/>
              </a:rPr>
              <a:t>muscle</a:t>
            </a:r>
            <a:r>
              <a:rPr lang="en-US" altLang="en-US" sz="1400" dirty="0">
                <a:solidFill>
                  <a:srgbClr val="0000FF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400" dirty="0" err="1">
                <a:solidFill>
                  <a:srgbClr val="0000FF"/>
                </a:solidFill>
              </a:rPr>
              <a:t>ischemia</a:t>
            </a:r>
            <a:r>
              <a:rPr lang="en-US" altLang="en-US" sz="1400" dirty="0" err="1">
                <a:solidFill>
                  <a:srgbClr val="0000FF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 dirty="0" err="1">
                <a:solidFill>
                  <a:srgbClr val="0000FF"/>
                </a:solidFill>
              </a:rPr>
              <a:t>pain</a:t>
            </a:r>
            <a:r>
              <a:rPr lang="en-US" altLang="en-US" sz="1400" dirty="0">
                <a:solidFill>
                  <a:srgbClr val="0000FF"/>
                </a:solidFill>
              </a:rPr>
              <a:t> upon use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No! If it does, it’s not claudication</a:t>
            </a:r>
          </a:p>
        </p:txBody>
      </p:sp>
      <p:sp>
        <p:nvSpPr>
          <p:cNvPr id="423951" name="Slide Number Placeholder 1">
            <a:extLst>
              <a:ext uri="{FF2B5EF4-FFF2-40B4-BE49-F238E27FC236}">
                <a16:creationId xmlns:a16="http://schemas.microsoft.com/office/drawing/2014/main" id="{3AB403FB-2E08-4DD9-BA84-B75F0E11B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68BB7FA-AF7E-4987-8A6F-E88E803896C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143</a:t>
            </a:fld>
            <a:endParaRPr lang="en-US" altLang="en-US" sz="10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338063D-546D-4CCA-AF8A-510D0815FCB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12">
            <a:extLst>
              <a:ext uri="{FF2B5EF4-FFF2-40B4-BE49-F238E27FC236}">
                <a16:creationId xmlns:a16="http://schemas.microsoft.com/office/drawing/2014/main" id="{63F1902F-EC2A-4EBF-AB96-54950E511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Jaw</a:t>
            </a:r>
            <a:r>
              <a:rPr lang="en-US" altLang="en-US" sz="1600" b="1" dirty="0">
                <a:solidFill>
                  <a:srgbClr val="0000FF"/>
                </a:solidFill>
              </a:rPr>
              <a:t>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36227" name="Text Box 13">
            <a:extLst>
              <a:ext uri="{FF2B5EF4-FFF2-40B4-BE49-F238E27FC236}">
                <a16:creationId xmlns:a16="http://schemas.microsoft.com/office/drawing/2014/main" id="{B117E447-1638-4814-8274-D2E9B4A3F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36229" name="Text Box 3">
            <a:extLst>
              <a:ext uri="{FF2B5EF4-FFF2-40B4-BE49-F238E27FC236}">
                <a16:creationId xmlns:a16="http://schemas.microsoft.com/office/drawing/2014/main" id="{164B2A8A-07C8-424F-B47A-AFD44D1C7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36230" name="Text Box 4">
            <a:extLst>
              <a:ext uri="{FF2B5EF4-FFF2-40B4-BE49-F238E27FC236}">
                <a16:creationId xmlns:a16="http://schemas.microsoft.com/office/drawing/2014/main" id="{BE5F5F3A-8D40-46AF-8C6F-6A9090DFE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36231" name="Text Box 5">
            <a:extLst>
              <a:ext uri="{FF2B5EF4-FFF2-40B4-BE49-F238E27FC236}">
                <a16:creationId xmlns:a16="http://schemas.microsoft.com/office/drawing/2014/main" id="{EE16C5F7-35DD-443C-82B5-3904B081C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36232" name="Text Box 6">
            <a:extLst>
              <a:ext uri="{FF2B5EF4-FFF2-40B4-BE49-F238E27FC236}">
                <a16:creationId xmlns:a16="http://schemas.microsoft.com/office/drawing/2014/main" id="{6C546295-810F-4369-8796-9514B9132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36233" name="Text Box 7">
            <a:extLst>
              <a:ext uri="{FF2B5EF4-FFF2-40B4-BE49-F238E27FC236}">
                <a16:creationId xmlns:a16="http://schemas.microsoft.com/office/drawing/2014/main" id="{3655E879-A837-45F2-958A-DB65962F1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36234" name="Line 8">
            <a:extLst>
              <a:ext uri="{FF2B5EF4-FFF2-40B4-BE49-F238E27FC236}">
                <a16:creationId xmlns:a16="http://schemas.microsoft.com/office/drawing/2014/main" id="{DBC68E7B-3F90-45C4-9207-9FDFC2034D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5" name="Line 9">
            <a:extLst>
              <a:ext uri="{FF2B5EF4-FFF2-40B4-BE49-F238E27FC236}">
                <a16:creationId xmlns:a16="http://schemas.microsoft.com/office/drawing/2014/main" id="{C54C0A05-F150-4E29-B093-1CA3A12BD7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6" name="Line 10">
            <a:extLst>
              <a:ext uri="{FF2B5EF4-FFF2-40B4-BE49-F238E27FC236}">
                <a16:creationId xmlns:a16="http://schemas.microsoft.com/office/drawing/2014/main" id="{EF913575-E975-4BAA-A7B8-D3FF56A96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7" name="Line 11">
            <a:extLst>
              <a:ext uri="{FF2B5EF4-FFF2-40B4-BE49-F238E27FC236}">
                <a16:creationId xmlns:a16="http://schemas.microsoft.com/office/drawing/2014/main" id="{82B99624-A20F-44C6-9D47-533572E515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2" name="Text Box 13">
            <a:extLst>
              <a:ext uri="{FF2B5EF4-FFF2-40B4-BE49-F238E27FC236}">
                <a16:creationId xmlns:a16="http://schemas.microsoft.com/office/drawing/2014/main" id="{DA74AA69-A222-4B98-9766-B94772F1A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jaw claudication?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Pain in the jaw brought on by chewing</a:t>
            </a: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the etiology?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Same as the leg claudication that PAD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pts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get when walking—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poor muscle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perfusion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muscle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ischemia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pain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upon </a:t>
            </a:r>
            <a:r>
              <a:rPr lang="en-US" altLang="en-US" sz="1400" dirty="0">
                <a:solidFill>
                  <a:srgbClr val="0000FF"/>
                </a:solidFill>
              </a:rPr>
              <a:t>use</a:t>
            </a: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Does the pain localize to the TMJ?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No! If it does, it’s not claudication</a:t>
            </a:r>
          </a:p>
        </p:txBody>
      </p:sp>
      <p:sp>
        <p:nvSpPr>
          <p:cNvPr id="436239" name="Slide Number Placeholder 1">
            <a:extLst>
              <a:ext uri="{FF2B5EF4-FFF2-40B4-BE49-F238E27FC236}">
                <a16:creationId xmlns:a16="http://schemas.microsoft.com/office/drawing/2014/main" id="{6C7CD9EC-BB31-44A3-B66F-46C6BD5A2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5CEE7BD-9AA3-48AF-87E7-D959CDE2E8E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144</a:t>
            </a:fld>
            <a:endParaRPr lang="en-US" altLang="en-US" sz="1000"/>
          </a:p>
        </p:txBody>
      </p:sp>
      <p:sp>
        <p:nvSpPr>
          <p:cNvPr id="436240" name="TextBox 1">
            <a:extLst>
              <a:ext uri="{FF2B5EF4-FFF2-40B4-BE49-F238E27FC236}">
                <a16:creationId xmlns:a16="http://schemas.microsoft.com/office/drawing/2014/main" id="{9AD3C1FD-6C36-4477-8662-AD869EBB3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84725"/>
            <a:ext cx="4645025" cy="169227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What nearby structure may claudicate in GCA as well?</a:t>
            </a:r>
            <a:endParaRPr lang="en-US" altLang="en-US" sz="1300" i="1" dirty="0">
              <a:solidFill>
                <a:srgbClr val="007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rgbClr val="0070C0"/>
                </a:solidFill>
              </a:rPr>
              <a:t>The tongue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rgbClr val="007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rgbClr val="0070C0"/>
                </a:solidFill>
              </a:rPr>
              <a:t>What is the classic provocative activity?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rgbClr val="0070C0"/>
                </a:solidFill>
              </a:rPr>
              <a:t>Extended speaking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rgbClr val="007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rgbClr val="0070C0"/>
                </a:solidFill>
              </a:rPr>
              <a:t>How likely is it that a </a:t>
            </a:r>
            <a:r>
              <a:rPr lang="en-US" altLang="en-US" sz="1300" i="1" dirty="0" err="1">
                <a:solidFill>
                  <a:srgbClr val="0070C0"/>
                </a:solidFill>
              </a:rPr>
              <a:t>pt</a:t>
            </a:r>
            <a:r>
              <a:rPr lang="en-US" altLang="en-US" sz="1300" i="1" dirty="0">
                <a:solidFill>
                  <a:srgbClr val="0070C0"/>
                </a:solidFill>
              </a:rPr>
              <a:t> with tongue claudication has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rgbClr val="0070C0"/>
                </a:solidFill>
              </a:rPr>
              <a:t>Tongue claudication is considered </a:t>
            </a:r>
            <a:r>
              <a:rPr lang="en-US" altLang="en-US" sz="1300" b="1" dirty="0">
                <a:solidFill>
                  <a:srgbClr val="0070C0"/>
                </a:solidFill>
              </a:rPr>
              <a:t>pathognomonic</a:t>
            </a:r>
            <a:r>
              <a:rPr lang="en-US" altLang="en-US" sz="1300" dirty="0">
                <a:solidFill>
                  <a:srgbClr val="0070C0"/>
                </a:solidFill>
              </a:rPr>
              <a:t> for GCA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EC69CBF-876C-445D-B96E-347C730723D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12">
            <a:extLst>
              <a:ext uri="{FF2B5EF4-FFF2-40B4-BE49-F238E27FC236}">
                <a16:creationId xmlns:a16="http://schemas.microsoft.com/office/drawing/2014/main" id="{63F1902F-EC2A-4EBF-AB96-54950E511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Jaw</a:t>
            </a:r>
            <a:r>
              <a:rPr lang="en-US" altLang="en-US" sz="1600" b="1" dirty="0">
                <a:solidFill>
                  <a:srgbClr val="0000FF"/>
                </a:solidFill>
              </a:rPr>
              <a:t>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36227" name="Text Box 13">
            <a:extLst>
              <a:ext uri="{FF2B5EF4-FFF2-40B4-BE49-F238E27FC236}">
                <a16:creationId xmlns:a16="http://schemas.microsoft.com/office/drawing/2014/main" id="{B117E447-1638-4814-8274-D2E9B4A3F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36229" name="Text Box 3">
            <a:extLst>
              <a:ext uri="{FF2B5EF4-FFF2-40B4-BE49-F238E27FC236}">
                <a16:creationId xmlns:a16="http://schemas.microsoft.com/office/drawing/2014/main" id="{164B2A8A-07C8-424F-B47A-AFD44D1C7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36230" name="Text Box 4">
            <a:extLst>
              <a:ext uri="{FF2B5EF4-FFF2-40B4-BE49-F238E27FC236}">
                <a16:creationId xmlns:a16="http://schemas.microsoft.com/office/drawing/2014/main" id="{BE5F5F3A-8D40-46AF-8C6F-6A9090DFE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36231" name="Text Box 5">
            <a:extLst>
              <a:ext uri="{FF2B5EF4-FFF2-40B4-BE49-F238E27FC236}">
                <a16:creationId xmlns:a16="http://schemas.microsoft.com/office/drawing/2014/main" id="{EE16C5F7-35DD-443C-82B5-3904B081C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36232" name="Text Box 6">
            <a:extLst>
              <a:ext uri="{FF2B5EF4-FFF2-40B4-BE49-F238E27FC236}">
                <a16:creationId xmlns:a16="http://schemas.microsoft.com/office/drawing/2014/main" id="{6C546295-810F-4369-8796-9514B9132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36233" name="Text Box 7">
            <a:extLst>
              <a:ext uri="{FF2B5EF4-FFF2-40B4-BE49-F238E27FC236}">
                <a16:creationId xmlns:a16="http://schemas.microsoft.com/office/drawing/2014/main" id="{3655E879-A837-45F2-958A-DB65962F1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36234" name="Line 8">
            <a:extLst>
              <a:ext uri="{FF2B5EF4-FFF2-40B4-BE49-F238E27FC236}">
                <a16:creationId xmlns:a16="http://schemas.microsoft.com/office/drawing/2014/main" id="{DBC68E7B-3F90-45C4-9207-9FDFC2034D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5" name="Line 9">
            <a:extLst>
              <a:ext uri="{FF2B5EF4-FFF2-40B4-BE49-F238E27FC236}">
                <a16:creationId xmlns:a16="http://schemas.microsoft.com/office/drawing/2014/main" id="{C54C0A05-F150-4E29-B093-1CA3A12BD7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6" name="Line 10">
            <a:extLst>
              <a:ext uri="{FF2B5EF4-FFF2-40B4-BE49-F238E27FC236}">
                <a16:creationId xmlns:a16="http://schemas.microsoft.com/office/drawing/2014/main" id="{EF913575-E975-4BAA-A7B8-D3FF56A96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7" name="Line 11">
            <a:extLst>
              <a:ext uri="{FF2B5EF4-FFF2-40B4-BE49-F238E27FC236}">
                <a16:creationId xmlns:a16="http://schemas.microsoft.com/office/drawing/2014/main" id="{82B99624-A20F-44C6-9D47-533572E515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2" name="Text Box 13">
            <a:extLst>
              <a:ext uri="{FF2B5EF4-FFF2-40B4-BE49-F238E27FC236}">
                <a16:creationId xmlns:a16="http://schemas.microsoft.com/office/drawing/2014/main" id="{DA74AA69-A222-4B98-9766-B94772F1A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jaw claudication?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Pain in the jaw brought on by chewing</a:t>
            </a: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the etiology?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Same as the leg claudication that PAD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pts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get when walking—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poor muscle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perfusion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muscle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ischemia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pain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upon </a:t>
            </a:r>
            <a:r>
              <a:rPr lang="en-US" altLang="en-US" sz="1400" dirty="0">
                <a:solidFill>
                  <a:srgbClr val="0000FF"/>
                </a:solidFill>
              </a:rPr>
              <a:t>use</a:t>
            </a: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Does the pain localize to the TMJ?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No! If it does, it’s not claudication</a:t>
            </a:r>
          </a:p>
        </p:txBody>
      </p:sp>
      <p:sp>
        <p:nvSpPr>
          <p:cNvPr id="436239" name="Slide Number Placeholder 1">
            <a:extLst>
              <a:ext uri="{FF2B5EF4-FFF2-40B4-BE49-F238E27FC236}">
                <a16:creationId xmlns:a16="http://schemas.microsoft.com/office/drawing/2014/main" id="{6C7CD9EC-BB31-44A3-B66F-46C6BD5A2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5CEE7BD-9AA3-48AF-87E7-D959CDE2E8E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145</a:t>
            </a:fld>
            <a:endParaRPr lang="en-US" altLang="en-US" sz="1000"/>
          </a:p>
        </p:txBody>
      </p:sp>
      <p:sp>
        <p:nvSpPr>
          <p:cNvPr id="436240" name="TextBox 1">
            <a:extLst>
              <a:ext uri="{FF2B5EF4-FFF2-40B4-BE49-F238E27FC236}">
                <a16:creationId xmlns:a16="http://schemas.microsoft.com/office/drawing/2014/main" id="{9AD3C1FD-6C36-4477-8662-AD869EBB3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84725"/>
            <a:ext cx="4645025" cy="169227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What nearby structure may claudicate in GCA as well?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chemeClr val="bg1"/>
                </a:solidFill>
              </a:rPr>
              <a:t>The tongue</a:t>
            </a:r>
            <a:endParaRPr lang="en-US" altLang="en-US" sz="1300" dirty="0">
              <a:solidFill>
                <a:srgbClr val="007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rgbClr val="007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rgbClr val="0070C0"/>
                </a:solidFill>
              </a:rPr>
              <a:t>What is the classic provocative activity?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rgbClr val="0070C0"/>
                </a:solidFill>
              </a:rPr>
              <a:t>Extended speaking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rgbClr val="007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rgbClr val="0070C0"/>
                </a:solidFill>
              </a:rPr>
              <a:t>How likely is it that a </a:t>
            </a:r>
            <a:r>
              <a:rPr lang="en-US" altLang="en-US" sz="1300" i="1" dirty="0" err="1">
                <a:solidFill>
                  <a:srgbClr val="0070C0"/>
                </a:solidFill>
              </a:rPr>
              <a:t>pt</a:t>
            </a:r>
            <a:r>
              <a:rPr lang="en-US" altLang="en-US" sz="1300" i="1" dirty="0">
                <a:solidFill>
                  <a:srgbClr val="0070C0"/>
                </a:solidFill>
              </a:rPr>
              <a:t> with tongue claudication has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rgbClr val="0070C0"/>
                </a:solidFill>
              </a:rPr>
              <a:t>Tongue claudication is considered </a:t>
            </a:r>
            <a:r>
              <a:rPr lang="en-US" altLang="en-US" sz="1300" b="1" dirty="0">
                <a:solidFill>
                  <a:srgbClr val="0070C0"/>
                </a:solidFill>
              </a:rPr>
              <a:t>pathognomonic</a:t>
            </a:r>
            <a:r>
              <a:rPr lang="en-US" altLang="en-US" sz="1300" dirty="0">
                <a:solidFill>
                  <a:srgbClr val="0070C0"/>
                </a:solidFill>
              </a:rPr>
              <a:t> for GCA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EC69CBF-876C-445D-B96E-347C730723D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1308540780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12">
            <a:extLst>
              <a:ext uri="{FF2B5EF4-FFF2-40B4-BE49-F238E27FC236}">
                <a16:creationId xmlns:a16="http://schemas.microsoft.com/office/drawing/2014/main" id="{63F1902F-EC2A-4EBF-AB96-54950E511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Jaw</a:t>
            </a:r>
            <a:r>
              <a:rPr lang="en-US" altLang="en-US" sz="1600" b="1" dirty="0">
                <a:solidFill>
                  <a:srgbClr val="0000FF"/>
                </a:solidFill>
              </a:rPr>
              <a:t>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36227" name="Text Box 13">
            <a:extLst>
              <a:ext uri="{FF2B5EF4-FFF2-40B4-BE49-F238E27FC236}">
                <a16:creationId xmlns:a16="http://schemas.microsoft.com/office/drawing/2014/main" id="{B117E447-1638-4814-8274-D2E9B4A3F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36229" name="Text Box 3">
            <a:extLst>
              <a:ext uri="{FF2B5EF4-FFF2-40B4-BE49-F238E27FC236}">
                <a16:creationId xmlns:a16="http://schemas.microsoft.com/office/drawing/2014/main" id="{164B2A8A-07C8-424F-B47A-AFD44D1C7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36230" name="Text Box 4">
            <a:extLst>
              <a:ext uri="{FF2B5EF4-FFF2-40B4-BE49-F238E27FC236}">
                <a16:creationId xmlns:a16="http://schemas.microsoft.com/office/drawing/2014/main" id="{BE5F5F3A-8D40-46AF-8C6F-6A9090DFE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36231" name="Text Box 5">
            <a:extLst>
              <a:ext uri="{FF2B5EF4-FFF2-40B4-BE49-F238E27FC236}">
                <a16:creationId xmlns:a16="http://schemas.microsoft.com/office/drawing/2014/main" id="{EE16C5F7-35DD-443C-82B5-3904B081C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36232" name="Text Box 6">
            <a:extLst>
              <a:ext uri="{FF2B5EF4-FFF2-40B4-BE49-F238E27FC236}">
                <a16:creationId xmlns:a16="http://schemas.microsoft.com/office/drawing/2014/main" id="{6C546295-810F-4369-8796-9514B9132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36233" name="Text Box 7">
            <a:extLst>
              <a:ext uri="{FF2B5EF4-FFF2-40B4-BE49-F238E27FC236}">
                <a16:creationId xmlns:a16="http://schemas.microsoft.com/office/drawing/2014/main" id="{3655E879-A837-45F2-958A-DB65962F1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36234" name="Line 8">
            <a:extLst>
              <a:ext uri="{FF2B5EF4-FFF2-40B4-BE49-F238E27FC236}">
                <a16:creationId xmlns:a16="http://schemas.microsoft.com/office/drawing/2014/main" id="{DBC68E7B-3F90-45C4-9207-9FDFC2034D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5" name="Line 9">
            <a:extLst>
              <a:ext uri="{FF2B5EF4-FFF2-40B4-BE49-F238E27FC236}">
                <a16:creationId xmlns:a16="http://schemas.microsoft.com/office/drawing/2014/main" id="{C54C0A05-F150-4E29-B093-1CA3A12BD7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6" name="Line 10">
            <a:extLst>
              <a:ext uri="{FF2B5EF4-FFF2-40B4-BE49-F238E27FC236}">
                <a16:creationId xmlns:a16="http://schemas.microsoft.com/office/drawing/2014/main" id="{EF913575-E975-4BAA-A7B8-D3FF56A96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7" name="Line 11">
            <a:extLst>
              <a:ext uri="{FF2B5EF4-FFF2-40B4-BE49-F238E27FC236}">
                <a16:creationId xmlns:a16="http://schemas.microsoft.com/office/drawing/2014/main" id="{82B99624-A20F-44C6-9D47-533572E515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2" name="Text Box 13">
            <a:extLst>
              <a:ext uri="{FF2B5EF4-FFF2-40B4-BE49-F238E27FC236}">
                <a16:creationId xmlns:a16="http://schemas.microsoft.com/office/drawing/2014/main" id="{DA74AA69-A222-4B98-9766-B94772F1A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jaw claudication?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Pain in the jaw brought on by chewing</a:t>
            </a: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the etiology?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Same as the leg claudication that PAD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pts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get when walking—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poor muscle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perfusion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muscle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ischemia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pain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upon </a:t>
            </a:r>
            <a:r>
              <a:rPr lang="en-US" altLang="en-US" sz="1400" dirty="0">
                <a:solidFill>
                  <a:srgbClr val="0000FF"/>
                </a:solidFill>
              </a:rPr>
              <a:t>use</a:t>
            </a: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Does the pain localize to the TMJ?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No! If it does, it’s not claudication</a:t>
            </a:r>
          </a:p>
        </p:txBody>
      </p:sp>
      <p:sp>
        <p:nvSpPr>
          <p:cNvPr id="436239" name="Slide Number Placeholder 1">
            <a:extLst>
              <a:ext uri="{FF2B5EF4-FFF2-40B4-BE49-F238E27FC236}">
                <a16:creationId xmlns:a16="http://schemas.microsoft.com/office/drawing/2014/main" id="{6C7CD9EC-BB31-44A3-B66F-46C6BD5A2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5CEE7BD-9AA3-48AF-87E7-D959CDE2E8E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146</a:t>
            </a:fld>
            <a:endParaRPr lang="en-US" altLang="en-US" sz="1000"/>
          </a:p>
        </p:txBody>
      </p:sp>
      <p:sp>
        <p:nvSpPr>
          <p:cNvPr id="436240" name="TextBox 1">
            <a:extLst>
              <a:ext uri="{FF2B5EF4-FFF2-40B4-BE49-F238E27FC236}">
                <a16:creationId xmlns:a16="http://schemas.microsoft.com/office/drawing/2014/main" id="{9AD3C1FD-6C36-4477-8662-AD869EBB3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84725"/>
            <a:ext cx="4645025" cy="169227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What nearby structure may claudicate in GCA as well?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chemeClr val="bg1"/>
                </a:solidFill>
              </a:rPr>
              <a:t>The tongue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What is the classic provocative activity?</a:t>
            </a:r>
            <a:endParaRPr lang="en-US" altLang="en-US" sz="1300" i="1" dirty="0">
              <a:solidFill>
                <a:srgbClr val="007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rgbClr val="0070C0"/>
                </a:solidFill>
              </a:rPr>
              <a:t>Extended speaking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rgbClr val="007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rgbClr val="0070C0"/>
                </a:solidFill>
              </a:rPr>
              <a:t>How likely is it that a </a:t>
            </a:r>
            <a:r>
              <a:rPr lang="en-US" altLang="en-US" sz="1300" i="1" dirty="0" err="1">
                <a:solidFill>
                  <a:srgbClr val="0070C0"/>
                </a:solidFill>
              </a:rPr>
              <a:t>pt</a:t>
            </a:r>
            <a:r>
              <a:rPr lang="en-US" altLang="en-US" sz="1300" i="1" dirty="0">
                <a:solidFill>
                  <a:srgbClr val="0070C0"/>
                </a:solidFill>
              </a:rPr>
              <a:t> with tongue claudication has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rgbClr val="0070C0"/>
                </a:solidFill>
              </a:rPr>
              <a:t>Tongue claudication is considered </a:t>
            </a:r>
            <a:r>
              <a:rPr lang="en-US" altLang="en-US" sz="1300" b="1" dirty="0">
                <a:solidFill>
                  <a:srgbClr val="0070C0"/>
                </a:solidFill>
              </a:rPr>
              <a:t>pathognomonic</a:t>
            </a:r>
            <a:r>
              <a:rPr lang="en-US" altLang="en-US" sz="1300" dirty="0">
                <a:solidFill>
                  <a:srgbClr val="0070C0"/>
                </a:solidFill>
              </a:rPr>
              <a:t> for GCA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EC69CBF-876C-445D-B96E-347C730723D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3069779215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12">
            <a:extLst>
              <a:ext uri="{FF2B5EF4-FFF2-40B4-BE49-F238E27FC236}">
                <a16:creationId xmlns:a16="http://schemas.microsoft.com/office/drawing/2014/main" id="{63F1902F-EC2A-4EBF-AB96-54950E511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Jaw</a:t>
            </a:r>
            <a:r>
              <a:rPr lang="en-US" altLang="en-US" sz="1600" b="1" dirty="0">
                <a:solidFill>
                  <a:srgbClr val="0000FF"/>
                </a:solidFill>
              </a:rPr>
              <a:t>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36227" name="Text Box 13">
            <a:extLst>
              <a:ext uri="{FF2B5EF4-FFF2-40B4-BE49-F238E27FC236}">
                <a16:creationId xmlns:a16="http://schemas.microsoft.com/office/drawing/2014/main" id="{B117E447-1638-4814-8274-D2E9B4A3F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36229" name="Text Box 3">
            <a:extLst>
              <a:ext uri="{FF2B5EF4-FFF2-40B4-BE49-F238E27FC236}">
                <a16:creationId xmlns:a16="http://schemas.microsoft.com/office/drawing/2014/main" id="{164B2A8A-07C8-424F-B47A-AFD44D1C7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36230" name="Text Box 4">
            <a:extLst>
              <a:ext uri="{FF2B5EF4-FFF2-40B4-BE49-F238E27FC236}">
                <a16:creationId xmlns:a16="http://schemas.microsoft.com/office/drawing/2014/main" id="{BE5F5F3A-8D40-46AF-8C6F-6A9090DFE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36231" name="Text Box 5">
            <a:extLst>
              <a:ext uri="{FF2B5EF4-FFF2-40B4-BE49-F238E27FC236}">
                <a16:creationId xmlns:a16="http://schemas.microsoft.com/office/drawing/2014/main" id="{EE16C5F7-35DD-443C-82B5-3904B081C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36232" name="Text Box 6">
            <a:extLst>
              <a:ext uri="{FF2B5EF4-FFF2-40B4-BE49-F238E27FC236}">
                <a16:creationId xmlns:a16="http://schemas.microsoft.com/office/drawing/2014/main" id="{6C546295-810F-4369-8796-9514B9132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36233" name="Text Box 7">
            <a:extLst>
              <a:ext uri="{FF2B5EF4-FFF2-40B4-BE49-F238E27FC236}">
                <a16:creationId xmlns:a16="http://schemas.microsoft.com/office/drawing/2014/main" id="{3655E879-A837-45F2-958A-DB65962F1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36234" name="Line 8">
            <a:extLst>
              <a:ext uri="{FF2B5EF4-FFF2-40B4-BE49-F238E27FC236}">
                <a16:creationId xmlns:a16="http://schemas.microsoft.com/office/drawing/2014/main" id="{DBC68E7B-3F90-45C4-9207-9FDFC2034D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5" name="Line 9">
            <a:extLst>
              <a:ext uri="{FF2B5EF4-FFF2-40B4-BE49-F238E27FC236}">
                <a16:creationId xmlns:a16="http://schemas.microsoft.com/office/drawing/2014/main" id="{C54C0A05-F150-4E29-B093-1CA3A12BD7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6" name="Line 10">
            <a:extLst>
              <a:ext uri="{FF2B5EF4-FFF2-40B4-BE49-F238E27FC236}">
                <a16:creationId xmlns:a16="http://schemas.microsoft.com/office/drawing/2014/main" id="{EF913575-E975-4BAA-A7B8-D3FF56A96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7" name="Line 11">
            <a:extLst>
              <a:ext uri="{FF2B5EF4-FFF2-40B4-BE49-F238E27FC236}">
                <a16:creationId xmlns:a16="http://schemas.microsoft.com/office/drawing/2014/main" id="{82B99624-A20F-44C6-9D47-533572E515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2" name="Text Box 13">
            <a:extLst>
              <a:ext uri="{FF2B5EF4-FFF2-40B4-BE49-F238E27FC236}">
                <a16:creationId xmlns:a16="http://schemas.microsoft.com/office/drawing/2014/main" id="{DA74AA69-A222-4B98-9766-B94772F1A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jaw claudication?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Pain in the jaw brought on by chewing</a:t>
            </a: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the etiology?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Same as the leg claudication that PAD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pts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get when walking—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poor muscle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perfusion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muscle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ischemia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pain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upon </a:t>
            </a:r>
            <a:r>
              <a:rPr lang="en-US" altLang="en-US" sz="1400" dirty="0">
                <a:solidFill>
                  <a:srgbClr val="0000FF"/>
                </a:solidFill>
              </a:rPr>
              <a:t>use</a:t>
            </a: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Does the pain localize to the TMJ?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No! If it does, it’s not claudication</a:t>
            </a:r>
          </a:p>
        </p:txBody>
      </p:sp>
      <p:sp>
        <p:nvSpPr>
          <p:cNvPr id="436239" name="Slide Number Placeholder 1">
            <a:extLst>
              <a:ext uri="{FF2B5EF4-FFF2-40B4-BE49-F238E27FC236}">
                <a16:creationId xmlns:a16="http://schemas.microsoft.com/office/drawing/2014/main" id="{6C7CD9EC-BB31-44A3-B66F-46C6BD5A2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5CEE7BD-9AA3-48AF-87E7-D959CDE2E8E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147</a:t>
            </a:fld>
            <a:endParaRPr lang="en-US" altLang="en-US" sz="1000"/>
          </a:p>
        </p:txBody>
      </p:sp>
      <p:sp>
        <p:nvSpPr>
          <p:cNvPr id="436240" name="TextBox 1">
            <a:extLst>
              <a:ext uri="{FF2B5EF4-FFF2-40B4-BE49-F238E27FC236}">
                <a16:creationId xmlns:a16="http://schemas.microsoft.com/office/drawing/2014/main" id="{9AD3C1FD-6C36-4477-8662-AD869EBB3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84725"/>
            <a:ext cx="4645025" cy="169227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What nearby structure may claudicate in GCA as well?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chemeClr val="bg1"/>
                </a:solidFill>
              </a:rPr>
              <a:t>The tongue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What is the classic provocative activity?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chemeClr val="bg1"/>
                </a:solidFill>
              </a:rPr>
              <a:t>Extended speaking</a:t>
            </a:r>
            <a:endParaRPr lang="en-US" altLang="en-US" sz="1300" dirty="0">
              <a:solidFill>
                <a:srgbClr val="007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rgbClr val="007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rgbClr val="0070C0"/>
                </a:solidFill>
              </a:rPr>
              <a:t>How likely is it that a </a:t>
            </a:r>
            <a:r>
              <a:rPr lang="en-US" altLang="en-US" sz="1300" i="1" dirty="0" err="1">
                <a:solidFill>
                  <a:srgbClr val="0070C0"/>
                </a:solidFill>
              </a:rPr>
              <a:t>pt</a:t>
            </a:r>
            <a:r>
              <a:rPr lang="en-US" altLang="en-US" sz="1300" i="1" dirty="0">
                <a:solidFill>
                  <a:srgbClr val="0070C0"/>
                </a:solidFill>
              </a:rPr>
              <a:t> with tongue claudication has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rgbClr val="0070C0"/>
                </a:solidFill>
              </a:rPr>
              <a:t>Tongue claudication is considered </a:t>
            </a:r>
            <a:r>
              <a:rPr lang="en-US" altLang="en-US" sz="1300" b="1" dirty="0">
                <a:solidFill>
                  <a:srgbClr val="0070C0"/>
                </a:solidFill>
              </a:rPr>
              <a:t>pathognomonic</a:t>
            </a:r>
            <a:r>
              <a:rPr lang="en-US" altLang="en-US" sz="1300" dirty="0">
                <a:solidFill>
                  <a:srgbClr val="0070C0"/>
                </a:solidFill>
              </a:rPr>
              <a:t> for GCA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EC69CBF-876C-445D-B96E-347C730723D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4174638563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12">
            <a:extLst>
              <a:ext uri="{FF2B5EF4-FFF2-40B4-BE49-F238E27FC236}">
                <a16:creationId xmlns:a16="http://schemas.microsoft.com/office/drawing/2014/main" id="{63F1902F-EC2A-4EBF-AB96-54950E511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Jaw</a:t>
            </a:r>
            <a:r>
              <a:rPr lang="en-US" altLang="en-US" sz="1600" b="1" dirty="0">
                <a:solidFill>
                  <a:srgbClr val="0000FF"/>
                </a:solidFill>
              </a:rPr>
              <a:t>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36227" name="Text Box 13">
            <a:extLst>
              <a:ext uri="{FF2B5EF4-FFF2-40B4-BE49-F238E27FC236}">
                <a16:creationId xmlns:a16="http://schemas.microsoft.com/office/drawing/2014/main" id="{B117E447-1638-4814-8274-D2E9B4A3F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36229" name="Text Box 3">
            <a:extLst>
              <a:ext uri="{FF2B5EF4-FFF2-40B4-BE49-F238E27FC236}">
                <a16:creationId xmlns:a16="http://schemas.microsoft.com/office/drawing/2014/main" id="{164B2A8A-07C8-424F-B47A-AFD44D1C7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36230" name="Text Box 4">
            <a:extLst>
              <a:ext uri="{FF2B5EF4-FFF2-40B4-BE49-F238E27FC236}">
                <a16:creationId xmlns:a16="http://schemas.microsoft.com/office/drawing/2014/main" id="{BE5F5F3A-8D40-46AF-8C6F-6A9090DFE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36231" name="Text Box 5">
            <a:extLst>
              <a:ext uri="{FF2B5EF4-FFF2-40B4-BE49-F238E27FC236}">
                <a16:creationId xmlns:a16="http://schemas.microsoft.com/office/drawing/2014/main" id="{EE16C5F7-35DD-443C-82B5-3904B081C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36232" name="Text Box 6">
            <a:extLst>
              <a:ext uri="{FF2B5EF4-FFF2-40B4-BE49-F238E27FC236}">
                <a16:creationId xmlns:a16="http://schemas.microsoft.com/office/drawing/2014/main" id="{6C546295-810F-4369-8796-9514B9132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36233" name="Text Box 7">
            <a:extLst>
              <a:ext uri="{FF2B5EF4-FFF2-40B4-BE49-F238E27FC236}">
                <a16:creationId xmlns:a16="http://schemas.microsoft.com/office/drawing/2014/main" id="{3655E879-A837-45F2-958A-DB65962F1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36234" name="Line 8">
            <a:extLst>
              <a:ext uri="{FF2B5EF4-FFF2-40B4-BE49-F238E27FC236}">
                <a16:creationId xmlns:a16="http://schemas.microsoft.com/office/drawing/2014/main" id="{DBC68E7B-3F90-45C4-9207-9FDFC2034D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5" name="Line 9">
            <a:extLst>
              <a:ext uri="{FF2B5EF4-FFF2-40B4-BE49-F238E27FC236}">
                <a16:creationId xmlns:a16="http://schemas.microsoft.com/office/drawing/2014/main" id="{C54C0A05-F150-4E29-B093-1CA3A12BD7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6" name="Line 10">
            <a:extLst>
              <a:ext uri="{FF2B5EF4-FFF2-40B4-BE49-F238E27FC236}">
                <a16:creationId xmlns:a16="http://schemas.microsoft.com/office/drawing/2014/main" id="{EF913575-E975-4BAA-A7B8-D3FF56A96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7" name="Line 11">
            <a:extLst>
              <a:ext uri="{FF2B5EF4-FFF2-40B4-BE49-F238E27FC236}">
                <a16:creationId xmlns:a16="http://schemas.microsoft.com/office/drawing/2014/main" id="{82B99624-A20F-44C6-9D47-533572E515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2" name="Text Box 13">
            <a:extLst>
              <a:ext uri="{FF2B5EF4-FFF2-40B4-BE49-F238E27FC236}">
                <a16:creationId xmlns:a16="http://schemas.microsoft.com/office/drawing/2014/main" id="{DA74AA69-A222-4B98-9766-B94772F1A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jaw claudication?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Pain in the jaw brought on by chewing</a:t>
            </a: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the etiology?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Same as the leg claudication that PAD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pts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get when walking—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poor muscle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perfusion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muscle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ischemia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pain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upon </a:t>
            </a:r>
            <a:r>
              <a:rPr lang="en-US" altLang="en-US" sz="1400" dirty="0">
                <a:solidFill>
                  <a:srgbClr val="0000FF"/>
                </a:solidFill>
              </a:rPr>
              <a:t>use</a:t>
            </a: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Does the pain localize to the TMJ?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No! If it does, it’s not claudication</a:t>
            </a:r>
          </a:p>
        </p:txBody>
      </p:sp>
      <p:sp>
        <p:nvSpPr>
          <p:cNvPr id="436239" name="Slide Number Placeholder 1">
            <a:extLst>
              <a:ext uri="{FF2B5EF4-FFF2-40B4-BE49-F238E27FC236}">
                <a16:creationId xmlns:a16="http://schemas.microsoft.com/office/drawing/2014/main" id="{6C7CD9EC-BB31-44A3-B66F-46C6BD5A2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5CEE7BD-9AA3-48AF-87E7-D959CDE2E8E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148</a:t>
            </a:fld>
            <a:endParaRPr lang="en-US" altLang="en-US" sz="1000"/>
          </a:p>
        </p:txBody>
      </p:sp>
      <p:sp>
        <p:nvSpPr>
          <p:cNvPr id="436240" name="TextBox 1">
            <a:extLst>
              <a:ext uri="{FF2B5EF4-FFF2-40B4-BE49-F238E27FC236}">
                <a16:creationId xmlns:a16="http://schemas.microsoft.com/office/drawing/2014/main" id="{9AD3C1FD-6C36-4477-8662-AD869EBB3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84725"/>
            <a:ext cx="4645025" cy="169227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What nearby structure may claudicate in GCA as well?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chemeClr val="bg1"/>
                </a:solidFill>
              </a:rPr>
              <a:t>The tongue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What is the classic provocative activity?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chemeClr val="bg1"/>
                </a:solidFill>
              </a:rPr>
              <a:t>Extended speaking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How likely is it that a </a:t>
            </a:r>
            <a:r>
              <a:rPr lang="en-US" altLang="en-US" sz="1300" i="1" dirty="0" err="1">
                <a:solidFill>
                  <a:schemeClr val="bg1"/>
                </a:solidFill>
              </a:rPr>
              <a:t>pt</a:t>
            </a:r>
            <a:r>
              <a:rPr lang="en-US" altLang="en-US" sz="1300" i="1" dirty="0">
                <a:solidFill>
                  <a:schemeClr val="bg1"/>
                </a:solidFill>
              </a:rPr>
              <a:t> with tongue claudication has GCA?</a:t>
            </a:r>
            <a:endParaRPr lang="en-US" altLang="en-US" sz="1300" i="1" dirty="0">
              <a:solidFill>
                <a:srgbClr val="007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rgbClr val="0070C0"/>
                </a:solidFill>
              </a:rPr>
              <a:t>Tongue claudication is considered </a:t>
            </a:r>
            <a:r>
              <a:rPr lang="en-US" altLang="en-US" sz="1300" b="1" dirty="0">
                <a:solidFill>
                  <a:srgbClr val="0070C0"/>
                </a:solidFill>
              </a:rPr>
              <a:t>pathognomonic</a:t>
            </a:r>
            <a:r>
              <a:rPr lang="en-US" altLang="en-US" sz="1300" dirty="0">
                <a:solidFill>
                  <a:srgbClr val="0070C0"/>
                </a:solidFill>
              </a:rPr>
              <a:t> for GCA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EC69CBF-876C-445D-B96E-347C730723D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3217671422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12">
            <a:extLst>
              <a:ext uri="{FF2B5EF4-FFF2-40B4-BE49-F238E27FC236}">
                <a16:creationId xmlns:a16="http://schemas.microsoft.com/office/drawing/2014/main" id="{63F1902F-EC2A-4EBF-AB96-54950E511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Jaw</a:t>
            </a:r>
            <a:r>
              <a:rPr lang="en-US" altLang="en-US" sz="1600" b="1" dirty="0">
                <a:solidFill>
                  <a:srgbClr val="0000FF"/>
                </a:solidFill>
              </a:rPr>
              <a:t>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36227" name="Text Box 13">
            <a:extLst>
              <a:ext uri="{FF2B5EF4-FFF2-40B4-BE49-F238E27FC236}">
                <a16:creationId xmlns:a16="http://schemas.microsoft.com/office/drawing/2014/main" id="{B117E447-1638-4814-8274-D2E9B4A3F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jaw claudication?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Pain in the jaw brought on by chewing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is the etiology?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Same as the leg claudication that PAD pts get when walking—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poor muscle perfusion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muscle </a:t>
            </a:r>
            <a:r>
              <a:rPr lang="en-US" altLang="en-US" sz="1400">
                <a:solidFill>
                  <a:srgbClr val="99FFCC"/>
                </a:solidFill>
              </a:rPr>
              <a:t>ischemia</a:t>
            </a:r>
            <a:r>
              <a:rPr lang="en-US" altLang="en-US" sz="1400">
                <a:solidFill>
                  <a:srgbClr val="99FFCC"/>
                </a:solidFill>
                <a:sym typeface="Wingdings" panose="05000000000000000000" pitchFamily="2" charset="2"/>
              </a:rPr>
              <a:t></a:t>
            </a:r>
            <a:r>
              <a:rPr lang="en-US" altLang="en-US" sz="1400">
                <a:solidFill>
                  <a:srgbClr val="99FFCC"/>
                </a:solidFill>
              </a:rPr>
              <a:t>pain upon exercise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99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99FFCC"/>
                </a:solidFill>
              </a:rPr>
              <a:t>Does the pain localize to the TMJ?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9FFCC"/>
                </a:solidFill>
              </a:rPr>
              <a:t>No! If it does, it’s not claudication</a:t>
            </a:r>
          </a:p>
        </p:txBody>
      </p:sp>
      <p:sp>
        <p:nvSpPr>
          <p:cNvPr id="436229" name="Text Box 3">
            <a:extLst>
              <a:ext uri="{FF2B5EF4-FFF2-40B4-BE49-F238E27FC236}">
                <a16:creationId xmlns:a16="http://schemas.microsoft.com/office/drawing/2014/main" id="{164B2A8A-07C8-424F-B47A-AFD44D1C7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36230" name="Text Box 4">
            <a:extLst>
              <a:ext uri="{FF2B5EF4-FFF2-40B4-BE49-F238E27FC236}">
                <a16:creationId xmlns:a16="http://schemas.microsoft.com/office/drawing/2014/main" id="{BE5F5F3A-8D40-46AF-8C6F-6A9090DFE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36231" name="Text Box 5">
            <a:extLst>
              <a:ext uri="{FF2B5EF4-FFF2-40B4-BE49-F238E27FC236}">
                <a16:creationId xmlns:a16="http://schemas.microsoft.com/office/drawing/2014/main" id="{EE16C5F7-35DD-443C-82B5-3904B081C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36232" name="Text Box 6">
            <a:extLst>
              <a:ext uri="{FF2B5EF4-FFF2-40B4-BE49-F238E27FC236}">
                <a16:creationId xmlns:a16="http://schemas.microsoft.com/office/drawing/2014/main" id="{6C546295-810F-4369-8796-9514B9132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36233" name="Text Box 7">
            <a:extLst>
              <a:ext uri="{FF2B5EF4-FFF2-40B4-BE49-F238E27FC236}">
                <a16:creationId xmlns:a16="http://schemas.microsoft.com/office/drawing/2014/main" id="{3655E879-A837-45F2-958A-DB65962F1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36234" name="Line 8">
            <a:extLst>
              <a:ext uri="{FF2B5EF4-FFF2-40B4-BE49-F238E27FC236}">
                <a16:creationId xmlns:a16="http://schemas.microsoft.com/office/drawing/2014/main" id="{DBC68E7B-3F90-45C4-9207-9FDFC2034D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5" name="Line 9">
            <a:extLst>
              <a:ext uri="{FF2B5EF4-FFF2-40B4-BE49-F238E27FC236}">
                <a16:creationId xmlns:a16="http://schemas.microsoft.com/office/drawing/2014/main" id="{C54C0A05-F150-4E29-B093-1CA3A12BD7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6" name="Line 10">
            <a:extLst>
              <a:ext uri="{FF2B5EF4-FFF2-40B4-BE49-F238E27FC236}">
                <a16:creationId xmlns:a16="http://schemas.microsoft.com/office/drawing/2014/main" id="{EF913575-E975-4BAA-A7B8-D3FF56A96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37" name="Line 11">
            <a:extLst>
              <a:ext uri="{FF2B5EF4-FFF2-40B4-BE49-F238E27FC236}">
                <a16:creationId xmlns:a16="http://schemas.microsoft.com/office/drawing/2014/main" id="{82B99624-A20F-44C6-9D47-533572E515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2" name="Text Box 13">
            <a:extLst>
              <a:ext uri="{FF2B5EF4-FFF2-40B4-BE49-F238E27FC236}">
                <a16:creationId xmlns:a16="http://schemas.microsoft.com/office/drawing/2014/main" id="{DA74AA69-A222-4B98-9766-B94772F1A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24400"/>
            <a:ext cx="5122863" cy="2032000"/>
          </a:xfrm>
          <a:prstGeom prst="rect">
            <a:avLst/>
          </a:prstGeom>
          <a:solidFill>
            <a:srgbClr val="99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jaw claudication?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Pain in the jaw brought on by chewing</a:t>
            </a: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is the etiology?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Same as the leg claudication that PAD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pts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get when walking—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poor muscle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perfusion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muscle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 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ischemia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  <a:sym typeface="Wingdings" pitchFamily="2" charset="2"/>
              </a:rPr>
              <a:t></a:t>
            </a:r>
            <a:r>
              <a:rPr lang="en-US" altLang="en-US" sz="1400" dirty="0" err="1">
                <a:solidFill>
                  <a:schemeClr val="bg1">
                    <a:lumMod val="65000"/>
                  </a:schemeClr>
                </a:solidFill>
              </a:rPr>
              <a:t>pain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upon </a:t>
            </a:r>
            <a:r>
              <a:rPr lang="en-US" altLang="en-US" sz="1400" dirty="0">
                <a:solidFill>
                  <a:srgbClr val="0000FF"/>
                </a:solidFill>
              </a:rPr>
              <a:t>use</a:t>
            </a: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Does the pain localize to the TMJ?</a:t>
            </a:r>
          </a:p>
          <a:p>
            <a:pPr eaLnBrk="1" hangingPunct="1">
              <a:defRPr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No! If it does, it’s not claudication</a:t>
            </a:r>
          </a:p>
        </p:txBody>
      </p:sp>
      <p:sp>
        <p:nvSpPr>
          <p:cNvPr id="436239" name="Slide Number Placeholder 1">
            <a:extLst>
              <a:ext uri="{FF2B5EF4-FFF2-40B4-BE49-F238E27FC236}">
                <a16:creationId xmlns:a16="http://schemas.microsoft.com/office/drawing/2014/main" id="{6C7CD9EC-BB31-44A3-B66F-46C6BD5A2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5CEE7BD-9AA3-48AF-87E7-D959CDE2E8E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149</a:t>
            </a:fld>
            <a:endParaRPr lang="en-US" altLang="en-US" sz="1000"/>
          </a:p>
        </p:txBody>
      </p:sp>
      <p:sp>
        <p:nvSpPr>
          <p:cNvPr id="436240" name="TextBox 1">
            <a:extLst>
              <a:ext uri="{FF2B5EF4-FFF2-40B4-BE49-F238E27FC236}">
                <a16:creationId xmlns:a16="http://schemas.microsoft.com/office/drawing/2014/main" id="{9AD3C1FD-6C36-4477-8662-AD869EBB3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784725"/>
            <a:ext cx="4645025" cy="169227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What nearby structure may claudicate in GCA as well?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chemeClr val="bg1"/>
                </a:solidFill>
              </a:rPr>
              <a:t>The tongue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What is the classic provocative activity?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chemeClr val="bg1"/>
                </a:solidFill>
              </a:rPr>
              <a:t>Extended speaking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3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i="1" dirty="0">
                <a:solidFill>
                  <a:schemeClr val="bg1"/>
                </a:solidFill>
              </a:rPr>
              <a:t>How likely is it that a </a:t>
            </a:r>
            <a:r>
              <a:rPr lang="en-US" altLang="en-US" sz="1300" i="1" dirty="0" err="1">
                <a:solidFill>
                  <a:schemeClr val="bg1"/>
                </a:solidFill>
              </a:rPr>
              <a:t>pt</a:t>
            </a:r>
            <a:r>
              <a:rPr lang="en-US" altLang="en-US" sz="1300" i="1" dirty="0">
                <a:solidFill>
                  <a:schemeClr val="bg1"/>
                </a:solidFill>
              </a:rPr>
              <a:t> with tongue claudication has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300" dirty="0">
                <a:solidFill>
                  <a:schemeClr val="bg1"/>
                </a:solidFill>
              </a:rPr>
              <a:t>Tongue claudication is considered </a:t>
            </a:r>
            <a:r>
              <a:rPr lang="en-US" altLang="en-US" sz="1300" b="1" dirty="0">
                <a:solidFill>
                  <a:schemeClr val="bg1"/>
                </a:solidFill>
              </a:rPr>
              <a:t>pathognomonic</a:t>
            </a:r>
            <a:r>
              <a:rPr lang="en-US" altLang="en-US" sz="1300" dirty="0">
                <a:solidFill>
                  <a:schemeClr val="bg1"/>
                </a:solidFill>
              </a:rPr>
              <a:t> for GCA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EC69CBF-876C-445D-B96E-347C730723D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10390215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Text Box 3">
            <a:extLst>
              <a:ext uri="{FF2B5EF4-FFF2-40B4-BE49-F238E27FC236}">
                <a16:creationId xmlns:a16="http://schemas.microsoft.com/office/drawing/2014/main" id="{1593EB1F-3BB3-48EA-AE28-A6376292D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2772" name="Text Box 4">
            <a:extLst>
              <a:ext uri="{FF2B5EF4-FFF2-40B4-BE49-F238E27FC236}">
                <a16:creationId xmlns:a16="http://schemas.microsoft.com/office/drawing/2014/main" id="{C2714CED-022B-4BCF-91DB-485E244237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32773" name="Text Box 5">
            <a:extLst>
              <a:ext uri="{FF2B5EF4-FFF2-40B4-BE49-F238E27FC236}">
                <a16:creationId xmlns:a16="http://schemas.microsoft.com/office/drawing/2014/main" id="{2E32A76B-A458-48F0-A7D4-D71850337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32774" name="Text Box 6">
            <a:extLst>
              <a:ext uri="{FF2B5EF4-FFF2-40B4-BE49-F238E27FC236}">
                <a16:creationId xmlns:a16="http://schemas.microsoft.com/office/drawing/2014/main" id="{1EFF04A2-D8B6-4F28-8ABA-D290B67173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32775" name="Line 7">
            <a:extLst>
              <a:ext uri="{FF2B5EF4-FFF2-40B4-BE49-F238E27FC236}">
                <a16:creationId xmlns:a16="http://schemas.microsoft.com/office/drawing/2014/main" id="{A199CB14-A26E-4ECD-B491-C5ED1609E7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6" name="Line 8">
            <a:extLst>
              <a:ext uri="{FF2B5EF4-FFF2-40B4-BE49-F238E27FC236}">
                <a16:creationId xmlns:a16="http://schemas.microsoft.com/office/drawing/2014/main" id="{5F02CA1B-10D5-446D-AA27-B3CEBC468E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7" name="Line 9">
            <a:extLst>
              <a:ext uri="{FF2B5EF4-FFF2-40B4-BE49-F238E27FC236}">
                <a16:creationId xmlns:a16="http://schemas.microsoft.com/office/drawing/2014/main" id="{C7A38163-70E1-4E63-AB4C-A82C738A69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8" name="Line 10">
            <a:extLst>
              <a:ext uri="{FF2B5EF4-FFF2-40B4-BE49-F238E27FC236}">
                <a16:creationId xmlns:a16="http://schemas.microsoft.com/office/drawing/2014/main" id="{6C41CF40-BCB9-4146-A1EF-E0DCB496F257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9" name="Text Box 11">
            <a:extLst>
              <a:ext uri="{FF2B5EF4-FFF2-40B4-BE49-F238E27FC236}">
                <a16:creationId xmlns:a16="http://schemas.microsoft.com/office/drawing/2014/main" id="{CDC0B420-9231-4C8B-8A01-00B97499D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085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Ischemic</a:t>
            </a:r>
          </a:p>
        </p:txBody>
      </p:sp>
      <p:sp>
        <p:nvSpPr>
          <p:cNvPr id="32780" name="Text Box 12">
            <a:extLst>
              <a:ext uri="{FF2B5EF4-FFF2-40B4-BE49-F238E27FC236}">
                <a16:creationId xmlns:a16="http://schemas.microsoft.com/office/drawing/2014/main" id="{17941D3B-D458-4F5D-89C4-54B2C4EFE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Compressive</a:t>
            </a:r>
          </a:p>
        </p:txBody>
      </p:sp>
      <p:sp>
        <p:nvSpPr>
          <p:cNvPr id="32781" name="Text Box 13">
            <a:extLst>
              <a:ext uri="{FF2B5EF4-FFF2-40B4-BE49-F238E27FC236}">
                <a16:creationId xmlns:a16="http://schemas.microsoft.com/office/drawing/2014/main" id="{093A54EA-89C0-4E9A-A339-45872A2E6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Toxic/nutritional</a:t>
            </a:r>
          </a:p>
        </p:txBody>
      </p:sp>
      <p:sp>
        <p:nvSpPr>
          <p:cNvPr id="32782" name="Text Box 14">
            <a:extLst>
              <a:ext uri="{FF2B5EF4-FFF2-40B4-BE49-F238E27FC236}">
                <a16:creationId xmlns:a16="http://schemas.microsoft.com/office/drawing/2014/main" id="{1FE440DB-63FD-4396-8F55-16A0456E2B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Congenital/hereditary</a:t>
            </a:r>
          </a:p>
        </p:txBody>
      </p:sp>
      <p:sp>
        <p:nvSpPr>
          <p:cNvPr id="32783" name="Text Box 15">
            <a:extLst>
              <a:ext uri="{FF2B5EF4-FFF2-40B4-BE49-F238E27FC236}">
                <a16:creationId xmlns:a16="http://schemas.microsoft.com/office/drawing/2014/main" id="{F36D357A-38B3-421B-A24E-4ACE822891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Traumatic</a:t>
            </a:r>
          </a:p>
        </p:txBody>
      </p:sp>
      <p:sp>
        <p:nvSpPr>
          <p:cNvPr id="32784" name="Line 16">
            <a:extLst>
              <a:ext uri="{FF2B5EF4-FFF2-40B4-BE49-F238E27FC236}">
                <a16:creationId xmlns:a16="http://schemas.microsoft.com/office/drawing/2014/main" id="{A248849E-858E-4766-8B8F-B28420BE4B5C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5" name="Line 17">
            <a:extLst>
              <a:ext uri="{FF2B5EF4-FFF2-40B4-BE49-F238E27FC236}">
                <a16:creationId xmlns:a16="http://schemas.microsoft.com/office/drawing/2014/main" id="{45259F0D-6DC9-4118-BC88-A72EC193106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6" name="Line 18">
            <a:extLst>
              <a:ext uri="{FF2B5EF4-FFF2-40B4-BE49-F238E27FC236}">
                <a16:creationId xmlns:a16="http://schemas.microsoft.com/office/drawing/2014/main" id="{9CBF0845-5E32-42DF-8213-70B90011563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7" name="Line 19">
            <a:extLst>
              <a:ext uri="{FF2B5EF4-FFF2-40B4-BE49-F238E27FC236}">
                <a16:creationId xmlns:a16="http://schemas.microsoft.com/office/drawing/2014/main" id="{2C23A5B3-705E-45E3-BF6E-BD6918BF2AB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8" name="Line 20">
            <a:extLst>
              <a:ext uri="{FF2B5EF4-FFF2-40B4-BE49-F238E27FC236}">
                <a16:creationId xmlns:a16="http://schemas.microsoft.com/office/drawing/2014/main" id="{4DF3718C-9C86-467B-9873-7CBFFE58B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9" name="Line 21">
            <a:extLst>
              <a:ext uri="{FF2B5EF4-FFF2-40B4-BE49-F238E27FC236}">
                <a16:creationId xmlns:a16="http://schemas.microsoft.com/office/drawing/2014/main" id="{D9676799-D9BB-4F1A-9F07-F1010454A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0" name="Text Box 22">
            <a:extLst>
              <a:ext uri="{FF2B5EF4-FFF2-40B4-BE49-F238E27FC236}">
                <a16:creationId xmlns:a16="http://schemas.microsoft.com/office/drawing/2014/main" id="{CA9DCE17-21A4-407F-AD3C-59AB5BCD1B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32791" name="Line 23">
            <a:extLst>
              <a:ext uri="{FF2B5EF4-FFF2-40B4-BE49-F238E27FC236}">
                <a16:creationId xmlns:a16="http://schemas.microsoft.com/office/drawing/2014/main" id="{46FE2A0E-1C61-4ECA-AB54-2E1383D812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2" name="Line 24">
            <a:extLst>
              <a:ext uri="{FF2B5EF4-FFF2-40B4-BE49-F238E27FC236}">
                <a16:creationId xmlns:a16="http://schemas.microsoft.com/office/drawing/2014/main" id="{5586377E-963B-4184-8F82-99819DFF2A30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3" name="Text Box 25">
            <a:extLst>
              <a:ext uri="{FF2B5EF4-FFF2-40B4-BE49-F238E27FC236}">
                <a16:creationId xmlns:a16="http://schemas.microsoft.com/office/drawing/2014/main" id="{95B46BBA-5FCA-44F7-98E8-BE304D36F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32794" name="Text Box 26">
            <a:extLst>
              <a:ext uri="{FF2B5EF4-FFF2-40B4-BE49-F238E27FC236}">
                <a16:creationId xmlns:a16="http://schemas.microsoft.com/office/drawing/2014/main" id="{D38EDD77-2EE3-4F2E-BD7A-EB6901FA9F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32795" name="Text Box 27">
            <a:extLst>
              <a:ext uri="{FF2B5EF4-FFF2-40B4-BE49-F238E27FC236}">
                <a16:creationId xmlns:a16="http://schemas.microsoft.com/office/drawing/2014/main" id="{F9833AD9-6C5C-4A83-856F-BF1DA773F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200" y="5438775"/>
            <a:ext cx="8509000" cy="581025"/>
          </a:xfrm>
          <a:prstGeom prst="rect">
            <a:avLst/>
          </a:prstGeom>
          <a:solidFill>
            <a:srgbClr val="CC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exam finding is the </a:t>
            </a:r>
            <a:r>
              <a:rPr lang="en-US" altLang="en-US" sz="1600">
                <a:solidFill>
                  <a:srgbClr val="B2B2B2"/>
                </a:solidFill>
              </a:rPr>
              <a:t>sine qua non</a:t>
            </a:r>
            <a:r>
              <a:rPr lang="en-US" altLang="en-US" sz="1600" i="1">
                <a:solidFill>
                  <a:srgbClr val="B2B2B2"/>
                </a:solidFill>
              </a:rPr>
              <a:t> of unilateral or asymmetric bilateral optic neuropathy?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A relative afferent pupillary defect (RAPD)</a:t>
            </a:r>
          </a:p>
        </p:txBody>
      </p:sp>
      <p:sp>
        <p:nvSpPr>
          <p:cNvPr id="32796" name="Text Box 28">
            <a:extLst>
              <a:ext uri="{FF2B5EF4-FFF2-40B4-BE49-F238E27FC236}">
                <a16:creationId xmlns:a16="http://schemas.microsoft.com/office/drawing/2014/main" id="{6D15D900-2062-4149-BF0B-B56381C3E4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6102350"/>
            <a:ext cx="7910513" cy="52705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should you do if a presumptive unilateral/asymmetric bilateral ON </a:t>
            </a:r>
            <a:r>
              <a:rPr lang="en-US" altLang="en-US" sz="1400" i="1" dirty="0" err="1">
                <a:solidFill>
                  <a:srgbClr val="0000FF"/>
                </a:solidFill>
              </a:rPr>
              <a:t>pt</a:t>
            </a:r>
            <a:r>
              <a:rPr lang="en-US" altLang="en-US" sz="1400" i="1" dirty="0">
                <a:solidFill>
                  <a:srgbClr val="0000FF"/>
                </a:solidFill>
              </a:rPr>
              <a:t> doesn’t have an RAPD?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FF99"/>
                </a:solidFill>
              </a:rPr>
              <a:t>You should question the diagnosis</a:t>
            </a:r>
          </a:p>
        </p:txBody>
      </p:sp>
      <p:sp>
        <p:nvSpPr>
          <p:cNvPr id="32797" name="Slide Number Placeholder 1">
            <a:extLst>
              <a:ext uri="{FF2B5EF4-FFF2-40B4-BE49-F238E27FC236}">
                <a16:creationId xmlns:a16="http://schemas.microsoft.com/office/drawing/2014/main" id="{1FE0E6BE-9819-4492-97DF-B27A7BD59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C430DB1-BF5F-4413-BF89-834A00B618C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en-US" sz="10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D844F7C-7DD3-4F73-9DD7-9FF58742305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FE8519A8-ADC4-4311-B888-8132FB68A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38276" name="Text Box 3">
            <a:extLst>
              <a:ext uri="{FF2B5EF4-FFF2-40B4-BE49-F238E27FC236}">
                <a16:creationId xmlns:a16="http://schemas.microsoft.com/office/drawing/2014/main" id="{38591FB2-D368-4334-8975-E9B81962F1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38277" name="Text Box 4">
            <a:extLst>
              <a:ext uri="{FF2B5EF4-FFF2-40B4-BE49-F238E27FC236}">
                <a16:creationId xmlns:a16="http://schemas.microsoft.com/office/drawing/2014/main" id="{D48F4D5B-0A2C-4E4C-A791-159512ACF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38278" name="Text Box 5">
            <a:extLst>
              <a:ext uri="{FF2B5EF4-FFF2-40B4-BE49-F238E27FC236}">
                <a16:creationId xmlns:a16="http://schemas.microsoft.com/office/drawing/2014/main" id="{A2939898-D0DB-4307-BEF1-235AED6251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38279" name="Text Box 6">
            <a:extLst>
              <a:ext uri="{FF2B5EF4-FFF2-40B4-BE49-F238E27FC236}">
                <a16:creationId xmlns:a16="http://schemas.microsoft.com/office/drawing/2014/main" id="{59F5199F-DD80-42F9-825A-B1816377AA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38280" name="Text Box 7">
            <a:extLst>
              <a:ext uri="{FF2B5EF4-FFF2-40B4-BE49-F238E27FC236}">
                <a16:creationId xmlns:a16="http://schemas.microsoft.com/office/drawing/2014/main" id="{1F3DA9EB-E115-4E56-96D1-A94EEA155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38281" name="Line 8">
            <a:extLst>
              <a:ext uri="{FF2B5EF4-FFF2-40B4-BE49-F238E27FC236}">
                <a16:creationId xmlns:a16="http://schemas.microsoft.com/office/drawing/2014/main" id="{DD36C5A8-0290-454D-A746-BC236718C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8282" name="Line 9">
            <a:extLst>
              <a:ext uri="{FF2B5EF4-FFF2-40B4-BE49-F238E27FC236}">
                <a16:creationId xmlns:a16="http://schemas.microsoft.com/office/drawing/2014/main" id="{E9E7919D-13F6-405D-B837-49D68AE907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8283" name="Line 10">
            <a:extLst>
              <a:ext uri="{FF2B5EF4-FFF2-40B4-BE49-F238E27FC236}">
                <a16:creationId xmlns:a16="http://schemas.microsoft.com/office/drawing/2014/main" id="{430A3D3D-A6F3-472C-AC3F-7BCB3BE7DD4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8284" name="Line 11">
            <a:extLst>
              <a:ext uri="{FF2B5EF4-FFF2-40B4-BE49-F238E27FC236}">
                <a16:creationId xmlns:a16="http://schemas.microsoft.com/office/drawing/2014/main" id="{C76681E6-E8B0-43A0-A474-98CE246F14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8285" name="Text Box 13">
            <a:extLst>
              <a:ext uri="{FF2B5EF4-FFF2-40B4-BE49-F238E27FC236}">
                <a16:creationId xmlns:a16="http://schemas.microsoft.com/office/drawing/2014/main" id="{AC8B5BE8-E533-479B-AA43-6B2A4E318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562600"/>
            <a:ext cx="6240463" cy="86836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Why do GCA pts get fever and malaise?</a:t>
            </a:r>
            <a:endParaRPr lang="en-US" altLang="en-US" sz="1400" i="1" dirty="0">
              <a:solidFill>
                <a:schemeClr val="accent5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5">
                    <a:lumMod val="75000"/>
                  </a:schemeClr>
                </a:solidFill>
              </a:rPr>
              <a:t>Because it’s a systemic inflammatory disease. Remember, many (but not all)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5">
                    <a:lumMod val="75000"/>
                  </a:schemeClr>
                </a:solidFill>
              </a:rPr>
              <a:t>GCA pts present with more than just visual complaints. These pts can feel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5">
                    <a:lumMod val="75000"/>
                  </a:schemeClr>
                </a:solidFill>
              </a:rPr>
              <a:t>lousy in general—they’re sick. </a:t>
            </a:r>
          </a:p>
        </p:txBody>
      </p:sp>
      <p:sp>
        <p:nvSpPr>
          <p:cNvPr id="438286" name="Slide Number Placeholder 1">
            <a:extLst>
              <a:ext uri="{FF2B5EF4-FFF2-40B4-BE49-F238E27FC236}">
                <a16:creationId xmlns:a16="http://schemas.microsoft.com/office/drawing/2014/main" id="{A9740DF7-EEA3-4A11-8039-F2C4470D91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CD56794-92C0-4357-8768-986BC68509D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150</a:t>
            </a:fld>
            <a:endParaRPr lang="en-US" altLang="en-US" sz="10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A53EF9F-AE52-44CF-AB10-C9DE95DA5838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F783A8C1-0135-409E-90ED-FC2F96EFD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40324" name="Text Box 3">
            <a:extLst>
              <a:ext uri="{FF2B5EF4-FFF2-40B4-BE49-F238E27FC236}">
                <a16:creationId xmlns:a16="http://schemas.microsoft.com/office/drawing/2014/main" id="{62A5BA16-B73B-45BD-93AA-73017C35B3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40325" name="Text Box 4">
            <a:extLst>
              <a:ext uri="{FF2B5EF4-FFF2-40B4-BE49-F238E27FC236}">
                <a16:creationId xmlns:a16="http://schemas.microsoft.com/office/drawing/2014/main" id="{3263F6E9-C399-432B-AE51-2E61742DEF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40326" name="Text Box 5">
            <a:extLst>
              <a:ext uri="{FF2B5EF4-FFF2-40B4-BE49-F238E27FC236}">
                <a16:creationId xmlns:a16="http://schemas.microsoft.com/office/drawing/2014/main" id="{223081F0-8415-41CB-9D0E-C16971A68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40327" name="Text Box 6">
            <a:extLst>
              <a:ext uri="{FF2B5EF4-FFF2-40B4-BE49-F238E27FC236}">
                <a16:creationId xmlns:a16="http://schemas.microsoft.com/office/drawing/2014/main" id="{82B0877E-6216-4FA6-A61F-E1B86242A4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40328" name="Text Box 7">
            <a:extLst>
              <a:ext uri="{FF2B5EF4-FFF2-40B4-BE49-F238E27FC236}">
                <a16:creationId xmlns:a16="http://schemas.microsoft.com/office/drawing/2014/main" id="{77DC4FD2-3D59-4CD7-BBEC-703DBC36B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40329" name="Line 8">
            <a:extLst>
              <a:ext uri="{FF2B5EF4-FFF2-40B4-BE49-F238E27FC236}">
                <a16:creationId xmlns:a16="http://schemas.microsoft.com/office/drawing/2014/main" id="{6CEEB307-72E7-42E0-8CC3-C704BF7E8A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30" name="Line 9">
            <a:extLst>
              <a:ext uri="{FF2B5EF4-FFF2-40B4-BE49-F238E27FC236}">
                <a16:creationId xmlns:a16="http://schemas.microsoft.com/office/drawing/2014/main" id="{0998C159-159B-4B7E-A693-D4F3D0D310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31" name="Line 10">
            <a:extLst>
              <a:ext uri="{FF2B5EF4-FFF2-40B4-BE49-F238E27FC236}">
                <a16:creationId xmlns:a16="http://schemas.microsoft.com/office/drawing/2014/main" id="{5710D133-8C52-4630-82FB-615FB5DE2E2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32" name="Line 11">
            <a:extLst>
              <a:ext uri="{FF2B5EF4-FFF2-40B4-BE49-F238E27FC236}">
                <a16:creationId xmlns:a16="http://schemas.microsoft.com/office/drawing/2014/main" id="{531E932B-3412-4B8D-ADCB-CC50EA4B547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33" name="Text Box 13">
            <a:extLst>
              <a:ext uri="{FF2B5EF4-FFF2-40B4-BE49-F238E27FC236}">
                <a16:creationId xmlns:a16="http://schemas.microsoft.com/office/drawing/2014/main" id="{98253E90-A65B-4F7A-9FC2-8E588D4A3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562600"/>
            <a:ext cx="6240463" cy="86836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Why do GCA pts get fever and malaise?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Because it’s a systemic inflammatory disease. Remember, many (but not all)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GCA pts present with more than just visual complaints. These pts can feel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lousy in general—they’re sick. </a:t>
            </a:r>
          </a:p>
        </p:txBody>
      </p:sp>
      <p:sp>
        <p:nvSpPr>
          <p:cNvPr id="440334" name="Slide Number Placeholder 1">
            <a:extLst>
              <a:ext uri="{FF2B5EF4-FFF2-40B4-BE49-F238E27FC236}">
                <a16:creationId xmlns:a16="http://schemas.microsoft.com/office/drawing/2014/main" id="{0AC46DE7-4647-430F-92FF-AC94AB59DF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FA1531E-DF43-4A4D-8BCB-56C38138875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151</a:t>
            </a:fld>
            <a:endParaRPr lang="en-US" altLang="en-US" sz="10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ECE5D78-4D67-4B09-B4B5-1A7A43EC837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53039180-D950-4EAE-8549-92269BAFEE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42372" name="Text Box 3">
            <a:extLst>
              <a:ext uri="{FF2B5EF4-FFF2-40B4-BE49-F238E27FC236}">
                <a16:creationId xmlns:a16="http://schemas.microsoft.com/office/drawing/2014/main" id="{CDED1947-DC54-4D9B-ADC0-4426010E86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42373" name="Text Box 4">
            <a:extLst>
              <a:ext uri="{FF2B5EF4-FFF2-40B4-BE49-F238E27FC236}">
                <a16:creationId xmlns:a16="http://schemas.microsoft.com/office/drawing/2014/main" id="{174D377E-F009-4D81-8641-F74FAEA23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42374" name="Text Box 5">
            <a:extLst>
              <a:ext uri="{FF2B5EF4-FFF2-40B4-BE49-F238E27FC236}">
                <a16:creationId xmlns:a16="http://schemas.microsoft.com/office/drawing/2014/main" id="{A734115D-2EBD-42F8-BB41-1840456951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42375" name="Text Box 6">
            <a:extLst>
              <a:ext uri="{FF2B5EF4-FFF2-40B4-BE49-F238E27FC236}">
                <a16:creationId xmlns:a16="http://schemas.microsoft.com/office/drawing/2014/main" id="{627C9358-AD53-4439-9DDB-18AB045E62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42376" name="Text Box 7">
            <a:extLst>
              <a:ext uri="{FF2B5EF4-FFF2-40B4-BE49-F238E27FC236}">
                <a16:creationId xmlns:a16="http://schemas.microsoft.com/office/drawing/2014/main" id="{E46AA948-66CE-4F4D-886D-8A5AD51CAF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42377" name="Line 8">
            <a:extLst>
              <a:ext uri="{FF2B5EF4-FFF2-40B4-BE49-F238E27FC236}">
                <a16:creationId xmlns:a16="http://schemas.microsoft.com/office/drawing/2014/main" id="{E64C1C4D-CA53-41F0-8B39-8C83ED8E4D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2378" name="Line 9">
            <a:extLst>
              <a:ext uri="{FF2B5EF4-FFF2-40B4-BE49-F238E27FC236}">
                <a16:creationId xmlns:a16="http://schemas.microsoft.com/office/drawing/2014/main" id="{4F94C051-9E6D-43A8-8ADA-A09253C0C7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2379" name="Line 10">
            <a:extLst>
              <a:ext uri="{FF2B5EF4-FFF2-40B4-BE49-F238E27FC236}">
                <a16:creationId xmlns:a16="http://schemas.microsoft.com/office/drawing/2014/main" id="{9D118DDE-ABD3-4336-895F-1559738968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2380" name="Line 11">
            <a:extLst>
              <a:ext uri="{FF2B5EF4-FFF2-40B4-BE49-F238E27FC236}">
                <a16:creationId xmlns:a16="http://schemas.microsoft.com/office/drawing/2014/main" id="{DE330186-B989-49BB-A995-44F4067B988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2381" name="Text Box 13">
            <a:extLst>
              <a:ext uri="{FF2B5EF4-FFF2-40B4-BE49-F238E27FC236}">
                <a16:creationId xmlns:a16="http://schemas.microsoft.com/office/drawing/2014/main" id="{D72D316A-A4DB-4855-899C-453381FC4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562600"/>
            <a:ext cx="4254500" cy="1244600"/>
          </a:xfrm>
          <a:prstGeom prst="rect">
            <a:avLst/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does </a:t>
            </a:r>
            <a:r>
              <a:rPr lang="en-US" altLang="en-US" sz="1400">
                <a:solidFill>
                  <a:srgbClr val="0000FF"/>
                </a:solidFill>
              </a:rPr>
              <a:t>PMR</a:t>
            </a:r>
            <a:r>
              <a:rPr lang="en-US" altLang="en-US" sz="1400" i="1">
                <a:solidFill>
                  <a:srgbClr val="0000FF"/>
                </a:solidFill>
              </a:rPr>
              <a:t> stand for?</a:t>
            </a:r>
            <a:endParaRPr lang="en-US" altLang="en-US" sz="1400" i="1">
              <a:solidFill>
                <a:srgbClr val="FFCC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CCFF"/>
                </a:solidFill>
              </a:rPr>
              <a:t>Polymyalgia rheumatica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FFCC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FFCCFF"/>
                </a:solidFill>
              </a:rPr>
              <a:t>Which is…?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CCFF"/>
                </a:solidFill>
              </a:rPr>
              <a:t>A syndrome consisting of proximal muscle/joint pain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CCFF"/>
                </a:solidFill>
              </a:rPr>
              <a:t>and stiffness (ie, shoulder and hip joints/muscles)</a:t>
            </a:r>
          </a:p>
        </p:txBody>
      </p:sp>
      <p:sp>
        <p:nvSpPr>
          <p:cNvPr id="442382" name="Slide Number Placeholder 1">
            <a:extLst>
              <a:ext uri="{FF2B5EF4-FFF2-40B4-BE49-F238E27FC236}">
                <a16:creationId xmlns:a16="http://schemas.microsoft.com/office/drawing/2014/main" id="{8F1030FC-C729-4186-A566-C77100FFF0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74DBBA6-454D-4DBA-BE13-99861C3557F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152</a:t>
            </a:fld>
            <a:endParaRPr lang="en-US" altLang="en-US" sz="10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0452F2-D4A2-4A47-A486-32536E9B0577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0918F951-7899-4993-8EA8-1767F5B3E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44420" name="Text Box 3">
            <a:extLst>
              <a:ext uri="{FF2B5EF4-FFF2-40B4-BE49-F238E27FC236}">
                <a16:creationId xmlns:a16="http://schemas.microsoft.com/office/drawing/2014/main" id="{EBB697F7-3296-4D45-B5D4-03E163920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44421" name="Text Box 4">
            <a:extLst>
              <a:ext uri="{FF2B5EF4-FFF2-40B4-BE49-F238E27FC236}">
                <a16:creationId xmlns:a16="http://schemas.microsoft.com/office/drawing/2014/main" id="{4AB2D388-BF77-4C56-8270-D02FD4B76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44422" name="Text Box 5">
            <a:extLst>
              <a:ext uri="{FF2B5EF4-FFF2-40B4-BE49-F238E27FC236}">
                <a16:creationId xmlns:a16="http://schemas.microsoft.com/office/drawing/2014/main" id="{09A668FA-4A6D-4C24-AB69-76FDF5870A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44423" name="Text Box 6">
            <a:extLst>
              <a:ext uri="{FF2B5EF4-FFF2-40B4-BE49-F238E27FC236}">
                <a16:creationId xmlns:a16="http://schemas.microsoft.com/office/drawing/2014/main" id="{DF2CF460-56AD-43F6-84ED-52271910B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44424" name="Text Box 7">
            <a:extLst>
              <a:ext uri="{FF2B5EF4-FFF2-40B4-BE49-F238E27FC236}">
                <a16:creationId xmlns:a16="http://schemas.microsoft.com/office/drawing/2014/main" id="{8DFDF5F3-D5D9-4777-80CE-063FDC0F3D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44425" name="Line 8">
            <a:extLst>
              <a:ext uri="{FF2B5EF4-FFF2-40B4-BE49-F238E27FC236}">
                <a16:creationId xmlns:a16="http://schemas.microsoft.com/office/drawing/2014/main" id="{7C998C77-7292-40E2-86DA-22FDC96693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426" name="Line 9">
            <a:extLst>
              <a:ext uri="{FF2B5EF4-FFF2-40B4-BE49-F238E27FC236}">
                <a16:creationId xmlns:a16="http://schemas.microsoft.com/office/drawing/2014/main" id="{B5C1F848-CEA6-4EDD-86C5-E919A61567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427" name="Line 10">
            <a:extLst>
              <a:ext uri="{FF2B5EF4-FFF2-40B4-BE49-F238E27FC236}">
                <a16:creationId xmlns:a16="http://schemas.microsoft.com/office/drawing/2014/main" id="{A95F69B0-BF79-46F5-9F7A-AC7A76BBD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428" name="Line 11">
            <a:extLst>
              <a:ext uri="{FF2B5EF4-FFF2-40B4-BE49-F238E27FC236}">
                <a16:creationId xmlns:a16="http://schemas.microsoft.com/office/drawing/2014/main" id="{C2520A15-BD86-43AE-A892-959BB4507B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429" name="Text Box 13">
            <a:extLst>
              <a:ext uri="{FF2B5EF4-FFF2-40B4-BE49-F238E27FC236}">
                <a16:creationId xmlns:a16="http://schemas.microsoft.com/office/drawing/2014/main" id="{C14C3140-354B-4BB8-AB4E-22E1DFA79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562600"/>
            <a:ext cx="4254500" cy="1244600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does </a:t>
            </a:r>
            <a:r>
              <a:rPr lang="en-US" altLang="en-US" sz="1400">
                <a:solidFill>
                  <a:srgbClr val="0000FF"/>
                </a:solidFill>
              </a:rPr>
              <a:t>PMR</a:t>
            </a:r>
            <a:r>
              <a:rPr lang="en-US" altLang="en-US" sz="1400" i="1">
                <a:solidFill>
                  <a:srgbClr val="0000FF"/>
                </a:solidFill>
              </a:rPr>
              <a:t> stand for?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Polymyalgia rheumatica</a:t>
            </a:r>
            <a:endParaRPr lang="en-US" altLang="en-US" sz="1400">
              <a:solidFill>
                <a:srgbClr val="FFCC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FFCC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FFCCFF"/>
                </a:solidFill>
              </a:rPr>
              <a:t>Which is…?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CCFF"/>
                </a:solidFill>
              </a:rPr>
              <a:t>A syndrome consisting of proximal muscle/joint pain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CCFF"/>
                </a:solidFill>
              </a:rPr>
              <a:t>and stiffness (ie, shoulder and hip joints/muscles)</a:t>
            </a:r>
          </a:p>
        </p:txBody>
      </p:sp>
      <p:sp>
        <p:nvSpPr>
          <p:cNvPr id="444430" name="Slide Number Placeholder 1">
            <a:extLst>
              <a:ext uri="{FF2B5EF4-FFF2-40B4-BE49-F238E27FC236}">
                <a16:creationId xmlns:a16="http://schemas.microsoft.com/office/drawing/2014/main" id="{C35618D4-29AD-4EB4-9BCE-7CCCEB5C39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16CDAC3-4529-4DCA-AD78-BD5739BA8ED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153</a:t>
            </a:fld>
            <a:endParaRPr lang="en-US" altLang="en-US" sz="10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3F192B1-8CA2-4FA2-B9CC-EBDF662EB27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8DE853A0-B76C-4539-B5BA-98965DF74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46468" name="Text Box 3">
            <a:extLst>
              <a:ext uri="{FF2B5EF4-FFF2-40B4-BE49-F238E27FC236}">
                <a16:creationId xmlns:a16="http://schemas.microsoft.com/office/drawing/2014/main" id="{D57CE258-AF88-48F9-BB88-6002C9AB99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46469" name="Text Box 4">
            <a:extLst>
              <a:ext uri="{FF2B5EF4-FFF2-40B4-BE49-F238E27FC236}">
                <a16:creationId xmlns:a16="http://schemas.microsoft.com/office/drawing/2014/main" id="{806F57D2-988D-4C10-BD18-62BF8B858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46470" name="Text Box 5">
            <a:extLst>
              <a:ext uri="{FF2B5EF4-FFF2-40B4-BE49-F238E27FC236}">
                <a16:creationId xmlns:a16="http://schemas.microsoft.com/office/drawing/2014/main" id="{6356F96F-3D08-493A-8D70-F76C03F8D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46471" name="Text Box 6">
            <a:extLst>
              <a:ext uri="{FF2B5EF4-FFF2-40B4-BE49-F238E27FC236}">
                <a16:creationId xmlns:a16="http://schemas.microsoft.com/office/drawing/2014/main" id="{CB7EB3C6-62C9-4BD6-8D20-511128440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46472" name="Text Box 7">
            <a:extLst>
              <a:ext uri="{FF2B5EF4-FFF2-40B4-BE49-F238E27FC236}">
                <a16:creationId xmlns:a16="http://schemas.microsoft.com/office/drawing/2014/main" id="{90A18D11-FA6B-48A1-A80D-99BECEFF3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46473" name="Line 8">
            <a:extLst>
              <a:ext uri="{FF2B5EF4-FFF2-40B4-BE49-F238E27FC236}">
                <a16:creationId xmlns:a16="http://schemas.microsoft.com/office/drawing/2014/main" id="{A43C8AB1-7815-4C5A-BD02-341B5994D0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6474" name="Line 9">
            <a:extLst>
              <a:ext uri="{FF2B5EF4-FFF2-40B4-BE49-F238E27FC236}">
                <a16:creationId xmlns:a16="http://schemas.microsoft.com/office/drawing/2014/main" id="{0F5A23FB-12F6-4232-8202-B605AFB43A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6475" name="Line 10">
            <a:extLst>
              <a:ext uri="{FF2B5EF4-FFF2-40B4-BE49-F238E27FC236}">
                <a16:creationId xmlns:a16="http://schemas.microsoft.com/office/drawing/2014/main" id="{544E91D4-8230-4FAC-BADF-3C27AE0AFC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6476" name="Line 11">
            <a:extLst>
              <a:ext uri="{FF2B5EF4-FFF2-40B4-BE49-F238E27FC236}">
                <a16:creationId xmlns:a16="http://schemas.microsoft.com/office/drawing/2014/main" id="{0F0F437C-3975-4512-88EB-0F98327E8C8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6477" name="Text Box 13">
            <a:extLst>
              <a:ext uri="{FF2B5EF4-FFF2-40B4-BE49-F238E27FC236}">
                <a16:creationId xmlns:a16="http://schemas.microsoft.com/office/drawing/2014/main" id="{E077A3F4-D7C1-4E87-831C-022BC69589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562600"/>
            <a:ext cx="4254500" cy="1244600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does </a:t>
            </a:r>
            <a:r>
              <a:rPr lang="en-US" altLang="en-US" sz="1400">
                <a:solidFill>
                  <a:srgbClr val="0000FF"/>
                </a:solidFill>
              </a:rPr>
              <a:t>PMR</a:t>
            </a:r>
            <a:r>
              <a:rPr lang="en-US" altLang="en-US" sz="1400" i="1">
                <a:solidFill>
                  <a:srgbClr val="0000FF"/>
                </a:solidFill>
              </a:rPr>
              <a:t> stand for?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Polymyalgia rheumatica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is…?</a:t>
            </a:r>
            <a:endParaRPr lang="en-US" altLang="en-US" sz="1400" i="1">
              <a:solidFill>
                <a:srgbClr val="FFCC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CCFF"/>
                </a:solidFill>
              </a:rPr>
              <a:t>A syndrome consisting of proximal muscle/joint pain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CCFF"/>
                </a:solidFill>
              </a:rPr>
              <a:t>and stiffness (ie, shoulder and hip joints/muscles)</a:t>
            </a:r>
          </a:p>
        </p:txBody>
      </p:sp>
      <p:sp>
        <p:nvSpPr>
          <p:cNvPr id="446478" name="Slide Number Placeholder 1">
            <a:extLst>
              <a:ext uri="{FF2B5EF4-FFF2-40B4-BE49-F238E27FC236}">
                <a16:creationId xmlns:a16="http://schemas.microsoft.com/office/drawing/2014/main" id="{150637C4-960F-4AF5-BC23-DEA6E49A14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010AD0B-ADB8-4E93-B5AB-7993B709861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154</a:t>
            </a:fld>
            <a:endParaRPr lang="en-US" altLang="en-US" sz="10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1B2BE0D-F53D-4289-AF18-C7CF6186988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B8800222-4950-462B-98E5-4BF5E8769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48516" name="Text Box 3">
            <a:extLst>
              <a:ext uri="{FF2B5EF4-FFF2-40B4-BE49-F238E27FC236}">
                <a16:creationId xmlns:a16="http://schemas.microsoft.com/office/drawing/2014/main" id="{71FA030C-8C25-4101-8657-F98BB480E6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48517" name="Text Box 4">
            <a:extLst>
              <a:ext uri="{FF2B5EF4-FFF2-40B4-BE49-F238E27FC236}">
                <a16:creationId xmlns:a16="http://schemas.microsoft.com/office/drawing/2014/main" id="{7A626C9E-BA9C-4CF4-83AD-49C32C4442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48518" name="Text Box 5">
            <a:extLst>
              <a:ext uri="{FF2B5EF4-FFF2-40B4-BE49-F238E27FC236}">
                <a16:creationId xmlns:a16="http://schemas.microsoft.com/office/drawing/2014/main" id="{5DC41E3A-EC92-4798-B917-EB016BD21D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48519" name="Text Box 6">
            <a:extLst>
              <a:ext uri="{FF2B5EF4-FFF2-40B4-BE49-F238E27FC236}">
                <a16:creationId xmlns:a16="http://schemas.microsoft.com/office/drawing/2014/main" id="{EAB21161-3280-4445-BA30-5207802448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48520" name="Text Box 7">
            <a:extLst>
              <a:ext uri="{FF2B5EF4-FFF2-40B4-BE49-F238E27FC236}">
                <a16:creationId xmlns:a16="http://schemas.microsoft.com/office/drawing/2014/main" id="{E8A6433D-959F-4AEB-9C33-785DBF974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48521" name="Line 8">
            <a:extLst>
              <a:ext uri="{FF2B5EF4-FFF2-40B4-BE49-F238E27FC236}">
                <a16:creationId xmlns:a16="http://schemas.microsoft.com/office/drawing/2014/main" id="{0CC36CDF-743C-408E-8827-6B6BA7C65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8522" name="Line 9">
            <a:extLst>
              <a:ext uri="{FF2B5EF4-FFF2-40B4-BE49-F238E27FC236}">
                <a16:creationId xmlns:a16="http://schemas.microsoft.com/office/drawing/2014/main" id="{4F26E492-2724-4EAB-8E26-9EC79A4678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8523" name="Line 10">
            <a:extLst>
              <a:ext uri="{FF2B5EF4-FFF2-40B4-BE49-F238E27FC236}">
                <a16:creationId xmlns:a16="http://schemas.microsoft.com/office/drawing/2014/main" id="{ECF6372C-D2D9-49B9-8377-E26114A07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8524" name="Line 11">
            <a:extLst>
              <a:ext uri="{FF2B5EF4-FFF2-40B4-BE49-F238E27FC236}">
                <a16:creationId xmlns:a16="http://schemas.microsoft.com/office/drawing/2014/main" id="{72911F0C-28D6-4478-A055-24CCF09EE7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8525" name="Text Box 13">
            <a:extLst>
              <a:ext uri="{FF2B5EF4-FFF2-40B4-BE49-F238E27FC236}">
                <a16:creationId xmlns:a16="http://schemas.microsoft.com/office/drawing/2014/main" id="{D8BDFAD1-87E3-420B-BEE4-CE37E18C3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562600"/>
            <a:ext cx="4254500" cy="1244600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does </a:t>
            </a:r>
            <a:r>
              <a:rPr lang="en-US" altLang="en-US" sz="1400">
                <a:solidFill>
                  <a:srgbClr val="0000FF"/>
                </a:solidFill>
              </a:rPr>
              <a:t>PMR</a:t>
            </a:r>
            <a:r>
              <a:rPr lang="en-US" altLang="en-US" sz="1400" i="1">
                <a:solidFill>
                  <a:srgbClr val="0000FF"/>
                </a:solidFill>
              </a:rPr>
              <a:t> stand for?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Polymyalgia rheumatica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is…?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A syndrome consisting of proximal muscle/joint pain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and stiffness (ie, shoulder and hip joints/muscles)</a:t>
            </a:r>
          </a:p>
        </p:txBody>
      </p:sp>
      <p:sp>
        <p:nvSpPr>
          <p:cNvPr id="448526" name="Slide Number Placeholder 1">
            <a:extLst>
              <a:ext uri="{FF2B5EF4-FFF2-40B4-BE49-F238E27FC236}">
                <a16:creationId xmlns:a16="http://schemas.microsoft.com/office/drawing/2014/main" id="{A42CC498-D42D-42B6-BD2F-3017E7EF3A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D69A60C-121D-41DB-AEFD-B512477ADA0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155</a:t>
            </a:fld>
            <a:endParaRPr lang="en-US" altLang="en-US" sz="10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75FCFA4-2B90-4B13-8180-F99A9A77203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32B8224B-B523-48E6-878B-E1F988386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--Diplopia</a:t>
            </a:r>
          </a:p>
        </p:txBody>
      </p:sp>
      <p:sp>
        <p:nvSpPr>
          <p:cNvPr id="450564" name="Text Box 3">
            <a:extLst>
              <a:ext uri="{FF2B5EF4-FFF2-40B4-BE49-F238E27FC236}">
                <a16:creationId xmlns:a16="http://schemas.microsoft.com/office/drawing/2014/main" id="{0CCA44DE-BA41-488A-92D6-4BAA3E1C65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50565" name="Text Box 4">
            <a:extLst>
              <a:ext uri="{FF2B5EF4-FFF2-40B4-BE49-F238E27FC236}">
                <a16:creationId xmlns:a16="http://schemas.microsoft.com/office/drawing/2014/main" id="{DBE86AC4-EA30-49CD-975A-C5C1AF2D9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50566" name="Text Box 5">
            <a:extLst>
              <a:ext uri="{FF2B5EF4-FFF2-40B4-BE49-F238E27FC236}">
                <a16:creationId xmlns:a16="http://schemas.microsoft.com/office/drawing/2014/main" id="{CD3F5284-2007-42F9-8D75-58127D38D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50567" name="Text Box 6">
            <a:extLst>
              <a:ext uri="{FF2B5EF4-FFF2-40B4-BE49-F238E27FC236}">
                <a16:creationId xmlns:a16="http://schemas.microsoft.com/office/drawing/2014/main" id="{49C58DD8-1460-47EF-8289-A8A6D60AE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50568" name="Text Box 7">
            <a:extLst>
              <a:ext uri="{FF2B5EF4-FFF2-40B4-BE49-F238E27FC236}">
                <a16:creationId xmlns:a16="http://schemas.microsoft.com/office/drawing/2014/main" id="{90414C03-DFAF-4F75-8ED4-F8E78761E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50569" name="Line 8">
            <a:extLst>
              <a:ext uri="{FF2B5EF4-FFF2-40B4-BE49-F238E27FC236}">
                <a16:creationId xmlns:a16="http://schemas.microsoft.com/office/drawing/2014/main" id="{6C7409BC-7988-4A3A-B242-639861D836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70" name="Line 9">
            <a:extLst>
              <a:ext uri="{FF2B5EF4-FFF2-40B4-BE49-F238E27FC236}">
                <a16:creationId xmlns:a16="http://schemas.microsoft.com/office/drawing/2014/main" id="{1DDDAB20-C4EC-4EBB-943C-FC0F5E3737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71" name="Line 10">
            <a:extLst>
              <a:ext uri="{FF2B5EF4-FFF2-40B4-BE49-F238E27FC236}">
                <a16:creationId xmlns:a16="http://schemas.microsoft.com/office/drawing/2014/main" id="{8FD97062-4155-4853-8445-57D8249228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72" name="Line 11">
            <a:extLst>
              <a:ext uri="{FF2B5EF4-FFF2-40B4-BE49-F238E27FC236}">
                <a16:creationId xmlns:a16="http://schemas.microsoft.com/office/drawing/2014/main" id="{70297664-64A0-4AE3-B713-544E9E5B7F9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73" name="Slide Number Placeholder 1">
            <a:extLst>
              <a:ext uri="{FF2B5EF4-FFF2-40B4-BE49-F238E27FC236}">
                <a16:creationId xmlns:a16="http://schemas.microsoft.com/office/drawing/2014/main" id="{938093ED-CF59-43BA-BE1B-E2AEEF75FC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0C53B59-C276-42A1-B072-05446974870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156</a:t>
            </a:fld>
            <a:endParaRPr lang="en-US" altLang="en-US" sz="1000"/>
          </a:p>
        </p:txBody>
      </p:sp>
      <p:sp>
        <p:nvSpPr>
          <p:cNvPr id="450574" name="TextBox 1">
            <a:extLst>
              <a:ext uri="{FF2B5EF4-FFF2-40B4-BE49-F238E27FC236}">
                <a16:creationId xmlns:a16="http://schemas.microsoft.com/office/drawing/2014/main" id="{8E368604-F480-4164-8FB4-5EB823A22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3663950"/>
            <a:ext cx="8001000" cy="2676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Can a GCA pt present with an apparent cranial nerve palsy?</a:t>
            </a:r>
            <a:endParaRPr lang="en-US" altLang="en-US" sz="1400" i="1">
              <a:solidFill>
                <a:srgbClr val="FFFF00"/>
              </a:solidFill>
            </a:endParaRPr>
          </a:p>
          <a:p>
            <a:r>
              <a:rPr lang="en-US" altLang="en-US" sz="1400">
                <a:solidFill>
                  <a:srgbClr val="FFFF00"/>
                </a:solidFill>
              </a:rPr>
              <a:t>Yes</a:t>
            </a: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Which EOMs can be involved in creating the misalignment leading to diplopia?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Any of them</a:t>
            </a: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Of the following, which apparent CN palsy can be a manifestation of GCA: CN3, CN4, and/or CN6?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All of them</a:t>
            </a: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You keep saying ‘</a:t>
            </a:r>
            <a:r>
              <a:rPr lang="en-US" altLang="en-US" sz="1400">
                <a:solidFill>
                  <a:srgbClr val="FFFF00"/>
                </a:solidFill>
              </a:rPr>
              <a:t>apparent’</a:t>
            </a:r>
            <a:r>
              <a:rPr lang="en-US" altLang="en-US" sz="1400" i="1">
                <a:solidFill>
                  <a:srgbClr val="FFFF00"/>
                </a:solidFill>
              </a:rPr>
              <a:t> CN palsy. Why the equivocation?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Because EOM palsy secondary to GCA is much more likely to result from hypoperfusion of the muscle(s) involved rather than infarction of a cranial nerve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FC9D060-8BEF-481A-BF6F-0EBF552891B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89680693-9DDE-4F7A-823D-FB8075986C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--Diplopia</a:t>
            </a:r>
          </a:p>
        </p:txBody>
      </p:sp>
      <p:sp>
        <p:nvSpPr>
          <p:cNvPr id="452612" name="Text Box 3">
            <a:extLst>
              <a:ext uri="{FF2B5EF4-FFF2-40B4-BE49-F238E27FC236}">
                <a16:creationId xmlns:a16="http://schemas.microsoft.com/office/drawing/2014/main" id="{CB5EEB15-C1E5-4699-99BD-50F0E8A473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52613" name="Text Box 4">
            <a:extLst>
              <a:ext uri="{FF2B5EF4-FFF2-40B4-BE49-F238E27FC236}">
                <a16:creationId xmlns:a16="http://schemas.microsoft.com/office/drawing/2014/main" id="{01AD4B1D-8C08-4977-ACA4-45C08C865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52614" name="Text Box 5">
            <a:extLst>
              <a:ext uri="{FF2B5EF4-FFF2-40B4-BE49-F238E27FC236}">
                <a16:creationId xmlns:a16="http://schemas.microsoft.com/office/drawing/2014/main" id="{F931D70F-6B70-4736-BD86-3955A2A0F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52615" name="Text Box 6">
            <a:extLst>
              <a:ext uri="{FF2B5EF4-FFF2-40B4-BE49-F238E27FC236}">
                <a16:creationId xmlns:a16="http://schemas.microsoft.com/office/drawing/2014/main" id="{6C3D5234-3D9D-468B-8CC0-83C06B95A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52616" name="Text Box 7">
            <a:extLst>
              <a:ext uri="{FF2B5EF4-FFF2-40B4-BE49-F238E27FC236}">
                <a16:creationId xmlns:a16="http://schemas.microsoft.com/office/drawing/2014/main" id="{C93170D2-FDB2-4921-A05B-C2FF2B4E12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52617" name="Line 8">
            <a:extLst>
              <a:ext uri="{FF2B5EF4-FFF2-40B4-BE49-F238E27FC236}">
                <a16:creationId xmlns:a16="http://schemas.microsoft.com/office/drawing/2014/main" id="{046F0573-E2B7-4AAE-8E96-B18E912558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2618" name="Line 9">
            <a:extLst>
              <a:ext uri="{FF2B5EF4-FFF2-40B4-BE49-F238E27FC236}">
                <a16:creationId xmlns:a16="http://schemas.microsoft.com/office/drawing/2014/main" id="{B27D1A05-3176-4783-9A19-3E3BE24FC2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2619" name="Line 10">
            <a:extLst>
              <a:ext uri="{FF2B5EF4-FFF2-40B4-BE49-F238E27FC236}">
                <a16:creationId xmlns:a16="http://schemas.microsoft.com/office/drawing/2014/main" id="{ECBBBB2B-4552-4771-9732-AC17C70D7CE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2620" name="Line 11">
            <a:extLst>
              <a:ext uri="{FF2B5EF4-FFF2-40B4-BE49-F238E27FC236}">
                <a16:creationId xmlns:a16="http://schemas.microsoft.com/office/drawing/2014/main" id="{1BA5B6A4-8D71-45A3-9217-ACAF553214A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2621" name="Slide Number Placeholder 1">
            <a:extLst>
              <a:ext uri="{FF2B5EF4-FFF2-40B4-BE49-F238E27FC236}">
                <a16:creationId xmlns:a16="http://schemas.microsoft.com/office/drawing/2014/main" id="{651E83E2-8AA7-4A2F-A92E-B880BBD9B4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EA3B029-2240-472E-AEA2-2740701ABBF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157</a:t>
            </a:fld>
            <a:endParaRPr lang="en-US" altLang="en-US" sz="1000"/>
          </a:p>
        </p:txBody>
      </p:sp>
      <p:sp>
        <p:nvSpPr>
          <p:cNvPr id="452622" name="TextBox 1">
            <a:extLst>
              <a:ext uri="{FF2B5EF4-FFF2-40B4-BE49-F238E27FC236}">
                <a16:creationId xmlns:a16="http://schemas.microsoft.com/office/drawing/2014/main" id="{E14742C1-EA0A-4089-8D68-16E5C9988E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3663950"/>
            <a:ext cx="8001000" cy="2676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Can a GCA pt present with an apparent cranial nerve palsy?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Yes</a:t>
            </a:r>
            <a:endParaRPr lang="en-US" altLang="en-US" sz="1400">
              <a:solidFill>
                <a:srgbClr val="FFFF00"/>
              </a:solidFill>
            </a:endParaRP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Which EOMs can be involved in creating the misalignment leading to diplopia?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Any of them</a:t>
            </a: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Of the following, which apparent CN palsy can be a manifestation of GCA: CN3, CN4, and/or CN6?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All of them</a:t>
            </a: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You keep saying ‘</a:t>
            </a:r>
            <a:r>
              <a:rPr lang="en-US" altLang="en-US" sz="1400">
                <a:solidFill>
                  <a:srgbClr val="FFFF00"/>
                </a:solidFill>
              </a:rPr>
              <a:t>apparent’</a:t>
            </a:r>
            <a:r>
              <a:rPr lang="en-US" altLang="en-US" sz="1400" i="1">
                <a:solidFill>
                  <a:srgbClr val="FFFF00"/>
                </a:solidFill>
              </a:rPr>
              <a:t> CN palsy. Why the equivocation?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Because EOM palsy secondary to GCA is much more likely to result from hypoperfusion of the muscle(s) involved rather than infarction of a cranial nerve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4BFE53C-6C9D-40DB-A7A5-F9E18FFA1B7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098F08B3-4826-4786-AA35-E458694278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--Diplopia</a:t>
            </a:r>
          </a:p>
        </p:txBody>
      </p:sp>
      <p:sp>
        <p:nvSpPr>
          <p:cNvPr id="454660" name="Text Box 3">
            <a:extLst>
              <a:ext uri="{FF2B5EF4-FFF2-40B4-BE49-F238E27FC236}">
                <a16:creationId xmlns:a16="http://schemas.microsoft.com/office/drawing/2014/main" id="{99E073B8-6B23-4EF9-B5B2-D20EDC097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54661" name="Text Box 4">
            <a:extLst>
              <a:ext uri="{FF2B5EF4-FFF2-40B4-BE49-F238E27FC236}">
                <a16:creationId xmlns:a16="http://schemas.microsoft.com/office/drawing/2014/main" id="{959C3521-CB8E-47B0-B70C-C74FB0139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54662" name="Text Box 5">
            <a:extLst>
              <a:ext uri="{FF2B5EF4-FFF2-40B4-BE49-F238E27FC236}">
                <a16:creationId xmlns:a16="http://schemas.microsoft.com/office/drawing/2014/main" id="{7CD362F0-8E1C-4EF1-899B-C19BE5F11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54663" name="Text Box 6">
            <a:extLst>
              <a:ext uri="{FF2B5EF4-FFF2-40B4-BE49-F238E27FC236}">
                <a16:creationId xmlns:a16="http://schemas.microsoft.com/office/drawing/2014/main" id="{D171CC09-C17D-47A6-9708-4B278554CB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54664" name="Text Box 7">
            <a:extLst>
              <a:ext uri="{FF2B5EF4-FFF2-40B4-BE49-F238E27FC236}">
                <a16:creationId xmlns:a16="http://schemas.microsoft.com/office/drawing/2014/main" id="{4AEFDD28-FEEE-4483-A8FD-275936CF5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54665" name="Line 8">
            <a:extLst>
              <a:ext uri="{FF2B5EF4-FFF2-40B4-BE49-F238E27FC236}">
                <a16:creationId xmlns:a16="http://schemas.microsoft.com/office/drawing/2014/main" id="{8EECF1BF-A702-4244-8523-229EF8F5E0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4666" name="Line 9">
            <a:extLst>
              <a:ext uri="{FF2B5EF4-FFF2-40B4-BE49-F238E27FC236}">
                <a16:creationId xmlns:a16="http://schemas.microsoft.com/office/drawing/2014/main" id="{FD34B984-9E15-4A55-B34B-996D994725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4667" name="Line 10">
            <a:extLst>
              <a:ext uri="{FF2B5EF4-FFF2-40B4-BE49-F238E27FC236}">
                <a16:creationId xmlns:a16="http://schemas.microsoft.com/office/drawing/2014/main" id="{28D1B0C3-74EF-4620-91B8-EE9C38AEBED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4668" name="Line 11">
            <a:extLst>
              <a:ext uri="{FF2B5EF4-FFF2-40B4-BE49-F238E27FC236}">
                <a16:creationId xmlns:a16="http://schemas.microsoft.com/office/drawing/2014/main" id="{CD2C6B22-730D-470B-8F25-379D751A08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4669" name="Slide Number Placeholder 1">
            <a:extLst>
              <a:ext uri="{FF2B5EF4-FFF2-40B4-BE49-F238E27FC236}">
                <a16:creationId xmlns:a16="http://schemas.microsoft.com/office/drawing/2014/main" id="{4BD53C2A-050E-4963-9934-B0106B6A8D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D1109EC-FB11-433E-B282-38FA3B560CA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158</a:t>
            </a:fld>
            <a:endParaRPr lang="en-US" altLang="en-US" sz="1000"/>
          </a:p>
        </p:txBody>
      </p:sp>
      <p:sp>
        <p:nvSpPr>
          <p:cNvPr id="454670" name="TextBox 1">
            <a:extLst>
              <a:ext uri="{FF2B5EF4-FFF2-40B4-BE49-F238E27FC236}">
                <a16:creationId xmlns:a16="http://schemas.microsoft.com/office/drawing/2014/main" id="{437F1532-A544-4E90-BF38-238D1F2C2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3663950"/>
            <a:ext cx="8001000" cy="2676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Can a GCA pt present with an apparent cranial nerve palsy?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Yes</a:t>
            </a:r>
          </a:p>
          <a:p>
            <a:endParaRPr lang="en-US" altLang="en-US" sz="1400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0000FF"/>
                </a:solidFill>
              </a:rPr>
              <a:t>Which EOMs can be involved in creating the misalignment leading to diplopia?</a:t>
            </a:r>
            <a:endParaRPr lang="en-US" altLang="en-US" sz="1400" i="1">
              <a:solidFill>
                <a:srgbClr val="FFFF00"/>
              </a:solidFill>
            </a:endParaRPr>
          </a:p>
          <a:p>
            <a:r>
              <a:rPr lang="en-US" altLang="en-US" sz="1400">
                <a:solidFill>
                  <a:srgbClr val="FFFF00"/>
                </a:solidFill>
              </a:rPr>
              <a:t>Any of them</a:t>
            </a: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Of the following, which apparent CN palsy can be a manifestation of GCA: CN3, CN4, and/or CN6?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All of them</a:t>
            </a: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You keep saying ‘</a:t>
            </a:r>
            <a:r>
              <a:rPr lang="en-US" altLang="en-US" sz="1400">
                <a:solidFill>
                  <a:srgbClr val="FFFF00"/>
                </a:solidFill>
              </a:rPr>
              <a:t>apparent’</a:t>
            </a:r>
            <a:r>
              <a:rPr lang="en-US" altLang="en-US" sz="1400" i="1">
                <a:solidFill>
                  <a:srgbClr val="FFFF00"/>
                </a:solidFill>
              </a:rPr>
              <a:t> CN palsy. Why the equivocation?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Because EOM palsy secondary to GCA is much more likely to result from hypoperfusion of the muscle(s) involved rather than infarction of a cranial nerve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DFCAEC7-42FC-4AD9-B780-F049D50EE9B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E6B86188-7604-4660-99CB-961C32FE6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--Diplopia</a:t>
            </a:r>
          </a:p>
        </p:txBody>
      </p:sp>
      <p:sp>
        <p:nvSpPr>
          <p:cNvPr id="456708" name="Text Box 3">
            <a:extLst>
              <a:ext uri="{FF2B5EF4-FFF2-40B4-BE49-F238E27FC236}">
                <a16:creationId xmlns:a16="http://schemas.microsoft.com/office/drawing/2014/main" id="{1D69490C-D751-465C-AD9B-BB8745F19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56709" name="Text Box 4">
            <a:extLst>
              <a:ext uri="{FF2B5EF4-FFF2-40B4-BE49-F238E27FC236}">
                <a16:creationId xmlns:a16="http://schemas.microsoft.com/office/drawing/2014/main" id="{97E6DE2C-8F7E-4314-BDD7-5DBF41639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56710" name="Text Box 5">
            <a:extLst>
              <a:ext uri="{FF2B5EF4-FFF2-40B4-BE49-F238E27FC236}">
                <a16:creationId xmlns:a16="http://schemas.microsoft.com/office/drawing/2014/main" id="{06074018-6B89-47A9-BB08-4E74CD337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56711" name="Text Box 6">
            <a:extLst>
              <a:ext uri="{FF2B5EF4-FFF2-40B4-BE49-F238E27FC236}">
                <a16:creationId xmlns:a16="http://schemas.microsoft.com/office/drawing/2014/main" id="{66137698-F3BE-47C9-80CB-0176A74C56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56712" name="Text Box 7">
            <a:extLst>
              <a:ext uri="{FF2B5EF4-FFF2-40B4-BE49-F238E27FC236}">
                <a16:creationId xmlns:a16="http://schemas.microsoft.com/office/drawing/2014/main" id="{2F7E5596-F67B-4BC2-A2F4-127331ED16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56713" name="Line 8">
            <a:extLst>
              <a:ext uri="{FF2B5EF4-FFF2-40B4-BE49-F238E27FC236}">
                <a16:creationId xmlns:a16="http://schemas.microsoft.com/office/drawing/2014/main" id="{184C0ED5-ED08-4758-879C-936D2F579D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6714" name="Line 9">
            <a:extLst>
              <a:ext uri="{FF2B5EF4-FFF2-40B4-BE49-F238E27FC236}">
                <a16:creationId xmlns:a16="http://schemas.microsoft.com/office/drawing/2014/main" id="{7D809E9E-5F7F-44D9-AF41-B7B2628451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6715" name="Line 10">
            <a:extLst>
              <a:ext uri="{FF2B5EF4-FFF2-40B4-BE49-F238E27FC236}">
                <a16:creationId xmlns:a16="http://schemas.microsoft.com/office/drawing/2014/main" id="{53C7458E-31FF-403C-B5FE-0C755D3979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6716" name="Line 11">
            <a:extLst>
              <a:ext uri="{FF2B5EF4-FFF2-40B4-BE49-F238E27FC236}">
                <a16:creationId xmlns:a16="http://schemas.microsoft.com/office/drawing/2014/main" id="{8C2274A0-0F63-4EF2-AFBA-1E432A6AD9D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6717" name="Slide Number Placeholder 1">
            <a:extLst>
              <a:ext uri="{FF2B5EF4-FFF2-40B4-BE49-F238E27FC236}">
                <a16:creationId xmlns:a16="http://schemas.microsoft.com/office/drawing/2014/main" id="{0B22CF24-FB77-4051-BA7E-735210E9FA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CEA634B-3413-4F14-9BB6-ABF27F6EE1E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159</a:t>
            </a:fld>
            <a:endParaRPr lang="en-US" altLang="en-US" sz="1000"/>
          </a:p>
        </p:txBody>
      </p:sp>
      <p:sp>
        <p:nvSpPr>
          <p:cNvPr id="456718" name="TextBox 1">
            <a:extLst>
              <a:ext uri="{FF2B5EF4-FFF2-40B4-BE49-F238E27FC236}">
                <a16:creationId xmlns:a16="http://schemas.microsoft.com/office/drawing/2014/main" id="{5869120F-A41E-4FB2-B527-947A7A1B1E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3663950"/>
            <a:ext cx="8001000" cy="2676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Can a GCA pt present with an apparent cranial nerve palsy?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Yes</a:t>
            </a:r>
          </a:p>
          <a:p>
            <a:endParaRPr lang="en-US" altLang="en-US" sz="1400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0000FF"/>
                </a:solidFill>
              </a:rPr>
              <a:t>Which EOMs can be involved in creating the misalignment leading to diplopia?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Any of them</a:t>
            </a:r>
            <a:endParaRPr lang="en-US" altLang="en-US" sz="1400">
              <a:solidFill>
                <a:srgbClr val="FFFF00"/>
              </a:solidFill>
            </a:endParaRP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Of the following, which apparent CN palsy can be a manifestation of GCA: CN3, CN4, and/or CN6?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All of them</a:t>
            </a: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You keep saying ‘</a:t>
            </a:r>
            <a:r>
              <a:rPr lang="en-US" altLang="en-US" sz="1400">
                <a:solidFill>
                  <a:srgbClr val="FFFF00"/>
                </a:solidFill>
              </a:rPr>
              <a:t>apparent’</a:t>
            </a:r>
            <a:r>
              <a:rPr lang="en-US" altLang="en-US" sz="1400" i="1">
                <a:solidFill>
                  <a:srgbClr val="FFFF00"/>
                </a:solidFill>
              </a:rPr>
              <a:t> CN palsy. Why the equivocation?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Because EOM palsy secondary to GCA is much more likely to result from hypoperfusion of the muscle(s) involved rather than infarction of a cranial nerve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2671AEC-DE62-4E59-8002-6DB61E63893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9" name="Text Box 3">
            <a:extLst>
              <a:ext uri="{FF2B5EF4-FFF2-40B4-BE49-F238E27FC236}">
                <a16:creationId xmlns:a16="http://schemas.microsoft.com/office/drawing/2014/main" id="{29187310-3731-49B8-9406-EE927104D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4820" name="Text Box 4">
            <a:extLst>
              <a:ext uri="{FF2B5EF4-FFF2-40B4-BE49-F238E27FC236}">
                <a16:creationId xmlns:a16="http://schemas.microsoft.com/office/drawing/2014/main" id="{A4E717B4-5C7B-4A9B-8304-3F81B7061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34821" name="Text Box 5">
            <a:extLst>
              <a:ext uri="{FF2B5EF4-FFF2-40B4-BE49-F238E27FC236}">
                <a16:creationId xmlns:a16="http://schemas.microsoft.com/office/drawing/2014/main" id="{B348E4DC-A6C6-40C2-A1C2-D93F827082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34822" name="Text Box 6">
            <a:extLst>
              <a:ext uri="{FF2B5EF4-FFF2-40B4-BE49-F238E27FC236}">
                <a16:creationId xmlns:a16="http://schemas.microsoft.com/office/drawing/2014/main" id="{D0A8F144-32D2-4F83-94DD-92882A636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34823" name="Line 7">
            <a:extLst>
              <a:ext uri="{FF2B5EF4-FFF2-40B4-BE49-F238E27FC236}">
                <a16:creationId xmlns:a16="http://schemas.microsoft.com/office/drawing/2014/main" id="{79A2105B-568A-4A3B-9429-305790ECBF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4" name="Line 8">
            <a:extLst>
              <a:ext uri="{FF2B5EF4-FFF2-40B4-BE49-F238E27FC236}">
                <a16:creationId xmlns:a16="http://schemas.microsoft.com/office/drawing/2014/main" id="{6F024B57-9933-415E-AFAA-4802BE3CEF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5" name="Line 9">
            <a:extLst>
              <a:ext uri="{FF2B5EF4-FFF2-40B4-BE49-F238E27FC236}">
                <a16:creationId xmlns:a16="http://schemas.microsoft.com/office/drawing/2014/main" id="{81FD9CE3-A5A0-46C7-AF71-A82D849B8A6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6" name="Line 10">
            <a:extLst>
              <a:ext uri="{FF2B5EF4-FFF2-40B4-BE49-F238E27FC236}">
                <a16:creationId xmlns:a16="http://schemas.microsoft.com/office/drawing/2014/main" id="{989F2F3E-63BA-4944-8E50-95614E6EF69D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7" name="Text Box 11">
            <a:extLst>
              <a:ext uri="{FF2B5EF4-FFF2-40B4-BE49-F238E27FC236}">
                <a16:creationId xmlns:a16="http://schemas.microsoft.com/office/drawing/2014/main" id="{CA3C0CC7-0259-4FDE-891C-BFCBFE117B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085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Ischemic</a:t>
            </a:r>
          </a:p>
        </p:txBody>
      </p:sp>
      <p:sp>
        <p:nvSpPr>
          <p:cNvPr id="34828" name="Text Box 12">
            <a:extLst>
              <a:ext uri="{FF2B5EF4-FFF2-40B4-BE49-F238E27FC236}">
                <a16:creationId xmlns:a16="http://schemas.microsoft.com/office/drawing/2014/main" id="{2B1709FF-68AF-48F5-9C76-4F3256F22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Compressive</a:t>
            </a:r>
          </a:p>
        </p:txBody>
      </p:sp>
      <p:sp>
        <p:nvSpPr>
          <p:cNvPr id="34829" name="Text Box 13">
            <a:extLst>
              <a:ext uri="{FF2B5EF4-FFF2-40B4-BE49-F238E27FC236}">
                <a16:creationId xmlns:a16="http://schemas.microsoft.com/office/drawing/2014/main" id="{66DA06FA-E035-4A97-9A7B-F964991A1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Toxic/nutritional</a:t>
            </a:r>
          </a:p>
        </p:txBody>
      </p:sp>
      <p:sp>
        <p:nvSpPr>
          <p:cNvPr id="34830" name="Text Box 14">
            <a:extLst>
              <a:ext uri="{FF2B5EF4-FFF2-40B4-BE49-F238E27FC236}">
                <a16:creationId xmlns:a16="http://schemas.microsoft.com/office/drawing/2014/main" id="{D9495621-79E6-411C-96D5-2FD6DF997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Congenital/hereditary</a:t>
            </a:r>
          </a:p>
        </p:txBody>
      </p:sp>
      <p:sp>
        <p:nvSpPr>
          <p:cNvPr id="34831" name="Text Box 15">
            <a:extLst>
              <a:ext uri="{FF2B5EF4-FFF2-40B4-BE49-F238E27FC236}">
                <a16:creationId xmlns:a16="http://schemas.microsoft.com/office/drawing/2014/main" id="{9D406180-A591-4041-8273-F88FFD5FA8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Traumatic</a:t>
            </a:r>
          </a:p>
        </p:txBody>
      </p:sp>
      <p:sp>
        <p:nvSpPr>
          <p:cNvPr id="34832" name="Line 16">
            <a:extLst>
              <a:ext uri="{FF2B5EF4-FFF2-40B4-BE49-F238E27FC236}">
                <a16:creationId xmlns:a16="http://schemas.microsoft.com/office/drawing/2014/main" id="{B150AE62-1A73-49BC-BB05-3ADDEA7E26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3" name="Line 17">
            <a:extLst>
              <a:ext uri="{FF2B5EF4-FFF2-40B4-BE49-F238E27FC236}">
                <a16:creationId xmlns:a16="http://schemas.microsoft.com/office/drawing/2014/main" id="{FA3E1518-EBFE-4405-A684-D5486F25A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4" name="Line 18">
            <a:extLst>
              <a:ext uri="{FF2B5EF4-FFF2-40B4-BE49-F238E27FC236}">
                <a16:creationId xmlns:a16="http://schemas.microsoft.com/office/drawing/2014/main" id="{856BB48E-DC2F-4922-A3EB-E4784491B22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5" name="Line 19">
            <a:extLst>
              <a:ext uri="{FF2B5EF4-FFF2-40B4-BE49-F238E27FC236}">
                <a16:creationId xmlns:a16="http://schemas.microsoft.com/office/drawing/2014/main" id="{E1A2CEE1-AAE8-4F06-A24C-C9D2D9DCA8C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6" name="Line 20">
            <a:extLst>
              <a:ext uri="{FF2B5EF4-FFF2-40B4-BE49-F238E27FC236}">
                <a16:creationId xmlns:a16="http://schemas.microsoft.com/office/drawing/2014/main" id="{D914470A-60D2-435F-801D-239CC7C04A7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7" name="Line 21">
            <a:extLst>
              <a:ext uri="{FF2B5EF4-FFF2-40B4-BE49-F238E27FC236}">
                <a16:creationId xmlns:a16="http://schemas.microsoft.com/office/drawing/2014/main" id="{090CEF94-AD22-4DD1-8AD2-F3D4EBAE4E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8" name="Text Box 22">
            <a:extLst>
              <a:ext uri="{FF2B5EF4-FFF2-40B4-BE49-F238E27FC236}">
                <a16:creationId xmlns:a16="http://schemas.microsoft.com/office/drawing/2014/main" id="{E11795CD-17E1-44B7-B33D-A47CBAF3B6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34839" name="Line 23">
            <a:extLst>
              <a:ext uri="{FF2B5EF4-FFF2-40B4-BE49-F238E27FC236}">
                <a16:creationId xmlns:a16="http://schemas.microsoft.com/office/drawing/2014/main" id="{FB6B32DB-4F9F-4B85-B1F0-5B2E6975AC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0" name="Line 24">
            <a:extLst>
              <a:ext uri="{FF2B5EF4-FFF2-40B4-BE49-F238E27FC236}">
                <a16:creationId xmlns:a16="http://schemas.microsoft.com/office/drawing/2014/main" id="{BB84BC4C-FEA6-4407-BE92-0EC19B5FFB28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1" name="Text Box 25">
            <a:extLst>
              <a:ext uri="{FF2B5EF4-FFF2-40B4-BE49-F238E27FC236}">
                <a16:creationId xmlns:a16="http://schemas.microsoft.com/office/drawing/2014/main" id="{B5F83307-9497-4089-A9BF-18D7727AD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34842" name="Text Box 26">
            <a:extLst>
              <a:ext uri="{FF2B5EF4-FFF2-40B4-BE49-F238E27FC236}">
                <a16:creationId xmlns:a16="http://schemas.microsoft.com/office/drawing/2014/main" id="{108C45D3-678F-4A4F-BC94-847805372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34843" name="Text Box 27">
            <a:extLst>
              <a:ext uri="{FF2B5EF4-FFF2-40B4-BE49-F238E27FC236}">
                <a16:creationId xmlns:a16="http://schemas.microsoft.com/office/drawing/2014/main" id="{D4EB2EC7-E15C-4B14-805B-530E9A13DB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200" y="5438775"/>
            <a:ext cx="8509000" cy="581025"/>
          </a:xfrm>
          <a:prstGeom prst="rect">
            <a:avLst/>
          </a:prstGeom>
          <a:solidFill>
            <a:srgbClr val="CC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exam finding is the </a:t>
            </a:r>
            <a:r>
              <a:rPr lang="en-US" altLang="en-US" sz="1600">
                <a:solidFill>
                  <a:srgbClr val="B2B2B2"/>
                </a:solidFill>
              </a:rPr>
              <a:t>sine qua non</a:t>
            </a:r>
            <a:r>
              <a:rPr lang="en-US" altLang="en-US" sz="1600" i="1">
                <a:solidFill>
                  <a:srgbClr val="B2B2B2"/>
                </a:solidFill>
              </a:rPr>
              <a:t> of unilateral or asymmetric bilateral optic neuropathy?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A relative afferent pupillary defect (RAPD)</a:t>
            </a:r>
          </a:p>
        </p:txBody>
      </p:sp>
      <p:sp>
        <p:nvSpPr>
          <p:cNvPr id="34844" name="Text Box 28">
            <a:extLst>
              <a:ext uri="{FF2B5EF4-FFF2-40B4-BE49-F238E27FC236}">
                <a16:creationId xmlns:a16="http://schemas.microsoft.com/office/drawing/2014/main" id="{49B8E971-CD24-42E2-B8C6-D08AB9FF4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6102350"/>
            <a:ext cx="7910513" cy="52705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should you do if a presumptive unilateral/asymmetric bilateral ON </a:t>
            </a:r>
            <a:r>
              <a:rPr lang="en-US" altLang="en-US" sz="1400" i="1" dirty="0" err="1">
                <a:solidFill>
                  <a:srgbClr val="0000FF"/>
                </a:solidFill>
              </a:rPr>
              <a:t>pt</a:t>
            </a:r>
            <a:r>
              <a:rPr lang="en-US" altLang="en-US" sz="1400" i="1" dirty="0">
                <a:solidFill>
                  <a:srgbClr val="0000FF"/>
                </a:solidFill>
              </a:rPr>
              <a:t> doesn’t have an RAPD?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You should question the diagnosis</a:t>
            </a:r>
          </a:p>
        </p:txBody>
      </p:sp>
      <p:sp>
        <p:nvSpPr>
          <p:cNvPr id="34845" name="Slide Number Placeholder 1">
            <a:extLst>
              <a:ext uri="{FF2B5EF4-FFF2-40B4-BE49-F238E27FC236}">
                <a16:creationId xmlns:a16="http://schemas.microsoft.com/office/drawing/2014/main" id="{E7DBF62B-7A27-4149-B162-073264F6B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3AB8E49-FD7E-42A3-9664-3F2EECC958D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en-US" sz="10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2A39D2A-FAB7-48AE-BFE0-21249E711AB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04C58C1B-1966-461A-B986-1E4460CA3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--Diplopia</a:t>
            </a:r>
          </a:p>
        </p:txBody>
      </p:sp>
      <p:sp>
        <p:nvSpPr>
          <p:cNvPr id="458756" name="Text Box 3">
            <a:extLst>
              <a:ext uri="{FF2B5EF4-FFF2-40B4-BE49-F238E27FC236}">
                <a16:creationId xmlns:a16="http://schemas.microsoft.com/office/drawing/2014/main" id="{5E949898-02C0-4718-A8F6-425524D3E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58757" name="Text Box 4">
            <a:extLst>
              <a:ext uri="{FF2B5EF4-FFF2-40B4-BE49-F238E27FC236}">
                <a16:creationId xmlns:a16="http://schemas.microsoft.com/office/drawing/2014/main" id="{6A602E1D-DFDE-4CB0-938A-79F596E41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58758" name="Text Box 5">
            <a:extLst>
              <a:ext uri="{FF2B5EF4-FFF2-40B4-BE49-F238E27FC236}">
                <a16:creationId xmlns:a16="http://schemas.microsoft.com/office/drawing/2014/main" id="{B1A7D302-00EE-444C-A467-252BA350D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58759" name="Text Box 6">
            <a:extLst>
              <a:ext uri="{FF2B5EF4-FFF2-40B4-BE49-F238E27FC236}">
                <a16:creationId xmlns:a16="http://schemas.microsoft.com/office/drawing/2014/main" id="{2C776D25-7979-423D-9419-46B1CA48B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58760" name="Text Box 7">
            <a:extLst>
              <a:ext uri="{FF2B5EF4-FFF2-40B4-BE49-F238E27FC236}">
                <a16:creationId xmlns:a16="http://schemas.microsoft.com/office/drawing/2014/main" id="{527B806B-B5F2-4F2B-80A4-949DC93B5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58761" name="Line 8">
            <a:extLst>
              <a:ext uri="{FF2B5EF4-FFF2-40B4-BE49-F238E27FC236}">
                <a16:creationId xmlns:a16="http://schemas.microsoft.com/office/drawing/2014/main" id="{77B99D76-D53A-4792-A662-4D768C1FE7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8762" name="Line 9">
            <a:extLst>
              <a:ext uri="{FF2B5EF4-FFF2-40B4-BE49-F238E27FC236}">
                <a16:creationId xmlns:a16="http://schemas.microsoft.com/office/drawing/2014/main" id="{D7A42A2A-E6FA-40B9-AEBE-84D9BCEFA9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8763" name="Line 10">
            <a:extLst>
              <a:ext uri="{FF2B5EF4-FFF2-40B4-BE49-F238E27FC236}">
                <a16:creationId xmlns:a16="http://schemas.microsoft.com/office/drawing/2014/main" id="{72C55E3D-B16A-4570-B29C-E518F2D664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8764" name="Line 11">
            <a:extLst>
              <a:ext uri="{FF2B5EF4-FFF2-40B4-BE49-F238E27FC236}">
                <a16:creationId xmlns:a16="http://schemas.microsoft.com/office/drawing/2014/main" id="{427E187A-D5A9-4C4E-B5E1-556EFBBB7DB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8765" name="Slide Number Placeholder 1">
            <a:extLst>
              <a:ext uri="{FF2B5EF4-FFF2-40B4-BE49-F238E27FC236}">
                <a16:creationId xmlns:a16="http://schemas.microsoft.com/office/drawing/2014/main" id="{10964E89-F34E-45AA-B77D-B2FA0D1273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86D498D-0B71-4604-939E-29E41CBA38F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160</a:t>
            </a:fld>
            <a:endParaRPr lang="en-US" altLang="en-US" sz="1000"/>
          </a:p>
        </p:txBody>
      </p:sp>
      <p:sp>
        <p:nvSpPr>
          <p:cNvPr id="458766" name="TextBox 1">
            <a:extLst>
              <a:ext uri="{FF2B5EF4-FFF2-40B4-BE49-F238E27FC236}">
                <a16:creationId xmlns:a16="http://schemas.microsoft.com/office/drawing/2014/main" id="{D3DC7DD7-1AC5-476F-B6D8-160DBD30D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3663950"/>
            <a:ext cx="8001000" cy="2676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Can a GCA pt present with an apparent cranial nerve palsy?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Yes</a:t>
            </a:r>
          </a:p>
          <a:p>
            <a:endParaRPr lang="en-US" altLang="en-US" sz="1400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0000FF"/>
                </a:solidFill>
              </a:rPr>
              <a:t>Which EOMs can be involved in creating the misalignment leading to diplopia?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Any of them</a:t>
            </a:r>
          </a:p>
          <a:p>
            <a:endParaRPr lang="en-US" altLang="en-US" sz="1400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0000FF"/>
                </a:solidFill>
              </a:rPr>
              <a:t>Of the following, which apparent CN palsy can be a manifestation of GCA: CN3, CN4, and/or CN6?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All of them</a:t>
            </a: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You keep saying ‘</a:t>
            </a:r>
            <a:r>
              <a:rPr lang="en-US" altLang="en-US" sz="1400">
                <a:solidFill>
                  <a:srgbClr val="FFFF00"/>
                </a:solidFill>
              </a:rPr>
              <a:t>apparent’</a:t>
            </a:r>
            <a:r>
              <a:rPr lang="en-US" altLang="en-US" sz="1400" i="1">
                <a:solidFill>
                  <a:srgbClr val="FFFF00"/>
                </a:solidFill>
              </a:rPr>
              <a:t> CN palsy. Why the equivocation?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Because EOM palsy secondary to GCA is much more likely to result from hypoperfusion of the muscle(s) involved rather than infarction of a cranial nerve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471FDF4-2312-4AF3-BC00-521C8B257BD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A4C106B7-03A7-4862-B20F-0F762ECAE2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--Diplopia</a:t>
            </a:r>
          </a:p>
        </p:txBody>
      </p:sp>
      <p:sp>
        <p:nvSpPr>
          <p:cNvPr id="460804" name="Text Box 3">
            <a:extLst>
              <a:ext uri="{FF2B5EF4-FFF2-40B4-BE49-F238E27FC236}">
                <a16:creationId xmlns:a16="http://schemas.microsoft.com/office/drawing/2014/main" id="{37572BE8-0417-4365-983D-6BC19737B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60805" name="Text Box 4">
            <a:extLst>
              <a:ext uri="{FF2B5EF4-FFF2-40B4-BE49-F238E27FC236}">
                <a16:creationId xmlns:a16="http://schemas.microsoft.com/office/drawing/2014/main" id="{E26FA1CB-AB0A-4761-BA24-1A4945BA1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60806" name="Text Box 5">
            <a:extLst>
              <a:ext uri="{FF2B5EF4-FFF2-40B4-BE49-F238E27FC236}">
                <a16:creationId xmlns:a16="http://schemas.microsoft.com/office/drawing/2014/main" id="{38189F75-4A7A-43C7-86B6-266377B85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60807" name="Text Box 6">
            <a:extLst>
              <a:ext uri="{FF2B5EF4-FFF2-40B4-BE49-F238E27FC236}">
                <a16:creationId xmlns:a16="http://schemas.microsoft.com/office/drawing/2014/main" id="{2450808C-1FDD-420F-962C-64799D770F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60808" name="Text Box 7">
            <a:extLst>
              <a:ext uri="{FF2B5EF4-FFF2-40B4-BE49-F238E27FC236}">
                <a16:creationId xmlns:a16="http://schemas.microsoft.com/office/drawing/2014/main" id="{8D70C394-D2F8-495F-A442-B709C9158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60809" name="Line 8">
            <a:extLst>
              <a:ext uri="{FF2B5EF4-FFF2-40B4-BE49-F238E27FC236}">
                <a16:creationId xmlns:a16="http://schemas.microsoft.com/office/drawing/2014/main" id="{E10B10FA-9AE8-4FD1-BD8B-CAEC89D123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10" name="Line 9">
            <a:extLst>
              <a:ext uri="{FF2B5EF4-FFF2-40B4-BE49-F238E27FC236}">
                <a16:creationId xmlns:a16="http://schemas.microsoft.com/office/drawing/2014/main" id="{35228D01-87DC-4CAF-A684-960AFC3F9C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11" name="Line 10">
            <a:extLst>
              <a:ext uri="{FF2B5EF4-FFF2-40B4-BE49-F238E27FC236}">
                <a16:creationId xmlns:a16="http://schemas.microsoft.com/office/drawing/2014/main" id="{120F6355-F588-4489-AD6F-483ACD6185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12" name="Line 11">
            <a:extLst>
              <a:ext uri="{FF2B5EF4-FFF2-40B4-BE49-F238E27FC236}">
                <a16:creationId xmlns:a16="http://schemas.microsoft.com/office/drawing/2014/main" id="{DD993E9E-1F0F-49CC-872A-C526A56ECA1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13" name="Slide Number Placeholder 1">
            <a:extLst>
              <a:ext uri="{FF2B5EF4-FFF2-40B4-BE49-F238E27FC236}">
                <a16:creationId xmlns:a16="http://schemas.microsoft.com/office/drawing/2014/main" id="{E1821041-6BA6-4C73-A8F1-56E764F856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83D0C08-5A67-42D3-8648-97F674AAE24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161</a:t>
            </a:fld>
            <a:endParaRPr lang="en-US" altLang="en-US" sz="1000"/>
          </a:p>
        </p:txBody>
      </p:sp>
      <p:sp>
        <p:nvSpPr>
          <p:cNvPr id="460814" name="TextBox 1">
            <a:extLst>
              <a:ext uri="{FF2B5EF4-FFF2-40B4-BE49-F238E27FC236}">
                <a16:creationId xmlns:a16="http://schemas.microsoft.com/office/drawing/2014/main" id="{F0E0A067-D1EA-424C-A3D8-E5EAA1A5BB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3663950"/>
            <a:ext cx="8001000" cy="2676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Can a GCA pt present with an apparent cranial nerve palsy?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Yes</a:t>
            </a:r>
          </a:p>
          <a:p>
            <a:endParaRPr lang="en-US" altLang="en-US" sz="1400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0000FF"/>
                </a:solidFill>
              </a:rPr>
              <a:t>Which EOMs can be involved in creating the misalignment leading to diplopia?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Any of them</a:t>
            </a:r>
          </a:p>
          <a:p>
            <a:endParaRPr lang="en-US" altLang="en-US" sz="1400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0000FF"/>
                </a:solidFill>
              </a:rPr>
              <a:t>Of the following, which apparent CN palsy can be a manifestation of GCA: CN3, CN4, and/or CN6?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All of them</a:t>
            </a:r>
            <a:endParaRPr lang="en-US" altLang="en-US" sz="1400">
              <a:solidFill>
                <a:srgbClr val="FFFF00"/>
              </a:solidFill>
            </a:endParaRPr>
          </a:p>
          <a:p>
            <a:endParaRPr lang="en-US" altLang="en-US" sz="1400">
              <a:solidFill>
                <a:srgbClr val="FFFF00"/>
              </a:solidFill>
            </a:endParaRPr>
          </a:p>
          <a:p>
            <a:r>
              <a:rPr lang="en-US" altLang="en-US" sz="1400" i="1">
                <a:solidFill>
                  <a:srgbClr val="FFFF00"/>
                </a:solidFill>
              </a:rPr>
              <a:t>You keep saying ‘</a:t>
            </a:r>
            <a:r>
              <a:rPr lang="en-US" altLang="en-US" sz="1400">
                <a:solidFill>
                  <a:srgbClr val="FFFF00"/>
                </a:solidFill>
              </a:rPr>
              <a:t>apparent’</a:t>
            </a:r>
            <a:r>
              <a:rPr lang="en-US" altLang="en-US" sz="1400" i="1">
                <a:solidFill>
                  <a:srgbClr val="FFFF00"/>
                </a:solidFill>
              </a:rPr>
              <a:t> CN palsy. Why the equivocation?</a:t>
            </a:r>
          </a:p>
          <a:p>
            <a:r>
              <a:rPr lang="en-US" altLang="en-US" sz="1400">
                <a:solidFill>
                  <a:srgbClr val="FFFF00"/>
                </a:solidFill>
              </a:rPr>
              <a:t>Because EOM palsy secondary to GCA is much more likely to result from hypoperfusion of the muscle(s) involved rather than infarction of a cranial nerve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0C6AB6E-4BA2-4410-99C1-D15F1994348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8FEB2918-A491-41BC-BEBB-B6C2FE244D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--Diplopia</a:t>
            </a:r>
          </a:p>
        </p:txBody>
      </p:sp>
      <p:sp>
        <p:nvSpPr>
          <p:cNvPr id="462852" name="Text Box 3">
            <a:extLst>
              <a:ext uri="{FF2B5EF4-FFF2-40B4-BE49-F238E27FC236}">
                <a16:creationId xmlns:a16="http://schemas.microsoft.com/office/drawing/2014/main" id="{F9AD9A63-8B95-4A91-B9BC-5BFB94597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62853" name="Text Box 4">
            <a:extLst>
              <a:ext uri="{FF2B5EF4-FFF2-40B4-BE49-F238E27FC236}">
                <a16:creationId xmlns:a16="http://schemas.microsoft.com/office/drawing/2014/main" id="{B7EAAEAC-134F-44D3-8FAA-CD823D4197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62854" name="Text Box 5">
            <a:extLst>
              <a:ext uri="{FF2B5EF4-FFF2-40B4-BE49-F238E27FC236}">
                <a16:creationId xmlns:a16="http://schemas.microsoft.com/office/drawing/2014/main" id="{2ED0E388-E4E7-4209-A872-66D710744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62855" name="Text Box 6">
            <a:extLst>
              <a:ext uri="{FF2B5EF4-FFF2-40B4-BE49-F238E27FC236}">
                <a16:creationId xmlns:a16="http://schemas.microsoft.com/office/drawing/2014/main" id="{34FC4159-2270-46AB-A1B4-715335AC0B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62856" name="Text Box 7">
            <a:extLst>
              <a:ext uri="{FF2B5EF4-FFF2-40B4-BE49-F238E27FC236}">
                <a16:creationId xmlns:a16="http://schemas.microsoft.com/office/drawing/2014/main" id="{450EC1C8-04EE-4AA9-89CD-DDCF4F5038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62857" name="Line 8">
            <a:extLst>
              <a:ext uri="{FF2B5EF4-FFF2-40B4-BE49-F238E27FC236}">
                <a16:creationId xmlns:a16="http://schemas.microsoft.com/office/drawing/2014/main" id="{444A37A6-3776-4F7E-9813-303E5745D0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858" name="Line 9">
            <a:extLst>
              <a:ext uri="{FF2B5EF4-FFF2-40B4-BE49-F238E27FC236}">
                <a16:creationId xmlns:a16="http://schemas.microsoft.com/office/drawing/2014/main" id="{7E492BBA-753D-4AC8-A128-4960909EAA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859" name="Line 10">
            <a:extLst>
              <a:ext uri="{FF2B5EF4-FFF2-40B4-BE49-F238E27FC236}">
                <a16:creationId xmlns:a16="http://schemas.microsoft.com/office/drawing/2014/main" id="{1C704FAE-DC6A-4757-8F25-45C45DB74D2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860" name="Line 11">
            <a:extLst>
              <a:ext uri="{FF2B5EF4-FFF2-40B4-BE49-F238E27FC236}">
                <a16:creationId xmlns:a16="http://schemas.microsoft.com/office/drawing/2014/main" id="{9273A4C4-5562-4C3D-94C9-D62DBAD0785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861" name="Slide Number Placeholder 1">
            <a:extLst>
              <a:ext uri="{FF2B5EF4-FFF2-40B4-BE49-F238E27FC236}">
                <a16:creationId xmlns:a16="http://schemas.microsoft.com/office/drawing/2014/main" id="{00AD8D89-5F30-48F3-B97E-D039F370DE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AA11B38-B0C2-4292-A882-CF223C74E28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162</a:t>
            </a:fld>
            <a:endParaRPr lang="en-US" altLang="en-US" sz="1000"/>
          </a:p>
        </p:txBody>
      </p:sp>
      <p:sp>
        <p:nvSpPr>
          <p:cNvPr id="462862" name="TextBox 1">
            <a:extLst>
              <a:ext uri="{FF2B5EF4-FFF2-40B4-BE49-F238E27FC236}">
                <a16:creationId xmlns:a16="http://schemas.microsoft.com/office/drawing/2014/main" id="{26137844-BD2E-4036-BEF0-D05CC5EFC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3663950"/>
            <a:ext cx="8001000" cy="2676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Can a GCA pt present with an apparent cranial nerve palsy?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Yes</a:t>
            </a:r>
          </a:p>
          <a:p>
            <a:endParaRPr lang="en-US" altLang="en-US" sz="1400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0000FF"/>
                </a:solidFill>
              </a:rPr>
              <a:t>Which EOMs can be involved in creating the misalignment leading to diplopia?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Any of them</a:t>
            </a:r>
          </a:p>
          <a:p>
            <a:endParaRPr lang="en-US" altLang="en-US" sz="1400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0000FF"/>
                </a:solidFill>
              </a:rPr>
              <a:t>Of the following, which apparent CN palsy can be a manifestation of GCA: CN3, CN4, and/or CN6?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All of them</a:t>
            </a:r>
          </a:p>
          <a:p>
            <a:endParaRPr lang="en-US" altLang="en-US" sz="1400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0000FF"/>
                </a:solidFill>
              </a:rPr>
              <a:t>You keep saying ‘</a:t>
            </a:r>
            <a:r>
              <a:rPr lang="en-US" altLang="en-US" sz="1400">
                <a:solidFill>
                  <a:srgbClr val="0000FF"/>
                </a:solidFill>
              </a:rPr>
              <a:t>apparent’</a:t>
            </a:r>
            <a:r>
              <a:rPr lang="en-US" altLang="en-US" sz="1400" i="1">
                <a:solidFill>
                  <a:srgbClr val="0000FF"/>
                </a:solidFill>
              </a:rPr>
              <a:t> CN palsy. Why the equivocation?</a:t>
            </a:r>
            <a:endParaRPr lang="en-US" altLang="en-US" sz="1400" i="1">
              <a:solidFill>
                <a:srgbClr val="FFFF00"/>
              </a:solidFill>
            </a:endParaRPr>
          </a:p>
          <a:p>
            <a:r>
              <a:rPr lang="en-US" altLang="en-US" sz="1400">
                <a:solidFill>
                  <a:srgbClr val="FFFF00"/>
                </a:solidFill>
              </a:rPr>
              <a:t>Because EOM palsy secondary to GCA is much more likely to result from hypoperfusion of the muscle(s) involved rather than infarction of a cranial nerve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361354F-FCC8-440D-B361-2D09FC6D06D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CE7EDDE2-117F-49B3-A906-DF0D1C791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--Diplopia</a:t>
            </a:r>
          </a:p>
        </p:txBody>
      </p:sp>
      <p:sp>
        <p:nvSpPr>
          <p:cNvPr id="464900" name="Text Box 3">
            <a:extLst>
              <a:ext uri="{FF2B5EF4-FFF2-40B4-BE49-F238E27FC236}">
                <a16:creationId xmlns:a16="http://schemas.microsoft.com/office/drawing/2014/main" id="{B85872A3-43F4-40B1-8F40-62D75ADA6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64901" name="Text Box 4">
            <a:extLst>
              <a:ext uri="{FF2B5EF4-FFF2-40B4-BE49-F238E27FC236}">
                <a16:creationId xmlns:a16="http://schemas.microsoft.com/office/drawing/2014/main" id="{4FC89AC0-B57B-4DE8-A750-E2BDA8F34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64902" name="Text Box 5">
            <a:extLst>
              <a:ext uri="{FF2B5EF4-FFF2-40B4-BE49-F238E27FC236}">
                <a16:creationId xmlns:a16="http://schemas.microsoft.com/office/drawing/2014/main" id="{C8E67F65-B4DC-4014-A0E5-7A77C09F1F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64903" name="Text Box 6">
            <a:extLst>
              <a:ext uri="{FF2B5EF4-FFF2-40B4-BE49-F238E27FC236}">
                <a16:creationId xmlns:a16="http://schemas.microsoft.com/office/drawing/2014/main" id="{69CA2E36-E702-4581-8D13-2DE674D01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64904" name="Text Box 7">
            <a:extLst>
              <a:ext uri="{FF2B5EF4-FFF2-40B4-BE49-F238E27FC236}">
                <a16:creationId xmlns:a16="http://schemas.microsoft.com/office/drawing/2014/main" id="{4D133A05-327E-466A-9486-2885CBF30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64905" name="Line 8">
            <a:extLst>
              <a:ext uri="{FF2B5EF4-FFF2-40B4-BE49-F238E27FC236}">
                <a16:creationId xmlns:a16="http://schemas.microsoft.com/office/drawing/2014/main" id="{F270BFA8-8A8F-43C4-8B7C-DC0F6D6424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4906" name="Line 9">
            <a:extLst>
              <a:ext uri="{FF2B5EF4-FFF2-40B4-BE49-F238E27FC236}">
                <a16:creationId xmlns:a16="http://schemas.microsoft.com/office/drawing/2014/main" id="{6C1457EB-9B08-4525-B000-D6044F4CFD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4907" name="Line 10">
            <a:extLst>
              <a:ext uri="{FF2B5EF4-FFF2-40B4-BE49-F238E27FC236}">
                <a16:creationId xmlns:a16="http://schemas.microsoft.com/office/drawing/2014/main" id="{138B0357-E605-468E-9076-D55C73A72EF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4908" name="Line 11">
            <a:extLst>
              <a:ext uri="{FF2B5EF4-FFF2-40B4-BE49-F238E27FC236}">
                <a16:creationId xmlns:a16="http://schemas.microsoft.com/office/drawing/2014/main" id="{B3A29ADD-F6A1-4307-9278-FDC98BEA45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4909" name="Slide Number Placeholder 1">
            <a:extLst>
              <a:ext uri="{FF2B5EF4-FFF2-40B4-BE49-F238E27FC236}">
                <a16:creationId xmlns:a16="http://schemas.microsoft.com/office/drawing/2014/main" id="{414FC0EE-057F-41C9-9D9B-995E3E82C1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4E81CE1-1827-4C4F-9D84-D7D83F67DA0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163</a:t>
            </a:fld>
            <a:endParaRPr lang="en-US" altLang="en-US" sz="1000"/>
          </a:p>
        </p:txBody>
      </p:sp>
      <p:sp>
        <p:nvSpPr>
          <p:cNvPr id="464910" name="TextBox 1">
            <a:extLst>
              <a:ext uri="{FF2B5EF4-FFF2-40B4-BE49-F238E27FC236}">
                <a16:creationId xmlns:a16="http://schemas.microsoft.com/office/drawing/2014/main" id="{34DD78C9-9D03-46ED-83E1-B0C71660E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3663950"/>
            <a:ext cx="8001000" cy="2676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 dirty="0">
                <a:solidFill>
                  <a:srgbClr val="0000FF"/>
                </a:solidFill>
              </a:rPr>
              <a:t>Can a GCA </a:t>
            </a:r>
            <a:r>
              <a:rPr lang="en-US" altLang="en-US" sz="1400" i="1" dirty="0" err="1">
                <a:solidFill>
                  <a:srgbClr val="0000FF"/>
                </a:solidFill>
              </a:rPr>
              <a:t>pt</a:t>
            </a:r>
            <a:r>
              <a:rPr lang="en-US" altLang="en-US" sz="1400" i="1" dirty="0">
                <a:solidFill>
                  <a:srgbClr val="0000FF"/>
                </a:solidFill>
              </a:rPr>
              <a:t> present with an apparent cranial nerve palsy?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Yes</a:t>
            </a:r>
          </a:p>
          <a:p>
            <a:endParaRPr lang="en-US" altLang="en-US" sz="1400" dirty="0">
              <a:solidFill>
                <a:srgbClr val="0000FF"/>
              </a:solidFill>
            </a:endParaRPr>
          </a:p>
          <a:p>
            <a:r>
              <a:rPr lang="en-US" altLang="en-US" sz="1400" i="1" dirty="0">
                <a:solidFill>
                  <a:srgbClr val="0000FF"/>
                </a:solidFill>
              </a:rPr>
              <a:t>Which EOMs can be involved in creating the misalignment leading to diplopia?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Any of them</a:t>
            </a:r>
          </a:p>
          <a:p>
            <a:endParaRPr lang="en-US" altLang="en-US" sz="1400" dirty="0">
              <a:solidFill>
                <a:srgbClr val="0000FF"/>
              </a:solidFill>
            </a:endParaRPr>
          </a:p>
          <a:p>
            <a:r>
              <a:rPr lang="en-US" altLang="en-US" sz="1400" i="1" dirty="0">
                <a:solidFill>
                  <a:srgbClr val="0000FF"/>
                </a:solidFill>
              </a:rPr>
              <a:t>Of the following, which apparent CN palsy can be a manifestation of GCA: CN3, CN4, and/or CN6?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All of them</a:t>
            </a:r>
          </a:p>
          <a:p>
            <a:endParaRPr lang="en-US" altLang="en-US" sz="1400" dirty="0">
              <a:solidFill>
                <a:srgbClr val="0000FF"/>
              </a:solidFill>
            </a:endParaRPr>
          </a:p>
          <a:p>
            <a:r>
              <a:rPr lang="en-US" altLang="en-US" sz="1400" i="1" dirty="0">
                <a:solidFill>
                  <a:srgbClr val="0000FF"/>
                </a:solidFill>
              </a:rPr>
              <a:t>You keep saying ‘</a:t>
            </a:r>
            <a:r>
              <a:rPr lang="en-US" altLang="en-US" sz="1400" dirty="0">
                <a:solidFill>
                  <a:srgbClr val="0000FF"/>
                </a:solidFill>
              </a:rPr>
              <a:t>apparent’</a:t>
            </a:r>
            <a:r>
              <a:rPr lang="en-US" altLang="en-US" sz="1400" i="1" dirty="0">
                <a:solidFill>
                  <a:srgbClr val="0000FF"/>
                </a:solidFill>
              </a:rPr>
              <a:t> CN palsy. Why the equivocation?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Because EOM palsy secondary to GCA is much more likely to result from hypoperfusion of the muscle(s) involved rather than infarction of a cranial nerve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11AFBD8-5D97-45FC-BE1C-B0A1CF9F362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C61072BB-3769-4981-A9C2-990EA85AD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--Diplopia</a:t>
            </a:r>
          </a:p>
        </p:txBody>
      </p:sp>
      <p:sp>
        <p:nvSpPr>
          <p:cNvPr id="466948" name="Text Box 3">
            <a:extLst>
              <a:ext uri="{FF2B5EF4-FFF2-40B4-BE49-F238E27FC236}">
                <a16:creationId xmlns:a16="http://schemas.microsoft.com/office/drawing/2014/main" id="{087AA4F1-1CA6-4DFC-A5DC-90EA062746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66949" name="Text Box 4">
            <a:extLst>
              <a:ext uri="{FF2B5EF4-FFF2-40B4-BE49-F238E27FC236}">
                <a16:creationId xmlns:a16="http://schemas.microsoft.com/office/drawing/2014/main" id="{6193DDCA-424C-47AC-9A10-808D92440F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66950" name="Text Box 5">
            <a:extLst>
              <a:ext uri="{FF2B5EF4-FFF2-40B4-BE49-F238E27FC236}">
                <a16:creationId xmlns:a16="http://schemas.microsoft.com/office/drawing/2014/main" id="{7114A26C-D574-454F-A91B-0797F5E70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66951" name="Text Box 6">
            <a:extLst>
              <a:ext uri="{FF2B5EF4-FFF2-40B4-BE49-F238E27FC236}">
                <a16:creationId xmlns:a16="http://schemas.microsoft.com/office/drawing/2014/main" id="{690E977F-FD2B-4A99-9410-BC6B8078E3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66952" name="Text Box 7">
            <a:extLst>
              <a:ext uri="{FF2B5EF4-FFF2-40B4-BE49-F238E27FC236}">
                <a16:creationId xmlns:a16="http://schemas.microsoft.com/office/drawing/2014/main" id="{ADE22A52-FA65-4701-BE5E-22ED6D72E8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66953" name="Line 8">
            <a:extLst>
              <a:ext uri="{FF2B5EF4-FFF2-40B4-BE49-F238E27FC236}">
                <a16:creationId xmlns:a16="http://schemas.microsoft.com/office/drawing/2014/main" id="{726DCCE6-09C0-4698-92E4-6465CB916B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6954" name="Line 9">
            <a:extLst>
              <a:ext uri="{FF2B5EF4-FFF2-40B4-BE49-F238E27FC236}">
                <a16:creationId xmlns:a16="http://schemas.microsoft.com/office/drawing/2014/main" id="{1BE1802B-8C1E-4192-9FB3-197BA80100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6955" name="Line 10">
            <a:extLst>
              <a:ext uri="{FF2B5EF4-FFF2-40B4-BE49-F238E27FC236}">
                <a16:creationId xmlns:a16="http://schemas.microsoft.com/office/drawing/2014/main" id="{415D356C-33C3-44C4-B923-A9894C2B3A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6956" name="Line 11">
            <a:extLst>
              <a:ext uri="{FF2B5EF4-FFF2-40B4-BE49-F238E27FC236}">
                <a16:creationId xmlns:a16="http://schemas.microsoft.com/office/drawing/2014/main" id="{18E76F96-9F0D-4631-94F1-ECFA53D3E0D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6957" name="Slide Number Placeholder 1">
            <a:extLst>
              <a:ext uri="{FF2B5EF4-FFF2-40B4-BE49-F238E27FC236}">
                <a16:creationId xmlns:a16="http://schemas.microsoft.com/office/drawing/2014/main" id="{59FE8BE3-18F2-4E14-9E27-35FB8385A8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57E2DB7-2803-4010-80DE-19E7353CF68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164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A9B3564-62B1-4639-99CB-FC029CEF7AAD}"/>
              </a:ext>
            </a:extLst>
          </p:cNvPr>
          <p:cNvSpPr txBox="1"/>
          <p:nvPr/>
        </p:nvSpPr>
        <p:spPr>
          <a:xfrm>
            <a:off x="609600" y="3663950"/>
            <a:ext cx="8001000" cy="2676525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Can a GCA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present with an apparent cranial nerve palsy?</a:t>
            </a:r>
          </a:p>
          <a:p>
            <a:pPr>
              <a:defRPr/>
            </a:pP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Yes</a:t>
            </a:r>
          </a:p>
          <a:p>
            <a:pPr>
              <a:defRPr/>
            </a:pPr>
            <a:endParaRPr 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>
              <a:defRPr/>
            </a:pP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Which EOMs can be involved in creating the misalignment leading to diplopia?</a:t>
            </a:r>
          </a:p>
          <a:p>
            <a:pPr>
              <a:defRPr/>
            </a:pP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Any of them</a:t>
            </a:r>
          </a:p>
          <a:p>
            <a:pPr>
              <a:defRPr/>
            </a:pPr>
            <a:endParaRPr 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>
              <a:defRPr/>
            </a:pP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Of the following, which apparent CN palsy can be a manifestation of GCA: CN3, CN4, and/or CN6?</a:t>
            </a:r>
          </a:p>
          <a:p>
            <a:pPr>
              <a:defRPr/>
            </a:pP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All of them</a:t>
            </a:r>
          </a:p>
          <a:p>
            <a:pPr>
              <a:defRPr/>
            </a:pPr>
            <a:endParaRPr 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>
              <a:defRPr/>
            </a:pP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You keep saying ‘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apparent’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CN palsy. Why the equivocation?</a:t>
            </a:r>
          </a:p>
          <a:p>
            <a:pPr>
              <a:defRPr/>
            </a:pP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Because </a:t>
            </a:r>
            <a:r>
              <a:rPr lang="en-US" sz="1400" b="1" dirty="0">
                <a:solidFill>
                  <a:srgbClr val="0000FF"/>
                </a:solidFill>
              </a:rPr>
              <a:t>EOM palsy secondary to GCA is much more likely to result from </a:t>
            </a:r>
            <a:r>
              <a:rPr lang="en-US" sz="1400" b="1" dirty="0" err="1">
                <a:solidFill>
                  <a:srgbClr val="0000FF"/>
                </a:solidFill>
              </a:rPr>
              <a:t>hypoperfusion</a:t>
            </a:r>
            <a:r>
              <a:rPr lang="en-US" sz="1400" b="1" dirty="0">
                <a:solidFill>
                  <a:srgbClr val="0000FF"/>
                </a:solidFill>
              </a:rPr>
              <a:t> of the muscle(s) involved rather than infarction of a cranial nerve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81578C2-397A-449F-B84B-344C3BC7DF2C}"/>
              </a:ext>
            </a:extLst>
          </p:cNvPr>
          <p:cNvSpPr txBox="1"/>
          <p:nvPr/>
        </p:nvSpPr>
        <p:spPr>
          <a:xfrm>
            <a:off x="1577975" y="4800600"/>
            <a:ext cx="6499225" cy="738664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400" i="1" dirty="0">
                <a:solidFill>
                  <a:srgbClr val="0000FF"/>
                </a:solidFill>
              </a:rPr>
              <a:t>Just to be clear--Are you saying GCA </a:t>
            </a:r>
            <a:r>
              <a:rPr lang="en-US" sz="1400" b="1" dirty="0">
                <a:solidFill>
                  <a:srgbClr val="0000FF"/>
                </a:solidFill>
              </a:rPr>
              <a:t>can’t</a:t>
            </a:r>
            <a:r>
              <a:rPr lang="en-US" sz="1400" i="1" dirty="0">
                <a:solidFill>
                  <a:srgbClr val="0000FF"/>
                </a:solidFill>
              </a:rPr>
              <a:t> cause an acute cranial-nerve palsy?</a:t>
            </a:r>
          </a:p>
          <a:p>
            <a:pPr>
              <a:defRPr/>
            </a:pPr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No, it definitely can. What I’m saying is </a:t>
            </a:r>
            <a:r>
              <a:rPr lang="en-US" sz="1400" u="sng" dirty="0">
                <a:solidFill>
                  <a:schemeClr val="accent5">
                    <a:lumMod val="75000"/>
                  </a:schemeClr>
                </a:solidFill>
              </a:rPr>
              <a:t>EOM palsy in GCA is more likely to be caused by infarction of the muscle itself rather than infarction of its nerve supply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0853B40-4D9D-413A-AF10-E1561231B75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6C49CFE7-9A12-40E8-8556-EFAF6DE41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--Diplopia</a:t>
            </a:r>
          </a:p>
        </p:txBody>
      </p:sp>
      <p:sp>
        <p:nvSpPr>
          <p:cNvPr id="468996" name="Text Box 3">
            <a:extLst>
              <a:ext uri="{FF2B5EF4-FFF2-40B4-BE49-F238E27FC236}">
                <a16:creationId xmlns:a16="http://schemas.microsoft.com/office/drawing/2014/main" id="{2F93E540-BEE2-468F-B712-4E97F589BD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68997" name="Text Box 4">
            <a:extLst>
              <a:ext uri="{FF2B5EF4-FFF2-40B4-BE49-F238E27FC236}">
                <a16:creationId xmlns:a16="http://schemas.microsoft.com/office/drawing/2014/main" id="{AA1E2CC7-12AB-43B5-A49C-0A178EF75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68998" name="Text Box 5">
            <a:extLst>
              <a:ext uri="{FF2B5EF4-FFF2-40B4-BE49-F238E27FC236}">
                <a16:creationId xmlns:a16="http://schemas.microsoft.com/office/drawing/2014/main" id="{C62112B2-E30F-4AE5-8999-95E89EAF0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68999" name="Text Box 6">
            <a:extLst>
              <a:ext uri="{FF2B5EF4-FFF2-40B4-BE49-F238E27FC236}">
                <a16:creationId xmlns:a16="http://schemas.microsoft.com/office/drawing/2014/main" id="{886EFDF7-AC46-47C8-B121-3E8AB2EF0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69000" name="Text Box 7">
            <a:extLst>
              <a:ext uri="{FF2B5EF4-FFF2-40B4-BE49-F238E27FC236}">
                <a16:creationId xmlns:a16="http://schemas.microsoft.com/office/drawing/2014/main" id="{A3DB0F22-CFA0-44EA-B8D5-B38617BE8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69001" name="Line 8">
            <a:extLst>
              <a:ext uri="{FF2B5EF4-FFF2-40B4-BE49-F238E27FC236}">
                <a16:creationId xmlns:a16="http://schemas.microsoft.com/office/drawing/2014/main" id="{865ABB9D-498F-4268-BBE1-4FC6B9874F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9002" name="Line 9">
            <a:extLst>
              <a:ext uri="{FF2B5EF4-FFF2-40B4-BE49-F238E27FC236}">
                <a16:creationId xmlns:a16="http://schemas.microsoft.com/office/drawing/2014/main" id="{B1281CFF-DD96-4554-A6C3-BEFEC65044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9003" name="Line 10">
            <a:extLst>
              <a:ext uri="{FF2B5EF4-FFF2-40B4-BE49-F238E27FC236}">
                <a16:creationId xmlns:a16="http://schemas.microsoft.com/office/drawing/2014/main" id="{45013021-8DB4-4082-AEDB-BAC7E9C1E3C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9004" name="Line 11">
            <a:extLst>
              <a:ext uri="{FF2B5EF4-FFF2-40B4-BE49-F238E27FC236}">
                <a16:creationId xmlns:a16="http://schemas.microsoft.com/office/drawing/2014/main" id="{960A26AB-AB8E-4DAF-81EF-E6B2EE5848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9005" name="Slide Number Placeholder 1">
            <a:extLst>
              <a:ext uri="{FF2B5EF4-FFF2-40B4-BE49-F238E27FC236}">
                <a16:creationId xmlns:a16="http://schemas.microsoft.com/office/drawing/2014/main" id="{8C26D0F0-F9E6-4B05-A7B9-D7ED9A11C3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7E53B2B-3910-4240-9164-2DA0DA1E984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165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073AD7E-784C-4033-83EF-0DE803881466}"/>
              </a:ext>
            </a:extLst>
          </p:cNvPr>
          <p:cNvSpPr txBox="1"/>
          <p:nvPr/>
        </p:nvSpPr>
        <p:spPr>
          <a:xfrm>
            <a:off x="609600" y="3663950"/>
            <a:ext cx="8001000" cy="2676525"/>
          </a:xfrm>
          <a:prstGeom prst="rect">
            <a:avLst/>
          </a:prstGeom>
          <a:solidFill>
            <a:srgbClr val="FFFF00"/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Can a GCA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present with an apparent cranial nerve palsy?</a:t>
            </a:r>
          </a:p>
          <a:p>
            <a:pPr>
              <a:defRPr/>
            </a:pP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Yes</a:t>
            </a:r>
          </a:p>
          <a:p>
            <a:pPr>
              <a:defRPr/>
            </a:pPr>
            <a:endParaRPr 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>
              <a:defRPr/>
            </a:pP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Which EOMs can be involved in creating the misalignment leading to diplopia?</a:t>
            </a:r>
          </a:p>
          <a:p>
            <a:pPr>
              <a:defRPr/>
            </a:pP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Any of them</a:t>
            </a:r>
          </a:p>
          <a:p>
            <a:pPr>
              <a:defRPr/>
            </a:pPr>
            <a:endParaRPr 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>
              <a:defRPr/>
            </a:pP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Of the following, which apparent CN palsy can be a manifestation of GCA: CN3, CN4, and/or CN6?</a:t>
            </a:r>
          </a:p>
          <a:p>
            <a:pPr>
              <a:defRPr/>
            </a:pP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All of them</a:t>
            </a:r>
          </a:p>
          <a:p>
            <a:pPr>
              <a:defRPr/>
            </a:pPr>
            <a:endParaRPr 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>
              <a:defRPr/>
            </a:pP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You keep saying ‘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apparent’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CN palsy. Why the equivocation?</a:t>
            </a:r>
          </a:p>
          <a:p>
            <a:pPr>
              <a:defRPr/>
            </a:pP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Because </a:t>
            </a:r>
            <a:r>
              <a:rPr lang="en-US" sz="1400" b="1" dirty="0">
                <a:solidFill>
                  <a:srgbClr val="0000FF"/>
                </a:solidFill>
              </a:rPr>
              <a:t>EOM palsy secondary to GCA is much more likely to result from </a:t>
            </a:r>
            <a:r>
              <a:rPr lang="en-US" sz="1400" b="1" dirty="0" err="1">
                <a:solidFill>
                  <a:srgbClr val="0000FF"/>
                </a:solidFill>
              </a:rPr>
              <a:t>hypoperfusion</a:t>
            </a:r>
            <a:r>
              <a:rPr lang="en-US" sz="1400" b="1" dirty="0">
                <a:solidFill>
                  <a:srgbClr val="0000FF"/>
                </a:solidFill>
              </a:rPr>
              <a:t> of the muscle(s) involved rather than infarction of a cranial nerve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C6B4E4-D6A0-496E-8551-C6397B15E4D5}"/>
              </a:ext>
            </a:extLst>
          </p:cNvPr>
          <p:cNvSpPr txBox="1"/>
          <p:nvPr/>
        </p:nvSpPr>
        <p:spPr>
          <a:xfrm>
            <a:off x="1577975" y="4800600"/>
            <a:ext cx="6499225" cy="738664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400" i="1" dirty="0">
                <a:solidFill>
                  <a:srgbClr val="0000FF"/>
                </a:solidFill>
              </a:rPr>
              <a:t>Just to be clear--Are you saying GCA </a:t>
            </a:r>
            <a:r>
              <a:rPr lang="en-US" sz="1400" b="1" dirty="0">
                <a:solidFill>
                  <a:srgbClr val="0000FF"/>
                </a:solidFill>
              </a:rPr>
              <a:t>can’t</a:t>
            </a:r>
            <a:r>
              <a:rPr lang="en-US" sz="1400" i="1" dirty="0">
                <a:solidFill>
                  <a:srgbClr val="0000FF"/>
                </a:solidFill>
              </a:rPr>
              <a:t> cause an acute cranial-nerve palsy?</a:t>
            </a:r>
          </a:p>
          <a:p>
            <a:pPr>
              <a:defRPr/>
            </a:pPr>
            <a:r>
              <a:rPr lang="en-US" sz="1400" dirty="0">
                <a:solidFill>
                  <a:srgbClr val="0000FF"/>
                </a:solidFill>
              </a:rPr>
              <a:t>No, it definitely can. What I’m saying is </a:t>
            </a:r>
            <a:r>
              <a:rPr lang="en-US" sz="1400" u="sng" dirty="0">
                <a:solidFill>
                  <a:srgbClr val="0000FF"/>
                </a:solidFill>
              </a:rPr>
              <a:t>EOM palsy in GCA is more likely to be caused by infarction of the muscle itself rather than infarction of its nerve supply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652070B-217A-4E4C-900E-EF5BB0DD17D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6F1A0D82-C103-47D4-9E36-3B6233546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rgbClr val="0000FF"/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71044" name="Text Box 3">
            <a:extLst>
              <a:ext uri="{FF2B5EF4-FFF2-40B4-BE49-F238E27FC236}">
                <a16:creationId xmlns:a16="http://schemas.microsoft.com/office/drawing/2014/main" id="{42AA77E5-07FB-4038-A3A0-85E01C79C3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71045" name="Text Box 4">
            <a:extLst>
              <a:ext uri="{FF2B5EF4-FFF2-40B4-BE49-F238E27FC236}">
                <a16:creationId xmlns:a16="http://schemas.microsoft.com/office/drawing/2014/main" id="{B53B218C-504B-46EF-AE2A-287EE37CC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71046" name="Text Box 5">
            <a:extLst>
              <a:ext uri="{FF2B5EF4-FFF2-40B4-BE49-F238E27FC236}">
                <a16:creationId xmlns:a16="http://schemas.microsoft.com/office/drawing/2014/main" id="{FAD1607F-CECD-4900-8461-37F9DBF83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71047" name="Text Box 6">
            <a:extLst>
              <a:ext uri="{FF2B5EF4-FFF2-40B4-BE49-F238E27FC236}">
                <a16:creationId xmlns:a16="http://schemas.microsoft.com/office/drawing/2014/main" id="{F06277C6-A8E4-48C9-9C43-67AE0542B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71048" name="Text Box 7">
            <a:extLst>
              <a:ext uri="{FF2B5EF4-FFF2-40B4-BE49-F238E27FC236}">
                <a16:creationId xmlns:a16="http://schemas.microsoft.com/office/drawing/2014/main" id="{AB5FFD3D-88F2-4172-8CBD-AFA31EA94A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71049" name="Line 8">
            <a:extLst>
              <a:ext uri="{FF2B5EF4-FFF2-40B4-BE49-F238E27FC236}">
                <a16:creationId xmlns:a16="http://schemas.microsoft.com/office/drawing/2014/main" id="{A32F5635-763D-49A7-873D-57C2C6EDC1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50" name="Line 9">
            <a:extLst>
              <a:ext uri="{FF2B5EF4-FFF2-40B4-BE49-F238E27FC236}">
                <a16:creationId xmlns:a16="http://schemas.microsoft.com/office/drawing/2014/main" id="{9CF4D88F-ECB7-4E1B-8436-7FC04B35B6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51" name="Line 10">
            <a:extLst>
              <a:ext uri="{FF2B5EF4-FFF2-40B4-BE49-F238E27FC236}">
                <a16:creationId xmlns:a16="http://schemas.microsoft.com/office/drawing/2014/main" id="{34D49D43-C6F1-45A0-A334-00C55319ECC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52" name="Line 11">
            <a:extLst>
              <a:ext uri="{FF2B5EF4-FFF2-40B4-BE49-F238E27FC236}">
                <a16:creationId xmlns:a16="http://schemas.microsoft.com/office/drawing/2014/main" id="{8C1BA7F0-22F8-45C1-94F4-05D9DE95193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53" name="Text Box 13">
            <a:extLst>
              <a:ext uri="{FF2B5EF4-FFF2-40B4-BE49-F238E27FC236}">
                <a16:creationId xmlns:a16="http://schemas.microsoft.com/office/drawing/2014/main" id="{CB004955-B668-44E6-B49A-72B30E884E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5502275"/>
            <a:ext cx="5595938" cy="523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Finally, in what other </a:t>
            </a:r>
            <a:r>
              <a:rPr lang="en-US" altLang="en-US" sz="1400" i="1" dirty="0" err="1">
                <a:solidFill>
                  <a:schemeClr val="bg1"/>
                </a:solidFill>
              </a:rPr>
              <a:t>bodypart</a:t>
            </a:r>
            <a:r>
              <a:rPr lang="en-US" altLang="en-US" sz="1400" i="1" dirty="0">
                <a:solidFill>
                  <a:schemeClr val="bg1"/>
                </a:solidFill>
              </a:rPr>
              <a:t> do GCA pts report experiencing pain?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</a:rPr>
              <a:t>Many GCA pts c/o </a:t>
            </a:r>
            <a:r>
              <a:rPr lang="en-US" altLang="en-US" sz="1400" b="1" dirty="0">
                <a:solidFill>
                  <a:srgbClr val="000000"/>
                </a:solidFill>
              </a:rPr>
              <a:t>neck pain</a:t>
            </a:r>
            <a:r>
              <a:rPr lang="en-US" altLang="en-US" sz="1400" dirty="0">
                <a:solidFill>
                  <a:srgbClr val="000000"/>
                </a:solidFill>
              </a:rPr>
              <a:t>, which may be part of their PMR</a:t>
            </a:r>
            <a:endParaRPr lang="en-US" altLang="en-US" sz="1400" b="1" dirty="0">
              <a:solidFill>
                <a:srgbClr val="000000"/>
              </a:solidFill>
            </a:endParaRPr>
          </a:p>
        </p:txBody>
      </p:sp>
      <p:sp>
        <p:nvSpPr>
          <p:cNvPr id="471054" name="Slide Number Placeholder 1">
            <a:extLst>
              <a:ext uri="{FF2B5EF4-FFF2-40B4-BE49-F238E27FC236}">
                <a16:creationId xmlns:a16="http://schemas.microsoft.com/office/drawing/2014/main" id="{4306811D-11E9-430A-A4F3-FC44AF6AFF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20EBEA4-33AB-47D1-A806-90DD2901FBF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166</a:t>
            </a:fld>
            <a:endParaRPr lang="en-US" altLang="en-US" sz="10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DE09A8C-7602-4273-9C43-EDFC8659AC4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35C44F4D-A3FD-46B7-95D6-840C689B4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rgbClr val="0000FF"/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73092" name="Text Box 3">
            <a:extLst>
              <a:ext uri="{FF2B5EF4-FFF2-40B4-BE49-F238E27FC236}">
                <a16:creationId xmlns:a16="http://schemas.microsoft.com/office/drawing/2014/main" id="{41775A7C-B25F-49A8-B124-557522D6E6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73093" name="Text Box 4">
            <a:extLst>
              <a:ext uri="{FF2B5EF4-FFF2-40B4-BE49-F238E27FC236}">
                <a16:creationId xmlns:a16="http://schemas.microsoft.com/office/drawing/2014/main" id="{36A18267-04B5-4B87-931F-2C916E5A18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73094" name="Text Box 5">
            <a:extLst>
              <a:ext uri="{FF2B5EF4-FFF2-40B4-BE49-F238E27FC236}">
                <a16:creationId xmlns:a16="http://schemas.microsoft.com/office/drawing/2014/main" id="{4C22D1CF-83B2-4D6E-A9B3-6FCCB7CFF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73095" name="Text Box 6">
            <a:extLst>
              <a:ext uri="{FF2B5EF4-FFF2-40B4-BE49-F238E27FC236}">
                <a16:creationId xmlns:a16="http://schemas.microsoft.com/office/drawing/2014/main" id="{BF565D23-E50A-4F16-97AE-6543D0394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73096" name="Text Box 7">
            <a:extLst>
              <a:ext uri="{FF2B5EF4-FFF2-40B4-BE49-F238E27FC236}">
                <a16:creationId xmlns:a16="http://schemas.microsoft.com/office/drawing/2014/main" id="{5C08F27B-3C51-420D-A24F-31A3E99A7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73097" name="Line 8">
            <a:extLst>
              <a:ext uri="{FF2B5EF4-FFF2-40B4-BE49-F238E27FC236}">
                <a16:creationId xmlns:a16="http://schemas.microsoft.com/office/drawing/2014/main" id="{DA0E4AB1-6AA2-4F64-94FC-4FA4D21987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3098" name="Line 9">
            <a:extLst>
              <a:ext uri="{FF2B5EF4-FFF2-40B4-BE49-F238E27FC236}">
                <a16:creationId xmlns:a16="http://schemas.microsoft.com/office/drawing/2014/main" id="{5C967F0D-AF18-450D-96AB-BE35887DD7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3099" name="Line 10">
            <a:extLst>
              <a:ext uri="{FF2B5EF4-FFF2-40B4-BE49-F238E27FC236}">
                <a16:creationId xmlns:a16="http://schemas.microsoft.com/office/drawing/2014/main" id="{E7E9538C-786F-4E1F-8897-1C98E9BBB5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3100" name="Line 11">
            <a:extLst>
              <a:ext uri="{FF2B5EF4-FFF2-40B4-BE49-F238E27FC236}">
                <a16:creationId xmlns:a16="http://schemas.microsoft.com/office/drawing/2014/main" id="{EB3F4703-3E29-4C6D-836B-FD5FECF0EBB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3101" name="Text Box 13">
            <a:extLst>
              <a:ext uri="{FF2B5EF4-FFF2-40B4-BE49-F238E27FC236}">
                <a16:creationId xmlns:a16="http://schemas.microsoft.com/office/drawing/2014/main" id="{1BC8A781-E193-4F96-B828-33E15B99A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5502275"/>
            <a:ext cx="5595938" cy="523875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Finally, in what other </a:t>
            </a:r>
            <a:r>
              <a:rPr lang="en-US" altLang="en-US" sz="1400" i="1" dirty="0" err="1">
                <a:solidFill>
                  <a:schemeClr val="bg1"/>
                </a:solidFill>
              </a:rPr>
              <a:t>bodypart</a:t>
            </a:r>
            <a:r>
              <a:rPr lang="en-US" altLang="en-US" sz="1400" i="1" dirty="0">
                <a:solidFill>
                  <a:schemeClr val="bg1"/>
                </a:solidFill>
              </a:rPr>
              <a:t> do GCA pts report experiencing pain?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Many GCA pts c/o </a:t>
            </a:r>
            <a:r>
              <a:rPr lang="en-US" altLang="en-US" sz="1400" b="1" dirty="0">
                <a:solidFill>
                  <a:schemeClr val="bg1"/>
                </a:solidFill>
              </a:rPr>
              <a:t>neck pain</a:t>
            </a:r>
            <a:r>
              <a:rPr lang="en-US" altLang="en-US" sz="1400" dirty="0">
                <a:solidFill>
                  <a:schemeClr val="bg1"/>
                </a:solidFill>
              </a:rPr>
              <a:t>, which may be part of their PMR</a:t>
            </a:r>
            <a:endParaRPr lang="en-US" altLang="en-US" sz="1400" b="1" dirty="0">
              <a:solidFill>
                <a:schemeClr val="bg1"/>
              </a:solidFill>
            </a:endParaRPr>
          </a:p>
        </p:txBody>
      </p:sp>
      <p:sp>
        <p:nvSpPr>
          <p:cNvPr id="473102" name="Slide Number Placeholder 1">
            <a:extLst>
              <a:ext uri="{FF2B5EF4-FFF2-40B4-BE49-F238E27FC236}">
                <a16:creationId xmlns:a16="http://schemas.microsoft.com/office/drawing/2014/main" id="{3158DE85-742D-40DB-A38C-8CE3C603F9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71AD345-F79F-4C31-A809-2060625F642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167</a:t>
            </a:fld>
            <a:endParaRPr lang="en-US" altLang="en-US" sz="10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709FAC6-5B87-49D6-97E2-938B4945D65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3FBF5085-435E-499A-8648-6481322B1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862638" cy="181610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Other than vision loss, what symptoms might a GCA </a:t>
            </a:r>
            <a:r>
              <a:rPr lang="en-US" altLang="en-US" sz="1600" i="1" dirty="0" err="1">
                <a:solidFill>
                  <a:schemeClr val="bg1">
                    <a:lumMod val="65000"/>
                  </a:schemeClr>
                </a:solidFill>
              </a:rPr>
              <a:t>pt</a:t>
            </a: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 report?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--Headache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--Jaw claudication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--Fever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--Malaise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--PMR symptoms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--Diplopia</a:t>
            </a:r>
          </a:p>
        </p:txBody>
      </p:sp>
      <p:sp>
        <p:nvSpPr>
          <p:cNvPr id="475140" name="Text Box 3">
            <a:extLst>
              <a:ext uri="{FF2B5EF4-FFF2-40B4-BE49-F238E27FC236}">
                <a16:creationId xmlns:a16="http://schemas.microsoft.com/office/drawing/2014/main" id="{1F17C070-D113-43EB-89CA-D3825C931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75141" name="Text Box 4">
            <a:extLst>
              <a:ext uri="{FF2B5EF4-FFF2-40B4-BE49-F238E27FC236}">
                <a16:creationId xmlns:a16="http://schemas.microsoft.com/office/drawing/2014/main" id="{DA11D158-BC26-450C-A00E-33DD777A0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75142" name="Text Box 5">
            <a:extLst>
              <a:ext uri="{FF2B5EF4-FFF2-40B4-BE49-F238E27FC236}">
                <a16:creationId xmlns:a16="http://schemas.microsoft.com/office/drawing/2014/main" id="{54D38D65-E034-4232-97B4-84794DDDD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75143" name="Text Box 6">
            <a:extLst>
              <a:ext uri="{FF2B5EF4-FFF2-40B4-BE49-F238E27FC236}">
                <a16:creationId xmlns:a16="http://schemas.microsoft.com/office/drawing/2014/main" id="{BEF05897-0722-4C93-BF2A-D860374AC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75144" name="Text Box 7">
            <a:extLst>
              <a:ext uri="{FF2B5EF4-FFF2-40B4-BE49-F238E27FC236}">
                <a16:creationId xmlns:a16="http://schemas.microsoft.com/office/drawing/2014/main" id="{6E0EDB6A-5C65-4E0E-B45D-8638BFC90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75145" name="Line 8">
            <a:extLst>
              <a:ext uri="{FF2B5EF4-FFF2-40B4-BE49-F238E27FC236}">
                <a16:creationId xmlns:a16="http://schemas.microsoft.com/office/drawing/2014/main" id="{BAFB45D9-2767-42CB-A0BD-3CB49F4A34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5146" name="Line 9">
            <a:extLst>
              <a:ext uri="{FF2B5EF4-FFF2-40B4-BE49-F238E27FC236}">
                <a16:creationId xmlns:a16="http://schemas.microsoft.com/office/drawing/2014/main" id="{9A006843-FAEF-4959-A77C-0F24577E37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5147" name="Line 10">
            <a:extLst>
              <a:ext uri="{FF2B5EF4-FFF2-40B4-BE49-F238E27FC236}">
                <a16:creationId xmlns:a16="http://schemas.microsoft.com/office/drawing/2014/main" id="{9735A679-5952-4C19-A499-A6960F974C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5148" name="Line 11">
            <a:extLst>
              <a:ext uri="{FF2B5EF4-FFF2-40B4-BE49-F238E27FC236}">
                <a16:creationId xmlns:a16="http://schemas.microsoft.com/office/drawing/2014/main" id="{11C5C0D2-4C98-4694-B8BE-28189E5A1F3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5149" name="Slide Number Placeholder 1">
            <a:extLst>
              <a:ext uri="{FF2B5EF4-FFF2-40B4-BE49-F238E27FC236}">
                <a16:creationId xmlns:a16="http://schemas.microsoft.com/office/drawing/2014/main" id="{02C493EE-20CA-4DFC-A589-6F35544F10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AD39EE9-49ED-4199-9D76-0D197CEB69D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168</a:t>
            </a:fld>
            <a:endParaRPr lang="en-US" altLang="en-US" sz="1000"/>
          </a:p>
        </p:txBody>
      </p:sp>
      <p:sp>
        <p:nvSpPr>
          <p:cNvPr id="475150" name="TextBox 1">
            <a:extLst>
              <a:ext uri="{FF2B5EF4-FFF2-40B4-BE49-F238E27FC236}">
                <a16:creationId xmlns:a16="http://schemas.microsoft.com/office/drawing/2014/main" id="{28EDE65B-F8D6-418B-B11F-AC119D3943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876800"/>
            <a:ext cx="8839200" cy="1477963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bg1"/>
                </a:solidFill>
              </a:rPr>
              <a:t>As a general rule, consider GCA in any pt 50+ who presents with any of the following:</a:t>
            </a:r>
          </a:p>
          <a:p>
            <a:r>
              <a:rPr lang="en-US" altLang="en-US">
                <a:solidFill>
                  <a:schemeClr val="bg1"/>
                </a:solidFill>
              </a:rPr>
              <a:t>--Diplopia</a:t>
            </a:r>
          </a:p>
          <a:p>
            <a:r>
              <a:rPr lang="en-US" altLang="en-US">
                <a:solidFill>
                  <a:schemeClr val="bg1"/>
                </a:solidFill>
              </a:rPr>
              <a:t>--CRAO (without emboli apparent on DFE)</a:t>
            </a:r>
          </a:p>
          <a:p>
            <a:r>
              <a:rPr lang="en-US" altLang="en-US">
                <a:solidFill>
                  <a:schemeClr val="bg1"/>
                </a:solidFill>
              </a:rPr>
              <a:t>--Amaurosis fugax (ditto)</a:t>
            </a:r>
          </a:p>
          <a:p>
            <a:r>
              <a:rPr lang="en-US" altLang="en-US">
                <a:solidFill>
                  <a:schemeClr val="bg1"/>
                </a:solidFill>
              </a:rPr>
              <a:t>--Ischemic optic neuropathy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098D4F5-B685-4C3F-9F57-9901362C2E1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7" name="Text Box 3">
            <a:extLst>
              <a:ext uri="{FF2B5EF4-FFF2-40B4-BE49-F238E27FC236}">
                <a16:creationId xmlns:a16="http://schemas.microsoft.com/office/drawing/2014/main" id="{C8115450-C028-4E2C-A0EA-E2A8252F62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77188" name="Text Box 4">
            <a:extLst>
              <a:ext uri="{FF2B5EF4-FFF2-40B4-BE49-F238E27FC236}">
                <a16:creationId xmlns:a16="http://schemas.microsoft.com/office/drawing/2014/main" id="{8F733F5C-5B70-4634-B6D9-01B3E2FFD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77189" name="Text Box 5">
            <a:extLst>
              <a:ext uri="{FF2B5EF4-FFF2-40B4-BE49-F238E27FC236}">
                <a16:creationId xmlns:a16="http://schemas.microsoft.com/office/drawing/2014/main" id="{FE980FA1-DC08-4B17-94A3-3284429BC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77190" name="Text Box 6">
            <a:extLst>
              <a:ext uri="{FF2B5EF4-FFF2-40B4-BE49-F238E27FC236}">
                <a16:creationId xmlns:a16="http://schemas.microsoft.com/office/drawing/2014/main" id="{C9995760-D066-4E2A-9955-793146FB6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77191" name="Text Box 7">
            <a:extLst>
              <a:ext uri="{FF2B5EF4-FFF2-40B4-BE49-F238E27FC236}">
                <a16:creationId xmlns:a16="http://schemas.microsoft.com/office/drawing/2014/main" id="{0EF1B737-CE2C-41C6-B143-AB298DE35E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77192" name="Line 8">
            <a:extLst>
              <a:ext uri="{FF2B5EF4-FFF2-40B4-BE49-F238E27FC236}">
                <a16:creationId xmlns:a16="http://schemas.microsoft.com/office/drawing/2014/main" id="{4F0A219F-B5BD-4D27-B723-B8CE948C45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7193" name="Line 9">
            <a:extLst>
              <a:ext uri="{FF2B5EF4-FFF2-40B4-BE49-F238E27FC236}">
                <a16:creationId xmlns:a16="http://schemas.microsoft.com/office/drawing/2014/main" id="{BA3AD14C-A0A9-4214-91C4-B08A11E374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7194" name="Line 10">
            <a:extLst>
              <a:ext uri="{FF2B5EF4-FFF2-40B4-BE49-F238E27FC236}">
                <a16:creationId xmlns:a16="http://schemas.microsoft.com/office/drawing/2014/main" id="{BA57C467-C3CD-4F99-8236-7776C15BDD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7195" name="Line 11">
            <a:extLst>
              <a:ext uri="{FF2B5EF4-FFF2-40B4-BE49-F238E27FC236}">
                <a16:creationId xmlns:a16="http://schemas.microsoft.com/office/drawing/2014/main" id="{C2D9A8D8-9DDD-4CDB-B0B8-E34F76A909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7196" name="Text Box 12">
            <a:extLst>
              <a:ext uri="{FF2B5EF4-FFF2-40B4-BE49-F238E27FC236}">
                <a16:creationId xmlns:a16="http://schemas.microsoft.com/office/drawing/2014/main" id="{B11E2D41-711C-41E1-B9FC-F4B0BB83F2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</a:t>
            </a:r>
            <a:r>
              <a:rPr lang="en-US" altLang="en-US" sz="1600">
                <a:solidFill>
                  <a:srgbClr val="FFCC00"/>
                </a:solidFill>
              </a:rPr>
              <a:t>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</a:t>
            </a:r>
            <a:r>
              <a:rPr lang="en-US" altLang="en-US" sz="1600">
                <a:solidFill>
                  <a:srgbClr val="FFCC00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</a:t>
            </a:r>
            <a:r>
              <a:rPr lang="en-US" altLang="en-US" sz="1600">
                <a:solidFill>
                  <a:srgbClr val="FFCC00"/>
                </a:solidFill>
              </a:rPr>
              <a:t>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</a:t>
            </a:r>
            <a:r>
              <a:rPr lang="en-US" altLang="en-US" sz="1600">
                <a:solidFill>
                  <a:srgbClr val="FFCC00"/>
                </a:solidFill>
              </a:rPr>
              <a:t>H&amp;H</a:t>
            </a:r>
            <a:endParaRPr lang="en-US" altLang="en-US" sz="1600" b="1">
              <a:solidFill>
                <a:srgbClr val="FFCC00"/>
              </a:solidFill>
            </a:endParaRPr>
          </a:p>
        </p:txBody>
      </p:sp>
      <p:sp>
        <p:nvSpPr>
          <p:cNvPr id="477197" name="Slide Number Placeholder 1">
            <a:extLst>
              <a:ext uri="{FF2B5EF4-FFF2-40B4-BE49-F238E27FC236}">
                <a16:creationId xmlns:a16="http://schemas.microsoft.com/office/drawing/2014/main" id="{45D434CF-41F0-47CF-8B55-0AF8DFA092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A37AFA6-8622-438F-88D1-EC74159B945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169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D3A36E9-3D6A-4C84-98B2-C89346B928C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Text Box 3">
            <a:extLst>
              <a:ext uri="{FF2B5EF4-FFF2-40B4-BE49-F238E27FC236}">
                <a16:creationId xmlns:a16="http://schemas.microsoft.com/office/drawing/2014/main" id="{17DCC449-F11F-4517-9A16-61EF2CFE3D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0964" name="Text Box 4">
            <a:extLst>
              <a:ext uri="{FF2B5EF4-FFF2-40B4-BE49-F238E27FC236}">
                <a16:creationId xmlns:a16="http://schemas.microsoft.com/office/drawing/2014/main" id="{C5D89755-1399-4E89-9AD5-5D0D53367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40965" name="Text Box 5">
            <a:extLst>
              <a:ext uri="{FF2B5EF4-FFF2-40B4-BE49-F238E27FC236}">
                <a16:creationId xmlns:a16="http://schemas.microsoft.com/office/drawing/2014/main" id="{82F65A5F-2AA5-4833-B5CC-C2747AE989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40966" name="Text Box 6">
            <a:extLst>
              <a:ext uri="{FF2B5EF4-FFF2-40B4-BE49-F238E27FC236}">
                <a16:creationId xmlns:a16="http://schemas.microsoft.com/office/drawing/2014/main" id="{8D36DFCD-0EB3-478D-9438-500EA8D5E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40967" name="Line 7">
            <a:extLst>
              <a:ext uri="{FF2B5EF4-FFF2-40B4-BE49-F238E27FC236}">
                <a16:creationId xmlns:a16="http://schemas.microsoft.com/office/drawing/2014/main" id="{7B9B197B-9248-4017-B9BF-E5D39E7DBA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8" name="Line 8">
            <a:extLst>
              <a:ext uri="{FF2B5EF4-FFF2-40B4-BE49-F238E27FC236}">
                <a16:creationId xmlns:a16="http://schemas.microsoft.com/office/drawing/2014/main" id="{741051C7-87A3-4E8D-BF58-34582B05D9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9" name="Line 9">
            <a:extLst>
              <a:ext uri="{FF2B5EF4-FFF2-40B4-BE49-F238E27FC236}">
                <a16:creationId xmlns:a16="http://schemas.microsoft.com/office/drawing/2014/main" id="{F61F9EA4-BB26-437A-A732-AB7430CA981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0" name="Line 10">
            <a:extLst>
              <a:ext uri="{FF2B5EF4-FFF2-40B4-BE49-F238E27FC236}">
                <a16:creationId xmlns:a16="http://schemas.microsoft.com/office/drawing/2014/main" id="{86CA533E-0ACB-4EC5-B0DF-00079B114EF8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Text Box 11">
            <a:extLst>
              <a:ext uri="{FF2B5EF4-FFF2-40B4-BE49-F238E27FC236}">
                <a16:creationId xmlns:a16="http://schemas.microsoft.com/office/drawing/2014/main" id="{58C95206-43B3-403A-A13D-E56C60EA4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085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Ischemic</a:t>
            </a:r>
          </a:p>
        </p:txBody>
      </p:sp>
      <p:sp>
        <p:nvSpPr>
          <p:cNvPr id="40972" name="Text Box 12">
            <a:extLst>
              <a:ext uri="{FF2B5EF4-FFF2-40B4-BE49-F238E27FC236}">
                <a16:creationId xmlns:a16="http://schemas.microsoft.com/office/drawing/2014/main" id="{BC4AA017-E555-4264-81D7-F32484B96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Compressive</a:t>
            </a:r>
          </a:p>
        </p:txBody>
      </p:sp>
      <p:sp>
        <p:nvSpPr>
          <p:cNvPr id="40973" name="Text Box 13">
            <a:extLst>
              <a:ext uri="{FF2B5EF4-FFF2-40B4-BE49-F238E27FC236}">
                <a16:creationId xmlns:a16="http://schemas.microsoft.com/office/drawing/2014/main" id="{DB45F513-32F2-4B4D-86AA-2A0630659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Toxic/nutritional</a:t>
            </a:r>
          </a:p>
        </p:txBody>
      </p:sp>
      <p:sp>
        <p:nvSpPr>
          <p:cNvPr id="40974" name="Text Box 14">
            <a:extLst>
              <a:ext uri="{FF2B5EF4-FFF2-40B4-BE49-F238E27FC236}">
                <a16:creationId xmlns:a16="http://schemas.microsoft.com/office/drawing/2014/main" id="{3EC5D1D8-0D0E-4F97-9793-568B48AD76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Congenital/hereditary</a:t>
            </a:r>
          </a:p>
        </p:txBody>
      </p:sp>
      <p:sp>
        <p:nvSpPr>
          <p:cNvPr id="40975" name="Text Box 15">
            <a:extLst>
              <a:ext uri="{FF2B5EF4-FFF2-40B4-BE49-F238E27FC236}">
                <a16:creationId xmlns:a16="http://schemas.microsoft.com/office/drawing/2014/main" id="{5736C0FB-CD7E-49D2-B2FA-92AA8624F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Traumatic</a:t>
            </a:r>
          </a:p>
        </p:txBody>
      </p:sp>
      <p:sp>
        <p:nvSpPr>
          <p:cNvPr id="40976" name="Line 16">
            <a:extLst>
              <a:ext uri="{FF2B5EF4-FFF2-40B4-BE49-F238E27FC236}">
                <a16:creationId xmlns:a16="http://schemas.microsoft.com/office/drawing/2014/main" id="{4E177EE3-07B1-4219-884C-FCD31E0DE7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7" name="Line 17">
            <a:extLst>
              <a:ext uri="{FF2B5EF4-FFF2-40B4-BE49-F238E27FC236}">
                <a16:creationId xmlns:a16="http://schemas.microsoft.com/office/drawing/2014/main" id="{40C14EE3-E5A3-4E2B-A4B6-FB4F779BCD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8" name="Line 18">
            <a:extLst>
              <a:ext uri="{FF2B5EF4-FFF2-40B4-BE49-F238E27FC236}">
                <a16:creationId xmlns:a16="http://schemas.microsoft.com/office/drawing/2014/main" id="{77CDDFF2-5D42-4F4D-9425-E82B6F44471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9" name="Line 19">
            <a:extLst>
              <a:ext uri="{FF2B5EF4-FFF2-40B4-BE49-F238E27FC236}">
                <a16:creationId xmlns:a16="http://schemas.microsoft.com/office/drawing/2014/main" id="{9D8BFD1F-9761-4B43-87CB-B75443708D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0" name="Line 20">
            <a:extLst>
              <a:ext uri="{FF2B5EF4-FFF2-40B4-BE49-F238E27FC236}">
                <a16:creationId xmlns:a16="http://schemas.microsoft.com/office/drawing/2014/main" id="{40863940-9B1D-45B0-84CC-53CEC07D25E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1" name="Line 21">
            <a:extLst>
              <a:ext uri="{FF2B5EF4-FFF2-40B4-BE49-F238E27FC236}">
                <a16:creationId xmlns:a16="http://schemas.microsoft.com/office/drawing/2014/main" id="{1B322F3F-4E85-41E0-B603-3B45700AB0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2" name="Text Box 22">
            <a:extLst>
              <a:ext uri="{FF2B5EF4-FFF2-40B4-BE49-F238E27FC236}">
                <a16:creationId xmlns:a16="http://schemas.microsoft.com/office/drawing/2014/main" id="{3C409A72-627E-4C2D-A726-26B934723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40983" name="Line 23">
            <a:extLst>
              <a:ext uri="{FF2B5EF4-FFF2-40B4-BE49-F238E27FC236}">
                <a16:creationId xmlns:a16="http://schemas.microsoft.com/office/drawing/2014/main" id="{C12A4F50-F05E-4D64-8B18-07C4A4D5E6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4" name="Line 24">
            <a:extLst>
              <a:ext uri="{FF2B5EF4-FFF2-40B4-BE49-F238E27FC236}">
                <a16:creationId xmlns:a16="http://schemas.microsoft.com/office/drawing/2014/main" id="{1A6E4711-F38E-4BDE-84D8-FE937C212A70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5" name="Text Box 25">
            <a:extLst>
              <a:ext uri="{FF2B5EF4-FFF2-40B4-BE49-F238E27FC236}">
                <a16:creationId xmlns:a16="http://schemas.microsoft.com/office/drawing/2014/main" id="{72B5415B-4EEF-43E7-BC43-0CFEC09F9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40986" name="Text Box 26">
            <a:extLst>
              <a:ext uri="{FF2B5EF4-FFF2-40B4-BE49-F238E27FC236}">
                <a16:creationId xmlns:a16="http://schemas.microsoft.com/office/drawing/2014/main" id="{5DC85EA9-8E1F-4778-8A94-391582882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40987" name="Text Box 27">
            <a:extLst>
              <a:ext uri="{FF2B5EF4-FFF2-40B4-BE49-F238E27FC236}">
                <a16:creationId xmlns:a16="http://schemas.microsoft.com/office/drawing/2014/main" id="{CB270AF9-D6A9-40B9-8BA1-1EFEC4E1F5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525" y="5178425"/>
            <a:ext cx="7762875" cy="106997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functional abnormalities are likely to be found in a pt with an optic neuropathy?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--Decreased </a:t>
            </a:r>
            <a:r>
              <a:rPr lang="en-US" altLang="en-US" sz="1600" b="1">
                <a:solidFill>
                  <a:srgbClr val="0000FF"/>
                </a:solidFill>
              </a:rPr>
              <a:t>central acuity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--Abnormal </a:t>
            </a:r>
            <a:r>
              <a:rPr lang="en-US" altLang="en-US" sz="1600" b="1">
                <a:solidFill>
                  <a:srgbClr val="0000FF"/>
                </a:solidFill>
              </a:rPr>
              <a:t>visual fields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--Impaired color vision</a:t>
            </a:r>
          </a:p>
        </p:txBody>
      </p:sp>
      <p:sp>
        <p:nvSpPr>
          <p:cNvPr id="40988" name="Rectangle 30">
            <a:extLst>
              <a:ext uri="{FF2B5EF4-FFF2-40B4-BE49-F238E27FC236}">
                <a16:creationId xmlns:a16="http://schemas.microsoft.com/office/drawing/2014/main" id="{4196D837-B5F8-4D86-8FDA-2CF485C5D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628" y="6000060"/>
            <a:ext cx="12954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 dirty="0"/>
              <a:t>two diff </a:t>
            </a:r>
            <a:r>
              <a:rPr lang="en-US" altLang="en-US" sz="800" dirty="0" err="1"/>
              <a:t>diff</a:t>
            </a:r>
            <a:r>
              <a:rPr lang="en-US" altLang="en-US" sz="800" dirty="0"/>
              <a:t> words</a:t>
            </a:r>
          </a:p>
        </p:txBody>
      </p:sp>
      <p:sp>
        <p:nvSpPr>
          <p:cNvPr id="40989" name="Slide Number Placeholder 1">
            <a:extLst>
              <a:ext uri="{FF2B5EF4-FFF2-40B4-BE49-F238E27FC236}">
                <a16:creationId xmlns:a16="http://schemas.microsoft.com/office/drawing/2014/main" id="{31206816-5016-43EF-9FB7-64B1E864B0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F827E74-F963-4713-BA7D-3C4B35F4BB4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17</a:t>
            </a:fld>
            <a:endParaRPr lang="en-US" altLang="en-US" sz="1000"/>
          </a:p>
        </p:txBody>
      </p:sp>
      <p:sp>
        <p:nvSpPr>
          <p:cNvPr id="30" name="Rectangle 28">
            <a:extLst>
              <a:ext uri="{FF2B5EF4-FFF2-40B4-BE49-F238E27FC236}">
                <a16:creationId xmlns:a16="http://schemas.microsoft.com/office/drawing/2014/main" id="{4B7EF07D-C198-4CA1-B5C4-55865F696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5493" y="5486399"/>
            <a:ext cx="1439863" cy="2365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two words</a:t>
            </a:r>
          </a:p>
        </p:txBody>
      </p:sp>
      <p:sp>
        <p:nvSpPr>
          <p:cNvPr id="31" name="Rectangle 29">
            <a:extLst>
              <a:ext uri="{FF2B5EF4-FFF2-40B4-BE49-F238E27FC236}">
                <a16:creationId xmlns:a16="http://schemas.microsoft.com/office/drawing/2014/main" id="{6A8C87C5-B27B-4AEC-ACD0-FED54E60A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5725731"/>
            <a:ext cx="12954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 dirty="0"/>
              <a:t>two diff  words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CFC8C63-4478-47BB-843F-BBC3692F463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5" name="Text Box 3">
            <a:extLst>
              <a:ext uri="{FF2B5EF4-FFF2-40B4-BE49-F238E27FC236}">
                <a16:creationId xmlns:a16="http://schemas.microsoft.com/office/drawing/2014/main" id="{FD1EE3A4-A863-4E2C-AA99-7D1320077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79236" name="Text Box 4">
            <a:extLst>
              <a:ext uri="{FF2B5EF4-FFF2-40B4-BE49-F238E27FC236}">
                <a16:creationId xmlns:a16="http://schemas.microsoft.com/office/drawing/2014/main" id="{701B6436-71AA-487F-9323-0B888DB87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79237" name="Text Box 5">
            <a:extLst>
              <a:ext uri="{FF2B5EF4-FFF2-40B4-BE49-F238E27FC236}">
                <a16:creationId xmlns:a16="http://schemas.microsoft.com/office/drawing/2014/main" id="{B1C1493B-0F73-47DE-8198-8751A02FB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79238" name="Text Box 6">
            <a:extLst>
              <a:ext uri="{FF2B5EF4-FFF2-40B4-BE49-F238E27FC236}">
                <a16:creationId xmlns:a16="http://schemas.microsoft.com/office/drawing/2014/main" id="{BF1DA748-E328-4768-9F42-0F2784F09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79239" name="Text Box 7">
            <a:extLst>
              <a:ext uri="{FF2B5EF4-FFF2-40B4-BE49-F238E27FC236}">
                <a16:creationId xmlns:a16="http://schemas.microsoft.com/office/drawing/2014/main" id="{8EC748FA-3F96-4DE0-B050-38F1FC70CC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79240" name="Line 8">
            <a:extLst>
              <a:ext uri="{FF2B5EF4-FFF2-40B4-BE49-F238E27FC236}">
                <a16:creationId xmlns:a16="http://schemas.microsoft.com/office/drawing/2014/main" id="{664B5740-07F0-4792-974A-0C5E08BE6F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9241" name="Line 9">
            <a:extLst>
              <a:ext uri="{FF2B5EF4-FFF2-40B4-BE49-F238E27FC236}">
                <a16:creationId xmlns:a16="http://schemas.microsoft.com/office/drawing/2014/main" id="{140718B5-5CD2-4E4B-BBE1-D6857D905B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9242" name="Line 10">
            <a:extLst>
              <a:ext uri="{FF2B5EF4-FFF2-40B4-BE49-F238E27FC236}">
                <a16:creationId xmlns:a16="http://schemas.microsoft.com/office/drawing/2014/main" id="{EDF762E5-1B43-42D4-ABE4-CB10D851F81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9243" name="Line 11">
            <a:extLst>
              <a:ext uri="{FF2B5EF4-FFF2-40B4-BE49-F238E27FC236}">
                <a16:creationId xmlns:a16="http://schemas.microsoft.com/office/drawing/2014/main" id="{B30A9CB3-1C9E-48F7-A29E-698380871AB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9244" name="Text Box 12">
            <a:extLst>
              <a:ext uri="{FF2B5EF4-FFF2-40B4-BE49-F238E27FC236}">
                <a16:creationId xmlns:a16="http://schemas.microsoft.com/office/drawing/2014/main" id="{CBAE4E32-03DC-4AC1-BCBD-C0F4F4E478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--H&amp;H</a:t>
            </a:r>
            <a:endParaRPr lang="en-US" altLang="en-US" sz="1600" b="1">
              <a:solidFill>
                <a:srgbClr val="0000FF"/>
              </a:solidFill>
            </a:endParaRPr>
          </a:p>
        </p:txBody>
      </p:sp>
      <p:sp>
        <p:nvSpPr>
          <p:cNvPr id="479245" name="Slide Number Placeholder 1">
            <a:extLst>
              <a:ext uri="{FF2B5EF4-FFF2-40B4-BE49-F238E27FC236}">
                <a16:creationId xmlns:a16="http://schemas.microsoft.com/office/drawing/2014/main" id="{CAFB4320-D6B7-4F03-9061-D8314A077C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CF9ACF5-D2C9-4D58-A14F-440A883F2B0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170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392EE0-2B58-4CA4-ABD4-9984B69F2AC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3" name="Text Box 3">
            <a:extLst>
              <a:ext uri="{FF2B5EF4-FFF2-40B4-BE49-F238E27FC236}">
                <a16:creationId xmlns:a16="http://schemas.microsoft.com/office/drawing/2014/main" id="{08A9AE59-20AA-42CB-9B87-F29F0CACA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81284" name="Text Box 4">
            <a:extLst>
              <a:ext uri="{FF2B5EF4-FFF2-40B4-BE49-F238E27FC236}">
                <a16:creationId xmlns:a16="http://schemas.microsoft.com/office/drawing/2014/main" id="{2B2EBBE8-BE6C-4872-9EAA-C1D45881A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81285" name="Text Box 5">
            <a:extLst>
              <a:ext uri="{FF2B5EF4-FFF2-40B4-BE49-F238E27FC236}">
                <a16:creationId xmlns:a16="http://schemas.microsoft.com/office/drawing/2014/main" id="{93152984-748E-4FF6-8B57-D8C89BE3BE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81286" name="Text Box 6">
            <a:extLst>
              <a:ext uri="{FF2B5EF4-FFF2-40B4-BE49-F238E27FC236}">
                <a16:creationId xmlns:a16="http://schemas.microsoft.com/office/drawing/2014/main" id="{17EF12E8-FE3E-4038-A79B-39D8703325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81287" name="Text Box 7">
            <a:extLst>
              <a:ext uri="{FF2B5EF4-FFF2-40B4-BE49-F238E27FC236}">
                <a16:creationId xmlns:a16="http://schemas.microsoft.com/office/drawing/2014/main" id="{D88C09C0-BA3D-4557-80B0-4091911745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81288" name="Line 8">
            <a:extLst>
              <a:ext uri="{FF2B5EF4-FFF2-40B4-BE49-F238E27FC236}">
                <a16:creationId xmlns:a16="http://schemas.microsoft.com/office/drawing/2014/main" id="{12825034-C59E-4EBD-8F07-803EC7CB62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289" name="Line 9">
            <a:extLst>
              <a:ext uri="{FF2B5EF4-FFF2-40B4-BE49-F238E27FC236}">
                <a16:creationId xmlns:a16="http://schemas.microsoft.com/office/drawing/2014/main" id="{FC77309E-1F07-408D-BA1D-2B63D24311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290" name="Line 10">
            <a:extLst>
              <a:ext uri="{FF2B5EF4-FFF2-40B4-BE49-F238E27FC236}">
                <a16:creationId xmlns:a16="http://schemas.microsoft.com/office/drawing/2014/main" id="{81BC7C94-BF9F-46AD-BBB4-25CD6CF2C27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291" name="Line 11">
            <a:extLst>
              <a:ext uri="{FF2B5EF4-FFF2-40B4-BE49-F238E27FC236}">
                <a16:creationId xmlns:a16="http://schemas.microsoft.com/office/drawing/2014/main" id="{F0C637CE-2F70-4194-86D9-AE4150079F1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292" name="Text Box 12">
            <a:extLst>
              <a:ext uri="{FF2B5EF4-FFF2-40B4-BE49-F238E27FC236}">
                <a16:creationId xmlns:a16="http://schemas.microsoft.com/office/drawing/2014/main" id="{26D12F73-F47B-4A18-8CD8-47F74769C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--H&amp;H</a:t>
            </a:r>
            <a:endParaRPr lang="en-US" altLang="en-US" sz="1600" b="1">
              <a:solidFill>
                <a:srgbClr val="0000FF"/>
              </a:solidFill>
            </a:endParaRPr>
          </a:p>
        </p:txBody>
      </p:sp>
      <p:sp>
        <p:nvSpPr>
          <p:cNvPr id="481293" name="Text Box 13">
            <a:extLst>
              <a:ext uri="{FF2B5EF4-FFF2-40B4-BE49-F238E27FC236}">
                <a16:creationId xmlns:a16="http://schemas.microsoft.com/office/drawing/2014/main" id="{7770D409-8F7A-45A3-9252-96E044DD0D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334000"/>
            <a:ext cx="4348163" cy="59055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Which test is </a:t>
            </a:r>
            <a:r>
              <a:rPr lang="en-US" altLang="en-US" sz="1600" b="1" i="1" dirty="0">
                <a:solidFill>
                  <a:srgbClr val="0000FF"/>
                </a:solidFill>
              </a:rPr>
              <a:t>most</a:t>
            </a:r>
            <a:r>
              <a:rPr lang="en-US" altLang="en-US" sz="1600" i="1" dirty="0">
                <a:solidFill>
                  <a:srgbClr val="0000FF"/>
                </a:solidFill>
              </a:rPr>
              <a:t>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accent1">
                    <a:lumMod val="40000"/>
                    <a:lumOff val="60000"/>
                  </a:schemeClr>
                </a:solidFill>
              </a:rPr>
              <a:t>ESR</a:t>
            </a:r>
          </a:p>
        </p:txBody>
      </p:sp>
      <p:sp>
        <p:nvSpPr>
          <p:cNvPr id="481294" name="Slide Number Placeholder 1">
            <a:extLst>
              <a:ext uri="{FF2B5EF4-FFF2-40B4-BE49-F238E27FC236}">
                <a16:creationId xmlns:a16="http://schemas.microsoft.com/office/drawing/2014/main" id="{65A46A4D-12CC-4C94-8378-175D9D9606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7329B7E-B048-4592-966A-BB5A622A060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171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40086C8-E692-4A90-8ED7-0180E56C80C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1" name="Text Box 3">
            <a:extLst>
              <a:ext uri="{FF2B5EF4-FFF2-40B4-BE49-F238E27FC236}">
                <a16:creationId xmlns:a16="http://schemas.microsoft.com/office/drawing/2014/main" id="{8CA5CCE1-0EE8-418C-AC2F-A5F72DBA22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83332" name="Text Box 4">
            <a:extLst>
              <a:ext uri="{FF2B5EF4-FFF2-40B4-BE49-F238E27FC236}">
                <a16:creationId xmlns:a16="http://schemas.microsoft.com/office/drawing/2014/main" id="{9E240538-377C-4312-8CE1-B881E3E523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83333" name="Text Box 5">
            <a:extLst>
              <a:ext uri="{FF2B5EF4-FFF2-40B4-BE49-F238E27FC236}">
                <a16:creationId xmlns:a16="http://schemas.microsoft.com/office/drawing/2014/main" id="{FBE4147B-3A41-4ECD-88D1-C40FFB8EE1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83334" name="Text Box 6">
            <a:extLst>
              <a:ext uri="{FF2B5EF4-FFF2-40B4-BE49-F238E27FC236}">
                <a16:creationId xmlns:a16="http://schemas.microsoft.com/office/drawing/2014/main" id="{C6CD4519-42FD-4E26-B9A8-FE25FA624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83335" name="Text Box 7">
            <a:extLst>
              <a:ext uri="{FF2B5EF4-FFF2-40B4-BE49-F238E27FC236}">
                <a16:creationId xmlns:a16="http://schemas.microsoft.com/office/drawing/2014/main" id="{9960CCE8-EAAF-46D8-BA4C-A01E8D8A6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83336" name="Line 8">
            <a:extLst>
              <a:ext uri="{FF2B5EF4-FFF2-40B4-BE49-F238E27FC236}">
                <a16:creationId xmlns:a16="http://schemas.microsoft.com/office/drawing/2014/main" id="{EB86151E-2511-472A-940C-D39C2D8476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3337" name="Line 9">
            <a:extLst>
              <a:ext uri="{FF2B5EF4-FFF2-40B4-BE49-F238E27FC236}">
                <a16:creationId xmlns:a16="http://schemas.microsoft.com/office/drawing/2014/main" id="{06F19781-51CB-4B3C-8AB2-48066155AA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3338" name="Line 10">
            <a:extLst>
              <a:ext uri="{FF2B5EF4-FFF2-40B4-BE49-F238E27FC236}">
                <a16:creationId xmlns:a16="http://schemas.microsoft.com/office/drawing/2014/main" id="{8B0AE057-A191-4520-A4AB-C605433A38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3339" name="Line 11">
            <a:extLst>
              <a:ext uri="{FF2B5EF4-FFF2-40B4-BE49-F238E27FC236}">
                <a16:creationId xmlns:a16="http://schemas.microsoft.com/office/drawing/2014/main" id="{33F445DC-5EA0-474C-90E0-74B53DDFC83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12" name="Text Box 12">
            <a:extLst>
              <a:ext uri="{FF2B5EF4-FFF2-40B4-BE49-F238E27FC236}">
                <a16:creationId xmlns:a16="http://schemas.microsoft.com/office/drawing/2014/main" id="{54FA3C12-DD3E-4837-AB5D-B8284D191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rgbClr val="0000FF"/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3341" name="Text Box 13">
            <a:extLst>
              <a:ext uri="{FF2B5EF4-FFF2-40B4-BE49-F238E27FC236}">
                <a16:creationId xmlns:a16="http://schemas.microsoft.com/office/drawing/2014/main" id="{708AFA48-2E8E-4FF3-8A0E-AC81C283A3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334000"/>
            <a:ext cx="4348163" cy="59055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Which test is </a:t>
            </a:r>
            <a:r>
              <a:rPr lang="en-US" altLang="en-US" sz="1600" b="1" i="1" dirty="0">
                <a:solidFill>
                  <a:srgbClr val="0000FF"/>
                </a:solidFill>
              </a:rPr>
              <a:t>most</a:t>
            </a:r>
            <a:r>
              <a:rPr lang="en-US" altLang="en-US" sz="1600" i="1" dirty="0">
                <a:solidFill>
                  <a:srgbClr val="0000FF"/>
                </a:solidFill>
              </a:rPr>
              <a:t>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ESR</a:t>
            </a:r>
          </a:p>
        </p:txBody>
      </p:sp>
      <p:sp>
        <p:nvSpPr>
          <p:cNvPr id="483342" name="Slide Number Placeholder 1">
            <a:extLst>
              <a:ext uri="{FF2B5EF4-FFF2-40B4-BE49-F238E27FC236}">
                <a16:creationId xmlns:a16="http://schemas.microsoft.com/office/drawing/2014/main" id="{56C580AB-29AE-4040-BA71-1F1DC86717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A09521D-5AF1-4BBC-B2AA-A7C77B73127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172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4869139-CC38-48FB-925F-C5930EE77B0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79" name="Text Box 3">
            <a:extLst>
              <a:ext uri="{FF2B5EF4-FFF2-40B4-BE49-F238E27FC236}">
                <a16:creationId xmlns:a16="http://schemas.microsoft.com/office/drawing/2014/main" id="{53639F62-D161-4225-98C5-15AE1F9752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85380" name="Text Box 4">
            <a:extLst>
              <a:ext uri="{FF2B5EF4-FFF2-40B4-BE49-F238E27FC236}">
                <a16:creationId xmlns:a16="http://schemas.microsoft.com/office/drawing/2014/main" id="{1224AC77-BF29-4CA1-8009-EC33A2943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85381" name="Text Box 5">
            <a:extLst>
              <a:ext uri="{FF2B5EF4-FFF2-40B4-BE49-F238E27FC236}">
                <a16:creationId xmlns:a16="http://schemas.microsoft.com/office/drawing/2014/main" id="{7B208753-8B70-4669-962B-158CAE6A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85382" name="Text Box 6">
            <a:extLst>
              <a:ext uri="{FF2B5EF4-FFF2-40B4-BE49-F238E27FC236}">
                <a16:creationId xmlns:a16="http://schemas.microsoft.com/office/drawing/2014/main" id="{BF43ACF8-371C-4158-9BC9-EFA65C9219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85383" name="Text Box 7">
            <a:extLst>
              <a:ext uri="{FF2B5EF4-FFF2-40B4-BE49-F238E27FC236}">
                <a16:creationId xmlns:a16="http://schemas.microsoft.com/office/drawing/2014/main" id="{53A48E7F-BA95-4607-A3FC-1ECF8463F2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85384" name="Line 8">
            <a:extLst>
              <a:ext uri="{FF2B5EF4-FFF2-40B4-BE49-F238E27FC236}">
                <a16:creationId xmlns:a16="http://schemas.microsoft.com/office/drawing/2014/main" id="{5EF24CD2-906B-459C-9858-C2DEF53DCD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5385" name="Line 9">
            <a:extLst>
              <a:ext uri="{FF2B5EF4-FFF2-40B4-BE49-F238E27FC236}">
                <a16:creationId xmlns:a16="http://schemas.microsoft.com/office/drawing/2014/main" id="{FCDC781E-B8EE-451B-BBC9-02DF8FCAD3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5386" name="Line 10">
            <a:extLst>
              <a:ext uri="{FF2B5EF4-FFF2-40B4-BE49-F238E27FC236}">
                <a16:creationId xmlns:a16="http://schemas.microsoft.com/office/drawing/2014/main" id="{DA4DF243-A3D7-4620-A80D-AB724FCAC4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5387" name="Line 11">
            <a:extLst>
              <a:ext uri="{FF2B5EF4-FFF2-40B4-BE49-F238E27FC236}">
                <a16:creationId xmlns:a16="http://schemas.microsoft.com/office/drawing/2014/main" id="{6ABC4406-54DA-4876-965C-43591A786E1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2860" name="Text Box 12">
            <a:extLst>
              <a:ext uri="{FF2B5EF4-FFF2-40B4-BE49-F238E27FC236}">
                <a16:creationId xmlns:a16="http://schemas.microsoft.com/office/drawing/2014/main" id="{932FF40D-BA8D-4AE3-A405-EC8770EB6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5389" name="Text Box 13">
            <a:extLst>
              <a:ext uri="{FF2B5EF4-FFF2-40B4-BE49-F238E27FC236}">
                <a16:creationId xmlns:a16="http://schemas.microsoft.com/office/drawing/2014/main" id="{780B839F-3E08-49AA-A384-A523783F3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648200"/>
            <a:ext cx="3349625" cy="18161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does </a:t>
            </a:r>
            <a:r>
              <a:rPr lang="en-US" altLang="en-US" sz="1400" dirty="0">
                <a:solidFill>
                  <a:schemeClr val="bg1"/>
                </a:solidFill>
              </a:rPr>
              <a:t>ESR</a:t>
            </a:r>
            <a:r>
              <a:rPr lang="en-US" altLang="en-US" sz="1400" i="1" dirty="0">
                <a:solidFill>
                  <a:schemeClr val="bg1"/>
                </a:solidFill>
              </a:rPr>
              <a:t> stand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Erythrocyte sedimentation rate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is it, exactly?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A measure of how fast RBCs precipitate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are the units?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mm/</a:t>
            </a:r>
            <a:r>
              <a:rPr lang="en-US" altLang="en-US" sz="1400" dirty="0" err="1"/>
              <a:t>Hr</a:t>
            </a:r>
            <a:endParaRPr lang="en-US" altLang="en-US" sz="1400" dirty="0"/>
          </a:p>
        </p:txBody>
      </p:sp>
      <p:sp>
        <p:nvSpPr>
          <p:cNvPr id="485390" name="Slide Number Placeholder 1">
            <a:extLst>
              <a:ext uri="{FF2B5EF4-FFF2-40B4-BE49-F238E27FC236}">
                <a16:creationId xmlns:a16="http://schemas.microsoft.com/office/drawing/2014/main" id="{6121831C-8230-4766-B520-ED85422EB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A36F75A-3029-4CE9-9249-AA98E5FA344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173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A059029-752B-42AC-8FC3-D952FCE2FA3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A8B71619-EE1A-4CE5-B421-EA0E0E69E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7428" name="Text Box 3">
            <a:extLst>
              <a:ext uri="{FF2B5EF4-FFF2-40B4-BE49-F238E27FC236}">
                <a16:creationId xmlns:a16="http://schemas.microsoft.com/office/drawing/2014/main" id="{6787DF38-08A3-4974-B698-59EACE58B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87429" name="Text Box 4">
            <a:extLst>
              <a:ext uri="{FF2B5EF4-FFF2-40B4-BE49-F238E27FC236}">
                <a16:creationId xmlns:a16="http://schemas.microsoft.com/office/drawing/2014/main" id="{F35E0285-C6BE-442B-937F-78CE094EF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87430" name="Text Box 5">
            <a:extLst>
              <a:ext uri="{FF2B5EF4-FFF2-40B4-BE49-F238E27FC236}">
                <a16:creationId xmlns:a16="http://schemas.microsoft.com/office/drawing/2014/main" id="{97215361-77D3-407C-8918-29D78D8031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87431" name="Text Box 6">
            <a:extLst>
              <a:ext uri="{FF2B5EF4-FFF2-40B4-BE49-F238E27FC236}">
                <a16:creationId xmlns:a16="http://schemas.microsoft.com/office/drawing/2014/main" id="{9AF6B9A1-5D3A-4320-8124-B1BEDB2B6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87432" name="Text Box 7">
            <a:extLst>
              <a:ext uri="{FF2B5EF4-FFF2-40B4-BE49-F238E27FC236}">
                <a16:creationId xmlns:a16="http://schemas.microsoft.com/office/drawing/2014/main" id="{68BABC12-FB59-4912-B970-CAA703D2B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87433" name="Line 8">
            <a:extLst>
              <a:ext uri="{FF2B5EF4-FFF2-40B4-BE49-F238E27FC236}">
                <a16:creationId xmlns:a16="http://schemas.microsoft.com/office/drawing/2014/main" id="{AC1786E6-3ADC-471F-9BEF-5A67850635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7434" name="Line 9">
            <a:extLst>
              <a:ext uri="{FF2B5EF4-FFF2-40B4-BE49-F238E27FC236}">
                <a16:creationId xmlns:a16="http://schemas.microsoft.com/office/drawing/2014/main" id="{028AFA83-9372-42D7-AAAF-0413BCA119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7435" name="Line 10">
            <a:extLst>
              <a:ext uri="{FF2B5EF4-FFF2-40B4-BE49-F238E27FC236}">
                <a16:creationId xmlns:a16="http://schemas.microsoft.com/office/drawing/2014/main" id="{AB7EF374-373F-4CA0-8695-B31B84FF4D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7436" name="Line 11">
            <a:extLst>
              <a:ext uri="{FF2B5EF4-FFF2-40B4-BE49-F238E27FC236}">
                <a16:creationId xmlns:a16="http://schemas.microsoft.com/office/drawing/2014/main" id="{F9A031DF-81E5-4F18-81F9-4123A5FB057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7437" name="Text Box 13">
            <a:extLst>
              <a:ext uri="{FF2B5EF4-FFF2-40B4-BE49-F238E27FC236}">
                <a16:creationId xmlns:a16="http://schemas.microsoft.com/office/drawing/2014/main" id="{81708C7C-9EB0-470A-BD1E-B5D0896874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648200"/>
            <a:ext cx="3349625" cy="18161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does </a:t>
            </a:r>
            <a:r>
              <a:rPr lang="en-US" altLang="en-US" sz="1400" dirty="0">
                <a:solidFill>
                  <a:schemeClr val="bg1"/>
                </a:solidFill>
              </a:rPr>
              <a:t>ESR</a:t>
            </a:r>
            <a:r>
              <a:rPr lang="en-US" altLang="en-US" sz="1400" i="1" dirty="0">
                <a:solidFill>
                  <a:schemeClr val="bg1"/>
                </a:solidFill>
              </a:rPr>
              <a:t> stand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Erythrocyte sedimentation rate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is it, exactly?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A measure of how fast RBCs precipitate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are the units?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mm/</a:t>
            </a:r>
            <a:r>
              <a:rPr lang="en-US" altLang="en-US" sz="1400" dirty="0" err="1"/>
              <a:t>Hr</a:t>
            </a:r>
            <a:endParaRPr lang="en-US" altLang="en-US" sz="1400" dirty="0"/>
          </a:p>
        </p:txBody>
      </p:sp>
      <p:sp>
        <p:nvSpPr>
          <p:cNvPr id="487438" name="Slide Number Placeholder 1">
            <a:extLst>
              <a:ext uri="{FF2B5EF4-FFF2-40B4-BE49-F238E27FC236}">
                <a16:creationId xmlns:a16="http://schemas.microsoft.com/office/drawing/2014/main" id="{75499ECB-FCC2-45FB-9019-B7190FD959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CC96A98-BA40-4618-8769-9B41895EDBB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174</a:t>
            </a:fld>
            <a:endParaRPr lang="en-US" altLang="en-US" sz="10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27DABA5-D05A-451C-8793-528EB5812E5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Box 12">
            <a:extLst>
              <a:ext uri="{FF2B5EF4-FFF2-40B4-BE49-F238E27FC236}">
                <a16:creationId xmlns:a16="http://schemas.microsoft.com/office/drawing/2014/main" id="{CB9A0984-D681-4545-B2CD-693446AE63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9476" name="Text Box 3">
            <a:extLst>
              <a:ext uri="{FF2B5EF4-FFF2-40B4-BE49-F238E27FC236}">
                <a16:creationId xmlns:a16="http://schemas.microsoft.com/office/drawing/2014/main" id="{FC740013-051B-40C1-AD9E-EF106FB09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89477" name="Text Box 4">
            <a:extLst>
              <a:ext uri="{FF2B5EF4-FFF2-40B4-BE49-F238E27FC236}">
                <a16:creationId xmlns:a16="http://schemas.microsoft.com/office/drawing/2014/main" id="{96F942DF-24F1-483F-8961-6F4C0A2D9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89478" name="Text Box 5">
            <a:extLst>
              <a:ext uri="{FF2B5EF4-FFF2-40B4-BE49-F238E27FC236}">
                <a16:creationId xmlns:a16="http://schemas.microsoft.com/office/drawing/2014/main" id="{69A7EEAC-F04B-40FA-A1B0-A99EA0C2E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89479" name="Text Box 6">
            <a:extLst>
              <a:ext uri="{FF2B5EF4-FFF2-40B4-BE49-F238E27FC236}">
                <a16:creationId xmlns:a16="http://schemas.microsoft.com/office/drawing/2014/main" id="{83128D90-A831-47F5-93A2-71F7F79D63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89480" name="Text Box 7">
            <a:extLst>
              <a:ext uri="{FF2B5EF4-FFF2-40B4-BE49-F238E27FC236}">
                <a16:creationId xmlns:a16="http://schemas.microsoft.com/office/drawing/2014/main" id="{9F8923CC-5ECB-483B-B9D6-6A76686F8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89481" name="Line 8">
            <a:extLst>
              <a:ext uri="{FF2B5EF4-FFF2-40B4-BE49-F238E27FC236}">
                <a16:creationId xmlns:a16="http://schemas.microsoft.com/office/drawing/2014/main" id="{CD77AC7C-CD17-4FA6-9461-F6F45D065B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9482" name="Line 9">
            <a:extLst>
              <a:ext uri="{FF2B5EF4-FFF2-40B4-BE49-F238E27FC236}">
                <a16:creationId xmlns:a16="http://schemas.microsoft.com/office/drawing/2014/main" id="{138F0A98-7388-4F67-A661-8113C7A612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9483" name="Line 10">
            <a:extLst>
              <a:ext uri="{FF2B5EF4-FFF2-40B4-BE49-F238E27FC236}">
                <a16:creationId xmlns:a16="http://schemas.microsoft.com/office/drawing/2014/main" id="{8A0D818D-3512-46BE-B4A8-38AB25E18FB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9484" name="Line 11">
            <a:extLst>
              <a:ext uri="{FF2B5EF4-FFF2-40B4-BE49-F238E27FC236}">
                <a16:creationId xmlns:a16="http://schemas.microsoft.com/office/drawing/2014/main" id="{22908A53-FF5F-4352-BCD3-82A8BA14E2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9485" name="Text Box 13">
            <a:extLst>
              <a:ext uri="{FF2B5EF4-FFF2-40B4-BE49-F238E27FC236}">
                <a16:creationId xmlns:a16="http://schemas.microsoft.com/office/drawing/2014/main" id="{C13F33E7-636F-46B5-B335-AC81F9C02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648200"/>
            <a:ext cx="3349625" cy="18161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does </a:t>
            </a:r>
            <a:r>
              <a:rPr lang="en-US" altLang="en-US" sz="1400" b="1" dirty="0">
                <a:solidFill>
                  <a:schemeClr val="bg1"/>
                </a:solidFill>
              </a:rPr>
              <a:t>ESR</a:t>
            </a:r>
            <a:r>
              <a:rPr lang="en-US" altLang="en-US" sz="1400" i="1" dirty="0">
                <a:solidFill>
                  <a:schemeClr val="bg1"/>
                </a:solidFill>
              </a:rPr>
              <a:t> stand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Erythrocyte sedimentation rate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is it, exactly?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A measure of how fast RBCs precipitate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are the units?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mm/</a:t>
            </a:r>
            <a:r>
              <a:rPr lang="en-US" altLang="en-US" sz="1400" dirty="0" err="1"/>
              <a:t>Hr</a:t>
            </a:r>
            <a:endParaRPr lang="en-US" altLang="en-US" sz="1400" dirty="0"/>
          </a:p>
        </p:txBody>
      </p:sp>
      <p:sp>
        <p:nvSpPr>
          <p:cNvPr id="489486" name="Oval 14">
            <a:extLst>
              <a:ext uri="{FF2B5EF4-FFF2-40B4-BE49-F238E27FC236}">
                <a16:creationId xmlns:a16="http://schemas.microsoft.com/office/drawing/2014/main" id="{AF035FB3-54D7-460F-B1BC-A22516A8F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572000"/>
            <a:ext cx="685800" cy="457200"/>
          </a:xfrm>
          <a:prstGeom prst="ellipse">
            <a:avLst/>
          </a:prstGeom>
          <a:noFill/>
          <a:ln w="28575">
            <a:solidFill>
              <a:srgbClr val="8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489488" name="Line 16">
            <a:extLst>
              <a:ext uri="{FF2B5EF4-FFF2-40B4-BE49-F238E27FC236}">
                <a16:creationId xmlns:a16="http://schemas.microsoft.com/office/drawing/2014/main" id="{0995745D-3C22-43E3-AB80-D13C77444E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57600" y="4572000"/>
            <a:ext cx="2438400" cy="228600"/>
          </a:xfrm>
          <a:prstGeom prst="line">
            <a:avLst/>
          </a:prstGeom>
          <a:noFill/>
          <a:ln w="28575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9489" name="Slide Number Placeholder 1">
            <a:extLst>
              <a:ext uri="{FF2B5EF4-FFF2-40B4-BE49-F238E27FC236}">
                <a16:creationId xmlns:a16="http://schemas.microsoft.com/office/drawing/2014/main" id="{52FE44B9-C774-49FC-A295-B75023B639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F3FAB51-8822-4B65-BD95-46ADF946CA2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175</a:t>
            </a:fld>
            <a:endParaRPr lang="en-US" altLang="en-US" sz="1000"/>
          </a:p>
        </p:txBody>
      </p:sp>
      <p:sp>
        <p:nvSpPr>
          <p:cNvPr id="19" name="Text Box 15">
            <a:extLst>
              <a:ext uri="{FF2B5EF4-FFF2-40B4-BE49-F238E27FC236}">
                <a16:creationId xmlns:a16="http://schemas.microsoft.com/office/drawing/2014/main" id="{C96B74CA-5BFC-45C7-9D66-803D405C9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4305300"/>
            <a:ext cx="2971800" cy="895630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Sometimes it’s abbreviated </a:t>
            </a:r>
            <a:r>
              <a:rPr lang="en-US" altLang="en-US" sz="16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W</a:t>
            </a:r>
            <a:r>
              <a:rPr lang="en-US" altLang="en-US" sz="1400" i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ESR.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What does the W stand for?</a:t>
            </a:r>
            <a:endParaRPr lang="en-US" altLang="en-US" sz="1400" i="1" dirty="0">
              <a:solidFill>
                <a:srgbClr val="808080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808080"/>
                </a:solidFill>
              </a:rPr>
              <a:t>Westergren, the pathologist who studied it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7554FDA-3B2B-4B3C-BFE8-E15E52E7E0C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Box 12">
            <a:extLst>
              <a:ext uri="{FF2B5EF4-FFF2-40B4-BE49-F238E27FC236}">
                <a16:creationId xmlns:a16="http://schemas.microsoft.com/office/drawing/2014/main" id="{89500A6A-3E40-49D9-AA04-58DE0A779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1524" name="Text Box 3">
            <a:extLst>
              <a:ext uri="{FF2B5EF4-FFF2-40B4-BE49-F238E27FC236}">
                <a16:creationId xmlns:a16="http://schemas.microsoft.com/office/drawing/2014/main" id="{B82B819B-4314-4D4A-9D57-80C761F34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91525" name="Text Box 4">
            <a:extLst>
              <a:ext uri="{FF2B5EF4-FFF2-40B4-BE49-F238E27FC236}">
                <a16:creationId xmlns:a16="http://schemas.microsoft.com/office/drawing/2014/main" id="{3F679272-DC88-459B-A712-3A6ED487C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91526" name="Text Box 5">
            <a:extLst>
              <a:ext uri="{FF2B5EF4-FFF2-40B4-BE49-F238E27FC236}">
                <a16:creationId xmlns:a16="http://schemas.microsoft.com/office/drawing/2014/main" id="{30B32952-522E-4A11-8439-7E7C28A218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91527" name="Text Box 6">
            <a:extLst>
              <a:ext uri="{FF2B5EF4-FFF2-40B4-BE49-F238E27FC236}">
                <a16:creationId xmlns:a16="http://schemas.microsoft.com/office/drawing/2014/main" id="{9A86450D-6EC4-485A-B753-E9F02218AA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91528" name="Text Box 7">
            <a:extLst>
              <a:ext uri="{FF2B5EF4-FFF2-40B4-BE49-F238E27FC236}">
                <a16:creationId xmlns:a16="http://schemas.microsoft.com/office/drawing/2014/main" id="{BEE856FD-A6DA-479E-93A4-F202C1D16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91529" name="Line 8">
            <a:extLst>
              <a:ext uri="{FF2B5EF4-FFF2-40B4-BE49-F238E27FC236}">
                <a16:creationId xmlns:a16="http://schemas.microsoft.com/office/drawing/2014/main" id="{0BF7C0EF-05E4-4B74-B17F-31E11AD127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30" name="Line 9">
            <a:extLst>
              <a:ext uri="{FF2B5EF4-FFF2-40B4-BE49-F238E27FC236}">
                <a16:creationId xmlns:a16="http://schemas.microsoft.com/office/drawing/2014/main" id="{3FC87141-3CAB-49A4-8481-76AA4CE92F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31" name="Line 10">
            <a:extLst>
              <a:ext uri="{FF2B5EF4-FFF2-40B4-BE49-F238E27FC236}">
                <a16:creationId xmlns:a16="http://schemas.microsoft.com/office/drawing/2014/main" id="{22082818-DB01-430F-8826-BA7B44E38B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32" name="Line 11">
            <a:extLst>
              <a:ext uri="{FF2B5EF4-FFF2-40B4-BE49-F238E27FC236}">
                <a16:creationId xmlns:a16="http://schemas.microsoft.com/office/drawing/2014/main" id="{ADE980CA-3729-43E4-BF8A-EA6439E1AB2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33" name="Text Box 13">
            <a:extLst>
              <a:ext uri="{FF2B5EF4-FFF2-40B4-BE49-F238E27FC236}">
                <a16:creationId xmlns:a16="http://schemas.microsoft.com/office/drawing/2014/main" id="{7A71C410-1E28-49EB-BD28-81E9397863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648200"/>
            <a:ext cx="3349625" cy="18161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does </a:t>
            </a:r>
            <a:r>
              <a:rPr lang="en-US" altLang="en-US" sz="1400" b="1" dirty="0">
                <a:solidFill>
                  <a:schemeClr val="bg1"/>
                </a:solidFill>
              </a:rPr>
              <a:t>ESR</a:t>
            </a:r>
            <a:r>
              <a:rPr lang="en-US" altLang="en-US" sz="1400" i="1" dirty="0">
                <a:solidFill>
                  <a:schemeClr val="bg1"/>
                </a:solidFill>
              </a:rPr>
              <a:t> stand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Erythrocyte sedimentation rate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is it, exactly?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A measure of how fast RBCs precipitate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are the units?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mm/</a:t>
            </a:r>
            <a:r>
              <a:rPr lang="en-US" altLang="en-US" sz="1400" dirty="0" err="1"/>
              <a:t>Hr</a:t>
            </a:r>
            <a:endParaRPr lang="en-US" altLang="en-US" sz="1400" dirty="0"/>
          </a:p>
        </p:txBody>
      </p:sp>
      <p:sp>
        <p:nvSpPr>
          <p:cNvPr id="491534" name="Oval 14">
            <a:extLst>
              <a:ext uri="{FF2B5EF4-FFF2-40B4-BE49-F238E27FC236}">
                <a16:creationId xmlns:a16="http://schemas.microsoft.com/office/drawing/2014/main" id="{3939161C-42AF-4CBE-B371-4C0E2B4C2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572000"/>
            <a:ext cx="685800" cy="457200"/>
          </a:xfrm>
          <a:prstGeom prst="ellipse">
            <a:avLst/>
          </a:prstGeom>
          <a:noFill/>
          <a:ln w="28575">
            <a:solidFill>
              <a:srgbClr val="8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491535" name="Text Box 15">
            <a:extLst>
              <a:ext uri="{FF2B5EF4-FFF2-40B4-BE49-F238E27FC236}">
                <a16:creationId xmlns:a16="http://schemas.microsoft.com/office/drawing/2014/main" id="{5A82A3D8-CB7C-47CE-8AFB-513E414BC3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4305300"/>
            <a:ext cx="2971800" cy="895630"/>
          </a:xfrm>
          <a:prstGeom prst="rect">
            <a:avLst/>
          </a:pr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Sometimes it’s abbreviated </a:t>
            </a:r>
            <a:r>
              <a:rPr lang="en-US" altLang="en-US" sz="1600" b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W</a:t>
            </a:r>
            <a:r>
              <a:rPr lang="en-US" altLang="en-US" sz="1400" i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ESR.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What does the W stand for?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Westergren, the pathologist who studied it </a:t>
            </a:r>
          </a:p>
        </p:txBody>
      </p:sp>
      <p:sp>
        <p:nvSpPr>
          <p:cNvPr id="491536" name="Line 16">
            <a:extLst>
              <a:ext uri="{FF2B5EF4-FFF2-40B4-BE49-F238E27FC236}">
                <a16:creationId xmlns:a16="http://schemas.microsoft.com/office/drawing/2014/main" id="{4F393F52-7E88-4289-AC67-2A1C806D0F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57600" y="4572000"/>
            <a:ext cx="2438400" cy="228600"/>
          </a:xfrm>
          <a:prstGeom prst="line">
            <a:avLst/>
          </a:prstGeom>
          <a:noFill/>
          <a:ln w="28575">
            <a:solidFill>
              <a:srgbClr val="808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37" name="Slide Number Placeholder 1">
            <a:extLst>
              <a:ext uri="{FF2B5EF4-FFF2-40B4-BE49-F238E27FC236}">
                <a16:creationId xmlns:a16="http://schemas.microsoft.com/office/drawing/2014/main" id="{66FF1B55-F25D-4CF0-B51A-EE23F3FBAD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97BC484-F422-4EDB-B7D2-256636DB4F6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176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F62D318-813F-462F-8335-34CBB9A6E08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C301B4A0-8B51-49C6-BEFF-3E0AEBFF39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3572" name="Text Box 3">
            <a:extLst>
              <a:ext uri="{FF2B5EF4-FFF2-40B4-BE49-F238E27FC236}">
                <a16:creationId xmlns:a16="http://schemas.microsoft.com/office/drawing/2014/main" id="{37DC3C06-10A5-4455-AA8C-7A81CBC8B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93573" name="Text Box 4">
            <a:extLst>
              <a:ext uri="{FF2B5EF4-FFF2-40B4-BE49-F238E27FC236}">
                <a16:creationId xmlns:a16="http://schemas.microsoft.com/office/drawing/2014/main" id="{E09F18CA-D5C3-42EC-A919-C03ED12AA1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93574" name="Text Box 5">
            <a:extLst>
              <a:ext uri="{FF2B5EF4-FFF2-40B4-BE49-F238E27FC236}">
                <a16:creationId xmlns:a16="http://schemas.microsoft.com/office/drawing/2014/main" id="{48C10535-2C52-46DC-8AE9-14239FECF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93575" name="Text Box 6">
            <a:extLst>
              <a:ext uri="{FF2B5EF4-FFF2-40B4-BE49-F238E27FC236}">
                <a16:creationId xmlns:a16="http://schemas.microsoft.com/office/drawing/2014/main" id="{A2CABFD8-7B51-4CF9-9639-F761AFCDA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93576" name="Text Box 7">
            <a:extLst>
              <a:ext uri="{FF2B5EF4-FFF2-40B4-BE49-F238E27FC236}">
                <a16:creationId xmlns:a16="http://schemas.microsoft.com/office/drawing/2014/main" id="{CBF7F3A4-C1DE-4EE0-8160-81CDE2ECE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93577" name="Line 8">
            <a:extLst>
              <a:ext uri="{FF2B5EF4-FFF2-40B4-BE49-F238E27FC236}">
                <a16:creationId xmlns:a16="http://schemas.microsoft.com/office/drawing/2014/main" id="{7EF9CC13-AB52-4F2A-B607-E6FD383A77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3578" name="Line 9">
            <a:extLst>
              <a:ext uri="{FF2B5EF4-FFF2-40B4-BE49-F238E27FC236}">
                <a16:creationId xmlns:a16="http://schemas.microsoft.com/office/drawing/2014/main" id="{84EE2AD6-7477-4626-9B7B-B60DCCEDA1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3579" name="Line 10">
            <a:extLst>
              <a:ext uri="{FF2B5EF4-FFF2-40B4-BE49-F238E27FC236}">
                <a16:creationId xmlns:a16="http://schemas.microsoft.com/office/drawing/2014/main" id="{24D4BE83-E174-4B59-8637-2D1369BB8AF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3580" name="Line 11">
            <a:extLst>
              <a:ext uri="{FF2B5EF4-FFF2-40B4-BE49-F238E27FC236}">
                <a16:creationId xmlns:a16="http://schemas.microsoft.com/office/drawing/2014/main" id="{4B780E1C-0063-4B4A-B690-A4B9076387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3581" name="Text Box 13">
            <a:extLst>
              <a:ext uri="{FF2B5EF4-FFF2-40B4-BE49-F238E27FC236}">
                <a16:creationId xmlns:a16="http://schemas.microsoft.com/office/drawing/2014/main" id="{76775D60-EB6B-4B14-927E-8CF797A53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648200"/>
            <a:ext cx="3349625" cy="18161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does </a:t>
            </a:r>
            <a:r>
              <a:rPr lang="en-US" altLang="en-US" sz="1400" dirty="0">
                <a:solidFill>
                  <a:schemeClr val="bg1"/>
                </a:solidFill>
              </a:rPr>
              <a:t>ESR</a:t>
            </a:r>
            <a:r>
              <a:rPr lang="en-US" altLang="en-US" sz="1400" i="1" dirty="0">
                <a:solidFill>
                  <a:schemeClr val="bg1"/>
                </a:solidFill>
              </a:rPr>
              <a:t> stand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Erythrocyte sedimentation rate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is it, exactly?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A measure of how fast RBCs precipitate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are the units?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mm/</a:t>
            </a:r>
            <a:r>
              <a:rPr lang="en-US" altLang="en-US" sz="1400" dirty="0" err="1"/>
              <a:t>Hr</a:t>
            </a:r>
            <a:endParaRPr lang="en-US" altLang="en-US" sz="1400" dirty="0"/>
          </a:p>
        </p:txBody>
      </p:sp>
      <p:sp>
        <p:nvSpPr>
          <p:cNvPr id="493582" name="Slide Number Placeholder 1">
            <a:extLst>
              <a:ext uri="{FF2B5EF4-FFF2-40B4-BE49-F238E27FC236}">
                <a16:creationId xmlns:a16="http://schemas.microsoft.com/office/drawing/2014/main" id="{4880722B-D340-4548-80F3-9A21DC674C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96F489A-6410-41EE-9584-B00C54748F0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177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962C0F5-A9F6-4BDE-AA61-F4721621B9A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CC4F606A-0BFA-4173-8E8A-0A1D6E23DA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5620" name="Text Box 3">
            <a:extLst>
              <a:ext uri="{FF2B5EF4-FFF2-40B4-BE49-F238E27FC236}">
                <a16:creationId xmlns:a16="http://schemas.microsoft.com/office/drawing/2014/main" id="{40E2C485-1CF2-4D07-8F37-DA11EBBE4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95621" name="Text Box 4">
            <a:extLst>
              <a:ext uri="{FF2B5EF4-FFF2-40B4-BE49-F238E27FC236}">
                <a16:creationId xmlns:a16="http://schemas.microsoft.com/office/drawing/2014/main" id="{3BEAEF3B-573F-4B39-83C0-C19B43623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95622" name="Text Box 5">
            <a:extLst>
              <a:ext uri="{FF2B5EF4-FFF2-40B4-BE49-F238E27FC236}">
                <a16:creationId xmlns:a16="http://schemas.microsoft.com/office/drawing/2014/main" id="{6F6A5AF9-D254-4516-9BD6-03AE02F96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95623" name="Text Box 6">
            <a:extLst>
              <a:ext uri="{FF2B5EF4-FFF2-40B4-BE49-F238E27FC236}">
                <a16:creationId xmlns:a16="http://schemas.microsoft.com/office/drawing/2014/main" id="{25E033FA-C3B9-4EB8-A5D8-9F6CC3A8AC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95624" name="Text Box 7">
            <a:extLst>
              <a:ext uri="{FF2B5EF4-FFF2-40B4-BE49-F238E27FC236}">
                <a16:creationId xmlns:a16="http://schemas.microsoft.com/office/drawing/2014/main" id="{4006AC9C-7BC1-4EB6-B921-057415321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95625" name="Line 8">
            <a:extLst>
              <a:ext uri="{FF2B5EF4-FFF2-40B4-BE49-F238E27FC236}">
                <a16:creationId xmlns:a16="http://schemas.microsoft.com/office/drawing/2014/main" id="{093BC8ED-81CF-4266-8B5E-CDF1945D5E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5626" name="Line 9">
            <a:extLst>
              <a:ext uri="{FF2B5EF4-FFF2-40B4-BE49-F238E27FC236}">
                <a16:creationId xmlns:a16="http://schemas.microsoft.com/office/drawing/2014/main" id="{5375F415-8621-47E9-8ECB-FBA4780CC8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5627" name="Line 10">
            <a:extLst>
              <a:ext uri="{FF2B5EF4-FFF2-40B4-BE49-F238E27FC236}">
                <a16:creationId xmlns:a16="http://schemas.microsoft.com/office/drawing/2014/main" id="{E25B9465-797A-4B06-ADEC-385D9ED5401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5628" name="Line 11">
            <a:extLst>
              <a:ext uri="{FF2B5EF4-FFF2-40B4-BE49-F238E27FC236}">
                <a16:creationId xmlns:a16="http://schemas.microsoft.com/office/drawing/2014/main" id="{1BEA71C1-19A9-413C-B681-910A280829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5629" name="Text Box 13">
            <a:extLst>
              <a:ext uri="{FF2B5EF4-FFF2-40B4-BE49-F238E27FC236}">
                <a16:creationId xmlns:a16="http://schemas.microsoft.com/office/drawing/2014/main" id="{DAF460EC-FC1F-48FC-8E5F-CEE860F3A2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648200"/>
            <a:ext cx="3349625" cy="18161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does </a:t>
            </a:r>
            <a:r>
              <a:rPr lang="en-US" altLang="en-US" sz="1400" dirty="0">
                <a:solidFill>
                  <a:schemeClr val="bg1"/>
                </a:solidFill>
              </a:rPr>
              <a:t>ESR</a:t>
            </a:r>
            <a:r>
              <a:rPr lang="en-US" altLang="en-US" sz="1400" i="1" dirty="0">
                <a:solidFill>
                  <a:schemeClr val="bg1"/>
                </a:solidFill>
              </a:rPr>
              <a:t> stand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Erythrocyte sedimentation rate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is it, exactly?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A measure of how fast RBCs precipitate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are the units?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mm/</a:t>
            </a:r>
            <a:r>
              <a:rPr lang="en-US" altLang="en-US" sz="1400" dirty="0" err="1"/>
              <a:t>Hr</a:t>
            </a:r>
            <a:endParaRPr lang="en-US" altLang="en-US" sz="1400" dirty="0"/>
          </a:p>
        </p:txBody>
      </p:sp>
      <p:sp>
        <p:nvSpPr>
          <p:cNvPr id="495630" name="Slide Number Placeholder 1">
            <a:extLst>
              <a:ext uri="{FF2B5EF4-FFF2-40B4-BE49-F238E27FC236}">
                <a16:creationId xmlns:a16="http://schemas.microsoft.com/office/drawing/2014/main" id="{0AFB6FB8-066D-43AB-9786-87A83FA0D4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A09B644-F955-4E9D-A463-2A20B94074A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178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DEFA667-8881-4BA5-8FA1-518FDDB1161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F159826F-CB15-45FB-B277-8957F4CA5F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7668" name="Text Box 3">
            <a:extLst>
              <a:ext uri="{FF2B5EF4-FFF2-40B4-BE49-F238E27FC236}">
                <a16:creationId xmlns:a16="http://schemas.microsoft.com/office/drawing/2014/main" id="{0D0D5BF6-3270-460F-9281-BE82B1AA4E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97669" name="Text Box 4">
            <a:extLst>
              <a:ext uri="{FF2B5EF4-FFF2-40B4-BE49-F238E27FC236}">
                <a16:creationId xmlns:a16="http://schemas.microsoft.com/office/drawing/2014/main" id="{01A85FFC-0BEF-4B2F-B2C4-543FA91775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97670" name="Text Box 5">
            <a:extLst>
              <a:ext uri="{FF2B5EF4-FFF2-40B4-BE49-F238E27FC236}">
                <a16:creationId xmlns:a16="http://schemas.microsoft.com/office/drawing/2014/main" id="{C8345067-BB59-4F3A-94E1-34A7DB058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97671" name="Text Box 6">
            <a:extLst>
              <a:ext uri="{FF2B5EF4-FFF2-40B4-BE49-F238E27FC236}">
                <a16:creationId xmlns:a16="http://schemas.microsoft.com/office/drawing/2014/main" id="{4AC48C92-54BC-40D9-8B43-1F1C2A776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97672" name="Text Box 7">
            <a:extLst>
              <a:ext uri="{FF2B5EF4-FFF2-40B4-BE49-F238E27FC236}">
                <a16:creationId xmlns:a16="http://schemas.microsoft.com/office/drawing/2014/main" id="{1855B16A-3027-492A-8211-8CED3A295D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97673" name="Line 8">
            <a:extLst>
              <a:ext uri="{FF2B5EF4-FFF2-40B4-BE49-F238E27FC236}">
                <a16:creationId xmlns:a16="http://schemas.microsoft.com/office/drawing/2014/main" id="{B7F33AF1-3450-4F60-96A6-E2117CBF46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7674" name="Line 9">
            <a:extLst>
              <a:ext uri="{FF2B5EF4-FFF2-40B4-BE49-F238E27FC236}">
                <a16:creationId xmlns:a16="http://schemas.microsoft.com/office/drawing/2014/main" id="{7C9EEC48-E9EC-449C-8D7D-97CFD07245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7675" name="Line 10">
            <a:extLst>
              <a:ext uri="{FF2B5EF4-FFF2-40B4-BE49-F238E27FC236}">
                <a16:creationId xmlns:a16="http://schemas.microsoft.com/office/drawing/2014/main" id="{161BCDB0-1BD4-48B3-9BBB-3B537FDB29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7676" name="Line 11">
            <a:extLst>
              <a:ext uri="{FF2B5EF4-FFF2-40B4-BE49-F238E27FC236}">
                <a16:creationId xmlns:a16="http://schemas.microsoft.com/office/drawing/2014/main" id="{39B57A3F-5760-40E5-A894-614FAB0162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7677" name="Text Box 13">
            <a:extLst>
              <a:ext uri="{FF2B5EF4-FFF2-40B4-BE49-F238E27FC236}">
                <a16:creationId xmlns:a16="http://schemas.microsoft.com/office/drawing/2014/main" id="{F92AA71D-E0B0-49A3-9134-724993D0E1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648200"/>
            <a:ext cx="3349625" cy="18161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does </a:t>
            </a:r>
            <a:r>
              <a:rPr lang="en-US" altLang="en-US" sz="1400" dirty="0">
                <a:solidFill>
                  <a:schemeClr val="bg1"/>
                </a:solidFill>
              </a:rPr>
              <a:t>ESR</a:t>
            </a:r>
            <a:r>
              <a:rPr lang="en-US" altLang="en-US" sz="1400" i="1" dirty="0">
                <a:solidFill>
                  <a:schemeClr val="bg1"/>
                </a:solidFill>
              </a:rPr>
              <a:t> stand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Erythrocyte sedimentation rate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is it, exactly?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A measure of how fast RBCs precipitate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are the units?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mm/</a:t>
            </a:r>
            <a:r>
              <a:rPr lang="en-US" altLang="en-US" sz="1400" dirty="0" err="1"/>
              <a:t>Hr</a:t>
            </a:r>
            <a:endParaRPr lang="en-US" altLang="en-US" sz="1400" dirty="0"/>
          </a:p>
        </p:txBody>
      </p:sp>
      <p:sp>
        <p:nvSpPr>
          <p:cNvPr id="497678" name="Slide Number Placeholder 1">
            <a:extLst>
              <a:ext uri="{FF2B5EF4-FFF2-40B4-BE49-F238E27FC236}">
                <a16:creationId xmlns:a16="http://schemas.microsoft.com/office/drawing/2014/main" id="{962076F7-AED8-4483-8F90-09DBE1BBE0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B48A177-8E14-4918-AABE-E52EFD3B8C1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179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6C56FF8-7A9D-4EE0-A63D-5A79E0A1534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1" name="Text Box 3">
            <a:extLst>
              <a:ext uri="{FF2B5EF4-FFF2-40B4-BE49-F238E27FC236}">
                <a16:creationId xmlns:a16="http://schemas.microsoft.com/office/drawing/2014/main" id="{E5BFD468-1E32-462A-B215-D3401BEB1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3012" name="Text Box 4">
            <a:extLst>
              <a:ext uri="{FF2B5EF4-FFF2-40B4-BE49-F238E27FC236}">
                <a16:creationId xmlns:a16="http://schemas.microsoft.com/office/drawing/2014/main" id="{B299B79F-B656-4AB7-935F-EECC0D2FCB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43013" name="Text Box 5">
            <a:extLst>
              <a:ext uri="{FF2B5EF4-FFF2-40B4-BE49-F238E27FC236}">
                <a16:creationId xmlns:a16="http://schemas.microsoft.com/office/drawing/2014/main" id="{5A5545DA-65C9-47AC-A015-DDC150894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43014" name="Text Box 6">
            <a:extLst>
              <a:ext uri="{FF2B5EF4-FFF2-40B4-BE49-F238E27FC236}">
                <a16:creationId xmlns:a16="http://schemas.microsoft.com/office/drawing/2014/main" id="{D847C7C4-D585-4F3E-AD9E-D53435845B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43015" name="Line 7">
            <a:extLst>
              <a:ext uri="{FF2B5EF4-FFF2-40B4-BE49-F238E27FC236}">
                <a16:creationId xmlns:a16="http://schemas.microsoft.com/office/drawing/2014/main" id="{EBE4E33F-EA6D-43A3-B9C3-821D1B91B0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6" name="Line 8">
            <a:extLst>
              <a:ext uri="{FF2B5EF4-FFF2-40B4-BE49-F238E27FC236}">
                <a16:creationId xmlns:a16="http://schemas.microsoft.com/office/drawing/2014/main" id="{C7FBACB0-B6B9-49D2-A7E7-B079181B2D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7" name="Line 9">
            <a:extLst>
              <a:ext uri="{FF2B5EF4-FFF2-40B4-BE49-F238E27FC236}">
                <a16:creationId xmlns:a16="http://schemas.microsoft.com/office/drawing/2014/main" id="{2C6BAEEB-5851-4ACB-9170-00FC818F37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8" name="Line 10">
            <a:extLst>
              <a:ext uri="{FF2B5EF4-FFF2-40B4-BE49-F238E27FC236}">
                <a16:creationId xmlns:a16="http://schemas.microsoft.com/office/drawing/2014/main" id="{5CA4D98A-AD37-4F1A-9AC8-552E5B77D3D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9" name="Text Box 11">
            <a:extLst>
              <a:ext uri="{FF2B5EF4-FFF2-40B4-BE49-F238E27FC236}">
                <a16:creationId xmlns:a16="http://schemas.microsoft.com/office/drawing/2014/main" id="{F468C064-4FDD-4DB9-A687-B66CB1FE99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085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Ischemic</a:t>
            </a:r>
          </a:p>
        </p:txBody>
      </p:sp>
      <p:sp>
        <p:nvSpPr>
          <p:cNvPr id="43020" name="Text Box 12">
            <a:extLst>
              <a:ext uri="{FF2B5EF4-FFF2-40B4-BE49-F238E27FC236}">
                <a16:creationId xmlns:a16="http://schemas.microsoft.com/office/drawing/2014/main" id="{BF411BD3-5BA7-4E22-947C-210510903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Compressive</a:t>
            </a:r>
          </a:p>
        </p:txBody>
      </p:sp>
      <p:sp>
        <p:nvSpPr>
          <p:cNvPr id="43021" name="Text Box 13">
            <a:extLst>
              <a:ext uri="{FF2B5EF4-FFF2-40B4-BE49-F238E27FC236}">
                <a16:creationId xmlns:a16="http://schemas.microsoft.com/office/drawing/2014/main" id="{D2450B58-D5EE-4044-A465-2E87B7F009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Toxic/nutritional</a:t>
            </a:r>
          </a:p>
        </p:txBody>
      </p:sp>
      <p:sp>
        <p:nvSpPr>
          <p:cNvPr id="43022" name="Text Box 14">
            <a:extLst>
              <a:ext uri="{FF2B5EF4-FFF2-40B4-BE49-F238E27FC236}">
                <a16:creationId xmlns:a16="http://schemas.microsoft.com/office/drawing/2014/main" id="{4ACB9F05-B752-4748-B50B-267FD2F3A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Congenital/hereditary</a:t>
            </a:r>
          </a:p>
        </p:txBody>
      </p:sp>
      <p:sp>
        <p:nvSpPr>
          <p:cNvPr id="43023" name="Text Box 15">
            <a:extLst>
              <a:ext uri="{FF2B5EF4-FFF2-40B4-BE49-F238E27FC236}">
                <a16:creationId xmlns:a16="http://schemas.microsoft.com/office/drawing/2014/main" id="{80715D42-87C6-4C57-8FCA-86B8F6717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Traumatic</a:t>
            </a:r>
          </a:p>
        </p:txBody>
      </p:sp>
      <p:sp>
        <p:nvSpPr>
          <p:cNvPr id="43024" name="Line 16">
            <a:extLst>
              <a:ext uri="{FF2B5EF4-FFF2-40B4-BE49-F238E27FC236}">
                <a16:creationId xmlns:a16="http://schemas.microsoft.com/office/drawing/2014/main" id="{FC5E2E7D-2998-4431-99C9-28ED16EE54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5" name="Line 17">
            <a:extLst>
              <a:ext uri="{FF2B5EF4-FFF2-40B4-BE49-F238E27FC236}">
                <a16:creationId xmlns:a16="http://schemas.microsoft.com/office/drawing/2014/main" id="{1AE1950E-7BE0-4C64-B0E4-8680B485DB7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6" name="Line 18">
            <a:extLst>
              <a:ext uri="{FF2B5EF4-FFF2-40B4-BE49-F238E27FC236}">
                <a16:creationId xmlns:a16="http://schemas.microsoft.com/office/drawing/2014/main" id="{495D96BD-2EDB-4AB6-8B72-B56B41984F2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7" name="Line 19">
            <a:extLst>
              <a:ext uri="{FF2B5EF4-FFF2-40B4-BE49-F238E27FC236}">
                <a16:creationId xmlns:a16="http://schemas.microsoft.com/office/drawing/2014/main" id="{48C19F69-73C8-4339-89A3-83878160FE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8" name="Line 20">
            <a:extLst>
              <a:ext uri="{FF2B5EF4-FFF2-40B4-BE49-F238E27FC236}">
                <a16:creationId xmlns:a16="http://schemas.microsoft.com/office/drawing/2014/main" id="{DB6FCC3C-0487-4CEA-9C51-A50F3C68F9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9" name="Line 21">
            <a:extLst>
              <a:ext uri="{FF2B5EF4-FFF2-40B4-BE49-F238E27FC236}">
                <a16:creationId xmlns:a16="http://schemas.microsoft.com/office/drawing/2014/main" id="{4143D56F-2CE3-4110-9859-4DA243F386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0" name="Text Box 22">
            <a:extLst>
              <a:ext uri="{FF2B5EF4-FFF2-40B4-BE49-F238E27FC236}">
                <a16:creationId xmlns:a16="http://schemas.microsoft.com/office/drawing/2014/main" id="{06D22BF8-7CA2-494E-82EF-C2BB2EBC0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43031" name="Line 23">
            <a:extLst>
              <a:ext uri="{FF2B5EF4-FFF2-40B4-BE49-F238E27FC236}">
                <a16:creationId xmlns:a16="http://schemas.microsoft.com/office/drawing/2014/main" id="{81616FCC-B9C2-412D-BB8F-289107ECDF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2" name="Line 24">
            <a:extLst>
              <a:ext uri="{FF2B5EF4-FFF2-40B4-BE49-F238E27FC236}">
                <a16:creationId xmlns:a16="http://schemas.microsoft.com/office/drawing/2014/main" id="{304FC6F4-5697-4A75-9A95-D25E55F4FCF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3" name="Text Box 25">
            <a:extLst>
              <a:ext uri="{FF2B5EF4-FFF2-40B4-BE49-F238E27FC236}">
                <a16:creationId xmlns:a16="http://schemas.microsoft.com/office/drawing/2014/main" id="{22CB6CA2-C17B-4A75-AB19-4CAA9568AC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43034" name="Text Box 26">
            <a:extLst>
              <a:ext uri="{FF2B5EF4-FFF2-40B4-BE49-F238E27FC236}">
                <a16:creationId xmlns:a16="http://schemas.microsoft.com/office/drawing/2014/main" id="{1DF0B69F-8AE2-4868-BE50-3433CA4ED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43035" name="Text Box 27">
            <a:extLst>
              <a:ext uri="{FF2B5EF4-FFF2-40B4-BE49-F238E27FC236}">
                <a16:creationId xmlns:a16="http://schemas.microsoft.com/office/drawing/2014/main" id="{363DE2FC-2556-4BEB-B0AE-B92960C08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525" y="5178425"/>
            <a:ext cx="7762875" cy="106997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functional abnormalities are likely to be found in a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with an optic neuropathy?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--Decreased </a:t>
            </a:r>
            <a:r>
              <a:rPr lang="en-US" altLang="en-US" sz="1600" b="1" dirty="0">
                <a:solidFill>
                  <a:srgbClr val="0000FF"/>
                </a:solidFill>
              </a:rPr>
              <a:t>central acuity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--Abnormal </a:t>
            </a:r>
            <a:r>
              <a:rPr lang="en-US" altLang="en-US" sz="1600" b="1" dirty="0">
                <a:solidFill>
                  <a:srgbClr val="0000FF"/>
                </a:solidFill>
              </a:rPr>
              <a:t>visual fields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--Impaired </a:t>
            </a:r>
            <a:r>
              <a:rPr lang="en-US" altLang="en-US" sz="1600" b="1" dirty="0">
                <a:solidFill>
                  <a:srgbClr val="0000FF"/>
                </a:solidFill>
              </a:rPr>
              <a:t>color vision</a:t>
            </a:r>
          </a:p>
        </p:txBody>
      </p:sp>
      <p:sp>
        <p:nvSpPr>
          <p:cNvPr id="43036" name="Slide Number Placeholder 1">
            <a:extLst>
              <a:ext uri="{FF2B5EF4-FFF2-40B4-BE49-F238E27FC236}">
                <a16:creationId xmlns:a16="http://schemas.microsoft.com/office/drawing/2014/main" id="{FDC8BD61-5FD0-4348-861D-EBA603850E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0468E22-7862-421F-9422-AA68EB7734C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18</a:t>
            </a:fld>
            <a:endParaRPr lang="en-US" altLang="en-US" sz="10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9F3442D-037E-484F-8524-B71CDD1D935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254644D9-F2E6-4EE4-AF95-B39FC41614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9716" name="Text Box 3">
            <a:extLst>
              <a:ext uri="{FF2B5EF4-FFF2-40B4-BE49-F238E27FC236}">
                <a16:creationId xmlns:a16="http://schemas.microsoft.com/office/drawing/2014/main" id="{A2F6BD33-DAEE-4901-9BEF-A39FCD30C3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499717" name="Text Box 4">
            <a:extLst>
              <a:ext uri="{FF2B5EF4-FFF2-40B4-BE49-F238E27FC236}">
                <a16:creationId xmlns:a16="http://schemas.microsoft.com/office/drawing/2014/main" id="{96DBFC11-C48B-4DF1-9749-BD391883C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499718" name="Text Box 5">
            <a:extLst>
              <a:ext uri="{FF2B5EF4-FFF2-40B4-BE49-F238E27FC236}">
                <a16:creationId xmlns:a16="http://schemas.microsoft.com/office/drawing/2014/main" id="{993A5141-F91C-45DD-A3CC-CFB626FFCE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499719" name="Text Box 6">
            <a:extLst>
              <a:ext uri="{FF2B5EF4-FFF2-40B4-BE49-F238E27FC236}">
                <a16:creationId xmlns:a16="http://schemas.microsoft.com/office/drawing/2014/main" id="{2177648A-8E22-4DE5-935B-19098F8DA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499720" name="Text Box 7">
            <a:extLst>
              <a:ext uri="{FF2B5EF4-FFF2-40B4-BE49-F238E27FC236}">
                <a16:creationId xmlns:a16="http://schemas.microsoft.com/office/drawing/2014/main" id="{6EFC9076-CDA8-4000-B742-BDF2706EC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499721" name="Line 8">
            <a:extLst>
              <a:ext uri="{FF2B5EF4-FFF2-40B4-BE49-F238E27FC236}">
                <a16:creationId xmlns:a16="http://schemas.microsoft.com/office/drawing/2014/main" id="{0EF6516A-8151-46D3-B32E-6E9CEBE8FA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9722" name="Line 9">
            <a:extLst>
              <a:ext uri="{FF2B5EF4-FFF2-40B4-BE49-F238E27FC236}">
                <a16:creationId xmlns:a16="http://schemas.microsoft.com/office/drawing/2014/main" id="{314FDE4B-4422-4E96-A66F-3C0A63F2A3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9723" name="Line 10">
            <a:extLst>
              <a:ext uri="{FF2B5EF4-FFF2-40B4-BE49-F238E27FC236}">
                <a16:creationId xmlns:a16="http://schemas.microsoft.com/office/drawing/2014/main" id="{6B4A97C4-4C08-4717-8FE6-9E84CB3E925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9724" name="Line 11">
            <a:extLst>
              <a:ext uri="{FF2B5EF4-FFF2-40B4-BE49-F238E27FC236}">
                <a16:creationId xmlns:a16="http://schemas.microsoft.com/office/drawing/2014/main" id="{B07E1015-E651-4A31-AF1A-792A3B5D035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9725" name="Text Box 13">
            <a:extLst>
              <a:ext uri="{FF2B5EF4-FFF2-40B4-BE49-F238E27FC236}">
                <a16:creationId xmlns:a16="http://schemas.microsoft.com/office/drawing/2014/main" id="{EB3E4B1E-A54A-443E-93B6-57664A5713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648200"/>
            <a:ext cx="3349625" cy="18161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does </a:t>
            </a:r>
            <a:r>
              <a:rPr lang="en-US" altLang="en-US" sz="1400" dirty="0">
                <a:solidFill>
                  <a:schemeClr val="bg1"/>
                </a:solidFill>
              </a:rPr>
              <a:t>ESR</a:t>
            </a:r>
            <a:r>
              <a:rPr lang="en-US" altLang="en-US" sz="1400" i="1" dirty="0">
                <a:solidFill>
                  <a:schemeClr val="bg1"/>
                </a:solidFill>
              </a:rPr>
              <a:t> stand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Erythrocyte sedimentation rate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is it, exactly?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A measure of how fast RBCs precipitate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What are the units?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mm/</a:t>
            </a:r>
            <a:r>
              <a:rPr lang="en-US" altLang="en-US" sz="1400" dirty="0" err="1">
                <a:solidFill>
                  <a:schemeClr val="bg1"/>
                </a:solidFill>
              </a:rPr>
              <a:t>Hr</a:t>
            </a:r>
            <a:endParaRPr lang="en-US" altLang="en-US" sz="1400" dirty="0">
              <a:solidFill>
                <a:schemeClr val="bg1"/>
              </a:solidFill>
            </a:endParaRPr>
          </a:p>
        </p:txBody>
      </p:sp>
      <p:sp>
        <p:nvSpPr>
          <p:cNvPr id="499726" name="Slide Number Placeholder 1">
            <a:extLst>
              <a:ext uri="{FF2B5EF4-FFF2-40B4-BE49-F238E27FC236}">
                <a16:creationId xmlns:a16="http://schemas.microsoft.com/office/drawing/2014/main" id="{2C5BA7CF-29DB-4102-B166-0B3B51A573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DA3B8AE-5096-4552-967B-595C09292B8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180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5C335BC-D17D-4FBA-8B22-D5ED8A4D6C1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12">
            <a:extLst>
              <a:ext uri="{FF2B5EF4-FFF2-40B4-BE49-F238E27FC236}">
                <a16:creationId xmlns:a16="http://schemas.microsoft.com/office/drawing/2014/main" id="{7DE58D48-45A4-43D9-9912-886F2E2DF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1764" name="Text Box 3">
            <a:extLst>
              <a:ext uri="{FF2B5EF4-FFF2-40B4-BE49-F238E27FC236}">
                <a16:creationId xmlns:a16="http://schemas.microsoft.com/office/drawing/2014/main" id="{386489C6-8DF3-4BF3-84AF-7A0ED8DEC3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01765" name="Text Box 4">
            <a:extLst>
              <a:ext uri="{FF2B5EF4-FFF2-40B4-BE49-F238E27FC236}">
                <a16:creationId xmlns:a16="http://schemas.microsoft.com/office/drawing/2014/main" id="{385450A1-EE88-49A0-847D-80965AA728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01766" name="Text Box 5">
            <a:extLst>
              <a:ext uri="{FF2B5EF4-FFF2-40B4-BE49-F238E27FC236}">
                <a16:creationId xmlns:a16="http://schemas.microsoft.com/office/drawing/2014/main" id="{FC1A4EC8-8AB6-4FE4-837E-2C96FA179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01767" name="Text Box 6">
            <a:extLst>
              <a:ext uri="{FF2B5EF4-FFF2-40B4-BE49-F238E27FC236}">
                <a16:creationId xmlns:a16="http://schemas.microsoft.com/office/drawing/2014/main" id="{D49D23D4-2C23-4FFC-8939-5F89ED61D4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01768" name="Text Box 7">
            <a:extLst>
              <a:ext uri="{FF2B5EF4-FFF2-40B4-BE49-F238E27FC236}">
                <a16:creationId xmlns:a16="http://schemas.microsoft.com/office/drawing/2014/main" id="{8943D8BA-C244-450B-8C8F-A6149B3BA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01769" name="Line 8">
            <a:extLst>
              <a:ext uri="{FF2B5EF4-FFF2-40B4-BE49-F238E27FC236}">
                <a16:creationId xmlns:a16="http://schemas.microsoft.com/office/drawing/2014/main" id="{0224FDA9-2BF0-49F9-8190-8A6717A663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770" name="Line 9">
            <a:extLst>
              <a:ext uri="{FF2B5EF4-FFF2-40B4-BE49-F238E27FC236}">
                <a16:creationId xmlns:a16="http://schemas.microsoft.com/office/drawing/2014/main" id="{DDB9859F-C34F-4934-A00E-0ECB08E958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771" name="Line 10">
            <a:extLst>
              <a:ext uri="{FF2B5EF4-FFF2-40B4-BE49-F238E27FC236}">
                <a16:creationId xmlns:a16="http://schemas.microsoft.com/office/drawing/2014/main" id="{42FE189F-6FED-4879-9094-3FE468A6BA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772" name="Line 11">
            <a:extLst>
              <a:ext uri="{FF2B5EF4-FFF2-40B4-BE49-F238E27FC236}">
                <a16:creationId xmlns:a16="http://schemas.microsoft.com/office/drawing/2014/main" id="{6C3F28BE-BDE0-4927-807A-50203CBE492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549" name="Text Box 13">
            <a:extLst>
              <a:ext uri="{FF2B5EF4-FFF2-40B4-BE49-F238E27FC236}">
                <a16:creationId xmlns:a16="http://schemas.microsoft.com/office/drawing/2014/main" id="{DB1A3E27-F8DA-425C-9F0E-0C050A8CF0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648200"/>
            <a:ext cx="3579813" cy="18161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What does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ESR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 stand for?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Erythrocyte sedimentation rate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What is it, exactly?</a:t>
            </a:r>
          </a:p>
          <a:p>
            <a:pPr eaLnBrk="1" hangingPunct="1">
              <a:defRPr/>
            </a:pPr>
            <a:r>
              <a:rPr lang="en-US" sz="1400" b="1" dirty="0">
                <a:solidFill>
                  <a:schemeClr val="bg1"/>
                </a:solidFill>
              </a:rPr>
              <a:t>A measure of how fast RBCs precipitate</a:t>
            </a:r>
          </a:p>
          <a:p>
            <a:pPr eaLnBrk="1" hangingPunct="1">
              <a:defRPr/>
            </a:pPr>
            <a:endParaRPr lang="en-US" sz="1400" b="1" dirty="0">
              <a:solidFill>
                <a:srgbClr val="0000FF"/>
              </a:solidFill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What are the units?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mm/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</a:rPr>
              <a:t>Hr</a:t>
            </a: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1775" name="Slide Number Placeholder 1">
            <a:extLst>
              <a:ext uri="{FF2B5EF4-FFF2-40B4-BE49-F238E27FC236}">
                <a16:creationId xmlns:a16="http://schemas.microsoft.com/office/drawing/2014/main" id="{4AF0F245-C250-4AC1-84E6-B18FEB91C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23B7824-9C46-4116-B31B-772B558DD51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181</a:t>
            </a:fld>
            <a:endParaRPr lang="en-US" altLang="en-US" sz="1000"/>
          </a:p>
        </p:txBody>
      </p:sp>
      <p:sp>
        <p:nvSpPr>
          <p:cNvPr id="17" name="Text Box 14">
            <a:extLst>
              <a:ext uri="{FF2B5EF4-FFF2-40B4-BE49-F238E27FC236}">
                <a16:creationId xmlns:a16="http://schemas.microsoft.com/office/drawing/2014/main" id="{C314548B-FFC8-4049-B512-291F2015C8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0074" y="5867832"/>
            <a:ext cx="5655651" cy="954107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Why do RBCs precipitate faster in the presence of inflammation?</a:t>
            </a:r>
            <a:endParaRPr lang="en-US" altLang="en-US" sz="1400" i="1" dirty="0">
              <a:solidFill>
                <a:srgbClr val="EAEAEA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EAEAEA"/>
                </a:solidFill>
              </a:rPr>
              <a:t>Inflammation increases serum concentrations of fibrinogen, which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EAEAEA"/>
                </a:solidFill>
              </a:rPr>
              <a:t>promotes inter-RBC adhesions. The stacks of stuck RBCs precipitate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EAEAEA"/>
                </a:solidFill>
              </a:rPr>
              <a:t>more quickly than individual RBCs will.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A038CCB-21B7-47A0-8A66-0450C9FBFD5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12">
            <a:extLst>
              <a:ext uri="{FF2B5EF4-FFF2-40B4-BE49-F238E27FC236}">
                <a16:creationId xmlns:a16="http://schemas.microsoft.com/office/drawing/2014/main" id="{BFA2AA44-5B37-4279-B5A1-8CE6912356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3812" name="Text Box 3">
            <a:extLst>
              <a:ext uri="{FF2B5EF4-FFF2-40B4-BE49-F238E27FC236}">
                <a16:creationId xmlns:a16="http://schemas.microsoft.com/office/drawing/2014/main" id="{E4DEDBC1-42CC-4050-9B1A-EE70526928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03813" name="Text Box 4">
            <a:extLst>
              <a:ext uri="{FF2B5EF4-FFF2-40B4-BE49-F238E27FC236}">
                <a16:creationId xmlns:a16="http://schemas.microsoft.com/office/drawing/2014/main" id="{B25158E2-A116-4275-9218-C5A3F61873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03814" name="Text Box 5">
            <a:extLst>
              <a:ext uri="{FF2B5EF4-FFF2-40B4-BE49-F238E27FC236}">
                <a16:creationId xmlns:a16="http://schemas.microsoft.com/office/drawing/2014/main" id="{8E1BC336-E18C-4D68-BA08-CD925A39A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03815" name="Text Box 6">
            <a:extLst>
              <a:ext uri="{FF2B5EF4-FFF2-40B4-BE49-F238E27FC236}">
                <a16:creationId xmlns:a16="http://schemas.microsoft.com/office/drawing/2014/main" id="{BE11B272-7673-48C4-B569-71F52FF6A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03816" name="Text Box 7">
            <a:extLst>
              <a:ext uri="{FF2B5EF4-FFF2-40B4-BE49-F238E27FC236}">
                <a16:creationId xmlns:a16="http://schemas.microsoft.com/office/drawing/2014/main" id="{C04BDD82-E42C-4113-87C1-66CEF6963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03817" name="Line 8">
            <a:extLst>
              <a:ext uri="{FF2B5EF4-FFF2-40B4-BE49-F238E27FC236}">
                <a16:creationId xmlns:a16="http://schemas.microsoft.com/office/drawing/2014/main" id="{53983CA7-9DA5-4A21-9391-A6FAFE3D69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818" name="Line 9">
            <a:extLst>
              <a:ext uri="{FF2B5EF4-FFF2-40B4-BE49-F238E27FC236}">
                <a16:creationId xmlns:a16="http://schemas.microsoft.com/office/drawing/2014/main" id="{00F308B1-00BE-42BC-84F2-687305A1BB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819" name="Line 10">
            <a:extLst>
              <a:ext uri="{FF2B5EF4-FFF2-40B4-BE49-F238E27FC236}">
                <a16:creationId xmlns:a16="http://schemas.microsoft.com/office/drawing/2014/main" id="{0898E37E-0902-42BD-9775-72B8F0136B2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820" name="Line 11">
            <a:extLst>
              <a:ext uri="{FF2B5EF4-FFF2-40B4-BE49-F238E27FC236}">
                <a16:creationId xmlns:a16="http://schemas.microsoft.com/office/drawing/2014/main" id="{CE691DD8-DD60-4918-A977-6340CF85DC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821" name="Slide Number Placeholder 1">
            <a:extLst>
              <a:ext uri="{FF2B5EF4-FFF2-40B4-BE49-F238E27FC236}">
                <a16:creationId xmlns:a16="http://schemas.microsoft.com/office/drawing/2014/main" id="{7C58BFC5-74DD-492C-B4D0-2241C0F698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1966F09-E61E-43DE-873F-6C5C93C348B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182</a:t>
            </a:fld>
            <a:endParaRPr lang="en-US" altLang="en-US" sz="1000"/>
          </a:p>
        </p:txBody>
      </p:sp>
      <p:sp>
        <p:nvSpPr>
          <p:cNvPr id="16" name="Text Box 13">
            <a:extLst>
              <a:ext uri="{FF2B5EF4-FFF2-40B4-BE49-F238E27FC236}">
                <a16:creationId xmlns:a16="http://schemas.microsoft.com/office/drawing/2014/main" id="{5C5F2D60-AD82-443F-B633-07F5D96FA3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648200"/>
            <a:ext cx="3579813" cy="18161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What does 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ESR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 stand for?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Erythrocyte sedimentation rate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What is it, exactly?</a:t>
            </a:r>
          </a:p>
          <a:p>
            <a:pPr eaLnBrk="1" hangingPunct="1">
              <a:defRPr/>
            </a:pPr>
            <a:r>
              <a:rPr lang="en-US" sz="1400" b="1" dirty="0">
                <a:solidFill>
                  <a:schemeClr val="bg1"/>
                </a:solidFill>
              </a:rPr>
              <a:t>A measure of how fast RBCs precipitate</a:t>
            </a:r>
          </a:p>
          <a:p>
            <a:pPr eaLnBrk="1" hangingPunct="1">
              <a:defRPr/>
            </a:pPr>
            <a:endParaRPr lang="en-US" sz="1400" b="1" dirty="0">
              <a:solidFill>
                <a:srgbClr val="0000FF"/>
              </a:solidFill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What are the units?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mm/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</a:rPr>
              <a:t>Hr</a:t>
            </a: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3823" name="Text Box 14">
            <a:extLst>
              <a:ext uri="{FF2B5EF4-FFF2-40B4-BE49-F238E27FC236}">
                <a16:creationId xmlns:a16="http://schemas.microsoft.com/office/drawing/2014/main" id="{2CB01D9E-8F23-498D-8A38-1D46A057F8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0074" y="5867832"/>
            <a:ext cx="5655651" cy="954107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Why do RBCs precipitate faster in the presence of inflammation?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Inflammation increases serum concentrations of fibrinogen, which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promotes inter-RBC adhesions. The stacks of stuck RBCs precipitate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more quickly than individual RBCs will.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A274850-2F63-43EA-B5C4-F0023C281AC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F0031EC3-5330-4116-8D2C-40D7984A8B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5860" name="Text Box 3">
            <a:extLst>
              <a:ext uri="{FF2B5EF4-FFF2-40B4-BE49-F238E27FC236}">
                <a16:creationId xmlns:a16="http://schemas.microsoft.com/office/drawing/2014/main" id="{833C6AEC-5530-4523-B08B-C1AD21647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05861" name="Text Box 4">
            <a:extLst>
              <a:ext uri="{FF2B5EF4-FFF2-40B4-BE49-F238E27FC236}">
                <a16:creationId xmlns:a16="http://schemas.microsoft.com/office/drawing/2014/main" id="{E851EB72-1DD4-4007-9D6B-5A1D43CA1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05862" name="Text Box 5">
            <a:extLst>
              <a:ext uri="{FF2B5EF4-FFF2-40B4-BE49-F238E27FC236}">
                <a16:creationId xmlns:a16="http://schemas.microsoft.com/office/drawing/2014/main" id="{C3653A7A-86E5-4BFD-B497-16E5F8A94C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05863" name="Text Box 6">
            <a:extLst>
              <a:ext uri="{FF2B5EF4-FFF2-40B4-BE49-F238E27FC236}">
                <a16:creationId xmlns:a16="http://schemas.microsoft.com/office/drawing/2014/main" id="{842E5D2E-B164-4B71-A69D-D419F02F5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05864" name="Text Box 7">
            <a:extLst>
              <a:ext uri="{FF2B5EF4-FFF2-40B4-BE49-F238E27FC236}">
                <a16:creationId xmlns:a16="http://schemas.microsoft.com/office/drawing/2014/main" id="{4641B12D-A6D0-47F7-998A-BF4692A63A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05865" name="Line 8">
            <a:extLst>
              <a:ext uri="{FF2B5EF4-FFF2-40B4-BE49-F238E27FC236}">
                <a16:creationId xmlns:a16="http://schemas.microsoft.com/office/drawing/2014/main" id="{F026E8CA-AF79-4501-82B9-AA396B1615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866" name="Line 9">
            <a:extLst>
              <a:ext uri="{FF2B5EF4-FFF2-40B4-BE49-F238E27FC236}">
                <a16:creationId xmlns:a16="http://schemas.microsoft.com/office/drawing/2014/main" id="{2AE9A8A8-0020-496E-912E-854E39EAB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867" name="Line 10">
            <a:extLst>
              <a:ext uri="{FF2B5EF4-FFF2-40B4-BE49-F238E27FC236}">
                <a16:creationId xmlns:a16="http://schemas.microsoft.com/office/drawing/2014/main" id="{0B207A2C-B1D5-409B-9BEE-5185F3EF57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868" name="Line 11">
            <a:extLst>
              <a:ext uri="{FF2B5EF4-FFF2-40B4-BE49-F238E27FC236}">
                <a16:creationId xmlns:a16="http://schemas.microsoft.com/office/drawing/2014/main" id="{672EA2D2-0E17-4F19-84D5-BE300DA38C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869" name="Text Box 13">
            <a:extLst>
              <a:ext uri="{FF2B5EF4-FFF2-40B4-BE49-F238E27FC236}">
                <a16:creationId xmlns:a16="http://schemas.microsoft.com/office/drawing/2014/main" id="{141BC358-9B81-4F22-9E7F-15FD96BE1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800600"/>
            <a:ext cx="6875463" cy="116522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the upper limit of normal for ESR?</a:t>
            </a:r>
            <a:endParaRPr lang="en-US" altLang="en-US" sz="1400" i="1" dirty="0">
              <a:solidFill>
                <a:srgbClr val="FFFF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FF00"/>
                </a:solidFill>
              </a:rPr>
              <a:t>It is usually 20 mm/</a:t>
            </a:r>
            <a:r>
              <a:rPr lang="en-US" altLang="en-US" sz="1400" dirty="0" err="1">
                <a:solidFill>
                  <a:srgbClr val="FFFF00"/>
                </a:solidFill>
              </a:rPr>
              <a:t>Hr</a:t>
            </a:r>
            <a:r>
              <a:rPr lang="en-US" altLang="en-US" sz="1400" dirty="0">
                <a:solidFill>
                  <a:srgbClr val="FFFF00"/>
                </a:solidFill>
              </a:rPr>
              <a:t>, however, ESR tends to rise with age, and is higher in females.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FF00"/>
                </a:solidFill>
              </a:rPr>
              <a:t>Thus the age- and gender-corrected formulae for the upper-limit-of-normal ESR are: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FFFF00"/>
                </a:solidFill>
              </a:rPr>
              <a:t>Males: </a:t>
            </a:r>
            <a:r>
              <a:rPr lang="en-US" altLang="en-US" sz="1400" dirty="0">
                <a:solidFill>
                  <a:srgbClr val="FFFF00"/>
                </a:solidFill>
              </a:rPr>
              <a:t>Age/2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FFFF00"/>
                </a:solidFill>
              </a:rPr>
              <a:t>Females: </a:t>
            </a:r>
            <a:r>
              <a:rPr lang="en-US" altLang="en-US" sz="1400" dirty="0">
                <a:solidFill>
                  <a:srgbClr val="FFFF00"/>
                </a:solidFill>
              </a:rPr>
              <a:t>(Age +10)/2</a:t>
            </a:r>
          </a:p>
        </p:txBody>
      </p:sp>
      <p:sp>
        <p:nvSpPr>
          <p:cNvPr id="505870" name="Slide Number Placeholder 1">
            <a:extLst>
              <a:ext uri="{FF2B5EF4-FFF2-40B4-BE49-F238E27FC236}">
                <a16:creationId xmlns:a16="http://schemas.microsoft.com/office/drawing/2014/main" id="{08C56D59-126F-4E71-A896-2C786E967E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350D98D-A3CA-452B-9A72-E8338772695D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183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2CACAA2-7291-4543-B9E4-9380FB9DBB4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50D2ED2B-A1D1-4331-8F95-7F13D0C57C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7908" name="Text Box 3">
            <a:extLst>
              <a:ext uri="{FF2B5EF4-FFF2-40B4-BE49-F238E27FC236}">
                <a16:creationId xmlns:a16="http://schemas.microsoft.com/office/drawing/2014/main" id="{BF6E1D75-ED3E-4B8E-9F57-0318B7EB7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07909" name="Text Box 4">
            <a:extLst>
              <a:ext uri="{FF2B5EF4-FFF2-40B4-BE49-F238E27FC236}">
                <a16:creationId xmlns:a16="http://schemas.microsoft.com/office/drawing/2014/main" id="{4F0BDDCD-4F6A-4912-B1E1-6162FFBC7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07910" name="Text Box 5">
            <a:extLst>
              <a:ext uri="{FF2B5EF4-FFF2-40B4-BE49-F238E27FC236}">
                <a16:creationId xmlns:a16="http://schemas.microsoft.com/office/drawing/2014/main" id="{4CFD6876-C2DB-4677-8375-357CC66478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07911" name="Text Box 6">
            <a:extLst>
              <a:ext uri="{FF2B5EF4-FFF2-40B4-BE49-F238E27FC236}">
                <a16:creationId xmlns:a16="http://schemas.microsoft.com/office/drawing/2014/main" id="{1E3FD7F4-59E5-46AF-B7EC-798310682C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07912" name="Text Box 7">
            <a:extLst>
              <a:ext uri="{FF2B5EF4-FFF2-40B4-BE49-F238E27FC236}">
                <a16:creationId xmlns:a16="http://schemas.microsoft.com/office/drawing/2014/main" id="{BB5B7140-7723-4611-B9F4-8A267F97D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07913" name="Line 8">
            <a:extLst>
              <a:ext uri="{FF2B5EF4-FFF2-40B4-BE49-F238E27FC236}">
                <a16:creationId xmlns:a16="http://schemas.microsoft.com/office/drawing/2014/main" id="{F5530489-8E9A-4D5C-A1E6-96D2311B0F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7914" name="Line 9">
            <a:extLst>
              <a:ext uri="{FF2B5EF4-FFF2-40B4-BE49-F238E27FC236}">
                <a16:creationId xmlns:a16="http://schemas.microsoft.com/office/drawing/2014/main" id="{AC718ED4-E204-4CA8-B92B-5A43638341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7915" name="Line 10">
            <a:extLst>
              <a:ext uri="{FF2B5EF4-FFF2-40B4-BE49-F238E27FC236}">
                <a16:creationId xmlns:a16="http://schemas.microsoft.com/office/drawing/2014/main" id="{40541BFB-D3DC-4B97-A2A2-C83C8E29EB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7916" name="Line 11">
            <a:extLst>
              <a:ext uri="{FF2B5EF4-FFF2-40B4-BE49-F238E27FC236}">
                <a16:creationId xmlns:a16="http://schemas.microsoft.com/office/drawing/2014/main" id="{A4052EAD-091E-44C6-BE23-DC9B923E094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7917" name="Text Box 13">
            <a:extLst>
              <a:ext uri="{FF2B5EF4-FFF2-40B4-BE49-F238E27FC236}">
                <a16:creationId xmlns:a16="http://schemas.microsoft.com/office/drawing/2014/main" id="{3401D7B1-6D07-4371-B2E4-B85B0517D3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800600"/>
            <a:ext cx="6875463" cy="116522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the upper limit of normal for ESR?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It is usually 20 mm/</a:t>
            </a:r>
            <a:r>
              <a:rPr lang="en-US" altLang="en-US" sz="1400" dirty="0" err="1">
                <a:solidFill>
                  <a:srgbClr val="0000FF"/>
                </a:solidFill>
              </a:rPr>
              <a:t>Hr</a:t>
            </a:r>
            <a:r>
              <a:rPr lang="en-US" altLang="en-US" sz="1400" dirty="0">
                <a:solidFill>
                  <a:srgbClr val="0000FF"/>
                </a:solidFill>
              </a:rPr>
              <a:t>, however, ESR tends to rise with age, and is higher in females.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Thus the age- and gender-corrected formulae for the upper-limit-of-normal ESR are: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Males: </a:t>
            </a: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Females:</a:t>
            </a:r>
            <a:endParaRPr lang="en-US" altLang="en-US" sz="1400" dirty="0">
              <a:solidFill>
                <a:srgbClr val="0000FF"/>
              </a:solidFill>
            </a:endParaRPr>
          </a:p>
        </p:txBody>
      </p:sp>
      <p:sp>
        <p:nvSpPr>
          <p:cNvPr id="507918" name="Slide Number Placeholder 1">
            <a:extLst>
              <a:ext uri="{FF2B5EF4-FFF2-40B4-BE49-F238E27FC236}">
                <a16:creationId xmlns:a16="http://schemas.microsoft.com/office/drawing/2014/main" id="{4D581E7C-D465-4779-9D18-4017F2C579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FE9C6F5-B0BC-4D39-990A-FD58AC46E5B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184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A6ED31-4E04-41BE-A24C-A0538381F76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03B2C75B-86DC-4F6D-AA99-BF082363F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9956" name="Text Box 3">
            <a:extLst>
              <a:ext uri="{FF2B5EF4-FFF2-40B4-BE49-F238E27FC236}">
                <a16:creationId xmlns:a16="http://schemas.microsoft.com/office/drawing/2014/main" id="{395005A2-488C-4AB5-82C9-D55FDE05B5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09957" name="Text Box 4">
            <a:extLst>
              <a:ext uri="{FF2B5EF4-FFF2-40B4-BE49-F238E27FC236}">
                <a16:creationId xmlns:a16="http://schemas.microsoft.com/office/drawing/2014/main" id="{08F73188-40A8-4B13-8EE3-2DA96807E3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09958" name="Text Box 5">
            <a:extLst>
              <a:ext uri="{FF2B5EF4-FFF2-40B4-BE49-F238E27FC236}">
                <a16:creationId xmlns:a16="http://schemas.microsoft.com/office/drawing/2014/main" id="{A3768F7F-167A-4243-8189-EB49DD612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09959" name="Text Box 6">
            <a:extLst>
              <a:ext uri="{FF2B5EF4-FFF2-40B4-BE49-F238E27FC236}">
                <a16:creationId xmlns:a16="http://schemas.microsoft.com/office/drawing/2014/main" id="{43277BED-6704-4984-899A-246831DCD7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09960" name="Text Box 7">
            <a:extLst>
              <a:ext uri="{FF2B5EF4-FFF2-40B4-BE49-F238E27FC236}">
                <a16:creationId xmlns:a16="http://schemas.microsoft.com/office/drawing/2014/main" id="{F04FA1CA-3886-4F67-BF68-87F11DA8F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09961" name="Line 8">
            <a:extLst>
              <a:ext uri="{FF2B5EF4-FFF2-40B4-BE49-F238E27FC236}">
                <a16:creationId xmlns:a16="http://schemas.microsoft.com/office/drawing/2014/main" id="{BAF9B569-CBEF-41CD-A4F7-ED00E28317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962" name="Line 9">
            <a:extLst>
              <a:ext uri="{FF2B5EF4-FFF2-40B4-BE49-F238E27FC236}">
                <a16:creationId xmlns:a16="http://schemas.microsoft.com/office/drawing/2014/main" id="{FC157239-8EA4-4778-9198-A63449DC95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963" name="Line 10">
            <a:extLst>
              <a:ext uri="{FF2B5EF4-FFF2-40B4-BE49-F238E27FC236}">
                <a16:creationId xmlns:a16="http://schemas.microsoft.com/office/drawing/2014/main" id="{776C355E-95D8-4636-9305-163ACD83A0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964" name="Line 11">
            <a:extLst>
              <a:ext uri="{FF2B5EF4-FFF2-40B4-BE49-F238E27FC236}">
                <a16:creationId xmlns:a16="http://schemas.microsoft.com/office/drawing/2014/main" id="{39F3D1D7-1AA8-4169-9619-1D1B59D2CDA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965" name="Text Box 13">
            <a:extLst>
              <a:ext uri="{FF2B5EF4-FFF2-40B4-BE49-F238E27FC236}">
                <a16:creationId xmlns:a16="http://schemas.microsoft.com/office/drawing/2014/main" id="{33844520-4B0C-4BC9-8CDA-AF9EFBB1D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800600"/>
            <a:ext cx="6875463" cy="116522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the upper limit of normal for ESR?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It is usually 20 mm/</a:t>
            </a:r>
            <a:r>
              <a:rPr lang="en-US" altLang="en-US" sz="1400" dirty="0" err="1">
                <a:solidFill>
                  <a:srgbClr val="0000FF"/>
                </a:solidFill>
              </a:rPr>
              <a:t>Hr</a:t>
            </a:r>
            <a:r>
              <a:rPr lang="en-US" altLang="en-US" sz="1400" dirty="0">
                <a:solidFill>
                  <a:srgbClr val="0000FF"/>
                </a:solidFill>
              </a:rPr>
              <a:t>, however, ESR tends to rise with age, and is higher in females.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Thus the age- and gender-corrected formulae for the upper-limit-of-normal ESR are: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Males: </a:t>
            </a:r>
            <a:r>
              <a:rPr lang="en-US" altLang="en-US" sz="1400" dirty="0">
                <a:solidFill>
                  <a:srgbClr val="0000FF"/>
                </a:solidFill>
              </a:rPr>
              <a:t>Age/2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Females: </a:t>
            </a:r>
            <a:r>
              <a:rPr lang="en-US" altLang="en-US" sz="1400" dirty="0">
                <a:solidFill>
                  <a:srgbClr val="0000FF"/>
                </a:solidFill>
              </a:rPr>
              <a:t>(Age +10)/2</a:t>
            </a:r>
          </a:p>
        </p:txBody>
      </p:sp>
      <p:sp>
        <p:nvSpPr>
          <p:cNvPr id="509966" name="Slide Number Placeholder 1">
            <a:extLst>
              <a:ext uri="{FF2B5EF4-FFF2-40B4-BE49-F238E27FC236}">
                <a16:creationId xmlns:a16="http://schemas.microsoft.com/office/drawing/2014/main" id="{D4AD9976-7667-487E-A22C-941D9BD29D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2EA962B-6732-4D6C-9266-03623FF4E2A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185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0B25CA1-ECEF-40B5-B604-4296ADC68E1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755F71C1-529A-4840-B4B3-5C0044BCE6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12004" name="Text Box 3">
            <a:extLst>
              <a:ext uri="{FF2B5EF4-FFF2-40B4-BE49-F238E27FC236}">
                <a16:creationId xmlns:a16="http://schemas.microsoft.com/office/drawing/2014/main" id="{5B8F382A-4265-42DA-BCB3-8C3EF2BBA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12005" name="Text Box 4">
            <a:extLst>
              <a:ext uri="{FF2B5EF4-FFF2-40B4-BE49-F238E27FC236}">
                <a16:creationId xmlns:a16="http://schemas.microsoft.com/office/drawing/2014/main" id="{EE923962-85F0-4A92-9CD8-E57CC69D6C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12006" name="Text Box 5">
            <a:extLst>
              <a:ext uri="{FF2B5EF4-FFF2-40B4-BE49-F238E27FC236}">
                <a16:creationId xmlns:a16="http://schemas.microsoft.com/office/drawing/2014/main" id="{76F13D54-3F96-4E51-9334-34191BEC1C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12007" name="Text Box 6">
            <a:extLst>
              <a:ext uri="{FF2B5EF4-FFF2-40B4-BE49-F238E27FC236}">
                <a16:creationId xmlns:a16="http://schemas.microsoft.com/office/drawing/2014/main" id="{E64D2B5B-DC15-4B94-8AA5-2BB968A4E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12008" name="Text Box 7">
            <a:extLst>
              <a:ext uri="{FF2B5EF4-FFF2-40B4-BE49-F238E27FC236}">
                <a16:creationId xmlns:a16="http://schemas.microsoft.com/office/drawing/2014/main" id="{C0ED4651-5C49-46D2-A810-9819199BD7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12009" name="Line 8">
            <a:extLst>
              <a:ext uri="{FF2B5EF4-FFF2-40B4-BE49-F238E27FC236}">
                <a16:creationId xmlns:a16="http://schemas.microsoft.com/office/drawing/2014/main" id="{76D8C312-1757-4E26-80D4-90A399CE7A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10" name="Line 9">
            <a:extLst>
              <a:ext uri="{FF2B5EF4-FFF2-40B4-BE49-F238E27FC236}">
                <a16:creationId xmlns:a16="http://schemas.microsoft.com/office/drawing/2014/main" id="{F00DC4BA-5FC1-4185-B9E3-2852612EC7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11" name="Line 10">
            <a:extLst>
              <a:ext uri="{FF2B5EF4-FFF2-40B4-BE49-F238E27FC236}">
                <a16:creationId xmlns:a16="http://schemas.microsoft.com/office/drawing/2014/main" id="{7C7D6629-A7B3-47CD-9B2A-541840AC8E9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12" name="Line 11">
            <a:extLst>
              <a:ext uri="{FF2B5EF4-FFF2-40B4-BE49-F238E27FC236}">
                <a16:creationId xmlns:a16="http://schemas.microsoft.com/office/drawing/2014/main" id="{9464C093-96C0-4BA3-BC7D-DBDE9A20BD4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8669" name="Text Box 14">
            <a:extLst>
              <a:ext uri="{FF2B5EF4-FFF2-40B4-BE49-F238E27FC236}">
                <a16:creationId xmlns:a16="http://schemas.microsoft.com/office/drawing/2014/main" id="{5928BE7B-D5D1-4E09-9F2C-67F1BD9EF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818063"/>
            <a:ext cx="6875463" cy="1244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bg1"/>
                </a:solidFill>
              </a:rPr>
              <a:t>Is the ESR always elevated in GCA?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No! In fact, studies have found that up to 20% of </a:t>
            </a:r>
            <a:r>
              <a:rPr lang="en-US" sz="1400" dirty="0" err="1"/>
              <a:t>bx</a:t>
            </a:r>
            <a:r>
              <a:rPr lang="en-US" sz="1400" dirty="0"/>
              <a:t>-proven GCA have a normal ESR!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400" dirty="0"/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/>
              <a:t>When elevated, does ESR correlate with GCA severity, </a:t>
            </a:r>
            <a:r>
              <a:rPr lang="en-US" sz="1400" i="1" dirty="0" err="1"/>
              <a:t>ie</a:t>
            </a:r>
            <a:r>
              <a:rPr lang="en-US" sz="1400" i="1" dirty="0"/>
              <a:t>, the higher the ESR, the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/>
              <a:t>more severe the inflammation?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No.</a:t>
            </a:r>
          </a:p>
        </p:txBody>
      </p:sp>
      <p:sp>
        <p:nvSpPr>
          <p:cNvPr id="512014" name="Slide Number Placeholder 1">
            <a:extLst>
              <a:ext uri="{FF2B5EF4-FFF2-40B4-BE49-F238E27FC236}">
                <a16:creationId xmlns:a16="http://schemas.microsoft.com/office/drawing/2014/main" id="{A43F31FD-6947-4261-9B67-29AFCD2C6E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21B1AC8-3759-44F3-91B9-AB4C88BE3E0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186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C967A2A-CED4-426D-856C-48DA1FAFFAA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2275457A-DABE-4833-975D-E9FDEA901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14052" name="Text Box 3">
            <a:extLst>
              <a:ext uri="{FF2B5EF4-FFF2-40B4-BE49-F238E27FC236}">
                <a16:creationId xmlns:a16="http://schemas.microsoft.com/office/drawing/2014/main" id="{6FFB5AC1-D987-4D41-8C3D-E6A7858F8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14053" name="Text Box 4">
            <a:extLst>
              <a:ext uri="{FF2B5EF4-FFF2-40B4-BE49-F238E27FC236}">
                <a16:creationId xmlns:a16="http://schemas.microsoft.com/office/drawing/2014/main" id="{6CD8D573-CE29-49A4-8E71-3C85B3321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14054" name="Text Box 5">
            <a:extLst>
              <a:ext uri="{FF2B5EF4-FFF2-40B4-BE49-F238E27FC236}">
                <a16:creationId xmlns:a16="http://schemas.microsoft.com/office/drawing/2014/main" id="{A037F39B-D055-4AE9-8470-DC2A421875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14055" name="Text Box 6">
            <a:extLst>
              <a:ext uri="{FF2B5EF4-FFF2-40B4-BE49-F238E27FC236}">
                <a16:creationId xmlns:a16="http://schemas.microsoft.com/office/drawing/2014/main" id="{17604601-A5CF-4A8B-8CFA-D7A06DAEA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14056" name="Text Box 7">
            <a:extLst>
              <a:ext uri="{FF2B5EF4-FFF2-40B4-BE49-F238E27FC236}">
                <a16:creationId xmlns:a16="http://schemas.microsoft.com/office/drawing/2014/main" id="{F880521A-E64B-44B4-A9A9-38000C3858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14057" name="Line 8">
            <a:extLst>
              <a:ext uri="{FF2B5EF4-FFF2-40B4-BE49-F238E27FC236}">
                <a16:creationId xmlns:a16="http://schemas.microsoft.com/office/drawing/2014/main" id="{C1861B42-0DA8-4616-97BA-2C5790E2D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4058" name="Line 9">
            <a:extLst>
              <a:ext uri="{FF2B5EF4-FFF2-40B4-BE49-F238E27FC236}">
                <a16:creationId xmlns:a16="http://schemas.microsoft.com/office/drawing/2014/main" id="{49ACB9C3-B1A8-4646-A5C7-53E8953D1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4059" name="Line 10">
            <a:extLst>
              <a:ext uri="{FF2B5EF4-FFF2-40B4-BE49-F238E27FC236}">
                <a16:creationId xmlns:a16="http://schemas.microsoft.com/office/drawing/2014/main" id="{A0061AF8-130B-479F-867D-B9E5FC893B7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4060" name="Line 11">
            <a:extLst>
              <a:ext uri="{FF2B5EF4-FFF2-40B4-BE49-F238E27FC236}">
                <a16:creationId xmlns:a16="http://schemas.microsoft.com/office/drawing/2014/main" id="{383B1505-83BE-4BB3-AEC9-479C95F81E4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693" name="Text Box 15">
            <a:extLst>
              <a:ext uri="{FF2B5EF4-FFF2-40B4-BE49-F238E27FC236}">
                <a16:creationId xmlns:a16="http://schemas.microsoft.com/office/drawing/2014/main" id="{40702AC6-44E2-4B2D-BE86-DF28F742FE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818063"/>
            <a:ext cx="6875463" cy="1244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bg1"/>
                </a:solidFill>
              </a:rPr>
              <a:t>Is the ESR always elevated in GCA?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bg1"/>
                </a:solidFill>
              </a:rPr>
              <a:t>No! In fact, studies have found that up to 20% of </a:t>
            </a:r>
            <a:r>
              <a:rPr lang="en-US" sz="1400" dirty="0" err="1">
                <a:solidFill>
                  <a:schemeClr val="bg1"/>
                </a:solidFill>
              </a:rPr>
              <a:t>bx</a:t>
            </a:r>
            <a:r>
              <a:rPr lang="en-US" sz="1400" dirty="0">
                <a:solidFill>
                  <a:schemeClr val="bg1"/>
                </a:solidFill>
              </a:rPr>
              <a:t>-proven GCA have a normal ESR!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4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/>
              <a:t>When elevated, does ESR correlate with GCA severity, </a:t>
            </a:r>
            <a:r>
              <a:rPr lang="en-US" sz="1400" i="1" dirty="0" err="1"/>
              <a:t>ie</a:t>
            </a:r>
            <a:r>
              <a:rPr lang="en-US" sz="1400" i="1" dirty="0"/>
              <a:t>, the higher the ESR, the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/>
              <a:t>more severe the inflammation?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No.</a:t>
            </a:r>
          </a:p>
        </p:txBody>
      </p:sp>
      <p:sp>
        <p:nvSpPr>
          <p:cNvPr id="514062" name="Slide Number Placeholder 1">
            <a:extLst>
              <a:ext uri="{FF2B5EF4-FFF2-40B4-BE49-F238E27FC236}">
                <a16:creationId xmlns:a16="http://schemas.microsoft.com/office/drawing/2014/main" id="{C5B56595-BA63-412E-BB89-5E19D41459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2A957E9-9CAD-47AC-99C5-1497E62DEBA7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187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0D69291-D777-403A-98CB-CBAB18CBA91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5EACD06E-EC26-4D3A-82D1-B191777ED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16100" name="Text Box 3">
            <a:extLst>
              <a:ext uri="{FF2B5EF4-FFF2-40B4-BE49-F238E27FC236}">
                <a16:creationId xmlns:a16="http://schemas.microsoft.com/office/drawing/2014/main" id="{E453EBFA-0B32-4128-BFC6-F2A3259024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16101" name="Text Box 4">
            <a:extLst>
              <a:ext uri="{FF2B5EF4-FFF2-40B4-BE49-F238E27FC236}">
                <a16:creationId xmlns:a16="http://schemas.microsoft.com/office/drawing/2014/main" id="{8633F961-7D53-4A6C-A02D-41E075DC0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16102" name="Text Box 5">
            <a:extLst>
              <a:ext uri="{FF2B5EF4-FFF2-40B4-BE49-F238E27FC236}">
                <a16:creationId xmlns:a16="http://schemas.microsoft.com/office/drawing/2014/main" id="{9F8AEACE-1858-4299-983A-844167D0F8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16103" name="Text Box 6">
            <a:extLst>
              <a:ext uri="{FF2B5EF4-FFF2-40B4-BE49-F238E27FC236}">
                <a16:creationId xmlns:a16="http://schemas.microsoft.com/office/drawing/2014/main" id="{BAE04C8F-EA3B-443F-9DD1-A151B7DC7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16104" name="Text Box 7">
            <a:extLst>
              <a:ext uri="{FF2B5EF4-FFF2-40B4-BE49-F238E27FC236}">
                <a16:creationId xmlns:a16="http://schemas.microsoft.com/office/drawing/2014/main" id="{9295ADDA-A221-4FF9-AC08-AFF16F79A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16105" name="Line 8">
            <a:extLst>
              <a:ext uri="{FF2B5EF4-FFF2-40B4-BE49-F238E27FC236}">
                <a16:creationId xmlns:a16="http://schemas.microsoft.com/office/drawing/2014/main" id="{3989D2D6-0016-4733-BA0D-CAD1BF20B0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106" name="Line 9">
            <a:extLst>
              <a:ext uri="{FF2B5EF4-FFF2-40B4-BE49-F238E27FC236}">
                <a16:creationId xmlns:a16="http://schemas.microsoft.com/office/drawing/2014/main" id="{EB7C11B4-9F43-40E4-9603-024E81657B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107" name="Line 10">
            <a:extLst>
              <a:ext uri="{FF2B5EF4-FFF2-40B4-BE49-F238E27FC236}">
                <a16:creationId xmlns:a16="http://schemas.microsoft.com/office/drawing/2014/main" id="{2D51B87D-EA4D-45A6-A16C-675175F011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6108" name="Line 11">
            <a:extLst>
              <a:ext uri="{FF2B5EF4-FFF2-40B4-BE49-F238E27FC236}">
                <a16:creationId xmlns:a16="http://schemas.microsoft.com/office/drawing/2014/main" id="{832A7831-3721-4D77-B6AD-CF165E9FC94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0717" name="Text Box 13">
            <a:extLst>
              <a:ext uri="{FF2B5EF4-FFF2-40B4-BE49-F238E27FC236}">
                <a16:creationId xmlns:a16="http://schemas.microsoft.com/office/drawing/2014/main" id="{F0D46660-2F31-4C66-B807-81CFED79C2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818063"/>
            <a:ext cx="6875463" cy="1244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bg1"/>
                </a:solidFill>
              </a:rPr>
              <a:t>Is the ESR always elevated in GCA?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bg1"/>
                </a:solidFill>
              </a:rPr>
              <a:t>No! In fact, studies have found that up to 20% of </a:t>
            </a:r>
            <a:r>
              <a:rPr lang="en-US" sz="1400" dirty="0" err="1">
                <a:solidFill>
                  <a:schemeClr val="bg1"/>
                </a:solidFill>
              </a:rPr>
              <a:t>bx</a:t>
            </a:r>
            <a:r>
              <a:rPr lang="en-US" sz="1400" dirty="0">
                <a:solidFill>
                  <a:schemeClr val="bg1"/>
                </a:solidFill>
              </a:rPr>
              <a:t>-proven GCA have a normal ESR!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400" dirty="0">
              <a:solidFill>
                <a:schemeClr val="bg1"/>
              </a:solidFill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bg1"/>
                </a:solidFill>
              </a:rPr>
              <a:t>When elevated, does ESR correlate with GCA severity, </a:t>
            </a:r>
            <a:r>
              <a:rPr lang="en-US" sz="1400" i="1" dirty="0" err="1">
                <a:solidFill>
                  <a:schemeClr val="bg1"/>
                </a:solidFill>
              </a:rPr>
              <a:t>ie</a:t>
            </a:r>
            <a:r>
              <a:rPr lang="en-US" sz="1400" i="1" dirty="0">
                <a:solidFill>
                  <a:schemeClr val="bg1"/>
                </a:solidFill>
              </a:rPr>
              <a:t>, the higher the ESR, the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bg1"/>
                </a:solidFill>
              </a:rPr>
              <a:t>more severe the inflammation?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No.</a:t>
            </a:r>
          </a:p>
        </p:txBody>
      </p:sp>
      <p:sp>
        <p:nvSpPr>
          <p:cNvPr id="516110" name="Slide Number Placeholder 1">
            <a:extLst>
              <a:ext uri="{FF2B5EF4-FFF2-40B4-BE49-F238E27FC236}">
                <a16:creationId xmlns:a16="http://schemas.microsoft.com/office/drawing/2014/main" id="{A48C7404-F1D5-4937-AA11-DE3153F639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003F3E3-3F0A-4F85-BC84-FB66CF74123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188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E6242BE-1898-44D3-8F68-5121594C8AA8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E5970754-3856-4C8A-9D8C-3DE0A04F99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18148" name="Text Box 3">
            <a:extLst>
              <a:ext uri="{FF2B5EF4-FFF2-40B4-BE49-F238E27FC236}">
                <a16:creationId xmlns:a16="http://schemas.microsoft.com/office/drawing/2014/main" id="{7871BEE7-FB32-4C61-9F1C-93D6F7EE47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18149" name="Text Box 4">
            <a:extLst>
              <a:ext uri="{FF2B5EF4-FFF2-40B4-BE49-F238E27FC236}">
                <a16:creationId xmlns:a16="http://schemas.microsoft.com/office/drawing/2014/main" id="{0EE4C7ED-F95E-4F37-93A5-6B2FFB0A4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18150" name="Text Box 5">
            <a:extLst>
              <a:ext uri="{FF2B5EF4-FFF2-40B4-BE49-F238E27FC236}">
                <a16:creationId xmlns:a16="http://schemas.microsoft.com/office/drawing/2014/main" id="{2CBB1814-939A-4B26-A47E-0A0D4F097F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18151" name="Text Box 6">
            <a:extLst>
              <a:ext uri="{FF2B5EF4-FFF2-40B4-BE49-F238E27FC236}">
                <a16:creationId xmlns:a16="http://schemas.microsoft.com/office/drawing/2014/main" id="{CB7E1D64-BF0D-4CF3-ACF5-B7E57EB82C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18152" name="Text Box 7">
            <a:extLst>
              <a:ext uri="{FF2B5EF4-FFF2-40B4-BE49-F238E27FC236}">
                <a16:creationId xmlns:a16="http://schemas.microsoft.com/office/drawing/2014/main" id="{F3DE4402-9A7B-4018-8A7C-9B9F8E6F7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18153" name="Line 8">
            <a:extLst>
              <a:ext uri="{FF2B5EF4-FFF2-40B4-BE49-F238E27FC236}">
                <a16:creationId xmlns:a16="http://schemas.microsoft.com/office/drawing/2014/main" id="{2274B97E-62B3-481F-A3CA-F3C52C6210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154" name="Line 9">
            <a:extLst>
              <a:ext uri="{FF2B5EF4-FFF2-40B4-BE49-F238E27FC236}">
                <a16:creationId xmlns:a16="http://schemas.microsoft.com/office/drawing/2014/main" id="{947FB470-E556-4E4F-AC59-2FE79536A4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155" name="Line 10">
            <a:extLst>
              <a:ext uri="{FF2B5EF4-FFF2-40B4-BE49-F238E27FC236}">
                <a16:creationId xmlns:a16="http://schemas.microsoft.com/office/drawing/2014/main" id="{0FE38837-0B81-4B1C-B3EF-C297BAB10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8156" name="Line 11">
            <a:extLst>
              <a:ext uri="{FF2B5EF4-FFF2-40B4-BE49-F238E27FC236}">
                <a16:creationId xmlns:a16="http://schemas.microsoft.com/office/drawing/2014/main" id="{65937150-C799-4E17-802D-67BD13A731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41" name="Text Box 13">
            <a:extLst>
              <a:ext uri="{FF2B5EF4-FFF2-40B4-BE49-F238E27FC236}">
                <a16:creationId xmlns:a16="http://schemas.microsoft.com/office/drawing/2014/main" id="{B98E4A00-86EB-411B-A6B1-15097FA20E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818063"/>
            <a:ext cx="6875463" cy="1244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>
                <a:solidFill>
                  <a:schemeClr val="bg1"/>
                </a:solidFill>
              </a:rPr>
              <a:t>Is the ESR always elevated in GCA?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>
                <a:solidFill>
                  <a:schemeClr val="bg1"/>
                </a:solidFill>
              </a:rPr>
              <a:t>No! In fact, studies have found that up to 20% of bx-proven GCA have a normal ESR!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400">
              <a:solidFill>
                <a:schemeClr val="bg1"/>
              </a:solidFill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>
                <a:solidFill>
                  <a:schemeClr val="bg1"/>
                </a:solidFill>
              </a:rPr>
              <a:t>When elevated, does ESR correlate with GCA severity, ie, the higher the ESR, the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>
                <a:solidFill>
                  <a:schemeClr val="bg1"/>
                </a:solidFill>
              </a:rPr>
              <a:t>more severe the inflammation?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>
                <a:solidFill>
                  <a:schemeClr val="bg1"/>
                </a:solidFill>
              </a:rPr>
              <a:t>No</a:t>
            </a:r>
          </a:p>
        </p:txBody>
      </p:sp>
      <p:sp>
        <p:nvSpPr>
          <p:cNvPr id="518158" name="Slide Number Placeholder 1">
            <a:extLst>
              <a:ext uri="{FF2B5EF4-FFF2-40B4-BE49-F238E27FC236}">
                <a16:creationId xmlns:a16="http://schemas.microsoft.com/office/drawing/2014/main" id="{7D829486-A06E-4EC5-AA54-D7CA6E20B5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68BF765-1F9D-465C-A259-31998891F95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189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69CA599-1E66-4D5C-8042-08E63FEFC19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Text Box 12">
            <a:extLst>
              <a:ext uri="{FF2B5EF4-FFF2-40B4-BE49-F238E27FC236}">
                <a16:creationId xmlns:a16="http://schemas.microsoft.com/office/drawing/2014/main" id="{1B9D80D8-BC4E-48F5-810A-0FDEC45AC4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>
                    <a:lumMod val="75000"/>
                  </a:schemeClr>
                </a:solidFill>
              </a:rPr>
              <a:t>Compressive</a:t>
            </a:r>
          </a:p>
        </p:txBody>
      </p:sp>
      <p:sp>
        <p:nvSpPr>
          <p:cNvPr id="202755" name="Oval 30">
            <a:extLst>
              <a:ext uri="{FF2B5EF4-FFF2-40B4-BE49-F238E27FC236}">
                <a16:creationId xmlns:a16="http://schemas.microsoft.com/office/drawing/2014/main" id="{404DBB30-325E-4A75-AF96-09529E91A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3276600"/>
            <a:ext cx="1524000" cy="609600"/>
          </a:xfrm>
          <a:prstGeom prst="ellipse">
            <a:avLst/>
          </a:prstGeom>
          <a:solidFill>
            <a:srgbClr val="99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202757" name="Text Box 3">
            <a:extLst>
              <a:ext uri="{FF2B5EF4-FFF2-40B4-BE49-F238E27FC236}">
                <a16:creationId xmlns:a16="http://schemas.microsoft.com/office/drawing/2014/main" id="{17D35D9D-879F-4868-8B51-B5334C8681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02758" name="Text Box 4">
            <a:extLst>
              <a:ext uri="{FF2B5EF4-FFF2-40B4-BE49-F238E27FC236}">
                <a16:creationId xmlns:a16="http://schemas.microsoft.com/office/drawing/2014/main" id="{F37FBA54-AD2F-4280-820E-4994F198A0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chemeClr val="bg1">
                    <a:lumMod val="75000"/>
                  </a:schemeClr>
                </a:solidFill>
              </a:rPr>
              <a:t>Inflammatory</a:t>
            </a:r>
          </a:p>
        </p:txBody>
      </p:sp>
      <p:sp>
        <p:nvSpPr>
          <p:cNvPr id="202759" name="Text Box 5">
            <a:extLst>
              <a:ext uri="{FF2B5EF4-FFF2-40B4-BE49-F238E27FC236}">
                <a16:creationId xmlns:a16="http://schemas.microsoft.com/office/drawing/2014/main" id="{49FE9760-EF94-4FB0-AC43-9AB34AAB1A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202760" name="Text Box 6">
            <a:extLst>
              <a:ext uri="{FF2B5EF4-FFF2-40B4-BE49-F238E27FC236}">
                <a16:creationId xmlns:a16="http://schemas.microsoft.com/office/drawing/2014/main" id="{035B849B-A1DB-4048-B4BC-381A9EE62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(demyelinating)</a:t>
            </a:r>
          </a:p>
        </p:txBody>
      </p:sp>
      <p:sp>
        <p:nvSpPr>
          <p:cNvPr id="202761" name="Line 7">
            <a:extLst>
              <a:ext uri="{FF2B5EF4-FFF2-40B4-BE49-F238E27FC236}">
                <a16:creationId xmlns:a16="http://schemas.microsoft.com/office/drawing/2014/main" id="{15AA0DC2-ADA3-4B80-B8BE-8E23542368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2762" name="Line 8">
            <a:extLst>
              <a:ext uri="{FF2B5EF4-FFF2-40B4-BE49-F238E27FC236}">
                <a16:creationId xmlns:a16="http://schemas.microsoft.com/office/drawing/2014/main" id="{5F7293CA-1848-4BF4-9B16-5A097B7D4A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2763" name="Line 9">
            <a:extLst>
              <a:ext uri="{FF2B5EF4-FFF2-40B4-BE49-F238E27FC236}">
                <a16:creationId xmlns:a16="http://schemas.microsoft.com/office/drawing/2014/main" id="{C5B26BB1-9261-4AC4-A5EF-80033451C1B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2764" name="Line 10">
            <a:extLst>
              <a:ext uri="{FF2B5EF4-FFF2-40B4-BE49-F238E27FC236}">
                <a16:creationId xmlns:a16="http://schemas.microsoft.com/office/drawing/2014/main" id="{56AE83B6-CE40-403C-ACED-8564767F709A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765" name="Text Box 11">
            <a:extLst>
              <a:ext uri="{FF2B5EF4-FFF2-40B4-BE49-F238E27FC236}">
                <a16:creationId xmlns:a16="http://schemas.microsoft.com/office/drawing/2014/main" id="{1053D5C7-3643-4DBB-A0E9-E733A8CA9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00FF"/>
                </a:solidFill>
              </a:rPr>
              <a:t>Ischemic</a:t>
            </a:r>
          </a:p>
        </p:txBody>
      </p:sp>
      <p:sp>
        <p:nvSpPr>
          <p:cNvPr id="202766" name="Text Box 13">
            <a:extLst>
              <a:ext uri="{FF2B5EF4-FFF2-40B4-BE49-F238E27FC236}">
                <a16:creationId xmlns:a16="http://schemas.microsoft.com/office/drawing/2014/main" id="{5867154A-50A3-465D-B314-DEB40733AA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>
                    <a:lumMod val="75000"/>
                  </a:schemeClr>
                </a:solidFill>
              </a:rPr>
              <a:t>Toxic/nutritional</a:t>
            </a:r>
          </a:p>
        </p:txBody>
      </p:sp>
      <p:sp>
        <p:nvSpPr>
          <p:cNvPr id="202767" name="Text Box 14">
            <a:extLst>
              <a:ext uri="{FF2B5EF4-FFF2-40B4-BE49-F238E27FC236}">
                <a16:creationId xmlns:a16="http://schemas.microsoft.com/office/drawing/2014/main" id="{1CF1EE67-3DDA-45F7-A770-164CFEFA3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>
                    <a:lumMod val="75000"/>
                  </a:schemeClr>
                </a:solidFill>
              </a:rPr>
              <a:t>Congenital/hereditary</a:t>
            </a:r>
          </a:p>
        </p:txBody>
      </p:sp>
      <p:sp>
        <p:nvSpPr>
          <p:cNvPr id="202768" name="Text Box 15">
            <a:extLst>
              <a:ext uri="{FF2B5EF4-FFF2-40B4-BE49-F238E27FC236}">
                <a16:creationId xmlns:a16="http://schemas.microsoft.com/office/drawing/2014/main" id="{B43DD3BC-595D-4E31-A16D-AB92C0A72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>
                    <a:lumMod val="75000"/>
                  </a:schemeClr>
                </a:solidFill>
              </a:rPr>
              <a:t>Traumatic</a:t>
            </a:r>
          </a:p>
        </p:txBody>
      </p:sp>
      <p:sp>
        <p:nvSpPr>
          <p:cNvPr id="202769" name="Line 16">
            <a:extLst>
              <a:ext uri="{FF2B5EF4-FFF2-40B4-BE49-F238E27FC236}">
                <a16:creationId xmlns:a16="http://schemas.microsoft.com/office/drawing/2014/main" id="{924B344A-4102-403E-995E-506DBE842F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2770" name="Line 17">
            <a:extLst>
              <a:ext uri="{FF2B5EF4-FFF2-40B4-BE49-F238E27FC236}">
                <a16:creationId xmlns:a16="http://schemas.microsoft.com/office/drawing/2014/main" id="{AB83B510-D89C-45F9-BAE4-6449DAE2AAFA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2771" name="Line 18">
            <a:extLst>
              <a:ext uri="{FF2B5EF4-FFF2-40B4-BE49-F238E27FC236}">
                <a16:creationId xmlns:a16="http://schemas.microsoft.com/office/drawing/2014/main" id="{FDA5A5DC-0A9B-48B8-A650-D8C8E7CCB9E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2772" name="Line 19">
            <a:extLst>
              <a:ext uri="{FF2B5EF4-FFF2-40B4-BE49-F238E27FC236}">
                <a16:creationId xmlns:a16="http://schemas.microsoft.com/office/drawing/2014/main" id="{DBA6226E-088E-4C72-A090-3595ED92BC2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2773" name="Line 20">
            <a:extLst>
              <a:ext uri="{FF2B5EF4-FFF2-40B4-BE49-F238E27FC236}">
                <a16:creationId xmlns:a16="http://schemas.microsoft.com/office/drawing/2014/main" id="{2083C494-9779-4CB6-BE5C-841B6DE1BC0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2774" name="Line 21">
            <a:extLst>
              <a:ext uri="{FF2B5EF4-FFF2-40B4-BE49-F238E27FC236}">
                <a16:creationId xmlns:a16="http://schemas.microsoft.com/office/drawing/2014/main" id="{C213D479-84B3-439F-9F08-4BCA5389448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775" name="Text Box 22">
            <a:extLst>
              <a:ext uri="{FF2B5EF4-FFF2-40B4-BE49-F238E27FC236}">
                <a16:creationId xmlns:a16="http://schemas.microsoft.com/office/drawing/2014/main" id="{C38F904D-07BD-4DA3-A647-94A047602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Atypical</a:t>
            </a:r>
          </a:p>
        </p:txBody>
      </p:sp>
      <p:sp>
        <p:nvSpPr>
          <p:cNvPr id="202776" name="Line 23">
            <a:extLst>
              <a:ext uri="{FF2B5EF4-FFF2-40B4-BE49-F238E27FC236}">
                <a16:creationId xmlns:a16="http://schemas.microsoft.com/office/drawing/2014/main" id="{6EC243D5-52DA-42D7-A003-3CE0FE6B38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2777" name="Line 24">
            <a:extLst>
              <a:ext uri="{FF2B5EF4-FFF2-40B4-BE49-F238E27FC236}">
                <a16:creationId xmlns:a16="http://schemas.microsoft.com/office/drawing/2014/main" id="{0DEF3FAD-8F22-4413-848E-DEFD6F6E37C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2778" name="Text Box 25">
            <a:extLst>
              <a:ext uri="{FF2B5EF4-FFF2-40B4-BE49-F238E27FC236}">
                <a16:creationId xmlns:a16="http://schemas.microsoft.com/office/drawing/2014/main" id="{1DC5B27D-30FC-480A-894A-484DC612C1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>
                    <a:lumMod val="75000"/>
                  </a:schemeClr>
                </a:solidFill>
              </a:rPr>
              <a:t>Infectious</a:t>
            </a:r>
          </a:p>
        </p:txBody>
      </p:sp>
      <p:sp>
        <p:nvSpPr>
          <p:cNvPr id="202779" name="Text Box 26">
            <a:extLst>
              <a:ext uri="{FF2B5EF4-FFF2-40B4-BE49-F238E27FC236}">
                <a16:creationId xmlns:a16="http://schemas.microsoft.com/office/drawing/2014/main" id="{D73FABA9-C5BE-45DE-B41A-1499D9C52E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>
                    <a:lumMod val="75000"/>
                  </a:schemeClr>
                </a:solidFill>
              </a:rPr>
              <a:t>Immune</a:t>
            </a:r>
          </a:p>
        </p:txBody>
      </p:sp>
      <p:sp>
        <p:nvSpPr>
          <p:cNvPr id="202780" name="Line 28">
            <a:extLst>
              <a:ext uri="{FF2B5EF4-FFF2-40B4-BE49-F238E27FC236}">
                <a16:creationId xmlns:a16="http://schemas.microsoft.com/office/drawing/2014/main" id="{78B8A652-6B2E-4C21-B7B1-EA8330E9061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8400" y="33528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781" name="Text Box 29">
            <a:extLst>
              <a:ext uri="{FF2B5EF4-FFF2-40B4-BE49-F238E27FC236}">
                <a16:creationId xmlns:a16="http://schemas.microsoft.com/office/drawing/2014/main" id="{1730B243-0023-45D0-9FA7-2CF1E465C1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1088" y="5327650"/>
            <a:ext cx="6996112" cy="920750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 i="1"/>
              <a:t>Next, let’s drill down and take a closer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 i="1"/>
              <a:t>look at </a:t>
            </a:r>
            <a:r>
              <a:rPr lang="en-US" altLang="en-US" sz="3200" b="1" i="1"/>
              <a:t>ischemic optic neuropathy</a:t>
            </a:r>
          </a:p>
        </p:txBody>
      </p:sp>
      <p:sp>
        <p:nvSpPr>
          <p:cNvPr id="202782" name="Line 31">
            <a:extLst>
              <a:ext uri="{FF2B5EF4-FFF2-40B4-BE49-F238E27FC236}">
                <a16:creationId xmlns:a16="http://schemas.microsoft.com/office/drawing/2014/main" id="{2C868203-0E0F-492F-95DC-38A5225A72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10200" y="3810000"/>
            <a:ext cx="1066800" cy="1524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783" name="Slide Number Placeholder 1">
            <a:extLst>
              <a:ext uri="{FF2B5EF4-FFF2-40B4-BE49-F238E27FC236}">
                <a16:creationId xmlns:a16="http://schemas.microsoft.com/office/drawing/2014/main" id="{59C2C3A9-C675-487F-89B5-1ED5BDDC2C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5E10F57-9BE1-48BE-9DA8-44561AD450C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en-US" sz="100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843C0DC-1172-4E1D-B3C6-0F8B902D29C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02974C58-B190-4308-8CAD-5DD97F70B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0196" name="Text Box 3">
            <a:extLst>
              <a:ext uri="{FF2B5EF4-FFF2-40B4-BE49-F238E27FC236}">
                <a16:creationId xmlns:a16="http://schemas.microsoft.com/office/drawing/2014/main" id="{9DB7AE23-13AD-43EF-B843-8B04CE49D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20197" name="Text Box 4">
            <a:extLst>
              <a:ext uri="{FF2B5EF4-FFF2-40B4-BE49-F238E27FC236}">
                <a16:creationId xmlns:a16="http://schemas.microsoft.com/office/drawing/2014/main" id="{3ABF05CC-A7E7-46DC-BCCE-D735055B6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20198" name="Text Box 5">
            <a:extLst>
              <a:ext uri="{FF2B5EF4-FFF2-40B4-BE49-F238E27FC236}">
                <a16:creationId xmlns:a16="http://schemas.microsoft.com/office/drawing/2014/main" id="{1A3531A5-92CC-4422-9573-13F8B9FB1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20199" name="Text Box 6">
            <a:extLst>
              <a:ext uri="{FF2B5EF4-FFF2-40B4-BE49-F238E27FC236}">
                <a16:creationId xmlns:a16="http://schemas.microsoft.com/office/drawing/2014/main" id="{3689EAF7-05C4-4DCB-A856-F91F533D5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20200" name="Text Box 7">
            <a:extLst>
              <a:ext uri="{FF2B5EF4-FFF2-40B4-BE49-F238E27FC236}">
                <a16:creationId xmlns:a16="http://schemas.microsoft.com/office/drawing/2014/main" id="{1ECAA682-3ADA-4CDD-A6A6-23B98F32A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20201" name="Line 8">
            <a:extLst>
              <a:ext uri="{FF2B5EF4-FFF2-40B4-BE49-F238E27FC236}">
                <a16:creationId xmlns:a16="http://schemas.microsoft.com/office/drawing/2014/main" id="{1896F44C-9FC4-4899-88C9-7BDAA1852C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202" name="Line 9">
            <a:extLst>
              <a:ext uri="{FF2B5EF4-FFF2-40B4-BE49-F238E27FC236}">
                <a16:creationId xmlns:a16="http://schemas.microsoft.com/office/drawing/2014/main" id="{193053FD-F5FB-41F4-9BA9-B10FFD8305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203" name="Line 10">
            <a:extLst>
              <a:ext uri="{FF2B5EF4-FFF2-40B4-BE49-F238E27FC236}">
                <a16:creationId xmlns:a16="http://schemas.microsoft.com/office/drawing/2014/main" id="{7D62AD1D-2E4C-4287-AD95-68EF6D2EF2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204" name="Line 11">
            <a:extLst>
              <a:ext uri="{FF2B5EF4-FFF2-40B4-BE49-F238E27FC236}">
                <a16:creationId xmlns:a16="http://schemas.microsoft.com/office/drawing/2014/main" id="{CC8079B2-CC20-410C-9315-F7B44A8D6A3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0205" name="Text Box 14">
            <a:extLst>
              <a:ext uri="{FF2B5EF4-FFF2-40B4-BE49-F238E27FC236}">
                <a16:creationId xmlns:a16="http://schemas.microsoft.com/office/drawing/2014/main" id="{F546F163-E619-4D00-B67B-CDE68F3E3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735513"/>
            <a:ext cx="4754563" cy="1436687"/>
          </a:xfrm>
          <a:prstGeom prst="rect">
            <a:avLst/>
          </a:prstGeom>
          <a:solidFill>
            <a:srgbClr val="66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Is ESR specific for GCA?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66FFFF"/>
                </a:solidFill>
              </a:rPr>
              <a:t>No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66FF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66FFFF"/>
                </a:solidFill>
              </a:rPr>
              <a:t>In what other conditions will the ESR be elevated?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66FFFF"/>
                </a:solidFill>
              </a:rPr>
              <a:t>--Malignancy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66FFFF"/>
                </a:solidFill>
              </a:rPr>
              <a:t>--Non-vasculitic inflammatory conditions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66FFFF"/>
                </a:solidFill>
              </a:rPr>
              <a:t>--Noninflammatory vascular diseases (eg, arteriosclerosis)</a:t>
            </a:r>
          </a:p>
        </p:txBody>
      </p:sp>
      <p:sp>
        <p:nvSpPr>
          <p:cNvPr id="520206" name="Slide Number Placeholder 1">
            <a:extLst>
              <a:ext uri="{FF2B5EF4-FFF2-40B4-BE49-F238E27FC236}">
                <a16:creationId xmlns:a16="http://schemas.microsoft.com/office/drawing/2014/main" id="{10872C5C-EAAC-4462-958E-611544081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8ED8489-F97D-483E-834D-AB5AB3F7C91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190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E6B9CD3-05D1-4E39-A411-72F96A15A01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BC8AEF2B-BFE3-48A6-9CD0-9D814A6A3B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2244" name="Text Box 3">
            <a:extLst>
              <a:ext uri="{FF2B5EF4-FFF2-40B4-BE49-F238E27FC236}">
                <a16:creationId xmlns:a16="http://schemas.microsoft.com/office/drawing/2014/main" id="{4766D47A-DF2D-4F9A-AD34-F0D6864C2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22245" name="Text Box 4">
            <a:extLst>
              <a:ext uri="{FF2B5EF4-FFF2-40B4-BE49-F238E27FC236}">
                <a16:creationId xmlns:a16="http://schemas.microsoft.com/office/drawing/2014/main" id="{2E280F3B-2572-4BA0-8075-8637EE906B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22246" name="Text Box 5">
            <a:extLst>
              <a:ext uri="{FF2B5EF4-FFF2-40B4-BE49-F238E27FC236}">
                <a16:creationId xmlns:a16="http://schemas.microsoft.com/office/drawing/2014/main" id="{E1ECF873-5274-4F1E-8530-1B997CB6A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22247" name="Text Box 6">
            <a:extLst>
              <a:ext uri="{FF2B5EF4-FFF2-40B4-BE49-F238E27FC236}">
                <a16:creationId xmlns:a16="http://schemas.microsoft.com/office/drawing/2014/main" id="{225EAB35-08DA-4AED-AE0F-EBBA7A7A6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22248" name="Text Box 7">
            <a:extLst>
              <a:ext uri="{FF2B5EF4-FFF2-40B4-BE49-F238E27FC236}">
                <a16:creationId xmlns:a16="http://schemas.microsoft.com/office/drawing/2014/main" id="{0AEA0B88-76C1-4F47-8801-5DDFB92B9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22249" name="Line 8">
            <a:extLst>
              <a:ext uri="{FF2B5EF4-FFF2-40B4-BE49-F238E27FC236}">
                <a16:creationId xmlns:a16="http://schemas.microsoft.com/office/drawing/2014/main" id="{C8193BBF-7DB4-4E3C-AF61-1D15704C68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50" name="Line 9">
            <a:extLst>
              <a:ext uri="{FF2B5EF4-FFF2-40B4-BE49-F238E27FC236}">
                <a16:creationId xmlns:a16="http://schemas.microsoft.com/office/drawing/2014/main" id="{E6DA32E3-2FDF-440C-B9FA-A4D5E51EAD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51" name="Line 10">
            <a:extLst>
              <a:ext uri="{FF2B5EF4-FFF2-40B4-BE49-F238E27FC236}">
                <a16:creationId xmlns:a16="http://schemas.microsoft.com/office/drawing/2014/main" id="{AA3DC9FC-FD92-4CC5-927E-2DB31A8F63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52" name="Line 11">
            <a:extLst>
              <a:ext uri="{FF2B5EF4-FFF2-40B4-BE49-F238E27FC236}">
                <a16:creationId xmlns:a16="http://schemas.microsoft.com/office/drawing/2014/main" id="{1B5E7676-66C4-4212-AF00-3ACD08827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253" name="Text Box 13">
            <a:extLst>
              <a:ext uri="{FF2B5EF4-FFF2-40B4-BE49-F238E27FC236}">
                <a16:creationId xmlns:a16="http://schemas.microsoft.com/office/drawing/2014/main" id="{9DEA51C7-89D2-4F7E-B154-65AABB294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735513"/>
            <a:ext cx="4754563" cy="1436687"/>
          </a:xfrm>
          <a:prstGeom prst="rect">
            <a:avLst/>
          </a:prstGeom>
          <a:solidFill>
            <a:srgbClr val="66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Is ESR specific for GCA?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No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66FFFF"/>
                </a:solidFill>
              </a:rPr>
              <a:t>In what other conditions will the ESR be elevated?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66FFFF"/>
                </a:solidFill>
              </a:rPr>
              <a:t>--Malignancy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66FFFF"/>
                </a:solidFill>
              </a:rPr>
              <a:t>--Non-vasculitic inflammatory conditions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66FFFF"/>
                </a:solidFill>
              </a:rPr>
              <a:t>--Noninflammatory vascular diseases (eg, arteriosclerosis)</a:t>
            </a:r>
          </a:p>
        </p:txBody>
      </p:sp>
      <p:sp>
        <p:nvSpPr>
          <p:cNvPr id="522254" name="Slide Number Placeholder 1">
            <a:extLst>
              <a:ext uri="{FF2B5EF4-FFF2-40B4-BE49-F238E27FC236}">
                <a16:creationId xmlns:a16="http://schemas.microsoft.com/office/drawing/2014/main" id="{0A97D574-2214-4AFB-B888-FBF0093C7C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3EA1709-0986-4601-B929-F5DB18A83B7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191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91A00A0-09C2-420A-8B98-5B64DD9815B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E8333DF6-5460-41F3-8CC2-B5BD9CA29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4292" name="Text Box 3">
            <a:extLst>
              <a:ext uri="{FF2B5EF4-FFF2-40B4-BE49-F238E27FC236}">
                <a16:creationId xmlns:a16="http://schemas.microsoft.com/office/drawing/2014/main" id="{C100B942-6742-4A18-9F04-C46017139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24293" name="Text Box 4">
            <a:extLst>
              <a:ext uri="{FF2B5EF4-FFF2-40B4-BE49-F238E27FC236}">
                <a16:creationId xmlns:a16="http://schemas.microsoft.com/office/drawing/2014/main" id="{F22F8E87-5CC8-4F4F-A2E2-B6FBB6568E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24294" name="Text Box 5">
            <a:extLst>
              <a:ext uri="{FF2B5EF4-FFF2-40B4-BE49-F238E27FC236}">
                <a16:creationId xmlns:a16="http://schemas.microsoft.com/office/drawing/2014/main" id="{0F442E56-61D6-4C12-AB23-B195EB38EC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24295" name="Text Box 6">
            <a:extLst>
              <a:ext uri="{FF2B5EF4-FFF2-40B4-BE49-F238E27FC236}">
                <a16:creationId xmlns:a16="http://schemas.microsoft.com/office/drawing/2014/main" id="{41E4533D-F07D-4A41-B9C7-71E61D0D96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24296" name="Text Box 7">
            <a:extLst>
              <a:ext uri="{FF2B5EF4-FFF2-40B4-BE49-F238E27FC236}">
                <a16:creationId xmlns:a16="http://schemas.microsoft.com/office/drawing/2014/main" id="{188AAC9B-2368-42AD-90DB-251EB7C40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24297" name="Line 8">
            <a:extLst>
              <a:ext uri="{FF2B5EF4-FFF2-40B4-BE49-F238E27FC236}">
                <a16:creationId xmlns:a16="http://schemas.microsoft.com/office/drawing/2014/main" id="{682EBEAA-7247-457A-8015-8EABCF6183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298" name="Line 9">
            <a:extLst>
              <a:ext uri="{FF2B5EF4-FFF2-40B4-BE49-F238E27FC236}">
                <a16:creationId xmlns:a16="http://schemas.microsoft.com/office/drawing/2014/main" id="{6CD7FCBB-95D0-447B-B251-9E0BE7B621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299" name="Line 10">
            <a:extLst>
              <a:ext uri="{FF2B5EF4-FFF2-40B4-BE49-F238E27FC236}">
                <a16:creationId xmlns:a16="http://schemas.microsoft.com/office/drawing/2014/main" id="{26F29864-61A6-4A16-BDC9-A9CA8E1638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300" name="Line 11">
            <a:extLst>
              <a:ext uri="{FF2B5EF4-FFF2-40B4-BE49-F238E27FC236}">
                <a16:creationId xmlns:a16="http://schemas.microsoft.com/office/drawing/2014/main" id="{A4269035-6817-4100-AD86-868049234A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301" name="Text Box 13">
            <a:extLst>
              <a:ext uri="{FF2B5EF4-FFF2-40B4-BE49-F238E27FC236}">
                <a16:creationId xmlns:a16="http://schemas.microsoft.com/office/drawing/2014/main" id="{B4E44BF9-160C-40FC-8F0B-3624121CAE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735513"/>
            <a:ext cx="4754563" cy="1436687"/>
          </a:xfrm>
          <a:prstGeom prst="rect">
            <a:avLst/>
          </a:prstGeom>
          <a:solidFill>
            <a:srgbClr val="66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Is ESR specific for GCA?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No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In what other conditions will the ESR be elevated?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--</a:t>
            </a:r>
            <a:r>
              <a:rPr lang="en-US" altLang="en-US" sz="1400">
                <a:solidFill>
                  <a:srgbClr val="66FFFF"/>
                </a:solidFill>
              </a:rPr>
              <a:t>Malignancy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--</a:t>
            </a:r>
            <a:r>
              <a:rPr lang="en-US" altLang="en-US" sz="1400">
                <a:solidFill>
                  <a:srgbClr val="66FFFF"/>
                </a:solidFill>
              </a:rPr>
              <a:t>Non-vasculitic inflammatory conditions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--</a:t>
            </a:r>
            <a:r>
              <a:rPr lang="en-US" altLang="en-US" sz="1400">
                <a:solidFill>
                  <a:srgbClr val="66FFFF"/>
                </a:solidFill>
              </a:rPr>
              <a:t>Noninflammatory vascular diseases (eg, arteriosclerosis)</a:t>
            </a:r>
          </a:p>
        </p:txBody>
      </p:sp>
      <p:sp>
        <p:nvSpPr>
          <p:cNvPr id="524302" name="Slide Number Placeholder 1">
            <a:extLst>
              <a:ext uri="{FF2B5EF4-FFF2-40B4-BE49-F238E27FC236}">
                <a16:creationId xmlns:a16="http://schemas.microsoft.com/office/drawing/2014/main" id="{A7AF580F-D77E-4161-AD04-B220A58309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52DE844-6553-44AD-9077-BDAFFA045E1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192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E93C77-CF2E-48D3-8940-89707A3E1C2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12">
            <a:extLst>
              <a:ext uri="{FF2B5EF4-FFF2-40B4-BE49-F238E27FC236}">
                <a16:creationId xmlns:a16="http://schemas.microsoft.com/office/drawing/2014/main" id="{6541A5EC-304D-48B4-ADC1-B40479593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6340" name="Text Box 3">
            <a:extLst>
              <a:ext uri="{FF2B5EF4-FFF2-40B4-BE49-F238E27FC236}">
                <a16:creationId xmlns:a16="http://schemas.microsoft.com/office/drawing/2014/main" id="{1E0391A6-6F8A-4EA7-803A-B493531B8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26341" name="Text Box 4">
            <a:extLst>
              <a:ext uri="{FF2B5EF4-FFF2-40B4-BE49-F238E27FC236}">
                <a16:creationId xmlns:a16="http://schemas.microsoft.com/office/drawing/2014/main" id="{861AA8CD-7221-4A56-BB5D-EC0E6BD7ED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26342" name="Text Box 5">
            <a:extLst>
              <a:ext uri="{FF2B5EF4-FFF2-40B4-BE49-F238E27FC236}">
                <a16:creationId xmlns:a16="http://schemas.microsoft.com/office/drawing/2014/main" id="{C257D005-2659-4891-83E6-CC57680CA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26343" name="Text Box 6">
            <a:extLst>
              <a:ext uri="{FF2B5EF4-FFF2-40B4-BE49-F238E27FC236}">
                <a16:creationId xmlns:a16="http://schemas.microsoft.com/office/drawing/2014/main" id="{E1563DFD-2B31-4C0B-9A82-3FF95A465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26344" name="Text Box 7">
            <a:extLst>
              <a:ext uri="{FF2B5EF4-FFF2-40B4-BE49-F238E27FC236}">
                <a16:creationId xmlns:a16="http://schemas.microsoft.com/office/drawing/2014/main" id="{A5317D8E-514D-47EA-9884-35B21008F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26345" name="Line 8">
            <a:extLst>
              <a:ext uri="{FF2B5EF4-FFF2-40B4-BE49-F238E27FC236}">
                <a16:creationId xmlns:a16="http://schemas.microsoft.com/office/drawing/2014/main" id="{39390A85-5680-44BC-BEE2-E6F3AF37E3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6346" name="Line 9">
            <a:extLst>
              <a:ext uri="{FF2B5EF4-FFF2-40B4-BE49-F238E27FC236}">
                <a16:creationId xmlns:a16="http://schemas.microsoft.com/office/drawing/2014/main" id="{A010D169-DA8D-4F10-869A-A47137C303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6347" name="Line 10">
            <a:extLst>
              <a:ext uri="{FF2B5EF4-FFF2-40B4-BE49-F238E27FC236}">
                <a16:creationId xmlns:a16="http://schemas.microsoft.com/office/drawing/2014/main" id="{AAEB7826-D837-4BF8-A3B6-084AFAD138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6348" name="Line 11">
            <a:extLst>
              <a:ext uri="{FF2B5EF4-FFF2-40B4-BE49-F238E27FC236}">
                <a16:creationId xmlns:a16="http://schemas.microsoft.com/office/drawing/2014/main" id="{83F4BBDE-42F2-4724-9212-A21BECA992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6349" name="Text Box 13">
            <a:extLst>
              <a:ext uri="{FF2B5EF4-FFF2-40B4-BE49-F238E27FC236}">
                <a16:creationId xmlns:a16="http://schemas.microsoft.com/office/drawing/2014/main" id="{E2C55856-08AD-4918-B934-B88078E1B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735513"/>
            <a:ext cx="4754563" cy="1436687"/>
          </a:xfrm>
          <a:prstGeom prst="rect">
            <a:avLst/>
          </a:prstGeom>
          <a:solidFill>
            <a:srgbClr val="66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Is ESR specific for GCA?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No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In what other conditions will the ESR be elevated?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--Malignancy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--Non-vasculitic inflammatory conditions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--Noninflammatory vascular diseases (eg, arteriosclerosis)</a:t>
            </a:r>
          </a:p>
        </p:txBody>
      </p:sp>
      <p:sp>
        <p:nvSpPr>
          <p:cNvPr id="526350" name="Slide Number Placeholder 1">
            <a:extLst>
              <a:ext uri="{FF2B5EF4-FFF2-40B4-BE49-F238E27FC236}">
                <a16:creationId xmlns:a16="http://schemas.microsoft.com/office/drawing/2014/main" id="{E4CB6E5C-6CB6-46C8-8E1D-D8153DCEB0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9EBB102-B07A-4AE4-A0D0-87A50C01600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193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A32103D-4939-421A-B2AF-C5C39F3DBFF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7" name="Text Box 3">
            <a:extLst>
              <a:ext uri="{FF2B5EF4-FFF2-40B4-BE49-F238E27FC236}">
                <a16:creationId xmlns:a16="http://schemas.microsoft.com/office/drawing/2014/main" id="{83B98927-870F-4E31-9AFE-8AFBD1DBC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28388" name="Text Box 4">
            <a:extLst>
              <a:ext uri="{FF2B5EF4-FFF2-40B4-BE49-F238E27FC236}">
                <a16:creationId xmlns:a16="http://schemas.microsoft.com/office/drawing/2014/main" id="{CBA1B31C-99A0-47C9-B80F-C58D30926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28389" name="Text Box 5">
            <a:extLst>
              <a:ext uri="{FF2B5EF4-FFF2-40B4-BE49-F238E27FC236}">
                <a16:creationId xmlns:a16="http://schemas.microsoft.com/office/drawing/2014/main" id="{0B61F267-74B3-4448-A9E0-92724842AB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28390" name="Text Box 6">
            <a:extLst>
              <a:ext uri="{FF2B5EF4-FFF2-40B4-BE49-F238E27FC236}">
                <a16:creationId xmlns:a16="http://schemas.microsoft.com/office/drawing/2014/main" id="{7EEF1FD0-2210-4F46-B888-D5204B536F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28391" name="Text Box 7">
            <a:extLst>
              <a:ext uri="{FF2B5EF4-FFF2-40B4-BE49-F238E27FC236}">
                <a16:creationId xmlns:a16="http://schemas.microsoft.com/office/drawing/2014/main" id="{E1068D83-2CA7-41CA-B7E1-CF98C7539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28392" name="Line 8">
            <a:extLst>
              <a:ext uri="{FF2B5EF4-FFF2-40B4-BE49-F238E27FC236}">
                <a16:creationId xmlns:a16="http://schemas.microsoft.com/office/drawing/2014/main" id="{6A756F13-C840-43CD-88C6-467A69F43A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8393" name="Line 9">
            <a:extLst>
              <a:ext uri="{FF2B5EF4-FFF2-40B4-BE49-F238E27FC236}">
                <a16:creationId xmlns:a16="http://schemas.microsoft.com/office/drawing/2014/main" id="{C16B44C0-3B97-4A49-83ED-0F1DCDE5D4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8394" name="Line 10">
            <a:extLst>
              <a:ext uri="{FF2B5EF4-FFF2-40B4-BE49-F238E27FC236}">
                <a16:creationId xmlns:a16="http://schemas.microsoft.com/office/drawing/2014/main" id="{758E7070-27B1-4332-9E0A-C626D952148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8395" name="Line 11">
            <a:extLst>
              <a:ext uri="{FF2B5EF4-FFF2-40B4-BE49-F238E27FC236}">
                <a16:creationId xmlns:a16="http://schemas.microsoft.com/office/drawing/2014/main" id="{033FA63A-423B-4837-807B-2AF3447268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12" name="Text Box 12">
            <a:extLst>
              <a:ext uri="{FF2B5EF4-FFF2-40B4-BE49-F238E27FC236}">
                <a16:creationId xmlns:a16="http://schemas.microsoft.com/office/drawing/2014/main" id="{F9204811-CD2A-4C4C-B29E-C92AA3B56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9933" name="Text Box 13">
            <a:extLst>
              <a:ext uri="{FF2B5EF4-FFF2-40B4-BE49-F238E27FC236}">
                <a16:creationId xmlns:a16="http://schemas.microsoft.com/office/drawing/2014/main" id="{E07E84C2-3BA5-42CB-98D1-373498E6BF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967288"/>
            <a:ext cx="3857625" cy="1052512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bg1"/>
                </a:solidFill>
              </a:rPr>
              <a:t>What does CRP stand for?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C-reactive protein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400" dirty="0"/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/>
              <a:t>What is it?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An acute-phase reactant, produced by the liver</a:t>
            </a:r>
          </a:p>
        </p:txBody>
      </p:sp>
      <p:sp>
        <p:nvSpPr>
          <p:cNvPr id="528398" name="Slide Number Placeholder 1">
            <a:extLst>
              <a:ext uri="{FF2B5EF4-FFF2-40B4-BE49-F238E27FC236}">
                <a16:creationId xmlns:a16="http://schemas.microsoft.com/office/drawing/2014/main" id="{DE22006C-9E2B-44BB-BE85-7A6D71FB37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E601A57-5139-4852-9918-03772775BC1D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194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63238A7-3600-4805-8496-527EFF7AEFE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5" name="Text Box 3">
            <a:extLst>
              <a:ext uri="{FF2B5EF4-FFF2-40B4-BE49-F238E27FC236}">
                <a16:creationId xmlns:a16="http://schemas.microsoft.com/office/drawing/2014/main" id="{83A2A99B-4EC1-43DD-AB86-2CB88EE3A4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30436" name="Text Box 4">
            <a:extLst>
              <a:ext uri="{FF2B5EF4-FFF2-40B4-BE49-F238E27FC236}">
                <a16:creationId xmlns:a16="http://schemas.microsoft.com/office/drawing/2014/main" id="{83214E69-F65C-4733-B38A-535697649E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30437" name="Text Box 5">
            <a:extLst>
              <a:ext uri="{FF2B5EF4-FFF2-40B4-BE49-F238E27FC236}">
                <a16:creationId xmlns:a16="http://schemas.microsoft.com/office/drawing/2014/main" id="{1B3A9C16-EF2C-4AB4-AE4D-4F53B81DC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30438" name="Text Box 6">
            <a:extLst>
              <a:ext uri="{FF2B5EF4-FFF2-40B4-BE49-F238E27FC236}">
                <a16:creationId xmlns:a16="http://schemas.microsoft.com/office/drawing/2014/main" id="{785D429E-53AB-42F7-9F52-E154F03D1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30439" name="Text Box 7">
            <a:extLst>
              <a:ext uri="{FF2B5EF4-FFF2-40B4-BE49-F238E27FC236}">
                <a16:creationId xmlns:a16="http://schemas.microsoft.com/office/drawing/2014/main" id="{66EC0FF9-1BE4-4970-99AF-AE62C4020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30440" name="Line 8">
            <a:extLst>
              <a:ext uri="{FF2B5EF4-FFF2-40B4-BE49-F238E27FC236}">
                <a16:creationId xmlns:a16="http://schemas.microsoft.com/office/drawing/2014/main" id="{207D403A-5B11-4E29-AC05-2684CC9296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0441" name="Line 9">
            <a:extLst>
              <a:ext uri="{FF2B5EF4-FFF2-40B4-BE49-F238E27FC236}">
                <a16:creationId xmlns:a16="http://schemas.microsoft.com/office/drawing/2014/main" id="{908EF249-E6A0-46B8-A9A0-1098FA8669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0442" name="Line 10">
            <a:extLst>
              <a:ext uri="{FF2B5EF4-FFF2-40B4-BE49-F238E27FC236}">
                <a16:creationId xmlns:a16="http://schemas.microsoft.com/office/drawing/2014/main" id="{A0193D0A-FD3F-4A78-B209-3D6A1EB3EA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0443" name="Line 11">
            <a:extLst>
              <a:ext uri="{FF2B5EF4-FFF2-40B4-BE49-F238E27FC236}">
                <a16:creationId xmlns:a16="http://schemas.microsoft.com/office/drawing/2014/main" id="{2BEA8CEF-66B7-4E8B-9E13-BF7CBCB2B2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12" name="Text Box 12">
            <a:extLst>
              <a:ext uri="{FF2B5EF4-FFF2-40B4-BE49-F238E27FC236}">
                <a16:creationId xmlns:a16="http://schemas.microsoft.com/office/drawing/2014/main" id="{9EF54A20-FD7E-4936-8BF1-2FD366D5F5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9933" name="Text Box 13">
            <a:extLst>
              <a:ext uri="{FF2B5EF4-FFF2-40B4-BE49-F238E27FC236}">
                <a16:creationId xmlns:a16="http://schemas.microsoft.com/office/drawing/2014/main" id="{3A1E4801-A786-4794-849C-1183066CE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967288"/>
            <a:ext cx="3857625" cy="1052512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bg1"/>
                </a:solidFill>
              </a:rPr>
              <a:t>What does CRP stand for?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bg1"/>
                </a:solidFill>
              </a:rPr>
              <a:t>C-reactive protein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400" dirty="0"/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/>
              <a:t>What is it?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An acute-phase reactant, produced by the liver</a:t>
            </a:r>
          </a:p>
        </p:txBody>
      </p:sp>
      <p:sp>
        <p:nvSpPr>
          <p:cNvPr id="530446" name="Slide Number Placeholder 1">
            <a:extLst>
              <a:ext uri="{FF2B5EF4-FFF2-40B4-BE49-F238E27FC236}">
                <a16:creationId xmlns:a16="http://schemas.microsoft.com/office/drawing/2014/main" id="{902328C5-E31F-4D81-B434-2A6964C31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58666FA-201C-44B6-BE53-DAFAC1C3D7B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195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4706F30-D345-4612-BFF5-FF218CC8BF9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3" name="Text Box 3">
            <a:extLst>
              <a:ext uri="{FF2B5EF4-FFF2-40B4-BE49-F238E27FC236}">
                <a16:creationId xmlns:a16="http://schemas.microsoft.com/office/drawing/2014/main" id="{34CDA223-6193-4C53-9FD8-1F8C3E015D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32484" name="Text Box 4">
            <a:extLst>
              <a:ext uri="{FF2B5EF4-FFF2-40B4-BE49-F238E27FC236}">
                <a16:creationId xmlns:a16="http://schemas.microsoft.com/office/drawing/2014/main" id="{2D5B7FFD-36EF-4B74-AE59-494A21C538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32485" name="Text Box 5">
            <a:extLst>
              <a:ext uri="{FF2B5EF4-FFF2-40B4-BE49-F238E27FC236}">
                <a16:creationId xmlns:a16="http://schemas.microsoft.com/office/drawing/2014/main" id="{6180B994-B7E8-4C11-9C2F-D5AB9557F7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32486" name="Text Box 6">
            <a:extLst>
              <a:ext uri="{FF2B5EF4-FFF2-40B4-BE49-F238E27FC236}">
                <a16:creationId xmlns:a16="http://schemas.microsoft.com/office/drawing/2014/main" id="{23A59ABE-3903-4986-9BA0-0746F26A4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32487" name="Text Box 7">
            <a:extLst>
              <a:ext uri="{FF2B5EF4-FFF2-40B4-BE49-F238E27FC236}">
                <a16:creationId xmlns:a16="http://schemas.microsoft.com/office/drawing/2014/main" id="{595C5F19-8608-4ACE-A65B-3A73E77742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32488" name="Line 8">
            <a:extLst>
              <a:ext uri="{FF2B5EF4-FFF2-40B4-BE49-F238E27FC236}">
                <a16:creationId xmlns:a16="http://schemas.microsoft.com/office/drawing/2014/main" id="{97440FC4-0891-42B6-B827-3BD5C1D5CA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489" name="Line 9">
            <a:extLst>
              <a:ext uri="{FF2B5EF4-FFF2-40B4-BE49-F238E27FC236}">
                <a16:creationId xmlns:a16="http://schemas.microsoft.com/office/drawing/2014/main" id="{6DAE92FF-90A9-412B-B1E1-B9B3CC9922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490" name="Line 10">
            <a:extLst>
              <a:ext uri="{FF2B5EF4-FFF2-40B4-BE49-F238E27FC236}">
                <a16:creationId xmlns:a16="http://schemas.microsoft.com/office/drawing/2014/main" id="{AC4496BA-7761-45C7-924A-2FC9C8B3440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491" name="Line 11">
            <a:extLst>
              <a:ext uri="{FF2B5EF4-FFF2-40B4-BE49-F238E27FC236}">
                <a16:creationId xmlns:a16="http://schemas.microsoft.com/office/drawing/2014/main" id="{98089DD8-6CB6-4734-A941-5169709E7F9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12" name="Text Box 12">
            <a:extLst>
              <a:ext uri="{FF2B5EF4-FFF2-40B4-BE49-F238E27FC236}">
                <a16:creationId xmlns:a16="http://schemas.microsoft.com/office/drawing/2014/main" id="{20537D92-A851-46F5-8E69-BF6EE488F5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9933" name="Text Box 13">
            <a:extLst>
              <a:ext uri="{FF2B5EF4-FFF2-40B4-BE49-F238E27FC236}">
                <a16:creationId xmlns:a16="http://schemas.microsoft.com/office/drawing/2014/main" id="{9FCC891A-3B3D-4959-816D-CE803B86B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967288"/>
            <a:ext cx="3857625" cy="1052512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bg1"/>
                </a:solidFill>
              </a:rPr>
              <a:t>What does CRP stand for?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bg1"/>
                </a:solidFill>
              </a:rPr>
              <a:t>C-reactive protein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400" dirty="0">
              <a:solidFill>
                <a:schemeClr val="bg1"/>
              </a:solidFill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bg1"/>
                </a:solidFill>
              </a:rPr>
              <a:t>What is it?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An acute-phase reactant, produced by the liver</a:t>
            </a:r>
          </a:p>
        </p:txBody>
      </p:sp>
      <p:sp>
        <p:nvSpPr>
          <p:cNvPr id="532494" name="Slide Number Placeholder 1">
            <a:extLst>
              <a:ext uri="{FF2B5EF4-FFF2-40B4-BE49-F238E27FC236}">
                <a16:creationId xmlns:a16="http://schemas.microsoft.com/office/drawing/2014/main" id="{4975D980-78FD-44B5-BA94-A4B958185A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B4B2AA7-3E55-47D5-A2B6-47ED86A6A60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196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F2E5D6B-F063-426F-998A-09760732BC7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1" name="Text Box 3">
            <a:extLst>
              <a:ext uri="{FF2B5EF4-FFF2-40B4-BE49-F238E27FC236}">
                <a16:creationId xmlns:a16="http://schemas.microsoft.com/office/drawing/2014/main" id="{A602132A-C4BE-4D9C-9DBD-155F33AF7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34532" name="Text Box 4">
            <a:extLst>
              <a:ext uri="{FF2B5EF4-FFF2-40B4-BE49-F238E27FC236}">
                <a16:creationId xmlns:a16="http://schemas.microsoft.com/office/drawing/2014/main" id="{D6CAD763-8E3F-4069-A80F-E56AAFD606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34533" name="Text Box 5">
            <a:extLst>
              <a:ext uri="{FF2B5EF4-FFF2-40B4-BE49-F238E27FC236}">
                <a16:creationId xmlns:a16="http://schemas.microsoft.com/office/drawing/2014/main" id="{205433A5-6D1E-4CDD-8E62-56ABABE569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34534" name="Text Box 6">
            <a:extLst>
              <a:ext uri="{FF2B5EF4-FFF2-40B4-BE49-F238E27FC236}">
                <a16:creationId xmlns:a16="http://schemas.microsoft.com/office/drawing/2014/main" id="{5CC74F02-8D85-4272-90A7-C249423D7C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34535" name="Text Box 7">
            <a:extLst>
              <a:ext uri="{FF2B5EF4-FFF2-40B4-BE49-F238E27FC236}">
                <a16:creationId xmlns:a16="http://schemas.microsoft.com/office/drawing/2014/main" id="{706D9BE4-10C6-4F2E-AF98-07EE8574E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34536" name="Line 8">
            <a:extLst>
              <a:ext uri="{FF2B5EF4-FFF2-40B4-BE49-F238E27FC236}">
                <a16:creationId xmlns:a16="http://schemas.microsoft.com/office/drawing/2014/main" id="{D32C69B0-8FFB-4BF7-94A8-2968EAC724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4537" name="Line 9">
            <a:extLst>
              <a:ext uri="{FF2B5EF4-FFF2-40B4-BE49-F238E27FC236}">
                <a16:creationId xmlns:a16="http://schemas.microsoft.com/office/drawing/2014/main" id="{CD4229DF-EB9B-40B8-9EEF-8B14F19363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4538" name="Line 10">
            <a:extLst>
              <a:ext uri="{FF2B5EF4-FFF2-40B4-BE49-F238E27FC236}">
                <a16:creationId xmlns:a16="http://schemas.microsoft.com/office/drawing/2014/main" id="{DE05BF57-7183-47DD-8169-16025BCDEDC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4539" name="Line 11">
            <a:extLst>
              <a:ext uri="{FF2B5EF4-FFF2-40B4-BE49-F238E27FC236}">
                <a16:creationId xmlns:a16="http://schemas.microsoft.com/office/drawing/2014/main" id="{34C3D93D-C892-4BAA-98CB-C2CF930BCD5B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12" name="Text Box 12">
            <a:extLst>
              <a:ext uri="{FF2B5EF4-FFF2-40B4-BE49-F238E27FC236}">
                <a16:creationId xmlns:a16="http://schemas.microsoft.com/office/drawing/2014/main" id="{D8B28F24-8AEF-48EF-834D-728AE32D13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9933" name="Text Box 13">
            <a:extLst>
              <a:ext uri="{FF2B5EF4-FFF2-40B4-BE49-F238E27FC236}">
                <a16:creationId xmlns:a16="http://schemas.microsoft.com/office/drawing/2014/main" id="{A3689247-5DEB-4404-8B56-108BBD6D2D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967288"/>
            <a:ext cx="3857625" cy="1052512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bg1"/>
                </a:solidFill>
              </a:rPr>
              <a:t>What does CRP stand for?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bg1"/>
                </a:solidFill>
              </a:rPr>
              <a:t>C-reactive protein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400" dirty="0">
              <a:solidFill>
                <a:schemeClr val="bg1"/>
              </a:solidFill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bg1"/>
                </a:solidFill>
              </a:rPr>
              <a:t>What is it?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bg1"/>
                </a:solidFill>
              </a:rPr>
              <a:t>An acute-phase reactant, produced by the liver</a:t>
            </a:r>
          </a:p>
        </p:txBody>
      </p:sp>
      <p:sp>
        <p:nvSpPr>
          <p:cNvPr id="534542" name="Slide Number Placeholder 1">
            <a:extLst>
              <a:ext uri="{FF2B5EF4-FFF2-40B4-BE49-F238E27FC236}">
                <a16:creationId xmlns:a16="http://schemas.microsoft.com/office/drawing/2014/main" id="{81E47E72-8500-4378-B3B4-BD5DB6D356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31D56A0-ECB5-4BED-BA54-6CE8E14A8B3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197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8B7F991-25FB-4EDA-B357-C6E26B5891E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9" name="Text Box 3">
            <a:extLst>
              <a:ext uri="{FF2B5EF4-FFF2-40B4-BE49-F238E27FC236}">
                <a16:creationId xmlns:a16="http://schemas.microsoft.com/office/drawing/2014/main" id="{F8A211AC-555D-47D8-9C85-76305A94F5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36580" name="Text Box 4">
            <a:extLst>
              <a:ext uri="{FF2B5EF4-FFF2-40B4-BE49-F238E27FC236}">
                <a16:creationId xmlns:a16="http://schemas.microsoft.com/office/drawing/2014/main" id="{EE9D2A42-8291-4B5B-B247-C239D2FE0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36581" name="Text Box 5">
            <a:extLst>
              <a:ext uri="{FF2B5EF4-FFF2-40B4-BE49-F238E27FC236}">
                <a16:creationId xmlns:a16="http://schemas.microsoft.com/office/drawing/2014/main" id="{A3864638-8A72-4A8D-904E-D1E4DB731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36582" name="Text Box 6">
            <a:extLst>
              <a:ext uri="{FF2B5EF4-FFF2-40B4-BE49-F238E27FC236}">
                <a16:creationId xmlns:a16="http://schemas.microsoft.com/office/drawing/2014/main" id="{B44E71F3-7924-4DC6-B3F7-892B2E801E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36583" name="Text Box 7">
            <a:extLst>
              <a:ext uri="{FF2B5EF4-FFF2-40B4-BE49-F238E27FC236}">
                <a16:creationId xmlns:a16="http://schemas.microsoft.com/office/drawing/2014/main" id="{4E2048A4-5F6D-4F97-B5F0-B5C538E7C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36584" name="Line 8">
            <a:extLst>
              <a:ext uri="{FF2B5EF4-FFF2-40B4-BE49-F238E27FC236}">
                <a16:creationId xmlns:a16="http://schemas.microsoft.com/office/drawing/2014/main" id="{2A39BF39-2826-4D20-8346-9E21A73F21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6585" name="Line 9">
            <a:extLst>
              <a:ext uri="{FF2B5EF4-FFF2-40B4-BE49-F238E27FC236}">
                <a16:creationId xmlns:a16="http://schemas.microsoft.com/office/drawing/2014/main" id="{6263A18A-F585-493D-90DC-286E192A17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6586" name="Line 10">
            <a:extLst>
              <a:ext uri="{FF2B5EF4-FFF2-40B4-BE49-F238E27FC236}">
                <a16:creationId xmlns:a16="http://schemas.microsoft.com/office/drawing/2014/main" id="{DB6574F0-9D64-4F37-BF53-E66521211D2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6587" name="Line 11">
            <a:extLst>
              <a:ext uri="{FF2B5EF4-FFF2-40B4-BE49-F238E27FC236}">
                <a16:creationId xmlns:a16="http://schemas.microsoft.com/office/drawing/2014/main" id="{196C8881-CB66-4B80-B60E-D016DEB39B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8396" name="Text Box 12">
            <a:extLst>
              <a:ext uri="{FF2B5EF4-FFF2-40B4-BE49-F238E27FC236}">
                <a16:creationId xmlns:a16="http://schemas.microsoft.com/office/drawing/2014/main" id="{53A30A3F-340D-4D79-BB1B-975703188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</a:t>
            </a:r>
            <a:r>
              <a:rPr lang="en-US" altLang="en-US" sz="1600" i="1" dirty="0">
                <a:solidFill>
                  <a:srgbClr val="B2B2B2"/>
                </a:solidFill>
              </a:rPr>
              <a:t>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36589" name="Text Box 13">
            <a:extLst>
              <a:ext uri="{FF2B5EF4-FFF2-40B4-BE49-F238E27FC236}">
                <a16:creationId xmlns:a16="http://schemas.microsoft.com/office/drawing/2014/main" id="{DF29DC15-6993-410D-BD75-7B4D901B62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51300"/>
            <a:ext cx="6257925" cy="2654300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rises faster during acute inflammation (including GCA)—ESR or CRP?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Which is more sensitive for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Which is less influenced by age, anemia, etc?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Are they both contributory; ie, if ESR and CRP are both elevated, is the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likelihood of GCA higher than if only one or the other is elevated?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Yes; specificity approaches </a:t>
            </a:r>
            <a:r>
              <a:rPr lang="en-US" altLang="en-US" sz="1400" b="1">
                <a:solidFill>
                  <a:srgbClr val="DDDDDD"/>
                </a:solidFill>
              </a:rPr>
              <a:t>97%</a:t>
            </a:r>
            <a:r>
              <a:rPr lang="en-US" altLang="en-US" sz="1400">
                <a:solidFill>
                  <a:srgbClr val="DDDDDD"/>
                </a:solidFill>
              </a:rPr>
              <a:t> if both are significantly elevated</a:t>
            </a:r>
          </a:p>
        </p:txBody>
      </p:sp>
      <p:sp>
        <p:nvSpPr>
          <p:cNvPr id="536590" name="Slide Number Placeholder 1">
            <a:extLst>
              <a:ext uri="{FF2B5EF4-FFF2-40B4-BE49-F238E27FC236}">
                <a16:creationId xmlns:a16="http://schemas.microsoft.com/office/drawing/2014/main" id="{2DD0DF2C-E943-4EC7-84FC-1CB6634ABA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E67BDB6-84CB-418B-B87A-2CB14C67745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198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60D210F-AA3B-4D73-89BC-7E1FA7F2603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7" name="Text Box 3">
            <a:extLst>
              <a:ext uri="{FF2B5EF4-FFF2-40B4-BE49-F238E27FC236}">
                <a16:creationId xmlns:a16="http://schemas.microsoft.com/office/drawing/2014/main" id="{C0ECA041-D0E4-4FDD-BD52-F7915561EE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38628" name="Text Box 4">
            <a:extLst>
              <a:ext uri="{FF2B5EF4-FFF2-40B4-BE49-F238E27FC236}">
                <a16:creationId xmlns:a16="http://schemas.microsoft.com/office/drawing/2014/main" id="{B3E934FE-2749-44C0-9691-0B1E65671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38629" name="Text Box 5">
            <a:extLst>
              <a:ext uri="{FF2B5EF4-FFF2-40B4-BE49-F238E27FC236}">
                <a16:creationId xmlns:a16="http://schemas.microsoft.com/office/drawing/2014/main" id="{E476ED70-7E61-4C11-A7C3-C7153045B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38630" name="Text Box 6">
            <a:extLst>
              <a:ext uri="{FF2B5EF4-FFF2-40B4-BE49-F238E27FC236}">
                <a16:creationId xmlns:a16="http://schemas.microsoft.com/office/drawing/2014/main" id="{840877D1-C0D2-4F70-8E4D-9F3AD2EA4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38631" name="Text Box 7">
            <a:extLst>
              <a:ext uri="{FF2B5EF4-FFF2-40B4-BE49-F238E27FC236}">
                <a16:creationId xmlns:a16="http://schemas.microsoft.com/office/drawing/2014/main" id="{4C8EAB31-BD8E-4C35-964F-740FB97C7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38632" name="Line 8">
            <a:extLst>
              <a:ext uri="{FF2B5EF4-FFF2-40B4-BE49-F238E27FC236}">
                <a16:creationId xmlns:a16="http://schemas.microsoft.com/office/drawing/2014/main" id="{129C341B-E330-4F13-A7D4-8BE7E8712B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8633" name="Line 9">
            <a:extLst>
              <a:ext uri="{FF2B5EF4-FFF2-40B4-BE49-F238E27FC236}">
                <a16:creationId xmlns:a16="http://schemas.microsoft.com/office/drawing/2014/main" id="{9E2CA9EA-9906-4CDD-9C36-84E3E066DF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8634" name="Line 10">
            <a:extLst>
              <a:ext uri="{FF2B5EF4-FFF2-40B4-BE49-F238E27FC236}">
                <a16:creationId xmlns:a16="http://schemas.microsoft.com/office/drawing/2014/main" id="{F88B6033-5C3A-40BD-9D11-B16DAD1120D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8635" name="Line 11">
            <a:extLst>
              <a:ext uri="{FF2B5EF4-FFF2-40B4-BE49-F238E27FC236}">
                <a16:creationId xmlns:a16="http://schemas.microsoft.com/office/drawing/2014/main" id="{4E81C6A8-027D-466E-A786-FECDB3B023D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8396" name="Text Box 12">
            <a:extLst>
              <a:ext uri="{FF2B5EF4-FFF2-40B4-BE49-F238E27FC236}">
                <a16:creationId xmlns:a16="http://schemas.microsoft.com/office/drawing/2014/main" id="{0BB93B8E-A3C7-4F71-9F40-AFC319669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</a:t>
            </a:r>
            <a:r>
              <a:rPr lang="en-US" altLang="en-US" sz="1600" i="1" dirty="0">
                <a:solidFill>
                  <a:srgbClr val="B2B2B2"/>
                </a:solidFill>
              </a:rPr>
              <a:t>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38637" name="Text Box 13">
            <a:extLst>
              <a:ext uri="{FF2B5EF4-FFF2-40B4-BE49-F238E27FC236}">
                <a16:creationId xmlns:a16="http://schemas.microsoft.com/office/drawing/2014/main" id="{F06554AD-C471-417C-AF97-7110425F69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51300"/>
            <a:ext cx="6257925" cy="26543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rises faster during acute inflammation (including GCA)—ESR or CRP?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Which is more sensitive for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Which is less influenced by age, anemia, etc?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Are they both contributory; ie, if ESR and CRP are both elevated, is the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likelihood of GCA higher than if only one or the other is elevated?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Yes; specificity approaches </a:t>
            </a:r>
            <a:r>
              <a:rPr lang="en-US" altLang="en-US" sz="1400" b="1">
                <a:solidFill>
                  <a:srgbClr val="DDDDDD"/>
                </a:solidFill>
              </a:rPr>
              <a:t>97%</a:t>
            </a:r>
            <a:r>
              <a:rPr lang="en-US" altLang="en-US" sz="1400">
                <a:solidFill>
                  <a:srgbClr val="DDDDDD"/>
                </a:solidFill>
              </a:rPr>
              <a:t> if both are significantly elevated</a:t>
            </a:r>
          </a:p>
        </p:txBody>
      </p:sp>
      <p:sp>
        <p:nvSpPr>
          <p:cNvPr id="538638" name="Slide Number Placeholder 1">
            <a:extLst>
              <a:ext uri="{FF2B5EF4-FFF2-40B4-BE49-F238E27FC236}">
                <a16:creationId xmlns:a16="http://schemas.microsoft.com/office/drawing/2014/main" id="{298A2617-F39C-4EDA-A31C-8A75F82B0D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38EA293-5BEB-4E68-A898-1B70F8E9949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199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D457663-CE7D-48B1-A5FC-1626EF478CB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Text Box 3">
            <a:extLst>
              <a:ext uri="{FF2B5EF4-FFF2-40B4-BE49-F238E27FC236}">
                <a16:creationId xmlns:a16="http://schemas.microsoft.com/office/drawing/2014/main" id="{11BD929D-F640-4BBA-BAEE-0725C9146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148" name="Text Box 4">
            <a:extLst>
              <a:ext uri="{FF2B5EF4-FFF2-40B4-BE49-F238E27FC236}">
                <a16:creationId xmlns:a16="http://schemas.microsoft.com/office/drawing/2014/main" id="{A64C3A23-6459-4948-AF2E-A2EFB0DE7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6149" name="Text Box 5">
            <a:extLst>
              <a:ext uri="{FF2B5EF4-FFF2-40B4-BE49-F238E27FC236}">
                <a16:creationId xmlns:a16="http://schemas.microsoft.com/office/drawing/2014/main" id="{B196D0E4-38EF-4DB9-90FE-335A2E699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6150" name="Line 8">
            <a:extLst>
              <a:ext uri="{FF2B5EF4-FFF2-40B4-BE49-F238E27FC236}">
                <a16:creationId xmlns:a16="http://schemas.microsoft.com/office/drawing/2014/main" id="{BF8A2250-4EB4-4D73-B922-C054B016D5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1" name="Line 11">
            <a:extLst>
              <a:ext uri="{FF2B5EF4-FFF2-40B4-BE49-F238E27FC236}">
                <a16:creationId xmlns:a16="http://schemas.microsoft.com/office/drawing/2014/main" id="{560DB368-0CBB-45D4-A1CC-9603BEC7A78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52" name="Text Box 27">
            <a:extLst>
              <a:ext uri="{FF2B5EF4-FFF2-40B4-BE49-F238E27FC236}">
                <a16:creationId xmlns:a16="http://schemas.microsoft.com/office/drawing/2014/main" id="{D0F8A4A4-5875-4C4B-91F9-63626D64B2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300" y="2590800"/>
            <a:ext cx="13081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i="1">
                <a:solidFill>
                  <a:srgbClr val="33CC33"/>
                </a:solidFill>
              </a:rPr>
              <a:t>Lots of ways to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i="1">
                <a:solidFill>
                  <a:srgbClr val="33CC33"/>
                </a:solidFill>
              </a:rPr>
              <a:t>divvy these up…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i="1">
                <a:solidFill>
                  <a:srgbClr val="33CC33"/>
                </a:solidFill>
              </a:rPr>
              <a:t>this is just one.</a:t>
            </a:r>
          </a:p>
        </p:txBody>
      </p:sp>
      <p:sp>
        <p:nvSpPr>
          <p:cNvPr id="6153" name="Slide Number Placeholder 1">
            <a:extLst>
              <a:ext uri="{FF2B5EF4-FFF2-40B4-BE49-F238E27FC236}">
                <a16:creationId xmlns:a16="http://schemas.microsoft.com/office/drawing/2014/main" id="{B0BAF617-67ED-4749-85B7-C9B4FF7023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F371EE7-D0A2-4B94-8BCB-A513FF39312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en-US" sz="10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1082EB4-726C-4076-A2CE-0286F071CAA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3" name="Text Box 3">
            <a:extLst>
              <a:ext uri="{FF2B5EF4-FFF2-40B4-BE49-F238E27FC236}">
                <a16:creationId xmlns:a16="http://schemas.microsoft.com/office/drawing/2014/main" id="{5F3D964C-2061-455B-841B-E3E5C69F5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04804" name="Line 8">
            <a:extLst>
              <a:ext uri="{FF2B5EF4-FFF2-40B4-BE49-F238E27FC236}">
                <a16:creationId xmlns:a16="http://schemas.microsoft.com/office/drawing/2014/main" id="{1C7FC4FD-DB63-4361-A270-FABFBC8C9D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05" name="Line 11">
            <a:extLst>
              <a:ext uri="{FF2B5EF4-FFF2-40B4-BE49-F238E27FC236}">
                <a16:creationId xmlns:a16="http://schemas.microsoft.com/office/drawing/2014/main" id="{F64BD077-7C24-4A84-8343-6492BC0B02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06" name="Slide Number Placeholder 1">
            <a:extLst>
              <a:ext uri="{FF2B5EF4-FFF2-40B4-BE49-F238E27FC236}">
                <a16:creationId xmlns:a16="http://schemas.microsoft.com/office/drawing/2014/main" id="{B28C1B48-9C6D-4881-8FB5-01D7CEBE14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06A282-C1BB-4F45-B731-0BF1138320B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20</a:t>
            </a:fld>
            <a:endParaRPr lang="en-US" altLang="en-US" sz="100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84F36C0-3601-4CA3-95E5-B943DFD7D5F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5" name="Text Box 3">
            <a:extLst>
              <a:ext uri="{FF2B5EF4-FFF2-40B4-BE49-F238E27FC236}">
                <a16:creationId xmlns:a16="http://schemas.microsoft.com/office/drawing/2014/main" id="{999B088E-734D-4FE7-B3AF-76EE3EE619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40676" name="Text Box 4">
            <a:extLst>
              <a:ext uri="{FF2B5EF4-FFF2-40B4-BE49-F238E27FC236}">
                <a16:creationId xmlns:a16="http://schemas.microsoft.com/office/drawing/2014/main" id="{130F6B09-8E87-4CD2-9939-43A5660689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40677" name="Text Box 5">
            <a:extLst>
              <a:ext uri="{FF2B5EF4-FFF2-40B4-BE49-F238E27FC236}">
                <a16:creationId xmlns:a16="http://schemas.microsoft.com/office/drawing/2014/main" id="{D5AB79EF-5BF0-4B59-AB75-39905BA3A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40678" name="Text Box 6">
            <a:extLst>
              <a:ext uri="{FF2B5EF4-FFF2-40B4-BE49-F238E27FC236}">
                <a16:creationId xmlns:a16="http://schemas.microsoft.com/office/drawing/2014/main" id="{B5D3035B-32D0-46A6-8595-8C57134A45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40679" name="Text Box 7">
            <a:extLst>
              <a:ext uri="{FF2B5EF4-FFF2-40B4-BE49-F238E27FC236}">
                <a16:creationId xmlns:a16="http://schemas.microsoft.com/office/drawing/2014/main" id="{16AD8274-F781-457A-914B-3A8EDE622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40680" name="Line 8">
            <a:extLst>
              <a:ext uri="{FF2B5EF4-FFF2-40B4-BE49-F238E27FC236}">
                <a16:creationId xmlns:a16="http://schemas.microsoft.com/office/drawing/2014/main" id="{34EEC70C-78E5-45B0-B779-F8EDDD4BEF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0681" name="Line 9">
            <a:extLst>
              <a:ext uri="{FF2B5EF4-FFF2-40B4-BE49-F238E27FC236}">
                <a16:creationId xmlns:a16="http://schemas.microsoft.com/office/drawing/2014/main" id="{B0325711-B654-4507-9A35-A3E001F5B0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0682" name="Line 10">
            <a:extLst>
              <a:ext uri="{FF2B5EF4-FFF2-40B4-BE49-F238E27FC236}">
                <a16:creationId xmlns:a16="http://schemas.microsoft.com/office/drawing/2014/main" id="{76D4E270-CE73-4B08-912D-F7F4CB4594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0683" name="Line 11">
            <a:extLst>
              <a:ext uri="{FF2B5EF4-FFF2-40B4-BE49-F238E27FC236}">
                <a16:creationId xmlns:a16="http://schemas.microsoft.com/office/drawing/2014/main" id="{64444F55-492B-460A-8484-89BB970BBEC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8396" name="Text Box 12">
            <a:extLst>
              <a:ext uri="{FF2B5EF4-FFF2-40B4-BE49-F238E27FC236}">
                <a16:creationId xmlns:a16="http://schemas.microsoft.com/office/drawing/2014/main" id="{3DD52920-B80C-46E8-B85C-67A85C71D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</a:t>
            </a:r>
            <a:r>
              <a:rPr lang="en-US" altLang="en-US" sz="1600" i="1" dirty="0">
                <a:solidFill>
                  <a:srgbClr val="B2B2B2"/>
                </a:solidFill>
              </a:rPr>
              <a:t>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40685" name="Text Box 13">
            <a:extLst>
              <a:ext uri="{FF2B5EF4-FFF2-40B4-BE49-F238E27FC236}">
                <a16:creationId xmlns:a16="http://schemas.microsoft.com/office/drawing/2014/main" id="{6D56BCD7-0A67-4200-B568-6DD18E2E12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51300"/>
            <a:ext cx="6257925" cy="26543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rises faster during acute inflammation (including GCA)—ESR or CRP?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 more sensitive for GCA?</a:t>
            </a:r>
            <a:endParaRPr lang="en-US" altLang="en-US" sz="1400" i="1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Which is less influenced by age, anemia, etc?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Are they both contributory; ie, if ESR and CRP are both elevated, is the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likelihood of GCA higher than if only one or the other is elevated?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Yes; specificity approaches </a:t>
            </a:r>
            <a:r>
              <a:rPr lang="en-US" altLang="en-US" sz="1400" b="1">
                <a:solidFill>
                  <a:srgbClr val="DDDDDD"/>
                </a:solidFill>
              </a:rPr>
              <a:t>97%</a:t>
            </a:r>
            <a:r>
              <a:rPr lang="en-US" altLang="en-US" sz="1400">
                <a:solidFill>
                  <a:srgbClr val="DDDDDD"/>
                </a:solidFill>
              </a:rPr>
              <a:t> if both are significantly elevated</a:t>
            </a:r>
          </a:p>
        </p:txBody>
      </p:sp>
      <p:sp>
        <p:nvSpPr>
          <p:cNvPr id="540686" name="Slide Number Placeholder 1">
            <a:extLst>
              <a:ext uri="{FF2B5EF4-FFF2-40B4-BE49-F238E27FC236}">
                <a16:creationId xmlns:a16="http://schemas.microsoft.com/office/drawing/2014/main" id="{A1DD6BCE-F226-4EBD-A32A-AA4FC77A73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AAFD6C8-D970-4FD9-A6C6-14EA9EF545C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200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E2D73FB-F6A2-45B9-ABF8-A15E1300F25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3" name="Text Box 3">
            <a:extLst>
              <a:ext uri="{FF2B5EF4-FFF2-40B4-BE49-F238E27FC236}">
                <a16:creationId xmlns:a16="http://schemas.microsoft.com/office/drawing/2014/main" id="{3D0B4DC6-D977-4EFC-ACBD-0C04967C66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42724" name="Text Box 4">
            <a:extLst>
              <a:ext uri="{FF2B5EF4-FFF2-40B4-BE49-F238E27FC236}">
                <a16:creationId xmlns:a16="http://schemas.microsoft.com/office/drawing/2014/main" id="{DDFEA7C3-863A-48CD-AC12-8C3FC9D4D5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42725" name="Text Box 5">
            <a:extLst>
              <a:ext uri="{FF2B5EF4-FFF2-40B4-BE49-F238E27FC236}">
                <a16:creationId xmlns:a16="http://schemas.microsoft.com/office/drawing/2014/main" id="{5FDC013D-E6D9-49C6-AD8F-54386617B6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42726" name="Text Box 6">
            <a:extLst>
              <a:ext uri="{FF2B5EF4-FFF2-40B4-BE49-F238E27FC236}">
                <a16:creationId xmlns:a16="http://schemas.microsoft.com/office/drawing/2014/main" id="{5B62F8C1-F68B-4B43-A218-C7FA56DCC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42727" name="Text Box 7">
            <a:extLst>
              <a:ext uri="{FF2B5EF4-FFF2-40B4-BE49-F238E27FC236}">
                <a16:creationId xmlns:a16="http://schemas.microsoft.com/office/drawing/2014/main" id="{B78EE30F-135D-4D31-ADD7-599CF9EEF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42728" name="Line 8">
            <a:extLst>
              <a:ext uri="{FF2B5EF4-FFF2-40B4-BE49-F238E27FC236}">
                <a16:creationId xmlns:a16="http://schemas.microsoft.com/office/drawing/2014/main" id="{3F0C2714-9CF4-4064-9E03-964779E4B7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29" name="Line 9">
            <a:extLst>
              <a:ext uri="{FF2B5EF4-FFF2-40B4-BE49-F238E27FC236}">
                <a16:creationId xmlns:a16="http://schemas.microsoft.com/office/drawing/2014/main" id="{AFF6BA4D-6973-4034-B726-7BDFA7C9BC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30" name="Line 10">
            <a:extLst>
              <a:ext uri="{FF2B5EF4-FFF2-40B4-BE49-F238E27FC236}">
                <a16:creationId xmlns:a16="http://schemas.microsoft.com/office/drawing/2014/main" id="{E760CD95-58A6-409F-BB42-78D9CFCCB48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31" name="Line 11">
            <a:extLst>
              <a:ext uri="{FF2B5EF4-FFF2-40B4-BE49-F238E27FC236}">
                <a16:creationId xmlns:a16="http://schemas.microsoft.com/office/drawing/2014/main" id="{9313E856-0F92-4060-950A-452C381A76B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8396" name="Text Box 12">
            <a:extLst>
              <a:ext uri="{FF2B5EF4-FFF2-40B4-BE49-F238E27FC236}">
                <a16:creationId xmlns:a16="http://schemas.microsoft.com/office/drawing/2014/main" id="{DEF2A49A-605F-40CF-BE7B-00E5987760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</a:t>
            </a:r>
            <a:r>
              <a:rPr lang="en-US" altLang="en-US" sz="1600" i="1" dirty="0">
                <a:solidFill>
                  <a:srgbClr val="B2B2B2"/>
                </a:solidFill>
              </a:rPr>
              <a:t>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42733" name="Text Box 13">
            <a:extLst>
              <a:ext uri="{FF2B5EF4-FFF2-40B4-BE49-F238E27FC236}">
                <a16:creationId xmlns:a16="http://schemas.microsoft.com/office/drawing/2014/main" id="{CB4ACD96-BD71-4C17-8276-E7A3A3DCC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51300"/>
            <a:ext cx="6257925" cy="26543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rises faster during acute inflammation (including GCA)—ESR or CRP?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 more sensitive for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Which is less influenced by age, anemia, etc?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Are they both contributory; ie, if ESR and CRP are both elevated, is the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likelihood of GCA higher than if only one or the other is elevated?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Yes; specificity approaches </a:t>
            </a:r>
            <a:r>
              <a:rPr lang="en-US" altLang="en-US" sz="1400" b="1">
                <a:solidFill>
                  <a:srgbClr val="DDDDDD"/>
                </a:solidFill>
              </a:rPr>
              <a:t>97%</a:t>
            </a:r>
            <a:r>
              <a:rPr lang="en-US" altLang="en-US" sz="1400">
                <a:solidFill>
                  <a:srgbClr val="DDDDDD"/>
                </a:solidFill>
              </a:rPr>
              <a:t> if both are significantly elevated</a:t>
            </a:r>
          </a:p>
        </p:txBody>
      </p:sp>
      <p:sp>
        <p:nvSpPr>
          <p:cNvPr id="542734" name="Slide Number Placeholder 1">
            <a:extLst>
              <a:ext uri="{FF2B5EF4-FFF2-40B4-BE49-F238E27FC236}">
                <a16:creationId xmlns:a16="http://schemas.microsoft.com/office/drawing/2014/main" id="{48C60332-F5CB-491F-97C0-B9644D8B98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33AF557-6553-470B-88DF-EBCB88A20A5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201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D5DA6BE-10AE-4F94-92A5-981E95AD1AB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1" name="Text Box 3">
            <a:extLst>
              <a:ext uri="{FF2B5EF4-FFF2-40B4-BE49-F238E27FC236}">
                <a16:creationId xmlns:a16="http://schemas.microsoft.com/office/drawing/2014/main" id="{1AFA8947-EE01-4D87-9910-0CAE48772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44772" name="Text Box 4">
            <a:extLst>
              <a:ext uri="{FF2B5EF4-FFF2-40B4-BE49-F238E27FC236}">
                <a16:creationId xmlns:a16="http://schemas.microsoft.com/office/drawing/2014/main" id="{01FA0D5F-F702-4725-9FF6-B37C4344E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44773" name="Text Box 5">
            <a:extLst>
              <a:ext uri="{FF2B5EF4-FFF2-40B4-BE49-F238E27FC236}">
                <a16:creationId xmlns:a16="http://schemas.microsoft.com/office/drawing/2014/main" id="{79C9CAD8-1672-46D7-B5D0-2235097A3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44774" name="Text Box 6">
            <a:extLst>
              <a:ext uri="{FF2B5EF4-FFF2-40B4-BE49-F238E27FC236}">
                <a16:creationId xmlns:a16="http://schemas.microsoft.com/office/drawing/2014/main" id="{4EA47072-9291-429D-A069-56AD91372D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44775" name="Text Box 7">
            <a:extLst>
              <a:ext uri="{FF2B5EF4-FFF2-40B4-BE49-F238E27FC236}">
                <a16:creationId xmlns:a16="http://schemas.microsoft.com/office/drawing/2014/main" id="{B3BAE1A6-A4C9-4664-B577-E3B0F4EAF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44776" name="Line 8">
            <a:extLst>
              <a:ext uri="{FF2B5EF4-FFF2-40B4-BE49-F238E27FC236}">
                <a16:creationId xmlns:a16="http://schemas.microsoft.com/office/drawing/2014/main" id="{8E21D0AA-D4BC-4A50-B7C0-0BD89B5FD5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4777" name="Line 9">
            <a:extLst>
              <a:ext uri="{FF2B5EF4-FFF2-40B4-BE49-F238E27FC236}">
                <a16:creationId xmlns:a16="http://schemas.microsoft.com/office/drawing/2014/main" id="{A941A2AF-5B8F-46A5-A89E-863818976A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4778" name="Line 10">
            <a:extLst>
              <a:ext uri="{FF2B5EF4-FFF2-40B4-BE49-F238E27FC236}">
                <a16:creationId xmlns:a16="http://schemas.microsoft.com/office/drawing/2014/main" id="{06361CB6-EA8E-41F8-8AE2-AA8E4C9C8A5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4779" name="Line 11">
            <a:extLst>
              <a:ext uri="{FF2B5EF4-FFF2-40B4-BE49-F238E27FC236}">
                <a16:creationId xmlns:a16="http://schemas.microsoft.com/office/drawing/2014/main" id="{016E6E22-8405-4549-90A8-85F85A8A995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8396" name="Text Box 12">
            <a:extLst>
              <a:ext uri="{FF2B5EF4-FFF2-40B4-BE49-F238E27FC236}">
                <a16:creationId xmlns:a16="http://schemas.microsoft.com/office/drawing/2014/main" id="{7D2B4CDC-A6C7-4642-8917-10FF55A4D0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</a:t>
            </a:r>
            <a:r>
              <a:rPr lang="en-US" altLang="en-US" sz="1600" i="1" dirty="0">
                <a:solidFill>
                  <a:srgbClr val="B2B2B2"/>
                </a:solidFill>
              </a:rPr>
              <a:t>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44781" name="Text Box 13">
            <a:extLst>
              <a:ext uri="{FF2B5EF4-FFF2-40B4-BE49-F238E27FC236}">
                <a16:creationId xmlns:a16="http://schemas.microsoft.com/office/drawing/2014/main" id="{9C189F0B-E46C-4484-B2B7-756947A235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51300"/>
            <a:ext cx="6257925" cy="26543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rises faster during acute inflammation (including GCA)—ESR or CRP?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 more sensitive for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 less influenced by age, anemia, etc?</a:t>
            </a:r>
            <a:endParaRPr lang="en-US" altLang="en-US" sz="1400" i="1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Are they both contributory; ie, if ESR and CRP are both elevated, is the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likelihood of GCA higher than if only one or the other is elevated?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Yes; specificity approaches </a:t>
            </a:r>
            <a:r>
              <a:rPr lang="en-US" altLang="en-US" sz="1400" b="1">
                <a:solidFill>
                  <a:srgbClr val="DDDDDD"/>
                </a:solidFill>
              </a:rPr>
              <a:t>97%</a:t>
            </a:r>
            <a:r>
              <a:rPr lang="en-US" altLang="en-US" sz="1400">
                <a:solidFill>
                  <a:srgbClr val="DDDDDD"/>
                </a:solidFill>
              </a:rPr>
              <a:t> if both are significantly elevated</a:t>
            </a:r>
          </a:p>
        </p:txBody>
      </p:sp>
      <p:sp>
        <p:nvSpPr>
          <p:cNvPr id="544782" name="Slide Number Placeholder 1">
            <a:extLst>
              <a:ext uri="{FF2B5EF4-FFF2-40B4-BE49-F238E27FC236}">
                <a16:creationId xmlns:a16="http://schemas.microsoft.com/office/drawing/2014/main" id="{380637F7-2A2E-4D6D-9461-C38CACC51D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9CBEB0D-9BE5-4EC9-9C97-A9E3774CC14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202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9BA12EE-060A-4F8F-8D63-3FD073869B6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9" name="Text Box 3">
            <a:extLst>
              <a:ext uri="{FF2B5EF4-FFF2-40B4-BE49-F238E27FC236}">
                <a16:creationId xmlns:a16="http://schemas.microsoft.com/office/drawing/2014/main" id="{3BADC834-2FA6-4DF7-BD71-9CE8B5EDFB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46820" name="Text Box 4">
            <a:extLst>
              <a:ext uri="{FF2B5EF4-FFF2-40B4-BE49-F238E27FC236}">
                <a16:creationId xmlns:a16="http://schemas.microsoft.com/office/drawing/2014/main" id="{C3AAE9CB-3EEF-4538-BE55-3ABF5B5D3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46821" name="Text Box 5">
            <a:extLst>
              <a:ext uri="{FF2B5EF4-FFF2-40B4-BE49-F238E27FC236}">
                <a16:creationId xmlns:a16="http://schemas.microsoft.com/office/drawing/2014/main" id="{5C468837-D0FB-4B44-986B-51248F204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46822" name="Text Box 6">
            <a:extLst>
              <a:ext uri="{FF2B5EF4-FFF2-40B4-BE49-F238E27FC236}">
                <a16:creationId xmlns:a16="http://schemas.microsoft.com/office/drawing/2014/main" id="{C5724B36-67CC-4932-A2BB-DDD732B438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46823" name="Text Box 7">
            <a:extLst>
              <a:ext uri="{FF2B5EF4-FFF2-40B4-BE49-F238E27FC236}">
                <a16:creationId xmlns:a16="http://schemas.microsoft.com/office/drawing/2014/main" id="{E7223351-5758-4EC6-9C20-022996D11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46824" name="Line 8">
            <a:extLst>
              <a:ext uri="{FF2B5EF4-FFF2-40B4-BE49-F238E27FC236}">
                <a16:creationId xmlns:a16="http://schemas.microsoft.com/office/drawing/2014/main" id="{0CC34BCA-47D5-40B3-9E9F-C7F099AF6C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6825" name="Line 9">
            <a:extLst>
              <a:ext uri="{FF2B5EF4-FFF2-40B4-BE49-F238E27FC236}">
                <a16:creationId xmlns:a16="http://schemas.microsoft.com/office/drawing/2014/main" id="{02E40AC2-ED65-48CA-8743-972D5F91CE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6826" name="Line 10">
            <a:extLst>
              <a:ext uri="{FF2B5EF4-FFF2-40B4-BE49-F238E27FC236}">
                <a16:creationId xmlns:a16="http://schemas.microsoft.com/office/drawing/2014/main" id="{F32223AC-28CF-40F8-AFED-A244994D3E6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6827" name="Line 11">
            <a:extLst>
              <a:ext uri="{FF2B5EF4-FFF2-40B4-BE49-F238E27FC236}">
                <a16:creationId xmlns:a16="http://schemas.microsoft.com/office/drawing/2014/main" id="{D182B391-47E2-417B-B916-83138771E38B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8396" name="Text Box 12">
            <a:extLst>
              <a:ext uri="{FF2B5EF4-FFF2-40B4-BE49-F238E27FC236}">
                <a16:creationId xmlns:a16="http://schemas.microsoft.com/office/drawing/2014/main" id="{6FE31160-24D6-499C-8700-2D3B442A36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</a:t>
            </a:r>
            <a:r>
              <a:rPr lang="en-US" altLang="en-US" sz="1600" i="1" dirty="0">
                <a:solidFill>
                  <a:srgbClr val="B2B2B2"/>
                </a:solidFill>
              </a:rPr>
              <a:t>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46829" name="Text Box 13">
            <a:extLst>
              <a:ext uri="{FF2B5EF4-FFF2-40B4-BE49-F238E27FC236}">
                <a16:creationId xmlns:a16="http://schemas.microsoft.com/office/drawing/2014/main" id="{C2830CE3-8069-4722-9AED-1ADB99CCA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51300"/>
            <a:ext cx="6257925" cy="26543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rises faster during acute inflammation (including GCA)—ESR or CRP?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 more sensitive for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 less influenced by age, anemia, etc?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Are they both contributory; ie, if ESR and CRP are both elevated, is the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DDDDDD"/>
                </a:solidFill>
              </a:rPr>
              <a:t>likelihood of GCA higher than if only one or the other is elevated?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Yes; specificity approaches </a:t>
            </a:r>
            <a:r>
              <a:rPr lang="en-US" altLang="en-US" sz="1400" b="1">
                <a:solidFill>
                  <a:srgbClr val="DDDDDD"/>
                </a:solidFill>
              </a:rPr>
              <a:t>97%</a:t>
            </a:r>
            <a:r>
              <a:rPr lang="en-US" altLang="en-US" sz="1400">
                <a:solidFill>
                  <a:srgbClr val="DDDDDD"/>
                </a:solidFill>
              </a:rPr>
              <a:t> if both are significantly elevated</a:t>
            </a:r>
          </a:p>
        </p:txBody>
      </p:sp>
      <p:sp>
        <p:nvSpPr>
          <p:cNvPr id="546830" name="Slide Number Placeholder 1">
            <a:extLst>
              <a:ext uri="{FF2B5EF4-FFF2-40B4-BE49-F238E27FC236}">
                <a16:creationId xmlns:a16="http://schemas.microsoft.com/office/drawing/2014/main" id="{B1D85411-5CB7-41E0-8A25-EF7AF39DA1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8337F1B-873D-4C46-81F4-93B27D8F667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203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5127CCE-C874-4392-86A5-65492402290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7" name="Text Box 3">
            <a:extLst>
              <a:ext uri="{FF2B5EF4-FFF2-40B4-BE49-F238E27FC236}">
                <a16:creationId xmlns:a16="http://schemas.microsoft.com/office/drawing/2014/main" id="{80C53E1C-A163-4EA3-8A52-0FB597E82A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48868" name="Text Box 4">
            <a:extLst>
              <a:ext uri="{FF2B5EF4-FFF2-40B4-BE49-F238E27FC236}">
                <a16:creationId xmlns:a16="http://schemas.microsoft.com/office/drawing/2014/main" id="{DEB6F36D-521E-408A-8B0A-7DE992EFA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48869" name="Text Box 5">
            <a:extLst>
              <a:ext uri="{FF2B5EF4-FFF2-40B4-BE49-F238E27FC236}">
                <a16:creationId xmlns:a16="http://schemas.microsoft.com/office/drawing/2014/main" id="{5A52E0CD-B67A-4E58-B0EC-4A1B6C7A7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48870" name="Text Box 6">
            <a:extLst>
              <a:ext uri="{FF2B5EF4-FFF2-40B4-BE49-F238E27FC236}">
                <a16:creationId xmlns:a16="http://schemas.microsoft.com/office/drawing/2014/main" id="{A00DAC82-F87F-4363-8216-77DB036D73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48871" name="Text Box 7">
            <a:extLst>
              <a:ext uri="{FF2B5EF4-FFF2-40B4-BE49-F238E27FC236}">
                <a16:creationId xmlns:a16="http://schemas.microsoft.com/office/drawing/2014/main" id="{815700DA-7462-49FA-A7FC-99E196A3D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48872" name="Line 8">
            <a:extLst>
              <a:ext uri="{FF2B5EF4-FFF2-40B4-BE49-F238E27FC236}">
                <a16:creationId xmlns:a16="http://schemas.microsoft.com/office/drawing/2014/main" id="{50B43132-EAE8-447D-9151-108F81D6CA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8873" name="Line 9">
            <a:extLst>
              <a:ext uri="{FF2B5EF4-FFF2-40B4-BE49-F238E27FC236}">
                <a16:creationId xmlns:a16="http://schemas.microsoft.com/office/drawing/2014/main" id="{38518A16-338C-4E66-B43E-E329A89918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8874" name="Line 10">
            <a:extLst>
              <a:ext uri="{FF2B5EF4-FFF2-40B4-BE49-F238E27FC236}">
                <a16:creationId xmlns:a16="http://schemas.microsoft.com/office/drawing/2014/main" id="{60053D30-4781-4C16-AF2F-AD254D26767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8875" name="Line 11">
            <a:extLst>
              <a:ext uri="{FF2B5EF4-FFF2-40B4-BE49-F238E27FC236}">
                <a16:creationId xmlns:a16="http://schemas.microsoft.com/office/drawing/2014/main" id="{41FBBAF2-B82D-4D66-B541-36B939BFE03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8396" name="Text Box 12">
            <a:extLst>
              <a:ext uri="{FF2B5EF4-FFF2-40B4-BE49-F238E27FC236}">
                <a16:creationId xmlns:a16="http://schemas.microsoft.com/office/drawing/2014/main" id="{D09EA07E-3339-4412-A08F-733C1FC51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</a:t>
            </a:r>
            <a:r>
              <a:rPr lang="en-US" altLang="en-US" sz="1600" i="1" dirty="0">
                <a:solidFill>
                  <a:srgbClr val="B2B2B2"/>
                </a:solidFill>
              </a:rPr>
              <a:t>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48877" name="Text Box 13">
            <a:extLst>
              <a:ext uri="{FF2B5EF4-FFF2-40B4-BE49-F238E27FC236}">
                <a16:creationId xmlns:a16="http://schemas.microsoft.com/office/drawing/2014/main" id="{C8C3D9B3-3225-47CB-9705-B928D8CD7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51300"/>
            <a:ext cx="6257925" cy="26543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rises faster during acute inflammation (including GCA)—ESR or CRP?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 more sensitive for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 less influenced by age, anemia, etc?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Are they both contributory; ie, if ESR and CRP are both elevated, is the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likelihood of GCA higher than if only one or the other is elevated?</a:t>
            </a:r>
            <a:endParaRPr lang="en-US" altLang="en-US" sz="1400" i="1">
              <a:solidFill>
                <a:srgbClr val="DDDDDD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DDDDDD"/>
                </a:solidFill>
              </a:rPr>
              <a:t>Yes; specificity approaches </a:t>
            </a:r>
            <a:r>
              <a:rPr lang="en-US" altLang="en-US" sz="1400" b="1">
                <a:solidFill>
                  <a:srgbClr val="DDDDDD"/>
                </a:solidFill>
              </a:rPr>
              <a:t>97%</a:t>
            </a:r>
            <a:r>
              <a:rPr lang="en-US" altLang="en-US" sz="1400">
                <a:solidFill>
                  <a:srgbClr val="DDDDDD"/>
                </a:solidFill>
              </a:rPr>
              <a:t> if both are significantly elevated</a:t>
            </a:r>
          </a:p>
        </p:txBody>
      </p:sp>
      <p:sp>
        <p:nvSpPr>
          <p:cNvPr id="548878" name="Slide Number Placeholder 1">
            <a:extLst>
              <a:ext uri="{FF2B5EF4-FFF2-40B4-BE49-F238E27FC236}">
                <a16:creationId xmlns:a16="http://schemas.microsoft.com/office/drawing/2014/main" id="{62387D1E-3372-45AB-90EC-EA61F889F8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EA2F26D-9097-4380-AC76-F05601F49DF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204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0FAC761-D04E-41BE-87A1-41031FA05A2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5" name="Text Box 3">
            <a:extLst>
              <a:ext uri="{FF2B5EF4-FFF2-40B4-BE49-F238E27FC236}">
                <a16:creationId xmlns:a16="http://schemas.microsoft.com/office/drawing/2014/main" id="{8DF6AA2D-8E77-4A8F-B346-BF74C0A63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50916" name="Text Box 4">
            <a:extLst>
              <a:ext uri="{FF2B5EF4-FFF2-40B4-BE49-F238E27FC236}">
                <a16:creationId xmlns:a16="http://schemas.microsoft.com/office/drawing/2014/main" id="{7C982587-39A5-4ADD-AE46-C23F4C702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50917" name="Text Box 5">
            <a:extLst>
              <a:ext uri="{FF2B5EF4-FFF2-40B4-BE49-F238E27FC236}">
                <a16:creationId xmlns:a16="http://schemas.microsoft.com/office/drawing/2014/main" id="{7E910329-60A5-4EFF-8C5A-88EE4A348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50918" name="Text Box 6">
            <a:extLst>
              <a:ext uri="{FF2B5EF4-FFF2-40B4-BE49-F238E27FC236}">
                <a16:creationId xmlns:a16="http://schemas.microsoft.com/office/drawing/2014/main" id="{0A706679-1E42-4796-9C1F-D142BA4FA8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50919" name="Text Box 7">
            <a:extLst>
              <a:ext uri="{FF2B5EF4-FFF2-40B4-BE49-F238E27FC236}">
                <a16:creationId xmlns:a16="http://schemas.microsoft.com/office/drawing/2014/main" id="{E68CA6C2-66EF-43AC-BD92-D525FEB935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50920" name="Line 8">
            <a:extLst>
              <a:ext uri="{FF2B5EF4-FFF2-40B4-BE49-F238E27FC236}">
                <a16:creationId xmlns:a16="http://schemas.microsoft.com/office/drawing/2014/main" id="{78B60048-C5E7-4856-AD2D-1A27E3961B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0921" name="Line 9">
            <a:extLst>
              <a:ext uri="{FF2B5EF4-FFF2-40B4-BE49-F238E27FC236}">
                <a16:creationId xmlns:a16="http://schemas.microsoft.com/office/drawing/2014/main" id="{84B7654D-AB99-448C-BDEA-B61221D33D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0922" name="Line 10">
            <a:extLst>
              <a:ext uri="{FF2B5EF4-FFF2-40B4-BE49-F238E27FC236}">
                <a16:creationId xmlns:a16="http://schemas.microsoft.com/office/drawing/2014/main" id="{AA43BB6A-82C8-48B7-BA36-0DA7656BF3C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0923" name="Line 11">
            <a:extLst>
              <a:ext uri="{FF2B5EF4-FFF2-40B4-BE49-F238E27FC236}">
                <a16:creationId xmlns:a16="http://schemas.microsoft.com/office/drawing/2014/main" id="{B3FE9973-704D-4A2D-9D04-DDD38F3EAAD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0444" name="Text Box 12">
            <a:extLst>
              <a:ext uri="{FF2B5EF4-FFF2-40B4-BE49-F238E27FC236}">
                <a16:creationId xmlns:a16="http://schemas.microsoft.com/office/drawing/2014/main" id="{F7A74552-7E26-4ED4-B3BF-4DFA35C0A1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</a:t>
            </a:r>
            <a:r>
              <a:rPr lang="en-US" altLang="en-US" sz="1600" i="1" dirty="0">
                <a:solidFill>
                  <a:srgbClr val="B2B2B2"/>
                </a:solidFill>
              </a:rPr>
              <a:t>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--CRP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50925" name="Text Box 13">
            <a:extLst>
              <a:ext uri="{FF2B5EF4-FFF2-40B4-BE49-F238E27FC236}">
                <a16:creationId xmlns:a16="http://schemas.microsoft.com/office/drawing/2014/main" id="{1A3B1D56-855E-4EB5-AC00-BF47115623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51300"/>
            <a:ext cx="6257925" cy="26543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rises faster during acute inflammation (including GCA)—ESR or CRP?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 more sensitive for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Which is less influenced by age, anemia, etc?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Are they both contributory; ie, if ESR and CRP are both elevated, is the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likelihood of GCA higher than if only one or the other is elevated?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Yes; specificity approaches </a:t>
            </a:r>
            <a:r>
              <a:rPr lang="en-US" altLang="en-US" sz="1400" b="1">
                <a:solidFill>
                  <a:srgbClr val="0000FF"/>
                </a:solidFill>
              </a:rPr>
              <a:t>97%</a:t>
            </a:r>
            <a:r>
              <a:rPr lang="en-US" altLang="en-US" sz="1400">
                <a:solidFill>
                  <a:srgbClr val="0000FF"/>
                </a:solidFill>
              </a:rPr>
              <a:t> if both are significantly elevated</a:t>
            </a:r>
          </a:p>
        </p:txBody>
      </p:sp>
      <p:sp>
        <p:nvSpPr>
          <p:cNvPr id="550926" name="Slide Number Placeholder 1">
            <a:extLst>
              <a:ext uri="{FF2B5EF4-FFF2-40B4-BE49-F238E27FC236}">
                <a16:creationId xmlns:a16="http://schemas.microsoft.com/office/drawing/2014/main" id="{28D2638A-7A6C-4022-9161-ED4BF77041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FBFBFB9-CD9C-4B36-A4DC-A329B2C6F40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205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F48EFAE-CE95-43A4-A3C2-328A703FF37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3" name="Text Box 3">
            <a:extLst>
              <a:ext uri="{FF2B5EF4-FFF2-40B4-BE49-F238E27FC236}">
                <a16:creationId xmlns:a16="http://schemas.microsoft.com/office/drawing/2014/main" id="{BEAC842C-8518-4071-A51F-EF526D334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52964" name="Text Box 4">
            <a:extLst>
              <a:ext uri="{FF2B5EF4-FFF2-40B4-BE49-F238E27FC236}">
                <a16:creationId xmlns:a16="http://schemas.microsoft.com/office/drawing/2014/main" id="{C841EFD8-0D93-4F11-8B3E-B7E0A7E5B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52965" name="Text Box 5">
            <a:extLst>
              <a:ext uri="{FF2B5EF4-FFF2-40B4-BE49-F238E27FC236}">
                <a16:creationId xmlns:a16="http://schemas.microsoft.com/office/drawing/2014/main" id="{9A3D6895-C6D6-45DE-9DAF-144609680F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52966" name="Text Box 6">
            <a:extLst>
              <a:ext uri="{FF2B5EF4-FFF2-40B4-BE49-F238E27FC236}">
                <a16:creationId xmlns:a16="http://schemas.microsoft.com/office/drawing/2014/main" id="{8AAD0FC7-E43A-4810-96F4-ECF44842EA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52967" name="Text Box 7">
            <a:extLst>
              <a:ext uri="{FF2B5EF4-FFF2-40B4-BE49-F238E27FC236}">
                <a16:creationId xmlns:a16="http://schemas.microsoft.com/office/drawing/2014/main" id="{C5E3DBAE-82D8-45BC-8DFC-AD758E5A41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52968" name="Line 8">
            <a:extLst>
              <a:ext uri="{FF2B5EF4-FFF2-40B4-BE49-F238E27FC236}">
                <a16:creationId xmlns:a16="http://schemas.microsoft.com/office/drawing/2014/main" id="{233E95C9-4C9F-4DDD-9ED4-EA0DFD4092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2969" name="Line 9">
            <a:extLst>
              <a:ext uri="{FF2B5EF4-FFF2-40B4-BE49-F238E27FC236}">
                <a16:creationId xmlns:a16="http://schemas.microsoft.com/office/drawing/2014/main" id="{2EAF2FB8-6D1D-4FCF-83C2-D171EB504F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2970" name="Line 10">
            <a:extLst>
              <a:ext uri="{FF2B5EF4-FFF2-40B4-BE49-F238E27FC236}">
                <a16:creationId xmlns:a16="http://schemas.microsoft.com/office/drawing/2014/main" id="{67BE789A-9EDF-4CE6-AA5E-E57C07E725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2971" name="Line 11">
            <a:extLst>
              <a:ext uri="{FF2B5EF4-FFF2-40B4-BE49-F238E27FC236}">
                <a16:creationId xmlns:a16="http://schemas.microsoft.com/office/drawing/2014/main" id="{A1D61E8B-73C5-4E2D-96A9-F8CBCB55960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492" name="Text Box 12">
            <a:extLst>
              <a:ext uri="{FF2B5EF4-FFF2-40B4-BE49-F238E27FC236}">
                <a16:creationId xmlns:a16="http://schemas.microsoft.com/office/drawing/2014/main" id="{5688D5AA-E383-4D6F-908C-2BBDEE6D1E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</a:p>
        </p:txBody>
      </p:sp>
      <p:sp>
        <p:nvSpPr>
          <p:cNvPr id="552973" name="Text Box 14">
            <a:extLst>
              <a:ext uri="{FF2B5EF4-FFF2-40B4-BE49-F238E27FC236}">
                <a16:creationId xmlns:a16="http://schemas.microsoft.com/office/drawing/2014/main" id="{DF96B6E4-5E6A-4429-9926-CB61FF35B2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125" y="5040313"/>
            <a:ext cx="4832350" cy="523875"/>
          </a:xfrm>
          <a:prstGeom prst="rect">
            <a:avLst/>
          </a:prstGeom>
          <a:solidFill>
            <a:srgbClr val="99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Do you expect the platelet count to be high or low in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rgbClr val="99FFCC"/>
                </a:solidFill>
              </a:rPr>
              <a:t>High.</a:t>
            </a:r>
            <a:r>
              <a:rPr lang="en-US" altLang="en-US" sz="1400">
                <a:solidFill>
                  <a:srgbClr val="99FFCC"/>
                </a:solidFill>
              </a:rPr>
              <a:t> Platelet count acts like an acute-phase reactant.</a:t>
            </a:r>
          </a:p>
        </p:txBody>
      </p:sp>
      <p:sp>
        <p:nvSpPr>
          <p:cNvPr id="552974" name="Line 16">
            <a:extLst>
              <a:ext uri="{FF2B5EF4-FFF2-40B4-BE49-F238E27FC236}">
                <a16:creationId xmlns:a16="http://schemas.microsoft.com/office/drawing/2014/main" id="{8CF61856-3123-455B-A5B0-C6313DC9BC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5600" y="5257800"/>
            <a:ext cx="533400" cy="457200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2975" name="Slide Number Placeholder 1">
            <a:extLst>
              <a:ext uri="{FF2B5EF4-FFF2-40B4-BE49-F238E27FC236}">
                <a16:creationId xmlns:a16="http://schemas.microsoft.com/office/drawing/2014/main" id="{9BE0429C-C894-4999-ADA3-FD86B7B093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599EF70-BCA7-4E2F-9EBA-38AE4CF784C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206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AF0D211-DB91-452B-9C22-8E921C96BE6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1" name="Text Box 3">
            <a:extLst>
              <a:ext uri="{FF2B5EF4-FFF2-40B4-BE49-F238E27FC236}">
                <a16:creationId xmlns:a16="http://schemas.microsoft.com/office/drawing/2014/main" id="{52D957AC-FF89-4DEC-A309-E44CC6A76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55012" name="Text Box 4">
            <a:extLst>
              <a:ext uri="{FF2B5EF4-FFF2-40B4-BE49-F238E27FC236}">
                <a16:creationId xmlns:a16="http://schemas.microsoft.com/office/drawing/2014/main" id="{37A76316-85E9-40DB-B14C-4AC5F97305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55013" name="Text Box 5">
            <a:extLst>
              <a:ext uri="{FF2B5EF4-FFF2-40B4-BE49-F238E27FC236}">
                <a16:creationId xmlns:a16="http://schemas.microsoft.com/office/drawing/2014/main" id="{3D929D81-8B88-4C5D-ADF3-6E1D6BF284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55014" name="Text Box 6">
            <a:extLst>
              <a:ext uri="{FF2B5EF4-FFF2-40B4-BE49-F238E27FC236}">
                <a16:creationId xmlns:a16="http://schemas.microsoft.com/office/drawing/2014/main" id="{C067AF8E-4B6C-4E71-9540-519973D4B1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55015" name="Text Box 7">
            <a:extLst>
              <a:ext uri="{FF2B5EF4-FFF2-40B4-BE49-F238E27FC236}">
                <a16:creationId xmlns:a16="http://schemas.microsoft.com/office/drawing/2014/main" id="{A1C7F9BB-FBB8-4D67-BCDE-353B9ACAD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55016" name="Line 8">
            <a:extLst>
              <a:ext uri="{FF2B5EF4-FFF2-40B4-BE49-F238E27FC236}">
                <a16:creationId xmlns:a16="http://schemas.microsoft.com/office/drawing/2014/main" id="{9AD84BBF-95DF-4229-8EF4-0E254E52AB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5017" name="Line 9">
            <a:extLst>
              <a:ext uri="{FF2B5EF4-FFF2-40B4-BE49-F238E27FC236}">
                <a16:creationId xmlns:a16="http://schemas.microsoft.com/office/drawing/2014/main" id="{3BAB1E63-F19F-4B72-BC0B-818A23DD1D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5018" name="Line 10">
            <a:extLst>
              <a:ext uri="{FF2B5EF4-FFF2-40B4-BE49-F238E27FC236}">
                <a16:creationId xmlns:a16="http://schemas.microsoft.com/office/drawing/2014/main" id="{F14DBD2B-8D17-410F-8B75-B4CDA6CD01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5019" name="Line 11">
            <a:extLst>
              <a:ext uri="{FF2B5EF4-FFF2-40B4-BE49-F238E27FC236}">
                <a16:creationId xmlns:a16="http://schemas.microsoft.com/office/drawing/2014/main" id="{AEFCF13A-AA78-43B3-B4B2-6AC6B7ED2CB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4540" name="Text Box 12">
            <a:extLst>
              <a:ext uri="{FF2B5EF4-FFF2-40B4-BE49-F238E27FC236}">
                <a16:creationId xmlns:a16="http://schemas.microsoft.com/office/drawing/2014/main" id="{79093F6E-218A-4128-87A3-0CFF2541D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chemeClr val="bg1">
                    <a:lumMod val="50000"/>
                  </a:schemeClr>
                </a:solidFill>
              </a:rPr>
              <a:t>--H&amp;H</a:t>
            </a:r>
          </a:p>
        </p:txBody>
      </p:sp>
      <p:sp>
        <p:nvSpPr>
          <p:cNvPr id="555021" name="Text Box 13">
            <a:extLst>
              <a:ext uri="{FF2B5EF4-FFF2-40B4-BE49-F238E27FC236}">
                <a16:creationId xmlns:a16="http://schemas.microsoft.com/office/drawing/2014/main" id="{8D8C6E9F-8CD0-4D77-9D13-EF834E00B9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125" y="5040313"/>
            <a:ext cx="4786313" cy="517525"/>
          </a:xfrm>
          <a:prstGeom prst="rect">
            <a:avLst/>
          </a:prstGeom>
          <a:solidFill>
            <a:srgbClr val="99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Do you expect the platelet count to be high or low in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rgbClr val="0000FF"/>
                </a:solidFill>
              </a:rPr>
              <a:t>High.</a:t>
            </a:r>
            <a:r>
              <a:rPr lang="en-US" altLang="en-US" sz="1400">
                <a:solidFill>
                  <a:srgbClr val="0000FF"/>
                </a:solidFill>
              </a:rPr>
              <a:t> Platelet count acts like an acute-phase reactant.</a:t>
            </a:r>
          </a:p>
        </p:txBody>
      </p:sp>
      <p:sp>
        <p:nvSpPr>
          <p:cNvPr id="555022" name="Line 16">
            <a:extLst>
              <a:ext uri="{FF2B5EF4-FFF2-40B4-BE49-F238E27FC236}">
                <a16:creationId xmlns:a16="http://schemas.microsoft.com/office/drawing/2014/main" id="{CE23A489-D04D-4FCF-9BBA-90FBDFFC79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5600" y="5257800"/>
            <a:ext cx="533400" cy="457200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5023" name="Slide Number Placeholder 1">
            <a:extLst>
              <a:ext uri="{FF2B5EF4-FFF2-40B4-BE49-F238E27FC236}">
                <a16:creationId xmlns:a16="http://schemas.microsoft.com/office/drawing/2014/main" id="{624B6698-5B46-40AB-B669-7367060180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D6D0473-DF15-4559-BB2C-4118B14A7A3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207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85450DF-56FA-4F34-875F-651B61FBD00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59" name="Text Box 3">
            <a:extLst>
              <a:ext uri="{FF2B5EF4-FFF2-40B4-BE49-F238E27FC236}">
                <a16:creationId xmlns:a16="http://schemas.microsoft.com/office/drawing/2014/main" id="{28CD1A2C-7FA3-49FA-8A24-AB225E78A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57060" name="Text Box 4">
            <a:extLst>
              <a:ext uri="{FF2B5EF4-FFF2-40B4-BE49-F238E27FC236}">
                <a16:creationId xmlns:a16="http://schemas.microsoft.com/office/drawing/2014/main" id="{99E347A7-D5BD-41C0-B752-C05EEBEB4B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57061" name="Text Box 5">
            <a:extLst>
              <a:ext uri="{FF2B5EF4-FFF2-40B4-BE49-F238E27FC236}">
                <a16:creationId xmlns:a16="http://schemas.microsoft.com/office/drawing/2014/main" id="{484F60BB-F710-4066-8875-7302B58611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57062" name="Text Box 6">
            <a:extLst>
              <a:ext uri="{FF2B5EF4-FFF2-40B4-BE49-F238E27FC236}">
                <a16:creationId xmlns:a16="http://schemas.microsoft.com/office/drawing/2014/main" id="{F586DFB2-B417-4C62-A557-4D480540F1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57063" name="Text Box 7">
            <a:extLst>
              <a:ext uri="{FF2B5EF4-FFF2-40B4-BE49-F238E27FC236}">
                <a16:creationId xmlns:a16="http://schemas.microsoft.com/office/drawing/2014/main" id="{E77A2BDC-6577-4F38-97BE-A13AC1DD10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57064" name="Line 8">
            <a:extLst>
              <a:ext uri="{FF2B5EF4-FFF2-40B4-BE49-F238E27FC236}">
                <a16:creationId xmlns:a16="http://schemas.microsoft.com/office/drawing/2014/main" id="{E46A2725-281E-4601-AC66-8267B5E215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7065" name="Line 9">
            <a:extLst>
              <a:ext uri="{FF2B5EF4-FFF2-40B4-BE49-F238E27FC236}">
                <a16:creationId xmlns:a16="http://schemas.microsoft.com/office/drawing/2014/main" id="{377667E6-5719-4120-8854-E59C1CA20B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7066" name="Line 10">
            <a:extLst>
              <a:ext uri="{FF2B5EF4-FFF2-40B4-BE49-F238E27FC236}">
                <a16:creationId xmlns:a16="http://schemas.microsoft.com/office/drawing/2014/main" id="{F8DE81C6-6FE2-4049-BB4F-84DE0705B0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7067" name="Line 11">
            <a:extLst>
              <a:ext uri="{FF2B5EF4-FFF2-40B4-BE49-F238E27FC236}">
                <a16:creationId xmlns:a16="http://schemas.microsoft.com/office/drawing/2014/main" id="{E5487557-5A56-45E8-B5BF-6A635A6115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6588" name="Text Box 12">
            <a:extLst>
              <a:ext uri="{FF2B5EF4-FFF2-40B4-BE49-F238E27FC236}">
                <a16:creationId xmlns:a16="http://schemas.microsoft.com/office/drawing/2014/main" id="{C8FDCF49-1F5E-4A08-AECD-022057B695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--H&amp;H</a:t>
            </a:r>
          </a:p>
        </p:txBody>
      </p:sp>
      <p:sp>
        <p:nvSpPr>
          <p:cNvPr id="557069" name="Text Box 15">
            <a:extLst>
              <a:ext uri="{FF2B5EF4-FFF2-40B4-BE49-F238E27FC236}">
                <a16:creationId xmlns:a16="http://schemas.microsoft.com/office/drawing/2014/main" id="{E124C850-C0E8-4975-847E-FED5AD8371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188075"/>
            <a:ext cx="4108450" cy="517525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Do you expect the H&amp;H to be high or low in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rgbClr val="FFFF99"/>
                </a:solidFill>
              </a:rPr>
              <a:t>Low.</a:t>
            </a:r>
            <a:r>
              <a:rPr lang="en-US" altLang="en-US" sz="1400">
                <a:solidFill>
                  <a:srgbClr val="FFFF99"/>
                </a:solidFill>
              </a:rPr>
              <a:t> GCA is associated with anemia.</a:t>
            </a:r>
          </a:p>
        </p:txBody>
      </p:sp>
      <p:sp>
        <p:nvSpPr>
          <p:cNvPr id="557070" name="Line 17">
            <a:extLst>
              <a:ext uri="{FF2B5EF4-FFF2-40B4-BE49-F238E27FC236}">
                <a16:creationId xmlns:a16="http://schemas.microsoft.com/office/drawing/2014/main" id="{9A120525-E06A-4CAE-BFE7-60A0A5D5BE3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200" y="6019800"/>
            <a:ext cx="1447800" cy="457200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7071" name="Text Box 13">
            <a:extLst>
              <a:ext uri="{FF2B5EF4-FFF2-40B4-BE49-F238E27FC236}">
                <a16:creationId xmlns:a16="http://schemas.microsoft.com/office/drawing/2014/main" id="{313F9E9D-3043-4984-A923-666BB6D14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125" y="5040313"/>
            <a:ext cx="4786313" cy="517525"/>
          </a:xfrm>
          <a:prstGeom prst="rect">
            <a:avLst/>
          </a:prstGeom>
          <a:solidFill>
            <a:srgbClr val="99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Do you expect the platelet count to be high or low in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rgbClr val="0000FF"/>
                </a:solidFill>
              </a:rPr>
              <a:t>High.</a:t>
            </a:r>
            <a:r>
              <a:rPr lang="en-US" altLang="en-US" sz="1400">
                <a:solidFill>
                  <a:srgbClr val="0000FF"/>
                </a:solidFill>
              </a:rPr>
              <a:t> Platelet count acts like an acute-phase reactant.</a:t>
            </a:r>
          </a:p>
        </p:txBody>
      </p:sp>
      <p:sp>
        <p:nvSpPr>
          <p:cNvPr id="557072" name="Line 16">
            <a:extLst>
              <a:ext uri="{FF2B5EF4-FFF2-40B4-BE49-F238E27FC236}">
                <a16:creationId xmlns:a16="http://schemas.microsoft.com/office/drawing/2014/main" id="{DDE83A1D-8FA2-4735-88A2-82564703D3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5600" y="5257800"/>
            <a:ext cx="533400" cy="457200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7073" name="Slide Number Placeholder 1">
            <a:extLst>
              <a:ext uri="{FF2B5EF4-FFF2-40B4-BE49-F238E27FC236}">
                <a16:creationId xmlns:a16="http://schemas.microsoft.com/office/drawing/2014/main" id="{05B047B8-1B16-47CA-8D06-BC678EEA8B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698C50B-6F59-4C56-B40D-73189936150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208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76A3DF7-4D49-4EDE-B083-0F436E6A7AF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07" name="Text Box 3">
            <a:extLst>
              <a:ext uri="{FF2B5EF4-FFF2-40B4-BE49-F238E27FC236}">
                <a16:creationId xmlns:a16="http://schemas.microsoft.com/office/drawing/2014/main" id="{A322AC88-C850-461A-B65F-FAD15DD38E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59108" name="Text Box 4">
            <a:extLst>
              <a:ext uri="{FF2B5EF4-FFF2-40B4-BE49-F238E27FC236}">
                <a16:creationId xmlns:a16="http://schemas.microsoft.com/office/drawing/2014/main" id="{45E523EF-5C67-4BDF-B2DA-7D9AB6D2A4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59109" name="Text Box 5">
            <a:extLst>
              <a:ext uri="{FF2B5EF4-FFF2-40B4-BE49-F238E27FC236}">
                <a16:creationId xmlns:a16="http://schemas.microsoft.com/office/drawing/2014/main" id="{27BCFA1D-989B-4B4D-ABFF-EFBE2B6A3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59110" name="Text Box 6">
            <a:extLst>
              <a:ext uri="{FF2B5EF4-FFF2-40B4-BE49-F238E27FC236}">
                <a16:creationId xmlns:a16="http://schemas.microsoft.com/office/drawing/2014/main" id="{702E3409-1AEE-41E0-83DC-2779A11B2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59111" name="Text Box 7">
            <a:extLst>
              <a:ext uri="{FF2B5EF4-FFF2-40B4-BE49-F238E27FC236}">
                <a16:creationId xmlns:a16="http://schemas.microsoft.com/office/drawing/2014/main" id="{9B1FA587-4B2B-4910-8863-D2FEE6FAE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59112" name="Line 8">
            <a:extLst>
              <a:ext uri="{FF2B5EF4-FFF2-40B4-BE49-F238E27FC236}">
                <a16:creationId xmlns:a16="http://schemas.microsoft.com/office/drawing/2014/main" id="{846B5310-9A58-4C25-975B-FE6313CBFA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113" name="Line 9">
            <a:extLst>
              <a:ext uri="{FF2B5EF4-FFF2-40B4-BE49-F238E27FC236}">
                <a16:creationId xmlns:a16="http://schemas.microsoft.com/office/drawing/2014/main" id="{DB63FBB7-7EA7-42DF-B539-E16F22AA9B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114" name="Line 10">
            <a:extLst>
              <a:ext uri="{FF2B5EF4-FFF2-40B4-BE49-F238E27FC236}">
                <a16:creationId xmlns:a16="http://schemas.microsoft.com/office/drawing/2014/main" id="{A7495180-4D80-41A6-8AF6-7EDD0750B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115" name="Line 11">
            <a:extLst>
              <a:ext uri="{FF2B5EF4-FFF2-40B4-BE49-F238E27FC236}">
                <a16:creationId xmlns:a16="http://schemas.microsoft.com/office/drawing/2014/main" id="{B9D360A1-0E37-49FF-A341-466DD1BD34D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8636" name="Text Box 12">
            <a:extLst>
              <a:ext uri="{FF2B5EF4-FFF2-40B4-BE49-F238E27FC236}">
                <a16:creationId xmlns:a16="http://schemas.microsoft.com/office/drawing/2014/main" id="{5DA93682-9604-4981-90F7-2C7953C26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9525" y="4860925"/>
            <a:ext cx="5389563" cy="131445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four lab studies might be useful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--ESR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--CRP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--Platelet count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--H&amp;H</a:t>
            </a:r>
          </a:p>
        </p:txBody>
      </p:sp>
      <p:sp>
        <p:nvSpPr>
          <p:cNvPr id="559117" name="Text Box 13">
            <a:extLst>
              <a:ext uri="{FF2B5EF4-FFF2-40B4-BE49-F238E27FC236}">
                <a16:creationId xmlns:a16="http://schemas.microsoft.com/office/drawing/2014/main" id="{B29D0FCF-AA7B-46F7-9A7D-80B55F031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125" y="5040313"/>
            <a:ext cx="4786313" cy="517525"/>
          </a:xfrm>
          <a:prstGeom prst="rect">
            <a:avLst/>
          </a:prstGeom>
          <a:solidFill>
            <a:srgbClr val="99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Do you expect the platelet count to be high or low in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rgbClr val="0000FF"/>
                </a:solidFill>
              </a:rPr>
              <a:t>High.</a:t>
            </a:r>
            <a:r>
              <a:rPr lang="en-US" altLang="en-US" sz="1400">
                <a:solidFill>
                  <a:srgbClr val="0000FF"/>
                </a:solidFill>
              </a:rPr>
              <a:t> Platelet count acts like an acute-phase reactant.</a:t>
            </a:r>
          </a:p>
        </p:txBody>
      </p:sp>
      <p:sp>
        <p:nvSpPr>
          <p:cNvPr id="559118" name="Text Box 14">
            <a:extLst>
              <a:ext uri="{FF2B5EF4-FFF2-40B4-BE49-F238E27FC236}">
                <a16:creationId xmlns:a16="http://schemas.microsoft.com/office/drawing/2014/main" id="{980B562A-8653-4354-92CE-78CBC7D08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188075"/>
            <a:ext cx="4108450" cy="517525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Do you expect the H&amp;H to be high or low in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rgbClr val="0000FF"/>
                </a:solidFill>
              </a:rPr>
              <a:t>Low.</a:t>
            </a:r>
            <a:r>
              <a:rPr lang="en-US" altLang="en-US" sz="1400">
                <a:solidFill>
                  <a:srgbClr val="0000FF"/>
                </a:solidFill>
              </a:rPr>
              <a:t> GCA is associated with anemia.</a:t>
            </a:r>
          </a:p>
        </p:txBody>
      </p:sp>
      <p:sp>
        <p:nvSpPr>
          <p:cNvPr id="559119" name="Line 15">
            <a:extLst>
              <a:ext uri="{FF2B5EF4-FFF2-40B4-BE49-F238E27FC236}">
                <a16:creationId xmlns:a16="http://schemas.microsoft.com/office/drawing/2014/main" id="{21DBB66B-9E73-44FE-9498-89414F92A6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5600" y="5257800"/>
            <a:ext cx="533400" cy="457200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120" name="Line 16">
            <a:extLst>
              <a:ext uri="{FF2B5EF4-FFF2-40B4-BE49-F238E27FC236}">
                <a16:creationId xmlns:a16="http://schemas.microsoft.com/office/drawing/2014/main" id="{91DF0D1D-5D26-4BC0-A128-E49780F98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1200" y="6019800"/>
            <a:ext cx="1447800" cy="457200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9121" name="Slide Number Placeholder 1">
            <a:extLst>
              <a:ext uri="{FF2B5EF4-FFF2-40B4-BE49-F238E27FC236}">
                <a16:creationId xmlns:a16="http://schemas.microsoft.com/office/drawing/2014/main" id="{0D3108D5-A00C-41BB-BC22-42E32DC64C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E16AD1C-173A-44D8-A63A-E5734C55052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209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F535AB4-B681-4F21-9B79-8AA058D44A2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1" name="Text Box 3">
            <a:extLst>
              <a:ext uri="{FF2B5EF4-FFF2-40B4-BE49-F238E27FC236}">
                <a16:creationId xmlns:a16="http://schemas.microsoft.com/office/drawing/2014/main" id="{A7254CCB-E227-42FA-8A89-8BF078EAC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06852" name="Text Box 4">
            <a:extLst>
              <a:ext uri="{FF2B5EF4-FFF2-40B4-BE49-F238E27FC236}">
                <a16:creationId xmlns:a16="http://schemas.microsoft.com/office/drawing/2014/main" id="{205FD4D0-37DA-465B-8C13-B5C189DDFB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06853" name="Text Box 7">
            <a:extLst>
              <a:ext uri="{FF2B5EF4-FFF2-40B4-BE49-F238E27FC236}">
                <a16:creationId xmlns:a16="http://schemas.microsoft.com/office/drawing/2014/main" id="{EA4277D7-CFD6-4ED3-BB94-E4EE98142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(PION)</a:t>
            </a:r>
          </a:p>
        </p:txBody>
      </p:sp>
      <p:sp>
        <p:nvSpPr>
          <p:cNvPr id="206854" name="Line 8">
            <a:extLst>
              <a:ext uri="{FF2B5EF4-FFF2-40B4-BE49-F238E27FC236}">
                <a16:creationId xmlns:a16="http://schemas.microsoft.com/office/drawing/2014/main" id="{B555E0A2-A117-4D82-A50E-A9E95EC8A3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55" name="Line 11">
            <a:extLst>
              <a:ext uri="{FF2B5EF4-FFF2-40B4-BE49-F238E27FC236}">
                <a16:creationId xmlns:a16="http://schemas.microsoft.com/office/drawing/2014/main" id="{E90B4A7C-12A6-4682-91B2-0FA835F0313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56" name="Slide Number Placeholder 1">
            <a:extLst>
              <a:ext uri="{FF2B5EF4-FFF2-40B4-BE49-F238E27FC236}">
                <a16:creationId xmlns:a16="http://schemas.microsoft.com/office/drawing/2014/main" id="{6B8ADEA2-31B4-4B2E-B110-7A413ABA2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EB305E3-76BB-4C78-B38E-AEDEBC89EB0D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en-US" sz="100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74D63B7-DAAA-4D38-9666-429E9CA9D9A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155" name="Text Box 3">
            <a:extLst>
              <a:ext uri="{FF2B5EF4-FFF2-40B4-BE49-F238E27FC236}">
                <a16:creationId xmlns:a16="http://schemas.microsoft.com/office/drawing/2014/main" id="{4E60546C-D14E-4822-ADA3-BFF877141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61156" name="Text Box 4">
            <a:extLst>
              <a:ext uri="{FF2B5EF4-FFF2-40B4-BE49-F238E27FC236}">
                <a16:creationId xmlns:a16="http://schemas.microsoft.com/office/drawing/2014/main" id="{F1EFF2DC-1E30-40F1-9C92-560D99FEB9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61157" name="Text Box 5">
            <a:extLst>
              <a:ext uri="{FF2B5EF4-FFF2-40B4-BE49-F238E27FC236}">
                <a16:creationId xmlns:a16="http://schemas.microsoft.com/office/drawing/2014/main" id="{9FF89B04-3C8F-458A-9D4E-6F5BD8AD2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61158" name="Text Box 6">
            <a:extLst>
              <a:ext uri="{FF2B5EF4-FFF2-40B4-BE49-F238E27FC236}">
                <a16:creationId xmlns:a16="http://schemas.microsoft.com/office/drawing/2014/main" id="{56B3B4A5-3913-46F0-B9B5-C75C1BEC8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61159" name="Text Box 7">
            <a:extLst>
              <a:ext uri="{FF2B5EF4-FFF2-40B4-BE49-F238E27FC236}">
                <a16:creationId xmlns:a16="http://schemas.microsoft.com/office/drawing/2014/main" id="{39BA3F00-6762-4414-A51F-259A8C2B5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61160" name="Line 8">
            <a:extLst>
              <a:ext uri="{FF2B5EF4-FFF2-40B4-BE49-F238E27FC236}">
                <a16:creationId xmlns:a16="http://schemas.microsoft.com/office/drawing/2014/main" id="{FB56176F-6366-4785-965C-CCD42B4F7D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1161" name="Line 9">
            <a:extLst>
              <a:ext uri="{FF2B5EF4-FFF2-40B4-BE49-F238E27FC236}">
                <a16:creationId xmlns:a16="http://schemas.microsoft.com/office/drawing/2014/main" id="{D5E2D0B5-488E-4450-AE81-012F588164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1162" name="Line 10">
            <a:extLst>
              <a:ext uri="{FF2B5EF4-FFF2-40B4-BE49-F238E27FC236}">
                <a16:creationId xmlns:a16="http://schemas.microsoft.com/office/drawing/2014/main" id="{D1F9ADE5-8629-49B5-912A-E7DBD80B2F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1163" name="Line 11">
            <a:extLst>
              <a:ext uri="{FF2B5EF4-FFF2-40B4-BE49-F238E27FC236}">
                <a16:creationId xmlns:a16="http://schemas.microsoft.com/office/drawing/2014/main" id="{72DFBB7A-453B-4510-BD6E-E59E4CC46DB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1164" name="Text Box 12">
            <a:extLst>
              <a:ext uri="{FF2B5EF4-FFF2-40B4-BE49-F238E27FC236}">
                <a16:creationId xmlns:a16="http://schemas.microsoft.com/office/drawing/2014/main" id="{76ED5774-A265-411E-A969-EC9842F8AF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750" y="4860925"/>
            <a:ext cx="5784850" cy="1558925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imaging study might be contributory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99FF"/>
                </a:solidFill>
              </a:rPr>
              <a:t>Fluorescein angiography (FA)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FF99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FF99FF"/>
                </a:solidFill>
              </a:rPr>
              <a:t>What are the two classic FA findings in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FF99FF"/>
                </a:solidFill>
              </a:rPr>
              <a:t>1)</a:t>
            </a:r>
            <a:r>
              <a:rPr lang="en-US" altLang="en-US" sz="1600" dirty="0">
                <a:solidFill>
                  <a:srgbClr val="FF99FF"/>
                </a:solidFill>
              </a:rPr>
              <a:t> Delayed arm-to-eye time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FF99FF"/>
                </a:solidFill>
              </a:rPr>
              <a:t>2)</a:t>
            </a:r>
            <a:r>
              <a:rPr lang="en-US" altLang="en-US" sz="1600" dirty="0">
                <a:solidFill>
                  <a:srgbClr val="FF99FF"/>
                </a:solidFill>
              </a:rPr>
              <a:t> Patchy choroidal </a:t>
            </a:r>
            <a:r>
              <a:rPr lang="en-US" altLang="en-US" sz="1600" dirty="0" err="1">
                <a:solidFill>
                  <a:srgbClr val="FF99FF"/>
                </a:solidFill>
              </a:rPr>
              <a:t>hypofluorescence</a:t>
            </a:r>
            <a:endParaRPr lang="en-US" altLang="en-US" sz="1600" b="1" dirty="0">
              <a:solidFill>
                <a:srgbClr val="FF99FF"/>
              </a:solidFill>
            </a:endParaRPr>
          </a:p>
        </p:txBody>
      </p:sp>
      <p:sp>
        <p:nvSpPr>
          <p:cNvPr id="561165" name="Slide Number Placeholder 1">
            <a:extLst>
              <a:ext uri="{FF2B5EF4-FFF2-40B4-BE49-F238E27FC236}">
                <a16:creationId xmlns:a16="http://schemas.microsoft.com/office/drawing/2014/main" id="{3DB79A5E-2FC9-4CF8-BDAD-8B0546E736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E7AAEC3-4824-4379-A9D4-06AA729B0D1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210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93ACA9A-2E22-4CBD-A3A7-D2D756E59487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03" name="Text Box 3">
            <a:extLst>
              <a:ext uri="{FF2B5EF4-FFF2-40B4-BE49-F238E27FC236}">
                <a16:creationId xmlns:a16="http://schemas.microsoft.com/office/drawing/2014/main" id="{BE62E2E3-DED2-4BC0-9F89-AEB65A5439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63204" name="Text Box 4">
            <a:extLst>
              <a:ext uri="{FF2B5EF4-FFF2-40B4-BE49-F238E27FC236}">
                <a16:creationId xmlns:a16="http://schemas.microsoft.com/office/drawing/2014/main" id="{4A2C377B-E4E5-4340-A926-381207D756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63205" name="Text Box 5">
            <a:extLst>
              <a:ext uri="{FF2B5EF4-FFF2-40B4-BE49-F238E27FC236}">
                <a16:creationId xmlns:a16="http://schemas.microsoft.com/office/drawing/2014/main" id="{39C346AF-1DC9-4453-BAA1-E02ABB954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63206" name="Text Box 6">
            <a:extLst>
              <a:ext uri="{FF2B5EF4-FFF2-40B4-BE49-F238E27FC236}">
                <a16:creationId xmlns:a16="http://schemas.microsoft.com/office/drawing/2014/main" id="{4A8FB927-54A2-4D1A-9446-62200188C1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63207" name="Text Box 7">
            <a:extLst>
              <a:ext uri="{FF2B5EF4-FFF2-40B4-BE49-F238E27FC236}">
                <a16:creationId xmlns:a16="http://schemas.microsoft.com/office/drawing/2014/main" id="{D8FBDB5A-47E1-4895-AADD-BDA26B47A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63208" name="Line 8">
            <a:extLst>
              <a:ext uri="{FF2B5EF4-FFF2-40B4-BE49-F238E27FC236}">
                <a16:creationId xmlns:a16="http://schemas.microsoft.com/office/drawing/2014/main" id="{40BB3BC4-260A-4199-AF7D-8A73FA9593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209" name="Line 9">
            <a:extLst>
              <a:ext uri="{FF2B5EF4-FFF2-40B4-BE49-F238E27FC236}">
                <a16:creationId xmlns:a16="http://schemas.microsoft.com/office/drawing/2014/main" id="{2E9F1BB5-AD48-4963-9466-B39A5F0F69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210" name="Line 10">
            <a:extLst>
              <a:ext uri="{FF2B5EF4-FFF2-40B4-BE49-F238E27FC236}">
                <a16:creationId xmlns:a16="http://schemas.microsoft.com/office/drawing/2014/main" id="{47BF10D6-8E7F-46B3-9219-7CC29769D61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211" name="Line 11">
            <a:extLst>
              <a:ext uri="{FF2B5EF4-FFF2-40B4-BE49-F238E27FC236}">
                <a16:creationId xmlns:a16="http://schemas.microsoft.com/office/drawing/2014/main" id="{571626B9-B113-4A85-8F7B-B2072D4FAE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212" name="Text Box 12">
            <a:extLst>
              <a:ext uri="{FF2B5EF4-FFF2-40B4-BE49-F238E27FC236}">
                <a16:creationId xmlns:a16="http://schemas.microsoft.com/office/drawing/2014/main" id="{C02F1659-D803-4D25-8137-E6323D5F4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750" y="4860925"/>
            <a:ext cx="5784850" cy="1558925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imaging study might be contributory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Fluorescein angiography (FA)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99FF"/>
                </a:solidFill>
              </a:rPr>
              <a:t>What are the two classic FA findings in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99FF"/>
                </a:solidFill>
              </a:rPr>
              <a:t>1)</a:t>
            </a:r>
            <a:r>
              <a:rPr lang="en-US" altLang="en-US" sz="1600">
                <a:solidFill>
                  <a:srgbClr val="FF99FF"/>
                </a:solidFill>
              </a:rPr>
              <a:t> Delayed arm-to-eye time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99FF"/>
                </a:solidFill>
              </a:rPr>
              <a:t>2)</a:t>
            </a:r>
            <a:r>
              <a:rPr lang="en-US" altLang="en-US" sz="1600">
                <a:solidFill>
                  <a:srgbClr val="FF99FF"/>
                </a:solidFill>
              </a:rPr>
              <a:t> Patchy choroidal hypofluorescence</a:t>
            </a:r>
            <a:endParaRPr lang="en-US" altLang="en-US" sz="1600" b="1">
              <a:solidFill>
                <a:srgbClr val="FF99FF"/>
              </a:solidFill>
            </a:endParaRPr>
          </a:p>
        </p:txBody>
      </p:sp>
      <p:sp>
        <p:nvSpPr>
          <p:cNvPr id="563213" name="Slide Number Placeholder 1">
            <a:extLst>
              <a:ext uri="{FF2B5EF4-FFF2-40B4-BE49-F238E27FC236}">
                <a16:creationId xmlns:a16="http://schemas.microsoft.com/office/drawing/2014/main" id="{14B4FA32-204E-4DF4-BAC8-B491DC59B9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E410B1C-4E27-4DB4-9524-65718B7A7A6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211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CAB4AC2-5F1A-4EC9-9E6C-AD41D335A4C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251" name="Text Box 3">
            <a:extLst>
              <a:ext uri="{FF2B5EF4-FFF2-40B4-BE49-F238E27FC236}">
                <a16:creationId xmlns:a16="http://schemas.microsoft.com/office/drawing/2014/main" id="{D4C8B032-2A1D-4001-84D7-6973D27C3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65252" name="Text Box 4">
            <a:extLst>
              <a:ext uri="{FF2B5EF4-FFF2-40B4-BE49-F238E27FC236}">
                <a16:creationId xmlns:a16="http://schemas.microsoft.com/office/drawing/2014/main" id="{807A65AA-FC92-48B3-8CDA-F67F92DD6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65253" name="Text Box 5">
            <a:extLst>
              <a:ext uri="{FF2B5EF4-FFF2-40B4-BE49-F238E27FC236}">
                <a16:creationId xmlns:a16="http://schemas.microsoft.com/office/drawing/2014/main" id="{9B5F11B7-2EAC-4C35-978F-D2EEB74318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65254" name="Text Box 6">
            <a:extLst>
              <a:ext uri="{FF2B5EF4-FFF2-40B4-BE49-F238E27FC236}">
                <a16:creationId xmlns:a16="http://schemas.microsoft.com/office/drawing/2014/main" id="{D89BD894-DC1E-4088-99CC-424660064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65255" name="Text Box 7">
            <a:extLst>
              <a:ext uri="{FF2B5EF4-FFF2-40B4-BE49-F238E27FC236}">
                <a16:creationId xmlns:a16="http://schemas.microsoft.com/office/drawing/2014/main" id="{6C382AA5-E838-452F-8E8E-7A9A617A6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65256" name="Line 8">
            <a:extLst>
              <a:ext uri="{FF2B5EF4-FFF2-40B4-BE49-F238E27FC236}">
                <a16:creationId xmlns:a16="http://schemas.microsoft.com/office/drawing/2014/main" id="{32A9D173-E732-4591-B193-B271BB8813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5257" name="Line 9">
            <a:extLst>
              <a:ext uri="{FF2B5EF4-FFF2-40B4-BE49-F238E27FC236}">
                <a16:creationId xmlns:a16="http://schemas.microsoft.com/office/drawing/2014/main" id="{06474EC5-07B2-49BB-8BBB-9E0BFED2A5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5258" name="Line 10">
            <a:extLst>
              <a:ext uri="{FF2B5EF4-FFF2-40B4-BE49-F238E27FC236}">
                <a16:creationId xmlns:a16="http://schemas.microsoft.com/office/drawing/2014/main" id="{08DA88DF-2292-49FD-887D-5EBD7E608F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5259" name="Line 11">
            <a:extLst>
              <a:ext uri="{FF2B5EF4-FFF2-40B4-BE49-F238E27FC236}">
                <a16:creationId xmlns:a16="http://schemas.microsoft.com/office/drawing/2014/main" id="{7FB643CB-6691-4934-975D-F3B03BD5DC3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5260" name="Text Box 12">
            <a:extLst>
              <a:ext uri="{FF2B5EF4-FFF2-40B4-BE49-F238E27FC236}">
                <a16:creationId xmlns:a16="http://schemas.microsoft.com/office/drawing/2014/main" id="{5DF9E1B7-33BF-4BDA-9476-7D3915959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750" y="4860925"/>
            <a:ext cx="5784850" cy="1558925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imaging study might be contributory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Fluorescein angiography (FA)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are the two classic FA findings in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1)</a:t>
            </a:r>
            <a:r>
              <a:rPr lang="en-US" altLang="en-US" sz="1600">
                <a:solidFill>
                  <a:srgbClr val="0000FF"/>
                </a:solidFill>
              </a:rPr>
              <a:t> </a:t>
            </a:r>
            <a:r>
              <a:rPr lang="en-US" altLang="en-US" sz="1600">
                <a:solidFill>
                  <a:srgbClr val="FF99FF"/>
                </a:solidFill>
              </a:rPr>
              <a:t>Delayed arm-to-eye time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2)</a:t>
            </a:r>
            <a:r>
              <a:rPr lang="en-US" altLang="en-US" sz="1600">
                <a:solidFill>
                  <a:srgbClr val="0000FF"/>
                </a:solidFill>
              </a:rPr>
              <a:t> </a:t>
            </a:r>
            <a:r>
              <a:rPr lang="en-US" altLang="en-US" sz="1600">
                <a:solidFill>
                  <a:srgbClr val="FF99FF"/>
                </a:solidFill>
              </a:rPr>
              <a:t>Patchy choroidal hypofluorescence</a:t>
            </a:r>
            <a:endParaRPr lang="en-US" altLang="en-US" sz="1600" b="1">
              <a:solidFill>
                <a:srgbClr val="FF99FF"/>
              </a:solidFill>
            </a:endParaRPr>
          </a:p>
        </p:txBody>
      </p:sp>
      <p:sp>
        <p:nvSpPr>
          <p:cNvPr id="565261" name="Slide Number Placeholder 1">
            <a:extLst>
              <a:ext uri="{FF2B5EF4-FFF2-40B4-BE49-F238E27FC236}">
                <a16:creationId xmlns:a16="http://schemas.microsoft.com/office/drawing/2014/main" id="{41335904-72FA-427B-B428-7948FB34B4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6F94700-F892-4791-9FDA-4AC210DABDD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212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22D303-DE0A-4CA6-989F-A85091E21E6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99" name="Text Box 3">
            <a:extLst>
              <a:ext uri="{FF2B5EF4-FFF2-40B4-BE49-F238E27FC236}">
                <a16:creationId xmlns:a16="http://schemas.microsoft.com/office/drawing/2014/main" id="{7647480D-8533-41DE-8387-D8C128623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67300" name="Text Box 4">
            <a:extLst>
              <a:ext uri="{FF2B5EF4-FFF2-40B4-BE49-F238E27FC236}">
                <a16:creationId xmlns:a16="http://schemas.microsoft.com/office/drawing/2014/main" id="{73AD6786-E732-431D-A020-1FF784DD6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67301" name="Text Box 5">
            <a:extLst>
              <a:ext uri="{FF2B5EF4-FFF2-40B4-BE49-F238E27FC236}">
                <a16:creationId xmlns:a16="http://schemas.microsoft.com/office/drawing/2014/main" id="{33E60FFD-7B92-403C-B51E-E07E1DC83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67302" name="Text Box 6">
            <a:extLst>
              <a:ext uri="{FF2B5EF4-FFF2-40B4-BE49-F238E27FC236}">
                <a16:creationId xmlns:a16="http://schemas.microsoft.com/office/drawing/2014/main" id="{5157215D-4D1C-446D-BF13-11F18DE11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67303" name="Text Box 7">
            <a:extLst>
              <a:ext uri="{FF2B5EF4-FFF2-40B4-BE49-F238E27FC236}">
                <a16:creationId xmlns:a16="http://schemas.microsoft.com/office/drawing/2014/main" id="{EADD5D86-FBDA-4A7C-95D8-236F63F382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67304" name="Line 8">
            <a:extLst>
              <a:ext uri="{FF2B5EF4-FFF2-40B4-BE49-F238E27FC236}">
                <a16:creationId xmlns:a16="http://schemas.microsoft.com/office/drawing/2014/main" id="{AE45418B-487C-473D-ABF3-A8E11B67DE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7305" name="Line 9">
            <a:extLst>
              <a:ext uri="{FF2B5EF4-FFF2-40B4-BE49-F238E27FC236}">
                <a16:creationId xmlns:a16="http://schemas.microsoft.com/office/drawing/2014/main" id="{7CF0C6A6-1355-4DFE-B8CD-18191DF486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7306" name="Line 10">
            <a:extLst>
              <a:ext uri="{FF2B5EF4-FFF2-40B4-BE49-F238E27FC236}">
                <a16:creationId xmlns:a16="http://schemas.microsoft.com/office/drawing/2014/main" id="{2BB16AEC-76CD-404B-9BB6-4680984CE1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7307" name="Line 11">
            <a:extLst>
              <a:ext uri="{FF2B5EF4-FFF2-40B4-BE49-F238E27FC236}">
                <a16:creationId xmlns:a16="http://schemas.microsoft.com/office/drawing/2014/main" id="{7A834DD8-E502-42FD-B8CB-1D45CEC0A10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7308" name="Text Box 12">
            <a:extLst>
              <a:ext uri="{FF2B5EF4-FFF2-40B4-BE49-F238E27FC236}">
                <a16:creationId xmlns:a16="http://schemas.microsoft.com/office/drawing/2014/main" id="{59BCFA22-BF6D-4920-83FE-2BD8B4847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750" y="4860925"/>
            <a:ext cx="5784850" cy="1558925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imaging study might be contributory in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Fluorescein angiography (FA)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are the two classic FA findings in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1)</a:t>
            </a:r>
            <a:r>
              <a:rPr lang="en-US" altLang="en-US" sz="1600">
                <a:solidFill>
                  <a:srgbClr val="0000FF"/>
                </a:solidFill>
              </a:rPr>
              <a:t> Delayed arm-to-eye time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2)</a:t>
            </a:r>
            <a:r>
              <a:rPr lang="en-US" altLang="en-US" sz="1600">
                <a:solidFill>
                  <a:srgbClr val="0000FF"/>
                </a:solidFill>
              </a:rPr>
              <a:t> Patchy choroidal hypofluorescence</a:t>
            </a:r>
            <a:endParaRPr lang="en-US" altLang="en-US" sz="1600" b="1">
              <a:solidFill>
                <a:srgbClr val="0000FF"/>
              </a:solidFill>
            </a:endParaRPr>
          </a:p>
        </p:txBody>
      </p:sp>
      <p:sp>
        <p:nvSpPr>
          <p:cNvPr id="567309" name="Slide Number Placeholder 1">
            <a:extLst>
              <a:ext uri="{FF2B5EF4-FFF2-40B4-BE49-F238E27FC236}">
                <a16:creationId xmlns:a16="http://schemas.microsoft.com/office/drawing/2014/main" id="{8BC114FF-9B96-46CD-9FE8-E8C0EEAB92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5FB17D1-E37F-4F00-B5E7-8B980A55914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213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71DFFA1-6E18-43C2-9A0A-13227ECA02F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47" name="Text Box 3">
            <a:extLst>
              <a:ext uri="{FF2B5EF4-FFF2-40B4-BE49-F238E27FC236}">
                <a16:creationId xmlns:a16="http://schemas.microsoft.com/office/drawing/2014/main" id="{E49E78FF-3433-46D7-91E7-6F7B02C83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69348" name="Text Box 4">
            <a:extLst>
              <a:ext uri="{FF2B5EF4-FFF2-40B4-BE49-F238E27FC236}">
                <a16:creationId xmlns:a16="http://schemas.microsoft.com/office/drawing/2014/main" id="{9844E535-E0EA-4D70-A5E1-FD3D30A75B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69349" name="Text Box 5">
            <a:extLst>
              <a:ext uri="{FF2B5EF4-FFF2-40B4-BE49-F238E27FC236}">
                <a16:creationId xmlns:a16="http://schemas.microsoft.com/office/drawing/2014/main" id="{A8EB8A9F-D508-45A6-9F89-15ADDAEE1E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69350" name="Text Box 6">
            <a:extLst>
              <a:ext uri="{FF2B5EF4-FFF2-40B4-BE49-F238E27FC236}">
                <a16:creationId xmlns:a16="http://schemas.microsoft.com/office/drawing/2014/main" id="{FDD8F6BE-1FE0-4626-B333-C5B42986E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69351" name="Text Box 7">
            <a:extLst>
              <a:ext uri="{FF2B5EF4-FFF2-40B4-BE49-F238E27FC236}">
                <a16:creationId xmlns:a16="http://schemas.microsoft.com/office/drawing/2014/main" id="{83E38105-1F04-4C7D-996D-F8A37171D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69352" name="Line 8">
            <a:extLst>
              <a:ext uri="{FF2B5EF4-FFF2-40B4-BE49-F238E27FC236}">
                <a16:creationId xmlns:a16="http://schemas.microsoft.com/office/drawing/2014/main" id="{8B315EE7-5832-42B5-94E0-5200DB9F8B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9353" name="Line 9">
            <a:extLst>
              <a:ext uri="{FF2B5EF4-FFF2-40B4-BE49-F238E27FC236}">
                <a16:creationId xmlns:a16="http://schemas.microsoft.com/office/drawing/2014/main" id="{E748C97C-9BC5-4665-A97A-217E6EBE91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9354" name="Line 10">
            <a:extLst>
              <a:ext uri="{FF2B5EF4-FFF2-40B4-BE49-F238E27FC236}">
                <a16:creationId xmlns:a16="http://schemas.microsoft.com/office/drawing/2014/main" id="{60F4B1F5-A8D3-46B7-A76E-2D672376D0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9355" name="Line 11">
            <a:extLst>
              <a:ext uri="{FF2B5EF4-FFF2-40B4-BE49-F238E27FC236}">
                <a16:creationId xmlns:a16="http://schemas.microsoft.com/office/drawing/2014/main" id="{EBFE8294-6E03-46D7-9D09-5FED79237A3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9356" name="Text Box 12">
            <a:extLst>
              <a:ext uri="{FF2B5EF4-FFF2-40B4-BE49-F238E27FC236}">
                <a16:creationId xmlns:a16="http://schemas.microsoft.com/office/drawing/2014/main" id="{935F20A6-7E92-45D1-9735-36149F3841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procedure is the gold standard for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FF00"/>
                </a:solidFill>
              </a:rPr>
              <a:t>Temporal artery biopsy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FF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FF00"/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FF00"/>
                </a:solidFill>
              </a:rPr>
              <a:t>It’s readily accessible, and nonvital</a:t>
            </a:r>
            <a:endParaRPr lang="en-US" altLang="en-US" sz="1600" b="1">
              <a:solidFill>
                <a:srgbClr val="00FF00"/>
              </a:solidFill>
            </a:endParaRPr>
          </a:p>
        </p:txBody>
      </p:sp>
      <p:sp>
        <p:nvSpPr>
          <p:cNvPr id="569357" name="Slide Number Placeholder 1">
            <a:extLst>
              <a:ext uri="{FF2B5EF4-FFF2-40B4-BE49-F238E27FC236}">
                <a16:creationId xmlns:a16="http://schemas.microsoft.com/office/drawing/2014/main" id="{C621EEE5-F5ED-4BDE-B598-8FC0899A08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E58B411-C57D-47EA-BD12-9A5CB17182A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214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DDC0E9D-265B-4E05-82F4-79D489D3C04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95" name="Text Box 3">
            <a:extLst>
              <a:ext uri="{FF2B5EF4-FFF2-40B4-BE49-F238E27FC236}">
                <a16:creationId xmlns:a16="http://schemas.microsoft.com/office/drawing/2014/main" id="{92519457-0589-4676-B6B7-02FC12647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71396" name="Text Box 4">
            <a:extLst>
              <a:ext uri="{FF2B5EF4-FFF2-40B4-BE49-F238E27FC236}">
                <a16:creationId xmlns:a16="http://schemas.microsoft.com/office/drawing/2014/main" id="{C2BBF528-0857-4C99-9A1C-6F2FC48FE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71397" name="Text Box 5">
            <a:extLst>
              <a:ext uri="{FF2B5EF4-FFF2-40B4-BE49-F238E27FC236}">
                <a16:creationId xmlns:a16="http://schemas.microsoft.com/office/drawing/2014/main" id="{91A3B128-9504-45F2-B16C-D7A053B99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71398" name="Text Box 6">
            <a:extLst>
              <a:ext uri="{FF2B5EF4-FFF2-40B4-BE49-F238E27FC236}">
                <a16:creationId xmlns:a16="http://schemas.microsoft.com/office/drawing/2014/main" id="{92E58DDA-F46D-4707-AB5B-650C15697A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71399" name="Text Box 7">
            <a:extLst>
              <a:ext uri="{FF2B5EF4-FFF2-40B4-BE49-F238E27FC236}">
                <a16:creationId xmlns:a16="http://schemas.microsoft.com/office/drawing/2014/main" id="{23AAB7FD-59A8-43C6-B47C-A39E2A400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71400" name="Line 8">
            <a:extLst>
              <a:ext uri="{FF2B5EF4-FFF2-40B4-BE49-F238E27FC236}">
                <a16:creationId xmlns:a16="http://schemas.microsoft.com/office/drawing/2014/main" id="{6506CB20-237B-4484-BD5B-FC0DBC31A4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1" name="Line 9">
            <a:extLst>
              <a:ext uri="{FF2B5EF4-FFF2-40B4-BE49-F238E27FC236}">
                <a16:creationId xmlns:a16="http://schemas.microsoft.com/office/drawing/2014/main" id="{89AB9239-B4C4-4BD3-81FA-3C086576C2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2" name="Line 10">
            <a:extLst>
              <a:ext uri="{FF2B5EF4-FFF2-40B4-BE49-F238E27FC236}">
                <a16:creationId xmlns:a16="http://schemas.microsoft.com/office/drawing/2014/main" id="{A94AD35F-5670-4AB9-8E63-1E0F24996A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3" name="Line 11">
            <a:extLst>
              <a:ext uri="{FF2B5EF4-FFF2-40B4-BE49-F238E27FC236}">
                <a16:creationId xmlns:a16="http://schemas.microsoft.com/office/drawing/2014/main" id="{05F73F05-4EE6-4C80-8452-FECDD11C01D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4" name="Text Box 12">
            <a:extLst>
              <a:ext uri="{FF2B5EF4-FFF2-40B4-BE49-F238E27FC236}">
                <a16:creationId xmlns:a16="http://schemas.microsoft.com/office/drawing/2014/main" id="{79414C55-DE80-4E53-963F-A401013881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procedure is the gold standard for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Temporal artery biopsy (TAB)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FF00"/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FF00"/>
                </a:solidFill>
              </a:rPr>
              <a:t>It’s readily accessible, and nonvital</a:t>
            </a:r>
            <a:endParaRPr lang="en-US" altLang="en-US" sz="1600" b="1">
              <a:solidFill>
                <a:srgbClr val="00FF00"/>
              </a:solidFill>
            </a:endParaRPr>
          </a:p>
        </p:txBody>
      </p:sp>
      <p:sp>
        <p:nvSpPr>
          <p:cNvPr id="571405" name="Slide Number Placeholder 1">
            <a:extLst>
              <a:ext uri="{FF2B5EF4-FFF2-40B4-BE49-F238E27FC236}">
                <a16:creationId xmlns:a16="http://schemas.microsoft.com/office/drawing/2014/main" id="{1D239702-5AF7-4458-BAAD-4C642A8C13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FC71173-C37E-4E1D-AB67-DFE635D1A4B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215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75F91C2-C9C4-49D7-8542-A28F60E1292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43" name="Text Box 3">
            <a:extLst>
              <a:ext uri="{FF2B5EF4-FFF2-40B4-BE49-F238E27FC236}">
                <a16:creationId xmlns:a16="http://schemas.microsoft.com/office/drawing/2014/main" id="{49CE07AA-3EB2-4FD0-8A16-5152AC31D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73444" name="Text Box 4">
            <a:extLst>
              <a:ext uri="{FF2B5EF4-FFF2-40B4-BE49-F238E27FC236}">
                <a16:creationId xmlns:a16="http://schemas.microsoft.com/office/drawing/2014/main" id="{5EA714FA-D7CE-4C61-8D08-8B28C0D0DF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73445" name="Text Box 5">
            <a:extLst>
              <a:ext uri="{FF2B5EF4-FFF2-40B4-BE49-F238E27FC236}">
                <a16:creationId xmlns:a16="http://schemas.microsoft.com/office/drawing/2014/main" id="{85CFE9DA-CF4F-4469-99AC-7DEC9168A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73446" name="Text Box 6">
            <a:extLst>
              <a:ext uri="{FF2B5EF4-FFF2-40B4-BE49-F238E27FC236}">
                <a16:creationId xmlns:a16="http://schemas.microsoft.com/office/drawing/2014/main" id="{1FC086FD-9532-4307-A373-060217C611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73447" name="Text Box 7">
            <a:extLst>
              <a:ext uri="{FF2B5EF4-FFF2-40B4-BE49-F238E27FC236}">
                <a16:creationId xmlns:a16="http://schemas.microsoft.com/office/drawing/2014/main" id="{F07C82C5-C2D9-454F-A276-2E66C2BDF3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73448" name="Line 8">
            <a:extLst>
              <a:ext uri="{FF2B5EF4-FFF2-40B4-BE49-F238E27FC236}">
                <a16:creationId xmlns:a16="http://schemas.microsoft.com/office/drawing/2014/main" id="{1186D58E-6479-432A-B288-9008D3F554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49" name="Line 9">
            <a:extLst>
              <a:ext uri="{FF2B5EF4-FFF2-40B4-BE49-F238E27FC236}">
                <a16:creationId xmlns:a16="http://schemas.microsoft.com/office/drawing/2014/main" id="{A5AD81D3-61DD-4A75-8DFB-BF4484B454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50" name="Line 10">
            <a:extLst>
              <a:ext uri="{FF2B5EF4-FFF2-40B4-BE49-F238E27FC236}">
                <a16:creationId xmlns:a16="http://schemas.microsoft.com/office/drawing/2014/main" id="{433F2BF3-C97A-4CEF-B297-0DDB500897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51" name="Line 11">
            <a:extLst>
              <a:ext uri="{FF2B5EF4-FFF2-40B4-BE49-F238E27FC236}">
                <a16:creationId xmlns:a16="http://schemas.microsoft.com/office/drawing/2014/main" id="{6624DC16-6826-447B-A92D-3476DCE0675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52" name="Text Box 12">
            <a:extLst>
              <a:ext uri="{FF2B5EF4-FFF2-40B4-BE49-F238E27FC236}">
                <a16:creationId xmlns:a16="http://schemas.microsoft.com/office/drawing/2014/main" id="{89EE36D1-68A2-48EB-8672-18594484F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procedure is the gold standard for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Temporal artery biopsy (TAB)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FF00"/>
                </a:solidFill>
              </a:rPr>
              <a:t>It’s readily accessible, and nonvital</a:t>
            </a:r>
            <a:endParaRPr lang="en-US" altLang="en-US" sz="1600" b="1">
              <a:solidFill>
                <a:srgbClr val="00FF00"/>
              </a:solidFill>
            </a:endParaRPr>
          </a:p>
        </p:txBody>
      </p:sp>
      <p:sp>
        <p:nvSpPr>
          <p:cNvPr id="573453" name="Slide Number Placeholder 1">
            <a:extLst>
              <a:ext uri="{FF2B5EF4-FFF2-40B4-BE49-F238E27FC236}">
                <a16:creationId xmlns:a16="http://schemas.microsoft.com/office/drawing/2014/main" id="{C7930738-A40E-4505-80FD-69746A7A64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D7FAEAD-1049-4804-987B-90A327D9C47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216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B09D791-E746-4FE6-8F5F-0614E622ACA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1" name="Text Box 3">
            <a:extLst>
              <a:ext uri="{FF2B5EF4-FFF2-40B4-BE49-F238E27FC236}">
                <a16:creationId xmlns:a16="http://schemas.microsoft.com/office/drawing/2014/main" id="{E52B3924-6D38-4AE6-9646-E70FBE187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75492" name="Text Box 4">
            <a:extLst>
              <a:ext uri="{FF2B5EF4-FFF2-40B4-BE49-F238E27FC236}">
                <a16:creationId xmlns:a16="http://schemas.microsoft.com/office/drawing/2014/main" id="{20A5F251-74D1-4C04-9FDA-4DAA4170D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75493" name="Text Box 5">
            <a:extLst>
              <a:ext uri="{FF2B5EF4-FFF2-40B4-BE49-F238E27FC236}">
                <a16:creationId xmlns:a16="http://schemas.microsoft.com/office/drawing/2014/main" id="{22D01C72-3DD0-4F93-ABE5-7A73D8B80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75494" name="Text Box 6">
            <a:extLst>
              <a:ext uri="{FF2B5EF4-FFF2-40B4-BE49-F238E27FC236}">
                <a16:creationId xmlns:a16="http://schemas.microsoft.com/office/drawing/2014/main" id="{5B0F3D90-98A1-4F07-97F4-88E5A7D4A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75495" name="Text Box 7">
            <a:extLst>
              <a:ext uri="{FF2B5EF4-FFF2-40B4-BE49-F238E27FC236}">
                <a16:creationId xmlns:a16="http://schemas.microsoft.com/office/drawing/2014/main" id="{BE893AE9-4875-4CDC-8028-95ADB97C1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75496" name="Line 8">
            <a:extLst>
              <a:ext uri="{FF2B5EF4-FFF2-40B4-BE49-F238E27FC236}">
                <a16:creationId xmlns:a16="http://schemas.microsoft.com/office/drawing/2014/main" id="{85235281-1B47-450F-843E-1C25D60B9C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5497" name="Line 9">
            <a:extLst>
              <a:ext uri="{FF2B5EF4-FFF2-40B4-BE49-F238E27FC236}">
                <a16:creationId xmlns:a16="http://schemas.microsoft.com/office/drawing/2014/main" id="{CB0E583A-30DE-498B-872F-A37BFE138C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5498" name="Line 10">
            <a:extLst>
              <a:ext uri="{FF2B5EF4-FFF2-40B4-BE49-F238E27FC236}">
                <a16:creationId xmlns:a16="http://schemas.microsoft.com/office/drawing/2014/main" id="{9CA4A14B-BA62-4657-8D88-20A28A102AF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5499" name="Line 11">
            <a:extLst>
              <a:ext uri="{FF2B5EF4-FFF2-40B4-BE49-F238E27FC236}">
                <a16:creationId xmlns:a16="http://schemas.microsoft.com/office/drawing/2014/main" id="{BD207EE2-B7CD-4075-BFD6-DC9D5837465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5500" name="Text Box 12">
            <a:extLst>
              <a:ext uri="{FF2B5EF4-FFF2-40B4-BE49-F238E27FC236}">
                <a16:creationId xmlns:a16="http://schemas.microsoft.com/office/drawing/2014/main" id="{6331511F-B566-45C2-84AA-9DBED9DF1E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procedure is the gold standard for diagnosing GCA?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Temporal artery biopsy (TAB)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It’s readily accessible, and (usually) nonvital</a:t>
            </a:r>
            <a:endParaRPr lang="en-US" altLang="en-US" sz="1600" b="1">
              <a:solidFill>
                <a:srgbClr val="0000FF"/>
              </a:solidFill>
            </a:endParaRPr>
          </a:p>
        </p:txBody>
      </p:sp>
      <p:sp>
        <p:nvSpPr>
          <p:cNvPr id="575501" name="Slide Number Placeholder 1">
            <a:extLst>
              <a:ext uri="{FF2B5EF4-FFF2-40B4-BE49-F238E27FC236}">
                <a16:creationId xmlns:a16="http://schemas.microsoft.com/office/drawing/2014/main" id="{12B5AF91-5FCC-45FB-A1BC-1AB08D4B7B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DCC8964-19B0-44C6-ADC7-331ACCC0CC4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217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6158A07-90D9-4BCE-BF8E-9EF4150FA2A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5" name="Text Box 3">
            <a:extLst>
              <a:ext uri="{FF2B5EF4-FFF2-40B4-BE49-F238E27FC236}">
                <a16:creationId xmlns:a16="http://schemas.microsoft.com/office/drawing/2014/main" id="{DAD2B708-1E40-4589-BCFB-13FDAEE27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91876" name="Text Box 4">
            <a:extLst>
              <a:ext uri="{FF2B5EF4-FFF2-40B4-BE49-F238E27FC236}">
                <a16:creationId xmlns:a16="http://schemas.microsoft.com/office/drawing/2014/main" id="{DAF61196-6B19-472B-9EF8-3B39075EB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91877" name="Text Box 5">
            <a:extLst>
              <a:ext uri="{FF2B5EF4-FFF2-40B4-BE49-F238E27FC236}">
                <a16:creationId xmlns:a16="http://schemas.microsoft.com/office/drawing/2014/main" id="{4DE406D0-F2B1-4BE0-A05F-D1EEA6C5C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91878" name="Text Box 6">
            <a:extLst>
              <a:ext uri="{FF2B5EF4-FFF2-40B4-BE49-F238E27FC236}">
                <a16:creationId xmlns:a16="http://schemas.microsoft.com/office/drawing/2014/main" id="{20F588A4-77A6-471D-8A62-D58B61CF3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91879" name="Text Box 7">
            <a:extLst>
              <a:ext uri="{FF2B5EF4-FFF2-40B4-BE49-F238E27FC236}">
                <a16:creationId xmlns:a16="http://schemas.microsoft.com/office/drawing/2014/main" id="{CBD27709-5C45-4FE4-BE89-77F6AC800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91880" name="Line 8">
            <a:extLst>
              <a:ext uri="{FF2B5EF4-FFF2-40B4-BE49-F238E27FC236}">
                <a16:creationId xmlns:a16="http://schemas.microsoft.com/office/drawing/2014/main" id="{F811B531-9C1E-429F-B970-AFA9A2B1F0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1" name="Line 9">
            <a:extLst>
              <a:ext uri="{FF2B5EF4-FFF2-40B4-BE49-F238E27FC236}">
                <a16:creationId xmlns:a16="http://schemas.microsoft.com/office/drawing/2014/main" id="{09BA045F-CF66-4618-AD74-D463D6AFCC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2" name="Line 10">
            <a:extLst>
              <a:ext uri="{FF2B5EF4-FFF2-40B4-BE49-F238E27FC236}">
                <a16:creationId xmlns:a16="http://schemas.microsoft.com/office/drawing/2014/main" id="{48DD43C8-0F7A-4779-A553-73C2A62735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3" name="Line 11">
            <a:extLst>
              <a:ext uri="{FF2B5EF4-FFF2-40B4-BE49-F238E27FC236}">
                <a16:creationId xmlns:a16="http://schemas.microsoft.com/office/drawing/2014/main" id="{440C7EFF-E675-4152-B1C9-19BB2C8AC6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4" name="Text Box 12">
            <a:extLst>
              <a:ext uri="{FF2B5EF4-FFF2-40B4-BE49-F238E27FC236}">
                <a16:creationId xmlns:a16="http://schemas.microsoft.com/office/drawing/2014/main" id="{1C15AC5F-9865-4793-9911-FC2AE8854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procedure is the gold standard for diagnosing GCA</a:t>
            </a:r>
            <a:r>
              <a:rPr lang="en-US" altLang="en-US" sz="1600" i="1" dirty="0">
                <a:solidFill>
                  <a:srgbClr val="B2B2B2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Temporal artery biopsy (TAB)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b="1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It’s readily accessible, and (usually) </a:t>
            </a:r>
            <a:r>
              <a:rPr lang="en-US" altLang="en-US" sz="1600" dirty="0" err="1">
                <a:solidFill>
                  <a:schemeClr val="bg1">
                    <a:lumMod val="50000"/>
                  </a:schemeClr>
                </a:solidFill>
              </a:rPr>
              <a:t>nonvital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1885" name="Text Box 13">
            <a:extLst>
              <a:ext uri="{FF2B5EF4-FFF2-40B4-BE49-F238E27FC236}">
                <a16:creationId xmlns:a16="http://schemas.microsoft.com/office/drawing/2014/main" id="{F904B1B3-79A0-4DBF-9484-3E0BE9685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2667000"/>
            <a:ext cx="4368440" cy="3970318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much artery should you take?</a:t>
            </a:r>
            <a:endParaRPr lang="en-US" altLang="en-US" sz="1400" i="1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At least 2 cm; some suggest as much as 6!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Should treatment be withheld until after the biopsy?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CCCCFF"/>
                </a:solidFill>
              </a:rPr>
              <a:t>NO!</a:t>
            </a:r>
            <a:r>
              <a:rPr lang="en-US" altLang="en-US" sz="1400" dirty="0">
                <a:solidFill>
                  <a:srgbClr val="CCCCFF"/>
                </a:solidFill>
              </a:rPr>
              <a:t> The biopsy will remain positive long after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treatment is initiated. Most authorities say you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can delay TAB a week or more without interfering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with the results.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How should the specimen be sectioned?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Finely. GCA is notorious for skip lesions, in which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portion of the artery will be unaffected. If the sections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aren’t fine enough, the pathology will be missed.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What specifically is the pathologist looking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--Giant cells (duh)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--Fragmentation of the internal elastic lamina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--Granulomas</a:t>
            </a:r>
          </a:p>
        </p:txBody>
      </p:sp>
      <p:sp>
        <p:nvSpPr>
          <p:cNvPr id="591886" name="Slide Number Placeholder 1">
            <a:extLst>
              <a:ext uri="{FF2B5EF4-FFF2-40B4-BE49-F238E27FC236}">
                <a16:creationId xmlns:a16="http://schemas.microsoft.com/office/drawing/2014/main" id="{78A9C8E0-77A7-4A13-8CD0-0567F0245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857874A-BEF2-487F-954A-5135E8728D0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218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7002396-8708-4802-862E-7C50252956E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5" name="Text Box 3">
            <a:extLst>
              <a:ext uri="{FF2B5EF4-FFF2-40B4-BE49-F238E27FC236}">
                <a16:creationId xmlns:a16="http://schemas.microsoft.com/office/drawing/2014/main" id="{DAD2B708-1E40-4589-BCFB-13FDAEE27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91876" name="Text Box 4">
            <a:extLst>
              <a:ext uri="{FF2B5EF4-FFF2-40B4-BE49-F238E27FC236}">
                <a16:creationId xmlns:a16="http://schemas.microsoft.com/office/drawing/2014/main" id="{DAF61196-6B19-472B-9EF8-3B39075EB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91877" name="Text Box 5">
            <a:extLst>
              <a:ext uri="{FF2B5EF4-FFF2-40B4-BE49-F238E27FC236}">
                <a16:creationId xmlns:a16="http://schemas.microsoft.com/office/drawing/2014/main" id="{4DE406D0-F2B1-4BE0-A05F-D1EEA6C5C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91878" name="Text Box 6">
            <a:extLst>
              <a:ext uri="{FF2B5EF4-FFF2-40B4-BE49-F238E27FC236}">
                <a16:creationId xmlns:a16="http://schemas.microsoft.com/office/drawing/2014/main" id="{20F588A4-77A6-471D-8A62-D58B61CF3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91879" name="Text Box 7">
            <a:extLst>
              <a:ext uri="{FF2B5EF4-FFF2-40B4-BE49-F238E27FC236}">
                <a16:creationId xmlns:a16="http://schemas.microsoft.com/office/drawing/2014/main" id="{CBD27709-5C45-4FE4-BE89-77F6AC800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91880" name="Line 8">
            <a:extLst>
              <a:ext uri="{FF2B5EF4-FFF2-40B4-BE49-F238E27FC236}">
                <a16:creationId xmlns:a16="http://schemas.microsoft.com/office/drawing/2014/main" id="{F811B531-9C1E-429F-B970-AFA9A2B1F0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1" name="Line 9">
            <a:extLst>
              <a:ext uri="{FF2B5EF4-FFF2-40B4-BE49-F238E27FC236}">
                <a16:creationId xmlns:a16="http://schemas.microsoft.com/office/drawing/2014/main" id="{09BA045F-CF66-4618-AD74-D463D6AFCC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2" name="Line 10">
            <a:extLst>
              <a:ext uri="{FF2B5EF4-FFF2-40B4-BE49-F238E27FC236}">
                <a16:creationId xmlns:a16="http://schemas.microsoft.com/office/drawing/2014/main" id="{48DD43C8-0F7A-4779-A553-73C2A62735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3" name="Line 11">
            <a:extLst>
              <a:ext uri="{FF2B5EF4-FFF2-40B4-BE49-F238E27FC236}">
                <a16:creationId xmlns:a16="http://schemas.microsoft.com/office/drawing/2014/main" id="{440C7EFF-E675-4152-B1C9-19BB2C8AC6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4" name="Text Box 12">
            <a:extLst>
              <a:ext uri="{FF2B5EF4-FFF2-40B4-BE49-F238E27FC236}">
                <a16:creationId xmlns:a16="http://schemas.microsoft.com/office/drawing/2014/main" id="{1C15AC5F-9865-4793-9911-FC2AE8854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procedure is the gold standard for diagnosing GCA</a:t>
            </a:r>
            <a:r>
              <a:rPr lang="en-US" altLang="en-US" sz="1600" i="1" dirty="0">
                <a:solidFill>
                  <a:srgbClr val="B2B2B2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Temporal artery biopsy (TAB)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b="1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It’s readily accessible, and (usually) </a:t>
            </a:r>
            <a:r>
              <a:rPr lang="en-US" altLang="en-US" sz="1600" dirty="0" err="1">
                <a:solidFill>
                  <a:schemeClr val="bg1">
                    <a:lumMod val="50000"/>
                  </a:schemeClr>
                </a:solidFill>
              </a:rPr>
              <a:t>nonvital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1885" name="Text Box 13">
            <a:extLst>
              <a:ext uri="{FF2B5EF4-FFF2-40B4-BE49-F238E27FC236}">
                <a16:creationId xmlns:a16="http://schemas.microsoft.com/office/drawing/2014/main" id="{F904B1B3-79A0-4DBF-9484-3E0BE9685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2667000"/>
            <a:ext cx="4368440" cy="3970318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much artery should you take?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At least 2 cm; some suggest as much as 6</a:t>
            </a: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Should treatment be withheld until after the biopsy?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CCCCFF"/>
                </a:solidFill>
              </a:rPr>
              <a:t>NO!</a:t>
            </a:r>
            <a:r>
              <a:rPr lang="en-US" altLang="en-US" sz="1400" dirty="0">
                <a:solidFill>
                  <a:srgbClr val="CCCCFF"/>
                </a:solidFill>
              </a:rPr>
              <a:t> The biopsy will remain positive long after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treatment is initiated. Most authorities say you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can delay TAB a week or more without interfering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with the results.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How should the specimen be sectioned?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Finely. GCA is notorious for skip lesions, in which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portion of the artery will be unaffected. If the sections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aren’t fine enough, the pathology will be missed.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What specifically is the pathologist looking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--Giant cells (duh)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--Fragmentation of the internal elastic lamina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--Granulomas</a:t>
            </a:r>
          </a:p>
        </p:txBody>
      </p:sp>
      <p:sp>
        <p:nvSpPr>
          <p:cNvPr id="591886" name="Slide Number Placeholder 1">
            <a:extLst>
              <a:ext uri="{FF2B5EF4-FFF2-40B4-BE49-F238E27FC236}">
                <a16:creationId xmlns:a16="http://schemas.microsoft.com/office/drawing/2014/main" id="{78A9C8E0-77A7-4A13-8CD0-0567F0245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857874A-BEF2-487F-954A-5135E8728D0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219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8CD0ECC-49FD-4A0D-BF48-27C48B10868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337417562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9" name="Text Box 3">
            <a:extLst>
              <a:ext uri="{FF2B5EF4-FFF2-40B4-BE49-F238E27FC236}">
                <a16:creationId xmlns:a16="http://schemas.microsoft.com/office/drawing/2014/main" id="{92C99C18-273D-419D-A332-71326DA896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08900" name="Text Box 4">
            <a:extLst>
              <a:ext uri="{FF2B5EF4-FFF2-40B4-BE49-F238E27FC236}">
                <a16:creationId xmlns:a16="http://schemas.microsoft.com/office/drawing/2014/main" id="{0593C8D6-14AA-4C65-ABE1-1D9F6FA38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08901" name="Text Box 5">
            <a:extLst>
              <a:ext uri="{FF2B5EF4-FFF2-40B4-BE49-F238E27FC236}">
                <a16:creationId xmlns:a16="http://schemas.microsoft.com/office/drawing/2014/main" id="{02B0503D-FB98-43B3-A5FB-B157D3D33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(PION)</a:t>
            </a:r>
          </a:p>
        </p:txBody>
      </p:sp>
      <p:sp>
        <p:nvSpPr>
          <p:cNvPr id="208902" name="Line 6">
            <a:extLst>
              <a:ext uri="{FF2B5EF4-FFF2-40B4-BE49-F238E27FC236}">
                <a16:creationId xmlns:a16="http://schemas.microsoft.com/office/drawing/2014/main" id="{5A98079C-4146-477E-A2AE-C62DF1F12E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03" name="Line 7">
            <a:extLst>
              <a:ext uri="{FF2B5EF4-FFF2-40B4-BE49-F238E27FC236}">
                <a16:creationId xmlns:a16="http://schemas.microsoft.com/office/drawing/2014/main" id="{86A1C683-55F8-4E6C-B20E-7887D48196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04" name="Line 8">
            <a:extLst>
              <a:ext uri="{FF2B5EF4-FFF2-40B4-BE49-F238E27FC236}">
                <a16:creationId xmlns:a16="http://schemas.microsoft.com/office/drawing/2014/main" id="{4D16EA6D-42C6-4C29-910E-1F74B7C454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05" name="Line 9">
            <a:extLst>
              <a:ext uri="{FF2B5EF4-FFF2-40B4-BE49-F238E27FC236}">
                <a16:creationId xmlns:a16="http://schemas.microsoft.com/office/drawing/2014/main" id="{8F47E6B7-F7F6-4E26-B28A-D288DF4D7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06" name="Slide Number Placeholder 1">
            <a:extLst>
              <a:ext uri="{FF2B5EF4-FFF2-40B4-BE49-F238E27FC236}">
                <a16:creationId xmlns:a16="http://schemas.microsoft.com/office/drawing/2014/main" id="{6F1DF772-3BE0-43F3-9827-29267B044B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D414172-C826-494F-BACA-09C7B5F489D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22</a:t>
            </a:fld>
            <a:endParaRPr lang="en-US" altLang="en-US" sz="100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30E5089-6CA0-47F3-9D79-8DD9D618A7D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5" name="Text Box 3">
            <a:extLst>
              <a:ext uri="{FF2B5EF4-FFF2-40B4-BE49-F238E27FC236}">
                <a16:creationId xmlns:a16="http://schemas.microsoft.com/office/drawing/2014/main" id="{DAD2B708-1E40-4589-BCFB-13FDAEE27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91876" name="Text Box 4">
            <a:extLst>
              <a:ext uri="{FF2B5EF4-FFF2-40B4-BE49-F238E27FC236}">
                <a16:creationId xmlns:a16="http://schemas.microsoft.com/office/drawing/2014/main" id="{DAF61196-6B19-472B-9EF8-3B39075EB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91877" name="Text Box 5">
            <a:extLst>
              <a:ext uri="{FF2B5EF4-FFF2-40B4-BE49-F238E27FC236}">
                <a16:creationId xmlns:a16="http://schemas.microsoft.com/office/drawing/2014/main" id="{4DE406D0-F2B1-4BE0-A05F-D1EEA6C5C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91878" name="Text Box 6">
            <a:extLst>
              <a:ext uri="{FF2B5EF4-FFF2-40B4-BE49-F238E27FC236}">
                <a16:creationId xmlns:a16="http://schemas.microsoft.com/office/drawing/2014/main" id="{20F588A4-77A6-471D-8A62-D58B61CF3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91879" name="Text Box 7">
            <a:extLst>
              <a:ext uri="{FF2B5EF4-FFF2-40B4-BE49-F238E27FC236}">
                <a16:creationId xmlns:a16="http://schemas.microsoft.com/office/drawing/2014/main" id="{CBD27709-5C45-4FE4-BE89-77F6AC800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91880" name="Line 8">
            <a:extLst>
              <a:ext uri="{FF2B5EF4-FFF2-40B4-BE49-F238E27FC236}">
                <a16:creationId xmlns:a16="http://schemas.microsoft.com/office/drawing/2014/main" id="{F811B531-9C1E-429F-B970-AFA9A2B1F0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1" name="Line 9">
            <a:extLst>
              <a:ext uri="{FF2B5EF4-FFF2-40B4-BE49-F238E27FC236}">
                <a16:creationId xmlns:a16="http://schemas.microsoft.com/office/drawing/2014/main" id="{09BA045F-CF66-4618-AD74-D463D6AFCC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2" name="Line 10">
            <a:extLst>
              <a:ext uri="{FF2B5EF4-FFF2-40B4-BE49-F238E27FC236}">
                <a16:creationId xmlns:a16="http://schemas.microsoft.com/office/drawing/2014/main" id="{48DD43C8-0F7A-4779-A553-73C2A62735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3" name="Line 11">
            <a:extLst>
              <a:ext uri="{FF2B5EF4-FFF2-40B4-BE49-F238E27FC236}">
                <a16:creationId xmlns:a16="http://schemas.microsoft.com/office/drawing/2014/main" id="{440C7EFF-E675-4152-B1C9-19BB2C8AC6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4" name="Text Box 12">
            <a:extLst>
              <a:ext uri="{FF2B5EF4-FFF2-40B4-BE49-F238E27FC236}">
                <a16:creationId xmlns:a16="http://schemas.microsoft.com/office/drawing/2014/main" id="{1C15AC5F-9865-4793-9911-FC2AE8854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procedure is the gold standard for diagnosing GCA</a:t>
            </a:r>
            <a:r>
              <a:rPr lang="en-US" altLang="en-US" sz="1600" i="1" dirty="0">
                <a:solidFill>
                  <a:srgbClr val="B2B2B2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Temporal artery biopsy (TAB)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b="1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It’s readily accessible, and (usually) </a:t>
            </a:r>
            <a:r>
              <a:rPr lang="en-US" altLang="en-US" sz="1600" dirty="0" err="1">
                <a:solidFill>
                  <a:schemeClr val="bg1">
                    <a:lumMod val="50000"/>
                  </a:schemeClr>
                </a:solidFill>
              </a:rPr>
              <a:t>nonvital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1885" name="Text Box 13">
            <a:extLst>
              <a:ext uri="{FF2B5EF4-FFF2-40B4-BE49-F238E27FC236}">
                <a16:creationId xmlns:a16="http://schemas.microsoft.com/office/drawing/2014/main" id="{F904B1B3-79A0-4DBF-9484-3E0BE9685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2667000"/>
            <a:ext cx="4368440" cy="3970318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much artery should you take?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At least 2 cm; some suggest as much as 6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treatment be withheld until after the biopsy?</a:t>
            </a:r>
            <a:endParaRPr lang="en-US" altLang="en-US" sz="1400" i="1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CCCCFF"/>
                </a:solidFill>
              </a:rPr>
              <a:t>NO!</a:t>
            </a:r>
            <a:r>
              <a:rPr lang="en-US" altLang="en-US" sz="1400" dirty="0">
                <a:solidFill>
                  <a:srgbClr val="CCCCFF"/>
                </a:solidFill>
              </a:rPr>
              <a:t> The biopsy will remain positive long after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treatment is initiated. Most authorities say you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can delay TAB a week or more without interfering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with the results.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How should the specimen be sectioned?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Finely. GCA is notorious for skip lesions, in which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portion of the artery will be unaffected. If the sections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aren’t fine enough, the pathology will be missed.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What specifically is the pathologist looking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--Giant cells (duh)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--Fragmentation of the internal elastic lamina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--Granulomas</a:t>
            </a:r>
          </a:p>
        </p:txBody>
      </p:sp>
      <p:sp>
        <p:nvSpPr>
          <p:cNvPr id="591886" name="Slide Number Placeholder 1">
            <a:extLst>
              <a:ext uri="{FF2B5EF4-FFF2-40B4-BE49-F238E27FC236}">
                <a16:creationId xmlns:a16="http://schemas.microsoft.com/office/drawing/2014/main" id="{78A9C8E0-77A7-4A13-8CD0-0567F0245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857874A-BEF2-487F-954A-5135E8728D0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220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DC4B6EA-3621-4A6B-B7DC-8F94BF2A2B3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471248538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5" name="Text Box 3">
            <a:extLst>
              <a:ext uri="{FF2B5EF4-FFF2-40B4-BE49-F238E27FC236}">
                <a16:creationId xmlns:a16="http://schemas.microsoft.com/office/drawing/2014/main" id="{DAD2B708-1E40-4589-BCFB-13FDAEE27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91876" name="Text Box 4">
            <a:extLst>
              <a:ext uri="{FF2B5EF4-FFF2-40B4-BE49-F238E27FC236}">
                <a16:creationId xmlns:a16="http://schemas.microsoft.com/office/drawing/2014/main" id="{DAF61196-6B19-472B-9EF8-3B39075EB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91877" name="Text Box 5">
            <a:extLst>
              <a:ext uri="{FF2B5EF4-FFF2-40B4-BE49-F238E27FC236}">
                <a16:creationId xmlns:a16="http://schemas.microsoft.com/office/drawing/2014/main" id="{4DE406D0-F2B1-4BE0-A05F-D1EEA6C5C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91878" name="Text Box 6">
            <a:extLst>
              <a:ext uri="{FF2B5EF4-FFF2-40B4-BE49-F238E27FC236}">
                <a16:creationId xmlns:a16="http://schemas.microsoft.com/office/drawing/2014/main" id="{20F588A4-77A6-471D-8A62-D58B61CF3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91879" name="Text Box 7">
            <a:extLst>
              <a:ext uri="{FF2B5EF4-FFF2-40B4-BE49-F238E27FC236}">
                <a16:creationId xmlns:a16="http://schemas.microsoft.com/office/drawing/2014/main" id="{CBD27709-5C45-4FE4-BE89-77F6AC800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91880" name="Line 8">
            <a:extLst>
              <a:ext uri="{FF2B5EF4-FFF2-40B4-BE49-F238E27FC236}">
                <a16:creationId xmlns:a16="http://schemas.microsoft.com/office/drawing/2014/main" id="{F811B531-9C1E-429F-B970-AFA9A2B1F0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1" name="Line 9">
            <a:extLst>
              <a:ext uri="{FF2B5EF4-FFF2-40B4-BE49-F238E27FC236}">
                <a16:creationId xmlns:a16="http://schemas.microsoft.com/office/drawing/2014/main" id="{09BA045F-CF66-4618-AD74-D463D6AFCC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2" name="Line 10">
            <a:extLst>
              <a:ext uri="{FF2B5EF4-FFF2-40B4-BE49-F238E27FC236}">
                <a16:creationId xmlns:a16="http://schemas.microsoft.com/office/drawing/2014/main" id="{48DD43C8-0F7A-4779-A553-73C2A62735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3" name="Line 11">
            <a:extLst>
              <a:ext uri="{FF2B5EF4-FFF2-40B4-BE49-F238E27FC236}">
                <a16:creationId xmlns:a16="http://schemas.microsoft.com/office/drawing/2014/main" id="{440C7EFF-E675-4152-B1C9-19BB2C8AC6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4" name="Text Box 12">
            <a:extLst>
              <a:ext uri="{FF2B5EF4-FFF2-40B4-BE49-F238E27FC236}">
                <a16:creationId xmlns:a16="http://schemas.microsoft.com/office/drawing/2014/main" id="{1C15AC5F-9865-4793-9911-FC2AE8854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procedure is the gold standard for diagnosing GCA</a:t>
            </a:r>
            <a:r>
              <a:rPr lang="en-US" altLang="en-US" sz="1600" i="1" dirty="0">
                <a:solidFill>
                  <a:srgbClr val="B2B2B2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Temporal artery biopsy (TAB)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b="1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It’s readily accessible, and (usually) </a:t>
            </a:r>
            <a:r>
              <a:rPr lang="en-US" altLang="en-US" sz="1600" dirty="0" err="1">
                <a:solidFill>
                  <a:schemeClr val="bg1">
                    <a:lumMod val="50000"/>
                  </a:schemeClr>
                </a:solidFill>
              </a:rPr>
              <a:t>nonvital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1885" name="Text Box 13">
            <a:extLst>
              <a:ext uri="{FF2B5EF4-FFF2-40B4-BE49-F238E27FC236}">
                <a16:creationId xmlns:a16="http://schemas.microsoft.com/office/drawing/2014/main" id="{F904B1B3-79A0-4DBF-9484-3E0BE9685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2667000"/>
            <a:ext cx="4368440" cy="3970318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much artery should you take?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At least 2 cm; some suggest as much as 6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treatment be withheld until after the biopsy?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NO!</a:t>
            </a:r>
            <a:r>
              <a:rPr lang="en-US" altLang="en-US" sz="1400" dirty="0">
                <a:solidFill>
                  <a:srgbClr val="0000FF"/>
                </a:solidFill>
              </a:rPr>
              <a:t> The biopsy will remain positive long after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treatment is initiated. Most authorities say you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can delay TAB a week or more without interfering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with the results.</a:t>
            </a: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How should the specimen be sectioned?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Finely. GCA is notorious for skip lesions, in which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portion of the artery will be unaffected. If the sections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aren’t fine enough, the pathology will be missed.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What specifically is the pathologist looking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--Giant cells (duh)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--Fragmentation of the internal elastic lamina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--Granulomas</a:t>
            </a:r>
          </a:p>
        </p:txBody>
      </p:sp>
      <p:sp>
        <p:nvSpPr>
          <p:cNvPr id="591886" name="Slide Number Placeholder 1">
            <a:extLst>
              <a:ext uri="{FF2B5EF4-FFF2-40B4-BE49-F238E27FC236}">
                <a16:creationId xmlns:a16="http://schemas.microsoft.com/office/drawing/2014/main" id="{78A9C8E0-77A7-4A13-8CD0-0567F0245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857874A-BEF2-487F-954A-5135E8728D0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221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CC5B6AB-B0C9-48AC-B043-801F7DE416A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264624478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5" name="Text Box 3">
            <a:extLst>
              <a:ext uri="{FF2B5EF4-FFF2-40B4-BE49-F238E27FC236}">
                <a16:creationId xmlns:a16="http://schemas.microsoft.com/office/drawing/2014/main" id="{DAD2B708-1E40-4589-BCFB-13FDAEE27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91876" name="Text Box 4">
            <a:extLst>
              <a:ext uri="{FF2B5EF4-FFF2-40B4-BE49-F238E27FC236}">
                <a16:creationId xmlns:a16="http://schemas.microsoft.com/office/drawing/2014/main" id="{DAF61196-6B19-472B-9EF8-3B39075EB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91877" name="Text Box 5">
            <a:extLst>
              <a:ext uri="{FF2B5EF4-FFF2-40B4-BE49-F238E27FC236}">
                <a16:creationId xmlns:a16="http://schemas.microsoft.com/office/drawing/2014/main" id="{4DE406D0-F2B1-4BE0-A05F-D1EEA6C5C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91878" name="Text Box 6">
            <a:extLst>
              <a:ext uri="{FF2B5EF4-FFF2-40B4-BE49-F238E27FC236}">
                <a16:creationId xmlns:a16="http://schemas.microsoft.com/office/drawing/2014/main" id="{20F588A4-77A6-471D-8A62-D58B61CF3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91879" name="Text Box 7">
            <a:extLst>
              <a:ext uri="{FF2B5EF4-FFF2-40B4-BE49-F238E27FC236}">
                <a16:creationId xmlns:a16="http://schemas.microsoft.com/office/drawing/2014/main" id="{CBD27709-5C45-4FE4-BE89-77F6AC800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91880" name="Line 8">
            <a:extLst>
              <a:ext uri="{FF2B5EF4-FFF2-40B4-BE49-F238E27FC236}">
                <a16:creationId xmlns:a16="http://schemas.microsoft.com/office/drawing/2014/main" id="{F811B531-9C1E-429F-B970-AFA9A2B1F0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1" name="Line 9">
            <a:extLst>
              <a:ext uri="{FF2B5EF4-FFF2-40B4-BE49-F238E27FC236}">
                <a16:creationId xmlns:a16="http://schemas.microsoft.com/office/drawing/2014/main" id="{09BA045F-CF66-4618-AD74-D463D6AFCC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2" name="Line 10">
            <a:extLst>
              <a:ext uri="{FF2B5EF4-FFF2-40B4-BE49-F238E27FC236}">
                <a16:creationId xmlns:a16="http://schemas.microsoft.com/office/drawing/2014/main" id="{48DD43C8-0F7A-4779-A553-73C2A62735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3" name="Line 11">
            <a:extLst>
              <a:ext uri="{FF2B5EF4-FFF2-40B4-BE49-F238E27FC236}">
                <a16:creationId xmlns:a16="http://schemas.microsoft.com/office/drawing/2014/main" id="{440C7EFF-E675-4152-B1C9-19BB2C8AC6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4" name="Text Box 12">
            <a:extLst>
              <a:ext uri="{FF2B5EF4-FFF2-40B4-BE49-F238E27FC236}">
                <a16:creationId xmlns:a16="http://schemas.microsoft.com/office/drawing/2014/main" id="{1C15AC5F-9865-4793-9911-FC2AE8854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procedure is the gold standard for diagnosing GCA</a:t>
            </a:r>
            <a:r>
              <a:rPr lang="en-US" altLang="en-US" sz="1600" i="1" dirty="0">
                <a:solidFill>
                  <a:srgbClr val="B2B2B2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Temporal artery biopsy (TAB)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b="1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It’s readily accessible, and (usually) </a:t>
            </a:r>
            <a:r>
              <a:rPr lang="en-US" altLang="en-US" sz="1600" dirty="0" err="1">
                <a:solidFill>
                  <a:schemeClr val="bg1">
                    <a:lumMod val="50000"/>
                  </a:schemeClr>
                </a:solidFill>
              </a:rPr>
              <a:t>nonvital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1885" name="Text Box 13">
            <a:extLst>
              <a:ext uri="{FF2B5EF4-FFF2-40B4-BE49-F238E27FC236}">
                <a16:creationId xmlns:a16="http://schemas.microsoft.com/office/drawing/2014/main" id="{F904B1B3-79A0-4DBF-9484-3E0BE9685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2667000"/>
            <a:ext cx="4368440" cy="3970318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much artery should you take?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At least 2 cm; some suggest as much as 6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treatment be withheld until after the biopsy?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NO!</a:t>
            </a:r>
            <a:r>
              <a:rPr lang="en-US" altLang="en-US" sz="1400" dirty="0">
                <a:solidFill>
                  <a:srgbClr val="0000FF"/>
                </a:solidFill>
              </a:rPr>
              <a:t> The biopsy will remain positive long after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treatment is initiated. Most authorities say you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can delay TAB a week or more without interfering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with the results.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should the specimen be sectioned?</a:t>
            </a:r>
            <a:endParaRPr lang="en-US" altLang="en-US" sz="1400" i="1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Finely. GCA is notorious for skip lesions, in which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portion of the artery will be unaffected. If the sections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aren’t fine enough, the pathology will be missed.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What specifically is the pathologist looking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--Giant cells (duh)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--Fragmentation of the internal elastic lamina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--Granulomas</a:t>
            </a:r>
          </a:p>
        </p:txBody>
      </p:sp>
      <p:sp>
        <p:nvSpPr>
          <p:cNvPr id="591886" name="Slide Number Placeholder 1">
            <a:extLst>
              <a:ext uri="{FF2B5EF4-FFF2-40B4-BE49-F238E27FC236}">
                <a16:creationId xmlns:a16="http://schemas.microsoft.com/office/drawing/2014/main" id="{78A9C8E0-77A7-4A13-8CD0-0567F0245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857874A-BEF2-487F-954A-5135E8728D0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222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0D770A1-1C99-4CA5-B212-A817858CA4D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2614087289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5" name="Text Box 3">
            <a:extLst>
              <a:ext uri="{FF2B5EF4-FFF2-40B4-BE49-F238E27FC236}">
                <a16:creationId xmlns:a16="http://schemas.microsoft.com/office/drawing/2014/main" id="{DAD2B708-1E40-4589-BCFB-13FDAEE27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91876" name="Text Box 4">
            <a:extLst>
              <a:ext uri="{FF2B5EF4-FFF2-40B4-BE49-F238E27FC236}">
                <a16:creationId xmlns:a16="http://schemas.microsoft.com/office/drawing/2014/main" id="{DAF61196-6B19-472B-9EF8-3B39075EB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91877" name="Text Box 5">
            <a:extLst>
              <a:ext uri="{FF2B5EF4-FFF2-40B4-BE49-F238E27FC236}">
                <a16:creationId xmlns:a16="http://schemas.microsoft.com/office/drawing/2014/main" id="{4DE406D0-F2B1-4BE0-A05F-D1EEA6C5C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91878" name="Text Box 6">
            <a:extLst>
              <a:ext uri="{FF2B5EF4-FFF2-40B4-BE49-F238E27FC236}">
                <a16:creationId xmlns:a16="http://schemas.microsoft.com/office/drawing/2014/main" id="{20F588A4-77A6-471D-8A62-D58B61CF3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91879" name="Text Box 7">
            <a:extLst>
              <a:ext uri="{FF2B5EF4-FFF2-40B4-BE49-F238E27FC236}">
                <a16:creationId xmlns:a16="http://schemas.microsoft.com/office/drawing/2014/main" id="{CBD27709-5C45-4FE4-BE89-77F6AC800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91880" name="Line 8">
            <a:extLst>
              <a:ext uri="{FF2B5EF4-FFF2-40B4-BE49-F238E27FC236}">
                <a16:creationId xmlns:a16="http://schemas.microsoft.com/office/drawing/2014/main" id="{F811B531-9C1E-429F-B970-AFA9A2B1F0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1" name="Line 9">
            <a:extLst>
              <a:ext uri="{FF2B5EF4-FFF2-40B4-BE49-F238E27FC236}">
                <a16:creationId xmlns:a16="http://schemas.microsoft.com/office/drawing/2014/main" id="{09BA045F-CF66-4618-AD74-D463D6AFCC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2" name="Line 10">
            <a:extLst>
              <a:ext uri="{FF2B5EF4-FFF2-40B4-BE49-F238E27FC236}">
                <a16:creationId xmlns:a16="http://schemas.microsoft.com/office/drawing/2014/main" id="{48DD43C8-0F7A-4779-A553-73C2A62735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3" name="Line 11">
            <a:extLst>
              <a:ext uri="{FF2B5EF4-FFF2-40B4-BE49-F238E27FC236}">
                <a16:creationId xmlns:a16="http://schemas.microsoft.com/office/drawing/2014/main" id="{440C7EFF-E675-4152-B1C9-19BB2C8AC6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4" name="Text Box 12">
            <a:extLst>
              <a:ext uri="{FF2B5EF4-FFF2-40B4-BE49-F238E27FC236}">
                <a16:creationId xmlns:a16="http://schemas.microsoft.com/office/drawing/2014/main" id="{1C15AC5F-9865-4793-9911-FC2AE8854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procedure is the gold standard for diagnosing GCA</a:t>
            </a:r>
            <a:r>
              <a:rPr lang="en-US" altLang="en-US" sz="1600" i="1" dirty="0">
                <a:solidFill>
                  <a:srgbClr val="B2B2B2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Temporal artery biopsy (TAB)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b="1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It’s readily accessible, and (usually) </a:t>
            </a:r>
            <a:r>
              <a:rPr lang="en-US" altLang="en-US" sz="1600" dirty="0" err="1">
                <a:solidFill>
                  <a:schemeClr val="bg1">
                    <a:lumMod val="50000"/>
                  </a:schemeClr>
                </a:solidFill>
              </a:rPr>
              <a:t>nonvital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1885" name="Text Box 13">
            <a:extLst>
              <a:ext uri="{FF2B5EF4-FFF2-40B4-BE49-F238E27FC236}">
                <a16:creationId xmlns:a16="http://schemas.microsoft.com/office/drawing/2014/main" id="{F904B1B3-79A0-4DBF-9484-3E0BE9685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2667000"/>
            <a:ext cx="4368440" cy="3970318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much artery should you take?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At least 2 cm; some suggest as much as 6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treatment be withheld until after the biopsy?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NO!</a:t>
            </a:r>
            <a:r>
              <a:rPr lang="en-US" altLang="en-US" sz="1400" dirty="0">
                <a:solidFill>
                  <a:srgbClr val="0000FF"/>
                </a:solidFill>
              </a:rPr>
              <a:t> The biopsy will remain positive long after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treatment is initiated. Most authorities say you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can delay TAB a week or more without interfering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with the results.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should the specimen be sectioned?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Finely. GCA is notorious for skip lesions, in which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portion of the artery will be unaffected. If the sections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aren’t fine enough, the pathology will be missed.</a:t>
            </a: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CCFF"/>
                </a:solidFill>
              </a:rPr>
              <a:t>What specifically is the pathologist looking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--Giant cells (duh)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--Fragmentation of the internal elastic lamina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CCFF"/>
                </a:solidFill>
              </a:rPr>
              <a:t>--Granulomas</a:t>
            </a:r>
          </a:p>
        </p:txBody>
      </p:sp>
      <p:sp>
        <p:nvSpPr>
          <p:cNvPr id="591886" name="Slide Number Placeholder 1">
            <a:extLst>
              <a:ext uri="{FF2B5EF4-FFF2-40B4-BE49-F238E27FC236}">
                <a16:creationId xmlns:a16="http://schemas.microsoft.com/office/drawing/2014/main" id="{78A9C8E0-77A7-4A13-8CD0-0567F0245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857874A-BEF2-487F-954A-5135E8728D0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223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FE189AA-978C-410B-9D10-7FB73A7AEB9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619165007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5" name="Text Box 3">
            <a:extLst>
              <a:ext uri="{FF2B5EF4-FFF2-40B4-BE49-F238E27FC236}">
                <a16:creationId xmlns:a16="http://schemas.microsoft.com/office/drawing/2014/main" id="{DAD2B708-1E40-4589-BCFB-13FDAEE27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91876" name="Text Box 4">
            <a:extLst>
              <a:ext uri="{FF2B5EF4-FFF2-40B4-BE49-F238E27FC236}">
                <a16:creationId xmlns:a16="http://schemas.microsoft.com/office/drawing/2014/main" id="{DAF61196-6B19-472B-9EF8-3B39075EB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91877" name="Text Box 5">
            <a:extLst>
              <a:ext uri="{FF2B5EF4-FFF2-40B4-BE49-F238E27FC236}">
                <a16:creationId xmlns:a16="http://schemas.microsoft.com/office/drawing/2014/main" id="{4DE406D0-F2B1-4BE0-A05F-D1EEA6C5C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91878" name="Text Box 6">
            <a:extLst>
              <a:ext uri="{FF2B5EF4-FFF2-40B4-BE49-F238E27FC236}">
                <a16:creationId xmlns:a16="http://schemas.microsoft.com/office/drawing/2014/main" id="{20F588A4-77A6-471D-8A62-D58B61CF3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91879" name="Text Box 7">
            <a:extLst>
              <a:ext uri="{FF2B5EF4-FFF2-40B4-BE49-F238E27FC236}">
                <a16:creationId xmlns:a16="http://schemas.microsoft.com/office/drawing/2014/main" id="{CBD27709-5C45-4FE4-BE89-77F6AC800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91880" name="Line 8">
            <a:extLst>
              <a:ext uri="{FF2B5EF4-FFF2-40B4-BE49-F238E27FC236}">
                <a16:creationId xmlns:a16="http://schemas.microsoft.com/office/drawing/2014/main" id="{F811B531-9C1E-429F-B970-AFA9A2B1F0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1" name="Line 9">
            <a:extLst>
              <a:ext uri="{FF2B5EF4-FFF2-40B4-BE49-F238E27FC236}">
                <a16:creationId xmlns:a16="http://schemas.microsoft.com/office/drawing/2014/main" id="{09BA045F-CF66-4618-AD74-D463D6AFCC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2" name="Line 10">
            <a:extLst>
              <a:ext uri="{FF2B5EF4-FFF2-40B4-BE49-F238E27FC236}">
                <a16:creationId xmlns:a16="http://schemas.microsoft.com/office/drawing/2014/main" id="{48DD43C8-0F7A-4779-A553-73C2A62735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3" name="Line 11">
            <a:extLst>
              <a:ext uri="{FF2B5EF4-FFF2-40B4-BE49-F238E27FC236}">
                <a16:creationId xmlns:a16="http://schemas.microsoft.com/office/drawing/2014/main" id="{440C7EFF-E675-4152-B1C9-19BB2C8AC6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4" name="Text Box 12">
            <a:extLst>
              <a:ext uri="{FF2B5EF4-FFF2-40B4-BE49-F238E27FC236}">
                <a16:creationId xmlns:a16="http://schemas.microsoft.com/office/drawing/2014/main" id="{1C15AC5F-9865-4793-9911-FC2AE8854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procedure is the gold standard for diagnosing GCA</a:t>
            </a:r>
            <a:r>
              <a:rPr lang="en-US" altLang="en-US" sz="1600" i="1" dirty="0">
                <a:solidFill>
                  <a:srgbClr val="B2B2B2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Temporal artery biopsy (TAB)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b="1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It’s readily accessible, and (usually) </a:t>
            </a:r>
            <a:r>
              <a:rPr lang="en-US" altLang="en-US" sz="1600" dirty="0" err="1">
                <a:solidFill>
                  <a:schemeClr val="bg1">
                    <a:lumMod val="50000"/>
                  </a:schemeClr>
                </a:solidFill>
              </a:rPr>
              <a:t>nonvital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1885" name="Text Box 13">
            <a:extLst>
              <a:ext uri="{FF2B5EF4-FFF2-40B4-BE49-F238E27FC236}">
                <a16:creationId xmlns:a16="http://schemas.microsoft.com/office/drawing/2014/main" id="{F904B1B3-79A0-4DBF-9484-3E0BE9685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2667000"/>
            <a:ext cx="4368440" cy="3970318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much artery should you take?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At least 2 cm; some suggest as much as 6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treatment be withheld until after the biopsy?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NO!</a:t>
            </a:r>
            <a:r>
              <a:rPr lang="en-US" altLang="en-US" sz="1400" dirty="0">
                <a:solidFill>
                  <a:srgbClr val="0000FF"/>
                </a:solidFill>
              </a:rPr>
              <a:t> The biopsy will remain positive long after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treatment is initiated. Most authorities say you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can delay TAB a week or more without interfering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with the results.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should the specimen be sectioned?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Finely. GCA is notorious for skip lesions, in which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portion of the artery will be unaffected. If the sections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aren’t fine enough, the pathology will be missed.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specifically is the pathologist looking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--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--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--</a:t>
            </a:r>
          </a:p>
        </p:txBody>
      </p:sp>
      <p:sp>
        <p:nvSpPr>
          <p:cNvPr id="591886" name="Slide Number Placeholder 1">
            <a:extLst>
              <a:ext uri="{FF2B5EF4-FFF2-40B4-BE49-F238E27FC236}">
                <a16:creationId xmlns:a16="http://schemas.microsoft.com/office/drawing/2014/main" id="{78A9C8E0-77A7-4A13-8CD0-0567F0245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857874A-BEF2-487F-954A-5135E8728D0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224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8321EC8-F1FC-43DE-8273-2D1BB11F6BE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2300339146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5" name="Text Box 3">
            <a:extLst>
              <a:ext uri="{FF2B5EF4-FFF2-40B4-BE49-F238E27FC236}">
                <a16:creationId xmlns:a16="http://schemas.microsoft.com/office/drawing/2014/main" id="{DAD2B708-1E40-4589-BCFB-13FDAEE27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91876" name="Text Box 4">
            <a:extLst>
              <a:ext uri="{FF2B5EF4-FFF2-40B4-BE49-F238E27FC236}">
                <a16:creationId xmlns:a16="http://schemas.microsoft.com/office/drawing/2014/main" id="{DAF61196-6B19-472B-9EF8-3B39075EB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91877" name="Text Box 5">
            <a:extLst>
              <a:ext uri="{FF2B5EF4-FFF2-40B4-BE49-F238E27FC236}">
                <a16:creationId xmlns:a16="http://schemas.microsoft.com/office/drawing/2014/main" id="{4DE406D0-F2B1-4BE0-A05F-D1EEA6C5C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91878" name="Text Box 6">
            <a:extLst>
              <a:ext uri="{FF2B5EF4-FFF2-40B4-BE49-F238E27FC236}">
                <a16:creationId xmlns:a16="http://schemas.microsoft.com/office/drawing/2014/main" id="{20F588A4-77A6-471D-8A62-D58B61CF3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91879" name="Text Box 7">
            <a:extLst>
              <a:ext uri="{FF2B5EF4-FFF2-40B4-BE49-F238E27FC236}">
                <a16:creationId xmlns:a16="http://schemas.microsoft.com/office/drawing/2014/main" id="{CBD27709-5C45-4FE4-BE89-77F6AC800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91880" name="Line 8">
            <a:extLst>
              <a:ext uri="{FF2B5EF4-FFF2-40B4-BE49-F238E27FC236}">
                <a16:creationId xmlns:a16="http://schemas.microsoft.com/office/drawing/2014/main" id="{F811B531-9C1E-429F-B970-AFA9A2B1F0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1" name="Line 9">
            <a:extLst>
              <a:ext uri="{FF2B5EF4-FFF2-40B4-BE49-F238E27FC236}">
                <a16:creationId xmlns:a16="http://schemas.microsoft.com/office/drawing/2014/main" id="{09BA045F-CF66-4618-AD74-D463D6AFCC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2" name="Line 10">
            <a:extLst>
              <a:ext uri="{FF2B5EF4-FFF2-40B4-BE49-F238E27FC236}">
                <a16:creationId xmlns:a16="http://schemas.microsoft.com/office/drawing/2014/main" id="{48DD43C8-0F7A-4779-A553-73C2A62735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1883" name="Line 11">
            <a:extLst>
              <a:ext uri="{FF2B5EF4-FFF2-40B4-BE49-F238E27FC236}">
                <a16:creationId xmlns:a16="http://schemas.microsoft.com/office/drawing/2014/main" id="{440C7EFF-E675-4152-B1C9-19BB2C8AC6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1404" name="Text Box 12">
            <a:extLst>
              <a:ext uri="{FF2B5EF4-FFF2-40B4-BE49-F238E27FC236}">
                <a16:creationId xmlns:a16="http://schemas.microsoft.com/office/drawing/2014/main" id="{1C15AC5F-9865-4793-9911-FC2AE8854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5402263" cy="1314450"/>
          </a:xfrm>
          <a:prstGeom prst="rect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What procedure is the gold standard for diagnosing GCA</a:t>
            </a:r>
            <a:r>
              <a:rPr lang="en-US" altLang="en-US" sz="1600" i="1" dirty="0">
                <a:solidFill>
                  <a:srgbClr val="B2B2B2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Temporal artery biopsy (TAB)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b="1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Why biopsy the temporal artery?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It’s readily accessible, and (usually) </a:t>
            </a:r>
            <a:r>
              <a:rPr lang="en-US" altLang="en-US" sz="1600" dirty="0" err="1">
                <a:solidFill>
                  <a:schemeClr val="bg1">
                    <a:lumMod val="50000"/>
                  </a:schemeClr>
                </a:solidFill>
              </a:rPr>
              <a:t>nonvital</a:t>
            </a:r>
            <a:endParaRPr lang="en-US" altLang="en-US" sz="16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1885" name="Text Box 13">
            <a:extLst>
              <a:ext uri="{FF2B5EF4-FFF2-40B4-BE49-F238E27FC236}">
                <a16:creationId xmlns:a16="http://schemas.microsoft.com/office/drawing/2014/main" id="{F904B1B3-79A0-4DBF-9484-3E0BE9685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2667000"/>
            <a:ext cx="4368440" cy="3970318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much artery should you take?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At least 2 cm; some suggest as much as 6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treatment be withheld until after the biopsy?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NO!</a:t>
            </a:r>
            <a:r>
              <a:rPr lang="en-US" altLang="en-US" sz="1400" dirty="0">
                <a:solidFill>
                  <a:srgbClr val="0000FF"/>
                </a:solidFill>
              </a:rPr>
              <a:t> The biopsy will remain positive long after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treatment is initiated. Most authorities say you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can delay TAB a week or more without interfering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with the results.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should the specimen be sectioned?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Finely. GCA is notorious for skip lesions, in which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portion of the artery will be unaffected. If the sections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aren’t fine enough, the pathology will be missed.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specifically is the pathologist looking for?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--Giant cells (duh)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--Fragmentation of the internal elastic lamina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--Granulomas</a:t>
            </a:r>
          </a:p>
        </p:txBody>
      </p:sp>
      <p:sp>
        <p:nvSpPr>
          <p:cNvPr id="591886" name="Slide Number Placeholder 1">
            <a:extLst>
              <a:ext uri="{FF2B5EF4-FFF2-40B4-BE49-F238E27FC236}">
                <a16:creationId xmlns:a16="http://schemas.microsoft.com/office/drawing/2014/main" id="{78A9C8E0-77A7-4A13-8CD0-0567F0245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857874A-BEF2-487F-954A-5135E8728D0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225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6511ACA-A0D5-444C-88C7-A396FC16F3F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2941751875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3" name="Text Box 3">
            <a:extLst>
              <a:ext uri="{FF2B5EF4-FFF2-40B4-BE49-F238E27FC236}">
                <a16:creationId xmlns:a16="http://schemas.microsoft.com/office/drawing/2014/main" id="{77EFE73C-0545-4BBB-8B28-70FD986B6E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93924" name="Text Box 4">
            <a:extLst>
              <a:ext uri="{FF2B5EF4-FFF2-40B4-BE49-F238E27FC236}">
                <a16:creationId xmlns:a16="http://schemas.microsoft.com/office/drawing/2014/main" id="{0ADD36A3-B379-4A11-A33C-9FA5AE85D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93925" name="Text Box 5">
            <a:extLst>
              <a:ext uri="{FF2B5EF4-FFF2-40B4-BE49-F238E27FC236}">
                <a16:creationId xmlns:a16="http://schemas.microsoft.com/office/drawing/2014/main" id="{7D1E12A8-B018-4F4B-B5DF-DFCD72E97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93926" name="Text Box 6">
            <a:extLst>
              <a:ext uri="{FF2B5EF4-FFF2-40B4-BE49-F238E27FC236}">
                <a16:creationId xmlns:a16="http://schemas.microsoft.com/office/drawing/2014/main" id="{B5AE60CB-B67D-4871-B225-FD4B0F03A3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93927" name="Text Box 7">
            <a:extLst>
              <a:ext uri="{FF2B5EF4-FFF2-40B4-BE49-F238E27FC236}">
                <a16:creationId xmlns:a16="http://schemas.microsoft.com/office/drawing/2014/main" id="{76D38A21-7A56-4602-968B-EE3F719E13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93928" name="Line 8">
            <a:extLst>
              <a:ext uri="{FF2B5EF4-FFF2-40B4-BE49-F238E27FC236}">
                <a16:creationId xmlns:a16="http://schemas.microsoft.com/office/drawing/2014/main" id="{B975F676-D38F-417B-9723-65AA42CCBB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29" name="Line 9">
            <a:extLst>
              <a:ext uri="{FF2B5EF4-FFF2-40B4-BE49-F238E27FC236}">
                <a16:creationId xmlns:a16="http://schemas.microsoft.com/office/drawing/2014/main" id="{7AF85BDB-EE78-4560-A023-71816BB510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30" name="Line 10">
            <a:extLst>
              <a:ext uri="{FF2B5EF4-FFF2-40B4-BE49-F238E27FC236}">
                <a16:creationId xmlns:a16="http://schemas.microsoft.com/office/drawing/2014/main" id="{86535F94-F956-43F8-A13C-094D36BA74B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31" name="Line 11">
            <a:extLst>
              <a:ext uri="{FF2B5EF4-FFF2-40B4-BE49-F238E27FC236}">
                <a16:creationId xmlns:a16="http://schemas.microsoft.com/office/drawing/2014/main" id="{9CAFDF1F-9571-4F2B-B84B-91DDA14A4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32" name="Text Box 12">
            <a:extLst>
              <a:ext uri="{FF2B5EF4-FFF2-40B4-BE49-F238E27FC236}">
                <a16:creationId xmlns:a16="http://schemas.microsoft.com/office/drawing/2014/main" id="{89185F6C-750F-48AB-B73D-6E567E086B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treatment for GCA?</a:t>
            </a: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FFFF99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FF99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FFFF99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FF99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treatment with megadose IV steroids</a:t>
            </a:r>
            <a:endParaRPr lang="en-US" altLang="en-US" sz="1600" i="1">
              <a:solidFill>
                <a:srgbClr val="FFFF99"/>
              </a:solidFill>
            </a:endParaRPr>
          </a:p>
        </p:txBody>
      </p:sp>
      <p:sp>
        <p:nvSpPr>
          <p:cNvPr id="593933" name="Slide Number Placeholder 1">
            <a:extLst>
              <a:ext uri="{FF2B5EF4-FFF2-40B4-BE49-F238E27FC236}">
                <a16:creationId xmlns:a16="http://schemas.microsoft.com/office/drawing/2014/main" id="{2C9C50B2-644B-482A-BF95-2270A17774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6894E9F-EE22-4B60-9AD3-CEFECE12F74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226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16B5956-B95F-4930-91D9-D6842D6CBB99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1" name="Text Box 3">
            <a:extLst>
              <a:ext uri="{FF2B5EF4-FFF2-40B4-BE49-F238E27FC236}">
                <a16:creationId xmlns:a16="http://schemas.microsoft.com/office/drawing/2014/main" id="{E6079538-1D5B-4145-B555-329D9E8D3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95972" name="Text Box 4">
            <a:extLst>
              <a:ext uri="{FF2B5EF4-FFF2-40B4-BE49-F238E27FC236}">
                <a16:creationId xmlns:a16="http://schemas.microsoft.com/office/drawing/2014/main" id="{F50325D5-FBD7-4D0A-B813-87B65CB87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95973" name="Text Box 5">
            <a:extLst>
              <a:ext uri="{FF2B5EF4-FFF2-40B4-BE49-F238E27FC236}">
                <a16:creationId xmlns:a16="http://schemas.microsoft.com/office/drawing/2014/main" id="{F892FFD1-0164-4FC2-A082-3E2E89214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95974" name="Text Box 6">
            <a:extLst>
              <a:ext uri="{FF2B5EF4-FFF2-40B4-BE49-F238E27FC236}">
                <a16:creationId xmlns:a16="http://schemas.microsoft.com/office/drawing/2014/main" id="{AB45777B-2569-47BA-94E4-7A8514BD40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95975" name="Text Box 7">
            <a:extLst>
              <a:ext uri="{FF2B5EF4-FFF2-40B4-BE49-F238E27FC236}">
                <a16:creationId xmlns:a16="http://schemas.microsoft.com/office/drawing/2014/main" id="{AEFEF5DA-95C5-4C72-B72D-D681C7BAD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95976" name="Line 8">
            <a:extLst>
              <a:ext uri="{FF2B5EF4-FFF2-40B4-BE49-F238E27FC236}">
                <a16:creationId xmlns:a16="http://schemas.microsoft.com/office/drawing/2014/main" id="{490D0A28-3237-4ED4-B95F-B2052D364C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977" name="Line 9">
            <a:extLst>
              <a:ext uri="{FF2B5EF4-FFF2-40B4-BE49-F238E27FC236}">
                <a16:creationId xmlns:a16="http://schemas.microsoft.com/office/drawing/2014/main" id="{E4582CDB-3BB3-4F21-8273-40C337AA62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978" name="Line 10">
            <a:extLst>
              <a:ext uri="{FF2B5EF4-FFF2-40B4-BE49-F238E27FC236}">
                <a16:creationId xmlns:a16="http://schemas.microsoft.com/office/drawing/2014/main" id="{50D758D9-AC03-4462-8099-37142068329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979" name="Line 11">
            <a:extLst>
              <a:ext uri="{FF2B5EF4-FFF2-40B4-BE49-F238E27FC236}">
                <a16:creationId xmlns:a16="http://schemas.microsoft.com/office/drawing/2014/main" id="{5ED8A188-89F2-4AEF-8794-5B2E28EE001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980" name="Text Box 12">
            <a:extLst>
              <a:ext uri="{FF2B5EF4-FFF2-40B4-BE49-F238E27FC236}">
                <a16:creationId xmlns:a16="http://schemas.microsoft.com/office/drawing/2014/main" id="{0C7B2C5A-CFED-4BC9-8F34-8A9075E13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treatment for GCA?</a:t>
            </a: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FF99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FFFF99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FF99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treatment with megadose IV steroids</a:t>
            </a:r>
            <a:endParaRPr lang="en-US" altLang="en-US" sz="1600" i="1">
              <a:solidFill>
                <a:srgbClr val="FFFF99"/>
              </a:solidFill>
            </a:endParaRPr>
          </a:p>
        </p:txBody>
      </p:sp>
      <p:sp>
        <p:nvSpPr>
          <p:cNvPr id="595981" name="Slide Number Placeholder 1">
            <a:extLst>
              <a:ext uri="{FF2B5EF4-FFF2-40B4-BE49-F238E27FC236}">
                <a16:creationId xmlns:a16="http://schemas.microsoft.com/office/drawing/2014/main" id="{FF38B832-AD14-4F16-A2B7-C7F6F90B3E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32DDAC1-97FF-4700-8A97-14558175008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227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385C11E-D9EC-4985-99F1-94F101CE2F7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019" name="Text Box 3">
            <a:extLst>
              <a:ext uri="{FF2B5EF4-FFF2-40B4-BE49-F238E27FC236}">
                <a16:creationId xmlns:a16="http://schemas.microsoft.com/office/drawing/2014/main" id="{49F319C2-3B03-4959-939B-E7F51B55E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598020" name="Text Box 4">
            <a:extLst>
              <a:ext uri="{FF2B5EF4-FFF2-40B4-BE49-F238E27FC236}">
                <a16:creationId xmlns:a16="http://schemas.microsoft.com/office/drawing/2014/main" id="{962FEDF0-1725-4CF5-B00B-D4CA533F7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598021" name="Text Box 5">
            <a:extLst>
              <a:ext uri="{FF2B5EF4-FFF2-40B4-BE49-F238E27FC236}">
                <a16:creationId xmlns:a16="http://schemas.microsoft.com/office/drawing/2014/main" id="{4D3571A4-00D8-4B8C-B6D7-34C406129B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598022" name="Text Box 6">
            <a:extLst>
              <a:ext uri="{FF2B5EF4-FFF2-40B4-BE49-F238E27FC236}">
                <a16:creationId xmlns:a16="http://schemas.microsoft.com/office/drawing/2014/main" id="{7514E078-C3C8-4C21-91C8-520620CD7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598023" name="Text Box 7">
            <a:extLst>
              <a:ext uri="{FF2B5EF4-FFF2-40B4-BE49-F238E27FC236}">
                <a16:creationId xmlns:a16="http://schemas.microsoft.com/office/drawing/2014/main" id="{B31F0E05-2332-4B7B-BC78-314DF548B5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598024" name="Line 8">
            <a:extLst>
              <a:ext uri="{FF2B5EF4-FFF2-40B4-BE49-F238E27FC236}">
                <a16:creationId xmlns:a16="http://schemas.microsoft.com/office/drawing/2014/main" id="{C7183C31-1B0F-4881-A5A2-FB5B06601C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8025" name="Line 9">
            <a:extLst>
              <a:ext uri="{FF2B5EF4-FFF2-40B4-BE49-F238E27FC236}">
                <a16:creationId xmlns:a16="http://schemas.microsoft.com/office/drawing/2014/main" id="{F2172AFC-1AA8-40AF-B11C-17DC62CED9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8026" name="Line 10">
            <a:extLst>
              <a:ext uri="{FF2B5EF4-FFF2-40B4-BE49-F238E27FC236}">
                <a16:creationId xmlns:a16="http://schemas.microsoft.com/office/drawing/2014/main" id="{79103775-CBB4-4DA9-9151-0890D807647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8027" name="Line 11">
            <a:extLst>
              <a:ext uri="{FF2B5EF4-FFF2-40B4-BE49-F238E27FC236}">
                <a16:creationId xmlns:a16="http://schemas.microsoft.com/office/drawing/2014/main" id="{3E96D8BF-40A3-479A-9D09-501D9E8FF59B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8028" name="Text Box 12">
            <a:extLst>
              <a:ext uri="{FF2B5EF4-FFF2-40B4-BE49-F238E27FC236}">
                <a16:creationId xmlns:a16="http://schemas.microsoft.com/office/drawing/2014/main" id="{71C28652-2475-4E58-ACDD-368DC5750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treatment for GCA?</a:t>
            </a: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FFFF99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FF99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treatment with megadose IV steroids</a:t>
            </a:r>
            <a:endParaRPr lang="en-US" altLang="en-US" sz="1600" i="1">
              <a:solidFill>
                <a:srgbClr val="FFFF99"/>
              </a:solidFill>
            </a:endParaRPr>
          </a:p>
        </p:txBody>
      </p:sp>
      <p:sp>
        <p:nvSpPr>
          <p:cNvPr id="598029" name="Slide Number Placeholder 1">
            <a:extLst>
              <a:ext uri="{FF2B5EF4-FFF2-40B4-BE49-F238E27FC236}">
                <a16:creationId xmlns:a16="http://schemas.microsoft.com/office/drawing/2014/main" id="{BB1E938D-EF70-4986-9F0B-65BC4CB907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4CADA9A-6CA0-4552-B3FC-8534DC7F93C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228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EC0E170-25E0-4DCF-ACBB-020C06B4B31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067" name="Text Box 3">
            <a:extLst>
              <a:ext uri="{FF2B5EF4-FFF2-40B4-BE49-F238E27FC236}">
                <a16:creationId xmlns:a16="http://schemas.microsoft.com/office/drawing/2014/main" id="{3EBF57A5-5A70-419A-BBE7-379F49B30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00068" name="Text Box 4">
            <a:extLst>
              <a:ext uri="{FF2B5EF4-FFF2-40B4-BE49-F238E27FC236}">
                <a16:creationId xmlns:a16="http://schemas.microsoft.com/office/drawing/2014/main" id="{59BA4BFA-23FA-4DA8-B5AD-C44FCB29E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00069" name="Text Box 5">
            <a:extLst>
              <a:ext uri="{FF2B5EF4-FFF2-40B4-BE49-F238E27FC236}">
                <a16:creationId xmlns:a16="http://schemas.microsoft.com/office/drawing/2014/main" id="{B447D55D-270A-441B-BA4B-423AED8E6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00070" name="Text Box 6">
            <a:extLst>
              <a:ext uri="{FF2B5EF4-FFF2-40B4-BE49-F238E27FC236}">
                <a16:creationId xmlns:a16="http://schemas.microsoft.com/office/drawing/2014/main" id="{D0E843CC-3917-48F8-89E1-79CB28350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00071" name="Text Box 7">
            <a:extLst>
              <a:ext uri="{FF2B5EF4-FFF2-40B4-BE49-F238E27FC236}">
                <a16:creationId xmlns:a16="http://schemas.microsoft.com/office/drawing/2014/main" id="{7778FF49-F96D-43D8-93EA-6CCAAF405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00072" name="Line 8">
            <a:extLst>
              <a:ext uri="{FF2B5EF4-FFF2-40B4-BE49-F238E27FC236}">
                <a16:creationId xmlns:a16="http://schemas.microsoft.com/office/drawing/2014/main" id="{50ADF91C-B19D-4766-863E-26B9F55061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0073" name="Line 9">
            <a:extLst>
              <a:ext uri="{FF2B5EF4-FFF2-40B4-BE49-F238E27FC236}">
                <a16:creationId xmlns:a16="http://schemas.microsoft.com/office/drawing/2014/main" id="{41DC5DD0-FCD4-4779-9798-4A510735E9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0074" name="Line 10">
            <a:extLst>
              <a:ext uri="{FF2B5EF4-FFF2-40B4-BE49-F238E27FC236}">
                <a16:creationId xmlns:a16="http://schemas.microsoft.com/office/drawing/2014/main" id="{E0E730A9-88CB-4CB8-9DF8-678EBD8BCA4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0075" name="Line 11">
            <a:extLst>
              <a:ext uri="{FF2B5EF4-FFF2-40B4-BE49-F238E27FC236}">
                <a16:creationId xmlns:a16="http://schemas.microsoft.com/office/drawing/2014/main" id="{976A9D13-A1E5-4ED1-B9CD-5F95D09ED9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0076" name="Text Box 12">
            <a:extLst>
              <a:ext uri="{FF2B5EF4-FFF2-40B4-BE49-F238E27FC236}">
                <a16:creationId xmlns:a16="http://schemas.microsoft.com/office/drawing/2014/main" id="{2200F284-F3BE-448E-9C3D-32D5703717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treatment for GCA?</a:t>
            </a: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FF99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treatment with megadose IV steroids</a:t>
            </a:r>
            <a:endParaRPr lang="en-US" altLang="en-US" sz="1600" i="1">
              <a:solidFill>
                <a:srgbClr val="FFFF99"/>
              </a:solidFill>
            </a:endParaRPr>
          </a:p>
        </p:txBody>
      </p:sp>
      <p:sp>
        <p:nvSpPr>
          <p:cNvPr id="600077" name="Slide Number Placeholder 1">
            <a:extLst>
              <a:ext uri="{FF2B5EF4-FFF2-40B4-BE49-F238E27FC236}">
                <a16:creationId xmlns:a16="http://schemas.microsoft.com/office/drawing/2014/main" id="{3F0C97D9-2F75-48FD-B37E-882089E38E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99FF457-C686-4AD1-9E98-B67465D7461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229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923955-C474-4DDC-B063-22DF91BF599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7" name="Text Box 3">
            <a:extLst>
              <a:ext uri="{FF2B5EF4-FFF2-40B4-BE49-F238E27FC236}">
                <a16:creationId xmlns:a16="http://schemas.microsoft.com/office/drawing/2014/main" id="{D572D8F7-EA91-4CD5-A019-FEDF29B85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10948" name="Text Box 4">
            <a:extLst>
              <a:ext uri="{FF2B5EF4-FFF2-40B4-BE49-F238E27FC236}">
                <a16:creationId xmlns:a16="http://schemas.microsoft.com/office/drawing/2014/main" id="{8B917CC3-CFA9-4D3D-8693-D8FD733ED1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10949" name="Text Box 5">
            <a:extLst>
              <a:ext uri="{FF2B5EF4-FFF2-40B4-BE49-F238E27FC236}">
                <a16:creationId xmlns:a16="http://schemas.microsoft.com/office/drawing/2014/main" id="{5666525B-D7F8-4727-B831-2199AAF02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(AAION)</a:t>
            </a:r>
          </a:p>
        </p:txBody>
      </p:sp>
      <p:sp>
        <p:nvSpPr>
          <p:cNvPr id="210950" name="Text Box 6">
            <a:extLst>
              <a:ext uri="{FF2B5EF4-FFF2-40B4-BE49-F238E27FC236}">
                <a16:creationId xmlns:a16="http://schemas.microsoft.com/office/drawing/2014/main" id="{E4F574D6-982C-4257-A757-59D9C7FC0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(NAION)</a:t>
            </a:r>
          </a:p>
        </p:txBody>
      </p:sp>
      <p:sp>
        <p:nvSpPr>
          <p:cNvPr id="210951" name="Text Box 7">
            <a:extLst>
              <a:ext uri="{FF2B5EF4-FFF2-40B4-BE49-F238E27FC236}">
                <a16:creationId xmlns:a16="http://schemas.microsoft.com/office/drawing/2014/main" id="{5427B7F5-EB39-4461-B14D-CBC3D645E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(PION)</a:t>
            </a:r>
          </a:p>
        </p:txBody>
      </p:sp>
      <p:sp>
        <p:nvSpPr>
          <p:cNvPr id="210952" name="Line 8">
            <a:extLst>
              <a:ext uri="{FF2B5EF4-FFF2-40B4-BE49-F238E27FC236}">
                <a16:creationId xmlns:a16="http://schemas.microsoft.com/office/drawing/2014/main" id="{5E89C376-115E-4FEB-AB5E-A9670AEF0B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53" name="Line 9">
            <a:extLst>
              <a:ext uri="{FF2B5EF4-FFF2-40B4-BE49-F238E27FC236}">
                <a16:creationId xmlns:a16="http://schemas.microsoft.com/office/drawing/2014/main" id="{532F8822-3B66-4252-AD87-1263B05F03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54" name="Line 10">
            <a:extLst>
              <a:ext uri="{FF2B5EF4-FFF2-40B4-BE49-F238E27FC236}">
                <a16:creationId xmlns:a16="http://schemas.microsoft.com/office/drawing/2014/main" id="{D7362B1F-6C2D-41C4-A9AB-69643CD67C8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55" name="Line 11">
            <a:extLst>
              <a:ext uri="{FF2B5EF4-FFF2-40B4-BE49-F238E27FC236}">
                <a16:creationId xmlns:a16="http://schemas.microsoft.com/office/drawing/2014/main" id="{CA7A9C60-E768-41CC-A55D-F9536E96733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56" name="Slide Number Placeholder 1">
            <a:extLst>
              <a:ext uri="{FF2B5EF4-FFF2-40B4-BE49-F238E27FC236}">
                <a16:creationId xmlns:a16="http://schemas.microsoft.com/office/drawing/2014/main" id="{C6158A57-EF6E-487F-9138-723283D71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A4B1E78-6528-45B0-A2E3-03D1F8CE642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23</a:t>
            </a:fld>
            <a:endParaRPr lang="en-US" altLang="en-US" sz="100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C3F5399-FAEE-4977-8697-98F4811BE0C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15" name="Text Box 3">
            <a:extLst>
              <a:ext uri="{FF2B5EF4-FFF2-40B4-BE49-F238E27FC236}">
                <a16:creationId xmlns:a16="http://schemas.microsoft.com/office/drawing/2014/main" id="{B3069BA0-86EC-4F6C-A3B6-F7EDE61C22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02116" name="Text Box 4">
            <a:extLst>
              <a:ext uri="{FF2B5EF4-FFF2-40B4-BE49-F238E27FC236}">
                <a16:creationId xmlns:a16="http://schemas.microsoft.com/office/drawing/2014/main" id="{50AE8BDC-FC0A-42D7-BAD3-C75471F8F4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02117" name="Text Box 5">
            <a:extLst>
              <a:ext uri="{FF2B5EF4-FFF2-40B4-BE49-F238E27FC236}">
                <a16:creationId xmlns:a16="http://schemas.microsoft.com/office/drawing/2014/main" id="{7F271F45-E344-4C6E-B636-DA4C3B592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02118" name="Text Box 6">
            <a:extLst>
              <a:ext uri="{FF2B5EF4-FFF2-40B4-BE49-F238E27FC236}">
                <a16:creationId xmlns:a16="http://schemas.microsoft.com/office/drawing/2014/main" id="{943F8C4C-B883-4526-A8BE-2CEC590121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02119" name="Text Box 7">
            <a:extLst>
              <a:ext uri="{FF2B5EF4-FFF2-40B4-BE49-F238E27FC236}">
                <a16:creationId xmlns:a16="http://schemas.microsoft.com/office/drawing/2014/main" id="{9ABAB871-C4E4-4953-87C3-D9707F6D1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02120" name="Line 8">
            <a:extLst>
              <a:ext uri="{FF2B5EF4-FFF2-40B4-BE49-F238E27FC236}">
                <a16:creationId xmlns:a16="http://schemas.microsoft.com/office/drawing/2014/main" id="{DC8D11D5-0786-4649-A99C-1253C51748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2121" name="Line 9">
            <a:extLst>
              <a:ext uri="{FF2B5EF4-FFF2-40B4-BE49-F238E27FC236}">
                <a16:creationId xmlns:a16="http://schemas.microsoft.com/office/drawing/2014/main" id="{A94A0743-139A-4369-A506-EB6E29324C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2122" name="Line 10">
            <a:extLst>
              <a:ext uri="{FF2B5EF4-FFF2-40B4-BE49-F238E27FC236}">
                <a16:creationId xmlns:a16="http://schemas.microsoft.com/office/drawing/2014/main" id="{3EBFFE28-819B-4E77-88A6-0D6352BDCA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2123" name="Line 11">
            <a:extLst>
              <a:ext uri="{FF2B5EF4-FFF2-40B4-BE49-F238E27FC236}">
                <a16:creationId xmlns:a16="http://schemas.microsoft.com/office/drawing/2014/main" id="{EAF70BC3-D780-45F8-A893-0F5CA41BC1C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2124" name="Text Box 12">
            <a:extLst>
              <a:ext uri="{FF2B5EF4-FFF2-40B4-BE49-F238E27FC236}">
                <a16:creationId xmlns:a16="http://schemas.microsoft.com/office/drawing/2014/main" id="{9812D18A-33DB-47B3-A6F3-CCBCB7F6C7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treatment for GCA?</a:t>
            </a: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FF99"/>
                </a:solidFill>
              </a:rPr>
              <a:t>treatment with megadose IV steroids</a:t>
            </a:r>
            <a:endParaRPr lang="en-US" altLang="en-US" sz="1600" i="1">
              <a:solidFill>
                <a:srgbClr val="FFFF99"/>
              </a:solidFill>
            </a:endParaRPr>
          </a:p>
        </p:txBody>
      </p:sp>
      <p:sp>
        <p:nvSpPr>
          <p:cNvPr id="602125" name="Slide Number Placeholder 1">
            <a:extLst>
              <a:ext uri="{FF2B5EF4-FFF2-40B4-BE49-F238E27FC236}">
                <a16:creationId xmlns:a16="http://schemas.microsoft.com/office/drawing/2014/main" id="{4273142A-5339-4726-B8A7-2FD48B7122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7FD9BDA-6E6B-4989-97DD-2018597CD9B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230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9931D4D-04A1-4796-A2D4-FB12D14E4A4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63" name="Text Box 3">
            <a:extLst>
              <a:ext uri="{FF2B5EF4-FFF2-40B4-BE49-F238E27FC236}">
                <a16:creationId xmlns:a16="http://schemas.microsoft.com/office/drawing/2014/main" id="{D849B9EB-3B41-4829-A1BE-A445F255BE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04164" name="Text Box 4">
            <a:extLst>
              <a:ext uri="{FF2B5EF4-FFF2-40B4-BE49-F238E27FC236}">
                <a16:creationId xmlns:a16="http://schemas.microsoft.com/office/drawing/2014/main" id="{38023812-7BB5-4155-949A-FF0A29EEB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04165" name="Text Box 5">
            <a:extLst>
              <a:ext uri="{FF2B5EF4-FFF2-40B4-BE49-F238E27FC236}">
                <a16:creationId xmlns:a16="http://schemas.microsoft.com/office/drawing/2014/main" id="{426278BD-3BB9-499D-9EC0-205B8298A9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04166" name="Text Box 6">
            <a:extLst>
              <a:ext uri="{FF2B5EF4-FFF2-40B4-BE49-F238E27FC236}">
                <a16:creationId xmlns:a16="http://schemas.microsoft.com/office/drawing/2014/main" id="{DB31272A-F10D-4E24-A230-78A99584F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04167" name="Text Box 7">
            <a:extLst>
              <a:ext uri="{FF2B5EF4-FFF2-40B4-BE49-F238E27FC236}">
                <a16:creationId xmlns:a16="http://schemas.microsoft.com/office/drawing/2014/main" id="{3DC1CAA5-504B-4013-92B2-6486EA4523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04168" name="Line 8">
            <a:extLst>
              <a:ext uri="{FF2B5EF4-FFF2-40B4-BE49-F238E27FC236}">
                <a16:creationId xmlns:a16="http://schemas.microsoft.com/office/drawing/2014/main" id="{0FCDC1C0-31C1-4500-A9E6-158285FA1B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169" name="Line 9">
            <a:extLst>
              <a:ext uri="{FF2B5EF4-FFF2-40B4-BE49-F238E27FC236}">
                <a16:creationId xmlns:a16="http://schemas.microsoft.com/office/drawing/2014/main" id="{69BC9EA7-5DB3-4062-BD55-742D0D3C67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170" name="Line 10">
            <a:extLst>
              <a:ext uri="{FF2B5EF4-FFF2-40B4-BE49-F238E27FC236}">
                <a16:creationId xmlns:a16="http://schemas.microsoft.com/office/drawing/2014/main" id="{470C518B-E706-4BAF-BBCB-D4C931CBB07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171" name="Line 11">
            <a:extLst>
              <a:ext uri="{FF2B5EF4-FFF2-40B4-BE49-F238E27FC236}">
                <a16:creationId xmlns:a16="http://schemas.microsoft.com/office/drawing/2014/main" id="{E6242C9F-B4E4-4265-ADCE-9A08DEA4DF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172" name="Text Box 12">
            <a:extLst>
              <a:ext uri="{FF2B5EF4-FFF2-40B4-BE49-F238E27FC236}">
                <a16:creationId xmlns:a16="http://schemas.microsoft.com/office/drawing/2014/main" id="{73DCC43C-06FE-4D99-B28E-03E5C1EEED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treatment for GCA?</a:t>
            </a: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treatment with megadose IV steroids</a:t>
            </a:r>
            <a:endParaRPr lang="en-US" altLang="en-US" sz="1600" i="1">
              <a:solidFill>
                <a:srgbClr val="0000FF"/>
              </a:solidFill>
            </a:endParaRPr>
          </a:p>
        </p:txBody>
      </p:sp>
      <p:sp>
        <p:nvSpPr>
          <p:cNvPr id="604173" name="Slide Number Placeholder 1">
            <a:extLst>
              <a:ext uri="{FF2B5EF4-FFF2-40B4-BE49-F238E27FC236}">
                <a16:creationId xmlns:a16="http://schemas.microsoft.com/office/drawing/2014/main" id="{AC92543A-0719-4792-A106-71C3793C8A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0FD5C1F-7C5C-43CE-B1A8-21A57363BF0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231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3A30D7B-CCE3-4FE3-913F-78BE4DB43559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11" name="Text Box 3">
            <a:extLst>
              <a:ext uri="{FF2B5EF4-FFF2-40B4-BE49-F238E27FC236}">
                <a16:creationId xmlns:a16="http://schemas.microsoft.com/office/drawing/2014/main" id="{80BAC81F-1F0B-4CD6-B27F-0D5D0A75D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 dirty="0">
                <a:solidFill>
                  <a:srgbClr val="0000FF"/>
                </a:solidFill>
              </a:rPr>
              <a:t>Ischemic</a:t>
            </a:r>
            <a:r>
              <a:rPr lang="en-US" altLang="en-US" sz="2800" dirty="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/>
              <a:t>Neuropathy</a:t>
            </a:r>
          </a:p>
        </p:txBody>
      </p:sp>
      <p:sp>
        <p:nvSpPr>
          <p:cNvPr id="606212" name="Text Box 4">
            <a:extLst>
              <a:ext uri="{FF2B5EF4-FFF2-40B4-BE49-F238E27FC236}">
                <a16:creationId xmlns:a16="http://schemas.microsoft.com/office/drawing/2014/main" id="{61BFDDDD-3840-4A05-8F71-8F16B64F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06213" name="Text Box 5">
            <a:extLst>
              <a:ext uri="{FF2B5EF4-FFF2-40B4-BE49-F238E27FC236}">
                <a16:creationId xmlns:a16="http://schemas.microsoft.com/office/drawing/2014/main" id="{84351946-B97F-444A-AC06-004B3CB0A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06214" name="Text Box 6">
            <a:extLst>
              <a:ext uri="{FF2B5EF4-FFF2-40B4-BE49-F238E27FC236}">
                <a16:creationId xmlns:a16="http://schemas.microsoft.com/office/drawing/2014/main" id="{EFA65CAA-5C4D-444F-BD9D-CF5F45CF83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06215" name="Text Box 7">
            <a:extLst>
              <a:ext uri="{FF2B5EF4-FFF2-40B4-BE49-F238E27FC236}">
                <a16:creationId xmlns:a16="http://schemas.microsoft.com/office/drawing/2014/main" id="{349786F8-1ABA-46F0-8278-74AE8DD63C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06216" name="Line 8">
            <a:extLst>
              <a:ext uri="{FF2B5EF4-FFF2-40B4-BE49-F238E27FC236}">
                <a16:creationId xmlns:a16="http://schemas.microsoft.com/office/drawing/2014/main" id="{14187D5C-7136-4964-9A0E-7AB12AD875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6217" name="Line 9">
            <a:extLst>
              <a:ext uri="{FF2B5EF4-FFF2-40B4-BE49-F238E27FC236}">
                <a16:creationId xmlns:a16="http://schemas.microsoft.com/office/drawing/2014/main" id="{D6BC075B-3BFF-4BB2-9D90-4433A68FAC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6218" name="Line 10">
            <a:extLst>
              <a:ext uri="{FF2B5EF4-FFF2-40B4-BE49-F238E27FC236}">
                <a16:creationId xmlns:a16="http://schemas.microsoft.com/office/drawing/2014/main" id="{53A70A0D-DAF5-48E6-869A-472EF66FD10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6219" name="Line 11">
            <a:extLst>
              <a:ext uri="{FF2B5EF4-FFF2-40B4-BE49-F238E27FC236}">
                <a16:creationId xmlns:a16="http://schemas.microsoft.com/office/drawing/2014/main" id="{E74257D8-3806-48D7-8D47-9027D538E9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6220" name="Text Box 12">
            <a:extLst>
              <a:ext uri="{FF2B5EF4-FFF2-40B4-BE49-F238E27FC236}">
                <a16:creationId xmlns:a16="http://schemas.microsoft.com/office/drawing/2014/main" id="{2F6C6296-AE5D-4CA5-B0E6-CAD5464185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06221" name="Text Box 13">
            <a:extLst>
              <a:ext uri="{FF2B5EF4-FFF2-40B4-BE49-F238E27FC236}">
                <a16:creationId xmlns:a16="http://schemas.microsoft.com/office/drawing/2014/main" id="{35C9B39E-606C-48E4-93E7-8AD05B39B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4995863"/>
            <a:ext cx="6159500" cy="1195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/>
                </a:solidFill>
              </a:rPr>
              <a:t>How much improvement in vision can be expected with treatment?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Little, if any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is the purpose of treatment, then?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To prevent vision loss in the fellow eye</a:t>
            </a:r>
          </a:p>
        </p:txBody>
      </p:sp>
      <p:sp>
        <p:nvSpPr>
          <p:cNvPr id="606222" name="Slide Number Placeholder 1">
            <a:extLst>
              <a:ext uri="{FF2B5EF4-FFF2-40B4-BE49-F238E27FC236}">
                <a16:creationId xmlns:a16="http://schemas.microsoft.com/office/drawing/2014/main" id="{CB30EF38-9BFC-47CF-945E-54B30B093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04A150A-1385-48C3-B5D1-C5E8F215629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232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157A86F-3AB8-4383-B20C-031A6D2B111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59" name="Text Box 3">
            <a:extLst>
              <a:ext uri="{FF2B5EF4-FFF2-40B4-BE49-F238E27FC236}">
                <a16:creationId xmlns:a16="http://schemas.microsoft.com/office/drawing/2014/main" id="{40B49F25-E8EC-4829-A879-910F2EF0C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08260" name="Text Box 4">
            <a:extLst>
              <a:ext uri="{FF2B5EF4-FFF2-40B4-BE49-F238E27FC236}">
                <a16:creationId xmlns:a16="http://schemas.microsoft.com/office/drawing/2014/main" id="{D83F7493-59EE-494F-A94E-6301B760D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08261" name="Text Box 5">
            <a:extLst>
              <a:ext uri="{FF2B5EF4-FFF2-40B4-BE49-F238E27FC236}">
                <a16:creationId xmlns:a16="http://schemas.microsoft.com/office/drawing/2014/main" id="{198E7810-CE6B-4678-8323-64778F25A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08262" name="Text Box 6">
            <a:extLst>
              <a:ext uri="{FF2B5EF4-FFF2-40B4-BE49-F238E27FC236}">
                <a16:creationId xmlns:a16="http://schemas.microsoft.com/office/drawing/2014/main" id="{66C7F6E6-2688-4DEE-BBDE-5A03DB6392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08263" name="Text Box 7">
            <a:extLst>
              <a:ext uri="{FF2B5EF4-FFF2-40B4-BE49-F238E27FC236}">
                <a16:creationId xmlns:a16="http://schemas.microsoft.com/office/drawing/2014/main" id="{EBCAD505-1040-40AB-9B04-77299D97C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08264" name="Line 8">
            <a:extLst>
              <a:ext uri="{FF2B5EF4-FFF2-40B4-BE49-F238E27FC236}">
                <a16:creationId xmlns:a16="http://schemas.microsoft.com/office/drawing/2014/main" id="{26B59812-4524-4BAB-B1DC-D024889C9B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8265" name="Line 9">
            <a:extLst>
              <a:ext uri="{FF2B5EF4-FFF2-40B4-BE49-F238E27FC236}">
                <a16:creationId xmlns:a16="http://schemas.microsoft.com/office/drawing/2014/main" id="{B4400599-2F15-4B20-A4E8-B519FDD26F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8266" name="Line 10">
            <a:extLst>
              <a:ext uri="{FF2B5EF4-FFF2-40B4-BE49-F238E27FC236}">
                <a16:creationId xmlns:a16="http://schemas.microsoft.com/office/drawing/2014/main" id="{8236D6D3-C4EC-4C08-AA64-F6750B5A7D4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8267" name="Line 11">
            <a:extLst>
              <a:ext uri="{FF2B5EF4-FFF2-40B4-BE49-F238E27FC236}">
                <a16:creationId xmlns:a16="http://schemas.microsoft.com/office/drawing/2014/main" id="{EDCD77AA-59F9-426C-BA40-C17DD92ECD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8268" name="Text Box 12">
            <a:extLst>
              <a:ext uri="{FF2B5EF4-FFF2-40B4-BE49-F238E27FC236}">
                <a16:creationId xmlns:a16="http://schemas.microsoft.com/office/drawing/2014/main" id="{14E14BD6-60AA-424A-8404-C1B5B5FF43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08269" name="Text Box 13">
            <a:extLst>
              <a:ext uri="{FF2B5EF4-FFF2-40B4-BE49-F238E27FC236}">
                <a16:creationId xmlns:a16="http://schemas.microsoft.com/office/drawing/2014/main" id="{EEB60FF3-8760-4071-977F-AFCA8C7275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4995863"/>
            <a:ext cx="6159500" cy="1195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/>
                </a:solidFill>
              </a:rPr>
              <a:t>How much improvement in vision can be expected with treatment?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Little, if any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is the purpose of treatment, then?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To prevent vision loss in the fellow eye</a:t>
            </a:r>
          </a:p>
        </p:txBody>
      </p:sp>
      <p:sp>
        <p:nvSpPr>
          <p:cNvPr id="608270" name="Slide Number Placeholder 1">
            <a:extLst>
              <a:ext uri="{FF2B5EF4-FFF2-40B4-BE49-F238E27FC236}">
                <a16:creationId xmlns:a16="http://schemas.microsoft.com/office/drawing/2014/main" id="{3B7748AF-558B-4939-964C-244BA95F74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1E4054E-2FD4-4769-9A91-0466BE07C30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233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B481E4D-7FB0-42E3-B464-177443FAEB1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307" name="Text Box 3">
            <a:extLst>
              <a:ext uri="{FF2B5EF4-FFF2-40B4-BE49-F238E27FC236}">
                <a16:creationId xmlns:a16="http://schemas.microsoft.com/office/drawing/2014/main" id="{F230D855-E53D-4677-B954-1AAE8EB84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10308" name="Text Box 4">
            <a:extLst>
              <a:ext uri="{FF2B5EF4-FFF2-40B4-BE49-F238E27FC236}">
                <a16:creationId xmlns:a16="http://schemas.microsoft.com/office/drawing/2014/main" id="{4710CA2A-FBB8-4860-BD8A-C75FC0A64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10309" name="Text Box 5">
            <a:extLst>
              <a:ext uri="{FF2B5EF4-FFF2-40B4-BE49-F238E27FC236}">
                <a16:creationId xmlns:a16="http://schemas.microsoft.com/office/drawing/2014/main" id="{5ECA6BCD-461E-4CFF-9E9D-82B2BA3884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10310" name="Text Box 6">
            <a:extLst>
              <a:ext uri="{FF2B5EF4-FFF2-40B4-BE49-F238E27FC236}">
                <a16:creationId xmlns:a16="http://schemas.microsoft.com/office/drawing/2014/main" id="{33BD75F4-C7A3-47C5-83ED-909105196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10311" name="Text Box 7">
            <a:extLst>
              <a:ext uri="{FF2B5EF4-FFF2-40B4-BE49-F238E27FC236}">
                <a16:creationId xmlns:a16="http://schemas.microsoft.com/office/drawing/2014/main" id="{68A8A8D7-29B2-4811-AFA6-40A6C3F3ED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10312" name="Line 8">
            <a:extLst>
              <a:ext uri="{FF2B5EF4-FFF2-40B4-BE49-F238E27FC236}">
                <a16:creationId xmlns:a16="http://schemas.microsoft.com/office/drawing/2014/main" id="{3DC80D76-D5FC-4861-BA0F-A50A955442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0313" name="Line 9">
            <a:extLst>
              <a:ext uri="{FF2B5EF4-FFF2-40B4-BE49-F238E27FC236}">
                <a16:creationId xmlns:a16="http://schemas.microsoft.com/office/drawing/2014/main" id="{B1A57CAB-5959-49D8-A6D1-F7925416BD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0314" name="Line 10">
            <a:extLst>
              <a:ext uri="{FF2B5EF4-FFF2-40B4-BE49-F238E27FC236}">
                <a16:creationId xmlns:a16="http://schemas.microsoft.com/office/drawing/2014/main" id="{9E08C946-ECF8-43E9-8F6F-2D713C30736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0315" name="Line 11">
            <a:extLst>
              <a:ext uri="{FF2B5EF4-FFF2-40B4-BE49-F238E27FC236}">
                <a16:creationId xmlns:a16="http://schemas.microsoft.com/office/drawing/2014/main" id="{CD9BFED4-A633-4116-B3F4-3E82330A73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0316" name="Text Box 12">
            <a:extLst>
              <a:ext uri="{FF2B5EF4-FFF2-40B4-BE49-F238E27FC236}">
                <a16:creationId xmlns:a16="http://schemas.microsoft.com/office/drawing/2014/main" id="{32759908-22FD-4229-992C-81E9EC5ED1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10317" name="Text Box 13">
            <a:extLst>
              <a:ext uri="{FF2B5EF4-FFF2-40B4-BE49-F238E27FC236}">
                <a16:creationId xmlns:a16="http://schemas.microsoft.com/office/drawing/2014/main" id="{8F90A379-E62A-4E7F-B2E9-4D3E1CDB56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4995863"/>
            <a:ext cx="6159500" cy="1195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/>
                </a:solidFill>
              </a:rPr>
              <a:t>How much improvement in vision can be expected with treatment?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Little, if any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/>
                </a:solidFill>
              </a:rPr>
              <a:t>What is the purpose of treatment, then?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To prevent vision loss in the fellow eye</a:t>
            </a:r>
          </a:p>
        </p:txBody>
      </p:sp>
      <p:sp>
        <p:nvSpPr>
          <p:cNvPr id="610318" name="Slide Number Placeholder 1">
            <a:extLst>
              <a:ext uri="{FF2B5EF4-FFF2-40B4-BE49-F238E27FC236}">
                <a16:creationId xmlns:a16="http://schemas.microsoft.com/office/drawing/2014/main" id="{801A92C9-8BE9-4C7C-9A6B-A23F5E56B5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818F2FF-0EBA-41F7-AFAF-F71DCF31570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234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B6A8823-320B-4D3C-A781-D2A92543570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55" name="Text Box 3">
            <a:extLst>
              <a:ext uri="{FF2B5EF4-FFF2-40B4-BE49-F238E27FC236}">
                <a16:creationId xmlns:a16="http://schemas.microsoft.com/office/drawing/2014/main" id="{934C99F5-F935-4CE6-B309-7DC19E96A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12356" name="Text Box 4">
            <a:extLst>
              <a:ext uri="{FF2B5EF4-FFF2-40B4-BE49-F238E27FC236}">
                <a16:creationId xmlns:a16="http://schemas.microsoft.com/office/drawing/2014/main" id="{BB53D641-92BB-47A1-A8EF-0917D7AED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12357" name="Text Box 5">
            <a:extLst>
              <a:ext uri="{FF2B5EF4-FFF2-40B4-BE49-F238E27FC236}">
                <a16:creationId xmlns:a16="http://schemas.microsoft.com/office/drawing/2014/main" id="{F014427B-7C74-4515-A66D-184C8159C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12358" name="Text Box 6">
            <a:extLst>
              <a:ext uri="{FF2B5EF4-FFF2-40B4-BE49-F238E27FC236}">
                <a16:creationId xmlns:a16="http://schemas.microsoft.com/office/drawing/2014/main" id="{9E67370E-E7C5-4052-86F1-5C1A90A61E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12359" name="Text Box 7">
            <a:extLst>
              <a:ext uri="{FF2B5EF4-FFF2-40B4-BE49-F238E27FC236}">
                <a16:creationId xmlns:a16="http://schemas.microsoft.com/office/drawing/2014/main" id="{04FF1DE8-94EA-4B8A-BAC8-1BBA8DDE13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12360" name="Line 8">
            <a:extLst>
              <a:ext uri="{FF2B5EF4-FFF2-40B4-BE49-F238E27FC236}">
                <a16:creationId xmlns:a16="http://schemas.microsoft.com/office/drawing/2014/main" id="{EECF227F-06D7-48ED-B383-E413AE897D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2361" name="Line 9">
            <a:extLst>
              <a:ext uri="{FF2B5EF4-FFF2-40B4-BE49-F238E27FC236}">
                <a16:creationId xmlns:a16="http://schemas.microsoft.com/office/drawing/2014/main" id="{A67FECF3-275C-43F1-BD7B-42347EC525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2362" name="Line 10">
            <a:extLst>
              <a:ext uri="{FF2B5EF4-FFF2-40B4-BE49-F238E27FC236}">
                <a16:creationId xmlns:a16="http://schemas.microsoft.com/office/drawing/2014/main" id="{7B5C348C-96FC-4889-B6E9-EF9F6D7FEB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2363" name="Line 11">
            <a:extLst>
              <a:ext uri="{FF2B5EF4-FFF2-40B4-BE49-F238E27FC236}">
                <a16:creationId xmlns:a16="http://schemas.microsoft.com/office/drawing/2014/main" id="{8DAE8319-193F-49DC-A9CE-A61C3DD57F3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2364" name="Text Box 12">
            <a:extLst>
              <a:ext uri="{FF2B5EF4-FFF2-40B4-BE49-F238E27FC236}">
                <a16:creationId xmlns:a16="http://schemas.microsoft.com/office/drawing/2014/main" id="{EE24BCED-1F7A-4AEF-9CD5-DA70C5BFD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12365" name="Text Box 13">
            <a:extLst>
              <a:ext uri="{FF2B5EF4-FFF2-40B4-BE49-F238E27FC236}">
                <a16:creationId xmlns:a16="http://schemas.microsoft.com/office/drawing/2014/main" id="{4B22580A-EF77-42BD-A45A-36D2CEB316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4995863"/>
            <a:ext cx="6159500" cy="1195387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/>
                </a:solidFill>
              </a:rPr>
              <a:t>How much improvement in vision can be expected with treatment?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Little, if any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/>
                </a:solidFill>
              </a:rPr>
              <a:t>What is the purpose of treatment, then?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To prevent vision loss in the fellow eye</a:t>
            </a:r>
          </a:p>
        </p:txBody>
      </p:sp>
      <p:sp>
        <p:nvSpPr>
          <p:cNvPr id="612366" name="Slide Number Placeholder 1">
            <a:extLst>
              <a:ext uri="{FF2B5EF4-FFF2-40B4-BE49-F238E27FC236}">
                <a16:creationId xmlns:a16="http://schemas.microsoft.com/office/drawing/2014/main" id="{F125ACC7-FE43-422A-A9D5-531BE7A115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A880CC4-4986-44A0-9BE8-78E94449FBC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235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0B531A9-162C-46EE-9142-24AE24730CE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03" name="Text Box 3">
            <a:extLst>
              <a:ext uri="{FF2B5EF4-FFF2-40B4-BE49-F238E27FC236}">
                <a16:creationId xmlns:a16="http://schemas.microsoft.com/office/drawing/2014/main" id="{0137F403-D0FB-463C-BBB4-B8C78AA9E2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14404" name="Text Box 4">
            <a:extLst>
              <a:ext uri="{FF2B5EF4-FFF2-40B4-BE49-F238E27FC236}">
                <a16:creationId xmlns:a16="http://schemas.microsoft.com/office/drawing/2014/main" id="{529CFB34-451D-4689-BEE5-6940DB0228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14405" name="Text Box 5">
            <a:extLst>
              <a:ext uri="{FF2B5EF4-FFF2-40B4-BE49-F238E27FC236}">
                <a16:creationId xmlns:a16="http://schemas.microsoft.com/office/drawing/2014/main" id="{8A365C2E-4F4E-4CBB-8ACF-83F954B45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14406" name="Text Box 6">
            <a:extLst>
              <a:ext uri="{FF2B5EF4-FFF2-40B4-BE49-F238E27FC236}">
                <a16:creationId xmlns:a16="http://schemas.microsoft.com/office/drawing/2014/main" id="{A84E6712-2AA1-4314-96A8-0033B31F4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14407" name="Text Box 7">
            <a:extLst>
              <a:ext uri="{FF2B5EF4-FFF2-40B4-BE49-F238E27FC236}">
                <a16:creationId xmlns:a16="http://schemas.microsoft.com/office/drawing/2014/main" id="{91A3C2D5-CF6F-49D7-A9A7-6C806E9B6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14408" name="Line 8">
            <a:extLst>
              <a:ext uri="{FF2B5EF4-FFF2-40B4-BE49-F238E27FC236}">
                <a16:creationId xmlns:a16="http://schemas.microsoft.com/office/drawing/2014/main" id="{D06EA528-7CA5-40A0-8C48-443ABE68D2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09" name="Line 9">
            <a:extLst>
              <a:ext uri="{FF2B5EF4-FFF2-40B4-BE49-F238E27FC236}">
                <a16:creationId xmlns:a16="http://schemas.microsoft.com/office/drawing/2014/main" id="{CC2F31E3-D0BF-466F-90DE-95ED1EC65B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10" name="Line 10">
            <a:extLst>
              <a:ext uri="{FF2B5EF4-FFF2-40B4-BE49-F238E27FC236}">
                <a16:creationId xmlns:a16="http://schemas.microsoft.com/office/drawing/2014/main" id="{A7CC30F0-4BFA-454F-BBC6-F2FA39C3AF0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11" name="Line 11">
            <a:extLst>
              <a:ext uri="{FF2B5EF4-FFF2-40B4-BE49-F238E27FC236}">
                <a16:creationId xmlns:a16="http://schemas.microsoft.com/office/drawing/2014/main" id="{FC1DD369-D7DD-4EF5-80AD-520F2989B51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12" name="Text Box 12">
            <a:extLst>
              <a:ext uri="{FF2B5EF4-FFF2-40B4-BE49-F238E27FC236}">
                <a16:creationId xmlns:a16="http://schemas.microsoft.com/office/drawing/2014/main" id="{C99F010A-3F83-46B0-BBD7-318E1764FE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14413" name="Text Box 13">
            <a:extLst>
              <a:ext uri="{FF2B5EF4-FFF2-40B4-BE49-F238E27FC236}">
                <a16:creationId xmlns:a16="http://schemas.microsoft.com/office/drawing/2014/main" id="{BE86888F-075C-4762-A59B-FB421074E6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719887" cy="20066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How long must the </a:t>
            </a:r>
            <a:r>
              <a:rPr lang="en-US" altLang="en-US" sz="1400" i="1" dirty="0" err="1">
                <a:solidFill>
                  <a:srgbClr val="0000FF"/>
                </a:solidFill>
              </a:rPr>
              <a:t>pt</a:t>
            </a:r>
            <a:r>
              <a:rPr lang="en-US" altLang="en-US" sz="1400" i="1" dirty="0">
                <a:solidFill>
                  <a:srgbClr val="0000FF"/>
                </a:solidFill>
              </a:rPr>
              <a:t>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9933"/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9933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9933"/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9933"/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9933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9933"/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9933"/>
                </a:solidFill>
              </a:rPr>
              <a:t>Controversial—some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9933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14414" name="Slide Number Placeholder 1">
            <a:extLst>
              <a:ext uri="{FF2B5EF4-FFF2-40B4-BE49-F238E27FC236}">
                <a16:creationId xmlns:a16="http://schemas.microsoft.com/office/drawing/2014/main" id="{F1719906-1949-4E2C-B022-6A33A84C45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5DF6B97-453C-4AA2-9A0D-08D91E8E76B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236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D146584-230D-4B79-AFA3-1745353A66A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1" name="Text Box 3">
            <a:extLst>
              <a:ext uri="{FF2B5EF4-FFF2-40B4-BE49-F238E27FC236}">
                <a16:creationId xmlns:a16="http://schemas.microsoft.com/office/drawing/2014/main" id="{BD073BFE-8E32-4463-8168-45803F8C7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16452" name="Text Box 4">
            <a:extLst>
              <a:ext uri="{FF2B5EF4-FFF2-40B4-BE49-F238E27FC236}">
                <a16:creationId xmlns:a16="http://schemas.microsoft.com/office/drawing/2014/main" id="{886831B3-9E80-40DA-9E06-FEDC9E587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16453" name="Text Box 5">
            <a:extLst>
              <a:ext uri="{FF2B5EF4-FFF2-40B4-BE49-F238E27FC236}">
                <a16:creationId xmlns:a16="http://schemas.microsoft.com/office/drawing/2014/main" id="{69C6DE45-FA72-4E7E-B2A8-4AA6ADFC4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16454" name="Text Box 6">
            <a:extLst>
              <a:ext uri="{FF2B5EF4-FFF2-40B4-BE49-F238E27FC236}">
                <a16:creationId xmlns:a16="http://schemas.microsoft.com/office/drawing/2014/main" id="{7BB0D173-2BF0-4D00-8DE4-6E1746D49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16455" name="Text Box 7">
            <a:extLst>
              <a:ext uri="{FF2B5EF4-FFF2-40B4-BE49-F238E27FC236}">
                <a16:creationId xmlns:a16="http://schemas.microsoft.com/office/drawing/2014/main" id="{0CE0C725-BDC0-449E-8BEE-2CD3E0462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16456" name="Line 8">
            <a:extLst>
              <a:ext uri="{FF2B5EF4-FFF2-40B4-BE49-F238E27FC236}">
                <a16:creationId xmlns:a16="http://schemas.microsoft.com/office/drawing/2014/main" id="{9D8E64A6-4E4F-4FBA-8064-0E52C57790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457" name="Line 9">
            <a:extLst>
              <a:ext uri="{FF2B5EF4-FFF2-40B4-BE49-F238E27FC236}">
                <a16:creationId xmlns:a16="http://schemas.microsoft.com/office/drawing/2014/main" id="{FA1B1C76-2DC3-412A-9480-CFF164FC2D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458" name="Line 10">
            <a:extLst>
              <a:ext uri="{FF2B5EF4-FFF2-40B4-BE49-F238E27FC236}">
                <a16:creationId xmlns:a16="http://schemas.microsoft.com/office/drawing/2014/main" id="{91D75E2C-9695-4514-8D5B-E2DF5589E0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459" name="Line 11">
            <a:extLst>
              <a:ext uri="{FF2B5EF4-FFF2-40B4-BE49-F238E27FC236}">
                <a16:creationId xmlns:a16="http://schemas.microsoft.com/office/drawing/2014/main" id="{175A20C3-0D6D-4870-9088-5F17B1FBE2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6460" name="Text Box 12">
            <a:extLst>
              <a:ext uri="{FF2B5EF4-FFF2-40B4-BE49-F238E27FC236}">
                <a16:creationId xmlns:a16="http://schemas.microsoft.com/office/drawing/2014/main" id="{BBC69348-5FAC-494F-9EDD-8C0B2864E3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16461" name="Text Box 13">
            <a:extLst>
              <a:ext uri="{FF2B5EF4-FFF2-40B4-BE49-F238E27FC236}">
                <a16:creationId xmlns:a16="http://schemas.microsoft.com/office/drawing/2014/main" id="{FE8664AD-3BB1-4A05-8EA9-CA1C48AC41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719887" cy="20066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FF9933"/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9933"/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FF9933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FF9933"/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9933"/>
                </a:solidFill>
              </a:rPr>
              <a:t>Controversial—some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9933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16462" name="Slide Number Placeholder 1">
            <a:extLst>
              <a:ext uri="{FF2B5EF4-FFF2-40B4-BE49-F238E27FC236}">
                <a16:creationId xmlns:a16="http://schemas.microsoft.com/office/drawing/2014/main" id="{ABC95E34-3399-40B1-B286-FDDD6088E5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47D5D91-6147-4BC4-97DF-44F7231854C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237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87186E1-DD1D-4954-96B9-97C34F43D55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499" name="Text Box 3">
            <a:extLst>
              <a:ext uri="{FF2B5EF4-FFF2-40B4-BE49-F238E27FC236}">
                <a16:creationId xmlns:a16="http://schemas.microsoft.com/office/drawing/2014/main" id="{FAF5BA3E-AD63-448B-960D-FF6C31204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18500" name="Text Box 4">
            <a:extLst>
              <a:ext uri="{FF2B5EF4-FFF2-40B4-BE49-F238E27FC236}">
                <a16:creationId xmlns:a16="http://schemas.microsoft.com/office/drawing/2014/main" id="{B261EF67-1CA2-45D8-9B31-3E3817E66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18501" name="Text Box 5">
            <a:extLst>
              <a:ext uri="{FF2B5EF4-FFF2-40B4-BE49-F238E27FC236}">
                <a16:creationId xmlns:a16="http://schemas.microsoft.com/office/drawing/2014/main" id="{0234294A-A571-4EC2-8B81-F0B3B7CE6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18502" name="Text Box 6">
            <a:extLst>
              <a:ext uri="{FF2B5EF4-FFF2-40B4-BE49-F238E27FC236}">
                <a16:creationId xmlns:a16="http://schemas.microsoft.com/office/drawing/2014/main" id="{2CA1551D-7A5B-4581-9D57-82F4AB273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18503" name="Text Box 7">
            <a:extLst>
              <a:ext uri="{FF2B5EF4-FFF2-40B4-BE49-F238E27FC236}">
                <a16:creationId xmlns:a16="http://schemas.microsoft.com/office/drawing/2014/main" id="{2B768BD4-9C66-414C-9F52-9BC69B4727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18504" name="Line 8">
            <a:extLst>
              <a:ext uri="{FF2B5EF4-FFF2-40B4-BE49-F238E27FC236}">
                <a16:creationId xmlns:a16="http://schemas.microsoft.com/office/drawing/2014/main" id="{0D6AC28F-0DD0-49D9-9ABA-1636BB69EC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505" name="Line 9">
            <a:extLst>
              <a:ext uri="{FF2B5EF4-FFF2-40B4-BE49-F238E27FC236}">
                <a16:creationId xmlns:a16="http://schemas.microsoft.com/office/drawing/2014/main" id="{2F012ED4-25E1-438A-AF3D-63CB5E7036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506" name="Line 10">
            <a:extLst>
              <a:ext uri="{FF2B5EF4-FFF2-40B4-BE49-F238E27FC236}">
                <a16:creationId xmlns:a16="http://schemas.microsoft.com/office/drawing/2014/main" id="{E1E03485-E092-4C21-AC51-59F0CF55930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507" name="Line 11">
            <a:extLst>
              <a:ext uri="{FF2B5EF4-FFF2-40B4-BE49-F238E27FC236}">
                <a16:creationId xmlns:a16="http://schemas.microsoft.com/office/drawing/2014/main" id="{551A8AA7-B063-42E8-A5BD-9C3C727DE9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8508" name="Text Box 12">
            <a:extLst>
              <a:ext uri="{FF2B5EF4-FFF2-40B4-BE49-F238E27FC236}">
                <a16:creationId xmlns:a16="http://schemas.microsoft.com/office/drawing/2014/main" id="{1C6B5F47-DCFE-4B01-85C0-F53B738466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18509" name="Text Box 13">
            <a:extLst>
              <a:ext uri="{FF2B5EF4-FFF2-40B4-BE49-F238E27FC236}">
                <a16:creationId xmlns:a16="http://schemas.microsoft.com/office/drawing/2014/main" id="{0974D6DD-2F2B-408A-93E9-C842964657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719887" cy="20066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9933"/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FF9933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FF9933"/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9933"/>
                </a:solidFill>
              </a:rPr>
              <a:t>Controversial—some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9933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18510" name="Slide Number Placeholder 1">
            <a:extLst>
              <a:ext uri="{FF2B5EF4-FFF2-40B4-BE49-F238E27FC236}">
                <a16:creationId xmlns:a16="http://schemas.microsoft.com/office/drawing/2014/main" id="{487B44E3-1BCE-482A-BCF0-1E4410D034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E0FB32C-3F84-411D-9DCF-D57AA56C4EDD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238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E476F49-1026-4096-B602-030BA755376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7" name="Text Box 3">
            <a:extLst>
              <a:ext uri="{FF2B5EF4-FFF2-40B4-BE49-F238E27FC236}">
                <a16:creationId xmlns:a16="http://schemas.microsoft.com/office/drawing/2014/main" id="{F5EFD52A-6BBB-4B07-B7DF-4F1C161A40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20548" name="Text Box 4">
            <a:extLst>
              <a:ext uri="{FF2B5EF4-FFF2-40B4-BE49-F238E27FC236}">
                <a16:creationId xmlns:a16="http://schemas.microsoft.com/office/drawing/2014/main" id="{38675BAB-E3F6-4B92-B38C-7C6F0DBAF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20549" name="Text Box 5">
            <a:extLst>
              <a:ext uri="{FF2B5EF4-FFF2-40B4-BE49-F238E27FC236}">
                <a16:creationId xmlns:a16="http://schemas.microsoft.com/office/drawing/2014/main" id="{8D47108A-EA98-48C9-B94D-BFAB5D711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20550" name="Text Box 6">
            <a:extLst>
              <a:ext uri="{FF2B5EF4-FFF2-40B4-BE49-F238E27FC236}">
                <a16:creationId xmlns:a16="http://schemas.microsoft.com/office/drawing/2014/main" id="{6DD8D79F-038D-450E-8084-C9735EFEC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20551" name="Text Box 7">
            <a:extLst>
              <a:ext uri="{FF2B5EF4-FFF2-40B4-BE49-F238E27FC236}">
                <a16:creationId xmlns:a16="http://schemas.microsoft.com/office/drawing/2014/main" id="{EE7A4F7E-129D-460E-8D92-96664DA77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20552" name="Line 8">
            <a:extLst>
              <a:ext uri="{FF2B5EF4-FFF2-40B4-BE49-F238E27FC236}">
                <a16:creationId xmlns:a16="http://schemas.microsoft.com/office/drawing/2014/main" id="{6B94A843-1EB2-4705-9652-51BC2F4ABB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0553" name="Line 9">
            <a:extLst>
              <a:ext uri="{FF2B5EF4-FFF2-40B4-BE49-F238E27FC236}">
                <a16:creationId xmlns:a16="http://schemas.microsoft.com/office/drawing/2014/main" id="{6E2BC808-777D-4B88-AD8A-2C9CAED073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0554" name="Line 10">
            <a:extLst>
              <a:ext uri="{FF2B5EF4-FFF2-40B4-BE49-F238E27FC236}">
                <a16:creationId xmlns:a16="http://schemas.microsoft.com/office/drawing/2014/main" id="{F37244F2-2B68-4AB4-8F74-955FBAB49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0555" name="Line 11">
            <a:extLst>
              <a:ext uri="{FF2B5EF4-FFF2-40B4-BE49-F238E27FC236}">
                <a16:creationId xmlns:a16="http://schemas.microsoft.com/office/drawing/2014/main" id="{52B8D59D-EA0C-4A24-B8C1-48B4B7DA71A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0556" name="Text Box 12">
            <a:extLst>
              <a:ext uri="{FF2B5EF4-FFF2-40B4-BE49-F238E27FC236}">
                <a16:creationId xmlns:a16="http://schemas.microsoft.com/office/drawing/2014/main" id="{632E001D-21B9-4877-9646-D61795C471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0557" name="Text Box 13">
            <a:extLst>
              <a:ext uri="{FF2B5EF4-FFF2-40B4-BE49-F238E27FC236}">
                <a16:creationId xmlns:a16="http://schemas.microsoft.com/office/drawing/2014/main" id="{B6F3A306-9F32-4290-AA67-B6C947DE5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719887" cy="20066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FF9933"/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9933"/>
                </a:solidFill>
              </a:rPr>
              <a:t>Controversial—some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9933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20558" name="Slide Number Placeholder 1">
            <a:extLst>
              <a:ext uri="{FF2B5EF4-FFF2-40B4-BE49-F238E27FC236}">
                <a16:creationId xmlns:a16="http://schemas.microsoft.com/office/drawing/2014/main" id="{FBF30FDC-C1D0-49DE-8D8B-7C759BD5AC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FEEFB7E-A6F2-4CBF-85BB-7A6023C9741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239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99A8EDE-AF3E-4A2C-AC49-D138CC54B29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5" name="Text Box 3">
            <a:extLst>
              <a:ext uri="{FF2B5EF4-FFF2-40B4-BE49-F238E27FC236}">
                <a16:creationId xmlns:a16="http://schemas.microsoft.com/office/drawing/2014/main" id="{3295C2EA-4CB6-492B-9819-494919C9F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12996" name="Text Box 4">
            <a:extLst>
              <a:ext uri="{FF2B5EF4-FFF2-40B4-BE49-F238E27FC236}">
                <a16:creationId xmlns:a16="http://schemas.microsoft.com/office/drawing/2014/main" id="{ECB0C060-B056-432B-85C5-556D4D355F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12997" name="Text Box 5">
            <a:extLst>
              <a:ext uri="{FF2B5EF4-FFF2-40B4-BE49-F238E27FC236}">
                <a16:creationId xmlns:a16="http://schemas.microsoft.com/office/drawing/2014/main" id="{CEB9A957-554A-4A6A-A923-2035B6539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(AAION)</a:t>
            </a:r>
          </a:p>
        </p:txBody>
      </p:sp>
      <p:sp>
        <p:nvSpPr>
          <p:cNvPr id="212998" name="Text Box 6">
            <a:extLst>
              <a:ext uri="{FF2B5EF4-FFF2-40B4-BE49-F238E27FC236}">
                <a16:creationId xmlns:a16="http://schemas.microsoft.com/office/drawing/2014/main" id="{BB715441-4249-4FB1-B9B5-D3BF6A8794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(NAION)</a:t>
            </a:r>
          </a:p>
        </p:txBody>
      </p:sp>
      <p:sp>
        <p:nvSpPr>
          <p:cNvPr id="212999" name="Text Box 7">
            <a:extLst>
              <a:ext uri="{FF2B5EF4-FFF2-40B4-BE49-F238E27FC236}">
                <a16:creationId xmlns:a16="http://schemas.microsoft.com/office/drawing/2014/main" id="{40CC7944-AF4F-4F7A-8F81-5E323A54E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(PION)</a:t>
            </a:r>
          </a:p>
        </p:txBody>
      </p:sp>
      <p:sp>
        <p:nvSpPr>
          <p:cNvPr id="213000" name="Line 8">
            <a:extLst>
              <a:ext uri="{FF2B5EF4-FFF2-40B4-BE49-F238E27FC236}">
                <a16:creationId xmlns:a16="http://schemas.microsoft.com/office/drawing/2014/main" id="{F040B39A-2687-4AC8-A53A-433B8C667E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01" name="Line 9">
            <a:extLst>
              <a:ext uri="{FF2B5EF4-FFF2-40B4-BE49-F238E27FC236}">
                <a16:creationId xmlns:a16="http://schemas.microsoft.com/office/drawing/2014/main" id="{F8FFE9B9-1D37-4107-90EE-E3116F1BDA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02" name="Line 10">
            <a:extLst>
              <a:ext uri="{FF2B5EF4-FFF2-40B4-BE49-F238E27FC236}">
                <a16:creationId xmlns:a16="http://schemas.microsoft.com/office/drawing/2014/main" id="{7CE9FD4D-2C3F-442E-A204-8C79A5D4584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03" name="Line 11">
            <a:extLst>
              <a:ext uri="{FF2B5EF4-FFF2-40B4-BE49-F238E27FC236}">
                <a16:creationId xmlns:a16="http://schemas.microsoft.com/office/drawing/2014/main" id="{50B775AF-8BE8-4F8C-9EB4-8DC2E9C2923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04" name="Text Box 12">
            <a:extLst>
              <a:ext uri="{FF2B5EF4-FFF2-40B4-BE49-F238E27FC236}">
                <a16:creationId xmlns:a16="http://schemas.microsoft.com/office/drawing/2014/main" id="{92B72182-FAC5-4DD8-AED9-E06F89AE2E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0050" y="4953000"/>
            <a:ext cx="2673350" cy="641350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 dirty="0">
                <a:solidFill>
                  <a:srgbClr val="0000FF"/>
                </a:solidFill>
              </a:rPr>
              <a:t>Which is most common?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FFC000"/>
                </a:solidFill>
              </a:rPr>
              <a:t>NAION, by far</a:t>
            </a:r>
          </a:p>
        </p:txBody>
      </p:sp>
      <p:sp>
        <p:nvSpPr>
          <p:cNvPr id="213005" name="Slide Number Placeholder 1">
            <a:extLst>
              <a:ext uri="{FF2B5EF4-FFF2-40B4-BE49-F238E27FC236}">
                <a16:creationId xmlns:a16="http://schemas.microsoft.com/office/drawing/2014/main" id="{00D8A11B-4051-470C-A644-C9CC23795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6066750-7354-4C9A-BF23-8D231661FE7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24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F1A5D88-D59D-47E9-A7E7-1097A017853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95" name="Text Box 3">
            <a:extLst>
              <a:ext uri="{FF2B5EF4-FFF2-40B4-BE49-F238E27FC236}">
                <a16:creationId xmlns:a16="http://schemas.microsoft.com/office/drawing/2014/main" id="{66CB247F-575C-408D-A665-DE921C6E6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22596" name="Text Box 4">
            <a:extLst>
              <a:ext uri="{FF2B5EF4-FFF2-40B4-BE49-F238E27FC236}">
                <a16:creationId xmlns:a16="http://schemas.microsoft.com/office/drawing/2014/main" id="{C3E9C96A-46BF-49E7-B1C9-1BC49B6A4D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22597" name="Text Box 5">
            <a:extLst>
              <a:ext uri="{FF2B5EF4-FFF2-40B4-BE49-F238E27FC236}">
                <a16:creationId xmlns:a16="http://schemas.microsoft.com/office/drawing/2014/main" id="{B5847388-AA81-47A1-94EE-8605FD5F71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22598" name="Text Box 6">
            <a:extLst>
              <a:ext uri="{FF2B5EF4-FFF2-40B4-BE49-F238E27FC236}">
                <a16:creationId xmlns:a16="http://schemas.microsoft.com/office/drawing/2014/main" id="{0DB26DB5-EA56-4DA6-BEA5-87166FC4B7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22599" name="Text Box 7">
            <a:extLst>
              <a:ext uri="{FF2B5EF4-FFF2-40B4-BE49-F238E27FC236}">
                <a16:creationId xmlns:a16="http://schemas.microsoft.com/office/drawing/2014/main" id="{ADE47E5C-08BE-48ED-A738-4C16D74B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22600" name="Line 8">
            <a:extLst>
              <a:ext uri="{FF2B5EF4-FFF2-40B4-BE49-F238E27FC236}">
                <a16:creationId xmlns:a16="http://schemas.microsoft.com/office/drawing/2014/main" id="{D7BD4B81-D3F1-42EE-93CF-1DFB98A4F4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2601" name="Line 9">
            <a:extLst>
              <a:ext uri="{FF2B5EF4-FFF2-40B4-BE49-F238E27FC236}">
                <a16:creationId xmlns:a16="http://schemas.microsoft.com/office/drawing/2014/main" id="{BA3F3D9D-3176-48CB-B7B8-C2FBCCB207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2602" name="Line 10">
            <a:extLst>
              <a:ext uri="{FF2B5EF4-FFF2-40B4-BE49-F238E27FC236}">
                <a16:creationId xmlns:a16="http://schemas.microsoft.com/office/drawing/2014/main" id="{C6B29BA8-B051-4FB1-953F-495A49327F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2603" name="Line 11">
            <a:extLst>
              <a:ext uri="{FF2B5EF4-FFF2-40B4-BE49-F238E27FC236}">
                <a16:creationId xmlns:a16="http://schemas.microsoft.com/office/drawing/2014/main" id="{4375D7AE-4859-420D-BAC5-91CFC57610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2604" name="Text Box 12">
            <a:extLst>
              <a:ext uri="{FF2B5EF4-FFF2-40B4-BE49-F238E27FC236}">
                <a16:creationId xmlns:a16="http://schemas.microsoft.com/office/drawing/2014/main" id="{9D15EFC2-9001-44CE-BC31-A234F1C0DF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2605" name="Text Box 13">
            <a:extLst>
              <a:ext uri="{FF2B5EF4-FFF2-40B4-BE49-F238E27FC236}">
                <a16:creationId xmlns:a16="http://schemas.microsoft.com/office/drawing/2014/main" id="{1D2BDC7F-3E67-46DF-A543-BBBD1F53F2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719887" cy="20066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9933"/>
                </a:solidFill>
              </a:rPr>
              <a:t>Controversial—some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FF9933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22606" name="Slide Number Placeholder 1">
            <a:extLst>
              <a:ext uri="{FF2B5EF4-FFF2-40B4-BE49-F238E27FC236}">
                <a16:creationId xmlns:a16="http://schemas.microsoft.com/office/drawing/2014/main" id="{83F5F2A3-26D6-47D2-B3A3-2396C77CFE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CADB674-29FA-4EBC-B057-981B879F728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240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9A2CE72-51B9-4F4F-9063-E7F52202C32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43" name="Text Box 3">
            <a:extLst>
              <a:ext uri="{FF2B5EF4-FFF2-40B4-BE49-F238E27FC236}">
                <a16:creationId xmlns:a16="http://schemas.microsoft.com/office/drawing/2014/main" id="{4AC5BC00-3CE1-46B3-A615-551351AC1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24644" name="Text Box 4">
            <a:extLst>
              <a:ext uri="{FF2B5EF4-FFF2-40B4-BE49-F238E27FC236}">
                <a16:creationId xmlns:a16="http://schemas.microsoft.com/office/drawing/2014/main" id="{CA1B4B70-F2F6-4596-AD95-60AEA65265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24645" name="Text Box 5">
            <a:extLst>
              <a:ext uri="{FF2B5EF4-FFF2-40B4-BE49-F238E27FC236}">
                <a16:creationId xmlns:a16="http://schemas.microsoft.com/office/drawing/2014/main" id="{496E9A0D-6B59-4834-B1CB-24BF642B0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24646" name="Text Box 6">
            <a:extLst>
              <a:ext uri="{FF2B5EF4-FFF2-40B4-BE49-F238E27FC236}">
                <a16:creationId xmlns:a16="http://schemas.microsoft.com/office/drawing/2014/main" id="{7B6013A6-B053-4688-91D2-08B568C208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24647" name="Text Box 7">
            <a:extLst>
              <a:ext uri="{FF2B5EF4-FFF2-40B4-BE49-F238E27FC236}">
                <a16:creationId xmlns:a16="http://schemas.microsoft.com/office/drawing/2014/main" id="{9390F30D-0BC5-484E-89E5-6006DCCA6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24648" name="Line 8">
            <a:extLst>
              <a:ext uri="{FF2B5EF4-FFF2-40B4-BE49-F238E27FC236}">
                <a16:creationId xmlns:a16="http://schemas.microsoft.com/office/drawing/2014/main" id="{57575E7C-1200-41D2-A8B3-D64224234F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649" name="Line 9">
            <a:extLst>
              <a:ext uri="{FF2B5EF4-FFF2-40B4-BE49-F238E27FC236}">
                <a16:creationId xmlns:a16="http://schemas.microsoft.com/office/drawing/2014/main" id="{EFF26024-3EAD-4EF4-981F-C7A7C0AE6D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650" name="Line 10">
            <a:extLst>
              <a:ext uri="{FF2B5EF4-FFF2-40B4-BE49-F238E27FC236}">
                <a16:creationId xmlns:a16="http://schemas.microsoft.com/office/drawing/2014/main" id="{513BE42D-85E5-4E05-B450-E6542ECFCDB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651" name="Line 11">
            <a:extLst>
              <a:ext uri="{FF2B5EF4-FFF2-40B4-BE49-F238E27FC236}">
                <a16:creationId xmlns:a16="http://schemas.microsoft.com/office/drawing/2014/main" id="{7099E486-742B-478F-A242-F2D645A1F88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652" name="Text Box 12">
            <a:extLst>
              <a:ext uri="{FF2B5EF4-FFF2-40B4-BE49-F238E27FC236}">
                <a16:creationId xmlns:a16="http://schemas.microsoft.com/office/drawing/2014/main" id="{9A299584-7FA5-4E63-876F-B929EB3F6C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4653" name="Text Box 13">
            <a:extLst>
              <a:ext uri="{FF2B5EF4-FFF2-40B4-BE49-F238E27FC236}">
                <a16:creationId xmlns:a16="http://schemas.microsoft.com/office/drawing/2014/main" id="{86FA1C95-DBDA-424E-8C8E-D366F831B7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719887" cy="20066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Controversial—some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24654" name="Slide Number Placeholder 1">
            <a:extLst>
              <a:ext uri="{FF2B5EF4-FFF2-40B4-BE49-F238E27FC236}">
                <a16:creationId xmlns:a16="http://schemas.microsoft.com/office/drawing/2014/main" id="{DDD6EA32-F0E0-44BC-83CD-E4030FBE29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17466C9-1B69-40F4-B09C-834F62BF48D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241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A67AB44-91F1-40FE-A47B-C389C869621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691" name="Text Box 3">
            <a:extLst>
              <a:ext uri="{FF2B5EF4-FFF2-40B4-BE49-F238E27FC236}">
                <a16:creationId xmlns:a16="http://schemas.microsoft.com/office/drawing/2014/main" id="{3D125F3F-AA9A-4061-BBA8-75B2B4873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26692" name="Text Box 4">
            <a:extLst>
              <a:ext uri="{FF2B5EF4-FFF2-40B4-BE49-F238E27FC236}">
                <a16:creationId xmlns:a16="http://schemas.microsoft.com/office/drawing/2014/main" id="{3D52FAB8-7CD8-4AA4-BA09-8CBC6DB015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26693" name="Text Box 5">
            <a:extLst>
              <a:ext uri="{FF2B5EF4-FFF2-40B4-BE49-F238E27FC236}">
                <a16:creationId xmlns:a16="http://schemas.microsoft.com/office/drawing/2014/main" id="{7847A158-E75B-48C6-9C1C-12D5C80B53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26694" name="Text Box 6">
            <a:extLst>
              <a:ext uri="{FF2B5EF4-FFF2-40B4-BE49-F238E27FC236}">
                <a16:creationId xmlns:a16="http://schemas.microsoft.com/office/drawing/2014/main" id="{9F7861DA-D3D0-413D-8661-F886CFC840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26695" name="Text Box 7">
            <a:extLst>
              <a:ext uri="{FF2B5EF4-FFF2-40B4-BE49-F238E27FC236}">
                <a16:creationId xmlns:a16="http://schemas.microsoft.com/office/drawing/2014/main" id="{DF08B7B8-5307-41A9-94CD-1BA22D965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26696" name="Line 8">
            <a:extLst>
              <a:ext uri="{FF2B5EF4-FFF2-40B4-BE49-F238E27FC236}">
                <a16:creationId xmlns:a16="http://schemas.microsoft.com/office/drawing/2014/main" id="{41A1354F-42F5-4A2C-9C09-70E131B778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6697" name="Line 9">
            <a:extLst>
              <a:ext uri="{FF2B5EF4-FFF2-40B4-BE49-F238E27FC236}">
                <a16:creationId xmlns:a16="http://schemas.microsoft.com/office/drawing/2014/main" id="{EE51F134-7682-4B08-97E8-F4B76E1AEA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6698" name="Line 10">
            <a:extLst>
              <a:ext uri="{FF2B5EF4-FFF2-40B4-BE49-F238E27FC236}">
                <a16:creationId xmlns:a16="http://schemas.microsoft.com/office/drawing/2014/main" id="{31B88CA6-A1F0-4256-AF3C-92150B93B1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6699" name="Line 11">
            <a:extLst>
              <a:ext uri="{FF2B5EF4-FFF2-40B4-BE49-F238E27FC236}">
                <a16:creationId xmlns:a16="http://schemas.microsoft.com/office/drawing/2014/main" id="{75E41A79-EFBD-466F-AE2A-A587DCF40F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6700" name="Text Box 12">
            <a:extLst>
              <a:ext uri="{FF2B5EF4-FFF2-40B4-BE49-F238E27FC236}">
                <a16:creationId xmlns:a16="http://schemas.microsoft.com/office/drawing/2014/main" id="{CAB0731A-739A-429F-ABE1-E600F15E77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06221" name="Text Box 13">
            <a:extLst>
              <a:ext uri="{FF2B5EF4-FFF2-40B4-BE49-F238E27FC236}">
                <a16:creationId xmlns:a16="http://schemas.microsoft.com/office/drawing/2014/main" id="{3137BB27-FC22-4559-8831-6870CB50A8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rgbClr val="B2B2B2"/>
                </a:solidFill>
              </a:rPr>
              <a:t>How long must the </a:t>
            </a:r>
            <a:r>
              <a:rPr lang="en-US" altLang="en-US" sz="1400" i="1" dirty="0" err="1">
                <a:solidFill>
                  <a:srgbClr val="B2B2B2"/>
                </a:solidFill>
              </a:rPr>
              <a:t>pt</a:t>
            </a:r>
            <a:r>
              <a:rPr lang="en-US" altLang="en-US" sz="1400" i="1" dirty="0">
                <a:solidFill>
                  <a:srgbClr val="B2B2B2"/>
                </a:solidFill>
              </a:rPr>
              <a:t> remain on high-dose steroids?</a:t>
            </a: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dirty="0">
                <a:solidFill>
                  <a:srgbClr val="0000FF"/>
                </a:solidFill>
              </a:rPr>
              <a:t>Controversial</a:t>
            </a:r>
            <a:r>
              <a:rPr lang="en-US" altLang="en-US" sz="1400" dirty="0">
                <a:solidFill>
                  <a:srgbClr val="0000FF"/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rgbClr val="0000FF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257038" name="Text Box 14">
            <a:extLst>
              <a:ext uri="{FF2B5EF4-FFF2-40B4-BE49-F238E27FC236}">
                <a16:creationId xmlns:a16="http://schemas.microsoft.com/office/drawing/2014/main" id="{4EB47A62-A3F9-41A6-81F6-485A855480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osteoporosis and subsequently break a hip;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 confused or psychotic affect; and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an ulcer.</a:t>
            </a:r>
          </a:p>
        </p:txBody>
      </p:sp>
      <p:sp>
        <p:nvSpPr>
          <p:cNvPr id="626703" name="Slide Number Placeholder 1">
            <a:extLst>
              <a:ext uri="{FF2B5EF4-FFF2-40B4-BE49-F238E27FC236}">
                <a16:creationId xmlns:a16="http://schemas.microsoft.com/office/drawing/2014/main" id="{5F248459-A950-481E-974B-A1E765EC7B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EC18126-083D-410A-BB87-C9C1AB5BA51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242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F8EBBE6-9D35-46F0-BD0A-CA1EC729489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739" name="Text Box 3">
            <a:extLst>
              <a:ext uri="{FF2B5EF4-FFF2-40B4-BE49-F238E27FC236}">
                <a16:creationId xmlns:a16="http://schemas.microsoft.com/office/drawing/2014/main" id="{61B62982-26D3-4BD1-8654-673859957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28740" name="Text Box 4">
            <a:extLst>
              <a:ext uri="{FF2B5EF4-FFF2-40B4-BE49-F238E27FC236}">
                <a16:creationId xmlns:a16="http://schemas.microsoft.com/office/drawing/2014/main" id="{AB5F8B72-2080-456D-A57C-7B11B54E3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28741" name="Text Box 5">
            <a:extLst>
              <a:ext uri="{FF2B5EF4-FFF2-40B4-BE49-F238E27FC236}">
                <a16:creationId xmlns:a16="http://schemas.microsoft.com/office/drawing/2014/main" id="{FA9AA391-1BEA-416C-928F-E16536605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28742" name="Text Box 6">
            <a:extLst>
              <a:ext uri="{FF2B5EF4-FFF2-40B4-BE49-F238E27FC236}">
                <a16:creationId xmlns:a16="http://schemas.microsoft.com/office/drawing/2014/main" id="{1E439777-6ED6-4F4C-9FE6-1290B36B2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28743" name="Text Box 7">
            <a:extLst>
              <a:ext uri="{FF2B5EF4-FFF2-40B4-BE49-F238E27FC236}">
                <a16:creationId xmlns:a16="http://schemas.microsoft.com/office/drawing/2014/main" id="{8A698B1B-0233-4D29-B1AD-52E8BCE47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28744" name="Line 8">
            <a:extLst>
              <a:ext uri="{FF2B5EF4-FFF2-40B4-BE49-F238E27FC236}">
                <a16:creationId xmlns:a16="http://schemas.microsoft.com/office/drawing/2014/main" id="{26C3147B-07CA-4442-8315-BFC1EDD3BF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745" name="Line 9">
            <a:extLst>
              <a:ext uri="{FF2B5EF4-FFF2-40B4-BE49-F238E27FC236}">
                <a16:creationId xmlns:a16="http://schemas.microsoft.com/office/drawing/2014/main" id="{F1F68FF7-5370-4975-9ACF-8694EA91BC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746" name="Line 10">
            <a:extLst>
              <a:ext uri="{FF2B5EF4-FFF2-40B4-BE49-F238E27FC236}">
                <a16:creationId xmlns:a16="http://schemas.microsoft.com/office/drawing/2014/main" id="{50BA9A38-A396-43F9-8F9D-D06900468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747" name="Line 11">
            <a:extLst>
              <a:ext uri="{FF2B5EF4-FFF2-40B4-BE49-F238E27FC236}">
                <a16:creationId xmlns:a16="http://schemas.microsoft.com/office/drawing/2014/main" id="{26C2F94B-E654-4983-8ACE-2966B45D93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8748" name="Text Box 12">
            <a:extLst>
              <a:ext uri="{FF2B5EF4-FFF2-40B4-BE49-F238E27FC236}">
                <a16:creationId xmlns:a16="http://schemas.microsoft.com/office/drawing/2014/main" id="{F127DD20-A95A-4D4E-8DEC-F2151E98D2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08269" name="Text Box 13">
            <a:extLst>
              <a:ext uri="{FF2B5EF4-FFF2-40B4-BE49-F238E27FC236}">
                <a16:creationId xmlns:a16="http://schemas.microsoft.com/office/drawing/2014/main" id="{49B0DE00-93D5-48E0-9A3B-5E246251F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rgbClr val="B2B2B2"/>
                </a:solidFill>
              </a:rPr>
              <a:t>How long must the </a:t>
            </a:r>
            <a:r>
              <a:rPr lang="en-US" altLang="en-US" sz="1400" i="1" dirty="0" err="1">
                <a:solidFill>
                  <a:srgbClr val="B2B2B2"/>
                </a:solidFill>
              </a:rPr>
              <a:t>pt</a:t>
            </a:r>
            <a:r>
              <a:rPr lang="en-US" altLang="en-US" sz="1400" i="1" dirty="0">
                <a:solidFill>
                  <a:srgbClr val="B2B2B2"/>
                </a:solidFill>
              </a:rPr>
              <a:t> remain on high-dose steroids?</a:t>
            </a: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dirty="0">
                <a:solidFill>
                  <a:srgbClr val="0000FF"/>
                </a:solidFill>
              </a:rPr>
              <a:t>Controversial</a:t>
            </a:r>
            <a:r>
              <a:rPr lang="en-US" altLang="en-US" sz="1400" dirty="0">
                <a:solidFill>
                  <a:srgbClr val="0000FF"/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rgbClr val="0000FF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258062" name="Text Box 14">
            <a:extLst>
              <a:ext uri="{FF2B5EF4-FFF2-40B4-BE49-F238E27FC236}">
                <a16:creationId xmlns:a16="http://schemas.microsoft.com/office/drawing/2014/main" id="{78A309AF-92BF-423A-AE54-52166C3F7A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osteoporosis and subsequently break a hip;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 confused or psychotic affect; and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an ulcer.</a:t>
            </a:r>
          </a:p>
        </p:txBody>
      </p:sp>
      <p:sp>
        <p:nvSpPr>
          <p:cNvPr id="628751" name="Rectangle 15">
            <a:extLst>
              <a:ext uri="{FF2B5EF4-FFF2-40B4-BE49-F238E27FC236}">
                <a16:creationId xmlns:a16="http://schemas.microsoft.com/office/drawing/2014/main" id="{27C30FA7-77B7-4A0C-8ECC-C793BE8A7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334000"/>
            <a:ext cx="10668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one word</a:t>
            </a:r>
          </a:p>
        </p:txBody>
      </p:sp>
      <p:sp>
        <p:nvSpPr>
          <p:cNvPr id="628752" name="Rectangle 16">
            <a:extLst>
              <a:ext uri="{FF2B5EF4-FFF2-40B4-BE49-F238E27FC236}">
                <a16:creationId xmlns:a16="http://schemas.microsoft.com/office/drawing/2014/main" id="{BD37766C-1858-47BE-AEBA-8A89C6DEB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5334000"/>
            <a:ext cx="10668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three words</a:t>
            </a:r>
          </a:p>
        </p:txBody>
      </p:sp>
      <p:sp>
        <p:nvSpPr>
          <p:cNvPr id="628753" name="Slide Number Placeholder 1">
            <a:extLst>
              <a:ext uri="{FF2B5EF4-FFF2-40B4-BE49-F238E27FC236}">
                <a16:creationId xmlns:a16="http://schemas.microsoft.com/office/drawing/2014/main" id="{F96A7E53-6850-4130-B50C-256A2E7ED0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EBF5099-4236-4A9A-B60D-F566AB543C9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243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2FFCFCC-66AE-4836-861A-5ABA994348D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7" name="Text Box 3">
            <a:extLst>
              <a:ext uri="{FF2B5EF4-FFF2-40B4-BE49-F238E27FC236}">
                <a16:creationId xmlns:a16="http://schemas.microsoft.com/office/drawing/2014/main" id="{0072138F-154B-4276-AE41-6E3F57CBD7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30788" name="Text Box 4">
            <a:extLst>
              <a:ext uri="{FF2B5EF4-FFF2-40B4-BE49-F238E27FC236}">
                <a16:creationId xmlns:a16="http://schemas.microsoft.com/office/drawing/2014/main" id="{D67C82A5-E566-460B-8F67-4096DD590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30789" name="Text Box 5">
            <a:extLst>
              <a:ext uri="{FF2B5EF4-FFF2-40B4-BE49-F238E27FC236}">
                <a16:creationId xmlns:a16="http://schemas.microsoft.com/office/drawing/2014/main" id="{44884BFF-58A0-4DEA-BBDC-D67720342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30790" name="Text Box 6">
            <a:extLst>
              <a:ext uri="{FF2B5EF4-FFF2-40B4-BE49-F238E27FC236}">
                <a16:creationId xmlns:a16="http://schemas.microsoft.com/office/drawing/2014/main" id="{D79A8C84-5521-452E-976E-10DFF24517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30791" name="Text Box 7">
            <a:extLst>
              <a:ext uri="{FF2B5EF4-FFF2-40B4-BE49-F238E27FC236}">
                <a16:creationId xmlns:a16="http://schemas.microsoft.com/office/drawing/2014/main" id="{8135C219-6763-43BB-99DC-5E1730BE6A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30792" name="Line 8">
            <a:extLst>
              <a:ext uri="{FF2B5EF4-FFF2-40B4-BE49-F238E27FC236}">
                <a16:creationId xmlns:a16="http://schemas.microsoft.com/office/drawing/2014/main" id="{FA12B542-A343-4942-BBE5-4A5C80C4E5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0793" name="Line 9">
            <a:extLst>
              <a:ext uri="{FF2B5EF4-FFF2-40B4-BE49-F238E27FC236}">
                <a16:creationId xmlns:a16="http://schemas.microsoft.com/office/drawing/2014/main" id="{83FF4E94-3FC7-4A22-8F3C-3B69E6268D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0794" name="Line 10">
            <a:extLst>
              <a:ext uri="{FF2B5EF4-FFF2-40B4-BE49-F238E27FC236}">
                <a16:creationId xmlns:a16="http://schemas.microsoft.com/office/drawing/2014/main" id="{0EF377A0-5139-4435-A1E1-F70AC71B1D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0795" name="Line 11">
            <a:extLst>
              <a:ext uri="{FF2B5EF4-FFF2-40B4-BE49-F238E27FC236}">
                <a16:creationId xmlns:a16="http://schemas.microsoft.com/office/drawing/2014/main" id="{6EFB7FC2-D00A-41BB-BF9A-89D32EB5AFC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0796" name="Text Box 12">
            <a:extLst>
              <a:ext uri="{FF2B5EF4-FFF2-40B4-BE49-F238E27FC236}">
                <a16:creationId xmlns:a16="http://schemas.microsoft.com/office/drawing/2014/main" id="{EC008D5B-B656-418E-AC9E-D6D4B8C0B1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10317" name="Text Box 13">
            <a:extLst>
              <a:ext uri="{FF2B5EF4-FFF2-40B4-BE49-F238E27FC236}">
                <a16:creationId xmlns:a16="http://schemas.microsoft.com/office/drawing/2014/main" id="{FE283E77-243C-47D9-9F26-86064DA2CB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rgbClr val="B2B2B2"/>
                </a:solidFill>
              </a:rPr>
              <a:t>How long must the </a:t>
            </a:r>
            <a:r>
              <a:rPr lang="en-US" altLang="en-US" sz="1400" i="1" dirty="0" err="1">
                <a:solidFill>
                  <a:srgbClr val="B2B2B2"/>
                </a:solidFill>
              </a:rPr>
              <a:t>pt</a:t>
            </a:r>
            <a:r>
              <a:rPr lang="en-US" altLang="en-US" sz="1400" i="1" dirty="0">
                <a:solidFill>
                  <a:srgbClr val="B2B2B2"/>
                </a:solidFill>
              </a:rPr>
              <a:t> remain on high-dose steroids?</a:t>
            </a: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dirty="0">
                <a:solidFill>
                  <a:srgbClr val="0000FF"/>
                </a:solidFill>
              </a:rPr>
              <a:t>Controversial</a:t>
            </a:r>
            <a:r>
              <a:rPr lang="en-US" altLang="en-US" sz="1400" dirty="0">
                <a:solidFill>
                  <a:srgbClr val="0000FF"/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rgbClr val="0000FF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259086" name="Text Box 14">
            <a:extLst>
              <a:ext uri="{FF2B5EF4-FFF2-40B4-BE49-F238E27FC236}">
                <a16:creationId xmlns:a16="http://schemas.microsoft.com/office/drawing/2014/main" id="{12B561A9-A25A-48BE-862E-B1BFBD0D3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rgbClr val="FFFF00"/>
                </a:solidFill>
              </a:rPr>
              <a:t>osteoporosis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and subsequently </a:t>
            </a:r>
            <a:r>
              <a:rPr lang="en-US" sz="1400" dirty="0">
                <a:solidFill>
                  <a:srgbClr val="FFFF00"/>
                </a:solidFill>
              </a:rPr>
              <a:t>break a hip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 confused or psychotic affect; and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an ulcer.</a:t>
            </a:r>
          </a:p>
        </p:txBody>
      </p:sp>
      <p:sp>
        <p:nvSpPr>
          <p:cNvPr id="630799" name="Slide Number Placeholder 1">
            <a:extLst>
              <a:ext uri="{FF2B5EF4-FFF2-40B4-BE49-F238E27FC236}">
                <a16:creationId xmlns:a16="http://schemas.microsoft.com/office/drawing/2014/main" id="{0820738B-441B-447A-8B5D-37E90A29D8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5D0EF85-4E44-4788-A298-C8AD7558A720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244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D9B4404-7D21-40A8-B24F-29F89742F04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835" name="Text Box 3">
            <a:extLst>
              <a:ext uri="{FF2B5EF4-FFF2-40B4-BE49-F238E27FC236}">
                <a16:creationId xmlns:a16="http://schemas.microsoft.com/office/drawing/2014/main" id="{D5316F52-E1B4-45E4-AE91-610CE3121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32836" name="Text Box 4">
            <a:extLst>
              <a:ext uri="{FF2B5EF4-FFF2-40B4-BE49-F238E27FC236}">
                <a16:creationId xmlns:a16="http://schemas.microsoft.com/office/drawing/2014/main" id="{CB572797-1C5C-4BF4-8435-135692A68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32837" name="Text Box 5">
            <a:extLst>
              <a:ext uri="{FF2B5EF4-FFF2-40B4-BE49-F238E27FC236}">
                <a16:creationId xmlns:a16="http://schemas.microsoft.com/office/drawing/2014/main" id="{8FF01CFD-6C61-481D-BAD8-8820F2DAA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32838" name="Text Box 6">
            <a:extLst>
              <a:ext uri="{FF2B5EF4-FFF2-40B4-BE49-F238E27FC236}">
                <a16:creationId xmlns:a16="http://schemas.microsoft.com/office/drawing/2014/main" id="{2CFA0929-7078-477F-B2CB-28AA91243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32839" name="Text Box 7">
            <a:extLst>
              <a:ext uri="{FF2B5EF4-FFF2-40B4-BE49-F238E27FC236}">
                <a16:creationId xmlns:a16="http://schemas.microsoft.com/office/drawing/2014/main" id="{11187E8B-0DE3-4806-A1EC-869F85299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32840" name="Line 8">
            <a:extLst>
              <a:ext uri="{FF2B5EF4-FFF2-40B4-BE49-F238E27FC236}">
                <a16:creationId xmlns:a16="http://schemas.microsoft.com/office/drawing/2014/main" id="{A9A24FB2-8EAB-4DDF-A224-95DC6DF5F8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2841" name="Line 9">
            <a:extLst>
              <a:ext uri="{FF2B5EF4-FFF2-40B4-BE49-F238E27FC236}">
                <a16:creationId xmlns:a16="http://schemas.microsoft.com/office/drawing/2014/main" id="{11C31BDA-8E77-423D-85FC-14CB3BE93B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2842" name="Line 10">
            <a:extLst>
              <a:ext uri="{FF2B5EF4-FFF2-40B4-BE49-F238E27FC236}">
                <a16:creationId xmlns:a16="http://schemas.microsoft.com/office/drawing/2014/main" id="{97EDFBC5-645E-43E1-9B5D-BE5962BE062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2843" name="Line 11">
            <a:extLst>
              <a:ext uri="{FF2B5EF4-FFF2-40B4-BE49-F238E27FC236}">
                <a16:creationId xmlns:a16="http://schemas.microsoft.com/office/drawing/2014/main" id="{0BCDE321-3148-4F1E-9745-BBD9FB99542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2844" name="Text Box 12">
            <a:extLst>
              <a:ext uri="{FF2B5EF4-FFF2-40B4-BE49-F238E27FC236}">
                <a16:creationId xmlns:a16="http://schemas.microsoft.com/office/drawing/2014/main" id="{6171D3BC-841C-405A-AF0E-92C719CB7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12365" name="Text Box 13">
            <a:extLst>
              <a:ext uri="{FF2B5EF4-FFF2-40B4-BE49-F238E27FC236}">
                <a16:creationId xmlns:a16="http://schemas.microsoft.com/office/drawing/2014/main" id="{2A154FF1-EDF0-408B-A2D2-31F055E4A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rgbClr val="B2B2B2"/>
                </a:solidFill>
              </a:rPr>
              <a:t>How long must the </a:t>
            </a:r>
            <a:r>
              <a:rPr lang="en-US" altLang="en-US" sz="1400" i="1" dirty="0" err="1">
                <a:solidFill>
                  <a:srgbClr val="B2B2B2"/>
                </a:solidFill>
              </a:rPr>
              <a:t>pt</a:t>
            </a:r>
            <a:r>
              <a:rPr lang="en-US" altLang="en-US" sz="1400" i="1" dirty="0">
                <a:solidFill>
                  <a:srgbClr val="B2B2B2"/>
                </a:solidFill>
              </a:rPr>
              <a:t> remain on high-dose steroids?</a:t>
            </a: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dirty="0">
                <a:solidFill>
                  <a:srgbClr val="0000FF"/>
                </a:solidFill>
              </a:rPr>
              <a:t>Controversial</a:t>
            </a:r>
            <a:r>
              <a:rPr lang="en-US" altLang="en-US" sz="1400" dirty="0">
                <a:solidFill>
                  <a:srgbClr val="0000FF"/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rgbClr val="0000FF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260110" name="Text Box 14">
            <a:extLst>
              <a:ext uri="{FF2B5EF4-FFF2-40B4-BE49-F238E27FC236}">
                <a16:creationId xmlns:a16="http://schemas.microsoft.com/office/drawing/2014/main" id="{F715009B-A4AE-4690-9FA9-F335CB969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rgbClr val="FFFF00"/>
                </a:solidFill>
              </a:rPr>
              <a:t>osteoporosis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and subsequently </a:t>
            </a:r>
            <a:r>
              <a:rPr lang="en-US" sz="1400" dirty="0">
                <a:solidFill>
                  <a:srgbClr val="FFFF00"/>
                </a:solidFill>
              </a:rPr>
              <a:t>break a hip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 confused or psychotic affect; and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an ulcer.</a:t>
            </a:r>
          </a:p>
        </p:txBody>
      </p:sp>
      <p:sp>
        <p:nvSpPr>
          <p:cNvPr id="632847" name="Rectangle 17">
            <a:extLst>
              <a:ext uri="{FF2B5EF4-FFF2-40B4-BE49-F238E27FC236}">
                <a16:creationId xmlns:a16="http://schemas.microsoft.com/office/drawing/2014/main" id="{2EDFFE8D-9A17-429A-B00C-BD26A153F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5486400"/>
            <a:ext cx="3048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abb.</a:t>
            </a:r>
          </a:p>
        </p:txBody>
      </p:sp>
      <p:sp>
        <p:nvSpPr>
          <p:cNvPr id="632848" name="Rectangle 18">
            <a:extLst>
              <a:ext uri="{FF2B5EF4-FFF2-40B4-BE49-F238E27FC236}">
                <a16:creationId xmlns:a16="http://schemas.microsoft.com/office/drawing/2014/main" id="{D4F642C3-B1CC-4CE1-A518-1572B4B3A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486400"/>
            <a:ext cx="10668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two words</a:t>
            </a:r>
          </a:p>
        </p:txBody>
      </p:sp>
      <p:sp>
        <p:nvSpPr>
          <p:cNvPr id="632849" name="Rectangle 19">
            <a:extLst>
              <a:ext uri="{FF2B5EF4-FFF2-40B4-BE49-F238E27FC236}">
                <a16:creationId xmlns:a16="http://schemas.microsoft.com/office/drawing/2014/main" id="{1F83904A-D0CA-49C7-93EF-EB52B139C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5486400"/>
            <a:ext cx="3810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abb.</a:t>
            </a:r>
          </a:p>
        </p:txBody>
      </p:sp>
      <p:sp>
        <p:nvSpPr>
          <p:cNvPr id="632850" name="Slide Number Placeholder 1">
            <a:extLst>
              <a:ext uri="{FF2B5EF4-FFF2-40B4-BE49-F238E27FC236}">
                <a16:creationId xmlns:a16="http://schemas.microsoft.com/office/drawing/2014/main" id="{F88D80E1-0BFD-44B8-921B-343DE84445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B2EAB70-D406-4A44-99EB-4CA7A41F07E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245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C6D694F-8478-409A-9040-06288151730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3" name="Text Box 3">
            <a:extLst>
              <a:ext uri="{FF2B5EF4-FFF2-40B4-BE49-F238E27FC236}">
                <a16:creationId xmlns:a16="http://schemas.microsoft.com/office/drawing/2014/main" id="{EB37764C-2554-49B8-B132-10D8187F62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34884" name="Text Box 4">
            <a:extLst>
              <a:ext uri="{FF2B5EF4-FFF2-40B4-BE49-F238E27FC236}">
                <a16:creationId xmlns:a16="http://schemas.microsoft.com/office/drawing/2014/main" id="{2100A5BA-D5E5-49FE-A901-FE1167F3C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34885" name="Text Box 5">
            <a:extLst>
              <a:ext uri="{FF2B5EF4-FFF2-40B4-BE49-F238E27FC236}">
                <a16:creationId xmlns:a16="http://schemas.microsoft.com/office/drawing/2014/main" id="{B399D707-BEC4-4377-BF58-3694D2D37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34886" name="Text Box 6">
            <a:extLst>
              <a:ext uri="{FF2B5EF4-FFF2-40B4-BE49-F238E27FC236}">
                <a16:creationId xmlns:a16="http://schemas.microsoft.com/office/drawing/2014/main" id="{F2AB4F99-C9A5-4525-B311-1837C321B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34887" name="Text Box 7">
            <a:extLst>
              <a:ext uri="{FF2B5EF4-FFF2-40B4-BE49-F238E27FC236}">
                <a16:creationId xmlns:a16="http://schemas.microsoft.com/office/drawing/2014/main" id="{47FE69F0-5683-42D6-968F-E29E529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34888" name="Line 8">
            <a:extLst>
              <a:ext uri="{FF2B5EF4-FFF2-40B4-BE49-F238E27FC236}">
                <a16:creationId xmlns:a16="http://schemas.microsoft.com/office/drawing/2014/main" id="{40CF55BA-3C1B-4564-A09E-97B1B5A9FE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889" name="Line 9">
            <a:extLst>
              <a:ext uri="{FF2B5EF4-FFF2-40B4-BE49-F238E27FC236}">
                <a16:creationId xmlns:a16="http://schemas.microsoft.com/office/drawing/2014/main" id="{D6882F4D-1B9F-4B6C-A168-BAC9672F13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890" name="Line 10">
            <a:extLst>
              <a:ext uri="{FF2B5EF4-FFF2-40B4-BE49-F238E27FC236}">
                <a16:creationId xmlns:a16="http://schemas.microsoft.com/office/drawing/2014/main" id="{E6EB85C2-F075-46DF-BA40-036E39EBCEB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891" name="Line 11">
            <a:extLst>
              <a:ext uri="{FF2B5EF4-FFF2-40B4-BE49-F238E27FC236}">
                <a16:creationId xmlns:a16="http://schemas.microsoft.com/office/drawing/2014/main" id="{05404BE8-3724-4066-8B6B-7849FDDBBF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892" name="Text Box 12">
            <a:extLst>
              <a:ext uri="{FF2B5EF4-FFF2-40B4-BE49-F238E27FC236}">
                <a16:creationId xmlns:a16="http://schemas.microsoft.com/office/drawing/2014/main" id="{CAA5D3C8-DC20-4BA2-8E9E-49B47907B0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14413" name="Text Box 13">
            <a:extLst>
              <a:ext uri="{FF2B5EF4-FFF2-40B4-BE49-F238E27FC236}">
                <a16:creationId xmlns:a16="http://schemas.microsoft.com/office/drawing/2014/main" id="{BDA186D8-6BBD-4091-810D-0762322643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rgbClr val="B2B2B2"/>
                </a:solidFill>
              </a:rPr>
              <a:t>How long must the </a:t>
            </a:r>
            <a:r>
              <a:rPr lang="en-US" altLang="en-US" sz="1400" i="1" dirty="0" err="1">
                <a:solidFill>
                  <a:srgbClr val="B2B2B2"/>
                </a:solidFill>
              </a:rPr>
              <a:t>pt</a:t>
            </a:r>
            <a:r>
              <a:rPr lang="en-US" altLang="en-US" sz="1400" i="1" dirty="0">
                <a:solidFill>
                  <a:srgbClr val="B2B2B2"/>
                </a:solidFill>
              </a:rPr>
              <a:t> remain on high-dose steroids?</a:t>
            </a: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dirty="0">
                <a:solidFill>
                  <a:srgbClr val="0000FF"/>
                </a:solidFill>
              </a:rPr>
              <a:t>Controversial</a:t>
            </a:r>
            <a:r>
              <a:rPr lang="en-US" altLang="en-US" sz="1400" dirty="0">
                <a:solidFill>
                  <a:srgbClr val="0000FF"/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rgbClr val="0000FF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261134" name="Text Box 14">
            <a:extLst>
              <a:ext uri="{FF2B5EF4-FFF2-40B4-BE49-F238E27FC236}">
                <a16:creationId xmlns:a16="http://schemas.microsoft.com/office/drawing/2014/main" id="{BF9E5929-0E9F-45FB-B08F-A10290315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rgbClr val="FFFF00"/>
                </a:solidFill>
              </a:rPr>
              <a:t>osteoporosis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and subsequently </a:t>
            </a:r>
            <a:r>
              <a:rPr lang="en-US" sz="1400" dirty="0">
                <a:solidFill>
                  <a:srgbClr val="FFFF00"/>
                </a:solidFill>
              </a:rPr>
              <a:t>break a hip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 spike in her </a:t>
            </a:r>
            <a:r>
              <a:rPr lang="en-US" sz="1400" dirty="0">
                <a:solidFill>
                  <a:srgbClr val="FFFF00"/>
                </a:solidFill>
              </a:rPr>
              <a:t>BP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which, coupled with </a:t>
            </a:r>
            <a:r>
              <a:rPr lang="en-US" sz="1400" dirty="0">
                <a:solidFill>
                  <a:srgbClr val="FFFF00"/>
                </a:solidFill>
              </a:rPr>
              <a:t>fluid retention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, will throw her into </a:t>
            </a:r>
            <a:r>
              <a:rPr lang="en-US" sz="1400" dirty="0">
                <a:solidFill>
                  <a:srgbClr val="FFFF00"/>
                </a:solidFill>
              </a:rPr>
              <a:t>CHF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</a:t>
            </a:r>
            <a:r>
              <a:rPr lang="en-US" sz="1400" dirty="0">
                <a:solidFill>
                  <a:srgbClr val="0000FF"/>
                </a:solidFill>
              </a:rPr>
              <a:t>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 confused or psychotic affect; and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an ulcer.</a:t>
            </a:r>
          </a:p>
        </p:txBody>
      </p:sp>
      <p:sp>
        <p:nvSpPr>
          <p:cNvPr id="634895" name="Slide Number Placeholder 1">
            <a:extLst>
              <a:ext uri="{FF2B5EF4-FFF2-40B4-BE49-F238E27FC236}">
                <a16:creationId xmlns:a16="http://schemas.microsoft.com/office/drawing/2014/main" id="{5242B9DD-C7EF-4B28-884A-F95B6F5F45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F5E717A-1DF1-447D-974B-374038C23E5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246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42565A2-0C6A-4FC1-B77B-32D1A8EB286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31" name="Text Box 3">
            <a:extLst>
              <a:ext uri="{FF2B5EF4-FFF2-40B4-BE49-F238E27FC236}">
                <a16:creationId xmlns:a16="http://schemas.microsoft.com/office/drawing/2014/main" id="{EB90AF5B-F269-40A6-8919-F85859297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36932" name="Text Box 4">
            <a:extLst>
              <a:ext uri="{FF2B5EF4-FFF2-40B4-BE49-F238E27FC236}">
                <a16:creationId xmlns:a16="http://schemas.microsoft.com/office/drawing/2014/main" id="{588FA2D2-539B-4D07-8A25-4753C8DF76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36933" name="Text Box 5">
            <a:extLst>
              <a:ext uri="{FF2B5EF4-FFF2-40B4-BE49-F238E27FC236}">
                <a16:creationId xmlns:a16="http://schemas.microsoft.com/office/drawing/2014/main" id="{51D8BC76-1410-44FD-AAD5-371196C28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36934" name="Text Box 6">
            <a:extLst>
              <a:ext uri="{FF2B5EF4-FFF2-40B4-BE49-F238E27FC236}">
                <a16:creationId xmlns:a16="http://schemas.microsoft.com/office/drawing/2014/main" id="{3E7B5133-69B1-437B-8589-E9E1F3CCB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36935" name="Text Box 7">
            <a:extLst>
              <a:ext uri="{FF2B5EF4-FFF2-40B4-BE49-F238E27FC236}">
                <a16:creationId xmlns:a16="http://schemas.microsoft.com/office/drawing/2014/main" id="{45E8797A-B22A-4572-9D95-A26DC34D78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36936" name="Line 8">
            <a:extLst>
              <a:ext uri="{FF2B5EF4-FFF2-40B4-BE49-F238E27FC236}">
                <a16:creationId xmlns:a16="http://schemas.microsoft.com/office/drawing/2014/main" id="{5738ECBD-79AB-4CB8-B4D9-39416E4011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6937" name="Line 9">
            <a:extLst>
              <a:ext uri="{FF2B5EF4-FFF2-40B4-BE49-F238E27FC236}">
                <a16:creationId xmlns:a16="http://schemas.microsoft.com/office/drawing/2014/main" id="{1E572B88-5A6A-42EE-BD11-4AB1419AED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6938" name="Line 10">
            <a:extLst>
              <a:ext uri="{FF2B5EF4-FFF2-40B4-BE49-F238E27FC236}">
                <a16:creationId xmlns:a16="http://schemas.microsoft.com/office/drawing/2014/main" id="{D3712B60-4602-4F4A-8E3A-4F3F86809D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6939" name="Line 11">
            <a:extLst>
              <a:ext uri="{FF2B5EF4-FFF2-40B4-BE49-F238E27FC236}">
                <a16:creationId xmlns:a16="http://schemas.microsoft.com/office/drawing/2014/main" id="{C7BDFEE8-2629-4F16-A720-38DE03A60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6940" name="Text Box 12">
            <a:extLst>
              <a:ext uri="{FF2B5EF4-FFF2-40B4-BE49-F238E27FC236}">
                <a16:creationId xmlns:a16="http://schemas.microsoft.com/office/drawing/2014/main" id="{D27C80A9-CEEE-4B5A-872A-3118A9DDB1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16461" name="Text Box 13">
            <a:extLst>
              <a:ext uri="{FF2B5EF4-FFF2-40B4-BE49-F238E27FC236}">
                <a16:creationId xmlns:a16="http://schemas.microsoft.com/office/drawing/2014/main" id="{6F44D8BB-E88F-4096-9F90-9D9321C949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rgbClr val="B2B2B2"/>
                </a:solidFill>
              </a:rPr>
              <a:t>How long must the </a:t>
            </a:r>
            <a:r>
              <a:rPr lang="en-US" altLang="en-US" sz="1400" i="1" dirty="0" err="1">
                <a:solidFill>
                  <a:srgbClr val="B2B2B2"/>
                </a:solidFill>
              </a:rPr>
              <a:t>pt</a:t>
            </a:r>
            <a:r>
              <a:rPr lang="en-US" altLang="en-US" sz="1400" i="1" dirty="0">
                <a:solidFill>
                  <a:srgbClr val="B2B2B2"/>
                </a:solidFill>
              </a:rPr>
              <a:t> remain on high-dose steroids?</a:t>
            </a: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dirty="0">
                <a:solidFill>
                  <a:srgbClr val="0000FF"/>
                </a:solidFill>
              </a:rPr>
              <a:t>Controversial</a:t>
            </a:r>
            <a:r>
              <a:rPr lang="en-US" altLang="en-US" sz="1400" dirty="0">
                <a:solidFill>
                  <a:srgbClr val="0000FF"/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rgbClr val="0000FF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262158" name="Text Box 14">
            <a:extLst>
              <a:ext uri="{FF2B5EF4-FFF2-40B4-BE49-F238E27FC236}">
                <a16:creationId xmlns:a16="http://schemas.microsoft.com/office/drawing/2014/main" id="{3D7D088D-7B61-4202-A50E-78F584EED0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rgbClr val="FFFF00"/>
                </a:solidFill>
              </a:rPr>
              <a:t>osteoporosis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and subsequently </a:t>
            </a:r>
            <a:r>
              <a:rPr lang="en-US" sz="1400" dirty="0">
                <a:solidFill>
                  <a:srgbClr val="FFFF00"/>
                </a:solidFill>
              </a:rPr>
              <a:t>break a hip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 spike in her </a:t>
            </a:r>
            <a:r>
              <a:rPr lang="en-US" sz="1400" dirty="0">
                <a:solidFill>
                  <a:srgbClr val="FFFF00"/>
                </a:solidFill>
              </a:rPr>
              <a:t>BP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which, coupled with </a:t>
            </a:r>
            <a:r>
              <a:rPr lang="en-US" sz="1400" dirty="0">
                <a:solidFill>
                  <a:srgbClr val="FFFF00"/>
                </a:solidFill>
              </a:rPr>
              <a:t>fluid retention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, will throw her into </a:t>
            </a:r>
            <a:r>
              <a:rPr lang="en-US" sz="1400" dirty="0">
                <a:solidFill>
                  <a:srgbClr val="FFFF00"/>
                </a:solidFill>
              </a:rPr>
              <a:t>CHF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 confused or psychotic affect;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an ulcer.</a:t>
            </a:r>
          </a:p>
        </p:txBody>
      </p:sp>
      <p:sp>
        <p:nvSpPr>
          <p:cNvPr id="636943" name="Rectangle 15">
            <a:extLst>
              <a:ext uri="{FF2B5EF4-FFF2-40B4-BE49-F238E27FC236}">
                <a16:creationId xmlns:a16="http://schemas.microsoft.com/office/drawing/2014/main" id="{CE0BC389-EC2F-4682-965E-9586D4A0C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715000"/>
            <a:ext cx="17526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three words</a:t>
            </a:r>
          </a:p>
        </p:txBody>
      </p:sp>
      <p:sp>
        <p:nvSpPr>
          <p:cNvPr id="636944" name="Slide Number Placeholder 1">
            <a:extLst>
              <a:ext uri="{FF2B5EF4-FFF2-40B4-BE49-F238E27FC236}">
                <a16:creationId xmlns:a16="http://schemas.microsoft.com/office/drawing/2014/main" id="{13D01B68-DF4B-49C2-9ACE-440DD078B0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47CAE2E-D9CA-4F77-BA4D-B51148B5F58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247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3C87AED-8232-49F8-9D7C-087F2BFD3BD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9" name="Text Box 3">
            <a:extLst>
              <a:ext uri="{FF2B5EF4-FFF2-40B4-BE49-F238E27FC236}">
                <a16:creationId xmlns:a16="http://schemas.microsoft.com/office/drawing/2014/main" id="{536B7BBC-A34C-4198-BFF1-6E14D4B54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38980" name="Text Box 4">
            <a:extLst>
              <a:ext uri="{FF2B5EF4-FFF2-40B4-BE49-F238E27FC236}">
                <a16:creationId xmlns:a16="http://schemas.microsoft.com/office/drawing/2014/main" id="{4ABE8AC2-D6FE-46E1-986A-B3573E3117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38981" name="Text Box 5">
            <a:extLst>
              <a:ext uri="{FF2B5EF4-FFF2-40B4-BE49-F238E27FC236}">
                <a16:creationId xmlns:a16="http://schemas.microsoft.com/office/drawing/2014/main" id="{33DD1FFE-EE17-42E7-816C-767F4B260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38982" name="Text Box 6">
            <a:extLst>
              <a:ext uri="{FF2B5EF4-FFF2-40B4-BE49-F238E27FC236}">
                <a16:creationId xmlns:a16="http://schemas.microsoft.com/office/drawing/2014/main" id="{63B5D8EB-F9DF-4D1D-864B-B10BA0B94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38983" name="Text Box 7">
            <a:extLst>
              <a:ext uri="{FF2B5EF4-FFF2-40B4-BE49-F238E27FC236}">
                <a16:creationId xmlns:a16="http://schemas.microsoft.com/office/drawing/2014/main" id="{AFA6C0F3-BDE1-4DDF-AAB5-698D7C7A32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38984" name="Line 8">
            <a:extLst>
              <a:ext uri="{FF2B5EF4-FFF2-40B4-BE49-F238E27FC236}">
                <a16:creationId xmlns:a16="http://schemas.microsoft.com/office/drawing/2014/main" id="{1F5E53A3-2329-468F-96CF-2E7476CFB9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8985" name="Line 9">
            <a:extLst>
              <a:ext uri="{FF2B5EF4-FFF2-40B4-BE49-F238E27FC236}">
                <a16:creationId xmlns:a16="http://schemas.microsoft.com/office/drawing/2014/main" id="{90BBCF8B-3C52-4334-BD29-146CBD3297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8986" name="Line 10">
            <a:extLst>
              <a:ext uri="{FF2B5EF4-FFF2-40B4-BE49-F238E27FC236}">
                <a16:creationId xmlns:a16="http://schemas.microsoft.com/office/drawing/2014/main" id="{E8B20CE3-6F46-4D38-A0B3-B4FD12610C0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8987" name="Line 11">
            <a:extLst>
              <a:ext uri="{FF2B5EF4-FFF2-40B4-BE49-F238E27FC236}">
                <a16:creationId xmlns:a16="http://schemas.microsoft.com/office/drawing/2014/main" id="{86B20562-32C1-4104-A01F-05813C13E89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8988" name="Text Box 12">
            <a:extLst>
              <a:ext uri="{FF2B5EF4-FFF2-40B4-BE49-F238E27FC236}">
                <a16:creationId xmlns:a16="http://schemas.microsoft.com/office/drawing/2014/main" id="{3F9D51EA-01D6-4570-9900-284F935E3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18509" name="Text Box 13">
            <a:extLst>
              <a:ext uri="{FF2B5EF4-FFF2-40B4-BE49-F238E27FC236}">
                <a16:creationId xmlns:a16="http://schemas.microsoft.com/office/drawing/2014/main" id="{8FA5BF9E-B01E-409E-B750-810FBE5551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rgbClr val="B2B2B2"/>
                </a:solidFill>
              </a:rPr>
              <a:t>How long must the </a:t>
            </a:r>
            <a:r>
              <a:rPr lang="en-US" altLang="en-US" sz="1400" i="1" dirty="0" err="1">
                <a:solidFill>
                  <a:srgbClr val="B2B2B2"/>
                </a:solidFill>
              </a:rPr>
              <a:t>pt</a:t>
            </a:r>
            <a:r>
              <a:rPr lang="en-US" altLang="en-US" sz="1400" i="1" dirty="0">
                <a:solidFill>
                  <a:srgbClr val="B2B2B2"/>
                </a:solidFill>
              </a:rPr>
              <a:t> remain on high-dose steroids?</a:t>
            </a: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dirty="0">
                <a:solidFill>
                  <a:srgbClr val="0000FF"/>
                </a:solidFill>
              </a:rPr>
              <a:t>Controversial</a:t>
            </a:r>
            <a:r>
              <a:rPr lang="en-US" altLang="en-US" sz="1400" dirty="0">
                <a:solidFill>
                  <a:srgbClr val="0000FF"/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rgbClr val="0000FF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263182" name="Text Box 14">
            <a:extLst>
              <a:ext uri="{FF2B5EF4-FFF2-40B4-BE49-F238E27FC236}">
                <a16:creationId xmlns:a16="http://schemas.microsoft.com/office/drawing/2014/main" id="{20680447-3FE6-4A52-9FAD-18E999F17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rgbClr val="FFFF00"/>
                </a:solidFill>
              </a:rPr>
              <a:t>osteoporosis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and subsequently </a:t>
            </a:r>
            <a:r>
              <a:rPr lang="en-US" sz="1400" dirty="0">
                <a:solidFill>
                  <a:srgbClr val="FFFF00"/>
                </a:solidFill>
              </a:rPr>
              <a:t>break a hip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 spike in her </a:t>
            </a:r>
            <a:r>
              <a:rPr lang="en-US" sz="1400" dirty="0">
                <a:solidFill>
                  <a:srgbClr val="FFFF00"/>
                </a:solidFill>
              </a:rPr>
              <a:t>BP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which, coupled with </a:t>
            </a:r>
            <a:r>
              <a:rPr lang="en-US" sz="1400" dirty="0">
                <a:solidFill>
                  <a:srgbClr val="FFFF00"/>
                </a:solidFill>
              </a:rPr>
              <a:t>fluid retention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, will throw her into </a:t>
            </a:r>
            <a:r>
              <a:rPr lang="en-US" sz="1400" dirty="0">
                <a:solidFill>
                  <a:srgbClr val="FFFF00"/>
                </a:solidFill>
              </a:rPr>
              <a:t>CHF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</a:t>
            </a:r>
            <a:r>
              <a:rPr lang="en-US" sz="1400" dirty="0">
                <a:solidFill>
                  <a:srgbClr val="0000FF"/>
                </a:solidFill>
              </a:rPr>
              <a:t>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</a:t>
            </a:r>
            <a:r>
              <a:rPr lang="en-US" sz="1400" dirty="0">
                <a:solidFill>
                  <a:srgbClr val="0000FF"/>
                </a:solidFill>
              </a:rPr>
              <a:t> </a:t>
            </a:r>
            <a:r>
              <a:rPr lang="en-US" sz="1400" dirty="0">
                <a:solidFill>
                  <a:srgbClr val="FFFF00"/>
                </a:solidFill>
              </a:rPr>
              <a:t>confused or psychotic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affect;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/>
              <a:t>an ulcer.</a:t>
            </a:r>
          </a:p>
        </p:txBody>
      </p:sp>
      <p:sp>
        <p:nvSpPr>
          <p:cNvPr id="638991" name="Slide Number Placeholder 1">
            <a:extLst>
              <a:ext uri="{FF2B5EF4-FFF2-40B4-BE49-F238E27FC236}">
                <a16:creationId xmlns:a16="http://schemas.microsoft.com/office/drawing/2014/main" id="{9F80DEEB-1D19-4331-B66D-6E39943673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A5D4DFE-2EBB-4BB4-AFD4-0966D4193AD7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248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55C1671-F44A-4D90-9C3B-C65C6002FC4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7" name="Text Box 3">
            <a:extLst>
              <a:ext uri="{FF2B5EF4-FFF2-40B4-BE49-F238E27FC236}">
                <a16:creationId xmlns:a16="http://schemas.microsoft.com/office/drawing/2014/main" id="{A7398F52-9D53-4491-863E-A3DFAC799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41028" name="Text Box 4">
            <a:extLst>
              <a:ext uri="{FF2B5EF4-FFF2-40B4-BE49-F238E27FC236}">
                <a16:creationId xmlns:a16="http://schemas.microsoft.com/office/drawing/2014/main" id="{7A7A394C-ED3A-4007-B7D6-1448473E2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41029" name="Text Box 5">
            <a:extLst>
              <a:ext uri="{FF2B5EF4-FFF2-40B4-BE49-F238E27FC236}">
                <a16:creationId xmlns:a16="http://schemas.microsoft.com/office/drawing/2014/main" id="{E3F86E50-3E3B-4073-A1DF-A27E57D1F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41030" name="Text Box 6">
            <a:extLst>
              <a:ext uri="{FF2B5EF4-FFF2-40B4-BE49-F238E27FC236}">
                <a16:creationId xmlns:a16="http://schemas.microsoft.com/office/drawing/2014/main" id="{C9A3DB2E-3940-4853-9418-9012F69C7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41031" name="Text Box 7">
            <a:extLst>
              <a:ext uri="{FF2B5EF4-FFF2-40B4-BE49-F238E27FC236}">
                <a16:creationId xmlns:a16="http://schemas.microsoft.com/office/drawing/2014/main" id="{F8E46E4D-DE73-41A4-8C8E-609639950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41032" name="Line 8">
            <a:extLst>
              <a:ext uri="{FF2B5EF4-FFF2-40B4-BE49-F238E27FC236}">
                <a16:creationId xmlns:a16="http://schemas.microsoft.com/office/drawing/2014/main" id="{0E34B34C-BF16-4024-B38D-2C3E3865CE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1033" name="Line 9">
            <a:extLst>
              <a:ext uri="{FF2B5EF4-FFF2-40B4-BE49-F238E27FC236}">
                <a16:creationId xmlns:a16="http://schemas.microsoft.com/office/drawing/2014/main" id="{D4D27428-C9F0-417E-8FC5-BBF4FF02F0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1034" name="Line 10">
            <a:extLst>
              <a:ext uri="{FF2B5EF4-FFF2-40B4-BE49-F238E27FC236}">
                <a16:creationId xmlns:a16="http://schemas.microsoft.com/office/drawing/2014/main" id="{697A7433-991F-4CE7-9315-90557DA4539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1035" name="Line 11">
            <a:extLst>
              <a:ext uri="{FF2B5EF4-FFF2-40B4-BE49-F238E27FC236}">
                <a16:creationId xmlns:a16="http://schemas.microsoft.com/office/drawing/2014/main" id="{BDC7BE98-F5F6-44A8-ADDD-5C1C4BAA1D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1036" name="Text Box 12">
            <a:extLst>
              <a:ext uri="{FF2B5EF4-FFF2-40B4-BE49-F238E27FC236}">
                <a16:creationId xmlns:a16="http://schemas.microsoft.com/office/drawing/2014/main" id="{7D516487-8D2B-44F3-AA2A-707290111E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0557" name="Text Box 13">
            <a:extLst>
              <a:ext uri="{FF2B5EF4-FFF2-40B4-BE49-F238E27FC236}">
                <a16:creationId xmlns:a16="http://schemas.microsoft.com/office/drawing/2014/main" id="{0F9ADB95-779B-4BA2-87AE-30E6CD77C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rgbClr val="B2B2B2"/>
                </a:solidFill>
              </a:rPr>
              <a:t>How long must the </a:t>
            </a:r>
            <a:r>
              <a:rPr lang="en-US" altLang="en-US" sz="1400" i="1" dirty="0" err="1">
                <a:solidFill>
                  <a:srgbClr val="B2B2B2"/>
                </a:solidFill>
              </a:rPr>
              <a:t>pt</a:t>
            </a:r>
            <a:r>
              <a:rPr lang="en-US" altLang="en-US" sz="1400" i="1" dirty="0">
                <a:solidFill>
                  <a:srgbClr val="B2B2B2"/>
                </a:solidFill>
              </a:rPr>
              <a:t> remain on high-dose steroids?</a:t>
            </a: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dirty="0">
                <a:solidFill>
                  <a:srgbClr val="0000FF"/>
                </a:solidFill>
              </a:rPr>
              <a:t>Controversial</a:t>
            </a:r>
            <a:r>
              <a:rPr lang="en-US" altLang="en-US" sz="1400" dirty="0">
                <a:solidFill>
                  <a:srgbClr val="0000FF"/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rgbClr val="0000FF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264206" name="Text Box 14">
            <a:extLst>
              <a:ext uri="{FF2B5EF4-FFF2-40B4-BE49-F238E27FC236}">
                <a16:creationId xmlns:a16="http://schemas.microsoft.com/office/drawing/2014/main" id="{E8C3B3DA-A565-46F1-B76B-6AE2D5790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rgbClr val="FFFF00"/>
                </a:solidFill>
              </a:rPr>
              <a:t>osteoporosis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and subsequently </a:t>
            </a:r>
            <a:r>
              <a:rPr lang="en-US" sz="1400" dirty="0">
                <a:solidFill>
                  <a:srgbClr val="FFFF00"/>
                </a:solidFill>
              </a:rPr>
              <a:t>break a hip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 spike in her </a:t>
            </a:r>
            <a:r>
              <a:rPr lang="en-US" sz="1400" dirty="0">
                <a:solidFill>
                  <a:srgbClr val="FFFF00"/>
                </a:solidFill>
              </a:rPr>
              <a:t>BP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which, coupled with </a:t>
            </a:r>
            <a:r>
              <a:rPr lang="en-US" sz="1400" dirty="0">
                <a:solidFill>
                  <a:srgbClr val="FFFF00"/>
                </a:solidFill>
              </a:rPr>
              <a:t>fluid retention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, will throw her into </a:t>
            </a:r>
            <a:r>
              <a:rPr lang="en-US" sz="1400" dirty="0">
                <a:solidFill>
                  <a:srgbClr val="FFFF00"/>
                </a:solidFill>
              </a:rPr>
              <a:t>CHF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</a:t>
            </a:r>
            <a:r>
              <a:rPr lang="en-US" sz="1400" dirty="0">
                <a:solidFill>
                  <a:srgbClr val="0000FF"/>
                </a:solidFill>
              </a:rPr>
              <a:t>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</a:t>
            </a:r>
            <a:r>
              <a:rPr lang="en-US" sz="1400" dirty="0">
                <a:solidFill>
                  <a:srgbClr val="0000FF"/>
                </a:solidFill>
              </a:rPr>
              <a:t> </a:t>
            </a:r>
            <a:r>
              <a:rPr lang="en-US" sz="1400" dirty="0">
                <a:solidFill>
                  <a:srgbClr val="FFFF00"/>
                </a:solidFill>
              </a:rPr>
              <a:t>confused or psychotic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affect;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and finally, an ulcer.</a:t>
            </a:r>
          </a:p>
        </p:txBody>
      </p:sp>
      <p:sp>
        <p:nvSpPr>
          <p:cNvPr id="641039" name="Rectangle 15">
            <a:extLst>
              <a:ext uri="{FF2B5EF4-FFF2-40B4-BE49-F238E27FC236}">
                <a16:creationId xmlns:a16="http://schemas.microsoft.com/office/drawing/2014/main" id="{415DA0BF-D51D-4AE0-8C85-4E8489F54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943600"/>
            <a:ext cx="6858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one word</a:t>
            </a:r>
          </a:p>
        </p:txBody>
      </p:sp>
      <p:sp>
        <p:nvSpPr>
          <p:cNvPr id="641040" name="Slide Number Placeholder 1">
            <a:extLst>
              <a:ext uri="{FF2B5EF4-FFF2-40B4-BE49-F238E27FC236}">
                <a16:creationId xmlns:a16="http://schemas.microsoft.com/office/drawing/2014/main" id="{592BB785-CFA8-4247-B3A6-84193CC2CC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F01441C-6133-472A-ACCF-6385332126D7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249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C392B69-77ED-414D-85FE-4C4B30D024B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3" name="Text Box 3">
            <a:extLst>
              <a:ext uri="{FF2B5EF4-FFF2-40B4-BE49-F238E27FC236}">
                <a16:creationId xmlns:a16="http://schemas.microsoft.com/office/drawing/2014/main" id="{822EAAAC-85AE-4E1E-A56A-396D9F374D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15044" name="Text Box 4">
            <a:extLst>
              <a:ext uri="{FF2B5EF4-FFF2-40B4-BE49-F238E27FC236}">
                <a16:creationId xmlns:a16="http://schemas.microsoft.com/office/drawing/2014/main" id="{F569720F-E328-4B6A-B272-CC690503C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15045" name="Text Box 5">
            <a:extLst>
              <a:ext uri="{FF2B5EF4-FFF2-40B4-BE49-F238E27FC236}">
                <a16:creationId xmlns:a16="http://schemas.microsoft.com/office/drawing/2014/main" id="{EACA9E12-5616-4565-8380-8515F939C8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15046" name="Text Box 6">
            <a:extLst>
              <a:ext uri="{FF2B5EF4-FFF2-40B4-BE49-F238E27FC236}">
                <a16:creationId xmlns:a16="http://schemas.microsoft.com/office/drawing/2014/main" id="{692D3E14-1AE5-418A-A4A9-D1F95BB8F8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15047" name="Text Box 7">
            <a:extLst>
              <a:ext uri="{FF2B5EF4-FFF2-40B4-BE49-F238E27FC236}">
                <a16:creationId xmlns:a16="http://schemas.microsoft.com/office/drawing/2014/main" id="{840A2756-B481-427D-A56D-3F79D7BB7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15048" name="Line 8">
            <a:extLst>
              <a:ext uri="{FF2B5EF4-FFF2-40B4-BE49-F238E27FC236}">
                <a16:creationId xmlns:a16="http://schemas.microsoft.com/office/drawing/2014/main" id="{E75BE358-FF17-45AD-8125-7C6C63A996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15049" name="Line 9">
            <a:extLst>
              <a:ext uri="{FF2B5EF4-FFF2-40B4-BE49-F238E27FC236}">
                <a16:creationId xmlns:a16="http://schemas.microsoft.com/office/drawing/2014/main" id="{8739DBBE-8321-4865-9421-1136E39459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50" name="Line 10">
            <a:extLst>
              <a:ext uri="{FF2B5EF4-FFF2-40B4-BE49-F238E27FC236}">
                <a16:creationId xmlns:a16="http://schemas.microsoft.com/office/drawing/2014/main" id="{32B9514F-55E1-4770-83DD-DADE67AC40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15051" name="Line 11">
            <a:extLst>
              <a:ext uri="{FF2B5EF4-FFF2-40B4-BE49-F238E27FC236}">
                <a16:creationId xmlns:a16="http://schemas.microsoft.com/office/drawing/2014/main" id="{9E6442D1-FDBA-492B-999D-6C475BB922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15052" name="Text Box 12">
            <a:extLst>
              <a:ext uri="{FF2B5EF4-FFF2-40B4-BE49-F238E27FC236}">
                <a16:creationId xmlns:a16="http://schemas.microsoft.com/office/drawing/2014/main" id="{8FE9DE85-8C0B-41A6-8164-B516703DD8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0050" y="4953000"/>
            <a:ext cx="2673350" cy="641350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 dirty="0">
                <a:solidFill>
                  <a:srgbClr val="0000FF"/>
                </a:solidFill>
              </a:rPr>
              <a:t>Which is most common?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0000FF"/>
                </a:solidFill>
              </a:rPr>
              <a:t>NAION, by far</a:t>
            </a:r>
          </a:p>
        </p:txBody>
      </p:sp>
      <p:sp>
        <p:nvSpPr>
          <p:cNvPr id="215053" name="Slide Number Placeholder 1">
            <a:extLst>
              <a:ext uri="{FF2B5EF4-FFF2-40B4-BE49-F238E27FC236}">
                <a16:creationId xmlns:a16="http://schemas.microsoft.com/office/drawing/2014/main" id="{488C09A0-4866-43D5-B44B-9624453314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015F855-F15A-435F-AD5F-5859EB3451F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DA8FFC6-EDBE-47F9-AF7D-8A1C587435B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75" name="Text Box 3">
            <a:extLst>
              <a:ext uri="{FF2B5EF4-FFF2-40B4-BE49-F238E27FC236}">
                <a16:creationId xmlns:a16="http://schemas.microsoft.com/office/drawing/2014/main" id="{56106679-0363-4DC1-92F0-CE2354C99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43076" name="Text Box 4">
            <a:extLst>
              <a:ext uri="{FF2B5EF4-FFF2-40B4-BE49-F238E27FC236}">
                <a16:creationId xmlns:a16="http://schemas.microsoft.com/office/drawing/2014/main" id="{3EB94120-F048-4A2B-964C-EBEAE0522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43077" name="Text Box 5">
            <a:extLst>
              <a:ext uri="{FF2B5EF4-FFF2-40B4-BE49-F238E27FC236}">
                <a16:creationId xmlns:a16="http://schemas.microsoft.com/office/drawing/2014/main" id="{25A0F504-1C66-44E6-BC51-38E8C1F051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43078" name="Text Box 6">
            <a:extLst>
              <a:ext uri="{FF2B5EF4-FFF2-40B4-BE49-F238E27FC236}">
                <a16:creationId xmlns:a16="http://schemas.microsoft.com/office/drawing/2014/main" id="{28C33863-B4CD-4953-9D58-73B596A3E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43079" name="Text Box 7">
            <a:extLst>
              <a:ext uri="{FF2B5EF4-FFF2-40B4-BE49-F238E27FC236}">
                <a16:creationId xmlns:a16="http://schemas.microsoft.com/office/drawing/2014/main" id="{A42DDD19-59AD-4F9D-9856-84193AC19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43080" name="Line 8">
            <a:extLst>
              <a:ext uri="{FF2B5EF4-FFF2-40B4-BE49-F238E27FC236}">
                <a16:creationId xmlns:a16="http://schemas.microsoft.com/office/drawing/2014/main" id="{2E29EF7A-0D66-4B62-8364-7AB28EE860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3081" name="Line 9">
            <a:extLst>
              <a:ext uri="{FF2B5EF4-FFF2-40B4-BE49-F238E27FC236}">
                <a16:creationId xmlns:a16="http://schemas.microsoft.com/office/drawing/2014/main" id="{2C886B4E-88CA-4ACC-B9F8-9B731DAD7C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3082" name="Line 10">
            <a:extLst>
              <a:ext uri="{FF2B5EF4-FFF2-40B4-BE49-F238E27FC236}">
                <a16:creationId xmlns:a16="http://schemas.microsoft.com/office/drawing/2014/main" id="{29813EF8-06C1-486A-B646-719FC74F4E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3083" name="Line 11">
            <a:extLst>
              <a:ext uri="{FF2B5EF4-FFF2-40B4-BE49-F238E27FC236}">
                <a16:creationId xmlns:a16="http://schemas.microsoft.com/office/drawing/2014/main" id="{A62BC6D5-AD3D-426E-A8E5-5567FA007B6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3084" name="Text Box 12">
            <a:extLst>
              <a:ext uri="{FF2B5EF4-FFF2-40B4-BE49-F238E27FC236}">
                <a16:creationId xmlns:a16="http://schemas.microsoft.com/office/drawing/2014/main" id="{F9CA27BE-053E-40D0-AF96-5D1913385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2605" name="Text Box 13">
            <a:extLst>
              <a:ext uri="{FF2B5EF4-FFF2-40B4-BE49-F238E27FC236}">
                <a16:creationId xmlns:a16="http://schemas.microsoft.com/office/drawing/2014/main" id="{957CCA9D-2F70-4127-B7F2-F2F1BF2B3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rgbClr val="B2B2B2"/>
                </a:solidFill>
              </a:rPr>
              <a:t>How long must the </a:t>
            </a:r>
            <a:r>
              <a:rPr lang="en-US" altLang="en-US" sz="1400" i="1" dirty="0" err="1">
                <a:solidFill>
                  <a:srgbClr val="B2B2B2"/>
                </a:solidFill>
              </a:rPr>
              <a:t>pt</a:t>
            </a:r>
            <a:r>
              <a:rPr lang="en-US" altLang="en-US" sz="1400" i="1" dirty="0">
                <a:solidFill>
                  <a:srgbClr val="B2B2B2"/>
                </a:solidFill>
              </a:rPr>
              <a:t> remain on high-dose steroids?</a:t>
            </a: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dirty="0">
                <a:solidFill>
                  <a:srgbClr val="0000FF"/>
                </a:solidFill>
              </a:rPr>
              <a:t>Controversial</a:t>
            </a:r>
            <a:r>
              <a:rPr lang="en-US" altLang="en-US" sz="1400" dirty="0">
                <a:solidFill>
                  <a:srgbClr val="0000FF"/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rgbClr val="0000FF"/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265230" name="Text Box 14">
            <a:extLst>
              <a:ext uri="{FF2B5EF4-FFF2-40B4-BE49-F238E27FC236}">
                <a16:creationId xmlns:a16="http://schemas.microsoft.com/office/drawing/2014/main" id="{2613907D-D2C7-4776-9AF0-B7BE87002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4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rgbClr val="FFFF00"/>
                </a:solidFill>
              </a:rPr>
              <a:t>osteoporosis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and subsequently </a:t>
            </a:r>
            <a:r>
              <a:rPr lang="en-US" sz="1400" dirty="0">
                <a:solidFill>
                  <a:srgbClr val="FFFF00"/>
                </a:solidFill>
              </a:rPr>
              <a:t>break a hip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 spike in her </a:t>
            </a:r>
            <a:r>
              <a:rPr lang="en-US" sz="1400" dirty="0">
                <a:solidFill>
                  <a:srgbClr val="FFFF00"/>
                </a:solidFill>
              </a:rPr>
              <a:t>BP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which, coupled with </a:t>
            </a:r>
            <a:r>
              <a:rPr lang="en-US" sz="1400" dirty="0">
                <a:solidFill>
                  <a:srgbClr val="FFFF00"/>
                </a:solidFill>
              </a:rPr>
              <a:t>fluid retention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, will throw her into </a:t>
            </a:r>
            <a:r>
              <a:rPr lang="en-US" sz="1400" dirty="0">
                <a:solidFill>
                  <a:srgbClr val="FFFF00"/>
                </a:solidFill>
              </a:rPr>
              <a:t>CHF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;</a:t>
            </a:r>
            <a:r>
              <a:rPr lang="en-US" sz="1400" dirty="0">
                <a:solidFill>
                  <a:srgbClr val="0000FF"/>
                </a:solidFill>
              </a:rPr>
              <a:t>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 </a:t>
            </a:r>
            <a:r>
              <a:rPr lang="en-US" sz="1400" dirty="0">
                <a:solidFill>
                  <a:srgbClr val="FFFF00"/>
                </a:solidFill>
              </a:rPr>
              <a:t>confused or psychotic </a:t>
            </a: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affect; 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4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and finally, an </a:t>
            </a:r>
            <a:r>
              <a:rPr lang="en-US" sz="1400" dirty="0">
                <a:solidFill>
                  <a:srgbClr val="FFFF00"/>
                </a:solidFill>
              </a:rPr>
              <a:t>ulcer</a:t>
            </a:r>
            <a:r>
              <a:rPr lang="en-US" sz="1400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643087" name="Slide Number Placeholder 1">
            <a:extLst>
              <a:ext uri="{FF2B5EF4-FFF2-40B4-BE49-F238E27FC236}">
                <a16:creationId xmlns:a16="http://schemas.microsoft.com/office/drawing/2014/main" id="{08231113-359B-4784-A101-4FBD4ADF60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0903496-FC21-4D04-9F7E-4D0E84571D4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250</a:t>
            </a:fld>
            <a:endParaRPr lang="en-US" altLang="en-US" sz="10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D5DA57B-1686-4C2E-A9CE-9D0942C72B08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23" name="Text Box 3">
            <a:extLst>
              <a:ext uri="{FF2B5EF4-FFF2-40B4-BE49-F238E27FC236}">
                <a16:creationId xmlns:a16="http://schemas.microsoft.com/office/drawing/2014/main" id="{67172E8F-AD33-455A-8078-93C6DBD3F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45124" name="Text Box 4">
            <a:extLst>
              <a:ext uri="{FF2B5EF4-FFF2-40B4-BE49-F238E27FC236}">
                <a16:creationId xmlns:a16="http://schemas.microsoft.com/office/drawing/2014/main" id="{08B2A152-9AA9-4BC4-AE3C-6346C4540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45125" name="Text Box 5">
            <a:extLst>
              <a:ext uri="{FF2B5EF4-FFF2-40B4-BE49-F238E27FC236}">
                <a16:creationId xmlns:a16="http://schemas.microsoft.com/office/drawing/2014/main" id="{9E99EF04-5709-44FA-8B2C-CFC9033AB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45126" name="Text Box 6">
            <a:extLst>
              <a:ext uri="{FF2B5EF4-FFF2-40B4-BE49-F238E27FC236}">
                <a16:creationId xmlns:a16="http://schemas.microsoft.com/office/drawing/2014/main" id="{1D9018FF-DFDF-4B9F-8D1A-A2A30C5B0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45127" name="Text Box 7">
            <a:extLst>
              <a:ext uri="{FF2B5EF4-FFF2-40B4-BE49-F238E27FC236}">
                <a16:creationId xmlns:a16="http://schemas.microsoft.com/office/drawing/2014/main" id="{C8CF953F-6ED7-48E3-9BD4-C84EC4419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45128" name="Line 8">
            <a:extLst>
              <a:ext uri="{FF2B5EF4-FFF2-40B4-BE49-F238E27FC236}">
                <a16:creationId xmlns:a16="http://schemas.microsoft.com/office/drawing/2014/main" id="{35DC08C6-414F-4C7E-89CC-07035304B2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29" name="Line 9">
            <a:extLst>
              <a:ext uri="{FF2B5EF4-FFF2-40B4-BE49-F238E27FC236}">
                <a16:creationId xmlns:a16="http://schemas.microsoft.com/office/drawing/2014/main" id="{48C20E46-95B8-471A-A7BC-6630E72C86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30" name="Line 10">
            <a:extLst>
              <a:ext uri="{FF2B5EF4-FFF2-40B4-BE49-F238E27FC236}">
                <a16:creationId xmlns:a16="http://schemas.microsoft.com/office/drawing/2014/main" id="{6F03E1D6-548F-4494-80A2-AF25F5AB32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31" name="Line 11">
            <a:extLst>
              <a:ext uri="{FF2B5EF4-FFF2-40B4-BE49-F238E27FC236}">
                <a16:creationId xmlns:a16="http://schemas.microsoft.com/office/drawing/2014/main" id="{4C4380BB-1F24-4D8D-8689-93645DBB7E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32" name="Text Box 12">
            <a:extLst>
              <a:ext uri="{FF2B5EF4-FFF2-40B4-BE49-F238E27FC236}">
                <a16:creationId xmlns:a16="http://schemas.microsoft.com/office/drawing/2014/main" id="{1F4D886D-2861-45D2-9E79-0643488B9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4653" name="Text Box 13">
            <a:extLst>
              <a:ext uri="{FF2B5EF4-FFF2-40B4-BE49-F238E27FC236}">
                <a16:creationId xmlns:a16="http://schemas.microsoft.com/office/drawing/2014/main" id="{309F2AA1-B11C-4B8E-8078-78E22235F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>
                <a:solidFill>
                  <a:schemeClr val="bg1">
                    <a:lumMod val="50000"/>
                  </a:schemeClr>
                </a:solidFill>
              </a:rPr>
              <a:t>Controversial</a:t>
            </a: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45134" name="Text Box 14">
            <a:extLst>
              <a:ext uri="{FF2B5EF4-FFF2-40B4-BE49-F238E27FC236}">
                <a16:creationId xmlns:a16="http://schemas.microsoft.com/office/drawing/2014/main" id="{1A13BF6A-324F-48E7-9FA7-9BF9B959A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2">
                    <a:lumMod val="75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osteoporosis and subsequently break a hip;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confused or psychotic affect;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and finally, an ulcer.</a:t>
            </a:r>
          </a:p>
        </p:txBody>
      </p:sp>
      <p:sp>
        <p:nvSpPr>
          <p:cNvPr id="645135" name="Text Box 17">
            <a:extLst>
              <a:ext uri="{FF2B5EF4-FFF2-40B4-BE49-F238E27FC236}">
                <a16:creationId xmlns:a16="http://schemas.microsoft.com/office/drawing/2014/main" id="{F4F68FEB-2519-4D61-9B83-4299C1CE32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724400"/>
            <a:ext cx="8397875" cy="1384300"/>
          </a:xfrm>
          <a:prstGeom prst="rect">
            <a:avLst/>
          </a:pr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Why not avoid these problems via steroid-sparing immunosuppressive therapy, eg, methotrexate (MTX)?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0C0C0"/>
                </a:solidFill>
              </a:rPr>
              <a:t>MTX seems, at best, to produce a modest reduction in recurrence risk, and is not considered an appropriate stand-alone tx unless a pt is truly unable to tolerate systemic steroids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>
              <a:solidFill>
                <a:srgbClr val="C0C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C0C0C0"/>
                </a:solidFill>
              </a:rPr>
              <a:t>OK, how about one of those new-fangled biologics?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0C0C0"/>
                </a:solidFill>
              </a:rPr>
              <a:t>An interleukin-6 (IL-6) receptor antagonist (tocilizumab) is FDA approved for treating GCA. </a:t>
            </a:r>
          </a:p>
        </p:txBody>
      </p:sp>
      <p:sp>
        <p:nvSpPr>
          <p:cNvPr id="645136" name="Slide Number Placeholder 1">
            <a:extLst>
              <a:ext uri="{FF2B5EF4-FFF2-40B4-BE49-F238E27FC236}">
                <a16:creationId xmlns:a16="http://schemas.microsoft.com/office/drawing/2014/main" id="{39BBC8AE-AB92-4813-9211-59DE76D712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1726CCC-B26F-4DD8-86E5-C33EAFB8822D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251</a:t>
            </a:fld>
            <a:endParaRPr lang="en-US" altLang="en-US" sz="1000"/>
          </a:p>
        </p:txBody>
      </p:sp>
      <p:sp>
        <p:nvSpPr>
          <p:cNvPr id="645137" name="Text Box 16">
            <a:extLst>
              <a:ext uri="{FF2B5EF4-FFF2-40B4-BE49-F238E27FC236}">
                <a16:creationId xmlns:a16="http://schemas.microsoft.com/office/drawing/2014/main" id="{A29C90FA-E326-4C52-BDBF-C654271763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1563" y="3719513"/>
            <a:ext cx="2868612" cy="338137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  <a:latin typeface="Segoe Script" panose="020B0504020000000003" pitchFamily="34" charset="0"/>
              </a:rPr>
              <a:t>Methotrexate? </a:t>
            </a:r>
            <a:r>
              <a:rPr lang="en-US" altLang="en-US" sz="1600">
                <a:solidFill>
                  <a:srgbClr val="FFFF99"/>
                </a:solidFill>
                <a:latin typeface="Segoe Script" panose="020B0504020000000003" pitchFamily="34" charset="0"/>
              </a:rPr>
              <a:t>Biologics?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E52458A-F118-4824-9F27-FBB8BF9F7147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1" name="Text Box 3">
            <a:extLst>
              <a:ext uri="{FF2B5EF4-FFF2-40B4-BE49-F238E27FC236}">
                <a16:creationId xmlns:a16="http://schemas.microsoft.com/office/drawing/2014/main" id="{3308E470-146E-4E38-938D-E4B6030D4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47172" name="Text Box 4">
            <a:extLst>
              <a:ext uri="{FF2B5EF4-FFF2-40B4-BE49-F238E27FC236}">
                <a16:creationId xmlns:a16="http://schemas.microsoft.com/office/drawing/2014/main" id="{2CDEE5FE-F126-4DFF-B312-94A89AE09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47173" name="Text Box 5">
            <a:extLst>
              <a:ext uri="{FF2B5EF4-FFF2-40B4-BE49-F238E27FC236}">
                <a16:creationId xmlns:a16="http://schemas.microsoft.com/office/drawing/2014/main" id="{3AE11CEA-FB81-48C5-8A49-2392BDD0D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47174" name="Text Box 6">
            <a:extLst>
              <a:ext uri="{FF2B5EF4-FFF2-40B4-BE49-F238E27FC236}">
                <a16:creationId xmlns:a16="http://schemas.microsoft.com/office/drawing/2014/main" id="{CDC9A2EE-D30F-4D74-A91A-3AFF425ED4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47175" name="Text Box 7">
            <a:extLst>
              <a:ext uri="{FF2B5EF4-FFF2-40B4-BE49-F238E27FC236}">
                <a16:creationId xmlns:a16="http://schemas.microsoft.com/office/drawing/2014/main" id="{57590312-D8B3-49E8-B19F-A689B63A5F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47176" name="Line 8">
            <a:extLst>
              <a:ext uri="{FF2B5EF4-FFF2-40B4-BE49-F238E27FC236}">
                <a16:creationId xmlns:a16="http://schemas.microsoft.com/office/drawing/2014/main" id="{35D87B91-403E-4173-9E6E-D01A274491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7177" name="Line 9">
            <a:extLst>
              <a:ext uri="{FF2B5EF4-FFF2-40B4-BE49-F238E27FC236}">
                <a16:creationId xmlns:a16="http://schemas.microsoft.com/office/drawing/2014/main" id="{D6268167-D01D-4495-A8F2-4E5A134C1E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7178" name="Line 10">
            <a:extLst>
              <a:ext uri="{FF2B5EF4-FFF2-40B4-BE49-F238E27FC236}">
                <a16:creationId xmlns:a16="http://schemas.microsoft.com/office/drawing/2014/main" id="{61BA18F5-8F33-421A-AC84-3AC8AB93D5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7179" name="Line 11">
            <a:extLst>
              <a:ext uri="{FF2B5EF4-FFF2-40B4-BE49-F238E27FC236}">
                <a16:creationId xmlns:a16="http://schemas.microsoft.com/office/drawing/2014/main" id="{1679B6AA-0AAB-4EF2-ABD0-6E5AB419C6F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7180" name="Text Box 12">
            <a:extLst>
              <a:ext uri="{FF2B5EF4-FFF2-40B4-BE49-F238E27FC236}">
                <a16:creationId xmlns:a16="http://schemas.microsoft.com/office/drawing/2014/main" id="{583B4E29-D698-4D27-ACB8-C32A86102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4653" name="Text Box 13">
            <a:extLst>
              <a:ext uri="{FF2B5EF4-FFF2-40B4-BE49-F238E27FC236}">
                <a16:creationId xmlns:a16="http://schemas.microsoft.com/office/drawing/2014/main" id="{9ECD3A89-4D5D-41EA-838A-3D720AC84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>
                <a:solidFill>
                  <a:schemeClr val="bg1">
                    <a:lumMod val="50000"/>
                  </a:schemeClr>
                </a:solidFill>
              </a:rPr>
              <a:t>Controversial</a:t>
            </a: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45134" name="Text Box 14">
            <a:extLst>
              <a:ext uri="{FF2B5EF4-FFF2-40B4-BE49-F238E27FC236}">
                <a16:creationId xmlns:a16="http://schemas.microsoft.com/office/drawing/2014/main" id="{B335CD1B-A321-47B0-8500-D93129F17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2">
                    <a:lumMod val="75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osteoporosis and subsequently break a hip;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confused or psychotic affect;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and finally, an ulcer.</a:t>
            </a:r>
          </a:p>
        </p:txBody>
      </p:sp>
      <p:sp>
        <p:nvSpPr>
          <p:cNvPr id="647183" name="Text Box 17">
            <a:extLst>
              <a:ext uri="{FF2B5EF4-FFF2-40B4-BE49-F238E27FC236}">
                <a16:creationId xmlns:a16="http://schemas.microsoft.com/office/drawing/2014/main" id="{E7175A69-21D6-4F9D-B660-2B23C3FDE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724400"/>
            <a:ext cx="8397875" cy="1384300"/>
          </a:xfrm>
          <a:prstGeom prst="rect">
            <a:avLst/>
          </a:pr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Why not avoid these problems via steroid-sparing immunosuppressive therapy, </a:t>
            </a:r>
            <a:r>
              <a:rPr lang="en-US" altLang="en-US" sz="1400" i="1" dirty="0" err="1">
                <a:solidFill>
                  <a:srgbClr val="0000FF"/>
                </a:solidFill>
              </a:rPr>
              <a:t>eg</a:t>
            </a:r>
            <a:r>
              <a:rPr lang="en-US" altLang="en-US" sz="1400" i="1" dirty="0">
                <a:solidFill>
                  <a:srgbClr val="0000FF"/>
                </a:solidFill>
              </a:rPr>
              <a:t>, methotrexate (MTX)?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MTX seems, at best, to produce a modest reduction in recurrence risk, and is not considered an appropriate stand-alone </a:t>
            </a:r>
            <a:r>
              <a:rPr lang="en-US" altLang="en-US" sz="1400" dirty="0" err="1">
                <a:solidFill>
                  <a:srgbClr val="0000FF"/>
                </a:solidFill>
              </a:rPr>
              <a:t>tx</a:t>
            </a:r>
            <a:r>
              <a:rPr lang="en-US" altLang="en-US" sz="1400" dirty="0">
                <a:solidFill>
                  <a:srgbClr val="0000FF"/>
                </a:solidFill>
              </a:rPr>
              <a:t> unless a </a:t>
            </a:r>
            <a:r>
              <a:rPr lang="en-US" altLang="en-US" sz="1400" dirty="0" err="1">
                <a:solidFill>
                  <a:srgbClr val="0000FF"/>
                </a:solidFill>
              </a:rPr>
              <a:t>pt</a:t>
            </a:r>
            <a:r>
              <a:rPr lang="en-US" altLang="en-US" sz="1400" dirty="0">
                <a:solidFill>
                  <a:srgbClr val="0000FF"/>
                </a:solidFill>
              </a:rPr>
              <a:t> is truly unable to tolerate systemic steroids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 dirty="0">
              <a:solidFill>
                <a:srgbClr val="C0C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0C0C0"/>
                </a:solidFill>
              </a:rPr>
              <a:t>OK, how about one of those new-fangled biologics?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0C0C0"/>
                </a:solidFill>
              </a:rPr>
              <a:t>An interleukin-6 (IL-6) receptor antagonist (tocilizumab) is FDA approved for treating GCA. </a:t>
            </a:r>
          </a:p>
        </p:txBody>
      </p:sp>
      <p:sp>
        <p:nvSpPr>
          <p:cNvPr id="647184" name="Slide Number Placeholder 1">
            <a:extLst>
              <a:ext uri="{FF2B5EF4-FFF2-40B4-BE49-F238E27FC236}">
                <a16:creationId xmlns:a16="http://schemas.microsoft.com/office/drawing/2014/main" id="{D227217F-9B86-4A95-B2B9-0DFE6D6301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5C344EA-5C00-4D84-A5A4-455D953709DD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252</a:t>
            </a:fld>
            <a:endParaRPr lang="en-US" altLang="en-US" sz="1000"/>
          </a:p>
        </p:txBody>
      </p:sp>
      <p:sp>
        <p:nvSpPr>
          <p:cNvPr id="647185" name="Text Box 16">
            <a:extLst>
              <a:ext uri="{FF2B5EF4-FFF2-40B4-BE49-F238E27FC236}">
                <a16:creationId xmlns:a16="http://schemas.microsoft.com/office/drawing/2014/main" id="{E10A3E6C-5198-426D-8A61-B4BE9C906E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1563" y="3719513"/>
            <a:ext cx="2868612" cy="338137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  <a:latin typeface="Segoe Script" panose="020B0504020000000003" pitchFamily="34" charset="0"/>
              </a:rPr>
              <a:t>Methotrexate? </a:t>
            </a:r>
            <a:r>
              <a:rPr lang="en-US" altLang="en-US" sz="1600">
                <a:solidFill>
                  <a:srgbClr val="FFFF99"/>
                </a:solidFill>
                <a:latin typeface="Segoe Script" panose="020B0504020000000003" pitchFamily="34" charset="0"/>
              </a:rPr>
              <a:t>Biologics?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6ECD5D1-78A3-4C45-B133-72F98D4225A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19" name="Text Box 3">
            <a:extLst>
              <a:ext uri="{FF2B5EF4-FFF2-40B4-BE49-F238E27FC236}">
                <a16:creationId xmlns:a16="http://schemas.microsoft.com/office/drawing/2014/main" id="{9F6010C1-9AF4-40E3-A3F4-C9A93E9BC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49220" name="Text Box 4">
            <a:extLst>
              <a:ext uri="{FF2B5EF4-FFF2-40B4-BE49-F238E27FC236}">
                <a16:creationId xmlns:a16="http://schemas.microsoft.com/office/drawing/2014/main" id="{1739BEB7-19B7-4A87-8A0A-6B5DCA6F3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49221" name="Text Box 5">
            <a:extLst>
              <a:ext uri="{FF2B5EF4-FFF2-40B4-BE49-F238E27FC236}">
                <a16:creationId xmlns:a16="http://schemas.microsoft.com/office/drawing/2014/main" id="{3853A9D9-0D0D-4044-90F7-C281A6951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49222" name="Text Box 6">
            <a:extLst>
              <a:ext uri="{FF2B5EF4-FFF2-40B4-BE49-F238E27FC236}">
                <a16:creationId xmlns:a16="http://schemas.microsoft.com/office/drawing/2014/main" id="{CAFA2196-1F30-4E81-9A61-C60463F586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49223" name="Text Box 7">
            <a:extLst>
              <a:ext uri="{FF2B5EF4-FFF2-40B4-BE49-F238E27FC236}">
                <a16:creationId xmlns:a16="http://schemas.microsoft.com/office/drawing/2014/main" id="{039E96BD-7D8B-49C4-9AA6-C668F7CA8D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49224" name="Line 8">
            <a:extLst>
              <a:ext uri="{FF2B5EF4-FFF2-40B4-BE49-F238E27FC236}">
                <a16:creationId xmlns:a16="http://schemas.microsoft.com/office/drawing/2014/main" id="{95AA6E15-B8F1-474E-B0F1-DA758DE6CD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9225" name="Line 9">
            <a:extLst>
              <a:ext uri="{FF2B5EF4-FFF2-40B4-BE49-F238E27FC236}">
                <a16:creationId xmlns:a16="http://schemas.microsoft.com/office/drawing/2014/main" id="{346D8ED9-5D06-4B73-8434-3C3C9D4619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9226" name="Line 10">
            <a:extLst>
              <a:ext uri="{FF2B5EF4-FFF2-40B4-BE49-F238E27FC236}">
                <a16:creationId xmlns:a16="http://schemas.microsoft.com/office/drawing/2014/main" id="{D8051FB6-1673-478E-8EC2-6E5041DB771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9227" name="Line 11">
            <a:extLst>
              <a:ext uri="{FF2B5EF4-FFF2-40B4-BE49-F238E27FC236}">
                <a16:creationId xmlns:a16="http://schemas.microsoft.com/office/drawing/2014/main" id="{241ED3B4-BE07-4918-9F32-1E16A9A3E63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9228" name="Text Box 12">
            <a:extLst>
              <a:ext uri="{FF2B5EF4-FFF2-40B4-BE49-F238E27FC236}">
                <a16:creationId xmlns:a16="http://schemas.microsoft.com/office/drawing/2014/main" id="{25F38E23-F7D3-47C7-981F-0572F1B5F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4653" name="Text Box 13">
            <a:extLst>
              <a:ext uri="{FF2B5EF4-FFF2-40B4-BE49-F238E27FC236}">
                <a16:creationId xmlns:a16="http://schemas.microsoft.com/office/drawing/2014/main" id="{AE7D2AFB-4C03-481E-BBDF-91BD66B8F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>
                <a:solidFill>
                  <a:schemeClr val="bg1">
                    <a:lumMod val="50000"/>
                  </a:schemeClr>
                </a:solidFill>
              </a:rPr>
              <a:t>Controversial</a:t>
            </a: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45134" name="Text Box 14">
            <a:extLst>
              <a:ext uri="{FF2B5EF4-FFF2-40B4-BE49-F238E27FC236}">
                <a16:creationId xmlns:a16="http://schemas.microsoft.com/office/drawing/2014/main" id="{5F5A5CB9-DBA6-4A8A-B487-CCC1641D70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2">
                    <a:lumMod val="75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osteoporosis and subsequently break a hip;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confused or psychotic affect;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and finally, an ulcer.</a:t>
            </a:r>
          </a:p>
        </p:txBody>
      </p:sp>
      <p:sp>
        <p:nvSpPr>
          <p:cNvPr id="649231" name="Text Box 17">
            <a:extLst>
              <a:ext uri="{FF2B5EF4-FFF2-40B4-BE49-F238E27FC236}">
                <a16:creationId xmlns:a16="http://schemas.microsoft.com/office/drawing/2014/main" id="{95712321-F27B-4156-BF99-7B7E3CFC8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724400"/>
            <a:ext cx="8397875" cy="1384300"/>
          </a:xfrm>
          <a:prstGeom prst="rect">
            <a:avLst/>
          </a:pr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Why not avoid these problems via steroid-sparing immunosuppressive therapy, eg, methotrexate (MTX)?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MTX seems, at best, to produce a modest reduction in recurrence risk, and is not considered an appropriate stand-alone tx unless a pt is truly unable to tolerate systemic steroids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OK, how about one of those new-fangled biologics?</a:t>
            </a:r>
            <a:endParaRPr lang="en-US" altLang="en-US" sz="1400" i="1">
              <a:solidFill>
                <a:srgbClr val="C0C0C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0C0C0"/>
                </a:solidFill>
              </a:rPr>
              <a:t>An interleukin-6 (IL-6) receptor antagonist (tocilizumab) is FDA approved for treating GCA. </a:t>
            </a:r>
          </a:p>
        </p:txBody>
      </p:sp>
      <p:sp>
        <p:nvSpPr>
          <p:cNvPr id="649232" name="Slide Number Placeholder 1">
            <a:extLst>
              <a:ext uri="{FF2B5EF4-FFF2-40B4-BE49-F238E27FC236}">
                <a16:creationId xmlns:a16="http://schemas.microsoft.com/office/drawing/2014/main" id="{FC2C0983-1BAD-416A-A177-21584629B7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5006A63-A0BE-4B94-A3F4-7AD89025FA5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253</a:t>
            </a:fld>
            <a:endParaRPr lang="en-US" altLang="en-US" sz="1000"/>
          </a:p>
        </p:txBody>
      </p:sp>
      <p:sp>
        <p:nvSpPr>
          <p:cNvPr id="649233" name="Text Box 16">
            <a:extLst>
              <a:ext uri="{FF2B5EF4-FFF2-40B4-BE49-F238E27FC236}">
                <a16:creationId xmlns:a16="http://schemas.microsoft.com/office/drawing/2014/main" id="{07717CC5-672A-4E3F-A4E7-520F07C77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1563" y="3719513"/>
            <a:ext cx="2868612" cy="338137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  <a:latin typeface="Segoe Script" panose="020B0504020000000003" pitchFamily="34" charset="0"/>
              </a:rPr>
              <a:t>Methotrexate? Biologics?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1D4437C-0826-44B1-AE19-326A30A038E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67" name="Text Box 3">
            <a:extLst>
              <a:ext uri="{FF2B5EF4-FFF2-40B4-BE49-F238E27FC236}">
                <a16:creationId xmlns:a16="http://schemas.microsoft.com/office/drawing/2014/main" id="{C15BFA5E-20E1-474E-98F1-ADF0949AF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51268" name="Text Box 4">
            <a:extLst>
              <a:ext uri="{FF2B5EF4-FFF2-40B4-BE49-F238E27FC236}">
                <a16:creationId xmlns:a16="http://schemas.microsoft.com/office/drawing/2014/main" id="{5ADB565A-616C-4ED9-9DBC-47D888E34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51269" name="Text Box 5">
            <a:extLst>
              <a:ext uri="{FF2B5EF4-FFF2-40B4-BE49-F238E27FC236}">
                <a16:creationId xmlns:a16="http://schemas.microsoft.com/office/drawing/2014/main" id="{510A35F2-F7A0-4475-9207-581532E6D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51270" name="Text Box 6">
            <a:extLst>
              <a:ext uri="{FF2B5EF4-FFF2-40B4-BE49-F238E27FC236}">
                <a16:creationId xmlns:a16="http://schemas.microsoft.com/office/drawing/2014/main" id="{3C4F4C24-BBB1-4AD8-8C48-386EFBC30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51271" name="Text Box 7">
            <a:extLst>
              <a:ext uri="{FF2B5EF4-FFF2-40B4-BE49-F238E27FC236}">
                <a16:creationId xmlns:a16="http://schemas.microsoft.com/office/drawing/2014/main" id="{A008D699-5908-4439-B6F4-090E7EC2A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51272" name="Line 8">
            <a:extLst>
              <a:ext uri="{FF2B5EF4-FFF2-40B4-BE49-F238E27FC236}">
                <a16:creationId xmlns:a16="http://schemas.microsoft.com/office/drawing/2014/main" id="{0DAD0B1F-D8BD-41DD-A64E-6F5301275E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1273" name="Line 9">
            <a:extLst>
              <a:ext uri="{FF2B5EF4-FFF2-40B4-BE49-F238E27FC236}">
                <a16:creationId xmlns:a16="http://schemas.microsoft.com/office/drawing/2014/main" id="{FFCFE803-2906-4640-9AD9-2233446BBB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1274" name="Line 10">
            <a:extLst>
              <a:ext uri="{FF2B5EF4-FFF2-40B4-BE49-F238E27FC236}">
                <a16:creationId xmlns:a16="http://schemas.microsoft.com/office/drawing/2014/main" id="{AA3BC182-C8E3-4D41-845D-85B61F2EA7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1275" name="Line 11">
            <a:extLst>
              <a:ext uri="{FF2B5EF4-FFF2-40B4-BE49-F238E27FC236}">
                <a16:creationId xmlns:a16="http://schemas.microsoft.com/office/drawing/2014/main" id="{FAA6AF09-2945-43B5-9CE4-83A83787A7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1276" name="Text Box 12">
            <a:extLst>
              <a:ext uri="{FF2B5EF4-FFF2-40B4-BE49-F238E27FC236}">
                <a16:creationId xmlns:a16="http://schemas.microsoft.com/office/drawing/2014/main" id="{F97D23EA-30B8-4F28-837C-84B3761F41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4653" name="Text Box 13">
            <a:extLst>
              <a:ext uri="{FF2B5EF4-FFF2-40B4-BE49-F238E27FC236}">
                <a16:creationId xmlns:a16="http://schemas.microsoft.com/office/drawing/2014/main" id="{FEFAF486-706E-4BE6-B99D-88C0E7C99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>
                <a:solidFill>
                  <a:schemeClr val="bg1">
                    <a:lumMod val="50000"/>
                  </a:schemeClr>
                </a:solidFill>
              </a:rPr>
              <a:t>Controversial</a:t>
            </a: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45134" name="Text Box 14">
            <a:extLst>
              <a:ext uri="{FF2B5EF4-FFF2-40B4-BE49-F238E27FC236}">
                <a16:creationId xmlns:a16="http://schemas.microsoft.com/office/drawing/2014/main" id="{7590651C-7C3D-4B04-B76B-5AC9427EC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2">
                    <a:lumMod val="75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osteoporosis and subsequently break a hip;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confused or psychotic affect;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and finally, an ulcer.</a:t>
            </a:r>
          </a:p>
        </p:txBody>
      </p:sp>
      <p:sp>
        <p:nvSpPr>
          <p:cNvPr id="651279" name="Text Box 17">
            <a:extLst>
              <a:ext uri="{FF2B5EF4-FFF2-40B4-BE49-F238E27FC236}">
                <a16:creationId xmlns:a16="http://schemas.microsoft.com/office/drawing/2014/main" id="{715E05DC-5697-4810-B50C-41FE96D7A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724400"/>
            <a:ext cx="8397875" cy="1384300"/>
          </a:xfrm>
          <a:prstGeom prst="rect">
            <a:avLst/>
          </a:pr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Why not avoid these problems via steroid-sparing immunosuppressive therapy, eg, methotrexate (MTX)?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MTX seems, at best, to produce a modest reduction in recurrence risk, and is not considered an appropriate stand-alone tx unless a pt is truly unable to tolerate systemic steroids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OK, how about one of those new-fangled biologics?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An interleukin-6 (IL-6) receptor antagonist (tocilizumab) is FDA approved for treating GCA. </a:t>
            </a:r>
            <a:endParaRPr lang="en-US" altLang="en-US" sz="1400">
              <a:solidFill>
                <a:srgbClr val="C0C0C0"/>
              </a:solidFill>
            </a:endParaRPr>
          </a:p>
        </p:txBody>
      </p:sp>
      <p:sp>
        <p:nvSpPr>
          <p:cNvPr id="651280" name="Slide Number Placeholder 1">
            <a:extLst>
              <a:ext uri="{FF2B5EF4-FFF2-40B4-BE49-F238E27FC236}">
                <a16:creationId xmlns:a16="http://schemas.microsoft.com/office/drawing/2014/main" id="{EAAE1914-6EA1-43C3-806F-60FD746CEC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D8B6597-C5ED-42EB-A470-26232A89C54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254</a:t>
            </a:fld>
            <a:endParaRPr lang="en-US" altLang="en-US" sz="1000"/>
          </a:p>
        </p:txBody>
      </p:sp>
      <p:sp>
        <p:nvSpPr>
          <p:cNvPr id="651281" name="Text Box 16">
            <a:extLst>
              <a:ext uri="{FF2B5EF4-FFF2-40B4-BE49-F238E27FC236}">
                <a16:creationId xmlns:a16="http://schemas.microsoft.com/office/drawing/2014/main" id="{2872B472-23E2-46B7-8F60-FF8F08923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1563" y="3719513"/>
            <a:ext cx="2868612" cy="338137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  <a:latin typeface="Segoe Script" panose="020B0504020000000003" pitchFamily="34" charset="0"/>
              </a:rPr>
              <a:t>Methotrexate? Biologics?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622DDAC-C4B0-4006-AF2E-45CED984AE2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15" name="Text Box 3">
            <a:extLst>
              <a:ext uri="{FF2B5EF4-FFF2-40B4-BE49-F238E27FC236}">
                <a16:creationId xmlns:a16="http://schemas.microsoft.com/office/drawing/2014/main" id="{79F8F4D0-2F76-41F9-B977-780A93617F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53316" name="Text Box 4">
            <a:extLst>
              <a:ext uri="{FF2B5EF4-FFF2-40B4-BE49-F238E27FC236}">
                <a16:creationId xmlns:a16="http://schemas.microsoft.com/office/drawing/2014/main" id="{A92CAD66-BFEA-4C18-8FB9-6DA6DA609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53317" name="Text Box 5">
            <a:extLst>
              <a:ext uri="{FF2B5EF4-FFF2-40B4-BE49-F238E27FC236}">
                <a16:creationId xmlns:a16="http://schemas.microsoft.com/office/drawing/2014/main" id="{EE09DC3F-5492-48F2-9DFD-624D4DDF29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53318" name="Text Box 6">
            <a:extLst>
              <a:ext uri="{FF2B5EF4-FFF2-40B4-BE49-F238E27FC236}">
                <a16:creationId xmlns:a16="http://schemas.microsoft.com/office/drawing/2014/main" id="{E24017FF-1A8B-4667-8096-D5E177FF0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53319" name="Text Box 7">
            <a:extLst>
              <a:ext uri="{FF2B5EF4-FFF2-40B4-BE49-F238E27FC236}">
                <a16:creationId xmlns:a16="http://schemas.microsoft.com/office/drawing/2014/main" id="{F324DDD1-713A-4BA5-923D-6F8BF89FB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53320" name="Line 8">
            <a:extLst>
              <a:ext uri="{FF2B5EF4-FFF2-40B4-BE49-F238E27FC236}">
                <a16:creationId xmlns:a16="http://schemas.microsoft.com/office/drawing/2014/main" id="{F84F4B6B-8A3A-4FC6-BAA4-F54699D854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3321" name="Line 9">
            <a:extLst>
              <a:ext uri="{FF2B5EF4-FFF2-40B4-BE49-F238E27FC236}">
                <a16:creationId xmlns:a16="http://schemas.microsoft.com/office/drawing/2014/main" id="{635E1E28-AFA6-499B-812F-63C8DD5736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3322" name="Line 10">
            <a:extLst>
              <a:ext uri="{FF2B5EF4-FFF2-40B4-BE49-F238E27FC236}">
                <a16:creationId xmlns:a16="http://schemas.microsoft.com/office/drawing/2014/main" id="{F997FD78-E914-4DE4-BAD7-B47A722CD4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3323" name="Line 11">
            <a:extLst>
              <a:ext uri="{FF2B5EF4-FFF2-40B4-BE49-F238E27FC236}">
                <a16:creationId xmlns:a16="http://schemas.microsoft.com/office/drawing/2014/main" id="{BB862EF4-F868-4257-9A9D-FEDD15FA2CD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3324" name="Text Box 12">
            <a:extLst>
              <a:ext uri="{FF2B5EF4-FFF2-40B4-BE49-F238E27FC236}">
                <a16:creationId xmlns:a16="http://schemas.microsoft.com/office/drawing/2014/main" id="{08B115AE-75BC-4365-A6BE-76E46B5A57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4653" name="Text Box 13">
            <a:extLst>
              <a:ext uri="{FF2B5EF4-FFF2-40B4-BE49-F238E27FC236}">
                <a16:creationId xmlns:a16="http://schemas.microsoft.com/office/drawing/2014/main" id="{1D4C4FA6-FF2F-4B5E-88C3-BC8958810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>
                <a:solidFill>
                  <a:schemeClr val="bg1">
                    <a:lumMod val="50000"/>
                  </a:schemeClr>
                </a:solidFill>
              </a:rPr>
              <a:t>Controversial</a:t>
            </a: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45134" name="Text Box 14">
            <a:extLst>
              <a:ext uri="{FF2B5EF4-FFF2-40B4-BE49-F238E27FC236}">
                <a16:creationId xmlns:a16="http://schemas.microsoft.com/office/drawing/2014/main" id="{EEB05C1E-A3BD-4AD3-AE08-47EB969448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2">
                    <a:lumMod val="75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osteoporosis and subsequently break a hip;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confused or psychotic affect;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and finally, an ulcer.</a:t>
            </a:r>
          </a:p>
        </p:txBody>
      </p:sp>
      <p:sp>
        <p:nvSpPr>
          <p:cNvPr id="651279" name="Text Box 17">
            <a:extLst>
              <a:ext uri="{FF2B5EF4-FFF2-40B4-BE49-F238E27FC236}">
                <a16:creationId xmlns:a16="http://schemas.microsoft.com/office/drawing/2014/main" id="{58448F90-47FF-434F-A9BD-0F16EE95A5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724400"/>
            <a:ext cx="8397875" cy="1384300"/>
          </a:xfrm>
          <a:prstGeom prst="rect">
            <a:avLst/>
          </a:pr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Why not avoid these problems via steroid-sparing immunosuppressive therapy, </a:t>
            </a:r>
            <a:r>
              <a:rPr lang="en-US" altLang="en-US" sz="1400" i="1" dirty="0" err="1">
                <a:solidFill>
                  <a:schemeClr val="bg1">
                    <a:lumMod val="50000"/>
                  </a:schemeClr>
                </a:solidFill>
              </a:rPr>
              <a:t>eg</a:t>
            </a: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, methotrexate (MTX)?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MTX seems, at best, to produce a modest reduction in recurrence risk, and is not considered an appropriate stand-alone </a:t>
            </a:r>
            <a:r>
              <a:rPr lang="en-US" altLang="en-US" sz="1400" dirty="0" err="1">
                <a:solidFill>
                  <a:schemeClr val="bg1">
                    <a:lumMod val="50000"/>
                  </a:schemeClr>
                </a:solidFill>
              </a:rPr>
              <a:t>tx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 unless a </a:t>
            </a:r>
            <a:r>
              <a:rPr lang="en-US" altLang="en-US" sz="1400" dirty="0" err="1">
                <a:solidFill>
                  <a:schemeClr val="bg1">
                    <a:lumMod val="50000"/>
                  </a:schemeClr>
                </a:solidFill>
              </a:rPr>
              <a:t>pt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 is truly unable to tolerate systemic steroids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OK, how about one of those new-fangled biologics?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An interleukin-6 (IL-6) receptor antagonist (</a:t>
            </a:r>
            <a:r>
              <a:rPr lang="en-US" altLang="en-US" sz="1400" b="1" dirty="0">
                <a:solidFill>
                  <a:srgbClr val="0000FF"/>
                </a:solidFill>
              </a:rPr>
              <a:t>tocilizumab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) is FDA approved for treating GCA. </a:t>
            </a:r>
          </a:p>
        </p:txBody>
      </p:sp>
      <p:sp>
        <p:nvSpPr>
          <p:cNvPr id="653328" name="Slide Number Placeholder 1">
            <a:extLst>
              <a:ext uri="{FF2B5EF4-FFF2-40B4-BE49-F238E27FC236}">
                <a16:creationId xmlns:a16="http://schemas.microsoft.com/office/drawing/2014/main" id="{A393E454-A694-4745-BF95-FE21EEFFC9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0806FBA-34FE-4A91-8743-7A0AB99445B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255</a:t>
            </a:fld>
            <a:endParaRPr lang="en-US" altLang="en-US" sz="1000"/>
          </a:p>
        </p:txBody>
      </p:sp>
      <p:sp>
        <p:nvSpPr>
          <p:cNvPr id="651281" name="Text Box 16">
            <a:extLst>
              <a:ext uri="{FF2B5EF4-FFF2-40B4-BE49-F238E27FC236}">
                <a16:creationId xmlns:a16="http://schemas.microsoft.com/office/drawing/2014/main" id="{4956FCEB-610E-4CC1-AE34-39600C10F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1563" y="3719513"/>
            <a:ext cx="2868612" cy="338137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  <a:latin typeface="Segoe Script" panose="020B0504020000000003" pitchFamily="34" charset="0"/>
              </a:rPr>
              <a:t>Methotrexate? </a:t>
            </a:r>
            <a:r>
              <a:rPr lang="en-US" altLang="en-US" sz="1600" b="1" dirty="0">
                <a:solidFill>
                  <a:srgbClr val="0000FF"/>
                </a:solidFill>
                <a:latin typeface="Segoe Script" panose="020B0504020000000003" pitchFamily="34" charset="0"/>
              </a:rPr>
              <a:t>Biologics</a:t>
            </a:r>
            <a:r>
              <a:rPr lang="en-US" altLang="en-US" sz="1600" dirty="0">
                <a:solidFill>
                  <a:srgbClr val="0000FF"/>
                </a:solidFill>
                <a:latin typeface="Segoe Script" panose="020B0504020000000003" pitchFamily="34" charset="0"/>
              </a:rPr>
              <a:t>?</a:t>
            </a:r>
          </a:p>
        </p:txBody>
      </p:sp>
      <p:sp>
        <p:nvSpPr>
          <p:cNvPr id="653330" name="TextBox 1">
            <a:extLst>
              <a:ext uri="{FF2B5EF4-FFF2-40B4-BE49-F238E27FC236}">
                <a16:creationId xmlns:a16="http://schemas.microsoft.com/office/drawing/2014/main" id="{E336B25C-3B62-4E42-B87D-823F25C5A6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7925" y="4694238"/>
            <a:ext cx="7019294" cy="1169551"/>
          </a:xfrm>
          <a:prstGeom prst="rect">
            <a:avLst/>
          </a:prstGeom>
          <a:solidFill>
            <a:srgbClr val="99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 dirty="0">
                <a:solidFill>
                  <a:srgbClr val="0000FF"/>
                </a:solidFill>
              </a:rPr>
              <a:t>What is the role of tocilizumab in the management of GCA?</a:t>
            </a:r>
          </a:p>
          <a:p>
            <a:r>
              <a:rPr lang="en-US" altLang="en-US" sz="1400" dirty="0">
                <a:solidFill>
                  <a:srgbClr val="99FF99"/>
                </a:solidFill>
              </a:rPr>
              <a:t>It allows steroids to be tapered off more rapidly. In other words, it </a:t>
            </a:r>
            <a:r>
              <a:rPr lang="en-US" altLang="en-US" sz="1400" b="1" dirty="0">
                <a:solidFill>
                  <a:srgbClr val="99FF99"/>
                </a:solidFill>
              </a:rPr>
              <a:t>sustains remission</a:t>
            </a:r>
            <a:r>
              <a:rPr lang="en-US" altLang="en-US" sz="1400" dirty="0">
                <a:solidFill>
                  <a:srgbClr val="99FF99"/>
                </a:solidFill>
              </a:rPr>
              <a:t>.</a:t>
            </a:r>
          </a:p>
          <a:p>
            <a:endParaRPr lang="en-US" altLang="en-US" sz="1400" i="1" dirty="0">
              <a:solidFill>
                <a:srgbClr val="99FF99"/>
              </a:solidFill>
            </a:endParaRPr>
          </a:p>
          <a:p>
            <a:r>
              <a:rPr lang="en-US" altLang="en-US" sz="1400" i="1" dirty="0">
                <a:solidFill>
                  <a:srgbClr val="99FF99"/>
                </a:solidFill>
              </a:rPr>
              <a:t>Can tocilizumab be used as monotherapy for GCA?</a:t>
            </a:r>
          </a:p>
          <a:p>
            <a:r>
              <a:rPr lang="en-US" altLang="en-US" sz="1400" dirty="0">
                <a:solidFill>
                  <a:srgbClr val="99FF99"/>
                </a:solidFill>
              </a:rPr>
              <a:t>As of this writing, there is no clinical evidence to support such an approach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6A9518A-7598-4E7E-864E-D8299BA5577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BAB06C8C-9929-4B7E-82C8-329F7B7D686A}"/>
              </a:ext>
            </a:extLst>
          </p:cNvPr>
          <p:cNvSpPr/>
          <p:nvPr/>
        </p:nvSpPr>
        <p:spPr>
          <a:xfrm>
            <a:off x="3614738" y="5797551"/>
            <a:ext cx="1414462" cy="30797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63" name="Text Box 3">
            <a:extLst>
              <a:ext uri="{FF2B5EF4-FFF2-40B4-BE49-F238E27FC236}">
                <a16:creationId xmlns:a16="http://schemas.microsoft.com/office/drawing/2014/main" id="{41F1C3D9-2C17-4125-9D58-67661233A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55364" name="Text Box 4">
            <a:extLst>
              <a:ext uri="{FF2B5EF4-FFF2-40B4-BE49-F238E27FC236}">
                <a16:creationId xmlns:a16="http://schemas.microsoft.com/office/drawing/2014/main" id="{6C163B66-EACB-439E-A5A3-5926B76173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55365" name="Text Box 5">
            <a:extLst>
              <a:ext uri="{FF2B5EF4-FFF2-40B4-BE49-F238E27FC236}">
                <a16:creationId xmlns:a16="http://schemas.microsoft.com/office/drawing/2014/main" id="{87E653C6-21D3-472F-9A18-4752E0D456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55366" name="Text Box 6">
            <a:extLst>
              <a:ext uri="{FF2B5EF4-FFF2-40B4-BE49-F238E27FC236}">
                <a16:creationId xmlns:a16="http://schemas.microsoft.com/office/drawing/2014/main" id="{0BB46704-9DD9-4FEA-91BD-51BC9302A8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55367" name="Text Box 7">
            <a:extLst>
              <a:ext uri="{FF2B5EF4-FFF2-40B4-BE49-F238E27FC236}">
                <a16:creationId xmlns:a16="http://schemas.microsoft.com/office/drawing/2014/main" id="{91979A93-6425-422A-A0CA-C6877FC99D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55368" name="Line 8">
            <a:extLst>
              <a:ext uri="{FF2B5EF4-FFF2-40B4-BE49-F238E27FC236}">
                <a16:creationId xmlns:a16="http://schemas.microsoft.com/office/drawing/2014/main" id="{8F70BC01-5F08-4CEB-8AF8-4851FB337A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369" name="Line 9">
            <a:extLst>
              <a:ext uri="{FF2B5EF4-FFF2-40B4-BE49-F238E27FC236}">
                <a16:creationId xmlns:a16="http://schemas.microsoft.com/office/drawing/2014/main" id="{F850F04A-3ED7-4856-88DF-F51B302699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370" name="Line 10">
            <a:extLst>
              <a:ext uri="{FF2B5EF4-FFF2-40B4-BE49-F238E27FC236}">
                <a16:creationId xmlns:a16="http://schemas.microsoft.com/office/drawing/2014/main" id="{2D73A44B-5ACA-4595-929E-2B14A71A18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371" name="Line 11">
            <a:extLst>
              <a:ext uri="{FF2B5EF4-FFF2-40B4-BE49-F238E27FC236}">
                <a16:creationId xmlns:a16="http://schemas.microsoft.com/office/drawing/2014/main" id="{CCDA2F26-1CEB-45D6-A5E1-31E60155EAB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372" name="Text Box 12">
            <a:extLst>
              <a:ext uri="{FF2B5EF4-FFF2-40B4-BE49-F238E27FC236}">
                <a16:creationId xmlns:a16="http://schemas.microsoft.com/office/drawing/2014/main" id="{0B21E1C3-CA28-4CAF-9FAE-CB50F7FD6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4653" name="Text Box 13">
            <a:extLst>
              <a:ext uri="{FF2B5EF4-FFF2-40B4-BE49-F238E27FC236}">
                <a16:creationId xmlns:a16="http://schemas.microsoft.com/office/drawing/2014/main" id="{EA01156E-5D84-40AE-B2E6-885F1D7D1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>
                <a:solidFill>
                  <a:schemeClr val="bg1">
                    <a:lumMod val="50000"/>
                  </a:schemeClr>
                </a:solidFill>
              </a:rPr>
              <a:t>Controversial</a:t>
            </a: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45134" name="Text Box 14">
            <a:extLst>
              <a:ext uri="{FF2B5EF4-FFF2-40B4-BE49-F238E27FC236}">
                <a16:creationId xmlns:a16="http://schemas.microsoft.com/office/drawing/2014/main" id="{7133081B-FFE6-44B5-855A-D216847B6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2">
                    <a:lumMod val="75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osteoporosis and subsequently break a hip;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confused or psychotic affect;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and finally, an ulcer.</a:t>
            </a:r>
          </a:p>
        </p:txBody>
      </p:sp>
      <p:sp>
        <p:nvSpPr>
          <p:cNvPr id="651279" name="Text Box 17">
            <a:extLst>
              <a:ext uri="{FF2B5EF4-FFF2-40B4-BE49-F238E27FC236}">
                <a16:creationId xmlns:a16="http://schemas.microsoft.com/office/drawing/2014/main" id="{984FEDAC-21A9-4259-8D1B-0E0BB551F6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724400"/>
            <a:ext cx="8397875" cy="1384300"/>
          </a:xfrm>
          <a:prstGeom prst="rect">
            <a:avLst/>
          </a:pr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Why not avoid these problems via steroid-sparing immunosuppressive therapy, </a:t>
            </a:r>
            <a:r>
              <a:rPr lang="en-US" altLang="en-US" sz="1400" i="1" dirty="0" err="1">
                <a:solidFill>
                  <a:schemeClr val="bg1">
                    <a:lumMod val="50000"/>
                  </a:schemeClr>
                </a:solidFill>
              </a:rPr>
              <a:t>eg</a:t>
            </a: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, methotrexate (MTX)?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MTX seems, at best, to produce a modest reduction in recurrence risk, and is not considered an appropriate stand-alone </a:t>
            </a:r>
            <a:r>
              <a:rPr lang="en-US" altLang="en-US" sz="1400" dirty="0" err="1">
                <a:solidFill>
                  <a:schemeClr val="bg1">
                    <a:lumMod val="50000"/>
                  </a:schemeClr>
                </a:solidFill>
              </a:rPr>
              <a:t>tx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 unless a </a:t>
            </a:r>
            <a:r>
              <a:rPr lang="en-US" altLang="en-US" sz="1400" dirty="0" err="1">
                <a:solidFill>
                  <a:schemeClr val="bg1">
                    <a:lumMod val="50000"/>
                  </a:schemeClr>
                </a:solidFill>
              </a:rPr>
              <a:t>pt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 is truly unable to tolerate systemic steroids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OK, how about one of those new-fangled biologics?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An interleukin-6 (IL-6) receptor antagonist (</a:t>
            </a:r>
            <a:r>
              <a:rPr lang="en-US" altLang="en-US" sz="1400" b="1" dirty="0">
                <a:solidFill>
                  <a:srgbClr val="0000FF"/>
                </a:solidFill>
              </a:rPr>
              <a:t>tocilizumab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) is FDA approved for treating GCA. </a:t>
            </a:r>
          </a:p>
        </p:txBody>
      </p:sp>
      <p:sp>
        <p:nvSpPr>
          <p:cNvPr id="655376" name="Slide Number Placeholder 1">
            <a:extLst>
              <a:ext uri="{FF2B5EF4-FFF2-40B4-BE49-F238E27FC236}">
                <a16:creationId xmlns:a16="http://schemas.microsoft.com/office/drawing/2014/main" id="{0D9F9FCF-8723-4489-B173-3DB8CEBCA5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2CF5919-BD96-4F33-AB28-57335BA9DB47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256</a:t>
            </a:fld>
            <a:endParaRPr lang="en-US" altLang="en-US" sz="1000"/>
          </a:p>
        </p:txBody>
      </p:sp>
      <p:sp>
        <p:nvSpPr>
          <p:cNvPr id="651281" name="Text Box 16">
            <a:extLst>
              <a:ext uri="{FF2B5EF4-FFF2-40B4-BE49-F238E27FC236}">
                <a16:creationId xmlns:a16="http://schemas.microsoft.com/office/drawing/2014/main" id="{0CF17AC8-B492-485E-8D43-393A71892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1563" y="3719513"/>
            <a:ext cx="2868612" cy="338137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  <a:latin typeface="Segoe Script" panose="020B0504020000000003" pitchFamily="34" charset="0"/>
              </a:rPr>
              <a:t>Methotrexate? </a:t>
            </a:r>
            <a:r>
              <a:rPr lang="en-US" altLang="en-US" sz="1600" b="1" dirty="0">
                <a:solidFill>
                  <a:srgbClr val="0000FF"/>
                </a:solidFill>
                <a:latin typeface="Segoe Script" panose="020B0504020000000003" pitchFamily="34" charset="0"/>
              </a:rPr>
              <a:t>Biologics</a:t>
            </a:r>
            <a:r>
              <a:rPr lang="en-US" altLang="en-US" sz="1600" dirty="0">
                <a:solidFill>
                  <a:srgbClr val="0000FF"/>
                </a:solidFill>
                <a:latin typeface="Segoe Script" panose="020B0504020000000003" pitchFamily="34" charset="0"/>
              </a:rPr>
              <a:t>?</a:t>
            </a:r>
          </a:p>
        </p:txBody>
      </p:sp>
      <p:sp>
        <p:nvSpPr>
          <p:cNvPr id="655378" name="TextBox 1">
            <a:extLst>
              <a:ext uri="{FF2B5EF4-FFF2-40B4-BE49-F238E27FC236}">
                <a16:creationId xmlns:a16="http://schemas.microsoft.com/office/drawing/2014/main" id="{44896A66-D929-4A73-9A5E-B02CE99E5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7925" y="4694238"/>
            <a:ext cx="7019294" cy="1169551"/>
          </a:xfrm>
          <a:prstGeom prst="rect">
            <a:avLst/>
          </a:prstGeom>
          <a:solidFill>
            <a:srgbClr val="99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What is the role of tocilizumab in the management of GCA?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It allows steroids to be tapered off more rapidly. In other words, it </a:t>
            </a:r>
            <a:r>
              <a:rPr lang="en-US" altLang="en-US" sz="1400" b="1">
                <a:solidFill>
                  <a:srgbClr val="0000FF"/>
                </a:solidFill>
              </a:rPr>
              <a:t>sustains remission</a:t>
            </a:r>
            <a:r>
              <a:rPr lang="en-US" altLang="en-US" sz="1400">
                <a:solidFill>
                  <a:srgbClr val="0000FF"/>
                </a:solidFill>
              </a:rPr>
              <a:t>.</a:t>
            </a:r>
          </a:p>
          <a:p>
            <a:endParaRPr lang="en-US" altLang="en-US" sz="1400" i="1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99FF99"/>
                </a:solidFill>
              </a:rPr>
              <a:t>Can tocilizumab be used as monotherapy for GCA?</a:t>
            </a:r>
          </a:p>
          <a:p>
            <a:r>
              <a:rPr lang="en-US" altLang="en-US" sz="1400">
                <a:solidFill>
                  <a:srgbClr val="99FF99"/>
                </a:solidFill>
              </a:rPr>
              <a:t>As of this writing, there is no clinical evidence to support such an approach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5147CED-1152-4F7E-972A-1CEC716FDF3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68B92B2B-9AFD-4F2B-8964-AE9048A734F4}"/>
              </a:ext>
            </a:extLst>
          </p:cNvPr>
          <p:cNvSpPr/>
          <p:nvPr/>
        </p:nvSpPr>
        <p:spPr>
          <a:xfrm>
            <a:off x="3614738" y="5797551"/>
            <a:ext cx="1414462" cy="30797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11" name="Text Box 3">
            <a:extLst>
              <a:ext uri="{FF2B5EF4-FFF2-40B4-BE49-F238E27FC236}">
                <a16:creationId xmlns:a16="http://schemas.microsoft.com/office/drawing/2014/main" id="{AD7C3189-5A3D-4122-AFEB-38C89A420E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57412" name="Text Box 4">
            <a:extLst>
              <a:ext uri="{FF2B5EF4-FFF2-40B4-BE49-F238E27FC236}">
                <a16:creationId xmlns:a16="http://schemas.microsoft.com/office/drawing/2014/main" id="{C7D0D8FB-23B0-42C5-978F-DE531F68EC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57413" name="Text Box 5">
            <a:extLst>
              <a:ext uri="{FF2B5EF4-FFF2-40B4-BE49-F238E27FC236}">
                <a16:creationId xmlns:a16="http://schemas.microsoft.com/office/drawing/2014/main" id="{4841F28B-EE59-4557-A1D7-3B4B10246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57414" name="Text Box 6">
            <a:extLst>
              <a:ext uri="{FF2B5EF4-FFF2-40B4-BE49-F238E27FC236}">
                <a16:creationId xmlns:a16="http://schemas.microsoft.com/office/drawing/2014/main" id="{F27C7B67-BA4E-4EF7-98CD-9B1E63E5E6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57415" name="Text Box 7">
            <a:extLst>
              <a:ext uri="{FF2B5EF4-FFF2-40B4-BE49-F238E27FC236}">
                <a16:creationId xmlns:a16="http://schemas.microsoft.com/office/drawing/2014/main" id="{19292B7D-8C81-470F-91C5-9AF2B10E1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57416" name="Line 8">
            <a:extLst>
              <a:ext uri="{FF2B5EF4-FFF2-40B4-BE49-F238E27FC236}">
                <a16:creationId xmlns:a16="http://schemas.microsoft.com/office/drawing/2014/main" id="{E3DE2213-8F3C-4039-B702-3ABEF4AADC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7417" name="Line 9">
            <a:extLst>
              <a:ext uri="{FF2B5EF4-FFF2-40B4-BE49-F238E27FC236}">
                <a16:creationId xmlns:a16="http://schemas.microsoft.com/office/drawing/2014/main" id="{5E0EED41-3D54-44D3-838A-8948575738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7418" name="Line 10">
            <a:extLst>
              <a:ext uri="{FF2B5EF4-FFF2-40B4-BE49-F238E27FC236}">
                <a16:creationId xmlns:a16="http://schemas.microsoft.com/office/drawing/2014/main" id="{A879ED9B-1E51-41F9-9DC6-BE7E69FC1E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7419" name="Line 11">
            <a:extLst>
              <a:ext uri="{FF2B5EF4-FFF2-40B4-BE49-F238E27FC236}">
                <a16:creationId xmlns:a16="http://schemas.microsoft.com/office/drawing/2014/main" id="{B275380E-9F45-4741-8737-1A1D584EA87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7420" name="Text Box 12">
            <a:extLst>
              <a:ext uri="{FF2B5EF4-FFF2-40B4-BE49-F238E27FC236}">
                <a16:creationId xmlns:a16="http://schemas.microsoft.com/office/drawing/2014/main" id="{46FB354C-76C5-4868-B4D4-2BF91F7C2F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4653" name="Text Box 13">
            <a:extLst>
              <a:ext uri="{FF2B5EF4-FFF2-40B4-BE49-F238E27FC236}">
                <a16:creationId xmlns:a16="http://schemas.microsoft.com/office/drawing/2014/main" id="{E976B6B5-F761-4DB2-9B24-F6180E008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>
                <a:solidFill>
                  <a:schemeClr val="bg1">
                    <a:lumMod val="50000"/>
                  </a:schemeClr>
                </a:solidFill>
              </a:rPr>
              <a:t>Controversial</a:t>
            </a: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45134" name="Text Box 14">
            <a:extLst>
              <a:ext uri="{FF2B5EF4-FFF2-40B4-BE49-F238E27FC236}">
                <a16:creationId xmlns:a16="http://schemas.microsoft.com/office/drawing/2014/main" id="{BE8CC83D-001A-4A04-83C9-C00FB122BC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2">
                    <a:lumMod val="75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osteoporosis and subsequently break a hip;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confused or psychotic affect;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and finally, an ulcer.</a:t>
            </a:r>
          </a:p>
        </p:txBody>
      </p:sp>
      <p:sp>
        <p:nvSpPr>
          <p:cNvPr id="651279" name="Text Box 17">
            <a:extLst>
              <a:ext uri="{FF2B5EF4-FFF2-40B4-BE49-F238E27FC236}">
                <a16:creationId xmlns:a16="http://schemas.microsoft.com/office/drawing/2014/main" id="{9F7C1D20-6DE2-4F87-9D71-F077CDDB36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724400"/>
            <a:ext cx="8397875" cy="1384300"/>
          </a:xfrm>
          <a:prstGeom prst="rect">
            <a:avLst/>
          </a:pr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Why not avoid these problems via steroid-sparing immunosuppressive therapy, </a:t>
            </a:r>
            <a:r>
              <a:rPr lang="en-US" altLang="en-US" sz="1400" i="1" dirty="0" err="1">
                <a:solidFill>
                  <a:schemeClr val="bg1">
                    <a:lumMod val="50000"/>
                  </a:schemeClr>
                </a:solidFill>
              </a:rPr>
              <a:t>eg</a:t>
            </a: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, methotrexate (MTX)?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MTX seems, at best, to produce a modest reduction in recurrence risk, and is not considered an appropriate stand-alone </a:t>
            </a:r>
            <a:r>
              <a:rPr lang="en-US" altLang="en-US" sz="1400" dirty="0" err="1">
                <a:solidFill>
                  <a:schemeClr val="bg1">
                    <a:lumMod val="50000"/>
                  </a:schemeClr>
                </a:solidFill>
              </a:rPr>
              <a:t>tx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 unless a </a:t>
            </a:r>
            <a:r>
              <a:rPr lang="en-US" altLang="en-US" sz="1400" dirty="0" err="1">
                <a:solidFill>
                  <a:schemeClr val="bg1">
                    <a:lumMod val="50000"/>
                  </a:schemeClr>
                </a:solidFill>
              </a:rPr>
              <a:t>pt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 is truly unable to tolerate systemic steroids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OK, how about one of those new-fangled biologics?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An interleukin-6 (IL-6) receptor antagonist (</a:t>
            </a:r>
            <a:r>
              <a:rPr lang="en-US" altLang="en-US" sz="1400" b="1" dirty="0">
                <a:solidFill>
                  <a:srgbClr val="0000FF"/>
                </a:solidFill>
              </a:rPr>
              <a:t>tocilizumab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) is FDA approved for treating GCA. </a:t>
            </a:r>
          </a:p>
        </p:txBody>
      </p:sp>
      <p:sp>
        <p:nvSpPr>
          <p:cNvPr id="657424" name="Slide Number Placeholder 1">
            <a:extLst>
              <a:ext uri="{FF2B5EF4-FFF2-40B4-BE49-F238E27FC236}">
                <a16:creationId xmlns:a16="http://schemas.microsoft.com/office/drawing/2014/main" id="{AA0CB61A-BFA4-4013-BC72-F500E10775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29249A1-BD8F-4CE3-A969-B5351C8AFD0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257</a:t>
            </a:fld>
            <a:endParaRPr lang="en-US" altLang="en-US" sz="1000"/>
          </a:p>
        </p:txBody>
      </p:sp>
      <p:sp>
        <p:nvSpPr>
          <p:cNvPr id="651281" name="Text Box 16">
            <a:extLst>
              <a:ext uri="{FF2B5EF4-FFF2-40B4-BE49-F238E27FC236}">
                <a16:creationId xmlns:a16="http://schemas.microsoft.com/office/drawing/2014/main" id="{F7F72270-D1A9-4BBC-88B3-64C5A6BF9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1563" y="3719513"/>
            <a:ext cx="2868612" cy="338137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  <a:latin typeface="Segoe Script" panose="020B0504020000000003" pitchFamily="34" charset="0"/>
              </a:rPr>
              <a:t>Methotrexate? </a:t>
            </a:r>
            <a:r>
              <a:rPr lang="en-US" altLang="en-US" sz="1600" b="1" dirty="0">
                <a:solidFill>
                  <a:srgbClr val="0000FF"/>
                </a:solidFill>
                <a:latin typeface="Segoe Script" panose="020B0504020000000003" pitchFamily="34" charset="0"/>
              </a:rPr>
              <a:t>Biologics</a:t>
            </a:r>
            <a:r>
              <a:rPr lang="en-US" altLang="en-US" sz="1600" dirty="0">
                <a:solidFill>
                  <a:srgbClr val="0000FF"/>
                </a:solidFill>
                <a:latin typeface="Segoe Script" panose="020B0504020000000003" pitchFamily="34" charset="0"/>
              </a:rPr>
              <a:t>?</a:t>
            </a:r>
          </a:p>
        </p:txBody>
      </p:sp>
      <p:sp>
        <p:nvSpPr>
          <p:cNvPr id="657426" name="TextBox 1">
            <a:extLst>
              <a:ext uri="{FF2B5EF4-FFF2-40B4-BE49-F238E27FC236}">
                <a16:creationId xmlns:a16="http://schemas.microsoft.com/office/drawing/2014/main" id="{F3C15D3A-2A95-4BC6-96E6-C09F1A583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7925" y="4694238"/>
            <a:ext cx="7019294" cy="1169551"/>
          </a:xfrm>
          <a:prstGeom prst="rect">
            <a:avLst/>
          </a:prstGeom>
          <a:solidFill>
            <a:srgbClr val="99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>
                <a:solidFill>
                  <a:srgbClr val="0000FF"/>
                </a:solidFill>
              </a:rPr>
              <a:t>What is the role of tocilizumab in the management of GCA?</a:t>
            </a:r>
          </a:p>
          <a:p>
            <a:r>
              <a:rPr lang="en-US" altLang="en-US" sz="1400">
                <a:solidFill>
                  <a:srgbClr val="0000FF"/>
                </a:solidFill>
              </a:rPr>
              <a:t>It allows steroids to be tapered off more rapidly. In other words, it </a:t>
            </a:r>
            <a:r>
              <a:rPr lang="en-US" altLang="en-US" sz="1400" b="1">
                <a:solidFill>
                  <a:srgbClr val="0000FF"/>
                </a:solidFill>
              </a:rPr>
              <a:t>sustains remission</a:t>
            </a:r>
            <a:r>
              <a:rPr lang="en-US" altLang="en-US" sz="1400">
                <a:solidFill>
                  <a:srgbClr val="0000FF"/>
                </a:solidFill>
              </a:rPr>
              <a:t>.</a:t>
            </a:r>
          </a:p>
          <a:p>
            <a:endParaRPr lang="en-US" altLang="en-US" sz="1400" i="1">
              <a:solidFill>
                <a:srgbClr val="0000FF"/>
              </a:solidFill>
            </a:endParaRPr>
          </a:p>
          <a:p>
            <a:r>
              <a:rPr lang="en-US" altLang="en-US" sz="1400" i="1">
                <a:solidFill>
                  <a:srgbClr val="0000FF"/>
                </a:solidFill>
              </a:rPr>
              <a:t>Can tocilizumab be used as monotherapy for GCA?</a:t>
            </a:r>
            <a:endParaRPr lang="en-US" altLang="en-US" sz="1400" i="1">
              <a:solidFill>
                <a:srgbClr val="99FF99"/>
              </a:solidFill>
            </a:endParaRPr>
          </a:p>
          <a:p>
            <a:r>
              <a:rPr lang="en-US" altLang="en-US" sz="1400">
                <a:solidFill>
                  <a:srgbClr val="99FF99"/>
                </a:solidFill>
              </a:rPr>
              <a:t>As of this writing, there is no clinical evidence to support such an approach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D2288DD-8BE5-4759-8D64-4AC7A359750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0FD38FD-35A4-4A41-B353-FE03D27D8753}"/>
              </a:ext>
            </a:extLst>
          </p:cNvPr>
          <p:cNvSpPr/>
          <p:nvPr/>
        </p:nvSpPr>
        <p:spPr>
          <a:xfrm>
            <a:off x="3614738" y="5797551"/>
            <a:ext cx="1414462" cy="30797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9" name="Text Box 3">
            <a:extLst>
              <a:ext uri="{FF2B5EF4-FFF2-40B4-BE49-F238E27FC236}">
                <a16:creationId xmlns:a16="http://schemas.microsoft.com/office/drawing/2014/main" id="{78A26921-98CB-46BB-8AEA-59DC36BAD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59460" name="Text Box 4">
            <a:extLst>
              <a:ext uri="{FF2B5EF4-FFF2-40B4-BE49-F238E27FC236}">
                <a16:creationId xmlns:a16="http://schemas.microsoft.com/office/drawing/2014/main" id="{8E6BDAFE-83B6-4D4C-A1DA-2A987AC503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59461" name="Text Box 5">
            <a:extLst>
              <a:ext uri="{FF2B5EF4-FFF2-40B4-BE49-F238E27FC236}">
                <a16:creationId xmlns:a16="http://schemas.microsoft.com/office/drawing/2014/main" id="{07DE9E26-0EB6-4A09-9188-05690C060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59462" name="Text Box 6">
            <a:extLst>
              <a:ext uri="{FF2B5EF4-FFF2-40B4-BE49-F238E27FC236}">
                <a16:creationId xmlns:a16="http://schemas.microsoft.com/office/drawing/2014/main" id="{E7CF7A98-2CE5-4F7F-8548-840A0BFB06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59463" name="Text Box 7">
            <a:extLst>
              <a:ext uri="{FF2B5EF4-FFF2-40B4-BE49-F238E27FC236}">
                <a16:creationId xmlns:a16="http://schemas.microsoft.com/office/drawing/2014/main" id="{C1539577-D5E0-45D3-99F2-65FC9651AC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59464" name="Line 8">
            <a:extLst>
              <a:ext uri="{FF2B5EF4-FFF2-40B4-BE49-F238E27FC236}">
                <a16:creationId xmlns:a16="http://schemas.microsoft.com/office/drawing/2014/main" id="{496424C2-A88B-4165-897F-1AC192F408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9465" name="Line 9">
            <a:extLst>
              <a:ext uri="{FF2B5EF4-FFF2-40B4-BE49-F238E27FC236}">
                <a16:creationId xmlns:a16="http://schemas.microsoft.com/office/drawing/2014/main" id="{FB70BBF2-E0B8-4582-8986-F46A09143A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9466" name="Line 10">
            <a:extLst>
              <a:ext uri="{FF2B5EF4-FFF2-40B4-BE49-F238E27FC236}">
                <a16:creationId xmlns:a16="http://schemas.microsoft.com/office/drawing/2014/main" id="{18660EE3-C5B6-4526-B854-794A611499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9467" name="Line 11">
            <a:extLst>
              <a:ext uri="{FF2B5EF4-FFF2-40B4-BE49-F238E27FC236}">
                <a16:creationId xmlns:a16="http://schemas.microsoft.com/office/drawing/2014/main" id="{B361B5EA-1927-432C-B3D8-EE90B4B0EB8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9468" name="Text Box 12">
            <a:extLst>
              <a:ext uri="{FF2B5EF4-FFF2-40B4-BE49-F238E27FC236}">
                <a16:creationId xmlns:a16="http://schemas.microsoft.com/office/drawing/2014/main" id="{1AE17886-30B7-4109-AA70-0BAEBE31F6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448050"/>
            <a:ext cx="3605213" cy="2078038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is the treatment for GCA?</a:t>
            </a: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High-dose steroids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b="1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How high?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1-2 mg/kg PO qd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B2B2B2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B2B2B2"/>
                </a:solidFill>
              </a:rPr>
              <a:t>What about IV induction?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Many authorities recommend initiating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B2B2B2"/>
                </a:solidFill>
              </a:rPr>
              <a:t>treatment with megadose IV steroids</a:t>
            </a:r>
            <a:endParaRPr lang="en-US" altLang="en-US" sz="1600" i="1">
              <a:solidFill>
                <a:srgbClr val="B2B2B2"/>
              </a:solidFill>
            </a:endParaRPr>
          </a:p>
        </p:txBody>
      </p:sp>
      <p:sp>
        <p:nvSpPr>
          <p:cNvPr id="624653" name="Text Box 13">
            <a:extLst>
              <a:ext uri="{FF2B5EF4-FFF2-40B4-BE49-F238E27FC236}">
                <a16:creationId xmlns:a16="http://schemas.microsoft.com/office/drawing/2014/main" id="{42FFDC75-A4AC-4C72-AE67-42AF3D3E11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4913" y="4724400"/>
            <a:ext cx="6838950" cy="2032000"/>
          </a:xfrm>
          <a:prstGeom prst="rect">
            <a:avLst/>
          </a:prstGeom>
          <a:solidFill>
            <a:srgbClr val="FF9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the pt remain on high-dose steroids?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Until the ESR and CRP have normalized, at which point steroid tapering can begin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is the taper managed?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By monitoring the ESR and CRP—if they stay low, the steroid dose can be reduced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1">
                    <a:lumMod val="50000"/>
                  </a:schemeClr>
                </a:solidFill>
              </a:rPr>
              <a:t>How long must low-dose steroid therapy be continued?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>
                <a:solidFill>
                  <a:schemeClr val="bg1">
                    <a:lumMod val="50000"/>
                  </a:schemeClr>
                </a:solidFill>
              </a:rPr>
              <a:t>Controversial</a:t>
            </a: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—some authorities say the risk of recurrence is nil after one year,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1">
                    <a:lumMod val="50000"/>
                  </a:schemeClr>
                </a:solidFill>
              </a:rPr>
              <a:t>the steroids can be stopped. Others say steroid therapy may need to be lifelong</a:t>
            </a:r>
          </a:p>
        </p:txBody>
      </p:sp>
      <p:sp>
        <p:nvSpPr>
          <p:cNvPr id="645134" name="Text Box 14">
            <a:extLst>
              <a:ext uri="{FF2B5EF4-FFF2-40B4-BE49-F238E27FC236}">
                <a16:creationId xmlns:a16="http://schemas.microsoft.com/office/drawing/2014/main" id="{3C066F34-C97C-4345-A6E8-6C03B29242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4735513"/>
            <a:ext cx="6351588" cy="143668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>
                <a:solidFill>
                  <a:schemeClr val="bg2">
                    <a:lumMod val="75000"/>
                  </a:schemeClr>
                </a:solidFill>
              </a:rPr>
              <a:t>So if stopping steroids is controversial, why not just continue them indefinitely?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Because of their horrendous side effects, especially in the elderly population at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risk for GCA. Your little old white lady is going to get: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osteoporosis and subsequently break a hip;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spike in her BP which, coupled with fluid retention, will throw her into CHF;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 confused or psychotic affect;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>
                <a:solidFill>
                  <a:schemeClr val="bg2">
                    <a:lumMod val="75000"/>
                  </a:schemeClr>
                </a:solidFill>
              </a:rPr>
              <a:t>and finally, an ulcer.</a:t>
            </a:r>
          </a:p>
        </p:txBody>
      </p:sp>
      <p:sp>
        <p:nvSpPr>
          <p:cNvPr id="651279" name="Text Box 17">
            <a:extLst>
              <a:ext uri="{FF2B5EF4-FFF2-40B4-BE49-F238E27FC236}">
                <a16:creationId xmlns:a16="http://schemas.microsoft.com/office/drawing/2014/main" id="{D1A7289A-0BA1-4E76-8D02-C0B551FB1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4724400"/>
            <a:ext cx="8397875" cy="1384300"/>
          </a:xfrm>
          <a:prstGeom prst="rect">
            <a:avLst/>
          </a:pr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Why not avoid these problems via steroid-sparing immunosuppressive therapy, </a:t>
            </a:r>
            <a:r>
              <a:rPr lang="en-US" altLang="en-US" sz="1400" i="1" dirty="0" err="1">
                <a:solidFill>
                  <a:schemeClr val="bg1">
                    <a:lumMod val="50000"/>
                  </a:schemeClr>
                </a:solidFill>
              </a:rPr>
              <a:t>eg</a:t>
            </a: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, methotrexate (MTX)?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MTX seems, at best, to produce a modest reduction in recurrence risk, and is not considered an appropriate stand-alone </a:t>
            </a:r>
            <a:r>
              <a:rPr lang="en-US" altLang="en-US" sz="1400" dirty="0" err="1">
                <a:solidFill>
                  <a:schemeClr val="bg1">
                    <a:lumMod val="50000"/>
                  </a:schemeClr>
                </a:solidFill>
              </a:rPr>
              <a:t>tx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 unless a </a:t>
            </a:r>
            <a:r>
              <a:rPr lang="en-US" altLang="en-US" sz="1400" dirty="0" err="1">
                <a:solidFill>
                  <a:schemeClr val="bg1">
                    <a:lumMod val="50000"/>
                  </a:schemeClr>
                </a:solidFill>
              </a:rPr>
              <a:t>pt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 is truly unable to tolerate systemic steroids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OK, how about one of those new-fangled biologics?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An interleukin-6 (IL-6) receptor antagonist (</a:t>
            </a:r>
            <a:r>
              <a:rPr lang="en-US" altLang="en-US" sz="1400" b="1" dirty="0">
                <a:solidFill>
                  <a:srgbClr val="0000FF"/>
                </a:solidFill>
              </a:rPr>
              <a:t>tocilizumab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) is FDA approved for treating GCA. </a:t>
            </a:r>
          </a:p>
        </p:txBody>
      </p:sp>
      <p:sp>
        <p:nvSpPr>
          <p:cNvPr id="659472" name="Slide Number Placeholder 1">
            <a:extLst>
              <a:ext uri="{FF2B5EF4-FFF2-40B4-BE49-F238E27FC236}">
                <a16:creationId xmlns:a16="http://schemas.microsoft.com/office/drawing/2014/main" id="{7F0DA9A5-D033-46F9-9A40-EACE3D33A9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D22AA4B-EF8C-49A6-82BA-CF1B0027C21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258</a:t>
            </a:fld>
            <a:endParaRPr lang="en-US" altLang="en-US" sz="1000"/>
          </a:p>
        </p:txBody>
      </p:sp>
      <p:sp>
        <p:nvSpPr>
          <p:cNvPr id="651281" name="Text Box 16">
            <a:extLst>
              <a:ext uri="{FF2B5EF4-FFF2-40B4-BE49-F238E27FC236}">
                <a16:creationId xmlns:a16="http://schemas.microsoft.com/office/drawing/2014/main" id="{5A9B5342-5E13-4F3A-A115-C152C2E9E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1563" y="3719513"/>
            <a:ext cx="2868612" cy="338137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  <a:latin typeface="Segoe Script" panose="020B0504020000000003" pitchFamily="34" charset="0"/>
              </a:rPr>
              <a:t>Methotrexate? </a:t>
            </a:r>
            <a:r>
              <a:rPr lang="en-US" altLang="en-US" sz="1600" b="1" dirty="0">
                <a:solidFill>
                  <a:srgbClr val="0000FF"/>
                </a:solidFill>
                <a:latin typeface="Segoe Script" panose="020B0504020000000003" pitchFamily="34" charset="0"/>
              </a:rPr>
              <a:t>Biologics</a:t>
            </a:r>
            <a:r>
              <a:rPr lang="en-US" altLang="en-US" sz="1600" dirty="0">
                <a:solidFill>
                  <a:srgbClr val="0000FF"/>
                </a:solidFill>
                <a:latin typeface="Segoe Script" panose="020B0504020000000003" pitchFamily="34" charset="0"/>
              </a:rPr>
              <a:t>?</a:t>
            </a:r>
          </a:p>
        </p:txBody>
      </p:sp>
      <p:sp>
        <p:nvSpPr>
          <p:cNvPr id="659474" name="TextBox 1">
            <a:extLst>
              <a:ext uri="{FF2B5EF4-FFF2-40B4-BE49-F238E27FC236}">
                <a16:creationId xmlns:a16="http://schemas.microsoft.com/office/drawing/2014/main" id="{2971C06C-B3A9-4B12-A589-4A2AC6626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7925" y="4694238"/>
            <a:ext cx="7019294" cy="1169551"/>
          </a:xfrm>
          <a:prstGeom prst="rect">
            <a:avLst/>
          </a:prstGeom>
          <a:solidFill>
            <a:srgbClr val="99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i="1" dirty="0">
                <a:solidFill>
                  <a:srgbClr val="0000FF"/>
                </a:solidFill>
              </a:rPr>
              <a:t>What is the role of tocilizumab in the management of GCA?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It allows steroids to be tapered off more rapidly. In other words, it </a:t>
            </a:r>
            <a:r>
              <a:rPr lang="en-US" altLang="en-US" sz="1400" b="1" dirty="0">
                <a:solidFill>
                  <a:srgbClr val="0000FF"/>
                </a:solidFill>
              </a:rPr>
              <a:t>sustains remission</a:t>
            </a:r>
            <a:r>
              <a:rPr lang="en-US" altLang="en-US" sz="1400" dirty="0">
                <a:solidFill>
                  <a:srgbClr val="0000FF"/>
                </a:solidFill>
              </a:rPr>
              <a:t>.</a:t>
            </a:r>
          </a:p>
          <a:p>
            <a:endParaRPr lang="en-US" altLang="en-US" sz="1400" i="1" dirty="0">
              <a:solidFill>
                <a:srgbClr val="0000FF"/>
              </a:solidFill>
            </a:endParaRPr>
          </a:p>
          <a:p>
            <a:r>
              <a:rPr lang="en-US" altLang="en-US" sz="1400" i="1" dirty="0">
                <a:solidFill>
                  <a:srgbClr val="0000FF"/>
                </a:solidFill>
              </a:rPr>
              <a:t>Can tocilizumab be used as monotherapy for GCA?</a:t>
            </a:r>
          </a:p>
          <a:p>
            <a:r>
              <a:rPr lang="en-US" altLang="en-US" sz="1400" dirty="0">
                <a:solidFill>
                  <a:srgbClr val="0000FF"/>
                </a:solidFill>
              </a:rPr>
              <a:t>As of this writing, there is no clinical evidence to support such an approach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CFCAAA2-9CF7-48A7-B252-27CCBFC660B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9CD9D53-8813-4ED0-8A33-0131D8AEF00F}"/>
              </a:ext>
            </a:extLst>
          </p:cNvPr>
          <p:cNvSpPr/>
          <p:nvPr/>
        </p:nvSpPr>
        <p:spPr>
          <a:xfrm>
            <a:off x="3614738" y="5797551"/>
            <a:ext cx="1414462" cy="307975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507" name="Text Box 3">
            <a:extLst>
              <a:ext uri="{FF2B5EF4-FFF2-40B4-BE49-F238E27FC236}">
                <a16:creationId xmlns:a16="http://schemas.microsoft.com/office/drawing/2014/main" id="{B361DC23-9B45-4B58-8138-C38D256F4F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61508" name="Text Box 4">
            <a:extLst>
              <a:ext uri="{FF2B5EF4-FFF2-40B4-BE49-F238E27FC236}">
                <a16:creationId xmlns:a16="http://schemas.microsoft.com/office/drawing/2014/main" id="{88BC77ED-338A-43E3-A48A-75A155030D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61509" name="Text Box 5">
            <a:extLst>
              <a:ext uri="{FF2B5EF4-FFF2-40B4-BE49-F238E27FC236}">
                <a16:creationId xmlns:a16="http://schemas.microsoft.com/office/drawing/2014/main" id="{8F17DA07-3D84-4285-9970-58109CB38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61510" name="Text Box 6">
            <a:extLst>
              <a:ext uri="{FF2B5EF4-FFF2-40B4-BE49-F238E27FC236}">
                <a16:creationId xmlns:a16="http://schemas.microsoft.com/office/drawing/2014/main" id="{B14BE3DA-A646-4E90-A2F5-DE03F729CB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61511" name="Text Box 7">
            <a:extLst>
              <a:ext uri="{FF2B5EF4-FFF2-40B4-BE49-F238E27FC236}">
                <a16:creationId xmlns:a16="http://schemas.microsoft.com/office/drawing/2014/main" id="{A125F418-3103-4F18-A83B-23EA3B7C60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61512" name="Line 8">
            <a:extLst>
              <a:ext uri="{FF2B5EF4-FFF2-40B4-BE49-F238E27FC236}">
                <a16:creationId xmlns:a16="http://schemas.microsoft.com/office/drawing/2014/main" id="{547982BC-9E2F-428C-A039-2C398303A8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1513" name="Line 9">
            <a:extLst>
              <a:ext uri="{FF2B5EF4-FFF2-40B4-BE49-F238E27FC236}">
                <a16:creationId xmlns:a16="http://schemas.microsoft.com/office/drawing/2014/main" id="{39162A29-AA3B-4668-A11D-ADE270F166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1514" name="Line 10">
            <a:extLst>
              <a:ext uri="{FF2B5EF4-FFF2-40B4-BE49-F238E27FC236}">
                <a16:creationId xmlns:a16="http://schemas.microsoft.com/office/drawing/2014/main" id="{1FF6D8E2-FC9C-41DA-8C47-A2316601A0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1515" name="Line 11">
            <a:extLst>
              <a:ext uri="{FF2B5EF4-FFF2-40B4-BE49-F238E27FC236}">
                <a16:creationId xmlns:a16="http://schemas.microsoft.com/office/drawing/2014/main" id="{CFECED22-ABF8-4189-B1CB-DDA4E6CD5B6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1516" name="Text Box 12">
            <a:extLst>
              <a:ext uri="{FF2B5EF4-FFF2-40B4-BE49-F238E27FC236}">
                <a16:creationId xmlns:a16="http://schemas.microsoft.com/office/drawing/2014/main" id="{DEF0F3AD-2FF4-4FBD-A12E-4E5B33FEEC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895850"/>
            <a:ext cx="8885238" cy="16367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If a pt develops vision loss in one eye from GCA, what is the risk of occurrence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ECFF"/>
                </a:solidFill>
              </a:rPr>
              <a:t>Very high—if untreated, about</a:t>
            </a:r>
            <a:r>
              <a:rPr lang="en-US" altLang="en-US" sz="1600" b="1">
                <a:solidFill>
                  <a:srgbClr val="CCECFF"/>
                </a:solidFill>
              </a:rPr>
              <a:t> 1/3</a:t>
            </a:r>
            <a:r>
              <a:rPr lang="en-US" altLang="en-US" sz="1600">
                <a:solidFill>
                  <a:srgbClr val="CCECFF"/>
                </a:solidFill>
              </a:rPr>
              <a:t> will lose vision in the fellow eye.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EC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ECFF"/>
                </a:solidFill>
              </a:rPr>
              <a:t>Of the 1/3 who will experience fellow-eye involvement, what is the time course?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ECFF"/>
                </a:solidFill>
              </a:rPr>
              <a:t>1/3 will lose vision within </a:t>
            </a:r>
            <a:r>
              <a:rPr lang="en-US" altLang="en-US" sz="1600" b="1">
                <a:solidFill>
                  <a:srgbClr val="CCECFF"/>
                </a:solidFill>
              </a:rPr>
              <a:t>1 day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ECFF"/>
                </a:solidFill>
              </a:rPr>
              <a:t>Another 1/3 will lose vision within </a:t>
            </a:r>
            <a:r>
              <a:rPr lang="en-US" altLang="en-US" sz="1600" b="1">
                <a:solidFill>
                  <a:srgbClr val="CCECFF"/>
                </a:solidFill>
              </a:rPr>
              <a:t>1 week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ECFF"/>
                </a:solidFill>
              </a:rPr>
              <a:t>Most of the remaining 1/3 will lose vision within </a:t>
            </a:r>
            <a:r>
              <a:rPr lang="en-US" altLang="en-US" sz="1600" b="1">
                <a:solidFill>
                  <a:srgbClr val="CCECFF"/>
                </a:solidFill>
              </a:rPr>
              <a:t>1 month</a:t>
            </a:r>
          </a:p>
        </p:txBody>
      </p:sp>
      <p:sp>
        <p:nvSpPr>
          <p:cNvPr id="661517" name="Slide Number Placeholder 1">
            <a:extLst>
              <a:ext uri="{FF2B5EF4-FFF2-40B4-BE49-F238E27FC236}">
                <a16:creationId xmlns:a16="http://schemas.microsoft.com/office/drawing/2014/main" id="{C951E9B0-D433-451F-BE1B-414B2FA080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74ACFC3-C2C5-4400-A0E1-09F4AD75165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259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3722055-B54D-4E82-AA9E-987476B69E4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1" name="Text Box 3">
            <a:extLst>
              <a:ext uri="{FF2B5EF4-FFF2-40B4-BE49-F238E27FC236}">
                <a16:creationId xmlns:a16="http://schemas.microsoft.com/office/drawing/2014/main" id="{66B0D0AD-CBEC-4178-BF03-7E6A097F6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17092" name="Text Box 4">
            <a:extLst>
              <a:ext uri="{FF2B5EF4-FFF2-40B4-BE49-F238E27FC236}">
                <a16:creationId xmlns:a16="http://schemas.microsoft.com/office/drawing/2014/main" id="{26DC4DFD-052E-4CE2-9025-8274ADDCA7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17093" name="Text Box 5">
            <a:extLst>
              <a:ext uri="{FF2B5EF4-FFF2-40B4-BE49-F238E27FC236}">
                <a16:creationId xmlns:a16="http://schemas.microsoft.com/office/drawing/2014/main" id="{CC2689D7-57C1-4E8C-8655-49886F38F3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17094" name="Text Box 6">
            <a:extLst>
              <a:ext uri="{FF2B5EF4-FFF2-40B4-BE49-F238E27FC236}">
                <a16:creationId xmlns:a16="http://schemas.microsoft.com/office/drawing/2014/main" id="{172D59D8-B73C-4DE9-8BA7-1AE0829F37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17095" name="Text Box 7">
            <a:extLst>
              <a:ext uri="{FF2B5EF4-FFF2-40B4-BE49-F238E27FC236}">
                <a16:creationId xmlns:a16="http://schemas.microsoft.com/office/drawing/2014/main" id="{C23DB9FE-35B9-4BD0-BDF4-86B41F9A2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17096" name="Line 8">
            <a:extLst>
              <a:ext uri="{FF2B5EF4-FFF2-40B4-BE49-F238E27FC236}">
                <a16:creationId xmlns:a16="http://schemas.microsoft.com/office/drawing/2014/main" id="{08A03E8C-9E6A-43E2-9ACD-0172A934C8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97" name="Line 9">
            <a:extLst>
              <a:ext uri="{FF2B5EF4-FFF2-40B4-BE49-F238E27FC236}">
                <a16:creationId xmlns:a16="http://schemas.microsoft.com/office/drawing/2014/main" id="{1BEFB053-72E9-4295-B1A7-7597E5CCD8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98" name="Line 10">
            <a:extLst>
              <a:ext uri="{FF2B5EF4-FFF2-40B4-BE49-F238E27FC236}">
                <a16:creationId xmlns:a16="http://schemas.microsoft.com/office/drawing/2014/main" id="{DBFD0211-3315-4989-9963-64BE8EADC4D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99" name="Line 11">
            <a:extLst>
              <a:ext uri="{FF2B5EF4-FFF2-40B4-BE49-F238E27FC236}">
                <a16:creationId xmlns:a16="http://schemas.microsoft.com/office/drawing/2014/main" id="{BE33C08D-8B28-401D-B496-D8B447D977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00" name="Text Box 12">
            <a:extLst>
              <a:ext uri="{FF2B5EF4-FFF2-40B4-BE49-F238E27FC236}">
                <a16:creationId xmlns:a16="http://schemas.microsoft.com/office/drawing/2014/main" id="{D6B0B8B4-0937-4092-A8B0-B4A56747F1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99FF99"/>
                </a:solidFill>
              </a:rPr>
              <a:t>A </a:t>
            </a:r>
            <a:r>
              <a:rPr lang="en-US" altLang="en-US" sz="1600" dirty="0" err="1">
                <a:solidFill>
                  <a:srgbClr val="99FF99"/>
                </a:solidFill>
              </a:rPr>
              <a:t>vasculopathic</a:t>
            </a:r>
            <a:r>
              <a:rPr lang="en-US" altLang="en-US" sz="1600" dirty="0">
                <a:solidFill>
                  <a:srgbClr val="99FF99"/>
                </a:solidFill>
              </a:rPr>
              <a:t> male in his 50s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99FF99"/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99FF99"/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99FF99"/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99FF99"/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99FF99"/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99FF99"/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99FF99"/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17101" name="Slide Number Placeholder 1">
            <a:extLst>
              <a:ext uri="{FF2B5EF4-FFF2-40B4-BE49-F238E27FC236}">
                <a16:creationId xmlns:a16="http://schemas.microsoft.com/office/drawing/2014/main" id="{E83616A4-BEF6-4099-A431-52527EE235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1C9F572-F7CD-4EDC-9365-FDBA1233FC5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3CAACA2-FA7B-4F07-AD75-EF7D7985CC4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55" name="Text Box 3">
            <a:extLst>
              <a:ext uri="{FF2B5EF4-FFF2-40B4-BE49-F238E27FC236}">
                <a16:creationId xmlns:a16="http://schemas.microsoft.com/office/drawing/2014/main" id="{8D959A8A-7223-4277-99A8-A3BFE8857A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63556" name="Text Box 4">
            <a:extLst>
              <a:ext uri="{FF2B5EF4-FFF2-40B4-BE49-F238E27FC236}">
                <a16:creationId xmlns:a16="http://schemas.microsoft.com/office/drawing/2014/main" id="{588CDAB7-142E-4BFE-9FD2-E9238A7507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63557" name="Text Box 5">
            <a:extLst>
              <a:ext uri="{FF2B5EF4-FFF2-40B4-BE49-F238E27FC236}">
                <a16:creationId xmlns:a16="http://schemas.microsoft.com/office/drawing/2014/main" id="{DD1CA45D-DA4C-4CA0-AA3C-2F85569C8F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63558" name="Text Box 6">
            <a:extLst>
              <a:ext uri="{FF2B5EF4-FFF2-40B4-BE49-F238E27FC236}">
                <a16:creationId xmlns:a16="http://schemas.microsoft.com/office/drawing/2014/main" id="{BCB0DC0B-9280-471E-A241-DE6419112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63559" name="Text Box 7">
            <a:extLst>
              <a:ext uri="{FF2B5EF4-FFF2-40B4-BE49-F238E27FC236}">
                <a16:creationId xmlns:a16="http://schemas.microsoft.com/office/drawing/2014/main" id="{2FFB1B2A-609B-4962-8C5A-71E0E0114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63560" name="Line 8">
            <a:extLst>
              <a:ext uri="{FF2B5EF4-FFF2-40B4-BE49-F238E27FC236}">
                <a16:creationId xmlns:a16="http://schemas.microsoft.com/office/drawing/2014/main" id="{FE17EA4F-DD4A-492F-B3B0-D388708ABF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3561" name="Line 9">
            <a:extLst>
              <a:ext uri="{FF2B5EF4-FFF2-40B4-BE49-F238E27FC236}">
                <a16:creationId xmlns:a16="http://schemas.microsoft.com/office/drawing/2014/main" id="{0CDE19AE-EECD-4C4F-B076-278AEE5FAF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3562" name="Line 10">
            <a:extLst>
              <a:ext uri="{FF2B5EF4-FFF2-40B4-BE49-F238E27FC236}">
                <a16:creationId xmlns:a16="http://schemas.microsoft.com/office/drawing/2014/main" id="{A91B062B-239A-4782-BFC1-5B8A17968DE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3563" name="Line 11">
            <a:extLst>
              <a:ext uri="{FF2B5EF4-FFF2-40B4-BE49-F238E27FC236}">
                <a16:creationId xmlns:a16="http://schemas.microsoft.com/office/drawing/2014/main" id="{6B0140D7-A357-441D-B795-4D05FDFEAF1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3564" name="Text Box 12">
            <a:extLst>
              <a:ext uri="{FF2B5EF4-FFF2-40B4-BE49-F238E27FC236}">
                <a16:creationId xmlns:a16="http://schemas.microsoft.com/office/drawing/2014/main" id="{9753BCA9-6367-43B6-A008-AC534465D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895850"/>
            <a:ext cx="8885238" cy="16367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If a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develops vision loss in one eye from GCA, what is the risk of occurrence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Very high—if untreated, about </a:t>
            </a:r>
            <a:r>
              <a:rPr lang="en-US" altLang="en-US" sz="1600" b="1" dirty="0">
                <a:solidFill>
                  <a:srgbClr val="0000FF"/>
                </a:solidFill>
              </a:rPr>
              <a:t>1/3</a:t>
            </a:r>
            <a:r>
              <a:rPr lang="en-US" altLang="en-US" sz="1600" dirty="0">
                <a:solidFill>
                  <a:srgbClr val="0000FF"/>
                </a:solidFill>
              </a:rPr>
              <a:t> will lose vision in the fellow eye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CCECFF"/>
                </a:solidFill>
              </a:rPr>
              <a:t>Of the 1/3 who will experience fellow-eye involvement, what is the time course?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day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Another 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week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Most of the remaining 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month</a:t>
            </a:r>
          </a:p>
        </p:txBody>
      </p:sp>
      <p:sp>
        <p:nvSpPr>
          <p:cNvPr id="663565" name="Slide Number Placeholder 1">
            <a:extLst>
              <a:ext uri="{FF2B5EF4-FFF2-40B4-BE49-F238E27FC236}">
                <a16:creationId xmlns:a16="http://schemas.microsoft.com/office/drawing/2014/main" id="{CA0CB102-EAC2-4E29-B889-8A894C4751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AF6A86E-1CFB-4242-A886-0DC5E1C8957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260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908EF37-3D75-48EA-B01A-81B7C304961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03" name="Text Box 3">
            <a:extLst>
              <a:ext uri="{FF2B5EF4-FFF2-40B4-BE49-F238E27FC236}">
                <a16:creationId xmlns:a16="http://schemas.microsoft.com/office/drawing/2014/main" id="{1D1F69E7-9E79-411C-BBB9-E67B7047F3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65604" name="Text Box 4">
            <a:extLst>
              <a:ext uri="{FF2B5EF4-FFF2-40B4-BE49-F238E27FC236}">
                <a16:creationId xmlns:a16="http://schemas.microsoft.com/office/drawing/2014/main" id="{14A16C98-C8D4-47AD-BF44-8986F47DE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65605" name="Text Box 5">
            <a:extLst>
              <a:ext uri="{FF2B5EF4-FFF2-40B4-BE49-F238E27FC236}">
                <a16:creationId xmlns:a16="http://schemas.microsoft.com/office/drawing/2014/main" id="{C499FB60-E72A-435F-822A-DB7382E90E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65606" name="Text Box 6">
            <a:extLst>
              <a:ext uri="{FF2B5EF4-FFF2-40B4-BE49-F238E27FC236}">
                <a16:creationId xmlns:a16="http://schemas.microsoft.com/office/drawing/2014/main" id="{79AC7BEF-F2D8-4B8F-BF6C-AB2EEA3E5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65607" name="Text Box 7">
            <a:extLst>
              <a:ext uri="{FF2B5EF4-FFF2-40B4-BE49-F238E27FC236}">
                <a16:creationId xmlns:a16="http://schemas.microsoft.com/office/drawing/2014/main" id="{CF99BD86-8876-4245-B734-75B559EB2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65608" name="Line 8">
            <a:extLst>
              <a:ext uri="{FF2B5EF4-FFF2-40B4-BE49-F238E27FC236}">
                <a16:creationId xmlns:a16="http://schemas.microsoft.com/office/drawing/2014/main" id="{B9059093-2608-4B25-8026-8CB1C558BB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609" name="Line 9">
            <a:extLst>
              <a:ext uri="{FF2B5EF4-FFF2-40B4-BE49-F238E27FC236}">
                <a16:creationId xmlns:a16="http://schemas.microsoft.com/office/drawing/2014/main" id="{9D813403-FE30-4AC4-B310-DB63D9ED6F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610" name="Line 10">
            <a:extLst>
              <a:ext uri="{FF2B5EF4-FFF2-40B4-BE49-F238E27FC236}">
                <a16:creationId xmlns:a16="http://schemas.microsoft.com/office/drawing/2014/main" id="{A4CD6B05-72E8-46CB-8047-941C3F556C8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611" name="Line 11">
            <a:extLst>
              <a:ext uri="{FF2B5EF4-FFF2-40B4-BE49-F238E27FC236}">
                <a16:creationId xmlns:a16="http://schemas.microsoft.com/office/drawing/2014/main" id="{49CF3240-D368-4D39-9370-2EC8EC25FB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612" name="Text Box 12">
            <a:extLst>
              <a:ext uri="{FF2B5EF4-FFF2-40B4-BE49-F238E27FC236}">
                <a16:creationId xmlns:a16="http://schemas.microsoft.com/office/drawing/2014/main" id="{D22E8B9E-2AEA-4024-943E-83008C6363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895850"/>
            <a:ext cx="8885238" cy="16367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If a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develops vision loss in one eye from GCA, what is the risk of occurrence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Very high—if untreated, about </a:t>
            </a:r>
            <a:r>
              <a:rPr lang="en-US" altLang="en-US" sz="1600" b="1" dirty="0">
                <a:solidFill>
                  <a:srgbClr val="0000FF"/>
                </a:solidFill>
              </a:rPr>
              <a:t>1/3</a:t>
            </a:r>
            <a:r>
              <a:rPr lang="en-US" altLang="en-US" sz="1600" dirty="0">
                <a:solidFill>
                  <a:srgbClr val="0000FF"/>
                </a:solidFill>
              </a:rPr>
              <a:t> will lose vision in the fellow eye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Of the 1/3 who will experience fellow-eye involvement, what is the time course?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day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Another 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week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Most of the remaining 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month</a:t>
            </a:r>
          </a:p>
        </p:txBody>
      </p:sp>
      <p:sp>
        <p:nvSpPr>
          <p:cNvPr id="665613" name="Slide Number Placeholder 1">
            <a:extLst>
              <a:ext uri="{FF2B5EF4-FFF2-40B4-BE49-F238E27FC236}">
                <a16:creationId xmlns:a16="http://schemas.microsoft.com/office/drawing/2014/main" id="{41181675-4938-400D-B2FF-9B8295EB33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ABD42B7-474C-4DB1-AA80-FFF41A5E8C2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261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D15B4B6-D236-4327-9FFB-C46009ACC30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651" name="Text Box 3">
            <a:extLst>
              <a:ext uri="{FF2B5EF4-FFF2-40B4-BE49-F238E27FC236}">
                <a16:creationId xmlns:a16="http://schemas.microsoft.com/office/drawing/2014/main" id="{ECDD1EE6-DF88-4A2A-90A4-E09E884E5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67652" name="Text Box 4">
            <a:extLst>
              <a:ext uri="{FF2B5EF4-FFF2-40B4-BE49-F238E27FC236}">
                <a16:creationId xmlns:a16="http://schemas.microsoft.com/office/drawing/2014/main" id="{E2853BB9-F482-4E2E-B5A7-77A9FEDF7C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67653" name="Text Box 5">
            <a:extLst>
              <a:ext uri="{FF2B5EF4-FFF2-40B4-BE49-F238E27FC236}">
                <a16:creationId xmlns:a16="http://schemas.microsoft.com/office/drawing/2014/main" id="{AEA61D4E-F026-4110-A5F6-976EA826E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67654" name="Text Box 6">
            <a:extLst>
              <a:ext uri="{FF2B5EF4-FFF2-40B4-BE49-F238E27FC236}">
                <a16:creationId xmlns:a16="http://schemas.microsoft.com/office/drawing/2014/main" id="{95B051DF-A4D8-4E47-B66A-361249B63B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67655" name="Text Box 7">
            <a:extLst>
              <a:ext uri="{FF2B5EF4-FFF2-40B4-BE49-F238E27FC236}">
                <a16:creationId xmlns:a16="http://schemas.microsoft.com/office/drawing/2014/main" id="{D6D7A8BB-D522-4A91-AED8-250F7A1D9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67656" name="Line 8">
            <a:extLst>
              <a:ext uri="{FF2B5EF4-FFF2-40B4-BE49-F238E27FC236}">
                <a16:creationId xmlns:a16="http://schemas.microsoft.com/office/drawing/2014/main" id="{EE4C01A0-DAEF-44FD-AC61-79CE867FBF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7657" name="Line 9">
            <a:extLst>
              <a:ext uri="{FF2B5EF4-FFF2-40B4-BE49-F238E27FC236}">
                <a16:creationId xmlns:a16="http://schemas.microsoft.com/office/drawing/2014/main" id="{422A58ED-F212-4E62-94FA-33001C2832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7658" name="Line 10">
            <a:extLst>
              <a:ext uri="{FF2B5EF4-FFF2-40B4-BE49-F238E27FC236}">
                <a16:creationId xmlns:a16="http://schemas.microsoft.com/office/drawing/2014/main" id="{325F7D7D-3836-42D4-968E-65F174AF33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7659" name="Line 11">
            <a:extLst>
              <a:ext uri="{FF2B5EF4-FFF2-40B4-BE49-F238E27FC236}">
                <a16:creationId xmlns:a16="http://schemas.microsoft.com/office/drawing/2014/main" id="{C43836BE-2657-4163-993F-CB57588CCBD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7660" name="Text Box 12">
            <a:extLst>
              <a:ext uri="{FF2B5EF4-FFF2-40B4-BE49-F238E27FC236}">
                <a16:creationId xmlns:a16="http://schemas.microsoft.com/office/drawing/2014/main" id="{EC04D93E-A293-4121-B819-A1EA9E094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895850"/>
            <a:ext cx="8885238" cy="16367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If a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develops vision loss in one eye from GCA, what is the risk of occurrence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Very high—if untreated, about </a:t>
            </a:r>
            <a:r>
              <a:rPr lang="en-US" altLang="en-US" sz="1600" b="1" dirty="0">
                <a:solidFill>
                  <a:srgbClr val="0000FF"/>
                </a:solidFill>
              </a:rPr>
              <a:t>1/3</a:t>
            </a:r>
            <a:r>
              <a:rPr lang="en-US" altLang="en-US" sz="1600" dirty="0">
                <a:solidFill>
                  <a:srgbClr val="0000FF"/>
                </a:solidFill>
              </a:rPr>
              <a:t> will lose vision in the fellow eye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Of the 1/3 who will experience fellow-eye involvement, what is the time course?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day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Another 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week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Most of the remaining 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month</a:t>
            </a:r>
          </a:p>
        </p:txBody>
      </p:sp>
      <p:sp>
        <p:nvSpPr>
          <p:cNvPr id="667661" name="Rectangle 13">
            <a:extLst>
              <a:ext uri="{FF2B5EF4-FFF2-40B4-BE49-F238E27FC236}">
                <a16:creationId xmlns:a16="http://schemas.microsoft.com/office/drawing/2014/main" id="{6B0F689A-ED3D-4630-9EA5-9A89FD6BE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791200"/>
            <a:ext cx="8382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# and unit</a:t>
            </a:r>
          </a:p>
        </p:txBody>
      </p:sp>
      <p:sp>
        <p:nvSpPr>
          <p:cNvPr id="667662" name="Slide Number Placeholder 1">
            <a:extLst>
              <a:ext uri="{FF2B5EF4-FFF2-40B4-BE49-F238E27FC236}">
                <a16:creationId xmlns:a16="http://schemas.microsoft.com/office/drawing/2014/main" id="{DB97502D-11AC-4E6D-BD02-8BB2953F2B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B143BF1-4EF9-414C-B50A-99034507DBA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262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819716-0821-4983-9DA4-A1EAD74FBDA9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699" name="Text Box 3">
            <a:extLst>
              <a:ext uri="{FF2B5EF4-FFF2-40B4-BE49-F238E27FC236}">
                <a16:creationId xmlns:a16="http://schemas.microsoft.com/office/drawing/2014/main" id="{5045612F-2CE6-4451-844A-00950D9D4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69700" name="Text Box 4">
            <a:extLst>
              <a:ext uri="{FF2B5EF4-FFF2-40B4-BE49-F238E27FC236}">
                <a16:creationId xmlns:a16="http://schemas.microsoft.com/office/drawing/2014/main" id="{A267F5B1-0FF2-4A0F-8300-296C18035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69701" name="Text Box 5">
            <a:extLst>
              <a:ext uri="{FF2B5EF4-FFF2-40B4-BE49-F238E27FC236}">
                <a16:creationId xmlns:a16="http://schemas.microsoft.com/office/drawing/2014/main" id="{EAE2B9E1-8198-4A25-844E-C5D2CC7FB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69702" name="Text Box 6">
            <a:extLst>
              <a:ext uri="{FF2B5EF4-FFF2-40B4-BE49-F238E27FC236}">
                <a16:creationId xmlns:a16="http://schemas.microsoft.com/office/drawing/2014/main" id="{0C7E105F-57BF-402B-9589-56B238F93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69703" name="Text Box 7">
            <a:extLst>
              <a:ext uri="{FF2B5EF4-FFF2-40B4-BE49-F238E27FC236}">
                <a16:creationId xmlns:a16="http://schemas.microsoft.com/office/drawing/2014/main" id="{F2F33705-BDBF-4878-A999-62D6C49B5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69704" name="Line 8">
            <a:extLst>
              <a:ext uri="{FF2B5EF4-FFF2-40B4-BE49-F238E27FC236}">
                <a16:creationId xmlns:a16="http://schemas.microsoft.com/office/drawing/2014/main" id="{3582171F-0CC1-4D18-BEA0-F8A455E2BB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9705" name="Line 9">
            <a:extLst>
              <a:ext uri="{FF2B5EF4-FFF2-40B4-BE49-F238E27FC236}">
                <a16:creationId xmlns:a16="http://schemas.microsoft.com/office/drawing/2014/main" id="{2D4FF045-1893-4D42-A4C1-724A3788EE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9706" name="Line 10">
            <a:extLst>
              <a:ext uri="{FF2B5EF4-FFF2-40B4-BE49-F238E27FC236}">
                <a16:creationId xmlns:a16="http://schemas.microsoft.com/office/drawing/2014/main" id="{D002D5D4-2882-480E-8185-2653FD09926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9707" name="Line 11">
            <a:extLst>
              <a:ext uri="{FF2B5EF4-FFF2-40B4-BE49-F238E27FC236}">
                <a16:creationId xmlns:a16="http://schemas.microsoft.com/office/drawing/2014/main" id="{1A6A7E97-2F19-4AA3-9364-D9EBF835F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9708" name="Text Box 12">
            <a:extLst>
              <a:ext uri="{FF2B5EF4-FFF2-40B4-BE49-F238E27FC236}">
                <a16:creationId xmlns:a16="http://schemas.microsoft.com/office/drawing/2014/main" id="{DA61A988-FD9A-4DF5-BFBF-DEB7D7D02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895850"/>
            <a:ext cx="8885238" cy="16367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If a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develops vision loss in one eye from GCA, what is the risk of occurrence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Very high—if untreated, about </a:t>
            </a:r>
            <a:r>
              <a:rPr lang="en-US" altLang="en-US" sz="1600" b="1" dirty="0">
                <a:solidFill>
                  <a:srgbClr val="0000FF"/>
                </a:solidFill>
              </a:rPr>
              <a:t>1/3</a:t>
            </a:r>
            <a:r>
              <a:rPr lang="en-US" altLang="en-US" sz="1600" dirty="0">
                <a:solidFill>
                  <a:srgbClr val="0000FF"/>
                </a:solidFill>
              </a:rPr>
              <a:t> will lose vision in the fellow eye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Of the 1/3 who will experience fellow-eye involvement, what is the time course?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day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Another 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week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Most of the remaining 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month</a:t>
            </a:r>
          </a:p>
        </p:txBody>
      </p:sp>
      <p:sp>
        <p:nvSpPr>
          <p:cNvPr id="669709" name="Slide Number Placeholder 1">
            <a:extLst>
              <a:ext uri="{FF2B5EF4-FFF2-40B4-BE49-F238E27FC236}">
                <a16:creationId xmlns:a16="http://schemas.microsoft.com/office/drawing/2014/main" id="{C9761AC9-8A01-4D71-8911-C789D09574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FD4E9B3-34B4-4030-AC5A-DCF3074D738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263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E740415-E7CA-485F-AB74-C7107AD0377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747" name="Text Box 3">
            <a:extLst>
              <a:ext uri="{FF2B5EF4-FFF2-40B4-BE49-F238E27FC236}">
                <a16:creationId xmlns:a16="http://schemas.microsoft.com/office/drawing/2014/main" id="{175705ED-8D6F-4B26-A7A1-4E78A6A9F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71748" name="Text Box 4">
            <a:extLst>
              <a:ext uri="{FF2B5EF4-FFF2-40B4-BE49-F238E27FC236}">
                <a16:creationId xmlns:a16="http://schemas.microsoft.com/office/drawing/2014/main" id="{4415FD35-B856-4946-8192-DEE9657DE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71749" name="Text Box 5">
            <a:extLst>
              <a:ext uri="{FF2B5EF4-FFF2-40B4-BE49-F238E27FC236}">
                <a16:creationId xmlns:a16="http://schemas.microsoft.com/office/drawing/2014/main" id="{57B102CD-167C-4D1E-AD3F-44BC01C367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71750" name="Text Box 6">
            <a:extLst>
              <a:ext uri="{FF2B5EF4-FFF2-40B4-BE49-F238E27FC236}">
                <a16:creationId xmlns:a16="http://schemas.microsoft.com/office/drawing/2014/main" id="{2522D161-CA35-4830-8E9D-0EF6F28445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71751" name="Text Box 7">
            <a:extLst>
              <a:ext uri="{FF2B5EF4-FFF2-40B4-BE49-F238E27FC236}">
                <a16:creationId xmlns:a16="http://schemas.microsoft.com/office/drawing/2014/main" id="{461EB477-B535-4966-8495-D2FC9F96F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71752" name="Line 8">
            <a:extLst>
              <a:ext uri="{FF2B5EF4-FFF2-40B4-BE49-F238E27FC236}">
                <a16:creationId xmlns:a16="http://schemas.microsoft.com/office/drawing/2014/main" id="{9096017A-A043-4A98-B2E8-789700D5B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1753" name="Line 9">
            <a:extLst>
              <a:ext uri="{FF2B5EF4-FFF2-40B4-BE49-F238E27FC236}">
                <a16:creationId xmlns:a16="http://schemas.microsoft.com/office/drawing/2014/main" id="{F42F71A7-48AF-4FF2-A554-13B49AA7C3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1754" name="Line 10">
            <a:extLst>
              <a:ext uri="{FF2B5EF4-FFF2-40B4-BE49-F238E27FC236}">
                <a16:creationId xmlns:a16="http://schemas.microsoft.com/office/drawing/2014/main" id="{C0AD0CCA-B450-4F35-B982-1601722609C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1755" name="Line 11">
            <a:extLst>
              <a:ext uri="{FF2B5EF4-FFF2-40B4-BE49-F238E27FC236}">
                <a16:creationId xmlns:a16="http://schemas.microsoft.com/office/drawing/2014/main" id="{CC3788F8-3780-42CD-AFEB-B6723891F8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292" name="Text Box 12">
            <a:extLst>
              <a:ext uri="{FF2B5EF4-FFF2-40B4-BE49-F238E27FC236}">
                <a16:creationId xmlns:a16="http://schemas.microsoft.com/office/drawing/2014/main" id="{3EA81B17-46CE-4C70-9D50-30C3738A9A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895850"/>
            <a:ext cx="8885238" cy="16367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</p:spPr>
        <p:txBody>
          <a:bodyPr wrap="none">
            <a:spAutoFit/>
          </a:bodyPr>
          <a:lstStyle/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If a </a:t>
            </a:r>
            <a:r>
              <a:rPr lang="en-US" sz="1600" i="1" dirty="0" err="1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pt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 develops vision loss in one eye from GCA, what is the risk of occurrence in the fellow eye?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Very high—if untreated, about </a:t>
            </a:r>
            <a:r>
              <a:rPr lang="en-US" sz="1600" b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1/3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 will lose vision in the fellow eye.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600" dirty="0">
              <a:solidFill>
                <a:schemeClr val="bg1">
                  <a:lumMod val="65000"/>
                </a:schemeClr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Of the 1/3 who will experience fellow-eye involvement, what is the time course?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b="1" dirty="0">
                <a:solidFill>
                  <a:srgbClr val="0000FF"/>
                </a:solidFill>
                <a:latin typeface="Arial" charset="0"/>
              </a:rPr>
              <a:t>1/3 will lose vision within 1 day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rgbClr val="CCECFF"/>
                </a:solidFill>
                <a:latin typeface="Arial" charset="0"/>
              </a:rPr>
              <a:t>Another 1/3 will lose vision within </a:t>
            </a:r>
            <a:r>
              <a:rPr lang="en-US" sz="1600" b="1" dirty="0">
                <a:solidFill>
                  <a:srgbClr val="CCECFF"/>
                </a:solidFill>
                <a:latin typeface="Arial" charset="0"/>
              </a:rPr>
              <a:t>1 week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rgbClr val="CCECFF"/>
                </a:solidFill>
                <a:latin typeface="Arial" charset="0"/>
              </a:rPr>
              <a:t>Most of the remaining 1/3 will lose vision within </a:t>
            </a:r>
            <a:r>
              <a:rPr lang="en-US" sz="1600" b="1" dirty="0">
                <a:solidFill>
                  <a:srgbClr val="CCECFF"/>
                </a:solidFill>
                <a:latin typeface="Arial" charset="0"/>
              </a:rPr>
              <a:t>1 month</a:t>
            </a:r>
          </a:p>
        </p:txBody>
      </p:sp>
      <p:sp>
        <p:nvSpPr>
          <p:cNvPr id="671757" name="Text Box 13">
            <a:extLst>
              <a:ext uri="{FF2B5EF4-FFF2-40B4-BE49-F238E27FC236}">
                <a16:creationId xmlns:a16="http://schemas.microsoft.com/office/drawing/2014/main" id="{E9641A36-8EB4-4EB8-AA0F-209674902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4876800"/>
            <a:ext cx="8026400" cy="646113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chemeClr val="bg1"/>
                </a:solidFill>
              </a:rPr>
              <a:t>This is what makes GCA with vision loss an ophthalmic emergency—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chemeClr val="bg1"/>
                </a:solidFill>
              </a:rPr>
              <a:t>you are fighting the clock to save vision in the </a:t>
            </a:r>
            <a:r>
              <a:rPr lang="en-US" altLang="en-US" sz="2000" b="1" i="1">
                <a:solidFill>
                  <a:schemeClr val="bg1"/>
                </a:solidFill>
              </a:rPr>
              <a:t>fellow eye!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CA6C751-5D7D-491B-B340-BC69B66223D5}"/>
              </a:ext>
            </a:extLst>
          </p:cNvPr>
          <p:cNvSpPr/>
          <p:nvPr/>
        </p:nvSpPr>
        <p:spPr>
          <a:xfrm>
            <a:off x="76200" y="5616575"/>
            <a:ext cx="3276600" cy="646113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671759" name="Slide Number Placeholder 2">
            <a:extLst>
              <a:ext uri="{FF2B5EF4-FFF2-40B4-BE49-F238E27FC236}">
                <a16:creationId xmlns:a16="http://schemas.microsoft.com/office/drawing/2014/main" id="{15395FCF-48D9-473E-AE30-9D27CC1A47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00AA41D-708E-4BF4-90BE-B2439647C75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264</a:t>
            </a:fld>
            <a:endParaRPr lang="en-US" altLang="en-US" sz="10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ED4C80B-ED8B-40D5-BFA0-098B8EA35B9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795" name="Text Box 3">
            <a:extLst>
              <a:ext uri="{FF2B5EF4-FFF2-40B4-BE49-F238E27FC236}">
                <a16:creationId xmlns:a16="http://schemas.microsoft.com/office/drawing/2014/main" id="{431375AD-A786-4C57-B86C-18E15A0A8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73796" name="Text Box 4">
            <a:extLst>
              <a:ext uri="{FF2B5EF4-FFF2-40B4-BE49-F238E27FC236}">
                <a16:creationId xmlns:a16="http://schemas.microsoft.com/office/drawing/2014/main" id="{C35BF833-AFE7-4B2C-9FF8-C09C23CCED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73797" name="Text Box 5">
            <a:extLst>
              <a:ext uri="{FF2B5EF4-FFF2-40B4-BE49-F238E27FC236}">
                <a16:creationId xmlns:a16="http://schemas.microsoft.com/office/drawing/2014/main" id="{F25BBB34-4786-403B-AF3C-A69EA78707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73798" name="Text Box 6">
            <a:extLst>
              <a:ext uri="{FF2B5EF4-FFF2-40B4-BE49-F238E27FC236}">
                <a16:creationId xmlns:a16="http://schemas.microsoft.com/office/drawing/2014/main" id="{F2938E73-E5ED-47BD-817B-0B923720F9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73799" name="Text Box 7">
            <a:extLst>
              <a:ext uri="{FF2B5EF4-FFF2-40B4-BE49-F238E27FC236}">
                <a16:creationId xmlns:a16="http://schemas.microsoft.com/office/drawing/2014/main" id="{84557377-90A9-48AE-83AD-3A7BC35C00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73800" name="Line 8">
            <a:extLst>
              <a:ext uri="{FF2B5EF4-FFF2-40B4-BE49-F238E27FC236}">
                <a16:creationId xmlns:a16="http://schemas.microsoft.com/office/drawing/2014/main" id="{26F6FE3E-E872-43BB-AC54-A2B959749A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3801" name="Line 9">
            <a:extLst>
              <a:ext uri="{FF2B5EF4-FFF2-40B4-BE49-F238E27FC236}">
                <a16:creationId xmlns:a16="http://schemas.microsoft.com/office/drawing/2014/main" id="{8D0DA762-3F70-4E10-92DD-8A60E213E9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3802" name="Line 10">
            <a:extLst>
              <a:ext uri="{FF2B5EF4-FFF2-40B4-BE49-F238E27FC236}">
                <a16:creationId xmlns:a16="http://schemas.microsoft.com/office/drawing/2014/main" id="{C05244CD-1B5F-4992-A5FF-080B9500B69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3803" name="Line 11">
            <a:extLst>
              <a:ext uri="{FF2B5EF4-FFF2-40B4-BE49-F238E27FC236}">
                <a16:creationId xmlns:a16="http://schemas.microsoft.com/office/drawing/2014/main" id="{86F06BBA-9ABF-4D55-B7FE-C585B43BA94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3804" name="Text Box 12">
            <a:extLst>
              <a:ext uri="{FF2B5EF4-FFF2-40B4-BE49-F238E27FC236}">
                <a16:creationId xmlns:a16="http://schemas.microsoft.com/office/drawing/2014/main" id="{BF9DFD83-809A-4E0A-AAF7-742B8DAC3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895850"/>
            <a:ext cx="8885238" cy="16367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If a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develops vision loss in one eye from GCA, what is the risk of occurrence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Very high—if untreated, about </a:t>
            </a:r>
            <a:r>
              <a:rPr lang="en-US" altLang="en-US" sz="1600" b="1" dirty="0">
                <a:solidFill>
                  <a:srgbClr val="0000FF"/>
                </a:solidFill>
              </a:rPr>
              <a:t>1/3</a:t>
            </a:r>
            <a:r>
              <a:rPr lang="en-US" altLang="en-US" sz="1600" dirty="0">
                <a:solidFill>
                  <a:srgbClr val="0000FF"/>
                </a:solidFill>
              </a:rPr>
              <a:t> will lose vision in the fellow eye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Of the 1/3 who will experience fellow-eye involvement, what is the time course?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day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Another 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week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Most of the remaining 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month</a:t>
            </a:r>
          </a:p>
        </p:txBody>
      </p:sp>
      <p:sp>
        <p:nvSpPr>
          <p:cNvPr id="673805" name="Rectangle 14">
            <a:extLst>
              <a:ext uri="{FF2B5EF4-FFF2-40B4-BE49-F238E27FC236}">
                <a16:creationId xmlns:a16="http://schemas.microsoft.com/office/drawing/2014/main" id="{B8AAA7BA-C7D9-4751-83CE-8B51040EB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6019800"/>
            <a:ext cx="8382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# and unit</a:t>
            </a:r>
          </a:p>
        </p:txBody>
      </p:sp>
      <p:sp>
        <p:nvSpPr>
          <p:cNvPr id="673806" name="Slide Number Placeholder 1">
            <a:extLst>
              <a:ext uri="{FF2B5EF4-FFF2-40B4-BE49-F238E27FC236}">
                <a16:creationId xmlns:a16="http://schemas.microsoft.com/office/drawing/2014/main" id="{D8C21BC4-FBD0-4FF4-B6BB-4C852E3E6C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2E71FB7-81A1-4369-A44F-CCF1754F121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265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C66ACE1-E1ED-423E-856D-B3E7DFC8FBA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3" name="Text Box 3">
            <a:extLst>
              <a:ext uri="{FF2B5EF4-FFF2-40B4-BE49-F238E27FC236}">
                <a16:creationId xmlns:a16="http://schemas.microsoft.com/office/drawing/2014/main" id="{3AB759FA-E1BE-4DB6-BBB4-B42FBA02D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75844" name="Text Box 4">
            <a:extLst>
              <a:ext uri="{FF2B5EF4-FFF2-40B4-BE49-F238E27FC236}">
                <a16:creationId xmlns:a16="http://schemas.microsoft.com/office/drawing/2014/main" id="{1402DEB9-60A5-4A64-B02B-A2A8E3296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75845" name="Text Box 5">
            <a:extLst>
              <a:ext uri="{FF2B5EF4-FFF2-40B4-BE49-F238E27FC236}">
                <a16:creationId xmlns:a16="http://schemas.microsoft.com/office/drawing/2014/main" id="{8618B9F8-8CCE-4BC7-B4C7-D7ECADD175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75846" name="Text Box 6">
            <a:extLst>
              <a:ext uri="{FF2B5EF4-FFF2-40B4-BE49-F238E27FC236}">
                <a16:creationId xmlns:a16="http://schemas.microsoft.com/office/drawing/2014/main" id="{82ED0055-BBB2-495D-B08C-FF5B191AC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75847" name="Text Box 7">
            <a:extLst>
              <a:ext uri="{FF2B5EF4-FFF2-40B4-BE49-F238E27FC236}">
                <a16:creationId xmlns:a16="http://schemas.microsoft.com/office/drawing/2014/main" id="{D47816DB-EA32-450E-8843-67CB46394C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75848" name="Line 8">
            <a:extLst>
              <a:ext uri="{FF2B5EF4-FFF2-40B4-BE49-F238E27FC236}">
                <a16:creationId xmlns:a16="http://schemas.microsoft.com/office/drawing/2014/main" id="{004B75AE-D95D-4301-90CF-5C255EC6EB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849" name="Line 9">
            <a:extLst>
              <a:ext uri="{FF2B5EF4-FFF2-40B4-BE49-F238E27FC236}">
                <a16:creationId xmlns:a16="http://schemas.microsoft.com/office/drawing/2014/main" id="{60F19D7B-7A7F-47EE-A82E-8C0B313775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850" name="Line 10">
            <a:extLst>
              <a:ext uri="{FF2B5EF4-FFF2-40B4-BE49-F238E27FC236}">
                <a16:creationId xmlns:a16="http://schemas.microsoft.com/office/drawing/2014/main" id="{184190DB-E48D-4CF5-BE89-3FB72C4C61C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851" name="Line 11">
            <a:extLst>
              <a:ext uri="{FF2B5EF4-FFF2-40B4-BE49-F238E27FC236}">
                <a16:creationId xmlns:a16="http://schemas.microsoft.com/office/drawing/2014/main" id="{480F3D5D-5FD7-4EE6-91E8-5AD616BF0A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852" name="Text Box 12">
            <a:extLst>
              <a:ext uri="{FF2B5EF4-FFF2-40B4-BE49-F238E27FC236}">
                <a16:creationId xmlns:a16="http://schemas.microsoft.com/office/drawing/2014/main" id="{614E28F6-E94A-4D73-B25A-B297D37C9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895850"/>
            <a:ext cx="8885238" cy="16367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If a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develops vision loss in one eye from GCA, what is the risk of occurrence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Very high—if untreated, about </a:t>
            </a:r>
            <a:r>
              <a:rPr lang="en-US" altLang="en-US" sz="1600" b="1" dirty="0">
                <a:solidFill>
                  <a:srgbClr val="0000FF"/>
                </a:solidFill>
              </a:rPr>
              <a:t>1/3</a:t>
            </a:r>
            <a:r>
              <a:rPr lang="en-US" altLang="en-US" sz="1600" dirty="0">
                <a:solidFill>
                  <a:srgbClr val="0000FF"/>
                </a:solidFill>
              </a:rPr>
              <a:t> will lose vision in the fellow eye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Of the 1/3 who will experience fellow-eye involvement, what is the time course?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day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Another 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week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CCECFF"/>
                </a:solidFill>
              </a:rPr>
              <a:t>Most of the remaining 1/3 will lose vision within </a:t>
            </a:r>
            <a:r>
              <a:rPr lang="en-US" altLang="en-US" sz="1600" b="1" dirty="0">
                <a:solidFill>
                  <a:srgbClr val="CCECFF"/>
                </a:solidFill>
              </a:rPr>
              <a:t>1 month</a:t>
            </a:r>
          </a:p>
        </p:txBody>
      </p:sp>
      <p:sp>
        <p:nvSpPr>
          <p:cNvPr id="675853" name="Slide Number Placeholder 1">
            <a:extLst>
              <a:ext uri="{FF2B5EF4-FFF2-40B4-BE49-F238E27FC236}">
                <a16:creationId xmlns:a16="http://schemas.microsoft.com/office/drawing/2014/main" id="{2E762156-7601-420E-9CEF-0788B0375D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58326BB-8BBD-4F75-A918-A9796BDDA52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266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E50D699-A8B1-4CD6-ABFD-12908A96165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1" name="Text Box 3">
            <a:extLst>
              <a:ext uri="{FF2B5EF4-FFF2-40B4-BE49-F238E27FC236}">
                <a16:creationId xmlns:a16="http://schemas.microsoft.com/office/drawing/2014/main" id="{3856C31B-93EB-49D2-9E53-BEA37B6A4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77892" name="Text Box 4">
            <a:extLst>
              <a:ext uri="{FF2B5EF4-FFF2-40B4-BE49-F238E27FC236}">
                <a16:creationId xmlns:a16="http://schemas.microsoft.com/office/drawing/2014/main" id="{700E1B00-705D-45E8-B777-588647723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77893" name="Text Box 5">
            <a:extLst>
              <a:ext uri="{FF2B5EF4-FFF2-40B4-BE49-F238E27FC236}">
                <a16:creationId xmlns:a16="http://schemas.microsoft.com/office/drawing/2014/main" id="{B257D120-C295-4270-BED7-025E87BD5B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77894" name="Text Box 6">
            <a:extLst>
              <a:ext uri="{FF2B5EF4-FFF2-40B4-BE49-F238E27FC236}">
                <a16:creationId xmlns:a16="http://schemas.microsoft.com/office/drawing/2014/main" id="{89EA6B5C-0527-48CB-ACE1-B8CB341449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77895" name="Text Box 7">
            <a:extLst>
              <a:ext uri="{FF2B5EF4-FFF2-40B4-BE49-F238E27FC236}">
                <a16:creationId xmlns:a16="http://schemas.microsoft.com/office/drawing/2014/main" id="{E5857507-63FB-470E-9376-D6F5B451E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77896" name="Line 8">
            <a:extLst>
              <a:ext uri="{FF2B5EF4-FFF2-40B4-BE49-F238E27FC236}">
                <a16:creationId xmlns:a16="http://schemas.microsoft.com/office/drawing/2014/main" id="{DD283789-1081-4CE2-96CA-3D952263D7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7897" name="Line 9">
            <a:extLst>
              <a:ext uri="{FF2B5EF4-FFF2-40B4-BE49-F238E27FC236}">
                <a16:creationId xmlns:a16="http://schemas.microsoft.com/office/drawing/2014/main" id="{488B478F-C05F-4DAF-B6DA-6A4D68E236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7898" name="Line 10">
            <a:extLst>
              <a:ext uri="{FF2B5EF4-FFF2-40B4-BE49-F238E27FC236}">
                <a16:creationId xmlns:a16="http://schemas.microsoft.com/office/drawing/2014/main" id="{DFBABBB0-0B66-449E-B704-F6DB63A90C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7899" name="Line 11">
            <a:extLst>
              <a:ext uri="{FF2B5EF4-FFF2-40B4-BE49-F238E27FC236}">
                <a16:creationId xmlns:a16="http://schemas.microsoft.com/office/drawing/2014/main" id="{275CBB85-D6BF-43D7-ABDD-4DD8665E631B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7900" name="Text Box 12">
            <a:extLst>
              <a:ext uri="{FF2B5EF4-FFF2-40B4-BE49-F238E27FC236}">
                <a16:creationId xmlns:a16="http://schemas.microsoft.com/office/drawing/2014/main" id="{8532792E-282E-42FF-A3CB-91B48ED9C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895850"/>
            <a:ext cx="8885238" cy="16367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If a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develops vision loss in one eye from GCA, what is the risk of occurrence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Very high—if untreated, about </a:t>
            </a:r>
            <a:r>
              <a:rPr lang="en-US" altLang="en-US" sz="1600" b="1" dirty="0">
                <a:solidFill>
                  <a:srgbClr val="0000FF"/>
                </a:solidFill>
              </a:rPr>
              <a:t>1/3</a:t>
            </a:r>
            <a:r>
              <a:rPr lang="en-US" altLang="en-US" sz="1600" dirty="0">
                <a:solidFill>
                  <a:srgbClr val="0000FF"/>
                </a:solidFill>
              </a:rPr>
              <a:t> will lose vision in the fellow eye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Of the 1/3 who will experience fellow-eye involvement, what is the time course?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day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Another 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week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Most of the remaining 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month</a:t>
            </a:r>
          </a:p>
        </p:txBody>
      </p:sp>
      <p:sp>
        <p:nvSpPr>
          <p:cNvPr id="677901" name="Rectangle 14">
            <a:extLst>
              <a:ext uri="{FF2B5EF4-FFF2-40B4-BE49-F238E27FC236}">
                <a16:creationId xmlns:a16="http://schemas.microsoft.com/office/drawing/2014/main" id="{05F91FF3-C43A-4B70-8D34-A9144CC0E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6248400"/>
            <a:ext cx="8382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# and unit</a:t>
            </a:r>
          </a:p>
        </p:txBody>
      </p:sp>
      <p:sp>
        <p:nvSpPr>
          <p:cNvPr id="677902" name="Slide Number Placeholder 1">
            <a:extLst>
              <a:ext uri="{FF2B5EF4-FFF2-40B4-BE49-F238E27FC236}">
                <a16:creationId xmlns:a16="http://schemas.microsoft.com/office/drawing/2014/main" id="{CEA0C173-B9E4-4273-9E84-C77BA2A32E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A047B08-27E4-4993-8411-DBEC3A95DA2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267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C8C1E29-F5DB-48C0-A203-061D7EE19AE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939" name="Text Box 3">
            <a:extLst>
              <a:ext uri="{FF2B5EF4-FFF2-40B4-BE49-F238E27FC236}">
                <a16:creationId xmlns:a16="http://schemas.microsoft.com/office/drawing/2014/main" id="{9019AA3E-BF1C-46FC-856C-E4FE4C4A2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679940" name="Text Box 4">
            <a:extLst>
              <a:ext uri="{FF2B5EF4-FFF2-40B4-BE49-F238E27FC236}">
                <a16:creationId xmlns:a16="http://schemas.microsoft.com/office/drawing/2014/main" id="{60268595-794C-4B3D-B58A-EDD858706D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679941" name="Text Box 5">
            <a:extLst>
              <a:ext uri="{FF2B5EF4-FFF2-40B4-BE49-F238E27FC236}">
                <a16:creationId xmlns:a16="http://schemas.microsoft.com/office/drawing/2014/main" id="{7F2AF9CA-9DB7-4E03-B28F-0CFBF793F9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FF"/>
                </a:solidFill>
              </a:rPr>
              <a:t>(AAION)</a:t>
            </a:r>
          </a:p>
        </p:txBody>
      </p:sp>
      <p:sp>
        <p:nvSpPr>
          <p:cNvPr id="679942" name="Text Box 6">
            <a:extLst>
              <a:ext uri="{FF2B5EF4-FFF2-40B4-BE49-F238E27FC236}">
                <a16:creationId xmlns:a16="http://schemas.microsoft.com/office/drawing/2014/main" id="{1A8524E1-5553-45EF-AD16-F5CEA8E762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679943" name="Text Box 7">
            <a:extLst>
              <a:ext uri="{FF2B5EF4-FFF2-40B4-BE49-F238E27FC236}">
                <a16:creationId xmlns:a16="http://schemas.microsoft.com/office/drawing/2014/main" id="{B0980CD3-B784-4B96-96CB-FA23F7CCB2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679944" name="Line 8">
            <a:extLst>
              <a:ext uri="{FF2B5EF4-FFF2-40B4-BE49-F238E27FC236}">
                <a16:creationId xmlns:a16="http://schemas.microsoft.com/office/drawing/2014/main" id="{83260AD3-A302-4837-B64F-D6D70424A2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9945" name="Line 9">
            <a:extLst>
              <a:ext uri="{FF2B5EF4-FFF2-40B4-BE49-F238E27FC236}">
                <a16:creationId xmlns:a16="http://schemas.microsoft.com/office/drawing/2014/main" id="{ED8CAE63-AB08-48FE-9D2C-AA318E860A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9946" name="Line 10">
            <a:extLst>
              <a:ext uri="{FF2B5EF4-FFF2-40B4-BE49-F238E27FC236}">
                <a16:creationId xmlns:a16="http://schemas.microsoft.com/office/drawing/2014/main" id="{10BAB65F-2A15-4F53-B1E2-9144B30073E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9947" name="Line 11">
            <a:extLst>
              <a:ext uri="{FF2B5EF4-FFF2-40B4-BE49-F238E27FC236}">
                <a16:creationId xmlns:a16="http://schemas.microsoft.com/office/drawing/2014/main" id="{6806DCDE-BE89-4AA6-A19A-7DF3C7A9CF4B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9948" name="Text Box 12">
            <a:extLst>
              <a:ext uri="{FF2B5EF4-FFF2-40B4-BE49-F238E27FC236}">
                <a16:creationId xmlns:a16="http://schemas.microsoft.com/office/drawing/2014/main" id="{EAF3EA3F-6456-4D6C-9A76-085B26E94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895850"/>
            <a:ext cx="8885238" cy="16367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If a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develops vision loss in one eye from GCA, what is the risk of occurrence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Very high—if untreated, about </a:t>
            </a:r>
            <a:r>
              <a:rPr lang="en-US" altLang="en-US" sz="1600" b="1" dirty="0">
                <a:solidFill>
                  <a:srgbClr val="0000FF"/>
                </a:solidFill>
              </a:rPr>
              <a:t>1/3</a:t>
            </a:r>
            <a:r>
              <a:rPr lang="en-US" altLang="en-US" sz="1600" dirty="0">
                <a:solidFill>
                  <a:srgbClr val="0000FF"/>
                </a:solidFill>
              </a:rPr>
              <a:t> will lose vision in the fellow eye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Of the 1/3 who will experience fellow-eye involvement, what is the time course?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day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Another 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week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Most of the remaining 1/3 will lose vision within </a:t>
            </a:r>
            <a:r>
              <a:rPr lang="en-US" altLang="en-US" sz="1600" b="1" dirty="0">
                <a:solidFill>
                  <a:srgbClr val="0000FF"/>
                </a:solidFill>
              </a:rPr>
              <a:t>1 month</a:t>
            </a:r>
          </a:p>
        </p:txBody>
      </p:sp>
      <p:sp>
        <p:nvSpPr>
          <p:cNvPr id="679949" name="Slide Number Placeholder 1">
            <a:extLst>
              <a:ext uri="{FF2B5EF4-FFF2-40B4-BE49-F238E27FC236}">
                <a16:creationId xmlns:a16="http://schemas.microsoft.com/office/drawing/2014/main" id="{3F86C2BE-3C7E-4F28-B9D1-BF4B8AA6AE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8268269-4556-4985-B448-8B0C113D519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268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539C4EF-BED9-4BE9-BB9A-3145CE13F51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9" name="Text Box 3">
            <a:extLst>
              <a:ext uri="{FF2B5EF4-FFF2-40B4-BE49-F238E27FC236}">
                <a16:creationId xmlns:a16="http://schemas.microsoft.com/office/drawing/2014/main" id="{DB202F06-717E-459B-AD3A-43B9CB2D8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19140" name="Text Box 4">
            <a:extLst>
              <a:ext uri="{FF2B5EF4-FFF2-40B4-BE49-F238E27FC236}">
                <a16:creationId xmlns:a16="http://schemas.microsoft.com/office/drawing/2014/main" id="{7CC68E36-BB4A-4468-89D3-29D8BFB018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19141" name="Text Box 5">
            <a:extLst>
              <a:ext uri="{FF2B5EF4-FFF2-40B4-BE49-F238E27FC236}">
                <a16:creationId xmlns:a16="http://schemas.microsoft.com/office/drawing/2014/main" id="{64CAE0F7-28D1-4C5D-924B-05A1626CB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19142" name="Text Box 6">
            <a:extLst>
              <a:ext uri="{FF2B5EF4-FFF2-40B4-BE49-F238E27FC236}">
                <a16:creationId xmlns:a16="http://schemas.microsoft.com/office/drawing/2014/main" id="{3C0E2092-5CF6-45FD-A4DF-6537CBEED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19143" name="Text Box 7">
            <a:extLst>
              <a:ext uri="{FF2B5EF4-FFF2-40B4-BE49-F238E27FC236}">
                <a16:creationId xmlns:a16="http://schemas.microsoft.com/office/drawing/2014/main" id="{4EC6ECF0-2EB0-42D1-864B-F1E97AF9A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19144" name="Line 8">
            <a:extLst>
              <a:ext uri="{FF2B5EF4-FFF2-40B4-BE49-F238E27FC236}">
                <a16:creationId xmlns:a16="http://schemas.microsoft.com/office/drawing/2014/main" id="{1C0258C1-37E2-4A1C-9D1B-04F9ECD425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45" name="Line 9">
            <a:extLst>
              <a:ext uri="{FF2B5EF4-FFF2-40B4-BE49-F238E27FC236}">
                <a16:creationId xmlns:a16="http://schemas.microsoft.com/office/drawing/2014/main" id="{B3E10D64-A3FA-4585-995B-FDB5997975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46" name="Line 10">
            <a:extLst>
              <a:ext uri="{FF2B5EF4-FFF2-40B4-BE49-F238E27FC236}">
                <a16:creationId xmlns:a16="http://schemas.microsoft.com/office/drawing/2014/main" id="{DC1DF597-B2C8-483B-ABF3-F682A28AB41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47" name="Line 11">
            <a:extLst>
              <a:ext uri="{FF2B5EF4-FFF2-40B4-BE49-F238E27FC236}">
                <a16:creationId xmlns:a16="http://schemas.microsoft.com/office/drawing/2014/main" id="{93DD91FA-4255-4E8C-80C1-B945057E623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48" name="Text Box 12">
            <a:extLst>
              <a:ext uri="{FF2B5EF4-FFF2-40B4-BE49-F238E27FC236}">
                <a16:creationId xmlns:a16="http://schemas.microsoft.com/office/drawing/2014/main" id="{DB587BB4-65E3-44B7-B0F2-B283C7611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vasculopath,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19149" name="Slide Number Placeholder 1">
            <a:extLst>
              <a:ext uri="{FF2B5EF4-FFF2-40B4-BE49-F238E27FC236}">
                <a16:creationId xmlns:a16="http://schemas.microsoft.com/office/drawing/2014/main" id="{CE04DFD3-5556-4BE6-A7E9-4D37282C1F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3545458-DB3C-4793-9B5F-D8ADF936FD5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D4BC191-C6AD-4FA3-8A06-F80FDEEE95D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7" name="Text Box 3">
            <a:extLst>
              <a:ext uri="{FF2B5EF4-FFF2-40B4-BE49-F238E27FC236}">
                <a16:creationId xmlns:a16="http://schemas.microsoft.com/office/drawing/2014/main" id="{CABE5EA2-19DA-4A81-ABE6-FD695DCAD2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21188" name="Text Box 4">
            <a:extLst>
              <a:ext uri="{FF2B5EF4-FFF2-40B4-BE49-F238E27FC236}">
                <a16:creationId xmlns:a16="http://schemas.microsoft.com/office/drawing/2014/main" id="{9D533BEA-3524-4514-A4DD-39328C9E7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21189" name="Text Box 5">
            <a:extLst>
              <a:ext uri="{FF2B5EF4-FFF2-40B4-BE49-F238E27FC236}">
                <a16:creationId xmlns:a16="http://schemas.microsoft.com/office/drawing/2014/main" id="{26E141F2-AD91-46E7-B17F-DAE775CC6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21190" name="Text Box 6">
            <a:extLst>
              <a:ext uri="{FF2B5EF4-FFF2-40B4-BE49-F238E27FC236}">
                <a16:creationId xmlns:a16="http://schemas.microsoft.com/office/drawing/2014/main" id="{F221E28D-6892-4153-8BEF-5057E18F3B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21191" name="Text Box 7">
            <a:extLst>
              <a:ext uri="{FF2B5EF4-FFF2-40B4-BE49-F238E27FC236}">
                <a16:creationId xmlns:a16="http://schemas.microsoft.com/office/drawing/2014/main" id="{9A6FE54B-96BC-4753-A7D6-28888208D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21192" name="Line 8">
            <a:extLst>
              <a:ext uri="{FF2B5EF4-FFF2-40B4-BE49-F238E27FC236}">
                <a16:creationId xmlns:a16="http://schemas.microsoft.com/office/drawing/2014/main" id="{A365D638-181B-40F2-9C2D-D29F630F58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93" name="Line 9">
            <a:extLst>
              <a:ext uri="{FF2B5EF4-FFF2-40B4-BE49-F238E27FC236}">
                <a16:creationId xmlns:a16="http://schemas.microsoft.com/office/drawing/2014/main" id="{CEC94E13-4498-414A-99F2-7E4FB4CC45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94" name="Line 10">
            <a:extLst>
              <a:ext uri="{FF2B5EF4-FFF2-40B4-BE49-F238E27FC236}">
                <a16:creationId xmlns:a16="http://schemas.microsoft.com/office/drawing/2014/main" id="{423161EB-1EE0-404A-89FA-34F0966C09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95" name="Line 11">
            <a:extLst>
              <a:ext uri="{FF2B5EF4-FFF2-40B4-BE49-F238E27FC236}">
                <a16:creationId xmlns:a16="http://schemas.microsoft.com/office/drawing/2014/main" id="{85007B16-80B9-4A73-AB7F-738D69E15A9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96" name="Text Box 12">
            <a:extLst>
              <a:ext uri="{FF2B5EF4-FFF2-40B4-BE49-F238E27FC236}">
                <a16:creationId xmlns:a16="http://schemas.microsoft.com/office/drawing/2014/main" id="{140AF556-8760-44FB-BE8C-27C0AE282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vasculopath,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21197" name="Slide Number Placeholder 1">
            <a:extLst>
              <a:ext uri="{FF2B5EF4-FFF2-40B4-BE49-F238E27FC236}">
                <a16:creationId xmlns:a16="http://schemas.microsoft.com/office/drawing/2014/main" id="{B6203815-5852-406C-8A0D-965BE533AC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BBB018C-D619-49BF-A55D-EA02E39A245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28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1A58A84-619D-43C0-9D13-193D038E754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5" name="Text Box 3">
            <a:extLst>
              <a:ext uri="{FF2B5EF4-FFF2-40B4-BE49-F238E27FC236}">
                <a16:creationId xmlns:a16="http://schemas.microsoft.com/office/drawing/2014/main" id="{75D42D07-79A6-42E9-9F34-BE99F11FD1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23236" name="Text Box 4">
            <a:extLst>
              <a:ext uri="{FF2B5EF4-FFF2-40B4-BE49-F238E27FC236}">
                <a16:creationId xmlns:a16="http://schemas.microsoft.com/office/drawing/2014/main" id="{8BD9730F-F0A0-45F3-8DC0-F7F863711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23237" name="Text Box 5">
            <a:extLst>
              <a:ext uri="{FF2B5EF4-FFF2-40B4-BE49-F238E27FC236}">
                <a16:creationId xmlns:a16="http://schemas.microsoft.com/office/drawing/2014/main" id="{6917E14B-98A1-4F78-959C-E96F8D603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23238" name="Text Box 6">
            <a:extLst>
              <a:ext uri="{FF2B5EF4-FFF2-40B4-BE49-F238E27FC236}">
                <a16:creationId xmlns:a16="http://schemas.microsoft.com/office/drawing/2014/main" id="{D1D6CFD0-F80A-46A7-AA91-C149BF7FD5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23239" name="Text Box 7">
            <a:extLst>
              <a:ext uri="{FF2B5EF4-FFF2-40B4-BE49-F238E27FC236}">
                <a16:creationId xmlns:a16="http://schemas.microsoft.com/office/drawing/2014/main" id="{A6F55E6F-5953-410A-8DCE-CA64AF4B9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23240" name="Line 8">
            <a:extLst>
              <a:ext uri="{FF2B5EF4-FFF2-40B4-BE49-F238E27FC236}">
                <a16:creationId xmlns:a16="http://schemas.microsoft.com/office/drawing/2014/main" id="{2F6DCDFA-9033-4189-AADE-108F114169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241" name="Line 9">
            <a:extLst>
              <a:ext uri="{FF2B5EF4-FFF2-40B4-BE49-F238E27FC236}">
                <a16:creationId xmlns:a16="http://schemas.microsoft.com/office/drawing/2014/main" id="{D55BE8F1-54BA-48F6-A6B2-0CB257198A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242" name="Line 10">
            <a:extLst>
              <a:ext uri="{FF2B5EF4-FFF2-40B4-BE49-F238E27FC236}">
                <a16:creationId xmlns:a16="http://schemas.microsoft.com/office/drawing/2014/main" id="{60CA06BC-249F-4543-B4D8-334AC1002DE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243" name="Line 11">
            <a:extLst>
              <a:ext uri="{FF2B5EF4-FFF2-40B4-BE49-F238E27FC236}">
                <a16:creationId xmlns:a16="http://schemas.microsoft.com/office/drawing/2014/main" id="{8DE4C27A-9FBF-4A68-9111-43B81B29745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244" name="Text Box 12">
            <a:extLst>
              <a:ext uri="{FF2B5EF4-FFF2-40B4-BE49-F238E27FC236}">
                <a16:creationId xmlns:a16="http://schemas.microsoft.com/office/drawing/2014/main" id="{B4D4588F-0D8B-4144-912F-C89483F60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vasculopath,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23245" name="Slide Number Placeholder 1">
            <a:extLst>
              <a:ext uri="{FF2B5EF4-FFF2-40B4-BE49-F238E27FC236}">
                <a16:creationId xmlns:a16="http://schemas.microsoft.com/office/drawing/2014/main" id="{BD3B8317-878D-4121-AFD0-5138CC2C38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8E71162-7CFA-4250-819C-5B172453B7CD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29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CDF0530-8750-438D-8D41-9D855DFC389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Text Box 3">
            <a:extLst>
              <a:ext uri="{FF2B5EF4-FFF2-40B4-BE49-F238E27FC236}">
                <a16:creationId xmlns:a16="http://schemas.microsoft.com/office/drawing/2014/main" id="{663ABCBA-38AC-4AF3-B8FD-D6810ABE6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8196" name="Text Box 4">
            <a:extLst>
              <a:ext uri="{FF2B5EF4-FFF2-40B4-BE49-F238E27FC236}">
                <a16:creationId xmlns:a16="http://schemas.microsoft.com/office/drawing/2014/main" id="{C432640D-ADC9-49F2-9FCB-966ADECE9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8197" name="Text Box 5">
            <a:extLst>
              <a:ext uri="{FF2B5EF4-FFF2-40B4-BE49-F238E27FC236}">
                <a16:creationId xmlns:a16="http://schemas.microsoft.com/office/drawing/2014/main" id="{91AEDF42-B55A-4FA2-B16F-806151F62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8198" name="Line 6">
            <a:extLst>
              <a:ext uri="{FF2B5EF4-FFF2-40B4-BE49-F238E27FC236}">
                <a16:creationId xmlns:a16="http://schemas.microsoft.com/office/drawing/2014/main" id="{970D846C-82FA-41E9-9B5B-4DCA70D97E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" name="Line 7">
            <a:extLst>
              <a:ext uri="{FF2B5EF4-FFF2-40B4-BE49-F238E27FC236}">
                <a16:creationId xmlns:a16="http://schemas.microsoft.com/office/drawing/2014/main" id="{D289D739-A3EF-497F-B9C9-9F47690373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" name="Line 8">
            <a:extLst>
              <a:ext uri="{FF2B5EF4-FFF2-40B4-BE49-F238E27FC236}">
                <a16:creationId xmlns:a16="http://schemas.microsoft.com/office/drawing/2014/main" id="{59B16314-22FE-41ED-8AB3-4B7B664A1A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" name="Line 9">
            <a:extLst>
              <a:ext uri="{FF2B5EF4-FFF2-40B4-BE49-F238E27FC236}">
                <a16:creationId xmlns:a16="http://schemas.microsoft.com/office/drawing/2014/main" id="{FDB1B0B0-8AC3-41E2-B4A3-D155801018F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" name="Text Box 17">
            <a:extLst>
              <a:ext uri="{FF2B5EF4-FFF2-40B4-BE49-F238E27FC236}">
                <a16:creationId xmlns:a16="http://schemas.microsoft.com/office/drawing/2014/main" id="{281B2648-7A6E-4393-893C-EE34303E9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3508375"/>
            <a:ext cx="1308100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i="1">
                <a:solidFill>
                  <a:srgbClr val="33CC33"/>
                </a:solidFill>
              </a:rPr>
              <a:t>Lots of ways to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i="1">
                <a:solidFill>
                  <a:srgbClr val="33CC33"/>
                </a:solidFill>
              </a:rPr>
              <a:t>divvy these up…</a:t>
            </a:r>
          </a:p>
        </p:txBody>
      </p:sp>
      <p:sp>
        <p:nvSpPr>
          <p:cNvPr id="8203" name="Slide Number Placeholder 1">
            <a:extLst>
              <a:ext uri="{FF2B5EF4-FFF2-40B4-BE49-F238E27FC236}">
                <a16:creationId xmlns:a16="http://schemas.microsoft.com/office/drawing/2014/main" id="{00747AEA-2262-45F4-9D50-BACC14E14F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1FDDB1C-1E3D-4FF5-9307-1CBB46A0187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lang="en-US" altLang="en-US" sz="100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882B7C-FD12-4770-8DA6-DC9C7C05573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3" name="Text Box 3">
            <a:extLst>
              <a:ext uri="{FF2B5EF4-FFF2-40B4-BE49-F238E27FC236}">
                <a16:creationId xmlns:a16="http://schemas.microsoft.com/office/drawing/2014/main" id="{D6597C05-AAAF-44C9-B1A4-342C7566FE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25284" name="Text Box 4">
            <a:extLst>
              <a:ext uri="{FF2B5EF4-FFF2-40B4-BE49-F238E27FC236}">
                <a16:creationId xmlns:a16="http://schemas.microsoft.com/office/drawing/2014/main" id="{6893F1CD-91E0-4901-ACF4-7A04D2FF0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25285" name="Text Box 5">
            <a:extLst>
              <a:ext uri="{FF2B5EF4-FFF2-40B4-BE49-F238E27FC236}">
                <a16:creationId xmlns:a16="http://schemas.microsoft.com/office/drawing/2014/main" id="{77B51345-D662-44A0-9151-87E90FEB0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25286" name="Text Box 6">
            <a:extLst>
              <a:ext uri="{FF2B5EF4-FFF2-40B4-BE49-F238E27FC236}">
                <a16:creationId xmlns:a16="http://schemas.microsoft.com/office/drawing/2014/main" id="{BE636988-3B2D-477D-A5E1-687A8B041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25287" name="Text Box 7">
            <a:extLst>
              <a:ext uri="{FF2B5EF4-FFF2-40B4-BE49-F238E27FC236}">
                <a16:creationId xmlns:a16="http://schemas.microsoft.com/office/drawing/2014/main" id="{68D39398-B750-4EF0-A4E4-6DAF270EC3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25288" name="Line 8">
            <a:extLst>
              <a:ext uri="{FF2B5EF4-FFF2-40B4-BE49-F238E27FC236}">
                <a16:creationId xmlns:a16="http://schemas.microsoft.com/office/drawing/2014/main" id="{561F2941-CDE1-40BD-B860-D41C5A33A9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289" name="Line 9">
            <a:extLst>
              <a:ext uri="{FF2B5EF4-FFF2-40B4-BE49-F238E27FC236}">
                <a16:creationId xmlns:a16="http://schemas.microsoft.com/office/drawing/2014/main" id="{436D286F-3631-4CA1-854E-C1C59C6E79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290" name="Line 10">
            <a:extLst>
              <a:ext uri="{FF2B5EF4-FFF2-40B4-BE49-F238E27FC236}">
                <a16:creationId xmlns:a16="http://schemas.microsoft.com/office/drawing/2014/main" id="{E89F1B10-429E-4E46-A4DC-067A89366AA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291" name="Line 11">
            <a:extLst>
              <a:ext uri="{FF2B5EF4-FFF2-40B4-BE49-F238E27FC236}">
                <a16:creationId xmlns:a16="http://schemas.microsoft.com/office/drawing/2014/main" id="{E5CD69AF-C911-47FB-ACF3-DCB9504B106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00" name="Text Box 12">
            <a:extLst>
              <a:ext uri="{FF2B5EF4-FFF2-40B4-BE49-F238E27FC236}">
                <a16:creationId xmlns:a16="http://schemas.microsoft.com/office/drawing/2014/main" id="{9ECA98FF-65F7-4483-B0F7-297D7AFCC3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Who is the classic NAION patient?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A </a:t>
            </a:r>
            <a:r>
              <a:rPr lang="en-US" sz="1600" dirty="0" err="1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vasculopath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, age 50+</a:t>
            </a:r>
          </a:p>
          <a:p>
            <a:pPr eaLnBrk="1" hangingPunct="1">
              <a:defRPr/>
            </a:pPr>
            <a:endParaRPr lang="en-US" sz="1600" dirty="0">
              <a:solidFill>
                <a:schemeClr val="bg1">
                  <a:lumMod val="6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What is the classic complaint?</a:t>
            </a:r>
          </a:p>
          <a:p>
            <a:pPr eaLnBrk="1" hangingPunct="1">
              <a:defRPr/>
            </a:pPr>
            <a:r>
              <a:rPr lang="en-US" sz="1600" b="1" dirty="0">
                <a:solidFill>
                  <a:srgbClr val="0000FF"/>
                </a:solidFill>
                <a:latin typeface="Arial" charset="0"/>
              </a:rPr>
              <a:t>Painless vision loss upon awakening from an</a:t>
            </a:r>
          </a:p>
          <a:p>
            <a:pPr eaLnBrk="1" hangingPunct="1">
              <a:defRPr/>
            </a:pPr>
            <a:r>
              <a:rPr lang="en-US" sz="1600" b="1" dirty="0">
                <a:solidFill>
                  <a:srgbClr val="0000FF"/>
                </a:solidFill>
                <a:latin typeface="Arial" charset="0"/>
              </a:rPr>
              <a:t>uneventful night’s sleep</a:t>
            </a:r>
          </a:p>
          <a:p>
            <a:pPr eaLnBrk="1" hangingPunct="1">
              <a:defRPr/>
            </a:pPr>
            <a:endParaRPr lang="en-US" sz="16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Formal visual field testing is likely to reveal what?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An altitudinal defect, usually the inferior field</a:t>
            </a:r>
          </a:p>
          <a:p>
            <a:pPr eaLnBrk="1" hangingPunct="1">
              <a:defRPr/>
            </a:pP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What will DFE of the affected eye reveal?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Disc edema, perhaps </a:t>
            </a:r>
            <a:r>
              <a:rPr lang="en-US" sz="1600" dirty="0" err="1">
                <a:solidFill>
                  <a:srgbClr val="99FF99"/>
                </a:solidFill>
                <a:latin typeface="Arial" charset="0"/>
              </a:rPr>
              <a:t>sectoral</a:t>
            </a: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What will DFE of the fellow eye reveal?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A disc at risk</a:t>
            </a:r>
          </a:p>
        </p:txBody>
      </p:sp>
      <p:sp>
        <p:nvSpPr>
          <p:cNvPr id="225293" name="Text Box 13">
            <a:extLst>
              <a:ext uri="{FF2B5EF4-FFF2-40B4-BE49-F238E27FC236}">
                <a16:creationId xmlns:a16="http://schemas.microsoft.com/office/drawing/2014/main" id="{B3B952B4-3517-4EB7-941B-867BA003A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495800"/>
            <a:ext cx="5367338" cy="523875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does this suggest about the pathophysiology of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66CCFF"/>
                </a:solidFill>
              </a:rPr>
              <a:t>It suggests that nocturnal hypotension might play a causative role</a:t>
            </a:r>
          </a:p>
        </p:txBody>
      </p:sp>
      <p:sp>
        <p:nvSpPr>
          <p:cNvPr id="225294" name="Slide Number Placeholder 1">
            <a:extLst>
              <a:ext uri="{FF2B5EF4-FFF2-40B4-BE49-F238E27FC236}">
                <a16:creationId xmlns:a16="http://schemas.microsoft.com/office/drawing/2014/main" id="{0032E227-21A8-4706-8EA6-FA979220E8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C95D48A-ABAC-4075-B33B-4DF992EE7D4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30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DC1BFA-4A38-40FB-8C6A-872049B9D1E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Text Box 13">
            <a:extLst>
              <a:ext uri="{FF2B5EF4-FFF2-40B4-BE49-F238E27FC236}">
                <a16:creationId xmlns:a16="http://schemas.microsoft.com/office/drawing/2014/main" id="{65B0A7E7-9009-4750-9A7C-A54D64A012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495800"/>
            <a:ext cx="5367338" cy="523875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does this suggest about the pathophysiology of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66CCFF"/>
                </a:solidFill>
              </a:rPr>
              <a:t>It suggests that nocturnal hypotension might play a causative role</a:t>
            </a:r>
          </a:p>
        </p:txBody>
      </p:sp>
      <p:sp>
        <p:nvSpPr>
          <p:cNvPr id="227332" name="Text Box 3">
            <a:extLst>
              <a:ext uri="{FF2B5EF4-FFF2-40B4-BE49-F238E27FC236}">
                <a16:creationId xmlns:a16="http://schemas.microsoft.com/office/drawing/2014/main" id="{788F25FE-3528-4859-ACB2-931BC10876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27333" name="Text Box 4">
            <a:extLst>
              <a:ext uri="{FF2B5EF4-FFF2-40B4-BE49-F238E27FC236}">
                <a16:creationId xmlns:a16="http://schemas.microsoft.com/office/drawing/2014/main" id="{069BBC93-667B-4E58-99A8-14E35842C3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27334" name="Text Box 5">
            <a:extLst>
              <a:ext uri="{FF2B5EF4-FFF2-40B4-BE49-F238E27FC236}">
                <a16:creationId xmlns:a16="http://schemas.microsoft.com/office/drawing/2014/main" id="{CC59EA35-67B9-44EC-A2BB-6AAFBE4C9A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27335" name="Text Box 6">
            <a:extLst>
              <a:ext uri="{FF2B5EF4-FFF2-40B4-BE49-F238E27FC236}">
                <a16:creationId xmlns:a16="http://schemas.microsoft.com/office/drawing/2014/main" id="{4EF9E6F4-46A0-4A47-9082-9999B6324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27336" name="Text Box 7">
            <a:extLst>
              <a:ext uri="{FF2B5EF4-FFF2-40B4-BE49-F238E27FC236}">
                <a16:creationId xmlns:a16="http://schemas.microsoft.com/office/drawing/2014/main" id="{BF2A9AF1-D4E8-4D20-8263-B8FD6A545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27337" name="Line 8">
            <a:extLst>
              <a:ext uri="{FF2B5EF4-FFF2-40B4-BE49-F238E27FC236}">
                <a16:creationId xmlns:a16="http://schemas.microsoft.com/office/drawing/2014/main" id="{85280FEE-87F9-4364-A732-CFE4958A09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38" name="Line 9">
            <a:extLst>
              <a:ext uri="{FF2B5EF4-FFF2-40B4-BE49-F238E27FC236}">
                <a16:creationId xmlns:a16="http://schemas.microsoft.com/office/drawing/2014/main" id="{4DA31B60-B507-4EE5-972D-02EFA969F8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39" name="Line 10">
            <a:extLst>
              <a:ext uri="{FF2B5EF4-FFF2-40B4-BE49-F238E27FC236}">
                <a16:creationId xmlns:a16="http://schemas.microsoft.com/office/drawing/2014/main" id="{2083B670-B7B8-498E-B9DB-3E4648124EF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40" name="Line 11">
            <a:extLst>
              <a:ext uri="{FF2B5EF4-FFF2-40B4-BE49-F238E27FC236}">
                <a16:creationId xmlns:a16="http://schemas.microsoft.com/office/drawing/2014/main" id="{6A44FCBA-94C2-4EC1-A635-D45D2A5B8F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00" name="Text Box 12">
            <a:extLst>
              <a:ext uri="{FF2B5EF4-FFF2-40B4-BE49-F238E27FC236}">
                <a16:creationId xmlns:a16="http://schemas.microsoft.com/office/drawing/2014/main" id="{BAABD147-7BAE-41BB-BDEC-645DACC63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Who is the classic NAION patient?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A </a:t>
            </a:r>
            <a:r>
              <a:rPr lang="en-US" sz="1600" dirty="0" err="1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vasculopath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, age 50+</a:t>
            </a:r>
          </a:p>
          <a:p>
            <a:pPr eaLnBrk="1" hangingPunct="1">
              <a:defRPr/>
            </a:pPr>
            <a:endParaRPr lang="en-US" sz="1600" dirty="0">
              <a:solidFill>
                <a:schemeClr val="bg1">
                  <a:lumMod val="6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What is the classic complaint?</a:t>
            </a:r>
          </a:p>
          <a:p>
            <a:pPr eaLnBrk="1" hangingPunct="1">
              <a:defRPr/>
            </a:pPr>
            <a:r>
              <a:rPr lang="en-US" sz="1600" b="1" dirty="0">
                <a:solidFill>
                  <a:srgbClr val="0000FF"/>
                </a:solidFill>
                <a:latin typeface="Arial" charset="0"/>
              </a:rPr>
              <a:t>Painless vision loss upon awakening from an</a:t>
            </a:r>
          </a:p>
          <a:p>
            <a:pPr eaLnBrk="1" hangingPunct="1">
              <a:defRPr/>
            </a:pPr>
            <a:r>
              <a:rPr lang="en-US" sz="1600" b="1" dirty="0">
                <a:solidFill>
                  <a:srgbClr val="0000FF"/>
                </a:solidFill>
                <a:latin typeface="Arial" charset="0"/>
              </a:rPr>
              <a:t>uneventful night’s sleep</a:t>
            </a:r>
          </a:p>
          <a:p>
            <a:pPr eaLnBrk="1" hangingPunct="1">
              <a:defRPr/>
            </a:pPr>
            <a:endParaRPr lang="en-US" sz="16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Formal visual field testing is likely to reveal what?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An altitudinal defect, usually the inferior field</a:t>
            </a:r>
          </a:p>
          <a:p>
            <a:pPr eaLnBrk="1" hangingPunct="1">
              <a:defRPr/>
            </a:pP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What will DFE of the affected eye reveal?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Disc edema, perhaps </a:t>
            </a:r>
            <a:r>
              <a:rPr lang="en-US" sz="1600" dirty="0" err="1">
                <a:solidFill>
                  <a:srgbClr val="99FF99"/>
                </a:solidFill>
                <a:latin typeface="Arial" charset="0"/>
              </a:rPr>
              <a:t>sectoral</a:t>
            </a: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What will DFE of the fellow eye reveal?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A disc at risk</a:t>
            </a:r>
          </a:p>
        </p:txBody>
      </p:sp>
      <p:sp>
        <p:nvSpPr>
          <p:cNvPr id="227342" name="Text Box 13">
            <a:extLst>
              <a:ext uri="{FF2B5EF4-FFF2-40B4-BE49-F238E27FC236}">
                <a16:creationId xmlns:a16="http://schemas.microsoft.com/office/drawing/2014/main" id="{763D7DBB-BF28-421D-B8D2-AD83EE9FA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495800"/>
            <a:ext cx="5316538" cy="51752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does this suggest about the pathophysiology of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It suggests that nocturnal hypotension might play a causative role</a:t>
            </a:r>
          </a:p>
        </p:txBody>
      </p:sp>
      <p:sp>
        <p:nvSpPr>
          <p:cNvPr id="227343" name="Slide Number Placeholder 1">
            <a:extLst>
              <a:ext uri="{FF2B5EF4-FFF2-40B4-BE49-F238E27FC236}">
                <a16:creationId xmlns:a16="http://schemas.microsoft.com/office/drawing/2014/main" id="{114DADB0-F851-4768-A744-41D7438558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67D1C8E-05B5-4CCC-8613-87F8E09E6707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en-US" sz="10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29ECAD9-6044-4D76-9B69-577580D90C3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Text Box 13">
            <a:extLst>
              <a:ext uri="{FF2B5EF4-FFF2-40B4-BE49-F238E27FC236}">
                <a16:creationId xmlns:a16="http://schemas.microsoft.com/office/drawing/2014/main" id="{7992B21A-B41F-4CD3-958C-1AFABAEB8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495800"/>
            <a:ext cx="5367338" cy="523875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does this suggest about the pathophysiology of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66CCFF"/>
                </a:solidFill>
              </a:rPr>
              <a:t>It suggests that nocturnal hypotension might play a causative role</a:t>
            </a:r>
          </a:p>
        </p:txBody>
      </p:sp>
      <p:sp>
        <p:nvSpPr>
          <p:cNvPr id="229380" name="Text Box 3">
            <a:extLst>
              <a:ext uri="{FF2B5EF4-FFF2-40B4-BE49-F238E27FC236}">
                <a16:creationId xmlns:a16="http://schemas.microsoft.com/office/drawing/2014/main" id="{E6C653E2-475C-42DF-9230-87F65BC43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29381" name="Text Box 4">
            <a:extLst>
              <a:ext uri="{FF2B5EF4-FFF2-40B4-BE49-F238E27FC236}">
                <a16:creationId xmlns:a16="http://schemas.microsoft.com/office/drawing/2014/main" id="{D5C11BEB-A9F8-4223-BA5D-F98620D47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29382" name="Text Box 5">
            <a:extLst>
              <a:ext uri="{FF2B5EF4-FFF2-40B4-BE49-F238E27FC236}">
                <a16:creationId xmlns:a16="http://schemas.microsoft.com/office/drawing/2014/main" id="{B047A40E-8F13-46BB-B921-1FE2B3F73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29383" name="Text Box 6">
            <a:extLst>
              <a:ext uri="{FF2B5EF4-FFF2-40B4-BE49-F238E27FC236}">
                <a16:creationId xmlns:a16="http://schemas.microsoft.com/office/drawing/2014/main" id="{234FC834-81AD-49F0-A302-898A38265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29384" name="Text Box 7">
            <a:extLst>
              <a:ext uri="{FF2B5EF4-FFF2-40B4-BE49-F238E27FC236}">
                <a16:creationId xmlns:a16="http://schemas.microsoft.com/office/drawing/2014/main" id="{6F0F0070-D2CE-483F-BA1D-0DF3E5951C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29385" name="Line 8">
            <a:extLst>
              <a:ext uri="{FF2B5EF4-FFF2-40B4-BE49-F238E27FC236}">
                <a16:creationId xmlns:a16="http://schemas.microsoft.com/office/drawing/2014/main" id="{596B16A3-836B-4F4C-ACE2-7203E7D3B1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386" name="Line 9">
            <a:extLst>
              <a:ext uri="{FF2B5EF4-FFF2-40B4-BE49-F238E27FC236}">
                <a16:creationId xmlns:a16="http://schemas.microsoft.com/office/drawing/2014/main" id="{0184DFB5-7F99-461A-9A19-DF648C97F4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387" name="Line 10">
            <a:extLst>
              <a:ext uri="{FF2B5EF4-FFF2-40B4-BE49-F238E27FC236}">
                <a16:creationId xmlns:a16="http://schemas.microsoft.com/office/drawing/2014/main" id="{61996D8D-458A-4CEF-85EE-85F5365B4E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388" name="Line 11">
            <a:extLst>
              <a:ext uri="{FF2B5EF4-FFF2-40B4-BE49-F238E27FC236}">
                <a16:creationId xmlns:a16="http://schemas.microsoft.com/office/drawing/2014/main" id="{2DFE26D2-6FD7-4527-BFD4-5A075C8895C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00" name="Text Box 12">
            <a:extLst>
              <a:ext uri="{FF2B5EF4-FFF2-40B4-BE49-F238E27FC236}">
                <a16:creationId xmlns:a16="http://schemas.microsoft.com/office/drawing/2014/main" id="{CF932180-06C1-4292-BDD6-842AED1D1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Who is the classic NAION patient?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A </a:t>
            </a:r>
            <a:r>
              <a:rPr lang="en-US" sz="1600" dirty="0" err="1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vasculopath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, age 50+</a:t>
            </a:r>
          </a:p>
          <a:p>
            <a:pPr eaLnBrk="1" hangingPunct="1">
              <a:defRPr/>
            </a:pPr>
            <a:endParaRPr lang="en-US" sz="1600" dirty="0">
              <a:solidFill>
                <a:schemeClr val="bg1">
                  <a:lumMod val="6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What is the classic complaint?</a:t>
            </a:r>
          </a:p>
          <a:p>
            <a:pPr eaLnBrk="1" hangingPunct="1">
              <a:defRPr/>
            </a:pPr>
            <a:r>
              <a:rPr lang="en-US" sz="1600" b="1" dirty="0">
                <a:solidFill>
                  <a:srgbClr val="0000FF"/>
                </a:solidFill>
                <a:latin typeface="Arial" charset="0"/>
              </a:rPr>
              <a:t>Painless vision loss upon awakening from an</a:t>
            </a:r>
          </a:p>
          <a:p>
            <a:pPr eaLnBrk="1" hangingPunct="1">
              <a:defRPr/>
            </a:pPr>
            <a:r>
              <a:rPr lang="en-US" sz="1600" b="1" dirty="0">
                <a:solidFill>
                  <a:srgbClr val="0000FF"/>
                </a:solidFill>
                <a:latin typeface="Arial" charset="0"/>
              </a:rPr>
              <a:t>uneventful night’s sleep</a:t>
            </a:r>
          </a:p>
          <a:p>
            <a:pPr eaLnBrk="1" hangingPunct="1">
              <a:defRPr/>
            </a:pPr>
            <a:endParaRPr lang="en-US" sz="16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Formal visual field testing is likely to reveal what?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An altitudinal defect, usually the inferior field</a:t>
            </a:r>
          </a:p>
          <a:p>
            <a:pPr eaLnBrk="1" hangingPunct="1">
              <a:defRPr/>
            </a:pP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What will DFE of the affected eye reveal?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Disc edema, perhaps </a:t>
            </a:r>
            <a:r>
              <a:rPr lang="en-US" sz="1600" dirty="0" err="1">
                <a:solidFill>
                  <a:srgbClr val="99FF99"/>
                </a:solidFill>
                <a:latin typeface="Arial" charset="0"/>
              </a:rPr>
              <a:t>sectoral</a:t>
            </a: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What will DFE of the fellow eye reveal?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A disc at risk</a:t>
            </a:r>
          </a:p>
        </p:txBody>
      </p:sp>
      <p:sp>
        <p:nvSpPr>
          <p:cNvPr id="92174" name="Text Box 13">
            <a:extLst>
              <a:ext uri="{FF2B5EF4-FFF2-40B4-BE49-F238E27FC236}">
                <a16:creationId xmlns:a16="http://schemas.microsoft.com/office/drawing/2014/main" id="{07F34C20-A27F-4736-971E-6E518D9923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495800"/>
            <a:ext cx="5367338" cy="5238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</a:rPr>
              <a:t>What does this suggest about the pathophysiology of NAION?</a:t>
            </a:r>
            <a:endParaRPr 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It suggests that nocturnal hypotension might play a causative role</a:t>
            </a:r>
          </a:p>
        </p:txBody>
      </p:sp>
      <p:sp>
        <p:nvSpPr>
          <p:cNvPr id="229391" name="Slide Number Placeholder 1">
            <a:extLst>
              <a:ext uri="{FF2B5EF4-FFF2-40B4-BE49-F238E27FC236}">
                <a16:creationId xmlns:a16="http://schemas.microsoft.com/office/drawing/2014/main" id="{4A921C59-5498-472C-BA7C-579A6BDB97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85CBD1A-EDAD-438A-8FDE-BEFD7D27768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32</a:t>
            </a:fld>
            <a:endParaRPr lang="en-US" altLang="en-US" sz="1000"/>
          </a:p>
        </p:txBody>
      </p:sp>
      <p:sp>
        <p:nvSpPr>
          <p:cNvPr id="229392" name="TextBox 2">
            <a:extLst>
              <a:ext uri="{FF2B5EF4-FFF2-40B4-BE49-F238E27FC236}">
                <a16:creationId xmlns:a16="http://schemas.microsoft.com/office/drawing/2014/main" id="{45ED3B18-5069-4423-910E-B3E5FC0D31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813" y="5410200"/>
            <a:ext cx="5716587" cy="584200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In addition to nocturnal hypotension, it is suggestive also that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obstructive sleep apnea (OSA) </a:t>
            </a:r>
            <a:r>
              <a:rPr lang="en-US" altLang="en-US" sz="1600" i="1">
                <a:solidFill>
                  <a:srgbClr val="0000FF"/>
                </a:solidFill>
              </a:rPr>
              <a:t>may contribute to NAION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5E15D4-2D6D-455E-9706-9D460BF8DD9E}"/>
              </a:ext>
            </a:extLst>
          </p:cNvPr>
          <p:cNvSpPr/>
          <p:nvPr/>
        </p:nvSpPr>
        <p:spPr>
          <a:xfrm>
            <a:off x="1674813" y="5702300"/>
            <a:ext cx="3049587" cy="2921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>
                <a:solidFill>
                  <a:schemeClr val="tx1"/>
                </a:solidFill>
              </a:rPr>
              <a:t>three words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FA54642-B7BC-48E3-89FD-86250073B27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Text Box 13">
            <a:extLst>
              <a:ext uri="{FF2B5EF4-FFF2-40B4-BE49-F238E27FC236}">
                <a16:creationId xmlns:a16="http://schemas.microsoft.com/office/drawing/2014/main" id="{AC46659A-64F3-4C72-BE6A-A2F07CE4E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495800"/>
            <a:ext cx="5367338" cy="523875"/>
          </a:xfrm>
          <a:prstGeom prst="rect">
            <a:avLst/>
          </a:pr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does this suggest about the pathophysiology of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66CCFF"/>
                </a:solidFill>
              </a:rPr>
              <a:t>It suggests that nocturnal hypotension might play a causative role</a:t>
            </a:r>
          </a:p>
        </p:txBody>
      </p:sp>
      <p:sp>
        <p:nvSpPr>
          <p:cNvPr id="231428" name="Text Box 3">
            <a:extLst>
              <a:ext uri="{FF2B5EF4-FFF2-40B4-BE49-F238E27FC236}">
                <a16:creationId xmlns:a16="http://schemas.microsoft.com/office/drawing/2014/main" id="{301D7D9C-DCF0-4926-BA0F-E6E82E2D3F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31429" name="Text Box 4">
            <a:extLst>
              <a:ext uri="{FF2B5EF4-FFF2-40B4-BE49-F238E27FC236}">
                <a16:creationId xmlns:a16="http://schemas.microsoft.com/office/drawing/2014/main" id="{1D2559F4-6FE7-4820-B665-978AB67D6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31430" name="Text Box 5">
            <a:extLst>
              <a:ext uri="{FF2B5EF4-FFF2-40B4-BE49-F238E27FC236}">
                <a16:creationId xmlns:a16="http://schemas.microsoft.com/office/drawing/2014/main" id="{EB7AB9A9-E5CF-44B3-995C-192773F5E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31431" name="Text Box 6">
            <a:extLst>
              <a:ext uri="{FF2B5EF4-FFF2-40B4-BE49-F238E27FC236}">
                <a16:creationId xmlns:a16="http://schemas.microsoft.com/office/drawing/2014/main" id="{81C137C5-0A2C-4D44-81D5-0B171ED39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31432" name="Text Box 7">
            <a:extLst>
              <a:ext uri="{FF2B5EF4-FFF2-40B4-BE49-F238E27FC236}">
                <a16:creationId xmlns:a16="http://schemas.microsoft.com/office/drawing/2014/main" id="{911A818E-FFBC-4A7E-AD1A-6FAF275BF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31433" name="Line 8">
            <a:extLst>
              <a:ext uri="{FF2B5EF4-FFF2-40B4-BE49-F238E27FC236}">
                <a16:creationId xmlns:a16="http://schemas.microsoft.com/office/drawing/2014/main" id="{B9C76D87-EF0A-49C1-ACE7-8D9F74AEEC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34" name="Line 9">
            <a:extLst>
              <a:ext uri="{FF2B5EF4-FFF2-40B4-BE49-F238E27FC236}">
                <a16:creationId xmlns:a16="http://schemas.microsoft.com/office/drawing/2014/main" id="{DB983D36-60C2-4468-BFAC-98CB2D5849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35" name="Line 10">
            <a:extLst>
              <a:ext uri="{FF2B5EF4-FFF2-40B4-BE49-F238E27FC236}">
                <a16:creationId xmlns:a16="http://schemas.microsoft.com/office/drawing/2014/main" id="{9A3F7E25-480F-46AA-BF94-24E6EE0BC8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36" name="Line 11">
            <a:extLst>
              <a:ext uri="{FF2B5EF4-FFF2-40B4-BE49-F238E27FC236}">
                <a16:creationId xmlns:a16="http://schemas.microsoft.com/office/drawing/2014/main" id="{9196142F-D68C-44A0-A431-E398C46D264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00" name="Text Box 12">
            <a:extLst>
              <a:ext uri="{FF2B5EF4-FFF2-40B4-BE49-F238E27FC236}">
                <a16:creationId xmlns:a16="http://schemas.microsoft.com/office/drawing/2014/main" id="{394442BA-A124-45D4-9FFE-C1B51A14C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Who is the classic NAION patient?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A </a:t>
            </a:r>
            <a:r>
              <a:rPr lang="en-US" sz="1600" dirty="0" err="1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vasculopath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, age 50+</a:t>
            </a:r>
          </a:p>
          <a:p>
            <a:pPr eaLnBrk="1" hangingPunct="1">
              <a:defRPr/>
            </a:pPr>
            <a:endParaRPr lang="en-US" sz="1600" dirty="0">
              <a:solidFill>
                <a:schemeClr val="bg1">
                  <a:lumMod val="6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What is the classic complaint?</a:t>
            </a:r>
          </a:p>
          <a:p>
            <a:pPr eaLnBrk="1" hangingPunct="1">
              <a:defRPr/>
            </a:pPr>
            <a:r>
              <a:rPr lang="en-US" sz="1600" b="1" dirty="0">
                <a:solidFill>
                  <a:srgbClr val="0000FF"/>
                </a:solidFill>
                <a:latin typeface="Arial" charset="0"/>
              </a:rPr>
              <a:t>Painless vision loss upon awakening from an</a:t>
            </a:r>
          </a:p>
          <a:p>
            <a:pPr eaLnBrk="1" hangingPunct="1">
              <a:defRPr/>
            </a:pPr>
            <a:r>
              <a:rPr lang="en-US" sz="1600" b="1" dirty="0">
                <a:solidFill>
                  <a:srgbClr val="0000FF"/>
                </a:solidFill>
                <a:latin typeface="Arial" charset="0"/>
              </a:rPr>
              <a:t>uneventful night’s sleep</a:t>
            </a:r>
          </a:p>
          <a:p>
            <a:pPr eaLnBrk="1" hangingPunct="1">
              <a:defRPr/>
            </a:pPr>
            <a:endParaRPr lang="en-US" sz="16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Formal visual field testing is likely to reveal what?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An altitudinal defect, usually the inferior field</a:t>
            </a:r>
          </a:p>
          <a:p>
            <a:pPr eaLnBrk="1" hangingPunct="1">
              <a:defRPr/>
            </a:pP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What will DFE of the affected eye reveal?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Disc edema, perhaps </a:t>
            </a:r>
            <a:r>
              <a:rPr lang="en-US" sz="1600" dirty="0" err="1">
                <a:solidFill>
                  <a:srgbClr val="99FF99"/>
                </a:solidFill>
                <a:latin typeface="Arial" charset="0"/>
              </a:rPr>
              <a:t>sectoral</a:t>
            </a: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endParaRPr lang="en-US" sz="1600" dirty="0">
              <a:solidFill>
                <a:srgbClr val="99FF99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600" i="1" dirty="0">
                <a:solidFill>
                  <a:srgbClr val="99FF99"/>
                </a:solidFill>
                <a:latin typeface="Arial" charset="0"/>
              </a:rPr>
              <a:t>What will DFE of the fellow eye reveal?</a:t>
            </a:r>
          </a:p>
          <a:p>
            <a:pPr eaLnBrk="1" hangingPunct="1">
              <a:defRPr/>
            </a:pPr>
            <a:r>
              <a:rPr lang="en-US" sz="1600" dirty="0">
                <a:solidFill>
                  <a:srgbClr val="99FF99"/>
                </a:solidFill>
                <a:latin typeface="Arial" charset="0"/>
              </a:rPr>
              <a:t>A disc at risk</a:t>
            </a:r>
          </a:p>
        </p:txBody>
      </p:sp>
      <p:sp>
        <p:nvSpPr>
          <p:cNvPr id="92174" name="Text Box 13">
            <a:extLst>
              <a:ext uri="{FF2B5EF4-FFF2-40B4-BE49-F238E27FC236}">
                <a16:creationId xmlns:a16="http://schemas.microsoft.com/office/drawing/2014/main" id="{5103486D-410C-4BC9-80D6-4AAE01D054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495800"/>
            <a:ext cx="5367338" cy="523875"/>
          </a:xfrm>
          <a:prstGeom prst="rect">
            <a:avLst/>
          </a:pr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</a:rPr>
              <a:t>What does this suggest about the pathophysiology of NAION?</a:t>
            </a:r>
            <a:endParaRPr lang="en-US" sz="1400" i="1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It suggests that nocturnal hypotension might play a causative role</a:t>
            </a:r>
          </a:p>
        </p:txBody>
      </p:sp>
      <p:sp>
        <p:nvSpPr>
          <p:cNvPr id="231439" name="Slide Number Placeholder 1">
            <a:extLst>
              <a:ext uri="{FF2B5EF4-FFF2-40B4-BE49-F238E27FC236}">
                <a16:creationId xmlns:a16="http://schemas.microsoft.com/office/drawing/2014/main" id="{AA1B6483-6066-4EC4-B232-35FA670B4C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5686A3B-5FE0-449E-A299-BA77377BF04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en-US" sz="1000"/>
          </a:p>
        </p:txBody>
      </p:sp>
      <p:sp>
        <p:nvSpPr>
          <p:cNvPr id="231440" name="TextBox 2">
            <a:extLst>
              <a:ext uri="{FF2B5EF4-FFF2-40B4-BE49-F238E27FC236}">
                <a16:creationId xmlns:a16="http://schemas.microsoft.com/office/drawing/2014/main" id="{CBBC65CD-2A4F-4BD2-8827-8A077A526A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813" y="5410200"/>
            <a:ext cx="5716587" cy="584200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In addition to nocturnal hypotension, it is suggestive also that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obstructive sleep apnea (OSA) </a:t>
            </a:r>
            <a:r>
              <a:rPr lang="en-US" altLang="en-US" sz="1600" i="1">
                <a:solidFill>
                  <a:srgbClr val="0000FF"/>
                </a:solidFill>
              </a:rPr>
              <a:t>may contribute to NAION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0BD69C8-9AFE-4015-A274-6F168C654087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5" name="Text Box 3">
            <a:extLst>
              <a:ext uri="{FF2B5EF4-FFF2-40B4-BE49-F238E27FC236}">
                <a16:creationId xmlns:a16="http://schemas.microsoft.com/office/drawing/2014/main" id="{E3407BF4-9BA4-4517-BCDA-A519B76B7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33476" name="Text Box 4">
            <a:extLst>
              <a:ext uri="{FF2B5EF4-FFF2-40B4-BE49-F238E27FC236}">
                <a16:creationId xmlns:a16="http://schemas.microsoft.com/office/drawing/2014/main" id="{2BE15EBF-4B41-4C0D-B1D8-146F56690A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33477" name="Text Box 5">
            <a:extLst>
              <a:ext uri="{FF2B5EF4-FFF2-40B4-BE49-F238E27FC236}">
                <a16:creationId xmlns:a16="http://schemas.microsoft.com/office/drawing/2014/main" id="{B6D6A53D-26BD-475D-B7CB-68083EF5D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33478" name="Text Box 6">
            <a:extLst>
              <a:ext uri="{FF2B5EF4-FFF2-40B4-BE49-F238E27FC236}">
                <a16:creationId xmlns:a16="http://schemas.microsoft.com/office/drawing/2014/main" id="{161AF314-2636-42E2-B628-476A72682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33479" name="Text Box 7">
            <a:extLst>
              <a:ext uri="{FF2B5EF4-FFF2-40B4-BE49-F238E27FC236}">
                <a16:creationId xmlns:a16="http://schemas.microsoft.com/office/drawing/2014/main" id="{710924B9-8F93-4E88-8494-7D626C30D7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33480" name="Line 8">
            <a:extLst>
              <a:ext uri="{FF2B5EF4-FFF2-40B4-BE49-F238E27FC236}">
                <a16:creationId xmlns:a16="http://schemas.microsoft.com/office/drawing/2014/main" id="{EDFF6C8B-28FE-43B0-A853-4F0C9EF445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3481" name="Line 9">
            <a:extLst>
              <a:ext uri="{FF2B5EF4-FFF2-40B4-BE49-F238E27FC236}">
                <a16:creationId xmlns:a16="http://schemas.microsoft.com/office/drawing/2014/main" id="{E3353011-2273-45E2-826F-080F46A270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3482" name="Line 10">
            <a:extLst>
              <a:ext uri="{FF2B5EF4-FFF2-40B4-BE49-F238E27FC236}">
                <a16:creationId xmlns:a16="http://schemas.microsoft.com/office/drawing/2014/main" id="{FD35A4A2-B107-4C5B-A7F3-046C4C9A4B6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3483" name="Line 11">
            <a:extLst>
              <a:ext uri="{FF2B5EF4-FFF2-40B4-BE49-F238E27FC236}">
                <a16:creationId xmlns:a16="http://schemas.microsoft.com/office/drawing/2014/main" id="{FB172976-E1E4-4391-B690-87413C20075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3484" name="Text Box 12">
            <a:extLst>
              <a:ext uri="{FF2B5EF4-FFF2-40B4-BE49-F238E27FC236}">
                <a16:creationId xmlns:a16="http://schemas.microsoft.com/office/drawing/2014/main" id="{0B6983BF-810B-4E31-8E65-1EDAAAF31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vasculopath,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33485" name="Slide Number Placeholder 1">
            <a:extLst>
              <a:ext uri="{FF2B5EF4-FFF2-40B4-BE49-F238E27FC236}">
                <a16:creationId xmlns:a16="http://schemas.microsoft.com/office/drawing/2014/main" id="{989631B8-69ED-4EF4-804F-E6C98E3707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DFF38E3-0F64-43DF-B28C-1D60AD4784D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559B05D-3C10-421D-8759-2B18E96D9B5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3" name="Text Box 3">
            <a:extLst>
              <a:ext uri="{FF2B5EF4-FFF2-40B4-BE49-F238E27FC236}">
                <a16:creationId xmlns:a16="http://schemas.microsoft.com/office/drawing/2014/main" id="{AF999B40-44D7-4FC6-83BA-A8DE96D325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35524" name="Text Box 4">
            <a:extLst>
              <a:ext uri="{FF2B5EF4-FFF2-40B4-BE49-F238E27FC236}">
                <a16:creationId xmlns:a16="http://schemas.microsoft.com/office/drawing/2014/main" id="{B13674A1-F9A0-4611-B0ED-0AA1F8800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35525" name="Text Box 5">
            <a:extLst>
              <a:ext uri="{FF2B5EF4-FFF2-40B4-BE49-F238E27FC236}">
                <a16:creationId xmlns:a16="http://schemas.microsoft.com/office/drawing/2014/main" id="{76DE367C-326C-4AE3-A8D8-0D35B25832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35526" name="Text Box 6">
            <a:extLst>
              <a:ext uri="{FF2B5EF4-FFF2-40B4-BE49-F238E27FC236}">
                <a16:creationId xmlns:a16="http://schemas.microsoft.com/office/drawing/2014/main" id="{0B05C7C3-2004-42C2-8F20-E5E4F39E0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35527" name="Text Box 7">
            <a:extLst>
              <a:ext uri="{FF2B5EF4-FFF2-40B4-BE49-F238E27FC236}">
                <a16:creationId xmlns:a16="http://schemas.microsoft.com/office/drawing/2014/main" id="{7EC4C6F7-0743-4FE5-9521-AFCF633CD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35528" name="Line 8">
            <a:extLst>
              <a:ext uri="{FF2B5EF4-FFF2-40B4-BE49-F238E27FC236}">
                <a16:creationId xmlns:a16="http://schemas.microsoft.com/office/drawing/2014/main" id="{515DB0FF-4C5D-4007-8D74-961734CBC0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29" name="Line 9">
            <a:extLst>
              <a:ext uri="{FF2B5EF4-FFF2-40B4-BE49-F238E27FC236}">
                <a16:creationId xmlns:a16="http://schemas.microsoft.com/office/drawing/2014/main" id="{5E17AA63-247B-42DF-85B5-8090A9183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30" name="Line 10">
            <a:extLst>
              <a:ext uri="{FF2B5EF4-FFF2-40B4-BE49-F238E27FC236}">
                <a16:creationId xmlns:a16="http://schemas.microsoft.com/office/drawing/2014/main" id="{F3C952CD-258E-495F-9022-F05A537A526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31" name="Line 11">
            <a:extLst>
              <a:ext uri="{FF2B5EF4-FFF2-40B4-BE49-F238E27FC236}">
                <a16:creationId xmlns:a16="http://schemas.microsoft.com/office/drawing/2014/main" id="{A2A65F3C-5DB0-4A68-949A-FA7BD34B42E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32" name="Text Box 12">
            <a:extLst>
              <a:ext uri="{FF2B5EF4-FFF2-40B4-BE49-F238E27FC236}">
                <a16:creationId xmlns:a16="http://schemas.microsoft.com/office/drawing/2014/main" id="{F4DF1E3A-5B61-4314-9F18-5AF17548A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vasculopath,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35533" name="Rectangle 13">
            <a:extLst>
              <a:ext uri="{FF2B5EF4-FFF2-40B4-BE49-F238E27FC236}">
                <a16:creationId xmlns:a16="http://schemas.microsoft.com/office/drawing/2014/main" id="{0E17FEDE-09C3-424E-BF87-484AD148B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4953000"/>
            <a:ext cx="6858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700"/>
              <a:t>inferior vs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700"/>
              <a:t>superior</a:t>
            </a:r>
          </a:p>
        </p:txBody>
      </p:sp>
      <p:sp>
        <p:nvSpPr>
          <p:cNvPr id="235534" name="Slide Number Placeholder 1">
            <a:extLst>
              <a:ext uri="{FF2B5EF4-FFF2-40B4-BE49-F238E27FC236}">
                <a16:creationId xmlns:a16="http://schemas.microsoft.com/office/drawing/2014/main" id="{9575A680-8C10-49A6-B4D2-6D7C9B52C9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A4CF166-7D99-49E9-9C88-F0A19D0446E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2A9B2B8-0C3E-4D7E-B763-EF556CD9CB1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1" name="Text Box 3">
            <a:extLst>
              <a:ext uri="{FF2B5EF4-FFF2-40B4-BE49-F238E27FC236}">
                <a16:creationId xmlns:a16="http://schemas.microsoft.com/office/drawing/2014/main" id="{F597CFEA-7323-40DA-B6FF-9069E58B6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37572" name="Text Box 4">
            <a:extLst>
              <a:ext uri="{FF2B5EF4-FFF2-40B4-BE49-F238E27FC236}">
                <a16:creationId xmlns:a16="http://schemas.microsoft.com/office/drawing/2014/main" id="{E7880C47-9735-4AC3-AB13-434E49F7D8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37573" name="Text Box 5">
            <a:extLst>
              <a:ext uri="{FF2B5EF4-FFF2-40B4-BE49-F238E27FC236}">
                <a16:creationId xmlns:a16="http://schemas.microsoft.com/office/drawing/2014/main" id="{C5DAF29E-5044-4BE9-AF33-04A3529F45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37574" name="Text Box 6">
            <a:extLst>
              <a:ext uri="{FF2B5EF4-FFF2-40B4-BE49-F238E27FC236}">
                <a16:creationId xmlns:a16="http://schemas.microsoft.com/office/drawing/2014/main" id="{4D3EE33E-0F03-422C-8061-0980E9BB57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37575" name="Text Box 7">
            <a:extLst>
              <a:ext uri="{FF2B5EF4-FFF2-40B4-BE49-F238E27FC236}">
                <a16:creationId xmlns:a16="http://schemas.microsoft.com/office/drawing/2014/main" id="{838164D7-4F4E-48EB-9EB3-B8830E78B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37576" name="Line 8">
            <a:extLst>
              <a:ext uri="{FF2B5EF4-FFF2-40B4-BE49-F238E27FC236}">
                <a16:creationId xmlns:a16="http://schemas.microsoft.com/office/drawing/2014/main" id="{A867C069-DAF7-419B-8258-30746898E9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77" name="Line 9">
            <a:extLst>
              <a:ext uri="{FF2B5EF4-FFF2-40B4-BE49-F238E27FC236}">
                <a16:creationId xmlns:a16="http://schemas.microsoft.com/office/drawing/2014/main" id="{2AC1F39B-D1A6-41D4-9C4D-6C18AB122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78" name="Line 10">
            <a:extLst>
              <a:ext uri="{FF2B5EF4-FFF2-40B4-BE49-F238E27FC236}">
                <a16:creationId xmlns:a16="http://schemas.microsoft.com/office/drawing/2014/main" id="{BB9C3AE4-C4DB-463F-8902-C044424CCE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79" name="Line 11">
            <a:extLst>
              <a:ext uri="{FF2B5EF4-FFF2-40B4-BE49-F238E27FC236}">
                <a16:creationId xmlns:a16="http://schemas.microsoft.com/office/drawing/2014/main" id="{2E6CE4A7-649C-468A-8F1F-A7B144BDA8D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80" name="Text Box 12">
            <a:extLst>
              <a:ext uri="{FF2B5EF4-FFF2-40B4-BE49-F238E27FC236}">
                <a16:creationId xmlns:a16="http://schemas.microsoft.com/office/drawing/2014/main" id="{3D9AC447-2D4F-47BD-A579-36457A52F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vasculopath,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37581" name="Slide Number Placeholder 1">
            <a:extLst>
              <a:ext uri="{FF2B5EF4-FFF2-40B4-BE49-F238E27FC236}">
                <a16:creationId xmlns:a16="http://schemas.microsoft.com/office/drawing/2014/main" id="{373EC291-C883-4D7C-9CFA-7D97F997C1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665A2B1-1287-4E75-A1A9-26904D6DB4D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36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9622D02-8F35-42D2-BBC2-5EC4954054E7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9" name="Text Box 3">
            <a:extLst>
              <a:ext uri="{FF2B5EF4-FFF2-40B4-BE49-F238E27FC236}">
                <a16:creationId xmlns:a16="http://schemas.microsoft.com/office/drawing/2014/main" id="{467520FE-13DB-4D84-9856-E1F3415B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39620" name="Text Box 4">
            <a:extLst>
              <a:ext uri="{FF2B5EF4-FFF2-40B4-BE49-F238E27FC236}">
                <a16:creationId xmlns:a16="http://schemas.microsoft.com/office/drawing/2014/main" id="{9E023AF5-328E-4B05-9D61-889E48F226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39621" name="Text Box 5">
            <a:extLst>
              <a:ext uri="{FF2B5EF4-FFF2-40B4-BE49-F238E27FC236}">
                <a16:creationId xmlns:a16="http://schemas.microsoft.com/office/drawing/2014/main" id="{F032E402-5A43-45CB-B4A9-CEFA55D05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39622" name="Text Box 6">
            <a:extLst>
              <a:ext uri="{FF2B5EF4-FFF2-40B4-BE49-F238E27FC236}">
                <a16:creationId xmlns:a16="http://schemas.microsoft.com/office/drawing/2014/main" id="{EE48198A-C455-472C-BA1B-B2D38DB7F8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39623" name="Text Box 7">
            <a:extLst>
              <a:ext uri="{FF2B5EF4-FFF2-40B4-BE49-F238E27FC236}">
                <a16:creationId xmlns:a16="http://schemas.microsoft.com/office/drawing/2014/main" id="{F3A07721-4DAF-43DA-82AF-5885285B1D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39624" name="Line 8">
            <a:extLst>
              <a:ext uri="{FF2B5EF4-FFF2-40B4-BE49-F238E27FC236}">
                <a16:creationId xmlns:a16="http://schemas.microsoft.com/office/drawing/2014/main" id="{BFEB99C3-5DCF-424C-A183-CDB35DCC87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25" name="Line 9">
            <a:extLst>
              <a:ext uri="{FF2B5EF4-FFF2-40B4-BE49-F238E27FC236}">
                <a16:creationId xmlns:a16="http://schemas.microsoft.com/office/drawing/2014/main" id="{4C15AEDE-98B5-469E-9C3F-F9A436C00B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26" name="Line 10">
            <a:extLst>
              <a:ext uri="{FF2B5EF4-FFF2-40B4-BE49-F238E27FC236}">
                <a16:creationId xmlns:a16="http://schemas.microsoft.com/office/drawing/2014/main" id="{46B984EA-18F1-4804-BAD5-6F26712C4B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27" name="Line 11">
            <a:extLst>
              <a:ext uri="{FF2B5EF4-FFF2-40B4-BE49-F238E27FC236}">
                <a16:creationId xmlns:a16="http://schemas.microsoft.com/office/drawing/2014/main" id="{C8F516C1-AC2D-49F2-BB03-B3B1B5570C7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28" name="Text Box 12">
            <a:extLst>
              <a:ext uri="{FF2B5EF4-FFF2-40B4-BE49-F238E27FC236}">
                <a16:creationId xmlns:a16="http://schemas.microsoft.com/office/drawing/2014/main" id="{2050C2D5-53CA-4712-9554-155B69AA30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 </a:t>
            </a:r>
            <a:r>
              <a:rPr lang="en-US" altLang="en-US" sz="1600" dirty="0" err="1">
                <a:solidFill>
                  <a:srgbClr val="0000FF"/>
                </a:solidFill>
              </a:rPr>
              <a:t>vasculopath</a:t>
            </a:r>
            <a:r>
              <a:rPr lang="en-US" altLang="en-US" sz="1600" dirty="0">
                <a:solidFill>
                  <a:srgbClr val="0000FF"/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99FF99"/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99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39629" name="Slide Number Placeholder 1">
            <a:extLst>
              <a:ext uri="{FF2B5EF4-FFF2-40B4-BE49-F238E27FC236}">
                <a16:creationId xmlns:a16="http://schemas.microsoft.com/office/drawing/2014/main" id="{5719B37F-23B9-444E-AE02-223CA08EB0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B8E198E-CB03-4511-82E6-75ADBAABBB7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37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A9903F6-3E82-4E1A-8F69-DB04F22E5F0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7" name="Text Box 3">
            <a:extLst>
              <a:ext uri="{FF2B5EF4-FFF2-40B4-BE49-F238E27FC236}">
                <a16:creationId xmlns:a16="http://schemas.microsoft.com/office/drawing/2014/main" id="{CFAA0885-10BD-4967-B4E4-0AFD5A1AE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41668" name="Text Box 4">
            <a:extLst>
              <a:ext uri="{FF2B5EF4-FFF2-40B4-BE49-F238E27FC236}">
                <a16:creationId xmlns:a16="http://schemas.microsoft.com/office/drawing/2014/main" id="{8A0341BF-F0AB-4A08-B5D7-5FCF626E5C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41669" name="Text Box 5">
            <a:extLst>
              <a:ext uri="{FF2B5EF4-FFF2-40B4-BE49-F238E27FC236}">
                <a16:creationId xmlns:a16="http://schemas.microsoft.com/office/drawing/2014/main" id="{AE73F8D9-720F-4400-BDFD-A6AA109B9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41670" name="Text Box 6">
            <a:extLst>
              <a:ext uri="{FF2B5EF4-FFF2-40B4-BE49-F238E27FC236}">
                <a16:creationId xmlns:a16="http://schemas.microsoft.com/office/drawing/2014/main" id="{8DEB140B-EC99-4781-BA2E-C1A0C6F7A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41671" name="Text Box 7">
            <a:extLst>
              <a:ext uri="{FF2B5EF4-FFF2-40B4-BE49-F238E27FC236}">
                <a16:creationId xmlns:a16="http://schemas.microsoft.com/office/drawing/2014/main" id="{9BC2BC16-9C99-44A5-9403-5BB89B822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41672" name="Line 8">
            <a:extLst>
              <a:ext uri="{FF2B5EF4-FFF2-40B4-BE49-F238E27FC236}">
                <a16:creationId xmlns:a16="http://schemas.microsoft.com/office/drawing/2014/main" id="{16FFBE76-E984-45EB-B215-CF9D2DA9E4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73" name="Line 9">
            <a:extLst>
              <a:ext uri="{FF2B5EF4-FFF2-40B4-BE49-F238E27FC236}">
                <a16:creationId xmlns:a16="http://schemas.microsoft.com/office/drawing/2014/main" id="{0CB33F2F-A596-4C41-A806-AA56B803F6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74" name="Line 10">
            <a:extLst>
              <a:ext uri="{FF2B5EF4-FFF2-40B4-BE49-F238E27FC236}">
                <a16:creationId xmlns:a16="http://schemas.microsoft.com/office/drawing/2014/main" id="{8421F4ED-D61D-475B-A474-E1A0F1D5971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75" name="Line 11">
            <a:extLst>
              <a:ext uri="{FF2B5EF4-FFF2-40B4-BE49-F238E27FC236}">
                <a16:creationId xmlns:a16="http://schemas.microsoft.com/office/drawing/2014/main" id="{D1AC6851-1AE5-463A-888D-B952AAB75D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76" name="Text Box 12">
            <a:extLst>
              <a:ext uri="{FF2B5EF4-FFF2-40B4-BE49-F238E27FC236}">
                <a16:creationId xmlns:a16="http://schemas.microsoft.com/office/drawing/2014/main" id="{BF08B82C-30FD-439F-B2C9-1156854C9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vasculopath,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41677" name="Slide Number Placeholder 1">
            <a:extLst>
              <a:ext uri="{FF2B5EF4-FFF2-40B4-BE49-F238E27FC236}">
                <a16:creationId xmlns:a16="http://schemas.microsoft.com/office/drawing/2014/main" id="{78DFD768-81F9-4B05-8A30-20C5696085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F73CCFB-10EC-43B8-AE47-AC851D30CDAB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38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5943EEF-9F0C-4373-8510-E28D113342E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9" name="Text Box 3">
            <a:extLst>
              <a:ext uri="{FF2B5EF4-FFF2-40B4-BE49-F238E27FC236}">
                <a16:creationId xmlns:a16="http://schemas.microsoft.com/office/drawing/2014/main" id="{F6413DE3-D306-48F6-AFD9-4584372E3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49860" name="Text Box 4">
            <a:extLst>
              <a:ext uri="{FF2B5EF4-FFF2-40B4-BE49-F238E27FC236}">
                <a16:creationId xmlns:a16="http://schemas.microsoft.com/office/drawing/2014/main" id="{D19AF714-DF87-4CE6-AFA9-288CA097E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49861" name="Text Box 5">
            <a:extLst>
              <a:ext uri="{FF2B5EF4-FFF2-40B4-BE49-F238E27FC236}">
                <a16:creationId xmlns:a16="http://schemas.microsoft.com/office/drawing/2014/main" id="{33460650-E327-43FA-B2FB-97CED9609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49862" name="Text Box 6">
            <a:extLst>
              <a:ext uri="{FF2B5EF4-FFF2-40B4-BE49-F238E27FC236}">
                <a16:creationId xmlns:a16="http://schemas.microsoft.com/office/drawing/2014/main" id="{CC029F46-266E-459C-8D42-958EBF04B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49863" name="Text Box 7">
            <a:extLst>
              <a:ext uri="{FF2B5EF4-FFF2-40B4-BE49-F238E27FC236}">
                <a16:creationId xmlns:a16="http://schemas.microsoft.com/office/drawing/2014/main" id="{08B30387-CE6E-4E5C-8543-2B679C9AD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49864" name="Line 8">
            <a:extLst>
              <a:ext uri="{FF2B5EF4-FFF2-40B4-BE49-F238E27FC236}">
                <a16:creationId xmlns:a16="http://schemas.microsoft.com/office/drawing/2014/main" id="{7C376EF1-E79E-4BB2-AF65-D359FE64BE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5" name="Line 9">
            <a:extLst>
              <a:ext uri="{FF2B5EF4-FFF2-40B4-BE49-F238E27FC236}">
                <a16:creationId xmlns:a16="http://schemas.microsoft.com/office/drawing/2014/main" id="{8C413B15-37C8-43A1-8035-71426148BA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6" name="Line 10">
            <a:extLst>
              <a:ext uri="{FF2B5EF4-FFF2-40B4-BE49-F238E27FC236}">
                <a16:creationId xmlns:a16="http://schemas.microsoft.com/office/drawing/2014/main" id="{646D3A15-78D0-41A1-8947-413120C921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7" name="Line 11">
            <a:extLst>
              <a:ext uri="{FF2B5EF4-FFF2-40B4-BE49-F238E27FC236}">
                <a16:creationId xmlns:a16="http://schemas.microsoft.com/office/drawing/2014/main" id="{2205A553-1244-4977-B452-038A51DF6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8" name="Text Box 12">
            <a:extLst>
              <a:ext uri="{FF2B5EF4-FFF2-40B4-BE49-F238E27FC236}">
                <a16:creationId xmlns:a16="http://schemas.microsoft.com/office/drawing/2014/main" id="{782377AF-B41F-4329-9B5D-6337F5FC70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Disc edema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49869" name="Slide Number Placeholder 1">
            <a:extLst>
              <a:ext uri="{FF2B5EF4-FFF2-40B4-BE49-F238E27FC236}">
                <a16:creationId xmlns:a16="http://schemas.microsoft.com/office/drawing/2014/main" id="{2C8F48AF-CE4B-4E29-B828-7C72DB7AE8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08EEF34-163C-40C2-A042-DAE60D93D29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39</a:t>
            </a:fld>
            <a:endParaRPr lang="en-US" altLang="en-US" sz="1000"/>
          </a:p>
        </p:txBody>
      </p:sp>
      <p:sp>
        <p:nvSpPr>
          <p:cNvPr id="249870" name="TextBox 1">
            <a:extLst>
              <a:ext uri="{FF2B5EF4-FFF2-40B4-BE49-F238E27FC236}">
                <a16:creationId xmlns:a16="http://schemas.microsoft.com/office/drawing/2014/main" id="{F5174997-51CB-48BD-9963-84E56298AB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022607"/>
            <a:ext cx="5268118" cy="1600438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if the disc isn’t edematous?</a:t>
            </a:r>
            <a:endParaRPr lang="en-US" altLang="en-US" sz="1400" i="1" dirty="0">
              <a:solidFill>
                <a:schemeClr val="accent5">
                  <a:lumMod val="60000"/>
                  <a:lumOff val="4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Then </a:t>
            </a:r>
            <a:r>
              <a:rPr lang="en-US" altLang="en-US" sz="1400" b="1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it isn’t anterior ischemic optic neuropathy. </a:t>
            </a: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Disc edema </a:t>
            </a:r>
            <a:r>
              <a:rPr lang="en-US" altLang="en-US" sz="1400" b="1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must</a:t>
            </a: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 be present to make this diagnosis.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accent5">
                  <a:lumMod val="60000"/>
                  <a:lumOff val="4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What if the disc is edematous, but also </a:t>
            </a:r>
            <a:r>
              <a:rPr lang="en-US" altLang="en-US" sz="1400" i="1" dirty="0" err="1">
                <a:solidFill>
                  <a:schemeClr val="accent5">
                    <a:lumMod val="60000"/>
                    <a:lumOff val="40000"/>
                  </a:schemeClr>
                </a:solidFill>
              </a:rPr>
              <a:t>pallorous</a:t>
            </a:r>
            <a:r>
              <a:rPr lang="en-US" altLang="en-US" sz="1400" i="1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You should strongly consider a diagnosis of </a:t>
            </a:r>
            <a:r>
              <a:rPr lang="en-US" altLang="en-US" sz="1400" b="1" dirty="0" err="1">
                <a:solidFill>
                  <a:schemeClr val="accent5">
                    <a:lumMod val="60000"/>
                    <a:lumOff val="40000"/>
                  </a:schemeClr>
                </a:solidFill>
              </a:rPr>
              <a:t>arteritic</a:t>
            </a: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 AION, and manage the </a:t>
            </a:r>
            <a:r>
              <a:rPr lang="en-US" altLang="en-US" sz="1400" dirty="0" err="1">
                <a:solidFill>
                  <a:schemeClr val="accent5">
                    <a:lumMod val="60000"/>
                    <a:lumOff val="40000"/>
                  </a:schemeClr>
                </a:solidFill>
              </a:rPr>
              <a:t>pt</a:t>
            </a: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 accordingly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E0D1B0E-F03A-49D7-91A9-1CB0D59A110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Text Box 3">
            <a:extLst>
              <a:ext uri="{FF2B5EF4-FFF2-40B4-BE49-F238E27FC236}">
                <a16:creationId xmlns:a16="http://schemas.microsoft.com/office/drawing/2014/main" id="{1601198E-8AE4-445F-9E96-537D856D6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10244" name="Text Box 4">
            <a:extLst>
              <a:ext uri="{FF2B5EF4-FFF2-40B4-BE49-F238E27FC236}">
                <a16:creationId xmlns:a16="http://schemas.microsoft.com/office/drawing/2014/main" id="{DDFB0E75-120C-4671-B5A2-AF2D60A49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10245" name="Text Box 5">
            <a:extLst>
              <a:ext uri="{FF2B5EF4-FFF2-40B4-BE49-F238E27FC236}">
                <a16:creationId xmlns:a16="http://schemas.microsoft.com/office/drawing/2014/main" id="{8BCCB7D0-EE5C-4A61-8391-0F4BBDFC2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10246" name="Line 6">
            <a:extLst>
              <a:ext uri="{FF2B5EF4-FFF2-40B4-BE49-F238E27FC236}">
                <a16:creationId xmlns:a16="http://schemas.microsoft.com/office/drawing/2014/main" id="{7DDC6371-7CCE-41D1-8947-71566118E1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7" name="Line 7">
            <a:extLst>
              <a:ext uri="{FF2B5EF4-FFF2-40B4-BE49-F238E27FC236}">
                <a16:creationId xmlns:a16="http://schemas.microsoft.com/office/drawing/2014/main" id="{29F6DBA4-60F5-48B9-88FE-75FB8F99FC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8" name="Line 8">
            <a:extLst>
              <a:ext uri="{FF2B5EF4-FFF2-40B4-BE49-F238E27FC236}">
                <a16:creationId xmlns:a16="http://schemas.microsoft.com/office/drawing/2014/main" id="{0C35051B-E4F6-4656-AD79-CD5902DAB7A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9" name="Line 9">
            <a:extLst>
              <a:ext uri="{FF2B5EF4-FFF2-40B4-BE49-F238E27FC236}">
                <a16:creationId xmlns:a16="http://schemas.microsoft.com/office/drawing/2014/main" id="{DB41935F-5B8C-44C7-B335-41D227BB304A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0" name="Text Box 12">
            <a:extLst>
              <a:ext uri="{FF2B5EF4-FFF2-40B4-BE49-F238E27FC236}">
                <a16:creationId xmlns:a16="http://schemas.microsoft.com/office/drawing/2014/main" id="{0D70E7A7-4AEE-4765-9F56-81D9FFE57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10251" name="Text Box 13">
            <a:extLst>
              <a:ext uri="{FF2B5EF4-FFF2-40B4-BE49-F238E27FC236}">
                <a16:creationId xmlns:a16="http://schemas.microsoft.com/office/drawing/2014/main" id="{6B8DE420-6502-4DBD-A5F0-E4B2B5A219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10252" name="Text Box 14">
            <a:extLst>
              <a:ext uri="{FF2B5EF4-FFF2-40B4-BE49-F238E27FC236}">
                <a16:creationId xmlns:a16="http://schemas.microsoft.com/office/drawing/2014/main" id="{961A4346-04F9-49D5-A2F9-456CFD358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3508375"/>
            <a:ext cx="1308100" cy="53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i="1">
                <a:solidFill>
                  <a:srgbClr val="33CC33"/>
                </a:solidFill>
              </a:rPr>
              <a:t>Lots of ways to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i="1">
                <a:solidFill>
                  <a:srgbClr val="33CC33"/>
                </a:solidFill>
              </a:rPr>
              <a:t>divvy these up…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i="1">
                <a:solidFill>
                  <a:srgbClr val="33CC33"/>
                </a:solidFill>
              </a:rPr>
              <a:t>this is just one.</a:t>
            </a:r>
          </a:p>
        </p:txBody>
      </p:sp>
      <p:sp>
        <p:nvSpPr>
          <p:cNvPr id="10253" name="Slide Number Placeholder 1">
            <a:extLst>
              <a:ext uri="{FF2B5EF4-FFF2-40B4-BE49-F238E27FC236}">
                <a16:creationId xmlns:a16="http://schemas.microsoft.com/office/drawing/2014/main" id="{114A4C60-AB7B-4FF0-83FD-DF458F9B9A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C3EC82C-9607-4A4C-A8AB-4E12889C3FD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05FFFE-19B6-410D-9345-D0917FF4DF7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9" name="Text Box 3">
            <a:extLst>
              <a:ext uri="{FF2B5EF4-FFF2-40B4-BE49-F238E27FC236}">
                <a16:creationId xmlns:a16="http://schemas.microsoft.com/office/drawing/2014/main" id="{F6413DE3-D306-48F6-AFD9-4584372E3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49860" name="Text Box 4">
            <a:extLst>
              <a:ext uri="{FF2B5EF4-FFF2-40B4-BE49-F238E27FC236}">
                <a16:creationId xmlns:a16="http://schemas.microsoft.com/office/drawing/2014/main" id="{D19AF714-DF87-4CE6-AFA9-288CA097E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49861" name="Text Box 5">
            <a:extLst>
              <a:ext uri="{FF2B5EF4-FFF2-40B4-BE49-F238E27FC236}">
                <a16:creationId xmlns:a16="http://schemas.microsoft.com/office/drawing/2014/main" id="{33460650-E327-43FA-B2FB-97CED9609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49862" name="Text Box 6">
            <a:extLst>
              <a:ext uri="{FF2B5EF4-FFF2-40B4-BE49-F238E27FC236}">
                <a16:creationId xmlns:a16="http://schemas.microsoft.com/office/drawing/2014/main" id="{CC029F46-266E-459C-8D42-958EBF04B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49863" name="Text Box 7">
            <a:extLst>
              <a:ext uri="{FF2B5EF4-FFF2-40B4-BE49-F238E27FC236}">
                <a16:creationId xmlns:a16="http://schemas.microsoft.com/office/drawing/2014/main" id="{08B30387-CE6E-4E5C-8543-2B679C9AD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49864" name="Line 8">
            <a:extLst>
              <a:ext uri="{FF2B5EF4-FFF2-40B4-BE49-F238E27FC236}">
                <a16:creationId xmlns:a16="http://schemas.microsoft.com/office/drawing/2014/main" id="{7C376EF1-E79E-4BB2-AF65-D359FE64BE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5" name="Line 9">
            <a:extLst>
              <a:ext uri="{FF2B5EF4-FFF2-40B4-BE49-F238E27FC236}">
                <a16:creationId xmlns:a16="http://schemas.microsoft.com/office/drawing/2014/main" id="{8C413B15-37C8-43A1-8035-71426148BA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6" name="Line 10">
            <a:extLst>
              <a:ext uri="{FF2B5EF4-FFF2-40B4-BE49-F238E27FC236}">
                <a16:creationId xmlns:a16="http://schemas.microsoft.com/office/drawing/2014/main" id="{646D3A15-78D0-41A1-8947-413120C921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7" name="Line 11">
            <a:extLst>
              <a:ext uri="{FF2B5EF4-FFF2-40B4-BE49-F238E27FC236}">
                <a16:creationId xmlns:a16="http://schemas.microsoft.com/office/drawing/2014/main" id="{2205A553-1244-4977-B452-038A51DF6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8" name="Text Box 12">
            <a:extLst>
              <a:ext uri="{FF2B5EF4-FFF2-40B4-BE49-F238E27FC236}">
                <a16:creationId xmlns:a16="http://schemas.microsoft.com/office/drawing/2014/main" id="{782377AF-B41F-4329-9B5D-6337F5FC70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Disc edema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49869" name="Slide Number Placeholder 1">
            <a:extLst>
              <a:ext uri="{FF2B5EF4-FFF2-40B4-BE49-F238E27FC236}">
                <a16:creationId xmlns:a16="http://schemas.microsoft.com/office/drawing/2014/main" id="{2C8F48AF-CE4B-4E29-B828-7C72DB7AE8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08EEF34-163C-40C2-A042-DAE60D93D29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40</a:t>
            </a:fld>
            <a:endParaRPr lang="en-US" altLang="en-US" sz="1000"/>
          </a:p>
        </p:txBody>
      </p:sp>
      <p:sp>
        <p:nvSpPr>
          <p:cNvPr id="249870" name="TextBox 1">
            <a:extLst>
              <a:ext uri="{FF2B5EF4-FFF2-40B4-BE49-F238E27FC236}">
                <a16:creationId xmlns:a16="http://schemas.microsoft.com/office/drawing/2014/main" id="{F5174997-51CB-48BD-9963-84E56298AB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022607"/>
            <a:ext cx="5268118" cy="1600438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if the disc isn’t edematous?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Then </a:t>
            </a:r>
            <a:r>
              <a:rPr lang="en-US" altLang="en-US" sz="1400" b="1" dirty="0">
                <a:solidFill>
                  <a:srgbClr val="0000FF"/>
                </a:solidFill>
              </a:rPr>
              <a:t>it isn’t anterior ischemic optic neuropathy. </a:t>
            </a:r>
            <a:r>
              <a:rPr lang="en-US" altLang="en-US" sz="1400" dirty="0">
                <a:solidFill>
                  <a:srgbClr val="0000FF"/>
                </a:solidFill>
              </a:rPr>
              <a:t>Disc edema </a:t>
            </a:r>
            <a:r>
              <a:rPr lang="en-US" altLang="en-US" sz="1400" b="1" dirty="0">
                <a:solidFill>
                  <a:srgbClr val="0000FF"/>
                </a:solidFill>
              </a:rPr>
              <a:t>must</a:t>
            </a:r>
            <a:r>
              <a:rPr lang="en-US" altLang="en-US" sz="1400" dirty="0">
                <a:solidFill>
                  <a:srgbClr val="0000FF"/>
                </a:solidFill>
              </a:rPr>
              <a:t> be present to make this diagnosis.</a:t>
            </a:r>
            <a:endParaRPr lang="en-US" altLang="en-US" sz="1400" dirty="0">
              <a:solidFill>
                <a:schemeClr val="accent5">
                  <a:lumMod val="60000"/>
                  <a:lumOff val="4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accent5">
                  <a:lumMod val="60000"/>
                  <a:lumOff val="4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What if the disc is edematous, but also </a:t>
            </a:r>
            <a:r>
              <a:rPr lang="en-US" altLang="en-US" sz="1400" i="1" dirty="0" err="1">
                <a:solidFill>
                  <a:schemeClr val="accent5">
                    <a:lumMod val="60000"/>
                    <a:lumOff val="40000"/>
                  </a:schemeClr>
                </a:solidFill>
              </a:rPr>
              <a:t>pallorous</a:t>
            </a:r>
            <a:r>
              <a:rPr lang="en-US" altLang="en-US" sz="1400" i="1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You should strongly consider a diagnosis of </a:t>
            </a:r>
            <a:r>
              <a:rPr lang="en-US" altLang="en-US" sz="1400" b="1" dirty="0" err="1">
                <a:solidFill>
                  <a:schemeClr val="accent5">
                    <a:lumMod val="60000"/>
                    <a:lumOff val="40000"/>
                  </a:schemeClr>
                </a:solidFill>
              </a:rPr>
              <a:t>arteritic</a:t>
            </a: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 AION, and manage the </a:t>
            </a:r>
            <a:r>
              <a:rPr lang="en-US" altLang="en-US" sz="1400" dirty="0" err="1">
                <a:solidFill>
                  <a:schemeClr val="accent5">
                    <a:lumMod val="60000"/>
                    <a:lumOff val="40000"/>
                  </a:schemeClr>
                </a:solidFill>
              </a:rPr>
              <a:t>pt</a:t>
            </a: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 accordingly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97446F-617A-4C11-9314-96B4574EB66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236661685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9" name="Text Box 3">
            <a:extLst>
              <a:ext uri="{FF2B5EF4-FFF2-40B4-BE49-F238E27FC236}">
                <a16:creationId xmlns:a16="http://schemas.microsoft.com/office/drawing/2014/main" id="{F6413DE3-D306-48F6-AFD9-4584372E3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49860" name="Text Box 4">
            <a:extLst>
              <a:ext uri="{FF2B5EF4-FFF2-40B4-BE49-F238E27FC236}">
                <a16:creationId xmlns:a16="http://schemas.microsoft.com/office/drawing/2014/main" id="{D19AF714-DF87-4CE6-AFA9-288CA097E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49861" name="Text Box 5">
            <a:extLst>
              <a:ext uri="{FF2B5EF4-FFF2-40B4-BE49-F238E27FC236}">
                <a16:creationId xmlns:a16="http://schemas.microsoft.com/office/drawing/2014/main" id="{33460650-E327-43FA-B2FB-97CED9609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49862" name="Text Box 6">
            <a:extLst>
              <a:ext uri="{FF2B5EF4-FFF2-40B4-BE49-F238E27FC236}">
                <a16:creationId xmlns:a16="http://schemas.microsoft.com/office/drawing/2014/main" id="{CC029F46-266E-459C-8D42-958EBF04B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49863" name="Text Box 7">
            <a:extLst>
              <a:ext uri="{FF2B5EF4-FFF2-40B4-BE49-F238E27FC236}">
                <a16:creationId xmlns:a16="http://schemas.microsoft.com/office/drawing/2014/main" id="{08B30387-CE6E-4E5C-8543-2B679C9AD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49864" name="Line 8">
            <a:extLst>
              <a:ext uri="{FF2B5EF4-FFF2-40B4-BE49-F238E27FC236}">
                <a16:creationId xmlns:a16="http://schemas.microsoft.com/office/drawing/2014/main" id="{7C376EF1-E79E-4BB2-AF65-D359FE64BE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5" name="Line 9">
            <a:extLst>
              <a:ext uri="{FF2B5EF4-FFF2-40B4-BE49-F238E27FC236}">
                <a16:creationId xmlns:a16="http://schemas.microsoft.com/office/drawing/2014/main" id="{8C413B15-37C8-43A1-8035-71426148BA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6" name="Line 10">
            <a:extLst>
              <a:ext uri="{FF2B5EF4-FFF2-40B4-BE49-F238E27FC236}">
                <a16:creationId xmlns:a16="http://schemas.microsoft.com/office/drawing/2014/main" id="{646D3A15-78D0-41A1-8947-413120C921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7" name="Line 11">
            <a:extLst>
              <a:ext uri="{FF2B5EF4-FFF2-40B4-BE49-F238E27FC236}">
                <a16:creationId xmlns:a16="http://schemas.microsoft.com/office/drawing/2014/main" id="{2205A553-1244-4977-B452-038A51DF6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8" name="Text Box 12">
            <a:extLst>
              <a:ext uri="{FF2B5EF4-FFF2-40B4-BE49-F238E27FC236}">
                <a16:creationId xmlns:a16="http://schemas.microsoft.com/office/drawing/2014/main" id="{782377AF-B41F-4329-9B5D-6337F5FC70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Disc edema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49869" name="Slide Number Placeholder 1">
            <a:extLst>
              <a:ext uri="{FF2B5EF4-FFF2-40B4-BE49-F238E27FC236}">
                <a16:creationId xmlns:a16="http://schemas.microsoft.com/office/drawing/2014/main" id="{2C8F48AF-CE4B-4E29-B828-7C72DB7AE8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08EEF34-163C-40C2-A042-DAE60D93D29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41</a:t>
            </a:fld>
            <a:endParaRPr lang="en-US" altLang="en-US" sz="1000"/>
          </a:p>
        </p:txBody>
      </p:sp>
      <p:sp>
        <p:nvSpPr>
          <p:cNvPr id="249870" name="TextBox 1">
            <a:extLst>
              <a:ext uri="{FF2B5EF4-FFF2-40B4-BE49-F238E27FC236}">
                <a16:creationId xmlns:a16="http://schemas.microsoft.com/office/drawing/2014/main" id="{F5174997-51CB-48BD-9963-84E56298AB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022607"/>
            <a:ext cx="5268118" cy="1600438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if the disc isn’t edematous?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Then </a:t>
            </a:r>
            <a:r>
              <a:rPr lang="en-US" altLang="en-US" sz="1400" b="1" dirty="0">
                <a:solidFill>
                  <a:srgbClr val="0000FF"/>
                </a:solidFill>
              </a:rPr>
              <a:t>it isn’t anterior ischemic optic neuropathy. </a:t>
            </a:r>
            <a:r>
              <a:rPr lang="en-US" altLang="en-US" sz="1400" dirty="0">
                <a:solidFill>
                  <a:srgbClr val="0000FF"/>
                </a:solidFill>
              </a:rPr>
              <a:t>Disc edema </a:t>
            </a:r>
            <a:r>
              <a:rPr lang="en-US" altLang="en-US" sz="1400" b="1" dirty="0">
                <a:solidFill>
                  <a:srgbClr val="0000FF"/>
                </a:solidFill>
              </a:rPr>
              <a:t>must</a:t>
            </a:r>
            <a:r>
              <a:rPr lang="en-US" altLang="en-US" sz="1400" dirty="0">
                <a:solidFill>
                  <a:srgbClr val="0000FF"/>
                </a:solidFill>
              </a:rPr>
              <a:t> be present to make this diagnosis.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if the disc is edematous, but also </a:t>
            </a:r>
            <a:r>
              <a:rPr lang="en-US" altLang="en-US" sz="1400" i="1" dirty="0" err="1">
                <a:solidFill>
                  <a:srgbClr val="0000FF"/>
                </a:solidFill>
              </a:rPr>
              <a:t>pallorous</a:t>
            </a:r>
            <a:r>
              <a:rPr lang="en-US" altLang="en-US" sz="1400" i="1" dirty="0">
                <a:solidFill>
                  <a:srgbClr val="0000FF"/>
                </a:solidFill>
              </a:rPr>
              <a:t>?</a:t>
            </a:r>
            <a:endParaRPr lang="en-US" altLang="en-US" sz="1400" i="1" dirty="0">
              <a:solidFill>
                <a:schemeClr val="accent5">
                  <a:lumMod val="60000"/>
                  <a:lumOff val="4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You should strongly consider a diagnosis of </a:t>
            </a:r>
            <a:r>
              <a:rPr lang="en-US" altLang="en-US" sz="1400" b="1" dirty="0" err="1">
                <a:solidFill>
                  <a:schemeClr val="accent5">
                    <a:lumMod val="60000"/>
                    <a:lumOff val="40000"/>
                  </a:schemeClr>
                </a:solidFill>
              </a:rPr>
              <a:t>arteritic</a:t>
            </a: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 AION, and manage the </a:t>
            </a:r>
            <a:r>
              <a:rPr lang="en-US" altLang="en-US" sz="1400" dirty="0" err="1">
                <a:solidFill>
                  <a:schemeClr val="accent5">
                    <a:lumMod val="60000"/>
                    <a:lumOff val="40000"/>
                  </a:schemeClr>
                </a:solidFill>
              </a:rPr>
              <a:t>pt</a:t>
            </a:r>
            <a:r>
              <a:rPr lang="en-US" altLang="en-US" sz="1400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 accordingly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3A8D6E8-2EC1-4376-B66D-DF56C7D30D2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400691802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9" name="Text Box 3">
            <a:extLst>
              <a:ext uri="{FF2B5EF4-FFF2-40B4-BE49-F238E27FC236}">
                <a16:creationId xmlns:a16="http://schemas.microsoft.com/office/drawing/2014/main" id="{F6413DE3-D306-48F6-AFD9-4584372E3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49860" name="Text Box 4">
            <a:extLst>
              <a:ext uri="{FF2B5EF4-FFF2-40B4-BE49-F238E27FC236}">
                <a16:creationId xmlns:a16="http://schemas.microsoft.com/office/drawing/2014/main" id="{D19AF714-DF87-4CE6-AFA9-288CA097E2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49861" name="Text Box 5">
            <a:extLst>
              <a:ext uri="{FF2B5EF4-FFF2-40B4-BE49-F238E27FC236}">
                <a16:creationId xmlns:a16="http://schemas.microsoft.com/office/drawing/2014/main" id="{33460650-E327-43FA-B2FB-97CED9609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49862" name="Text Box 6">
            <a:extLst>
              <a:ext uri="{FF2B5EF4-FFF2-40B4-BE49-F238E27FC236}">
                <a16:creationId xmlns:a16="http://schemas.microsoft.com/office/drawing/2014/main" id="{CC029F46-266E-459C-8D42-958EBF04B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49863" name="Text Box 7">
            <a:extLst>
              <a:ext uri="{FF2B5EF4-FFF2-40B4-BE49-F238E27FC236}">
                <a16:creationId xmlns:a16="http://schemas.microsoft.com/office/drawing/2014/main" id="{08B30387-CE6E-4E5C-8543-2B679C9AD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49864" name="Line 8">
            <a:extLst>
              <a:ext uri="{FF2B5EF4-FFF2-40B4-BE49-F238E27FC236}">
                <a16:creationId xmlns:a16="http://schemas.microsoft.com/office/drawing/2014/main" id="{7C376EF1-E79E-4BB2-AF65-D359FE64BE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5" name="Line 9">
            <a:extLst>
              <a:ext uri="{FF2B5EF4-FFF2-40B4-BE49-F238E27FC236}">
                <a16:creationId xmlns:a16="http://schemas.microsoft.com/office/drawing/2014/main" id="{8C413B15-37C8-43A1-8035-71426148BA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6" name="Line 10">
            <a:extLst>
              <a:ext uri="{FF2B5EF4-FFF2-40B4-BE49-F238E27FC236}">
                <a16:creationId xmlns:a16="http://schemas.microsoft.com/office/drawing/2014/main" id="{646D3A15-78D0-41A1-8947-413120C921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7" name="Line 11">
            <a:extLst>
              <a:ext uri="{FF2B5EF4-FFF2-40B4-BE49-F238E27FC236}">
                <a16:creationId xmlns:a16="http://schemas.microsoft.com/office/drawing/2014/main" id="{2205A553-1244-4977-B452-038A51DF6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68" name="Text Box 12">
            <a:extLst>
              <a:ext uri="{FF2B5EF4-FFF2-40B4-BE49-F238E27FC236}">
                <a16:creationId xmlns:a16="http://schemas.microsoft.com/office/drawing/2014/main" id="{782377AF-B41F-4329-9B5D-6337F5FC70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Disc edema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rgbClr val="99FF99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49869" name="Slide Number Placeholder 1">
            <a:extLst>
              <a:ext uri="{FF2B5EF4-FFF2-40B4-BE49-F238E27FC236}">
                <a16:creationId xmlns:a16="http://schemas.microsoft.com/office/drawing/2014/main" id="{2C8F48AF-CE4B-4E29-B828-7C72DB7AE8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08EEF34-163C-40C2-A042-DAE60D93D299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42</a:t>
            </a:fld>
            <a:endParaRPr lang="en-US" altLang="en-US" sz="1000"/>
          </a:p>
        </p:txBody>
      </p:sp>
      <p:sp>
        <p:nvSpPr>
          <p:cNvPr id="249870" name="TextBox 1">
            <a:extLst>
              <a:ext uri="{FF2B5EF4-FFF2-40B4-BE49-F238E27FC236}">
                <a16:creationId xmlns:a16="http://schemas.microsoft.com/office/drawing/2014/main" id="{F5174997-51CB-48BD-9963-84E56298AB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022607"/>
            <a:ext cx="5268118" cy="1600438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if the disc isn’t edematous?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Then </a:t>
            </a:r>
            <a:r>
              <a:rPr lang="en-US" altLang="en-US" sz="1400" b="1" dirty="0">
                <a:solidFill>
                  <a:srgbClr val="0000FF"/>
                </a:solidFill>
              </a:rPr>
              <a:t>it isn’t anterior ischemic optic neuropathy. </a:t>
            </a:r>
            <a:r>
              <a:rPr lang="en-US" altLang="en-US" sz="1400" dirty="0">
                <a:solidFill>
                  <a:srgbClr val="0000FF"/>
                </a:solidFill>
              </a:rPr>
              <a:t>Disc edema </a:t>
            </a:r>
            <a:r>
              <a:rPr lang="en-US" altLang="en-US" sz="1400" b="1" dirty="0">
                <a:solidFill>
                  <a:srgbClr val="0000FF"/>
                </a:solidFill>
              </a:rPr>
              <a:t>must</a:t>
            </a:r>
            <a:r>
              <a:rPr lang="en-US" altLang="en-US" sz="1400" dirty="0">
                <a:solidFill>
                  <a:srgbClr val="0000FF"/>
                </a:solidFill>
              </a:rPr>
              <a:t> be present to make this diagnosis.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if the disc is edematous, but also </a:t>
            </a:r>
            <a:r>
              <a:rPr lang="en-US" altLang="en-US" sz="1400" i="1" dirty="0" err="1">
                <a:solidFill>
                  <a:srgbClr val="0000FF"/>
                </a:solidFill>
              </a:rPr>
              <a:t>pallorous</a:t>
            </a:r>
            <a:r>
              <a:rPr lang="en-US" altLang="en-US" sz="1400" i="1" dirty="0">
                <a:solidFill>
                  <a:srgbClr val="0000FF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You should strongly consider a diagnosis of </a:t>
            </a:r>
            <a:r>
              <a:rPr lang="en-US" altLang="en-US" sz="1400" b="1" dirty="0" err="1">
                <a:solidFill>
                  <a:srgbClr val="0000FF"/>
                </a:solidFill>
              </a:rPr>
              <a:t>arteritic</a:t>
            </a:r>
            <a:r>
              <a:rPr lang="en-US" altLang="en-US" sz="1400" dirty="0">
                <a:solidFill>
                  <a:srgbClr val="0000FF"/>
                </a:solidFill>
              </a:rPr>
              <a:t> AION, and manage the </a:t>
            </a:r>
            <a:r>
              <a:rPr lang="en-US" altLang="en-US" sz="1400" dirty="0" err="1">
                <a:solidFill>
                  <a:srgbClr val="0000FF"/>
                </a:solidFill>
              </a:rPr>
              <a:t>pt</a:t>
            </a:r>
            <a:r>
              <a:rPr lang="en-US" altLang="en-US" sz="1400" dirty="0">
                <a:solidFill>
                  <a:srgbClr val="0000FF"/>
                </a:solidFill>
              </a:rPr>
              <a:t> accordingly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FD9B4F-4688-43DB-8122-3FBCDB47AEF8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375709361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7" name="Text Box 3">
            <a:extLst>
              <a:ext uri="{FF2B5EF4-FFF2-40B4-BE49-F238E27FC236}">
                <a16:creationId xmlns:a16="http://schemas.microsoft.com/office/drawing/2014/main" id="{EBA68B84-4C49-4488-90FA-328F01D18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51908" name="Text Box 4">
            <a:extLst>
              <a:ext uri="{FF2B5EF4-FFF2-40B4-BE49-F238E27FC236}">
                <a16:creationId xmlns:a16="http://schemas.microsoft.com/office/drawing/2014/main" id="{3F6865E1-C749-44F4-888E-CFD3E91D5F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51909" name="Text Box 5">
            <a:extLst>
              <a:ext uri="{FF2B5EF4-FFF2-40B4-BE49-F238E27FC236}">
                <a16:creationId xmlns:a16="http://schemas.microsoft.com/office/drawing/2014/main" id="{C35862E3-9244-4D1A-87AB-536658F6F4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51910" name="Text Box 6">
            <a:extLst>
              <a:ext uri="{FF2B5EF4-FFF2-40B4-BE49-F238E27FC236}">
                <a16:creationId xmlns:a16="http://schemas.microsoft.com/office/drawing/2014/main" id="{1C5A347A-F3B7-4AB0-A92E-F010A6561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51911" name="Text Box 7">
            <a:extLst>
              <a:ext uri="{FF2B5EF4-FFF2-40B4-BE49-F238E27FC236}">
                <a16:creationId xmlns:a16="http://schemas.microsoft.com/office/drawing/2014/main" id="{A00924A2-9A55-45FF-8C62-5B15F9AA1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51912" name="Line 8">
            <a:extLst>
              <a:ext uri="{FF2B5EF4-FFF2-40B4-BE49-F238E27FC236}">
                <a16:creationId xmlns:a16="http://schemas.microsoft.com/office/drawing/2014/main" id="{99849A69-AAAE-4482-AAD2-31C5BE91D0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13" name="Line 9">
            <a:extLst>
              <a:ext uri="{FF2B5EF4-FFF2-40B4-BE49-F238E27FC236}">
                <a16:creationId xmlns:a16="http://schemas.microsoft.com/office/drawing/2014/main" id="{20CE9618-9C4D-4739-A48E-9219E1A5D4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14" name="Line 10">
            <a:extLst>
              <a:ext uri="{FF2B5EF4-FFF2-40B4-BE49-F238E27FC236}">
                <a16:creationId xmlns:a16="http://schemas.microsoft.com/office/drawing/2014/main" id="{BF0DCA30-C47A-42EE-A7D8-4D5DDE63110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15" name="Line 11">
            <a:extLst>
              <a:ext uri="{FF2B5EF4-FFF2-40B4-BE49-F238E27FC236}">
                <a16:creationId xmlns:a16="http://schemas.microsoft.com/office/drawing/2014/main" id="{9830441A-294E-4AD0-9A91-AA00F9C682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16" name="Text Box 12">
            <a:extLst>
              <a:ext uri="{FF2B5EF4-FFF2-40B4-BE49-F238E27FC236}">
                <a16:creationId xmlns:a16="http://schemas.microsoft.com/office/drawing/2014/main" id="{85415DD7-010C-4BE5-86C7-6C4760FA7C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vasculopath,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99FF99"/>
                </a:solidFill>
              </a:rPr>
              <a:t>A disc at risk</a:t>
            </a:r>
          </a:p>
        </p:txBody>
      </p:sp>
      <p:sp>
        <p:nvSpPr>
          <p:cNvPr id="251917" name="Slide Number Placeholder 1">
            <a:extLst>
              <a:ext uri="{FF2B5EF4-FFF2-40B4-BE49-F238E27FC236}">
                <a16:creationId xmlns:a16="http://schemas.microsoft.com/office/drawing/2014/main" id="{22F5017C-46DC-4450-BB48-1C2DE72CB2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B45D057-BC1E-4A85-9369-8CFD23FFD3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43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C1A69D8-F5F3-420C-846F-68FDEE3D33E8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5" name="Text Box 3">
            <a:extLst>
              <a:ext uri="{FF2B5EF4-FFF2-40B4-BE49-F238E27FC236}">
                <a16:creationId xmlns:a16="http://schemas.microsoft.com/office/drawing/2014/main" id="{D91C1252-2965-4542-BD58-06CF02A03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53956" name="Text Box 4">
            <a:extLst>
              <a:ext uri="{FF2B5EF4-FFF2-40B4-BE49-F238E27FC236}">
                <a16:creationId xmlns:a16="http://schemas.microsoft.com/office/drawing/2014/main" id="{14C00A36-3859-4F1E-AB34-CE916DF0F3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53957" name="Text Box 5">
            <a:extLst>
              <a:ext uri="{FF2B5EF4-FFF2-40B4-BE49-F238E27FC236}">
                <a16:creationId xmlns:a16="http://schemas.microsoft.com/office/drawing/2014/main" id="{A7EABA33-A779-48B5-AD3B-19213D2A36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53958" name="Text Box 6">
            <a:extLst>
              <a:ext uri="{FF2B5EF4-FFF2-40B4-BE49-F238E27FC236}">
                <a16:creationId xmlns:a16="http://schemas.microsoft.com/office/drawing/2014/main" id="{55A84230-B779-4513-805A-5E4AA18DE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53959" name="Text Box 7">
            <a:extLst>
              <a:ext uri="{FF2B5EF4-FFF2-40B4-BE49-F238E27FC236}">
                <a16:creationId xmlns:a16="http://schemas.microsoft.com/office/drawing/2014/main" id="{F072317E-BEE3-4F10-9F4B-A0FC1F3B68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53960" name="Line 8">
            <a:extLst>
              <a:ext uri="{FF2B5EF4-FFF2-40B4-BE49-F238E27FC236}">
                <a16:creationId xmlns:a16="http://schemas.microsoft.com/office/drawing/2014/main" id="{6FD0D4E1-C14B-441D-BC55-130C0EB2B2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61" name="Line 9">
            <a:extLst>
              <a:ext uri="{FF2B5EF4-FFF2-40B4-BE49-F238E27FC236}">
                <a16:creationId xmlns:a16="http://schemas.microsoft.com/office/drawing/2014/main" id="{1EC4E7F6-3F2C-4760-99F0-AA64BE3AA1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62" name="Line 10">
            <a:extLst>
              <a:ext uri="{FF2B5EF4-FFF2-40B4-BE49-F238E27FC236}">
                <a16:creationId xmlns:a16="http://schemas.microsoft.com/office/drawing/2014/main" id="{6C6CC55D-1564-4ADC-97BB-793C0307194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63" name="Line 11">
            <a:extLst>
              <a:ext uri="{FF2B5EF4-FFF2-40B4-BE49-F238E27FC236}">
                <a16:creationId xmlns:a16="http://schemas.microsoft.com/office/drawing/2014/main" id="{3A4165DB-9DA3-4EFB-98AA-7A084610E36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64" name="Text Box 12">
            <a:extLst>
              <a:ext uri="{FF2B5EF4-FFF2-40B4-BE49-F238E27FC236}">
                <a16:creationId xmlns:a16="http://schemas.microsoft.com/office/drawing/2014/main" id="{08B366F1-33BE-4BBC-97A2-956B37452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 </a:t>
            </a:r>
            <a:r>
              <a:rPr lang="en-US" altLang="en-US" sz="1600" dirty="0" err="1">
                <a:solidFill>
                  <a:srgbClr val="0000FF"/>
                </a:solidFill>
              </a:rPr>
              <a:t>vasculopath</a:t>
            </a:r>
            <a:r>
              <a:rPr lang="en-US" altLang="en-US" sz="1600" dirty="0">
                <a:solidFill>
                  <a:srgbClr val="0000FF"/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A disc at risk</a:t>
            </a:r>
          </a:p>
        </p:txBody>
      </p:sp>
      <p:sp>
        <p:nvSpPr>
          <p:cNvPr id="253965" name="Slide Number Placeholder 1">
            <a:extLst>
              <a:ext uri="{FF2B5EF4-FFF2-40B4-BE49-F238E27FC236}">
                <a16:creationId xmlns:a16="http://schemas.microsoft.com/office/drawing/2014/main" id="{B84ECEB1-4A49-4E2E-AE46-061FB2F0E5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4B5ACFA-836A-43C9-9227-94C4F9C493B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44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16BB981-8E9B-448F-BAFB-D4839D63C20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7" name="Text Box 3">
            <a:extLst>
              <a:ext uri="{FF2B5EF4-FFF2-40B4-BE49-F238E27FC236}">
                <a16:creationId xmlns:a16="http://schemas.microsoft.com/office/drawing/2014/main" id="{40D405BE-FD94-4A3A-968E-988AFF27D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62148" name="Text Box 4">
            <a:extLst>
              <a:ext uri="{FF2B5EF4-FFF2-40B4-BE49-F238E27FC236}">
                <a16:creationId xmlns:a16="http://schemas.microsoft.com/office/drawing/2014/main" id="{C1118CC5-5F3A-4A37-B943-2C7FE69E9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62149" name="Text Box 5">
            <a:extLst>
              <a:ext uri="{FF2B5EF4-FFF2-40B4-BE49-F238E27FC236}">
                <a16:creationId xmlns:a16="http://schemas.microsoft.com/office/drawing/2014/main" id="{68F1A4C6-E960-473E-89E5-C196AFC73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62150" name="Text Box 6">
            <a:extLst>
              <a:ext uri="{FF2B5EF4-FFF2-40B4-BE49-F238E27FC236}">
                <a16:creationId xmlns:a16="http://schemas.microsoft.com/office/drawing/2014/main" id="{2376C7A7-ABE2-4663-8F9F-7586DACD2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62151" name="Text Box 7">
            <a:extLst>
              <a:ext uri="{FF2B5EF4-FFF2-40B4-BE49-F238E27FC236}">
                <a16:creationId xmlns:a16="http://schemas.microsoft.com/office/drawing/2014/main" id="{F6ED1262-9215-4C7C-ACAD-1799DAA41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62152" name="Line 8">
            <a:extLst>
              <a:ext uri="{FF2B5EF4-FFF2-40B4-BE49-F238E27FC236}">
                <a16:creationId xmlns:a16="http://schemas.microsoft.com/office/drawing/2014/main" id="{185FB46E-C943-485A-876B-4E4060E782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3" name="Line 9">
            <a:extLst>
              <a:ext uri="{FF2B5EF4-FFF2-40B4-BE49-F238E27FC236}">
                <a16:creationId xmlns:a16="http://schemas.microsoft.com/office/drawing/2014/main" id="{3F1E8D04-F391-452E-A247-C44140A53F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4" name="Line 10">
            <a:extLst>
              <a:ext uri="{FF2B5EF4-FFF2-40B4-BE49-F238E27FC236}">
                <a16:creationId xmlns:a16="http://schemas.microsoft.com/office/drawing/2014/main" id="{22B9AED1-8F17-4BB8-90DA-CAD5AD649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5" name="Line 11">
            <a:extLst>
              <a:ext uri="{FF2B5EF4-FFF2-40B4-BE49-F238E27FC236}">
                <a16:creationId xmlns:a16="http://schemas.microsoft.com/office/drawing/2014/main" id="{4C876E64-08DB-4E99-BF8E-E4AA03344C4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6" name="Text Box 12">
            <a:extLst>
              <a:ext uri="{FF2B5EF4-FFF2-40B4-BE49-F238E27FC236}">
                <a16:creationId xmlns:a16="http://schemas.microsoft.com/office/drawing/2014/main" id="{1224F763-CBAB-425D-81A0-563DF392C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A disc at risk</a:t>
            </a:r>
          </a:p>
        </p:txBody>
      </p:sp>
      <p:sp>
        <p:nvSpPr>
          <p:cNvPr id="262157" name="Text Box 13">
            <a:extLst>
              <a:ext uri="{FF2B5EF4-FFF2-40B4-BE49-F238E27FC236}">
                <a16:creationId xmlns:a16="http://schemas.microsoft.com/office/drawing/2014/main" id="{72A8D9F3-0052-43A6-863C-AF6AF193A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5138875"/>
            <a:ext cx="4658391" cy="1169551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Why is such a disc called a </a:t>
            </a:r>
            <a:r>
              <a:rPr lang="en-US" altLang="en-US" sz="1400" dirty="0">
                <a:solidFill>
                  <a:srgbClr val="0000FF"/>
                </a:solidFill>
              </a:rPr>
              <a:t>disc at risk</a:t>
            </a:r>
            <a:r>
              <a:rPr lang="en-US" altLang="en-US" sz="1400" i="1" dirty="0">
                <a:solidFill>
                  <a:srgbClr val="0000FF"/>
                </a:solidFill>
              </a:rPr>
              <a:t>? At risk for </a:t>
            </a:r>
            <a:r>
              <a:rPr lang="en-US" altLang="en-US" sz="1400" dirty="0">
                <a:solidFill>
                  <a:srgbClr val="0000FF"/>
                </a:solidFill>
              </a:rPr>
              <a:t>what</a:t>
            </a:r>
            <a:r>
              <a:rPr lang="en-US" altLang="en-US" sz="1400" i="1" dirty="0">
                <a:solidFill>
                  <a:srgbClr val="0000FF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99FF"/>
                </a:solidFill>
              </a:rPr>
              <a:t>Such discs are at risk for NAION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 dirty="0">
              <a:solidFill>
                <a:srgbClr val="FF99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99FF"/>
                </a:solidFill>
              </a:rPr>
              <a:t>What does a disc at risk look like?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99FF"/>
                </a:solidFill>
              </a:rPr>
              <a:t>Small, crowded, with little or no physiologic cup</a:t>
            </a:r>
          </a:p>
        </p:txBody>
      </p:sp>
      <p:sp>
        <p:nvSpPr>
          <p:cNvPr id="262158" name="Slide Number Placeholder 1">
            <a:extLst>
              <a:ext uri="{FF2B5EF4-FFF2-40B4-BE49-F238E27FC236}">
                <a16:creationId xmlns:a16="http://schemas.microsoft.com/office/drawing/2014/main" id="{E919B943-5153-4060-9BF7-A74D506A8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BBF3D0F-7CA5-47C5-B8FC-2DC168D7EB3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45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A07F24E-7E19-43E3-9A94-D57652FF9F2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7" name="Text Box 3">
            <a:extLst>
              <a:ext uri="{FF2B5EF4-FFF2-40B4-BE49-F238E27FC236}">
                <a16:creationId xmlns:a16="http://schemas.microsoft.com/office/drawing/2014/main" id="{40D405BE-FD94-4A3A-968E-988AFF27D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62148" name="Text Box 4">
            <a:extLst>
              <a:ext uri="{FF2B5EF4-FFF2-40B4-BE49-F238E27FC236}">
                <a16:creationId xmlns:a16="http://schemas.microsoft.com/office/drawing/2014/main" id="{C1118CC5-5F3A-4A37-B943-2C7FE69E9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62149" name="Text Box 5">
            <a:extLst>
              <a:ext uri="{FF2B5EF4-FFF2-40B4-BE49-F238E27FC236}">
                <a16:creationId xmlns:a16="http://schemas.microsoft.com/office/drawing/2014/main" id="{68F1A4C6-E960-473E-89E5-C196AFC73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62150" name="Text Box 6">
            <a:extLst>
              <a:ext uri="{FF2B5EF4-FFF2-40B4-BE49-F238E27FC236}">
                <a16:creationId xmlns:a16="http://schemas.microsoft.com/office/drawing/2014/main" id="{2376C7A7-ABE2-4663-8F9F-7586DACD2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62151" name="Text Box 7">
            <a:extLst>
              <a:ext uri="{FF2B5EF4-FFF2-40B4-BE49-F238E27FC236}">
                <a16:creationId xmlns:a16="http://schemas.microsoft.com/office/drawing/2014/main" id="{F6ED1262-9215-4C7C-ACAD-1799DAA41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62152" name="Line 8">
            <a:extLst>
              <a:ext uri="{FF2B5EF4-FFF2-40B4-BE49-F238E27FC236}">
                <a16:creationId xmlns:a16="http://schemas.microsoft.com/office/drawing/2014/main" id="{185FB46E-C943-485A-876B-4E4060E782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3" name="Line 9">
            <a:extLst>
              <a:ext uri="{FF2B5EF4-FFF2-40B4-BE49-F238E27FC236}">
                <a16:creationId xmlns:a16="http://schemas.microsoft.com/office/drawing/2014/main" id="{3F1E8D04-F391-452E-A247-C44140A53F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4" name="Line 10">
            <a:extLst>
              <a:ext uri="{FF2B5EF4-FFF2-40B4-BE49-F238E27FC236}">
                <a16:creationId xmlns:a16="http://schemas.microsoft.com/office/drawing/2014/main" id="{22B9AED1-8F17-4BB8-90DA-CAD5AD649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5" name="Line 11">
            <a:extLst>
              <a:ext uri="{FF2B5EF4-FFF2-40B4-BE49-F238E27FC236}">
                <a16:creationId xmlns:a16="http://schemas.microsoft.com/office/drawing/2014/main" id="{4C876E64-08DB-4E99-BF8E-E4AA03344C4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6" name="Text Box 12">
            <a:extLst>
              <a:ext uri="{FF2B5EF4-FFF2-40B4-BE49-F238E27FC236}">
                <a16:creationId xmlns:a16="http://schemas.microsoft.com/office/drawing/2014/main" id="{1224F763-CBAB-425D-81A0-563DF392C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A disc at risk</a:t>
            </a:r>
          </a:p>
        </p:txBody>
      </p:sp>
      <p:sp>
        <p:nvSpPr>
          <p:cNvPr id="262157" name="Text Box 13">
            <a:extLst>
              <a:ext uri="{FF2B5EF4-FFF2-40B4-BE49-F238E27FC236}">
                <a16:creationId xmlns:a16="http://schemas.microsoft.com/office/drawing/2014/main" id="{72A8D9F3-0052-43A6-863C-AF6AF193A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5138875"/>
            <a:ext cx="4658391" cy="1169551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Why is such a disc called a </a:t>
            </a:r>
            <a:r>
              <a:rPr lang="en-US" altLang="en-US" sz="1400" dirty="0">
                <a:solidFill>
                  <a:srgbClr val="0000FF"/>
                </a:solidFill>
              </a:rPr>
              <a:t>disc at risk</a:t>
            </a:r>
            <a:r>
              <a:rPr lang="en-US" altLang="en-US" sz="1400" i="1" dirty="0">
                <a:solidFill>
                  <a:srgbClr val="0000FF"/>
                </a:solidFill>
              </a:rPr>
              <a:t>? At risk for </a:t>
            </a:r>
            <a:r>
              <a:rPr lang="en-US" altLang="en-US" sz="1400" dirty="0">
                <a:solidFill>
                  <a:srgbClr val="0000FF"/>
                </a:solidFill>
              </a:rPr>
              <a:t>what</a:t>
            </a:r>
            <a:r>
              <a:rPr lang="en-US" altLang="en-US" sz="1400" i="1" dirty="0">
                <a:solidFill>
                  <a:srgbClr val="0000FF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Such discs are at risk for NAION </a:t>
            </a:r>
            <a:endParaRPr lang="en-US" altLang="en-US" sz="1400" dirty="0">
              <a:solidFill>
                <a:srgbClr val="FF99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 dirty="0">
              <a:solidFill>
                <a:srgbClr val="FF99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99FF"/>
                </a:solidFill>
              </a:rPr>
              <a:t>What does a disc at risk look like?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99FF"/>
                </a:solidFill>
              </a:rPr>
              <a:t>Small, crowded, with little or no physiologic cup</a:t>
            </a:r>
          </a:p>
        </p:txBody>
      </p:sp>
      <p:sp>
        <p:nvSpPr>
          <p:cNvPr id="262158" name="Slide Number Placeholder 1">
            <a:extLst>
              <a:ext uri="{FF2B5EF4-FFF2-40B4-BE49-F238E27FC236}">
                <a16:creationId xmlns:a16="http://schemas.microsoft.com/office/drawing/2014/main" id="{E919B943-5153-4060-9BF7-A74D506A8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BBF3D0F-7CA5-47C5-B8FC-2DC168D7EB3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46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EB57210-F825-4782-9534-7BBAA62A1328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184389958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7" name="Text Box 3">
            <a:extLst>
              <a:ext uri="{FF2B5EF4-FFF2-40B4-BE49-F238E27FC236}">
                <a16:creationId xmlns:a16="http://schemas.microsoft.com/office/drawing/2014/main" id="{40D405BE-FD94-4A3A-968E-988AFF27D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62148" name="Text Box 4">
            <a:extLst>
              <a:ext uri="{FF2B5EF4-FFF2-40B4-BE49-F238E27FC236}">
                <a16:creationId xmlns:a16="http://schemas.microsoft.com/office/drawing/2014/main" id="{C1118CC5-5F3A-4A37-B943-2C7FE69E9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62149" name="Text Box 5">
            <a:extLst>
              <a:ext uri="{FF2B5EF4-FFF2-40B4-BE49-F238E27FC236}">
                <a16:creationId xmlns:a16="http://schemas.microsoft.com/office/drawing/2014/main" id="{68F1A4C6-E960-473E-89E5-C196AFC73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62150" name="Text Box 6">
            <a:extLst>
              <a:ext uri="{FF2B5EF4-FFF2-40B4-BE49-F238E27FC236}">
                <a16:creationId xmlns:a16="http://schemas.microsoft.com/office/drawing/2014/main" id="{2376C7A7-ABE2-4663-8F9F-7586DACD2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62151" name="Text Box 7">
            <a:extLst>
              <a:ext uri="{FF2B5EF4-FFF2-40B4-BE49-F238E27FC236}">
                <a16:creationId xmlns:a16="http://schemas.microsoft.com/office/drawing/2014/main" id="{F6ED1262-9215-4C7C-ACAD-1799DAA41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62152" name="Line 8">
            <a:extLst>
              <a:ext uri="{FF2B5EF4-FFF2-40B4-BE49-F238E27FC236}">
                <a16:creationId xmlns:a16="http://schemas.microsoft.com/office/drawing/2014/main" id="{185FB46E-C943-485A-876B-4E4060E782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3" name="Line 9">
            <a:extLst>
              <a:ext uri="{FF2B5EF4-FFF2-40B4-BE49-F238E27FC236}">
                <a16:creationId xmlns:a16="http://schemas.microsoft.com/office/drawing/2014/main" id="{3F1E8D04-F391-452E-A247-C44140A53F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4" name="Line 10">
            <a:extLst>
              <a:ext uri="{FF2B5EF4-FFF2-40B4-BE49-F238E27FC236}">
                <a16:creationId xmlns:a16="http://schemas.microsoft.com/office/drawing/2014/main" id="{22B9AED1-8F17-4BB8-90DA-CAD5AD649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5" name="Line 11">
            <a:extLst>
              <a:ext uri="{FF2B5EF4-FFF2-40B4-BE49-F238E27FC236}">
                <a16:creationId xmlns:a16="http://schemas.microsoft.com/office/drawing/2014/main" id="{4C876E64-08DB-4E99-BF8E-E4AA03344C4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6" name="Text Box 12">
            <a:extLst>
              <a:ext uri="{FF2B5EF4-FFF2-40B4-BE49-F238E27FC236}">
                <a16:creationId xmlns:a16="http://schemas.microsoft.com/office/drawing/2014/main" id="{1224F763-CBAB-425D-81A0-563DF392C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A disc at risk</a:t>
            </a:r>
          </a:p>
        </p:txBody>
      </p:sp>
      <p:sp>
        <p:nvSpPr>
          <p:cNvPr id="262157" name="Text Box 13">
            <a:extLst>
              <a:ext uri="{FF2B5EF4-FFF2-40B4-BE49-F238E27FC236}">
                <a16:creationId xmlns:a16="http://schemas.microsoft.com/office/drawing/2014/main" id="{72A8D9F3-0052-43A6-863C-AF6AF193A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5138875"/>
            <a:ext cx="4658391" cy="1169551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Why is such a disc called a </a:t>
            </a:r>
            <a:r>
              <a:rPr lang="en-US" altLang="en-US" sz="1400" dirty="0">
                <a:solidFill>
                  <a:srgbClr val="0000FF"/>
                </a:solidFill>
              </a:rPr>
              <a:t>disc at risk</a:t>
            </a:r>
            <a:r>
              <a:rPr lang="en-US" altLang="en-US" sz="1400" i="1" dirty="0">
                <a:solidFill>
                  <a:srgbClr val="0000FF"/>
                </a:solidFill>
              </a:rPr>
              <a:t>? At risk for </a:t>
            </a:r>
            <a:r>
              <a:rPr lang="en-US" altLang="en-US" sz="1400" dirty="0">
                <a:solidFill>
                  <a:srgbClr val="0000FF"/>
                </a:solidFill>
              </a:rPr>
              <a:t>what</a:t>
            </a:r>
            <a:r>
              <a:rPr lang="en-US" altLang="en-US" sz="1400" i="1" dirty="0">
                <a:solidFill>
                  <a:srgbClr val="0000FF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Such discs are at risk for NAION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does a disc at risk look like?</a:t>
            </a:r>
            <a:endParaRPr lang="en-US" altLang="en-US" sz="1400" i="1" dirty="0">
              <a:solidFill>
                <a:srgbClr val="FF99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99FF"/>
                </a:solidFill>
              </a:rPr>
              <a:t>Small, crowded, with little or no physiologic cup</a:t>
            </a:r>
          </a:p>
        </p:txBody>
      </p:sp>
      <p:sp>
        <p:nvSpPr>
          <p:cNvPr id="262158" name="Slide Number Placeholder 1">
            <a:extLst>
              <a:ext uri="{FF2B5EF4-FFF2-40B4-BE49-F238E27FC236}">
                <a16:creationId xmlns:a16="http://schemas.microsoft.com/office/drawing/2014/main" id="{E919B943-5153-4060-9BF7-A74D506A8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BBF3D0F-7CA5-47C5-B8FC-2DC168D7EB3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47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CD26B20-702D-4DA3-ABDC-369D6D6EB1F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3012175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7" name="Text Box 3">
            <a:extLst>
              <a:ext uri="{FF2B5EF4-FFF2-40B4-BE49-F238E27FC236}">
                <a16:creationId xmlns:a16="http://schemas.microsoft.com/office/drawing/2014/main" id="{40D405BE-FD94-4A3A-968E-988AFF27D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62148" name="Text Box 4">
            <a:extLst>
              <a:ext uri="{FF2B5EF4-FFF2-40B4-BE49-F238E27FC236}">
                <a16:creationId xmlns:a16="http://schemas.microsoft.com/office/drawing/2014/main" id="{C1118CC5-5F3A-4A37-B943-2C7FE69E9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62149" name="Text Box 5">
            <a:extLst>
              <a:ext uri="{FF2B5EF4-FFF2-40B4-BE49-F238E27FC236}">
                <a16:creationId xmlns:a16="http://schemas.microsoft.com/office/drawing/2014/main" id="{68F1A4C6-E960-473E-89E5-C196AFC73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62150" name="Text Box 6">
            <a:extLst>
              <a:ext uri="{FF2B5EF4-FFF2-40B4-BE49-F238E27FC236}">
                <a16:creationId xmlns:a16="http://schemas.microsoft.com/office/drawing/2014/main" id="{2376C7A7-ABE2-4663-8F9F-7586DACD2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62151" name="Text Box 7">
            <a:extLst>
              <a:ext uri="{FF2B5EF4-FFF2-40B4-BE49-F238E27FC236}">
                <a16:creationId xmlns:a16="http://schemas.microsoft.com/office/drawing/2014/main" id="{F6ED1262-9215-4C7C-ACAD-1799DAA41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62152" name="Line 8">
            <a:extLst>
              <a:ext uri="{FF2B5EF4-FFF2-40B4-BE49-F238E27FC236}">
                <a16:creationId xmlns:a16="http://schemas.microsoft.com/office/drawing/2014/main" id="{185FB46E-C943-485A-876B-4E4060E782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3" name="Line 9">
            <a:extLst>
              <a:ext uri="{FF2B5EF4-FFF2-40B4-BE49-F238E27FC236}">
                <a16:creationId xmlns:a16="http://schemas.microsoft.com/office/drawing/2014/main" id="{3F1E8D04-F391-452E-A247-C44140A53F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4" name="Line 10">
            <a:extLst>
              <a:ext uri="{FF2B5EF4-FFF2-40B4-BE49-F238E27FC236}">
                <a16:creationId xmlns:a16="http://schemas.microsoft.com/office/drawing/2014/main" id="{22B9AED1-8F17-4BB8-90DA-CAD5AD649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5" name="Line 11">
            <a:extLst>
              <a:ext uri="{FF2B5EF4-FFF2-40B4-BE49-F238E27FC236}">
                <a16:creationId xmlns:a16="http://schemas.microsoft.com/office/drawing/2014/main" id="{4C876E64-08DB-4E99-BF8E-E4AA03344C4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6" name="Text Box 12">
            <a:extLst>
              <a:ext uri="{FF2B5EF4-FFF2-40B4-BE49-F238E27FC236}">
                <a16:creationId xmlns:a16="http://schemas.microsoft.com/office/drawing/2014/main" id="{1224F763-CBAB-425D-81A0-563DF392C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A disc at risk</a:t>
            </a:r>
          </a:p>
        </p:txBody>
      </p:sp>
      <p:sp>
        <p:nvSpPr>
          <p:cNvPr id="262157" name="Text Box 13">
            <a:extLst>
              <a:ext uri="{FF2B5EF4-FFF2-40B4-BE49-F238E27FC236}">
                <a16:creationId xmlns:a16="http://schemas.microsoft.com/office/drawing/2014/main" id="{72A8D9F3-0052-43A6-863C-AF6AF193A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5138875"/>
            <a:ext cx="4658391" cy="1169551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Why is such a disc called a </a:t>
            </a:r>
            <a:r>
              <a:rPr lang="en-US" altLang="en-US" sz="1400" dirty="0">
                <a:solidFill>
                  <a:srgbClr val="0000FF"/>
                </a:solidFill>
              </a:rPr>
              <a:t>disc at risk</a:t>
            </a:r>
            <a:r>
              <a:rPr lang="en-US" altLang="en-US" sz="1400" i="1" dirty="0">
                <a:solidFill>
                  <a:srgbClr val="0000FF"/>
                </a:solidFill>
              </a:rPr>
              <a:t>? At risk for </a:t>
            </a:r>
            <a:r>
              <a:rPr lang="en-US" altLang="en-US" sz="1400" dirty="0">
                <a:solidFill>
                  <a:srgbClr val="0000FF"/>
                </a:solidFill>
              </a:rPr>
              <a:t>what</a:t>
            </a:r>
            <a:r>
              <a:rPr lang="en-US" altLang="en-US" sz="1400" i="1" dirty="0">
                <a:solidFill>
                  <a:srgbClr val="0000FF"/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Such discs are at risk for NAION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does a disc at risk look like?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Small, crowded, with little or no physiologic cup</a:t>
            </a:r>
          </a:p>
        </p:txBody>
      </p:sp>
      <p:sp>
        <p:nvSpPr>
          <p:cNvPr id="262158" name="Slide Number Placeholder 1">
            <a:extLst>
              <a:ext uri="{FF2B5EF4-FFF2-40B4-BE49-F238E27FC236}">
                <a16:creationId xmlns:a16="http://schemas.microsoft.com/office/drawing/2014/main" id="{E919B943-5153-4060-9BF7-A74D506A8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BBF3D0F-7CA5-47C5-B8FC-2DC168D7EB3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48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F16A1C4-1C02-4789-9410-189976ECE76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277906546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7" name="Text Box 3">
            <a:extLst>
              <a:ext uri="{FF2B5EF4-FFF2-40B4-BE49-F238E27FC236}">
                <a16:creationId xmlns:a16="http://schemas.microsoft.com/office/drawing/2014/main" id="{40D405BE-FD94-4A3A-968E-988AFF27D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62148" name="Text Box 4">
            <a:extLst>
              <a:ext uri="{FF2B5EF4-FFF2-40B4-BE49-F238E27FC236}">
                <a16:creationId xmlns:a16="http://schemas.microsoft.com/office/drawing/2014/main" id="{C1118CC5-5F3A-4A37-B943-2C7FE69E9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62149" name="Text Box 5">
            <a:extLst>
              <a:ext uri="{FF2B5EF4-FFF2-40B4-BE49-F238E27FC236}">
                <a16:creationId xmlns:a16="http://schemas.microsoft.com/office/drawing/2014/main" id="{68F1A4C6-E960-473E-89E5-C196AFC73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62150" name="Text Box 6">
            <a:extLst>
              <a:ext uri="{FF2B5EF4-FFF2-40B4-BE49-F238E27FC236}">
                <a16:creationId xmlns:a16="http://schemas.microsoft.com/office/drawing/2014/main" id="{2376C7A7-ABE2-4663-8F9F-7586DACD2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62151" name="Text Box 7">
            <a:extLst>
              <a:ext uri="{FF2B5EF4-FFF2-40B4-BE49-F238E27FC236}">
                <a16:creationId xmlns:a16="http://schemas.microsoft.com/office/drawing/2014/main" id="{F6ED1262-9215-4C7C-ACAD-1799DAA41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62152" name="Line 8">
            <a:extLst>
              <a:ext uri="{FF2B5EF4-FFF2-40B4-BE49-F238E27FC236}">
                <a16:creationId xmlns:a16="http://schemas.microsoft.com/office/drawing/2014/main" id="{185FB46E-C943-485A-876B-4E4060E782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3" name="Line 9">
            <a:extLst>
              <a:ext uri="{FF2B5EF4-FFF2-40B4-BE49-F238E27FC236}">
                <a16:creationId xmlns:a16="http://schemas.microsoft.com/office/drawing/2014/main" id="{3F1E8D04-F391-452E-A247-C44140A53F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4" name="Line 10">
            <a:extLst>
              <a:ext uri="{FF2B5EF4-FFF2-40B4-BE49-F238E27FC236}">
                <a16:creationId xmlns:a16="http://schemas.microsoft.com/office/drawing/2014/main" id="{22B9AED1-8F17-4BB8-90DA-CAD5AD649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5" name="Line 11">
            <a:extLst>
              <a:ext uri="{FF2B5EF4-FFF2-40B4-BE49-F238E27FC236}">
                <a16:creationId xmlns:a16="http://schemas.microsoft.com/office/drawing/2014/main" id="{4C876E64-08DB-4E99-BF8E-E4AA03344C4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6" name="Text Box 12">
            <a:extLst>
              <a:ext uri="{FF2B5EF4-FFF2-40B4-BE49-F238E27FC236}">
                <a16:creationId xmlns:a16="http://schemas.microsoft.com/office/drawing/2014/main" id="{1224F763-CBAB-425D-81A0-563DF392C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A disc at risk</a:t>
            </a:r>
          </a:p>
        </p:txBody>
      </p:sp>
      <p:sp>
        <p:nvSpPr>
          <p:cNvPr id="262157" name="Text Box 13">
            <a:extLst>
              <a:ext uri="{FF2B5EF4-FFF2-40B4-BE49-F238E27FC236}">
                <a16:creationId xmlns:a16="http://schemas.microsoft.com/office/drawing/2014/main" id="{72A8D9F3-0052-43A6-863C-AF6AF193A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5138875"/>
            <a:ext cx="4658391" cy="1169551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Why is such a disc called a 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disc at risk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? At risk for 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what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Such discs are at risk for NAION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does a disc at risk look like?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Small, crowded, with little or no physiologic cup</a:t>
            </a:r>
          </a:p>
        </p:txBody>
      </p:sp>
      <p:sp>
        <p:nvSpPr>
          <p:cNvPr id="262158" name="Slide Number Placeholder 1">
            <a:extLst>
              <a:ext uri="{FF2B5EF4-FFF2-40B4-BE49-F238E27FC236}">
                <a16:creationId xmlns:a16="http://schemas.microsoft.com/office/drawing/2014/main" id="{E919B943-5153-4060-9BF7-A74D506A8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BBF3D0F-7CA5-47C5-B8FC-2DC168D7EB3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49</a:t>
            </a:fld>
            <a:endParaRPr lang="en-US" altLang="en-US" sz="1000"/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4FD91257-8E59-49CF-A50E-9B9E597EA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5648" y="4509127"/>
            <a:ext cx="5300663" cy="138499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should you do if the appearance of the ONH in the fellow eye is not that of a disc at risk?</a:t>
            </a:r>
            <a:endParaRPr lang="en-US" altLang="en-US" sz="1400" i="1" dirty="0">
              <a:solidFill>
                <a:srgbClr val="FFFF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FF00"/>
                </a:solidFill>
              </a:rPr>
              <a:t>You should question the diagnosis of NAION in the affected eye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FF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FF00"/>
                </a:solidFill>
              </a:rPr>
              <a:t>What diagnosis </a:t>
            </a:r>
            <a:r>
              <a:rPr lang="en-US" altLang="en-US" sz="1400" b="1" dirty="0">
                <a:solidFill>
                  <a:srgbClr val="FFFF00"/>
                </a:solidFill>
              </a:rPr>
              <a:t>must</a:t>
            </a:r>
            <a:r>
              <a:rPr lang="en-US" altLang="en-US" sz="1400" i="1" dirty="0">
                <a:solidFill>
                  <a:srgbClr val="FFFF00"/>
                </a:solidFill>
              </a:rPr>
              <a:t> be considered in such a case?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 err="1">
                <a:solidFill>
                  <a:srgbClr val="FFFF00"/>
                </a:solidFill>
              </a:rPr>
              <a:t>Arteritic</a:t>
            </a:r>
            <a:r>
              <a:rPr lang="en-US" altLang="en-US" sz="1400" dirty="0">
                <a:solidFill>
                  <a:srgbClr val="FFFF00"/>
                </a:solidFill>
              </a:rPr>
              <a:t> AION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A113AEB-54A9-43F5-81DD-F9AEBD403F6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31387751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Text Box 3">
            <a:extLst>
              <a:ext uri="{FF2B5EF4-FFF2-40B4-BE49-F238E27FC236}">
                <a16:creationId xmlns:a16="http://schemas.microsoft.com/office/drawing/2014/main" id="{91A90C9B-6260-4DD7-83DC-E5688703B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12292" name="Text Box 4">
            <a:extLst>
              <a:ext uri="{FF2B5EF4-FFF2-40B4-BE49-F238E27FC236}">
                <a16:creationId xmlns:a16="http://schemas.microsoft.com/office/drawing/2014/main" id="{33EB3A5D-0784-4262-B73E-11249F3E2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12293" name="Text Box 5">
            <a:extLst>
              <a:ext uri="{FF2B5EF4-FFF2-40B4-BE49-F238E27FC236}">
                <a16:creationId xmlns:a16="http://schemas.microsoft.com/office/drawing/2014/main" id="{68C4E1A0-9A56-49D4-AFD4-EA45C95BD0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12294" name="Line 6">
            <a:extLst>
              <a:ext uri="{FF2B5EF4-FFF2-40B4-BE49-F238E27FC236}">
                <a16:creationId xmlns:a16="http://schemas.microsoft.com/office/drawing/2014/main" id="{2706395A-89A3-41B5-911C-17F55D73E0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5" name="Line 7">
            <a:extLst>
              <a:ext uri="{FF2B5EF4-FFF2-40B4-BE49-F238E27FC236}">
                <a16:creationId xmlns:a16="http://schemas.microsoft.com/office/drawing/2014/main" id="{E8F941C6-87CD-411F-9AB4-0A1FE4E661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6" name="Line 8">
            <a:extLst>
              <a:ext uri="{FF2B5EF4-FFF2-40B4-BE49-F238E27FC236}">
                <a16:creationId xmlns:a16="http://schemas.microsoft.com/office/drawing/2014/main" id="{F636FFD3-8BD7-43C0-9566-CEF5D8A1E0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7" name="Line 9">
            <a:extLst>
              <a:ext uri="{FF2B5EF4-FFF2-40B4-BE49-F238E27FC236}">
                <a16:creationId xmlns:a16="http://schemas.microsoft.com/office/drawing/2014/main" id="{80AF6FAB-AEF2-4E53-8212-7308BBC2496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8" name="Text Box 10">
            <a:extLst>
              <a:ext uri="{FF2B5EF4-FFF2-40B4-BE49-F238E27FC236}">
                <a16:creationId xmlns:a16="http://schemas.microsoft.com/office/drawing/2014/main" id="{57DCCA6D-B947-42B8-A494-2C79F7671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12299" name="Text Box 11">
            <a:extLst>
              <a:ext uri="{FF2B5EF4-FFF2-40B4-BE49-F238E27FC236}">
                <a16:creationId xmlns:a16="http://schemas.microsoft.com/office/drawing/2014/main" id="{BADBA4EF-138A-4584-97DB-E223575D7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12300" name="Line 13">
            <a:extLst>
              <a:ext uri="{FF2B5EF4-FFF2-40B4-BE49-F238E27FC236}">
                <a16:creationId xmlns:a16="http://schemas.microsoft.com/office/drawing/2014/main" id="{BBB25D91-978C-4F73-8D98-CC3117E829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" name="Line 14">
            <a:extLst>
              <a:ext uri="{FF2B5EF4-FFF2-40B4-BE49-F238E27FC236}">
                <a16:creationId xmlns:a16="http://schemas.microsoft.com/office/drawing/2014/main" id="{BE6EB34E-2514-4910-B9BC-FD66BA2598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2" name="Slide Number Placeholder 1">
            <a:extLst>
              <a:ext uri="{FF2B5EF4-FFF2-40B4-BE49-F238E27FC236}">
                <a16:creationId xmlns:a16="http://schemas.microsoft.com/office/drawing/2014/main" id="{ACE23012-F8F8-47EC-906F-E13230F227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85B33E6-1EA9-4334-8A72-30B2E5E693F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5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B41F239-03BB-411C-9580-7003A93293E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7" name="Text Box 3">
            <a:extLst>
              <a:ext uri="{FF2B5EF4-FFF2-40B4-BE49-F238E27FC236}">
                <a16:creationId xmlns:a16="http://schemas.microsoft.com/office/drawing/2014/main" id="{40D405BE-FD94-4A3A-968E-988AFF27D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62148" name="Text Box 4">
            <a:extLst>
              <a:ext uri="{FF2B5EF4-FFF2-40B4-BE49-F238E27FC236}">
                <a16:creationId xmlns:a16="http://schemas.microsoft.com/office/drawing/2014/main" id="{C1118CC5-5F3A-4A37-B943-2C7FE69E9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62149" name="Text Box 5">
            <a:extLst>
              <a:ext uri="{FF2B5EF4-FFF2-40B4-BE49-F238E27FC236}">
                <a16:creationId xmlns:a16="http://schemas.microsoft.com/office/drawing/2014/main" id="{68F1A4C6-E960-473E-89E5-C196AFC73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62150" name="Text Box 6">
            <a:extLst>
              <a:ext uri="{FF2B5EF4-FFF2-40B4-BE49-F238E27FC236}">
                <a16:creationId xmlns:a16="http://schemas.microsoft.com/office/drawing/2014/main" id="{2376C7A7-ABE2-4663-8F9F-7586DACD2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62151" name="Text Box 7">
            <a:extLst>
              <a:ext uri="{FF2B5EF4-FFF2-40B4-BE49-F238E27FC236}">
                <a16:creationId xmlns:a16="http://schemas.microsoft.com/office/drawing/2014/main" id="{F6ED1262-9215-4C7C-ACAD-1799DAA41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62152" name="Line 8">
            <a:extLst>
              <a:ext uri="{FF2B5EF4-FFF2-40B4-BE49-F238E27FC236}">
                <a16:creationId xmlns:a16="http://schemas.microsoft.com/office/drawing/2014/main" id="{185FB46E-C943-485A-876B-4E4060E782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3" name="Line 9">
            <a:extLst>
              <a:ext uri="{FF2B5EF4-FFF2-40B4-BE49-F238E27FC236}">
                <a16:creationId xmlns:a16="http://schemas.microsoft.com/office/drawing/2014/main" id="{3F1E8D04-F391-452E-A247-C44140A53F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4" name="Line 10">
            <a:extLst>
              <a:ext uri="{FF2B5EF4-FFF2-40B4-BE49-F238E27FC236}">
                <a16:creationId xmlns:a16="http://schemas.microsoft.com/office/drawing/2014/main" id="{22B9AED1-8F17-4BB8-90DA-CAD5AD649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5" name="Line 11">
            <a:extLst>
              <a:ext uri="{FF2B5EF4-FFF2-40B4-BE49-F238E27FC236}">
                <a16:creationId xmlns:a16="http://schemas.microsoft.com/office/drawing/2014/main" id="{4C876E64-08DB-4E99-BF8E-E4AA03344C4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6" name="Text Box 12">
            <a:extLst>
              <a:ext uri="{FF2B5EF4-FFF2-40B4-BE49-F238E27FC236}">
                <a16:creationId xmlns:a16="http://schemas.microsoft.com/office/drawing/2014/main" id="{1224F763-CBAB-425D-81A0-563DF392C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A disc at risk</a:t>
            </a:r>
          </a:p>
        </p:txBody>
      </p:sp>
      <p:sp>
        <p:nvSpPr>
          <p:cNvPr id="262157" name="Text Box 13">
            <a:extLst>
              <a:ext uri="{FF2B5EF4-FFF2-40B4-BE49-F238E27FC236}">
                <a16:creationId xmlns:a16="http://schemas.microsoft.com/office/drawing/2014/main" id="{72A8D9F3-0052-43A6-863C-AF6AF193A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5138875"/>
            <a:ext cx="4658391" cy="1169551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Why is such a disc called a 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disc at risk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? At risk for 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what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Such discs are at risk for NAION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does a disc at risk look like?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Small, crowded, with little or no physiologic cup</a:t>
            </a:r>
          </a:p>
        </p:txBody>
      </p:sp>
      <p:sp>
        <p:nvSpPr>
          <p:cNvPr id="262158" name="Slide Number Placeholder 1">
            <a:extLst>
              <a:ext uri="{FF2B5EF4-FFF2-40B4-BE49-F238E27FC236}">
                <a16:creationId xmlns:a16="http://schemas.microsoft.com/office/drawing/2014/main" id="{E919B943-5153-4060-9BF7-A74D506A8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BBF3D0F-7CA5-47C5-B8FC-2DC168D7EB3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50</a:t>
            </a:fld>
            <a:endParaRPr lang="en-US" altLang="en-US" sz="1000"/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4FD91257-8E59-49CF-A50E-9B9E597EA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5648" y="4509127"/>
            <a:ext cx="5300663" cy="138499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should you do if the appearance of the ONH in the fellow eye is not that of a disc at risk?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You should question the diagnosis of NAION in the affected eye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FF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FF00"/>
                </a:solidFill>
              </a:rPr>
              <a:t>What diagnosis </a:t>
            </a:r>
            <a:r>
              <a:rPr lang="en-US" altLang="en-US" sz="1400" b="1" dirty="0">
                <a:solidFill>
                  <a:srgbClr val="FFFF00"/>
                </a:solidFill>
              </a:rPr>
              <a:t>must</a:t>
            </a:r>
            <a:r>
              <a:rPr lang="en-US" altLang="en-US" sz="1400" i="1" dirty="0">
                <a:solidFill>
                  <a:srgbClr val="FFFF00"/>
                </a:solidFill>
              </a:rPr>
              <a:t> be considered in such a case?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 err="1">
                <a:solidFill>
                  <a:srgbClr val="FFFF00"/>
                </a:solidFill>
              </a:rPr>
              <a:t>Arteritic</a:t>
            </a:r>
            <a:r>
              <a:rPr lang="en-US" altLang="en-US" sz="1400" dirty="0">
                <a:solidFill>
                  <a:srgbClr val="FFFF00"/>
                </a:solidFill>
              </a:rPr>
              <a:t> AION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F49D69A-832F-4E04-9323-E1E2FFF697A1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44045245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7" name="Text Box 3">
            <a:extLst>
              <a:ext uri="{FF2B5EF4-FFF2-40B4-BE49-F238E27FC236}">
                <a16:creationId xmlns:a16="http://schemas.microsoft.com/office/drawing/2014/main" id="{40D405BE-FD94-4A3A-968E-988AFF27D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62148" name="Text Box 4">
            <a:extLst>
              <a:ext uri="{FF2B5EF4-FFF2-40B4-BE49-F238E27FC236}">
                <a16:creationId xmlns:a16="http://schemas.microsoft.com/office/drawing/2014/main" id="{C1118CC5-5F3A-4A37-B943-2C7FE69E9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62149" name="Text Box 5">
            <a:extLst>
              <a:ext uri="{FF2B5EF4-FFF2-40B4-BE49-F238E27FC236}">
                <a16:creationId xmlns:a16="http://schemas.microsoft.com/office/drawing/2014/main" id="{68F1A4C6-E960-473E-89E5-C196AFC73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62150" name="Text Box 6">
            <a:extLst>
              <a:ext uri="{FF2B5EF4-FFF2-40B4-BE49-F238E27FC236}">
                <a16:creationId xmlns:a16="http://schemas.microsoft.com/office/drawing/2014/main" id="{2376C7A7-ABE2-4663-8F9F-7586DACD2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62151" name="Text Box 7">
            <a:extLst>
              <a:ext uri="{FF2B5EF4-FFF2-40B4-BE49-F238E27FC236}">
                <a16:creationId xmlns:a16="http://schemas.microsoft.com/office/drawing/2014/main" id="{F6ED1262-9215-4C7C-ACAD-1799DAA41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62152" name="Line 8">
            <a:extLst>
              <a:ext uri="{FF2B5EF4-FFF2-40B4-BE49-F238E27FC236}">
                <a16:creationId xmlns:a16="http://schemas.microsoft.com/office/drawing/2014/main" id="{185FB46E-C943-485A-876B-4E4060E782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3" name="Line 9">
            <a:extLst>
              <a:ext uri="{FF2B5EF4-FFF2-40B4-BE49-F238E27FC236}">
                <a16:creationId xmlns:a16="http://schemas.microsoft.com/office/drawing/2014/main" id="{3F1E8D04-F391-452E-A247-C44140A53F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4" name="Line 10">
            <a:extLst>
              <a:ext uri="{FF2B5EF4-FFF2-40B4-BE49-F238E27FC236}">
                <a16:creationId xmlns:a16="http://schemas.microsoft.com/office/drawing/2014/main" id="{22B9AED1-8F17-4BB8-90DA-CAD5AD649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5" name="Line 11">
            <a:extLst>
              <a:ext uri="{FF2B5EF4-FFF2-40B4-BE49-F238E27FC236}">
                <a16:creationId xmlns:a16="http://schemas.microsoft.com/office/drawing/2014/main" id="{4C876E64-08DB-4E99-BF8E-E4AA03344C4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6" name="Text Box 12">
            <a:extLst>
              <a:ext uri="{FF2B5EF4-FFF2-40B4-BE49-F238E27FC236}">
                <a16:creationId xmlns:a16="http://schemas.microsoft.com/office/drawing/2014/main" id="{1224F763-CBAB-425D-81A0-563DF392C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A disc at risk</a:t>
            </a:r>
          </a:p>
        </p:txBody>
      </p:sp>
      <p:sp>
        <p:nvSpPr>
          <p:cNvPr id="262157" name="Text Box 13">
            <a:extLst>
              <a:ext uri="{FF2B5EF4-FFF2-40B4-BE49-F238E27FC236}">
                <a16:creationId xmlns:a16="http://schemas.microsoft.com/office/drawing/2014/main" id="{72A8D9F3-0052-43A6-863C-AF6AF193A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5138875"/>
            <a:ext cx="4658391" cy="1169551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Why is such a disc called a 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disc at risk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? At risk for 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what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Such discs are at risk for NAION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does a disc at risk look like?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Small, crowded, with little or no physiologic cup</a:t>
            </a:r>
          </a:p>
        </p:txBody>
      </p:sp>
      <p:sp>
        <p:nvSpPr>
          <p:cNvPr id="262158" name="Slide Number Placeholder 1">
            <a:extLst>
              <a:ext uri="{FF2B5EF4-FFF2-40B4-BE49-F238E27FC236}">
                <a16:creationId xmlns:a16="http://schemas.microsoft.com/office/drawing/2014/main" id="{E919B943-5153-4060-9BF7-A74D506A8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BBF3D0F-7CA5-47C5-B8FC-2DC168D7EB3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51</a:t>
            </a:fld>
            <a:endParaRPr lang="en-US" altLang="en-US" sz="1000"/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4FD91257-8E59-49CF-A50E-9B9E597EA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5648" y="4509127"/>
            <a:ext cx="5300663" cy="138499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should you do if the appearance of the ONH in the fellow eye is not that of a disc at risk?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You should question the diagnosis of NAION in the affected eye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diagnosis </a:t>
            </a:r>
            <a:r>
              <a:rPr lang="en-US" altLang="en-US" sz="1400" b="1" dirty="0">
                <a:solidFill>
                  <a:srgbClr val="0000FF"/>
                </a:solidFill>
              </a:rPr>
              <a:t>must</a:t>
            </a:r>
            <a:r>
              <a:rPr lang="en-US" altLang="en-US" sz="1400" i="1" dirty="0">
                <a:solidFill>
                  <a:srgbClr val="0000FF"/>
                </a:solidFill>
              </a:rPr>
              <a:t> be considered in such a case?</a:t>
            </a:r>
            <a:endParaRPr lang="en-US" altLang="en-US" sz="1400" i="1" dirty="0">
              <a:solidFill>
                <a:srgbClr val="FFFF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 err="1">
                <a:solidFill>
                  <a:srgbClr val="FFFF00"/>
                </a:solidFill>
              </a:rPr>
              <a:t>Arteritic</a:t>
            </a:r>
            <a:r>
              <a:rPr lang="en-US" altLang="en-US" sz="1400" dirty="0">
                <a:solidFill>
                  <a:srgbClr val="FFFF00"/>
                </a:solidFill>
              </a:rPr>
              <a:t> AION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57BCF96-0844-4006-9632-D80FCB4CACF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318887874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7" name="Text Box 3">
            <a:extLst>
              <a:ext uri="{FF2B5EF4-FFF2-40B4-BE49-F238E27FC236}">
                <a16:creationId xmlns:a16="http://schemas.microsoft.com/office/drawing/2014/main" id="{40D405BE-FD94-4A3A-968E-988AFF27D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62148" name="Text Box 4">
            <a:extLst>
              <a:ext uri="{FF2B5EF4-FFF2-40B4-BE49-F238E27FC236}">
                <a16:creationId xmlns:a16="http://schemas.microsoft.com/office/drawing/2014/main" id="{C1118CC5-5F3A-4A37-B943-2C7FE69E9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62149" name="Text Box 5">
            <a:extLst>
              <a:ext uri="{FF2B5EF4-FFF2-40B4-BE49-F238E27FC236}">
                <a16:creationId xmlns:a16="http://schemas.microsoft.com/office/drawing/2014/main" id="{68F1A4C6-E960-473E-89E5-C196AFC73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262150" name="Text Box 6">
            <a:extLst>
              <a:ext uri="{FF2B5EF4-FFF2-40B4-BE49-F238E27FC236}">
                <a16:creationId xmlns:a16="http://schemas.microsoft.com/office/drawing/2014/main" id="{2376C7A7-ABE2-4663-8F9F-7586DACD2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62151" name="Text Box 7">
            <a:extLst>
              <a:ext uri="{FF2B5EF4-FFF2-40B4-BE49-F238E27FC236}">
                <a16:creationId xmlns:a16="http://schemas.microsoft.com/office/drawing/2014/main" id="{F6ED1262-9215-4C7C-ACAD-1799DAA41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(PION)</a:t>
            </a:r>
          </a:p>
        </p:txBody>
      </p:sp>
      <p:sp>
        <p:nvSpPr>
          <p:cNvPr id="262152" name="Line 8">
            <a:extLst>
              <a:ext uri="{FF2B5EF4-FFF2-40B4-BE49-F238E27FC236}">
                <a16:creationId xmlns:a16="http://schemas.microsoft.com/office/drawing/2014/main" id="{185FB46E-C943-485A-876B-4E4060E782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3" name="Line 9">
            <a:extLst>
              <a:ext uri="{FF2B5EF4-FFF2-40B4-BE49-F238E27FC236}">
                <a16:creationId xmlns:a16="http://schemas.microsoft.com/office/drawing/2014/main" id="{3F1E8D04-F391-452E-A247-C44140A53F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4" name="Line 10">
            <a:extLst>
              <a:ext uri="{FF2B5EF4-FFF2-40B4-BE49-F238E27FC236}">
                <a16:creationId xmlns:a16="http://schemas.microsoft.com/office/drawing/2014/main" id="{22B9AED1-8F17-4BB8-90DA-CAD5AD649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5" name="Line 11">
            <a:extLst>
              <a:ext uri="{FF2B5EF4-FFF2-40B4-BE49-F238E27FC236}">
                <a16:creationId xmlns:a16="http://schemas.microsoft.com/office/drawing/2014/main" id="{4C876E64-08DB-4E99-BF8E-E4AA03344C4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6" name="Text Box 12">
            <a:extLst>
              <a:ext uri="{FF2B5EF4-FFF2-40B4-BE49-F238E27FC236}">
                <a16:creationId xmlns:a16="http://schemas.microsoft.com/office/drawing/2014/main" id="{1224F763-CBAB-425D-81A0-563DF392C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1800"/>
            <a:ext cx="4663456" cy="3785652"/>
          </a:xfrm>
          <a:prstGeom prst="rect">
            <a:avLst/>
          </a:prstGeom>
          <a:solidFill>
            <a:srgbClr val="99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Who is the classic NAION patient?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65000"/>
                  </a:schemeClr>
                </a:solidFill>
              </a:rPr>
              <a:t>vasculopath</a:t>
            </a: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, age 50+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is the classic complaint?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Painless vision loss upon awakening from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uneventful night’s sleep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Formal visual field testing is likely to reveal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An altitudinal defect, usually the inferior field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affected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Disc edema, perhaps sectoral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endParaRPr lang="en-US" altLang="en-US" sz="16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What will DFE of the fellow eye reveal?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600" b="1" dirty="0">
                <a:solidFill>
                  <a:srgbClr val="0000FF"/>
                </a:solidFill>
              </a:rPr>
              <a:t>A disc at risk</a:t>
            </a:r>
          </a:p>
        </p:txBody>
      </p:sp>
      <p:sp>
        <p:nvSpPr>
          <p:cNvPr id="262157" name="Text Box 13">
            <a:extLst>
              <a:ext uri="{FF2B5EF4-FFF2-40B4-BE49-F238E27FC236}">
                <a16:creationId xmlns:a16="http://schemas.microsoft.com/office/drawing/2014/main" id="{72A8D9F3-0052-43A6-863C-AF6AF193A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5138875"/>
            <a:ext cx="4658391" cy="1169551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Why is such a disc called a 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disc at risk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? At risk for 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what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Such discs are at risk for NAION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i="1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does a disc at risk look like?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Small, crowded, with little or no physiologic cup</a:t>
            </a:r>
          </a:p>
        </p:txBody>
      </p:sp>
      <p:sp>
        <p:nvSpPr>
          <p:cNvPr id="262158" name="Slide Number Placeholder 1">
            <a:extLst>
              <a:ext uri="{FF2B5EF4-FFF2-40B4-BE49-F238E27FC236}">
                <a16:creationId xmlns:a16="http://schemas.microsoft.com/office/drawing/2014/main" id="{E919B943-5153-4060-9BF7-A74D506A8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BBF3D0F-7CA5-47C5-B8FC-2DC168D7EB3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52</a:t>
            </a:fld>
            <a:endParaRPr lang="en-US" altLang="en-US" sz="1000"/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4FD91257-8E59-49CF-A50E-9B9E597EA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5648" y="4509127"/>
            <a:ext cx="5300663" cy="138499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should you do if the appearance of the ONH in the fellow eye is not that of a disc at risk?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You should question the diagnosis of NAION in the affected eye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diagnosis </a:t>
            </a:r>
            <a:r>
              <a:rPr lang="en-US" altLang="en-US" sz="1400" b="1" dirty="0">
                <a:solidFill>
                  <a:srgbClr val="0000FF"/>
                </a:solidFill>
              </a:rPr>
              <a:t>must</a:t>
            </a:r>
            <a:r>
              <a:rPr lang="en-US" altLang="en-US" sz="1400" i="1" dirty="0">
                <a:solidFill>
                  <a:srgbClr val="0000FF"/>
                </a:solidFill>
              </a:rPr>
              <a:t> be considered in such a case?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 err="1">
                <a:solidFill>
                  <a:srgbClr val="0000FF"/>
                </a:solidFill>
              </a:rPr>
              <a:t>Arteritic</a:t>
            </a:r>
            <a:r>
              <a:rPr lang="en-US" altLang="en-US" sz="1400" dirty="0">
                <a:solidFill>
                  <a:srgbClr val="0000FF"/>
                </a:solidFill>
              </a:rPr>
              <a:t> AION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FFD1B18-9EE6-40BB-BB8C-7FB65DC49FC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315075823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7" name="Text Box 3">
            <a:extLst>
              <a:ext uri="{FF2B5EF4-FFF2-40B4-BE49-F238E27FC236}">
                <a16:creationId xmlns:a16="http://schemas.microsoft.com/office/drawing/2014/main" id="{6159FF20-8999-4609-8FF4-8319727214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72388" name="Text Box 4">
            <a:extLst>
              <a:ext uri="{FF2B5EF4-FFF2-40B4-BE49-F238E27FC236}">
                <a16:creationId xmlns:a16="http://schemas.microsoft.com/office/drawing/2014/main" id="{8591595A-F8FD-4DC5-9C08-7CE0A388A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72389" name="Text Box 5">
            <a:extLst>
              <a:ext uri="{FF2B5EF4-FFF2-40B4-BE49-F238E27FC236}">
                <a16:creationId xmlns:a16="http://schemas.microsoft.com/office/drawing/2014/main" id="{F02B83B1-5439-4C11-8531-6B8439883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72390" name="Text Box 6">
            <a:extLst>
              <a:ext uri="{FF2B5EF4-FFF2-40B4-BE49-F238E27FC236}">
                <a16:creationId xmlns:a16="http://schemas.microsoft.com/office/drawing/2014/main" id="{4D51EA9C-9EDD-4311-AD73-08A556CB9E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72391" name="Text Box 7">
            <a:extLst>
              <a:ext uri="{FF2B5EF4-FFF2-40B4-BE49-F238E27FC236}">
                <a16:creationId xmlns:a16="http://schemas.microsoft.com/office/drawing/2014/main" id="{C69F9E74-AA8A-425B-889C-A3DAFE451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72392" name="Line 8">
            <a:extLst>
              <a:ext uri="{FF2B5EF4-FFF2-40B4-BE49-F238E27FC236}">
                <a16:creationId xmlns:a16="http://schemas.microsoft.com/office/drawing/2014/main" id="{92D7FB08-7F59-4262-A187-AE5E599EF2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2393" name="Line 9">
            <a:extLst>
              <a:ext uri="{FF2B5EF4-FFF2-40B4-BE49-F238E27FC236}">
                <a16:creationId xmlns:a16="http://schemas.microsoft.com/office/drawing/2014/main" id="{2FB2BF5E-5B16-4782-BCE8-01764521BD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2394" name="Line 10">
            <a:extLst>
              <a:ext uri="{FF2B5EF4-FFF2-40B4-BE49-F238E27FC236}">
                <a16:creationId xmlns:a16="http://schemas.microsoft.com/office/drawing/2014/main" id="{E38C3B0A-82A7-4F83-BD25-CA6E0EF91C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72395" name="Line 11">
            <a:extLst>
              <a:ext uri="{FF2B5EF4-FFF2-40B4-BE49-F238E27FC236}">
                <a16:creationId xmlns:a16="http://schemas.microsoft.com/office/drawing/2014/main" id="{29D0E402-9A82-4BD1-B011-2CA5180F69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2396" name="Text Box 14">
            <a:extLst>
              <a:ext uri="{FF2B5EF4-FFF2-40B4-BE49-F238E27FC236}">
                <a16:creationId xmlns:a16="http://schemas.microsoft.com/office/drawing/2014/main" id="{EEAB5E7A-B282-448C-B9E6-185D0F864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916488"/>
            <a:ext cx="7285038" cy="1636712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natural course of NAION?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CCFF"/>
                </a:solidFill>
              </a:rPr>
              <a:t>For most (~2/3) patients, visual acuity/field deficits remain stable. About 1/4 will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CCFF"/>
                </a:solidFill>
              </a:rPr>
              <a:t>experience a modest improvement, and the rest a modest worsening—usually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CCFF"/>
                </a:solidFill>
              </a:rPr>
              <a:t>over the following 6 weeks or so.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FFCC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CCFF"/>
                </a:solidFill>
              </a:rPr>
              <a:t>What is the risk of NAION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CCFF"/>
                </a:solidFill>
              </a:rPr>
              <a:t>Five-year risk is about 20%.</a:t>
            </a:r>
          </a:p>
        </p:txBody>
      </p:sp>
      <p:sp>
        <p:nvSpPr>
          <p:cNvPr id="272397" name="Slide Number Placeholder 1">
            <a:extLst>
              <a:ext uri="{FF2B5EF4-FFF2-40B4-BE49-F238E27FC236}">
                <a16:creationId xmlns:a16="http://schemas.microsoft.com/office/drawing/2014/main" id="{DF50B35A-5017-4959-9A3F-CF6102E376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C635D64-08B0-4B3E-BA59-1C04C5A390B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53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B8E3B22-99B0-41F4-9093-0157BD40BF8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5" name="Text Box 3">
            <a:extLst>
              <a:ext uri="{FF2B5EF4-FFF2-40B4-BE49-F238E27FC236}">
                <a16:creationId xmlns:a16="http://schemas.microsoft.com/office/drawing/2014/main" id="{4ADBE14C-BF05-49C8-969C-6BCE7C834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74436" name="Text Box 4">
            <a:extLst>
              <a:ext uri="{FF2B5EF4-FFF2-40B4-BE49-F238E27FC236}">
                <a16:creationId xmlns:a16="http://schemas.microsoft.com/office/drawing/2014/main" id="{9A0D56D4-4091-42BF-9E0C-9431D50A5E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74437" name="Text Box 5">
            <a:extLst>
              <a:ext uri="{FF2B5EF4-FFF2-40B4-BE49-F238E27FC236}">
                <a16:creationId xmlns:a16="http://schemas.microsoft.com/office/drawing/2014/main" id="{F2E19F0E-22B6-4032-BAE8-1583C51903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74438" name="Text Box 6">
            <a:extLst>
              <a:ext uri="{FF2B5EF4-FFF2-40B4-BE49-F238E27FC236}">
                <a16:creationId xmlns:a16="http://schemas.microsoft.com/office/drawing/2014/main" id="{2FECD91F-1FAA-4F8D-B360-84C23CC5E8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74439" name="Text Box 7">
            <a:extLst>
              <a:ext uri="{FF2B5EF4-FFF2-40B4-BE49-F238E27FC236}">
                <a16:creationId xmlns:a16="http://schemas.microsoft.com/office/drawing/2014/main" id="{E1E60A80-2741-4CCF-A3AB-4BA494BBF4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74440" name="Line 8">
            <a:extLst>
              <a:ext uri="{FF2B5EF4-FFF2-40B4-BE49-F238E27FC236}">
                <a16:creationId xmlns:a16="http://schemas.microsoft.com/office/drawing/2014/main" id="{F6BD0707-FF9D-4302-8396-EF403948BF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74441" name="Line 9">
            <a:extLst>
              <a:ext uri="{FF2B5EF4-FFF2-40B4-BE49-F238E27FC236}">
                <a16:creationId xmlns:a16="http://schemas.microsoft.com/office/drawing/2014/main" id="{929479C5-8798-4A5D-BF05-3820F1466D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4442" name="Line 10">
            <a:extLst>
              <a:ext uri="{FF2B5EF4-FFF2-40B4-BE49-F238E27FC236}">
                <a16:creationId xmlns:a16="http://schemas.microsoft.com/office/drawing/2014/main" id="{2DAC42F7-D7B6-43AC-A38B-569B8AB610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74443" name="Line 11">
            <a:extLst>
              <a:ext uri="{FF2B5EF4-FFF2-40B4-BE49-F238E27FC236}">
                <a16:creationId xmlns:a16="http://schemas.microsoft.com/office/drawing/2014/main" id="{D1FE15B1-1EBE-481F-8E5C-7AF97F06754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74444" name="Text Box 12">
            <a:extLst>
              <a:ext uri="{FF2B5EF4-FFF2-40B4-BE49-F238E27FC236}">
                <a16:creationId xmlns:a16="http://schemas.microsoft.com/office/drawing/2014/main" id="{E99416FD-E342-47F5-85D1-281F93037B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916488"/>
            <a:ext cx="7285038" cy="1636712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natural course of NAION?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For most (~2/3) patients, visual acuity/field deficits remain stable. About 1/4 will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experience a modest improvement, and the rest a modest worsening—usually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over the following 6 weeks or so.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FFCCFF"/>
                </a:solidFill>
              </a:rPr>
              <a:t>What is the risk of NAION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CCFF"/>
                </a:solidFill>
              </a:rPr>
              <a:t>Five-year risk is about 20%.</a:t>
            </a:r>
          </a:p>
        </p:txBody>
      </p:sp>
      <p:sp>
        <p:nvSpPr>
          <p:cNvPr id="274445" name="Slide Number Placeholder 1">
            <a:extLst>
              <a:ext uri="{FF2B5EF4-FFF2-40B4-BE49-F238E27FC236}">
                <a16:creationId xmlns:a16="http://schemas.microsoft.com/office/drawing/2014/main" id="{C6EC2C98-90C7-4994-8114-BA9C52A7B3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C4AF296-D6C6-402B-B05F-BEB32BC5570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54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F59F17E-42A7-44B5-A8FC-F56232A0046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3" name="Text Box 3">
            <a:extLst>
              <a:ext uri="{FF2B5EF4-FFF2-40B4-BE49-F238E27FC236}">
                <a16:creationId xmlns:a16="http://schemas.microsoft.com/office/drawing/2014/main" id="{F04BCC4B-62DB-44BA-B3AE-F48AEFE32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76484" name="Text Box 4">
            <a:extLst>
              <a:ext uri="{FF2B5EF4-FFF2-40B4-BE49-F238E27FC236}">
                <a16:creationId xmlns:a16="http://schemas.microsoft.com/office/drawing/2014/main" id="{0A6B166B-99AF-4349-8737-52C69DC229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76485" name="Text Box 5">
            <a:extLst>
              <a:ext uri="{FF2B5EF4-FFF2-40B4-BE49-F238E27FC236}">
                <a16:creationId xmlns:a16="http://schemas.microsoft.com/office/drawing/2014/main" id="{7EE15155-9975-4351-933F-3A1CFE198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76486" name="Text Box 6">
            <a:extLst>
              <a:ext uri="{FF2B5EF4-FFF2-40B4-BE49-F238E27FC236}">
                <a16:creationId xmlns:a16="http://schemas.microsoft.com/office/drawing/2014/main" id="{3451B7A3-5615-467D-A20B-36AF973D83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76487" name="Text Box 7">
            <a:extLst>
              <a:ext uri="{FF2B5EF4-FFF2-40B4-BE49-F238E27FC236}">
                <a16:creationId xmlns:a16="http://schemas.microsoft.com/office/drawing/2014/main" id="{F3E8624B-30A7-479A-9897-1E4AE5CB1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76488" name="Line 8">
            <a:extLst>
              <a:ext uri="{FF2B5EF4-FFF2-40B4-BE49-F238E27FC236}">
                <a16:creationId xmlns:a16="http://schemas.microsoft.com/office/drawing/2014/main" id="{5B06B3E8-7380-4A12-B6E7-D45243C91F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489" name="Line 9">
            <a:extLst>
              <a:ext uri="{FF2B5EF4-FFF2-40B4-BE49-F238E27FC236}">
                <a16:creationId xmlns:a16="http://schemas.microsoft.com/office/drawing/2014/main" id="{280F2142-2800-4F0C-80E9-EB68C6BC14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490" name="Line 10">
            <a:extLst>
              <a:ext uri="{FF2B5EF4-FFF2-40B4-BE49-F238E27FC236}">
                <a16:creationId xmlns:a16="http://schemas.microsoft.com/office/drawing/2014/main" id="{FAF5AC46-7EB6-447D-BB2D-25995CEE82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491" name="Line 11">
            <a:extLst>
              <a:ext uri="{FF2B5EF4-FFF2-40B4-BE49-F238E27FC236}">
                <a16:creationId xmlns:a16="http://schemas.microsoft.com/office/drawing/2014/main" id="{ED414A46-D5C9-464B-ABED-A79E58EBC26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492" name="Text Box 12">
            <a:extLst>
              <a:ext uri="{FF2B5EF4-FFF2-40B4-BE49-F238E27FC236}">
                <a16:creationId xmlns:a16="http://schemas.microsoft.com/office/drawing/2014/main" id="{17769ABE-0F26-4E22-BE20-20A68B188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916488"/>
            <a:ext cx="7285038" cy="1636712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natural course of NAION?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For most (~2/3) patients, visual acuity/field deficits remain stable. About 1/4 will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experience a modest improvement, and the rest a modest worsening—usually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over the following 6 weeks or so.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risk of NAION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FFCCFF"/>
                </a:solidFill>
              </a:rPr>
              <a:t>Five-year risk is about 20%.</a:t>
            </a:r>
          </a:p>
        </p:txBody>
      </p:sp>
      <p:sp>
        <p:nvSpPr>
          <p:cNvPr id="276493" name="Slide Number Placeholder 1">
            <a:extLst>
              <a:ext uri="{FF2B5EF4-FFF2-40B4-BE49-F238E27FC236}">
                <a16:creationId xmlns:a16="http://schemas.microsoft.com/office/drawing/2014/main" id="{D501F77F-115B-4F3E-BBDF-F4DC5A517B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A427478-301F-488A-8B32-A319FAE29F3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55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DA8CFB8-AD75-4DB6-B669-BF462189B8C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1" name="Text Box 3">
            <a:extLst>
              <a:ext uri="{FF2B5EF4-FFF2-40B4-BE49-F238E27FC236}">
                <a16:creationId xmlns:a16="http://schemas.microsoft.com/office/drawing/2014/main" id="{30A9A8C6-CF45-46AC-BE96-CBA49FB483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78532" name="Text Box 4">
            <a:extLst>
              <a:ext uri="{FF2B5EF4-FFF2-40B4-BE49-F238E27FC236}">
                <a16:creationId xmlns:a16="http://schemas.microsoft.com/office/drawing/2014/main" id="{E9F20F83-9EA8-43D2-9E90-DC3167C2AB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78533" name="Text Box 5">
            <a:extLst>
              <a:ext uri="{FF2B5EF4-FFF2-40B4-BE49-F238E27FC236}">
                <a16:creationId xmlns:a16="http://schemas.microsoft.com/office/drawing/2014/main" id="{D721C3A3-53BA-4C98-BA81-6FD3F3562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78534" name="Text Box 6">
            <a:extLst>
              <a:ext uri="{FF2B5EF4-FFF2-40B4-BE49-F238E27FC236}">
                <a16:creationId xmlns:a16="http://schemas.microsoft.com/office/drawing/2014/main" id="{53860271-CC28-4A94-A33C-515445DD4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78535" name="Text Box 7">
            <a:extLst>
              <a:ext uri="{FF2B5EF4-FFF2-40B4-BE49-F238E27FC236}">
                <a16:creationId xmlns:a16="http://schemas.microsoft.com/office/drawing/2014/main" id="{280CE3F4-0611-4D8B-A557-15FA063CF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78536" name="Line 8">
            <a:extLst>
              <a:ext uri="{FF2B5EF4-FFF2-40B4-BE49-F238E27FC236}">
                <a16:creationId xmlns:a16="http://schemas.microsoft.com/office/drawing/2014/main" id="{0AFFCB34-7DFD-41AB-9CAF-0203647C1B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78537" name="Line 9">
            <a:extLst>
              <a:ext uri="{FF2B5EF4-FFF2-40B4-BE49-F238E27FC236}">
                <a16:creationId xmlns:a16="http://schemas.microsoft.com/office/drawing/2014/main" id="{062E6E9E-195C-4DA7-89BF-9DBE9090B2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8538" name="Line 10">
            <a:extLst>
              <a:ext uri="{FF2B5EF4-FFF2-40B4-BE49-F238E27FC236}">
                <a16:creationId xmlns:a16="http://schemas.microsoft.com/office/drawing/2014/main" id="{A79AAA38-5A25-4AEF-931F-CC9CC6F178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78539" name="Line 11">
            <a:extLst>
              <a:ext uri="{FF2B5EF4-FFF2-40B4-BE49-F238E27FC236}">
                <a16:creationId xmlns:a16="http://schemas.microsoft.com/office/drawing/2014/main" id="{53AD3E98-2050-4EDE-9F09-32EAE44BAD5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78540" name="Text Box 12">
            <a:extLst>
              <a:ext uri="{FF2B5EF4-FFF2-40B4-BE49-F238E27FC236}">
                <a16:creationId xmlns:a16="http://schemas.microsoft.com/office/drawing/2014/main" id="{99FDF6D7-8217-4853-AA6B-92992D4A5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916488"/>
            <a:ext cx="7285038" cy="1636712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natural course of NAION?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For most (~2/3) patients, visual acuity/field deficits remain stable. About 1/4 will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experience a modest improvement, and the rest a modest worsening—usually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over the following 6 weeks or so.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risk of NAION in the fellow eye?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Five-year risk is 15 - 20%</a:t>
            </a:r>
          </a:p>
        </p:txBody>
      </p:sp>
      <p:sp>
        <p:nvSpPr>
          <p:cNvPr id="278541" name="Slide Number Placeholder 1">
            <a:extLst>
              <a:ext uri="{FF2B5EF4-FFF2-40B4-BE49-F238E27FC236}">
                <a16:creationId xmlns:a16="http://schemas.microsoft.com/office/drawing/2014/main" id="{48230243-277E-4B91-B1DA-B54F0337C1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2456B21-CFA4-4B07-989F-24BB6838E97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56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5DE01BC-8F4A-46E5-8ACA-B3323487DA78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9" name="Text Box 3">
            <a:extLst>
              <a:ext uri="{FF2B5EF4-FFF2-40B4-BE49-F238E27FC236}">
                <a16:creationId xmlns:a16="http://schemas.microsoft.com/office/drawing/2014/main" id="{7B041625-2546-4856-8860-816661805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80580" name="Text Box 4">
            <a:extLst>
              <a:ext uri="{FF2B5EF4-FFF2-40B4-BE49-F238E27FC236}">
                <a16:creationId xmlns:a16="http://schemas.microsoft.com/office/drawing/2014/main" id="{F7638129-FB9D-4A5D-A252-5C5C474FD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80581" name="Text Box 5">
            <a:extLst>
              <a:ext uri="{FF2B5EF4-FFF2-40B4-BE49-F238E27FC236}">
                <a16:creationId xmlns:a16="http://schemas.microsoft.com/office/drawing/2014/main" id="{E312D0E2-6601-4A65-BD50-BAC2A9CD4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80582" name="Text Box 6">
            <a:extLst>
              <a:ext uri="{FF2B5EF4-FFF2-40B4-BE49-F238E27FC236}">
                <a16:creationId xmlns:a16="http://schemas.microsoft.com/office/drawing/2014/main" id="{403A0D3D-F37C-426B-8785-6248A093F1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80583" name="Text Box 7">
            <a:extLst>
              <a:ext uri="{FF2B5EF4-FFF2-40B4-BE49-F238E27FC236}">
                <a16:creationId xmlns:a16="http://schemas.microsoft.com/office/drawing/2014/main" id="{3ECBC4DA-38AE-4F49-A6FF-57DAE352A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80584" name="Line 8">
            <a:extLst>
              <a:ext uri="{FF2B5EF4-FFF2-40B4-BE49-F238E27FC236}">
                <a16:creationId xmlns:a16="http://schemas.microsoft.com/office/drawing/2014/main" id="{4653B5D1-8EDF-4505-B54C-1DDDA4297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585" name="Line 9">
            <a:extLst>
              <a:ext uri="{FF2B5EF4-FFF2-40B4-BE49-F238E27FC236}">
                <a16:creationId xmlns:a16="http://schemas.microsoft.com/office/drawing/2014/main" id="{E170429E-CEBF-4BBD-BCCF-F486EDD6FE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586" name="Line 10">
            <a:extLst>
              <a:ext uri="{FF2B5EF4-FFF2-40B4-BE49-F238E27FC236}">
                <a16:creationId xmlns:a16="http://schemas.microsoft.com/office/drawing/2014/main" id="{AA91245D-411B-40BD-9BE2-046863DF722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587" name="Line 11">
            <a:extLst>
              <a:ext uri="{FF2B5EF4-FFF2-40B4-BE49-F238E27FC236}">
                <a16:creationId xmlns:a16="http://schemas.microsoft.com/office/drawing/2014/main" id="{7B033FF9-F30B-426E-8CCE-BAAE3F8A141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0" name="Text Box 12">
            <a:extLst>
              <a:ext uri="{FF2B5EF4-FFF2-40B4-BE49-F238E27FC236}">
                <a16:creationId xmlns:a16="http://schemas.microsoft.com/office/drawing/2014/main" id="{75F9AB2E-1E7F-4381-A961-D009380D04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916488"/>
            <a:ext cx="7285038" cy="1636712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What is the natural course of NAION?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</a:rPr>
              <a:t>For most (~2/3) patients, visual acuity/field deficits remain stable. About 1/4 will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</a:rPr>
              <a:t>experience a modest improvement, and the rest a modest worsening—usually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</a:rPr>
              <a:t>over the following 6 weeks or so.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rgbClr val="0000FF"/>
                </a:solidFill>
              </a:rPr>
              <a:t>What is the risk of NAION in the fellow eye?</a:t>
            </a:r>
            <a:endParaRPr lang="en-US" sz="1600" i="1" dirty="0">
              <a:solidFill>
                <a:srgbClr val="FFCCFF"/>
              </a:solidFill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rgbClr val="FFCCFF"/>
                </a:solidFill>
              </a:rPr>
              <a:t>Five-year risk is 15 - 20%.</a:t>
            </a:r>
          </a:p>
        </p:txBody>
      </p:sp>
      <p:sp>
        <p:nvSpPr>
          <p:cNvPr id="280589" name="Slide Number Placeholder 1">
            <a:extLst>
              <a:ext uri="{FF2B5EF4-FFF2-40B4-BE49-F238E27FC236}">
                <a16:creationId xmlns:a16="http://schemas.microsoft.com/office/drawing/2014/main" id="{9A045F9E-3066-4931-B825-B6C3532520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550F69B-0FC0-485B-94CF-7836F18F9AF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57</a:t>
            </a:fld>
            <a:endParaRPr lang="en-US" altLang="en-US" sz="100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DA03CD0-7032-460B-A039-2A242728D94F}"/>
              </a:ext>
            </a:extLst>
          </p:cNvPr>
          <p:cNvCxnSpPr>
            <a:cxnSpLocks/>
          </p:cNvCxnSpPr>
          <p:nvPr/>
        </p:nvCxnSpPr>
        <p:spPr>
          <a:xfrm flipH="1">
            <a:off x="3962400" y="6172200"/>
            <a:ext cx="457201" cy="3175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6">
            <a:extLst>
              <a:ext uri="{FF2B5EF4-FFF2-40B4-BE49-F238E27FC236}">
                <a16:creationId xmlns:a16="http://schemas.microsoft.com/office/drawing/2014/main" id="{53315A62-01C2-4498-96C9-0BA30264A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9463" y="5861341"/>
            <a:ext cx="1213794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ts val="1500"/>
              </a:lnSpc>
            </a:pPr>
            <a:r>
              <a:rPr lang="en-US" altLang="en-US" sz="1600" dirty="0">
                <a:latin typeface="Segoe Script" panose="020B0504020000000003" pitchFamily="34" charset="0"/>
              </a:rPr>
              <a:t>recurrent</a:t>
            </a:r>
          </a:p>
        </p:txBody>
      </p:sp>
      <p:sp>
        <p:nvSpPr>
          <p:cNvPr id="19" name="TextBox 17">
            <a:extLst>
              <a:ext uri="{FF2B5EF4-FFF2-40B4-BE49-F238E27FC236}">
                <a16:creationId xmlns:a16="http://schemas.microsoft.com/office/drawing/2014/main" id="{27D194E7-562F-423C-95EE-2DE96818A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7131" y="5874041"/>
            <a:ext cx="720069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ts val="1500"/>
              </a:lnSpc>
            </a:pPr>
            <a:r>
              <a:rPr lang="en-US" altLang="en-US" sz="1600" dirty="0">
                <a:latin typeface="Segoe Script" panose="020B0504020000000003" pitchFamily="34" charset="0"/>
              </a:rPr>
              <a:t>same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6D86065-34DC-45E9-8F5E-7B366FAB99CA}"/>
              </a:ext>
            </a:extLst>
          </p:cNvPr>
          <p:cNvSpPr txBox="1"/>
          <p:nvPr/>
        </p:nvSpPr>
        <p:spPr>
          <a:xfrm>
            <a:off x="3760330" y="6092136"/>
            <a:ext cx="2936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^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659329F-901C-4C9B-8919-4405CC83C0D9}"/>
              </a:ext>
            </a:extLst>
          </p:cNvPr>
          <p:cNvSpPr txBox="1"/>
          <p:nvPr/>
        </p:nvSpPr>
        <p:spPr>
          <a:xfrm>
            <a:off x="2509525" y="6096000"/>
            <a:ext cx="2936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^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B3F311A-88CE-4D06-B135-DA833B2CB7A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7" name="Text Box 3">
            <a:extLst>
              <a:ext uri="{FF2B5EF4-FFF2-40B4-BE49-F238E27FC236}">
                <a16:creationId xmlns:a16="http://schemas.microsoft.com/office/drawing/2014/main" id="{BD8852B6-6D68-4934-A2B0-F3BC721B6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82628" name="Text Box 4">
            <a:extLst>
              <a:ext uri="{FF2B5EF4-FFF2-40B4-BE49-F238E27FC236}">
                <a16:creationId xmlns:a16="http://schemas.microsoft.com/office/drawing/2014/main" id="{F634CEF9-5311-4022-AA9A-A62235128F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82629" name="Text Box 5">
            <a:extLst>
              <a:ext uri="{FF2B5EF4-FFF2-40B4-BE49-F238E27FC236}">
                <a16:creationId xmlns:a16="http://schemas.microsoft.com/office/drawing/2014/main" id="{8BE6854F-D3F6-432A-BB2A-E717205528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82630" name="Text Box 6">
            <a:extLst>
              <a:ext uri="{FF2B5EF4-FFF2-40B4-BE49-F238E27FC236}">
                <a16:creationId xmlns:a16="http://schemas.microsoft.com/office/drawing/2014/main" id="{E698D000-3CD3-409F-A3A5-E7C8A0689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82631" name="Text Box 7">
            <a:extLst>
              <a:ext uri="{FF2B5EF4-FFF2-40B4-BE49-F238E27FC236}">
                <a16:creationId xmlns:a16="http://schemas.microsoft.com/office/drawing/2014/main" id="{D60198FA-9CE3-4EF3-856C-DFC5A6FC8C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82632" name="Line 8">
            <a:extLst>
              <a:ext uri="{FF2B5EF4-FFF2-40B4-BE49-F238E27FC236}">
                <a16:creationId xmlns:a16="http://schemas.microsoft.com/office/drawing/2014/main" id="{2861FFA7-3523-4BE1-B2F6-7068DF5EBF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33" name="Line 9">
            <a:extLst>
              <a:ext uri="{FF2B5EF4-FFF2-40B4-BE49-F238E27FC236}">
                <a16:creationId xmlns:a16="http://schemas.microsoft.com/office/drawing/2014/main" id="{48E57056-BD64-4011-B086-39A9944155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34" name="Line 10">
            <a:extLst>
              <a:ext uri="{FF2B5EF4-FFF2-40B4-BE49-F238E27FC236}">
                <a16:creationId xmlns:a16="http://schemas.microsoft.com/office/drawing/2014/main" id="{735C0B7A-4F1A-414F-9B58-4C4DC0507C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35" name="Line 11">
            <a:extLst>
              <a:ext uri="{FF2B5EF4-FFF2-40B4-BE49-F238E27FC236}">
                <a16:creationId xmlns:a16="http://schemas.microsoft.com/office/drawing/2014/main" id="{C5409F55-9EFD-4D79-BD8C-2D758350A21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80" name="Text Box 12">
            <a:extLst>
              <a:ext uri="{FF2B5EF4-FFF2-40B4-BE49-F238E27FC236}">
                <a16:creationId xmlns:a16="http://schemas.microsoft.com/office/drawing/2014/main" id="{B40695F9-31AA-47EF-8667-CF2F9515E7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916488"/>
            <a:ext cx="7285038" cy="1636712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What is the natural course of NAION?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</a:rPr>
              <a:t>For most (~2/3) patients, visual acuity/field deficits remain stable. About 1/4 will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</a:rPr>
              <a:t>experience a modest improvement, and the rest a modest worsening—usually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</a:rPr>
              <a:t>over the following 6 weeks or so.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600" dirty="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rgbClr val="0000FF"/>
                </a:solidFill>
              </a:rPr>
              <a:t>What is the risk of NAION in the fellow eye?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latin typeface="Segoe Script" panose="020B0504020000000003" pitchFamily="34" charset="0"/>
              </a:rPr>
              <a:t>Less than or equal to 5%</a:t>
            </a:r>
          </a:p>
        </p:txBody>
      </p:sp>
      <p:sp>
        <p:nvSpPr>
          <p:cNvPr id="282637" name="Slide Number Placeholder 1">
            <a:extLst>
              <a:ext uri="{FF2B5EF4-FFF2-40B4-BE49-F238E27FC236}">
                <a16:creationId xmlns:a16="http://schemas.microsoft.com/office/drawing/2014/main" id="{EF98E9AB-8E00-4A2F-B963-131E982766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9BDC8F1-E6E2-4E3C-8B33-25ADB0F1242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58</a:t>
            </a:fld>
            <a:endParaRPr lang="en-US" altLang="en-US" sz="1000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4259E3F-2E3C-4742-A51E-2C32481D69AB}"/>
              </a:ext>
            </a:extLst>
          </p:cNvPr>
          <p:cNvCxnSpPr>
            <a:cxnSpLocks/>
          </p:cNvCxnSpPr>
          <p:nvPr/>
        </p:nvCxnSpPr>
        <p:spPr>
          <a:xfrm flipH="1">
            <a:off x="3962400" y="6172200"/>
            <a:ext cx="457201" cy="3175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639" name="TextBox 16">
            <a:extLst>
              <a:ext uri="{FF2B5EF4-FFF2-40B4-BE49-F238E27FC236}">
                <a16:creationId xmlns:a16="http://schemas.microsoft.com/office/drawing/2014/main" id="{C50AA3E8-CFD0-4BDB-80CB-C261BA32D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9463" y="5861341"/>
            <a:ext cx="1213794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ts val="1500"/>
              </a:lnSpc>
            </a:pPr>
            <a:r>
              <a:rPr lang="en-US" altLang="en-US" sz="1600" dirty="0">
                <a:latin typeface="Segoe Script" panose="020B0504020000000003" pitchFamily="34" charset="0"/>
              </a:rPr>
              <a:t>recurrent</a:t>
            </a:r>
          </a:p>
        </p:txBody>
      </p:sp>
      <p:sp>
        <p:nvSpPr>
          <p:cNvPr id="282640" name="TextBox 17">
            <a:extLst>
              <a:ext uri="{FF2B5EF4-FFF2-40B4-BE49-F238E27FC236}">
                <a16:creationId xmlns:a16="http://schemas.microsoft.com/office/drawing/2014/main" id="{8F1EE84B-5439-46DD-9734-0FE94CCA2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7131" y="5874041"/>
            <a:ext cx="720069" cy="298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ts val="1500"/>
              </a:lnSpc>
            </a:pPr>
            <a:r>
              <a:rPr lang="en-US" altLang="en-US" sz="1600" dirty="0">
                <a:latin typeface="Segoe Script" panose="020B0504020000000003" pitchFamily="34" charset="0"/>
              </a:rPr>
              <a:t>same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A0701C3-2B2C-432F-ACD2-56FDDA94A53E}"/>
              </a:ext>
            </a:extLst>
          </p:cNvPr>
          <p:cNvSpPr txBox="1"/>
          <p:nvPr/>
        </p:nvSpPr>
        <p:spPr>
          <a:xfrm>
            <a:off x="3760330" y="6092136"/>
            <a:ext cx="2936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^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01F385A-5839-47C7-96B8-619076A2CB1E}"/>
              </a:ext>
            </a:extLst>
          </p:cNvPr>
          <p:cNvSpPr txBox="1"/>
          <p:nvPr/>
        </p:nvSpPr>
        <p:spPr>
          <a:xfrm>
            <a:off x="2509525" y="6096000"/>
            <a:ext cx="2936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^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3265585-9E83-477B-8EF9-4CD3F60C84A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is the treatment for NAION?</a:t>
            </a:r>
            <a:endParaRPr lang="en-US" altLang="en-US" sz="1600" i="1" dirty="0">
              <a:solidFill>
                <a:srgbClr val="FF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FF99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FF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FFFF99"/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FF99"/>
                </a:solidFill>
              </a:rPr>
              <a:t>It was proven </a:t>
            </a:r>
            <a:r>
              <a:rPr lang="en-US" altLang="en-US" sz="1600" b="1" dirty="0">
                <a:solidFill>
                  <a:srgbClr val="FFFF99"/>
                </a:solidFill>
              </a:rPr>
              <a:t>ineffective</a:t>
            </a:r>
            <a:r>
              <a:rPr lang="en-US" altLang="en-US" sz="1600" dirty="0">
                <a:solidFill>
                  <a:srgbClr val="FFFF99"/>
                </a:solidFill>
              </a:rPr>
              <a:t>, and possibly </a:t>
            </a:r>
            <a:r>
              <a:rPr lang="en-US" altLang="en-US" sz="1600" b="1" dirty="0">
                <a:solidFill>
                  <a:srgbClr val="FFFF99"/>
                </a:solidFill>
              </a:rPr>
              <a:t>harmful</a:t>
            </a:r>
            <a:r>
              <a:rPr lang="en-US" altLang="en-US" sz="1600" dirty="0">
                <a:solidFill>
                  <a:srgbClr val="FFFF99"/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FF99"/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59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98E65C0-7683-4ADB-BEE0-F36BA338752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36718453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Text Box 3">
            <a:extLst>
              <a:ext uri="{FF2B5EF4-FFF2-40B4-BE49-F238E27FC236}">
                <a16:creationId xmlns:a16="http://schemas.microsoft.com/office/drawing/2014/main" id="{7641AFB5-310A-4C91-A04F-2BEB4EB41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14340" name="Text Box 4">
            <a:extLst>
              <a:ext uri="{FF2B5EF4-FFF2-40B4-BE49-F238E27FC236}">
                <a16:creationId xmlns:a16="http://schemas.microsoft.com/office/drawing/2014/main" id="{7D1DA509-6D75-4599-B9C1-4FC882EA4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14341" name="Text Box 5">
            <a:extLst>
              <a:ext uri="{FF2B5EF4-FFF2-40B4-BE49-F238E27FC236}">
                <a16:creationId xmlns:a16="http://schemas.microsoft.com/office/drawing/2014/main" id="{8D7FA232-DEFF-4C68-89B2-0F13D3879E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14342" name="Line 6">
            <a:extLst>
              <a:ext uri="{FF2B5EF4-FFF2-40B4-BE49-F238E27FC236}">
                <a16:creationId xmlns:a16="http://schemas.microsoft.com/office/drawing/2014/main" id="{F54634EB-9313-4B20-8521-34986867C2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" name="Line 7">
            <a:extLst>
              <a:ext uri="{FF2B5EF4-FFF2-40B4-BE49-F238E27FC236}">
                <a16:creationId xmlns:a16="http://schemas.microsoft.com/office/drawing/2014/main" id="{A4EC3D99-96CC-4317-B711-4C031BBECD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4" name="Line 8">
            <a:extLst>
              <a:ext uri="{FF2B5EF4-FFF2-40B4-BE49-F238E27FC236}">
                <a16:creationId xmlns:a16="http://schemas.microsoft.com/office/drawing/2014/main" id="{CBC6C725-75AA-44C0-99EF-B38498CA3F3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5" name="Line 9">
            <a:extLst>
              <a:ext uri="{FF2B5EF4-FFF2-40B4-BE49-F238E27FC236}">
                <a16:creationId xmlns:a16="http://schemas.microsoft.com/office/drawing/2014/main" id="{7E0CF391-2EAB-4885-A02F-C33CE82825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6" name="Text Box 10">
            <a:extLst>
              <a:ext uri="{FF2B5EF4-FFF2-40B4-BE49-F238E27FC236}">
                <a16:creationId xmlns:a16="http://schemas.microsoft.com/office/drawing/2014/main" id="{5DADF7C3-D3F5-4CDA-9F93-34E6F981B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14347" name="Text Box 11">
            <a:extLst>
              <a:ext uri="{FF2B5EF4-FFF2-40B4-BE49-F238E27FC236}">
                <a16:creationId xmlns:a16="http://schemas.microsoft.com/office/drawing/2014/main" id="{43D18C03-4787-433F-A304-F62893090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14348" name="Line 13">
            <a:extLst>
              <a:ext uri="{FF2B5EF4-FFF2-40B4-BE49-F238E27FC236}">
                <a16:creationId xmlns:a16="http://schemas.microsoft.com/office/drawing/2014/main" id="{F4A8DDA9-161D-4513-A16A-1529647D86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9" name="Line 14">
            <a:extLst>
              <a:ext uri="{FF2B5EF4-FFF2-40B4-BE49-F238E27FC236}">
                <a16:creationId xmlns:a16="http://schemas.microsoft.com/office/drawing/2014/main" id="{EB3AC710-EECB-47B7-9594-74354A9C25A4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0" name="Text Box 15">
            <a:extLst>
              <a:ext uri="{FF2B5EF4-FFF2-40B4-BE49-F238E27FC236}">
                <a16:creationId xmlns:a16="http://schemas.microsoft.com/office/drawing/2014/main" id="{E46A0179-4762-463B-85B6-DEB815530F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14351" name="Text Box 16">
            <a:extLst>
              <a:ext uri="{FF2B5EF4-FFF2-40B4-BE49-F238E27FC236}">
                <a16:creationId xmlns:a16="http://schemas.microsoft.com/office/drawing/2014/main" id="{FC0AC874-E273-4DAF-AA8C-5AAFBE93D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14352" name="Slide Number Placeholder 1">
            <a:extLst>
              <a:ext uri="{FF2B5EF4-FFF2-40B4-BE49-F238E27FC236}">
                <a16:creationId xmlns:a16="http://schemas.microsoft.com/office/drawing/2014/main" id="{C066FDBE-8306-4A91-BA7D-51CDE4576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ABF335E-3E67-441B-BA1F-C88671D3B703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en-US" sz="10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DD1557A-F48B-4E6B-82A6-080397A6D65E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Nothing has proven effective</a:t>
            </a:r>
            <a:endParaRPr lang="en-US" altLang="en-US" sz="1600" dirty="0">
              <a:solidFill>
                <a:srgbClr val="FF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FF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FFFF99"/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FF99"/>
                </a:solidFill>
              </a:rPr>
              <a:t>It was proven </a:t>
            </a:r>
            <a:r>
              <a:rPr lang="en-US" altLang="en-US" sz="1600" b="1" dirty="0">
                <a:solidFill>
                  <a:srgbClr val="FFFF99"/>
                </a:solidFill>
              </a:rPr>
              <a:t>ineffective</a:t>
            </a:r>
            <a:r>
              <a:rPr lang="en-US" altLang="en-US" sz="1600" dirty="0">
                <a:solidFill>
                  <a:srgbClr val="FFFF99"/>
                </a:solidFill>
              </a:rPr>
              <a:t>, and possibly </a:t>
            </a:r>
            <a:r>
              <a:rPr lang="en-US" altLang="en-US" sz="1600" b="1" dirty="0">
                <a:solidFill>
                  <a:srgbClr val="FFFF99"/>
                </a:solidFill>
              </a:rPr>
              <a:t>harmful</a:t>
            </a:r>
            <a:r>
              <a:rPr lang="en-US" altLang="en-US" sz="1600" dirty="0">
                <a:solidFill>
                  <a:srgbClr val="FFFF99"/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FF99"/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60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0B799E8-86A5-4F8A-AEC3-47816BF7752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248302034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about optic-nerve sheath decompression?</a:t>
            </a:r>
            <a:endParaRPr lang="en-US" altLang="en-US" sz="1600" i="1" dirty="0">
              <a:solidFill>
                <a:srgbClr val="FFFF99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FF99"/>
                </a:solidFill>
              </a:rPr>
              <a:t>It was proven </a:t>
            </a:r>
            <a:r>
              <a:rPr lang="en-US" altLang="en-US" sz="1600" b="1" dirty="0">
                <a:solidFill>
                  <a:srgbClr val="FFFF99"/>
                </a:solidFill>
              </a:rPr>
              <a:t>ineffective</a:t>
            </a:r>
            <a:r>
              <a:rPr lang="en-US" altLang="en-US" sz="1600" dirty="0">
                <a:solidFill>
                  <a:srgbClr val="FFFF99"/>
                </a:solidFill>
              </a:rPr>
              <a:t>, and possibly </a:t>
            </a:r>
            <a:r>
              <a:rPr lang="en-US" altLang="en-US" sz="1600" b="1" dirty="0">
                <a:solidFill>
                  <a:srgbClr val="FFFF99"/>
                </a:solidFill>
              </a:rPr>
              <a:t>harmful</a:t>
            </a:r>
            <a:r>
              <a:rPr lang="en-US" altLang="en-US" sz="1600" dirty="0">
                <a:solidFill>
                  <a:srgbClr val="FFFF99"/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FF99"/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61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817ADD-3FF3-4021-A45C-53094FFFF14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144803546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It was proven </a:t>
            </a:r>
            <a:r>
              <a:rPr lang="en-US" altLang="en-US" sz="1600" b="1" dirty="0">
                <a:solidFill>
                  <a:srgbClr val="0000FF"/>
                </a:solidFill>
              </a:rPr>
              <a:t>ineffective</a:t>
            </a:r>
            <a:r>
              <a:rPr lang="en-US" altLang="en-US" sz="1600" dirty="0">
                <a:solidFill>
                  <a:srgbClr val="0000FF"/>
                </a:solidFill>
              </a:rPr>
              <a:t>, and possibly </a:t>
            </a:r>
            <a:r>
              <a:rPr lang="en-US" altLang="en-US" sz="1600" b="1" dirty="0">
                <a:solidFill>
                  <a:srgbClr val="0000FF"/>
                </a:solidFill>
              </a:rPr>
              <a:t>harmful</a:t>
            </a:r>
            <a:r>
              <a:rPr lang="en-US" altLang="en-US" sz="1600" dirty="0">
                <a:solidFill>
                  <a:srgbClr val="0000FF"/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62</a:t>
            </a:fld>
            <a:endParaRPr lang="en-US" altLang="en-US" sz="100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E70DDF7-BF69-4E28-8C63-AF2DE7092077}"/>
              </a:ext>
            </a:extLst>
          </p:cNvPr>
          <p:cNvSpPr/>
          <p:nvPr/>
        </p:nvSpPr>
        <p:spPr>
          <a:xfrm>
            <a:off x="3352800" y="4653721"/>
            <a:ext cx="39624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four words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F2B09B0-A0FF-4E19-9720-F03BEE61612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It was proven </a:t>
            </a:r>
            <a:r>
              <a:rPr lang="en-US" altLang="en-US" sz="1600" b="1" dirty="0">
                <a:solidFill>
                  <a:srgbClr val="0000FF"/>
                </a:solidFill>
              </a:rPr>
              <a:t>ineffective</a:t>
            </a:r>
            <a:r>
              <a:rPr lang="en-US" altLang="en-US" sz="1600" dirty="0">
                <a:solidFill>
                  <a:srgbClr val="0000FF"/>
                </a:solidFill>
              </a:rPr>
              <a:t>, and possibly </a:t>
            </a:r>
            <a:r>
              <a:rPr lang="en-US" altLang="en-US" sz="1600" b="1" dirty="0">
                <a:solidFill>
                  <a:srgbClr val="0000FF"/>
                </a:solidFill>
              </a:rPr>
              <a:t>harmful</a:t>
            </a:r>
            <a:r>
              <a:rPr lang="en-US" altLang="en-US" sz="1600" dirty="0">
                <a:solidFill>
                  <a:srgbClr val="0000FF"/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63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184A2A7-0292-42B1-B014-C99DCDC4E39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81739357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64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Then what </a:t>
            </a:r>
            <a:r>
              <a:rPr lang="en-US" altLang="en-US" sz="1400" b="1" i="1" dirty="0">
                <a:solidFill>
                  <a:srgbClr val="0000FF"/>
                </a:solidFill>
              </a:rPr>
              <a:t>should</a:t>
            </a:r>
            <a:r>
              <a:rPr lang="en-US" altLang="en-US" sz="1400" i="1" dirty="0">
                <a:solidFill>
                  <a:srgbClr val="0000FF"/>
                </a:solidFill>
              </a:rPr>
              <a:t> be done for these pts?</a:t>
            </a:r>
            <a:endParaRPr lang="en-US" altLang="en-US" sz="1400" i="1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99CCFF"/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99CCFF"/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rgbClr val="99CCFF"/>
                </a:solidFill>
              </a:rPr>
              <a:t>thrombic</a:t>
            </a:r>
            <a:r>
              <a:rPr lang="en-US" altLang="en-US" sz="1400" i="1" dirty="0">
                <a:solidFill>
                  <a:srgbClr val="99CCFF"/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will put their NAION pts on low-dose aspirin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A2F5056-C96B-43CD-8D0F-D4F5E0EB13E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406629856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65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Then what </a:t>
            </a:r>
            <a:r>
              <a:rPr lang="en-US" altLang="en-US" sz="1400" b="1" i="1" dirty="0">
                <a:solidFill>
                  <a:srgbClr val="0000FF"/>
                </a:solidFill>
              </a:rPr>
              <a:t>should</a:t>
            </a:r>
            <a:r>
              <a:rPr lang="en-US" altLang="en-US" sz="1400" i="1" dirty="0">
                <a:solidFill>
                  <a:srgbClr val="0000FF"/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--smoking cessation</a:t>
            </a:r>
            <a:endParaRPr lang="en-US" altLang="en-US" sz="1400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99CCFF"/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99CCFF"/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rgbClr val="99CCFF"/>
                </a:solidFill>
              </a:rPr>
              <a:t>thrombic</a:t>
            </a:r>
            <a:r>
              <a:rPr lang="en-US" altLang="en-US" sz="1400" i="1" dirty="0">
                <a:solidFill>
                  <a:srgbClr val="99CCFF"/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will put their NAION pts on low-dose aspirin </a:t>
            </a:r>
          </a:p>
        </p:txBody>
      </p:sp>
      <p:sp>
        <p:nvSpPr>
          <p:cNvPr id="15" name="Rectangle 17">
            <a:extLst>
              <a:ext uri="{FF2B5EF4-FFF2-40B4-BE49-F238E27FC236}">
                <a16:creationId xmlns:a16="http://schemas.microsoft.com/office/drawing/2014/main" id="{253256D9-2527-4B04-9037-38CDBEA3E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9050" y="4898683"/>
            <a:ext cx="16764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700" dirty="0"/>
              <a:t>bad habit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B6F98EC-052F-4621-A614-5146442D3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1394" y="4673982"/>
            <a:ext cx="2225606" cy="203179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18" name="Rectangle 14">
            <a:extLst>
              <a:ext uri="{FF2B5EF4-FFF2-40B4-BE49-F238E27FC236}">
                <a16:creationId xmlns:a16="http://schemas.microsoft.com/office/drawing/2014/main" id="{6624C0B2-46D6-40E4-9B71-FFD59D0D4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9100" y="4445382"/>
            <a:ext cx="7620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 dirty="0" err="1"/>
              <a:t>dz</a:t>
            </a:r>
            <a:endParaRPr lang="en-US" altLang="en-US" sz="800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C23765A-DC93-42F1-BAD6-9AD14F6CFED8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273917148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66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Then what </a:t>
            </a:r>
            <a:r>
              <a:rPr lang="en-US" altLang="en-US" sz="1400" b="1" i="1" dirty="0">
                <a:solidFill>
                  <a:srgbClr val="0000FF"/>
                </a:solidFill>
              </a:rPr>
              <a:t>should</a:t>
            </a:r>
            <a:r>
              <a:rPr lang="en-US" altLang="en-US" sz="1400" i="1" dirty="0">
                <a:solidFill>
                  <a:srgbClr val="0000FF"/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--smoking cessation</a:t>
            </a:r>
            <a:endParaRPr lang="en-US" altLang="en-US" sz="1400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99CCFF"/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99CCFF"/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rgbClr val="99CCFF"/>
                </a:solidFill>
              </a:rPr>
              <a:t>thrombic</a:t>
            </a:r>
            <a:r>
              <a:rPr lang="en-US" altLang="en-US" sz="1400" i="1" dirty="0">
                <a:solidFill>
                  <a:srgbClr val="99CCFF"/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will put their NAION pts on low-dose aspirin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21ADA12-FD6C-405B-804D-D45695279E8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56206769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67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Then what </a:t>
            </a:r>
            <a:r>
              <a:rPr lang="en-US" altLang="en-US" sz="1400" b="1" i="1" dirty="0">
                <a:solidFill>
                  <a:srgbClr val="0000FF"/>
                </a:solidFill>
              </a:rPr>
              <a:t>should</a:t>
            </a:r>
            <a:r>
              <a:rPr lang="en-US" altLang="en-US" sz="1400" i="1" dirty="0">
                <a:solidFill>
                  <a:srgbClr val="0000FF"/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99CCFF"/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rgbClr val="99CCFF"/>
                </a:solidFill>
              </a:rPr>
              <a:t>thrombic</a:t>
            </a:r>
            <a:r>
              <a:rPr lang="en-US" altLang="en-US" sz="1400" i="1" dirty="0">
                <a:solidFill>
                  <a:srgbClr val="99CCFF"/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will put their NAION pts on low-dose aspirin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ADE8D05-8C41-4CD1-B17A-19681902E3A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347873263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68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Then what </a:t>
            </a:r>
            <a:r>
              <a:rPr lang="en-US" altLang="en-US" sz="1400" b="1" i="1" dirty="0">
                <a:solidFill>
                  <a:srgbClr val="0000FF"/>
                </a:solidFill>
              </a:rPr>
              <a:t>should</a:t>
            </a:r>
            <a:r>
              <a:rPr lang="en-US" altLang="en-US" sz="1400" i="1" dirty="0">
                <a:solidFill>
                  <a:srgbClr val="0000FF"/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99CCFF"/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rgbClr val="99CCFF"/>
                </a:solidFill>
              </a:rPr>
              <a:t>thrombic</a:t>
            </a:r>
            <a:r>
              <a:rPr lang="en-US" altLang="en-US" sz="1400" i="1" dirty="0">
                <a:solidFill>
                  <a:srgbClr val="99CCFF"/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will put their NAION pts on low-dose aspirin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F4198C8-ABCF-46D5-9F89-049A9CE6439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67325569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69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Then what </a:t>
            </a:r>
            <a:r>
              <a:rPr lang="en-US" altLang="en-US" sz="1400" b="1" i="1" dirty="0">
                <a:solidFill>
                  <a:srgbClr val="0000FF"/>
                </a:solidFill>
              </a:rPr>
              <a:t>should</a:t>
            </a:r>
            <a:r>
              <a:rPr lang="en-US" altLang="en-US" sz="1400" i="1" dirty="0">
                <a:solidFill>
                  <a:srgbClr val="0000FF"/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rgbClr val="0000FF"/>
                </a:solidFill>
              </a:rPr>
              <a:t>thrombic</a:t>
            </a:r>
            <a:r>
              <a:rPr lang="en-US" altLang="en-US" sz="1400" i="1" dirty="0">
                <a:solidFill>
                  <a:srgbClr val="0000FF"/>
                </a:solidFill>
              </a:rPr>
              <a:t> therapy?</a:t>
            </a:r>
            <a:endParaRPr lang="en-US" altLang="en-US" sz="1400" i="1" dirty="0">
              <a:solidFill>
                <a:srgbClr val="99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9CCFF"/>
                </a:solidFill>
              </a:rPr>
              <a:t>will put their NAION pts on low-dose aspirin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A60F706-34FF-4599-A9FF-522EBAA029E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228987348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Text Box 3">
            <a:extLst>
              <a:ext uri="{FF2B5EF4-FFF2-40B4-BE49-F238E27FC236}">
                <a16:creationId xmlns:a16="http://schemas.microsoft.com/office/drawing/2014/main" id="{FD773F1C-23B4-437C-A630-E0CFD2660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16388" name="Text Box 4">
            <a:extLst>
              <a:ext uri="{FF2B5EF4-FFF2-40B4-BE49-F238E27FC236}">
                <a16:creationId xmlns:a16="http://schemas.microsoft.com/office/drawing/2014/main" id="{89E075AB-48CF-4F84-9169-50561CF189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16389" name="Text Box 5">
            <a:extLst>
              <a:ext uri="{FF2B5EF4-FFF2-40B4-BE49-F238E27FC236}">
                <a16:creationId xmlns:a16="http://schemas.microsoft.com/office/drawing/2014/main" id="{31728753-E600-4EC1-AF11-78B031B5D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16390" name="Line 6">
            <a:extLst>
              <a:ext uri="{FF2B5EF4-FFF2-40B4-BE49-F238E27FC236}">
                <a16:creationId xmlns:a16="http://schemas.microsoft.com/office/drawing/2014/main" id="{2C7869A2-E565-4C10-88B4-56FB1257A0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1" name="Line 7">
            <a:extLst>
              <a:ext uri="{FF2B5EF4-FFF2-40B4-BE49-F238E27FC236}">
                <a16:creationId xmlns:a16="http://schemas.microsoft.com/office/drawing/2014/main" id="{FE5E016B-4CDD-4A2E-9853-666B0A5516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2" name="Line 8">
            <a:extLst>
              <a:ext uri="{FF2B5EF4-FFF2-40B4-BE49-F238E27FC236}">
                <a16:creationId xmlns:a16="http://schemas.microsoft.com/office/drawing/2014/main" id="{9343F77E-6A14-4F76-A597-164834474C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3" name="Line 9">
            <a:extLst>
              <a:ext uri="{FF2B5EF4-FFF2-40B4-BE49-F238E27FC236}">
                <a16:creationId xmlns:a16="http://schemas.microsoft.com/office/drawing/2014/main" id="{B6A4E70A-4127-4498-B649-CAD654830164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4" name="Text Box 10">
            <a:extLst>
              <a:ext uri="{FF2B5EF4-FFF2-40B4-BE49-F238E27FC236}">
                <a16:creationId xmlns:a16="http://schemas.microsoft.com/office/drawing/2014/main" id="{7A039E38-79D6-471C-BD03-E10663AD8B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16395" name="Text Box 11">
            <a:extLst>
              <a:ext uri="{FF2B5EF4-FFF2-40B4-BE49-F238E27FC236}">
                <a16:creationId xmlns:a16="http://schemas.microsoft.com/office/drawing/2014/main" id="{1FE4EC7E-79D2-476E-A765-FA898CD59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16396" name="Line 12">
            <a:extLst>
              <a:ext uri="{FF2B5EF4-FFF2-40B4-BE49-F238E27FC236}">
                <a16:creationId xmlns:a16="http://schemas.microsoft.com/office/drawing/2014/main" id="{A75782BD-F211-48B2-90F8-2D39BF2A33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7" name="Line 13">
            <a:extLst>
              <a:ext uri="{FF2B5EF4-FFF2-40B4-BE49-F238E27FC236}">
                <a16:creationId xmlns:a16="http://schemas.microsoft.com/office/drawing/2014/main" id="{F6B245D6-E145-467E-B07B-8EB78118D9D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8" name="Text Box 14">
            <a:extLst>
              <a:ext uri="{FF2B5EF4-FFF2-40B4-BE49-F238E27FC236}">
                <a16:creationId xmlns:a16="http://schemas.microsoft.com/office/drawing/2014/main" id="{37FA6A77-D2DD-45D2-90DF-E3666CF157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16399" name="Text Box 15">
            <a:extLst>
              <a:ext uri="{FF2B5EF4-FFF2-40B4-BE49-F238E27FC236}">
                <a16:creationId xmlns:a16="http://schemas.microsoft.com/office/drawing/2014/main" id="{5D4CFD07-BDEF-4ECB-B03F-F19E54431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16400" name="Line 16">
            <a:extLst>
              <a:ext uri="{FF2B5EF4-FFF2-40B4-BE49-F238E27FC236}">
                <a16:creationId xmlns:a16="http://schemas.microsoft.com/office/drawing/2014/main" id="{C0C2BC87-52B3-4631-A3A1-52A90E4F332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1" name="Line 17">
            <a:extLst>
              <a:ext uri="{FF2B5EF4-FFF2-40B4-BE49-F238E27FC236}">
                <a16:creationId xmlns:a16="http://schemas.microsoft.com/office/drawing/2014/main" id="{CDA8AF30-119F-462D-94F3-58683996815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2" name="Line 18">
            <a:extLst>
              <a:ext uri="{FF2B5EF4-FFF2-40B4-BE49-F238E27FC236}">
                <a16:creationId xmlns:a16="http://schemas.microsoft.com/office/drawing/2014/main" id="{D40B3436-ACAB-4496-A6F0-0B9499D55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3" name="Line 19">
            <a:extLst>
              <a:ext uri="{FF2B5EF4-FFF2-40B4-BE49-F238E27FC236}">
                <a16:creationId xmlns:a16="http://schemas.microsoft.com/office/drawing/2014/main" id="{6F970A3E-7A39-4303-A2DF-A1CA8AB9E5EA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4" name="Line 20">
            <a:extLst>
              <a:ext uri="{FF2B5EF4-FFF2-40B4-BE49-F238E27FC236}">
                <a16:creationId xmlns:a16="http://schemas.microsoft.com/office/drawing/2014/main" id="{6BF57F57-0FBF-47E3-BC8F-23C378B2F3CC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5" name="Line 21">
            <a:extLst>
              <a:ext uri="{FF2B5EF4-FFF2-40B4-BE49-F238E27FC236}">
                <a16:creationId xmlns:a16="http://schemas.microsoft.com/office/drawing/2014/main" id="{F8D9ECDC-1DBD-40D0-8328-79F65229D7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6" name="Slide Number Placeholder 1">
            <a:extLst>
              <a:ext uri="{FF2B5EF4-FFF2-40B4-BE49-F238E27FC236}">
                <a16:creationId xmlns:a16="http://schemas.microsoft.com/office/drawing/2014/main" id="{24B16B8A-5DAB-42B2-AB34-4707614431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1EEC533-95A5-4D4B-98C2-9D5087C1B7E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en-US" sz="100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DFDDF4E-5BA9-4AD7-B414-C8BEFB616403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70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Then what </a:t>
            </a:r>
            <a:r>
              <a:rPr lang="en-US" altLang="en-US" sz="1400" b="1" i="1" dirty="0">
                <a:solidFill>
                  <a:srgbClr val="0000FF"/>
                </a:solidFill>
              </a:rPr>
              <a:t>should</a:t>
            </a:r>
            <a:r>
              <a:rPr lang="en-US" altLang="en-US" sz="1400" i="1" dirty="0">
                <a:solidFill>
                  <a:srgbClr val="0000FF"/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rgbClr val="0000FF"/>
                </a:solidFill>
              </a:rPr>
              <a:t>thrombic</a:t>
            </a:r>
            <a:r>
              <a:rPr lang="en-US" altLang="en-US" sz="1400" i="1" dirty="0">
                <a:solidFill>
                  <a:srgbClr val="0000FF"/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will put their NAION pts on  low-dose aspirin 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A40B65C-308F-4322-AB26-05F253A8D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6400801"/>
            <a:ext cx="1409700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700"/>
              <a:t>dose (sort of) and med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F84B9EA-D8A8-4140-91AE-4FA486B4F8ED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387462516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71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Then what </a:t>
            </a:r>
            <a:r>
              <a:rPr lang="en-US" altLang="en-US" sz="1400" b="1" i="1" dirty="0">
                <a:solidFill>
                  <a:srgbClr val="0000FF"/>
                </a:solidFill>
              </a:rPr>
              <a:t>should</a:t>
            </a:r>
            <a:r>
              <a:rPr lang="en-US" altLang="en-US" sz="1400" i="1" dirty="0">
                <a:solidFill>
                  <a:srgbClr val="0000FF"/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rgbClr val="0000FF"/>
                </a:solidFill>
              </a:rPr>
              <a:t>thrombic</a:t>
            </a:r>
            <a:r>
              <a:rPr lang="en-US" altLang="en-US" sz="1400" i="1" dirty="0">
                <a:solidFill>
                  <a:srgbClr val="0000FF"/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will put their NAION pts on  low-dose aspirin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0C5F6A1-4F2E-4A37-A5AA-1569533497B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89895248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72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Then what </a:t>
            </a:r>
            <a:r>
              <a:rPr lang="en-US" altLang="en-US" sz="1400" b="1" i="1" dirty="0">
                <a:solidFill>
                  <a:schemeClr val="bg1">
                    <a:lumMod val="65000"/>
                  </a:schemeClr>
                </a:solidFill>
              </a:rPr>
              <a:t>should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</a:t>
            </a:r>
            <a:r>
              <a:rPr lang="en-US" altLang="en-US" sz="1400" dirty="0">
                <a:solidFill>
                  <a:srgbClr val="0000FF"/>
                </a:solidFill>
              </a:rPr>
              <a:t>--control  BP (</a:t>
            </a:r>
            <a:r>
              <a:rPr lang="en-US" altLang="en-US" sz="1400" b="1" dirty="0">
                <a:solidFill>
                  <a:srgbClr val="0000FF"/>
                </a:solidFill>
              </a:rPr>
              <a:t>but not overzealously</a:t>
            </a:r>
            <a:r>
              <a:rPr lang="en-US" altLang="en-US" sz="1400" dirty="0">
                <a:solidFill>
                  <a:srgbClr val="0000FF"/>
                </a:solidFill>
              </a:rPr>
              <a:t>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chemeClr val="bg1">
                    <a:lumMod val="65000"/>
                  </a:schemeClr>
                </a:solidFill>
              </a:rPr>
              <a:t>thrombic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will put their NAION pts on  low-dose aspirin </a:t>
            </a:r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6D2C60E3-EC79-4137-B6C1-77B287E5A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7514" y="5166428"/>
            <a:ext cx="6753772" cy="1077218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/>
                </a:solidFill>
              </a:rPr>
              <a:t>Why the caveat re not “overzealously” controlling BP?</a:t>
            </a:r>
            <a:endParaRPr lang="en-US" altLang="en-US" sz="1600" i="1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Recall that nocturnal hypotension has been implicated in NAION,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management of HTN should take this into account. Dosing of HTN meds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0000FF"/>
                </a:solidFill>
              </a:rPr>
              <a:t>should be adjusted to avoid ‘bottoming out’ BP overnight.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EF00ABF-063B-4668-9DBC-81E7927FA779}"/>
              </a:ext>
            </a:extLst>
          </p:cNvPr>
          <p:cNvSpPr/>
          <p:nvPr/>
        </p:nvSpPr>
        <p:spPr>
          <a:xfrm>
            <a:off x="3429000" y="4514035"/>
            <a:ext cx="3276600" cy="54011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7BE0EB7-0BDB-461D-8A61-487E7EA2CD2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100967206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73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Then what </a:t>
            </a:r>
            <a:r>
              <a:rPr lang="en-US" altLang="en-US" sz="1400" b="1" i="1" dirty="0">
                <a:solidFill>
                  <a:schemeClr val="bg1">
                    <a:lumMod val="65000"/>
                  </a:schemeClr>
                </a:solidFill>
              </a:rPr>
              <a:t>should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</a:t>
            </a:r>
            <a:r>
              <a:rPr lang="en-US" altLang="en-US" sz="1400" dirty="0">
                <a:solidFill>
                  <a:srgbClr val="0000FF"/>
                </a:solidFill>
              </a:rPr>
              <a:t>--control  BP (</a:t>
            </a:r>
            <a:r>
              <a:rPr lang="en-US" altLang="en-US" sz="1400" b="1" dirty="0">
                <a:solidFill>
                  <a:srgbClr val="0000FF"/>
                </a:solidFill>
              </a:rPr>
              <a:t>but not overzealously</a:t>
            </a:r>
            <a:r>
              <a:rPr lang="en-US" altLang="en-US" sz="1400" dirty="0">
                <a:solidFill>
                  <a:srgbClr val="0000FF"/>
                </a:solidFill>
              </a:rPr>
              <a:t>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chemeClr val="bg1">
                    <a:lumMod val="65000"/>
                  </a:schemeClr>
                </a:solidFill>
              </a:rPr>
              <a:t>thrombic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will put their NAION pts on  low-dose aspirin </a:t>
            </a:r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6D2C60E3-EC79-4137-B6C1-77B287E5A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7514" y="5166428"/>
            <a:ext cx="6753772" cy="1077218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/>
                </a:solidFill>
              </a:rPr>
              <a:t>Why the caveat re not “overzealously” controlling BP?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Recall that nocturnal hypotension has been implicated in NAION,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management of HTN should take this into account. Dosing of HTN meds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should be adjusted to avoid ‘bottoming out’ BP overnight.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EF00ABF-063B-4668-9DBC-81E7927FA779}"/>
              </a:ext>
            </a:extLst>
          </p:cNvPr>
          <p:cNvSpPr/>
          <p:nvPr/>
        </p:nvSpPr>
        <p:spPr>
          <a:xfrm>
            <a:off x="3429000" y="4514035"/>
            <a:ext cx="3276600" cy="54011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30A986B-EA9C-48BD-99D3-3FF8AE15B58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200840076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74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Then what </a:t>
            </a:r>
            <a:r>
              <a:rPr lang="en-US" altLang="en-US" sz="1400" b="1" i="1" dirty="0">
                <a:solidFill>
                  <a:schemeClr val="bg1">
                    <a:lumMod val="65000"/>
                  </a:schemeClr>
                </a:solidFill>
              </a:rPr>
              <a:t>should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Modify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en-US" sz="1400" b="1" dirty="0">
                <a:solidFill>
                  <a:srgbClr val="0000FF"/>
                </a:solidFill>
              </a:rPr>
              <a:t>risk factors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:</a:t>
            </a: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chemeClr val="bg1">
                    <a:lumMod val="65000"/>
                  </a:schemeClr>
                </a:solidFill>
              </a:rPr>
              <a:t>thrombic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will put their NAION pts on  low-dose aspirin </a:t>
            </a:r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6D2C60E3-EC79-4137-B6C1-77B287E5A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7514" y="5166428"/>
            <a:ext cx="6753772" cy="1077218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Why the caveat re not “overzealously” controlling BP?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Recall that nocturnal hypotension has been implicated in NAION,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management of HTN should take this into account. Dosing of HTN meds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should be adjusted to avoid ‘bottoming out’ BP overnight.</a:t>
            </a:r>
          </a:p>
        </p:txBody>
      </p:sp>
      <p:sp>
        <p:nvSpPr>
          <p:cNvPr id="17" name="TextBox 1">
            <a:extLst>
              <a:ext uri="{FF2B5EF4-FFF2-40B4-BE49-F238E27FC236}">
                <a16:creationId xmlns:a16="http://schemas.microsoft.com/office/drawing/2014/main" id="{4B4361BF-17B7-48C6-9AA3-657E1535B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2161581"/>
            <a:ext cx="8403134" cy="206210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Regarding modifiable risk factors, neuro-ophthalmologist Andrew Lee emphasizes the ‘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r>
              <a:rPr lang="en-US" altLang="en-US" sz="1600" dirty="0">
                <a:solidFill>
                  <a:schemeClr val="bg1"/>
                </a:solidFill>
              </a:rPr>
              <a:t>s’: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r>
              <a:rPr lang="en-US" altLang="en-US" sz="1600" dirty="0">
                <a:solidFill>
                  <a:schemeClr val="bg1"/>
                </a:solidFill>
              </a:rPr>
              <a:t>ypertension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/>
                </a:solidFill>
              </a:rPr>
              <a:t>--H</a:t>
            </a:r>
            <a:r>
              <a:rPr lang="en-US" altLang="en-US" sz="1600" dirty="0">
                <a:solidFill>
                  <a:schemeClr val="bg1"/>
                </a:solidFill>
              </a:rPr>
              <a:t>ypotension (nocturnal)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r>
              <a:rPr lang="en-US" altLang="en-US" sz="1600" dirty="0">
                <a:solidFill>
                  <a:schemeClr val="bg1"/>
                </a:solidFill>
              </a:rPr>
              <a:t>yperglycemia (</a:t>
            </a:r>
            <a:r>
              <a:rPr lang="en-US" altLang="en-US" sz="1600" dirty="0" err="1">
                <a:solidFill>
                  <a:schemeClr val="bg1"/>
                </a:solidFill>
              </a:rPr>
              <a:t>ie</a:t>
            </a:r>
            <a:r>
              <a:rPr lang="en-US" altLang="en-US" sz="1600" dirty="0">
                <a:solidFill>
                  <a:schemeClr val="bg1"/>
                </a:solidFill>
              </a:rPr>
              <a:t>, DM)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endParaRPr lang="en-US" altLang="en-US" sz="1600" dirty="0">
              <a:solidFill>
                <a:schemeClr val="bg1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endParaRPr lang="en-US" altLang="en-US" sz="1600" dirty="0">
              <a:solidFill>
                <a:schemeClr val="bg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266B799-4B0C-42F5-91DC-62C11A8F6F55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2356F47-7247-4209-9061-4C5F9E71E230}"/>
              </a:ext>
            </a:extLst>
          </p:cNvPr>
          <p:cNvSpPr txBox="1"/>
          <p:nvPr/>
        </p:nvSpPr>
        <p:spPr>
          <a:xfrm>
            <a:off x="4213085" y="2656858"/>
            <a:ext cx="25281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We know these H’s already…</a:t>
            </a:r>
          </a:p>
        </p:txBody>
      </p:sp>
      <p:sp>
        <p:nvSpPr>
          <p:cNvPr id="20" name="Right Brace 19">
            <a:extLst>
              <a:ext uri="{FF2B5EF4-FFF2-40B4-BE49-F238E27FC236}">
                <a16:creationId xmlns:a16="http://schemas.microsoft.com/office/drawing/2014/main" id="{6CFB17D9-3FBD-4B7E-9B4A-C491DD195F29}"/>
              </a:ext>
            </a:extLst>
          </p:cNvPr>
          <p:cNvSpPr/>
          <p:nvPr/>
        </p:nvSpPr>
        <p:spPr>
          <a:xfrm>
            <a:off x="3940990" y="2465189"/>
            <a:ext cx="250010" cy="714375"/>
          </a:xfrm>
          <a:prstGeom prst="rightBrac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ight Brace 20">
            <a:extLst>
              <a:ext uri="{FF2B5EF4-FFF2-40B4-BE49-F238E27FC236}">
                <a16:creationId xmlns:a16="http://schemas.microsoft.com/office/drawing/2014/main" id="{C9945DF1-0C22-4151-AE2E-A444ECCD5AC4}"/>
              </a:ext>
            </a:extLst>
          </p:cNvPr>
          <p:cNvSpPr/>
          <p:nvPr/>
        </p:nvSpPr>
        <p:spPr>
          <a:xfrm>
            <a:off x="3951976" y="3227642"/>
            <a:ext cx="261109" cy="928212"/>
          </a:xfrm>
          <a:prstGeom prst="rightBrac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285E3AB-AC79-4579-996B-224335EEE83A}"/>
              </a:ext>
            </a:extLst>
          </p:cNvPr>
          <p:cNvSpPr txBox="1"/>
          <p:nvPr/>
        </p:nvSpPr>
        <p:spPr>
          <a:xfrm>
            <a:off x="4206531" y="3551930"/>
            <a:ext cx="19351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…but what are these?</a:t>
            </a:r>
          </a:p>
        </p:txBody>
      </p:sp>
    </p:spTree>
    <p:extLst>
      <p:ext uri="{BB962C8B-B14F-4D97-AF65-F5344CB8AC3E}">
        <p14:creationId xmlns:p14="http://schemas.microsoft.com/office/powerpoint/2010/main" val="171592493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75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Then what </a:t>
            </a:r>
            <a:r>
              <a:rPr lang="en-US" altLang="en-US" sz="1400" b="1" i="1" dirty="0">
                <a:solidFill>
                  <a:schemeClr val="bg1">
                    <a:lumMod val="65000"/>
                  </a:schemeClr>
                </a:solidFill>
              </a:rPr>
              <a:t>should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Modify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en-US" sz="1400" b="1" dirty="0">
                <a:solidFill>
                  <a:srgbClr val="0000FF"/>
                </a:solidFill>
              </a:rPr>
              <a:t>risk factors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:</a:t>
            </a: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chemeClr val="bg1">
                    <a:lumMod val="65000"/>
                  </a:schemeClr>
                </a:solidFill>
              </a:rPr>
              <a:t>thrombic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will put their NAION pts on  low-dose aspirin </a:t>
            </a:r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6D2C60E3-EC79-4137-B6C1-77B287E5A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7514" y="5166428"/>
            <a:ext cx="6753772" cy="1077218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65000"/>
                  </a:schemeClr>
                </a:solidFill>
              </a:rPr>
              <a:t>Why the caveat re not “overzealously” controlling BP?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Recall that nocturnal hypotension has been implicated in NAION,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management of HTN should take this into account. Dosing of HTN meds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65000"/>
                  </a:schemeClr>
                </a:solidFill>
              </a:rPr>
              <a:t>should be adjusted to avoid ‘bottoming out’ BP overnight.</a:t>
            </a:r>
          </a:p>
        </p:txBody>
      </p:sp>
      <p:sp>
        <p:nvSpPr>
          <p:cNvPr id="17" name="TextBox 1">
            <a:extLst>
              <a:ext uri="{FF2B5EF4-FFF2-40B4-BE49-F238E27FC236}">
                <a16:creationId xmlns:a16="http://schemas.microsoft.com/office/drawing/2014/main" id="{4B4361BF-17B7-48C6-9AA3-657E1535B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2161581"/>
            <a:ext cx="8403134" cy="206210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Regarding modifiable risk factors, neuro-ophthalmologist Andrew Lee emphasizes the ‘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r>
              <a:rPr lang="en-US" altLang="en-US" sz="1600" dirty="0">
                <a:solidFill>
                  <a:schemeClr val="bg1"/>
                </a:solidFill>
              </a:rPr>
              <a:t>s’: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r>
              <a:rPr lang="en-US" altLang="en-US" sz="1600" dirty="0">
                <a:solidFill>
                  <a:schemeClr val="bg1"/>
                </a:solidFill>
              </a:rPr>
              <a:t>ypertension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/>
                </a:solidFill>
              </a:rPr>
              <a:t>--H</a:t>
            </a:r>
            <a:r>
              <a:rPr lang="en-US" altLang="en-US" sz="1600" dirty="0">
                <a:solidFill>
                  <a:schemeClr val="bg1"/>
                </a:solidFill>
              </a:rPr>
              <a:t>ypotension (nocturnal)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r>
              <a:rPr lang="en-US" altLang="en-US" sz="1600" dirty="0">
                <a:solidFill>
                  <a:schemeClr val="bg1"/>
                </a:solidFill>
              </a:rPr>
              <a:t>yperglycemia (</a:t>
            </a:r>
            <a:r>
              <a:rPr lang="en-US" altLang="en-US" sz="1600" dirty="0" err="1">
                <a:solidFill>
                  <a:schemeClr val="bg1"/>
                </a:solidFill>
              </a:rPr>
              <a:t>ie</a:t>
            </a:r>
            <a:r>
              <a:rPr lang="en-US" altLang="en-US" sz="1600" dirty="0">
                <a:solidFill>
                  <a:schemeClr val="bg1"/>
                </a:solidFill>
              </a:rPr>
              <a:t>, DM)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r>
              <a:rPr lang="en-US" altLang="en-US" sz="1600" dirty="0">
                <a:solidFill>
                  <a:schemeClr val="bg1"/>
                </a:solidFill>
              </a:rPr>
              <a:t>yperlipidemia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 err="1">
                <a:solidFill>
                  <a:schemeClr val="bg1"/>
                </a:solidFill>
              </a:rPr>
              <a:t>H</a:t>
            </a:r>
            <a:r>
              <a:rPr lang="en-US" altLang="en-US" sz="1600" dirty="0" err="1">
                <a:solidFill>
                  <a:schemeClr val="bg1"/>
                </a:solidFill>
              </a:rPr>
              <a:t>yperhomocysteinemia</a:t>
            </a:r>
            <a:r>
              <a:rPr lang="en-US" altLang="en-US" sz="1600" dirty="0">
                <a:solidFill>
                  <a:schemeClr val="bg1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r>
              <a:rPr lang="en-US" altLang="en-US" sz="1600" dirty="0">
                <a:solidFill>
                  <a:schemeClr val="bg1"/>
                </a:solidFill>
              </a:rPr>
              <a:t>ypoxia/hypersomnia (</a:t>
            </a:r>
            <a:r>
              <a:rPr lang="en-US" altLang="en-US" sz="1600" dirty="0" err="1">
                <a:solidFill>
                  <a:schemeClr val="bg1"/>
                </a:solidFill>
              </a:rPr>
              <a:t>ie</a:t>
            </a:r>
            <a:r>
              <a:rPr lang="en-US" altLang="en-US" sz="1600" dirty="0">
                <a:solidFill>
                  <a:schemeClr val="bg1"/>
                </a:solidFill>
              </a:rPr>
              <a:t>, OSA)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/>
                </a:solidFill>
              </a:rPr>
              <a:t>--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r>
              <a:rPr lang="en-US" altLang="en-US" sz="1600" dirty="0">
                <a:solidFill>
                  <a:schemeClr val="bg1"/>
                </a:solidFill>
              </a:rPr>
              <a:t>ypoperfusion (</a:t>
            </a:r>
            <a:r>
              <a:rPr lang="en-US" altLang="en-US" sz="1600" dirty="0" err="1">
                <a:solidFill>
                  <a:schemeClr val="bg1"/>
                </a:solidFill>
              </a:rPr>
              <a:t>ie</a:t>
            </a:r>
            <a:r>
              <a:rPr lang="en-US" altLang="en-US" sz="1600" dirty="0">
                <a:solidFill>
                  <a:schemeClr val="bg1"/>
                </a:solidFill>
              </a:rPr>
              <a:t>, low </a:t>
            </a:r>
            <a:r>
              <a:rPr lang="en-US" altLang="en-US" sz="1600" b="1" dirty="0">
                <a:solidFill>
                  <a:schemeClr val="bg1"/>
                </a:solidFill>
              </a:rPr>
              <a:t>h</a:t>
            </a:r>
            <a:r>
              <a:rPr lang="en-US" altLang="en-US" sz="1600" dirty="0">
                <a:solidFill>
                  <a:schemeClr val="bg1"/>
                </a:solidFill>
              </a:rPr>
              <a:t>ematocrit)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EE7B957-6BDE-4D24-809B-086CB61427F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B3B8268-63A1-4500-B0D5-D7B2A40592A7}"/>
              </a:ext>
            </a:extLst>
          </p:cNvPr>
          <p:cNvSpPr txBox="1"/>
          <p:nvPr/>
        </p:nvSpPr>
        <p:spPr>
          <a:xfrm>
            <a:off x="4213085" y="2656858"/>
            <a:ext cx="25281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We know these H’s already…</a:t>
            </a:r>
          </a:p>
        </p:txBody>
      </p:sp>
      <p:sp>
        <p:nvSpPr>
          <p:cNvPr id="3" name="Right Brace 2">
            <a:extLst>
              <a:ext uri="{FF2B5EF4-FFF2-40B4-BE49-F238E27FC236}">
                <a16:creationId xmlns:a16="http://schemas.microsoft.com/office/drawing/2014/main" id="{76BC40D6-78BF-488B-80FA-13C59731DC6F}"/>
              </a:ext>
            </a:extLst>
          </p:cNvPr>
          <p:cNvSpPr/>
          <p:nvPr/>
        </p:nvSpPr>
        <p:spPr>
          <a:xfrm>
            <a:off x="3940990" y="2465189"/>
            <a:ext cx="250010" cy="714375"/>
          </a:xfrm>
          <a:prstGeom prst="rightBrac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ight Brace 19">
            <a:extLst>
              <a:ext uri="{FF2B5EF4-FFF2-40B4-BE49-F238E27FC236}">
                <a16:creationId xmlns:a16="http://schemas.microsoft.com/office/drawing/2014/main" id="{E05C0750-0F4A-4AC6-878C-E97F03AB9B7D}"/>
              </a:ext>
            </a:extLst>
          </p:cNvPr>
          <p:cNvSpPr/>
          <p:nvPr/>
        </p:nvSpPr>
        <p:spPr>
          <a:xfrm>
            <a:off x="3951976" y="3227642"/>
            <a:ext cx="261109" cy="928212"/>
          </a:xfrm>
          <a:prstGeom prst="rightBrac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AC3AC9F-2444-4AEB-8BF3-C8ACCA42F964}"/>
              </a:ext>
            </a:extLst>
          </p:cNvPr>
          <p:cNvSpPr txBox="1"/>
          <p:nvPr/>
        </p:nvSpPr>
        <p:spPr>
          <a:xfrm>
            <a:off x="4206531" y="3551930"/>
            <a:ext cx="19351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…but what are these?</a:t>
            </a:r>
          </a:p>
        </p:txBody>
      </p:sp>
    </p:spTree>
    <p:extLst>
      <p:ext uri="{BB962C8B-B14F-4D97-AF65-F5344CB8AC3E}">
        <p14:creationId xmlns:p14="http://schemas.microsoft.com/office/powerpoint/2010/main" val="241601369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76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Then what </a:t>
            </a:r>
            <a:r>
              <a:rPr lang="en-US" altLang="en-US" sz="1400" b="1" i="1" dirty="0">
                <a:solidFill>
                  <a:schemeClr val="bg1">
                    <a:lumMod val="65000"/>
                  </a:schemeClr>
                </a:solidFill>
              </a:rPr>
              <a:t>should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chemeClr val="bg1">
                    <a:lumMod val="65000"/>
                  </a:schemeClr>
                </a:solidFill>
              </a:rPr>
              <a:t>thrombic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will put their NAION pts on  low-dose aspirin </a:t>
            </a:r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6D2C60E3-EC79-4137-B6C1-77B287E5A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7514" y="5166428"/>
            <a:ext cx="6753772" cy="1077218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Why the caveat re not “overzealously” controlling BP?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Recall that nocturnal hypotension has been implicated in NAION,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management of HTN should take this into account. Dosing of HTN meds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should be adjusted to avoid ‘bottoming out’ BP overnight.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EF00ABF-063B-4668-9DBC-81E7927FA779}"/>
              </a:ext>
            </a:extLst>
          </p:cNvPr>
          <p:cNvSpPr/>
          <p:nvPr/>
        </p:nvSpPr>
        <p:spPr>
          <a:xfrm>
            <a:off x="3429000" y="4514035"/>
            <a:ext cx="3276600" cy="540118"/>
          </a:xfrm>
          <a:prstGeom prst="ellipse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Box 15">
            <a:extLst>
              <a:ext uri="{FF2B5EF4-FFF2-40B4-BE49-F238E27FC236}">
                <a16:creationId xmlns:a16="http://schemas.microsoft.com/office/drawing/2014/main" id="{B5082D84-9612-4739-8895-7F1D55300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8479" y="5443427"/>
            <a:ext cx="7730001" cy="523220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Speaking of bottoming out BP…What class of meds should probably be avoided in NAION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</a:rPr>
              <a:t>Phosphodiesterase-5 inhibitors; </a:t>
            </a:r>
            <a:r>
              <a:rPr lang="en-US" altLang="en-US" sz="1400" dirty="0" err="1">
                <a:solidFill>
                  <a:srgbClr val="FF0000"/>
                </a:solidFill>
              </a:rPr>
              <a:t>eg</a:t>
            </a:r>
            <a:r>
              <a:rPr lang="en-US" altLang="en-US" sz="1400" dirty="0">
                <a:solidFill>
                  <a:srgbClr val="FF0000"/>
                </a:solidFill>
              </a:rPr>
              <a:t>, Viagra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B35324B-744E-448E-AB8D-0A87BAB332B7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11988090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9" name="Text Box 3">
            <a:extLst>
              <a:ext uri="{FF2B5EF4-FFF2-40B4-BE49-F238E27FC236}">
                <a16:creationId xmlns:a16="http://schemas.microsoft.com/office/drawing/2014/main" id="{9F3DF070-27BA-4DA8-9ED2-21FDDFC38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1431C118-B432-4700-AD1C-31871D402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(AION)</a:t>
            </a:r>
          </a:p>
        </p:txBody>
      </p:sp>
      <p:sp>
        <p:nvSpPr>
          <p:cNvPr id="290821" name="Text Box 5">
            <a:extLst>
              <a:ext uri="{FF2B5EF4-FFF2-40B4-BE49-F238E27FC236}">
                <a16:creationId xmlns:a16="http://schemas.microsoft.com/office/drawing/2014/main" id="{7F4D88A9-F861-4E2C-B4C0-729E156E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>
                    <a:lumMod val="75000"/>
                  </a:schemeClr>
                </a:solidFill>
              </a:rPr>
              <a:t>(AAION)</a:t>
            </a:r>
          </a:p>
        </p:txBody>
      </p:sp>
      <p:sp>
        <p:nvSpPr>
          <p:cNvPr id="290822" name="Text Box 6">
            <a:extLst>
              <a:ext uri="{FF2B5EF4-FFF2-40B4-BE49-F238E27FC236}">
                <a16:creationId xmlns:a16="http://schemas.microsoft.com/office/drawing/2014/main" id="{2AA8967F-C574-4EE0-9EC7-9D026B184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4114800"/>
            <a:ext cx="1622425" cy="61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(NAION)</a:t>
            </a:r>
          </a:p>
        </p:txBody>
      </p:sp>
      <p:sp>
        <p:nvSpPr>
          <p:cNvPr id="290823" name="Text Box 7">
            <a:extLst>
              <a:ext uri="{FF2B5EF4-FFF2-40B4-BE49-F238E27FC236}">
                <a16:creationId xmlns:a16="http://schemas.microsoft.com/office/drawing/2014/main" id="{EE226311-9DE8-4302-A1AE-95B359D8F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(PION)</a:t>
            </a:r>
          </a:p>
        </p:txBody>
      </p:sp>
      <p:sp>
        <p:nvSpPr>
          <p:cNvPr id="290824" name="Line 8">
            <a:extLst>
              <a:ext uri="{FF2B5EF4-FFF2-40B4-BE49-F238E27FC236}">
                <a16:creationId xmlns:a16="http://schemas.microsoft.com/office/drawing/2014/main" id="{26F2837C-70C5-4B17-8F93-F45311CB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5" name="Line 9">
            <a:extLst>
              <a:ext uri="{FF2B5EF4-FFF2-40B4-BE49-F238E27FC236}">
                <a16:creationId xmlns:a16="http://schemas.microsoft.com/office/drawing/2014/main" id="{B2BE6878-79D1-4A1E-801E-00BBAEC4E6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6" name="Line 10">
            <a:extLst>
              <a:ext uri="{FF2B5EF4-FFF2-40B4-BE49-F238E27FC236}">
                <a16:creationId xmlns:a16="http://schemas.microsoft.com/office/drawing/2014/main" id="{23344091-1A41-4DBC-8392-92934B31C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7" name="Line 11">
            <a:extLst>
              <a:ext uri="{FF2B5EF4-FFF2-40B4-BE49-F238E27FC236}">
                <a16:creationId xmlns:a16="http://schemas.microsoft.com/office/drawing/2014/main" id="{5AD44F0B-139A-49B0-B05B-317937454C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28" name="Text Box 12">
            <a:extLst>
              <a:ext uri="{FF2B5EF4-FFF2-40B4-BE49-F238E27FC236}">
                <a16:creationId xmlns:a16="http://schemas.microsoft.com/office/drawing/2014/main" id="{A24403FE-3175-4E36-80D6-F68ED81D6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131" y="3352800"/>
            <a:ext cx="5224669" cy="156966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treatment for NAION?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rgbClr val="0000FF"/>
                </a:solidFill>
              </a:rPr>
              <a:t>Nothing has proven effective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about optic-nerve sheath decompression?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It was proven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ineffective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and possibly </a:t>
            </a: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harmful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in the  Ischemic Optic Neuropathy Decompression  Trial</a:t>
            </a:r>
          </a:p>
        </p:txBody>
      </p:sp>
      <p:sp>
        <p:nvSpPr>
          <p:cNvPr id="290829" name="Slide Number Placeholder 1">
            <a:extLst>
              <a:ext uri="{FF2B5EF4-FFF2-40B4-BE49-F238E27FC236}">
                <a16:creationId xmlns:a16="http://schemas.microsoft.com/office/drawing/2014/main" id="{BA554BD4-346F-4E14-A24E-9822E5183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8C596-589C-4553-9860-FFDF19C994DC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en-US" sz="1000"/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B9483CA5-F3F0-408E-BB38-B2F99984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1924" y="3993378"/>
            <a:ext cx="4583113" cy="2678113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Then what </a:t>
            </a:r>
            <a:r>
              <a:rPr lang="en-US" altLang="en-US" sz="1400" b="1" i="1" dirty="0">
                <a:solidFill>
                  <a:schemeClr val="bg1">
                    <a:lumMod val="65000"/>
                  </a:schemeClr>
                </a:solidFill>
              </a:rPr>
              <a:t>should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be done for these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Modify risk factors: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--control  diabetes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--control  BP (but not overzealously!)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	--smoking cessation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the carotids and heart be checked for plaques?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Generally, no. NAION is not an embolic disease.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Should NAION pts be put on anti-</a:t>
            </a:r>
            <a:r>
              <a:rPr lang="en-US" altLang="en-US" sz="1400" i="1" dirty="0" err="1">
                <a:solidFill>
                  <a:schemeClr val="bg1">
                    <a:lumMod val="65000"/>
                  </a:schemeClr>
                </a:solidFill>
              </a:rPr>
              <a:t>thrombic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While there is no evidence to support it, many clinicians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will put their NAION pts on  low-dose aspirin </a:t>
            </a:r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6D2C60E3-EC79-4137-B6C1-77B287E5A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7514" y="5166428"/>
            <a:ext cx="6753772" cy="1077218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50000"/>
                  </a:schemeClr>
                </a:solidFill>
              </a:rPr>
              <a:t>Why the caveat re not “overzealously” controlling BP?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Recall that nocturnal hypotension has been implicated in NAION, and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management of HTN should take this into account. Dosing of HTN meds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50000"/>
                  </a:schemeClr>
                </a:solidFill>
              </a:rPr>
              <a:t>should be adjusted to avoid ‘bottoming out’ BP overnight.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EF00ABF-063B-4668-9DBC-81E7927FA779}"/>
              </a:ext>
            </a:extLst>
          </p:cNvPr>
          <p:cNvSpPr/>
          <p:nvPr/>
        </p:nvSpPr>
        <p:spPr>
          <a:xfrm>
            <a:off x="3429000" y="4514035"/>
            <a:ext cx="3276600" cy="540118"/>
          </a:xfrm>
          <a:prstGeom prst="ellipse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Box 15">
            <a:extLst>
              <a:ext uri="{FF2B5EF4-FFF2-40B4-BE49-F238E27FC236}">
                <a16:creationId xmlns:a16="http://schemas.microsoft.com/office/drawing/2014/main" id="{B5082D84-9612-4739-8895-7F1D55300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8479" y="5443427"/>
            <a:ext cx="7730001" cy="523220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Speaking of bottoming out BP…What class of meds should probably be avoided in NAION pts?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Phosphodiesterase-5 inhibitors; </a:t>
            </a:r>
            <a:r>
              <a:rPr lang="en-US" altLang="en-US" sz="1400" dirty="0" err="1">
                <a:solidFill>
                  <a:schemeClr val="bg1"/>
                </a:solidFill>
              </a:rPr>
              <a:t>eg</a:t>
            </a:r>
            <a:r>
              <a:rPr lang="en-US" altLang="en-US" sz="1400" dirty="0">
                <a:solidFill>
                  <a:schemeClr val="bg1"/>
                </a:solidFill>
              </a:rPr>
              <a:t>, Viagra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0D85E5F-AFA6-4985-991A-1276483ECA8A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  <p:extLst>
      <p:ext uri="{BB962C8B-B14F-4D97-AF65-F5344CB8AC3E}">
        <p14:creationId xmlns:p14="http://schemas.microsoft.com/office/powerpoint/2010/main" val="262340488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1" name="Text Box 3">
            <a:extLst>
              <a:ext uri="{FF2B5EF4-FFF2-40B4-BE49-F238E27FC236}">
                <a16:creationId xmlns:a16="http://schemas.microsoft.com/office/drawing/2014/main" id="{77BDAD34-56FD-4417-86C0-319D759CD0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19492" name="Text Box 4">
            <a:extLst>
              <a:ext uri="{FF2B5EF4-FFF2-40B4-BE49-F238E27FC236}">
                <a16:creationId xmlns:a16="http://schemas.microsoft.com/office/drawing/2014/main" id="{4DA4B789-A807-4E82-9116-1BF071953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19493" name="Text Box 5">
            <a:extLst>
              <a:ext uri="{FF2B5EF4-FFF2-40B4-BE49-F238E27FC236}">
                <a16:creationId xmlns:a16="http://schemas.microsoft.com/office/drawing/2014/main" id="{1FFE279B-F113-45AB-9DD9-6A073177E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19494" name="Text Box 6">
            <a:extLst>
              <a:ext uri="{FF2B5EF4-FFF2-40B4-BE49-F238E27FC236}">
                <a16:creationId xmlns:a16="http://schemas.microsoft.com/office/drawing/2014/main" id="{2CCE7407-2703-4047-B177-740866304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19495" name="Text Box 7">
            <a:extLst>
              <a:ext uri="{FF2B5EF4-FFF2-40B4-BE49-F238E27FC236}">
                <a16:creationId xmlns:a16="http://schemas.microsoft.com/office/drawing/2014/main" id="{6F899DEC-95F3-4D1F-82CD-1037DE6555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19496" name="Line 8">
            <a:extLst>
              <a:ext uri="{FF2B5EF4-FFF2-40B4-BE49-F238E27FC236}">
                <a16:creationId xmlns:a16="http://schemas.microsoft.com/office/drawing/2014/main" id="{5CDA0735-984F-49FC-8C2F-F1EA73F444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497" name="Line 9">
            <a:extLst>
              <a:ext uri="{FF2B5EF4-FFF2-40B4-BE49-F238E27FC236}">
                <a16:creationId xmlns:a16="http://schemas.microsoft.com/office/drawing/2014/main" id="{65ED6BBF-DF6D-4E2E-8BB6-907F5B94C0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498" name="Line 10">
            <a:extLst>
              <a:ext uri="{FF2B5EF4-FFF2-40B4-BE49-F238E27FC236}">
                <a16:creationId xmlns:a16="http://schemas.microsoft.com/office/drawing/2014/main" id="{D4DA955F-E7D7-4BCA-955C-7431337325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499" name="Line 11">
            <a:extLst>
              <a:ext uri="{FF2B5EF4-FFF2-40B4-BE49-F238E27FC236}">
                <a16:creationId xmlns:a16="http://schemas.microsoft.com/office/drawing/2014/main" id="{C7D208EC-C2E2-48C8-9E6A-157F46AEE8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9500" name="Text Box 12">
            <a:extLst>
              <a:ext uri="{FF2B5EF4-FFF2-40B4-BE49-F238E27FC236}">
                <a16:creationId xmlns:a16="http://schemas.microsoft.com/office/drawing/2014/main" id="{DC173A6C-7F8F-44FE-B405-132A7D94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CC"/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FFCC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FFCC"/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CC"/>
                </a:solidFill>
              </a:rPr>
              <a:t>Acutely: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CC"/>
                </a:solidFill>
              </a:rPr>
              <a:t>Later: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FFCC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FFCC"/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CC"/>
                </a:solidFill>
              </a:rPr>
              <a:t>No, because the infarct is not at the ONH; it’s more posterior</a:t>
            </a:r>
          </a:p>
        </p:txBody>
      </p:sp>
      <p:sp>
        <p:nvSpPr>
          <p:cNvPr id="319501" name="Slide Number Placeholder 1">
            <a:extLst>
              <a:ext uri="{FF2B5EF4-FFF2-40B4-BE49-F238E27FC236}">
                <a16:creationId xmlns:a16="http://schemas.microsoft.com/office/drawing/2014/main" id="{3700811F-67D3-4F3D-8392-7B7050E829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3764DC1-E0DE-429F-A41E-682785CAD307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DEACA70-4BFA-4B25-AB6F-2A820CDBA1EC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9" name="Text Box 3">
            <a:extLst>
              <a:ext uri="{FF2B5EF4-FFF2-40B4-BE49-F238E27FC236}">
                <a16:creationId xmlns:a16="http://schemas.microsoft.com/office/drawing/2014/main" id="{57C7216C-E98C-4A4C-8A9F-59184974B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21540" name="Text Box 4">
            <a:extLst>
              <a:ext uri="{FF2B5EF4-FFF2-40B4-BE49-F238E27FC236}">
                <a16:creationId xmlns:a16="http://schemas.microsoft.com/office/drawing/2014/main" id="{F62A8D50-FA7A-4698-A29E-FD19FD192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21541" name="Text Box 5">
            <a:extLst>
              <a:ext uri="{FF2B5EF4-FFF2-40B4-BE49-F238E27FC236}">
                <a16:creationId xmlns:a16="http://schemas.microsoft.com/office/drawing/2014/main" id="{9FC69858-A810-4071-B5DB-A9DC2F7A8E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21542" name="Text Box 6">
            <a:extLst>
              <a:ext uri="{FF2B5EF4-FFF2-40B4-BE49-F238E27FC236}">
                <a16:creationId xmlns:a16="http://schemas.microsoft.com/office/drawing/2014/main" id="{85EAF16C-DB50-44DB-8034-D3E368636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21543" name="Text Box 7">
            <a:extLst>
              <a:ext uri="{FF2B5EF4-FFF2-40B4-BE49-F238E27FC236}">
                <a16:creationId xmlns:a16="http://schemas.microsoft.com/office/drawing/2014/main" id="{B7DCF0FA-7A14-478C-AEA6-ABCCD8E61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21544" name="Line 8">
            <a:extLst>
              <a:ext uri="{FF2B5EF4-FFF2-40B4-BE49-F238E27FC236}">
                <a16:creationId xmlns:a16="http://schemas.microsoft.com/office/drawing/2014/main" id="{331A819B-A77E-4E2C-B8E3-285E2058C1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545" name="Line 9">
            <a:extLst>
              <a:ext uri="{FF2B5EF4-FFF2-40B4-BE49-F238E27FC236}">
                <a16:creationId xmlns:a16="http://schemas.microsoft.com/office/drawing/2014/main" id="{8F3FFA8F-BA87-4962-9475-ACC944BB20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546" name="Line 10">
            <a:extLst>
              <a:ext uri="{FF2B5EF4-FFF2-40B4-BE49-F238E27FC236}">
                <a16:creationId xmlns:a16="http://schemas.microsoft.com/office/drawing/2014/main" id="{4DD0B8BC-B3D2-445E-BDBB-BD8FD4D767B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547" name="Line 11">
            <a:extLst>
              <a:ext uri="{FF2B5EF4-FFF2-40B4-BE49-F238E27FC236}">
                <a16:creationId xmlns:a16="http://schemas.microsoft.com/office/drawing/2014/main" id="{57340C5B-1FF1-426A-A96D-74460BEDBC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1548" name="Text Box 12">
            <a:extLst>
              <a:ext uri="{FF2B5EF4-FFF2-40B4-BE49-F238E27FC236}">
                <a16:creationId xmlns:a16="http://schemas.microsoft.com/office/drawing/2014/main" id="{7D00C7CA-9E24-42F2-85FC-69F50F5558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FFCC"/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CCFFCC"/>
                </a:solidFill>
              </a:rPr>
              <a:t>Acutely</a:t>
            </a:r>
            <a:r>
              <a:rPr lang="en-US" altLang="en-US" sz="1600">
                <a:solidFill>
                  <a:srgbClr val="CCFFCC"/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CCFFCC"/>
                </a:solidFill>
              </a:rPr>
              <a:t>Later</a:t>
            </a:r>
            <a:r>
              <a:rPr lang="en-US" altLang="en-US" sz="1600">
                <a:solidFill>
                  <a:srgbClr val="CCFFCC"/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FFCC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FFCC"/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CC"/>
                </a:solidFill>
              </a:rPr>
              <a:t>No, because the infarct is not at the ONH; it’s more posterior</a:t>
            </a:r>
          </a:p>
        </p:txBody>
      </p:sp>
      <p:sp>
        <p:nvSpPr>
          <p:cNvPr id="321549" name="Slide Number Placeholder 1">
            <a:extLst>
              <a:ext uri="{FF2B5EF4-FFF2-40B4-BE49-F238E27FC236}">
                <a16:creationId xmlns:a16="http://schemas.microsoft.com/office/drawing/2014/main" id="{D8AA3492-F787-4BB7-B83C-AD35BA361C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9C416D4-300E-4377-BCDB-2C12EC23F2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B7FB69A-2BFE-4871-9938-0A7833FF739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Text Box 3">
            <a:extLst>
              <a:ext uri="{FF2B5EF4-FFF2-40B4-BE49-F238E27FC236}">
                <a16:creationId xmlns:a16="http://schemas.microsoft.com/office/drawing/2014/main" id="{DDA2F39D-8780-4F2E-8483-BB8F25572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18436" name="Text Box 4">
            <a:extLst>
              <a:ext uri="{FF2B5EF4-FFF2-40B4-BE49-F238E27FC236}">
                <a16:creationId xmlns:a16="http://schemas.microsoft.com/office/drawing/2014/main" id="{16877611-286E-4AFC-8240-8AF1F79F20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18437" name="Text Box 5">
            <a:extLst>
              <a:ext uri="{FF2B5EF4-FFF2-40B4-BE49-F238E27FC236}">
                <a16:creationId xmlns:a16="http://schemas.microsoft.com/office/drawing/2014/main" id="{262FEFBC-2987-470A-99F7-6D423CA9C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18438" name="Text Box 6">
            <a:extLst>
              <a:ext uri="{FF2B5EF4-FFF2-40B4-BE49-F238E27FC236}">
                <a16:creationId xmlns:a16="http://schemas.microsoft.com/office/drawing/2014/main" id="{3C1AC017-1447-438C-963B-2E844E5C1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18439" name="Line 8">
            <a:extLst>
              <a:ext uri="{FF2B5EF4-FFF2-40B4-BE49-F238E27FC236}">
                <a16:creationId xmlns:a16="http://schemas.microsoft.com/office/drawing/2014/main" id="{BBFEEA06-865D-4BF3-94F7-13FC9E227E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0" name="Line 9">
            <a:extLst>
              <a:ext uri="{FF2B5EF4-FFF2-40B4-BE49-F238E27FC236}">
                <a16:creationId xmlns:a16="http://schemas.microsoft.com/office/drawing/2014/main" id="{FBC4CC98-E0BF-401B-925B-1F49E91CFD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1" name="Line 10">
            <a:extLst>
              <a:ext uri="{FF2B5EF4-FFF2-40B4-BE49-F238E27FC236}">
                <a16:creationId xmlns:a16="http://schemas.microsoft.com/office/drawing/2014/main" id="{30F3BD02-7683-402F-A868-8077061D19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2" name="Line 11">
            <a:extLst>
              <a:ext uri="{FF2B5EF4-FFF2-40B4-BE49-F238E27FC236}">
                <a16:creationId xmlns:a16="http://schemas.microsoft.com/office/drawing/2014/main" id="{CF79E778-2381-4066-B760-C62D42179873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3" name="Text Box 16">
            <a:extLst>
              <a:ext uri="{FF2B5EF4-FFF2-40B4-BE49-F238E27FC236}">
                <a16:creationId xmlns:a16="http://schemas.microsoft.com/office/drawing/2014/main" id="{FE03C812-D751-4A13-A574-C1766FD46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085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Ischemic</a:t>
            </a:r>
          </a:p>
        </p:txBody>
      </p:sp>
      <p:sp>
        <p:nvSpPr>
          <p:cNvPr id="18444" name="Text Box 17">
            <a:extLst>
              <a:ext uri="{FF2B5EF4-FFF2-40B4-BE49-F238E27FC236}">
                <a16:creationId xmlns:a16="http://schemas.microsoft.com/office/drawing/2014/main" id="{B3F2FA14-C7C2-42EE-A1AA-82CE4235C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Compressive</a:t>
            </a:r>
          </a:p>
        </p:txBody>
      </p:sp>
      <p:sp>
        <p:nvSpPr>
          <p:cNvPr id="18445" name="Text Box 18">
            <a:extLst>
              <a:ext uri="{FF2B5EF4-FFF2-40B4-BE49-F238E27FC236}">
                <a16:creationId xmlns:a16="http://schemas.microsoft.com/office/drawing/2014/main" id="{72438E65-4FAA-43C9-8365-70FCE20997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Toxic/nutritional</a:t>
            </a:r>
          </a:p>
        </p:txBody>
      </p:sp>
      <p:sp>
        <p:nvSpPr>
          <p:cNvPr id="18446" name="Text Box 19">
            <a:extLst>
              <a:ext uri="{FF2B5EF4-FFF2-40B4-BE49-F238E27FC236}">
                <a16:creationId xmlns:a16="http://schemas.microsoft.com/office/drawing/2014/main" id="{33D37F71-A2D5-4665-9372-D30E29AE3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Congenital/hereditary</a:t>
            </a:r>
          </a:p>
        </p:txBody>
      </p:sp>
      <p:sp>
        <p:nvSpPr>
          <p:cNvPr id="18447" name="Text Box 20">
            <a:extLst>
              <a:ext uri="{FF2B5EF4-FFF2-40B4-BE49-F238E27FC236}">
                <a16:creationId xmlns:a16="http://schemas.microsoft.com/office/drawing/2014/main" id="{0F4C0D18-4AC9-4E1D-8FB6-F364063067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Traumatic</a:t>
            </a:r>
          </a:p>
        </p:txBody>
      </p:sp>
      <p:sp>
        <p:nvSpPr>
          <p:cNvPr id="18448" name="Line 21">
            <a:extLst>
              <a:ext uri="{FF2B5EF4-FFF2-40B4-BE49-F238E27FC236}">
                <a16:creationId xmlns:a16="http://schemas.microsoft.com/office/drawing/2014/main" id="{14DCA445-C70C-488B-A954-2351D2C447F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9" name="Line 22">
            <a:extLst>
              <a:ext uri="{FF2B5EF4-FFF2-40B4-BE49-F238E27FC236}">
                <a16:creationId xmlns:a16="http://schemas.microsoft.com/office/drawing/2014/main" id="{AC694A76-D8B0-46F1-9291-0C410A36EFD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0" name="Line 23">
            <a:extLst>
              <a:ext uri="{FF2B5EF4-FFF2-40B4-BE49-F238E27FC236}">
                <a16:creationId xmlns:a16="http://schemas.microsoft.com/office/drawing/2014/main" id="{BE02F551-92CC-4910-8A81-24FEF28F5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1" name="Line 24">
            <a:extLst>
              <a:ext uri="{FF2B5EF4-FFF2-40B4-BE49-F238E27FC236}">
                <a16:creationId xmlns:a16="http://schemas.microsoft.com/office/drawing/2014/main" id="{74FA4226-6E26-4A1B-B162-C50FC9D952D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2" name="Line 25">
            <a:extLst>
              <a:ext uri="{FF2B5EF4-FFF2-40B4-BE49-F238E27FC236}">
                <a16:creationId xmlns:a16="http://schemas.microsoft.com/office/drawing/2014/main" id="{E53364CA-652A-4C10-AB0E-8DA86FBE146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3" name="Line 26">
            <a:extLst>
              <a:ext uri="{FF2B5EF4-FFF2-40B4-BE49-F238E27FC236}">
                <a16:creationId xmlns:a16="http://schemas.microsoft.com/office/drawing/2014/main" id="{3645AE61-1E2B-4AE7-9F5B-56C54CCEE6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4" name="Text Box 29">
            <a:extLst>
              <a:ext uri="{FF2B5EF4-FFF2-40B4-BE49-F238E27FC236}">
                <a16:creationId xmlns:a16="http://schemas.microsoft.com/office/drawing/2014/main" id="{0BCFE8F6-021E-450D-B4C7-601D4B643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18455" name="Line 30">
            <a:extLst>
              <a:ext uri="{FF2B5EF4-FFF2-40B4-BE49-F238E27FC236}">
                <a16:creationId xmlns:a16="http://schemas.microsoft.com/office/drawing/2014/main" id="{24D79E18-A381-4CD4-9E3B-9B50E5EBD4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6" name="Line 31">
            <a:extLst>
              <a:ext uri="{FF2B5EF4-FFF2-40B4-BE49-F238E27FC236}">
                <a16:creationId xmlns:a16="http://schemas.microsoft.com/office/drawing/2014/main" id="{260957CB-BA03-4984-981E-18D5A5C9AE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7" name="Text Box 34">
            <a:extLst>
              <a:ext uri="{FF2B5EF4-FFF2-40B4-BE49-F238E27FC236}">
                <a16:creationId xmlns:a16="http://schemas.microsoft.com/office/drawing/2014/main" id="{EBCD3636-3836-4E85-8A8C-A472AE63D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18458" name="Text Box 35">
            <a:extLst>
              <a:ext uri="{FF2B5EF4-FFF2-40B4-BE49-F238E27FC236}">
                <a16:creationId xmlns:a16="http://schemas.microsoft.com/office/drawing/2014/main" id="{0AC53EDB-056C-4745-AA21-BDBB34863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18459" name="Slide Number Placeholder 1">
            <a:extLst>
              <a:ext uri="{FF2B5EF4-FFF2-40B4-BE49-F238E27FC236}">
                <a16:creationId xmlns:a16="http://schemas.microsoft.com/office/drawing/2014/main" id="{FD406450-277F-423E-BCF0-1D5D34A2C1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726BDD8-9913-4677-95FE-DA8442E2807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8</a:t>
            </a:fld>
            <a:endParaRPr lang="en-US" altLang="en-US" sz="100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B40F823-6B42-4D18-91F2-66E42DB50049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7" name="Text Box 3">
            <a:extLst>
              <a:ext uri="{FF2B5EF4-FFF2-40B4-BE49-F238E27FC236}">
                <a16:creationId xmlns:a16="http://schemas.microsoft.com/office/drawing/2014/main" id="{399265B5-0101-4CD7-86CF-89AD56916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23588" name="Text Box 4">
            <a:extLst>
              <a:ext uri="{FF2B5EF4-FFF2-40B4-BE49-F238E27FC236}">
                <a16:creationId xmlns:a16="http://schemas.microsoft.com/office/drawing/2014/main" id="{359114B3-EEDF-480E-A7C6-5E5ED38FE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23589" name="Text Box 5">
            <a:extLst>
              <a:ext uri="{FF2B5EF4-FFF2-40B4-BE49-F238E27FC236}">
                <a16:creationId xmlns:a16="http://schemas.microsoft.com/office/drawing/2014/main" id="{46591A9D-7936-400D-9EA9-40B07CF97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23590" name="Text Box 6">
            <a:extLst>
              <a:ext uri="{FF2B5EF4-FFF2-40B4-BE49-F238E27FC236}">
                <a16:creationId xmlns:a16="http://schemas.microsoft.com/office/drawing/2014/main" id="{7FCC93D7-91EF-4E64-BA73-473E35F89B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23591" name="Text Box 7">
            <a:extLst>
              <a:ext uri="{FF2B5EF4-FFF2-40B4-BE49-F238E27FC236}">
                <a16:creationId xmlns:a16="http://schemas.microsoft.com/office/drawing/2014/main" id="{B0D18706-3CB5-490C-A854-61822ACF7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23592" name="Line 8">
            <a:extLst>
              <a:ext uri="{FF2B5EF4-FFF2-40B4-BE49-F238E27FC236}">
                <a16:creationId xmlns:a16="http://schemas.microsoft.com/office/drawing/2014/main" id="{FD449FFF-20CB-4F7D-B602-91A7AEE14F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593" name="Line 9">
            <a:extLst>
              <a:ext uri="{FF2B5EF4-FFF2-40B4-BE49-F238E27FC236}">
                <a16:creationId xmlns:a16="http://schemas.microsoft.com/office/drawing/2014/main" id="{21D94CB3-B65C-4B1C-A5CD-E85C444BF8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594" name="Line 10">
            <a:extLst>
              <a:ext uri="{FF2B5EF4-FFF2-40B4-BE49-F238E27FC236}">
                <a16:creationId xmlns:a16="http://schemas.microsoft.com/office/drawing/2014/main" id="{4062DBF3-4E4D-47F1-95A0-B5218005211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595" name="Line 11">
            <a:extLst>
              <a:ext uri="{FF2B5EF4-FFF2-40B4-BE49-F238E27FC236}">
                <a16:creationId xmlns:a16="http://schemas.microsoft.com/office/drawing/2014/main" id="{A0DDEBB5-A1B8-42ED-850C-83D86A02B32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3596" name="Text Box 12">
            <a:extLst>
              <a:ext uri="{FF2B5EF4-FFF2-40B4-BE49-F238E27FC236}">
                <a16:creationId xmlns:a16="http://schemas.microsoft.com/office/drawing/2014/main" id="{892C5C66-1E59-4A96-BC0D-44AD4FB9FC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Acutely</a:t>
            </a:r>
            <a:r>
              <a:rPr lang="en-US" altLang="en-US" sz="1600">
                <a:solidFill>
                  <a:srgbClr val="0000FF"/>
                </a:solidFill>
              </a:rPr>
              <a:t>: </a:t>
            </a:r>
            <a:r>
              <a:rPr lang="en-US" altLang="en-US" sz="1600">
                <a:solidFill>
                  <a:srgbClr val="CCFFCC"/>
                </a:solidFill>
              </a:rPr>
              <a:t>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CCFFCC"/>
                </a:solidFill>
              </a:rPr>
              <a:t>Later</a:t>
            </a:r>
            <a:r>
              <a:rPr lang="en-US" altLang="en-US" sz="1600">
                <a:solidFill>
                  <a:srgbClr val="CCFFCC"/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FFCC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FFCC"/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CC"/>
                </a:solidFill>
              </a:rPr>
              <a:t>No, because the infarct is not at the ONH; it’s more posterior</a:t>
            </a:r>
          </a:p>
        </p:txBody>
      </p:sp>
      <p:sp>
        <p:nvSpPr>
          <p:cNvPr id="323597" name="Slide Number Placeholder 1">
            <a:extLst>
              <a:ext uri="{FF2B5EF4-FFF2-40B4-BE49-F238E27FC236}">
                <a16:creationId xmlns:a16="http://schemas.microsoft.com/office/drawing/2014/main" id="{A1044BFE-A3B5-44B4-8383-E9E1B9180C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2632B1B-B855-4F70-ADB9-D948471645F7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51C73AC-2B91-4D08-B63B-6289622E9C5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5" name="Text Box 3">
            <a:extLst>
              <a:ext uri="{FF2B5EF4-FFF2-40B4-BE49-F238E27FC236}">
                <a16:creationId xmlns:a16="http://schemas.microsoft.com/office/drawing/2014/main" id="{C1B14DF6-9EF5-475E-AAB8-6C7066562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25636" name="Text Box 4">
            <a:extLst>
              <a:ext uri="{FF2B5EF4-FFF2-40B4-BE49-F238E27FC236}">
                <a16:creationId xmlns:a16="http://schemas.microsoft.com/office/drawing/2014/main" id="{79DEC6DC-B8D1-4BD7-B4AD-430E9D32F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25637" name="Text Box 5">
            <a:extLst>
              <a:ext uri="{FF2B5EF4-FFF2-40B4-BE49-F238E27FC236}">
                <a16:creationId xmlns:a16="http://schemas.microsoft.com/office/drawing/2014/main" id="{D4C4418A-488A-468C-9F9B-05B473B41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25638" name="Text Box 6">
            <a:extLst>
              <a:ext uri="{FF2B5EF4-FFF2-40B4-BE49-F238E27FC236}">
                <a16:creationId xmlns:a16="http://schemas.microsoft.com/office/drawing/2014/main" id="{6B35F5F7-9D4A-4DD2-BA73-F73BBD2A5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25639" name="Text Box 7">
            <a:extLst>
              <a:ext uri="{FF2B5EF4-FFF2-40B4-BE49-F238E27FC236}">
                <a16:creationId xmlns:a16="http://schemas.microsoft.com/office/drawing/2014/main" id="{FA4D70EB-8BAC-4BC9-A9A7-70AFD72A3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25640" name="Line 8">
            <a:extLst>
              <a:ext uri="{FF2B5EF4-FFF2-40B4-BE49-F238E27FC236}">
                <a16:creationId xmlns:a16="http://schemas.microsoft.com/office/drawing/2014/main" id="{0F10A0AA-2AD2-4240-8E40-FA2BC02F48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641" name="Line 9">
            <a:extLst>
              <a:ext uri="{FF2B5EF4-FFF2-40B4-BE49-F238E27FC236}">
                <a16:creationId xmlns:a16="http://schemas.microsoft.com/office/drawing/2014/main" id="{7AD44EB3-4F4B-42F8-8503-81DF1A0D92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642" name="Line 10">
            <a:extLst>
              <a:ext uri="{FF2B5EF4-FFF2-40B4-BE49-F238E27FC236}">
                <a16:creationId xmlns:a16="http://schemas.microsoft.com/office/drawing/2014/main" id="{C5F00AC9-80BD-449A-A1A3-6E2E4F441DB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643" name="Line 11">
            <a:extLst>
              <a:ext uri="{FF2B5EF4-FFF2-40B4-BE49-F238E27FC236}">
                <a16:creationId xmlns:a16="http://schemas.microsoft.com/office/drawing/2014/main" id="{4ADB4362-CB96-4093-92EA-66D29C2E7BA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5644" name="Text Box 12">
            <a:extLst>
              <a:ext uri="{FF2B5EF4-FFF2-40B4-BE49-F238E27FC236}">
                <a16:creationId xmlns:a16="http://schemas.microsoft.com/office/drawing/2014/main" id="{B7C54F6B-421D-489F-BA7A-EE12ACD16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Acutely</a:t>
            </a:r>
            <a:r>
              <a:rPr lang="en-US" altLang="en-US" sz="1600">
                <a:solidFill>
                  <a:srgbClr val="0000FF"/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CCFFCC"/>
                </a:solidFill>
              </a:rPr>
              <a:t>Later</a:t>
            </a:r>
            <a:r>
              <a:rPr lang="en-US" altLang="en-US" sz="1600">
                <a:solidFill>
                  <a:srgbClr val="CCFFCC"/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FFCC"/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CC"/>
                </a:solidFill>
              </a:rPr>
              <a:t>No, because the infarct is not at the ONH; it’s more posterior</a:t>
            </a:r>
          </a:p>
        </p:txBody>
      </p:sp>
      <p:sp>
        <p:nvSpPr>
          <p:cNvPr id="325645" name="Slide Number Placeholder 1">
            <a:extLst>
              <a:ext uri="{FF2B5EF4-FFF2-40B4-BE49-F238E27FC236}">
                <a16:creationId xmlns:a16="http://schemas.microsoft.com/office/drawing/2014/main" id="{264CDEE1-5CEC-4A11-B062-E2250EBC6D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DC9A6DE-2B75-426B-B757-669DEB1E669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54C6243-6CF1-4300-993D-F3F3D4C9D60B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3" name="Text Box 3">
            <a:extLst>
              <a:ext uri="{FF2B5EF4-FFF2-40B4-BE49-F238E27FC236}">
                <a16:creationId xmlns:a16="http://schemas.microsoft.com/office/drawing/2014/main" id="{A0AC120A-1A7D-40CD-ABA2-7FC6E3ADE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27684" name="Text Box 4">
            <a:extLst>
              <a:ext uri="{FF2B5EF4-FFF2-40B4-BE49-F238E27FC236}">
                <a16:creationId xmlns:a16="http://schemas.microsoft.com/office/drawing/2014/main" id="{823D62CF-888B-4ED5-906D-ED6B73BD31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27685" name="Text Box 5">
            <a:extLst>
              <a:ext uri="{FF2B5EF4-FFF2-40B4-BE49-F238E27FC236}">
                <a16:creationId xmlns:a16="http://schemas.microsoft.com/office/drawing/2014/main" id="{D3524C41-6062-4005-8C56-0F3522B38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27686" name="Text Box 6">
            <a:extLst>
              <a:ext uri="{FF2B5EF4-FFF2-40B4-BE49-F238E27FC236}">
                <a16:creationId xmlns:a16="http://schemas.microsoft.com/office/drawing/2014/main" id="{1E80D2FA-339D-4DB9-8340-737C17E02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27687" name="Text Box 7">
            <a:extLst>
              <a:ext uri="{FF2B5EF4-FFF2-40B4-BE49-F238E27FC236}">
                <a16:creationId xmlns:a16="http://schemas.microsoft.com/office/drawing/2014/main" id="{BC616AC0-C969-47A8-85A9-321554D46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27688" name="Line 8">
            <a:extLst>
              <a:ext uri="{FF2B5EF4-FFF2-40B4-BE49-F238E27FC236}">
                <a16:creationId xmlns:a16="http://schemas.microsoft.com/office/drawing/2014/main" id="{9B3342F4-7917-4AAF-93B0-8E04303671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689" name="Line 9">
            <a:extLst>
              <a:ext uri="{FF2B5EF4-FFF2-40B4-BE49-F238E27FC236}">
                <a16:creationId xmlns:a16="http://schemas.microsoft.com/office/drawing/2014/main" id="{0AF7018B-F307-47D4-B7C4-FD8B948910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690" name="Line 10">
            <a:extLst>
              <a:ext uri="{FF2B5EF4-FFF2-40B4-BE49-F238E27FC236}">
                <a16:creationId xmlns:a16="http://schemas.microsoft.com/office/drawing/2014/main" id="{AE049596-FE80-4024-B2FE-5D0E057728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691" name="Line 11">
            <a:extLst>
              <a:ext uri="{FF2B5EF4-FFF2-40B4-BE49-F238E27FC236}">
                <a16:creationId xmlns:a16="http://schemas.microsoft.com/office/drawing/2014/main" id="{0F72B4F5-8509-4676-BF23-718FD8B8938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492" name="Text Box 12">
            <a:extLst>
              <a:ext uri="{FF2B5EF4-FFF2-40B4-BE49-F238E27FC236}">
                <a16:creationId xmlns:a16="http://schemas.microsoft.com/office/drawing/2014/main" id="{9119F6A6-00B5-46F2-BD60-CFE9E73EB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A </a:t>
            </a:r>
            <a:r>
              <a:rPr lang="en-US" sz="1600" dirty="0" err="1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pt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600" dirty="0">
              <a:solidFill>
                <a:schemeClr val="bg1">
                  <a:lumMod val="65000"/>
                </a:schemeClr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What will DFE reveal?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b="1" dirty="0">
                <a:solidFill>
                  <a:srgbClr val="0000FF"/>
                </a:solidFill>
                <a:latin typeface="Arial" charset="0"/>
              </a:rPr>
              <a:t>Acutely</a:t>
            </a:r>
            <a:r>
              <a:rPr lang="en-US" sz="1600" dirty="0">
                <a:solidFill>
                  <a:srgbClr val="0000FF"/>
                </a:solidFill>
                <a:latin typeface="Arial" charset="0"/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b="1" dirty="0">
                <a:solidFill>
                  <a:srgbClr val="CCFFCC"/>
                </a:solidFill>
                <a:latin typeface="Arial" charset="0"/>
              </a:rPr>
              <a:t>Later</a:t>
            </a:r>
            <a:r>
              <a:rPr lang="en-US" sz="1600" dirty="0">
                <a:solidFill>
                  <a:srgbClr val="CCFFCC"/>
                </a:solidFill>
                <a:latin typeface="Arial" charset="0"/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6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rgbClr val="CCFFCC"/>
                </a:solidFill>
                <a:latin typeface="Arial" charset="0"/>
              </a:rPr>
              <a:t>Is the appearance of the ONH (</a:t>
            </a:r>
            <a:r>
              <a:rPr lang="en-US" sz="1600" i="1" dirty="0" err="1">
                <a:solidFill>
                  <a:srgbClr val="CCFFCC"/>
                </a:solidFill>
                <a:latin typeface="Arial" charset="0"/>
              </a:rPr>
              <a:t>ie</a:t>
            </a:r>
            <a:r>
              <a:rPr lang="en-US" sz="1600" i="1" dirty="0">
                <a:solidFill>
                  <a:srgbClr val="CCFFCC"/>
                </a:solidFill>
                <a:latin typeface="Arial" charset="0"/>
              </a:rPr>
              <a:t>, the disc-at-risk issue) a factor in PION?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rgbClr val="CCFFCC"/>
                </a:solidFill>
                <a:latin typeface="Arial" charset="0"/>
              </a:rPr>
              <a:t>No, because the infarct is not at the ONH; it’s more posterior</a:t>
            </a:r>
          </a:p>
        </p:txBody>
      </p:sp>
      <p:sp>
        <p:nvSpPr>
          <p:cNvPr id="327693" name="Text Box 13">
            <a:extLst>
              <a:ext uri="{FF2B5EF4-FFF2-40B4-BE49-F238E27FC236}">
                <a16:creationId xmlns:a16="http://schemas.microsoft.com/office/drawing/2014/main" id="{A28D804D-B752-43C3-9776-55592A6D6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5207000"/>
            <a:ext cx="5732463" cy="584200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rgbClr val="0000FF"/>
                </a:solidFill>
              </a:rPr>
              <a:t>What if a PION </a:t>
            </a:r>
            <a:r>
              <a:rPr lang="en-US" altLang="en-US" sz="1600" i="1" dirty="0" err="1">
                <a:solidFill>
                  <a:srgbClr val="0000FF"/>
                </a:solidFill>
              </a:rPr>
              <a:t>pt</a:t>
            </a:r>
            <a:r>
              <a:rPr lang="en-US" altLang="en-US" sz="1600" i="1" dirty="0">
                <a:solidFill>
                  <a:srgbClr val="0000FF"/>
                </a:solidFill>
              </a:rPr>
              <a:t> is found to have disc edema on DFE?</a:t>
            </a:r>
            <a:endParaRPr lang="en-US" altLang="en-US" sz="1600" i="1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rgbClr val="FFC000"/>
                </a:solidFill>
              </a:rPr>
              <a:t>Then it’s an </a:t>
            </a:r>
            <a:r>
              <a:rPr lang="en-US" altLang="en-US" sz="1600" b="1" dirty="0">
                <a:solidFill>
                  <a:srgbClr val="FFC000"/>
                </a:solidFill>
              </a:rPr>
              <a:t>anterior</a:t>
            </a:r>
            <a:r>
              <a:rPr lang="en-US" altLang="en-US" sz="1600" dirty="0">
                <a:solidFill>
                  <a:srgbClr val="FFC000"/>
                </a:solidFill>
              </a:rPr>
              <a:t> ischemic optic neuropathy, not posterior</a:t>
            </a:r>
          </a:p>
        </p:txBody>
      </p:sp>
      <p:sp>
        <p:nvSpPr>
          <p:cNvPr id="327694" name="Slide Number Placeholder 1">
            <a:extLst>
              <a:ext uri="{FF2B5EF4-FFF2-40B4-BE49-F238E27FC236}">
                <a16:creationId xmlns:a16="http://schemas.microsoft.com/office/drawing/2014/main" id="{CAF49459-44D5-43E5-BB46-8312F05BC7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ABBBD81-4515-49CE-98BC-553753D4794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A81529B-EE52-41B4-B56A-C32CB213039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1" name="Text Box 3">
            <a:extLst>
              <a:ext uri="{FF2B5EF4-FFF2-40B4-BE49-F238E27FC236}">
                <a16:creationId xmlns:a16="http://schemas.microsoft.com/office/drawing/2014/main" id="{AFF50F0C-895E-4116-8EB7-26538BA90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29732" name="Text Box 4">
            <a:extLst>
              <a:ext uri="{FF2B5EF4-FFF2-40B4-BE49-F238E27FC236}">
                <a16:creationId xmlns:a16="http://schemas.microsoft.com/office/drawing/2014/main" id="{40130DA0-FA1C-4ED8-9F17-0B864CE5E0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29733" name="Text Box 5">
            <a:extLst>
              <a:ext uri="{FF2B5EF4-FFF2-40B4-BE49-F238E27FC236}">
                <a16:creationId xmlns:a16="http://schemas.microsoft.com/office/drawing/2014/main" id="{ACC96821-1EB8-4F72-9521-7067DC461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29734" name="Text Box 6">
            <a:extLst>
              <a:ext uri="{FF2B5EF4-FFF2-40B4-BE49-F238E27FC236}">
                <a16:creationId xmlns:a16="http://schemas.microsoft.com/office/drawing/2014/main" id="{21482A2C-F99B-468A-B372-68C48A630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29735" name="Text Box 7">
            <a:extLst>
              <a:ext uri="{FF2B5EF4-FFF2-40B4-BE49-F238E27FC236}">
                <a16:creationId xmlns:a16="http://schemas.microsoft.com/office/drawing/2014/main" id="{0F31F70E-BE13-4629-8A7E-9AEF986D8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29736" name="Line 8">
            <a:extLst>
              <a:ext uri="{FF2B5EF4-FFF2-40B4-BE49-F238E27FC236}">
                <a16:creationId xmlns:a16="http://schemas.microsoft.com/office/drawing/2014/main" id="{365212FE-150A-47FD-A631-EA5ACAC21B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737" name="Line 9">
            <a:extLst>
              <a:ext uri="{FF2B5EF4-FFF2-40B4-BE49-F238E27FC236}">
                <a16:creationId xmlns:a16="http://schemas.microsoft.com/office/drawing/2014/main" id="{F3F90C9B-BA00-4B05-A76C-7201FAFD76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738" name="Line 10">
            <a:extLst>
              <a:ext uri="{FF2B5EF4-FFF2-40B4-BE49-F238E27FC236}">
                <a16:creationId xmlns:a16="http://schemas.microsoft.com/office/drawing/2014/main" id="{D4A544D3-F169-4F1C-8CA8-EC3DC876B7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9739" name="Line 11">
            <a:extLst>
              <a:ext uri="{FF2B5EF4-FFF2-40B4-BE49-F238E27FC236}">
                <a16:creationId xmlns:a16="http://schemas.microsoft.com/office/drawing/2014/main" id="{E0D2998E-55C0-414F-9F71-1D6C65AA91A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492" name="Text Box 12">
            <a:extLst>
              <a:ext uri="{FF2B5EF4-FFF2-40B4-BE49-F238E27FC236}">
                <a16:creationId xmlns:a16="http://schemas.microsoft.com/office/drawing/2014/main" id="{67E60A3C-6BE9-4C7E-A918-2CAF0558AA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A </a:t>
            </a:r>
            <a:r>
              <a:rPr lang="en-US" sz="1600" dirty="0" err="1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pt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600" dirty="0">
              <a:solidFill>
                <a:schemeClr val="bg1">
                  <a:lumMod val="65000"/>
                </a:schemeClr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chemeClr val="bg1">
                    <a:lumMod val="65000"/>
                  </a:schemeClr>
                </a:solidFill>
                <a:latin typeface="Arial" charset="0"/>
              </a:rPr>
              <a:t>What will DFE reveal?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b="1" dirty="0">
                <a:solidFill>
                  <a:srgbClr val="0000FF"/>
                </a:solidFill>
                <a:latin typeface="Arial" charset="0"/>
              </a:rPr>
              <a:t>Acutely</a:t>
            </a:r>
            <a:r>
              <a:rPr lang="en-US" sz="1600" dirty="0">
                <a:solidFill>
                  <a:srgbClr val="0000FF"/>
                </a:solidFill>
                <a:latin typeface="Arial" charset="0"/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b="1" dirty="0">
                <a:solidFill>
                  <a:srgbClr val="CCFFCC"/>
                </a:solidFill>
                <a:latin typeface="Arial" charset="0"/>
              </a:rPr>
              <a:t>Later</a:t>
            </a:r>
            <a:r>
              <a:rPr lang="en-US" sz="1600" dirty="0">
                <a:solidFill>
                  <a:srgbClr val="CCFFCC"/>
                </a:solidFill>
                <a:latin typeface="Arial" charset="0"/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defRPr/>
            </a:pPr>
            <a:endParaRPr lang="en-US" sz="16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i="1" dirty="0">
                <a:solidFill>
                  <a:srgbClr val="CCFFCC"/>
                </a:solidFill>
                <a:latin typeface="Arial" charset="0"/>
              </a:rPr>
              <a:t>Is the appearance of the ONH (</a:t>
            </a:r>
            <a:r>
              <a:rPr lang="en-US" sz="1600" i="1" dirty="0" err="1">
                <a:solidFill>
                  <a:srgbClr val="CCFFCC"/>
                </a:solidFill>
                <a:latin typeface="Arial" charset="0"/>
              </a:rPr>
              <a:t>ie</a:t>
            </a:r>
            <a:r>
              <a:rPr lang="en-US" sz="1600" i="1" dirty="0">
                <a:solidFill>
                  <a:srgbClr val="CCFFCC"/>
                </a:solidFill>
                <a:latin typeface="Arial" charset="0"/>
              </a:rPr>
              <a:t>, the disc-at-risk issue) a factor in PION?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sz="1600" dirty="0">
                <a:solidFill>
                  <a:srgbClr val="CCFFCC"/>
                </a:solidFill>
                <a:latin typeface="Arial" charset="0"/>
              </a:rPr>
              <a:t>No, because the infarct is not at the ONH; it’s more posterior</a:t>
            </a:r>
          </a:p>
        </p:txBody>
      </p:sp>
      <p:sp>
        <p:nvSpPr>
          <p:cNvPr id="329741" name="Text Box 13">
            <a:extLst>
              <a:ext uri="{FF2B5EF4-FFF2-40B4-BE49-F238E27FC236}">
                <a16:creationId xmlns:a16="http://schemas.microsoft.com/office/drawing/2014/main" id="{A7F05F89-7C01-4438-9CF4-0BFCFD5D9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5207000"/>
            <a:ext cx="5732463" cy="584200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if a PION pt is found to have disc edema on DFE?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Then it’s an </a:t>
            </a:r>
            <a:r>
              <a:rPr lang="en-US" altLang="en-US" sz="1600" b="1">
                <a:solidFill>
                  <a:srgbClr val="0000FF"/>
                </a:solidFill>
              </a:rPr>
              <a:t>anterior</a:t>
            </a:r>
            <a:r>
              <a:rPr lang="en-US" altLang="en-US" sz="1600">
                <a:solidFill>
                  <a:srgbClr val="0000FF"/>
                </a:solidFill>
              </a:rPr>
              <a:t> ischemic optic neuropathy, not posterior</a:t>
            </a:r>
          </a:p>
        </p:txBody>
      </p:sp>
      <p:sp>
        <p:nvSpPr>
          <p:cNvPr id="329742" name="Slide Number Placeholder 1">
            <a:extLst>
              <a:ext uri="{FF2B5EF4-FFF2-40B4-BE49-F238E27FC236}">
                <a16:creationId xmlns:a16="http://schemas.microsoft.com/office/drawing/2014/main" id="{7EECCB90-9F99-4966-8C20-38BE8AA07B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DF03237-E412-4585-91D3-6477DCFFE971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en-US" sz="10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BBF7AC8-1463-4466-ADB3-1DBDF1712C5F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9" name="Text Box 3">
            <a:extLst>
              <a:ext uri="{FF2B5EF4-FFF2-40B4-BE49-F238E27FC236}">
                <a16:creationId xmlns:a16="http://schemas.microsoft.com/office/drawing/2014/main" id="{E8603C91-27A6-4A87-A09D-8F22F6188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31780" name="Text Box 4">
            <a:extLst>
              <a:ext uri="{FF2B5EF4-FFF2-40B4-BE49-F238E27FC236}">
                <a16:creationId xmlns:a16="http://schemas.microsoft.com/office/drawing/2014/main" id="{1DD9877D-CE41-4585-B3DF-20CA3D2A38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31781" name="Text Box 5">
            <a:extLst>
              <a:ext uri="{FF2B5EF4-FFF2-40B4-BE49-F238E27FC236}">
                <a16:creationId xmlns:a16="http://schemas.microsoft.com/office/drawing/2014/main" id="{20F96065-AB06-446E-8E91-8042C632AF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31782" name="Text Box 6">
            <a:extLst>
              <a:ext uri="{FF2B5EF4-FFF2-40B4-BE49-F238E27FC236}">
                <a16:creationId xmlns:a16="http://schemas.microsoft.com/office/drawing/2014/main" id="{1E012C82-94C2-4BDC-9215-23519091DE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31783" name="Text Box 7">
            <a:extLst>
              <a:ext uri="{FF2B5EF4-FFF2-40B4-BE49-F238E27FC236}">
                <a16:creationId xmlns:a16="http://schemas.microsoft.com/office/drawing/2014/main" id="{4BAF9947-FAD8-4620-B62B-89E56CC75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31784" name="Line 8">
            <a:extLst>
              <a:ext uri="{FF2B5EF4-FFF2-40B4-BE49-F238E27FC236}">
                <a16:creationId xmlns:a16="http://schemas.microsoft.com/office/drawing/2014/main" id="{B9551AE2-9A15-42A9-BCF4-68C831402D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785" name="Line 9">
            <a:extLst>
              <a:ext uri="{FF2B5EF4-FFF2-40B4-BE49-F238E27FC236}">
                <a16:creationId xmlns:a16="http://schemas.microsoft.com/office/drawing/2014/main" id="{EE535872-CE3F-4E0C-8F55-8CE1C0BC18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786" name="Line 10">
            <a:extLst>
              <a:ext uri="{FF2B5EF4-FFF2-40B4-BE49-F238E27FC236}">
                <a16:creationId xmlns:a16="http://schemas.microsoft.com/office/drawing/2014/main" id="{E27C9FC1-5002-4127-9E35-42D6B7E3989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787" name="Line 11">
            <a:extLst>
              <a:ext uri="{FF2B5EF4-FFF2-40B4-BE49-F238E27FC236}">
                <a16:creationId xmlns:a16="http://schemas.microsoft.com/office/drawing/2014/main" id="{326FCA88-E4DC-46CB-9A8D-F48C0B87747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1788" name="Text Box 12">
            <a:extLst>
              <a:ext uri="{FF2B5EF4-FFF2-40B4-BE49-F238E27FC236}">
                <a16:creationId xmlns:a16="http://schemas.microsoft.com/office/drawing/2014/main" id="{46991655-5B3B-43B2-AE20-494920D117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Acutely</a:t>
            </a:r>
            <a:r>
              <a:rPr lang="en-US" altLang="en-US" sz="1600">
                <a:solidFill>
                  <a:srgbClr val="0000FF"/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Later</a:t>
            </a:r>
            <a:r>
              <a:rPr lang="en-US" altLang="en-US" sz="1600">
                <a:solidFill>
                  <a:srgbClr val="0000FF"/>
                </a:solidFill>
              </a:rPr>
              <a:t>: </a:t>
            </a:r>
            <a:r>
              <a:rPr lang="en-US" altLang="en-US" sz="1600">
                <a:solidFill>
                  <a:srgbClr val="CCFFCC"/>
                </a:solidFill>
              </a:rPr>
              <a:t>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FFCC"/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CC"/>
                </a:solidFill>
              </a:rPr>
              <a:t>No, because the infarct is not at the ONH; it’s more posterior</a:t>
            </a:r>
          </a:p>
        </p:txBody>
      </p:sp>
      <p:sp>
        <p:nvSpPr>
          <p:cNvPr id="331789" name="Slide Number Placeholder 1">
            <a:extLst>
              <a:ext uri="{FF2B5EF4-FFF2-40B4-BE49-F238E27FC236}">
                <a16:creationId xmlns:a16="http://schemas.microsoft.com/office/drawing/2014/main" id="{FD6A1F67-B7C4-4823-85AB-F20CB6EE05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7ADCE32-FF90-484D-87B5-12C6E8DB2D4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D43678C-D5B4-4CD1-9188-5896B52BA864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7" name="Text Box 3">
            <a:extLst>
              <a:ext uri="{FF2B5EF4-FFF2-40B4-BE49-F238E27FC236}">
                <a16:creationId xmlns:a16="http://schemas.microsoft.com/office/drawing/2014/main" id="{429B0E88-D2A1-4807-9775-36BBBDCF6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33828" name="Text Box 4">
            <a:extLst>
              <a:ext uri="{FF2B5EF4-FFF2-40B4-BE49-F238E27FC236}">
                <a16:creationId xmlns:a16="http://schemas.microsoft.com/office/drawing/2014/main" id="{41CF5923-9A92-475B-B7D3-BA8C3F552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33829" name="Text Box 5">
            <a:extLst>
              <a:ext uri="{FF2B5EF4-FFF2-40B4-BE49-F238E27FC236}">
                <a16:creationId xmlns:a16="http://schemas.microsoft.com/office/drawing/2014/main" id="{AE944EA9-8B86-4161-9098-B7FEEEB6D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33830" name="Text Box 6">
            <a:extLst>
              <a:ext uri="{FF2B5EF4-FFF2-40B4-BE49-F238E27FC236}">
                <a16:creationId xmlns:a16="http://schemas.microsoft.com/office/drawing/2014/main" id="{86FFAB0F-6627-48F0-B4BB-7CAD3C5A8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33831" name="Text Box 7">
            <a:extLst>
              <a:ext uri="{FF2B5EF4-FFF2-40B4-BE49-F238E27FC236}">
                <a16:creationId xmlns:a16="http://schemas.microsoft.com/office/drawing/2014/main" id="{CFDB63D9-F215-45FB-8B1F-C2B607127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33832" name="Line 8">
            <a:extLst>
              <a:ext uri="{FF2B5EF4-FFF2-40B4-BE49-F238E27FC236}">
                <a16:creationId xmlns:a16="http://schemas.microsoft.com/office/drawing/2014/main" id="{3019265B-3A10-4CB8-86E2-AF935166B7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3833" name="Line 9">
            <a:extLst>
              <a:ext uri="{FF2B5EF4-FFF2-40B4-BE49-F238E27FC236}">
                <a16:creationId xmlns:a16="http://schemas.microsoft.com/office/drawing/2014/main" id="{4E07C42F-4AB1-48A8-854A-3EAC3D444A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3834" name="Line 10">
            <a:extLst>
              <a:ext uri="{FF2B5EF4-FFF2-40B4-BE49-F238E27FC236}">
                <a16:creationId xmlns:a16="http://schemas.microsoft.com/office/drawing/2014/main" id="{EEC48329-180F-45B3-9468-BC94A0717B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3835" name="Line 11">
            <a:extLst>
              <a:ext uri="{FF2B5EF4-FFF2-40B4-BE49-F238E27FC236}">
                <a16:creationId xmlns:a16="http://schemas.microsoft.com/office/drawing/2014/main" id="{58C2D442-A438-406E-A0E2-3BDAE681DD8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3836" name="Text Box 12">
            <a:extLst>
              <a:ext uri="{FF2B5EF4-FFF2-40B4-BE49-F238E27FC236}">
                <a16:creationId xmlns:a16="http://schemas.microsoft.com/office/drawing/2014/main" id="{E68443A8-3719-4ECA-8F81-8A0BF4C679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Acutely</a:t>
            </a:r>
            <a:r>
              <a:rPr lang="en-US" altLang="en-US" sz="1600">
                <a:solidFill>
                  <a:srgbClr val="0000FF"/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Later</a:t>
            </a:r>
            <a:r>
              <a:rPr lang="en-US" altLang="en-US" sz="1600">
                <a:solidFill>
                  <a:srgbClr val="0000FF"/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FFCC"/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CC"/>
                </a:solidFill>
              </a:rPr>
              <a:t>No, because the infarct is not at the ONH; it’s more posterior</a:t>
            </a:r>
          </a:p>
        </p:txBody>
      </p:sp>
      <p:sp>
        <p:nvSpPr>
          <p:cNvPr id="333837" name="Slide Number Placeholder 1">
            <a:extLst>
              <a:ext uri="{FF2B5EF4-FFF2-40B4-BE49-F238E27FC236}">
                <a16:creationId xmlns:a16="http://schemas.microsoft.com/office/drawing/2014/main" id="{90439317-ACA0-406B-8598-9302AE37D8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FE5D106-7D04-45D9-B866-E41A724E609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85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7E8A959-0684-464A-8321-9A93180D87D2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5" name="Text Box 3">
            <a:extLst>
              <a:ext uri="{FF2B5EF4-FFF2-40B4-BE49-F238E27FC236}">
                <a16:creationId xmlns:a16="http://schemas.microsoft.com/office/drawing/2014/main" id="{9BFCB9BB-A787-4391-BEF5-A3D84073EA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35876" name="Text Box 4">
            <a:extLst>
              <a:ext uri="{FF2B5EF4-FFF2-40B4-BE49-F238E27FC236}">
                <a16:creationId xmlns:a16="http://schemas.microsoft.com/office/drawing/2014/main" id="{6DA32F06-6011-4EE4-862D-1E0C52DA84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35877" name="Text Box 5">
            <a:extLst>
              <a:ext uri="{FF2B5EF4-FFF2-40B4-BE49-F238E27FC236}">
                <a16:creationId xmlns:a16="http://schemas.microsoft.com/office/drawing/2014/main" id="{398654BE-3CC5-43A3-B67A-022606A0AE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35878" name="Text Box 6">
            <a:extLst>
              <a:ext uri="{FF2B5EF4-FFF2-40B4-BE49-F238E27FC236}">
                <a16:creationId xmlns:a16="http://schemas.microsoft.com/office/drawing/2014/main" id="{6E00393F-B00C-4A5A-9F00-3D364BCE33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35879" name="Text Box 7">
            <a:extLst>
              <a:ext uri="{FF2B5EF4-FFF2-40B4-BE49-F238E27FC236}">
                <a16:creationId xmlns:a16="http://schemas.microsoft.com/office/drawing/2014/main" id="{430654A0-C6BD-453A-91D1-3C5720EDE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35880" name="Line 8">
            <a:extLst>
              <a:ext uri="{FF2B5EF4-FFF2-40B4-BE49-F238E27FC236}">
                <a16:creationId xmlns:a16="http://schemas.microsoft.com/office/drawing/2014/main" id="{427C7A11-2C3A-4215-AC19-111E111CA1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81" name="Line 9">
            <a:extLst>
              <a:ext uri="{FF2B5EF4-FFF2-40B4-BE49-F238E27FC236}">
                <a16:creationId xmlns:a16="http://schemas.microsoft.com/office/drawing/2014/main" id="{77C72B04-9B64-484F-95A9-E778737E03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82" name="Line 10">
            <a:extLst>
              <a:ext uri="{FF2B5EF4-FFF2-40B4-BE49-F238E27FC236}">
                <a16:creationId xmlns:a16="http://schemas.microsoft.com/office/drawing/2014/main" id="{DB0E9850-E0DC-4780-A8D2-99E2FD81775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83" name="Line 11">
            <a:extLst>
              <a:ext uri="{FF2B5EF4-FFF2-40B4-BE49-F238E27FC236}">
                <a16:creationId xmlns:a16="http://schemas.microsoft.com/office/drawing/2014/main" id="{BEE82BF2-1895-4EFF-ABDA-22DB6857B28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884" name="Text Box 12">
            <a:extLst>
              <a:ext uri="{FF2B5EF4-FFF2-40B4-BE49-F238E27FC236}">
                <a16:creationId xmlns:a16="http://schemas.microsoft.com/office/drawing/2014/main" id="{BD2AD055-76C3-416D-9DFE-522230F3E9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Acutely</a:t>
            </a:r>
            <a:r>
              <a:rPr lang="en-US" altLang="en-US" sz="1600">
                <a:solidFill>
                  <a:srgbClr val="0000FF"/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Later</a:t>
            </a:r>
            <a:r>
              <a:rPr lang="en-US" altLang="en-US" sz="1600">
                <a:solidFill>
                  <a:srgbClr val="0000FF"/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FFCC"/>
                </a:solidFill>
              </a:rPr>
              <a:t>No, because the infarct is not at the ONH; it’s more posterior</a:t>
            </a:r>
          </a:p>
        </p:txBody>
      </p:sp>
      <p:sp>
        <p:nvSpPr>
          <p:cNvPr id="335885" name="Slide Number Placeholder 1">
            <a:extLst>
              <a:ext uri="{FF2B5EF4-FFF2-40B4-BE49-F238E27FC236}">
                <a16:creationId xmlns:a16="http://schemas.microsoft.com/office/drawing/2014/main" id="{384C8D61-C556-48C7-B2CF-3B9E8D6C01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226E152-3F38-43C1-BB48-EF9EA074E3A7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9EDD82F-9D09-4FDD-8CED-3B0AE68B9DD6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3" name="Text Box 3">
            <a:extLst>
              <a:ext uri="{FF2B5EF4-FFF2-40B4-BE49-F238E27FC236}">
                <a16:creationId xmlns:a16="http://schemas.microsoft.com/office/drawing/2014/main" id="{FFA298D9-DC67-498A-9049-AE9997EDF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37924" name="Text Box 4">
            <a:extLst>
              <a:ext uri="{FF2B5EF4-FFF2-40B4-BE49-F238E27FC236}">
                <a16:creationId xmlns:a16="http://schemas.microsoft.com/office/drawing/2014/main" id="{AA38E52B-DDCA-4DC6-86CA-052255CE6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>
                    <a:lumMod val="75000"/>
                  </a:schemeClr>
                </a:solidFill>
              </a:rPr>
              <a:t>(AION)</a:t>
            </a:r>
          </a:p>
        </p:txBody>
      </p:sp>
      <p:sp>
        <p:nvSpPr>
          <p:cNvPr id="337925" name="Text Box 5">
            <a:extLst>
              <a:ext uri="{FF2B5EF4-FFF2-40B4-BE49-F238E27FC236}">
                <a16:creationId xmlns:a16="http://schemas.microsoft.com/office/drawing/2014/main" id="{DBEBA91E-71A0-40C8-8A2C-DC7A9ED97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37926" name="Text Box 6">
            <a:extLst>
              <a:ext uri="{FF2B5EF4-FFF2-40B4-BE49-F238E27FC236}">
                <a16:creationId xmlns:a16="http://schemas.microsoft.com/office/drawing/2014/main" id="{46305DEF-5B73-4103-ADD9-F54FAE2FF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37927" name="Text Box 7">
            <a:extLst>
              <a:ext uri="{FF2B5EF4-FFF2-40B4-BE49-F238E27FC236}">
                <a16:creationId xmlns:a16="http://schemas.microsoft.com/office/drawing/2014/main" id="{671C74EC-1575-4A46-B145-F2BF2677E8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37928" name="Line 8">
            <a:extLst>
              <a:ext uri="{FF2B5EF4-FFF2-40B4-BE49-F238E27FC236}">
                <a16:creationId xmlns:a16="http://schemas.microsoft.com/office/drawing/2014/main" id="{15CAF311-569B-433C-85D7-620CF35DB8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29" name="Line 9">
            <a:extLst>
              <a:ext uri="{FF2B5EF4-FFF2-40B4-BE49-F238E27FC236}">
                <a16:creationId xmlns:a16="http://schemas.microsoft.com/office/drawing/2014/main" id="{9E0CD127-C06F-49CA-B539-A55EC8A6B1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30" name="Line 10">
            <a:extLst>
              <a:ext uri="{FF2B5EF4-FFF2-40B4-BE49-F238E27FC236}">
                <a16:creationId xmlns:a16="http://schemas.microsoft.com/office/drawing/2014/main" id="{0FE51546-46D0-4A06-B22A-EB0EEE3465E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31" name="Line 11">
            <a:extLst>
              <a:ext uri="{FF2B5EF4-FFF2-40B4-BE49-F238E27FC236}">
                <a16:creationId xmlns:a16="http://schemas.microsoft.com/office/drawing/2014/main" id="{79B35553-C3F9-4E5D-BAEB-0198ED09C91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32" name="Text Box 12">
            <a:extLst>
              <a:ext uri="{FF2B5EF4-FFF2-40B4-BE49-F238E27FC236}">
                <a16:creationId xmlns:a16="http://schemas.microsoft.com/office/drawing/2014/main" id="{F439F3BB-3608-4198-A4DB-A9E52AD207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Acutely</a:t>
            </a:r>
            <a:r>
              <a:rPr lang="en-US" altLang="en-US" sz="1600">
                <a:solidFill>
                  <a:srgbClr val="0000FF"/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rgbClr val="0000FF"/>
                </a:solidFill>
              </a:rPr>
              <a:t>Later</a:t>
            </a:r>
            <a:r>
              <a:rPr lang="en-US" altLang="en-US" sz="1600">
                <a:solidFill>
                  <a:srgbClr val="0000FF"/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0000FF"/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FF"/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0000FF"/>
                </a:solidFill>
              </a:rPr>
              <a:t>No, because the infarct is not at the ONH--it’s more posterior</a:t>
            </a:r>
          </a:p>
        </p:txBody>
      </p:sp>
      <p:sp>
        <p:nvSpPr>
          <p:cNvPr id="337933" name="Slide Number Placeholder 1">
            <a:extLst>
              <a:ext uri="{FF2B5EF4-FFF2-40B4-BE49-F238E27FC236}">
                <a16:creationId xmlns:a16="http://schemas.microsoft.com/office/drawing/2014/main" id="{98D648C3-DAE7-4D8A-BC1C-F9ACE7032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91EFDFE-EE0F-4CF1-91DA-9ACF11BCA8A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en-US" sz="10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9E59CC7-2504-4C43-B9CB-E159EC7C1898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2">
            <a:extLst>
              <a:ext uri="{FF2B5EF4-FFF2-40B4-BE49-F238E27FC236}">
                <a16:creationId xmlns:a16="http://schemas.microsoft.com/office/drawing/2014/main" id="{BEC2ECEE-0B3F-46FA-9B08-7CB7A446C1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39971" name="Text Box 3">
            <a:extLst>
              <a:ext uri="{FF2B5EF4-FFF2-40B4-BE49-F238E27FC236}">
                <a16:creationId xmlns:a16="http://schemas.microsoft.com/office/drawing/2014/main" id="{B907230F-C988-43CC-9D7A-9E3BB4BDB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39972" name="Text Box 4">
            <a:extLst>
              <a:ext uri="{FF2B5EF4-FFF2-40B4-BE49-F238E27FC236}">
                <a16:creationId xmlns:a16="http://schemas.microsoft.com/office/drawing/2014/main" id="{344CC816-9B00-49EE-836E-562DFF8C72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39973" name="Text Box 5">
            <a:extLst>
              <a:ext uri="{FF2B5EF4-FFF2-40B4-BE49-F238E27FC236}">
                <a16:creationId xmlns:a16="http://schemas.microsoft.com/office/drawing/2014/main" id="{A5291CEC-D0D0-4EE0-91E5-CBD413B209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39974" name="Text Box 6">
            <a:extLst>
              <a:ext uri="{FF2B5EF4-FFF2-40B4-BE49-F238E27FC236}">
                <a16:creationId xmlns:a16="http://schemas.microsoft.com/office/drawing/2014/main" id="{BD99A735-FF57-4E18-8C05-71BB9190C1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39975" name="Text Box 7">
            <a:extLst>
              <a:ext uri="{FF2B5EF4-FFF2-40B4-BE49-F238E27FC236}">
                <a16:creationId xmlns:a16="http://schemas.microsoft.com/office/drawing/2014/main" id="{D6AE4868-24AD-4926-A942-C60773C62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39976" name="Line 8">
            <a:extLst>
              <a:ext uri="{FF2B5EF4-FFF2-40B4-BE49-F238E27FC236}">
                <a16:creationId xmlns:a16="http://schemas.microsoft.com/office/drawing/2014/main" id="{5AD0CCA1-3FA1-4B71-9B6D-8C8361EE90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9977" name="Line 9">
            <a:extLst>
              <a:ext uri="{FF2B5EF4-FFF2-40B4-BE49-F238E27FC236}">
                <a16:creationId xmlns:a16="http://schemas.microsoft.com/office/drawing/2014/main" id="{70E170B0-455E-40A8-86C4-B9A1D28B0D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9978" name="Line 10">
            <a:extLst>
              <a:ext uri="{FF2B5EF4-FFF2-40B4-BE49-F238E27FC236}">
                <a16:creationId xmlns:a16="http://schemas.microsoft.com/office/drawing/2014/main" id="{009177B3-1345-48FD-878A-9A2BB4E24F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9979" name="Line 11">
            <a:extLst>
              <a:ext uri="{FF2B5EF4-FFF2-40B4-BE49-F238E27FC236}">
                <a16:creationId xmlns:a16="http://schemas.microsoft.com/office/drawing/2014/main" id="{813D61C3-8706-4062-84E2-B8778AD9FCE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9980" name="Text Box 12">
            <a:extLst>
              <a:ext uri="{FF2B5EF4-FFF2-40B4-BE49-F238E27FC236}">
                <a16:creationId xmlns:a16="http://schemas.microsoft.com/office/drawing/2014/main" id="{FC12EC70-13C8-4C15-A9E1-7752FAE2F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39981" name="Slide Number Placeholder 1">
            <a:extLst>
              <a:ext uri="{FF2B5EF4-FFF2-40B4-BE49-F238E27FC236}">
                <a16:creationId xmlns:a16="http://schemas.microsoft.com/office/drawing/2014/main" id="{D64FD3B0-7877-4471-82C4-7FEA63712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438C1DF-DD93-480D-872D-59D2F6A0B99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88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EDB2247-16FF-4F3E-AFC0-FBCA885E3BF6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rgbClr val="FFFF00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rgbClr val="FFFF00"/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rgbClr val="FFFF00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Image the pituitary region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2">
            <a:extLst>
              <a:ext uri="{FF2B5EF4-FFF2-40B4-BE49-F238E27FC236}">
                <a16:creationId xmlns:a16="http://schemas.microsoft.com/office/drawing/2014/main" id="{3405FA6F-101A-485E-9917-4A46F4702A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42019" name="Text Box 3">
            <a:extLst>
              <a:ext uri="{FF2B5EF4-FFF2-40B4-BE49-F238E27FC236}">
                <a16:creationId xmlns:a16="http://schemas.microsoft.com/office/drawing/2014/main" id="{67042749-D60E-4DB9-8C14-689011B80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42020" name="Text Box 4">
            <a:extLst>
              <a:ext uri="{FF2B5EF4-FFF2-40B4-BE49-F238E27FC236}">
                <a16:creationId xmlns:a16="http://schemas.microsoft.com/office/drawing/2014/main" id="{0ACF0439-6506-4532-9253-144B206B4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42021" name="Text Box 5">
            <a:extLst>
              <a:ext uri="{FF2B5EF4-FFF2-40B4-BE49-F238E27FC236}">
                <a16:creationId xmlns:a16="http://schemas.microsoft.com/office/drawing/2014/main" id="{1F24EE8F-7000-4785-9192-3F45A2DC45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42022" name="Text Box 6">
            <a:extLst>
              <a:ext uri="{FF2B5EF4-FFF2-40B4-BE49-F238E27FC236}">
                <a16:creationId xmlns:a16="http://schemas.microsoft.com/office/drawing/2014/main" id="{DE32F58D-2FA8-4B2B-91A9-25F14A163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42023" name="Text Box 7">
            <a:extLst>
              <a:ext uri="{FF2B5EF4-FFF2-40B4-BE49-F238E27FC236}">
                <a16:creationId xmlns:a16="http://schemas.microsoft.com/office/drawing/2014/main" id="{71962521-AA10-4054-9B45-FEC9647D6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42024" name="Line 8">
            <a:extLst>
              <a:ext uri="{FF2B5EF4-FFF2-40B4-BE49-F238E27FC236}">
                <a16:creationId xmlns:a16="http://schemas.microsoft.com/office/drawing/2014/main" id="{28D012AB-C581-4C27-8CA4-4C907DE1BE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2025" name="Line 9">
            <a:extLst>
              <a:ext uri="{FF2B5EF4-FFF2-40B4-BE49-F238E27FC236}">
                <a16:creationId xmlns:a16="http://schemas.microsoft.com/office/drawing/2014/main" id="{38510B5E-97DB-4AD6-BFD8-27D2EE2F90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2026" name="Line 10">
            <a:extLst>
              <a:ext uri="{FF2B5EF4-FFF2-40B4-BE49-F238E27FC236}">
                <a16:creationId xmlns:a16="http://schemas.microsoft.com/office/drawing/2014/main" id="{B55942CA-47C3-4627-BEA3-1C87E59B36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2027" name="Line 11">
            <a:extLst>
              <a:ext uri="{FF2B5EF4-FFF2-40B4-BE49-F238E27FC236}">
                <a16:creationId xmlns:a16="http://schemas.microsoft.com/office/drawing/2014/main" id="{49F3ECDF-63C7-4FBF-9451-41DDAD1B5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2028" name="Text Box 12">
            <a:extLst>
              <a:ext uri="{FF2B5EF4-FFF2-40B4-BE49-F238E27FC236}">
                <a16:creationId xmlns:a16="http://schemas.microsoft.com/office/drawing/2014/main" id="{78BAE7C6-07C8-44C2-B8E0-63891D18E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42029" name="Slide Number Placeholder 1">
            <a:extLst>
              <a:ext uri="{FF2B5EF4-FFF2-40B4-BE49-F238E27FC236}">
                <a16:creationId xmlns:a16="http://schemas.microsoft.com/office/drawing/2014/main" id="{F343BF95-2F4D-4F63-A35B-954DA5EFA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6C027AB-0221-4AF3-AC0E-D4C88467F0F8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89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6D2201A-2F88-460E-A6E8-EEB53CE82F85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rgbClr val="FFFF00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rgbClr val="FFFF00"/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rgbClr val="FFFF00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Image the pituitary region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34D92DD-2EE9-4C33-A041-088C0B1E98E2}"/>
              </a:ext>
            </a:extLst>
          </p:cNvPr>
          <p:cNvSpPr/>
          <p:nvPr/>
        </p:nvSpPr>
        <p:spPr>
          <a:xfrm>
            <a:off x="2286000" y="762000"/>
            <a:ext cx="16383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900" dirty="0">
                <a:solidFill>
                  <a:schemeClr val="tx1"/>
                </a:solidFill>
              </a:rPr>
              <a:t>two words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3B3EEF5-8973-45F2-BC61-1339BD510AE0}"/>
              </a:ext>
            </a:extLst>
          </p:cNvPr>
          <p:cNvSpPr/>
          <p:nvPr/>
        </p:nvSpPr>
        <p:spPr>
          <a:xfrm>
            <a:off x="647700" y="990600"/>
            <a:ext cx="32766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900" dirty="0">
                <a:solidFill>
                  <a:schemeClr val="tx1"/>
                </a:solidFill>
              </a:rPr>
              <a:t>four words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Text Box 3">
            <a:extLst>
              <a:ext uri="{FF2B5EF4-FFF2-40B4-BE49-F238E27FC236}">
                <a16:creationId xmlns:a16="http://schemas.microsoft.com/office/drawing/2014/main" id="{6E2DA5B5-8E4E-4415-A6AE-F8980604AD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1588" y="1663700"/>
            <a:ext cx="2027237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20484" name="Text Box 4">
            <a:extLst>
              <a:ext uri="{FF2B5EF4-FFF2-40B4-BE49-F238E27FC236}">
                <a16:creationId xmlns:a16="http://schemas.microsoft.com/office/drawing/2014/main" id="{F034B452-3DD2-43DB-817B-A2CE4FB17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0" y="2873375"/>
            <a:ext cx="1946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Inflammatory</a:t>
            </a:r>
          </a:p>
        </p:txBody>
      </p:sp>
      <p:sp>
        <p:nvSpPr>
          <p:cNvPr id="20485" name="Text Box 5">
            <a:extLst>
              <a:ext uri="{FF2B5EF4-FFF2-40B4-BE49-F238E27FC236}">
                <a16:creationId xmlns:a16="http://schemas.microsoft.com/office/drawing/2014/main" id="{2D4B4E43-C5F4-42BB-93F3-8AF491590D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2895600"/>
            <a:ext cx="2490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Noninflammatory</a:t>
            </a:r>
          </a:p>
        </p:txBody>
      </p:sp>
      <p:sp>
        <p:nvSpPr>
          <p:cNvPr id="20486" name="Text Box 6">
            <a:extLst>
              <a:ext uri="{FF2B5EF4-FFF2-40B4-BE49-F238E27FC236}">
                <a16:creationId xmlns:a16="http://schemas.microsoft.com/office/drawing/2014/main" id="{34105914-6691-4B79-B03A-D67BF3D7C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849688"/>
            <a:ext cx="19208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Typical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(demyelinating)</a:t>
            </a:r>
          </a:p>
        </p:txBody>
      </p:sp>
      <p:sp>
        <p:nvSpPr>
          <p:cNvPr id="20487" name="Line 7">
            <a:extLst>
              <a:ext uri="{FF2B5EF4-FFF2-40B4-BE49-F238E27FC236}">
                <a16:creationId xmlns:a16="http://schemas.microsoft.com/office/drawing/2014/main" id="{932E2BE8-B896-4ECD-B184-9CC6881ED5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654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8" name="Line 8">
            <a:extLst>
              <a:ext uri="{FF2B5EF4-FFF2-40B4-BE49-F238E27FC236}">
                <a16:creationId xmlns:a16="http://schemas.microsoft.com/office/drawing/2014/main" id="{BF610A4D-0250-4692-886C-9719E3CA2A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0025" y="3352800"/>
            <a:ext cx="1295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9" name="Line 9">
            <a:extLst>
              <a:ext uri="{FF2B5EF4-FFF2-40B4-BE49-F238E27FC236}">
                <a16:creationId xmlns:a16="http://schemas.microsoft.com/office/drawing/2014/main" id="{B564814F-497D-42AD-B312-9304E01818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5" y="3352800"/>
            <a:ext cx="1219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0" name="Line 10">
            <a:extLst>
              <a:ext uri="{FF2B5EF4-FFF2-40B4-BE49-F238E27FC236}">
                <a16:creationId xmlns:a16="http://schemas.microsoft.com/office/drawing/2014/main" id="{3E5FEC65-8136-4A77-ADF6-F1CFD6856BC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2825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1" name="Text Box 11">
            <a:extLst>
              <a:ext uri="{FF2B5EF4-FFF2-40B4-BE49-F238E27FC236}">
                <a16:creationId xmlns:a16="http://schemas.microsoft.com/office/drawing/2014/main" id="{55977D25-6671-433C-91DE-A34FF42A8C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352800"/>
            <a:ext cx="1085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Ischemic</a:t>
            </a:r>
          </a:p>
        </p:txBody>
      </p:sp>
      <p:sp>
        <p:nvSpPr>
          <p:cNvPr id="20492" name="Text Box 12">
            <a:extLst>
              <a:ext uri="{FF2B5EF4-FFF2-40B4-BE49-F238E27FC236}">
                <a16:creationId xmlns:a16="http://schemas.microsoft.com/office/drawing/2014/main" id="{3C013ED8-CAFB-41F9-B079-86B65BB6E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3671888"/>
            <a:ext cx="151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Compressive</a:t>
            </a:r>
          </a:p>
        </p:txBody>
      </p:sp>
      <p:sp>
        <p:nvSpPr>
          <p:cNvPr id="20493" name="Text Box 13">
            <a:extLst>
              <a:ext uri="{FF2B5EF4-FFF2-40B4-BE49-F238E27FC236}">
                <a16:creationId xmlns:a16="http://schemas.microsoft.com/office/drawing/2014/main" id="{406DBC1C-497B-44BC-81B2-55191F6092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038600"/>
            <a:ext cx="1784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Toxic/nutritional</a:t>
            </a:r>
          </a:p>
        </p:txBody>
      </p:sp>
      <p:sp>
        <p:nvSpPr>
          <p:cNvPr id="20494" name="Text Box 14">
            <a:extLst>
              <a:ext uri="{FF2B5EF4-FFF2-40B4-BE49-F238E27FC236}">
                <a16:creationId xmlns:a16="http://schemas.microsoft.com/office/drawing/2014/main" id="{4A1E0092-C6D2-4A03-A546-463C23B35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357688"/>
            <a:ext cx="2355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Congenital/hereditary</a:t>
            </a:r>
          </a:p>
        </p:txBody>
      </p:sp>
      <p:sp>
        <p:nvSpPr>
          <p:cNvPr id="20495" name="Text Box 15">
            <a:extLst>
              <a:ext uri="{FF2B5EF4-FFF2-40B4-BE49-F238E27FC236}">
                <a16:creationId xmlns:a16="http://schemas.microsoft.com/office/drawing/2014/main" id="{6D4A6969-7DD2-4B54-AC0B-90FCBFA9E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4662488"/>
            <a:ext cx="1200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Traumatic</a:t>
            </a:r>
          </a:p>
        </p:txBody>
      </p:sp>
      <p:sp>
        <p:nvSpPr>
          <p:cNvPr id="20496" name="Line 16">
            <a:extLst>
              <a:ext uri="{FF2B5EF4-FFF2-40B4-BE49-F238E27FC236}">
                <a16:creationId xmlns:a16="http://schemas.microsoft.com/office/drawing/2014/main" id="{F9445C27-62A2-47C1-9DD5-75BDA2B0FAE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581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7" name="Line 17">
            <a:extLst>
              <a:ext uri="{FF2B5EF4-FFF2-40B4-BE49-F238E27FC236}">
                <a16:creationId xmlns:a16="http://schemas.microsoft.com/office/drawing/2014/main" id="{C0A423D2-1118-4AA0-8823-49EF7254A5B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876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8" name="Line 18">
            <a:extLst>
              <a:ext uri="{FF2B5EF4-FFF2-40B4-BE49-F238E27FC236}">
                <a16:creationId xmlns:a16="http://schemas.microsoft.com/office/drawing/2014/main" id="{4E33FB33-29E6-4D1C-BEF4-9BF6FFAC8FD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9" name="Line 19">
            <a:extLst>
              <a:ext uri="{FF2B5EF4-FFF2-40B4-BE49-F238E27FC236}">
                <a16:creationId xmlns:a16="http://schemas.microsoft.com/office/drawing/2014/main" id="{223A56A3-AFB3-4C09-8046-6DDB8347C55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4267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0" name="Line 20">
            <a:extLst>
              <a:ext uri="{FF2B5EF4-FFF2-40B4-BE49-F238E27FC236}">
                <a16:creationId xmlns:a16="http://schemas.microsoft.com/office/drawing/2014/main" id="{9E1D5E04-62F4-4534-8066-35A7B91276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625" y="3886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1" name="Line 21">
            <a:extLst>
              <a:ext uri="{FF2B5EF4-FFF2-40B4-BE49-F238E27FC236}">
                <a16:creationId xmlns:a16="http://schemas.microsoft.com/office/drawing/2014/main" id="{02F7C92E-0C9F-4127-A3D0-55CB405134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70625" y="33528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2" name="Text Box 24">
            <a:extLst>
              <a:ext uri="{FF2B5EF4-FFF2-40B4-BE49-F238E27FC236}">
                <a16:creationId xmlns:a16="http://schemas.microsoft.com/office/drawing/2014/main" id="{FE3C2375-0A48-41D5-97CC-0DAA5CCB0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800475"/>
            <a:ext cx="1074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Atypical</a:t>
            </a:r>
          </a:p>
        </p:txBody>
      </p:sp>
      <p:sp>
        <p:nvSpPr>
          <p:cNvPr id="20503" name="Line 25">
            <a:extLst>
              <a:ext uri="{FF2B5EF4-FFF2-40B4-BE49-F238E27FC236}">
                <a16:creationId xmlns:a16="http://schemas.microsoft.com/office/drawing/2014/main" id="{FDC55FD2-0CEC-4857-9C40-0DDDA85FBB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766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4" name="Line 26">
            <a:extLst>
              <a:ext uri="{FF2B5EF4-FFF2-40B4-BE49-F238E27FC236}">
                <a16:creationId xmlns:a16="http://schemas.microsoft.com/office/drawing/2014/main" id="{6A604516-215B-4C77-B688-028F2E44240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267200"/>
            <a:ext cx="685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5" name="Text Box 27">
            <a:extLst>
              <a:ext uri="{FF2B5EF4-FFF2-40B4-BE49-F238E27FC236}">
                <a16:creationId xmlns:a16="http://schemas.microsoft.com/office/drawing/2014/main" id="{B45F8D5A-E0F4-4AF3-AB0D-804BB4FD70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4594225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Infectious</a:t>
            </a:r>
          </a:p>
        </p:txBody>
      </p:sp>
      <p:sp>
        <p:nvSpPr>
          <p:cNvPr id="20506" name="Text Box 28">
            <a:extLst>
              <a:ext uri="{FF2B5EF4-FFF2-40B4-BE49-F238E27FC236}">
                <a16:creationId xmlns:a16="http://schemas.microsoft.com/office/drawing/2014/main" id="{C4EF2AA3-7C96-4ADF-89F0-F730C29870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45720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Immune</a:t>
            </a:r>
          </a:p>
        </p:txBody>
      </p:sp>
      <p:sp>
        <p:nvSpPr>
          <p:cNvPr id="20507" name="Text Box 29">
            <a:extLst>
              <a:ext uri="{FF2B5EF4-FFF2-40B4-BE49-F238E27FC236}">
                <a16:creationId xmlns:a16="http://schemas.microsoft.com/office/drawing/2014/main" id="{DFCAD5ED-DDAE-477D-9AE2-0C64C2539E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5254625"/>
            <a:ext cx="6119812" cy="1069975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accent1"/>
                </a:solidFill>
              </a:rPr>
              <a:t>What is far-and-away the most common type of optic neuropathy?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accent1"/>
                </a:solidFill>
              </a:rPr>
              <a:t>Hint… </a:t>
            </a:r>
            <a:r>
              <a:rPr lang="en-US" altLang="en-US" sz="1600"/>
              <a:t>It’s not listed on this slide!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Hint…</a:t>
            </a:r>
            <a:r>
              <a:rPr lang="en-US" altLang="en-US" sz="1600"/>
              <a:t>It’s so common, it gets its own ophthalmic subspecialty!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Glaucoma</a:t>
            </a:r>
            <a:endParaRPr lang="en-US" altLang="en-US" sz="1600"/>
          </a:p>
        </p:txBody>
      </p:sp>
      <p:sp>
        <p:nvSpPr>
          <p:cNvPr id="20508" name="Slide Number Placeholder 1">
            <a:extLst>
              <a:ext uri="{FF2B5EF4-FFF2-40B4-BE49-F238E27FC236}">
                <a16:creationId xmlns:a16="http://schemas.microsoft.com/office/drawing/2014/main" id="{327A51E9-BDFD-401D-9CFC-20CEC54E28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946BCC9-C4B7-4F82-8B47-6087AB3D7B5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en-US" sz="10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A4863C3-71B1-4019-A6BF-795A6D7CFA40}"/>
              </a:ext>
            </a:extLst>
          </p:cNvPr>
          <p:cNvSpPr txBox="1"/>
          <p:nvPr/>
        </p:nvSpPr>
        <p:spPr>
          <a:xfrm>
            <a:off x="2820558" y="272534"/>
            <a:ext cx="3502882" cy="40011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>
                <a:solidFill>
                  <a:srgbClr val="0000FF"/>
                </a:solidFill>
              </a:rPr>
              <a:t>Ischemic Optic Neuropathy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2">
            <a:extLst>
              <a:ext uri="{FF2B5EF4-FFF2-40B4-BE49-F238E27FC236}">
                <a16:creationId xmlns:a16="http://schemas.microsoft.com/office/drawing/2014/main" id="{32854CC7-5085-4285-B6F7-334BA6E84B0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44067" name="Text Box 3">
            <a:extLst>
              <a:ext uri="{FF2B5EF4-FFF2-40B4-BE49-F238E27FC236}">
                <a16:creationId xmlns:a16="http://schemas.microsoft.com/office/drawing/2014/main" id="{BD888939-4A03-4920-B505-9562CFF98B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44068" name="Text Box 4">
            <a:extLst>
              <a:ext uri="{FF2B5EF4-FFF2-40B4-BE49-F238E27FC236}">
                <a16:creationId xmlns:a16="http://schemas.microsoft.com/office/drawing/2014/main" id="{20F4468E-FC44-4B92-BA37-8EB4077A0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44069" name="Text Box 5">
            <a:extLst>
              <a:ext uri="{FF2B5EF4-FFF2-40B4-BE49-F238E27FC236}">
                <a16:creationId xmlns:a16="http://schemas.microsoft.com/office/drawing/2014/main" id="{4C673BF7-65FF-4A70-AACF-0E75344AA9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44070" name="Text Box 6">
            <a:extLst>
              <a:ext uri="{FF2B5EF4-FFF2-40B4-BE49-F238E27FC236}">
                <a16:creationId xmlns:a16="http://schemas.microsoft.com/office/drawing/2014/main" id="{7000484B-C8B8-4537-8049-E85912F36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44071" name="Text Box 7">
            <a:extLst>
              <a:ext uri="{FF2B5EF4-FFF2-40B4-BE49-F238E27FC236}">
                <a16:creationId xmlns:a16="http://schemas.microsoft.com/office/drawing/2014/main" id="{44F37FD8-F5E1-4FEB-9167-2D94156ECE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44072" name="Line 8">
            <a:extLst>
              <a:ext uri="{FF2B5EF4-FFF2-40B4-BE49-F238E27FC236}">
                <a16:creationId xmlns:a16="http://schemas.microsoft.com/office/drawing/2014/main" id="{FCBC6B15-6C4F-4CAD-89AF-3C363BB88B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4073" name="Line 9">
            <a:extLst>
              <a:ext uri="{FF2B5EF4-FFF2-40B4-BE49-F238E27FC236}">
                <a16:creationId xmlns:a16="http://schemas.microsoft.com/office/drawing/2014/main" id="{7C80F7B8-42AA-4325-B883-34F3967DF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4074" name="Line 10">
            <a:extLst>
              <a:ext uri="{FF2B5EF4-FFF2-40B4-BE49-F238E27FC236}">
                <a16:creationId xmlns:a16="http://schemas.microsoft.com/office/drawing/2014/main" id="{31724B06-E486-4932-BEC2-57A1795BD4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4075" name="Line 11">
            <a:extLst>
              <a:ext uri="{FF2B5EF4-FFF2-40B4-BE49-F238E27FC236}">
                <a16:creationId xmlns:a16="http://schemas.microsoft.com/office/drawing/2014/main" id="{20CC82C1-3D57-4710-B197-C6273A33C6F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4076" name="Text Box 12">
            <a:extLst>
              <a:ext uri="{FF2B5EF4-FFF2-40B4-BE49-F238E27FC236}">
                <a16:creationId xmlns:a16="http://schemas.microsoft.com/office/drawing/2014/main" id="{2D129964-D183-4BF7-9334-1E77F1A88C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75000"/>
                  </a:schemeClr>
                </a:solidFill>
              </a:rPr>
              <a:t>pt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Is the appearance of the ONH (</a:t>
            </a:r>
            <a:r>
              <a:rPr lang="en-US" altLang="en-US" sz="1600" i="1" dirty="0" err="1">
                <a:solidFill>
                  <a:schemeClr val="bg1">
                    <a:lumMod val="75000"/>
                  </a:schemeClr>
                </a:solidFill>
              </a:rPr>
              <a:t>ie</a:t>
            </a: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44077" name="Slide Number Placeholder 1">
            <a:extLst>
              <a:ext uri="{FF2B5EF4-FFF2-40B4-BE49-F238E27FC236}">
                <a16:creationId xmlns:a16="http://schemas.microsoft.com/office/drawing/2014/main" id="{774E0835-FD48-40EE-AB61-A9997287B0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F400490-A514-4D64-8A62-6C2053BD525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90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68245ED-8204-4204-AE6C-5D909E689247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rgbClr val="FFFF00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rgbClr val="FFFF00"/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rgbClr val="FFFF00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Image the pituitary region</a:t>
            </a: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2">
            <a:extLst>
              <a:ext uri="{FF2B5EF4-FFF2-40B4-BE49-F238E27FC236}">
                <a16:creationId xmlns:a16="http://schemas.microsoft.com/office/drawing/2014/main" id="{9B96ED18-15CD-4E28-9ACA-D51ED58C99E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46115" name="Text Box 3">
            <a:extLst>
              <a:ext uri="{FF2B5EF4-FFF2-40B4-BE49-F238E27FC236}">
                <a16:creationId xmlns:a16="http://schemas.microsoft.com/office/drawing/2014/main" id="{3466C9ED-0A9E-4F7C-B6B1-1B64F10F2F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46116" name="Text Box 4">
            <a:extLst>
              <a:ext uri="{FF2B5EF4-FFF2-40B4-BE49-F238E27FC236}">
                <a16:creationId xmlns:a16="http://schemas.microsoft.com/office/drawing/2014/main" id="{752194DA-83B3-467E-AB25-4292326CC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46117" name="Text Box 5">
            <a:extLst>
              <a:ext uri="{FF2B5EF4-FFF2-40B4-BE49-F238E27FC236}">
                <a16:creationId xmlns:a16="http://schemas.microsoft.com/office/drawing/2014/main" id="{D3BB2BE6-6D84-4F63-B8B4-3EF697AABC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46118" name="Text Box 6">
            <a:extLst>
              <a:ext uri="{FF2B5EF4-FFF2-40B4-BE49-F238E27FC236}">
                <a16:creationId xmlns:a16="http://schemas.microsoft.com/office/drawing/2014/main" id="{7AB9AF4B-8C04-4F0C-B27F-DFB11640D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46119" name="Text Box 7">
            <a:extLst>
              <a:ext uri="{FF2B5EF4-FFF2-40B4-BE49-F238E27FC236}">
                <a16:creationId xmlns:a16="http://schemas.microsoft.com/office/drawing/2014/main" id="{FFB6E136-0F1B-4B06-93F7-898D998A8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46120" name="Line 8">
            <a:extLst>
              <a:ext uri="{FF2B5EF4-FFF2-40B4-BE49-F238E27FC236}">
                <a16:creationId xmlns:a16="http://schemas.microsoft.com/office/drawing/2014/main" id="{8C559044-4D98-45E5-920D-397EFCDBA6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6121" name="Line 9">
            <a:extLst>
              <a:ext uri="{FF2B5EF4-FFF2-40B4-BE49-F238E27FC236}">
                <a16:creationId xmlns:a16="http://schemas.microsoft.com/office/drawing/2014/main" id="{2B22912F-B517-40F7-B0A9-8D625484F8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6122" name="Line 10">
            <a:extLst>
              <a:ext uri="{FF2B5EF4-FFF2-40B4-BE49-F238E27FC236}">
                <a16:creationId xmlns:a16="http://schemas.microsoft.com/office/drawing/2014/main" id="{8BF39D9C-D96F-41B8-9C4D-88EBA7D07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6123" name="Line 11">
            <a:extLst>
              <a:ext uri="{FF2B5EF4-FFF2-40B4-BE49-F238E27FC236}">
                <a16:creationId xmlns:a16="http://schemas.microsoft.com/office/drawing/2014/main" id="{8926BCA1-4B8D-43DF-A304-CBC35F49B9F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6124" name="Text Box 12">
            <a:extLst>
              <a:ext uri="{FF2B5EF4-FFF2-40B4-BE49-F238E27FC236}">
                <a16:creationId xmlns:a16="http://schemas.microsoft.com/office/drawing/2014/main" id="{42596FB8-C3A5-4638-8481-1DD36C513C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46125" name="Slide Number Placeholder 1">
            <a:extLst>
              <a:ext uri="{FF2B5EF4-FFF2-40B4-BE49-F238E27FC236}">
                <a16:creationId xmlns:a16="http://schemas.microsoft.com/office/drawing/2014/main" id="{EDCD343B-18FC-4D44-B8BF-496509185D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DC12988-13AE-4BD8-A477-E3F4630E8F8F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91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BCF4C26-7CE8-440E-A7D5-1D6988505B9E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rgbClr val="FFFF00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rgbClr val="FFFF00"/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rgbClr val="FFFF00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Image the pituitary region</a:t>
            </a: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2">
            <a:extLst>
              <a:ext uri="{FF2B5EF4-FFF2-40B4-BE49-F238E27FC236}">
                <a16:creationId xmlns:a16="http://schemas.microsoft.com/office/drawing/2014/main" id="{A358E58E-9B90-4E73-8B54-75E9E319B8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48163" name="Text Box 3">
            <a:extLst>
              <a:ext uri="{FF2B5EF4-FFF2-40B4-BE49-F238E27FC236}">
                <a16:creationId xmlns:a16="http://schemas.microsoft.com/office/drawing/2014/main" id="{A8BF3DB0-DE51-4B57-B0A8-FCD833BBE4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48164" name="Text Box 4">
            <a:extLst>
              <a:ext uri="{FF2B5EF4-FFF2-40B4-BE49-F238E27FC236}">
                <a16:creationId xmlns:a16="http://schemas.microsoft.com/office/drawing/2014/main" id="{3B71226B-71FC-4D09-A95B-0B3B936BB6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48165" name="Text Box 5">
            <a:extLst>
              <a:ext uri="{FF2B5EF4-FFF2-40B4-BE49-F238E27FC236}">
                <a16:creationId xmlns:a16="http://schemas.microsoft.com/office/drawing/2014/main" id="{89A39AF5-F81B-4D15-9F3E-871F4F0421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48166" name="Text Box 6">
            <a:extLst>
              <a:ext uri="{FF2B5EF4-FFF2-40B4-BE49-F238E27FC236}">
                <a16:creationId xmlns:a16="http://schemas.microsoft.com/office/drawing/2014/main" id="{D97898AC-C091-4137-B06C-CA6297F86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48167" name="Text Box 7">
            <a:extLst>
              <a:ext uri="{FF2B5EF4-FFF2-40B4-BE49-F238E27FC236}">
                <a16:creationId xmlns:a16="http://schemas.microsoft.com/office/drawing/2014/main" id="{E5BB0111-DFDE-475B-AD3D-DE6925CDB8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48168" name="Line 8">
            <a:extLst>
              <a:ext uri="{FF2B5EF4-FFF2-40B4-BE49-F238E27FC236}">
                <a16:creationId xmlns:a16="http://schemas.microsoft.com/office/drawing/2014/main" id="{94A41112-32AA-4271-940E-ABDC414787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69" name="Line 9">
            <a:extLst>
              <a:ext uri="{FF2B5EF4-FFF2-40B4-BE49-F238E27FC236}">
                <a16:creationId xmlns:a16="http://schemas.microsoft.com/office/drawing/2014/main" id="{AE85E498-8255-4CF0-94B4-74A3757B80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70" name="Line 10">
            <a:extLst>
              <a:ext uri="{FF2B5EF4-FFF2-40B4-BE49-F238E27FC236}">
                <a16:creationId xmlns:a16="http://schemas.microsoft.com/office/drawing/2014/main" id="{019FDC74-D0B1-48B3-95B1-A5B36FFF95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71" name="Line 11">
            <a:extLst>
              <a:ext uri="{FF2B5EF4-FFF2-40B4-BE49-F238E27FC236}">
                <a16:creationId xmlns:a16="http://schemas.microsoft.com/office/drawing/2014/main" id="{3C307458-E814-4B5D-8E8A-173681CDAD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172" name="Text Box 12">
            <a:extLst>
              <a:ext uri="{FF2B5EF4-FFF2-40B4-BE49-F238E27FC236}">
                <a16:creationId xmlns:a16="http://schemas.microsoft.com/office/drawing/2014/main" id="{7742F169-FFBD-4A81-8A66-27AFF5DD6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48173" name="Slide Number Placeholder 1">
            <a:extLst>
              <a:ext uri="{FF2B5EF4-FFF2-40B4-BE49-F238E27FC236}">
                <a16:creationId xmlns:a16="http://schemas.microsoft.com/office/drawing/2014/main" id="{AEA2A277-FA26-41FB-AE71-BD06D62252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590880C-CEAF-4CDE-8430-59A611291386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92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BD71EC3-857A-4B09-9273-356601452F52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rgbClr val="FF0000"/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rgbClr val="FFFF00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Image the pituitary region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2">
            <a:extLst>
              <a:ext uri="{FF2B5EF4-FFF2-40B4-BE49-F238E27FC236}">
                <a16:creationId xmlns:a16="http://schemas.microsoft.com/office/drawing/2014/main" id="{904D6337-ED52-43B3-AEC6-DE378B2228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50211" name="Text Box 3">
            <a:extLst>
              <a:ext uri="{FF2B5EF4-FFF2-40B4-BE49-F238E27FC236}">
                <a16:creationId xmlns:a16="http://schemas.microsoft.com/office/drawing/2014/main" id="{C95EFCCB-3F28-4E2A-88CB-40BA0BADD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50212" name="Text Box 4">
            <a:extLst>
              <a:ext uri="{FF2B5EF4-FFF2-40B4-BE49-F238E27FC236}">
                <a16:creationId xmlns:a16="http://schemas.microsoft.com/office/drawing/2014/main" id="{41A901FE-E4EB-40A0-82B3-82627F221A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50213" name="Text Box 5">
            <a:extLst>
              <a:ext uri="{FF2B5EF4-FFF2-40B4-BE49-F238E27FC236}">
                <a16:creationId xmlns:a16="http://schemas.microsoft.com/office/drawing/2014/main" id="{2B2400AA-4833-4DED-A22F-F536A6CA52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50214" name="Text Box 6">
            <a:extLst>
              <a:ext uri="{FF2B5EF4-FFF2-40B4-BE49-F238E27FC236}">
                <a16:creationId xmlns:a16="http://schemas.microsoft.com/office/drawing/2014/main" id="{96333755-77CD-4804-ACD3-099DEACBC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50215" name="Text Box 7">
            <a:extLst>
              <a:ext uri="{FF2B5EF4-FFF2-40B4-BE49-F238E27FC236}">
                <a16:creationId xmlns:a16="http://schemas.microsoft.com/office/drawing/2014/main" id="{4CF22EF3-A227-4C5A-8737-43D56D7B5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50216" name="Line 8">
            <a:extLst>
              <a:ext uri="{FF2B5EF4-FFF2-40B4-BE49-F238E27FC236}">
                <a16:creationId xmlns:a16="http://schemas.microsoft.com/office/drawing/2014/main" id="{D0F35EC5-396E-4742-9A5A-4A8A803FCD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0217" name="Line 9">
            <a:extLst>
              <a:ext uri="{FF2B5EF4-FFF2-40B4-BE49-F238E27FC236}">
                <a16:creationId xmlns:a16="http://schemas.microsoft.com/office/drawing/2014/main" id="{31662051-7FD0-4B8E-99D5-549DA469DB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0218" name="Line 10">
            <a:extLst>
              <a:ext uri="{FF2B5EF4-FFF2-40B4-BE49-F238E27FC236}">
                <a16:creationId xmlns:a16="http://schemas.microsoft.com/office/drawing/2014/main" id="{42502E25-6F96-4CD3-8E41-A0231459364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0219" name="Line 11">
            <a:extLst>
              <a:ext uri="{FF2B5EF4-FFF2-40B4-BE49-F238E27FC236}">
                <a16:creationId xmlns:a16="http://schemas.microsoft.com/office/drawing/2014/main" id="{D56CC157-28FC-4B2D-969C-09AE77AA81B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0220" name="Text Box 12">
            <a:extLst>
              <a:ext uri="{FF2B5EF4-FFF2-40B4-BE49-F238E27FC236}">
                <a16:creationId xmlns:a16="http://schemas.microsoft.com/office/drawing/2014/main" id="{CCA0B7FE-E685-4C74-B581-126C054F45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50221" name="Slide Number Placeholder 1">
            <a:extLst>
              <a:ext uri="{FF2B5EF4-FFF2-40B4-BE49-F238E27FC236}">
                <a16:creationId xmlns:a16="http://schemas.microsoft.com/office/drawing/2014/main" id="{A206B9A6-A168-489A-BA84-0557987A33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CA4D74A-75D0-4719-A81E-D5345110374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93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C7309E1-3608-4211-899C-C4836C410D84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rgbClr val="FF0000"/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rgbClr val="FFFF00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FFFF00"/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Image the pituitary region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2">
            <a:extLst>
              <a:ext uri="{FF2B5EF4-FFF2-40B4-BE49-F238E27FC236}">
                <a16:creationId xmlns:a16="http://schemas.microsoft.com/office/drawing/2014/main" id="{3E63785A-CBAF-40A6-AAF2-1FC739D6ED5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52259" name="Text Box 3">
            <a:extLst>
              <a:ext uri="{FF2B5EF4-FFF2-40B4-BE49-F238E27FC236}">
                <a16:creationId xmlns:a16="http://schemas.microsoft.com/office/drawing/2014/main" id="{B0FA7A8D-7413-43C5-AC9A-88C78F002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52260" name="Text Box 4">
            <a:extLst>
              <a:ext uri="{FF2B5EF4-FFF2-40B4-BE49-F238E27FC236}">
                <a16:creationId xmlns:a16="http://schemas.microsoft.com/office/drawing/2014/main" id="{077F9C95-33B9-450F-AE95-E462F41CB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52261" name="Text Box 5">
            <a:extLst>
              <a:ext uri="{FF2B5EF4-FFF2-40B4-BE49-F238E27FC236}">
                <a16:creationId xmlns:a16="http://schemas.microsoft.com/office/drawing/2014/main" id="{37C65598-7B61-445A-AF1B-EC8184C3DB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52262" name="Text Box 6">
            <a:extLst>
              <a:ext uri="{FF2B5EF4-FFF2-40B4-BE49-F238E27FC236}">
                <a16:creationId xmlns:a16="http://schemas.microsoft.com/office/drawing/2014/main" id="{45D30D4A-ED6A-4E24-9F1E-E7F69D954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52263" name="Text Box 7">
            <a:extLst>
              <a:ext uri="{FF2B5EF4-FFF2-40B4-BE49-F238E27FC236}">
                <a16:creationId xmlns:a16="http://schemas.microsoft.com/office/drawing/2014/main" id="{9CDF139A-1D42-4540-9613-151C084FF4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52264" name="Line 8">
            <a:extLst>
              <a:ext uri="{FF2B5EF4-FFF2-40B4-BE49-F238E27FC236}">
                <a16:creationId xmlns:a16="http://schemas.microsoft.com/office/drawing/2014/main" id="{630F65F5-82D8-4F73-89FA-35B736B451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2265" name="Line 9">
            <a:extLst>
              <a:ext uri="{FF2B5EF4-FFF2-40B4-BE49-F238E27FC236}">
                <a16:creationId xmlns:a16="http://schemas.microsoft.com/office/drawing/2014/main" id="{B862AB3F-5ACC-4A35-A78E-28CF2974FA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2266" name="Line 10">
            <a:extLst>
              <a:ext uri="{FF2B5EF4-FFF2-40B4-BE49-F238E27FC236}">
                <a16:creationId xmlns:a16="http://schemas.microsoft.com/office/drawing/2014/main" id="{FD4D355C-5380-409B-B9AC-4CD9E59A339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2267" name="Line 11">
            <a:extLst>
              <a:ext uri="{FF2B5EF4-FFF2-40B4-BE49-F238E27FC236}">
                <a16:creationId xmlns:a16="http://schemas.microsoft.com/office/drawing/2014/main" id="{FE2D2F70-60E5-4362-B1C1-DE653068468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2268" name="Text Box 12">
            <a:extLst>
              <a:ext uri="{FF2B5EF4-FFF2-40B4-BE49-F238E27FC236}">
                <a16:creationId xmlns:a16="http://schemas.microsoft.com/office/drawing/2014/main" id="{A7AB40D1-495E-4B79-A2DA-E1B09138E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52269" name="Slide Number Placeholder 1">
            <a:extLst>
              <a:ext uri="{FF2B5EF4-FFF2-40B4-BE49-F238E27FC236}">
                <a16:creationId xmlns:a16="http://schemas.microsoft.com/office/drawing/2014/main" id="{88E1BC66-A9EE-4C9F-B68C-C42BA7E43E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75C355B-938D-4DA5-8328-BEE581E2D6A5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750213F-2F14-4BA0-84A3-A60DACD736C4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rgbClr val="FF0000"/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Image the pituitary region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2">
            <a:extLst>
              <a:ext uri="{FF2B5EF4-FFF2-40B4-BE49-F238E27FC236}">
                <a16:creationId xmlns:a16="http://schemas.microsoft.com/office/drawing/2014/main" id="{77AE3B8A-6B34-447C-8A1D-7849D8575B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54307" name="Text Box 3">
            <a:extLst>
              <a:ext uri="{FF2B5EF4-FFF2-40B4-BE49-F238E27FC236}">
                <a16:creationId xmlns:a16="http://schemas.microsoft.com/office/drawing/2014/main" id="{0F895C7E-55A8-450A-BA7B-0499D29E96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54308" name="Text Box 4">
            <a:extLst>
              <a:ext uri="{FF2B5EF4-FFF2-40B4-BE49-F238E27FC236}">
                <a16:creationId xmlns:a16="http://schemas.microsoft.com/office/drawing/2014/main" id="{F4758BEF-2366-4EBD-86CA-88B96FDFB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54309" name="Text Box 5">
            <a:extLst>
              <a:ext uri="{FF2B5EF4-FFF2-40B4-BE49-F238E27FC236}">
                <a16:creationId xmlns:a16="http://schemas.microsoft.com/office/drawing/2014/main" id="{980FBAF4-74D2-41C6-843A-10B0AEFF3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54310" name="Text Box 6">
            <a:extLst>
              <a:ext uri="{FF2B5EF4-FFF2-40B4-BE49-F238E27FC236}">
                <a16:creationId xmlns:a16="http://schemas.microsoft.com/office/drawing/2014/main" id="{C9F2D5A9-1132-4615-8BD2-1B1BAFE8D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54311" name="Text Box 7">
            <a:extLst>
              <a:ext uri="{FF2B5EF4-FFF2-40B4-BE49-F238E27FC236}">
                <a16:creationId xmlns:a16="http://schemas.microsoft.com/office/drawing/2014/main" id="{1FCFF36E-E434-4CDA-BEF3-0A3233A789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54312" name="Line 8">
            <a:extLst>
              <a:ext uri="{FF2B5EF4-FFF2-40B4-BE49-F238E27FC236}">
                <a16:creationId xmlns:a16="http://schemas.microsoft.com/office/drawing/2014/main" id="{DAE81BCD-B1BA-402F-81E2-EDE978E5B1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4313" name="Line 9">
            <a:extLst>
              <a:ext uri="{FF2B5EF4-FFF2-40B4-BE49-F238E27FC236}">
                <a16:creationId xmlns:a16="http://schemas.microsoft.com/office/drawing/2014/main" id="{AFE512FD-55E8-4536-A90E-2BD9CCD4D0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4314" name="Line 10">
            <a:extLst>
              <a:ext uri="{FF2B5EF4-FFF2-40B4-BE49-F238E27FC236}">
                <a16:creationId xmlns:a16="http://schemas.microsoft.com/office/drawing/2014/main" id="{9E4C9DD3-5F98-4140-B189-2D13C20032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4315" name="Line 11">
            <a:extLst>
              <a:ext uri="{FF2B5EF4-FFF2-40B4-BE49-F238E27FC236}">
                <a16:creationId xmlns:a16="http://schemas.microsoft.com/office/drawing/2014/main" id="{8E4A9CFC-5248-44CA-AEA6-5CFB35F50D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4316" name="Text Box 12">
            <a:extLst>
              <a:ext uri="{FF2B5EF4-FFF2-40B4-BE49-F238E27FC236}">
                <a16:creationId xmlns:a16="http://schemas.microsoft.com/office/drawing/2014/main" id="{E6BF0BB5-1A3F-4507-B918-57317131D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54317" name="Slide Number Placeholder 1">
            <a:extLst>
              <a:ext uri="{FF2B5EF4-FFF2-40B4-BE49-F238E27FC236}">
                <a16:creationId xmlns:a16="http://schemas.microsoft.com/office/drawing/2014/main" id="{64F6778D-CCFB-4A04-BE1F-684864100F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119729F-33C5-447A-9F43-23CE0F0D17F2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95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FED8236-AD3C-4FB3-9079-4A5F72F4E07F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rgbClr val="FF0000"/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rgbClr val="FFFF00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Image the pituitary region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2">
            <a:extLst>
              <a:ext uri="{FF2B5EF4-FFF2-40B4-BE49-F238E27FC236}">
                <a16:creationId xmlns:a16="http://schemas.microsoft.com/office/drawing/2014/main" id="{62B0C777-0CF8-483A-955F-3879033F3E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56355" name="Text Box 3">
            <a:extLst>
              <a:ext uri="{FF2B5EF4-FFF2-40B4-BE49-F238E27FC236}">
                <a16:creationId xmlns:a16="http://schemas.microsoft.com/office/drawing/2014/main" id="{B3F5DE08-3A39-4540-ADDA-B374894517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56356" name="Text Box 4">
            <a:extLst>
              <a:ext uri="{FF2B5EF4-FFF2-40B4-BE49-F238E27FC236}">
                <a16:creationId xmlns:a16="http://schemas.microsoft.com/office/drawing/2014/main" id="{58C6F385-E8EF-4543-9958-D0362191B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56357" name="Text Box 5">
            <a:extLst>
              <a:ext uri="{FF2B5EF4-FFF2-40B4-BE49-F238E27FC236}">
                <a16:creationId xmlns:a16="http://schemas.microsoft.com/office/drawing/2014/main" id="{5BA1362E-E500-4105-AE6E-E63739E6C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56358" name="Text Box 6">
            <a:extLst>
              <a:ext uri="{FF2B5EF4-FFF2-40B4-BE49-F238E27FC236}">
                <a16:creationId xmlns:a16="http://schemas.microsoft.com/office/drawing/2014/main" id="{86964849-8BAC-4EA7-A2E9-0E329CCCF9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56359" name="Text Box 7">
            <a:extLst>
              <a:ext uri="{FF2B5EF4-FFF2-40B4-BE49-F238E27FC236}">
                <a16:creationId xmlns:a16="http://schemas.microsoft.com/office/drawing/2014/main" id="{C6939196-8EED-4F20-A854-678B7F3530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56360" name="Line 8">
            <a:extLst>
              <a:ext uri="{FF2B5EF4-FFF2-40B4-BE49-F238E27FC236}">
                <a16:creationId xmlns:a16="http://schemas.microsoft.com/office/drawing/2014/main" id="{54BA367C-4ABE-4AE8-9F85-C915391200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6361" name="Line 9">
            <a:extLst>
              <a:ext uri="{FF2B5EF4-FFF2-40B4-BE49-F238E27FC236}">
                <a16:creationId xmlns:a16="http://schemas.microsoft.com/office/drawing/2014/main" id="{950C2ED9-4B8F-473D-BA46-76CFCC91B3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6362" name="Line 10">
            <a:extLst>
              <a:ext uri="{FF2B5EF4-FFF2-40B4-BE49-F238E27FC236}">
                <a16:creationId xmlns:a16="http://schemas.microsoft.com/office/drawing/2014/main" id="{17FAF7B1-9D81-46F1-8AD3-38E65B14CCF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6363" name="Line 11">
            <a:extLst>
              <a:ext uri="{FF2B5EF4-FFF2-40B4-BE49-F238E27FC236}">
                <a16:creationId xmlns:a16="http://schemas.microsoft.com/office/drawing/2014/main" id="{78C74A6A-3C98-4F69-ADE5-BC9B7E8B64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6364" name="Text Box 12">
            <a:extLst>
              <a:ext uri="{FF2B5EF4-FFF2-40B4-BE49-F238E27FC236}">
                <a16:creationId xmlns:a16="http://schemas.microsoft.com/office/drawing/2014/main" id="{BF276C3B-E6A3-4B59-BDBF-D2A018B71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56365" name="Slide Number Placeholder 1">
            <a:extLst>
              <a:ext uri="{FF2B5EF4-FFF2-40B4-BE49-F238E27FC236}">
                <a16:creationId xmlns:a16="http://schemas.microsoft.com/office/drawing/2014/main" id="{FA715FB9-69C1-4498-AA25-FAAB26A323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5BB4241-BBE5-4930-829A-B215C7A3B4DA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96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CF48E42-EE17-419F-8EE8-004DACC42F6D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rgbClr val="FF0000"/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FFFF00"/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Image the pituitary region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2">
            <a:extLst>
              <a:ext uri="{FF2B5EF4-FFF2-40B4-BE49-F238E27FC236}">
                <a16:creationId xmlns:a16="http://schemas.microsoft.com/office/drawing/2014/main" id="{2040CA6C-1950-4268-8538-2B544FEBD6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58403" name="Text Box 3">
            <a:extLst>
              <a:ext uri="{FF2B5EF4-FFF2-40B4-BE49-F238E27FC236}">
                <a16:creationId xmlns:a16="http://schemas.microsoft.com/office/drawing/2014/main" id="{EC65B9E4-AB50-4CF2-84E9-FF1DE0AB9B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58404" name="Text Box 4">
            <a:extLst>
              <a:ext uri="{FF2B5EF4-FFF2-40B4-BE49-F238E27FC236}">
                <a16:creationId xmlns:a16="http://schemas.microsoft.com/office/drawing/2014/main" id="{B4546827-C624-46E3-A88B-0ABA2EF70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58405" name="Text Box 5">
            <a:extLst>
              <a:ext uri="{FF2B5EF4-FFF2-40B4-BE49-F238E27FC236}">
                <a16:creationId xmlns:a16="http://schemas.microsoft.com/office/drawing/2014/main" id="{BEA2FCA6-D116-4C53-B5EE-83A2C686E2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58406" name="Text Box 6">
            <a:extLst>
              <a:ext uri="{FF2B5EF4-FFF2-40B4-BE49-F238E27FC236}">
                <a16:creationId xmlns:a16="http://schemas.microsoft.com/office/drawing/2014/main" id="{F0E9A44C-C0D7-4FDC-BC2E-0C489EC5E9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58407" name="Text Box 7">
            <a:extLst>
              <a:ext uri="{FF2B5EF4-FFF2-40B4-BE49-F238E27FC236}">
                <a16:creationId xmlns:a16="http://schemas.microsoft.com/office/drawing/2014/main" id="{1A13730B-A799-4BBD-80BF-730ED986F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58408" name="Line 8">
            <a:extLst>
              <a:ext uri="{FF2B5EF4-FFF2-40B4-BE49-F238E27FC236}">
                <a16:creationId xmlns:a16="http://schemas.microsoft.com/office/drawing/2014/main" id="{32EEB8DE-327F-46E6-8AD6-4078EAC366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09" name="Line 9">
            <a:extLst>
              <a:ext uri="{FF2B5EF4-FFF2-40B4-BE49-F238E27FC236}">
                <a16:creationId xmlns:a16="http://schemas.microsoft.com/office/drawing/2014/main" id="{180A3117-8CEA-4C13-9D43-4B129B532F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10" name="Line 10">
            <a:extLst>
              <a:ext uri="{FF2B5EF4-FFF2-40B4-BE49-F238E27FC236}">
                <a16:creationId xmlns:a16="http://schemas.microsoft.com/office/drawing/2014/main" id="{428C3366-B5E3-4AD4-B629-A53A405B36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11" name="Line 11">
            <a:extLst>
              <a:ext uri="{FF2B5EF4-FFF2-40B4-BE49-F238E27FC236}">
                <a16:creationId xmlns:a16="http://schemas.microsoft.com/office/drawing/2014/main" id="{1034B054-32DE-4F86-A916-36739DD98DC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12" name="Text Box 12">
            <a:extLst>
              <a:ext uri="{FF2B5EF4-FFF2-40B4-BE49-F238E27FC236}">
                <a16:creationId xmlns:a16="http://schemas.microsoft.com/office/drawing/2014/main" id="{8432390C-7773-425A-A069-AD94149A0F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58413" name="Slide Number Placeholder 1">
            <a:extLst>
              <a:ext uri="{FF2B5EF4-FFF2-40B4-BE49-F238E27FC236}">
                <a16:creationId xmlns:a16="http://schemas.microsoft.com/office/drawing/2014/main" id="{58971C1B-56E4-4112-9E5B-46E715D5E4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FEAE7E8-42E4-4FEB-A9CF-0CCA96DFABCE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97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A240ACC-1FD7-4D26-A14B-44E43DC0E2E6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rgbClr val="FF0000"/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FFFF00"/>
                </a:solidFill>
                <a:latin typeface="Arial" charset="0"/>
              </a:rPr>
              <a:t>Image the pituitary region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">
            <a:extLst>
              <a:ext uri="{FF2B5EF4-FFF2-40B4-BE49-F238E27FC236}">
                <a16:creationId xmlns:a16="http://schemas.microsoft.com/office/drawing/2014/main" id="{D00D5106-5112-4063-B591-F3BBCAA454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60451" name="Text Box 3">
            <a:extLst>
              <a:ext uri="{FF2B5EF4-FFF2-40B4-BE49-F238E27FC236}">
                <a16:creationId xmlns:a16="http://schemas.microsoft.com/office/drawing/2014/main" id="{C6C4FBA8-FD43-4510-BBAA-58BCABB67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0452" name="Text Box 4">
            <a:extLst>
              <a:ext uri="{FF2B5EF4-FFF2-40B4-BE49-F238E27FC236}">
                <a16:creationId xmlns:a16="http://schemas.microsoft.com/office/drawing/2014/main" id="{7B446DBF-2DF7-4F5B-AFA7-2DF519F2A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60453" name="Text Box 5">
            <a:extLst>
              <a:ext uri="{FF2B5EF4-FFF2-40B4-BE49-F238E27FC236}">
                <a16:creationId xmlns:a16="http://schemas.microsoft.com/office/drawing/2014/main" id="{352C9A30-C4AD-48CD-B90D-6ACCDDF54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60454" name="Text Box 6">
            <a:extLst>
              <a:ext uri="{FF2B5EF4-FFF2-40B4-BE49-F238E27FC236}">
                <a16:creationId xmlns:a16="http://schemas.microsoft.com/office/drawing/2014/main" id="{07FB9917-E407-4CDF-9BE6-13E84039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60455" name="Text Box 7">
            <a:extLst>
              <a:ext uri="{FF2B5EF4-FFF2-40B4-BE49-F238E27FC236}">
                <a16:creationId xmlns:a16="http://schemas.microsoft.com/office/drawing/2014/main" id="{3B98F270-F606-4B91-A8DF-4F96BD237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60456" name="Line 8">
            <a:extLst>
              <a:ext uri="{FF2B5EF4-FFF2-40B4-BE49-F238E27FC236}">
                <a16:creationId xmlns:a16="http://schemas.microsoft.com/office/drawing/2014/main" id="{C4AB33CD-66E5-4162-925C-389E1ABDE0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7" name="Line 9">
            <a:extLst>
              <a:ext uri="{FF2B5EF4-FFF2-40B4-BE49-F238E27FC236}">
                <a16:creationId xmlns:a16="http://schemas.microsoft.com/office/drawing/2014/main" id="{3EA0FCB6-2489-4C1A-B4D1-439D95254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8" name="Line 10">
            <a:extLst>
              <a:ext uri="{FF2B5EF4-FFF2-40B4-BE49-F238E27FC236}">
                <a16:creationId xmlns:a16="http://schemas.microsoft.com/office/drawing/2014/main" id="{574D77CE-0FDA-4F0A-9794-1BFB612DB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9" name="Line 11">
            <a:extLst>
              <a:ext uri="{FF2B5EF4-FFF2-40B4-BE49-F238E27FC236}">
                <a16:creationId xmlns:a16="http://schemas.microsoft.com/office/drawing/2014/main" id="{AFEF5065-0794-4827-8DB0-ED79B1FCE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60" name="Text Box 12">
            <a:extLst>
              <a:ext uri="{FF2B5EF4-FFF2-40B4-BE49-F238E27FC236}">
                <a16:creationId xmlns:a16="http://schemas.microsoft.com/office/drawing/2014/main" id="{F5439040-C5C6-410D-84D7-74802C7FD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A pt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chemeClr val="bg1">
                    <a:lumMod val="75000"/>
                  </a:schemeClr>
                </a:solidFill>
              </a:rPr>
              <a:t>Is the appearance of the ONH (ie,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60461" name="Slide Number Placeholder 1">
            <a:extLst>
              <a:ext uri="{FF2B5EF4-FFF2-40B4-BE49-F238E27FC236}">
                <a16:creationId xmlns:a16="http://schemas.microsoft.com/office/drawing/2014/main" id="{251D6FDA-9510-4110-A843-145EFEED6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A68BDCA-A687-40CD-9E16-3143707236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98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8CA7860-8FDD-40F2-8ED5-D203541768C2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rgbClr val="FF0000"/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rgbClr val="0000FF"/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rgbClr val="0000FF"/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Image the pituitary region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">
            <a:extLst>
              <a:ext uri="{FF2B5EF4-FFF2-40B4-BE49-F238E27FC236}">
                <a16:creationId xmlns:a16="http://schemas.microsoft.com/office/drawing/2014/main" id="{D00D5106-5112-4063-B591-F3BBCAA454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Optic Neuropathy: Selected Topics</a:t>
            </a:r>
            <a:endParaRPr lang="en-US" altLang="en-US" b="0" dirty="0"/>
          </a:p>
        </p:txBody>
      </p:sp>
      <p:sp>
        <p:nvSpPr>
          <p:cNvPr id="360451" name="Text Box 3">
            <a:extLst>
              <a:ext uri="{FF2B5EF4-FFF2-40B4-BE49-F238E27FC236}">
                <a16:creationId xmlns:a16="http://schemas.microsoft.com/office/drawing/2014/main" id="{C6C4FBA8-FD43-4510-BBAA-58BCABB67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88" y="1600200"/>
            <a:ext cx="2517775" cy="774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>
                <a:solidFill>
                  <a:srgbClr val="0000FF"/>
                </a:solidFill>
              </a:rPr>
              <a:t>Ischemic</a:t>
            </a:r>
            <a:r>
              <a:rPr lang="en-US" altLang="en-US" sz="2800"/>
              <a:t> Optic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/>
              <a:t>Neuropathy</a:t>
            </a:r>
          </a:p>
        </p:txBody>
      </p:sp>
      <p:sp>
        <p:nvSpPr>
          <p:cNvPr id="360452" name="Text Box 4">
            <a:extLst>
              <a:ext uri="{FF2B5EF4-FFF2-40B4-BE49-F238E27FC236}">
                <a16:creationId xmlns:a16="http://schemas.microsoft.com/office/drawing/2014/main" id="{7B446DBF-2DF7-4F5B-AFA7-2DF519F2A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967038"/>
            <a:ext cx="1252538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Anterior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B2B2B2"/>
                </a:solidFill>
              </a:rPr>
              <a:t>(AION)</a:t>
            </a:r>
          </a:p>
        </p:txBody>
      </p:sp>
      <p:sp>
        <p:nvSpPr>
          <p:cNvPr id="360453" name="Text Box 5">
            <a:extLst>
              <a:ext uri="{FF2B5EF4-FFF2-40B4-BE49-F238E27FC236}">
                <a16:creationId xmlns:a16="http://schemas.microsoft.com/office/drawing/2014/main" id="{352C9A30-C4AD-48CD-B90D-6ACCDDF54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4114800"/>
            <a:ext cx="114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(AAION)</a:t>
            </a:r>
          </a:p>
        </p:txBody>
      </p:sp>
      <p:sp>
        <p:nvSpPr>
          <p:cNvPr id="360454" name="Text Box 6">
            <a:extLst>
              <a:ext uri="{FF2B5EF4-FFF2-40B4-BE49-F238E27FC236}">
                <a16:creationId xmlns:a16="http://schemas.microsoft.com/office/drawing/2014/main" id="{07FB9917-E407-4CDF-9BE6-13E84039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263" y="4114800"/>
            <a:ext cx="1482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Nonarteritic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B2B2B2"/>
                </a:solidFill>
              </a:rPr>
              <a:t>(NAION)</a:t>
            </a:r>
          </a:p>
        </p:txBody>
      </p:sp>
      <p:sp>
        <p:nvSpPr>
          <p:cNvPr id="360455" name="Text Box 7">
            <a:extLst>
              <a:ext uri="{FF2B5EF4-FFF2-40B4-BE49-F238E27FC236}">
                <a16:creationId xmlns:a16="http://schemas.microsoft.com/office/drawing/2014/main" id="{3B98F270-F606-4B91-A8DF-4F96BD237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7463" y="2971800"/>
            <a:ext cx="1404937" cy="71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Posterior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FF"/>
                </a:solidFill>
              </a:rPr>
              <a:t>(PION)</a:t>
            </a:r>
          </a:p>
        </p:txBody>
      </p:sp>
      <p:sp>
        <p:nvSpPr>
          <p:cNvPr id="360456" name="Line 8">
            <a:extLst>
              <a:ext uri="{FF2B5EF4-FFF2-40B4-BE49-F238E27FC236}">
                <a16:creationId xmlns:a16="http://schemas.microsoft.com/office/drawing/2014/main" id="{C4AB33CD-66E5-4162-925C-389E1ABDE0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0" y="2438400"/>
            <a:ext cx="2057400" cy="4572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7" name="Line 9">
            <a:extLst>
              <a:ext uri="{FF2B5EF4-FFF2-40B4-BE49-F238E27FC236}">
                <a16:creationId xmlns:a16="http://schemas.microsoft.com/office/drawing/2014/main" id="{3EA0FCB6-2489-4C1A-B4D1-439D95254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76400" y="3706813"/>
            <a:ext cx="12954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8" name="Line 10">
            <a:extLst>
              <a:ext uri="{FF2B5EF4-FFF2-40B4-BE49-F238E27FC236}">
                <a16:creationId xmlns:a16="http://schemas.microsoft.com/office/drawing/2014/main" id="{574D77CE-0FDA-4F0A-9794-1BFB612DBC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706813"/>
            <a:ext cx="1219200" cy="381000"/>
          </a:xfrm>
          <a:prstGeom prst="line">
            <a:avLst/>
          </a:prstGeom>
          <a:noFill/>
          <a:ln w="9525">
            <a:solidFill>
              <a:srgbClr val="B2B2B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59" name="Line 11">
            <a:extLst>
              <a:ext uri="{FF2B5EF4-FFF2-40B4-BE49-F238E27FC236}">
                <a16:creationId xmlns:a16="http://schemas.microsoft.com/office/drawing/2014/main" id="{AFEF5065-0794-4827-8DB0-ED79B1FCE50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9200" y="2438400"/>
            <a:ext cx="2057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0460" name="Text Box 12">
            <a:extLst>
              <a:ext uri="{FF2B5EF4-FFF2-40B4-BE49-F238E27FC236}">
                <a16:creationId xmlns:a16="http://schemas.microsoft.com/office/drawing/2014/main" id="{F5439040-C5C6-410D-84D7-74802C7FD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962400"/>
            <a:ext cx="7408863" cy="2078038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is the classic clinical setting for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A </a:t>
            </a:r>
            <a:r>
              <a:rPr lang="en-US" altLang="en-US" sz="1600" dirty="0" err="1">
                <a:solidFill>
                  <a:schemeClr val="bg1">
                    <a:lumMod val="75000"/>
                  </a:schemeClr>
                </a:solidFill>
              </a:rPr>
              <a:t>pt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 who has recently undergone major surgery involving prolonged hypotension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What will DFE reveal?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Acutely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Nothing—no disc edema will be present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solidFill>
                  <a:schemeClr val="bg1">
                    <a:lumMod val="75000"/>
                  </a:schemeClr>
                </a:solidFill>
              </a:rPr>
              <a:t>Later</a:t>
            </a: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: A pale atrophic disc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 dirty="0">
              <a:solidFill>
                <a:schemeClr val="bg1">
                  <a:lumMod val="75000"/>
                </a:schemeClr>
              </a:solidFill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Is the appearance of the ONH (</a:t>
            </a:r>
            <a:r>
              <a:rPr lang="en-US" altLang="en-US" sz="1600" i="1" dirty="0" err="1">
                <a:solidFill>
                  <a:schemeClr val="bg1">
                    <a:lumMod val="75000"/>
                  </a:schemeClr>
                </a:solidFill>
              </a:rPr>
              <a:t>ie</a:t>
            </a:r>
            <a:r>
              <a:rPr lang="en-US" altLang="en-US" sz="1600" i="1" dirty="0">
                <a:solidFill>
                  <a:schemeClr val="bg1">
                    <a:lumMod val="75000"/>
                  </a:schemeClr>
                </a:solidFill>
              </a:rPr>
              <a:t>, the disc-at-risk issue) a factor in PION?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solidFill>
                  <a:schemeClr val="bg1">
                    <a:lumMod val="75000"/>
                  </a:schemeClr>
                </a:solidFill>
              </a:rPr>
              <a:t>No, because the infarct is not at the ONH--it’s more posterior</a:t>
            </a:r>
          </a:p>
        </p:txBody>
      </p:sp>
      <p:sp>
        <p:nvSpPr>
          <p:cNvPr id="360461" name="Slide Number Placeholder 1">
            <a:extLst>
              <a:ext uri="{FF2B5EF4-FFF2-40B4-BE49-F238E27FC236}">
                <a16:creationId xmlns:a16="http://schemas.microsoft.com/office/drawing/2014/main" id="{251D6FDA-9510-4110-A843-145EFEED6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A68BDCA-A687-40CD-9E16-314370723644}" type="slidenum">
              <a:rPr lang="en-US" altLang="en-US" sz="1000" smtClean="0"/>
              <a:pPr>
                <a:spcBef>
                  <a:spcPct val="0"/>
                </a:spcBef>
                <a:buClrTx/>
                <a:buSzTx/>
                <a:buFontTx/>
                <a:buNone/>
              </a:pPr>
              <a:t>99</a:t>
            </a:fld>
            <a:endParaRPr lang="en-US" altLang="en-US" sz="10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8CA7860-8FDD-40F2-8ED5-D203541768C2}"/>
              </a:ext>
            </a:extLst>
          </p:cNvPr>
          <p:cNvSpPr txBox="1"/>
          <p:nvPr/>
        </p:nvSpPr>
        <p:spPr>
          <a:xfrm>
            <a:off x="304800" y="269875"/>
            <a:ext cx="8401050" cy="3540125"/>
          </a:xfrm>
          <a:prstGeom prst="rect">
            <a:avLst/>
          </a:prstGeom>
          <a:solidFill>
            <a:srgbClr val="FFFF00"/>
          </a:solidFill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addition to hypotension-induced PION, what other etiologies must be considered in a </a:t>
            </a:r>
            <a:r>
              <a:rPr lang="en-US" sz="1400" i="1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with vision loss and an APD in the acute post-op period?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PION secondary to pituitary apoplexy</a:t>
            </a:r>
          </a:p>
          <a:p>
            <a:pPr marL="342900" indent="-342900" eaLnBrk="1" hangingPunct="1">
              <a:buFontTx/>
              <a:buAutoNum type="arabicParenR"/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Central retinal artery occlusion (CRAO)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acute phase, what DFE finding will allow easy differentiation between PION and CRAO?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The CRAO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will have a </a:t>
            </a: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cherry-red spot 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in the macula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is the main risk factor for CRAO related to surgery?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Prone positioning (beware the spine-surgery </a:t>
            </a:r>
            <a:r>
              <a:rPr lang="en-US" sz="1400" dirty="0" err="1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pt</a:t>
            </a: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 who presents with acute vision loss!)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Is prone positioning a risk factor for AION or PION?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No</a:t>
            </a:r>
          </a:p>
          <a:p>
            <a:pPr eaLnBrk="1" hangingPunct="1">
              <a:defRPr/>
            </a:pPr>
            <a:endParaRPr lang="en-US" sz="1400" dirty="0">
              <a:solidFill>
                <a:schemeClr val="bg1">
                  <a:lumMod val="75000"/>
                </a:schemeClr>
              </a:solidFill>
              <a:latin typeface="Arial" charset="0"/>
            </a:endParaRP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What should you do if you suspect pituitary apoplexy?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bg1">
                    <a:lumMod val="75000"/>
                  </a:schemeClr>
                </a:solidFill>
                <a:latin typeface="Arial" charset="0"/>
              </a:rPr>
              <a:t>Image the pituitary region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7567F8-A1E2-4763-9F87-64D165EBC11B}"/>
              </a:ext>
            </a:extLst>
          </p:cNvPr>
          <p:cNvSpPr txBox="1"/>
          <p:nvPr/>
        </p:nvSpPr>
        <p:spPr>
          <a:xfrm>
            <a:off x="304800" y="2662297"/>
            <a:ext cx="8401050" cy="2062103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600" i="1" dirty="0">
                <a:solidFill>
                  <a:srgbClr val="0000FF"/>
                </a:solidFill>
              </a:rPr>
              <a:t>If a </a:t>
            </a:r>
            <a:r>
              <a:rPr lang="en-US" sz="1600" i="1" dirty="0" err="1">
                <a:solidFill>
                  <a:srgbClr val="0000FF"/>
                </a:solidFill>
              </a:rPr>
              <a:t>pt</a:t>
            </a:r>
            <a:r>
              <a:rPr lang="en-US" sz="1600" i="1" dirty="0">
                <a:solidFill>
                  <a:srgbClr val="0000FF"/>
                </a:solidFill>
              </a:rPr>
              <a:t> is not in the acute post-op setting as described, what diagnosis must be considered?</a:t>
            </a:r>
          </a:p>
          <a:p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Giant cell (aka temporal) arteritis (more on this </a:t>
            </a:r>
            <a:r>
              <a:rPr lang="en-US" sz="1600" dirty="0" err="1">
                <a:solidFill>
                  <a:schemeClr val="accent5">
                    <a:lumMod val="75000"/>
                  </a:schemeClr>
                </a:solidFill>
              </a:rPr>
              <a:t>dz</a:t>
            </a:r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 very shortly)</a:t>
            </a:r>
          </a:p>
          <a:p>
            <a:endParaRPr lang="en-US" sz="1600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And again absent the acute post-op setting, what diagnosis should </a:t>
            </a:r>
            <a:r>
              <a:rPr lang="en-US" sz="1600" b="1" dirty="0">
                <a:solidFill>
                  <a:schemeClr val="accent5">
                    <a:lumMod val="75000"/>
                  </a:schemeClr>
                </a:solidFill>
              </a:rPr>
              <a:t>not</a:t>
            </a:r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 be considered?</a:t>
            </a:r>
          </a:p>
          <a:p>
            <a:r>
              <a:rPr lang="en-US" sz="1600" dirty="0" err="1">
                <a:solidFill>
                  <a:schemeClr val="accent5">
                    <a:lumMod val="75000"/>
                  </a:schemeClr>
                </a:solidFill>
              </a:rPr>
              <a:t>Nonarteritic</a:t>
            </a:r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 </a:t>
            </a:r>
            <a:r>
              <a:rPr lang="en-US" sz="1600" b="1" dirty="0">
                <a:solidFill>
                  <a:schemeClr val="accent5">
                    <a:lumMod val="75000"/>
                  </a:schemeClr>
                </a:solidFill>
              </a:rPr>
              <a:t>posterior</a:t>
            </a:r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 ischemic optic neuropathy</a:t>
            </a:r>
          </a:p>
          <a:p>
            <a:endParaRPr lang="en-US" sz="1600" i="1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Why shouldn’t a dx of </a:t>
            </a:r>
            <a:r>
              <a:rPr lang="en-US" sz="1600" i="1" dirty="0" err="1">
                <a:solidFill>
                  <a:schemeClr val="accent5">
                    <a:lumMod val="75000"/>
                  </a:schemeClr>
                </a:solidFill>
              </a:rPr>
              <a:t>nonarteritic</a:t>
            </a:r>
            <a:r>
              <a:rPr lang="en-US" sz="1600" i="1" dirty="0">
                <a:solidFill>
                  <a:schemeClr val="accent5">
                    <a:lumMod val="75000"/>
                  </a:schemeClr>
                </a:solidFill>
              </a:rPr>
              <a:t> PION be considered?</a:t>
            </a:r>
          </a:p>
          <a:p>
            <a:r>
              <a:rPr lang="en-US" sz="1600" dirty="0">
                <a:solidFill>
                  <a:schemeClr val="accent5">
                    <a:lumMod val="75000"/>
                  </a:schemeClr>
                </a:solidFill>
              </a:rPr>
              <a:t>Because this essentially never happens</a:t>
            </a:r>
          </a:p>
        </p:txBody>
      </p:sp>
    </p:spTree>
    <p:extLst>
      <p:ext uri="{BB962C8B-B14F-4D97-AF65-F5344CB8AC3E}">
        <p14:creationId xmlns:p14="http://schemas.microsoft.com/office/powerpoint/2010/main" val="3804614123"/>
      </p:ext>
    </p:extLst>
  </p:cSld>
  <p:clrMapOvr>
    <a:masterClrMapping/>
  </p:clrMapOvr>
</p:sld>
</file>

<file path=ppt/theme/theme1.xml><?xml version="1.0" encoding="utf-8"?>
<a:theme xmlns:a="http://schemas.openxmlformats.org/drawingml/2006/main" name="Network">
  <a:themeElements>
    <a:clrScheme name="Network 10">
      <a:dk1>
        <a:srgbClr val="000000"/>
      </a:dk1>
      <a:lt1>
        <a:srgbClr val="FFFFFF"/>
      </a:lt1>
      <a:dk2>
        <a:srgbClr val="330066"/>
      </a:dk2>
      <a:lt2>
        <a:srgbClr val="808080"/>
      </a:lt2>
      <a:accent1>
        <a:srgbClr val="CCCC00"/>
      </a:accent1>
      <a:accent2>
        <a:srgbClr val="669999"/>
      </a:accent2>
      <a:accent3>
        <a:srgbClr val="FFFFFF"/>
      </a:accent3>
      <a:accent4>
        <a:srgbClr val="000000"/>
      </a:accent4>
      <a:accent5>
        <a:srgbClr val="E2E2AA"/>
      </a:accent5>
      <a:accent6>
        <a:srgbClr val="5C8A8A"/>
      </a:accent6>
      <a:hlink>
        <a:srgbClr val="7E9CE8"/>
      </a:hlink>
      <a:folHlink>
        <a:srgbClr val="D8D8EC"/>
      </a:folHlink>
    </a:clrScheme>
    <a:fontScheme name="Network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Network 1">
        <a:dk1>
          <a:srgbClr val="4F747B"/>
        </a:dk1>
        <a:lt1>
          <a:srgbClr val="FFFFFF"/>
        </a:lt1>
        <a:dk2>
          <a:srgbClr val="000000"/>
        </a:dk2>
        <a:lt2>
          <a:srgbClr val="C0C0C0"/>
        </a:lt2>
        <a:accent1>
          <a:srgbClr val="859868"/>
        </a:accent1>
        <a:accent2>
          <a:srgbClr val="5F5F5F"/>
        </a:accent2>
        <a:accent3>
          <a:srgbClr val="AAAAAA"/>
        </a:accent3>
        <a:accent4>
          <a:srgbClr val="DADADA"/>
        </a:accent4>
        <a:accent5>
          <a:srgbClr val="C2CAB9"/>
        </a:accent5>
        <a:accent6>
          <a:srgbClr val="555555"/>
        </a:accent6>
        <a:hlink>
          <a:srgbClr val="5F5F5F"/>
        </a:hlink>
        <a:folHlink>
          <a:srgbClr val="BA121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2">
        <a:dk1>
          <a:srgbClr val="3C0000"/>
        </a:dk1>
        <a:lt1>
          <a:srgbClr val="FFFFFF"/>
        </a:lt1>
        <a:dk2>
          <a:srgbClr val="4D0B0B"/>
        </a:dk2>
        <a:lt2>
          <a:srgbClr val="FFFFFF"/>
        </a:lt2>
        <a:accent1>
          <a:srgbClr val="666633"/>
        </a:accent1>
        <a:accent2>
          <a:srgbClr val="CC3300"/>
        </a:accent2>
        <a:accent3>
          <a:srgbClr val="B2AAAA"/>
        </a:accent3>
        <a:accent4>
          <a:srgbClr val="DADADA"/>
        </a:accent4>
        <a:accent5>
          <a:srgbClr val="B8B8AD"/>
        </a:accent5>
        <a:accent6>
          <a:srgbClr val="B92D00"/>
        </a:accent6>
        <a:hlink>
          <a:srgbClr val="CC9900"/>
        </a:hlink>
        <a:folHlink>
          <a:srgbClr val="CC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3">
        <a:dk1>
          <a:srgbClr val="666699"/>
        </a:dk1>
        <a:lt1>
          <a:srgbClr val="FFFFFF"/>
        </a:lt1>
        <a:dk2>
          <a:srgbClr val="15192B"/>
        </a:dk2>
        <a:lt2>
          <a:srgbClr val="CCCCFF"/>
        </a:lt2>
        <a:accent1>
          <a:srgbClr val="4F893D"/>
        </a:accent1>
        <a:accent2>
          <a:srgbClr val="666699"/>
        </a:accent2>
        <a:accent3>
          <a:srgbClr val="AAABAC"/>
        </a:accent3>
        <a:accent4>
          <a:srgbClr val="DADADA"/>
        </a:accent4>
        <a:accent5>
          <a:srgbClr val="B2C4AF"/>
        </a:accent5>
        <a:accent6>
          <a:srgbClr val="5C5C8A"/>
        </a:accent6>
        <a:hlink>
          <a:srgbClr val="CC9900"/>
        </a:hlink>
        <a:folHlink>
          <a:srgbClr val="4837C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4">
        <a:dk1>
          <a:srgbClr val="666699"/>
        </a:dk1>
        <a:lt1>
          <a:srgbClr val="FFFFFF"/>
        </a:lt1>
        <a:dk2>
          <a:srgbClr val="86001A"/>
        </a:dk2>
        <a:lt2>
          <a:srgbClr val="CCCC66"/>
        </a:lt2>
        <a:accent1>
          <a:srgbClr val="FF3300"/>
        </a:accent1>
        <a:accent2>
          <a:srgbClr val="FF6600"/>
        </a:accent2>
        <a:accent3>
          <a:srgbClr val="C3AAAB"/>
        </a:accent3>
        <a:accent4>
          <a:srgbClr val="DADADA"/>
        </a:accent4>
        <a:accent5>
          <a:srgbClr val="FFADAA"/>
        </a:accent5>
        <a:accent6>
          <a:srgbClr val="E75C00"/>
        </a:accent6>
        <a:hlink>
          <a:srgbClr val="CC9900"/>
        </a:hlink>
        <a:folHlink>
          <a:srgbClr val="FF0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5">
        <a:dk1>
          <a:srgbClr val="666699"/>
        </a:dk1>
        <a:lt1>
          <a:srgbClr val="FFFFFF"/>
        </a:lt1>
        <a:dk2>
          <a:srgbClr val="000054"/>
        </a:dk2>
        <a:lt2>
          <a:srgbClr val="FFFFFF"/>
        </a:lt2>
        <a:accent1>
          <a:srgbClr val="3333FF"/>
        </a:accent1>
        <a:accent2>
          <a:srgbClr val="006699"/>
        </a:accent2>
        <a:accent3>
          <a:srgbClr val="AAAAB3"/>
        </a:accent3>
        <a:accent4>
          <a:srgbClr val="DADADA"/>
        </a:accent4>
        <a:accent5>
          <a:srgbClr val="ADADFF"/>
        </a:accent5>
        <a:accent6>
          <a:srgbClr val="005C8A"/>
        </a:accent6>
        <a:hlink>
          <a:srgbClr val="669900"/>
        </a:hlink>
        <a:folHlink>
          <a:srgbClr val="0000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6">
        <a:dk1>
          <a:srgbClr val="808080"/>
        </a:dk1>
        <a:lt1>
          <a:srgbClr val="FFFFFF"/>
        </a:lt1>
        <a:dk2>
          <a:srgbClr val="30054B"/>
        </a:dk2>
        <a:lt2>
          <a:srgbClr val="FFFFFF"/>
        </a:lt2>
        <a:accent1>
          <a:srgbClr val="797B9B"/>
        </a:accent1>
        <a:accent2>
          <a:srgbClr val="6B4FB1"/>
        </a:accent2>
        <a:accent3>
          <a:srgbClr val="ADAAB1"/>
        </a:accent3>
        <a:accent4>
          <a:srgbClr val="DADADA"/>
        </a:accent4>
        <a:accent5>
          <a:srgbClr val="BEBFCB"/>
        </a:accent5>
        <a:accent6>
          <a:srgbClr val="6047A0"/>
        </a:accent6>
        <a:hlink>
          <a:srgbClr val="7AACCE"/>
        </a:hlink>
        <a:folHlink>
          <a:srgbClr val="D8D8E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7">
        <a:dk1>
          <a:srgbClr val="808080"/>
        </a:dk1>
        <a:lt1>
          <a:srgbClr val="FFFFCC"/>
        </a:lt1>
        <a:dk2>
          <a:srgbClr val="29527B"/>
        </a:dk2>
        <a:lt2>
          <a:srgbClr val="FFFFFF"/>
        </a:lt2>
        <a:accent1>
          <a:srgbClr val="CCCC00"/>
        </a:accent1>
        <a:accent2>
          <a:srgbClr val="669999"/>
        </a:accent2>
        <a:accent3>
          <a:srgbClr val="ACB3BF"/>
        </a:accent3>
        <a:accent4>
          <a:srgbClr val="DADAAE"/>
        </a:accent4>
        <a:accent5>
          <a:srgbClr val="E2E2AA"/>
        </a:accent5>
        <a:accent6>
          <a:srgbClr val="5C8A8A"/>
        </a:accent6>
        <a:hlink>
          <a:srgbClr val="D8D8EC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8">
        <a:dk1>
          <a:srgbClr val="666699"/>
        </a:dk1>
        <a:lt1>
          <a:srgbClr val="FFFFFF"/>
        </a:lt1>
        <a:dk2>
          <a:srgbClr val="476949"/>
        </a:dk2>
        <a:lt2>
          <a:srgbClr val="FFFFFF"/>
        </a:lt2>
        <a:accent1>
          <a:srgbClr val="CC6600"/>
        </a:accent1>
        <a:accent2>
          <a:srgbClr val="CC9900"/>
        </a:accent2>
        <a:accent3>
          <a:srgbClr val="B1B9B1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669900"/>
        </a:hlink>
        <a:folHlink>
          <a:srgbClr val="A452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9">
        <a:dk1>
          <a:srgbClr val="000000"/>
        </a:dk1>
        <a:lt1>
          <a:srgbClr val="FFFFFF"/>
        </a:lt1>
        <a:dk2>
          <a:srgbClr val="7C1302"/>
        </a:dk2>
        <a:lt2>
          <a:srgbClr val="CC9900"/>
        </a:lt2>
        <a:accent1>
          <a:srgbClr val="CC9900"/>
        </a:accent1>
        <a:accent2>
          <a:srgbClr val="CC3300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B92D00"/>
        </a:accent6>
        <a:hlink>
          <a:srgbClr val="80808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Network 10">
        <a:dk1>
          <a:srgbClr val="000000"/>
        </a:dk1>
        <a:lt1>
          <a:srgbClr val="FFFFFF"/>
        </a:lt1>
        <a:dk2>
          <a:srgbClr val="330066"/>
        </a:dk2>
        <a:lt2>
          <a:srgbClr val="808080"/>
        </a:lt2>
        <a:accent1>
          <a:srgbClr val="CCCC00"/>
        </a:accent1>
        <a:accent2>
          <a:srgbClr val="669999"/>
        </a:accent2>
        <a:accent3>
          <a:srgbClr val="FFFFFF"/>
        </a:accent3>
        <a:accent4>
          <a:srgbClr val="000000"/>
        </a:accent4>
        <a:accent5>
          <a:srgbClr val="E2E2AA"/>
        </a:accent5>
        <a:accent6>
          <a:srgbClr val="5C8A8A"/>
        </a:accent6>
        <a:hlink>
          <a:srgbClr val="7E9CE8"/>
        </a:hlink>
        <a:folHlink>
          <a:srgbClr val="D8D8E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Network</Template>
  <TotalTime>1600</TotalTime>
  <Words>33380</Words>
  <Application>Microsoft Office PowerPoint</Application>
  <PresentationFormat>On-screen Show (4:3)</PresentationFormat>
  <Paragraphs>7527</Paragraphs>
  <Slides>268</Slides>
  <Notes>268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268</vt:i4>
      </vt:variant>
    </vt:vector>
  </HeadingPairs>
  <TitlesOfParts>
    <vt:vector size="272" baseType="lpstr">
      <vt:lpstr>Arial</vt:lpstr>
      <vt:lpstr>Segoe Script</vt:lpstr>
      <vt:lpstr>Wingdings</vt:lpstr>
      <vt:lpstr>Network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Optic Neuropathy: Selected Topics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LSU Ophthalmology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Study Guide: Optic neuropathy</dc:title>
  <dc:creator>Steven B. Flynn</dc:creator>
  <cp:lastModifiedBy>Steven Flynn</cp:lastModifiedBy>
  <cp:revision>185</cp:revision>
  <dcterms:created xsi:type="dcterms:W3CDTF">2008-09-15T17:18:13Z</dcterms:created>
  <dcterms:modified xsi:type="dcterms:W3CDTF">2020-02-27T04:37:13Z</dcterms:modified>
</cp:coreProperties>
</file>