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2"/>
  </p:notesMasterIdLst>
  <p:sldIdLst>
    <p:sldId id="257" r:id="rId2"/>
    <p:sldId id="258" r:id="rId3"/>
    <p:sldId id="270" r:id="rId4"/>
    <p:sldId id="293" r:id="rId5"/>
    <p:sldId id="273" r:id="rId6"/>
    <p:sldId id="386" r:id="rId7"/>
    <p:sldId id="387" r:id="rId8"/>
    <p:sldId id="388" r:id="rId9"/>
    <p:sldId id="385" r:id="rId10"/>
    <p:sldId id="274" r:id="rId11"/>
    <p:sldId id="384" r:id="rId12"/>
    <p:sldId id="389" r:id="rId13"/>
    <p:sldId id="390" r:id="rId14"/>
    <p:sldId id="391" r:id="rId15"/>
    <p:sldId id="275" r:id="rId16"/>
    <p:sldId id="395" r:id="rId17"/>
    <p:sldId id="393" r:id="rId18"/>
    <p:sldId id="394" r:id="rId19"/>
    <p:sldId id="392" r:id="rId20"/>
    <p:sldId id="380" r:id="rId21"/>
    <p:sldId id="284" r:id="rId22"/>
    <p:sldId id="285" r:id="rId23"/>
    <p:sldId id="377" r:id="rId24"/>
    <p:sldId id="376" r:id="rId25"/>
    <p:sldId id="379" r:id="rId26"/>
    <p:sldId id="378" r:id="rId27"/>
    <p:sldId id="286" r:id="rId28"/>
    <p:sldId id="405" r:id="rId29"/>
    <p:sldId id="407" r:id="rId30"/>
    <p:sldId id="277" r:id="rId31"/>
    <p:sldId id="298" r:id="rId32"/>
    <p:sldId id="260" r:id="rId33"/>
    <p:sldId id="299" r:id="rId34"/>
    <p:sldId id="269" r:id="rId35"/>
    <p:sldId id="302" r:id="rId36"/>
    <p:sldId id="282" r:id="rId37"/>
    <p:sldId id="305" r:id="rId38"/>
    <p:sldId id="268" r:id="rId39"/>
    <p:sldId id="287" r:id="rId40"/>
    <p:sldId id="288" r:id="rId41"/>
    <p:sldId id="289" r:id="rId42"/>
    <p:sldId id="290" r:id="rId43"/>
    <p:sldId id="291" r:id="rId44"/>
    <p:sldId id="306" r:id="rId45"/>
    <p:sldId id="307" r:id="rId46"/>
    <p:sldId id="308" r:id="rId47"/>
    <p:sldId id="314" r:id="rId48"/>
    <p:sldId id="397" r:id="rId49"/>
    <p:sldId id="398" r:id="rId50"/>
    <p:sldId id="426" r:id="rId51"/>
    <p:sldId id="427" r:id="rId52"/>
    <p:sldId id="428" r:id="rId53"/>
    <p:sldId id="429" r:id="rId54"/>
    <p:sldId id="430" r:id="rId55"/>
    <p:sldId id="431" r:id="rId56"/>
    <p:sldId id="432" r:id="rId57"/>
    <p:sldId id="433" r:id="rId58"/>
    <p:sldId id="434" r:id="rId59"/>
    <p:sldId id="435" r:id="rId60"/>
    <p:sldId id="315" r:id="rId61"/>
    <p:sldId id="316" r:id="rId62"/>
    <p:sldId id="39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8" r:id="rId73"/>
    <p:sldId id="329" r:id="rId74"/>
    <p:sldId id="330" r:id="rId75"/>
    <p:sldId id="331" r:id="rId76"/>
    <p:sldId id="336" r:id="rId77"/>
    <p:sldId id="423" r:id="rId78"/>
    <p:sldId id="425" r:id="rId79"/>
    <p:sldId id="424" r:id="rId80"/>
    <p:sldId id="420" r:id="rId81"/>
    <p:sldId id="421" r:id="rId82"/>
    <p:sldId id="422" r:id="rId83"/>
    <p:sldId id="418" r:id="rId84"/>
    <p:sldId id="419" r:id="rId85"/>
    <p:sldId id="337" r:id="rId86"/>
    <p:sldId id="338" r:id="rId87"/>
    <p:sldId id="408" r:id="rId88"/>
    <p:sldId id="409" r:id="rId89"/>
    <p:sldId id="410" r:id="rId90"/>
    <p:sldId id="411" r:id="rId91"/>
    <p:sldId id="341" r:id="rId92"/>
    <p:sldId id="342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5" r:id="rId104"/>
    <p:sldId id="440" r:id="rId105"/>
    <p:sldId id="399" r:id="rId106"/>
    <p:sldId id="400" r:id="rId107"/>
    <p:sldId id="401" r:id="rId108"/>
    <p:sldId id="402" r:id="rId109"/>
    <p:sldId id="403" r:id="rId110"/>
    <p:sldId id="404" r:id="rId111"/>
    <p:sldId id="412" r:id="rId112"/>
    <p:sldId id="413" r:id="rId113"/>
    <p:sldId id="356" r:id="rId114"/>
    <p:sldId id="357" r:id="rId115"/>
    <p:sldId id="358" r:id="rId116"/>
    <p:sldId id="359" r:id="rId117"/>
    <p:sldId id="360" r:id="rId118"/>
    <p:sldId id="361" r:id="rId119"/>
    <p:sldId id="362" r:id="rId120"/>
    <p:sldId id="363" r:id="rId121"/>
    <p:sldId id="364" r:id="rId122"/>
    <p:sldId id="365" r:id="rId123"/>
    <p:sldId id="366" r:id="rId124"/>
    <p:sldId id="367" r:id="rId125"/>
    <p:sldId id="368" r:id="rId126"/>
    <p:sldId id="369" r:id="rId127"/>
    <p:sldId id="370" r:id="rId128"/>
    <p:sldId id="371" r:id="rId129"/>
    <p:sldId id="414" r:id="rId130"/>
    <p:sldId id="415" r:id="rId131"/>
    <p:sldId id="416" r:id="rId132"/>
    <p:sldId id="417" r:id="rId133"/>
    <p:sldId id="436" r:id="rId134"/>
    <p:sldId id="437" r:id="rId135"/>
    <p:sldId id="438" r:id="rId136"/>
    <p:sldId id="439" r:id="rId137"/>
    <p:sldId id="372" r:id="rId138"/>
    <p:sldId id="373" r:id="rId139"/>
    <p:sldId id="374" r:id="rId140"/>
    <p:sldId id="375" r:id="rId1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99"/>
    <a:srgbClr val="B2B2B2"/>
    <a:srgbClr val="808080"/>
    <a:srgbClr val="FF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24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B5CA2A-7280-4D09-BE4A-DBDD6A7DD2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8A67F5-5E03-4264-B577-7E9785A3A8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FCF9CA-D80D-4D1C-B42D-A6A9EAB9D10A}" type="datetimeFigureOut">
              <a:rPr lang="en-US"/>
              <a:pPr>
                <a:defRPr/>
              </a:pPr>
              <a:t>12/9/2018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DA4E0FF-3E2C-46F2-B31C-DFA8C212447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DB75089-CC00-44A4-A615-B3E9634CE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747E2-3CB0-4654-A0D4-A4CCEFD23D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B4E40-696E-4C3E-BCA2-56F05060A7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FDEE7CC-C408-4CE0-ABA4-9B3B5009E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D3403A7C-FE86-4B5F-9E20-BED29946CE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3FBD46C2-5510-4FC5-AE22-B94A25246F5C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BC2B99D2-EFD8-495B-B378-DBD00D783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2017BC75-DC2B-4DC6-945D-E998D4025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1F027DAD-C9FD-419C-AB6F-D4CE7E09F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14A3B554-60FE-4BB2-93DC-C0FE9C4AD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45CC070A-AD9E-42C8-AE81-B879F7B01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F8329139-0413-4FDF-879E-9397E9FBF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B882253C-AF0F-4FEA-AC84-79BE1A188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560A7AFF-F820-4001-90C9-110E80E42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B24B4A1B-77EC-4DBB-B6C1-B25F5A4AD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AD271CAB-2E80-4EF5-B35E-7DC96D064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58BEB35A-D464-454D-8BFE-48A25C1CF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D644F76E-9F58-4B5C-A0BB-6570A213D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9F9463C3-3FFF-4FBC-95A3-F2066F93D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EF6407FB-8818-4470-BED7-60B09A0C4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1DE303CB-2D5A-42B9-A212-154895386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F3D5D466-E5E4-4403-AB6C-801562A06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914450F4-A6B6-4F47-A6B4-1EBB23E21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3FEA5A36-D23B-4BBB-B0ED-35BBD8DF9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F229DD83-E044-41E0-8665-59AF4F58E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454FEDEC-3BAD-4455-B7F4-3EA0C8E5C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3209F515-225C-41AE-B811-D773DAFA2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0D839C64-74AD-46A7-BB59-88437ED0D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37230393-DD33-4286-A845-345D8E3FB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207E57C1-84D7-45BC-AA4D-631B48F60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B8904275-2FB1-4BC5-A823-9AB885ABA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703007F1-5D8B-429F-80AA-E5DB1F226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CB8345DD-2B91-4B38-B6A6-3492DBB3E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909C0809-7D9C-4B41-A154-688EC0EC3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07CAF15A-121F-413A-8F42-C47490789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279CF58F-EAD2-421F-9F8D-115D27E37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9E9F7418-8356-40BA-A22B-11A1DB94D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24144F8C-41D2-48A7-946E-481ACE305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EFC4C558-7ED1-41CB-8E6A-FB0A5D55F8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0FF1EEEA-0847-47D9-82CD-20377E4248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59CD4C39-5034-4078-A4B7-B119503479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8B586D-7BF8-4800-A89F-BB737548D8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14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A0A2D1-3F7C-49FD-BA8C-F012D2EAA2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76E9AC-A11B-4F09-B1B2-B44C1F0AA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266D28F-491A-49E4-B60F-0D555DACAF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84B5-E7D6-4E8C-B7C5-B00A9C4833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18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12C5E9-6822-4516-8192-7E1DF85DD2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B74EDD-442B-4C99-967C-DDA13F3DC2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5DABF0A-8C60-4E86-B6C6-FE56B7A38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98506-4B68-465D-858F-A6544FD78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30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C8D364-233D-4EBD-A6A1-49A500DD84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C19BC2-8A61-4FD7-80ED-7B8DB8378C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5836CC9-4F53-400C-BB2D-04650585BE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989C5-70F2-42E3-AA38-2E1C0D118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6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8AE540-5728-45D2-B989-37E18F2F09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26164E-A7A4-4FEB-A228-42703012A0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9760F10-CA29-4416-9EBA-44825C5CA5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BA8E3-769B-4C33-8A60-006C7C3AB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11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BB903-BB8A-4553-B043-0B6E90489C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B24A3F-D9E8-408B-A8E4-B229DA6F6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A4352AB-E57C-48C3-AA59-3281F9B59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5638A-48F4-4DC5-91B4-936E4A59E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35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06C3811-F957-4583-8137-654879468E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64EB856-08F9-4B90-9014-BB952F9C9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FA385F2-8AE0-477C-82AE-DFDB992800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47825-019C-45F4-B841-FB1F0DFE50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86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9A064D3-D4EA-4850-994B-02AA4614B7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A663E48-46C8-4805-A338-6FCAD13C69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936C6ED-C220-4D4C-AE25-BFC33F92F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67115-3FEB-469F-9C66-2A556E1066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89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A59E5D0-B518-4E0F-A525-E471DC9BCB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F4E5998-9BDA-45E6-BEEE-5372588259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2718F47-EBF0-48EF-BCF3-72AF1F7A06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9DD32-FF54-415D-A12D-81083B37B1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16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9BB6FD-2F81-490D-B5D5-6AE8F26502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59A35F-7C2D-4C00-B592-C09FE8DE78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E5C74AC-966E-4AFC-8736-A683EA13C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FDC5-5D0F-407D-ADB1-67B8E4E8C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60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6D3AC4-ACBF-414A-ABB0-50AB1C5AB9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84D196-DF0D-4530-A227-0C9449C09D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BE02202-3A89-4E19-8B72-7AB49F752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8C225-F9B2-49AA-8189-4890917B4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4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7E268EAA-7720-45E8-A936-7490606B93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75E6F8-D892-4ED8-90E8-3ADC1FE30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54961A9-1AD8-4D30-95A4-1EEC832CF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7CCC9C5A-44EA-4EC8-9BFB-7A85BD0D1C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CA0F594A-B36E-4A0B-847C-5EA3CC840C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187F9E62-EB40-461E-989A-96153172FA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B9F700EF-0830-4834-8064-8F1DA5B213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5BBADD1C-4E67-4A17-A0E4-877DBE48536E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6FD09F47-38DF-45E2-8253-AF4173CC8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F8E55B95-F1EE-498D-A433-193ACD6A1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6CB383AA-57DB-4026-B93D-DA5C1AB69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E706F159-6FBF-44D5-AC15-10C3FB906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CB7E5C0E-E79B-4CCE-8866-66DA3A23D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449B971F-9E19-4F73-8B7B-B8C7F914E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A4453628-63F0-48DD-A70B-588A0622A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7B39D416-AA2C-4A72-8226-620AF0A02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70A5DF62-D371-49A5-B32C-6501FCCC6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B2F75337-5C78-4A20-AE54-50C9F27D8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D72CB121-DBEC-480B-AA40-EA494EDE9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09FFB9FA-670D-40B4-A94B-F3E1A6996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FDD0F9EB-B4C0-404E-A1CB-945F1D1DE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2D5B03DB-843A-40DB-831B-2290A6F57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BBFBBA48-FB89-4BEC-97C2-35D7D1155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1A36F1C2-540B-46E8-8837-9BB885858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7C50C052-777C-4672-8901-A6992615A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5696BA59-898E-4737-8E90-1665CDB7B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A1546474-32C6-4398-AE14-F7FE3AEAC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C71DA85F-1C56-4310-9DE4-19445595C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8C427F4F-D4F2-48ED-AC9F-A58F4E45C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917D9A2D-1563-4761-AC3F-2338984B3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AFE71257-0B53-4910-873D-6BF58C270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7961E986-9C01-4D04-9C0D-2C503386F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6FB4D590-A0EA-4643-A74A-51B17EF68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E47DEE54-1CA6-4986-B086-F1ED7DD89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35970A3E-3A42-4DBE-BE1F-F88812510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E32B0300-510A-43CB-A398-1B4751580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FC97CFE4-CF10-428F-9C09-B71CB0C93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09334A7E-682F-4C4B-BDA0-9FEBEB8EB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5EA18BEA-6D22-43B7-844C-4EBE47EDA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37D90A2-ACB6-472F-B5F1-D2DE4BEAA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C87A6CD5-3CE5-45F7-8A1B-C8F6404DC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675462F3-FEE1-43F9-B5DF-ADB144D993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C16168E8-CC08-4A59-89A6-83D4B56AA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4FF3E921-C230-4D13-A0C6-773C04589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Slide Number Placeholder 1">
            <a:extLst>
              <a:ext uri="{FF2B5EF4-FFF2-40B4-BE49-F238E27FC236}">
                <a16:creationId xmlns:a16="http://schemas.microsoft.com/office/drawing/2014/main" id="{B047E5FF-8D38-4F23-B267-95A67584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160305-074B-47BB-AFEA-E694B22974A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  <p:sp>
        <p:nvSpPr>
          <p:cNvPr id="4104" name="TextBox 1">
            <a:extLst>
              <a:ext uri="{FF2B5EF4-FFF2-40B4-BE49-F238E27FC236}">
                <a16:creationId xmlns:a16="http://schemas.microsoft.com/office/drawing/2014/main" id="{6AE2B8EB-1A7F-4454-B032-42DE57C22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763" y="1804988"/>
            <a:ext cx="2327275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FF0000"/>
                </a:solidFill>
              </a:rPr>
              <a:t>(A basic anatomic organization)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5308FE4-D68D-4B58-B10F-B1739A16C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199D55E1-E005-41AD-95E3-D312A8B6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40FB0FFA-6130-46B0-BE21-377E2B88E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791D7263-0CD9-40EC-92C3-58E6BC794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EB07A199-5BC9-4E5E-87C9-28A70FB22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D6D4D711-F92E-4F79-9C2D-4B296C6CE6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6D61C1FB-375D-4016-9FB6-10DD0E3CB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281B14FC-5967-4041-AF3F-9320223503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6BABF31F-FAF4-4AD6-9E06-1EA7F03D0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579F3E76-2D44-48C3-89A2-04827D550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13324" name="Text Box 12">
            <a:extLst>
              <a:ext uri="{FF2B5EF4-FFF2-40B4-BE49-F238E27FC236}">
                <a16:creationId xmlns:a16="http://schemas.microsoft.com/office/drawing/2014/main" id="{3876F2F8-2ED1-49EF-BE00-414867143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HLA-B27</a:t>
            </a:r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4322E0A5-BE56-46E7-89BA-BDFE1A3ED5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A9FC1CE7-E7DB-4ADA-B5E4-400E14A49D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EB6EA97C-CC26-42FF-B4E9-587D91FC8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F83ECD6B-55CE-44BE-9FA7-2D34E1710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26E60457-6354-4FB3-91C7-B28B32E763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723FE652-A5C5-46E2-8A95-5CE22809A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Text Box 19">
            <a:extLst>
              <a:ext uri="{FF2B5EF4-FFF2-40B4-BE49-F238E27FC236}">
                <a16:creationId xmlns:a16="http://schemas.microsoft.com/office/drawing/2014/main" id="{02E76C22-B927-4983-85B0-D0228F9AE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1151CDDC-BFD8-43C4-99F0-E28B7BDAC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13333" name="Slide Number Placeholder 1">
            <a:extLst>
              <a:ext uri="{FF2B5EF4-FFF2-40B4-BE49-F238E27FC236}">
                <a16:creationId xmlns:a16="http://schemas.microsoft.com/office/drawing/2014/main" id="{CEA106C9-7E12-4948-9ACB-ED38AA02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B76C52-8A40-4573-9DC1-AA62B961F8D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8562FAE6-1D67-43FE-82D9-21ADD63F1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4FC3E55-3DB0-467C-90E3-850A18E86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05476" name="Text Box 4">
            <a:extLst>
              <a:ext uri="{FF2B5EF4-FFF2-40B4-BE49-F238E27FC236}">
                <a16:creationId xmlns:a16="http://schemas.microsoft.com/office/drawing/2014/main" id="{74A773F7-D66A-457C-B8F1-DA242F7C8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‘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</a:t>
            </a:r>
            <a:r>
              <a:rPr lang="en-US" altLang="en-US" sz="1600" i="1" dirty="0">
                <a:solidFill>
                  <a:srgbClr val="0000FF"/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--Disease duration less than </a:t>
            </a:r>
            <a:r>
              <a:rPr lang="en-US" altLang="en-US" sz="1600" b="1" dirty="0"/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--Age of patient younger than </a:t>
            </a:r>
            <a:r>
              <a:rPr lang="en-US" altLang="en-US" sz="1600" b="1" dirty="0"/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/>
              <a:t>ANA</a:t>
            </a:r>
            <a:r>
              <a:rPr lang="en-US" altLang="en-US" sz="1600" b="1" dirty="0">
                <a:solidFill>
                  <a:schemeClr val="bg1"/>
                </a:solidFill>
              </a:rPr>
              <a:t> </a:t>
            </a:r>
            <a:r>
              <a:rPr lang="en-US" altLang="en-US" sz="1600" dirty="0">
                <a:solidFill>
                  <a:srgbClr val="0000FF"/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/>
              <a:t>RF</a:t>
            </a:r>
            <a:r>
              <a:rPr lang="en-US" altLang="en-US" sz="1600" dirty="0">
                <a:solidFill>
                  <a:srgbClr val="0000FF"/>
                </a:solidFill>
              </a:rPr>
              <a:t>   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dirty="0"/>
          </a:p>
        </p:txBody>
      </p:sp>
      <p:sp>
        <p:nvSpPr>
          <p:cNvPr id="105477" name="Slide Number Placeholder 1">
            <a:extLst>
              <a:ext uri="{FF2B5EF4-FFF2-40B4-BE49-F238E27FC236}">
                <a16:creationId xmlns:a16="http://schemas.microsoft.com/office/drawing/2014/main" id="{8FD4A925-2BE8-4FA5-9580-4D2288C53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333C1E-6723-4589-B736-F0187A05239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100</a:t>
            </a:fld>
            <a:endParaRPr lang="en-US" altLang="en-US" sz="100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3BED17EB-E4D7-4DEF-8B4B-1E9156DAB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A5C90EA-04EF-42EA-9B09-5A101CBB0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06500" name="Text Box 4">
            <a:extLst>
              <a:ext uri="{FF2B5EF4-FFF2-40B4-BE49-F238E27FC236}">
                <a16:creationId xmlns:a16="http://schemas.microsoft.com/office/drawing/2014/main" id="{06B45D5E-99BE-4401-925C-4EA246725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‘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</a:t>
            </a:r>
            <a:r>
              <a:rPr lang="en-US" altLang="en-US" sz="1600" i="1" dirty="0">
                <a:solidFill>
                  <a:srgbClr val="0000FF"/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--Disease duration less than </a:t>
            </a:r>
            <a:r>
              <a:rPr lang="en-US" altLang="en-US" sz="1600" b="1" dirty="0"/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--Age of patient younger than </a:t>
            </a:r>
            <a:r>
              <a:rPr lang="en-US" altLang="en-US" sz="1600" b="1" dirty="0"/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/>
              <a:t>ANA</a:t>
            </a:r>
            <a:r>
              <a:rPr lang="en-US" altLang="en-US" sz="1600" b="1" dirty="0">
                <a:solidFill>
                  <a:schemeClr val="bg1"/>
                </a:solidFill>
              </a:rPr>
              <a:t> </a:t>
            </a:r>
            <a:r>
              <a:rPr lang="en-US" altLang="en-US" sz="1600" dirty="0">
                <a:solidFill>
                  <a:srgbClr val="0000FF"/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/>
              <a:t>RF</a:t>
            </a:r>
            <a:r>
              <a:rPr lang="en-US" altLang="en-US" sz="1600" dirty="0">
                <a:solidFill>
                  <a:srgbClr val="0000FF"/>
                </a:solidFill>
              </a:rPr>
              <a:t>   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>
                <a:solidFill>
                  <a:schemeClr val="bg1"/>
                </a:solidFill>
              </a:rPr>
              <a:t>Female</a:t>
            </a:r>
            <a:r>
              <a:rPr lang="en-US" altLang="en-US" sz="1600" dirty="0">
                <a:solidFill>
                  <a:srgbClr val="0000FF"/>
                </a:solidFill>
              </a:rPr>
              <a:t> gender</a:t>
            </a:r>
          </a:p>
        </p:txBody>
      </p:sp>
      <p:sp>
        <p:nvSpPr>
          <p:cNvPr id="106501" name="Rectangle 6">
            <a:extLst>
              <a:ext uri="{FF2B5EF4-FFF2-40B4-BE49-F238E27FC236}">
                <a16:creationId xmlns:a16="http://schemas.microsoft.com/office/drawing/2014/main" id="{8B6497E8-AB87-4B5A-AB3C-F6B1D8F7C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638800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/>
              <a:t>M v F</a:t>
            </a:r>
          </a:p>
        </p:txBody>
      </p:sp>
      <p:sp>
        <p:nvSpPr>
          <p:cNvPr id="106502" name="Slide Number Placeholder 1">
            <a:extLst>
              <a:ext uri="{FF2B5EF4-FFF2-40B4-BE49-F238E27FC236}">
                <a16:creationId xmlns:a16="http://schemas.microsoft.com/office/drawing/2014/main" id="{B7E6B499-A213-4D1B-8085-CBB29784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216CFE-6E31-4F76-BC3E-04C062B8D1F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101</a:t>
            </a:fld>
            <a:endParaRPr lang="en-US" altLang="en-US" sz="100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BA20218C-CEBE-4A86-BC86-FC7ED6038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02D4140-2137-4BF4-BAA2-828C47A458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07524" name="Text Box 4">
            <a:extLst>
              <a:ext uri="{FF2B5EF4-FFF2-40B4-BE49-F238E27FC236}">
                <a16:creationId xmlns:a16="http://schemas.microsoft.com/office/drawing/2014/main" id="{1F3D5BE3-A70E-4325-A2DE-7A0104FB5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‘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</a:t>
            </a:r>
            <a:r>
              <a:rPr lang="en-US" altLang="en-US" sz="1600" i="1" dirty="0">
                <a:solidFill>
                  <a:srgbClr val="0000FF"/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--Disease duration less than </a:t>
            </a:r>
            <a:r>
              <a:rPr lang="en-US" altLang="en-US" sz="1600" b="1" dirty="0"/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--Age of patient younger than </a:t>
            </a:r>
            <a:r>
              <a:rPr lang="en-US" altLang="en-US" sz="1600" b="1" dirty="0"/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/>
              <a:t>ANA</a:t>
            </a:r>
            <a:r>
              <a:rPr lang="en-US" altLang="en-US" sz="1600" b="1" dirty="0">
                <a:solidFill>
                  <a:schemeClr val="bg1"/>
                </a:solidFill>
              </a:rPr>
              <a:t> </a:t>
            </a:r>
            <a:r>
              <a:rPr lang="en-US" altLang="en-US" sz="1600" dirty="0">
                <a:solidFill>
                  <a:srgbClr val="0000FF"/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FFC000"/>
                </a:solidFill>
              </a:rPr>
              <a:t>--</a:t>
            </a:r>
            <a:r>
              <a:rPr lang="en-US" altLang="en-US" sz="1600" b="1" dirty="0"/>
              <a:t>RF</a:t>
            </a:r>
            <a:r>
              <a:rPr lang="en-US" altLang="en-US" sz="1600" dirty="0">
                <a:solidFill>
                  <a:srgbClr val="0000FF"/>
                </a:solidFill>
              </a:rPr>
              <a:t>   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/>
              <a:t>Female</a:t>
            </a:r>
            <a:r>
              <a:rPr lang="en-US" altLang="en-US" sz="1600" dirty="0">
                <a:solidFill>
                  <a:srgbClr val="0000FF"/>
                </a:solidFill>
              </a:rPr>
              <a:t> gender</a:t>
            </a:r>
          </a:p>
        </p:txBody>
      </p:sp>
      <p:sp>
        <p:nvSpPr>
          <p:cNvPr id="107525" name="Slide Number Placeholder 1">
            <a:extLst>
              <a:ext uri="{FF2B5EF4-FFF2-40B4-BE49-F238E27FC236}">
                <a16:creationId xmlns:a16="http://schemas.microsoft.com/office/drawing/2014/main" id="{52DEA837-53BF-4247-874D-07721ECB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5341A6-17B7-4618-BD45-69A8967AC08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102</a:t>
            </a:fld>
            <a:endParaRPr lang="en-US" altLang="en-US" sz="100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ABFD3D75-E2EE-4247-AF28-F5493169B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F0AE62F-838E-4ADA-98EE-845707BEA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08548" name="Text Box 4">
            <a:extLst>
              <a:ext uri="{FF2B5EF4-FFF2-40B4-BE49-F238E27FC236}">
                <a16:creationId xmlns:a16="http://schemas.microsoft.com/office/drawing/2014/main" id="{A47E84FA-A990-4F9F-9C10-D4ABC535D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How ‘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--Disease duration less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--Age of patient younger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ANA 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RF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   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Fe</a:t>
            </a:r>
            <a:r>
              <a:rPr lang="en-US" altLang="en-US" sz="1600" b="1" dirty="0"/>
              <a:t>male</a:t>
            </a:r>
            <a:r>
              <a:rPr lang="en-US" altLang="en-US" sz="1600" dirty="0">
                <a:solidFill>
                  <a:srgbClr val="0000FF"/>
                </a:solidFill>
              </a:rPr>
              <a:t> gender</a:t>
            </a:r>
          </a:p>
        </p:txBody>
      </p:sp>
      <p:sp>
        <p:nvSpPr>
          <p:cNvPr id="108549" name="Text Box 5">
            <a:extLst>
              <a:ext uri="{FF2B5EF4-FFF2-40B4-BE49-F238E27FC236}">
                <a16:creationId xmlns:a16="http://schemas.microsoft.com/office/drawing/2014/main" id="{76993354-6C3B-493E-91EF-40FED6050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8" y="5475288"/>
            <a:ext cx="3116262" cy="977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/>
                </a:solidFill>
              </a:rPr>
              <a:t>What if the pauciarticular patient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/>
                </a:solidFill>
              </a:rPr>
              <a:t>is </a:t>
            </a:r>
            <a:r>
              <a:rPr lang="en-US" altLang="en-US" sz="1600" b="1">
                <a:solidFill>
                  <a:schemeClr val="bg1"/>
                </a:solidFill>
              </a:rPr>
              <a:t>male</a:t>
            </a:r>
            <a:r>
              <a:rPr lang="en-US" altLang="en-US" sz="1600" i="1">
                <a:solidFill>
                  <a:schemeClr val="bg1"/>
                </a:solidFill>
              </a:rPr>
              <a:t>—what key factor places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/>
                </a:solidFill>
              </a:rPr>
              <a:t>him at increased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Being </a:t>
            </a:r>
            <a:r>
              <a:rPr lang="en-US" altLang="en-US" sz="1600" b="1">
                <a:solidFill>
                  <a:srgbClr val="0000FF"/>
                </a:solidFill>
              </a:rPr>
              <a:t>HLA-B27 positive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108550" name="Slide Number Placeholder 1">
            <a:extLst>
              <a:ext uri="{FF2B5EF4-FFF2-40B4-BE49-F238E27FC236}">
                <a16:creationId xmlns:a16="http://schemas.microsoft.com/office/drawing/2014/main" id="{42590DA1-32E4-43CF-98B1-F7D58509A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9422DD-6C47-42DE-A10C-F416925CEA5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103</a:t>
            </a:fld>
            <a:endParaRPr lang="en-US" altLang="en-US" sz="100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8886C24D-15EC-4567-92D4-D87BC403B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801528F-ED7B-4C04-9D8B-4C833BA73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09573" name="Text Box 5">
            <a:extLst>
              <a:ext uri="{FF2B5EF4-FFF2-40B4-BE49-F238E27FC236}">
                <a16:creationId xmlns:a16="http://schemas.microsoft.com/office/drawing/2014/main" id="{A9CA3D30-CE0C-4AE2-8331-4E287AB99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8" y="5475288"/>
            <a:ext cx="3116262" cy="977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/>
                </a:solidFill>
              </a:rPr>
              <a:t>What if the pauciarticular patient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/>
                </a:solidFill>
              </a:rPr>
              <a:t>is </a:t>
            </a:r>
            <a:r>
              <a:rPr lang="en-US" altLang="en-US" sz="1600" b="1">
                <a:solidFill>
                  <a:schemeClr val="bg1"/>
                </a:solidFill>
              </a:rPr>
              <a:t>male</a:t>
            </a:r>
            <a:r>
              <a:rPr lang="en-US" altLang="en-US" sz="1600" i="1">
                <a:solidFill>
                  <a:schemeClr val="bg1"/>
                </a:solidFill>
              </a:rPr>
              <a:t>—what key factor places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/>
                </a:solidFill>
              </a:rPr>
              <a:t>him at increased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Being </a:t>
            </a:r>
            <a:r>
              <a:rPr lang="en-US" altLang="en-US" sz="1600" b="1">
                <a:solidFill>
                  <a:schemeClr val="bg1"/>
                </a:solidFill>
              </a:rPr>
              <a:t>HLA-B27 positive</a:t>
            </a:r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109574" name="Slide Number Placeholder 1">
            <a:extLst>
              <a:ext uri="{FF2B5EF4-FFF2-40B4-BE49-F238E27FC236}">
                <a16:creationId xmlns:a16="http://schemas.microsoft.com/office/drawing/2014/main" id="{54C59D33-E275-4A75-94B5-CF797603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25D421-6BBA-4AF7-8F5C-7E8020A6C76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104</a:t>
            </a:fld>
            <a:endParaRPr lang="en-US" altLang="en-US" sz="100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B72456F0-0EBF-4E8B-95F3-BD1BA6E2C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How ‘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--Disease duration less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--Age of patient younger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ANA 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RF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   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Fe</a:t>
            </a:r>
            <a:r>
              <a:rPr lang="en-US" altLang="en-US" sz="1600" b="1" dirty="0"/>
              <a:t>male</a:t>
            </a:r>
            <a:r>
              <a:rPr lang="en-US" altLang="en-US" sz="1600" dirty="0">
                <a:solidFill>
                  <a:srgbClr val="0000FF"/>
                </a:solidFill>
              </a:rPr>
              <a:t> gender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2C605C44-F8D4-4E7A-9012-61D972F65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How ‘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--Disease duration less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--Age of patient younger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ANA 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RF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   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Fe</a:t>
            </a:r>
            <a:r>
              <a:rPr lang="en-US" altLang="en-US" sz="1600" b="1" dirty="0"/>
              <a:t>male</a:t>
            </a:r>
            <a:r>
              <a:rPr lang="en-US" altLang="en-US" sz="1600" dirty="0">
                <a:solidFill>
                  <a:srgbClr val="0000FF"/>
                </a:solidFill>
              </a:rPr>
              <a:t> gender</a:t>
            </a:r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5A6FD047-EAE8-4A16-91E3-98A658678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D72CDA8-66B9-42AB-AB8F-2325A9530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10597" name="Slide Number Placeholder 1">
            <a:extLst>
              <a:ext uri="{FF2B5EF4-FFF2-40B4-BE49-F238E27FC236}">
                <a16:creationId xmlns:a16="http://schemas.microsoft.com/office/drawing/2014/main" id="{9D01BEBD-2699-4518-8AFA-FEA32D00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C8178A-9E2A-4E83-80B8-C78E8637AC8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105</a:t>
            </a:fld>
            <a:endParaRPr lang="en-US" altLang="en-US" sz="1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D3EEE5-1731-478D-9B03-E37D32D948B0}"/>
              </a:ext>
            </a:extLst>
          </p:cNvPr>
          <p:cNvSpPr txBox="1"/>
          <p:nvPr/>
        </p:nvSpPr>
        <p:spPr>
          <a:xfrm>
            <a:off x="381000" y="4038600"/>
            <a:ext cx="7424738" cy="20621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Is/are the affected joints typically located in the upper body or the lower body?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Lower body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What is the classic joint presentation of a </a:t>
            </a:r>
            <a:r>
              <a:rPr lang="en-US" sz="1600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pauciarticular</a:t>
            </a: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child who has uveitis?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She has one swollen knee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Is the knee painful?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Usually not; the classic story is a parent noticed the knee while bathing the child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1F652D95-5EFB-494B-83A1-458F0563F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How ‘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--Disease duration less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--Age of patient younger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ANA 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RF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   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Fe</a:t>
            </a:r>
            <a:r>
              <a:rPr lang="en-US" altLang="en-US" sz="1600" b="1" dirty="0"/>
              <a:t>male</a:t>
            </a:r>
            <a:r>
              <a:rPr lang="en-US" altLang="en-US" sz="1600" dirty="0">
                <a:solidFill>
                  <a:srgbClr val="0000FF"/>
                </a:solidFill>
              </a:rPr>
              <a:t> gender</a:t>
            </a: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3B861884-0934-4D80-9873-84F5750BB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5761307-703C-48D7-B18C-453734C2D4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11621" name="Slide Number Placeholder 1">
            <a:extLst>
              <a:ext uri="{FF2B5EF4-FFF2-40B4-BE49-F238E27FC236}">
                <a16:creationId xmlns:a16="http://schemas.microsoft.com/office/drawing/2014/main" id="{602BB1C6-3BFA-4C79-9824-E2E87C73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635535-0465-46E3-85AE-FE6B9304275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106</a:t>
            </a:fld>
            <a:endParaRPr lang="en-US" altLang="en-US" sz="1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D0F2CF-8E8B-4CF3-A06A-E15E3602D307}"/>
              </a:ext>
            </a:extLst>
          </p:cNvPr>
          <p:cNvSpPr txBox="1"/>
          <p:nvPr/>
        </p:nvSpPr>
        <p:spPr>
          <a:xfrm>
            <a:off x="381000" y="4038600"/>
            <a:ext cx="7424738" cy="20621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Is/are the affected joints typically located in the upper body or the lower body?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  <a:latin typeface="Arial" charset="0"/>
              </a:rPr>
              <a:t>Lower body</a:t>
            </a:r>
          </a:p>
          <a:p>
            <a:pPr eaLnBrk="1" hangingPunct="1">
              <a:defRPr/>
            </a:pPr>
            <a:endParaRPr lang="en-US" sz="16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What is the classic joint presentation of a </a:t>
            </a:r>
            <a:r>
              <a:rPr lang="en-US" sz="1600" i="1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pauciarticular</a:t>
            </a: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child who has uveitis?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She has one swollen knee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Is the knee painful?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Usually not; the classic story is a parent noticed the knee while bathing the child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BE58D621-9484-4E57-AE0F-1EA2FBB87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How ‘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--Disease duration less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--Age of patient younger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ANA 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RF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   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Fe</a:t>
            </a:r>
            <a:r>
              <a:rPr lang="en-US" altLang="en-US" sz="1600" b="1" dirty="0"/>
              <a:t>male</a:t>
            </a:r>
            <a:r>
              <a:rPr lang="en-US" altLang="en-US" sz="1600" dirty="0">
                <a:solidFill>
                  <a:srgbClr val="0000FF"/>
                </a:solidFill>
              </a:rPr>
              <a:t> gender</a:t>
            </a:r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0F08CA66-70E9-44EE-8FA6-6CEED16E7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A47DCE8-5C95-4790-A253-B01169924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12645" name="Slide Number Placeholder 1">
            <a:extLst>
              <a:ext uri="{FF2B5EF4-FFF2-40B4-BE49-F238E27FC236}">
                <a16:creationId xmlns:a16="http://schemas.microsoft.com/office/drawing/2014/main" id="{F2C3ED61-67DF-47A0-9A55-A82786A62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CFDC99-F1BB-4567-9692-C0BEA092268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107</a:t>
            </a:fld>
            <a:endParaRPr lang="en-US" altLang="en-US" sz="1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C8D811-902F-4DE6-B6B6-97CF047F0D90}"/>
              </a:ext>
            </a:extLst>
          </p:cNvPr>
          <p:cNvSpPr txBox="1"/>
          <p:nvPr/>
        </p:nvSpPr>
        <p:spPr>
          <a:xfrm>
            <a:off x="381000" y="4038600"/>
            <a:ext cx="7424738" cy="20621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Is/are the affected joints typically located in the upper body or the lower body?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  <a:latin typeface="Arial" charset="0"/>
              </a:rPr>
              <a:t>Lower body</a:t>
            </a:r>
          </a:p>
          <a:p>
            <a:pPr eaLnBrk="1" hangingPunct="1">
              <a:defRPr/>
            </a:pPr>
            <a:endParaRPr lang="en-US" sz="16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What is the classic joint presentation of a </a:t>
            </a:r>
            <a:r>
              <a:rPr lang="en-US" sz="1600" i="1" dirty="0" err="1">
                <a:solidFill>
                  <a:schemeClr val="bg1"/>
                </a:solidFill>
                <a:latin typeface="Arial" charset="0"/>
              </a:rPr>
              <a:t>pauciarticular</a:t>
            </a: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 child who has uveitis?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She has one swollen knee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Is the knee painful?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Usually not; the classic story is a parent noticed the knee while bathing the child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867B313E-C04D-45B9-88C2-5E2CC6A12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How ‘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--Disease duration less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--Age of patient younger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ANA 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RF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   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Fe</a:t>
            </a:r>
            <a:r>
              <a:rPr lang="en-US" altLang="en-US" sz="1600" b="1" dirty="0"/>
              <a:t>male</a:t>
            </a:r>
            <a:r>
              <a:rPr lang="en-US" altLang="en-US" sz="1600" dirty="0">
                <a:solidFill>
                  <a:srgbClr val="0000FF"/>
                </a:solidFill>
              </a:rPr>
              <a:t> gender</a:t>
            </a:r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4FB90C6A-8A5B-43E4-806A-6D4D141DE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30269A4-EE8B-4BAB-B0FE-52F7E0525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13669" name="Slide Number Placeholder 1">
            <a:extLst>
              <a:ext uri="{FF2B5EF4-FFF2-40B4-BE49-F238E27FC236}">
                <a16:creationId xmlns:a16="http://schemas.microsoft.com/office/drawing/2014/main" id="{8E2F2FAD-2392-45EE-B8AA-8382683E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C885ED-9446-49DB-8599-8B58A806706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108</a:t>
            </a:fld>
            <a:endParaRPr lang="en-US" altLang="en-US" sz="1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A79D62-9376-4175-BB7E-376107112783}"/>
              </a:ext>
            </a:extLst>
          </p:cNvPr>
          <p:cNvSpPr txBox="1"/>
          <p:nvPr/>
        </p:nvSpPr>
        <p:spPr>
          <a:xfrm>
            <a:off x="381000" y="4038600"/>
            <a:ext cx="7424738" cy="20621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Is/are the affected joints typically located in the upper body or the lower body?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  <a:latin typeface="Arial" charset="0"/>
              </a:rPr>
              <a:t>Lower body</a:t>
            </a:r>
          </a:p>
          <a:p>
            <a:pPr eaLnBrk="1" hangingPunct="1">
              <a:defRPr/>
            </a:pPr>
            <a:endParaRPr lang="en-US" sz="16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What is the classic joint presentation of a </a:t>
            </a:r>
            <a:r>
              <a:rPr lang="en-US" sz="1600" i="1" dirty="0" err="1">
                <a:solidFill>
                  <a:schemeClr val="bg1"/>
                </a:solidFill>
                <a:latin typeface="Arial" charset="0"/>
              </a:rPr>
              <a:t>pauciarticular</a:t>
            </a: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 child who has uveitis?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  <a:latin typeface="Arial" charset="0"/>
              </a:rPr>
              <a:t>She has one swollen knee</a:t>
            </a:r>
          </a:p>
          <a:p>
            <a:pPr eaLnBrk="1" hangingPunct="1">
              <a:defRPr/>
            </a:pPr>
            <a:endParaRPr lang="en-US" sz="16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Is the knee painful?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Usually not; the classic story is a parent noticed the knee while bathing the child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84443529-4CF3-47A8-9098-7BEEC4CD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How ‘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--Disease duration less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--Age of patient younger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ANA 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RF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   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Fe</a:t>
            </a:r>
            <a:r>
              <a:rPr lang="en-US" altLang="en-US" sz="1600" b="1" dirty="0"/>
              <a:t>male</a:t>
            </a:r>
            <a:r>
              <a:rPr lang="en-US" altLang="en-US" sz="1600" dirty="0">
                <a:solidFill>
                  <a:srgbClr val="0000FF"/>
                </a:solidFill>
              </a:rPr>
              <a:t> gender</a:t>
            </a:r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B92E9051-9D93-4FC7-A3B4-F88917FBC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02181DE-6D84-46FE-9C80-54E4F62BC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14693" name="Slide Number Placeholder 1">
            <a:extLst>
              <a:ext uri="{FF2B5EF4-FFF2-40B4-BE49-F238E27FC236}">
                <a16:creationId xmlns:a16="http://schemas.microsoft.com/office/drawing/2014/main" id="{99F26725-BACD-4633-A0F1-591896533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14661B-F468-452F-8FB2-F6E1ED8A8C0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109</a:t>
            </a:fld>
            <a:endParaRPr lang="en-US" altLang="en-US" sz="1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1AE854-40C6-4B17-B2F6-084AB9EA2C96}"/>
              </a:ext>
            </a:extLst>
          </p:cNvPr>
          <p:cNvSpPr txBox="1"/>
          <p:nvPr/>
        </p:nvSpPr>
        <p:spPr>
          <a:xfrm>
            <a:off x="381000" y="4038600"/>
            <a:ext cx="7424738" cy="20621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Is/are the affected joints typically located in the upper body or the lower body?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  <a:latin typeface="Arial" charset="0"/>
              </a:rPr>
              <a:t>Lower body</a:t>
            </a:r>
          </a:p>
          <a:p>
            <a:pPr eaLnBrk="1" hangingPunct="1">
              <a:defRPr/>
            </a:pPr>
            <a:endParaRPr lang="en-US" sz="16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What is the classic joint presentation of a </a:t>
            </a:r>
            <a:r>
              <a:rPr lang="en-US" sz="1600" i="1" dirty="0" err="1">
                <a:solidFill>
                  <a:schemeClr val="bg1"/>
                </a:solidFill>
                <a:latin typeface="Arial" charset="0"/>
              </a:rPr>
              <a:t>pauciarticular</a:t>
            </a: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 child who has uveitis?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  <a:latin typeface="Arial" charset="0"/>
              </a:rPr>
              <a:t>She has one swollen knee</a:t>
            </a:r>
          </a:p>
          <a:p>
            <a:pPr eaLnBrk="1" hangingPunct="1">
              <a:defRPr/>
            </a:pPr>
            <a:endParaRPr lang="en-US" sz="16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Is the knee painful?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Usually not; the classic story is a parent noticed the knee while bathing the child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80D3A7F-A951-4FB4-9767-9C806496E1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66E07F94-DD93-4E57-B4B7-F2201D5E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45CAF67A-AFE5-4668-ACAE-5A0B4E922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F75548B5-A754-4802-B532-F56155396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2AD89410-8EFC-4F25-8663-E7742F902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C018BA1C-2036-43F9-BFCE-A7EB063D2D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57C43D5D-6DC7-49A9-8668-0B46261D25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34EC38E8-1FB5-426F-AEEB-B4086549B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FE057B6B-62CE-459E-A542-D50331445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59AC148D-3F12-44EB-ACD3-38005CAF0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9BD8DFB2-BC98-4A03-B666-3A8554EE9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1D749646-5120-445A-8F35-FFD8DA8D0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1225D182-50E3-4102-BF66-7FD4AC4FC0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B664D964-EE35-4862-B465-0E79F7EB4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520C6C7E-E65F-4732-8832-12523A509C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66EBF8D1-5608-4DED-83EA-08080C7D1A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2452BC48-C997-4D94-9DA6-D70E9D96E5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ED21414C-E09F-4A67-AC78-005ECEB8A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F26BEB2C-ED73-47AE-8725-A17B1D5DC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14357" name="Slide Number Placeholder 1">
            <a:extLst>
              <a:ext uri="{FF2B5EF4-FFF2-40B4-BE49-F238E27FC236}">
                <a16:creationId xmlns:a16="http://schemas.microsoft.com/office/drawing/2014/main" id="{7B6D0B79-8FE8-41E2-A8F2-77F606F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290F30-FAE9-4055-9B55-F21C870075A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14358" name="TextBox 2">
            <a:extLst>
              <a:ext uri="{FF2B5EF4-FFF2-40B4-BE49-F238E27FC236}">
                <a16:creationId xmlns:a16="http://schemas.microsoft.com/office/drawing/2014/main" id="{36F58B52-021F-425D-AA0E-48DE823CC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33800"/>
            <a:ext cx="5260975" cy="13239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Is pediatric IU more likely to present uni- or bilaterally?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92D050"/>
                </a:solidFill>
              </a:rPr>
              <a:t>Bilaterally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rgbClr val="92D05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92D050"/>
                </a:solidFill>
              </a:rPr>
              <a:t>What is the most common etiology of bilateral IU?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92D050"/>
                </a:solidFill>
              </a:rPr>
              <a:t>It is idiopathic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422098B9-6DC6-4316-AAF6-5AB999A23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How ‘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chemeClr val="bg1">
                    <a:lumMod val="75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--Disease duration less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--Age of patient younger than 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ANA 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RF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   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altLang="en-US" sz="1600" b="1" dirty="0">
                <a:solidFill>
                  <a:schemeClr val="bg1">
                    <a:lumMod val="75000"/>
                  </a:schemeClr>
                </a:solidFill>
              </a:rPr>
              <a:t>Fe</a:t>
            </a:r>
            <a:r>
              <a:rPr lang="en-US" altLang="en-US" sz="1600" b="1" dirty="0"/>
              <a:t>male</a:t>
            </a:r>
            <a:r>
              <a:rPr lang="en-US" altLang="en-US" sz="1600" dirty="0">
                <a:solidFill>
                  <a:srgbClr val="0000FF"/>
                </a:solidFill>
              </a:rPr>
              <a:t> gender</a:t>
            </a:r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A737692C-0EE7-49F4-8AAE-3FBF3CC3E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E31C638-2E9A-4AD3-99C1-29254EB56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15717" name="Slide Number Placeholder 1">
            <a:extLst>
              <a:ext uri="{FF2B5EF4-FFF2-40B4-BE49-F238E27FC236}">
                <a16:creationId xmlns:a16="http://schemas.microsoft.com/office/drawing/2014/main" id="{1617B203-0688-43F1-9FB2-070BBE7C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7A3A2A-FDC9-4C6B-A86F-9E74FB9FFC0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110</a:t>
            </a:fld>
            <a:endParaRPr lang="en-US" altLang="en-US" sz="1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AA3C1F-327A-4B95-8141-676F671F1466}"/>
              </a:ext>
            </a:extLst>
          </p:cNvPr>
          <p:cNvSpPr txBox="1"/>
          <p:nvPr/>
        </p:nvSpPr>
        <p:spPr>
          <a:xfrm>
            <a:off x="381000" y="4038600"/>
            <a:ext cx="7424738" cy="20621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Is/are the affected joints typically located in the upper body or the lower body?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  <a:latin typeface="Arial" charset="0"/>
              </a:rPr>
              <a:t>Lower body</a:t>
            </a:r>
          </a:p>
          <a:p>
            <a:pPr eaLnBrk="1" hangingPunct="1">
              <a:defRPr/>
            </a:pPr>
            <a:endParaRPr lang="en-US" sz="16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What is the classic joint presentation of a </a:t>
            </a:r>
            <a:r>
              <a:rPr lang="en-US" sz="1600" i="1" dirty="0" err="1">
                <a:solidFill>
                  <a:schemeClr val="bg1"/>
                </a:solidFill>
                <a:latin typeface="Arial" charset="0"/>
              </a:rPr>
              <a:t>pauciarticular</a:t>
            </a: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 child who has uveitis?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  <a:latin typeface="Arial" charset="0"/>
              </a:rPr>
              <a:t>She has one swollen knee</a:t>
            </a:r>
          </a:p>
          <a:p>
            <a:pPr eaLnBrk="1" hangingPunct="1">
              <a:defRPr/>
            </a:pPr>
            <a:endParaRPr lang="en-US" sz="16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bg1"/>
                </a:solidFill>
                <a:latin typeface="Arial" charset="0"/>
              </a:rPr>
              <a:t>Is the knee painful?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  <a:latin typeface="Arial" charset="0"/>
              </a:rPr>
              <a:t>Usually not; the classic story is a parent noticed the knee while bathing the child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1F7CB9C0-6464-447F-9F20-BAB3777DD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49A1FEE9-0DFF-48FF-A878-F5D7DFF93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16740" name="Slide Number Placeholder 1">
            <a:extLst>
              <a:ext uri="{FF2B5EF4-FFF2-40B4-BE49-F238E27FC236}">
                <a16:creationId xmlns:a16="http://schemas.microsoft.com/office/drawing/2014/main" id="{33F7D13D-4B80-4106-BB50-EA13DC8D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542D21-74C5-4009-8603-C55DC021DA1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111</a:t>
            </a:fld>
            <a:endParaRPr lang="en-US" altLang="en-US" sz="1000"/>
          </a:p>
        </p:txBody>
      </p:sp>
      <p:sp>
        <p:nvSpPr>
          <p:cNvPr id="116741" name="TextBox 1">
            <a:extLst>
              <a:ext uri="{FF2B5EF4-FFF2-40B4-BE49-F238E27FC236}">
                <a16:creationId xmlns:a16="http://schemas.microsoft.com/office/drawing/2014/main" id="{5F787569-03EE-47E9-9105-860EC2265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678238"/>
            <a:ext cx="7162800" cy="83026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What is a reasonable timeframe for obtaining an initial eye evaluation once a diagnosis of JIA has been made?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C000"/>
                </a:solidFill>
              </a:rPr>
              <a:t>One month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B21651B8-56C6-4C1B-B3BE-B75A6D623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23B6FB3B-61E6-489B-A861-C8011A6F1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17764" name="Slide Number Placeholder 1">
            <a:extLst>
              <a:ext uri="{FF2B5EF4-FFF2-40B4-BE49-F238E27FC236}">
                <a16:creationId xmlns:a16="http://schemas.microsoft.com/office/drawing/2014/main" id="{D4B523B8-6BE3-4F91-8510-416975F70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AE722E-6DFA-4D9B-813E-6562D0FD1E1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112</a:t>
            </a:fld>
            <a:endParaRPr lang="en-US" altLang="en-US" sz="1000"/>
          </a:p>
        </p:txBody>
      </p:sp>
      <p:sp>
        <p:nvSpPr>
          <p:cNvPr id="117765" name="TextBox 1">
            <a:extLst>
              <a:ext uri="{FF2B5EF4-FFF2-40B4-BE49-F238E27FC236}">
                <a16:creationId xmlns:a16="http://schemas.microsoft.com/office/drawing/2014/main" id="{EBB6F424-6036-44DA-8CB0-6D9C38AB6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678238"/>
            <a:ext cx="7162800" cy="83026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What is a reasonable timeframe for obtaining an initial eye evaluation once a diagnosis of JIA has been made?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One month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6D11F30A-C506-4770-BF2C-3BE515E89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89C698E7-989E-441B-9908-6763C7550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18788" name="Text Box 4">
            <a:extLst>
              <a:ext uri="{FF2B5EF4-FFF2-40B4-BE49-F238E27FC236}">
                <a16:creationId xmlns:a16="http://schemas.microsoft.com/office/drawing/2014/main" id="{51BAD9CC-A72F-454D-BBEF-D94E15DC5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6699FF"/>
                </a:solidFill>
              </a:rPr>
              <a:t>That depends upon several factors…</a:t>
            </a:r>
          </a:p>
        </p:txBody>
      </p:sp>
      <p:sp>
        <p:nvSpPr>
          <p:cNvPr id="118789" name="Slide Number Placeholder 1">
            <a:extLst>
              <a:ext uri="{FF2B5EF4-FFF2-40B4-BE49-F238E27FC236}">
                <a16:creationId xmlns:a16="http://schemas.microsoft.com/office/drawing/2014/main" id="{1553C998-1E8E-47F1-97B0-DA649FD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304546-4A59-4B8A-9EC3-074A10A4680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113</a:t>
            </a:fld>
            <a:endParaRPr lang="en-US" altLang="en-US" sz="100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AA2C27EC-61DB-4C3E-B550-9004F3C5B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97D864F4-9767-4391-8649-D68AE83627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19812" name="Text Box 4">
            <a:extLst>
              <a:ext uri="{FF2B5EF4-FFF2-40B4-BE49-F238E27FC236}">
                <a16:creationId xmlns:a16="http://schemas.microsoft.com/office/drawing/2014/main" id="{05AA569A-F41B-4E0D-8AA4-BB6616B25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That depends upon several factors…</a:t>
            </a:r>
          </a:p>
        </p:txBody>
      </p:sp>
      <p:sp>
        <p:nvSpPr>
          <p:cNvPr id="119813" name="Slide Number Placeholder 1">
            <a:extLst>
              <a:ext uri="{FF2B5EF4-FFF2-40B4-BE49-F238E27FC236}">
                <a16:creationId xmlns:a16="http://schemas.microsoft.com/office/drawing/2014/main" id="{DD03A16E-5CC1-485D-B6A4-FA4C55EEC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9853ED-3F66-449A-973B-4770625AA5D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114</a:t>
            </a:fld>
            <a:endParaRPr lang="en-US" altLang="en-US" sz="100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E1660639-B22A-46E4-AF2E-99A4415E8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B3D2642A-E76E-4FE0-AA50-31AE17E74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20836" name="Text Box 4">
            <a:extLst>
              <a:ext uri="{FF2B5EF4-FFF2-40B4-BE49-F238E27FC236}">
                <a16:creationId xmlns:a16="http://schemas.microsoft.com/office/drawing/2014/main" id="{69E67B7A-4B6F-4F2E-A611-1489712C8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That depends upon several factors…</a:t>
            </a:r>
          </a:p>
        </p:txBody>
      </p:sp>
      <p:sp>
        <p:nvSpPr>
          <p:cNvPr id="120837" name="Text Box 5">
            <a:extLst>
              <a:ext uri="{FF2B5EF4-FFF2-40B4-BE49-F238E27FC236}">
                <a16:creationId xmlns:a16="http://schemas.microsoft.com/office/drawing/2014/main" id="{379986F5-15A8-40B1-8675-2F616A1C3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>
                <a:solidFill>
                  <a:srgbClr val="FFCCFF"/>
                </a:solidFill>
              </a:rPr>
              <a:t>pauci- or polyarticular</a:t>
            </a:r>
            <a:r>
              <a:rPr lang="en-US" altLang="en-US" sz="1400">
                <a:solidFill>
                  <a:srgbClr val="008000"/>
                </a:solidFill>
              </a:rPr>
              <a:t>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--ANA positive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--age of onset &lt;7 years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5C43AE-7A86-4D08-9A25-88008FE4BD91}"/>
              </a:ext>
            </a:extLst>
          </p:cNvPr>
          <p:cNvSpPr/>
          <p:nvPr/>
        </p:nvSpPr>
        <p:spPr>
          <a:xfrm>
            <a:off x="838200" y="5181600"/>
            <a:ext cx="1600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joint status</a:t>
            </a:r>
          </a:p>
        </p:txBody>
      </p:sp>
      <p:sp>
        <p:nvSpPr>
          <p:cNvPr id="120839" name="Slide Number Placeholder 1">
            <a:extLst>
              <a:ext uri="{FF2B5EF4-FFF2-40B4-BE49-F238E27FC236}">
                <a16:creationId xmlns:a16="http://schemas.microsoft.com/office/drawing/2014/main" id="{8FA9D9E9-CB01-4AF9-9A60-5917C1D76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409AE5-9372-4DFD-A228-1966E332C70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115</a:t>
            </a:fld>
            <a:endParaRPr lang="en-US" altLang="en-US" sz="100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B835B21A-77EC-4B0A-8791-FB48C335D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F1BCEEB7-01A2-4882-A7AA-0EA0373BD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21860" name="Text Box 4">
            <a:extLst>
              <a:ext uri="{FF2B5EF4-FFF2-40B4-BE49-F238E27FC236}">
                <a16:creationId xmlns:a16="http://schemas.microsoft.com/office/drawing/2014/main" id="{321A8594-FC17-4FFC-84EC-B5E79A3C9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That depends upon several factors…</a:t>
            </a:r>
          </a:p>
        </p:txBody>
      </p:sp>
      <p:sp>
        <p:nvSpPr>
          <p:cNvPr id="121861" name="Text Box 5">
            <a:extLst>
              <a:ext uri="{FF2B5EF4-FFF2-40B4-BE49-F238E27FC236}">
                <a16:creationId xmlns:a16="http://schemas.microsoft.com/office/drawing/2014/main" id="{9083B3BC-27DD-454F-9BBB-2E750F765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>
                <a:solidFill>
                  <a:srgbClr val="FFCCFF"/>
                </a:solidFill>
              </a:rPr>
              <a:t>ANA positive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--age of onset &lt;7 years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7E7366-F51B-45CA-98D3-FC3FBEC34909}"/>
              </a:ext>
            </a:extLst>
          </p:cNvPr>
          <p:cNvSpPr/>
          <p:nvPr/>
        </p:nvSpPr>
        <p:spPr>
          <a:xfrm>
            <a:off x="838200" y="5410200"/>
            <a:ext cx="1600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ANA status</a:t>
            </a:r>
          </a:p>
        </p:txBody>
      </p:sp>
      <p:sp>
        <p:nvSpPr>
          <p:cNvPr id="121863" name="Slide Number Placeholder 2">
            <a:extLst>
              <a:ext uri="{FF2B5EF4-FFF2-40B4-BE49-F238E27FC236}">
                <a16:creationId xmlns:a16="http://schemas.microsoft.com/office/drawing/2014/main" id="{3F280C4F-4856-437B-B388-C6F54D44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C17D45-A32B-4D1D-AEDC-1EF4EB96DADB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116</a:t>
            </a:fld>
            <a:endParaRPr lang="en-US" altLang="en-US" sz="100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0D4DB8EB-A2EA-4507-9DBF-DB16F9283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300F1FD0-DCAF-4B79-8BA2-09E4163E7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22884" name="Text Box 4">
            <a:extLst>
              <a:ext uri="{FF2B5EF4-FFF2-40B4-BE49-F238E27FC236}">
                <a16:creationId xmlns:a16="http://schemas.microsoft.com/office/drawing/2014/main" id="{A155B517-C90E-4B1A-9256-C68AF32B1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That depends upon several factors…</a:t>
            </a:r>
          </a:p>
        </p:txBody>
      </p:sp>
      <p:sp>
        <p:nvSpPr>
          <p:cNvPr id="122885" name="Text Box 5">
            <a:extLst>
              <a:ext uri="{FF2B5EF4-FFF2-40B4-BE49-F238E27FC236}">
                <a16:creationId xmlns:a16="http://schemas.microsoft.com/office/drawing/2014/main" id="{7D65501F-752D-48FC-B070-13A6B6E52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--ANA positive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--dz duration &lt; </a:t>
            </a:r>
            <a:r>
              <a:rPr lang="en-US" altLang="en-US" sz="1400">
                <a:solidFill>
                  <a:srgbClr val="FFCCFF"/>
                </a:solidFill>
              </a:rPr>
              <a:t>4 years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--age of onset &lt;7 years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C5503C-70D6-49B0-A73F-0202D26AF571}"/>
              </a:ext>
            </a:extLst>
          </p:cNvPr>
          <p:cNvSpPr/>
          <p:nvPr/>
        </p:nvSpPr>
        <p:spPr>
          <a:xfrm>
            <a:off x="1905000" y="5548313"/>
            <a:ext cx="1066800" cy="24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length of time</a:t>
            </a:r>
          </a:p>
        </p:txBody>
      </p:sp>
      <p:sp>
        <p:nvSpPr>
          <p:cNvPr id="122887" name="Slide Number Placeholder 2">
            <a:extLst>
              <a:ext uri="{FF2B5EF4-FFF2-40B4-BE49-F238E27FC236}">
                <a16:creationId xmlns:a16="http://schemas.microsoft.com/office/drawing/2014/main" id="{FCD45A59-4447-4439-BBCF-9B439C07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81281B-A395-42F5-AA90-168B3CF8728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117</a:t>
            </a:fld>
            <a:endParaRPr lang="en-US" altLang="en-US" sz="100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A402956B-0731-4D2F-9950-F3EDAFF2B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D5A50895-B150-46D9-BAC2-B9B99C1CB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23908" name="Text Box 4">
            <a:extLst>
              <a:ext uri="{FF2B5EF4-FFF2-40B4-BE49-F238E27FC236}">
                <a16:creationId xmlns:a16="http://schemas.microsoft.com/office/drawing/2014/main" id="{6D50FAF6-95E6-4F25-9809-34D216C39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That depends upon several factors…</a:t>
            </a:r>
          </a:p>
        </p:txBody>
      </p:sp>
      <p:sp>
        <p:nvSpPr>
          <p:cNvPr id="123909" name="Text Box 10">
            <a:extLst>
              <a:ext uri="{FF2B5EF4-FFF2-40B4-BE49-F238E27FC236}">
                <a16:creationId xmlns:a16="http://schemas.microsoft.com/office/drawing/2014/main" id="{871765A7-8FE6-4954-9901-9A51650A0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--ANA positive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--age of onset &lt; </a:t>
            </a:r>
            <a:r>
              <a:rPr lang="en-US" altLang="en-US" sz="1400">
                <a:solidFill>
                  <a:srgbClr val="FFCCFF"/>
                </a:solidFill>
              </a:rPr>
              <a:t>7 years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CAC1C7-36AE-401E-AEB7-1092BC161982}"/>
              </a:ext>
            </a:extLst>
          </p:cNvPr>
          <p:cNvSpPr/>
          <p:nvPr/>
        </p:nvSpPr>
        <p:spPr>
          <a:xfrm>
            <a:off x="1981200" y="5791200"/>
            <a:ext cx="914400" cy="26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age</a:t>
            </a:r>
          </a:p>
        </p:txBody>
      </p:sp>
      <p:sp>
        <p:nvSpPr>
          <p:cNvPr id="123911" name="Slide Number Placeholder 2">
            <a:extLst>
              <a:ext uri="{FF2B5EF4-FFF2-40B4-BE49-F238E27FC236}">
                <a16:creationId xmlns:a16="http://schemas.microsoft.com/office/drawing/2014/main" id="{2B99481D-9EC3-4AB3-947D-BD0FB1A7D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6703B4-2F6E-4B52-BDD0-39114F74729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118</a:t>
            </a:fld>
            <a:endParaRPr lang="en-US" altLang="en-US" sz="100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5">
            <a:extLst>
              <a:ext uri="{FF2B5EF4-FFF2-40B4-BE49-F238E27FC236}">
                <a16:creationId xmlns:a16="http://schemas.microsoft.com/office/drawing/2014/main" id="{BFC0BE20-D08D-43FD-8148-0D756C937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>
                <a:solidFill>
                  <a:srgbClr val="FFCCFF"/>
                </a:solidFill>
              </a:rPr>
              <a:t>pauci- or polyarticular</a:t>
            </a:r>
            <a:r>
              <a:rPr lang="en-US" altLang="en-US" sz="1400">
                <a:solidFill>
                  <a:srgbClr val="008000"/>
                </a:solidFill>
              </a:rPr>
              <a:t>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--ANA positive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--age of onset &lt;7 years</a:t>
            </a:r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E4766D4C-D742-41C0-97C1-59834BC79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C823DD02-6FE3-467E-864B-41CA6AF91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24933" name="Text Box 4">
            <a:extLst>
              <a:ext uri="{FF2B5EF4-FFF2-40B4-BE49-F238E27FC236}">
                <a16:creationId xmlns:a16="http://schemas.microsoft.com/office/drawing/2014/main" id="{1DA28367-1290-46FF-A9A2-F2C606940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That depends upon several factors…</a:t>
            </a:r>
          </a:p>
        </p:txBody>
      </p:sp>
      <p:sp>
        <p:nvSpPr>
          <p:cNvPr id="124934" name="Text Box 10">
            <a:extLst>
              <a:ext uri="{FF2B5EF4-FFF2-40B4-BE49-F238E27FC236}">
                <a16:creationId xmlns:a16="http://schemas.microsoft.com/office/drawing/2014/main" id="{482FEE17-5A38-4005-8773-5EF24180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--ANA positive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--age of onset &lt; 7 years</a:t>
            </a:r>
          </a:p>
        </p:txBody>
      </p:sp>
      <p:sp>
        <p:nvSpPr>
          <p:cNvPr id="124935" name="Slide Number Placeholder 1">
            <a:extLst>
              <a:ext uri="{FF2B5EF4-FFF2-40B4-BE49-F238E27FC236}">
                <a16:creationId xmlns:a16="http://schemas.microsoft.com/office/drawing/2014/main" id="{561F712E-D0A8-47A8-99F7-0EC9052A8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BED635-D549-4077-BD0A-548D5CE10A7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119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A42E7CB-5ADC-419E-A82D-9C108BCC9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E56CD2B0-80D4-4266-858D-4A5B7DB95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92CC06A0-36FC-4F2C-8E52-EB039E3EA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7C1B19C8-55FE-440C-A593-DC589A367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CEED30BE-494B-4894-BD30-98365DBB5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55314221-1EF4-48C4-B6FD-DCFCC68438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E1D409E6-EE7F-405C-91A4-9FBC78BD4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A8CED6EA-BBBF-44BA-AB12-783CA5F23C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4F641DC1-3229-44CD-9E9E-1AF2107C3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25B5F630-A8AA-434B-9CC5-C0102FF31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1696C71A-34BB-4D7D-969C-8B5EFD7C3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3C61EB61-F791-4F7A-9399-2EF1A4154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A2F63DEB-B87B-4D44-AEF8-66456A4A96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C3F2784E-A7C8-485C-A484-486BC0E96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3EF22888-9E30-4232-9F3B-63D5CF5853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>
            <a:extLst>
              <a:ext uri="{FF2B5EF4-FFF2-40B4-BE49-F238E27FC236}">
                <a16:creationId xmlns:a16="http://schemas.microsoft.com/office/drawing/2014/main" id="{D808C20C-7431-4ADF-912D-D38ABDD9F5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>
            <a:extLst>
              <a:ext uri="{FF2B5EF4-FFF2-40B4-BE49-F238E27FC236}">
                <a16:creationId xmlns:a16="http://schemas.microsoft.com/office/drawing/2014/main" id="{F3D4DF0C-B429-4FDA-912C-D0D79706A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Text Box 19">
            <a:extLst>
              <a:ext uri="{FF2B5EF4-FFF2-40B4-BE49-F238E27FC236}">
                <a16:creationId xmlns:a16="http://schemas.microsoft.com/office/drawing/2014/main" id="{BE5828D4-AA50-450B-A19F-A0A7F7FB1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Unilateral</a:t>
            </a:r>
          </a:p>
        </p:txBody>
      </p:sp>
      <p:sp>
        <p:nvSpPr>
          <p:cNvPr id="15380" name="Text Box 20">
            <a:extLst>
              <a:ext uri="{FF2B5EF4-FFF2-40B4-BE49-F238E27FC236}">
                <a16:creationId xmlns:a16="http://schemas.microsoft.com/office/drawing/2014/main" id="{D8A4C2D5-1C38-4E4E-BC80-3F47A5159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15381" name="Slide Number Placeholder 1">
            <a:extLst>
              <a:ext uri="{FF2B5EF4-FFF2-40B4-BE49-F238E27FC236}">
                <a16:creationId xmlns:a16="http://schemas.microsoft.com/office/drawing/2014/main" id="{FFCC555A-9143-41DD-87F4-51FDB7FF8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5B1484-020D-49E5-A481-2DCFDAC69AD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15382" name="TextBox 2">
            <a:extLst>
              <a:ext uri="{FF2B5EF4-FFF2-40B4-BE49-F238E27FC236}">
                <a16:creationId xmlns:a16="http://schemas.microsoft.com/office/drawing/2014/main" id="{B627B42D-07AB-4542-90D1-CE211BC9F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33800"/>
            <a:ext cx="5260975" cy="13239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Is pediatric IU more likely to present uni- or bilaterally?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Bilaterally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92D050"/>
                </a:solidFill>
              </a:rPr>
              <a:t>What is the most common etiology of bilateral IU?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92D050"/>
                </a:solidFill>
              </a:rPr>
              <a:t>It is idiopathic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5">
            <a:extLst>
              <a:ext uri="{FF2B5EF4-FFF2-40B4-BE49-F238E27FC236}">
                <a16:creationId xmlns:a16="http://schemas.microsoft.com/office/drawing/2014/main" id="{CD8377B8-9705-441F-B70F-3C71DB241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>
                <a:solidFill>
                  <a:srgbClr val="FFCCFF"/>
                </a:solidFill>
              </a:rPr>
              <a:t>pauci- or polyarticular</a:t>
            </a:r>
            <a:r>
              <a:rPr lang="en-US" altLang="en-US" sz="1400">
                <a:solidFill>
                  <a:srgbClr val="008000"/>
                </a:solidFill>
              </a:rPr>
              <a:t>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--ANA positive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--age of onset &lt;7 years</a:t>
            </a:r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595E2BB8-4F7F-4ABA-B172-FB8B6594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FFD83053-C913-4BE4-AC5F-AD0499812A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25957" name="Text Box 4">
            <a:extLst>
              <a:ext uri="{FF2B5EF4-FFF2-40B4-BE49-F238E27FC236}">
                <a16:creationId xmlns:a16="http://schemas.microsoft.com/office/drawing/2014/main" id="{46C7FE1C-508A-460E-A811-7858E4D10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That depends upon several factors…</a:t>
            </a:r>
          </a:p>
        </p:txBody>
      </p:sp>
      <p:sp>
        <p:nvSpPr>
          <p:cNvPr id="125958" name="Text Box 5">
            <a:extLst>
              <a:ext uri="{FF2B5EF4-FFF2-40B4-BE49-F238E27FC236}">
                <a16:creationId xmlns:a16="http://schemas.microsoft.com/office/drawing/2014/main" id="{7BCC5A94-3077-4393-A563-E6F82F92B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--ANA positive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--age of onset &lt; 7 years</a:t>
            </a:r>
          </a:p>
        </p:txBody>
      </p:sp>
      <p:sp>
        <p:nvSpPr>
          <p:cNvPr id="125959" name="Text Box 6">
            <a:extLst>
              <a:ext uri="{FF2B5EF4-FFF2-40B4-BE49-F238E27FC236}">
                <a16:creationId xmlns:a16="http://schemas.microsoft.com/office/drawing/2014/main" id="{975D6108-8F07-4499-9194-1A936833C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563813" cy="7381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6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--has only 2 of these 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470311-7A11-44A9-B30C-1AD37F73D023}"/>
              </a:ext>
            </a:extLst>
          </p:cNvPr>
          <p:cNvSpPr/>
          <p:nvPr/>
        </p:nvSpPr>
        <p:spPr>
          <a:xfrm>
            <a:off x="3581400" y="5181600"/>
            <a:ext cx="1752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joint status</a:t>
            </a:r>
          </a:p>
        </p:txBody>
      </p:sp>
      <p:sp>
        <p:nvSpPr>
          <p:cNvPr id="125961" name="Slide Number Placeholder 1">
            <a:extLst>
              <a:ext uri="{FF2B5EF4-FFF2-40B4-BE49-F238E27FC236}">
                <a16:creationId xmlns:a16="http://schemas.microsoft.com/office/drawing/2014/main" id="{3D89DFC9-8CBF-433A-B3F0-4B45A50E3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7DFEEE-0BEC-4F3C-BF6E-B4B8004123F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120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5">
            <a:extLst>
              <a:ext uri="{FF2B5EF4-FFF2-40B4-BE49-F238E27FC236}">
                <a16:creationId xmlns:a16="http://schemas.microsoft.com/office/drawing/2014/main" id="{FA47F3AE-573D-41B2-8E57-EB0D50AC0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>
                <a:solidFill>
                  <a:srgbClr val="FFCCFF"/>
                </a:solidFill>
              </a:rPr>
              <a:t>pauci- or polyarticular</a:t>
            </a:r>
            <a:r>
              <a:rPr lang="en-US" altLang="en-US" sz="1400">
                <a:solidFill>
                  <a:srgbClr val="008000"/>
                </a:solidFill>
              </a:rPr>
              <a:t>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--ANA positive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--age of onset &lt;7 years</a:t>
            </a:r>
          </a:p>
        </p:txBody>
      </p:sp>
      <p:sp>
        <p:nvSpPr>
          <p:cNvPr id="126979" name="Text Box 6">
            <a:extLst>
              <a:ext uri="{FF2B5EF4-FFF2-40B4-BE49-F238E27FC236}">
                <a16:creationId xmlns:a16="http://schemas.microsoft.com/office/drawing/2014/main" id="{A2337B7E-3322-473C-BCE5-83B28F696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563813" cy="7381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6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--has only 2 of these 3</a:t>
            </a:r>
          </a:p>
        </p:txBody>
      </p:sp>
      <p:sp>
        <p:nvSpPr>
          <p:cNvPr id="126980" name="Rectangle 2">
            <a:extLst>
              <a:ext uri="{FF2B5EF4-FFF2-40B4-BE49-F238E27FC236}">
                <a16:creationId xmlns:a16="http://schemas.microsoft.com/office/drawing/2014/main" id="{EBA5173A-819E-4833-A27B-7AC26FC61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6981" name="Rectangle 3">
            <a:extLst>
              <a:ext uri="{FF2B5EF4-FFF2-40B4-BE49-F238E27FC236}">
                <a16:creationId xmlns:a16="http://schemas.microsoft.com/office/drawing/2014/main" id="{D202E50C-3BD7-4B14-92C8-69B027DBF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26982" name="Text Box 4">
            <a:extLst>
              <a:ext uri="{FF2B5EF4-FFF2-40B4-BE49-F238E27FC236}">
                <a16:creationId xmlns:a16="http://schemas.microsoft.com/office/drawing/2014/main" id="{1E499954-D205-4957-8391-9BDE988DD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That depends upon several factors…</a:t>
            </a:r>
          </a:p>
        </p:txBody>
      </p:sp>
      <p:sp>
        <p:nvSpPr>
          <p:cNvPr id="126983" name="Text Box 5">
            <a:extLst>
              <a:ext uri="{FF2B5EF4-FFF2-40B4-BE49-F238E27FC236}">
                <a16:creationId xmlns:a16="http://schemas.microsoft.com/office/drawing/2014/main" id="{50D01065-7436-4180-AF98-F3B255C2D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--ANA positive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--age of onset &lt; 7 years</a:t>
            </a:r>
          </a:p>
        </p:txBody>
      </p:sp>
      <p:sp>
        <p:nvSpPr>
          <p:cNvPr id="126984" name="Text Box 6">
            <a:extLst>
              <a:ext uri="{FF2B5EF4-FFF2-40B4-BE49-F238E27FC236}">
                <a16:creationId xmlns:a16="http://schemas.microsoft.com/office/drawing/2014/main" id="{7A834BE4-0603-4227-B626-1BDDCCBBD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563813" cy="7381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6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>
                <a:solidFill>
                  <a:srgbClr val="FFCCFF"/>
                </a:solidFill>
              </a:rPr>
              <a:t>has only 2 of these 3</a:t>
            </a:r>
          </a:p>
        </p:txBody>
      </p:sp>
      <p:sp>
        <p:nvSpPr>
          <p:cNvPr id="126985" name="AutoShape 8">
            <a:extLst>
              <a:ext uri="{FF2B5EF4-FFF2-40B4-BE49-F238E27FC236}">
                <a16:creationId xmlns:a16="http://schemas.microsoft.com/office/drawing/2014/main" id="{4131A2F7-0276-4C44-9A95-C8830233C004}"/>
              </a:ext>
            </a:extLst>
          </p:cNvPr>
          <p:cNvSpPr>
            <a:spLocks/>
          </p:cNvSpPr>
          <p:nvPr/>
        </p:nvSpPr>
        <p:spPr bwMode="auto">
          <a:xfrm>
            <a:off x="3124200" y="53340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6986" name="AutoShape 9">
            <a:extLst>
              <a:ext uri="{FF2B5EF4-FFF2-40B4-BE49-F238E27FC236}">
                <a16:creationId xmlns:a16="http://schemas.microsoft.com/office/drawing/2014/main" id="{97DBCCAB-3807-4AD1-B6F9-EADF268747A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276600" y="5562600"/>
            <a:ext cx="1524000" cy="228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6079 h 21600"/>
              <a:gd name="T14" fmla="*/ 21600 w 21600"/>
              <a:gd name="T15" fmla="*/ 607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987" y="0"/>
                </a:lnTo>
                <a:lnTo>
                  <a:pt x="16987" y="6079"/>
                </a:lnTo>
                <a:lnTo>
                  <a:pt x="12427" y="6079"/>
                </a:lnTo>
                <a:cubicBezTo>
                  <a:pt x="5564" y="6079"/>
                  <a:pt x="0" y="8801"/>
                  <a:pt x="0" y="12158"/>
                </a:cubicBezTo>
                <a:lnTo>
                  <a:pt x="0" y="21600"/>
                </a:lnTo>
                <a:lnTo>
                  <a:pt x="0" y="12158"/>
                </a:lnTo>
                <a:cubicBezTo>
                  <a:pt x="0" y="8801"/>
                  <a:pt x="5564" y="6079"/>
                  <a:pt x="12427" y="6079"/>
                </a:cubicBezTo>
                <a:lnTo>
                  <a:pt x="16987" y="6079"/>
                </a:lnTo>
                <a:lnTo>
                  <a:pt x="16987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08BDF0-59EF-4E61-BA17-3BA0B0546AFE}"/>
              </a:ext>
            </a:extLst>
          </p:cNvPr>
          <p:cNvSpPr/>
          <p:nvPr/>
        </p:nvSpPr>
        <p:spPr>
          <a:xfrm>
            <a:off x="3581400" y="5334000"/>
            <a:ext cx="1600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??????</a:t>
            </a:r>
          </a:p>
        </p:txBody>
      </p:sp>
      <p:sp>
        <p:nvSpPr>
          <p:cNvPr id="126988" name="Slide Number Placeholder 2">
            <a:extLst>
              <a:ext uri="{FF2B5EF4-FFF2-40B4-BE49-F238E27FC236}">
                <a16:creationId xmlns:a16="http://schemas.microsoft.com/office/drawing/2014/main" id="{7BDD0BAF-4619-40C4-A5A4-63E60EEA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48D244-B593-41B3-8387-7C5CDF8A2DC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121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5">
            <a:extLst>
              <a:ext uri="{FF2B5EF4-FFF2-40B4-BE49-F238E27FC236}">
                <a16:creationId xmlns:a16="http://schemas.microsoft.com/office/drawing/2014/main" id="{C8DE76C7-0B50-4373-8882-149C0FB46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>
                <a:solidFill>
                  <a:srgbClr val="FFCCFF"/>
                </a:solidFill>
              </a:rPr>
              <a:t>pauci- or polyarticular</a:t>
            </a:r>
            <a:r>
              <a:rPr lang="en-US" altLang="en-US" sz="1400">
                <a:solidFill>
                  <a:srgbClr val="008000"/>
                </a:solidFill>
              </a:rPr>
              <a:t>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--ANA positive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--age of onset &lt;7 years</a:t>
            </a:r>
          </a:p>
        </p:txBody>
      </p:sp>
      <p:sp>
        <p:nvSpPr>
          <p:cNvPr id="128003" name="Text Box 6">
            <a:extLst>
              <a:ext uri="{FF2B5EF4-FFF2-40B4-BE49-F238E27FC236}">
                <a16:creationId xmlns:a16="http://schemas.microsoft.com/office/drawing/2014/main" id="{B01BAE73-37CD-4843-A284-703847CC0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563813" cy="7381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6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--has only 2 of these 3</a:t>
            </a:r>
          </a:p>
        </p:txBody>
      </p:sp>
      <p:sp>
        <p:nvSpPr>
          <p:cNvPr id="128004" name="Rectangle 2">
            <a:extLst>
              <a:ext uri="{FF2B5EF4-FFF2-40B4-BE49-F238E27FC236}">
                <a16:creationId xmlns:a16="http://schemas.microsoft.com/office/drawing/2014/main" id="{7A6F3343-2BC8-44F1-A8B8-1AF76651E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8005" name="Rectangle 3">
            <a:extLst>
              <a:ext uri="{FF2B5EF4-FFF2-40B4-BE49-F238E27FC236}">
                <a16:creationId xmlns:a16="http://schemas.microsoft.com/office/drawing/2014/main" id="{C2F1951B-221B-4E3A-A8B0-5D426B67E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28006" name="Text Box 4">
            <a:extLst>
              <a:ext uri="{FF2B5EF4-FFF2-40B4-BE49-F238E27FC236}">
                <a16:creationId xmlns:a16="http://schemas.microsoft.com/office/drawing/2014/main" id="{3D4E1008-40F1-4E5D-9C3B-3D131A5DD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That depends upon several factors…</a:t>
            </a:r>
          </a:p>
        </p:txBody>
      </p:sp>
      <p:sp>
        <p:nvSpPr>
          <p:cNvPr id="99333" name="Text Box 5">
            <a:extLst>
              <a:ext uri="{FF2B5EF4-FFF2-40B4-BE49-F238E27FC236}">
                <a16:creationId xmlns:a16="http://schemas.microsoft.com/office/drawing/2014/main" id="{50FBA99A-A22E-4DC5-B835-F47D05E4F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Evaluate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every 3 months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if…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pauci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 or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AND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--ANA positive </a:t>
            </a:r>
            <a:r>
              <a:rPr lang="en-US" sz="1400" b="1" i="1" dirty="0">
                <a:solidFill>
                  <a:srgbClr val="0000FF"/>
                </a:solidFill>
              </a:rPr>
              <a:t>AND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 err="1">
                <a:solidFill>
                  <a:srgbClr val="0000FF"/>
                </a:solidFill>
              </a:rPr>
              <a:t>dz</a:t>
            </a:r>
            <a:r>
              <a:rPr lang="en-US" sz="1400" dirty="0">
                <a:solidFill>
                  <a:srgbClr val="0000FF"/>
                </a:solidFill>
              </a:rPr>
              <a:t> duration &lt; 4 years </a:t>
            </a:r>
            <a:r>
              <a:rPr lang="en-US" sz="1400" b="1" i="1" dirty="0">
                <a:solidFill>
                  <a:srgbClr val="0000FF"/>
                </a:solidFill>
              </a:rPr>
              <a:t>AND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--age of onset &lt; 7 years</a:t>
            </a:r>
          </a:p>
        </p:txBody>
      </p:sp>
      <p:sp>
        <p:nvSpPr>
          <p:cNvPr id="128008" name="Text Box 6">
            <a:extLst>
              <a:ext uri="{FF2B5EF4-FFF2-40B4-BE49-F238E27FC236}">
                <a16:creationId xmlns:a16="http://schemas.microsoft.com/office/drawing/2014/main" id="{94362334-5E6E-4C9A-AB69-D01A8356E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540000" cy="73025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6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--has only 2 of these 3</a:t>
            </a:r>
          </a:p>
        </p:txBody>
      </p:sp>
      <p:sp>
        <p:nvSpPr>
          <p:cNvPr id="128009" name="AutoShape 8">
            <a:extLst>
              <a:ext uri="{FF2B5EF4-FFF2-40B4-BE49-F238E27FC236}">
                <a16:creationId xmlns:a16="http://schemas.microsoft.com/office/drawing/2014/main" id="{DBD75577-8C25-4D38-9042-2DC1E2B28E93}"/>
              </a:ext>
            </a:extLst>
          </p:cNvPr>
          <p:cNvSpPr>
            <a:spLocks/>
          </p:cNvSpPr>
          <p:nvPr/>
        </p:nvSpPr>
        <p:spPr bwMode="auto">
          <a:xfrm>
            <a:off x="3124200" y="53340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8010" name="AutoShape 9">
            <a:extLst>
              <a:ext uri="{FF2B5EF4-FFF2-40B4-BE49-F238E27FC236}">
                <a16:creationId xmlns:a16="http://schemas.microsoft.com/office/drawing/2014/main" id="{FBA0644C-CCDC-4B2A-A72C-5DD99F49A98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276600" y="5562600"/>
            <a:ext cx="1524000" cy="228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6079 h 21600"/>
              <a:gd name="T14" fmla="*/ 21600 w 21600"/>
              <a:gd name="T15" fmla="*/ 607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987" y="0"/>
                </a:lnTo>
                <a:lnTo>
                  <a:pt x="16987" y="6079"/>
                </a:lnTo>
                <a:lnTo>
                  <a:pt x="12427" y="6079"/>
                </a:lnTo>
                <a:cubicBezTo>
                  <a:pt x="5564" y="6079"/>
                  <a:pt x="0" y="8801"/>
                  <a:pt x="0" y="12158"/>
                </a:cubicBezTo>
                <a:lnTo>
                  <a:pt x="0" y="21600"/>
                </a:lnTo>
                <a:lnTo>
                  <a:pt x="0" y="12158"/>
                </a:lnTo>
                <a:cubicBezTo>
                  <a:pt x="0" y="8801"/>
                  <a:pt x="5564" y="6079"/>
                  <a:pt x="12427" y="6079"/>
                </a:cubicBezTo>
                <a:lnTo>
                  <a:pt x="16987" y="6079"/>
                </a:lnTo>
                <a:lnTo>
                  <a:pt x="16987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1" name="Slide Number Placeholder 1">
            <a:extLst>
              <a:ext uri="{FF2B5EF4-FFF2-40B4-BE49-F238E27FC236}">
                <a16:creationId xmlns:a16="http://schemas.microsoft.com/office/drawing/2014/main" id="{DB0511D9-FDCF-4837-8A2A-0A39BF1B3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6F0E49-6902-4D9B-95C1-1AD95582DC0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122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5">
            <a:extLst>
              <a:ext uri="{FF2B5EF4-FFF2-40B4-BE49-F238E27FC236}">
                <a16:creationId xmlns:a16="http://schemas.microsoft.com/office/drawing/2014/main" id="{E662E8D1-09EE-488E-937D-BC481E470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>
                <a:solidFill>
                  <a:srgbClr val="FFCCFF"/>
                </a:solidFill>
              </a:rPr>
              <a:t>pauci- or polyarticular</a:t>
            </a:r>
            <a:r>
              <a:rPr lang="en-US" altLang="en-US" sz="1400">
                <a:solidFill>
                  <a:srgbClr val="008000"/>
                </a:solidFill>
              </a:rPr>
              <a:t>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--ANA positive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--age of onset &lt;7 years</a:t>
            </a:r>
          </a:p>
        </p:txBody>
      </p:sp>
      <p:sp>
        <p:nvSpPr>
          <p:cNvPr id="129027" name="Text Box 6">
            <a:extLst>
              <a:ext uri="{FF2B5EF4-FFF2-40B4-BE49-F238E27FC236}">
                <a16:creationId xmlns:a16="http://schemas.microsoft.com/office/drawing/2014/main" id="{884059C2-5CE3-41BE-B822-8FFE2789F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563813" cy="7381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6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--has only 2 of these 3</a:t>
            </a:r>
          </a:p>
        </p:txBody>
      </p:sp>
      <p:sp>
        <p:nvSpPr>
          <p:cNvPr id="129028" name="Rectangle 2">
            <a:extLst>
              <a:ext uri="{FF2B5EF4-FFF2-40B4-BE49-F238E27FC236}">
                <a16:creationId xmlns:a16="http://schemas.microsoft.com/office/drawing/2014/main" id="{84A21F7F-36F7-4159-9634-571C69675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9029" name="Rectangle 3">
            <a:extLst>
              <a:ext uri="{FF2B5EF4-FFF2-40B4-BE49-F238E27FC236}">
                <a16:creationId xmlns:a16="http://schemas.microsoft.com/office/drawing/2014/main" id="{EE9032A4-E37B-4FB1-A0EF-E2B929197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29030" name="Text Box 4">
            <a:extLst>
              <a:ext uri="{FF2B5EF4-FFF2-40B4-BE49-F238E27FC236}">
                <a16:creationId xmlns:a16="http://schemas.microsoft.com/office/drawing/2014/main" id="{C0D24090-FB16-44A7-8CF8-2CAE93C74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That depends upon several factors…</a:t>
            </a:r>
          </a:p>
        </p:txBody>
      </p:sp>
      <p:sp>
        <p:nvSpPr>
          <p:cNvPr id="129031" name="Text Box 5">
            <a:extLst>
              <a:ext uri="{FF2B5EF4-FFF2-40B4-BE49-F238E27FC236}">
                <a16:creationId xmlns:a16="http://schemas.microsoft.com/office/drawing/2014/main" id="{D0E6C9F0-F137-4F6A-9F5C-D179110ED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--ANA positive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--age of onset &lt; 7 years</a:t>
            </a:r>
          </a:p>
        </p:txBody>
      </p:sp>
      <p:sp>
        <p:nvSpPr>
          <p:cNvPr id="129032" name="Text Box 6">
            <a:extLst>
              <a:ext uri="{FF2B5EF4-FFF2-40B4-BE49-F238E27FC236}">
                <a16:creationId xmlns:a16="http://schemas.microsoft.com/office/drawing/2014/main" id="{FCE6EB5C-B98F-4C7E-8724-B0EA4CC85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540000" cy="73025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6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--has only 2 of these 3</a:t>
            </a:r>
          </a:p>
        </p:txBody>
      </p:sp>
      <p:sp>
        <p:nvSpPr>
          <p:cNvPr id="129033" name="AutoShape 7">
            <a:extLst>
              <a:ext uri="{FF2B5EF4-FFF2-40B4-BE49-F238E27FC236}">
                <a16:creationId xmlns:a16="http://schemas.microsoft.com/office/drawing/2014/main" id="{A44D09CE-32A7-4546-8D53-596B1BF86013}"/>
              </a:ext>
            </a:extLst>
          </p:cNvPr>
          <p:cNvSpPr>
            <a:spLocks/>
          </p:cNvSpPr>
          <p:nvPr/>
        </p:nvSpPr>
        <p:spPr bwMode="auto">
          <a:xfrm>
            <a:off x="3124200" y="53340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9034" name="AutoShape 8">
            <a:extLst>
              <a:ext uri="{FF2B5EF4-FFF2-40B4-BE49-F238E27FC236}">
                <a16:creationId xmlns:a16="http://schemas.microsoft.com/office/drawing/2014/main" id="{5CA2414A-A029-45A9-8235-EE688936D28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276600" y="5562600"/>
            <a:ext cx="1524000" cy="228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6079 h 21600"/>
              <a:gd name="T14" fmla="*/ 21600 w 21600"/>
              <a:gd name="T15" fmla="*/ 607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987" y="0"/>
                </a:lnTo>
                <a:lnTo>
                  <a:pt x="16987" y="6079"/>
                </a:lnTo>
                <a:lnTo>
                  <a:pt x="12427" y="6079"/>
                </a:lnTo>
                <a:cubicBezTo>
                  <a:pt x="5564" y="6079"/>
                  <a:pt x="0" y="8801"/>
                  <a:pt x="0" y="12158"/>
                </a:cubicBezTo>
                <a:lnTo>
                  <a:pt x="0" y="21600"/>
                </a:lnTo>
                <a:lnTo>
                  <a:pt x="0" y="12158"/>
                </a:lnTo>
                <a:cubicBezTo>
                  <a:pt x="0" y="8801"/>
                  <a:pt x="5564" y="6079"/>
                  <a:pt x="12427" y="6079"/>
                </a:cubicBezTo>
                <a:lnTo>
                  <a:pt x="16987" y="6079"/>
                </a:lnTo>
                <a:lnTo>
                  <a:pt x="16987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5" name="Text Box 9">
            <a:extLst>
              <a:ext uri="{FF2B5EF4-FFF2-40B4-BE49-F238E27FC236}">
                <a16:creationId xmlns:a16="http://schemas.microsoft.com/office/drawing/2014/main" id="{00A85C6B-E9E2-4539-8AE0-26603CAD4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0" y="4876800"/>
            <a:ext cx="2643188" cy="9540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annually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>
                <a:solidFill>
                  <a:srgbClr val="FFCCFF"/>
                </a:solidFill>
              </a:rPr>
              <a:t>Pauci- or polyarticular</a:t>
            </a:r>
            <a:r>
              <a:rPr lang="en-US" altLang="en-US" sz="1400">
                <a:solidFill>
                  <a:srgbClr val="008000"/>
                </a:solidFill>
              </a:rPr>
              <a:t>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--dz duration &gt;7 years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</a:t>
            </a:r>
            <a:r>
              <a:rPr lang="en-US" altLang="en-US" sz="1400" b="1" i="1">
                <a:solidFill>
                  <a:srgbClr val="FFCCFF"/>
                </a:solidFill>
              </a:rPr>
              <a:t>OR</a:t>
            </a:r>
            <a:r>
              <a:rPr lang="en-US" altLang="en-US" sz="1400">
                <a:solidFill>
                  <a:srgbClr val="FFCCFF"/>
                </a:solidFill>
              </a:rPr>
              <a:t> if patient has Still disease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C93A9-56A1-43E4-A4B0-C8E18E984782}"/>
              </a:ext>
            </a:extLst>
          </p:cNvPr>
          <p:cNvSpPr/>
          <p:nvPr/>
        </p:nvSpPr>
        <p:spPr>
          <a:xfrm>
            <a:off x="6400800" y="5105400"/>
            <a:ext cx="1752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joint status</a:t>
            </a:r>
          </a:p>
        </p:txBody>
      </p:sp>
      <p:sp>
        <p:nvSpPr>
          <p:cNvPr id="129037" name="Slide Number Placeholder 1">
            <a:extLst>
              <a:ext uri="{FF2B5EF4-FFF2-40B4-BE49-F238E27FC236}">
                <a16:creationId xmlns:a16="http://schemas.microsoft.com/office/drawing/2014/main" id="{2C300345-38A4-435F-886A-FD46E25C9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5AAFF7-14B4-49F6-8A05-85E81FA6389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123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6">
            <a:extLst>
              <a:ext uri="{FF2B5EF4-FFF2-40B4-BE49-F238E27FC236}">
                <a16:creationId xmlns:a16="http://schemas.microsoft.com/office/drawing/2014/main" id="{98E0A779-81A1-4857-BD39-9E4E2A34D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563813" cy="7381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6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--has only 2 of these 3</a:t>
            </a:r>
          </a:p>
        </p:txBody>
      </p:sp>
      <p:sp>
        <p:nvSpPr>
          <p:cNvPr id="130051" name="Text Box 5">
            <a:extLst>
              <a:ext uri="{FF2B5EF4-FFF2-40B4-BE49-F238E27FC236}">
                <a16:creationId xmlns:a16="http://schemas.microsoft.com/office/drawing/2014/main" id="{0331A2E8-74E4-428E-AA59-5863BD992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>
                <a:solidFill>
                  <a:srgbClr val="FFCCFF"/>
                </a:solidFill>
              </a:rPr>
              <a:t>pauci- or polyarticular</a:t>
            </a:r>
            <a:r>
              <a:rPr lang="en-US" altLang="en-US" sz="1400">
                <a:solidFill>
                  <a:srgbClr val="008000"/>
                </a:solidFill>
              </a:rPr>
              <a:t>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--ANA positive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--age of onset &lt;7 years</a:t>
            </a:r>
          </a:p>
        </p:txBody>
      </p:sp>
      <p:sp>
        <p:nvSpPr>
          <p:cNvPr id="130052" name="Rectangle 2">
            <a:extLst>
              <a:ext uri="{FF2B5EF4-FFF2-40B4-BE49-F238E27FC236}">
                <a16:creationId xmlns:a16="http://schemas.microsoft.com/office/drawing/2014/main" id="{4BF3EDC6-4CE4-4DC7-8D20-040AFE093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0053" name="Rectangle 3">
            <a:extLst>
              <a:ext uri="{FF2B5EF4-FFF2-40B4-BE49-F238E27FC236}">
                <a16:creationId xmlns:a16="http://schemas.microsoft.com/office/drawing/2014/main" id="{F988B325-2D22-4644-B9EF-883B18081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30054" name="Text Box 4">
            <a:extLst>
              <a:ext uri="{FF2B5EF4-FFF2-40B4-BE49-F238E27FC236}">
                <a16:creationId xmlns:a16="http://schemas.microsoft.com/office/drawing/2014/main" id="{2DD75550-2719-4A0D-9E89-0803BDD1B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That depends upon several factors…</a:t>
            </a:r>
          </a:p>
        </p:txBody>
      </p:sp>
      <p:sp>
        <p:nvSpPr>
          <p:cNvPr id="130055" name="Text Box 5">
            <a:extLst>
              <a:ext uri="{FF2B5EF4-FFF2-40B4-BE49-F238E27FC236}">
                <a16:creationId xmlns:a16="http://schemas.microsoft.com/office/drawing/2014/main" id="{F4065A68-FFF2-454A-87E5-DDDA1B0DF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--ANA positive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--age of onset &lt; 7 years</a:t>
            </a:r>
          </a:p>
        </p:txBody>
      </p:sp>
      <p:sp>
        <p:nvSpPr>
          <p:cNvPr id="130056" name="Text Box 6">
            <a:extLst>
              <a:ext uri="{FF2B5EF4-FFF2-40B4-BE49-F238E27FC236}">
                <a16:creationId xmlns:a16="http://schemas.microsoft.com/office/drawing/2014/main" id="{217FEB51-79A1-48F1-95E7-52E4DC280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540000" cy="73025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6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--has only 2 of these 3</a:t>
            </a:r>
          </a:p>
        </p:txBody>
      </p:sp>
      <p:sp>
        <p:nvSpPr>
          <p:cNvPr id="130057" name="Text Box 7">
            <a:extLst>
              <a:ext uri="{FF2B5EF4-FFF2-40B4-BE49-F238E27FC236}">
                <a16:creationId xmlns:a16="http://schemas.microsoft.com/office/drawing/2014/main" id="{D0328641-3C00-4657-9BBD-A34808BE7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0" y="4876800"/>
            <a:ext cx="2643188" cy="9540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annually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--dz duration &gt; 7 years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</a:t>
            </a:r>
            <a:r>
              <a:rPr lang="en-US" altLang="en-US" sz="1400" b="1" i="1">
                <a:solidFill>
                  <a:srgbClr val="FFCCFF"/>
                </a:solidFill>
              </a:rPr>
              <a:t>OR</a:t>
            </a:r>
            <a:r>
              <a:rPr lang="en-US" altLang="en-US" sz="1400">
                <a:solidFill>
                  <a:srgbClr val="FFCCFF"/>
                </a:solidFill>
              </a:rPr>
              <a:t> if patient has Still disease</a:t>
            </a:r>
          </a:p>
        </p:txBody>
      </p:sp>
      <p:sp>
        <p:nvSpPr>
          <p:cNvPr id="130058" name="AutoShape 8">
            <a:extLst>
              <a:ext uri="{FF2B5EF4-FFF2-40B4-BE49-F238E27FC236}">
                <a16:creationId xmlns:a16="http://schemas.microsoft.com/office/drawing/2014/main" id="{3861278C-6DEB-4717-8CE2-2B967FEEC04F}"/>
              </a:ext>
            </a:extLst>
          </p:cNvPr>
          <p:cNvSpPr>
            <a:spLocks/>
          </p:cNvSpPr>
          <p:nvPr/>
        </p:nvSpPr>
        <p:spPr bwMode="auto">
          <a:xfrm>
            <a:off x="3124200" y="53340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0059" name="AutoShape 9">
            <a:extLst>
              <a:ext uri="{FF2B5EF4-FFF2-40B4-BE49-F238E27FC236}">
                <a16:creationId xmlns:a16="http://schemas.microsoft.com/office/drawing/2014/main" id="{1917B943-3D1D-43D2-9F14-1448772F845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276600" y="5562600"/>
            <a:ext cx="1524000" cy="228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6079 h 21600"/>
              <a:gd name="T14" fmla="*/ 21600 w 21600"/>
              <a:gd name="T15" fmla="*/ 607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987" y="0"/>
                </a:lnTo>
                <a:lnTo>
                  <a:pt x="16987" y="6079"/>
                </a:lnTo>
                <a:lnTo>
                  <a:pt x="12427" y="6079"/>
                </a:lnTo>
                <a:cubicBezTo>
                  <a:pt x="5564" y="6079"/>
                  <a:pt x="0" y="8801"/>
                  <a:pt x="0" y="12158"/>
                </a:cubicBezTo>
                <a:lnTo>
                  <a:pt x="0" y="21600"/>
                </a:lnTo>
                <a:lnTo>
                  <a:pt x="0" y="12158"/>
                </a:lnTo>
                <a:cubicBezTo>
                  <a:pt x="0" y="8801"/>
                  <a:pt x="5564" y="6079"/>
                  <a:pt x="12427" y="6079"/>
                </a:cubicBezTo>
                <a:lnTo>
                  <a:pt x="16987" y="6079"/>
                </a:lnTo>
                <a:lnTo>
                  <a:pt x="16987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487766-2BD9-4883-AECF-EBAA41644798}"/>
              </a:ext>
            </a:extLst>
          </p:cNvPr>
          <p:cNvSpPr/>
          <p:nvPr/>
        </p:nvSpPr>
        <p:spPr>
          <a:xfrm>
            <a:off x="7391400" y="5334000"/>
            <a:ext cx="1066800" cy="242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length of time</a:t>
            </a:r>
          </a:p>
        </p:txBody>
      </p:sp>
      <p:sp>
        <p:nvSpPr>
          <p:cNvPr id="130061" name="Slide Number Placeholder 1">
            <a:extLst>
              <a:ext uri="{FF2B5EF4-FFF2-40B4-BE49-F238E27FC236}">
                <a16:creationId xmlns:a16="http://schemas.microsoft.com/office/drawing/2014/main" id="{5BAAC966-9347-4B4F-9FA0-C828D4E4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FD2608-AE41-485A-A17D-C1E2E966199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124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6">
            <a:extLst>
              <a:ext uri="{FF2B5EF4-FFF2-40B4-BE49-F238E27FC236}">
                <a16:creationId xmlns:a16="http://schemas.microsoft.com/office/drawing/2014/main" id="{25A354CF-066D-4438-A3AF-39625B8E7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563813" cy="7381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6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--has only 2 of these 3</a:t>
            </a:r>
          </a:p>
        </p:txBody>
      </p:sp>
      <p:sp>
        <p:nvSpPr>
          <p:cNvPr id="131075" name="Text Box 5">
            <a:extLst>
              <a:ext uri="{FF2B5EF4-FFF2-40B4-BE49-F238E27FC236}">
                <a16:creationId xmlns:a16="http://schemas.microsoft.com/office/drawing/2014/main" id="{7EF1C075-E4C5-42A3-B01A-20F6212E3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>
                <a:solidFill>
                  <a:srgbClr val="FFCCFF"/>
                </a:solidFill>
              </a:rPr>
              <a:t>pauci- or polyarticular</a:t>
            </a:r>
            <a:r>
              <a:rPr lang="en-US" altLang="en-US" sz="1400">
                <a:solidFill>
                  <a:srgbClr val="008000"/>
                </a:solidFill>
              </a:rPr>
              <a:t>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--ANA positive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--age of onset &lt;7 years</a:t>
            </a:r>
          </a:p>
        </p:txBody>
      </p:sp>
      <p:sp>
        <p:nvSpPr>
          <p:cNvPr id="131076" name="Rectangle 2">
            <a:extLst>
              <a:ext uri="{FF2B5EF4-FFF2-40B4-BE49-F238E27FC236}">
                <a16:creationId xmlns:a16="http://schemas.microsoft.com/office/drawing/2014/main" id="{90F25B4B-E654-4341-B786-67284BAA5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1077" name="Rectangle 3">
            <a:extLst>
              <a:ext uri="{FF2B5EF4-FFF2-40B4-BE49-F238E27FC236}">
                <a16:creationId xmlns:a16="http://schemas.microsoft.com/office/drawing/2014/main" id="{FE2B4B37-B969-438A-BB33-79EF78943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31078" name="Text Box 4">
            <a:extLst>
              <a:ext uri="{FF2B5EF4-FFF2-40B4-BE49-F238E27FC236}">
                <a16:creationId xmlns:a16="http://schemas.microsoft.com/office/drawing/2014/main" id="{7495EF11-C58B-4F65-A8BF-5F80DE380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That depends upon several factors…</a:t>
            </a:r>
          </a:p>
        </p:txBody>
      </p:sp>
      <p:sp>
        <p:nvSpPr>
          <p:cNvPr id="131079" name="Text Box 5">
            <a:extLst>
              <a:ext uri="{FF2B5EF4-FFF2-40B4-BE49-F238E27FC236}">
                <a16:creationId xmlns:a16="http://schemas.microsoft.com/office/drawing/2014/main" id="{02F1754B-E003-438A-8D9A-CE79C35F4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--ANA positive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--age of onset &lt; 7 years</a:t>
            </a:r>
          </a:p>
        </p:txBody>
      </p:sp>
      <p:sp>
        <p:nvSpPr>
          <p:cNvPr id="131080" name="Text Box 6">
            <a:extLst>
              <a:ext uri="{FF2B5EF4-FFF2-40B4-BE49-F238E27FC236}">
                <a16:creationId xmlns:a16="http://schemas.microsoft.com/office/drawing/2014/main" id="{FBB2D544-E7C4-4360-B6D1-B97477B65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540000" cy="73025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6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--has only 2 of these 3</a:t>
            </a:r>
          </a:p>
        </p:txBody>
      </p:sp>
      <p:sp>
        <p:nvSpPr>
          <p:cNvPr id="131081" name="Text Box 7">
            <a:extLst>
              <a:ext uri="{FF2B5EF4-FFF2-40B4-BE49-F238E27FC236}">
                <a16:creationId xmlns:a16="http://schemas.microsoft.com/office/drawing/2014/main" id="{58F47431-C072-41B2-A709-98340D52D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0" y="4876800"/>
            <a:ext cx="2643188" cy="9540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annually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--dz duration &gt; 7 years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 b="1" i="1">
                <a:solidFill>
                  <a:srgbClr val="008000"/>
                </a:solidFill>
              </a:rPr>
              <a:t>OR</a:t>
            </a:r>
            <a:r>
              <a:rPr lang="en-US" altLang="en-US" sz="1400">
                <a:solidFill>
                  <a:srgbClr val="008000"/>
                </a:solidFill>
              </a:rPr>
              <a:t> if patient has Still disease</a:t>
            </a:r>
          </a:p>
        </p:txBody>
      </p:sp>
      <p:sp>
        <p:nvSpPr>
          <p:cNvPr id="131082" name="AutoShape 8">
            <a:extLst>
              <a:ext uri="{FF2B5EF4-FFF2-40B4-BE49-F238E27FC236}">
                <a16:creationId xmlns:a16="http://schemas.microsoft.com/office/drawing/2014/main" id="{E038A9C1-6A9B-49BC-BA91-427A943F219E}"/>
              </a:ext>
            </a:extLst>
          </p:cNvPr>
          <p:cNvSpPr>
            <a:spLocks/>
          </p:cNvSpPr>
          <p:nvPr/>
        </p:nvSpPr>
        <p:spPr bwMode="auto">
          <a:xfrm>
            <a:off x="3124200" y="53340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1083" name="AutoShape 9">
            <a:extLst>
              <a:ext uri="{FF2B5EF4-FFF2-40B4-BE49-F238E27FC236}">
                <a16:creationId xmlns:a16="http://schemas.microsoft.com/office/drawing/2014/main" id="{C36DACC6-DDE1-4D1F-95D5-3166982E6D2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276600" y="5562600"/>
            <a:ext cx="1524000" cy="228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6079 h 21600"/>
              <a:gd name="T14" fmla="*/ 21600 w 21600"/>
              <a:gd name="T15" fmla="*/ 607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987" y="0"/>
                </a:lnTo>
                <a:lnTo>
                  <a:pt x="16987" y="6079"/>
                </a:lnTo>
                <a:lnTo>
                  <a:pt x="12427" y="6079"/>
                </a:lnTo>
                <a:cubicBezTo>
                  <a:pt x="5564" y="6079"/>
                  <a:pt x="0" y="8801"/>
                  <a:pt x="0" y="12158"/>
                </a:cubicBezTo>
                <a:lnTo>
                  <a:pt x="0" y="21600"/>
                </a:lnTo>
                <a:lnTo>
                  <a:pt x="0" y="12158"/>
                </a:lnTo>
                <a:cubicBezTo>
                  <a:pt x="0" y="8801"/>
                  <a:pt x="5564" y="6079"/>
                  <a:pt x="12427" y="6079"/>
                </a:cubicBezTo>
                <a:lnTo>
                  <a:pt x="16987" y="6079"/>
                </a:lnTo>
                <a:lnTo>
                  <a:pt x="16987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59159E-2E65-458C-AE69-5A437A235E77}"/>
              </a:ext>
            </a:extLst>
          </p:cNvPr>
          <p:cNvSpPr/>
          <p:nvPr/>
        </p:nvSpPr>
        <p:spPr>
          <a:xfrm>
            <a:off x="7696200" y="5548313"/>
            <a:ext cx="1066800" cy="24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specific condition</a:t>
            </a:r>
          </a:p>
        </p:txBody>
      </p:sp>
      <p:sp>
        <p:nvSpPr>
          <p:cNvPr id="131085" name="Slide Number Placeholder 1">
            <a:extLst>
              <a:ext uri="{FF2B5EF4-FFF2-40B4-BE49-F238E27FC236}">
                <a16:creationId xmlns:a16="http://schemas.microsoft.com/office/drawing/2014/main" id="{5514073C-7B62-4199-8E22-59419D494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823ACF-5A77-4E17-A27C-BA698C0F44F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125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6">
            <a:extLst>
              <a:ext uri="{FF2B5EF4-FFF2-40B4-BE49-F238E27FC236}">
                <a16:creationId xmlns:a16="http://schemas.microsoft.com/office/drawing/2014/main" id="{A9DF0A33-2735-4149-8574-B9257844B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563813" cy="7381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6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--has only 2 of these 3</a:t>
            </a:r>
          </a:p>
        </p:txBody>
      </p:sp>
      <p:sp>
        <p:nvSpPr>
          <p:cNvPr id="132099" name="Text Box 5">
            <a:extLst>
              <a:ext uri="{FF2B5EF4-FFF2-40B4-BE49-F238E27FC236}">
                <a16:creationId xmlns:a16="http://schemas.microsoft.com/office/drawing/2014/main" id="{20749D32-EE94-4DAC-9D21-19ACA46D1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>
                <a:solidFill>
                  <a:srgbClr val="FFCCFF"/>
                </a:solidFill>
              </a:rPr>
              <a:t>pauci- or polyarticular</a:t>
            </a:r>
            <a:r>
              <a:rPr lang="en-US" altLang="en-US" sz="1400">
                <a:solidFill>
                  <a:srgbClr val="008000"/>
                </a:solidFill>
              </a:rPr>
              <a:t>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--ANA positive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FFCCFF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CFF"/>
                </a:solidFill>
              </a:rPr>
              <a:t>--age of onset &lt;7 years</a:t>
            </a:r>
          </a:p>
        </p:txBody>
      </p:sp>
      <p:sp>
        <p:nvSpPr>
          <p:cNvPr id="132100" name="Rectangle 2">
            <a:extLst>
              <a:ext uri="{FF2B5EF4-FFF2-40B4-BE49-F238E27FC236}">
                <a16:creationId xmlns:a16="http://schemas.microsoft.com/office/drawing/2014/main" id="{F2A50CAF-C2D8-4627-92D8-62C95445D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2101" name="Rectangle 3">
            <a:extLst>
              <a:ext uri="{FF2B5EF4-FFF2-40B4-BE49-F238E27FC236}">
                <a16:creationId xmlns:a16="http://schemas.microsoft.com/office/drawing/2014/main" id="{98B40AC7-5D08-4E5F-B033-D71C7B313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32102" name="Text Box 4">
            <a:extLst>
              <a:ext uri="{FF2B5EF4-FFF2-40B4-BE49-F238E27FC236}">
                <a16:creationId xmlns:a16="http://schemas.microsoft.com/office/drawing/2014/main" id="{AA47D3B9-E0C5-430B-B8F6-50E51CD10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867400" cy="534988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frequently should JIA patients be re-evaluated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That depends upon several factors…</a:t>
            </a:r>
          </a:p>
        </p:txBody>
      </p:sp>
      <p:sp>
        <p:nvSpPr>
          <p:cNvPr id="132103" name="Text Box 5">
            <a:extLst>
              <a:ext uri="{FF2B5EF4-FFF2-40B4-BE49-F238E27FC236}">
                <a16:creationId xmlns:a16="http://schemas.microsoft.com/office/drawing/2014/main" id="{3C2132D8-0AC6-4DDF-B286-53B62F5BD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87913"/>
            <a:ext cx="2563813" cy="1169987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3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--ANA positive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--dz duration &lt; 4 years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--age of onset &lt; 7 years</a:t>
            </a:r>
          </a:p>
        </p:txBody>
      </p:sp>
      <p:sp>
        <p:nvSpPr>
          <p:cNvPr id="132104" name="Text Box 6">
            <a:extLst>
              <a:ext uri="{FF2B5EF4-FFF2-40B4-BE49-F238E27FC236}">
                <a16:creationId xmlns:a16="http://schemas.microsoft.com/office/drawing/2014/main" id="{420421FD-972B-47C6-AE17-B41A5ED70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2540000" cy="73025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every 6 months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--has only 2 of these 3</a:t>
            </a:r>
          </a:p>
        </p:txBody>
      </p:sp>
      <p:sp>
        <p:nvSpPr>
          <p:cNvPr id="132105" name="Text Box 7">
            <a:extLst>
              <a:ext uri="{FF2B5EF4-FFF2-40B4-BE49-F238E27FC236}">
                <a16:creationId xmlns:a16="http://schemas.microsoft.com/office/drawing/2014/main" id="{D46C95A3-7B25-4A3A-98BC-939C3CC7C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0" y="4876800"/>
            <a:ext cx="2643188" cy="95408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Evaluate </a:t>
            </a:r>
            <a:r>
              <a:rPr lang="en-US" altLang="en-US" sz="1400" b="1">
                <a:solidFill>
                  <a:srgbClr val="008000"/>
                </a:solidFill>
              </a:rPr>
              <a:t>annually</a:t>
            </a:r>
            <a:r>
              <a:rPr lang="en-US" altLang="en-US" sz="1400">
                <a:solidFill>
                  <a:srgbClr val="008000"/>
                </a:solidFill>
              </a:rPr>
              <a:t> if…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--Pauci- or polyarticular </a:t>
            </a:r>
            <a:r>
              <a:rPr lang="en-US" altLang="en-US" sz="1400" b="1" i="1">
                <a:solidFill>
                  <a:srgbClr val="008000"/>
                </a:solidFill>
              </a:rPr>
              <a:t>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--dz duration &gt; 7 years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8000"/>
                </a:solidFill>
              </a:rPr>
              <a:t>--</a:t>
            </a:r>
            <a:r>
              <a:rPr lang="en-US" altLang="en-US" sz="1400" b="1" i="1">
                <a:solidFill>
                  <a:srgbClr val="008000"/>
                </a:solidFill>
              </a:rPr>
              <a:t>OR</a:t>
            </a:r>
            <a:r>
              <a:rPr lang="en-US" altLang="en-US" sz="1400">
                <a:solidFill>
                  <a:srgbClr val="008000"/>
                </a:solidFill>
              </a:rPr>
              <a:t> if patient has Still disease</a:t>
            </a:r>
          </a:p>
        </p:txBody>
      </p:sp>
      <p:sp>
        <p:nvSpPr>
          <p:cNvPr id="132106" name="AutoShape 8">
            <a:extLst>
              <a:ext uri="{FF2B5EF4-FFF2-40B4-BE49-F238E27FC236}">
                <a16:creationId xmlns:a16="http://schemas.microsoft.com/office/drawing/2014/main" id="{FC1C2928-54A2-4BFF-82C0-963379E1C3B9}"/>
              </a:ext>
            </a:extLst>
          </p:cNvPr>
          <p:cNvSpPr>
            <a:spLocks/>
          </p:cNvSpPr>
          <p:nvPr/>
        </p:nvSpPr>
        <p:spPr bwMode="auto">
          <a:xfrm>
            <a:off x="3124200" y="53340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2107" name="AutoShape 9">
            <a:extLst>
              <a:ext uri="{FF2B5EF4-FFF2-40B4-BE49-F238E27FC236}">
                <a16:creationId xmlns:a16="http://schemas.microsoft.com/office/drawing/2014/main" id="{3AED8F57-1F15-4153-97CE-69AABAA2E27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276600" y="5562600"/>
            <a:ext cx="1524000" cy="228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6079 h 21600"/>
              <a:gd name="T14" fmla="*/ 21600 w 21600"/>
              <a:gd name="T15" fmla="*/ 607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987" y="0"/>
                </a:lnTo>
                <a:lnTo>
                  <a:pt x="16987" y="6079"/>
                </a:lnTo>
                <a:lnTo>
                  <a:pt x="12427" y="6079"/>
                </a:lnTo>
                <a:cubicBezTo>
                  <a:pt x="5564" y="6079"/>
                  <a:pt x="0" y="8801"/>
                  <a:pt x="0" y="12158"/>
                </a:cubicBezTo>
                <a:lnTo>
                  <a:pt x="0" y="21600"/>
                </a:lnTo>
                <a:lnTo>
                  <a:pt x="0" y="12158"/>
                </a:lnTo>
                <a:cubicBezTo>
                  <a:pt x="0" y="8801"/>
                  <a:pt x="5564" y="6079"/>
                  <a:pt x="12427" y="6079"/>
                </a:cubicBezTo>
                <a:lnTo>
                  <a:pt x="16987" y="6079"/>
                </a:lnTo>
                <a:lnTo>
                  <a:pt x="16987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8" name="Slide Number Placeholder 1">
            <a:extLst>
              <a:ext uri="{FF2B5EF4-FFF2-40B4-BE49-F238E27FC236}">
                <a16:creationId xmlns:a16="http://schemas.microsoft.com/office/drawing/2014/main" id="{FC59A9B0-D061-4A2F-A2AB-1FD1DB3A7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792ED0-000D-4D3E-844A-9EAA063E469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126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F8622654-085E-4C9A-B50B-471C6E1E0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DF1137DB-13DA-487C-88A1-ADE0E1D8A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33124" name="Text Box 4">
            <a:extLst>
              <a:ext uri="{FF2B5EF4-FFF2-40B4-BE49-F238E27FC236}">
                <a16:creationId xmlns:a16="http://schemas.microsoft.com/office/drawing/2014/main" id="{DCD0A11B-E0F3-4A27-8E83-BB9B7AFB1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is JIA uveitis treated?</a:t>
            </a:r>
            <a:endParaRPr lang="en-US" altLang="en-US" sz="1600" i="1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The mainstay is topical steroids and cycloplegics; pulse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systemic steroids may be needed, as well as PO NSAIDs.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In severe cases immunosuppression is required.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Abolition of cell, but not necessarily flare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When should cataract extraction be considered?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should be given to performance of a PPV at the time of CE</a:t>
            </a:r>
          </a:p>
        </p:txBody>
      </p:sp>
      <p:sp>
        <p:nvSpPr>
          <p:cNvPr id="133125" name="Slide Number Placeholder 1">
            <a:extLst>
              <a:ext uri="{FF2B5EF4-FFF2-40B4-BE49-F238E27FC236}">
                <a16:creationId xmlns:a16="http://schemas.microsoft.com/office/drawing/2014/main" id="{2F70E624-949F-4F63-AEF5-E3C280E2D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B859C7-4429-4AC1-9292-853548657F0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127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CC73ABC9-7021-4BFB-939A-CBFFCF1C7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B71C3CC1-B41C-40D7-B351-E53109C68A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34148" name="Text Box 4">
            <a:extLst>
              <a:ext uri="{FF2B5EF4-FFF2-40B4-BE49-F238E27FC236}">
                <a16:creationId xmlns:a16="http://schemas.microsoft.com/office/drawing/2014/main" id="{4AA6068B-031F-439A-8623-35E4DCB91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is JIA uveitis treated?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The mainstay is topical steroids and cycloplegics; pulse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systemic steroids may be needed, as well as PO NSAIDs.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 severe cases immunosuppression is required.</a:t>
            </a: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Abolition of cell, but not necessarily flare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When should cataract extraction be considered?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should be given to performance of a PPV at the time of CE</a:t>
            </a:r>
          </a:p>
        </p:txBody>
      </p:sp>
      <p:sp>
        <p:nvSpPr>
          <p:cNvPr id="134149" name="Slide Number Placeholder 1">
            <a:extLst>
              <a:ext uri="{FF2B5EF4-FFF2-40B4-BE49-F238E27FC236}">
                <a16:creationId xmlns:a16="http://schemas.microsoft.com/office/drawing/2014/main" id="{1FD753CF-517D-4820-B703-5AC7A282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6D5C82-0DAC-4ACD-B54A-D344E68C4B8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128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A7606AE4-5645-4A47-B08C-7687344F4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89F5121A-7813-49AE-8708-1D4E2BF37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08548" name="Text Box 4">
            <a:extLst>
              <a:ext uri="{FF2B5EF4-FFF2-40B4-BE49-F238E27FC236}">
                <a16:creationId xmlns:a16="http://schemas.microsoft.com/office/drawing/2014/main" id="{6A454480-4CC7-4076-B224-45D90DB3B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How is JIA uveitis treated?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The mainstay is topical steroids and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cycloplegics</a:t>
            </a: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US" altLang="en-US" sz="1600" b="1" dirty="0">
                <a:solidFill>
                  <a:srgbClr val="0000FF"/>
                </a:solidFill>
              </a:rPr>
              <a:t>pulse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00FF"/>
                </a:solidFill>
              </a:rPr>
              <a:t>systemic steroids may be needed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, as well as PO NSAIDs.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In severe cases immunosuppression is required.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Abolition of cell, but not necessarily flare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When should cataract extraction be considered?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should be given to performance of a PPV at the time of CE</a:t>
            </a:r>
          </a:p>
        </p:txBody>
      </p:sp>
      <p:sp>
        <p:nvSpPr>
          <p:cNvPr id="135173" name="Slide Number Placeholder 1">
            <a:extLst>
              <a:ext uri="{FF2B5EF4-FFF2-40B4-BE49-F238E27FC236}">
                <a16:creationId xmlns:a16="http://schemas.microsoft.com/office/drawing/2014/main" id="{FD032E5C-619B-4526-8650-646091BC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69CDF7-B7DE-469A-A1E4-D76518E7A1D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129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5FA668-23CC-4601-8A61-3E8F099B2D59}"/>
              </a:ext>
            </a:extLst>
          </p:cNvPr>
          <p:cNvSpPr txBox="1"/>
          <p:nvPr/>
        </p:nvSpPr>
        <p:spPr>
          <a:xfrm>
            <a:off x="381000" y="5105400"/>
            <a:ext cx="8382000" cy="14779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500" i="1" dirty="0">
                <a:solidFill>
                  <a:srgbClr val="0000FF"/>
                </a:solidFill>
                <a:latin typeface="Arial" charset="0"/>
              </a:rPr>
              <a:t>In addition to the usual side effects, what uniquely pediatric side effect makes chronic steroid use an unacceptable treatment option?</a:t>
            </a:r>
          </a:p>
          <a:p>
            <a:pPr eaLnBrk="1" hangingPunct="1">
              <a:defRPr/>
            </a:pPr>
            <a:r>
              <a:rPr lang="en-US" sz="15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Growth retardation</a:t>
            </a:r>
          </a:p>
          <a:p>
            <a:pPr eaLnBrk="1" hangingPunct="1">
              <a:defRPr/>
            </a:pPr>
            <a:endParaRPr lang="en-US" sz="1500" i="1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5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What steroid-sparing agent is typically tried first?</a:t>
            </a:r>
          </a:p>
          <a:p>
            <a:pPr eaLnBrk="1" hangingPunct="1">
              <a:defRPr/>
            </a:pPr>
            <a:r>
              <a:rPr lang="en-US" sz="15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Methotrexate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3D33AA5-DD8A-44B1-B86B-2E328FCD5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635C2CA1-3412-4CB6-AAD2-77F2C3649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2E11019F-25A5-41A9-9809-522697E1B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879D9051-A8A2-4C76-A2D0-3413D4E52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11898C69-DEB7-4019-BB51-1B73DA9B4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ED1C5F14-8DEB-45A7-89D6-E5129886BE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CAD4D0B8-410D-49E4-A7B5-5FA60A82D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D4AFEC15-DF84-4CA9-98B6-4DDC6EC76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77C87164-7101-4112-94C0-46B6ED53D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3B590303-3D9C-4BCE-8881-5BF50AB0F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08F09E80-F170-4B9B-B101-C8A1EE8BB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id="{9EA3B618-675D-42B7-B4E1-A8314B7D6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20ABEF6B-8D0F-43B6-B331-2EA08DBAF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15164D5A-E4DE-4060-B807-18B78ECE37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>
            <a:extLst>
              <a:ext uri="{FF2B5EF4-FFF2-40B4-BE49-F238E27FC236}">
                <a16:creationId xmlns:a16="http://schemas.microsoft.com/office/drawing/2014/main" id="{7751D346-4D69-40F0-BB30-CAC88B28C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>
            <a:extLst>
              <a:ext uri="{FF2B5EF4-FFF2-40B4-BE49-F238E27FC236}">
                <a16:creationId xmlns:a16="http://schemas.microsoft.com/office/drawing/2014/main" id="{D0349247-84A8-4F3D-9A2F-BF8DCE8AEC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>
            <a:extLst>
              <a:ext uri="{FF2B5EF4-FFF2-40B4-BE49-F238E27FC236}">
                <a16:creationId xmlns:a16="http://schemas.microsoft.com/office/drawing/2014/main" id="{31CDD840-6E29-4405-BBA3-71AD6998D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Text Box 19">
            <a:extLst>
              <a:ext uri="{FF2B5EF4-FFF2-40B4-BE49-F238E27FC236}">
                <a16:creationId xmlns:a16="http://schemas.microsoft.com/office/drawing/2014/main" id="{527A07F0-E9D0-44B4-B79C-F15D55418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Unilateral</a:t>
            </a: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E82185DA-D6C1-4F97-AFBF-EA270EF9A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16405" name="Slide Number Placeholder 1">
            <a:extLst>
              <a:ext uri="{FF2B5EF4-FFF2-40B4-BE49-F238E27FC236}">
                <a16:creationId xmlns:a16="http://schemas.microsoft.com/office/drawing/2014/main" id="{2D2C2F84-9017-42D4-8ED8-36DF7E1F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95C990-95D1-4A14-8DC0-CFF4A8E1697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16406" name="TextBox 2">
            <a:extLst>
              <a:ext uri="{FF2B5EF4-FFF2-40B4-BE49-F238E27FC236}">
                <a16:creationId xmlns:a16="http://schemas.microsoft.com/office/drawing/2014/main" id="{A267D621-1678-45CB-AC26-56FAAF14A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33800"/>
            <a:ext cx="5260975" cy="13239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Is pediatric IU more likely to present uni- or bilaterally?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Bilaterally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What is the most common etiology of bilateral IU?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92D050"/>
                </a:solidFill>
              </a:rPr>
              <a:t>It is idiopathic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1FB98D-20A7-4F1B-AD93-1742FFCE7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How is JIA uveitis treated?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The mainstay is topical steroids and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cycloplegics</a:t>
            </a: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US" altLang="en-US" sz="1600" b="1" dirty="0">
                <a:solidFill>
                  <a:srgbClr val="0000FF"/>
                </a:solidFill>
              </a:rPr>
              <a:t>pulse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00FF"/>
                </a:solidFill>
              </a:rPr>
              <a:t>systemic steroids may be needed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, as well as PO NSAIDs.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In severe cases immunosuppression is required.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Abolition of cell, but not necessarily flare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When should cataract extraction be considered?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should be given to performance of a PPV at the time of CE</a:t>
            </a:r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3FA44D7C-D2C2-4E99-9834-8BB17DF41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2987921C-4157-4C1B-8457-F855515E5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36197" name="Slide Number Placeholder 1">
            <a:extLst>
              <a:ext uri="{FF2B5EF4-FFF2-40B4-BE49-F238E27FC236}">
                <a16:creationId xmlns:a16="http://schemas.microsoft.com/office/drawing/2014/main" id="{1169B293-C292-4E40-9C85-B358B12E5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6ABD45-6B99-4366-9219-7770EB63110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130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D21760-FA9E-421E-A397-A79161FAAC06}"/>
              </a:ext>
            </a:extLst>
          </p:cNvPr>
          <p:cNvSpPr txBox="1"/>
          <p:nvPr/>
        </p:nvSpPr>
        <p:spPr>
          <a:xfrm>
            <a:off x="381000" y="5105400"/>
            <a:ext cx="8382000" cy="14779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500" i="1" dirty="0">
                <a:solidFill>
                  <a:srgbClr val="0000FF"/>
                </a:solidFill>
                <a:latin typeface="Arial" charset="0"/>
              </a:rPr>
              <a:t>In addition to the usual side effects, what uniquely pediatric side effect makes chronic steroid use an unacceptable treatment option?</a:t>
            </a:r>
          </a:p>
          <a:p>
            <a:pPr eaLnBrk="1" hangingPunct="1">
              <a:defRPr/>
            </a:pPr>
            <a:r>
              <a:rPr lang="en-US" sz="1500" dirty="0">
                <a:solidFill>
                  <a:srgbClr val="0000FF"/>
                </a:solidFill>
                <a:latin typeface="Arial" charset="0"/>
              </a:rPr>
              <a:t>Growth retardation</a:t>
            </a:r>
          </a:p>
          <a:p>
            <a:pPr eaLnBrk="1" hangingPunct="1">
              <a:defRPr/>
            </a:pPr>
            <a:endParaRPr lang="en-US" sz="1500" i="1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5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What steroid-sparing agent is typically tried first?</a:t>
            </a:r>
          </a:p>
          <a:p>
            <a:pPr eaLnBrk="1" hangingPunct="1">
              <a:defRPr/>
            </a:pPr>
            <a:r>
              <a:rPr lang="en-US" sz="15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Methotrexate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F5FAD235-F446-416C-938D-5917754B6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How is JIA uveitis treated?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The mainstay is topical steroids and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cycloplegics</a:t>
            </a: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US" altLang="en-US" sz="1600" b="1" dirty="0">
                <a:solidFill>
                  <a:srgbClr val="0000FF"/>
                </a:solidFill>
              </a:rPr>
              <a:t>pulse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00FF"/>
                </a:solidFill>
              </a:rPr>
              <a:t>systemic steroids may be needed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, as well as PO NSAIDs.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In severe cases immunosuppression is required.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Abolition of cell, but not necessarily flare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When should cataract extraction be considered?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should be given to performance of a PPV at the time of CE</a:t>
            </a:r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D5C9B569-585F-4099-B550-D50C9C8DF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80CE31B1-E453-40BF-BF66-F7DD95264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37221" name="Slide Number Placeholder 1">
            <a:extLst>
              <a:ext uri="{FF2B5EF4-FFF2-40B4-BE49-F238E27FC236}">
                <a16:creationId xmlns:a16="http://schemas.microsoft.com/office/drawing/2014/main" id="{DA25D209-3EF9-41DB-931C-D6F7D771D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9DE0E5-6186-4869-83DE-79B789726F0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131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3C2385-91C4-4116-9D78-BC36C0E0A6DE}"/>
              </a:ext>
            </a:extLst>
          </p:cNvPr>
          <p:cNvSpPr txBox="1"/>
          <p:nvPr/>
        </p:nvSpPr>
        <p:spPr>
          <a:xfrm>
            <a:off x="381000" y="5105400"/>
            <a:ext cx="8382000" cy="14779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500" i="1" dirty="0">
                <a:solidFill>
                  <a:srgbClr val="0000FF"/>
                </a:solidFill>
                <a:latin typeface="Arial" charset="0"/>
              </a:rPr>
              <a:t>In addition to the usual side effects, what uniquely pediatric side effect makes chronic steroid use an unacceptable treatment option?</a:t>
            </a:r>
          </a:p>
          <a:p>
            <a:pPr eaLnBrk="1" hangingPunct="1">
              <a:defRPr/>
            </a:pPr>
            <a:r>
              <a:rPr lang="en-US" sz="1500" dirty="0">
                <a:solidFill>
                  <a:srgbClr val="0000FF"/>
                </a:solidFill>
                <a:latin typeface="Arial" charset="0"/>
              </a:rPr>
              <a:t>Growth retardation</a:t>
            </a:r>
          </a:p>
          <a:p>
            <a:pPr eaLnBrk="1" hangingPunct="1">
              <a:defRPr/>
            </a:pPr>
            <a:endParaRPr lang="en-US" sz="1500" i="1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500" i="1" dirty="0">
                <a:solidFill>
                  <a:srgbClr val="0000FF"/>
                </a:solidFill>
                <a:latin typeface="Arial" charset="0"/>
              </a:rPr>
              <a:t>What steroid-sparing agent is typically tried first?</a:t>
            </a:r>
          </a:p>
          <a:p>
            <a:pPr eaLnBrk="1" hangingPunct="1">
              <a:defRPr/>
            </a:pPr>
            <a:r>
              <a:rPr lang="en-US" sz="15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Methotrexate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A44F8384-AD9D-4CCA-B2DD-3CF77897C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How is JIA uveitis treated?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The mainstay is topical steroids and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cycloplegics</a:t>
            </a: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US" altLang="en-US" sz="1600" b="1" dirty="0">
                <a:solidFill>
                  <a:srgbClr val="0000FF"/>
                </a:solidFill>
              </a:rPr>
              <a:t>pulse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00FF"/>
                </a:solidFill>
              </a:rPr>
              <a:t>systemic steroids may be needed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, as well as PO NSAIDs.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In severe cases immunosuppression is required.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Abolition of cell, but not necessarily flare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When should cataract extraction be considered?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should be given to performance of a PPV at the time of CE</a:t>
            </a:r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1BFBF8AF-424C-4C72-BA68-0860F6CC3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CDD0AD46-0DCC-4C2B-B96C-931F9BC84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38245" name="Slide Number Placeholder 1">
            <a:extLst>
              <a:ext uri="{FF2B5EF4-FFF2-40B4-BE49-F238E27FC236}">
                <a16:creationId xmlns:a16="http://schemas.microsoft.com/office/drawing/2014/main" id="{D9586FF5-DAE4-4A24-8BD8-86B259660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D68C40-54B7-4F76-8107-48CB4C33CEB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132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05B622-D413-4FDF-9B02-82B0AAD1C98B}"/>
              </a:ext>
            </a:extLst>
          </p:cNvPr>
          <p:cNvSpPr txBox="1"/>
          <p:nvPr/>
        </p:nvSpPr>
        <p:spPr>
          <a:xfrm>
            <a:off x="381000" y="5105400"/>
            <a:ext cx="8382000" cy="14779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500" i="1" dirty="0">
                <a:solidFill>
                  <a:srgbClr val="0000FF"/>
                </a:solidFill>
                <a:latin typeface="Arial" charset="0"/>
              </a:rPr>
              <a:t>In addition to the usual side effects, what uniquely pediatric side effect makes chronic steroid use an unacceptable treatment option?</a:t>
            </a:r>
          </a:p>
          <a:p>
            <a:pPr eaLnBrk="1" hangingPunct="1">
              <a:defRPr/>
            </a:pPr>
            <a:r>
              <a:rPr lang="en-US" sz="1500" dirty="0">
                <a:solidFill>
                  <a:srgbClr val="0000FF"/>
                </a:solidFill>
                <a:latin typeface="Arial" charset="0"/>
              </a:rPr>
              <a:t>Growth retardation</a:t>
            </a:r>
          </a:p>
          <a:p>
            <a:pPr eaLnBrk="1" hangingPunct="1">
              <a:defRPr/>
            </a:pPr>
            <a:endParaRPr lang="en-US" sz="1500" i="1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500" i="1" dirty="0">
                <a:solidFill>
                  <a:srgbClr val="0000FF"/>
                </a:solidFill>
                <a:latin typeface="Arial" charset="0"/>
              </a:rPr>
              <a:t>What steroid-sparing agent is typically tried first?</a:t>
            </a:r>
          </a:p>
          <a:p>
            <a:pPr eaLnBrk="1" hangingPunct="1">
              <a:defRPr/>
            </a:pPr>
            <a:r>
              <a:rPr lang="en-US" sz="1500" dirty="0">
                <a:solidFill>
                  <a:srgbClr val="0000FF"/>
                </a:solidFill>
                <a:latin typeface="Arial" charset="0"/>
              </a:rPr>
              <a:t>Methotrexate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>
            <a:extLst>
              <a:ext uri="{FF2B5EF4-FFF2-40B4-BE49-F238E27FC236}">
                <a16:creationId xmlns:a16="http://schemas.microsoft.com/office/drawing/2014/main" id="{DD62971A-46EA-48FE-A5F1-223F9BA4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How is JIA uveitis treated?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The mainstay is topical steroids and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cycloplegics</a:t>
            </a: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US" altLang="en-US" sz="1600" b="1" dirty="0">
                <a:solidFill>
                  <a:srgbClr val="0000FF"/>
                </a:solidFill>
              </a:rPr>
              <a:t>pulse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00FF"/>
                </a:solidFill>
              </a:rPr>
              <a:t>systemic steroids may be needed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, as well as PO NSAIDs.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In severe cases immunosuppression is required.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Abolition of cell, but not necessarily flare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When should cataract extraction be considered?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should be given to performance of a PPV at the time of CE</a:t>
            </a:r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BEADBCDC-2EEA-4F5D-8F05-CDD6E15A3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2F3B0E4C-EFEC-4B18-9928-E0A11F42EE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39269" name="Slide Number Placeholder 1">
            <a:extLst>
              <a:ext uri="{FF2B5EF4-FFF2-40B4-BE49-F238E27FC236}">
                <a16:creationId xmlns:a16="http://schemas.microsoft.com/office/drawing/2014/main" id="{99E09841-46AA-4E0B-8E91-7A1EDC55D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6C1CDC-47FE-40E0-B672-6D384EA9E31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133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0578FE-82AD-4786-ABB4-EE96C60CA7F1}"/>
              </a:ext>
            </a:extLst>
          </p:cNvPr>
          <p:cNvSpPr txBox="1"/>
          <p:nvPr/>
        </p:nvSpPr>
        <p:spPr>
          <a:xfrm>
            <a:off x="381000" y="5105400"/>
            <a:ext cx="8382000" cy="14779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 addition to the usual side effects, what uniquely pediatric side effect makes chronic steroid use an unacceptable treatment option?</a:t>
            </a:r>
          </a:p>
          <a:p>
            <a:pPr eaLnBrk="1" hangingPunct="1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Growth retardation</a:t>
            </a:r>
          </a:p>
          <a:p>
            <a:pPr eaLnBrk="1" hangingPunct="1">
              <a:defRPr/>
            </a:pPr>
            <a:endParaRPr lang="en-US" sz="1500" i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What steroid-sparing agent is typically tried first?</a:t>
            </a:r>
          </a:p>
          <a:p>
            <a:pPr eaLnBrk="1" hangingPunct="1">
              <a:defRPr/>
            </a:pPr>
            <a:r>
              <a:rPr lang="en-US" sz="1500" b="1" dirty="0">
                <a:solidFill>
                  <a:srgbClr val="0000FF"/>
                </a:solidFill>
                <a:latin typeface="Arial" charset="0"/>
              </a:rPr>
              <a:t>Methotrexate</a:t>
            </a:r>
          </a:p>
        </p:txBody>
      </p:sp>
      <p:sp>
        <p:nvSpPr>
          <p:cNvPr id="139271" name="TextBox 2">
            <a:extLst>
              <a:ext uri="{FF2B5EF4-FFF2-40B4-BE49-F238E27FC236}">
                <a16:creationId xmlns:a16="http://schemas.microsoft.com/office/drawing/2014/main" id="{F3427B12-DB3D-44E9-9046-35D55E491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5535613"/>
            <a:ext cx="6823075" cy="11699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If MTX fails to control the inflammation, what class of agent is usually tried next?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The biologics (ie, tumor necrosis factor inhibitors)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What is the rare-but-feared side effect of biologics in children?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Lymphoma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>
            <a:extLst>
              <a:ext uri="{FF2B5EF4-FFF2-40B4-BE49-F238E27FC236}">
                <a16:creationId xmlns:a16="http://schemas.microsoft.com/office/drawing/2014/main" id="{77799779-156E-4663-A8DE-CA489579D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How is JIA uveitis treated?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The mainstay is topical steroids and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cycloplegics</a:t>
            </a: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US" altLang="en-US" sz="1600" b="1" dirty="0">
                <a:solidFill>
                  <a:srgbClr val="0000FF"/>
                </a:solidFill>
              </a:rPr>
              <a:t>pulse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00FF"/>
                </a:solidFill>
              </a:rPr>
              <a:t>systemic steroids may be needed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, as well as PO NSAIDs.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In severe cases immunosuppression is required.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Abolition of cell, but not necessarily flare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When should cataract extraction be considered?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should be given to performance of a PPV at the time of CE</a:t>
            </a:r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AEB77D76-092A-4BB6-BABA-7966AA6D4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A1D273B0-F295-4A93-AEA6-50DEBD30F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40293" name="Slide Number Placeholder 1">
            <a:extLst>
              <a:ext uri="{FF2B5EF4-FFF2-40B4-BE49-F238E27FC236}">
                <a16:creationId xmlns:a16="http://schemas.microsoft.com/office/drawing/2014/main" id="{A7D0B191-1F8C-4704-B559-58D0A28F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D8F972-E74B-4E7D-985A-78B8EB3CCA4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134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7A4467-F846-44BF-8764-EFC9A1A98DF4}"/>
              </a:ext>
            </a:extLst>
          </p:cNvPr>
          <p:cNvSpPr txBox="1"/>
          <p:nvPr/>
        </p:nvSpPr>
        <p:spPr>
          <a:xfrm>
            <a:off x="381000" y="5105400"/>
            <a:ext cx="8382000" cy="14779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 addition to the usual side effects, what uniquely pediatric side effect makes chronic steroid use an unacceptable treatment option?</a:t>
            </a:r>
          </a:p>
          <a:p>
            <a:pPr eaLnBrk="1" hangingPunct="1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Growth retardation</a:t>
            </a:r>
          </a:p>
          <a:p>
            <a:pPr eaLnBrk="1" hangingPunct="1">
              <a:defRPr/>
            </a:pPr>
            <a:endParaRPr lang="en-US" sz="1500" i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What steroid-sparing agent is typically tried first?</a:t>
            </a:r>
          </a:p>
          <a:p>
            <a:pPr eaLnBrk="1" hangingPunct="1">
              <a:defRPr/>
            </a:pPr>
            <a:r>
              <a:rPr lang="en-US" sz="1500" b="1" dirty="0">
                <a:solidFill>
                  <a:srgbClr val="0000FF"/>
                </a:solidFill>
                <a:latin typeface="Arial" charset="0"/>
              </a:rPr>
              <a:t>Methotrexate</a:t>
            </a:r>
          </a:p>
        </p:txBody>
      </p:sp>
      <p:sp>
        <p:nvSpPr>
          <p:cNvPr id="140295" name="TextBox 2">
            <a:extLst>
              <a:ext uri="{FF2B5EF4-FFF2-40B4-BE49-F238E27FC236}">
                <a16:creationId xmlns:a16="http://schemas.microsoft.com/office/drawing/2014/main" id="{3C63B458-3FB7-4177-BCC7-4B279E1BF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5535613"/>
            <a:ext cx="6823075" cy="11699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If MTX fails to control the inflammation, what class of agent is usually tried next?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The biologics (ie, tumor necrosis factor inhibitors)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FFFF00"/>
                </a:solidFill>
              </a:rPr>
              <a:t>What is the rare-but-feared side effect of biologics in children?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Lymphoma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>
            <a:extLst>
              <a:ext uri="{FF2B5EF4-FFF2-40B4-BE49-F238E27FC236}">
                <a16:creationId xmlns:a16="http://schemas.microsoft.com/office/drawing/2014/main" id="{9C8804DB-C8EB-4349-9D86-E3E1104DC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How is JIA uveitis treated?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The mainstay is topical steroids and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cycloplegics</a:t>
            </a: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US" altLang="en-US" sz="1600" b="1" dirty="0">
                <a:solidFill>
                  <a:srgbClr val="0000FF"/>
                </a:solidFill>
              </a:rPr>
              <a:t>pulse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00FF"/>
                </a:solidFill>
              </a:rPr>
              <a:t>systemic steroids may be needed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, as well as PO NSAIDs.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In severe cases immunosuppression is required.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Abolition of cell, but not necessarily flare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When should cataract extraction be considered?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should be given to performance of a PPV at the time of CE</a:t>
            </a:r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6E4669BE-0E56-4EA3-99AE-5F320C327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8C2AD90B-2726-42AE-B92C-30875BC27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41317" name="Slide Number Placeholder 1">
            <a:extLst>
              <a:ext uri="{FF2B5EF4-FFF2-40B4-BE49-F238E27FC236}">
                <a16:creationId xmlns:a16="http://schemas.microsoft.com/office/drawing/2014/main" id="{73D3AF1D-198C-4B5C-A586-BF7E9C1D4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5CFB69-7AD9-4A60-B2B0-976496CA153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135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51861E-F227-4CFE-9635-4CA2AA623C1E}"/>
              </a:ext>
            </a:extLst>
          </p:cNvPr>
          <p:cNvSpPr txBox="1"/>
          <p:nvPr/>
        </p:nvSpPr>
        <p:spPr>
          <a:xfrm>
            <a:off x="381000" y="5105400"/>
            <a:ext cx="8382000" cy="14779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 addition to the usual side effects, what uniquely pediatric side effect makes chronic steroid use an unacceptable treatment option?</a:t>
            </a:r>
          </a:p>
          <a:p>
            <a:pPr eaLnBrk="1" hangingPunct="1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Growth retardation</a:t>
            </a:r>
          </a:p>
          <a:p>
            <a:pPr eaLnBrk="1" hangingPunct="1">
              <a:defRPr/>
            </a:pPr>
            <a:endParaRPr lang="en-US" sz="1500" i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What steroid-sparing agent is typically tried first?</a:t>
            </a:r>
          </a:p>
          <a:p>
            <a:pPr eaLnBrk="1" hangingPunct="1">
              <a:defRPr/>
            </a:pPr>
            <a:r>
              <a:rPr lang="en-US" sz="1500" b="1" dirty="0">
                <a:solidFill>
                  <a:srgbClr val="0000FF"/>
                </a:solidFill>
                <a:latin typeface="Arial" charset="0"/>
              </a:rPr>
              <a:t>Methotrexate</a:t>
            </a:r>
          </a:p>
        </p:txBody>
      </p:sp>
      <p:sp>
        <p:nvSpPr>
          <p:cNvPr id="141319" name="TextBox 2">
            <a:extLst>
              <a:ext uri="{FF2B5EF4-FFF2-40B4-BE49-F238E27FC236}">
                <a16:creationId xmlns:a16="http://schemas.microsoft.com/office/drawing/2014/main" id="{595A003A-F36D-4B45-B99A-29923698F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5535613"/>
            <a:ext cx="6823075" cy="11699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0000FF"/>
                </a:solidFill>
              </a:rPr>
              <a:t>If MTX fails to control the inflammation, what class of agent is usually tried next?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</a:rPr>
              <a:t>The biologics (</a:t>
            </a:r>
            <a:r>
              <a:rPr lang="en-US" altLang="en-US" sz="1400" dirty="0" err="1">
                <a:solidFill>
                  <a:srgbClr val="0000FF"/>
                </a:solidFill>
              </a:rPr>
              <a:t>ie</a:t>
            </a:r>
            <a:r>
              <a:rPr lang="en-US" altLang="en-US" sz="1400" dirty="0">
                <a:solidFill>
                  <a:srgbClr val="0000FF"/>
                </a:solidFill>
              </a:rPr>
              <a:t>, tumor necrosis factor inhibitors)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0000FF"/>
                </a:solidFill>
              </a:rPr>
              <a:t>What is the rare-but-feared side effect of biologics in children?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00"/>
                </a:solidFill>
              </a:rPr>
              <a:t>Lymphoma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>
            <a:extLst>
              <a:ext uri="{FF2B5EF4-FFF2-40B4-BE49-F238E27FC236}">
                <a16:creationId xmlns:a16="http://schemas.microsoft.com/office/drawing/2014/main" id="{3254B396-22AD-4EB0-9263-1AF0267C9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How is JIA uveitis treated?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The mainstay is topical steroids and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cycloplegics</a:t>
            </a: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US" altLang="en-US" sz="1600" b="1" dirty="0">
                <a:solidFill>
                  <a:srgbClr val="0000FF"/>
                </a:solidFill>
              </a:rPr>
              <a:t>pulse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00FF"/>
                </a:solidFill>
              </a:rPr>
              <a:t>systemic steroids may be needed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, as well as PO NSAIDs.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In severe cases immunosuppression is required.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Abolition of cell, but not necessarily flare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/>
              <a:t>When should cataract extraction be considered?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/>
              <a:t>should be given to performance of a PPV at the time of CE</a:t>
            </a:r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2CEF3AA5-44A3-4ED5-946C-59E126722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4412F493-5790-4386-B7F4-9BDD0AAE9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42341" name="Slide Number Placeholder 1">
            <a:extLst>
              <a:ext uri="{FF2B5EF4-FFF2-40B4-BE49-F238E27FC236}">
                <a16:creationId xmlns:a16="http://schemas.microsoft.com/office/drawing/2014/main" id="{F8DA4FF2-E820-4BA4-AD75-EF34028D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F68CB4-474F-407A-B6B1-C4CB302EFFB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136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68C3D4-F0DE-4B85-A696-8753303C80E8}"/>
              </a:ext>
            </a:extLst>
          </p:cNvPr>
          <p:cNvSpPr txBox="1"/>
          <p:nvPr/>
        </p:nvSpPr>
        <p:spPr>
          <a:xfrm>
            <a:off x="381000" y="5105400"/>
            <a:ext cx="8382000" cy="14779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 addition to the usual side effects, what uniquely pediatric side effect makes chronic steroid use an unacceptable treatment option?</a:t>
            </a:r>
          </a:p>
          <a:p>
            <a:pPr eaLnBrk="1" hangingPunct="1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Growth retardation</a:t>
            </a:r>
          </a:p>
          <a:p>
            <a:pPr eaLnBrk="1" hangingPunct="1">
              <a:defRPr/>
            </a:pPr>
            <a:endParaRPr lang="en-US" sz="1500" i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What steroid-sparing agent is typically tried first?</a:t>
            </a:r>
          </a:p>
          <a:p>
            <a:pPr eaLnBrk="1" hangingPunct="1">
              <a:defRPr/>
            </a:pPr>
            <a:r>
              <a:rPr lang="en-US" sz="1500" b="1" dirty="0">
                <a:solidFill>
                  <a:srgbClr val="0000FF"/>
                </a:solidFill>
                <a:latin typeface="Arial" charset="0"/>
              </a:rPr>
              <a:t>Methotrexate</a:t>
            </a:r>
          </a:p>
        </p:txBody>
      </p:sp>
      <p:sp>
        <p:nvSpPr>
          <p:cNvPr id="142343" name="TextBox 2">
            <a:extLst>
              <a:ext uri="{FF2B5EF4-FFF2-40B4-BE49-F238E27FC236}">
                <a16:creationId xmlns:a16="http://schemas.microsoft.com/office/drawing/2014/main" id="{78620AB1-3D14-4810-8B66-2BFE5ADC4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5535613"/>
            <a:ext cx="6823075" cy="11699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If MTX fails to control the inflammation, what class of agent is usually tried next?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The biologics (ie, tumor necrosis factor inhibitors)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What is the rare-but-feared side effect of biologics in children?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Lymphoma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E3EE53FD-8701-4B9A-8961-7DB6DF835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3D42BF5-F4B7-4FC9-8677-C1AAD4F83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43364" name="Text Box 4">
            <a:extLst>
              <a:ext uri="{FF2B5EF4-FFF2-40B4-BE49-F238E27FC236}">
                <a16:creationId xmlns:a16="http://schemas.microsoft.com/office/drawing/2014/main" id="{B981AFFE-AF95-4FF9-892D-E9964BA65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is JIA uveitis treated?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The mainstay is topical steroids and cycloplegics; pulse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systemic steroids may be needed, as well as PO NSAIDs.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 severe cases immunosuppression is required.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Abolition of cell, but not necessarily flare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When should cataract extraction be considered?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should be given to performance of a PPV at the time of CE</a:t>
            </a:r>
          </a:p>
        </p:txBody>
      </p:sp>
      <p:sp>
        <p:nvSpPr>
          <p:cNvPr id="143365" name="Slide Number Placeholder 1">
            <a:extLst>
              <a:ext uri="{FF2B5EF4-FFF2-40B4-BE49-F238E27FC236}">
                <a16:creationId xmlns:a16="http://schemas.microsoft.com/office/drawing/2014/main" id="{D2486785-B8CA-4DAF-89F9-C0613CC2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C91CCE-A113-4BA4-BD75-56B382C73B8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137</a:t>
            </a:fld>
            <a:endParaRPr lang="en-US" altLang="en-US" sz="100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CDAA1E6D-86B1-4875-917E-E86D40BAF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335F4451-1E84-4C4A-804E-DA8DB16D8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44388" name="Text Box 4">
            <a:extLst>
              <a:ext uri="{FF2B5EF4-FFF2-40B4-BE49-F238E27FC236}">
                <a16:creationId xmlns:a16="http://schemas.microsoft.com/office/drawing/2014/main" id="{CAA4E6F6-9A19-4F0B-A45E-FDE829052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is JIA uveitis treated?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The mainstay is topical steroids and cycloplegics; pulse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systemic steroids may be needed, as well as PO NSAIDs.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 severe cases immunosuppression is required.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Abolition of cell, but not necessarily flare</a:t>
            </a: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When should cataract extraction be considered?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should be given to performance of a PPV at the time of CE</a:t>
            </a:r>
          </a:p>
        </p:txBody>
      </p:sp>
      <p:sp>
        <p:nvSpPr>
          <p:cNvPr id="144389" name="Slide Number Placeholder 1">
            <a:extLst>
              <a:ext uri="{FF2B5EF4-FFF2-40B4-BE49-F238E27FC236}">
                <a16:creationId xmlns:a16="http://schemas.microsoft.com/office/drawing/2014/main" id="{3E2AACAA-79AA-483F-B94E-95D7836D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527162-8E7E-4025-9DDB-565A3B89FC9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138</a:t>
            </a:fld>
            <a:endParaRPr lang="en-US" altLang="en-US" sz="100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A0769212-E675-401A-A845-8E067689B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FA3E759C-AF34-47C0-BB92-8E96E39CD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45412" name="Text Box 4">
            <a:extLst>
              <a:ext uri="{FF2B5EF4-FFF2-40B4-BE49-F238E27FC236}">
                <a16:creationId xmlns:a16="http://schemas.microsoft.com/office/drawing/2014/main" id="{F1914B92-1D5B-4EC9-91A0-C494EAE48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is JIA uveitis treated?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The mainstay is topical steroids and cycloplegics; pulse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systemic steroids may be needed, as well as PO NSAIDs.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 severe cases immunosuppression is required.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Abolition of cell, but not necessarily flare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When should cataract extraction be considered?</a:t>
            </a:r>
            <a:endParaRPr lang="en-US" altLang="en-US" sz="1600" i="1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should be given to performance of a PPV at the time of CE</a:t>
            </a:r>
          </a:p>
        </p:txBody>
      </p:sp>
      <p:sp>
        <p:nvSpPr>
          <p:cNvPr id="145413" name="Slide Number Placeholder 1">
            <a:extLst>
              <a:ext uri="{FF2B5EF4-FFF2-40B4-BE49-F238E27FC236}">
                <a16:creationId xmlns:a16="http://schemas.microsoft.com/office/drawing/2014/main" id="{9E93D88C-73B8-468C-AB79-E26CFF9F1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1E42E1-882E-4D45-8DB4-BB23F34902B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139</a:t>
            </a:fld>
            <a:endParaRPr lang="en-US" alt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91935B2-1995-4C5F-865D-EA446AB98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1541B49F-3F54-4658-A8E0-0FE2C18A3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48E5CE28-DAE0-4ED9-9FC6-8E2320F99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61997948-1CE0-40D2-A4B0-801756018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EE9B2C0C-59C3-45D2-BF75-00F00EBC6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89284A5A-70BF-4843-BF01-569CB28AC0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895A2B3A-D839-45BC-BE3A-6AB62DB64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DA5AF63E-7177-470D-8854-95EEC616AB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E65BE5FA-03A4-4780-A145-7A5B31021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86DE7D55-C0D5-4A85-8E77-B84B55878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5375D7E5-335F-4901-A59C-3D36073B6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7F93C110-4E2F-4AF3-9F06-64A1F581E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>
            <a:extLst>
              <a:ext uri="{FF2B5EF4-FFF2-40B4-BE49-F238E27FC236}">
                <a16:creationId xmlns:a16="http://schemas.microsoft.com/office/drawing/2014/main" id="{C04667C8-9916-4FB7-840F-E5EF13D7D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>
            <a:extLst>
              <a:ext uri="{FF2B5EF4-FFF2-40B4-BE49-F238E27FC236}">
                <a16:creationId xmlns:a16="http://schemas.microsoft.com/office/drawing/2014/main" id="{B4EC8388-577A-4447-AE04-4F41460DD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>
            <a:extLst>
              <a:ext uri="{FF2B5EF4-FFF2-40B4-BE49-F238E27FC236}">
                <a16:creationId xmlns:a16="http://schemas.microsoft.com/office/drawing/2014/main" id="{7114F04A-E46E-49E6-9EAF-F4D5D1030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>
            <a:extLst>
              <a:ext uri="{FF2B5EF4-FFF2-40B4-BE49-F238E27FC236}">
                <a16:creationId xmlns:a16="http://schemas.microsoft.com/office/drawing/2014/main" id="{48ED928E-5B70-483F-9E1E-D70E956361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>
            <a:extLst>
              <a:ext uri="{FF2B5EF4-FFF2-40B4-BE49-F238E27FC236}">
                <a16:creationId xmlns:a16="http://schemas.microsoft.com/office/drawing/2014/main" id="{31D979F5-67A9-4414-88B1-C579C8AB4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>
            <a:extLst>
              <a:ext uri="{FF2B5EF4-FFF2-40B4-BE49-F238E27FC236}">
                <a16:creationId xmlns:a16="http://schemas.microsoft.com/office/drawing/2014/main" id="{87A35E24-0CEE-4C82-9F48-1409AE28A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Unilateral</a:t>
            </a:r>
          </a:p>
        </p:txBody>
      </p:sp>
      <p:sp>
        <p:nvSpPr>
          <p:cNvPr id="17428" name="Text Box 20">
            <a:extLst>
              <a:ext uri="{FF2B5EF4-FFF2-40B4-BE49-F238E27FC236}">
                <a16:creationId xmlns:a16="http://schemas.microsoft.com/office/drawing/2014/main" id="{81FAD478-6564-45D7-8CBB-20B15F649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17429" name="Slide Number Placeholder 1">
            <a:extLst>
              <a:ext uri="{FF2B5EF4-FFF2-40B4-BE49-F238E27FC236}">
                <a16:creationId xmlns:a16="http://schemas.microsoft.com/office/drawing/2014/main" id="{8334205E-C729-4589-8D10-FAF97A5D2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A7CBB4-193D-4F02-99DC-EE7B6C9FEF3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17430" name="TextBox 2">
            <a:extLst>
              <a:ext uri="{FF2B5EF4-FFF2-40B4-BE49-F238E27FC236}">
                <a16:creationId xmlns:a16="http://schemas.microsoft.com/office/drawing/2014/main" id="{2F3583EE-940A-4CB0-986F-4D9169013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33800"/>
            <a:ext cx="5260975" cy="13239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Is pediatric IU more likely to present uni- or bilaterally?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Bilaterally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What is the most common etiology of bilateral IU?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It is idiopathic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4DB79962-941A-4ED6-BB57-9F2252AF9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92486642-7186-4251-903D-0C38AB355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146436" name="Text Box 4">
            <a:extLst>
              <a:ext uri="{FF2B5EF4-FFF2-40B4-BE49-F238E27FC236}">
                <a16:creationId xmlns:a16="http://schemas.microsoft.com/office/drawing/2014/main" id="{7B1A949B-E9F4-4DC7-954A-C9CCF1B29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634038" cy="2519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is JIA uveitis treated?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The mainstay is topical steroids and cycloplegics; pulse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systemic steroids may be needed, as well as PO NSAIDs.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 severe cases immunosuppression is required.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With respect to exam findings, what is the goal of treatment?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Abolition of cell, but not necessarily flare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When should cataract extraction be considered?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Only after an extended period of quiescence; consideration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should be given to performance of a PPV at the time of CE</a:t>
            </a:r>
          </a:p>
        </p:txBody>
      </p:sp>
      <p:sp>
        <p:nvSpPr>
          <p:cNvPr id="146437" name="Slide Number Placeholder 1">
            <a:extLst>
              <a:ext uri="{FF2B5EF4-FFF2-40B4-BE49-F238E27FC236}">
                <a16:creationId xmlns:a16="http://schemas.microsoft.com/office/drawing/2014/main" id="{4BBF8221-6D27-4431-B97B-4B975A57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5D2C4C-C4D9-492B-A341-6900C8A5C86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140</a:t>
            </a:fld>
            <a:endParaRPr lang="en-US" altLang="en-US"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8013E6D-6183-4198-9370-0C8575866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27AD412D-316A-495B-BD73-95FEFBDE0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A0212525-A9A0-41B7-A583-F8F3F03DC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04D3B6E7-FE54-4DE8-9BBC-4736CFF49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CB593F46-7C43-431B-AB48-5A4975390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18439" name="Line 7">
            <a:extLst>
              <a:ext uri="{FF2B5EF4-FFF2-40B4-BE49-F238E27FC236}">
                <a16:creationId xmlns:a16="http://schemas.microsoft.com/office/drawing/2014/main" id="{F1A7C2E8-3760-47D0-BEEC-64BD396AEF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>
            <a:extLst>
              <a:ext uri="{FF2B5EF4-FFF2-40B4-BE49-F238E27FC236}">
                <a16:creationId xmlns:a16="http://schemas.microsoft.com/office/drawing/2014/main" id="{E0F238C1-9E7E-4184-975C-09E0113C90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>
            <a:extLst>
              <a:ext uri="{FF2B5EF4-FFF2-40B4-BE49-F238E27FC236}">
                <a16:creationId xmlns:a16="http://schemas.microsoft.com/office/drawing/2014/main" id="{0A7079E2-5205-44AF-9D31-0906A5FB5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5F781365-25E0-4E16-88BB-9E5CE6377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7EEDE141-CA49-4919-BB2E-E162034CF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A0D3EC7F-7AED-4EAD-A653-C9B061E27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18445" name="Line 13">
            <a:extLst>
              <a:ext uri="{FF2B5EF4-FFF2-40B4-BE49-F238E27FC236}">
                <a16:creationId xmlns:a16="http://schemas.microsoft.com/office/drawing/2014/main" id="{F8F5AE75-AB2D-4D13-A949-159D29F1A9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>
            <a:extLst>
              <a:ext uri="{FF2B5EF4-FFF2-40B4-BE49-F238E27FC236}">
                <a16:creationId xmlns:a16="http://schemas.microsoft.com/office/drawing/2014/main" id="{B760A050-999B-4D86-B779-A19F79091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>
            <a:extLst>
              <a:ext uri="{FF2B5EF4-FFF2-40B4-BE49-F238E27FC236}">
                <a16:creationId xmlns:a16="http://schemas.microsoft.com/office/drawing/2014/main" id="{DF198C4B-AF43-4D0D-998F-5DCFC3C81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>
            <a:extLst>
              <a:ext uri="{FF2B5EF4-FFF2-40B4-BE49-F238E27FC236}">
                <a16:creationId xmlns:a16="http://schemas.microsoft.com/office/drawing/2014/main" id="{038F893A-0FFF-4E79-8EF0-857BF1EDD1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>
            <a:extLst>
              <a:ext uri="{FF2B5EF4-FFF2-40B4-BE49-F238E27FC236}">
                <a16:creationId xmlns:a16="http://schemas.microsoft.com/office/drawing/2014/main" id="{F3C3799E-A1A6-4C3F-93B2-BD628E1507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8">
            <a:extLst>
              <a:ext uri="{FF2B5EF4-FFF2-40B4-BE49-F238E27FC236}">
                <a16:creationId xmlns:a16="http://schemas.microsoft.com/office/drawing/2014/main" id="{30438DC8-04EF-42A8-A6EC-D9B9FFFC38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Text Box 19">
            <a:extLst>
              <a:ext uri="{FF2B5EF4-FFF2-40B4-BE49-F238E27FC236}">
                <a16:creationId xmlns:a16="http://schemas.microsoft.com/office/drawing/2014/main" id="{A94AF828-B9F3-4AAE-8BEC-3C48F8EB2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18452" name="Text Box 20">
            <a:extLst>
              <a:ext uri="{FF2B5EF4-FFF2-40B4-BE49-F238E27FC236}">
                <a16:creationId xmlns:a16="http://schemas.microsoft.com/office/drawing/2014/main" id="{A7B1AA9F-A0CB-4549-ABA6-DAABEC01E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18453" name="Slide Number Placeholder 1">
            <a:extLst>
              <a:ext uri="{FF2B5EF4-FFF2-40B4-BE49-F238E27FC236}">
                <a16:creationId xmlns:a16="http://schemas.microsoft.com/office/drawing/2014/main" id="{E34B7BC9-4B44-4938-ABF2-49DD736C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6C9A55-2E8C-4865-8E2B-61E268CDF41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18454" name="TextBox 1">
            <a:extLst>
              <a:ext uri="{FF2B5EF4-FFF2-40B4-BE49-F238E27FC236}">
                <a16:creationId xmlns:a16="http://schemas.microsoft.com/office/drawing/2014/main" id="{30709DD8-208A-48C9-AA7F-CE476477E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450" y="3581400"/>
            <a:ext cx="6102350" cy="83026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Compared with IU in adults, is pediatric IU: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--more or less likely to present with decreased vision? </a:t>
            </a:r>
            <a:r>
              <a:rPr lang="en-US" altLang="en-US" sz="1600" b="1">
                <a:solidFill>
                  <a:srgbClr val="FFCCFF"/>
                </a:solidFill>
              </a:rPr>
              <a:t>More</a:t>
            </a:r>
            <a:r>
              <a:rPr lang="en-US" altLang="en-US" sz="1600">
                <a:solidFill>
                  <a:srgbClr val="FFCCFF"/>
                </a:solidFill>
              </a:rPr>
              <a:t> likely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FFCCFF"/>
                </a:solidFill>
              </a:rPr>
              <a:t>--more or less likely to develop vitreous hemorrhage?</a:t>
            </a:r>
            <a:r>
              <a:rPr lang="en-US" altLang="en-US" sz="1600">
                <a:solidFill>
                  <a:srgbClr val="FFCCFF"/>
                </a:solidFill>
              </a:rPr>
              <a:t> </a:t>
            </a:r>
            <a:r>
              <a:rPr lang="en-US" altLang="en-US" sz="1600" b="1">
                <a:solidFill>
                  <a:srgbClr val="FFCCFF"/>
                </a:solidFill>
              </a:rPr>
              <a:t>More</a:t>
            </a:r>
            <a:r>
              <a:rPr lang="en-US" altLang="en-US" sz="1600">
                <a:solidFill>
                  <a:srgbClr val="FFCCFF"/>
                </a:solidFill>
              </a:rPr>
              <a:t> likely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C6509E8-7BD8-4127-A51A-ADA1FE849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0C954A38-5AAB-4AAC-A2AF-5C98F62DA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7CD66C02-3324-4EEC-807E-FECB74506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52AB3DE6-11E8-4F64-B4BC-E2E269E8F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CDD11BE0-A38B-4370-8A1A-54CD47D3B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0843D84B-EC19-45B8-B242-30FDD90F16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1D81E8B4-0710-49C3-BC39-B28831753B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43BF6873-BD2B-4478-A76A-995407C023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A747D273-7749-455E-9588-60426043F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98AF448B-7820-4220-8244-8E0FC3452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E958B527-EFFA-445F-B8EF-29433EFC1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19469" name="Line 13">
            <a:extLst>
              <a:ext uri="{FF2B5EF4-FFF2-40B4-BE49-F238E27FC236}">
                <a16:creationId xmlns:a16="http://schemas.microsoft.com/office/drawing/2014/main" id="{DC50B00A-DE54-45FC-AA25-2E2F19DCEA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>
            <a:extLst>
              <a:ext uri="{FF2B5EF4-FFF2-40B4-BE49-F238E27FC236}">
                <a16:creationId xmlns:a16="http://schemas.microsoft.com/office/drawing/2014/main" id="{E582C4C9-DA83-45F6-88BC-6ED41B828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>
            <a:extLst>
              <a:ext uri="{FF2B5EF4-FFF2-40B4-BE49-F238E27FC236}">
                <a16:creationId xmlns:a16="http://schemas.microsoft.com/office/drawing/2014/main" id="{CA758BDF-3918-4E15-9EDD-E50C4C537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>
            <a:extLst>
              <a:ext uri="{FF2B5EF4-FFF2-40B4-BE49-F238E27FC236}">
                <a16:creationId xmlns:a16="http://schemas.microsoft.com/office/drawing/2014/main" id="{3215FF49-8943-48AC-9814-2A19C7ECA2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>
            <a:extLst>
              <a:ext uri="{FF2B5EF4-FFF2-40B4-BE49-F238E27FC236}">
                <a16:creationId xmlns:a16="http://schemas.microsoft.com/office/drawing/2014/main" id="{557288E6-2828-4D68-A965-EF3FD8A50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>
            <a:extLst>
              <a:ext uri="{FF2B5EF4-FFF2-40B4-BE49-F238E27FC236}">
                <a16:creationId xmlns:a16="http://schemas.microsoft.com/office/drawing/2014/main" id="{7290175A-A779-44F8-8956-52DCC62D0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Text Box 19">
            <a:extLst>
              <a:ext uri="{FF2B5EF4-FFF2-40B4-BE49-F238E27FC236}">
                <a16:creationId xmlns:a16="http://schemas.microsoft.com/office/drawing/2014/main" id="{75BA8523-1748-49EA-8318-85424A352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19476" name="Text Box 20">
            <a:extLst>
              <a:ext uri="{FF2B5EF4-FFF2-40B4-BE49-F238E27FC236}">
                <a16:creationId xmlns:a16="http://schemas.microsoft.com/office/drawing/2014/main" id="{B7177F61-F859-4B55-A5F8-80F7246AE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19477" name="Slide Number Placeholder 1">
            <a:extLst>
              <a:ext uri="{FF2B5EF4-FFF2-40B4-BE49-F238E27FC236}">
                <a16:creationId xmlns:a16="http://schemas.microsoft.com/office/drawing/2014/main" id="{15393BF4-C3F9-42C3-8442-305D3432D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6F7AA7-EE1F-429B-8455-715C652AAC6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19478" name="TextBox 1">
            <a:extLst>
              <a:ext uri="{FF2B5EF4-FFF2-40B4-BE49-F238E27FC236}">
                <a16:creationId xmlns:a16="http://schemas.microsoft.com/office/drawing/2014/main" id="{1DE083DC-141D-499C-B6A7-D6B49C0C8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450" y="3581400"/>
            <a:ext cx="6102350" cy="83026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Compared with IU in adults, is pediatric IU: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--more or less likely to present with decreased vision? </a:t>
            </a:r>
            <a:r>
              <a:rPr lang="en-US" altLang="en-US" sz="1600" b="1">
                <a:solidFill>
                  <a:srgbClr val="0000FF"/>
                </a:solidFill>
              </a:rPr>
              <a:t>More</a:t>
            </a:r>
            <a:r>
              <a:rPr lang="en-US" altLang="en-US" sz="1600">
                <a:solidFill>
                  <a:srgbClr val="0000FF"/>
                </a:solidFill>
              </a:rPr>
              <a:t> likely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FFCCFF"/>
                </a:solidFill>
              </a:rPr>
              <a:t>--more or less likely to develop vitreous hemorrhage?</a:t>
            </a:r>
            <a:r>
              <a:rPr lang="en-US" altLang="en-US" sz="1600">
                <a:solidFill>
                  <a:srgbClr val="FFCCFF"/>
                </a:solidFill>
              </a:rPr>
              <a:t> </a:t>
            </a:r>
            <a:r>
              <a:rPr lang="en-US" altLang="en-US" sz="1600" b="1">
                <a:solidFill>
                  <a:srgbClr val="FFCCFF"/>
                </a:solidFill>
              </a:rPr>
              <a:t>More</a:t>
            </a:r>
            <a:r>
              <a:rPr lang="en-US" altLang="en-US" sz="1600">
                <a:solidFill>
                  <a:srgbClr val="FFCCFF"/>
                </a:solidFill>
              </a:rPr>
              <a:t> likely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F2F00E5-200F-429C-BF75-F996DF5ED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BDA64F41-92FD-48ED-AEEC-70526D70F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3EA87BF5-4998-414E-B75C-85813E789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335FFE5E-D9D7-4F03-ABA0-851A59542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C5B5CBB0-8A68-4C7C-9EC1-E71559790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id="{42D40359-7594-491D-968A-8D0796B258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>
            <a:extLst>
              <a:ext uri="{FF2B5EF4-FFF2-40B4-BE49-F238E27FC236}">
                <a16:creationId xmlns:a16="http://schemas.microsoft.com/office/drawing/2014/main" id="{A1E190ED-457B-401E-9C48-202730B8A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>
            <a:extLst>
              <a:ext uri="{FF2B5EF4-FFF2-40B4-BE49-F238E27FC236}">
                <a16:creationId xmlns:a16="http://schemas.microsoft.com/office/drawing/2014/main" id="{CD67D0F6-1CA1-4661-9F40-B92DDB919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83B47261-EB7F-4EE0-BCB8-B7DDC1F6E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E790AAF4-E004-4878-8AD2-A932F29BC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5AF8563C-2C33-4B25-98A7-B2A7EC33B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20493" name="Line 13">
            <a:extLst>
              <a:ext uri="{FF2B5EF4-FFF2-40B4-BE49-F238E27FC236}">
                <a16:creationId xmlns:a16="http://schemas.microsoft.com/office/drawing/2014/main" id="{BA2A59F3-22DE-4542-8DAC-FF083A3AD0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>
            <a:extLst>
              <a:ext uri="{FF2B5EF4-FFF2-40B4-BE49-F238E27FC236}">
                <a16:creationId xmlns:a16="http://schemas.microsoft.com/office/drawing/2014/main" id="{9F320AAA-FE5C-4BBF-8808-BBB890B1E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id="{AC400F40-BDF3-4F57-BAC6-3CB84C60A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id="{87AF0A60-9983-488C-BF25-37D9F69C1B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>
            <a:extLst>
              <a:ext uri="{FF2B5EF4-FFF2-40B4-BE49-F238E27FC236}">
                <a16:creationId xmlns:a16="http://schemas.microsoft.com/office/drawing/2014/main" id="{7D57DF4E-8D77-4BDB-BF9B-FF372211E4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50A0D8AC-E4D2-4598-8EA5-C075C185FC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Text Box 19">
            <a:extLst>
              <a:ext uri="{FF2B5EF4-FFF2-40B4-BE49-F238E27FC236}">
                <a16:creationId xmlns:a16="http://schemas.microsoft.com/office/drawing/2014/main" id="{38BF2712-0BFD-4767-8BF4-23E4090EB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CB0A837E-7F7F-4910-8A12-99A649A37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20501" name="Slide Number Placeholder 1">
            <a:extLst>
              <a:ext uri="{FF2B5EF4-FFF2-40B4-BE49-F238E27FC236}">
                <a16:creationId xmlns:a16="http://schemas.microsoft.com/office/drawing/2014/main" id="{47CC080D-14B9-43E4-BCF2-94EE33EC6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922B39-E0D5-4930-8E46-9E0065F1AC2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20502" name="TextBox 1">
            <a:extLst>
              <a:ext uri="{FF2B5EF4-FFF2-40B4-BE49-F238E27FC236}">
                <a16:creationId xmlns:a16="http://schemas.microsoft.com/office/drawing/2014/main" id="{3CB88DDE-4F9A-4F7D-8AC9-FA6FA7B9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450" y="3581400"/>
            <a:ext cx="6102350" cy="83026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Compared with IU in adults, is pediatric IU: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--more or less likely to present with decreased vision? </a:t>
            </a:r>
            <a:r>
              <a:rPr lang="en-US" altLang="en-US" sz="1600" b="1">
                <a:solidFill>
                  <a:srgbClr val="0000FF"/>
                </a:solidFill>
              </a:rPr>
              <a:t>More</a:t>
            </a:r>
            <a:r>
              <a:rPr lang="en-US" altLang="en-US" sz="1600">
                <a:solidFill>
                  <a:srgbClr val="0000FF"/>
                </a:solidFill>
              </a:rPr>
              <a:t> likely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--more or less likely to develop vitreous hemorrhage?</a:t>
            </a:r>
            <a:r>
              <a:rPr lang="en-US" altLang="en-US" sz="1600">
                <a:solidFill>
                  <a:srgbClr val="0000FF"/>
                </a:solidFill>
              </a:rPr>
              <a:t> </a:t>
            </a:r>
            <a:r>
              <a:rPr lang="en-US" altLang="en-US" sz="1600" b="1">
                <a:solidFill>
                  <a:srgbClr val="FFCCFF"/>
                </a:solidFill>
              </a:rPr>
              <a:t>More</a:t>
            </a:r>
            <a:r>
              <a:rPr lang="en-US" altLang="en-US" sz="1600">
                <a:solidFill>
                  <a:srgbClr val="FFCCFF"/>
                </a:solidFill>
              </a:rPr>
              <a:t> likely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8C94BC6-0FD6-4764-8B70-F002764E2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D3CD9E97-2041-4FE2-B0A9-D9D5ECEA2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101037A2-512F-445E-80BB-F7AA5E8CD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AD077F77-AACD-4743-9E4B-628CE327A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D80E3AC1-10AD-47C9-82BB-B83F0AF85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C236B170-29A6-4A15-8A76-9C89809AA6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C054ABDC-257A-428F-B83C-E4C1FDAE3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10789080-37FE-4FEB-BB58-DFFE28A35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10">
            <a:extLst>
              <a:ext uri="{FF2B5EF4-FFF2-40B4-BE49-F238E27FC236}">
                <a16:creationId xmlns:a16="http://schemas.microsoft.com/office/drawing/2014/main" id="{70A33168-32F2-48BA-84A2-521820BC0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A25A122D-C2DD-44AF-8DA8-9C5FD15EB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7713FA31-2532-4B74-BE24-8CED399BA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21517" name="Line 13">
            <a:extLst>
              <a:ext uri="{FF2B5EF4-FFF2-40B4-BE49-F238E27FC236}">
                <a16:creationId xmlns:a16="http://schemas.microsoft.com/office/drawing/2014/main" id="{A8832EB8-3989-48BF-B0DE-14566FB6EC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>
            <a:extLst>
              <a:ext uri="{FF2B5EF4-FFF2-40B4-BE49-F238E27FC236}">
                <a16:creationId xmlns:a16="http://schemas.microsoft.com/office/drawing/2014/main" id="{2665EDEB-436F-4527-A5BE-B48422311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E68EF50A-BE3F-43E1-AC75-101B14D50E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>
            <a:extLst>
              <a:ext uri="{FF2B5EF4-FFF2-40B4-BE49-F238E27FC236}">
                <a16:creationId xmlns:a16="http://schemas.microsoft.com/office/drawing/2014/main" id="{947EB7C5-9FB3-4833-85FA-82AB4FDBA8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CCCDA432-B71E-41DA-B866-6EDA8F2AFD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8B4703A4-B76C-4EB6-884F-FE26742BCE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19">
            <a:extLst>
              <a:ext uri="{FF2B5EF4-FFF2-40B4-BE49-F238E27FC236}">
                <a16:creationId xmlns:a16="http://schemas.microsoft.com/office/drawing/2014/main" id="{B074F4D2-D99E-4FD3-B88C-F58A2B072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21524" name="Text Box 20">
            <a:extLst>
              <a:ext uri="{FF2B5EF4-FFF2-40B4-BE49-F238E27FC236}">
                <a16:creationId xmlns:a16="http://schemas.microsoft.com/office/drawing/2014/main" id="{57825BE2-A0C0-4F96-945E-549797774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21525" name="Slide Number Placeholder 1">
            <a:extLst>
              <a:ext uri="{FF2B5EF4-FFF2-40B4-BE49-F238E27FC236}">
                <a16:creationId xmlns:a16="http://schemas.microsoft.com/office/drawing/2014/main" id="{66314C3A-A105-46CD-8972-B73D134E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E85997-B437-441B-B54D-BDEDB6EBA1B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21526" name="TextBox 1">
            <a:extLst>
              <a:ext uri="{FF2B5EF4-FFF2-40B4-BE49-F238E27FC236}">
                <a16:creationId xmlns:a16="http://schemas.microsoft.com/office/drawing/2014/main" id="{966A936C-86F3-43A5-AE03-97DDA7AC6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450" y="3581400"/>
            <a:ext cx="6102350" cy="83026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Compared with IU in adults, is pediatric IU: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--more or less likely to present with decreased vision? </a:t>
            </a:r>
            <a:r>
              <a:rPr lang="en-US" altLang="en-US" sz="1600" b="1">
                <a:solidFill>
                  <a:srgbClr val="0000FF"/>
                </a:solidFill>
              </a:rPr>
              <a:t>More</a:t>
            </a:r>
            <a:r>
              <a:rPr lang="en-US" altLang="en-US" sz="1600">
                <a:solidFill>
                  <a:srgbClr val="0000FF"/>
                </a:solidFill>
              </a:rPr>
              <a:t> likely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--more or less likely to develop vitreous hemorrhage?</a:t>
            </a:r>
            <a:r>
              <a:rPr lang="en-US" altLang="en-US" sz="1600">
                <a:solidFill>
                  <a:srgbClr val="0000FF"/>
                </a:solidFill>
              </a:rPr>
              <a:t> </a:t>
            </a:r>
            <a:r>
              <a:rPr lang="en-US" altLang="en-US" sz="1600" b="1">
                <a:solidFill>
                  <a:srgbClr val="0000FF"/>
                </a:solidFill>
              </a:rPr>
              <a:t>More</a:t>
            </a:r>
            <a:r>
              <a:rPr lang="en-US" altLang="en-US" sz="1600">
                <a:solidFill>
                  <a:srgbClr val="0000FF"/>
                </a:solidFill>
              </a:rPr>
              <a:t> likely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0E5BE81-EEF5-4074-ABE5-85E9C179D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12820362-944B-4169-B56F-0470C8940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E2361220-60FF-4CDB-86AF-53761B502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CDCB1944-B79A-4EF6-B131-F7C40C058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E05B0606-6F1D-4151-9929-C376272A5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id="{410CA190-49BF-406B-AEB7-F0899B97F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338B4A8D-03C7-4898-8320-C5BD5306A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3DA6F979-4684-43D9-89BD-83E1AC2501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CB2229DB-F1DA-49F1-AD05-440CE1F31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404BFC09-3D93-4550-BE3E-8D84F3BC7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7ED682A6-D0D1-4A43-945D-ECA9E99A0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HLA-B27</a:t>
            </a:r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1C6E3E85-65B9-4B75-B929-910F203CB6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BAD924D3-5B40-4A3D-8668-9DBBBD4DE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467D7460-0777-4356-8441-3B7CFB9A1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D3134EC7-6323-4CEC-A67F-06F6699B9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>
            <a:extLst>
              <a:ext uri="{FF2B5EF4-FFF2-40B4-BE49-F238E27FC236}">
                <a16:creationId xmlns:a16="http://schemas.microsoft.com/office/drawing/2014/main" id="{84D0EFC3-5CDD-4E62-AFB6-1032AA4250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>
            <a:extLst>
              <a:ext uri="{FF2B5EF4-FFF2-40B4-BE49-F238E27FC236}">
                <a16:creationId xmlns:a16="http://schemas.microsoft.com/office/drawing/2014/main" id="{FBCCDC20-7878-4847-8B36-B0D57E878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Text Box 19">
            <a:extLst>
              <a:ext uri="{FF2B5EF4-FFF2-40B4-BE49-F238E27FC236}">
                <a16:creationId xmlns:a16="http://schemas.microsoft.com/office/drawing/2014/main" id="{8D063E17-53C4-43B4-8172-2A0958334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22548" name="Text Box 20">
            <a:extLst>
              <a:ext uri="{FF2B5EF4-FFF2-40B4-BE49-F238E27FC236}">
                <a16:creationId xmlns:a16="http://schemas.microsoft.com/office/drawing/2014/main" id="{FE87902C-7947-4980-90A6-C919C7A3F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22549" name="Line 25">
            <a:extLst>
              <a:ext uri="{FF2B5EF4-FFF2-40B4-BE49-F238E27FC236}">
                <a16:creationId xmlns:a16="http://schemas.microsoft.com/office/drawing/2014/main" id="{16BB5C05-515E-4D2F-B74A-B33BA673D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6">
            <a:extLst>
              <a:ext uri="{FF2B5EF4-FFF2-40B4-BE49-F238E27FC236}">
                <a16:creationId xmlns:a16="http://schemas.microsoft.com/office/drawing/2014/main" id="{F6456969-DB01-497D-AD93-68830C5EF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7">
            <a:extLst>
              <a:ext uri="{FF2B5EF4-FFF2-40B4-BE49-F238E27FC236}">
                <a16:creationId xmlns:a16="http://schemas.microsoft.com/office/drawing/2014/main" id="{A1C38337-81FF-4DC0-A868-A3BABF520B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8">
            <a:extLst>
              <a:ext uri="{FF2B5EF4-FFF2-40B4-BE49-F238E27FC236}">
                <a16:creationId xmlns:a16="http://schemas.microsoft.com/office/drawing/2014/main" id="{3285E530-973E-4D84-84F1-98402E4820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9">
            <a:extLst>
              <a:ext uri="{FF2B5EF4-FFF2-40B4-BE49-F238E27FC236}">
                <a16:creationId xmlns:a16="http://schemas.microsoft.com/office/drawing/2014/main" id="{6EAE71C2-1027-4F35-9F38-C36F50302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30">
            <a:extLst>
              <a:ext uri="{FF2B5EF4-FFF2-40B4-BE49-F238E27FC236}">
                <a16:creationId xmlns:a16="http://schemas.microsoft.com/office/drawing/2014/main" id="{CDF17431-9D94-4DD5-AAC3-54C83BBBB4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31">
            <a:extLst>
              <a:ext uri="{FF2B5EF4-FFF2-40B4-BE49-F238E27FC236}">
                <a16:creationId xmlns:a16="http://schemas.microsoft.com/office/drawing/2014/main" id="{618F568F-E065-43EC-A5E3-E8E3B75F2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32">
            <a:extLst>
              <a:ext uri="{FF2B5EF4-FFF2-40B4-BE49-F238E27FC236}">
                <a16:creationId xmlns:a16="http://schemas.microsoft.com/office/drawing/2014/main" id="{881A5415-5AF0-46B1-8F3D-19E6DE58FE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Slide Number Placeholder 1">
            <a:extLst>
              <a:ext uri="{FF2B5EF4-FFF2-40B4-BE49-F238E27FC236}">
                <a16:creationId xmlns:a16="http://schemas.microsoft.com/office/drawing/2014/main" id="{13421EB3-5804-4E38-8244-E70EDB6A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A5F209-DD86-4F22-87EE-39B0C06E4A4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5F4F416-32D3-444F-8203-4539DA146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9C176EB8-D3AD-407C-93B4-4E830D942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AB71DB98-33E9-4A54-BA3E-A199431DF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D3D6C4A4-D2C8-458C-A178-BE477069A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46395FA0-F721-402B-BB5F-225C1B98A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5127" name="Line 17">
            <a:extLst>
              <a:ext uri="{FF2B5EF4-FFF2-40B4-BE49-F238E27FC236}">
                <a16:creationId xmlns:a16="http://schemas.microsoft.com/office/drawing/2014/main" id="{9B42334E-4CE0-4F22-86E7-8A5B15127C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8">
            <a:extLst>
              <a:ext uri="{FF2B5EF4-FFF2-40B4-BE49-F238E27FC236}">
                <a16:creationId xmlns:a16="http://schemas.microsoft.com/office/drawing/2014/main" id="{2472D0CC-51F1-48F8-8193-584B47FF55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9">
            <a:extLst>
              <a:ext uri="{FF2B5EF4-FFF2-40B4-BE49-F238E27FC236}">
                <a16:creationId xmlns:a16="http://schemas.microsoft.com/office/drawing/2014/main" id="{4B71CB80-64F3-4F10-BF83-0A1ACB47C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Slide Number Placeholder 1">
            <a:extLst>
              <a:ext uri="{FF2B5EF4-FFF2-40B4-BE49-F238E27FC236}">
                <a16:creationId xmlns:a16="http://schemas.microsoft.com/office/drawing/2014/main" id="{20926A48-E179-44C9-A59A-CD051DDE3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311BBE-FB55-424F-BD65-A5581A31100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5131" name="TextBox 10">
            <a:extLst>
              <a:ext uri="{FF2B5EF4-FFF2-40B4-BE49-F238E27FC236}">
                <a16:creationId xmlns:a16="http://schemas.microsoft.com/office/drawing/2014/main" id="{D4DC466B-5220-40BC-8B49-C725156D6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763" y="1804988"/>
            <a:ext cx="2327275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FF0000"/>
                </a:solidFill>
              </a:rPr>
              <a:t>(A basic anatomic organization)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6B9529C-EA1C-4C0D-B1C5-D5B7317CF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46414CCA-5BDB-4F80-8521-209FAEA56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E661857F-9558-4528-9CF4-C0D14191D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4B9E489C-29F9-42FA-AAE9-FE44DA80F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4EA4682A-531D-41BE-B53D-69BD3154F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23559" name="Line 7">
            <a:extLst>
              <a:ext uri="{FF2B5EF4-FFF2-40B4-BE49-F238E27FC236}">
                <a16:creationId xmlns:a16="http://schemas.microsoft.com/office/drawing/2014/main" id="{3724368F-1C48-4377-9608-A44A5BA901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>
            <a:extLst>
              <a:ext uri="{FF2B5EF4-FFF2-40B4-BE49-F238E27FC236}">
                <a16:creationId xmlns:a16="http://schemas.microsoft.com/office/drawing/2014/main" id="{180EA0CD-3035-46D4-8AA0-276D44463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>
            <a:extLst>
              <a:ext uri="{FF2B5EF4-FFF2-40B4-BE49-F238E27FC236}">
                <a16:creationId xmlns:a16="http://schemas.microsoft.com/office/drawing/2014/main" id="{59314641-6F9D-4411-8001-49B257BDEA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3A570FC8-F10D-4DA8-A9C5-E797B6AE7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5BF8F7B6-2C95-4928-9BAA-957AB062A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3564" name="Text Box 12">
            <a:extLst>
              <a:ext uri="{FF2B5EF4-FFF2-40B4-BE49-F238E27FC236}">
                <a16:creationId xmlns:a16="http://schemas.microsoft.com/office/drawing/2014/main" id="{31118756-B68E-477B-B9E8-C20F054D1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HLA-B27</a:t>
            </a:r>
          </a:p>
        </p:txBody>
      </p:sp>
      <p:sp>
        <p:nvSpPr>
          <p:cNvPr id="23565" name="Line 13">
            <a:extLst>
              <a:ext uri="{FF2B5EF4-FFF2-40B4-BE49-F238E27FC236}">
                <a16:creationId xmlns:a16="http://schemas.microsoft.com/office/drawing/2014/main" id="{57A3CC50-62EB-4BED-AEEB-E0D117D4D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>
            <a:extLst>
              <a:ext uri="{FF2B5EF4-FFF2-40B4-BE49-F238E27FC236}">
                <a16:creationId xmlns:a16="http://schemas.microsoft.com/office/drawing/2014/main" id="{9377B706-7A51-4073-90F2-5A826BF117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>
            <a:extLst>
              <a:ext uri="{FF2B5EF4-FFF2-40B4-BE49-F238E27FC236}">
                <a16:creationId xmlns:a16="http://schemas.microsoft.com/office/drawing/2014/main" id="{0D04EF90-3EF4-48DC-AF23-64D64288A2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>
            <a:extLst>
              <a:ext uri="{FF2B5EF4-FFF2-40B4-BE49-F238E27FC236}">
                <a16:creationId xmlns:a16="http://schemas.microsoft.com/office/drawing/2014/main" id="{66146185-C6F3-40C7-B826-FE7B3C9018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>
            <a:extLst>
              <a:ext uri="{FF2B5EF4-FFF2-40B4-BE49-F238E27FC236}">
                <a16:creationId xmlns:a16="http://schemas.microsoft.com/office/drawing/2014/main" id="{BBE1909C-8023-495B-8EEE-4B914F6852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>
            <a:extLst>
              <a:ext uri="{FF2B5EF4-FFF2-40B4-BE49-F238E27FC236}">
                <a16:creationId xmlns:a16="http://schemas.microsoft.com/office/drawing/2014/main" id="{7915AAB2-19CE-4A9F-BEDA-FF15BF909A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Text Box 19">
            <a:extLst>
              <a:ext uri="{FF2B5EF4-FFF2-40B4-BE49-F238E27FC236}">
                <a16:creationId xmlns:a16="http://schemas.microsoft.com/office/drawing/2014/main" id="{12048717-DAFB-4BA6-A2CB-94ED922BF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23572" name="Text Box 20">
            <a:extLst>
              <a:ext uri="{FF2B5EF4-FFF2-40B4-BE49-F238E27FC236}">
                <a16:creationId xmlns:a16="http://schemas.microsoft.com/office/drawing/2014/main" id="{00EA8090-9BAD-44CF-9EC6-2E0A08DC1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23573" name="Text Box 21">
            <a:extLst>
              <a:ext uri="{FF2B5EF4-FFF2-40B4-BE49-F238E27FC236}">
                <a16:creationId xmlns:a16="http://schemas.microsoft.com/office/drawing/2014/main" id="{DD7DC888-D2B1-4B99-B878-C19BC35BE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3574" name="Text Box 22">
            <a:extLst>
              <a:ext uri="{FF2B5EF4-FFF2-40B4-BE49-F238E27FC236}">
                <a16:creationId xmlns:a16="http://schemas.microsoft.com/office/drawing/2014/main" id="{DD163C16-D49F-4597-9636-C75D768E1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23575" name="Text Box 23">
            <a:extLst>
              <a:ext uri="{FF2B5EF4-FFF2-40B4-BE49-F238E27FC236}">
                <a16:creationId xmlns:a16="http://schemas.microsoft.com/office/drawing/2014/main" id="{8934CAA0-EAEC-4003-A3E9-DD8429844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23576" name="Text Box 24">
            <a:extLst>
              <a:ext uri="{FF2B5EF4-FFF2-40B4-BE49-F238E27FC236}">
                <a16:creationId xmlns:a16="http://schemas.microsoft.com/office/drawing/2014/main" id="{44BDE5B4-9030-4607-A1AE-36C6C0155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3352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 </a:t>
            </a:r>
            <a:r>
              <a:rPr lang="en-US" altLang="en-US" sz="1800" i="1">
                <a:solidFill>
                  <a:srgbClr val="0000FF"/>
                </a:solidFill>
              </a:rPr>
              <a:t>(intraocular foreign body)</a:t>
            </a:r>
            <a:endParaRPr lang="en-US" altLang="en-US" sz="1800">
              <a:solidFill>
                <a:srgbClr val="0000FF"/>
              </a:solidFill>
            </a:endParaRPr>
          </a:p>
        </p:txBody>
      </p:sp>
      <p:sp>
        <p:nvSpPr>
          <p:cNvPr id="23577" name="Line 25">
            <a:extLst>
              <a:ext uri="{FF2B5EF4-FFF2-40B4-BE49-F238E27FC236}">
                <a16:creationId xmlns:a16="http://schemas.microsoft.com/office/drawing/2014/main" id="{D41A366F-5796-4B8A-AB0C-4B58FD3E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6">
            <a:extLst>
              <a:ext uri="{FF2B5EF4-FFF2-40B4-BE49-F238E27FC236}">
                <a16:creationId xmlns:a16="http://schemas.microsoft.com/office/drawing/2014/main" id="{015232E0-E703-4559-A283-288692A0E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7">
            <a:extLst>
              <a:ext uri="{FF2B5EF4-FFF2-40B4-BE49-F238E27FC236}">
                <a16:creationId xmlns:a16="http://schemas.microsoft.com/office/drawing/2014/main" id="{DBB3834E-8471-44F9-8051-8BBE147100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8">
            <a:extLst>
              <a:ext uri="{FF2B5EF4-FFF2-40B4-BE49-F238E27FC236}">
                <a16:creationId xmlns:a16="http://schemas.microsoft.com/office/drawing/2014/main" id="{32ECB5EA-17AE-4790-97BD-9CED76481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29">
            <a:extLst>
              <a:ext uri="{FF2B5EF4-FFF2-40B4-BE49-F238E27FC236}">
                <a16:creationId xmlns:a16="http://schemas.microsoft.com/office/drawing/2014/main" id="{B5E982D7-5CA6-468A-8613-9F4F66BA9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0">
            <a:extLst>
              <a:ext uri="{FF2B5EF4-FFF2-40B4-BE49-F238E27FC236}">
                <a16:creationId xmlns:a16="http://schemas.microsoft.com/office/drawing/2014/main" id="{7F69015F-9F66-49CA-B43C-CC16C397F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1">
            <a:extLst>
              <a:ext uri="{FF2B5EF4-FFF2-40B4-BE49-F238E27FC236}">
                <a16:creationId xmlns:a16="http://schemas.microsoft.com/office/drawing/2014/main" id="{9A9DD98C-739E-4EE4-9E46-76E87FABC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2">
            <a:extLst>
              <a:ext uri="{FF2B5EF4-FFF2-40B4-BE49-F238E27FC236}">
                <a16:creationId xmlns:a16="http://schemas.microsoft.com/office/drawing/2014/main" id="{A9C44EB7-DF5D-4EDD-AA26-53B32B96D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Slide Number Placeholder 1">
            <a:extLst>
              <a:ext uri="{FF2B5EF4-FFF2-40B4-BE49-F238E27FC236}">
                <a16:creationId xmlns:a16="http://schemas.microsoft.com/office/drawing/2014/main" id="{FB901B00-D3AF-4EB1-A819-7A7EDCB7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33DDFC-52EF-4435-8BA2-EB407941A6D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EC57AE4-CBEB-4978-8AF1-8B8C7016A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7FDE2A37-E4E1-4516-A0D4-C509B047F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C870F7C7-8EF3-4949-B2AE-B29490A27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69628623-7EA8-4748-A5F9-6E6B9DA42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79932EA6-8036-4CD8-B737-8181499B9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24583" name="Line 7">
            <a:extLst>
              <a:ext uri="{FF2B5EF4-FFF2-40B4-BE49-F238E27FC236}">
                <a16:creationId xmlns:a16="http://schemas.microsoft.com/office/drawing/2014/main" id="{735DCDEE-AFDC-42A5-BEB7-5A3D957BEA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>
            <a:extLst>
              <a:ext uri="{FF2B5EF4-FFF2-40B4-BE49-F238E27FC236}">
                <a16:creationId xmlns:a16="http://schemas.microsoft.com/office/drawing/2014/main" id="{1AFEABBE-7C0D-4168-BC8B-FB5FB9B509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>
            <a:extLst>
              <a:ext uri="{FF2B5EF4-FFF2-40B4-BE49-F238E27FC236}">
                <a16:creationId xmlns:a16="http://schemas.microsoft.com/office/drawing/2014/main" id="{10414D53-5B2D-448D-9DD8-A380A774B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E298D0BF-AFB0-419C-8062-B0A958457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14AC8CF0-3AB1-4F87-BEA1-BF1136D9E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4588" name="Text Box 12">
            <a:extLst>
              <a:ext uri="{FF2B5EF4-FFF2-40B4-BE49-F238E27FC236}">
                <a16:creationId xmlns:a16="http://schemas.microsoft.com/office/drawing/2014/main" id="{5D6660DB-820F-40BB-8F85-BD639A4A9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24589" name="Line 13">
            <a:extLst>
              <a:ext uri="{FF2B5EF4-FFF2-40B4-BE49-F238E27FC236}">
                <a16:creationId xmlns:a16="http://schemas.microsoft.com/office/drawing/2014/main" id="{576CAFF2-9B97-4289-8558-A62096A6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>
            <a:extLst>
              <a:ext uri="{FF2B5EF4-FFF2-40B4-BE49-F238E27FC236}">
                <a16:creationId xmlns:a16="http://schemas.microsoft.com/office/drawing/2014/main" id="{0FA9A070-C654-4878-90C5-A2FE401A0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>
            <a:extLst>
              <a:ext uri="{FF2B5EF4-FFF2-40B4-BE49-F238E27FC236}">
                <a16:creationId xmlns:a16="http://schemas.microsoft.com/office/drawing/2014/main" id="{196AE5D3-6606-4AA0-925F-431142AFBE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>
            <a:extLst>
              <a:ext uri="{FF2B5EF4-FFF2-40B4-BE49-F238E27FC236}">
                <a16:creationId xmlns:a16="http://schemas.microsoft.com/office/drawing/2014/main" id="{0CA22AD3-4E37-4BB8-AE22-B5F40E4D8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>
            <a:extLst>
              <a:ext uri="{FF2B5EF4-FFF2-40B4-BE49-F238E27FC236}">
                <a16:creationId xmlns:a16="http://schemas.microsoft.com/office/drawing/2014/main" id="{9FA49541-C53B-4DAB-8604-DCFBF3DC19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>
            <a:extLst>
              <a:ext uri="{FF2B5EF4-FFF2-40B4-BE49-F238E27FC236}">
                <a16:creationId xmlns:a16="http://schemas.microsoft.com/office/drawing/2014/main" id="{42EFB23C-8DE2-45C9-95EC-761A1A570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Text Box 19">
            <a:extLst>
              <a:ext uri="{FF2B5EF4-FFF2-40B4-BE49-F238E27FC236}">
                <a16:creationId xmlns:a16="http://schemas.microsoft.com/office/drawing/2014/main" id="{4C3972AD-7F72-4720-A52C-1DD90B62A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24596" name="Text Box 20">
            <a:extLst>
              <a:ext uri="{FF2B5EF4-FFF2-40B4-BE49-F238E27FC236}">
                <a16:creationId xmlns:a16="http://schemas.microsoft.com/office/drawing/2014/main" id="{CED30569-1239-4C37-8EFF-F224EF49D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24597" name="Text Box 21">
            <a:extLst>
              <a:ext uri="{FF2B5EF4-FFF2-40B4-BE49-F238E27FC236}">
                <a16:creationId xmlns:a16="http://schemas.microsoft.com/office/drawing/2014/main" id="{4702571F-5074-4381-9E1F-243E22118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4598" name="Text Box 22">
            <a:extLst>
              <a:ext uri="{FF2B5EF4-FFF2-40B4-BE49-F238E27FC236}">
                <a16:creationId xmlns:a16="http://schemas.microsoft.com/office/drawing/2014/main" id="{316D6FE5-A67E-4169-B15D-77A0E8BCA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24599" name="Text Box 23">
            <a:extLst>
              <a:ext uri="{FF2B5EF4-FFF2-40B4-BE49-F238E27FC236}">
                <a16:creationId xmlns:a16="http://schemas.microsoft.com/office/drawing/2014/main" id="{7385689B-1CA4-49A3-8A97-FDBBA601D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24600" name="Text Box 24">
            <a:extLst>
              <a:ext uri="{FF2B5EF4-FFF2-40B4-BE49-F238E27FC236}">
                <a16:creationId xmlns:a16="http://schemas.microsoft.com/office/drawing/2014/main" id="{912525CB-767D-405C-9058-355DD3EA9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24601" name="Line 25">
            <a:extLst>
              <a:ext uri="{FF2B5EF4-FFF2-40B4-BE49-F238E27FC236}">
                <a16:creationId xmlns:a16="http://schemas.microsoft.com/office/drawing/2014/main" id="{1C141330-A675-48E1-B9CF-864899DE6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Line 26">
            <a:extLst>
              <a:ext uri="{FF2B5EF4-FFF2-40B4-BE49-F238E27FC236}">
                <a16:creationId xmlns:a16="http://schemas.microsoft.com/office/drawing/2014/main" id="{B8A5B86E-5405-42E6-890D-D0E1755DD0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>
            <a:extLst>
              <a:ext uri="{FF2B5EF4-FFF2-40B4-BE49-F238E27FC236}">
                <a16:creationId xmlns:a16="http://schemas.microsoft.com/office/drawing/2014/main" id="{DC126521-2CC1-48A6-A2D4-7976E3E82D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>
            <a:extLst>
              <a:ext uri="{FF2B5EF4-FFF2-40B4-BE49-F238E27FC236}">
                <a16:creationId xmlns:a16="http://schemas.microsoft.com/office/drawing/2014/main" id="{726081F8-F59C-4F5F-BC89-3B67854106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29">
            <a:extLst>
              <a:ext uri="{FF2B5EF4-FFF2-40B4-BE49-F238E27FC236}">
                <a16:creationId xmlns:a16="http://schemas.microsoft.com/office/drawing/2014/main" id="{49090316-7C09-4954-B9C5-6DCA48F675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30">
            <a:extLst>
              <a:ext uri="{FF2B5EF4-FFF2-40B4-BE49-F238E27FC236}">
                <a16:creationId xmlns:a16="http://schemas.microsoft.com/office/drawing/2014/main" id="{F5535395-D67A-46F6-9B8D-5EB07E6AE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1">
            <a:extLst>
              <a:ext uri="{FF2B5EF4-FFF2-40B4-BE49-F238E27FC236}">
                <a16:creationId xmlns:a16="http://schemas.microsoft.com/office/drawing/2014/main" id="{E1453AEC-5A22-440B-96D7-CB71E7897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32">
            <a:extLst>
              <a:ext uri="{FF2B5EF4-FFF2-40B4-BE49-F238E27FC236}">
                <a16:creationId xmlns:a16="http://schemas.microsoft.com/office/drawing/2014/main" id="{A202CF37-FEAB-41A8-A598-C2EED6DEA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Text Box 33">
            <a:extLst>
              <a:ext uri="{FF2B5EF4-FFF2-40B4-BE49-F238E27FC236}">
                <a16:creationId xmlns:a16="http://schemas.microsoft.com/office/drawing/2014/main" id="{DEEF70F8-AC2A-403B-B599-355CC4A51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3962400"/>
            <a:ext cx="7607300" cy="14160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does pediatric sarcoid present?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66"/>
                </a:solidFill>
              </a:rPr>
              <a:t>In children over age 4 years, sarcoid presents in a manner similar to adult disease.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66"/>
                </a:solidFill>
              </a:rPr>
              <a:t>However, early-onset (&lt;4 years) sarcoid presents very differently—often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66"/>
                </a:solidFill>
              </a:rPr>
              <a:t>with a triad of </a:t>
            </a:r>
            <a:r>
              <a:rPr lang="en-US" altLang="en-US" sz="1600" b="1">
                <a:solidFill>
                  <a:srgbClr val="FFFF66"/>
                </a:solidFill>
              </a:rPr>
              <a:t>uveitis</a:t>
            </a:r>
            <a:r>
              <a:rPr lang="en-US" altLang="en-US" sz="1600">
                <a:solidFill>
                  <a:srgbClr val="FFFF66"/>
                </a:solidFill>
              </a:rPr>
              <a:t>, </a:t>
            </a:r>
            <a:r>
              <a:rPr lang="en-US" altLang="en-US" sz="1600" b="1">
                <a:solidFill>
                  <a:srgbClr val="FFFF66"/>
                </a:solidFill>
              </a:rPr>
              <a:t>arthritis</a:t>
            </a:r>
            <a:r>
              <a:rPr lang="en-US" altLang="en-US" sz="1600">
                <a:solidFill>
                  <a:srgbClr val="FFFF66"/>
                </a:solidFill>
              </a:rPr>
              <a:t> and </a:t>
            </a:r>
            <a:r>
              <a:rPr lang="en-US" altLang="en-US" sz="1600" b="1">
                <a:solidFill>
                  <a:srgbClr val="FFFF66"/>
                </a:solidFill>
              </a:rPr>
              <a:t>rash</a:t>
            </a:r>
            <a:r>
              <a:rPr lang="en-US" altLang="en-US" sz="1600">
                <a:solidFill>
                  <a:srgbClr val="FFFF66"/>
                </a:solidFill>
              </a:rPr>
              <a:t>. Uveitis is present in </a:t>
            </a:r>
            <a:r>
              <a:rPr lang="en-US" altLang="en-US" sz="1600" b="1">
                <a:solidFill>
                  <a:srgbClr val="FFFF66"/>
                </a:solidFill>
              </a:rPr>
              <a:t>90%</a:t>
            </a:r>
            <a:r>
              <a:rPr lang="en-US" altLang="en-US" sz="1600">
                <a:solidFill>
                  <a:srgbClr val="FFFF66"/>
                </a:solidFill>
              </a:rPr>
              <a:t> of early-onset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66"/>
                </a:solidFill>
              </a:rPr>
              <a:t>sarcoid cases, as compared to </a:t>
            </a:r>
            <a:r>
              <a:rPr lang="en-US" altLang="en-US" sz="1600" b="1">
                <a:solidFill>
                  <a:srgbClr val="FFFF66"/>
                </a:solidFill>
              </a:rPr>
              <a:t>25%</a:t>
            </a:r>
            <a:r>
              <a:rPr lang="en-US" altLang="en-US" sz="1600">
                <a:solidFill>
                  <a:srgbClr val="FFFF66"/>
                </a:solidFill>
              </a:rPr>
              <a:t> of later-onset cases. Early-onset sarcoid can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66"/>
                </a:solidFill>
              </a:rPr>
              <a:t>be difficult to differentiate from </a:t>
            </a:r>
            <a:r>
              <a:rPr lang="en-US" altLang="en-US" sz="1600" b="1">
                <a:solidFill>
                  <a:srgbClr val="FFFF66"/>
                </a:solidFill>
              </a:rPr>
              <a:t>JRA</a:t>
            </a:r>
            <a:r>
              <a:rPr lang="en-US" altLang="en-US" sz="1600">
                <a:solidFill>
                  <a:srgbClr val="FFFF66"/>
                </a:solidFill>
              </a:rPr>
              <a:t>.</a:t>
            </a:r>
          </a:p>
        </p:txBody>
      </p:sp>
      <p:sp>
        <p:nvSpPr>
          <p:cNvPr id="24610" name="Slide Number Placeholder 1">
            <a:extLst>
              <a:ext uri="{FF2B5EF4-FFF2-40B4-BE49-F238E27FC236}">
                <a16:creationId xmlns:a16="http://schemas.microsoft.com/office/drawing/2014/main" id="{95A9D85D-B978-47EE-A348-81FF3937C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8EBF3B-62C0-4C83-8227-223D1C776CE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C25F02F-0C84-42D5-ADC2-7535625CE6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3A278095-49EB-4A34-B5BE-FBEBD0440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F9609EFC-30F0-4879-98B8-908B374E7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37164B3B-9442-4B8D-A3C5-C5769F56A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2682A112-7230-4388-A7B1-ACE9549BF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25607" name="Line 7">
            <a:extLst>
              <a:ext uri="{FF2B5EF4-FFF2-40B4-BE49-F238E27FC236}">
                <a16:creationId xmlns:a16="http://schemas.microsoft.com/office/drawing/2014/main" id="{D448D43F-6978-4892-90E0-A19D7EC61B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>
            <a:extLst>
              <a:ext uri="{FF2B5EF4-FFF2-40B4-BE49-F238E27FC236}">
                <a16:creationId xmlns:a16="http://schemas.microsoft.com/office/drawing/2014/main" id="{41843EF2-C4A5-4EE4-91B3-D6B4475FF9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>
            <a:extLst>
              <a:ext uri="{FF2B5EF4-FFF2-40B4-BE49-F238E27FC236}">
                <a16:creationId xmlns:a16="http://schemas.microsoft.com/office/drawing/2014/main" id="{ACCC5A86-D100-4893-B76B-8C4B7507E7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>
            <a:extLst>
              <a:ext uri="{FF2B5EF4-FFF2-40B4-BE49-F238E27FC236}">
                <a16:creationId xmlns:a16="http://schemas.microsoft.com/office/drawing/2014/main" id="{A38F8B98-AC98-493F-854B-4E5EC0E9C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25611" name="Text Box 11">
            <a:extLst>
              <a:ext uri="{FF2B5EF4-FFF2-40B4-BE49-F238E27FC236}">
                <a16:creationId xmlns:a16="http://schemas.microsoft.com/office/drawing/2014/main" id="{E8F8D2DB-2D29-43B8-A32A-16EA4605F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5612" name="Text Box 12">
            <a:extLst>
              <a:ext uri="{FF2B5EF4-FFF2-40B4-BE49-F238E27FC236}">
                <a16:creationId xmlns:a16="http://schemas.microsoft.com/office/drawing/2014/main" id="{AEED3FA1-3B34-45E6-B6F1-DB3941C0E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25613" name="Line 13">
            <a:extLst>
              <a:ext uri="{FF2B5EF4-FFF2-40B4-BE49-F238E27FC236}">
                <a16:creationId xmlns:a16="http://schemas.microsoft.com/office/drawing/2014/main" id="{8C1920E8-51DA-4812-A095-47E2F6CF6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>
            <a:extLst>
              <a:ext uri="{FF2B5EF4-FFF2-40B4-BE49-F238E27FC236}">
                <a16:creationId xmlns:a16="http://schemas.microsoft.com/office/drawing/2014/main" id="{BB110F08-C9DE-4CDC-96A5-44D74A0F3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>
            <a:extLst>
              <a:ext uri="{FF2B5EF4-FFF2-40B4-BE49-F238E27FC236}">
                <a16:creationId xmlns:a16="http://schemas.microsoft.com/office/drawing/2014/main" id="{4D3203E6-2AA9-445F-B250-FD2273E38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>
            <a:extLst>
              <a:ext uri="{FF2B5EF4-FFF2-40B4-BE49-F238E27FC236}">
                <a16:creationId xmlns:a16="http://schemas.microsoft.com/office/drawing/2014/main" id="{D54A43B6-59B8-4BFF-BCA5-1C01D43DF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>
            <a:extLst>
              <a:ext uri="{FF2B5EF4-FFF2-40B4-BE49-F238E27FC236}">
                <a16:creationId xmlns:a16="http://schemas.microsoft.com/office/drawing/2014/main" id="{B93959A2-026F-4238-B34D-C0D5062D74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>
            <a:extLst>
              <a:ext uri="{FF2B5EF4-FFF2-40B4-BE49-F238E27FC236}">
                <a16:creationId xmlns:a16="http://schemas.microsoft.com/office/drawing/2014/main" id="{89259C22-D4A8-4FD2-B577-386DA2DE2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Text Box 19">
            <a:extLst>
              <a:ext uri="{FF2B5EF4-FFF2-40B4-BE49-F238E27FC236}">
                <a16:creationId xmlns:a16="http://schemas.microsoft.com/office/drawing/2014/main" id="{CDE28071-8E9E-484A-AB0F-60C8C4CEC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25620" name="Text Box 20">
            <a:extLst>
              <a:ext uri="{FF2B5EF4-FFF2-40B4-BE49-F238E27FC236}">
                <a16:creationId xmlns:a16="http://schemas.microsoft.com/office/drawing/2014/main" id="{C4D6B8A4-072B-403D-A7CE-8795EB004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25621" name="Text Box 21">
            <a:extLst>
              <a:ext uri="{FF2B5EF4-FFF2-40B4-BE49-F238E27FC236}">
                <a16:creationId xmlns:a16="http://schemas.microsoft.com/office/drawing/2014/main" id="{0F2E651F-5A88-4296-8938-BD139D9AE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5622" name="Text Box 22">
            <a:extLst>
              <a:ext uri="{FF2B5EF4-FFF2-40B4-BE49-F238E27FC236}">
                <a16:creationId xmlns:a16="http://schemas.microsoft.com/office/drawing/2014/main" id="{6E36787D-C8E0-409C-9FDD-8CD38A3B8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25623" name="Text Box 23">
            <a:extLst>
              <a:ext uri="{FF2B5EF4-FFF2-40B4-BE49-F238E27FC236}">
                <a16:creationId xmlns:a16="http://schemas.microsoft.com/office/drawing/2014/main" id="{BB89872E-4E6C-4486-8540-B5C156E16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25624" name="Text Box 24">
            <a:extLst>
              <a:ext uri="{FF2B5EF4-FFF2-40B4-BE49-F238E27FC236}">
                <a16:creationId xmlns:a16="http://schemas.microsoft.com/office/drawing/2014/main" id="{2AF919C7-29D4-484F-96D6-76A68A51D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25625" name="Line 25">
            <a:extLst>
              <a:ext uri="{FF2B5EF4-FFF2-40B4-BE49-F238E27FC236}">
                <a16:creationId xmlns:a16="http://schemas.microsoft.com/office/drawing/2014/main" id="{FF6ABDDB-278E-47B2-8BC5-20A035A19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6">
            <a:extLst>
              <a:ext uri="{FF2B5EF4-FFF2-40B4-BE49-F238E27FC236}">
                <a16:creationId xmlns:a16="http://schemas.microsoft.com/office/drawing/2014/main" id="{F97BB475-D870-4A91-B9E0-5F3EBD7414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7">
            <a:extLst>
              <a:ext uri="{FF2B5EF4-FFF2-40B4-BE49-F238E27FC236}">
                <a16:creationId xmlns:a16="http://schemas.microsoft.com/office/drawing/2014/main" id="{B5AFF8BB-184B-4FAF-B847-8FD9ED23B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8">
            <a:extLst>
              <a:ext uri="{FF2B5EF4-FFF2-40B4-BE49-F238E27FC236}">
                <a16:creationId xmlns:a16="http://schemas.microsoft.com/office/drawing/2014/main" id="{19AB14AA-F292-48A8-8D3F-D3FCBD6EE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9">
            <a:extLst>
              <a:ext uri="{FF2B5EF4-FFF2-40B4-BE49-F238E27FC236}">
                <a16:creationId xmlns:a16="http://schemas.microsoft.com/office/drawing/2014/main" id="{C6A534A4-FCF9-481D-AE7F-40632867B3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0">
            <a:extLst>
              <a:ext uri="{FF2B5EF4-FFF2-40B4-BE49-F238E27FC236}">
                <a16:creationId xmlns:a16="http://schemas.microsoft.com/office/drawing/2014/main" id="{177FD387-C801-42F5-B909-4B96FEBB75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1">
            <a:extLst>
              <a:ext uri="{FF2B5EF4-FFF2-40B4-BE49-F238E27FC236}">
                <a16:creationId xmlns:a16="http://schemas.microsoft.com/office/drawing/2014/main" id="{71B1A8D4-434E-457C-A787-86A3D64A5B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2">
            <a:extLst>
              <a:ext uri="{FF2B5EF4-FFF2-40B4-BE49-F238E27FC236}">
                <a16:creationId xmlns:a16="http://schemas.microsoft.com/office/drawing/2014/main" id="{2F41ED52-26D8-415F-8A4A-5413BCC06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Text Box 33">
            <a:extLst>
              <a:ext uri="{FF2B5EF4-FFF2-40B4-BE49-F238E27FC236}">
                <a16:creationId xmlns:a16="http://schemas.microsoft.com/office/drawing/2014/main" id="{02E81A51-3922-4D5B-A00E-BC5E753F1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3962400"/>
            <a:ext cx="7607300" cy="14160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does pediatric sarcoid present?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In children over age 4 years, sarcoid presents in a manner similar to adult disease.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However, early-onset (&lt;4 years) sarcoid presents very differently—often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with a triad of </a:t>
            </a:r>
            <a:r>
              <a:rPr lang="en-US" altLang="en-US" sz="1600" b="1">
                <a:solidFill>
                  <a:srgbClr val="0000FF"/>
                </a:solidFill>
              </a:rPr>
              <a:t>uveitis</a:t>
            </a:r>
            <a:r>
              <a:rPr lang="en-US" altLang="en-US" sz="1600">
                <a:solidFill>
                  <a:srgbClr val="0000FF"/>
                </a:solidFill>
              </a:rPr>
              <a:t>, </a:t>
            </a:r>
            <a:r>
              <a:rPr lang="en-US" altLang="en-US" sz="1600" b="1">
                <a:solidFill>
                  <a:srgbClr val="0000FF"/>
                </a:solidFill>
              </a:rPr>
              <a:t>arthritis</a:t>
            </a:r>
            <a:r>
              <a:rPr lang="en-US" altLang="en-US" sz="1600">
                <a:solidFill>
                  <a:srgbClr val="0000FF"/>
                </a:solidFill>
              </a:rPr>
              <a:t> and </a:t>
            </a:r>
            <a:r>
              <a:rPr lang="en-US" altLang="en-US" sz="1600" b="1">
                <a:solidFill>
                  <a:srgbClr val="0000FF"/>
                </a:solidFill>
              </a:rPr>
              <a:t>rash</a:t>
            </a:r>
            <a:r>
              <a:rPr lang="en-US" altLang="en-US" sz="1600">
                <a:solidFill>
                  <a:srgbClr val="0000FF"/>
                </a:solidFill>
              </a:rPr>
              <a:t>. </a:t>
            </a:r>
            <a:r>
              <a:rPr lang="en-US" altLang="en-US" sz="1600">
                <a:solidFill>
                  <a:srgbClr val="FFFF66"/>
                </a:solidFill>
              </a:rPr>
              <a:t>Uveitis is present in </a:t>
            </a:r>
            <a:r>
              <a:rPr lang="en-US" altLang="en-US" sz="1600" b="1">
                <a:solidFill>
                  <a:srgbClr val="FFFF66"/>
                </a:solidFill>
              </a:rPr>
              <a:t>90%</a:t>
            </a:r>
            <a:r>
              <a:rPr lang="en-US" altLang="en-US" sz="1600">
                <a:solidFill>
                  <a:srgbClr val="FFFF66"/>
                </a:solidFill>
              </a:rPr>
              <a:t> of early-onset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66"/>
                </a:solidFill>
              </a:rPr>
              <a:t>sarcoid cases, as compared to </a:t>
            </a:r>
            <a:r>
              <a:rPr lang="en-US" altLang="en-US" sz="1600" b="1">
                <a:solidFill>
                  <a:srgbClr val="FFFF66"/>
                </a:solidFill>
              </a:rPr>
              <a:t>25%</a:t>
            </a:r>
            <a:r>
              <a:rPr lang="en-US" altLang="en-US" sz="1600">
                <a:solidFill>
                  <a:srgbClr val="FFFF66"/>
                </a:solidFill>
              </a:rPr>
              <a:t> of later-onset cases. Early-onset sarcoid can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66"/>
                </a:solidFill>
              </a:rPr>
              <a:t>be difficult to differentiate from </a:t>
            </a:r>
            <a:r>
              <a:rPr lang="en-US" altLang="en-US" sz="1600" b="1">
                <a:solidFill>
                  <a:srgbClr val="FFFF66"/>
                </a:solidFill>
              </a:rPr>
              <a:t>JRA</a:t>
            </a:r>
            <a:r>
              <a:rPr lang="en-US" altLang="en-US" sz="1600">
                <a:solidFill>
                  <a:srgbClr val="FFFF66"/>
                </a:solidFill>
              </a:rPr>
              <a:t>.</a:t>
            </a:r>
          </a:p>
        </p:txBody>
      </p:sp>
      <p:sp>
        <p:nvSpPr>
          <p:cNvPr id="25634" name="Rectangle 34">
            <a:extLst>
              <a:ext uri="{FF2B5EF4-FFF2-40B4-BE49-F238E27FC236}">
                <a16:creationId xmlns:a16="http://schemas.microsoft.com/office/drawing/2014/main" id="{C4C8F37C-039F-43D1-9DC1-B756B6A2C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700588"/>
            <a:ext cx="2438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35" name="Slide Number Placeholder 1">
            <a:extLst>
              <a:ext uri="{FF2B5EF4-FFF2-40B4-BE49-F238E27FC236}">
                <a16:creationId xmlns:a16="http://schemas.microsoft.com/office/drawing/2014/main" id="{A8AB7AB3-E5AD-487F-91D4-1A7C9F63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DFA4B3-23A1-4898-A4EE-503473DC6BB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539CD3B-986C-4399-8DB0-686262E50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A43BF45D-0A7C-4338-AB75-A0D31CE81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51293EBD-EC81-4368-829E-E2EE42A31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0D6A5A37-0922-41F6-B570-8AC95E1B1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A1B8A325-F0D4-4282-A369-C93966623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3BB04A21-08D1-4CAE-891E-616FEC0242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BA499AEC-DBBC-4A9A-BC2B-686D21CEC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C5C666FB-9E54-4FCA-AC8C-7F9B0399B8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9B9152F2-EE02-4867-857E-CDA195DC6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13998D00-7EFA-407C-8A6D-97A21A2B6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61DC7C61-5085-4DBF-99CA-DFEED25C5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AB9F33DC-D49C-4565-A155-EAF210099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36A0877D-5987-4D5B-9951-57F4B4C26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>
            <a:extLst>
              <a:ext uri="{FF2B5EF4-FFF2-40B4-BE49-F238E27FC236}">
                <a16:creationId xmlns:a16="http://schemas.microsoft.com/office/drawing/2014/main" id="{4A05A154-8222-4E2F-BE4A-462D0253C7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>
            <a:extLst>
              <a:ext uri="{FF2B5EF4-FFF2-40B4-BE49-F238E27FC236}">
                <a16:creationId xmlns:a16="http://schemas.microsoft.com/office/drawing/2014/main" id="{6E674ECD-63E5-476C-A426-6192DC546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725443B8-B2F4-491C-BF2E-B663C409FF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59E09A7A-9C18-42A1-9726-BAEAA2E6E3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Text Box 19">
            <a:extLst>
              <a:ext uri="{FF2B5EF4-FFF2-40B4-BE49-F238E27FC236}">
                <a16:creationId xmlns:a16="http://schemas.microsoft.com/office/drawing/2014/main" id="{88AC7095-AF79-4B9C-B050-4A4D8BF9B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26644" name="Text Box 20">
            <a:extLst>
              <a:ext uri="{FF2B5EF4-FFF2-40B4-BE49-F238E27FC236}">
                <a16:creationId xmlns:a16="http://schemas.microsoft.com/office/drawing/2014/main" id="{AA2AECE6-BB7D-4493-86C1-E0D3AB006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26645" name="Text Box 21">
            <a:extLst>
              <a:ext uri="{FF2B5EF4-FFF2-40B4-BE49-F238E27FC236}">
                <a16:creationId xmlns:a16="http://schemas.microsoft.com/office/drawing/2014/main" id="{EFFDB8EF-D3E5-47E2-993E-728D86E50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6646" name="Text Box 22">
            <a:extLst>
              <a:ext uri="{FF2B5EF4-FFF2-40B4-BE49-F238E27FC236}">
                <a16:creationId xmlns:a16="http://schemas.microsoft.com/office/drawing/2014/main" id="{8BE0408A-A3A8-4E85-8851-988505832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26647" name="Text Box 23">
            <a:extLst>
              <a:ext uri="{FF2B5EF4-FFF2-40B4-BE49-F238E27FC236}">
                <a16:creationId xmlns:a16="http://schemas.microsoft.com/office/drawing/2014/main" id="{F98FFE79-3C23-46AE-8666-BF43B1A81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26648" name="Text Box 24">
            <a:extLst>
              <a:ext uri="{FF2B5EF4-FFF2-40B4-BE49-F238E27FC236}">
                <a16:creationId xmlns:a16="http://schemas.microsoft.com/office/drawing/2014/main" id="{13BE1F91-FFAF-4CBD-8516-83B159B3D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26649" name="Line 25">
            <a:extLst>
              <a:ext uri="{FF2B5EF4-FFF2-40B4-BE49-F238E27FC236}">
                <a16:creationId xmlns:a16="http://schemas.microsoft.com/office/drawing/2014/main" id="{429CD8B3-B55B-45CD-88B4-E6BC326715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26">
            <a:extLst>
              <a:ext uri="{FF2B5EF4-FFF2-40B4-BE49-F238E27FC236}">
                <a16:creationId xmlns:a16="http://schemas.microsoft.com/office/drawing/2014/main" id="{7D9A6856-40D1-4D0A-9598-857BBB414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7">
            <a:extLst>
              <a:ext uri="{FF2B5EF4-FFF2-40B4-BE49-F238E27FC236}">
                <a16:creationId xmlns:a16="http://schemas.microsoft.com/office/drawing/2014/main" id="{9223903A-C531-48A7-99CA-AC1AC1D993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>
            <a:extLst>
              <a:ext uri="{FF2B5EF4-FFF2-40B4-BE49-F238E27FC236}">
                <a16:creationId xmlns:a16="http://schemas.microsoft.com/office/drawing/2014/main" id="{7EBF7EA0-9489-4A40-BDF3-29F716381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>
            <a:extLst>
              <a:ext uri="{FF2B5EF4-FFF2-40B4-BE49-F238E27FC236}">
                <a16:creationId xmlns:a16="http://schemas.microsoft.com/office/drawing/2014/main" id="{BF4F0EB6-DAA8-44A9-ABF5-8E5183AF4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>
            <a:extLst>
              <a:ext uri="{FF2B5EF4-FFF2-40B4-BE49-F238E27FC236}">
                <a16:creationId xmlns:a16="http://schemas.microsoft.com/office/drawing/2014/main" id="{5C9CB18B-6F8B-4B1D-85B7-0ED3BBA5C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>
            <a:extLst>
              <a:ext uri="{FF2B5EF4-FFF2-40B4-BE49-F238E27FC236}">
                <a16:creationId xmlns:a16="http://schemas.microsoft.com/office/drawing/2014/main" id="{5723CCF0-C9AD-49C2-A7AE-3923B83F0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Line 32">
            <a:extLst>
              <a:ext uri="{FF2B5EF4-FFF2-40B4-BE49-F238E27FC236}">
                <a16:creationId xmlns:a16="http://schemas.microsoft.com/office/drawing/2014/main" id="{BB5D5EFE-BB0E-406B-9557-3CD78F37E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7" name="Text Box 33">
            <a:extLst>
              <a:ext uri="{FF2B5EF4-FFF2-40B4-BE49-F238E27FC236}">
                <a16:creationId xmlns:a16="http://schemas.microsoft.com/office/drawing/2014/main" id="{3FEA21FB-BB6C-4032-9F82-33AE6CDA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3962400"/>
            <a:ext cx="7607300" cy="14160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does pediatric sarcoid present?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In children over age 4 years, sarcoid presents in a manner similar to adult disease.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However, early-onset (&lt;4 years) sarcoid presents very differently—often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with a triad of </a:t>
            </a:r>
            <a:r>
              <a:rPr lang="en-US" altLang="en-US" sz="1600" b="1">
                <a:solidFill>
                  <a:srgbClr val="0000FF"/>
                </a:solidFill>
              </a:rPr>
              <a:t>uveitis</a:t>
            </a:r>
            <a:r>
              <a:rPr lang="en-US" altLang="en-US" sz="1600">
                <a:solidFill>
                  <a:srgbClr val="0000FF"/>
                </a:solidFill>
              </a:rPr>
              <a:t>, </a:t>
            </a:r>
            <a:r>
              <a:rPr lang="en-US" altLang="en-US" sz="1600" b="1">
                <a:solidFill>
                  <a:srgbClr val="0000FF"/>
                </a:solidFill>
              </a:rPr>
              <a:t>arthritis</a:t>
            </a:r>
            <a:r>
              <a:rPr lang="en-US" altLang="en-US" sz="1600">
                <a:solidFill>
                  <a:srgbClr val="0000FF"/>
                </a:solidFill>
              </a:rPr>
              <a:t> and </a:t>
            </a:r>
            <a:r>
              <a:rPr lang="en-US" altLang="en-US" sz="1600" b="1">
                <a:solidFill>
                  <a:srgbClr val="0000FF"/>
                </a:solidFill>
              </a:rPr>
              <a:t>rash</a:t>
            </a:r>
            <a:r>
              <a:rPr lang="en-US" altLang="en-US" sz="1600">
                <a:solidFill>
                  <a:srgbClr val="0000FF"/>
                </a:solidFill>
              </a:rPr>
              <a:t>. </a:t>
            </a:r>
            <a:r>
              <a:rPr lang="en-US" altLang="en-US" sz="1600">
                <a:solidFill>
                  <a:srgbClr val="FFFF66"/>
                </a:solidFill>
              </a:rPr>
              <a:t>Uveitis is present in </a:t>
            </a:r>
            <a:r>
              <a:rPr lang="en-US" altLang="en-US" sz="1600" b="1">
                <a:solidFill>
                  <a:srgbClr val="FFFF66"/>
                </a:solidFill>
              </a:rPr>
              <a:t>90%</a:t>
            </a:r>
            <a:r>
              <a:rPr lang="en-US" altLang="en-US" sz="1600">
                <a:solidFill>
                  <a:srgbClr val="FFFF66"/>
                </a:solidFill>
              </a:rPr>
              <a:t> of early-onset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66"/>
                </a:solidFill>
              </a:rPr>
              <a:t>sarcoid cases, as compared to </a:t>
            </a:r>
            <a:r>
              <a:rPr lang="en-US" altLang="en-US" sz="1600" b="1">
                <a:solidFill>
                  <a:srgbClr val="FFFF66"/>
                </a:solidFill>
              </a:rPr>
              <a:t>25%</a:t>
            </a:r>
            <a:r>
              <a:rPr lang="en-US" altLang="en-US" sz="1600">
                <a:solidFill>
                  <a:srgbClr val="FFFF66"/>
                </a:solidFill>
              </a:rPr>
              <a:t> of later-onset cases. Early-onset sarcoid can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66"/>
                </a:solidFill>
              </a:rPr>
              <a:t>be difficult to differentiate from </a:t>
            </a:r>
            <a:r>
              <a:rPr lang="en-US" altLang="en-US" sz="1600" b="1">
                <a:solidFill>
                  <a:srgbClr val="FFFF66"/>
                </a:solidFill>
              </a:rPr>
              <a:t>JRA</a:t>
            </a:r>
            <a:r>
              <a:rPr lang="en-US" altLang="en-US" sz="1600">
                <a:solidFill>
                  <a:srgbClr val="FFFF66"/>
                </a:solidFill>
              </a:rPr>
              <a:t>.</a:t>
            </a:r>
          </a:p>
        </p:txBody>
      </p:sp>
      <p:sp>
        <p:nvSpPr>
          <p:cNvPr id="26658" name="Slide Number Placeholder 1">
            <a:extLst>
              <a:ext uri="{FF2B5EF4-FFF2-40B4-BE49-F238E27FC236}">
                <a16:creationId xmlns:a16="http://schemas.microsoft.com/office/drawing/2014/main" id="{0B1AD8F7-14CD-46A7-8958-181A42707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7B7661-24AC-40E6-9053-55D80B97956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DF4EFF8-B9A8-48EA-81BD-B775A6B86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76354F82-94B8-465B-9925-26C7ECE51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BA738C41-AB61-4770-BBFE-8C24C103C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54D6C95A-E49B-4C2F-A790-11D8164FF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CBBF11A7-4541-4DE3-9024-3FAEF383C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27655" name="Line 7">
            <a:extLst>
              <a:ext uri="{FF2B5EF4-FFF2-40B4-BE49-F238E27FC236}">
                <a16:creationId xmlns:a16="http://schemas.microsoft.com/office/drawing/2014/main" id="{A690EF07-AC81-4007-874B-F78B45921C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>
            <a:extLst>
              <a:ext uri="{FF2B5EF4-FFF2-40B4-BE49-F238E27FC236}">
                <a16:creationId xmlns:a16="http://schemas.microsoft.com/office/drawing/2014/main" id="{8397901B-9BF2-4210-AD4D-D6492DDDC6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>
            <a:extLst>
              <a:ext uri="{FF2B5EF4-FFF2-40B4-BE49-F238E27FC236}">
                <a16:creationId xmlns:a16="http://schemas.microsoft.com/office/drawing/2014/main" id="{83D40BB3-D939-4AEC-B48B-09D5C8D14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DFEC5E59-2F63-4C96-A62B-BD4838CC0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B1ABF842-9458-4537-93BF-8226D64F8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78F3C7B6-A850-4ACE-A3C4-A0F5F9AF9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27661" name="Line 13">
            <a:extLst>
              <a:ext uri="{FF2B5EF4-FFF2-40B4-BE49-F238E27FC236}">
                <a16:creationId xmlns:a16="http://schemas.microsoft.com/office/drawing/2014/main" id="{EA4A8A0A-A9E1-409B-AD1E-F8471B68F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>
            <a:extLst>
              <a:ext uri="{FF2B5EF4-FFF2-40B4-BE49-F238E27FC236}">
                <a16:creationId xmlns:a16="http://schemas.microsoft.com/office/drawing/2014/main" id="{76AFB245-F12F-4095-BEFD-ABC0A7653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>
            <a:extLst>
              <a:ext uri="{FF2B5EF4-FFF2-40B4-BE49-F238E27FC236}">
                <a16:creationId xmlns:a16="http://schemas.microsoft.com/office/drawing/2014/main" id="{81510F16-5CE1-4865-9950-C23C785373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>
            <a:extLst>
              <a:ext uri="{FF2B5EF4-FFF2-40B4-BE49-F238E27FC236}">
                <a16:creationId xmlns:a16="http://schemas.microsoft.com/office/drawing/2014/main" id="{C199F575-FF82-4DF7-8449-4D291E3CBF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>
            <a:extLst>
              <a:ext uri="{FF2B5EF4-FFF2-40B4-BE49-F238E27FC236}">
                <a16:creationId xmlns:a16="http://schemas.microsoft.com/office/drawing/2014/main" id="{0FBC4BA3-ABE8-49B8-AD14-9DE23EC0C1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>
            <a:extLst>
              <a:ext uri="{FF2B5EF4-FFF2-40B4-BE49-F238E27FC236}">
                <a16:creationId xmlns:a16="http://schemas.microsoft.com/office/drawing/2014/main" id="{2CE9D757-E52D-4624-92DD-C4541477F1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Text Box 19">
            <a:extLst>
              <a:ext uri="{FF2B5EF4-FFF2-40B4-BE49-F238E27FC236}">
                <a16:creationId xmlns:a16="http://schemas.microsoft.com/office/drawing/2014/main" id="{F4576881-B20A-464C-BE1B-0ADAC2185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27668" name="Text Box 20">
            <a:extLst>
              <a:ext uri="{FF2B5EF4-FFF2-40B4-BE49-F238E27FC236}">
                <a16:creationId xmlns:a16="http://schemas.microsoft.com/office/drawing/2014/main" id="{44CFFB9C-2608-43E2-8C9B-092767929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27669" name="Text Box 21">
            <a:extLst>
              <a:ext uri="{FF2B5EF4-FFF2-40B4-BE49-F238E27FC236}">
                <a16:creationId xmlns:a16="http://schemas.microsoft.com/office/drawing/2014/main" id="{7C394CAE-7D7E-4C66-9EF6-51812222B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7670" name="Text Box 22">
            <a:extLst>
              <a:ext uri="{FF2B5EF4-FFF2-40B4-BE49-F238E27FC236}">
                <a16:creationId xmlns:a16="http://schemas.microsoft.com/office/drawing/2014/main" id="{663AA378-0B3E-4863-94C3-A1A3E72B4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27671" name="Text Box 23">
            <a:extLst>
              <a:ext uri="{FF2B5EF4-FFF2-40B4-BE49-F238E27FC236}">
                <a16:creationId xmlns:a16="http://schemas.microsoft.com/office/drawing/2014/main" id="{31621C82-DDB5-4BF4-8F6D-29F671D65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27672" name="Text Box 24">
            <a:extLst>
              <a:ext uri="{FF2B5EF4-FFF2-40B4-BE49-F238E27FC236}">
                <a16:creationId xmlns:a16="http://schemas.microsoft.com/office/drawing/2014/main" id="{DBF14612-42E5-4656-B59D-FCD0773DD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27673" name="Line 25">
            <a:extLst>
              <a:ext uri="{FF2B5EF4-FFF2-40B4-BE49-F238E27FC236}">
                <a16:creationId xmlns:a16="http://schemas.microsoft.com/office/drawing/2014/main" id="{CB2E115A-BE33-4AC7-B66D-8722E0C53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26">
            <a:extLst>
              <a:ext uri="{FF2B5EF4-FFF2-40B4-BE49-F238E27FC236}">
                <a16:creationId xmlns:a16="http://schemas.microsoft.com/office/drawing/2014/main" id="{E3F7DEF8-26CD-4D86-9A20-A250022B79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27">
            <a:extLst>
              <a:ext uri="{FF2B5EF4-FFF2-40B4-BE49-F238E27FC236}">
                <a16:creationId xmlns:a16="http://schemas.microsoft.com/office/drawing/2014/main" id="{668670EE-BFD6-4A91-B458-7F456B1A9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>
            <a:extLst>
              <a:ext uri="{FF2B5EF4-FFF2-40B4-BE49-F238E27FC236}">
                <a16:creationId xmlns:a16="http://schemas.microsoft.com/office/drawing/2014/main" id="{45926DE6-9C7A-4CEE-BDFB-CA7CE07A0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>
            <a:extLst>
              <a:ext uri="{FF2B5EF4-FFF2-40B4-BE49-F238E27FC236}">
                <a16:creationId xmlns:a16="http://schemas.microsoft.com/office/drawing/2014/main" id="{05781314-2CAF-43EB-93BB-2157C3E55A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30">
            <a:extLst>
              <a:ext uri="{FF2B5EF4-FFF2-40B4-BE49-F238E27FC236}">
                <a16:creationId xmlns:a16="http://schemas.microsoft.com/office/drawing/2014/main" id="{F7795C8A-184B-4CDF-A338-C09B83AD4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1">
            <a:extLst>
              <a:ext uri="{FF2B5EF4-FFF2-40B4-BE49-F238E27FC236}">
                <a16:creationId xmlns:a16="http://schemas.microsoft.com/office/drawing/2014/main" id="{76840AD6-A898-4D14-946F-7BB9BC464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2">
            <a:extLst>
              <a:ext uri="{FF2B5EF4-FFF2-40B4-BE49-F238E27FC236}">
                <a16:creationId xmlns:a16="http://schemas.microsoft.com/office/drawing/2014/main" id="{75C20B40-218A-46EE-A4B9-A5C7C4E2C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Text Box 33">
            <a:extLst>
              <a:ext uri="{FF2B5EF4-FFF2-40B4-BE49-F238E27FC236}">
                <a16:creationId xmlns:a16="http://schemas.microsoft.com/office/drawing/2014/main" id="{D6950DE4-B670-4CDF-8FEF-652A782FB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3962400"/>
            <a:ext cx="7607300" cy="14160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does pediatric sarcoid present?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In children over age 4 years, sarcoid presents in a manner similar to adult disease.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However, early-onset (&lt;4 years) sarcoid presents very differently—often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with a triad of </a:t>
            </a:r>
            <a:r>
              <a:rPr lang="en-US" altLang="en-US" sz="1600" b="1">
                <a:solidFill>
                  <a:srgbClr val="0000FF"/>
                </a:solidFill>
              </a:rPr>
              <a:t>uveitis</a:t>
            </a:r>
            <a:r>
              <a:rPr lang="en-US" altLang="en-US" sz="1600">
                <a:solidFill>
                  <a:srgbClr val="0000FF"/>
                </a:solidFill>
              </a:rPr>
              <a:t>, </a:t>
            </a:r>
            <a:r>
              <a:rPr lang="en-US" altLang="en-US" sz="1600" b="1">
                <a:solidFill>
                  <a:srgbClr val="0000FF"/>
                </a:solidFill>
              </a:rPr>
              <a:t>arthritis</a:t>
            </a:r>
            <a:r>
              <a:rPr lang="en-US" altLang="en-US" sz="1600">
                <a:solidFill>
                  <a:srgbClr val="0000FF"/>
                </a:solidFill>
              </a:rPr>
              <a:t> and </a:t>
            </a:r>
            <a:r>
              <a:rPr lang="en-US" altLang="en-US" sz="1600" b="1">
                <a:solidFill>
                  <a:srgbClr val="0000FF"/>
                </a:solidFill>
              </a:rPr>
              <a:t>rash</a:t>
            </a:r>
            <a:r>
              <a:rPr lang="en-US" altLang="en-US" sz="1600">
                <a:solidFill>
                  <a:srgbClr val="0000FF"/>
                </a:solidFill>
              </a:rPr>
              <a:t>. Uveitis is present in </a:t>
            </a:r>
            <a:r>
              <a:rPr lang="en-US" altLang="en-US" sz="1600" b="1">
                <a:solidFill>
                  <a:srgbClr val="0000FF"/>
                </a:solidFill>
              </a:rPr>
              <a:t>90%</a:t>
            </a:r>
            <a:r>
              <a:rPr lang="en-US" altLang="en-US" sz="1600">
                <a:solidFill>
                  <a:srgbClr val="0000FF"/>
                </a:solidFill>
              </a:rPr>
              <a:t> of early-onset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sarcoid cases, as compared to </a:t>
            </a:r>
            <a:r>
              <a:rPr lang="en-US" altLang="en-US" sz="1600" b="1">
                <a:solidFill>
                  <a:srgbClr val="0000FF"/>
                </a:solidFill>
              </a:rPr>
              <a:t>25%</a:t>
            </a:r>
            <a:r>
              <a:rPr lang="en-US" altLang="en-US" sz="1600">
                <a:solidFill>
                  <a:srgbClr val="0000FF"/>
                </a:solidFill>
              </a:rPr>
              <a:t> of later-onset cases. </a:t>
            </a:r>
            <a:r>
              <a:rPr lang="en-US" altLang="en-US" sz="1600">
                <a:solidFill>
                  <a:srgbClr val="FFFF66"/>
                </a:solidFill>
              </a:rPr>
              <a:t>Early-onset sarcoid can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66"/>
                </a:solidFill>
              </a:rPr>
              <a:t>be difficult to differentiate from </a:t>
            </a:r>
            <a:r>
              <a:rPr lang="en-US" altLang="en-US" sz="1600" b="1">
                <a:solidFill>
                  <a:srgbClr val="FFFF66"/>
                </a:solidFill>
              </a:rPr>
              <a:t>JRA</a:t>
            </a:r>
            <a:r>
              <a:rPr lang="en-US" altLang="en-US" sz="1600">
                <a:solidFill>
                  <a:srgbClr val="FFFF66"/>
                </a:solidFill>
              </a:rPr>
              <a:t>.</a:t>
            </a:r>
          </a:p>
        </p:txBody>
      </p:sp>
      <p:sp>
        <p:nvSpPr>
          <p:cNvPr id="27682" name="Rectangle 36">
            <a:extLst>
              <a:ext uri="{FF2B5EF4-FFF2-40B4-BE49-F238E27FC236}">
                <a16:creationId xmlns:a16="http://schemas.microsoft.com/office/drawing/2014/main" id="{B7B4151B-C44C-46FB-8FA0-A322B5562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52988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%</a:t>
            </a:r>
          </a:p>
        </p:txBody>
      </p:sp>
      <p:sp>
        <p:nvSpPr>
          <p:cNvPr id="27683" name="Rectangle 35">
            <a:extLst>
              <a:ext uri="{FF2B5EF4-FFF2-40B4-BE49-F238E27FC236}">
                <a16:creationId xmlns:a16="http://schemas.microsoft.com/office/drawing/2014/main" id="{CDF57409-9BA6-4FFC-AC8F-FA846E8AA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648200"/>
            <a:ext cx="381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%</a:t>
            </a:r>
          </a:p>
        </p:txBody>
      </p:sp>
      <p:sp>
        <p:nvSpPr>
          <p:cNvPr id="27684" name="Slide Number Placeholder 1">
            <a:extLst>
              <a:ext uri="{FF2B5EF4-FFF2-40B4-BE49-F238E27FC236}">
                <a16:creationId xmlns:a16="http://schemas.microsoft.com/office/drawing/2014/main" id="{112B38BD-345B-4379-93F3-1A6969888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0859C4-EC94-482B-8460-53F0B7BFEC0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2C1E62-684D-46B3-A520-0AE1B482F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FB28B757-A584-4EF4-B2BB-3DCF0748A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1342C744-7F7F-439B-9A59-A92AAA99A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24A2D0A6-9F18-4171-B0E8-BD30D124E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FEB1598C-9150-4A2D-9662-D77B7BFD8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28679" name="Line 7">
            <a:extLst>
              <a:ext uri="{FF2B5EF4-FFF2-40B4-BE49-F238E27FC236}">
                <a16:creationId xmlns:a16="http://schemas.microsoft.com/office/drawing/2014/main" id="{FF017D22-B72E-446B-998E-8F1E61894C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>
            <a:extLst>
              <a:ext uri="{FF2B5EF4-FFF2-40B4-BE49-F238E27FC236}">
                <a16:creationId xmlns:a16="http://schemas.microsoft.com/office/drawing/2014/main" id="{124F66CF-CE37-420E-B4C4-339DBFF28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>
            <a:extLst>
              <a:ext uri="{FF2B5EF4-FFF2-40B4-BE49-F238E27FC236}">
                <a16:creationId xmlns:a16="http://schemas.microsoft.com/office/drawing/2014/main" id="{16159D50-28BC-4B2C-8CE7-1AECC00CE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4C4F2478-03B8-4AD6-A3F9-881C3A72C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28683" name="Text Box 11">
            <a:extLst>
              <a:ext uri="{FF2B5EF4-FFF2-40B4-BE49-F238E27FC236}">
                <a16:creationId xmlns:a16="http://schemas.microsoft.com/office/drawing/2014/main" id="{C86AD670-97E4-47D9-B18B-7B17B621A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9E619BC9-2B33-4781-810B-AEC240309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28685" name="Line 13">
            <a:extLst>
              <a:ext uri="{FF2B5EF4-FFF2-40B4-BE49-F238E27FC236}">
                <a16:creationId xmlns:a16="http://schemas.microsoft.com/office/drawing/2014/main" id="{7CF133A9-EABC-4355-B574-80F380BB9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>
            <a:extLst>
              <a:ext uri="{FF2B5EF4-FFF2-40B4-BE49-F238E27FC236}">
                <a16:creationId xmlns:a16="http://schemas.microsoft.com/office/drawing/2014/main" id="{B0AA5170-CD30-4829-B8B7-B8DB30746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>
            <a:extLst>
              <a:ext uri="{FF2B5EF4-FFF2-40B4-BE49-F238E27FC236}">
                <a16:creationId xmlns:a16="http://schemas.microsoft.com/office/drawing/2014/main" id="{B9D09C59-697F-4A59-BDB9-92EEA2EA4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>
            <a:extLst>
              <a:ext uri="{FF2B5EF4-FFF2-40B4-BE49-F238E27FC236}">
                <a16:creationId xmlns:a16="http://schemas.microsoft.com/office/drawing/2014/main" id="{BCCBC745-E794-4982-A16B-A4E1795132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>
            <a:extLst>
              <a:ext uri="{FF2B5EF4-FFF2-40B4-BE49-F238E27FC236}">
                <a16:creationId xmlns:a16="http://schemas.microsoft.com/office/drawing/2014/main" id="{11A328DD-E6A9-4A83-80CE-1674002800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>
            <a:extLst>
              <a:ext uri="{FF2B5EF4-FFF2-40B4-BE49-F238E27FC236}">
                <a16:creationId xmlns:a16="http://schemas.microsoft.com/office/drawing/2014/main" id="{5A21434B-CB4D-46F6-888C-F09A47FF0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Text Box 19">
            <a:extLst>
              <a:ext uri="{FF2B5EF4-FFF2-40B4-BE49-F238E27FC236}">
                <a16:creationId xmlns:a16="http://schemas.microsoft.com/office/drawing/2014/main" id="{EA45B5BF-E4BE-40F6-A4AE-A3D7AA514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28692" name="Text Box 20">
            <a:extLst>
              <a:ext uri="{FF2B5EF4-FFF2-40B4-BE49-F238E27FC236}">
                <a16:creationId xmlns:a16="http://schemas.microsoft.com/office/drawing/2014/main" id="{172CF410-B380-4C66-87F5-B6A231644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28693" name="Text Box 21">
            <a:extLst>
              <a:ext uri="{FF2B5EF4-FFF2-40B4-BE49-F238E27FC236}">
                <a16:creationId xmlns:a16="http://schemas.microsoft.com/office/drawing/2014/main" id="{74F1DEC1-B679-4BFF-9065-AD53AB23E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8694" name="Text Box 22">
            <a:extLst>
              <a:ext uri="{FF2B5EF4-FFF2-40B4-BE49-F238E27FC236}">
                <a16:creationId xmlns:a16="http://schemas.microsoft.com/office/drawing/2014/main" id="{284F6B65-7041-4A27-A6A2-A6F52BFC2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28695" name="Text Box 23">
            <a:extLst>
              <a:ext uri="{FF2B5EF4-FFF2-40B4-BE49-F238E27FC236}">
                <a16:creationId xmlns:a16="http://schemas.microsoft.com/office/drawing/2014/main" id="{BC27F243-AEDB-415F-8EF5-ED43F2BFB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28696" name="Text Box 24">
            <a:extLst>
              <a:ext uri="{FF2B5EF4-FFF2-40B4-BE49-F238E27FC236}">
                <a16:creationId xmlns:a16="http://schemas.microsoft.com/office/drawing/2014/main" id="{85A1D137-67A0-43F0-AD53-D359A9DEA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28697" name="Line 25">
            <a:extLst>
              <a:ext uri="{FF2B5EF4-FFF2-40B4-BE49-F238E27FC236}">
                <a16:creationId xmlns:a16="http://schemas.microsoft.com/office/drawing/2014/main" id="{905ECF76-E76F-4BF0-83FA-43DEEC615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6">
            <a:extLst>
              <a:ext uri="{FF2B5EF4-FFF2-40B4-BE49-F238E27FC236}">
                <a16:creationId xmlns:a16="http://schemas.microsoft.com/office/drawing/2014/main" id="{6C3B0C94-14E1-4CD7-A91E-16A7E13F2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>
            <a:extLst>
              <a:ext uri="{FF2B5EF4-FFF2-40B4-BE49-F238E27FC236}">
                <a16:creationId xmlns:a16="http://schemas.microsoft.com/office/drawing/2014/main" id="{578E2A0C-EE4C-461B-9F0A-D555E39C17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>
            <a:extLst>
              <a:ext uri="{FF2B5EF4-FFF2-40B4-BE49-F238E27FC236}">
                <a16:creationId xmlns:a16="http://schemas.microsoft.com/office/drawing/2014/main" id="{DCFFF18B-D11A-4489-A5B7-362B0BCFE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9">
            <a:extLst>
              <a:ext uri="{FF2B5EF4-FFF2-40B4-BE49-F238E27FC236}">
                <a16:creationId xmlns:a16="http://schemas.microsoft.com/office/drawing/2014/main" id="{32F3F39D-E510-485D-9B57-EBBCDEE60A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>
            <a:extLst>
              <a:ext uri="{FF2B5EF4-FFF2-40B4-BE49-F238E27FC236}">
                <a16:creationId xmlns:a16="http://schemas.microsoft.com/office/drawing/2014/main" id="{34D3DA14-C020-4D12-91D5-203F5A149B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>
            <a:extLst>
              <a:ext uri="{FF2B5EF4-FFF2-40B4-BE49-F238E27FC236}">
                <a16:creationId xmlns:a16="http://schemas.microsoft.com/office/drawing/2014/main" id="{DB5ED90F-54E6-46A8-875E-B937979D6F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2">
            <a:extLst>
              <a:ext uri="{FF2B5EF4-FFF2-40B4-BE49-F238E27FC236}">
                <a16:creationId xmlns:a16="http://schemas.microsoft.com/office/drawing/2014/main" id="{0D37FFF9-0158-4980-B463-920053325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Text Box 33">
            <a:extLst>
              <a:ext uri="{FF2B5EF4-FFF2-40B4-BE49-F238E27FC236}">
                <a16:creationId xmlns:a16="http://schemas.microsoft.com/office/drawing/2014/main" id="{19C4AD60-C469-4995-B726-97DC1DC62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3962400"/>
            <a:ext cx="7607300" cy="14160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does pediatric sarcoid present?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In children over age 4 years, sarcoid presents in a manner similar to adult disease.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However, early-onset (&lt;4 years) sarcoid presents very differently—often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with a triad of </a:t>
            </a:r>
            <a:r>
              <a:rPr lang="en-US" altLang="en-US" sz="1600" b="1">
                <a:solidFill>
                  <a:srgbClr val="0000FF"/>
                </a:solidFill>
              </a:rPr>
              <a:t>uveitis</a:t>
            </a:r>
            <a:r>
              <a:rPr lang="en-US" altLang="en-US" sz="1600">
                <a:solidFill>
                  <a:srgbClr val="0000FF"/>
                </a:solidFill>
              </a:rPr>
              <a:t>, </a:t>
            </a:r>
            <a:r>
              <a:rPr lang="en-US" altLang="en-US" sz="1600" b="1">
                <a:solidFill>
                  <a:srgbClr val="0000FF"/>
                </a:solidFill>
              </a:rPr>
              <a:t>arthritis</a:t>
            </a:r>
            <a:r>
              <a:rPr lang="en-US" altLang="en-US" sz="1600">
                <a:solidFill>
                  <a:srgbClr val="0000FF"/>
                </a:solidFill>
              </a:rPr>
              <a:t> and </a:t>
            </a:r>
            <a:r>
              <a:rPr lang="en-US" altLang="en-US" sz="1600" b="1">
                <a:solidFill>
                  <a:srgbClr val="0000FF"/>
                </a:solidFill>
              </a:rPr>
              <a:t>rash</a:t>
            </a:r>
            <a:r>
              <a:rPr lang="en-US" altLang="en-US" sz="1600">
                <a:solidFill>
                  <a:srgbClr val="0000FF"/>
                </a:solidFill>
              </a:rPr>
              <a:t>. Uveitis is present in </a:t>
            </a:r>
            <a:r>
              <a:rPr lang="en-US" altLang="en-US" sz="1600" b="1">
                <a:solidFill>
                  <a:srgbClr val="0000FF"/>
                </a:solidFill>
              </a:rPr>
              <a:t>90%</a:t>
            </a:r>
            <a:r>
              <a:rPr lang="en-US" altLang="en-US" sz="1600">
                <a:solidFill>
                  <a:srgbClr val="0000FF"/>
                </a:solidFill>
              </a:rPr>
              <a:t> of early-onset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sarcoid cases, as compared to </a:t>
            </a:r>
            <a:r>
              <a:rPr lang="en-US" altLang="en-US" sz="1600" b="1">
                <a:solidFill>
                  <a:srgbClr val="0000FF"/>
                </a:solidFill>
              </a:rPr>
              <a:t>25%</a:t>
            </a:r>
            <a:r>
              <a:rPr lang="en-US" altLang="en-US" sz="1600">
                <a:solidFill>
                  <a:srgbClr val="0000FF"/>
                </a:solidFill>
              </a:rPr>
              <a:t> of later-onset cases. </a:t>
            </a:r>
            <a:r>
              <a:rPr lang="en-US" altLang="en-US" sz="1600">
                <a:solidFill>
                  <a:srgbClr val="FFFF66"/>
                </a:solidFill>
              </a:rPr>
              <a:t>Early-onset sarcoid can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66"/>
                </a:solidFill>
              </a:rPr>
              <a:t>be difficult to differentiate from </a:t>
            </a:r>
            <a:r>
              <a:rPr lang="en-US" altLang="en-US" sz="1600" b="1">
                <a:solidFill>
                  <a:srgbClr val="FFFF66"/>
                </a:solidFill>
              </a:rPr>
              <a:t>JRA</a:t>
            </a:r>
            <a:r>
              <a:rPr lang="en-US" altLang="en-US" sz="1600">
                <a:solidFill>
                  <a:srgbClr val="FFFF66"/>
                </a:solidFill>
              </a:rPr>
              <a:t>.</a:t>
            </a:r>
          </a:p>
        </p:txBody>
      </p:sp>
      <p:sp>
        <p:nvSpPr>
          <p:cNvPr id="28706" name="Slide Number Placeholder 1">
            <a:extLst>
              <a:ext uri="{FF2B5EF4-FFF2-40B4-BE49-F238E27FC236}">
                <a16:creationId xmlns:a16="http://schemas.microsoft.com/office/drawing/2014/main" id="{F3843AD3-F430-4491-91CD-DE1025CC0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90AF7F-368B-4329-9AB6-B147000C867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51F138A-ED42-4826-B7B5-3CA2D6270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6B70054B-3F00-42CA-B745-4A05B5E89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164DEF06-5E1B-4B30-963A-627033A6A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371C2B14-65E6-4A42-8CB8-85FD23E9F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A545A3B4-2D51-410D-8569-934D8339F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29703" name="Line 7">
            <a:extLst>
              <a:ext uri="{FF2B5EF4-FFF2-40B4-BE49-F238E27FC236}">
                <a16:creationId xmlns:a16="http://schemas.microsoft.com/office/drawing/2014/main" id="{A2D5545B-6B36-4DE6-8074-B893290784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>
            <a:extLst>
              <a:ext uri="{FF2B5EF4-FFF2-40B4-BE49-F238E27FC236}">
                <a16:creationId xmlns:a16="http://schemas.microsoft.com/office/drawing/2014/main" id="{12CDDBC5-AB92-479A-8BD9-8AD710AB2D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>
            <a:extLst>
              <a:ext uri="{FF2B5EF4-FFF2-40B4-BE49-F238E27FC236}">
                <a16:creationId xmlns:a16="http://schemas.microsoft.com/office/drawing/2014/main" id="{4C4F91DF-B564-4C5A-B0B9-DE05C399C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5E91139E-32D9-478A-9981-11B00211E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54E56C4C-F314-4321-B14C-4C2597C60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974136B8-E27F-4A35-A8CB-E0E912A16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29709" name="Line 13">
            <a:extLst>
              <a:ext uri="{FF2B5EF4-FFF2-40B4-BE49-F238E27FC236}">
                <a16:creationId xmlns:a16="http://schemas.microsoft.com/office/drawing/2014/main" id="{08858036-F6C9-40ED-B161-462AAE4C7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>
            <a:extLst>
              <a:ext uri="{FF2B5EF4-FFF2-40B4-BE49-F238E27FC236}">
                <a16:creationId xmlns:a16="http://schemas.microsoft.com/office/drawing/2014/main" id="{D3181040-6D1A-4C9B-A80A-5490C39D1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>
            <a:extLst>
              <a:ext uri="{FF2B5EF4-FFF2-40B4-BE49-F238E27FC236}">
                <a16:creationId xmlns:a16="http://schemas.microsoft.com/office/drawing/2014/main" id="{D95034E3-D8BF-48C8-BEB4-37CD633A6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>
            <a:extLst>
              <a:ext uri="{FF2B5EF4-FFF2-40B4-BE49-F238E27FC236}">
                <a16:creationId xmlns:a16="http://schemas.microsoft.com/office/drawing/2014/main" id="{B13AA1FC-FA9E-437C-AE69-4AE6BC3F4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>
            <a:extLst>
              <a:ext uri="{FF2B5EF4-FFF2-40B4-BE49-F238E27FC236}">
                <a16:creationId xmlns:a16="http://schemas.microsoft.com/office/drawing/2014/main" id="{025ADA7A-FD3F-4C3D-A7EC-0CA0058AE1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>
            <a:extLst>
              <a:ext uri="{FF2B5EF4-FFF2-40B4-BE49-F238E27FC236}">
                <a16:creationId xmlns:a16="http://schemas.microsoft.com/office/drawing/2014/main" id="{074110B7-5BF1-4121-B267-EF4112CC5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19">
            <a:extLst>
              <a:ext uri="{FF2B5EF4-FFF2-40B4-BE49-F238E27FC236}">
                <a16:creationId xmlns:a16="http://schemas.microsoft.com/office/drawing/2014/main" id="{C735A578-A093-43B6-9499-AC41CFC58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29716" name="Text Box 20">
            <a:extLst>
              <a:ext uri="{FF2B5EF4-FFF2-40B4-BE49-F238E27FC236}">
                <a16:creationId xmlns:a16="http://schemas.microsoft.com/office/drawing/2014/main" id="{861DE7EE-1236-4906-BF2A-535214F1F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41DA29FC-346C-4A45-9217-BEAA15832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29718" name="Text Box 22">
            <a:extLst>
              <a:ext uri="{FF2B5EF4-FFF2-40B4-BE49-F238E27FC236}">
                <a16:creationId xmlns:a16="http://schemas.microsoft.com/office/drawing/2014/main" id="{F5B7AA2B-D7F9-4B52-AF59-729AE47EF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29719" name="Text Box 23">
            <a:extLst>
              <a:ext uri="{FF2B5EF4-FFF2-40B4-BE49-F238E27FC236}">
                <a16:creationId xmlns:a16="http://schemas.microsoft.com/office/drawing/2014/main" id="{77F9E6C6-41A2-452F-873C-927DC6B88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29720" name="Text Box 24">
            <a:extLst>
              <a:ext uri="{FF2B5EF4-FFF2-40B4-BE49-F238E27FC236}">
                <a16:creationId xmlns:a16="http://schemas.microsoft.com/office/drawing/2014/main" id="{1FB89C96-9832-4545-BCB0-AB5DB5B4E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29721" name="Line 25">
            <a:extLst>
              <a:ext uri="{FF2B5EF4-FFF2-40B4-BE49-F238E27FC236}">
                <a16:creationId xmlns:a16="http://schemas.microsoft.com/office/drawing/2014/main" id="{C09A72E6-1BAD-4578-B4ED-47EF7A9D3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>
            <a:extLst>
              <a:ext uri="{FF2B5EF4-FFF2-40B4-BE49-F238E27FC236}">
                <a16:creationId xmlns:a16="http://schemas.microsoft.com/office/drawing/2014/main" id="{2A8C08C2-D53F-45FC-89D6-CCE6BF75D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>
            <a:extLst>
              <a:ext uri="{FF2B5EF4-FFF2-40B4-BE49-F238E27FC236}">
                <a16:creationId xmlns:a16="http://schemas.microsoft.com/office/drawing/2014/main" id="{96762F3D-C946-4CD4-83F8-67D6ADAA1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8">
            <a:extLst>
              <a:ext uri="{FF2B5EF4-FFF2-40B4-BE49-F238E27FC236}">
                <a16:creationId xmlns:a16="http://schemas.microsoft.com/office/drawing/2014/main" id="{97F2261E-8EEB-44B9-9576-B73AEDEA4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9">
            <a:extLst>
              <a:ext uri="{FF2B5EF4-FFF2-40B4-BE49-F238E27FC236}">
                <a16:creationId xmlns:a16="http://schemas.microsoft.com/office/drawing/2014/main" id="{170B1D44-DA1F-4EDE-88B1-59252EFE2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0">
            <a:extLst>
              <a:ext uri="{FF2B5EF4-FFF2-40B4-BE49-F238E27FC236}">
                <a16:creationId xmlns:a16="http://schemas.microsoft.com/office/drawing/2014/main" id="{8B82B43C-5802-4875-815E-5DD94AD537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1">
            <a:extLst>
              <a:ext uri="{FF2B5EF4-FFF2-40B4-BE49-F238E27FC236}">
                <a16:creationId xmlns:a16="http://schemas.microsoft.com/office/drawing/2014/main" id="{90996B27-A7EE-4FB2-809C-55E746C51B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2">
            <a:extLst>
              <a:ext uri="{FF2B5EF4-FFF2-40B4-BE49-F238E27FC236}">
                <a16:creationId xmlns:a16="http://schemas.microsoft.com/office/drawing/2014/main" id="{E9070817-E824-426C-959E-C7BDB9C41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Text Box 33">
            <a:extLst>
              <a:ext uri="{FF2B5EF4-FFF2-40B4-BE49-F238E27FC236}">
                <a16:creationId xmlns:a16="http://schemas.microsoft.com/office/drawing/2014/main" id="{D73ECA25-53A9-49E9-984A-3ACC47BDD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3962400"/>
            <a:ext cx="7607300" cy="14160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does pediatric sarcoid present?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In children over age 4 years, sarcoid presents in a manner similar to adult disease.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However, early-onset (&lt;4 years) sarcoid presents very differently—often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with a triad of </a:t>
            </a:r>
            <a:r>
              <a:rPr lang="en-US" altLang="en-US" sz="1600" b="1">
                <a:solidFill>
                  <a:srgbClr val="0000FF"/>
                </a:solidFill>
              </a:rPr>
              <a:t>uveitis</a:t>
            </a:r>
            <a:r>
              <a:rPr lang="en-US" altLang="en-US" sz="1600">
                <a:solidFill>
                  <a:srgbClr val="0000FF"/>
                </a:solidFill>
              </a:rPr>
              <a:t>, </a:t>
            </a:r>
            <a:r>
              <a:rPr lang="en-US" altLang="en-US" sz="1600" b="1">
                <a:solidFill>
                  <a:srgbClr val="0000FF"/>
                </a:solidFill>
              </a:rPr>
              <a:t>arthritis</a:t>
            </a:r>
            <a:r>
              <a:rPr lang="en-US" altLang="en-US" sz="1600">
                <a:solidFill>
                  <a:srgbClr val="0000FF"/>
                </a:solidFill>
              </a:rPr>
              <a:t> and </a:t>
            </a:r>
            <a:r>
              <a:rPr lang="en-US" altLang="en-US" sz="1600" b="1">
                <a:solidFill>
                  <a:srgbClr val="0000FF"/>
                </a:solidFill>
              </a:rPr>
              <a:t>rash</a:t>
            </a:r>
            <a:r>
              <a:rPr lang="en-US" altLang="en-US" sz="1600">
                <a:solidFill>
                  <a:srgbClr val="0000FF"/>
                </a:solidFill>
              </a:rPr>
              <a:t>. Uveitis is present in </a:t>
            </a:r>
            <a:r>
              <a:rPr lang="en-US" altLang="en-US" sz="1600" b="1">
                <a:solidFill>
                  <a:srgbClr val="0000FF"/>
                </a:solidFill>
              </a:rPr>
              <a:t>90%</a:t>
            </a:r>
            <a:r>
              <a:rPr lang="en-US" altLang="en-US" sz="1600">
                <a:solidFill>
                  <a:srgbClr val="0000FF"/>
                </a:solidFill>
              </a:rPr>
              <a:t> of early-onset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sarcoid cases, as compared to </a:t>
            </a:r>
            <a:r>
              <a:rPr lang="en-US" altLang="en-US" sz="1600" b="1">
                <a:solidFill>
                  <a:srgbClr val="0000FF"/>
                </a:solidFill>
              </a:rPr>
              <a:t>25%</a:t>
            </a:r>
            <a:r>
              <a:rPr lang="en-US" altLang="en-US" sz="1600">
                <a:solidFill>
                  <a:srgbClr val="0000FF"/>
                </a:solidFill>
              </a:rPr>
              <a:t> of later-onset cases. Early-onset sarcoid can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be difficult to differentiate from </a:t>
            </a:r>
            <a:r>
              <a:rPr lang="en-US" altLang="en-US" sz="1600" b="1">
                <a:solidFill>
                  <a:srgbClr val="0000FF"/>
                </a:solidFill>
              </a:rPr>
              <a:t>JRA</a:t>
            </a:r>
            <a:r>
              <a:rPr lang="en-US" altLang="en-US" sz="16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9730" name="Rectangle 37">
            <a:extLst>
              <a:ext uri="{FF2B5EF4-FFF2-40B4-BE49-F238E27FC236}">
                <a16:creationId xmlns:a16="http://schemas.microsoft.com/office/drawing/2014/main" id="{B7684E4C-0A94-400A-A213-B67B90108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81588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dz (abb.)</a:t>
            </a:r>
          </a:p>
        </p:txBody>
      </p:sp>
      <p:sp>
        <p:nvSpPr>
          <p:cNvPr id="29731" name="Slide Number Placeholder 1">
            <a:extLst>
              <a:ext uri="{FF2B5EF4-FFF2-40B4-BE49-F238E27FC236}">
                <a16:creationId xmlns:a16="http://schemas.microsoft.com/office/drawing/2014/main" id="{BEED3120-0DE8-42A2-912E-988C57720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FFB662-BE0E-487B-B2CD-4D9F6882CCB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5C2D6D7-B9B7-4623-AE3A-D28408B55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6FA0C73D-2A21-4D52-A0CA-AE5ADB108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E1857EF6-5916-4A24-9073-0FB8602B0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0F8D5842-AEC5-45D1-92B8-D135745C9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34DA685F-2B02-42B4-9744-9E9B981A7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AF8F59D6-4F68-4A16-8063-C3625F9F5D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D5123DF4-756D-48CE-A502-730002B497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>
            <a:extLst>
              <a:ext uri="{FF2B5EF4-FFF2-40B4-BE49-F238E27FC236}">
                <a16:creationId xmlns:a16="http://schemas.microsoft.com/office/drawing/2014/main" id="{31674F25-252A-42CB-BFB9-2658528CD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07825AE2-C3D8-4891-962F-41511CA26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461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30731" name="Text Box 11">
            <a:extLst>
              <a:ext uri="{FF2B5EF4-FFF2-40B4-BE49-F238E27FC236}">
                <a16:creationId xmlns:a16="http://schemas.microsoft.com/office/drawing/2014/main" id="{52D1D26C-4D30-4FA6-B993-FCBA2C75B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0732" name="Text Box 12">
            <a:extLst>
              <a:ext uri="{FF2B5EF4-FFF2-40B4-BE49-F238E27FC236}">
                <a16:creationId xmlns:a16="http://schemas.microsoft.com/office/drawing/2014/main" id="{8BE330BE-07A0-44A0-9088-48643A560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30733" name="Line 13">
            <a:extLst>
              <a:ext uri="{FF2B5EF4-FFF2-40B4-BE49-F238E27FC236}">
                <a16:creationId xmlns:a16="http://schemas.microsoft.com/office/drawing/2014/main" id="{914385C4-DD97-4029-BB53-218F8E466A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>
            <a:extLst>
              <a:ext uri="{FF2B5EF4-FFF2-40B4-BE49-F238E27FC236}">
                <a16:creationId xmlns:a16="http://schemas.microsoft.com/office/drawing/2014/main" id="{D764CC72-9D44-4185-9E92-E6F4DE6F3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>
            <a:extLst>
              <a:ext uri="{FF2B5EF4-FFF2-40B4-BE49-F238E27FC236}">
                <a16:creationId xmlns:a16="http://schemas.microsoft.com/office/drawing/2014/main" id="{55258E58-7C6D-4D3B-8F56-27CDDD7BC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>
            <a:extLst>
              <a:ext uri="{FF2B5EF4-FFF2-40B4-BE49-F238E27FC236}">
                <a16:creationId xmlns:a16="http://schemas.microsoft.com/office/drawing/2014/main" id="{FD6E06ED-C46F-4AA5-B843-BEB9001CBA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>
            <a:extLst>
              <a:ext uri="{FF2B5EF4-FFF2-40B4-BE49-F238E27FC236}">
                <a16:creationId xmlns:a16="http://schemas.microsoft.com/office/drawing/2014/main" id="{50ADAA90-83B8-4915-83C7-977118E3F7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>
            <a:extLst>
              <a:ext uri="{FF2B5EF4-FFF2-40B4-BE49-F238E27FC236}">
                <a16:creationId xmlns:a16="http://schemas.microsoft.com/office/drawing/2014/main" id="{A5BEE782-FBD5-4207-BC2B-0FCD44238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Text Box 19">
            <a:extLst>
              <a:ext uri="{FF2B5EF4-FFF2-40B4-BE49-F238E27FC236}">
                <a16:creationId xmlns:a16="http://schemas.microsoft.com/office/drawing/2014/main" id="{87D3B56B-0C3B-47EC-9D25-1D5FF0895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30740" name="Text Box 20">
            <a:extLst>
              <a:ext uri="{FF2B5EF4-FFF2-40B4-BE49-F238E27FC236}">
                <a16:creationId xmlns:a16="http://schemas.microsoft.com/office/drawing/2014/main" id="{59074586-B3A4-4F68-99D9-892171220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30741" name="Text Box 21">
            <a:extLst>
              <a:ext uri="{FF2B5EF4-FFF2-40B4-BE49-F238E27FC236}">
                <a16:creationId xmlns:a16="http://schemas.microsoft.com/office/drawing/2014/main" id="{85B7C3F1-ED50-4410-82C3-5E4120E96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0742" name="Text Box 22">
            <a:extLst>
              <a:ext uri="{FF2B5EF4-FFF2-40B4-BE49-F238E27FC236}">
                <a16:creationId xmlns:a16="http://schemas.microsoft.com/office/drawing/2014/main" id="{2A702804-BD30-4417-9C0B-C1C3A9861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0743" name="Text Box 23">
            <a:extLst>
              <a:ext uri="{FF2B5EF4-FFF2-40B4-BE49-F238E27FC236}">
                <a16:creationId xmlns:a16="http://schemas.microsoft.com/office/drawing/2014/main" id="{37A735A4-065C-401C-B049-4F2221442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30744" name="Text Box 24">
            <a:extLst>
              <a:ext uri="{FF2B5EF4-FFF2-40B4-BE49-F238E27FC236}">
                <a16:creationId xmlns:a16="http://schemas.microsoft.com/office/drawing/2014/main" id="{DCBFE859-3382-4975-95A0-72D762EA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30745" name="Line 25">
            <a:extLst>
              <a:ext uri="{FF2B5EF4-FFF2-40B4-BE49-F238E27FC236}">
                <a16:creationId xmlns:a16="http://schemas.microsoft.com/office/drawing/2014/main" id="{0A95725A-18D7-498B-9419-F2277093FD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6">
            <a:extLst>
              <a:ext uri="{FF2B5EF4-FFF2-40B4-BE49-F238E27FC236}">
                <a16:creationId xmlns:a16="http://schemas.microsoft.com/office/drawing/2014/main" id="{A445E933-4F9B-457D-8DB6-4B33D6789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7">
            <a:extLst>
              <a:ext uri="{FF2B5EF4-FFF2-40B4-BE49-F238E27FC236}">
                <a16:creationId xmlns:a16="http://schemas.microsoft.com/office/drawing/2014/main" id="{F39ADE02-BDB7-4F34-AA9A-120F37AEA5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8">
            <a:extLst>
              <a:ext uri="{FF2B5EF4-FFF2-40B4-BE49-F238E27FC236}">
                <a16:creationId xmlns:a16="http://schemas.microsoft.com/office/drawing/2014/main" id="{FA37AEAA-37C9-4376-A7CD-B7A56F7A95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9">
            <a:extLst>
              <a:ext uri="{FF2B5EF4-FFF2-40B4-BE49-F238E27FC236}">
                <a16:creationId xmlns:a16="http://schemas.microsoft.com/office/drawing/2014/main" id="{7D3F01B1-E6E3-4AD0-9BF4-23CD46539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30">
            <a:extLst>
              <a:ext uri="{FF2B5EF4-FFF2-40B4-BE49-F238E27FC236}">
                <a16:creationId xmlns:a16="http://schemas.microsoft.com/office/drawing/2014/main" id="{889F9D68-06DD-41B0-A24D-C8651EDB1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1">
            <a:extLst>
              <a:ext uri="{FF2B5EF4-FFF2-40B4-BE49-F238E27FC236}">
                <a16:creationId xmlns:a16="http://schemas.microsoft.com/office/drawing/2014/main" id="{54944A4B-E165-44E5-9334-B3068F38E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Text Box 33">
            <a:extLst>
              <a:ext uri="{FF2B5EF4-FFF2-40B4-BE49-F238E27FC236}">
                <a16:creationId xmlns:a16="http://schemas.microsoft.com/office/drawing/2014/main" id="{0268C81E-071D-47EF-8596-8278ED88B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3962400"/>
            <a:ext cx="7607300" cy="14160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does pediatric sarcoid present?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In children over age 4 years, sarcoid presents in a manner similar to adult disease.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However, early-onset (&lt;4 years) sarcoid presents very differently—often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with a triad of </a:t>
            </a:r>
            <a:r>
              <a:rPr lang="en-US" altLang="en-US" sz="1600" b="1">
                <a:solidFill>
                  <a:srgbClr val="0000FF"/>
                </a:solidFill>
              </a:rPr>
              <a:t>uveitis</a:t>
            </a:r>
            <a:r>
              <a:rPr lang="en-US" altLang="en-US" sz="1600">
                <a:solidFill>
                  <a:srgbClr val="0000FF"/>
                </a:solidFill>
              </a:rPr>
              <a:t>, </a:t>
            </a:r>
            <a:r>
              <a:rPr lang="en-US" altLang="en-US" sz="1600" b="1">
                <a:solidFill>
                  <a:srgbClr val="0000FF"/>
                </a:solidFill>
              </a:rPr>
              <a:t>arthritis</a:t>
            </a:r>
            <a:r>
              <a:rPr lang="en-US" altLang="en-US" sz="1600">
                <a:solidFill>
                  <a:srgbClr val="0000FF"/>
                </a:solidFill>
              </a:rPr>
              <a:t> and </a:t>
            </a:r>
            <a:r>
              <a:rPr lang="en-US" altLang="en-US" sz="1600" b="1">
                <a:solidFill>
                  <a:srgbClr val="0000FF"/>
                </a:solidFill>
              </a:rPr>
              <a:t>rash</a:t>
            </a:r>
            <a:r>
              <a:rPr lang="en-US" altLang="en-US" sz="1600">
                <a:solidFill>
                  <a:srgbClr val="0000FF"/>
                </a:solidFill>
              </a:rPr>
              <a:t>. Uveitis is present in </a:t>
            </a:r>
            <a:r>
              <a:rPr lang="en-US" altLang="en-US" sz="1600" b="1">
                <a:solidFill>
                  <a:srgbClr val="0000FF"/>
                </a:solidFill>
              </a:rPr>
              <a:t>90%</a:t>
            </a:r>
            <a:r>
              <a:rPr lang="en-US" altLang="en-US" sz="1600">
                <a:solidFill>
                  <a:srgbClr val="0000FF"/>
                </a:solidFill>
              </a:rPr>
              <a:t> of early-onset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sarcoid cases, as compared to </a:t>
            </a:r>
            <a:r>
              <a:rPr lang="en-US" altLang="en-US" sz="1600" b="1">
                <a:solidFill>
                  <a:srgbClr val="0000FF"/>
                </a:solidFill>
              </a:rPr>
              <a:t>25%</a:t>
            </a:r>
            <a:r>
              <a:rPr lang="en-US" altLang="en-US" sz="1600">
                <a:solidFill>
                  <a:srgbClr val="0000FF"/>
                </a:solidFill>
              </a:rPr>
              <a:t> of later-onset cases. Early-onset sarcoid can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be difficult to differentiate from </a:t>
            </a:r>
            <a:r>
              <a:rPr lang="en-US" altLang="en-US" sz="1600" b="1">
                <a:solidFill>
                  <a:srgbClr val="0000FF"/>
                </a:solidFill>
              </a:rPr>
              <a:t>JRA</a:t>
            </a:r>
            <a:r>
              <a:rPr lang="en-US" altLang="en-US" sz="16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0753" name="Slide Number Placeholder 1">
            <a:extLst>
              <a:ext uri="{FF2B5EF4-FFF2-40B4-BE49-F238E27FC236}">
                <a16:creationId xmlns:a16="http://schemas.microsoft.com/office/drawing/2014/main" id="{E9C9CDA1-3772-4D4C-9255-A43E71571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60A704-201B-4E58-9AF3-B1599B194BF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4EFC17C-6F0C-4A47-B5C2-F9F21F820E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5154676A-5E59-4636-B400-8D3229799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711FEE16-744C-4DAC-80AE-15FED449F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1369C49C-7C11-4DAA-B760-AECDABB79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Intermediate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25203A45-8EDB-45C7-8CB8-CEDEED786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31751" name="Line 7">
            <a:extLst>
              <a:ext uri="{FF2B5EF4-FFF2-40B4-BE49-F238E27FC236}">
                <a16:creationId xmlns:a16="http://schemas.microsoft.com/office/drawing/2014/main" id="{08B49CE9-5AA0-4248-B219-28377F08F1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>
            <a:extLst>
              <a:ext uri="{FF2B5EF4-FFF2-40B4-BE49-F238E27FC236}">
                <a16:creationId xmlns:a16="http://schemas.microsoft.com/office/drawing/2014/main" id="{0EEF265D-869B-4273-9CD3-EE8398F813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9">
            <a:extLst>
              <a:ext uri="{FF2B5EF4-FFF2-40B4-BE49-F238E27FC236}">
                <a16:creationId xmlns:a16="http://schemas.microsoft.com/office/drawing/2014/main" id="{146F1D2F-3513-4564-8A26-7C9225EB0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EC87BD25-FF57-4F6E-AB26-4100637E8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461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31755" name="Text Box 11">
            <a:extLst>
              <a:ext uri="{FF2B5EF4-FFF2-40B4-BE49-F238E27FC236}">
                <a16:creationId xmlns:a16="http://schemas.microsoft.com/office/drawing/2014/main" id="{8B2B281E-52C6-4430-BCD8-F510788A8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5D6C54F8-7D5B-4F0C-9371-29341F611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31757" name="Line 13">
            <a:extLst>
              <a:ext uri="{FF2B5EF4-FFF2-40B4-BE49-F238E27FC236}">
                <a16:creationId xmlns:a16="http://schemas.microsoft.com/office/drawing/2014/main" id="{3C476F54-0378-4AFD-A5EA-CFA43181C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>
            <a:extLst>
              <a:ext uri="{FF2B5EF4-FFF2-40B4-BE49-F238E27FC236}">
                <a16:creationId xmlns:a16="http://schemas.microsoft.com/office/drawing/2014/main" id="{ABC6EC96-A6DA-45FF-BEC2-FB46353336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>
            <a:extLst>
              <a:ext uri="{FF2B5EF4-FFF2-40B4-BE49-F238E27FC236}">
                <a16:creationId xmlns:a16="http://schemas.microsoft.com/office/drawing/2014/main" id="{9623128B-A8A4-406E-8189-3D151E549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>
            <a:extLst>
              <a:ext uri="{FF2B5EF4-FFF2-40B4-BE49-F238E27FC236}">
                <a16:creationId xmlns:a16="http://schemas.microsoft.com/office/drawing/2014/main" id="{A842B91D-2D9B-473D-803B-210D8D242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>
            <a:extLst>
              <a:ext uri="{FF2B5EF4-FFF2-40B4-BE49-F238E27FC236}">
                <a16:creationId xmlns:a16="http://schemas.microsoft.com/office/drawing/2014/main" id="{B5806D4C-B58B-48FF-8C26-7A7F84087B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>
            <a:extLst>
              <a:ext uri="{FF2B5EF4-FFF2-40B4-BE49-F238E27FC236}">
                <a16:creationId xmlns:a16="http://schemas.microsoft.com/office/drawing/2014/main" id="{2523D2A6-25FB-46F6-BC6B-EF4ECBC8D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Text Box 19">
            <a:extLst>
              <a:ext uri="{FF2B5EF4-FFF2-40B4-BE49-F238E27FC236}">
                <a16:creationId xmlns:a16="http://schemas.microsoft.com/office/drawing/2014/main" id="{0A6269A8-42E2-4F6F-9550-653C6961A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31764" name="Text Box 20">
            <a:extLst>
              <a:ext uri="{FF2B5EF4-FFF2-40B4-BE49-F238E27FC236}">
                <a16:creationId xmlns:a16="http://schemas.microsoft.com/office/drawing/2014/main" id="{18F367C2-B05D-4DCE-9733-8DD00E478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31765" name="Text Box 21">
            <a:extLst>
              <a:ext uri="{FF2B5EF4-FFF2-40B4-BE49-F238E27FC236}">
                <a16:creationId xmlns:a16="http://schemas.microsoft.com/office/drawing/2014/main" id="{E85CBD47-BB9A-4013-92CE-3B9F5828A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1766" name="Text Box 22">
            <a:extLst>
              <a:ext uri="{FF2B5EF4-FFF2-40B4-BE49-F238E27FC236}">
                <a16:creationId xmlns:a16="http://schemas.microsoft.com/office/drawing/2014/main" id="{C15F3228-83E2-4897-BF0E-3E0EFA416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1767" name="Text Box 23">
            <a:extLst>
              <a:ext uri="{FF2B5EF4-FFF2-40B4-BE49-F238E27FC236}">
                <a16:creationId xmlns:a16="http://schemas.microsoft.com/office/drawing/2014/main" id="{61A8B360-0C53-477D-99F4-CB8B8A14A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31768" name="Text Box 24">
            <a:extLst>
              <a:ext uri="{FF2B5EF4-FFF2-40B4-BE49-F238E27FC236}">
                <a16:creationId xmlns:a16="http://schemas.microsoft.com/office/drawing/2014/main" id="{A870F4C0-3EC2-40C6-9904-087BF80FF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31769" name="Line 25">
            <a:extLst>
              <a:ext uri="{FF2B5EF4-FFF2-40B4-BE49-F238E27FC236}">
                <a16:creationId xmlns:a16="http://schemas.microsoft.com/office/drawing/2014/main" id="{1C41B64C-1CB8-454A-BD75-A2AA6ECD90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26">
            <a:extLst>
              <a:ext uri="{FF2B5EF4-FFF2-40B4-BE49-F238E27FC236}">
                <a16:creationId xmlns:a16="http://schemas.microsoft.com/office/drawing/2014/main" id="{E1D244D1-4BE3-46C3-AB28-5688C3F693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27">
            <a:extLst>
              <a:ext uri="{FF2B5EF4-FFF2-40B4-BE49-F238E27FC236}">
                <a16:creationId xmlns:a16="http://schemas.microsoft.com/office/drawing/2014/main" id="{68982550-E66F-445D-93BA-A7CD78BAB4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Line 28">
            <a:extLst>
              <a:ext uri="{FF2B5EF4-FFF2-40B4-BE49-F238E27FC236}">
                <a16:creationId xmlns:a16="http://schemas.microsoft.com/office/drawing/2014/main" id="{8E3EEB97-0A6C-4A3D-BFA7-DCEBA449D0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Line 29">
            <a:extLst>
              <a:ext uri="{FF2B5EF4-FFF2-40B4-BE49-F238E27FC236}">
                <a16:creationId xmlns:a16="http://schemas.microsoft.com/office/drawing/2014/main" id="{92BA7C48-91BC-4507-AF72-40E1B8534B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Line 30">
            <a:extLst>
              <a:ext uri="{FF2B5EF4-FFF2-40B4-BE49-F238E27FC236}">
                <a16:creationId xmlns:a16="http://schemas.microsoft.com/office/drawing/2014/main" id="{6AA7206D-B42B-440A-A39A-BBAF134BE9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Line 31">
            <a:extLst>
              <a:ext uri="{FF2B5EF4-FFF2-40B4-BE49-F238E27FC236}">
                <a16:creationId xmlns:a16="http://schemas.microsoft.com/office/drawing/2014/main" id="{BD98CCCE-E41D-42F0-A794-E3F84D0FF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Text Box 33">
            <a:extLst>
              <a:ext uri="{FF2B5EF4-FFF2-40B4-BE49-F238E27FC236}">
                <a16:creationId xmlns:a16="http://schemas.microsoft.com/office/drawing/2014/main" id="{FF663491-40DC-4A73-9CE4-9784DBE65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3962400"/>
            <a:ext cx="7775575" cy="14224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How does pediatric </a:t>
            </a:r>
            <a:r>
              <a:rPr lang="en-US" altLang="en-US" sz="1600" i="1" dirty="0" err="1">
                <a:solidFill>
                  <a:schemeClr val="bg1">
                    <a:lumMod val="65000"/>
                  </a:schemeClr>
                </a:solidFill>
              </a:rPr>
              <a:t>sarcoid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 present?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In children over age 4 years,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sarcoid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presents in a manner similar to adult disease.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However, early-onset (&lt;4 years)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sarcoid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presents very differently—often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with a triad of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uveitis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arthritis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rash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. Uveitis is present in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90%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of early-onset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sarcoid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cases, as compared to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25%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of later-onset cases. </a:t>
            </a:r>
            <a:r>
              <a:rPr lang="en-US" altLang="en-US" sz="1600" b="1" dirty="0">
                <a:solidFill>
                  <a:srgbClr val="0000FF"/>
                </a:solidFill>
              </a:rPr>
              <a:t>Early-onset </a:t>
            </a:r>
            <a:r>
              <a:rPr lang="en-US" altLang="en-US" sz="1600" b="1" dirty="0" err="1">
                <a:solidFill>
                  <a:srgbClr val="0000FF"/>
                </a:solidFill>
              </a:rPr>
              <a:t>sarcoid</a:t>
            </a:r>
            <a:r>
              <a:rPr lang="en-US" altLang="en-US" sz="1600" b="1" dirty="0">
                <a:solidFill>
                  <a:srgbClr val="0000FF"/>
                </a:solidFill>
              </a:rPr>
              <a:t> can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00FF"/>
                </a:solidFill>
              </a:rPr>
              <a:t>be difficult to differentiate from JRA.</a:t>
            </a:r>
          </a:p>
        </p:txBody>
      </p:sp>
      <p:sp>
        <p:nvSpPr>
          <p:cNvPr id="31777" name="Slide Number Placeholder 1">
            <a:extLst>
              <a:ext uri="{FF2B5EF4-FFF2-40B4-BE49-F238E27FC236}">
                <a16:creationId xmlns:a16="http://schemas.microsoft.com/office/drawing/2014/main" id="{BB8E7330-E838-4EF6-B349-68B5D822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AD0A32-615C-4F31-9135-5548C782846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/>
          </a:p>
        </p:txBody>
      </p:sp>
      <p:sp>
        <p:nvSpPr>
          <p:cNvPr id="31778" name="TextBox 1">
            <a:extLst>
              <a:ext uri="{FF2B5EF4-FFF2-40B4-BE49-F238E27FC236}">
                <a16:creationId xmlns:a16="http://schemas.microsoft.com/office/drawing/2014/main" id="{B8D819FD-DA50-40C0-B599-D740C87C2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2640013"/>
            <a:ext cx="6465888" cy="1246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i="1">
                <a:solidFill>
                  <a:srgbClr val="0000FF"/>
                </a:solidFill>
              </a:rPr>
              <a:t>The top four entities in the differential for </a:t>
            </a:r>
            <a:r>
              <a:rPr lang="en-US" altLang="en-US" sz="1500" b="1" i="1">
                <a:solidFill>
                  <a:srgbClr val="0000FF"/>
                </a:solidFill>
              </a:rPr>
              <a:t>pediatric arthritis + uveitis </a:t>
            </a:r>
            <a:r>
              <a:rPr lang="en-US" altLang="en-US" sz="1500" i="1">
                <a:solidFill>
                  <a:srgbClr val="0000FF"/>
                </a:solidFill>
              </a:rPr>
              <a:t>are: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>
                <a:solidFill>
                  <a:srgbClr val="0000FF"/>
                </a:solidFill>
              </a:rPr>
              <a:t>--JRA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>
                <a:solidFill>
                  <a:srgbClr val="0000FF"/>
                </a:solidFill>
              </a:rPr>
              <a:t>--Sarcoid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>
                <a:solidFill>
                  <a:srgbClr val="0000FF"/>
                </a:solidFill>
              </a:rPr>
              <a:t>-- </a:t>
            </a:r>
            <a:r>
              <a:rPr lang="en-US" altLang="en-US" sz="1500" b="1" i="1">
                <a:solidFill>
                  <a:srgbClr val="0000FF"/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>
                <a:solidFill>
                  <a:srgbClr val="0000FF"/>
                </a:solidFill>
              </a:rPr>
              <a:t>-- </a:t>
            </a:r>
            <a:r>
              <a:rPr lang="en-US" altLang="en-US" sz="1500" b="1" i="1">
                <a:solidFill>
                  <a:srgbClr val="0000FF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CE1D81F-097A-45CB-A78E-493FFA0C3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42781EA9-E770-434F-BB14-DC417EBC8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C438AF6F-4F62-43A8-8DF5-D0EE480B7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8571B5C5-3249-4A77-9F67-6BE6E38B2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Intermediate</a:t>
            </a: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9BA38A55-BFA6-4522-B93F-FF0F8A9EA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F36E0640-56CB-4045-88B0-D203996958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80997AF6-9251-49B3-B286-F6D892366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05B924FE-5A4B-4BC4-8004-9E1B55B82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E8AD2846-0F36-458B-97DC-1451FCDC2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461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CAB60882-FCFE-4BBD-B3AF-D48898AD7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FA962820-7E48-48C4-B493-1EE06A952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32781" name="Line 13">
            <a:extLst>
              <a:ext uri="{FF2B5EF4-FFF2-40B4-BE49-F238E27FC236}">
                <a16:creationId xmlns:a16="http://schemas.microsoft.com/office/drawing/2014/main" id="{6E08DFAB-6899-49E6-8FB6-87AAC443D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>
            <a:extLst>
              <a:ext uri="{FF2B5EF4-FFF2-40B4-BE49-F238E27FC236}">
                <a16:creationId xmlns:a16="http://schemas.microsoft.com/office/drawing/2014/main" id="{22E2164A-C05B-4FE6-9C08-BB3B617A0D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>
            <a:extLst>
              <a:ext uri="{FF2B5EF4-FFF2-40B4-BE49-F238E27FC236}">
                <a16:creationId xmlns:a16="http://schemas.microsoft.com/office/drawing/2014/main" id="{3448A147-7893-4FD1-9309-62B589237D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>
            <a:extLst>
              <a:ext uri="{FF2B5EF4-FFF2-40B4-BE49-F238E27FC236}">
                <a16:creationId xmlns:a16="http://schemas.microsoft.com/office/drawing/2014/main" id="{302F27BE-7041-4840-98A8-ECF4F88E57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>
            <a:extLst>
              <a:ext uri="{FF2B5EF4-FFF2-40B4-BE49-F238E27FC236}">
                <a16:creationId xmlns:a16="http://schemas.microsoft.com/office/drawing/2014/main" id="{48139374-E7A5-4046-8186-E6929A6A9D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>
            <a:extLst>
              <a:ext uri="{FF2B5EF4-FFF2-40B4-BE49-F238E27FC236}">
                <a16:creationId xmlns:a16="http://schemas.microsoft.com/office/drawing/2014/main" id="{4DA4C6CA-420E-4D3F-971E-9239E6C31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Text Box 19">
            <a:extLst>
              <a:ext uri="{FF2B5EF4-FFF2-40B4-BE49-F238E27FC236}">
                <a16:creationId xmlns:a16="http://schemas.microsoft.com/office/drawing/2014/main" id="{6926D97A-5D24-4EDC-87AE-EFC51BD87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32788" name="Text Box 20">
            <a:extLst>
              <a:ext uri="{FF2B5EF4-FFF2-40B4-BE49-F238E27FC236}">
                <a16:creationId xmlns:a16="http://schemas.microsoft.com/office/drawing/2014/main" id="{E7C28FC3-0BCA-4001-9056-300F5A92E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32789" name="Text Box 21">
            <a:extLst>
              <a:ext uri="{FF2B5EF4-FFF2-40B4-BE49-F238E27FC236}">
                <a16:creationId xmlns:a16="http://schemas.microsoft.com/office/drawing/2014/main" id="{9EB95D27-7445-4C76-A96E-EF0C2F67E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2790" name="Text Box 22">
            <a:extLst>
              <a:ext uri="{FF2B5EF4-FFF2-40B4-BE49-F238E27FC236}">
                <a16:creationId xmlns:a16="http://schemas.microsoft.com/office/drawing/2014/main" id="{965FA556-D7B0-4733-94E2-78C521562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2791" name="Text Box 23">
            <a:extLst>
              <a:ext uri="{FF2B5EF4-FFF2-40B4-BE49-F238E27FC236}">
                <a16:creationId xmlns:a16="http://schemas.microsoft.com/office/drawing/2014/main" id="{FF66AE6A-FA2B-4374-A1F8-218E53788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32792" name="Text Box 24">
            <a:extLst>
              <a:ext uri="{FF2B5EF4-FFF2-40B4-BE49-F238E27FC236}">
                <a16:creationId xmlns:a16="http://schemas.microsoft.com/office/drawing/2014/main" id="{B2111E48-96B8-44FB-A8FB-DC0615971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32793" name="Line 25">
            <a:extLst>
              <a:ext uri="{FF2B5EF4-FFF2-40B4-BE49-F238E27FC236}">
                <a16:creationId xmlns:a16="http://schemas.microsoft.com/office/drawing/2014/main" id="{E0E61016-E304-4199-AA97-2954990B3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26">
            <a:extLst>
              <a:ext uri="{FF2B5EF4-FFF2-40B4-BE49-F238E27FC236}">
                <a16:creationId xmlns:a16="http://schemas.microsoft.com/office/drawing/2014/main" id="{D12ADDB4-E1C4-4232-8474-7138A9ABA6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7">
            <a:extLst>
              <a:ext uri="{FF2B5EF4-FFF2-40B4-BE49-F238E27FC236}">
                <a16:creationId xmlns:a16="http://schemas.microsoft.com/office/drawing/2014/main" id="{58355C26-0AC0-4C6D-BE4A-E31302EF4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28">
            <a:extLst>
              <a:ext uri="{FF2B5EF4-FFF2-40B4-BE49-F238E27FC236}">
                <a16:creationId xmlns:a16="http://schemas.microsoft.com/office/drawing/2014/main" id="{FED86ED6-4BC9-468B-AFDB-698FEFE0B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Line 29">
            <a:extLst>
              <a:ext uri="{FF2B5EF4-FFF2-40B4-BE49-F238E27FC236}">
                <a16:creationId xmlns:a16="http://schemas.microsoft.com/office/drawing/2014/main" id="{6E128EC4-99F8-4082-8E17-8E1AB9A88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Line 30">
            <a:extLst>
              <a:ext uri="{FF2B5EF4-FFF2-40B4-BE49-F238E27FC236}">
                <a16:creationId xmlns:a16="http://schemas.microsoft.com/office/drawing/2014/main" id="{2390AE2E-4DE9-47DB-8E3C-D8F41BDCC3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Line 31">
            <a:extLst>
              <a:ext uri="{FF2B5EF4-FFF2-40B4-BE49-F238E27FC236}">
                <a16:creationId xmlns:a16="http://schemas.microsoft.com/office/drawing/2014/main" id="{2AB3C029-F664-4273-89B4-A07AF3727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Text Box 33">
            <a:extLst>
              <a:ext uri="{FF2B5EF4-FFF2-40B4-BE49-F238E27FC236}">
                <a16:creationId xmlns:a16="http://schemas.microsoft.com/office/drawing/2014/main" id="{4DE64C40-8DC7-4D58-AD8F-5D5341D71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3962400"/>
            <a:ext cx="7775575" cy="14224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How does pediatric </a:t>
            </a:r>
            <a:r>
              <a:rPr lang="en-US" altLang="en-US" sz="1600" i="1" dirty="0" err="1">
                <a:solidFill>
                  <a:schemeClr val="bg1">
                    <a:lumMod val="65000"/>
                  </a:schemeClr>
                </a:solidFill>
              </a:rPr>
              <a:t>sarcoid</a:t>
            </a: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 present?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In children over age 4 years,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sarcoid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presents in a manner similar to adult disease.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However, early-onset (&lt;4 years)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sarcoid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presents very differently—often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with a triad of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uveitis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arthritis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rash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. Uveitis is present in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90%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of early-onset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sarcoid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cases, as compared to 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25%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of later-onset cases. </a:t>
            </a:r>
            <a:r>
              <a:rPr lang="en-US" altLang="en-US" sz="1600" b="1" dirty="0">
                <a:solidFill>
                  <a:srgbClr val="0000FF"/>
                </a:solidFill>
              </a:rPr>
              <a:t>Early-onset </a:t>
            </a:r>
            <a:r>
              <a:rPr lang="en-US" altLang="en-US" sz="1600" b="1" dirty="0" err="1">
                <a:solidFill>
                  <a:srgbClr val="0000FF"/>
                </a:solidFill>
              </a:rPr>
              <a:t>sarcoid</a:t>
            </a:r>
            <a:r>
              <a:rPr lang="en-US" altLang="en-US" sz="1600" b="1" dirty="0">
                <a:solidFill>
                  <a:srgbClr val="0000FF"/>
                </a:solidFill>
              </a:rPr>
              <a:t> can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rgbClr val="0000FF"/>
                </a:solidFill>
              </a:rPr>
              <a:t>be difficult to differentiate from JRA.</a:t>
            </a:r>
          </a:p>
        </p:txBody>
      </p:sp>
      <p:sp>
        <p:nvSpPr>
          <p:cNvPr id="32801" name="Slide Number Placeholder 1">
            <a:extLst>
              <a:ext uri="{FF2B5EF4-FFF2-40B4-BE49-F238E27FC236}">
                <a16:creationId xmlns:a16="http://schemas.microsoft.com/office/drawing/2014/main" id="{718B555C-95CA-451F-9FD4-E35B50F3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B0C5FE-EF1D-4062-AC17-3C5234474A2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/>
          </a:p>
        </p:txBody>
      </p:sp>
      <p:sp>
        <p:nvSpPr>
          <p:cNvPr id="32802" name="TextBox 1">
            <a:extLst>
              <a:ext uri="{FF2B5EF4-FFF2-40B4-BE49-F238E27FC236}">
                <a16:creationId xmlns:a16="http://schemas.microsoft.com/office/drawing/2014/main" id="{7A40A366-2F2C-4B1B-9AB8-560F9B6F9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2640013"/>
            <a:ext cx="6465888" cy="1246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i="1">
                <a:solidFill>
                  <a:srgbClr val="0000FF"/>
                </a:solidFill>
              </a:rPr>
              <a:t>The top four entities in the differential for </a:t>
            </a:r>
            <a:r>
              <a:rPr lang="en-US" altLang="en-US" sz="1500" b="1" i="1">
                <a:solidFill>
                  <a:srgbClr val="0000FF"/>
                </a:solidFill>
              </a:rPr>
              <a:t>pediatric arthritis + uveitis </a:t>
            </a:r>
            <a:r>
              <a:rPr lang="en-US" altLang="en-US" sz="1500" i="1">
                <a:solidFill>
                  <a:srgbClr val="0000FF"/>
                </a:solidFill>
              </a:rPr>
              <a:t>are: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>
                <a:solidFill>
                  <a:srgbClr val="0000FF"/>
                </a:solidFill>
              </a:rPr>
              <a:t>--JRA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>
                <a:solidFill>
                  <a:srgbClr val="0000FF"/>
                </a:solidFill>
              </a:rPr>
              <a:t>--Sarcoid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>
                <a:solidFill>
                  <a:srgbClr val="0000FF"/>
                </a:solidFill>
              </a:rPr>
              <a:t>--Syphilis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 b="1">
                <a:solidFill>
                  <a:srgbClr val="0000FF"/>
                </a:solidFill>
              </a:rPr>
              <a:t>--Lyme dz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BBDD321-9E25-4E62-8ECA-969120D25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81E65D6E-ED1E-4DA1-89CC-4566C8BBD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A185080D-A758-414B-B8AF-048386923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4E4FBCD4-D156-4EAB-9AFC-D145C0A48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266A4E78-4E9F-4BF2-A8E5-8E3177F62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D2224693-5B06-4505-B166-2429EB577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DFC2DBBA-56ED-4A53-8657-4CF39B9B76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DA453715-C509-421C-8ACE-D2ADC7FAAE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180BB0C7-A1DC-4D60-AF9F-C3760628A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7">
            <a:extLst>
              <a:ext uri="{FF2B5EF4-FFF2-40B4-BE49-F238E27FC236}">
                <a16:creationId xmlns:a16="http://schemas.microsoft.com/office/drawing/2014/main" id="{F4CA0BA6-5803-4E51-8BAE-ABC16B8CC2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8">
            <a:extLst>
              <a:ext uri="{FF2B5EF4-FFF2-40B4-BE49-F238E27FC236}">
                <a16:creationId xmlns:a16="http://schemas.microsoft.com/office/drawing/2014/main" id="{80A66763-4DB1-4934-8EEF-3397AD407B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9">
            <a:extLst>
              <a:ext uri="{FF2B5EF4-FFF2-40B4-BE49-F238E27FC236}">
                <a16:creationId xmlns:a16="http://schemas.microsoft.com/office/drawing/2014/main" id="{1D24A38B-0A75-42C7-8FB8-5993810C83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Slide Number Placeholder 1">
            <a:extLst>
              <a:ext uri="{FF2B5EF4-FFF2-40B4-BE49-F238E27FC236}">
                <a16:creationId xmlns:a16="http://schemas.microsoft.com/office/drawing/2014/main" id="{F2CE4FF0-DFDA-4A90-8AF6-778EB73A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1C40B9-D7B0-4FED-A322-19EC7FE2885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39DDF74-9A5D-4979-A10F-B79FE7FE2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B80020BC-786C-47C2-B520-6112E244A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06A47E14-1AFA-4A17-B74A-237689D99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27827876-92F0-486A-BF94-7EF91E560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83F4FBC4-2CF7-48CA-8578-6196CB197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33799" name="Line 7">
            <a:extLst>
              <a:ext uri="{FF2B5EF4-FFF2-40B4-BE49-F238E27FC236}">
                <a16:creationId xmlns:a16="http://schemas.microsoft.com/office/drawing/2014/main" id="{4DF3BA28-AF36-4533-A999-9FC899FA3E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8">
            <a:extLst>
              <a:ext uri="{FF2B5EF4-FFF2-40B4-BE49-F238E27FC236}">
                <a16:creationId xmlns:a16="http://schemas.microsoft.com/office/drawing/2014/main" id="{4198BEDB-2739-4E0B-A2C6-D5672D36D1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>
            <a:extLst>
              <a:ext uri="{FF2B5EF4-FFF2-40B4-BE49-F238E27FC236}">
                <a16:creationId xmlns:a16="http://schemas.microsoft.com/office/drawing/2014/main" id="{08AE3536-A922-49F7-9F28-E093CDB02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>
            <a:extLst>
              <a:ext uri="{FF2B5EF4-FFF2-40B4-BE49-F238E27FC236}">
                <a16:creationId xmlns:a16="http://schemas.microsoft.com/office/drawing/2014/main" id="{41997863-1714-4CAC-816A-A31B0EBD8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5C66B09D-FF6C-447A-B857-F46FF28AB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3804" name="Text Box 12">
            <a:extLst>
              <a:ext uri="{FF2B5EF4-FFF2-40B4-BE49-F238E27FC236}">
                <a16:creationId xmlns:a16="http://schemas.microsoft.com/office/drawing/2014/main" id="{D93EE858-53CA-4797-B875-1F5B3B181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HLA-B27</a:t>
            </a:r>
          </a:p>
        </p:txBody>
      </p:sp>
      <p:sp>
        <p:nvSpPr>
          <p:cNvPr id="33805" name="Line 13">
            <a:extLst>
              <a:ext uri="{FF2B5EF4-FFF2-40B4-BE49-F238E27FC236}">
                <a16:creationId xmlns:a16="http://schemas.microsoft.com/office/drawing/2014/main" id="{CAEED798-F7AB-474E-BBC9-089F68A357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>
            <a:extLst>
              <a:ext uri="{FF2B5EF4-FFF2-40B4-BE49-F238E27FC236}">
                <a16:creationId xmlns:a16="http://schemas.microsoft.com/office/drawing/2014/main" id="{9113127F-29DB-411A-9B8E-28FA45A56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>
            <a:extLst>
              <a:ext uri="{FF2B5EF4-FFF2-40B4-BE49-F238E27FC236}">
                <a16:creationId xmlns:a16="http://schemas.microsoft.com/office/drawing/2014/main" id="{5715AF31-88DE-4C33-9F49-0939FE3AA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>
            <a:extLst>
              <a:ext uri="{FF2B5EF4-FFF2-40B4-BE49-F238E27FC236}">
                <a16:creationId xmlns:a16="http://schemas.microsoft.com/office/drawing/2014/main" id="{823B6E1F-9268-4475-8E7A-A4723BF39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>
            <a:extLst>
              <a:ext uri="{FF2B5EF4-FFF2-40B4-BE49-F238E27FC236}">
                <a16:creationId xmlns:a16="http://schemas.microsoft.com/office/drawing/2014/main" id="{7973D399-A9F9-4A17-BA6A-7ADF4C8C24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>
            <a:extLst>
              <a:ext uri="{FF2B5EF4-FFF2-40B4-BE49-F238E27FC236}">
                <a16:creationId xmlns:a16="http://schemas.microsoft.com/office/drawing/2014/main" id="{F1E89384-473E-495F-BE3A-91BDD5920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9">
            <a:extLst>
              <a:ext uri="{FF2B5EF4-FFF2-40B4-BE49-F238E27FC236}">
                <a16:creationId xmlns:a16="http://schemas.microsoft.com/office/drawing/2014/main" id="{EEF7DE13-38B8-4D1F-B27F-DCCC7C969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33812" name="Text Box 20">
            <a:extLst>
              <a:ext uri="{FF2B5EF4-FFF2-40B4-BE49-F238E27FC236}">
                <a16:creationId xmlns:a16="http://schemas.microsoft.com/office/drawing/2014/main" id="{0080F8A7-326B-45C8-9052-A483E6CD2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33813" name="Text Box 21">
            <a:extLst>
              <a:ext uri="{FF2B5EF4-FFF2-40B4-BE49-F238E27FC236}">
                <a16:creationId xmlns:a16="http://schemas.microsoft.com/office/drawing/2014/main" id="{74ACC6C8-5813-4A20-9526-48DAEE052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3814" name="Text Box 22">
            <a:extLst>
              <a:ext uri="{FF2B5EF4-FFF2-40B4-BE49-F238E27FC236}">
                <a16:creationId xmlns:a16="http://schemas.microsoft.com/office/drawing/2014/main" id="{75596DC9-6FE7-40D3-89C1-7BED15516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3815" name="Text Box 23">
            <a:extLst>
              <a:ext uri="{FF2B5EF4-FFF2-40B4-BE49-F238E27FC236}">
                <a16:creationId xmlns:a16="http://schemas.microsoft.com/office/drawing/2014/main" id="{183B1689-29A2-4A4D-9071-4178F995A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33816" name="Text Box 24">
            <a:extLst>
              <a:ext uri="{FF2B5EF4-FFF2-40B4-BE49-F238E27FC236}">
                <a16:creationId xmlns:a16="http://schemas.microsoft.com/office/drawing/2014/main" id="{952D032F-76EE-48A4-B1DF-FE35D4379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33817" name="Line 25">
            <a:extLst>
              <a:ext uri="{FF2B5EF4-FFF2-40B4-BE49-F238E27FC236}">
                <a16:creationId xmlns:a16="http://schemas.microsoft.com/office/drawing/2014/main" id="{7213CB61-506E-4315-8453-A681F12D66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26">
            <a:extLst>
              <a:ext uri="{FF2B5EF4-FFF2-40B4-BE49-F238E27FC236}">
                <a16:creationId xmlns:a16="http://schemas.microsoft.com/office/drawing/2014/main" id="{E519BC91-5175-48C0-9328-E86402654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Line 27">
            <a:extLst>
              <a:ext uri="{FF2B5EF4-FFF2-40B4-BE49-F238E27FC236}">
                <a16:creationId xmlns:a16="http://schemas.microsoft.com/office/drawing/2014/main" id="{9DFEBB3D-0B20-4990-8A0D-658625F64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Line 28">
            <a:extLst>
              <a:ext uri="{FF2B5EF4-FFF2-40B4-BE49-F238E27FC236}">
                <a16:creationId xmlns:a16="http://schemas.microsoft.com/office/drawing/2014/main" id="{98EB0C3D-C13B-4765-AAB6-1FAF4ED244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29">
            <a:extLst>
              <a:ext uri="{FF2B5EF4-FFF2-40B4-BE49-F238E27FC236}">
                <a16:creationId xmlns:a16="http://schemas.microsoft.com/office/drawing/2014/main" id="{DC362C4D-2F1E-4736-80ED-26A842D330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Line 30">
            <a:extLst>
              <a:ext uri="{FF2B5EF4-FFF2-40B4-BE49-F238E27FC236}">
                <a16:creationId xmlns:a16="http://schemas.microsoft.com/office/drawing/2014/main" id="{EAEEB609-241F-408E-B7E0-2D47637780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Line 31">
            <a:extLst>
              <a:ext uri="{FF2B5EF4-FFF2-40B4-BE49-F238E27FC236}">
                <a16:creationId xmlns:a16="http://schemas.microsoft.com/office/drawing/2014/main" id="{9B0292A7-F317-469E-9D63-EC37235D4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Line 32">
            <a:extLst>
              <a:ext uri="{FF2B5EF4-FFF2-40B4-BE49-F238E27FC236}">
                <a16:creationId xmlns:a16="http://schemas.microsoft.com/office/drawing/2014/main" id="{F1C43A83-A1EA-485E-BE9B-B92675197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Line 36">
            <a:extLst>
              <a:ext uri="{FF2B5EF4-FFF2-40B4-BE49-F238E27FC236}">
                <a16:creationId xmlns:a16="http://schemas.microsoft.com/office/drawing/2014/main" id="{6F84AD9E-2D5B-441B-94B5-5B317302F4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6" name="Line 37">
            <a:extLst>
              <a:ext uri="{FF2B5EF4-FFF2-40B4-BE49-F238E27FC236}">
                <a16:creationId xmlns:a16="http://schemas.microsoft.com/office/drawing/2014/main" id="{7C0C5555-AF5A-4332-915A-44CFEA71A0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7" name="Line 38">
            <a:extLst>
              <a:ext uri="{FF2B5EF4-FFF2-40B4-BE49-F238E27FC236}">
                <a16:creationId xmlns:a16="http://schemas.microsoft.com/office/drawing/2014/main" id="{2DA38E46-58BF-4120-9848-C74392B15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Line 39">
            <a:extLst>
              <a:ext uri="{FF2B5EF4-FFF2-40B4-BE49-F238E27FC236}">
                <a16:creationId xmlns:a16="http://schemas.microsoft.com/office/drawing/2014/main" id="{2AA9A1A4-043E-48D7-8019-851D3AE52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9" name="Slide Number Placeholder 1">
            <a:extLst>
              <a:ext uri="{FF2B5EF4-FFF2-40B4-BE49-F238E27FC236}">
                <a16:creationId xmlns:a16="http://schemas.microsoft.com/office/drawing/2014/main" id="{EAA91E03-92A2-4D05-95ED-BC3FFC346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201025-16AE-4649-94DA-F629CD355B2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C4CD4D4-2157-47FC-9626-A35C290F7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74717743-EE7F-444B-8EB8-DD6CB8FD5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3EBF8929-60F2-4454-88A1-3A907A7C5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1F012C91-62DB-46DF-AA26-8172F5731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9262AB2C-2908-4C59-9464-3BD4BEA44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1039E6F7-DC0C-471F-8424-F31CAF199D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0A993D4B-530D-48F3-8039-DC7237F38A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>
            <a:extLst>
              <a:ext uri="{FF2B5EF4-FFF2-40B4-BE49-F238E27FC236}">
                <a16:creationId xmlns:a16="http://schemas.microsoft.com/office/drawing/2014/main" id="{FF9B31BB-E17C-4452-80B3-74E63A334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B93EF0F3-A2F3-4E25-808A-454E91C4C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24AC028D-2763-4359-AD2E-680B1EECF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4828" name="Text Box 12">
            <a:extLst>
              <a:ext uri="{FF2B5EF4-FFF2-40B4-BE49-F238E27FC236}">
                <a16:creationId xmlns:a16="http://schemas.microsoft.com/office/drawing/2014/main" id="{F86C31E4-64E6-4164-ABD5-90AA329D0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HLA-B27</a:t>
            </a:r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F223C0D3-2481-4C34-8627-33065ED867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F94D9D69-8D41-4382-82B4-34EE863CF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15">
            <a:extLst>
              <a:ext uri="{FF2B5EF4-FFF2-40B4-BE49-F238E27FC236}">
                <a16:creationId xmlns:a16="http://schemas.microsoft.com/office/drawing/2014/main" id="{53A52CF3-8DAB-4417-A7D6-60F59189AD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6">
            <a:extLst>
              <a:ext uri="{FF2B5EF4-FFF2-40B4-BE49-F238E27FC236}">
                <a16:creationId xmlns:a16="http://schemas.microsoft.com/office/drawing/2014/main" id="{3A9AC189-EC09-4DC5-B094-FD5170AD0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17">
            <a:extLst>
              <a:ext uri="{FF2B5EF4-FFF2-40B4-BE49-F238E27FC236}">
                <a16:creationId xmlns:a16="http://schemas.microsoft.com/office/drawing/2014/main" id="{F1872910-520E-447F-BDF8-8FDD31FDE5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8">
            <a:extLst>
              <a:ext uri="{FF2B5EF4-FFF2-40B4-BE49-F238E27FC236}">
                <a16:creationId xmlns:a16="http://schemas.microsoft.com/office/drawing/2014/main" id="{2DCE543B-373A-422A-97B6-832853DC5C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Text Box 19">
            <a:extLst>
              <a:ext uri="{FF2B5EF4-FFF2-40B4-BE49-F238E27FC236}">
                <a16:creationId xmlns:a16="http://schemas.microsoft.com/office/drawing/2014/main" id="{779AE113-45DD-4AC5-ACC6-4129BB616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34836" name="Text Box 20">
            <a:extLst>
              <a:ext uri="{FF2B5EF4-FFF2-40B4-BE49-F238E27FC236}">
                <a16:creationId xmlns:a16="http://schemas.microsoft.com/office/drawing/2014/main" id="{668C4400-416A-4FBA-A890-4EB8CCF9C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34837" name="Text Box 21">
            <a:extLst>
              <a:ext uri="{FF2B5EF4-FFF2-40B4-BE49-F238E27FC236}">
                <a16:creationId xmlns:a16="http://schemas.microsoft.com/office/drawing/2014/main" id="{F5B371E9-C274-4A01-8F9A-EA7FE4927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4838" name="Text Box 22">
            <a:extLst>
              <a:ext uri="{FF2B5EF4-FFF2-40B4-BE49-F238E27FC236}">
                <a16:creationId xmlns:a16="http://schemas.microsoft.com/office/drawing/2014/main" id="{868B0A04-03DA-4923-A6C5-9D1742804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4839" name="Text Box 23">
            <a:extLst>
              <a:ext uri="{FF2B5EF4-FFF2-40B4-BE49-F238E27FC236}">
                <a16:creationId xmlns:a16="http://schemas.microsoft.com/office/drawing/2014/main" id="{9E9E6FF6-ED12-4F0C-B8D7-280656617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FE0B4385-4491-4344-AC85-A39B3146E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34841" name="Line 25">
            <a:extLst>
              <a:ext uri="{FF2B5EF4-FFF2-40B4-BE49-F238E27FC236}">
                <a16:creationId xmlns:a16="http://schemas.microsoft.com/office/drawing/2014/main" id="{D21FA935-9679-4B73-A13E-013A7928D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2" name="Line 26">
            <a:extLst>
              <a:ext uri="{FF2B5EF4-FFF2-40B4-BE49-F238E27FC236}">
                <a16:creationId xmlns:a16="http://schemas.microsoft.com/office/drawing/2014/main" id="{15FA02EE-9856-4056-B3DC-36E32634C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Line 27">
            <a:extLst>
              <a:ext uri="{FF2B5EF4-FFF2-40B4-BE49-F238E27FC236}">
                <a16:creationId xmlns:a16="http://schemas.microsoft.com/office/drawing/2014/main" id="{9D77BF23-40DE-4087-95A2-7A1585E658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4" name="Line 28">
            <a:extLst>
              <a:ext uri="{FF2B5EF4-FFF2-40B4-BE49-F238E27FC236}">
                <a16:creationId xmlns:a16="http://schemas.microsoft.com/office/drawing/2014/main" id="{A00A37C8-1BA9-4067-9D4D-DA2706979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Line 29">
            <a:extLst>
              <a:ext uri="{FF2B5EF4-FFF2-40B4-BE49-F238E27FC236}">
                <a16:creationId xmlns:a16="http://schemas.microsoft.com/office/drawing/2014/main" id="{F5894F1B-64B6-47C7-8B63-3AA2634FC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6" name="Line 30">
            <a:extLst>
              <a:ext uri="{FF2B5EF4-FFF2-40B4-BE49-F238E27FC236}">
                <a16:creationId xmlns:a16="http://schemas.microsoft.com/office/drawing/2014/main" id="{83C5D898-D971-463A-9EFF-A51956F365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Line 31">
            <a:extLst>
              <a:ext uri="{FF2B5EF4-FFF2-40B4-BE49-F238E27FC236}">
                <a16:creationId xmlns:a16="http://schemas.microsoft.com/office/drawing/2014/main" id="{289692A3-8502-4786-841D-41AD2DF90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Line 32">
            <a:extLst>
              <a:ext uri="{FF2B5EF4-FFF2-40B4-BE49-F238E27FC236}">
                <a16:creationId xmlns:a16="http://schemas.microsoft.com/office/drawing/2014/main" id="{EB3337A0-4496-4A18-911F-206AE36B5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Text Box 33">
            <a:extLst>
              <a:ext uri="{FF2B5EF4-FFF2-40B4-BE49-F238E27FC236}">
                <a16:creationId xmlns:a16="http://schemas.microsoft.com/office/drawing/2014/main" id="{EA916D13-E380-4AFA-953E-C1449DA96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779713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4850" name="Text Box 34">
            <a:extLst>
              <a:ext uri="{FF2B5EF4-FFF2-40B4-BE49-F238E27FC236}">
                <a16:creationId xmlns:a16="http://schemas.microsoft.com/office/drawing/2014/main" id="{EB7B63C1-6422-416E-8F37-017CCDDA2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519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34851" name="Text Box 35">
            <a:extLst>
              <a:ext uri="{FF2B5EF4-FFF2-40B4-BE49-F238E27FC236}">
                <a16:creationId xmlns:a16="http://schemas.microsoft.com/office/drawing/2014/main" id="{57866174-D700-4A41-B1EE-E5C0789D4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138488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Histoplasmosis</a:t>
            </a:r>
          </a:p>
        </p:txBody>
      </p:sp>
      <p:sp>
        <p:nvSpPr>
          <p:cNvPr id="34852" name="Line 36">
            <a:extLst>
              <a:ext uri="{FF2B5EF4-FFF2-40B4-BE49-F238E27FC236}">
                <a16:creationId xmlns:a16="http://schemas.microsoft.com/office/drawing/2014/main" id="{03B4D6AB-430E-4025-810B-C0887AD09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Line 37">
            <a:extLst>
              <a:ext uri="{FF2B5EF4-FFF2-40B4-BE49-F238E27FC236}">
                <a16:creationId xmlns:a16="http://schemas.microsoft.com/office/drawing/2014/main" id="{7094FC51-A1FF-4231-8B48-B7593F8B5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Line 38">
            <a:extLst>
              <a:ext uri="{FF2B5EF4-FFF2-40B4-BE49-F238E27FC236}">
                <a16:creationId xmlns:a16="http://schemas.microsoft.com/office/drawing/2014/main" id="{75B78618-1BC0-4232-9AF8-9C28A8DBE2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5" name="Line 39">
            <a:extLst>
              <a:ext uri="{FF2B5EF4-FFF2-40B4-BE49-F238E27FC236}">
                <a16:creationId xmlns:a16="http://schemas.microsoft.com/office/drawing/2014/main" id="{43BCD928-BA17-4143-8901-1ECE59344B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6" name="Slide Number Placeholder 1">
            <a:extLst>
              <a:ext uri="{FF2B5EF4-FFF2-40B4-BE49-F238E27FC236}">
                <a16:creationId xmlns:a16="http://schemas.microsoft.com/office/drawing/2014/main" id="{9DB2AB72-AD6A-455F-8892-930A8C022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D74D8F-C717-4CF7-8E25-9E773F2DF14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06EF9B5-11E7-46C9-B85D-E083355D8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643E24EB-E1B1-4871-BA04-271D4C256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05DE8A72-F361-46A8-BBF3-F8962BA87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EA861AAE-DCE4-40E6-9AC1-99D468183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1E54A939-B8B2-4B14-86DE-FB5258405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35847" name="Text Box 7">
            <a:extLst>
              <a:ext uri="{FF2B5EF4-FFF2-40B4-BE49-F238E27FC236}">
                <a16:creationId xmlns:a16="http://schemas.microsoft.com/office/drawing/2014/main" id="{1C680AB3-B27F-464F-AE3F-27F801DAA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6049963"/>
            <a:ext cx="460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solidFill>
                  <a:schemeClr val="accent1"/>
                </a:solidFill>
              </a:rPr>
              <a:t>Masquerade Syndromes</a:t>
            </a:r>
          </a:p>
        </p:txBody>
      </p:sp>
      <p:sp>
        <p:nvSpPr>
          <p:cNvPr id="35848" name="Text Box 10">
            <a:extLst>
              <a:ext uri="{FF2B5EF4-FFF2-40B4-BE49-F238E27FC236}">
                <a16:creationId xmlns:a16="http://schemas.microsoft.com/office/drawing/2014/main" id="{033391D7-C46D-460D-AB1D-F62605BAC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35849" name="Text Box 11">
            <a:extLst>
              <a:ext uri="{FF2B5EF4-FFF2-40B4-BE49-F238E27FC236}">
                <a16:creationId xmlns:a16="http://schemas.microsoft.com/office/drawing/2014/main" id="{0E617E38-ABEF-4A34-98DF-9F450AC9A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5850" name="Text Box 12">
            <a:extLst>
              <a:ext uri="{FF2B5EF4-FFF2-40B4-BE49-F238E27FC236}">
                <a16:creationId xmlns:a16="http://schemas.microsoft.com/office/drawing/2014/main" id="{669856F6-80F8-4450-A2F6-44DB836EF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HLA-B27</a:t>
            </a:r>
          </a:p>
        </p:txBody>
      </p:sp>
      <p:sp>
        <p:nvSpPr>
          <p:cNvPr id="35851" name="Text Box 13">
            <a:extLst>
              <a:ext uri="{FF2B5EF4-FFF2-40B4-BE49-F238E27FC236}">
                <a16:creationId xmlns:a16="http://schemas.microsoft.com/office/drawing/2014/main" id="{E2D2DA98-63BD-49D8-A53A-BC48A1013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35852" name="Text Box 14">
            <a:extLst>
              <a:ext uri="{FF2B5EF4-FFF2-40B4-BE49-F238E27FC236}">
                <a16:creationId xmlns:a16="http://schemas.microsoft.com/office/drawing/2014/main" id="{851F9EEA-0E44-4F35-A1E8-8AF0D8F4D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35853" name="Text Box 15">
            <a:extLst>
              <a:ext uri="{FF2B5EF4-FFF2-40B4-BE49-F238E27FC236}">
                <a16:creationId xmlns:a16="http://schemas.microsoft.com/office/drawing/2014/main" id="{3E2BA0D4-7488-4177-812E-E2FC2E104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5854" name="Text Box 16">
            <a:extLst>
              <a:ext uri="{FF2B5EF4-FFF2-40B4-BE49-F238E27FC236}">
                <a16:creationId xmlns:a16="http://schemas.microsoft.com/office/drawing/2014/main" id="{E8677EBB-9836-4291-B417-FF8AE5766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5855" name="Text Box 17">
            <a:extLst>
              <a:ext uri="{FF2B5EF4-FFF2-40B4-BE49-F238E27FC236}">
                <a16:creationId xmlns:a16="http://schemas.microsoft.com/office/drawing/2014/main" id="{9E8F48F5-1DBA-40F2-8231-37D41284A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35856" name="Text Box 18">
            <a:extLst>
              <a:ext uri="{FF2B5EF4-FFF2-40B4-BE49-F238E27FC236}">
                <a16:creationId xmlns:a16="http://schemas.microsoft.com/office/drawing/2014/main" id="{A18F4E6E-A1D4-45D4-8CDB-BBEE94D9F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35857" name="Text Box 19">
            <a:extLst>
              <a:ext uri="{FF2B5EF4-FFF2-40B4-BE49-F238E27FC236}">
                <a16:creationId xmlns:a16="http://schemas.microsoft.com/office/drawing/2014/main" id="{3555C12E-0491-44FC-BF18-692F016D5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779713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5858" name="Text Box 20">
            <a:extLst>
              <a:ext uri="{FF2B5EF4-FFF2-40B4-BE49-F238E27FC236}">
                <a16:creationId xmlns:a16="http://schemas.microsoft.com/office/drawing/2014/main" id="{0B59097A-30B7-4C03-8904-92E85C2E7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519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35859" name="Text Box 21">
            <a:extLst>
              <a:ext uri="{FF2B5EF4-FFF2-40B4-BE49-F238E27FC236}">
                <a16:creationId xmlns:a16="http://schemas.microsoft.com/office/drawing/2014/main" id="{3AD41A31-68DB-491E-B06E-299BDFA00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138488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Histoplasmosis</a:t>
            </a:r>
          </a:p>
        </p:txBody>
      </p:sp>
      <p:sp>
        <p:nvSpPr>
          <p:cNvPr id="35860" name="Line 22">
            <a:extLst>
              <a:ext uri="{FF2B5EF4-FFF2-40B4-BE49-F238E27FC236}">
                <a16:creationId xmlns:a16="http://schemas.microsoft.com/office/drawing/2014/main" id="{041AE160-5476-402E-8F8E-B81AC58037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Line 23">
            <a:extLst>
              <a:ext uri="{FF2B5EF4-FFF2-40B4-BE49-F238E27FC236}">
                <a16:creationId xmlns:a16="http://schemas.microsoft.com/office/drawing/2014/main" id="{7CE85AB9-DC24-43EC-B2A2-86FF6B5EA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4">
            <a:extLst>
              <a:ext uri="{FF2B5EF4-FFF2-40B4-BE49-F238E27FC236}">
                <a16:creationId xmlns:a16="http://schemas.microsoft.com/office/drawing/2014/main" id="{5CF46759-07F2-4E18-9809-85CEF51E4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5">
            <a:extLst>
              <a:ext uri="{FF2B5EF4-FFF2-40B4-BE49-F238E27FC236}">
                <a16:creationId xmlns:a16="http://schemas.microsoft.com/office/drawing/2014/main" id="{8B1ADBE9-9948-45B8-8942-46F648545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6">
            <a:extLst>
              <a:ext uri="{FF2B5EF4-FFF2-40B4-BE49-F238E27FC236}">
                <a16:creationId xmlns:a16="http://schemas.microsoft.com/office/drawing/2014/main" id="{D25837B2-8366-45B5-B624-48A4DDBA2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27">
            <a:extLst>
              <a:ext uri="{FF2B5EF4-FFF2-40B4-BE49-F238E27FC236}">
                <a16:creationId xmlns:a16="http://schemas.microsoft.com/office/drawing/2014/main" id="{B4CF4B85-E2F1-4433-8CE3-843B50157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6" name="Line 28">
            <a:extLst>
              <a:ext uri="{FF2B5EF4-FFF2-40B4-BE49-F238E27FC236}">
                <a16:creationId xmlns:a16="http://schemas.microsoft.com/office/drawing/2014/main" id="{BA842E88-4584-4AAA-950E-E7B944975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29">
            <a:extLst>
              <a:ext uri="{FF2B5EF4-FFF2-40B4-BE49-F238E27FC236}">
                <a16:creationId xmlns:a16="http://schemas.microsoft.com/office/drawing/2014/main" id="{E6FBC71C-83DC-4BF7-8547-53988FB51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0">
            <a:extLst>
              <a:ext uri="{FF2B5EF4-FFF2-40B4-BE49-F238E27FC236}">
                <a16:creationId xmlns:a16="http://schemas.microsoft.com/office/drawing/2014/main" id="{C5327A47-A00D-4B87-8FBE-D077BAF9A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1">
            <a:extLst>
              <a:ext uri="{FF2B5EF4-FFF2-40B4-BE49-F238E27FC236}">
                <a16:creationId xmlns:a16="http://schemas.microsoft.com/office/drawing/2014/main" id="{F89AF042-EB6B-4991-AB62-71CB37C07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Line 32">
            <a:extLst>
              <a:ext uri="{FF2B5EF4-FFF2-40B4-BE49-F238E27FC236}">
                <a16:creationId xmlns:a16="http://schemas.microsoft.com/office/drawing/2014/main" id="{60D81BB9-F1E4-483A-8E04-A225A06CF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1" name="Line 33">
            <a:extLst>
              <a:ext uri="{FF2B5EF4-FFF2-40B4-BE49-F238E27FC236}">
                <a16:creationId xmlns:a16="http://schemas.microsoft.com/office/drawing/2014/main" id="{BC2D7FAE-5CF6-4F3B-9BFF-7B53CECA6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Line 34">
            <a:extLst>
              <a:ext uri="{FF2B5EF4-FFF2-40B4-BE49-F238E27FC236}">
                <a16:creationId xmlns:a16="http://schemas.microsoft.com/office/drawing/2014/main" id="{6F7369F5-3400-465D-8614-4AB10C0ECB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5">
            <a:extLst>
              <a:ext uri="{FF2B5EF4-FFF2-40B4-BE49-F238E27FC236}">
                <a16:creationId xmlns:a16="http://schemas.microsoft.com/office/drawing/2014/main" id="{9D30C030-8949-419F-B133-A2C0AB225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4" name="Line 36">
            <a:extLst>
              <a:ext uri="{FF2B5EF4-FFF2-40B4-BE49-F238E27FC236}">
                <a16:creationId xmlns:a16="http://schemas.microsoft.com/office/drawing/2014/main" id="{3FE4E6DD-73F8-4926-8E37-092E4D9585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Line 37">
            <a:extLst>
              <a:ext uri="{FF2B5EF4-FFF2-40B4-BE49-F238E27FC236}">
                <a16:creationId xmlns:a16="http://schemas.microsoft.com/office/drawing/2014/main" id="{CBD1BBAB-74D1-45DD-B826-EBC9C2B375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40">
            <a:extLst>
              <a:ext uri="{FF2B5EF4-FFF2-40B4-BE49-F238E27FC236}">
                <a16:creationId xmlns:a16="http://schemas.microsoft.com/office/drawing/2014/main" id="{1D6FA7FC-60D1-43E3-AE27-7E449F1FFD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5562600"/>
            <a:ext cx="198120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7" name="Line 41">
            <a:extLst>
              <a:ext uri="{FF2B5EF4-FFF2-40B4-BE49-F238E27FC236}">
                <a16:creationId xmlns:a16="http://schemas.microsoft.com/office/drawing/2014/main" id="{B949C0C0-E0C4-4556-BABE-C4DF351DF2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486400"/>
            <a:ext cx="2057400" cy="609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8" name="Rectangle 63">
            <a:extLst>
              <a:ext uri="{FF2B5EF4-FFF2-40B4-BE49-F238E27FC236}">
                <a16:creationId xmlns:a16="http://schemas.microsoft.com/office/drawing/2014/main" id="{A39D6353-D12D-451C-ACA7-7563515AF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172200"/>
            <a:ext cx="45720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two words</a:t>
            </a:r>
          </a:p>
        </p:txBody>
      </p:sp>
      <p:sp>
        <p:nvSpPr>
          <p:cNvPr id="35879" name="Line 64">
            <a:extLst>
              <a:ext uri="{FF2B5EF4-FFF2-40B4-BE49-F238E27FC236}">
                <a16:creationId xmlns:a16="http://schemas.microsoft.com/office/drawing/2014/main" id="{E1936A60-012F-4E38-8BA0-CBEC68CC86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0" name="Line 65">
            <a:extLst>
              <a:ext uri="{FF2B5EF4-FFF2-40B4-BE49-F238E27FC236}">
                <a16:creationId xmlns:a16="http://schemas.microsoft.com/office/drawing/2014/main" id="{E617537B-8DAD-4272-AF29-65DDC14FF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1" name="Line 66">
            <a:extLst>
              <a:ext uri="{FF2B5EF4-FFF2-40B4-BE49-F238E27FC236}">
                <a16:creationId xmlns:a16="http://schemas.microsoft.com/office/drawing/2014/main" id="{BB3F4E92-5713-4411-B33F-20B4589B8A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67">
            <a:extLst>
              <a:ext uri="{FF2B5EF4-FFF2-40B4-BE49-F238E27FC236}">
                <a16:creationId xmlns:a16="http://schemas.microsoft.com/office/drawing/2014/main" id="{A8266F40-7D05-45E8-9EC3-49787B375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3" name="Line 68">
            <a:extLst>
              <a:ext uri="{FF2B5EF4-FFF2-40B4-BE49-F238E27FC236}">
                <a16:creationId xmlns:a16="http://schemas.microsoft.com/office/drawing/2014/main" id="{5C101E4E-59DA-46CD-834D-65896B7AE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4" name="Text Box 9">
            <a:extLst>
              <a:ext uri="{FF2B5EF4-FFF2-40B4-BE49-F238E27FC236}">
                <a16:creationId xmlns:a16="http://schemas.microsoft.com/office/drawing/2014/main" id="{BE469623-27CF-4ED0-83D8-CF2FD2DA8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accent1"/>
                </a:solidFill>
              </a:rPr>
              <a:t>Anterior</a:t>
            </a:r>
          </a:p>
        </p:txBody>
      </p:sp>
      <p:sp>
        <p:nvSpPr>
          <p:cNvPr id="35885" name="Text Box 10">
            <a:extLst>
              <a:ext uri="{FF2B5EF4-FFF2-40B4-BE49-F238E27FC236}">
                <a16:creationId xmlns:a16="http://schemas.microsoft.com/office/drawing/2014/main" id="{DCF5ED55-159C-4EBA-8075-5F0DD81F1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51577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accent1"/>
                </a:solidFill>
              </a:rPr>
              <a:t>Posterior</a:t>
            </a:r>
          </a:p>
        </p:txBody>
      </p:sp>
      <p:sp>
        <p:nvSpPr>
          <p:cNvPr id="35886" name="Slide Number Placeholder 1">
            <a:extLst>
              <a:ext uri="{FF2B5EF4-FFF2-40B4-BE49-F238E27FC236}">
                <a16:creationId xmlns:a16="http://schemas.microsoft.com/office/drawing/2014/main" id="{44273524-CD23-4A3C-BFB1-827ACC7B0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7C89E3-BFBD-4447-B9BD-AF31EAABB3B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5DEC7E1-D834-4536-A0DA-D6DA0FB58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172200"/>
            <a:ext cx="457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208F21B-4496-41F2-8EB0-18A471BC5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FF494D6B-DBF9-41B8-A787-55D262012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C3704721-9B81-430E-9D78-2305C3C03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09C62807-6D14-4A50-A025-31ECDBB89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CACEDB85-1786-4BF5-97E2-E6F752C70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36872" name="Text Box 8">
            <a:extLst>
              <a:ext uri="{FF2B5EF4-FFF2-40B4-BE49-F238E27FC236}">
                <a16:creationId xmlns:a16="http://schemas.microsoft.com/office/drawing/2014/main" id="{2992F56C-2494-446B-8B84-1E78C33D2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6049963"/>
            <a:ext cx="460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solidFill>
                  <a:schemeClr val="accent1"/>
                </a:solidFill>
              </a:rPr>
              <a:t>Masquerade Syndromes</a:t>
            </a:r>
          </a:p>
        </p:txBody>
      </p:sp>
      <p:sp>
        <p:nvSpPr>
          <p:cNvPr id="36873" name="Text Box 9">
            <a:extLst>
              <a:ext uri="{FF2B5EF4-FFF2-40B4-BE49-F238E27FC236}">
                <a16:creationId xmlns:a16="http://schemas.microsoft.com/office/drawing/2014/main" id="{A899533F-5741-4030-AB49-F074B2DA8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accent1"/>
                </a:solidFill>
              </a:rPr>
              <a:t>Anterior</a:t>
            </a:r>
          </a:p>
        </p:txBody>
      </p:sp>
      <p:sp>
        <p:nvSpPr>
          <p:cNvPr id="36874" name="Text Box 10">
            <a:extLst>
              <a:ext uri="{FF2B5EF4-FFF2-40B4-BE49-F238E27FC236}">
                <a16:creationId xmlns:a16="http://schemas.microsoft.com/office/drawing/2014/main" id="{854EEB9D-8EF2-4B3F-9373-73EDD97F4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51577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accent1"/>
                </a:solidFill>
              </a:rPr>
              <a:t>Posterior</a:t>
            </a:r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E62F1A6D-9681-4203-9665-593002AB4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51CDED9A-8B3D-4B87-989E-FB4BE0904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id="{7407A603-60F2-46FA-B9C3-354264123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HLA-B27</a:t>
            </a:r>
          </a:p>
        </p:txBody>
      </p:sp>
      <p:sp>
        <p:nvSpPr>
          <p:cNvPr id="36878" name="Text Box 14">
            <a:extLst>
              <a:ext uri="{FF2B5EF4-FFF2-40B4-BE49-F238E27FC236}">
                <a16:creationId xmlns:a16="http://schemas.microsoft.com/office/drawing/2014/main" id="{665BF361-27F5-41AB-B198-9751804E8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36879" name="Text Box 15">
            <a:extLst>
              <a:ext uri="{FF2B5EF4-FFF2-40B4-BE49-F238E27FC236}">
                <a16:creationId xmlns:a16="http://schemas.microsoft.com/office/drawing/2014/main" id="{25601314-3C62-48A3-92C7-6BD45BCFD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36880" name="Text Box 16">
            <a:extLst>
              <a:ext uri="{FF2B5EF4-FFF2-40B4-BE49-F238E27FC236}">
                <a16:creationId xmlns:a16="http://schemas.microsoft.com/office/drawing/2014/main" id="{9EF3DF81-5AED-4D7D-9BBE-DFCD1C161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6881" name="Text Box 17">
            <a:extLst>
              <a:ext uri="{FF2B5EF4-FFF2-40B4-BE49-F238E27FC236}">
                <a16:creationId xmlns:a16="http://schemas.microsoft.com/office/drawing/2014/main" id="{B9039DE7-ED29-4652-ADE8-F5BE914BE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6882" name="Text Box 18">
            <a:extLst>
              <a:ext uri="{FF2B5EF4-FFF2-40B4-BE49-F238E27FC236}">
                <a16:creationId xmlns:a16="http://schemas.microsoft.com/office/drawing/2014/main" id="{AB635524-C797-4E64-83D6-922A856EE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36883" name="Text Box 19">
            <a:extLst>
              <a:ext uri="{FF2B5EF4-FFF2-40B4-BE49-F238E27FC236}">
                <a16:creationId xmlns:a16="http://schemas.microsoft.com/office/drawing/2014/main" id="{31409A5A-A2EC-40A8-B1D3-902B0AADF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36884" name="Text Box 20">
            <a:extLst>
              <a:ext uri="{FF2B5EF4-FFF2-40B4-BE49-F238E27FC236}">
                <a16:creationId xmlns:a16="http://schemas.microsoft.com/office/drawing/2014/main" id="{1F4793AD-B7AF-4AD7-AAD5-D726E01B2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779713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6885" name="Text Box 21">
            <a:extLst>
              <a:ext uri="{FF2B5EF4-FFF2-40B4-BE49-F238E27FC236}">
                <a16:creationId xmlns:a16="http://schemas.microsoft.com/office/drawing/2014/main" id="{3130C802-D7C5-4B38-B21F-2AD6B65BC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519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36886" name="Text Box 22">
            <a:extLst>
              <a:ext uri="{FF2B5EF4-FFF2-40B4-BE49-F238E27FC236}">
                <a16:creationId xmlns:a16="http://schemas.microsoft.com/office/drawing/2014/main" id="{06659EFE-3CD3-4AF9-8479-60E71D8E7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138488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Histoplasmosis</a:t>
            </a:r>
          </a:p>
        </p:txBody>
      </p:sp>
      <p:sp>
        <p:nvSpPr>
          <p:cNvPr id="36887" name="Line 23">
            <a:extLst>
              <a:ext uri="{FF2B5EF4-FFF2-40B4-BE49-F238E27FC236}">
                <a16:creationId xmlns:a16="http://schemas.microsoft.com/office/drawing/2014/main" id="{FC4CE8B1-B1CE-446E-B424-2D5748284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24">
            <a:extLst>
              <a:ext uri="{FF2B5EF4-FFF2-40B4-BE49-F238E27FC236}">
                <a16:creationId xmlns:a16="http://schemas.microsoft.com/office/drawing/2014/main" id="{8F32FF6E-4375-46CA-B982-7C87CA111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5">
            <a:extLst>
              <a:ext uri="{FF2B5EF4-FFF2-40B4-BE49-F238E27FC236}">
                <a16:creationId xmlns:a16="http://schemas.microsoft.com/office/drawing/2014/main" id="{9D17EA3E-492D-4419-9C2A-2F83DDF3D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Line 26">
            <a:extLst>
              <a:ext uri="{FF2B5EF4-FFF2-40B4-BE49-F238E27FC236}">
                <a16:creationId xmlns:a16="http://schemas.microsoft.com/office/drawing/2014/main" id="{46D3D48D-C35A-4DCC-A74C-35BD212BC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7">
            <a:extLst>
              <a:ext uri="{FF2B5EF4-FFF2-40B4-BE49-F238E27FC236}">
                <a16:creationId xmlns:a16="http://schemas.microsoft.com/office/drawing/2014/main" id="{D44CDAC0-F5EE-43C7-8277-4006867C78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Line 28">
            <a:extLst>
              <a:ext uri="{FF2B5EF4-FFF2-40B4-BE49-F238E27FC236}">
                <a16:creationId xmlns:a16="http://schemas.microsoft.com/office/drawing/2014/main" id="{A62A990B-C216-4408-A583-3D48271C7D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Line 29">
            <a:extLst>
              <a:ext uri="{FF2B5EF4-FFF2-40B4-BE49-F238E27FC236}">
                <a16:creationId xmlns:a16="http://schemas.microsoft.com/office/drawing/2014/main" id="{3BB49176-639A-41EC-AF18-12F8B031A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Line 30">
            <a:extLst>
              <a:ext uri="{FF2B5EF4-FFF2-40B4-BE49-F238E27FC236}">
                <a16:creationId xmlns:a16="http://schemas.microsoft.com/office/drawing/2014/main" id="{6F311D86-AC78-46F0-A118-F84AA8A5ED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5" name="Line 31">
            <a:extLst>
              <a:ext uri="{FF2B5EF4-FFF2-40B4-BE49-F238E27FC236}">
                <a16:creationId xmlns:a16="http://schemas.microsoft.com/office/drawing/2014/main" id="{FE6634AA-2EBC-45C2-BF75-C510FEDA6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Line 32">
            <a:extLst>
              <a:ext uri="{FF2B5EF4-FFF2-40B4-BE49-F238E27FC236}">
                <a16:creationId xmlns:a16="http://schemas.microsoft.com/office/drawing/2014/main" id="{E2AE41DA-0D8E-49A2-AC34-1DB141797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Line 33">
            <a:extLst>
              <a:ext uri="{FF2B5EF4-FFF2-40B4-BE49-F238E27FC236}">
                <a16:creationId xmlns:a16="http://schemas.microsoft.com/office/drawing/2014/main" id="{8DC45A75-3721-4FBC-A726-849E28752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8" name="Line 34">
            <a:extLst>
              <a:ext uri="{FF2B5EF4-FFF2-40B4-BE49-F238E27FC236}">
                <a16:creationId xmlns:a16="http://schemas.microsoft.com/office/drawing/2014/main" id="{95C79C20-C7AA-4612-AFB3-1444D5BADA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9" name="Line 35">
            <a:extLst>
              <a:ext uri="{FF2B5EF4-FFF2-40B4-BE49-F238E27FC236}">
                <a16:creationId xmlns:a16="http://schemas.microsoft.com/office/drawing/2014/main" id="{7ECE31F7-BA4E-4796-BC60-ADBA3ABD6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Line 36">
            <a:extLst>
              <a:ext uri="{FF2B5EF4-FFF2-40B4-BE49-F238E27FC236}">
                <a16:creationId xmlns:a16="http://schemas.microsoft.com/office/drawing/2014/main" id="{050AF180-B208-4ACF-B714-9D4B225B6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Line 37">
            <a:extLst>
              <a:ext uri="{FF2B5EF4-FFF2-40B4-BE49-F238E27FC236}">
                <a16:creationId xmlns:a16="http://schemas.microsoft.com/office/drawing/2014/main" id="{07A5FCC4-D254-439F-9B3B-4DAD3F25A2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Line 38">
            <a:extLst>
              <a:ext uri="{FF2B5EF4-FFF2-40B4-BE49-F238E27FC236}">
                <a16:creationId xmlns:a16="http://schemas.microsoft.com/office/drawing/2014/main" id="{7F8C9970-A40E-4F8D-996A-34B45A90A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Line 39">
            <a:extLst>
              <a:ext uri="{FF2B5EF4-FFF2-40B4-BE49-F238E27FC236}">
                <a16:creationId xmlns:a16="http://schemas.microsoft.com/office/drawing/2014/main" id="{4145586B-CC95-44EE-A920-1FD3D7E5D0B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5562600"/>
            <a:ext cx="198120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Line 40">
            <a:extLst>
              <a:ext uri="{FF2B5EF4-FFF2-40B4-BE49-F238E27FC236}">
                <a16:creationId xmlns:a16="http://schemas.microsoft.com/office/drawing/2014/main" id="{CBD9756D-B791-4209-B352-B0FE6E1B9E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486400"/>
            <a:ext cx="2057400" cy="609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Line 47">
            <a:extLst>
              <a:ext uri="{FF2B5EF4-FFF2-40B4-BE49-F238E27FC236}">
                <a16:creationId xmlns:a16="http://schemas.microsoft.com/office/drawing/2014/main" id="{A0B76742-F100-49A2-93DA-8727F75D3E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Line 48">
            <a:extLst>
              <a:ext uri="{FF2B5EF4-FFF2-40B4-BE49-F238E27FC236}">
                <a16:creationId xmlns:a16="http://schemas.microsoft.com/office/drawing/2014/main" id="{0496812D-ABBA-4C29-A92B-1A290BA9C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7" name="Line 49">
            <a:extLst>
              <a:ext uri="{FF2B5EF4-FFF2-40B4-BE49-F238E27FC236}">
                <a16:creationId xmlns:a16="http://schemas.microsoft.com/office/drawing/2014/main" id="{58790121-FAF7-4190-8A71-6DF8C9C760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Line 50">
            <a:extLst>
              <a:ext uri="{FF2B5EF4-FFF2-40B4-BE49-F238E27FC236}">
                <a16:creationId xmlns:a16="http://schemas.microsoft.com/office/drawing/2014/main" id="{22E19C1B-CF8E-4E6C-A118-88187669AE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9" name="Line 51">
            <a:extLst>
              <a:ext uri="{FF2B5EF4-FFF2-40B4-BE49-F238E27FC236}">
                <a16:creationId xmlns:a16="http://schemas.microsoft.com/office/drawing/2014/main" id="{028CCFB6-277C-4BDA-BB52-3D0CC908AE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0" name="Slide Number Placeholder 1">
            <a:extLst>
              <a:ext uri="{FF2B5EF4-FFF2-40B4-BE49-F238E27FC236}">
                <a16:creationId xmlns:a16="http://schemas.microsoft.com/office/drawing/2014/main" id="{4B42D4DC-303C-4175-BEC9-4CA5CB99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E6F299-DCD8-44C4-B422-4390F848623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3">
            <a:extLst>
              <a:ext uri="{FF2B5EF4-FFF2-40B4-BE49-F238E27FC236}">
                <a16:creationId xmlns:a16="http://schemas.microsoft.com/office/drawing/2014/main" id="{97F3EE77-DFBE-407B-BAC7-1887E9B60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172200"/>
            <a:ext cx="457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01E36D0C-E008-4E28-8BC0-E0413B625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37892" name="Text Box 3">
            <a:extLst>
              <a:ext uri="{FF2B5EF4-FFF2-40B4-BE49-F238E27FC236}">
                <a16:creationId xmlns:a16="http://schemas.microsoft.com/office/drawing/2014/main" id="{BB28BF06-CC83-4A70-8BC9-9524761E0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B20F2E09-21F9-4A12-B362-B675C2663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37894" name="Text Box 5">
            <a:extLst>
              <a:ext uri="{FF2B5EF4-FFF2-40B4-BE49-F238E27FC236}">
                <a16:creationId xmlns:a16="http://schemas.microsoft.com/office/drawing/2014/main" id="{DB9FD893-86A5-46F4-A1FC-460A6E8FC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37895" name="Text Box 6">
            <a:extLst>
              <a:ext uri="{FF2B5EF4-FFF2-40B4-BE49-F238E27FC236}">
                <a16:creationId xmlns:a16="http://schemas.microsoft.com/office/drawing/2014/main" id="{BA1D09D9-2706-40FC-A709-1E4DF432F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37896" name="Text Box 7">
            <a:extLst>
              <a:ext uri="{FF2B5EF4-FFF2-40B4-BE49-F238E27FC236}">
                <a16:creationId xmlns:a16="http://schemas.microsoft.com/office/drawing/2014/main" id="{7B18EAD9-8A9A-4293-BF10-043EE4755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6049963"/>
            <a:ext cx="460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solidFill>
                  <a:schemeClr val="accent1"/>
                </a:solidFill>
              </a:rPr>
              <a:t>Masquerade Syndromes</a:t>
            </a:r>
          </a:p>
        </p:txBody>
      </p:sp>
      <p:sp>
        <p:nvSpPr>
          <p:cNvPr id="37897" name="Text Box 8">
            <a:extLst>
              <a:ext uri="{FF2B5EF4-FFF2-40B4-BE49-F238E27FC236}">
                <a16:creationId xmlns:a16="http://schemas.microsoft.com/office/drawing/2014/main" id="{CC5F1804-05B8-42DF-986F-13402AC3D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accent1"/>
                </a:solidFill>
              </a:rPr>
              <a:t>Anterior</a:t>
            </a:r>
          </a:p>
        </p:txBody>
      </p:sp>
      <p:sp>
        <p:nvSpPr>
          <p:cNvPr id="37898" name="Text Box 9">
            <a:extLst>
              <a:ext uri="{FF2B5EF4-FFF2-40B4-BE49-F238E27FC236}">
                <a16:creationId xmlns:a16="http://schemas.microsoft.com/office/drawing/2014/main" id="{45283ADE-CE02-44D8-BDF0-FB2DDDB99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51577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accent1"/>
                </a:solidFill>
              </a:rPr>
              <a:t>Posterior</a:t>
            </a:r>
          </a:p>
        </p:txBody>
      </p:sp>
      <p:sp>
        <p:nvSpPr>
          <p:cNvPr id="37899" name="Text Box 10">
            <a:extLst>
              <a:ext uri="{FF2B5EF4-FFF2-40B4-BE49-F238E27FC236}">
                <a16:creationId xmlns:a16="http://schemas.microsoft.com/office/drawing/2014/main" id="{A0BFFA4A-CF4B-44F8-90DB-83BBBC1D8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37900" name="Text Box 11">
            <a:extLst>
              <a:ext uri="{FF2B5EF4-FFF2-40B4-BE49-F238E27FC236}">
                <a16:creationId xmlns:a16="http://schemas.microsoft.com/office/drawing/2014/main" id="{FA12F2B1-660B-495F-A694-D0A29D3EF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7901" name="Text Box 12">
            <a:extLst>
              <a:ext uri="{FF2B5EF4-FFF2-40B4-BE49-F238E27FC236}">
                <a16:creationId xmlns:a16="http://schemas.microsoft.com/office/drawing/2014/main" id="{76C0D438-923A-448F-A432-9442C2697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HLA-B27</a:t>
            </a:r>
          </a:p>
        </p:txBody>
      </p:sp>
      <p:sp>
        <p:nvSpPr>
          <p:cNvPr id="37902" name="Text Box 13">
            <a:extLst>
              <a:ext uri="{FF2B5EF4-FFF2-40B4-BE49-F238E27FC236}">
                <a16:creationId xmlns:a16="http://schemas.microsoft.com/office/drawing/2014/main" id="{82B20344-B7E5-4007-AD3E-105DBAFF5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37903" name="Text Box 14">
            <a:extLst>
              <a:ext uri="{FF2B5EF4-FFF2-40B4-BE49-F238E27FC236}">
                <a16:creationId xmlns:a16="http://schemas.microsoft.com/office/drawing/2014/main" id="{7AEDD092-649C-4BB3-9B58-AF7C6C690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37904" name="Text Box 15">
            <a:extLst>
              <a:ext uri="{FF2B5EF4-FFF2-40B4-BE49-F238E27FC236}">
                <a16:creationId xmlns:a16="http://schemas.microsoft.com/office/drawing/2014/main" id="{593B39D4-1FA3-4BED-BAB9-6BA1A37DD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7905" name="Text Box 16">
            <a:extLst>
              <a:ext uri="{FF2B5EF4-FFF2-40B4-BE49-F238E27FC236}">
                <a16:creationId xmlns:a16="http://schemas.microsoft.com/office/drawing/2014/main" id="{39491924-9C10-4417-A220-66D4485B5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7906" name="Text Box 17">
            <a:extLst>
              <a:ext uri="{FF2B5EF4-FFF2-40B4-BE49-F238E27FC236}">
                <a16:creationId xmlns:a16="http://schemas.microsoft.com/office/drawing/2014/main" id="{D5C1DD2F-1FDB-436C-B48D-977F0E898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37907" name="Text Box 18">
            <a:extLst>
              <a:ext uri="{FF2B5EF4-FFF2-40B4-BE49-F238E27FC236}">
                <a16:creationId xmlns:a16="http://schemas.microsoft.com/office/drawing/2014/main" id="{33310A00-1D26-4100-9DB0-5A4ABE3CE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37908" name="Text Box 19">
            <a:extLst>
              <a:ext uri="{FF2B5EF4-FFF2-40B4-BE49-F238E27FC236}">
                <a16:creationId xmlns:a16="http://schemas.microsoft.com/office/drawing/2014/main" id="{2F6A1840-4D11-48E0-876E-CFECA6DF0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779713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7909" name="Text Box 20">
            <a:extLst>
              <a:ext uri="{FF2B5EF4-FFF2-40B4-BE49-F238E27FC236}">
                <a16:creationId xmlns:a16="http://schemas.microsoft.com/office/drawing/2014/main" id="{B4F801B3-5F65-4152-B3BB-77C9452CC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519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37910" name="Text Box 21">
            <a:extLst>
              <a:ext uri="{FF2B5EF4-FFF2-40B4-BE49-F238E27FC236}">
                <a16:creationId xmlns:a16="http://schemas.microsoft.com/office/drawing/2014/main" id="{9A22EB34-90BA-493F-B8B5-BFBD086EE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138488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Histoplasmosis</a:t>
            </a:r>
          </a:p>
        </p:txBody>
      </p:sp>
      <p:sp>
        <p:nvSpPr>
          <p:cNvPr id="37911" name="Line 22">
            <a:extLst>
              <a:ext uri="{FF2B5EF4-FFF2-40B4-BE49-F238E27FC236}">
                <a16:creationId xmlns:a16="http://schemas.microsoft.com/office/drawing/2014/main" id="{838D743B-D69F-4677-BCBA-C1F00415D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2" name="Line 23">
            <a:extLst>
              <a:ext uri="{FF2B5EF4-FFF2-40B4-BE49-F238E27FC236}">
                <a16:creationId xmlns:a16="http://schemas.microsoft.com/office/drawing/2014/main" id="{984E13D4-1F38-4F9D-9567-D391F1D522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3" name="Line 24">
            <a:extLst>
              <a:ext uri="{FF2B5EF4-FFF2-40B4-BE49-F238E27FC236}">
                <a16:creationId xmlns:a16="http://schemas.microsoft.com/office/drawing/2014/main" id="{B55A2600-9463-49CC-A5DF-038121334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4" name="Line 25">
            <a:extLst>
              <a:ext uri="{FF2B5EF4-FFF2-40B4-BE49-F238E27FC236}">
                <a16:creationId xmlns:a16="http://schemas.microsoft.com/office/drawing/2014/main" id="{62663F56-8812-4CA9-81EF-84E97FBEE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5" name="Line 26">
            <a:extLst>
              <a:ext uri="{FF2B5EF4-FFF2-40B4-BE49-F238E27FC236}">
                <a16:creationId xmlns:a16="http://schemas.microsoft.com/office/drawing/2014/main" id="{BC0C584D-0BDE-4953-8EE8-4AC5BDCF70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Line 27">
            <a:extLst>
              <a:ext uri="{FF2B5EF4-FFF2-40B4-BE49-F238E27FC236}">
                <a16:creationId xmlns:a16="http://schemas.microsoft.com/office/drawing/2014/main" id="{4AEC540A-2928-4D9D-93BC-6280ECB46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7" name="Line 28">
            <a:extLst>
              <a:ext uri="{FF2B5EF4-FFF2-40B4-BE49-F238E27FC236}">
                <a16:creationId xmlns:a16="http://schemas.microsoft.com/office/drawing/2014/main" id="{4A784141-A13B-4A96-886D-65B64034E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8" name="Line 29">
            <a:extLst>
              <a:ext uri="{FF2B5EF4-FFF2-40B4-BE49-F238E27FC236}">
                <a16:creationId xmlns:a16="http://schemas.microsoft.com/office/drawing/2014/main" id="{772DC4CB-E8D4-4512-877F-88949266B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9" name="Line 30">
            <a:extLst>
              <a:ext uri="{FF2B5EF4-FFF2-40B4-BE49-F238E27FC236}">
                <a16:creationId xmlns:a16="http://schemas.microsoft.com/office/drawing/2014/main" id="{49AEC7F0-0740-488B-8A66-E9D7DDC5E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Line 31">
            <a:extLst>
              <a:ext uri="{FF2B5EF4-FFF2-40B4-BE49-F238E27FC236}">
                <a16:creationId xmlns:a16="http://schemas.microsoft.com/office/drawing/2014/main" id="{A4AE71B8-A5AE-4BB1-83F4-450C13B06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1" name="Line 32">
            <a:extLst>
              <a:ext uri="{FF2B5EF4-FFF2-40B4-BE49-F238E27FC236}">
                <a16:creationId xmlns:a16="http://schemas.microsoft.com/office/drawing/2014/main" id="{9BD3F978-B6D2-426C-BD59-B50149F7D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2" name="Line 33">
            <a:extLst>
              <a:ext uri="{FF2B5EF4-FFF2-40B4-BE49-F238E27FC236}">
                <a16:creationId xmlns:a16="http://schemas.microsoft.com/office/drawing/2014/main" id="{2E414F00-4FEF-43C8-A770-3CA4A88CD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3" name="Line 34">
            <a:extLst>
              <a:ext uri="{FF2B5EF4-FFF2-40B4-BE49-F238E27FC236}">
                <a16:creationId xmlns:a16="http://schemas.microsoft.com/office/drawing/2014/main" id="{C364654D-F6EB-41AF-BA3A-9EC70A51CE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4" name="Line 35">
            <a:extLst>
              <a:ext uri="{FF2B5EF4-FFF2-40B4-BE49-F238E27FC236}">
                <a16:creationId xmlns:a16="http://schemas.microsoft.com/office/drawing/2014/main" id="{B4077952-ADB0-4C84-A0AA-701E5BF67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5" name="Line 36">
            <a:extLst>
              <a:ext uri="{FF2B5EF4-FFF2-40B4-BE49-F238E27FC236}">
                <a16:creationId xmlns:a16="http://schemas.microsoft.com/office/drawing/2014/main" id="{92D8A883-EDD5-41CD-AD9B-B5C08F03B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6" name="Line 37">
            <a:extLst>
              <a:ext uri="{FF2B5EF4-FFF2-40B4-BE49-F238E27FC236}">
                <a16:creationId xmlns:a16="http://schemas.microsoft.com/office/drawing/2014/main" id="{0567FA0E-6563-45CC-8BE3-C433DCEFD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7" name="Line 40">
            <a:extLst>
              <a:ext uri="{FF2B5EF4-FFF2-40B4-BE49-F238E27FC236}">
                <a16:creationId xmlns:a16="http://schemas.microsoft.com/office/drawing/2014/main" id="{69554417-0AAA-4A9F-A63D-32195575FD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5562600"/>
            <a:ext cx="198120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8" name="Line 41">
            <a:extLst>
              <a:ext uri="{FF2B5EF4-FFF2-40B4-BE49-F238E27FC236}">
                <a16:creationId xmlns:a16="http://schemas.microsoft.com/office/drawing/2014/main" id="{64760951-7377-485E-9144-0D712C282C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486400"/>
            <a:ext cx="2057400" cy="609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9" name="Line 42">
            <a:extLst>
              <a:ext uri="{FF2B5EF4-FFF2-40B4-BE49-F238E27FC236}">
                <a16:creationId xmlns:a16="http://schemas.microsoft.com/office/drawing/2014/main" id="{A34DA1DC-1A6B-4C20-AB5F-66AD502EBD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0" cy="10302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0" name="Line 43">
            <a:extLst>
              <a:ext uri="{FF2B5EF4-FFF2-40B4-BE49-F238E27FC236}">
                <a16:creationId xmlns:a16="http://schemas.microsoft.com/office/drawing/2014/main" id="{242F5314-4593-4CA1-B4E6-D0E9EEA9D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002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1" name="Line 44">
            <a:extLst>
              <a:ext uri="{FF2B5EF4-FFF2-40B4-BE49-F238E27FC236}">
                <a16:creationId xmlns:a16="http://schemas.microsoft.com/office/drawing/2014/main" id="{FF3B13FE-BA39-4A12-9A5A-79B04B6E92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2" name="Line 45">
            <a:extLst>
              <a:ext uri="{FF2B5EF4-FFF2-40B4-BE49-F238E27FC236}">
                <a16:creationId xmlns:a16="http://schemas.microsoft.com/office/drawing/2014/main" id="{76EF801E-0647-4003-83F3-7BB0E33F6F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3" name="Line 46">
            <a:extLst>
              <a:ext uri="{FF2B5EF4-FFF2-40B4-BE49-F238E27FC236}">
                <a16:creationId xmlns:a16="http://schemas.microsoft.com/office/drawing/2014/main" id="{175CA988-826D-459D-AB67-80574C3DDA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19600"/>
            <a:ext cx="0" cy="914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4" name="Line 47">
            <a:extLst>
              <a:ext uri="{FF2B5EF4-FFF2-40B4-BE49-F238E27FC236}">
                <a16:creationId xmlns:a16="http://schemas.microsoft.com/office/drawing/2014/main" id="{A9F792FF-D022-4279-9DFB-AD29B6615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5" name="Line 48">
            <a:extLst>
              <a:ext uri="{FF2B5EF4-FFF2-40B4-BE49-F238E27FC236}">
                <a16:creationId xmlns:a16="http://schemas.microsoft.com/office/drawing/2014/main" id="{449544E9-5004-4FCA-812F-8E2964777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6" name="Line 49">
            <a:extLst>
              <a:ext uri="{FF2B5EF4-FFF2-40B4-BE49-F238E27FC236}">
                <a16:creationId xmlns:a16="http://schemas.microsoft.com/office/drawing/2014/main" id="{310539C6-7A52-407B-B562-67EFBECC44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145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7" name="Line 64">
            <a:extLst>
              <a:ext uri="{FF2B5EF4-FFF2-40B4-BE49-F238E27FC236}">
                <a16:creationId xmlns:a16="http://schemas.microsoft.com/office/drawing/2014/main" id="{35A8C327-EFC6-4119-9C4F-BB512AF08F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8" name="Line 65">
            <a:extLst>
              <a:ext uri="{FF2B5EF4-FFF2-40B4-BE49-F238E27FC236}">
                <a16:creationId xmlns:a16="http://schemas.microsoft.com/office/drawing/2014/main" id="{B73139C0-88B5-45A5-8E5E-472B0A3B0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9" name="Line 66">
            <a:extLst>
              <a:ext uri="{FF2B5EF4-FFF2-40B4-BE49-F238E27FC236}">
                <a16:creationId xmlns:a16="http://schemas.microsoft.com/office/drawing/2014/main" id="{6A2B2440-5B03-4763-BE8A-856A7002F9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0" name="Line 67">
            <a:extLst>
              <a:ext uri="{FF2B5EF4-FFF2-40B4-BE49-F238E27FC236}">
                <a16:creationId xmlns:a16="http://schemas.microsoft.com/office/drawing/2014/main" id="{471E756A-9E5F-47F2-874C-2F36EFECE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1" name="Line 68">
            <a:extLst>
              <a:ext uri="{FF2B5EF4-FFF2-40B4-BE49-F238E27FC236}">
                <a16:creationId xmlns:a16="http://schemas.microsoft.com/office/drawing/2014/main" id="{6D87B9CD-68D9-449E-AD07-047F5EF26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2" name="Slide Number Placeholder 1">
            <a:extLst>
              <a:ext uri="{FF2B5EF4-FFF2-40B4-BE49-F238E27FC236}">
                <a16:creationId xmlns:a16="http://schemas.microsoft.com/office/drawing/2014/main" id="{5FC4C00E-E13A-44F1-98EE-FA992EEC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1EB062-20F7-4613-852F-F67B847BA2E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1">
            <a:extLst>
              <a:ext uri="{FF2B5EF4-FFF2-40B4-BE49-F238E27FC236}">
                <a16:creationId xmlns:a16="http://schemas.microsoft.com/office/drawing/2014/main" id="{A7F2F4CF-F78F-4EA9-8085-5395CBAAB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172200"/>
            <a:ext cx="457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2442818-8C8F-4629-903B-ECD74205A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38916" name="Text Box 3">
            <a:extLst>
              <a:ext uri="{FF2B5EF4-FFF2-40B4-BE49-F238E27FC236}">
                <a16:creationId xmlns:a16="http://schemas.microsoft.com/office/drawing/2014/main" id="{E2F5C817-1F2C-4043-912F-B0F41FBFF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E96875D2-0D05-4F6A-B043-CD67D8E28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38918" name="Text Box 5">
            <a:extLst>
              <a:ext uri="{FF2B5EF4-FFF2-40B4-BE49-F238E27FC236}">
                <a16:creationId xmlns:a16="http://schemas.microsoft.com/office/drawing/2014/main" id="{BF8879FD-988D-4F3D-94BB-52E0EC359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38919" name="Text Box 6">
            <a:extLst>
              <a:ext uri="{FF2B5EF4-FFF2-40B4-BE49-F238E27FC236}">
                <a16:creationId xmlns:a16="http://schemas.microsoft.com/office/drawing/2014/main" id="{11FCCD18-0DB9-4318-BF6E-41ABC5A75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38920" name="Text Box 7">
            <a:extLst>
              <a:ext uri="{FF2B5EF4-FFF2-40B4-BE49-F238E27FC236}">
                <a16:creationId xmlns:a16="http://schemas.microsoft.com/office/drawing/2014/main" id="{BE2BD4BA-B5A4-4642-8166-4EAA18C90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6049963"/>
            <a:ext cx="460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solidFill>
                  <a:schemeClr val="accent1"/>
                </a:solidFill>
              </a:rPr>
              <a:t>Masquerade Syndromes</a:t>
            </a:r>
          </a:p>
        </p:txBody>
      </p:sp>
      <p:sp>
        <p:nvSpPr>
          <p:cNvPr id="38921" name="Text Box 8">
            <a:extLst>
              <a:ext uri="{FF2B5EF4-FFF2-40B4-BE49-F238E27FC236}">
                <a16:creationId xmlns:a16="http://schemas.microsoft.com/office/drawing/2014/main" id="{1B66C618-4F12-447E-92D9-68588F1C7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accent1"/>
                </a:solidFill>
              </a:rPr>
              <a:t>Anterior</a:t>
            </a:r>
          </a:p>
        </p:txBody>
      </p:sp>
      <p:sp>
        <p:nvSpPr>
          <p:cNvPr id="38922" name="Text Box 9">
            <a:extLst>
              <a:ext uri="{FF2B5EF4-FFF2-40B4-BE49-F238E27FC236}">
                <a16:creationId xmlns:a16="http://schemas.microsoft.com/office/drawing/2014/main" id="{A895114E-FBB0-4835-9A95-97E8AEE7E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51577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accent1"/>
                </a:solidFill>
              </a:rPr>
              <a:t>Posterior</a:t>
            </a:r>
          </a:p>
        </p:txBody>
      </p:sp>
      <p:sp>
        <p:nvSpPr>
          <p:cNvPr id="38923" name="Text Box 10">
            <a:extLst>
              <a:ext uri="{FF2B5EF4-FFF2-40B4-BE49-F238E27FC236}">
                <a16:creationId xmlns:a16="http://schemas.microsoft.com/office/drawing/2014/main" id="{7B23E6F4-7D01-445F-8488-AFA80DD35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38924" name="Text Box 11">
            <a:extLst>
              <a:ext uri="{FF2B5EF4-FFF2-40B4-BE49-F238E27FC236}">
                <a16:creationId xmlns:a16="http://schemas.microsoft.com/office/drawing/2014/main" id="{8E6999E8-4CF5-4A2F-9FC1-5B0B90264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8925" name="Text Box 12">
            <a:extLst>
              <a:ext uri="{FF2B5EF4-FFF2-40B4-BE49-F238E27FC236}">
                <a16:creationId xmlns:a16="http://schemas.microsoft.com/office/drawing/2014/main" id="{FBBD0554-9131-4CAB-9A7D-6F1D32270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HLA-B27</a:t>
            </a:r>
          </a:p>
        </p:txBody>
      </p:sp>
      <p:sp>
        <p:nvSpPr>
          <p:cNvPr id="38926" name="Text Box 13">
            <a:extLst>
              <a:ext uri="{FF2B5EF4-FFF2-40B4-BE49-F238E27FC236}">
                <a16:creationId xmlns:a16="http://schemas.microsoft.com/office/drawing/2014/main" id="{821B7507-C491-47F0-8030-9BAFFC580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38927" name="Text Box 14">
            <a:extLst>
              <a:ext uri="{FF2B5EF4-FFF2-40B4-BE49-F238E27FC236}">
                <a16:creationId xmlns:a16="http://schemas.microsoft.com/office/drawing/2014/main" id="{75FA6DEC-BC4E-4AEA-A7EF-8B32FA4DA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38928" name="Text Box 15">
            <a:extLst>
              <a:ext uri="{FF2B5EF4-FFF2-40B4-BE49-F238E27FC236}">
                <a16:creationId xmlns:a16="http://schemas.microsoft.com/office/drawing/2014/main" id="{DE340541-C903-4FA6-A37F-B575F0B6E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8929" name="Text Box 16">
            <a:extLst>
              <a:ext uri="{FF2B5EF4-FFF2-40B4-BE49-F238E27FC236}">
                <a16:creationId xmlns:a16="http://schemas.microsoft.com/office/drawing/2014/main" id="{5E298CB2-A76C-45A8-A581-FDE1ECCDB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8930" name="Text Box 17">
            <a:extLst>
              <a:ext uri="{FF2B5EF4-FFF2-40B4-BE49-F238E27FC236}">
                <a16:creationId xmlns:a16="http://schemas.microsoft.com/office/drawing/2014/main" id="{A47D944D-D2D8-414F-A463-5E6E48501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38931" name="Text Box 18">
            <a:extLst>
              <a:ext uri="{FF2B5EF4-FFF2-40B4-BE49-F238E27FC236}">
                <a16:creationId xmlns:a16="http://schemas.microsoft.com/office/drawing/2014/main" id="{F29C6330-CEFA-44F9-8CA3-F4E144B16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38932" name="Text Box 19">
            <a:extLst>
              <a:ext uri="{FF2B5EF4-FFF2-40B4-BE49-F238E27FC236}">
                <a16:creationId xmlns:a16="http://schemas.microsoft.com/office/drawing/2014/main" id="{7BDC6603-F2BA-454D-97BD-02559386D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779713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8933" name="Text Box 20">
            <a:extLst>
              <a:ext uri="{FF2B5EF4-FFF2-40B4-BE49-F238E27FC236}">
                <a16:creationId xmlns:a16="http://schemas.microsoft.com/office/drawing/2014/main" id="{DAD00E58-6E10-4F72-A309-26DEB7D10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519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38934" name="Text Box 21">
            <a:extLst>
              <a:ext uri="{FF2B5EF4-FFF2-40B4-BE49-F238E27FC236}">
                <a16:creationId xmlns:a16="http://schemas.microsoft.com/office/drawing/2014/main" id="{C9B09826-F3CC-42DF-817A-643CBDAB2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138488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Histoplasmosis</a:t>
            </a:r>
          </a:p>
        </p:txBody>
      </p:sp>
      <p:sp>
        <p:nvSpPr>
          <p:cNvPr id="38935" name="Line 22">
            <a:extLst>
              <a:ext uri="{FF2B5EF4-FFF2-40B4-BE49-F238E27FC236}">
                <a16:creationId xmlns:a16="http://schemas.microsoft.com/office/drawing/2014/main" id="{E7F3409D-E39C-4473-8065-29471DA5E9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23">
            <a:extLst>
              <a:ext uri="{FF2B5EF4-FFF2-40B4-BE49-F238E27FC236}">
                <a16:creationId xmlns:a16="http://schemas.microsoft.com/office/drawing/2014/main" id="{613B52E6-BD2D-491E-AC56-C572D7CAA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24">
            <a:extLst>
              <a:ext uri="{FF2B5EF4-FFF2-40B4-BE49-F238E27FC236}">
                <a16:creationId xmlns:a16="http://schemas.microsoft.com/office/drawing/2014/main" id="{AB98434A-3D4C-4BDF-AD41-D7042F6DB8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25">
            <a:extLst>
              <a:ext uri="{FF2B5EF4-FFF2-40B4-BE49-F238E27FC236}">
                <a16:creationId xmlns:a16="http://schemas.microsoft.com/office/drawing/2014/main" id="{48AC5EA4-906F-4176-837F-6648EC3E3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Line 26">
            <a:extLst>
              <a:ext uri="{FF2B5EF4-FFF2-40B4-BE49-F238E27FC236}">
                <a16:creationId xmlns:a16="http://schemas.microsoft.com/office/drawing/2014/main" id="{298D9405-D30B-4506-B1A0-7491F4AFD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0" name="Line 27">
            <a:extLst>
              <a:ext uri="{FF2B5EF4-FFF2-40B4-BE49-F238E27FC236}">
                <a16:creationId xmlns:a16="http://schemas.microsoft.com/office/drawing/2014/main" id="{3E1DD9F9-BBDC-4620-A606-76C7C71D5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1" name="Line 28">
            <a:extLst>
              <a:ext uri="{FF2B5EF4-FFF2-40B4-BE49-F238E27FC236}">
                <a16:creationId xmlns:a16="http://schemas.microsoft.com/office/drawing/2014/main" id="{54682196-E555-43CD-AE56-0B1AC0BFC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2" name="Line 29">
            <a:extLst>
              <a:ext uri="{FF2B5EF4-FFF2-40B4-BE49-F238E27FC236}">
                <a16:creationId xmlns:a16="http://schemas.microsoft.com/office/drawing/2014/main" id="{1C099DA5-0A36-4F71-9157-B7EC2BCFC3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3" name="Line 30">
            <a:extLst>
              <a:ext uri="{FF2B5EF4-FFF2-40B4-BE49-F238E27FC236}">
                <a16:creationId xmlns:a16="http://schemas.microsoft.com/office/drawing/2014/main" id="{E862676D-5107-444F-ACD4-D3B845155D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4" name="Line 31">
            <a:extLst>
              <a:ext uri="{FF2B5EF4-FFF2-40B4-BE49-F238E27FC236}">
                <a16:creationId xmlns:a16="http://schemas.microsoft.com/office/drawing/2014/main" id="{7A8108EA-A160-471D-B914-9C4DB605B6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5" name="Line 32">
            <a:extLst>
              <a:ext uri="{FF2B5EF4-FFF2-40B4-BE49-F238E27FC236}">
                <a16:creationId xmlns:a16="http://schemas.microsoft.com/office/drawing/2014/main" id="{D0A123C1-92AF-4F43-8330-6657D321C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6" name="Line 33">
            <a:extLst>
              <a:ext uri="{FF2B5EF4-FFF2-40B4-BE49-F238E27FC236}">
                <a16:creationId xmlns:a16="http://schemas.microsoft.com/office/drawing/2014/main" id="{03A777C6-604E-40D3-9CF1-C71551EC1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7" name="Line 34">
            <a:extLst>
              <a:ext uri="{FF2B5EF4-FFF2-40B4-BE49-F238E27FC236}">
                <a16:creationId xmlns:a16="http://schemas.microsoft.com/office/drawing/2014/main" id="{33A7768F-D268-416F-9A2E-AF043D636A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Line 35">
            <a:extLst>
              <a:ext uri="{FF2B5EF4-FFF2-40B4-BE49-F238E27FC236}">
                <a16:creationId xmlns:a16="http://schemas.microsoft.com/office/drawing/2014/main" id="{68E74905-F2FA-42AE-BCF4-B7469E5EDC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9" name="Line 36">
            <a:extLst>
              <a:ext uri="{FF2B5EF4-FFF2-40B4-BE49-F238E27FC236}">
                <a16:creationId xmlns:a16="http://schemas.microsoft.com/office/drawing/2014/main" id="{E0D30246-8F3E-424E-AB18-F6C7CC612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0" name="Line 37">
            <a:extLst>
              <a:ext uri="{FF2B5EF4-FFF2-40B4-BE49-F238E27FC236}">
                <a16:creationId xmlns:a16="http://schemas.microsoft.com/office/drawing/2014/main" id="{D05382E4-CB51-4665-BA39-811F419E1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1" name="Line 40">
            <a:extLst>
              <a:ext uri="{FF2B5EF4-FFF2-40B4-BE49-F238E27FC236}">
                <a16:creationId xmlns:a16="http://schemas.microsoft.com/office/drawing/2014/main" id="{C74015C1-98A8-46C7-B7FC-3B5A3BF50B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5562600"/>
            <a:ext cx="198120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2" name="Line 41">
            <a:extLst>
              <a:ext uri="{FF2B5EF4-FFF2-40B4-BE49-F238E27FC236}">
                <a16:creationId xmlns:a16="http://schemas.microsoft.com/office/drawing/2014/main" id="{5CAFC0E3-F907-47BA-88AE-0725499F0F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486400"/>
            <a:ext cx="2057400" cy="609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3" name="Text Box 42">
            <a:extLst>
              <a:ext uri="{FF2B5EF4-FFF2-40B4-BE49-F238E27FC236}">
                <a16:creationId xmlns:a16="http://schemas.microsoft.com/office/drawing/2014/main" id="{AAAD03EA-0E50-4B73-A73F-AC515D00B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Rb</a:t>
            </a:r>
          </a:p>
        </p:txBody>
      </p:sp>
      <p:sp>
        <p:nvSpPr>
          <p:cNvPr id="38954" name="Text Box 43">
            <a:extLst>
              <a:ext uri="{FF2B5EF4-FFF2-40B4-BE49-F238E27FC236}">
                <a16:creationId xmlns:a16="http://schemas.microsoft.com/office/drawing/2014/main" id="{1F3A1D39-1B0A-41C0-AB8C-DAA5AA9DE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454977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JXG</a:t>
            </a:r>
          </a:p>
        </p:txBody>
      </p:sp>
      <p:sp>
        <p:nvSpPr>
          <p:cNvPr id="38955" name="Text Box 44">
            <a:extLst>
              <a:ext uri="{FF2B5EF4-FFF2-40B4-BE49-F238E27FC236}">
                <a16:creationId xmlns:a16="http://schemas.microsoft.com/office/drawing/2014/main" id="{160FA5CA-818A-458F-B59C-25CA7819E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150" y="416877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RD</a:t>
            </a:r>
          </a:p>
        </p:txBody>
      </p:sp>
      <p:sp>
        <p:nvSpPr>
          <p:cNvPr id="38956" name="Text Box 45">
            <a:extLst>
              <a:ext uri="{FF2B5EF4-FFF2-40B4-BE49-F238E27FC236}">
                <a16:creationId xmlns:a16="http://schemas.microsoft.com/office/drawing/2014/main" id="{75FBCAF4-8EA9-4586-BE27-91340DB89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850" y="4930775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Leukemia</a:t>
            </a:r>
          </a:p>
        </p:txBody>
      </p:sp>
      <p:sp>
        <p:nvSpPr>
          <p:cNvPr id="38957" name="Line 46">
            <a:extLst>
              <a:ext uri="{FF2B5EF4-FFF2-40B4-BE49-F238E27FC236}">
                <a16:creationId xmlns:a16="http://schemas.microsoft.com/office/drawing/2014/main" id="{46794D46-4F39-4C4B-B0EB-89298E9010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0" cy="10302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8" name="Line 47">
            <a:extLst>
              <a:ext uri="{FF2B5EF4-FFF2-40B4-BE49-F238E27FC236}">
                <a16:creationId xmlns:a16="http://schemas.microsoft.com/office/drawing/2014/main" id="{0AB21B80-EBF6-4FE1-A88B-DA414864AA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002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9" name="Line 48">
            <a:extLst>
              <a:ext uri="{FF2B5EF4-FFF2-40B4-BE49-F238E27FC236}">
                <a16:creationId xmlns:a16="http://schemas.microsoft.com/office/drawing/2014/main" id="{2CE619EB-E37C-4EA4-B789-BB5CE0B33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0" name="Line 49">
            <a:extLst>
              <a:ext uri="{FF2B5EF4-FFF2-40B4-BE49-F238E27FC236}">
                <a16:creationId xmlns:a16="http://schemas.microsoft.com/office/drawing/2014/main" id="{3D93C541-81B4-48C1-8F71-98425797A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1" name="Line 50">
            <a:extLst>
              <a:ext uri="{FF2B5EF4-FFF2-40B4-BE49-F238E27FC236}">
                <a16:creationId xmlns:a16="http://schemas.microsoft.com/office/drawing/2014/main" id="{96F014C5-61EC-4A32-8671-83B7F4F3E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19600"/>
            <a:ext cx="0" cy="914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2" name="Line 51">
            <a:extLst>
              <a:ext uri="{FF2B5EF4-FFF2-40B4-BE49-F238E27FC236}">
                <a16:creationId xmlns:a16="http://schemas.microsoft.com/office/drawing/2014/main" id="{073B9F10-3DBE-412B-A259-DDE7EBC9FF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3" name="Line 52">
            <a:extLst>
              <a:ext uri="{FF2B5EF4-FFF2-40B4-BE49-F238E27FC236}">
                <a16:creationId xmlns:a16="http://schemas.microsoft.com/office/drawing/2014/main" id="{0700D454-1831-4E9F-B849-58BCEB4D2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4" name="Line 53">
            <a:extLst>
              <a:ext uri="{FF2B5EF4-FFF2-40B4-BE49-F238E27FC236}">
                <a16:creationId xmlns:a16="http://schemas.microsoft.com/office/drawing/2014/main" id="{EA3FF331-3457-47C5-9326-E1F6C21F5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145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5" name="Line 72">
            <a:extLst>
              <a:ext uri="{FF2B5EF4-FFF2-40B4-BE49-F238E27FC236}">
                <a16:creationId xmlns:a16="http://schemas.microsoft.com/office/drawing/2014/main" id="{37042103-1FE5-469F-9270-8BFF4D3C1C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6" name="Line 73">
            <a:extLst>
              <a:ext uri="{FF2B5EF4-FFF2-40B4-BE49-F238E27FC236}">
                <a16:creationId xmlns:a16="http://schemas.microsoft.com/office/drawing/2014/main" id="{F607A2CB-914D-4FDD-A123-26ED4A5ECC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7" name="Line 74">
            <a:extLst>
              <a:ext uri="{FF2B5EF4-FFF2-40B4-BE49-F238E27FC236}">
                <a16:creationId xmlns:a16="http://schemas.microsoft.com/office/drawing/2014/main" id="{5259EBE9-7453-4F72-8D3A-6FEC4B158C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8" name="Line 75">
            <a:extLst>
              <a:ext uri="{FF2B5EF4-FFF2-40B4-BE49-F238E27FC236}">
                <a16:creationId xmlns:a16="http://schemas.microsoft.com/office/drawing/2014/main" id="{FAF599EA-900C-41E6-9D7C-EAB343C63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9" name="Line 76">
            <a:extLst>
              <a:ext uri="{FF2B5EF4-FFF2-40B4-BE49-F238E27FC236}">
                <a16:creationId xmlns:a16="http://schemas.microsoft.com/office/drawing/2014/main" id="{D1849481-312F-4806-A488-A2B12131C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0" name="Slide Number Placeholder 1">
            <a:extLst>
              <a:ext uri="{FF2B5EF4-FFF2-40B4-BE49-F238E27FC236}">
                <a16:creationId xmlns:a16="http://schemas.microsoft.com/office/drawing/2014/main" id="{C6B0DE1C-49C9-4153-9D83-714C73E3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4F8847-27CB-4DE8-B7D1-547FC29DB37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78DB5C4-35B4-439B-9EAC-2BA4B06B7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172200"/>
            <a:ext cx="457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E6910E1-0D44-4879-9B3F-F37B7B61E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B78743BE-2C6D-475C-AAEB-A7444E9B1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10770D8E-8F0E-4A9F-9EE5-B57126D90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9481E406-7FEC-485A-B7F9-0D08DCE85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39943" name="Text Box 7">
            <a:extLst>
              <a:ext uri="{FF2B5EF4-FFF2-40B4-BE49-F238E27FC236}">
                <a16:creationId xmlns:a16="http://schemas.microsoft.com/office/drawing/2014/main" id="{770B74FE-0AC7-4C4C-936B-C0DA2EADB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39944" name="Text Box 8">
            <a:extLst>
              <a:ext uri="{FF2B5EF4-FFF2-40B4-BE49-F238E27FC236}">
                <a16:creationId xmlns:a16="http://schemas.microsoft.com/office/drawing/2014/main" id="{9DBA9E61-896A-4598-86E2-9608F35C0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6049963"/>
            <a:ext cx="460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solidFill>
                  <a:schemeClr val="accent1"/>
                </a:solidFill>
              </a:rPr>
              <a:t>Masquerade Syndromes</a:t>
            </a:r>
          </a:p>
        </p:txBody>
      </p:sp>
      <p:sp>
        <p:nvSpPr>
          <p:cNvPr id="39945" name="Text Box 9">
            <a:extLst>
              <a:ext uri="{FF2B5EF4-FFF2-40B4-BE49-F238E27FC236}">
                <a16:creationId xmlns:a16="http://schemas.microsoft.com/office/drawing/2014/main" id="{52F09AD6-C3FF-438B-958F-68550E781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accent1"/>
                </a:solidFill>
              </a:rPr>
              <a:t>Anterior</a:t>
            </a:r>
          </a:p>
        </p:txBody>
      </p:sp>
      <p:sp>
        <p:nvSpPr>
          <p:cNvPr id="39946" name="Text Box 10">
            <a:extLst>
              <a:ext uri="{FF2B5EF4-FFF2-40B4-BE49-F238E27FC236}">
                <a16:creationId xmlns:a16="http://schemas.microsoft.com/office/drawing/2014/main" id="{181BA1F4-5AA3-4B2F-92CB-1FC2F3F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51577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accent1"/>
                </a:solidFill>
              </a:rPr>
              <a:t>Posterior</a:t>
            </a:r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id="{806B678E-6800-4411-8D11-5156F9984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F0348745-8BC0-4ADB-B5BB-D9B85EEEB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9949" name="Text Box 13">
            <a:extLst>
              <a:ext uri="{FF2B5EF4-FFF2-40B4-BE49-F238E27FC236}">
                <a16:creationId xmlns:a16="http://schemas.microsoft.com/office/drawing/2014/main" id="{397C5DAF-5BFA-4C39-BDE9-3C713C639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HLA-B27</a:t>
            </a:r>
          </a:p>
        </p:txBody>
      </p:sp>
      <p:sp>
        <p:nvSpPr>
          <p:cNvPr id="39950" name="Text Box 14">
            <a:extLst>
              <a:ext uri="{FF2B5EF4-FFF2-40B4-BE49-F238E27FC236}">
                <a16:creationId xmlns:a16="http://schemas.microsoft.com/office/drawing/2014/main" id="{55E0B6E1-06E0-4DA0-9BFA-16ADECE7E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39951" name="Text Box 15">
            <a:extLst>
              <a:ext uri="{FF2B5EF4-FFF2-40B4-BE49-F238E27FC236}">
                <a16:creationId xmlns:a16="http://schemas.microsoft.com/office/drawing/2014/main" id="{964F2B3E-B417-459A-898E-D250286D2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39952" name="Text Box 16">
            <a:extLst>
              <a:ext uri="{FF2B5EF4-FFF2-40B4-BE49-F238E27FC236}">
                <a16:creationId xmlns:a16="http://schemas.microsoft.com/office/drawing/2014/main" id="{4D9DB0CA-F25F-4FEA-8191-FEDF76371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39953" name="Text Box 17">
            <a:extLst>
              <a:ext uri="{FF2B5EF4-FFF2-40B4-BE49-F238E27FC236}">
                <a16:creationId xmlns:a16="http://schemas.microsoft.com/office/drawing/2014/main" id="{051488E8-783E-4129-B637-93CA72130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9954" name="Text Box 18">
            <a:extLst>
              <a:ext uri="{FF2B5EF4-FFF2-40B4-BE49-F238E27FC236}">
                <a16:creationId xmlns:a16="http://schemas.microsoft.com/office/drawing/2014/main" id="{AA2F3C45-84A8-4CB5-8CBA-86D74991E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39955" name="Text Box 19">
            <a:extLst>
              <a:ext uri="{FF2B5EF4-FFF2-40B4-BE49-F238E27FC236}">
                <a16:creationId xmlns:a16="http://schemas.microsoft.com/office/drawing/2014/main" id="{62F3221B-4FCB-4410-B534-AA44A5746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39956" name="Text Box 20">
            <a:extLst>
              <a:ext uri="{FF2B5EF4-FFF2-40B4-BE49-F238E27FC236}">
                <a16:creationId xmlns:a16="http://schemas.microsoft.com/office/drawing/2014/main" id="{417E706E-92F0-48B0-B1C5-6223479CB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779713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39957" name="Text Box 21">
            <a:extLst>
              <a:ext uri="{FF2B5EF4-FFF2-40B4-BE49-F238E27FC236}">
                <a16:creationId xmlns:a16="http://schemas.microsoft.com/office/drawing/2014/main" id="{0A5F20A1-9E44-4480-A9E9-1CE82E49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519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39958" name="Text Box 22">
            <a:extLst>
              <a:ext uri="{FF2B5EF4-FFF2-40B4-BE49-F238E27FC236}">
                <a16:creationId xmlns:a16="http://schemas.microsoft.com/office/drawing/2014/main" id="{49F59718-C011-4929-B880-8CB07D085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138488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Histoplasmosis</a:t>
            </a:r>
          </a:p>
        </p:txBody>
      </p:sp>
      <p:sp>
        <p:nvSpPr>
          <p:cNvPr id="39959" name="Line 23">
            <a:extLst>
              <a:ext uri="{FF2B5EF4-FFF2-40B4-BE49-F238E27FC236}">
                <a16:creationId xmlns:a16="http://schemas.microsoft.com/office/drawing/2014/main" id="{2395D6EB-1105-478B-BD5A-EB11F01621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24">
            <a:extLst>
              <a:ext uri="{FF2B5EF4-FFF2-40B4-BE49-F238E27FC236}">
                <a16:creationId xmlns:a16="http://schemas.microsoft.com/office/drawing/2014/main" id="{2D277654-E745-4DA2-BBA0-5371A12571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Line 25">
            <a:extLst>
              <a:ext uri="{FF2B5EF4-FFF2-40B4-BE49-F238E27FC236}">
                <a16:creationId xmlns:a16="http://schemas.microsoft.com/office/drawing/2014/main" id="{CE764A6A-043D-4E11-985D-BDAB9FE7F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26">
            <a:extLst>
              <a:ext uri="{FF2B5EF4-FFF2-40B4-BE49-F238E27FC236}">
                <a16:creationId xmlns:a16="http://schemas.microsoft.com/office/drawing/2014/main" id="{37294AAA-0616-4E5B-9782-BFCD55F9C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Line 27">
            <a:extLst>
              <a:ext uri="{FF2B5EF4-FFF2-40B4-BE49-F238E27FC236}">
                <a16:creationId xmlns:a16="http://schemas.microsoft.com/office/drawing/2014/main" id="{BCB9343B-1E80-4F15-9428-922E37E839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Line 28">
            <a:extLst>
              <a:ext uri="{FF2B5EF4-FFF2-40B4-BE49-F238E27FC236}">
                <a16:creationId xmlns:a16="http://schemas.microsoft.com/office/drawing/2014/main" id="{CA700B6D-A186-436C-BB6B-D157F35B09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Line 29">
            <a:extLst>
              <a:ext uri="{FF2B5EF4-FFF2-40B4-BE49-F238E27FC236}">
                <a16:creationId xmlns:a16="http://schemas.microsoft.com/office/drawing/2014/main" id="{FF476D5D-2BEF-4CCE-9FED-18ED8225A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Line 30">
            <a:extLst>
              <a:ext uri="{FF2B5EF4-FFF2-40B4-BE49-F238E27FC236}">
                <a16:creationId xmlns:a16="http://schemas.microsoft.com/office/drawing/2014/main" id="{11BFB91B-9A74-4E98-B04B-9D9E8930B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7" name="Line 31">
            <a:extLst>
              <a:ext uri="{FF2B5EF4-FFF2-40B4-BE49-F238E27FC236}">
                <a16:creationId xmlns:a16="http://schemas.microsoft.com/office/drawing/2014/main" id="{3E3F1706-1225-465E-8C2A-FC7A4A788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8" name="Line 32">
            <a:extLst>
              <a:ext uri="{FF2B5EF4-FFF2-40B4-BE49-F238E27FC236}">
                <a16:creationId xmlns:a16="http://schemas.microsoft.com/office/drawing/2014/main" id="{B9216981-543D-4EC7-B955-8F2EB5941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9" name="Line 33">
            <a:extLst>
              <a:ext uri="{FF2B5EF4-FFF2-40B4-BE49-F238E27FC236}">
                <a16:creationId xmlns:a16="http://schemas.microsoft.com/office/drawing/2014/main" id="{0EE2E325-D544-4B38-AA6A-C5AA136F32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Line 34">
            <a:extLst>
              <a:ext uri="{FF2B5EF4-FFF2-40B4-BE49-F238E27FC236}">
                <a16:creationId xmlns:a16="http://schemas.microsoft.com/office/drawing/2014/main" id="{DFA0D1CF-B2A5-4A1B-807E-F486DB9F4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Line 35">
            <a:extLst>
              <a:ext uri="{FF2B5EF4-FFF2-40B4-BE49-F238E27FC236}">
                <a16:creationId xmlns:a16="http://schemas.microsoft.com/office/drawing/2014/main" id="{9D541B63-4071-40ED-B428-C0A86D32B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2" name="Line 36">
            <a:extLst>
              <a:ext uri="{FF2B5EF4-FFF2-40B4-BE49-F238E27FC236}">
                <a16:creationId xmlns:a16="http://schemas.microsoft.com/office/drawing/2014/main" id="{7BE39004-8540-44C0-9BF9-C42DFC164D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3" name="Line 37">
            <a:extLst>
              <a:ext uri="{FF2B5EF4-FFF2-40B4-BE49-F238E27FC236}">
                <a16:creationId xmlns:a16="http://schemas.microsoft.com/office/drawing/2014/main" id="{35F430FC-7BA1-4878-8868-DD03D3E2D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Line 38">
            <a:extLst>
              <a:ext uri="{FF2B5EF4-FFF2-40B4-BE49-F238E27FC236}">
                <a16:creationId xmlns:a16="http://schemas.microsoft.com/office/drawing/2014/main" id="{60CE4D86-A0E5-4A80-96A8-14AD9D551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Line 39">
            <a:extLst>
              <a:ext uri="{FF2B5EF4-FFF2-40B4-BE49-F238E27FC236}">
                <a16:creationId xmlns:a16="http://schemas.microsoft.com/office/drawing/2014/main" id="{50D69192-090E-4D1A-902A-9AAE18CDB3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5562600"/>
            <a:ext cx="198120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6" name="Line 40">
            <a:extLst>
              <a:ext uri="{FF2B5EF4-FFF2-40B4-BE49-F238E27FC236}">
                <a16:creationId xmlns:a16="http://schemas.microsoft.com/office/drawing/2014/main" id="{1A118A35-023F-46AF-ACAB-BD98CF48FD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486400"/>
            <a:ext cx="2057400" cy="609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7" name="Text Box 41">
            <a:extLst>
              <a:ext uri="{FF2B5EF4-FFF2-40B4-BE49-F238E27FC236}">
                <a16:creationId xmlns:a16="http://schemas.microsoft.com/office/drawing/2014/main" id="{960C658D-CBC6-473C-93C8-A81553039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Rb</a:t>
            </a:r>
          </a:p>
        </p:txBody>
      </p:sp>
      <p:sp>
        <p:nvSpPr>
          <p:cNvPr id="39978" name="Text Box 42">
            <a:extLst>
              <a:ext uri="{FF2B5EF4-FFF2-40B4-BE49-F238E27FC236}">
                <a16:creationId xmlns:a16="http://schemas.microsoft.com/office/drawing/2014/main" id="{B67713CA-4B07-4DC5-A2B4-ADCB9F7F7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454977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JXG</a:t>
            </a:r>
          </a:p>
        </p:txBody>
      </p:sp>
      <p:sp>
        <p:nvSpPr>
          <p:cNvPr id="39979" name="Text Box 43">
            <a:extLst>
              <a:ext uri="{FF2B5EF4-FFF2-40B4-BE49-F238E27FC236}">
                <a16:creationId xmlns:a16="http://schemas.microsoft.com/office/drawing/2014/main" id="{704B9432-6214-4842-875A-F143213D1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150" y="416877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RD</a:t>
            </a:r>
          </a:p>
        </p:txBody>
      </p:sp>
      <p:sp>
        <p:nvSpPr>
          <p:cNvPr id="39980" name="Text Box 44">
            <a:extLst>
              <a:ext uri="{FF2B5EF4-FFF2-40B4-BE49-F238E27FC236}">
                <a16:creationId xmlns:a16="http://schemas.microsoft.com/office/drawing/2014/main" id="{FB3FCE1B-9D58-4FAD-A824-AB4986079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850" y="4930775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Leukemia</a:t>
            </a:r>
          </a:p>
        </p:txBody>
      </p:sp>
      <p:sp>
        <p:nvSpPr>
          <p:cNvPr id="39981" name="Line 45">
            <a:extLst>
              <a:ext uri="{FF2B5EF4-FFF2-40B4-BE49-F238E27FC236}">
                <a16:creationId xmlns:a16="http://schemas.microsoft.com/office/drawing/2014/main" id="{9D497B90-1699-4169-9390-C14AE8226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0" cy="10302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2" name="Line 46">
            <a:extLst>
              <a:ext uri="{FF2B5EF4-FFF2-40B4-BE49-F238E27FC236}">
                <a16:creationId xmlns:a16="http://schemas.microsoft.com/office/drawing/2014/main" id="{8D31F7B0-8110-4A7F-BB42-2CC6DD068C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002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3" name="Line 47">
            <a:extLst>
              <a:ext uri="{FF2B5EF4-FFF2-40B4-BE49-F238E27FC236}">
                <a16:creationId xmlns:a16="http://schemas.microsoft.com/office/drawing/2014/main" id="{F934C9CA-1841-4560-8661-FCCEA6359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Line 48">
            <a:extLst>
              <a:ext uri="{FF2B5EF4-FFF2-40B4-BE49-F238E27FC236}">
                <a16:creationId xmlns:a16="http://schemas.microsoft.com/office/drawing/2014/main" id="{5DEB8CF4-27E6-4BF1-9DD4-6CF02947D0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Line 49">
            <a:extLst>
              <a:ext uri="{FF2B5EF4-FFF2-40B4-BE49-F238E27FC236}">
                <a16:creationId xmlns:a16="http://schemas.microsoft.com/office/drawing/2014/main" id="{29C38205-CC84-42C3-A5B4-6C17EC840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19600"/>
            <a:ext cx="0" cy="914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6" name="Line 50">
            <a:extLst>
              <a:ext uri="{FF2B5EF4-FFF2-40B4-BE49-F238E27FC236}">
                <a16:creationId xmlns:a16="http://schemas.microsoft.com/office/drawing/2014/main" id="{6E1C1B49-B287-4CE9-AA11-6CEBD4FA54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7" name="Line 51">
            <a:extLst>
              <a:ext uri="{FF2B5EF4-FFF2-40B4-BE49-F238E27FC236}">
                <a16:creationId xmlns:a16="http://schemas.microsoft.com/office/drawing/2014/main" id="{83D496AE-B24A-4BA9-8BE2-55617865BB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8" name="Line 52">
            <a:extLst>
              <a:ext uri="{FF2B5EF4-FFF2-40B4-BE49-F238E27FC236}">
                <a16:creationId xmlns:a16="http://schemas.microsoft.com/office/drawing/2014/main" id="{61DABE7C-C8B2-4DF7-94F3-97212AE9F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145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9" name="Line 57">
            <a:extLst>
              <a:ext uri="{FF2B5EF4-FFF2-40B4-BE49-F238E27FC236}">
                <a16:creationId xmlns:a16="http://schemas.microsoft.com/office/drawing/2014/main" id="{CB6E7E76-6664-40B6-9F54-F5C9E23B9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773488"/>
            <a:ext cx="0" cy="914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0" name="Line 58">
            <a:extLst>
              <a:ext uri="{FF2B5EF4-FFF2-40B4-BE49-F238E27FC236}">
                <a16:creationId xmlns:a16="http://schemas.microsoft.com/office/drawing/2014/main" id="{F5C5CA60-734E-459B-858E-04052BD80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002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1" name="Line 59">
            <a:extLst>
              <a:ext uri="{FF2B5EF4-FFF2-40B4-BE49-F238E27FC236}">
                <a16:creationId xmlns:a16="http://schemas.microsoft.com/office/drawing/2014/main" id="{8F06771B-C5E1-4CCB-959C-9184AAE51D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6878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2" name="Line 60">
            <a:extLst>
              <a:ext uri="{FF2B5EF4-FFF2-40B4-BE49-F238E27FC236}">
                <a16:creationId xmlns:a16="http://schemas.microsoft.com/office/drawing/2014/main" id="{2414CD73-2FE6-4D15-AD98-1C9C6B1B6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0" cy="914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3" name="Line 61">
            <a:extLst>
              <a:ext uri="{FF2B5EF4-FFF2-40B4-BE49-F238E27FC236}">
                <a16:creationId xmlns:a16="http://schemas.microsoft.com/office/drawing/2014/main" id="{6CB127C4-A663-4390-97C7-F8849AC4B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4" name="Line 62">
            <a:extLst>
              <a:ext uri="{FF2B5EF4-FFF2-40B4-BE49-F238E27FC236}">
                <a16:creationId xmlns:a16="http://schemas.microsoft.com/office/drawing/2014/main" id="{1A43A238-C3A6-456A-8808-AD9E3D8013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6878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5" name="Line 63">
            <a:extLst>
              <a:ext uri="{FF2B5EF4-FFF2-40B4-BE49-F238E27FC236}">
                <a16:creationId xmlns:a16="http://schemas.microsoft.com/office/drawing/2014/main" id="{2BA49185-47AF-4696-A45D-519514C17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50688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6" name="Line 64">
            <a:extLst>
              <a:ext uri="{FF2B5EF4-FFF2-40B4-BE49-F238E27FC236}">
                <a16:creationId xmlns:a16="http://schemas.microsoft.com/office/drawing/2014/main" id="{31502F28-CDEA-416C-B0BD-90C6B0F395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7" name="Line 65">
            <a:extLst>
              <a:ext uri="{FF2B5EF4-FFF2-40B4-BE49-F238E27FC236}">
                <a16:creationId xmlns:a16="http://schemas.microsoft.com/office/drawing/2014/main" id="{A6FE6C5E-C202-4813-A430-8DB890E979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8" name="Line 66">
            <a:extLst>
              <a:ext uri="{FF2B5EF4-FFF2-40B4-BE49-F238E27FC236}">
                <a16:creationId xmlns:a16="http://schemas.microsoft.com/office/drawing/2014/main" id="{2C81AC20-6F1E-4342-A635-A5560ED60E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9" name="Line 67">
            <a:extLst>
              <a:ext uri="{FF2B5EF4-FFF2-40B4-BE49-F238E27FC236}">
                <a16:creationId xmlns:a16="http://schemas.microsoft.com/office/drawing/2014/main" id="{58F53BC5-7FD8-4CB3-AA71-8EB1EB82D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0" name="Line 68">
            <a:extLst>
              <a:ext uri="{FF2B5EF4-FFF2-40B4-BE49-F238E27FC236}">
                <a16:creationId xmlns:a16="http://schemas.microsoft.com/office/drawing/2014/main" id="{D2758F91-DF08-4CE4-BFF2-AF013CCE0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1" name="Slide Number Placeholder 1">
            <a:extLst>
              <a:ext uri="{FF2B5EF4-FFF2-40B4-BE49-F238E27FC236}">
                <a16:creationId xmlns:a16="http://schemas.microsoft.com/office/drawing/2014/main" id="{CE257021-2591-4E24-95F7-1AC3C2295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BD0223-6F4B-4B45-8BC1-294DAEC2749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000"/>
          </a:p>
        </p:txBody>
      </p:sp>
      <p:sp>
        <p:nvSpPr>
          <p:cNvPr id="40002" name="Line 59">
            <a:extLst>
              <a:ext uri="{FF2B5EF4-FFF2-40B4-BE49-F238E27FC236}">
                <a16:creationId xmlns:a16="http://schemas.microsoft.com/office/drawing/2014/main" id="{52A68E26-01D3-4DFD-AB2E-29378AACC7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3" name="Line 62">
            <a:extLst>
              <a:ext uri="{FF2B5EF4-FFF2-40B4-BE49-F238E27FC236}">
                <a16:creationId xmlns:a16="http://schemas.microsoft.com/office/drawing/2014/main" id="{3A6BBF77-3539-454F-8DF4-796E538BC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4" name="Line 40">
            <a:extLst>
              <a:ext uri="{FF2B5EF4-FFF2-40B4-BE49-F238E27FC236}">
                <a16:creationId xmlns:a16="http://schemas.microsoft.com/office/drawing/2014/main" id="{D9903A4E-65FF-4FA8-8DF3-53732AFF50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27525" y="5410200"/>
            <a:ext cx="15875" cy="685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38E4FEC-2169-4E10-8BF4-5111BB45C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172200"/>
            <a:ext cx="457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1F65EC6-3CDF-4AAB-A769-28359CC8B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4F3E91F0-6042-470F-AE70-00663AE06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EC2FA435-218F-4CC2-9A99-4EBA10CA9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7A1A3B3A-F15A-4DD1-9C23-3447F44F1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E9C6BA8E-132D-40CD-BEF7-45DED4D3E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9D65F63F-22BF-45FE-8B77-57BDA51ED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6049963"/>
            <a:ext cx="460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solidFill>
                  <a:schemeClr val="accent1"/>
                </a:solidFill>
              </a:rPr>
              <a:t>Masquerade Syndromes</a:t>
            </a:r>
          </a:p>
        </p:txBody>
      </p:sp>
      <p:sp>
        <p:nvSpPr>
          <p:cNvPr id="40969" name="Text Box 9">
            <a:extLst>
              <a:ext uri="{FF2B5EF4-FFF2-40B4-BE49-F238E27FC236}">
                <a16:creationId xmlns:a16="http://schemas.microsoft.com/office/drawing/2014/main" id="{736C8ECF-025D-467E-8D82-3BD50B885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accent1"/>
                </a:solidFill>
              </a:rPr>
              <a:t>Anterior</a:t>
            </a:r>
          </a:p>
        </p:txBody>
      </p:sp>
      <p:sp>
        <p:nvSpPr>
          <p:cNvPr id="40970" name="Text Box 10">
            <a:extLst>
              <a:ext uri="{FF2B5EF4-FFF2-40B4-BE49-F238E27FC236}">
                <a16:creationId xmlns:a16="http://schemas.microsoft.com/office/drawing/2014/main" id="{FFC86320-01D2-4A07-9777-E5F08C730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51577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accent1"/>
                </a:solidFill>
              </a:rPr>
              <a:t>Posterior</a:t>
            </a:r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71BE81B8-EE6A-44FF-8075-86DEDE879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40972" name="Text Box 12">
            <a:extLst>
              <a:ext uri="{FF2B5EF4-FFF2-40B4-BE49-F238E27FC236}">
                <a16:creationId xmlns:a16="http://schemas.microsoft.com/office/drawing/2014/main" id="{27F7BBFC-BA68-46AB-9D1F-CAC39165B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40973" name="Text Box 13">
            <a:extLst>
              <a:ext uri="{FF2B5EF4-FFF2-40B4-BE49-F238E27FC236}">
                <a16:creationId xmlns:a16="http://schemas.microsoft.com/office/drawing/2014/main" id="{75A9718B-360F-45A8-B9C9-3EA56C2AF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HLA-B27</a:t>
            </a:r>
          </a:p>
        </p:txBody>
      </p:sp>
      <p:sp>
        <p:nvSpPr>
          <p:cNvPr id="40974" name="Text Box 14">
            <a:extLst>
              <a:ext uri="{FF2B5EF4-FFF2-40B4-BE49-F238E27FC236}">
                <a16:creationId xmlns:a16="http://schemas.microsoft.com/office/drawing/2014/main" id="{DB373901-95FD-41DC-8C19-75EAE0770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Unilateral</a:t>
            </a:r>
          </a:p>
        </p:txBody>
      </p:sp>
      <p:sp>
        <p:nvSpPr>
          <p:cNvPr id="40975" name="Text Box 15">
            <a:extLst>
              <a:ext uri="{FF2B5EF4-FFF2-40B4-BE49-F238E27FC236}">
                <a16:creationId xmlns:a16="http://schemas.microsoft.com/office/drawing/2014/main" id="{C56A73B5-B0DE-419F-9303-C68D61E98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Bilateral</a:t>
            </a:r>
          </a:p>
        </p:txBody>
      </p:sp>
      <p:sp>
        <p:nvSpPr>
          <p:cNvPr id="40976" name="Text Box 16">
            <a:extLst>
              <a:ext uri="{FF2B5EF4-FFF2-40B4-BE49-F238E27FC236}">
                <a16:creationId xmlns:a16="http://schemas.microsoft.com/office/drawing/2014/main" id="{9FFC0B2C-817A-482E-A072-49FDBA4CF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40977" name="Text Box 17">
            <a:extLst>
              <a:ext uri="{FF2B5EF4-FFF2-40B4-BE49-F238E27FC236}">
                <a16:creationId xmlns:a16="http://schemas.microsoft.com/office/drawing/2014/main" id="{43BE2486-1F3D-4F8D-B0E0-B73738E27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40978" name="Text Box 18">
            <a:extLst>
              <a:ext uri="{FF2B5EF4-FFF2-40B4-BE49-F238E27FC236}">
                <a16:creationId xmlns:a16="http://schemas.microsoft.com/office/drawing/2014/main" id="{A3D92C73-3AD3-4804-A737-C60DA1BF3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40979" name="Text Box 19">
            <a:extLst>
              <a:ext uri="{FF2B5EF4-FFF2-40B4-BE49-F238E27FC236}">
                <a16:creationId xmlns:a16="http://schemas.microsoft.com/office/drawing/2014/main" id="{9E01AB7B-5EF8-4399-8BB3-0341EB846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IOFB</a:t>
            </a:r>
          </a:p>
        </p:txBody>
      </p:sp>
      <p:sp>
        <p:nvSpPr>
          <p:cNvPr id="40980" name="Text Box 20">
            <a:extLst>
              <a:ext uri="{FF2B5EF4-FFF2-40B4-BE49-F238E27FC236}">
                <a16:creationId xmlns:a16="http://schemas.microsoft.com/office/drawing/2014/main" id="{34BDBB42-FBCE-4EDC-9669-2D6D708AE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779713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40981" name="Text Box 21">
            <a:extLst>
              <a:ext uri="{FF2B5EF4-FFF2-40B4-BE49-F238E27FC236}">
                <a16:creationId xmlns:a16="http://schemas.microsoft.com/office/drawing/2014/main" id="{98EF48F1-5F25-4AF8-A529-8C8601FAB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519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Toxocariasis</a:t>
            </a:r>
          </a:p>
        </p:txBody>
      </p:sp>
      <p:sp>
        <p:nvSpPr>
          <p:cNvPr id="40982" name="Text Box 22">
            <a:extLst>
              <a:ext uri="{FF2B5EF4-FFF2-40B4-BE49-F238E27FC236}">
                <a16:creationId xmlns:a16="http://schemas.microsoft.com/office/drawing/2014/main" id="{6A033636-8B08-43A3-AEDF-C0CC1A4A0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138488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Histoplasmosis</a:t>
            </a:r>
          </a:p>
        </p:txBody>
      </p:sp>
      <p:sp>
        <p:nvSpPr>
          <p:cNvPr id="40983" name="Line 23">
            <a:extLst>
              <a:ext uri="{FF2B5EF4-FFF2-40B4-BE49-F238E27FC236}">
                <a16:creationId xmlns:a16="http://schemas.microsoft.com/office/drawing/2014/main" id="{AA9606EB-C136-4A12-8B47-CAEAE104A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4">
            <a:extLst>
              <a:ext uri="{FF2B5EF4-FFF2-40B4-BE49-F238E27FC236}">
                <a16:creationId xmlns:a16="http://schemas.microsoft.com/office/drawing/2014/main" id="{40BB83AD-6E85-42FC-822A-CC9582AFC4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5">
            <a:extLst>
              <a:ext uri="{FF2B5EF4-FFF2-40B4-BE49-F238E27FC236}">
                <a16:creationId xmlns:a16="http://schemas.microsoft.com/office/drawing/2014/main" id="{7E9B18B8-04E0-4ABD-B7DA-7DCD6CC9E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26">
            <a:extLst>
              <a:ext uri="{FF2B5EF4-FFF2-40B4-BE49-F238E27FC236}">
                <a16:creationId xmlns:a16="http://schemas.microsoft.com/office/drawing/2014/main" id="{1BACA281-F379-4F41-AAD8-E0B2C1D78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27">
            <a:extLst>
              <a:ext uri="{FF2B5EF4-FFF2-40B4-BE49-F238E27FC236}">
                <a16:creationId xmlns:a16="http://schemas.microsoft.com/office/drawing/2014/main" id="{569F0007-0DE1-4A6E-AE74-E9799F23BF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28">
            <a:extLst>
              <a:ext uri="{FF2B5EF4-FFF2-40B4-BE49-F238E27FC236}">
                <a16:creationId xmlns:a16="http://schemas.microsoft.com/office/drawing/2014/main" id="{5F04E54B-1410-4496-BCFE-1E856BD6E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29">
            <a:extLst>
              <a:ext uri="{FF2B5EF4-FFF2-40B4-BE49-F238E27FC236}">
                <a16:creationId xmlns:a16="http://schemas.microsoft.com/office/drawing/2014/main" id="{94937D58-7092-44D4-96A8-5F9352438C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30">
            <a:extLst>
              <a:ext uri="{FF2B5EF4-FFF2-40B4-BE49-F238E27FC236}">
                <a16:creationId xmlns:a16="http://schemas.microsoft.com/office/drawing/2014/main" id="{E828294E-8946-41FF-B14A-9E700ED24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1" name="Line 31">
            <a:extLst>
              <a:ext uri="{FF2B5EF4-FFF2-40B4-BE49-F238E27FC236}">
                <a16:creationId xmlns:a16="http://schemas.microsoft.com/office/drawing/2014/main" id="{8BE3F1B4-F5EE-492C-8AE4-3D5652247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2" name="Line 32">
            <a:extLst>
              <a:ext uri="{FF2B5EF4-FFF2-40B4-BE49-F238E27FC236}">
                <a16:creationId xmlns:a16="http://schemas.microsoft.com/office/drawing/2014/main" id="{A1A46233-F6D2-42E9-9971-5DD743619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3" name="Line 33">
            <a:extLst>
              <a:ext uri="{FF2B5EF4-FFF2-40B4-BE49-F238E27FC236}">
                <a16:creationId xmlns:a16="http://schemas.microsoft.com/office/drawing/2014/main" id="{243A9CEB-4BAE-454B-A853-C768FD6D5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4" name="Line 34">
            <a:extLst>
              <a:ext uri="{FF2B5EF4-FFF2-40B4-BE49-F238E27FC236}">
                <a16:creationId xmlns:a16="http://schemas.microsoft.com/office/drawing/2014/main" id="{379750DE-78ED-46E5-B912-C244AF40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5" name="Line 35">
            <a:extLst>
              <a:ext uri="{FF2B5EF4-FFF2-40B4-BE49-F238E27FC236}">
                <a16:creationId xmlns:a16="http://schemas.microsoft.com/office/drawing/2014/main" id="{5E137FAE-6C6E-474D-A663-B5CFD8F81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Line 36">
            <a:extLst>
              <a:ext uri="{FF2B5EF4-FFF2-40B4-BE49-F238E27FC236}">
                <a16:creationId xmlns:a16="http://schemas.microsoft.com/office/drawing/2014/main" id="{8A6FE99E-1E23-49B8-8B48-2533007B4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7" name="Line 37">
            <a:extLst>
              <a:ext uri="{FF2B5EF4-FFF2-40B4-BE49-F238E27FC236}">
                <a16:creationId xmlns:a16="http://schemas.microsoft.com/office/drawing/2014/main" id="{77AF979D-B856-44D6-9F7D-2B6EDD416F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8" name="Line 38">
            <a:extLst>
              <a:ext uri="{FF2B5EF4-FFF2-40B4-BE49-F238E27FC236}">
                <a16:creationId xmlns:a16="http://schemas.microsoft.com/office/drawing/2014/main" id="{8AC4BB48-9C6F-41E3-B23A-99432FE276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9" name="Line 39">
            <a:extLst>
              <a:ext uri="{FF2B5EF4-FFF2-40B4-BE49-F238E27FC236}">
                <a16:creationId xmlns:a16="http://schemas.microsoft.com/office/drawing/2014/main" id="{5E18BD78-42D2-48DC-8992-8D3B458CA7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5562600"/>
            <a:ext cx="198120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0" name="Line 40">
            <a:extLst>
              <a:ext uri="{FF2B5EF4-FFF2-40B4-BE49-F238E27FC236}">
                <a16:creationId xmlns:a16="http://schemas.microsoft.com/office/drawing/2014/main" id="{ACC517FF-7154-4903-9D64-278A7F60A5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486400"/>
            <a:ext cx="2057400" cy="609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1" name="Text Box 41">
            <a:extLst>
              <a:ext uri="{FF2B5EF4-FFF2-40B4-BE49-F238E27FC236}">
                <a16:creationId xmlns:a16="http://schemas.microsoft.com/office/drawing/2014/main" id="{F10D53E1-D03D-4277-8C6A-EB97E252F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Rb</a:t>
            </a:r>
          </a:p>
        </p:txBody>
      </p:sp>
      <p:sp>
        <p:nvSpPr>
          <p:cNvPr id="41002" name="Text Box 42">
            <a:extLst>
              <a:ext uri="{FF2B5EF4-FFF2-40B4-BE49-F238E27FC236}">
                <a16:creationId xmlns:a16="http://schemas.microsoft.com/office/drawing/2014/main" id="{5BF625E3-143E-452C-9F07-702088C61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454977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JXG</a:t>
            </a:r>
          </a:p>
        </p:txBody>
      </p:sp>
      <p:sp>
        <p:nvSpPr>
          <p:cNvPr id="41003" name="Text Box 43">
            <a:extLst>
              <a:ext uri="{FF2B5EF4-FFF2-40B4-BE49-F238E27FC236}">
                <a16:creationId xmlns:a16="http://schemas.microsoft.com/office/drawing/2014/main" id="{65A5F81B-3C90-4542-B15C-0A719FECC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150" y="416877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RD</a:t>
            </a:r>
          </a:p>
        </p:txBody>
      </p:sp>
      <p:sp>
        <p:nvSpPr>
          <p:cNvPr id="41004" name="Text Box 44">
            <a:extLst>
              <a:ext uri="{FF2B5EF4-FFF2-40B4-BE49-F238E27FC236}">
                <a16:creationId xmlns:a16="http://schemas.microsoft.com/office/drawing/2014/main" id="{7ADCCAD5-12F6-4447-AEF6-7A1316AF3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850" y="4930775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Leukemia</a:t>
            </a:r>
          </a:p>
        </p:txBody>
      </p:sp>
      <p:sp>
        <p:nvSpPr>
          <p:cNvPr id="41005" name="Line 45">
            <a:extLst>
              <a:ext uri="{FF2B5EF4-FFF2-40B4-BE49-F238E27FC236}">
                <a16:creationId xmlns:a16="http://schemas.microsoft.com/office/drawing/2014/main" id="{F0A25D64-5150-4A26-8D92-89E305C834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0" cy="10302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6" name="Line 46">
            <a:extLst>
              <a:ext uri="{FF2B5EF4-FFF2-40B4-BE49-F238E27FC236}">
                <a16:creationId xmlns:a16="http://schemas.microsoft.com/office/drawing/2014/main" id="{BD491540-BA7C-4FE6-9D6C-EACF1E9432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002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7" name="Line 47">
            <a:extLst>
              <a:ext uri="{FF2B5EF4-FFF2-40B4-BE49-F238E27FC236}">
                <a16:creationId xmlns:a16="http://schemas.microsoft.com/office/drawing/2014/main" id="{28DD6638-52A6-4E39-89DF-0CC6FA100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8" name="Line 48">
            <a:extLst>
              <a:ext uri="{FF2B5EF4-FFF2-40B4-BE49-F238E27FC236}">
                <a16:creationId xmlns:a16="http://schemas.microsoft.com/office/drawing/2014/main" id="{D915102C-FCC8-4523-AE3B-F1A8EF7A22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9" name="Line 49">
            <a:extLst>
              <a:ext uri="{FF2B5EF4-FFF2-40B4-BE49-F238E27FC236}">
                <a16:creationId xmlns:a16="http://schemas.microsoft.com/office/drawing/2014/main" id="{FFD3522B-5D33-4AF4-A339-A6D236385A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19600"/>
            <a:ext cx="0" cy="914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0" name="Line 50">
            <a:extLst>
              <a:ext uri="{FF2B5EF4-FFF2-40B4-BE49-F238E27FC236}">
                <a16:creationId xmlns:a16="http://schemas.microsoft.com/office/drawing/2014/main" id="{A853E07A-DFEA-4EB4-BAFE-E616BE9D0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1" name="Line 51">
            <a:extLst>
              <a:ext uri="{FF2B5EF4-FFF2-40B4-BE49-F238E27FC236}">
                <a16:creationId xmlns:a16="http://schemas.microsoft.com/office/drawing/2014/main" id="{4D4C7829-38C8-42C5-907A-24C1C7238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2" name="Line 52">
            <a:extLst>
              <a:ext uri="{FF2B5EF4-FFF2-40B4-BE49-F238E27FC236}">
                <a16:creationId xmlns:a16="http://schemas.microsoft.com/office/drawing/2014/main" id="{52CA128A-BA85-4584-81B6-EDD992F9B5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145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3" name="Text Box 53">
            <a:extLst>
              <a:ext uri="{FF2B5EF4-FFF2-40B4-BE49-F238E27FC236}">
                <a16:creationId xmlns:a16="http://schemas.microsoft.com/office/drawing/2014/main" id="{8080E2EF-030B-4DCC-80EC-6FE8DAA9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Rb</a:t>
            </a:r>
          </a:p>
        </p:txBody>
      </p:sp>
      <p:sp>
        <p:nvSpPr>
          <p:cNvPr id="41014" name="Text Box 54">
            <a:extLst>
              <a:ext uri="{FF2B5EF4-FFF2-40B4-BE49-F238E27FC236}">
                <a16:creationId xmlns:a16="http://schemas.microsoft.com/office/drawing/2014/main" id="{19224EBA-FFC7-4160-86A2-D6172A27A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447357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MS</a:t>
            </a:r>
          </a:p>
        </p:txBody>
      </p:sp>
      <p:sp>
        <p:nvSpPr>
          <p:cNvPr id="41015" name="Text Box 55">
            <a:extLst>
              <a:ext uri="{FF2B5EF4-FFF2-40B4-BE49-F238E27FC236}">
                <a16:creationId xmlns:a16="http://schemas.microsoft.com/office/drawing/2014/main" id="{145AC4D2-528D-4295-8CD1-04380F233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4129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RP</a:t>
            </a:r>
          </a:p>
        </p:txBody>
      </p:sp>
      <p:sp>
        <p:nvSpPr>
          <p:cNvPr id="41016" name="Text Box 56">
            <a:extLst>
              <a:ext uri="{FF2B5EF4-FFF2-40B4-BE49-F238E27FC236}">
                <a16:creationId xmlns:a16="http://schemas.microsoft.com/office/drawing/2014/main" id="{7B9BFE33-1B03-4C45-BA38-A134AB76D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4854575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Lymphoma</a:t>
            </a:r>
          </a:p>
        </p:txBody>
      </p:sp>
      <p:sp>
        <p:nvSpPr>
          <p:cNvPr id="41017" name="Line 57">
            <a:extLst>
              <a:ext uri="{FF2B5EF4-FFF2-40B4-BE49-F238E27FC236}">
                <a16:creationId xmlns:a16="http://schemas.microsoft.com/office/drawing/2014/main" id="{7C277535-6B37-4BA6-8FE7-17F15D4C4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773488"/>
            <a:ext cx="0" cy="914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8" name="Line 58">
            <a:extLst>
              <a:ext uri="{FF2B5EF4-FFF2-40B4-BE49-F238E27FC236}">
                <a16:creationId xmlns:a16="http://schemas.microsoft.com/office/drawing/2014/main" id="{E8553224-67B7-4B79-87B6-38703E41529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0020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9" name="Line 59">
            <a:extLst>
              <a:ext uri="{FF2B5EF4-FFF2-40B4-BE49-F238E27FC236}">
                <a16:creationId xmlns:a16="http://schemas.microsoft.com/office/drawing/2014/main" id="{A41AD3EA-5879-4BDD-8CED-F52E74735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6878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0" name="Line 60">
            <a:extLst>
              <a:ext uri="{FF2B5EF4-FFF2-40B4-BE49-F238E27FC236}">
                <a16:creationId xmlns:a16="http://schemas.microsoft.com/office/drawing/2014/main" id="{1AA987E9-209E-4D23-9A17-0EEE8AF2C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0" cy="914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1" name="Line 61">
            <a:extLst>
              <a:ext uri="{FF2B5EF4-FFF2-40B4-BE49-F238E27FC236}">
                <a16:creationId xmlns:a16="http://schemas.microsoft.com/office/drawing/2014/main" id="{FD8343E5-2E71-4D92-87CB-217699D7F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2" name="Line 62">
            <a:extLst>
              <a:ext uri="{FF2B5EF4-FFF2-40B4-BE49-F238E27FC236}">
                <a16:creationId xmlns:a16="http://schemas.microsoft.com/office/drawing/2014/main" id="{BCD44A50-7C68-4594-968A-9DB319FC3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6878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3" name="Line 63">
            <a:extLst>
              <a:ext uri="{FF2B5EF4-FFF2-40B4-BE49-F238E27FC236}">
                <a16:creationId xmlns:a16="http://schemas.microsoft.com/office/drawing/2014/main" id="{10FEABEA-8EA3-4B44-A815-C7A156B6C3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5068888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4" name="Line 64">
            <a:extLst>
              <a:ext uri="{FF2B5EF4-FFF2-40B4-BE49-F238E27FC236}">
                <a16:creationId xmlns:a16="http://schemas.microsoft.com/office/drawing/2014/main" id="{65F6DED6-C72B-40D5-B615-BD978F502F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5" name="Line 65">
            <a:extLst>
              <a:ext uri="{FF2B5EF4-FFF2-40B4-BE49-F238E27FC236}">
                <a16:creationId xmlns:a16="http://schemas.microsoft.com/office/drawing/2014/main" id="{C619E7D8-4748-4655-ABD5-DE85D9008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6" name="Line 66">
            <a:extLst>
              <a:ext uri="{FF2B5EF4-FFF2-40B4-BE49-F238E27FC236}">
                <a16:creationId xmlns:a16="http://schemas.microsoft.com/office/drawing/2014/main" id="{DF8CEEEC-356D-4F75-87DC-10A277EEAB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7" name="Line 67">
            <a:extLst>
              <a:ext uri="{FF2B5EF4-FFF2-40B4-BE49-F238E27FC236}">
                <a16:creationId xmlns:a16="http://schemas.microsoft.com/office/drawing/2014/main" id="{68C2E03A-01F5-4987-8F08-FFF330DFC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8" name="Line 68">
            <a:extLst>
              <a:ext uri="{FF2B5EF4-FFF2-40B4-BE49-F238E27FC236}">
                <a16:creationId xmlns:a16="http://schemas.microsoft.com/office/drawing/2014/main" id="{535F8DA9-0D72-4B8A-8E0A-B050B6DCB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9" name="Slide Number Placeholder 1">
            <a:extLst>
              <a:ext uri="{FF2B5EF4-FFF2-40B4-BE49-F238E27FC236}">
                <a16:creationId xmlns:a16="http://schemas.microsoft.com/office/drawing/2014/main" id="{C01B6E7D-0E9D-4A74-9021-F9F150161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49AC39-39F5-49FA-BEE2-5D2F83D8F03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000"/>
          </a:p>
        </p:txBody>
      </p:sp>
      <p:sp>
        <p:nvSpPr>
          <p:cNvPr id="41032" name="Text Box 54">
            <a:extLst>
              <a:ext uri="{FF2B5EF4-FFF2-40B4-BE49-F238E27FC236}">
                <a16:creationId xmlns:a16="http://schemas.microsoft.com/office/drawing/2014/main" id="{D196744B-D503-4A58-8903-D492BC5B2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504348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MS</a:t>
            </a:r>
          </a:p>
        </p:txBody>
      </p:sp>
      <p:sp>
        <p:nvSpPr>
          <p:cNvPr id="41033" name="Line 59">
            <a:extLst>
              <a:ext uri="{FF2B5EF4-FFF2-40B4-BE49-F238E27FC236}">
                <a16:creationId xmlns:a16="http://schemas.microsoft.com/office/drawing/2014/main" id="{81905BA2-4B7E-484D-8C86-A9E9408FB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4" name="Line 62">
            <a:extLst>
              <a:ext uri="{FF2B5EF4-FFF2-40B4-BE49-F238E27FC236}">
                <a16:creationId xmlns:a16="http://schemas.microsoft.com/office/drawing/2014/main" id="{356FAA60-A4D1-4C11-9EFD-FA068C4FF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5" name="Line 40">
            <a:extLst>
              <a:ext uri="{FF2B5EF4-FFF2-40B4-BE49-F238E27FC236}">
                <a16:creationId xmlns:a16="http://schemas.microsoft.com/office/drawing/2014/main" id="{EA2D5F98-4D4B-4A59-BAD6-07519A0351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27525" y="5410200"/>
            <a:ext cx="15875" cy="685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4">
            <a:extLst>
              <a:ext uri="{FF2B5EF4-FFF2-40B4-BE49-F238E27FC236}">
                <a16:creationId xmlns:a16="http://schemas.microsoft.com/office/drawing/2014/main" id="{585464A1-565A-43B0-99B9-53EB29D2C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504348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MS</a:t>
            </a:r>
          </a:p>
        </p:txBody>
      </p:sp>
      <p:sp>
        <p:nvSpPr>
          <p:cNvPr id="41987" name="Line 59">
            <a:extLst>
              <a:ext uri="{FF2B5EF4-FFF2-40B4-BE49-F238E27FC236}">
                <a16:creationId xmlns:a16="http://schemas.microsoft.com/office/drawing/2014/main" id="{FEEA2C15-57C1-4863-8EA6-32011341B8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Line 62">
            <a:extLst>
              <a:ext uri="{FF2B5EF4-FFF2-40B4-BE49-F238E27FC236}">
                <a16:creationId xmlns:a16="http://schemas.microsoft.com/office/drawing/2014/main" id="{2E6CAD10-B440-44A9-BE0D-38D090F32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257800"/>
            <a:ext cx="152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Line 40">
            <a:extLst>
              <a:ext uri="{FF2B5EF4-FFF2-40B4-BE49-F238E27FC236}">
                <a16:creationId xmlns:a16="http://schemas.microsoft.com/office/drawing/2014/main" id="{EF02FC68-D783-4253-813F-C7D2367073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27525" y="5410200"/>
            <a:ext cx="15875" cy="6858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Text Box 57">
            <a:extLst>
              <a:ext uri="{FF2B5EF4-FFF2-40B4-BE49-F238E27FC236}">
                <a16:creationId xmlns:a16="http://schemas.microsoft.com/office/drawing/2014/main" id="{3DEBA3AC-780C-4287-B6E3-D439DA2FA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4854575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Lymphoma</a:t>
            </a:r>
          </a:p>
        </p:txBody>
      </p:sp>
      <p:sp>
        <p:nvSpPr>
          <p:cNvPr id="41991" name="Text Box 8">
            <a:extLst>
              <a:ext uri="{FF2B5EF4-FFF2-40B4-BE49-F238E27FC236}">
                <a16:creationId xmlns:a16="http://schemas.microsoft.com/office/drawing/2014/main" id="{EBC239DD-8E8D-43B0-ADE2-87ED2E3F5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41992" name="Text Box 9">
            <a:extLst>
              <a:ext uri="{FF2B5EF4-FFF2-40B4-BE49-F238E27FC236}">
                <a16:creationId xmlns:a16="http://schemas.microsoft.com/office/drawing/2014/main" id="{9FCD9C3F-A812-45D2-9741-99D63BB0E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51577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41993" name="Rectangle 78">
            <a:extLst>
              <a:ext uri="{FF2B5EF4-FFF2-40B4-BE49-F238E27FC236}">
                <a16:creationId xmlns:a16="http://schemas.microsoft.com/office/drawing/2014/main" id="{DED1C13B-5E7D-4C9D-924C-BFFB2B423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172200"/>
            <a:ext cx="457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1994" name="Rectangle 2">
            <a:extLst>
              <a:ext uri="{FF2B5EF4-FFF2-40B4-BE49-F238E27FC236}">
                <a16:creationId xmlns:a16="http://schemas.microsoft.com/office/drawing/2014/main" id="{7FBFABF9-AEA3-4D04-8342-436840E9F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41995" name="Text Box 3">
            <a:extLst>
              <a:ext uri="{FF2B5EF4-FFF2-40B4-BE49-F238E27FC236}">
                <a16:creationId xmlns:a16="http://schemas.microsoft.com/office/drawing/2014/main" id="{8921F356-25A6-4C72-8249-15C99C8DA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B2B2B2"/>
                </a:solidFill>
              </a:rPr>
              <a:t>Pediatric Uveitis</a:t>
            </a:r>
          </a:p>
        </p:txBody>
      </p:sp>
      <p:sp>
        <p:nvSpPr>
          <p:cNvPr id="41996" name="Text Box 4">
            <a:extLst>
              <a:ext uri="{FF2B5EF4-FFF2-40B4-BE49-F238E27FC236}">
                <a16:creationId xmlns:a16="http://schemas.microsoft.com/office/drawing/2014/main" id="{015DD309-BA32-48B1-9340-C9D747841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41997" name="Text Box 5">
            <a:extLst>
              <a:ext uri="{FF2B5EF4-FFF2-40B4-BE49-F238E27FC236}">
                <a16:creationId xmlns:a16="http://schemas.microsoft.com/office/drawing/2014/main" id="{029E2CD1-6B15-4DCA-B7E9-8F9715902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Intermediate</a:t>
            </a:r>
          </a:p>
        </p:txBody>
      </p:sp>
      <p:sp>
        <p:nvSpPr>
          <p:cNvPr id="41998" name="Text Box 6">
            <a:extLst>
              <a:ext uri="{FF2B5EF4-FFF2-40B4-BE49-F238E27FC236}">
                <a16:creationId xmlns:a16="http://schemas.microsoft.com/office/drawing/2014/main" id="{03CDC1B5-429A-4F63-B78E-E1C417F9C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41999" name="Text Box 7">
            <a:extLst>
              <a:ext uri="{FF2B5EF4-FFF2-40B4-BE49-F238E27FC236}">
                <a16:creationId xmlns:a16="http://schemas.microsoft.com/office/drawing/2014/main" id="{E13DF926-2F61-4F5D-B3E2-C04117F70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6049963"/>
            <a:ext cx="460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 dirty="0">
                <a:solidFill>
                  <a:srgbClr val="0000FF"/>
                </a:solidFill>
              </a:rPr>
              <a:t>Masquerade Syndromes</a:t>
            </a:r>
          </a:p>
        </p:txBody>
      </p:sp>
      <p:sp>
        <p:nvSpPr>
          <p:cNvPr id="42000" name="Text Box 10">
            <a:extLst>
              <a:ext uri="{FF2B5EF4-FFF2-40B4-BE49-F238E27FC236}">
                <a16:creationId xmlns:a16="http://schemas.microsoft.com/office/drawing/2014/main" id="{63391B24-F3D5-424D-982C-40AB89EED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42001" name="Text Box 11">
            <a:extLst>
              <a:ext uri="{FF2B5EF4-FFF2-40B4-BE49-F238E27FC236}">
                <a16:creationId xmlns:a16="http://schemas.microsoft.com/office/drawing/2014/main" id="{0C0353C5-A274-4B06-9E0B-1C43EE34E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42002" name="Text Box 12">
            <a:extLst>
              <a:ext uri="{FF2B5EF4-FFF2-40B4-BE49-F238E27FC236}">
                <a16:creationId xmlns:a16="http://schemas.microsoft.com/office/drawing/2014/main" id="{8636B416-0C61-4ED6-A574-B0CC0C5D3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42003" name="Text Box 13">
            <a:extLst>
              <a:ext uri="{FF2B5EF4-FFF2-40B4-BE49-F238E27FC236}">
                <a16:creationId xmlns:a16="http://schemas.microsoft.com/office/drawing/2014/main" id="{3E8A3FE2-488F-4034-A935-8AA1674C5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Unilateral</a:t>
            </a:r>
          </a:p>
        </p:txBody>
      </p:sp>
      <p:sp>
        <p:nvSpPr>
          <p:cNvPr id="42004" name="Text Box 14">
            <a:extLst>
              <a:ext uri="{FF2B5EF4-FFF2-40B4-BE49-F238E27FC236}">
                <a16:creationId xmlns:a16="http://schemas.microsoft.com/office/drawing/2014/main" id="{1105ADA0-3B7C-4CFC-A949-F500E35A7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42005" name="Text Box 15">
            <a:extLst>
              <a:ext uri="{FF2B5EF4-FFF2-40B4-BE49-F238E27FC236}">
                <a16:creationId xmlns:a16="http://schemas.microsoft.com/office/drawing/2014/main" id="{06BD0B3E-3F86-4350-AC97-3678EBC29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42006" name="Text Box 16">
            <a:extLst>
              <a:ext uri="{FF2B5EF4-FFF2-40B4-BE49-F238E27FC236}">
                <a16:creationId xmlns:a16="http://schemas.microsoft.com/office/drawing/2014/main" id="{10A6708D-93D8-4D96-8361-A2C467217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Toxoplasmosis</a:t>
            </a:r>
          </a:p>
        </p:txBody>
      </p:sp>
      <p:sp>
        <p:nvSpPr>
          <p:cNvPr id="42007" name="Text Box 17">
            <a:extLst>
              <a:ext uri="{FF2B5EF4-FFF2-40B4-BE49-F238E27FC236}">
                <a16:creationId xmlns:a16="http://schemas.microsoft.com/office/drawing/2014/main" id="{9D0D2B4D-8C03-45A4-A6C0-518D2A7DB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42008" name="Text Box 18">
            <a:extLst>
              <a:ext uri="{FF2B5EF4-FFF2-40B4-BE49-F238E27FC236}">
                <a16:creationId xmlns:a16="http://schemas.microsoft.com/office/drawing/2014/main" id="{AF66706B-9D3D-46CD-94C5-8229FD136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IOFB</a:t>
            </a:r>
          </a:p>
        </p:txBody>
      </p:sp>
      <p:sp>
        <p:nvSpPr>
          <p:cNvPr id="42009" name="Text Box 19">
            <a:extLst>
              <a:ext uri="{FF2B5EF4-FFF2-40B4-BE49-F238E27FC236}">
                <a16:creationId xmlns:a16="http://schemas.microsoft.com/office/drawing/2014/main" id="{6C2FCD43-B416-4EC1-B3EB-DACE511A8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779713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Toxoplasmosis</a:t>
            </a:r>
          </a:p>
        </p:txBody>
      </p:sp>
      <p:sp>
        <p:nvSpPr>
          <p:cNvPr id="42010" name="Text Box 20">
            <a:extLst>
              <a:ext uri="{FF2B5EF4-FFF2-40B4-BE49-F238E27FC236}">
                <a16:creationId xmlns:a16="http://schemas.microsoft.com/office/drawing/2014/main" id="{B5648785-FC96-446A-8F7C-82BEC5ED5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519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42011" name="Text Box 21">
            <a:extLst>
              <a:ext uri="{FF2B5EF4-FFF2-40B4-BE49-F238E27FC236}">
                <a16:creationId xmlns:a16="http://schemas.microsoft.com/office/drawing/2014/main" id="{D1216BC1-A4DA-47D5-842D-8D3215D8F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138488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Histoplasmosis</a:t>
            </a:r>
          </a:p>
        </p:txBody>
      </p:sp>
      <p:sp>
        <p:nvSpPr>
          <p:cNvPr id="42012" name="Line 22">
            <a:extLst>
              <a:ext uri="{FF2B5EF4-FFF2-40B4-BE49-F238E27FC236}">
                <a16:creationId xmlns:a16="http://schemas.microsoft.com/office/drawing/2014/main" id="{146C629A-D70C-4F35-93B7-356FE55D1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23">
            <a:extLst>
              <a:ext uri="{FF2B5EF4-FFF2-40B4-BE49-F238E27FC236}">
                <a16:creationId xmlns:a16="http://schemas.microsoft.com/office/drawing/2014/main" id="{A4B41EDE-35C9-4965-9C5A-DCDB62387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Line 24">
            <a:extLst>
              <a:ext uri="{FF2B5EF4-FFF2-40B4-BE49-F238E27FC236}">
                <a16:creationId xmlns:a16="http://schemas.microsoft.com/office/drawing/2014/main" id="{24AB45E6-6A87-45DC-AF8C-065A0B0E2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25">
            <a:extLst>
              <a:ext uri="{FF2B5EF4-FFF2-40B4-BE49-F238E27FC236}">
                <a16:creationId xmlns:a16="http://schemas.microsoft.com/office/drawing/2014/main" id="{0FA94008-C18F-4719-8E50-3E1B36E2F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26">
            <a:extLst>
              <a:ext uri="{FF2B5EF4-FFF2-40B4-BE49-F238E27FC236}">
                <a16:creationId xmlns:a16="http://schemas.microsoft.com/office/drawing/2014/main" id="{3CA49BAE-2FD4-4156-A33E-127526D73B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Line 27">
            <a:extLst>
              <a:ext uri="{FF2B5EF4-FFF2-40B4-BE49-F238E27FC236}">
                <a16:creationId xmlns:a16="http://schemas.microsoft.com/office/drawing/2014/main" id="{FDFE1457-FF50-4C1B-858B-2CF8C5CD56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8" name="Line 28">
            <a:extLst>
              <a:ext uri="{FF2B5EF4-FFF2-40B4-BE49-F238E27FC236}">
                <a16:creationId xmlns:a16="http://schemas.microsoft.com/office/drawing/2014/main" id="{1B80418E-D56C-431E-B811-78E68ADEB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9" name="Line 29">
            <a:extLst>
              <a:ext uri="{FF2B5EF4-FFF2-40B4-BE49-F238E27FC236}">
                <a16:creationId xmlns:a16="http://schemas.microsoft.com/office/drawing/2014/main" id="{90097967-20EC-42BB-91F3-7279DE676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0" name="Line 30">
            <a:extLst>
              <a:ext uri="{FF2B5EF4-FFF2-40B4-BE49-F238E27FC236}">
                <a16:creationId xmlns:a16="http://schemas.microsoft.com/office/drawing/2014/main" id="{214057E5-962D-4611-AA26-E70A8812A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1" name="Line 31">
            <a:extLst>
              <a:ext uri="{FF2B5EF4-FFF2-40B4-BE49-F238E27FC236}">
                <a16:creationId xmlns:a16="http://schemas.microsoft.com/office/drawing/2014/main" id="{DBAD180F-D53E-417D-B544-EFA624843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2" name="Line 32">
            <a:extLst>
              <a:ext uri="{FF2B5EF4-FFF2-40B4-BE49-F238E27FC236}">
                <a16:creationId xmlns:a16="http://schemas.microsoft.com/office/drawing/2014/main" id="{EF241124-A5BE-4194-AF69-3C1D2C586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3" name="Line 33">
            <a:extLst>
              <a:ext uri="{FF2B5EF4-FFF2-40B4-BE49-F238E27FC236}">
                <a16:creationId xmlns:a16="http://schemas.microsoft.com/office/drawing/2014/main" id="{5111EAD6-4B6A-4246-93A3-C3147B00A3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4" name="Line 34">
            <a:extLst>
              <a:ext uri="{FF2B5EF4-FFF2-40B4-BE49-F238E27FC236}">
                <a16:creationId xmlns:a16="http://schemas.microsoft.com/office/drawing/2014/main" id="{95046E57-1966-4F92-92BF-058BE67AD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Line 35">
            <a:extLst>
              <a:ext uri="{FF2B5EF4-FFF2-40B4-BE49-F238E27FC236}">
                <a16:creationId xmlns:a16="http://schemas.microsoft.com/office/drawing/2014/main" id="{131CA534-AC60-40CA-9BD5-6F5F0BA98F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6" name="Line 36">
            <a:extLst>
              <a:ext uri="{FF2B5EF4-FFF2-40B4-BE49-F238E27FC236}">
                <a16:creationId xmlns:a16="http://schemas.microsoft.com/office/drawing/2014/main" id="{FDCF0355-F22A-4257-A2D0-FBAA079BC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7" name="Line 37">
            <a:extLst>
              <a:ext uri="{FF2B5EF4-FFF2-40B4-BE49-F238E27FC236}">
                <a16:creationId xmlns:a16="http://schemas.microsoft.com/office/drawing/2014/main" id="{A506353E-FCD1-4B9D-9871-DBBFFDF2E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876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8" name="Line 38">
            <a:extLst>
              <a:ext uri="{FF2B5EF4-FFF2-40B4-BE49-F238E27FC236}">
                <a16:creationId xmlns:a16="http://schemas.microsoft.com/office/drawing/2014/main" id="{A588D294-18FB-4212-9C77-D99EEC42F6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9" name="Line 39">
            <a:extLst>
              <a:ext uri="{FF2B5EF4-FFF2-40B4-BE49-F238E27FC236}">
                <a16:creationId xmlns:a16="http://schemas.microsoft.com/office/drawing/2014/main" id="{E81551C2-04A0-4D55-A793-E7E92D4DD5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0" name="Line 40">
            <a:extLst>
              <a:ext uri="{FF2B5EF4-FFF2-40B4-BE49-F238E27FC236}">
                <a16:creationId xmlns:a16="http://schemas.microsoft.com/office/drawing/2014/main" id="{1330A594-7D6A-45D7-AB47-A9FF7CCC2F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5562600"/>
            <a:ext cx="1981200" cy="5334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1" name="Line 41">
            <a:extLst>
              <a:ext uri="{FF2B5EF4-FFF2-40B4-BE49-F238E27FC236}">
                <a16:creationId xmlns:a16="http://schemas.microsoft.com/office/drawing/2014/main" id="{D2E53019-7619-4225-9036-896D65C493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486400"/>
            <a:ext cx="2057400" cy="6096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2" name="Text Box 42">
            <a:extLst>
              <a:ext uri="{FF2B5EF4-FFF2-40B4-BE49-F238E27FC236}">
                <a16:creationId xmlns:a16="http://schemas.microsoft.com/office/drawing/2014/main" id="{D1F79EDB-E9A7-425F-B4C1-5606B7C6B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Rb</a:t>
            </a:r>
          </a:p>
        </p:txBody>
      </p:sp>
      <p:sp>
        <p:nvSpPr>
          <p:cNvPr id="42033" name="Text Box 43">
            <a:extLst>
              <a:ext uri="{FF2B5EF4-FFF2-40B4-BE49-F238E27FC236}">
                <a16:creationId xmlns:a16="http://schemas.microsoft.com/office/drawing/2014/main" id="{F1B66C7D-EB52-4DB9-A1FE-69A0A369F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454977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JXG</a:t>
            </a:r>
          </a:p>
        </p:txBody>
      </p:sp>
      <p:sp>
        <p:nvSpPr>
          <p:cNvPr id="42034" name="Text Box 44">
            <a:extLst>
              <a:ext uri="{FF2B5EF4-FFF2-40B4-BE49-F238E27FC236}">
                <a16:creationId xmlns:a16="http://schemas.microsoft.com/office/drawing/2014/main" id="{5B15F7A5-0F48-4192-B3F2-0DBCB5A05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150" y="416877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RD</a:t>
            </a:r>
          </a:p>
        </p:txBody>
      </p:sp>
      <p:sp>
        <p:nvSpPr>
          <p:cNvPr id="42035" name="Text Box 45">
            <a:extLst>
              <a:ext uri="{FF2B5EF4-FFF2-40B4-BE49-F238E27FC236}">
                <a16:creationId xmlns:a16="http://schemas.microsoft.com/office/drawing/2014/main" id="{36BB35CF-9AF8-44D3-A768-1F8CC2018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850" y="4930775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Leukemia</a:t>
            </a:r>
          </a:p>
        </p:txBody>
      </p:sp>
      <p:sp>
        <p:nvSpPr>
          <p:cNvPr id="42036" name="Line 46">
            <a:extLst>
              <a:ext uri="{FF2B5EF4-FFF2-40B4-BE49-F238E27FC236}">
                <a16:creationId xmlns:a16="http://schemas.microsoft.com/office/drawing/2014/main" id="{B718AF57-DB37-40C2-AD52-8F6244C88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0" cy="1030288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7" name="Line 47">
            <a:extLst>
              <a:ext uri="{FF2B5EF4-FFF2-40B4-BE49-F238E27FC236}">
                <a16:creationId xmlns:a16="http://schemas.microsoft.com/office/drawing/2014/main" id="{56C46829-6A0E-4FFB-85C5-4257B0C4D2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002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8" name="Line 48">
            <a:extLst>
              <a:ext uri="{FF2B5EF4-FFF2-40B4-BE49-F238E27FC236}">
                <a16:creationId xmlns:a16="http://schemas.microsoft.com/office/drawing/2014/main" id="{58D5FE4A-8F6F-4FEB-80BE-F09B84049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9" name="Line 49">
            <a:extLst>
              <a:ext uri="{FF2B5EF4-FFF2-40B4-BE49-F238E27FC236}">
                <a16:creationId xmlns:a16="http://schemas.microsoft.com/office/drawing/2014/main" id="{204BA86B-3251-4E72-B6D6-561130A129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0" name="Line 50">
            <a:extLst>
              <a:ext uri="{FF2B5EF4-FFF2-40B4-BE49-F238E27FC236}">
                <a16:creationId xmlns:a16="http://schemas.microsoft.com/office/drawing/2014/main" id="{ABD13FBD-B084-4059-9341-7B986F0E9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196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1" name="Line 51">
            <a:extLst>
              <a:ext uri="{FF2B5EF4-FFF2-40B4-BE49-F238E27FC236}">
                <a16:creationId xmlns:a16="http://schemas.microsoft.com/office/drawing/2014/main" id="{A65960B9-7CFC-49D1-A1CD-ED84ABAE8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2" name="Line 52">
            <a:extLst>
              <a:ext uri="{FF2B5EF4-FFF2-40B4-BE49-F238E27FC236}">
                <a16:creationId xmlns:a16="http://schemas.microsoft.com/office/drawing/2014/main" id="{4A2EF53C-6256-45D5-8036-16209175B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3" name="Line 53">
            <a:extLst>
              <a:ext uri="{FF2B5EF4-FFF2-40B4-BE49-F238E27FC236}">
                <a16:creationId xmlns:a16="http://schemas.microsoft.com/office/drawing/2014/main" id="{0A981666-96C8-4035-AB92-B330162A69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145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4" name="Text Box 54">
            <a:extLst>
              <a:ext uri="{FF2B5EF4-FFF2-40B4-BE49-F238E27FC236}">
                <a16:creationId xmlns:a16="http://schemas.microsoft.com/office/drawing/2014/main" id="{266CF0C8-F8DE-49C7-962B-AFF85D806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Rb</a:t>
            </a:r>
          </a:p>
        </p:txBody>
      </p:sp>
      <p:sp>
        <p:nvSpPr>
          <p:cNvPr id="42045" name="Text Box 55">
            <a:extLst>
              <a:ext uri="{FF2B5EF4-FFF2-40B4-BE49-F238E27FC236}">
                <a16:creationId xmlns:a16="http://schemas.microsoft.com/office/drawing/2014/main" id="{36A42FE8-D1C8-4A77-8C98-A8AE0396D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447357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MS</a:t>
            </a:r>
          </a:p>
        </p:txBody>
      </p:sp>
      <p:sp>
        <p:nvSpPr>
          <p:cNvPr id="42046" name="Text Box 56">
            <a:extLst>
              <a:ext uri="{FF2B5EF4-FFF2-40B4-BE49-F238E27FC236}">
                <a16:creationId xmlns:a16="http://schemas.microsoft.com/office/drawing/2014/main" id="{FED261A5-CD5E-49DA-A88C-AFFB84E31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4129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RP</a:t>
            </a:r>
          </a:p>
        </p:txBody>
      </p:sp>
      <p:sp>
        <p:nvSpPr>
          <p:cNvPr id="42047" name="Line 58">
            <a:extLst>
              <a:ext uri="{FF2B5EF4-FFF2-40B4-BE49-F238E27FC236}">
                <a16:creationId xmlns:a16="http://schemas.microsoft.com/office/drawing/2014/main" id="{34C8DE7F-6C6C-4BE5-9AC2-704B47CA2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773488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8" name="Line 59">
            <a:extLst>
              <a:ext uri="{FF2B5EF4-FFF2-40B4-BE49-F238E27FC236}">
                <a16:creationId xmlns:a16="http://schemas.microsoft.com/office/drawing/2014/main" id="{FD7DD465-170E-48D1-8DC9-05FF02D28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002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9" name="Line 60">
            <a:extLst>
              <a:ext uri="{FF2B5EF4-FFF2-40B4-BE49-F238E27FC236}">
                <a16:creationId xmlns:a16="http://schemas.microsoft.com/office/drawing/2014/main" id="{FEC0195B-D2F0-4035-8618-93E8C0E13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6878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0" name="Line 61">
            <a:extLst>
              <a:ext uri="{FF2B5EF4-FFF2-40B4-BE49-F238E27FC236}">
                <a16:creationId xmlns:a16="http://schemas.microsoft.com/office/drawing/2014/main" id="{28F47113-4B0E-4A59-83AA-D20C56BFE2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1" name="Line 62">
            <a:extLst>
              <a:ext uri="{FF2B5EF4-FFF2-40B4-BE49-F238E27FC236}">
                <a16:creationId xmlns:a16="http://schemas.microsoft.com/office/drawing/2014/main" id="{BC9A9F33-F80F-413D-AF82-81C3A20E5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2" name="Line 63">
            <a:extLst>
              <a:ext uri="{FF2B5EF4-FFF2-40B4-BE49-F238E27FC236}">
                <a16:creationId xmlns:a16="http://schemas.microsoft.com/office/drawing/2014/main" id="{9717BA1E-1C0E-4E44-BA3D-6BBB9A1BC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6878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3" name="Line 64">
            <a:extLst>
              <a:ext uri="{FF2B5EF4-FFF2-40B4-BE49-F238E27FC236}">
                <a16:creationId xmlns:a16="http://schemas.microsoft.com/office/drawing/2014/main" id="{8B2C1550-71F7-43E5-9F74-9545B7651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50688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4" name="Line 65">
            <a:extLst>
              <a:ext uri="{FF2B5EF4-FFF2-40B4-BE49-F238E27FC236}">
                <a16:creationId xmlns:a16="http://schemas.microsoft.com/office/drawing/2014/main" id="{00F69604-0FFC-4C84-A0B7-7FB69964EE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5" name="Line 66">
            <a:extLst>
              <a:ext uri="{FF2B5EF4-FFF2-40B4-BE49-F238E27FC236}">
                <a16:creationId xmlns:a16="http://schemas.microsoft.com/office/drawing/2014/main" id="{DB0AC828-8F5E-4486-8FA8-C1AD23EF37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6" name="Line 67">
            <a:extLst>
              <a:ext uri="{FF2B5EF4-FFF2-40B4-BE49-F238E27FC236}">
                <a16:creationId xmlns:a16="http://schemas.microsoft.com/office/drawing/2014/main" id="{904C6EC3-C9B5-4EB2-B43C-E566CA0064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61" name="Text Box 72">
            <a:extLst>
              <a:ext uri="{FF2B5EF4-FFF2-40B4-BE49-F238E27FC236}">
                <a16:creationId xmlns:a16="http://schemas.microsoft.com/office/drawing/2014/main" id="{A45DC2DA-F6FE-4DE2-BF76-BCFE860CD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6153150" cy="2047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is the most common cause of </a:t>
            </a:r>
            <a:r>
              <a:rPr lang="en-US" altLang="en-US" sz="1600" b="1" dirty="0">
                <a:solidFill>
                  <a:srgbClr val="0000FF"/>
                </a:solidFill>
              </a:rPr>
              <a:t>adult</a:t>
            </a:r>
            <a:r>
              <a:rPr lang="en-US" altLang="en-US" sz="1600" i="1" dirty="0">
                <a:solidFill>
                  <a:srgbClr val="0000FF"/>
                </a:solidFill>
              </a:rPr>
              <a:t> masquerade syndrome?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Intraocular lymphoma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accent5">
                    <a:lumMod val="75000"/>
                  </a:schemeClr>
                </a:solidFill>
              </a:rPr>
              <a:t>How is this diagnosed?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Via identification of malignant cells in the vitreous and/or CSF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accent5">
                    <a:lumMod val="75000"/>
                  </a:schemeClr>
                </a:solidFill>
              </a:rPr>
              <a:t>What clinical finding strongly suggests masquerade syndrome?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A ‘uveitis’ that responds poorly or not at all to steroid therapy</a:t>
            </a:r>
          </a:p>
        </p:txBody>
      </p:sp>
      <p:sp>
        <p:nvSpPr>
          <p:cNvPr id="42065" name="Slide Number Placeholder 1">
            <a:extLst>
              <a:ext uri="{FF2B5EF4-FFF2-40B4-BE49-F238E27FC236}">
                <a16:creationId xmlns:a16="http://schemas.microsoft.com/office/drawing/2014/main" id="{7E77E9FE-F601-4E50-A5C0-81E854B3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B57AF2-0828-40CC-A963-041868A2CA5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791763-8206-4E5C-8C2E-A07A53E6E4FE}"/>
              </a:ext>
            </a:extLst>
          </p:cNvPr>
          <p:cNvSpPr txBox="1"/>
          <p:nvPr/>
        </p:nvSpPr>
        <p:spPr>
          <a:xfrm>
            <a:off x="605514" y="6118155"/>
            <a:ext cx="1468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Segoe Script" panose="020B0504020000000003" pitchFamily="34" charset="0"/>
              </a:rPr>
              <a:t>Adult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57">
            <a:extLst>
              <a:ext uri="{FF2B5EF4-FFF2-40B4-BE49-F238E27FC236}">
                <a16:creationId xmlns:a16="http://schemas.microsoft.com/office/drawing/2014/main" id="{5A4363EC-4C49-493E-B04C-B163C3617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4854575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Lymphoma</a:t>
            </a:r>
          </a:p>
        </p:txBody>
      </p:sp>
      <p:sp>
        <p:nvSpPr>
          <p:cNvPr id="43011" name="Text Box 8">
            <a:extLst>
              <a:ext uri="{FF2B5EF4-FFF2-40B4-BE49-F238E27FC236}">
                <a16:creationId xmlns:a16="http://schemas.microsoft.com/office/drawing/2014/main" id="{3BBC05E9-1000-4CA6-BC4E-3A9CADC1E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43012" name="Text Box 9">
            <a:extLst>
              <a:ext uri="{FF2B5EF4-FFF2-40B4-BE49-F238E27FC236}">
                <a16:creationId xmlns:a16="http://schemas.microsoft.com/office/drawing/2014/main" id="{789C77B9-0AAA-4004-9122-6D5FC3501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51577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43013" name="Rectangle 4">
            <a:extLst>
              <a:ext uri="{FF2B5EF4-FFF2-40B4-BE49-F238E27FC236}">
                <a16:creationId xmlns:a16="http://schemas.microsoft.com/office/drawing/2014/main" id="{B636D6C9-EF51-474A-A191-9489C5367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172200"/>
            <a:ext cx="457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3014" name="Rectangle 5">
            <a:extLst>
              <a:ext uri="{FF2B5EF4-FFF2-40B4-BE49-F238E27FC236}">
                <a16:creationId xmlns:a16="http://schemas.microsoft.com/office/drawing/2014/main" id="{A3ABBD38-1D92-4BDA-A62F-00778DD22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43015" name="Text Box 6">
            <a:extLst>
              <a:ext uri="{FF2B5EF4-FFF2-40B4-BE49-F238E27FC236}">
                <a16:creationId xmlns:a16="http://schemas.microsoft.com/office/drawing/2014/main" id="{B97BC2C2-E5DE-497E-9FE4-C12C2E2A8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B2B2B2"/>
                </a:solidFill>
              </a:rPr>
              <a:t>Pediatric Uveitis</a:t>
            </a:r>
          </a:p>
        </p:txBody>
      </p:sp>
      <p:sp>
        <p:nvSpPr>
          <p:cNvPr id="43016" name="Text Box 7">
            <a:extLst>
              <a:ext uri="{FF2B5EF4-FFF2-40B4-BE49-F238E27FC236}">
                <a16:creationId xmlns:a16="http://schemas.microsoft.com/office/drawing/2014/main" id="{3650363F-475B-4890-9C26-D989D7352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43017" name="Text Box 8">
            <a:extLst>
              <a:ext uri="{FF2B5EF4-FFF2-40B4-BE49-F238E27FC236}">
                <a16:creationId xmlns:a16="http://schemas.microsoft.com/office/drawing/2014/main" id="{2E6A46D1-1B9A-4C45-9EB2-11E5E01F4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Intermediate</a:t>
            </a:r>
          </a:p>
        </p:txBody>
      </p:sp>
      <p:sp>
        <p:nvSpPr>
          <p:cNvPr id="43018" name="Text Box 9">
            <a:extLst>
              <a:ext uri="{FF2B5EF4-FFF2-40B4-BE49-F238E27FC236}">
                <a16:creationId xmlns:a16="http://schemas.microsoft.com/office/drawing/2014/main" id="{8B9896FE-66D4-49C0-A952-4036A772A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43019" name="Text Box 10">
            <a:extLst>
              <a:ext uri="{FF2B5EF4-FFF2-40B4-BE49-F238E27FC236}">
                <a16:creationId xmlns:a16="http://schemas.microsoft.com/office/drawing/2014/main" id="{204D46C8-2CFA-4934-8732-E4477DFA2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6049963"/>
            <a:ext cx="460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solidFill>
                  <a:srgbClr val="0000FF"/>
                </a:solidFill>
              </a:rPr>
              <a:t>Masquerade Syndromes</a:t>
            </a:r>
          </a:p>
        </p:txBody>
      </p:sp>
      <p:sp>
        <p:nvSpPr>
          <p:cNvPr id="43020" name="Text Box 13">
            <a:extLst>
              <a:ext uri="{FF2B5EF4-FFF2-40B4-BE49-F238E27FC236}">
                <a16:creationId xmlns:a16="http://schemas.microsoft.com/office/drawing/2014/main" id="{D8D0CDA7-BDB2-4CEB-821E-472A4A1D2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43021" name="Text Box 14">
            <a:extLst>
              <a:ext uri="{FF2B5EF4-FFF2-40B4-BE49-F238E27FC236}">
                <a16:creationId xmlns:a16="http://schemas.microsoft.com/office/drawing/2014/main" id="{8B5C9295-7ECD-4318-98C7-A14F6A0D4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43022" name="Text Box 15">
            <a:extLst>
              <a:ext uri="{FF2B5EF4-FFF2-40B4-BE49-F238E27FC236}">
                <a16:creationId xmlns:a16="http://schemas.microsoft.com/office/drawing/2014/main" id="{584E0913-252E-4C98-8205-3E3D77F35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43023" name="Text Box 16">
            <a:extLst>
              <a:ext uri="{FF2B5EF4-FFF2-40B4-BE49-F238E27FC236}">
                <a16:creationId xmlns:a16="http://schemas.microsoft.com/office/drawing/2014/main" id="{72C0AC87-355F-440C-9FC7-734AE5736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Unilateral</a:t>
            </a:r>
          </a:p>
        </p:txBody>
      </p:sp>
      <p:sp>
        <p:nvSpPr>
          <p:cNvPr id="43024" name="Text Box 17">
            <a:extLst>
              <a:ext uri="{FF2B5EF4-FFF2-40B4-BE49-F238E27FC236}">
                <a16:creationId xmlns:a16="http://schemas.microsoft.com/office/drawing/2014/main" id="{85880BA6-4C42-43C1-ABDC-DD81C0582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43025" name="Text Box 18">
            <a:extLst>
              <a:ext uri="{FF2B5EF4-FFF2-40B4-BE49-F238E27FC236}">
                <a16:creationId xmlns:a16="http://schemas.microsoft.com/office/drawing/2014/main" id="{4953EEE3-F0F0-4C77-940F-94809C9CA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43026" name="Text Box 19">
            <a:extLst>
              <a:ext uri="{FF2B5EF4-FFF2-40B4-BE49-F238E27FC236}">
                <a16:creationId xmlns:a16="http://schemas.microsoft.com/office/drawing/2014/main" id="{4E35E5C5-4C17-470C-99DF-8139D2F65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Toxoplasmosis</a:t>
            </a:r>
          </a:p>
        </p:txBody>
      </p:sp>
      <p:sp>
        <p:nvSpPr>
          <p:cNvPr id="43027" name="Text Box 20">
            <a:extLst>
              <a:ext uri="{FF2B5EF4-FFF2-40B4-BE49-F238E27FC236}">
                <a16:creationId xmlns:a16="http://schemas.microsoft.com/office/drawing/2014/main" id="{832A433C-CAA9-498A-9EC9-81B321627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43028" name="Text Box 21">
            <a:extLst>
              <a:ext uri="{FF2B5EF4-FFF2-40B4-BE49-F238E27FC236}">
                <a16:creationId xmlns:a16="http://schemas.microsoft.com/office/drawing/2014/main" id="{90B57DA7-8456-463E-B3F0-B957E85F3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IOFB</a:t>
            </a:r>
          </a:p>
        </p:txBody>
      </p:sp>
      <p:sp>
        <p:nvSpPr>
          <p:cNvPr id="43029" name="Text Box 22">
            <a:extLst>
              <a:ext uri="{FF2B5EF4-FFF2-40B4-BE49-F238E27FC236}">
                <a16:creationId xmlns:a16="http://schemas.microsoft.com/office/drawing/2014/main" id="{E24B07C4-C95F-4D41-B767-FCB187097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779713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Toxoplasmosis</a:t>
            </a:r>
          </a:p>
        </p:txBody>
      </p:sp>
      <p:sp>
        <p:nvSpPr>
          <p:cNvPr id="43030" name="Text Box 23">
            <a:extLst>
              <a:ext uri="{FF2B5EF4-FFF2-40B4-BE49-F238E27FC236}">
                <a16:creationId xmlns:a16="http://schemas.microsoft.com/office/drawing/2014/main" id="{8BAA2D1B-268B-4B7A-882B-D1F3B6C42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519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43031" name="Text Box 24">
            <a:extLst>
              <a:ext uri="{FF2B5EF4-FFF2-40B4-BE49-F238E27FC236}">
                <a16:creationId xmlns:a16="http://schemas.microsoft.com/office/drawing/2014/main" id="{8011697B-662A-44CB-A196-19AEE08DB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138488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Histoplasmosis</a:t>
            </a:r>
          </a:p>
        </p:txBody>
      </p:sp>
      <p:sp>
        <p:nvSpPr>
          <p:cNvPr id="43032" name="Line 25">
            <a:extLst>
              <a:ext uri="{FF2B5EF4-FFF2-40B4-BE49-F238E27FC236}">
                <a16:creationId xmlns:a16="http://schemas.microsoft.com/office/drawing/2014/main" id="{FB2C0C92-ADDF-43A9-BD01-58CBC9A68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Line 26">
            <a:extLst>
              <a:ext uri="{FF2B5EF4-FFF2-40B4-BE49-F238E27FC236}">
                <a16:creationId xmlns:a16="http://schemas.microsoft.com/office/drawing/2014/main" id="{285717BD-ED26-47DB-8E97-F2DED02825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Line 27">
            <a:extLst>
              <a:ext uri="{FF2B5EF4-FFF2-40B4-BE49-F238E27FC236}">
                <a16:creationId xmlns:a16="http://schemas.microsoft.com/office/drawing/2014/main" id="{DA03BE93-1E81-447C-ABDE-F0A53736AA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Line 28">
            <a:extLst>
              <a:ext uri="{FF2B5EF4-FFF2-40B4-BE49-F238E27FC236}">
                <a16:creationId xmlns:a16="http://schemas.microsoft.com/office/drawing/2014/main" id="{3D59FFAE-E6EB-4A7E-AFCA-F5B6BC611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6" name="Line 29">
            <a:extLst>
              <a:ext uri="{FF2B5EF4-FFF2-40B4-BE49-F238E27FC236}">
                <a16:creationId xmlns:a16="http://schemas.microsoft.com/office/drawing/2014/main" id="{24343188-E441-45D3-B97D-32C00FE9D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Line 30">
            <a:extLst>
              <a:ext uri="{FF2B5EF4-FFF2-40B4-BE49-F238E27FC236}">
                <a16:creationId xmlns:a16="http://schemas.microsoft.com/office/drawing/2014/main" id="{B50A1CD7-FBF7-4191-93F6-0696E35AF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8" name="Line 31">
            <a:extLst>
              <a:ext uri="{FF2B5EF4-FFF2-40B4-BE49-F238E27FC236}">
                <a16:creationId xmlns:a16="http://schemas.microsoft.com/office/drawing/2014/main" id="{1773B715-E9B3-40A1-A05B-3C6D3B532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9" name="Line 32">
            <a:extLst>
              <a:ext uri="{FF2B5EF4-FFF2-40B4-BE49-F238E27FC236}">
                <a16:creationId xmlns:a16="http://schemas.microsoft.com/office/drawing/2014/main" id="{0BC8476C-CEE2-4FA3-BA60-0B50EE668C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0" name="Line 33">
            <a:extLst>
              <a:ext uri="{FF2B5EF4-FFF2-40B4-BE49-F238E27FC236}">
                <a16:creationId xmlns:a16="http://schemas.microsoft.com/office/drawing/2014/main" id="{09C844FB-6E61-4CF0-B19C-B08BAD87AA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Line 34">
            <a:extLst>
              <a:ext uri="{FF2B5EF4-FFF2-40B4-BE49-F238E27FC236}">
                <a16:creationId xmlns:a16="http://schemas.microsoft.com/office/drawing/2014/main" id="{5B14F984-62CE-4950-8767-99C17285D6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Line 35">
            <a:extLst>
              <a:ext uri="{FF2B5EF4-FFF2-40B4-BE49-F238E27FC236}">
                <a16:creationId xmlns:a16="http://schemas.microsoft.com/office/drawing/2014/main" id="{6E7FD201-6543-47FB-BAD0-B9D8A8602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Line 36">
            <a:extLst>
              <a:ext uri="{FF2B5EF4-FFF2-40B4-BE49-F238E27FC236}">
                <a16:creationId xmlns:a16="http://schemas.microsoft.com/office/drawing/2014/main" id="{BBC60AF5-A08F-4E37-AC50-AF9EFAF70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4" name="Line 37">
            <a:extLst>
              <a:ext uri="{FF2B5EF4-FFF2-40B4-BE49-F238E27FC236}">
                <a16:creationId xmlns:a16="http://schemas.microsoft.com/office/drawing/2014/main" id="{B30A62DC-CC1D-415F-B706-BF745D211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5" name="Line 38">
            <a:extLst>
              <a:ext uri="{FF2B5EF4-FFF2-40B4-BE49-F238E27FC236}">
                <a16:creationId xmlns:a16="http://schemas.microsoft.com/office/drawing/2014/main" id="{2774878B-AB68-4A74-BA5D-B0805BDB45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6" name="Line 39">
            <a:extLst>
              <a:ext uri="{FF2B5EF4-FFF2-40B4-BE49-F238E27FC236}">
                <a16:creationId xmlns:a16="http://schemas.microsoft.com/office/drawing/2014/main" id="{D462E82D-709E-4186-814B-FDB3FA40E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7" name="Line 41">
            <a:extLst>
              <a:ext uri="{FF2B5EF4-FFF2-40B4-BE49-F238E27FC236}">
                <a16:creationId xmlns:a16="http://schemas.microsoft.com/office/drawing/2014/main" id="{CEA34B9E-6E3C-4C64-98BF-0AA6015674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8" name="Line 42">
            <a:extLst>
              <a:ext uri="{FF2B5EF4-FFF2-40B4-BE49-F238E27FC236}">
                <a16:creationId xmlns:a16="http://schemas.microsoft.com/office/drawing/2014/main" id="{286640FF-3D29-4724-BD5D-3413539D6F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9" name="Line 43">
            <a:extLst>
              <a:ext uri="{FF2B5EF4-FFF2-40B4-BE49-F238E27FC236}">
                <a16:creationId xmlns:a16="http://schemas.microsoft.com/office/drawing/2014/main" id="{1FA661F7-46C3-4792-A3E1-681549DC67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5562600"/>
            <a:ext cx="1981200" cy="5334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0" name="Line 44">
            <a:extLst>
              <a:ext uri="{FF2B5EF4-FFF2-40B4-BE49-F238E27FC236}">
                <a16:creationId xmlns:a16="http://schemas.microsoft.com/office/drawing/2014/main" id="{6427CA3F-2B7F-4297-A066-EA8DD44ADD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486400"/>
            <a:ext cx="2057400" cy="6096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1" name="Text Box 45">
            <a:extLst>
              <a:ext uri="{FF2B5EF4-FFF2-40B4-BE49-F238E27FC236}">
                <a16:creationId xmlns:a16="http://schemas.microsoft.com/office/drawing/2014/main" id="{AD92A12A-19B0-4FFE-A176-030FF2AB5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Rb</a:t>
            </a:r>
          </a:p>
        </p:txBody>
      </p:sp>
      <p:sp>
        <p:nvSpPr>
          <p:cNvPr id="43052" name="Text Box 46">
            <a:extLst>
              <a:ext uri="{FF2B5EF4-FFF2-40B4-BE49-F238E27FC236}">
                <a16:creationId xmlns:a16="http://schemas.microsoft.com/office/drawing/2014/main" id="{CCB8E94A-219A-4E08-8399-C75CEC59B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454977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JXG</a:t>
            </a:r>
          </a:p>
        </p:txBody>
      </p:sp>
      <p:sp>
        <p:nvSpPr>
          <p:cNvPr id="43053" name="Text Box 47">
            <a:extLst>
              <a:ext uri="{FF2B5EF4-FFF2-40B4-BE49-F238E27FC236}">
                <a16:creationId xmlns:a16="http://schemas.microsoft.com/office/drawing/2014/main" id="{9EC67F92-CBB7-4A1E-BB6C-FE4E8CC77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150" y="416877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RD</a:t>
            </a:r>
          </a:p>
        </p:txBody>
      </p:sp>
      <p:sp>
        <p:nvSpPr>
          <p:cNvPr id="43054" name="Line 49">
            <a:extLst>
              <a:ext uri="{FF2B5EF4-FFF2-40B4-BE49-F238E27FC236}">
                <a16:creationId xmlns:a16="http://schemas.microsoft.com/office/drawing/2014/main" id="{79B8D822-1F1F-486C-AD48-9029B652B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0" cy="1030288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5" name="Line 50">
            <a:extLst>
              <a:ext uri="{FF2B5EF4-FFF2-40B4-BE49-F238E27FC236}">
                <a16:creationId xmlns:a16="http://schemas.microsoft.com/office/drawing/2014/main" id="{2C6D330C-A446-44EE-AD68-670B1C111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002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6" name="Line 51">
            <a:extLst>
              <a:ext uri="{FF2B5EF4-FFF2-40B4-BE49-F238E27FC236}">
                <a16:creationId xmlns:a16="http://schemas.microsoft.com/office/drawing/2014/main" id="{30F5DE7E-8592-4AA5-B400-C0B772157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7" name="Line 53">
            <a:extLst>
              <a:ext uri="{FF2B5EF4-FFF2-40B4-BE49-F238E27FC236}">
                <a16:creationId xmlns:a16="http://schemas.microsoft.com/office/drawing/2014/main" id="{8CF78915-D80A-4E71-9367-838593A51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196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8" name="Line 54">
            <a:extLst>
              <a:ext uri="{FF2B5EF4-FFF2-40B4-BE49-F238E27FC236}">
                <a16:creationId xmlns:a16="http://schemas.microsoft.com/office/drawing/2014/main" id="{B1F471D7-71B1-4F8E-9460-A2B760CF8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9" name="Text Box 57">
            <a:extLst>
              <a:ext uri="{FF2B5EF4-FFF2-40B4-BE49-F238E27FC236}">
                <a16:creationId xmlns:a16="http://schemas.microsoft.com/office/drawing/2014/main" id="{C9D56A9B-836C-4908-A8BF-35859A3B2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Rb</a:t>
            </a:r>
          </a:p>
        </p:txBody>
      </p:sp>
      <p:sp>
        <p:nvSpPr>
          <p:cNvPr id="43060" name="Text Box 58">
            <a:extLst>
              <a:ext uri="{FF2B5EF4-FFF2-40B4-BE49-F238E27FC236}">
                <a16:creationId xmlns:a16="http://schemas.microsoft.com/office/drawing/2014/main" id="{756AF24F-CB39-4A41-B480-916D5D43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447357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MS</a:t>
            </a:r>
          </a:p>
        </p:txBody>
      </p:sp>
      <p:sp>
        <p:nvSpPr>
          <p:cNvPr id="43061" name="Text Box 59">
            <a:extLst>
              <a:ext uri="{FF2B5EF4-FFF2-40B4-BE49-F238E27FC236}">
                <a16:creationId xmlns:a16="http://schemas.microsoft.com/office/drawing/2014/main" id="{FBEFEB07-158E-42E4-B58C-9BB482503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4129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RP</a:t>
            </a:r>
          </a:p>
        </p:txBody>
      </p:sp>
      <p:sp>
        <p:nvSpPr>
          <p:cNvPr id="43062" name="Line 61">
            <a:extLst>
              <a:ext uri="{FF2B5EF4-FFF2-40B4-BE49-F238E27FC236}">
                <a16:creationId xmlns:a16="http://schemas.microsoft.com/office/drawing/2014/main" id="{A5BC7EDC-28AD-4DE4-BD67-9E6672414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773488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3" name="Line 62">
            <a:extLst>
              <a:ext uri="{FF2B5EF4-FFF2-40B4-BE49-F238E27FC236}">
                <a16:creationId xmlns:a16="http://schemas.microsoft.com/office/drawing/2014/main" id="{9D2C723F-4492-4D9D-AD88-9359F8295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002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4" name="Line 63">
            <a:extLst>
              <a:ext uri="{FF2B5EF4-FFF2-40B4-BE49-F238E27FC236}">
                <a16:creationId xmlns:a16="http://schemas.microsoft.com/office/drawing/2014/main" id="{3651A6E7-C79A-46BD-8840-C7CB85FC0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6878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5" name="Line 64">
            <a:extLst>
              <a:ext uri="{FF2B5EF4-FFF2-40B4-BE49-F238E27FC236}">
                <a16:creationId xmlns:a16="http://schemas.microsoft.com/office/drawing/2014/main" id="{22D6D48E-1561-40D2-9D67-04624EC79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6" name="Line 65">
            <a:extLst>
              <a:ext uri="{FF2B5EF4-FFF2-40B4-BE49-F238E27FC236}">
                <a16:creationId xmlns:a16="http://schemas.microsoft.com/office/drawing/2014/main" id="{34A0F4FD-289C-4FE8-92CA-36DB379A6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7" name="Line 66">
            <a:extLst>
              <a:ext uri="{FF2B5EF4-FFF2-40B4-BE49-F238E27FC236}">
                <a16:creationId xmlns:a16="http://schemas.microsoft.com/office/drawing/2014/main" id="{12B02D93-822F-4AFE-8BAE-FDCE1AEA6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6878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8" name="Line 68">
            <a:extLst>
              <a:ext uri="{FF2B5EF4-FFF2-40B4-BE49-F238E27FC236}">
                <a16:creationId xmlns:a16="http://schemas.microsoft.com/office/drawing/2014/main" id="{E7439AB1-0945-4609-9CB6-123910A0AB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9" name="Line 69">
            <a:extLst>
              <a:ext uri="{FF2B5EF4-FFF2-40B4-BE49-F238E27FC236}">
                <a16:creationId xmlns:a16="http://schemas.microsoft.com/office/drawing/2014/main" id="{F557704B-C08E-404C-B30B-115A01D2F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0" name="Line 70">
            <a:extLst>
              <a:ext uri="{FF2B5EF4-FFF2-40B4-BE49-F238E27FC236}">
                <a16:creationId xmlns:a16="http://schemas.microsoft.com/office/drawing/2014/main" id="{7EB1F667-6018-4D2D-A412-C93FB143E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4" name="Text Box 75">
            <a:extLst>
              <a:ext uri="{FF2B5EF4-FFF2-40B4-BE49-F238E27FC236}">
                <a16:creationId xmlns:a16="http://schemas.microsoft.com/office/drawing/2014/main" id="{E5DD180E-CF85-413A-AC40-536162197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6153150" cy="2047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is the most common cause of </a:t>
            </a:r>
            <a:r>
              <a:rPr lang="en-US" altLang="en-US" sz="1600" b="1" dirty="0">
                <a:solidFill>
                  <a:srgbClr val="0000FF"/>
                </a:solidFill>
              </a:rPr>
              <a:t>adult</a:t>
            </a:r>
            <a:r>
              <a:rPr lang="en-US" altLang="en-US" sz="1600" i="1" dirty="0">
                <a:solidFill>
                  <a:srgbClr val="0000FF"/>
                </a:solidFill>
              </a:rPr>
              <a:t> masquerade syndrome?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Intraocular primary CNS lymphoma (PCNSL)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accent5">
                    <a:lumMod val="75000"/>
                  </a:schemeClr>
                </a:solidFill>
              </a:rPr>
              <a:t>How is this diagnosed?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Via identification of malignant cells in the vitreous and/or CSF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accent5">
                    <a:lumMod val="75000"/>
                  </a:schemeClr>
                </a:solidFill>
              </a:rPr>
              <a:t>What clinical finding strongly suggests masquerade syndrome?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A ‘uveitis’ that responds poorly or not at all to steroid therapy</a:t>
            </a:r>
          </a:p>
        </p:txBody>
      </p:sp>
      <p:sp>
        <p:nvSpPr>
          <p:cNvPr id="43078" name="Slide Number Placeholder 1">
            <a:extLst>
              <a:ext uri="{FF2B5EF4-FFF2-40B4-BE49-F238E27FC236}">
                <a16:creationId xmlns:a16="http://schemas.microsoft.com/office/drawing/2014/main" id="{41BA8CA2-95D8-47F0-B98F-912C039D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2DC3DD-69C0-4EE1-BAA9-0511AC8CBBB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000"/>
          </a:p>
        </p:txBody>
      </p:sp>
      <p:sp>
        <p:nvSpPr>
          <p:cNvPr id="43080" name="Line 40">
            <a:extLst>
              <a:ext uri="{FF2B5EF4-FFF2-40B4-BE49-F238E27FC236}">
                <a16:creationId xmlns:a16="http://schemas.microsoft.com/office/drawing/2014/main" id="{2F9A661B-477F-477F-97D6-BD97B4EEA3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27525" y="5410200"/>
            <a:ext cx="15875" cy="6858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DDEB596-EC0E-463A-B6C8-78BA9D0B2FFB}"/>
              </a:ext>
            </a:extLst>
          </p:cNvPr>
          <p:cNvSpPr txBox="1"/>
          <p:nvPr/>
        </p:nvSpPr>
        <p:spPr>
          <a:xfrm>
            <a:off x="605514" y="6118155"/>
            <a:ext cx="1468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Segoe Script" panose="020B0504020000000003" pitchFamily="34" charset="0"/>
              </a:rPr>
              <a:t>Adult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7EDA150-B9C2-486B-8DF5-BE058B99C0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280DC1C6-F9CC-4C57-AE18-56CF6C044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0E54B947-CA00-4F79-9D41-94D264274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2AB3766F-B35E-42D5-A657-4AFD3AEC6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8431AD33-0912-49AC-97EA-53B909F84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7175" name="Line 11">
            <a:extLst>
              <a:ext uri="{FF2B5EF4-FFF2-40B4-BE49-F238E27FC236}">
                <a16:creationId xmlns:a16="http://schemas.microsoft.com/office/drawing/2014/main" id="{8ED88A89-2DB4-492D-AA1F-498C81EB08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2">
            <a:extLst>
              <a:ext uri="{FF2B5EF4-FFF2-40B4-BE49-F238E27FC236}">
                <a16:creationId xmlns:a16="http://schemas.microsoft.com/office/drawing/2014/main" id="{938A7222-22C1-4D16-B5B3-A20363765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3">
            <a:extLst>
              <a:ext uri="{FF2B5EF4-FFF2-40B4-BE49-F238E27FC236}">
                <a16:creationId xmlns:a16="http://schemas.microsoft.com/office/drawing/2014/main" id="{551E266D-F8D1-4741-A719-AAAC702CE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14">
            <a:extLst>
              <a:ext uri="{FF2B5EF4-FFF2-40B4-BE49-F238E27FC236}">
                <a16:creationId xmlns:a16="http://schemas.microsoft.com/office/drawing/2014/main" id="{9E9BE551-13A3-4B99-B732-E74E4F1BD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7179" name="Text Box 15">
            <a:extLst>
              <a:ext uri="{FF2B5EF4-FFF2-40B4-BE49-F238E27FC236}">
                <a16:creationId xmlns:a16="http://schemas.microsoft.com/office/drawing/2014/main" id="{D70ABC54-49EB-4AFA-A27E-F51323BBE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7180" name="Text Box 16">
            <a:extLst>
              <a:ext uri="{FF2B5EF4-FFF2-40B4-BE49-F238E27FC236}">
                <a16:creationId xmlns:a16="http://schemas.microsoft.com/office/drawing/2014/main" id="{2F561E68-2842-4737-836B-4F0FABD3F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HLA-B27</a:t>
            </a:r>
          </a:p>
        </p:txBody>
      </p:sp>
      <p:sp>
        <p:nvSpPr>
          <p:cNvPr id="7181" name="Line 17">
            <a:extLst>
              <a:ext uri="{FF2B5EF4-FFF2-40B4-BE49-F238E27FC236}">
                <a16:creationId xmlns:a16="http://schemas.microsoft.com/office/drawing/2014/main" id="{DB7E6149-9BC8-44E5-BC7B-C94C7AFF2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8">
            <a:extLst>
              <a:ext uri="{FF2B5EF4-FFF2-40B4-BE49-F238E27FC236}">
                <a16:creationId xmlns:a16="http://schemas.microsoft.com/office/drawing/2014/main" id="{B57AF5BF-E41C-44BB-8F40-3DAB3FC71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9">
            <a:extLst>
              <a:ext uri="{FF2B5EF4-FFF2-40B4-BE49-F238E27FC236}">
                <a16:creationId xmlns:a16="http://schemas.microsoft.com/office/drawing/2014/main" id="{254725F7-1C2D-4E6D-93D5-2EF651641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0">
            <a:extLst>
              <a:ext uri="{FF2B5EF4-FFF2-40B4-BE49-F238E27FC236}">
                <a16:creationId xmlns:a16="http://schemas.microsoft.com/office/drawing/2014/main" id="{D1BAF3C7-77EE-463B-9432-F6AAD09992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Slide Number Placeholder 1">
            <a:extLst>
              <a:ext uri="{FF2B5EF4-FFF2-40B4-BE49-F238E27FC236}">
                <a16:creationId xmlns:a16="http://schemas.microsoft.com/office/drawing/2014/main" id="{420D9BE4-3C02-4195-8F7F-B9E2BDB07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82A9BE-20D4-42D5-B79E-379185EE7BB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7186" name="Text Box 14">
            <a:extLst>
              <a:ext uri="{FF2B5EF4-FFF2-40B4-BE49-F238E27FC236}">
                <a16:creationId xmlns:a16="http://schemas.microsoft.com/office/drawing/2014/main" id="{879FC9A3-901C-414F-BCAC-5F0584DB8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36464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 </a:t>
            </a:r>
            <a:r>
              <a:rPr lang="en-US" altLang="en-US" sz="1800" i="1">
                <a:solidFill>
                  <a:srgbClr val="0000FF"/>
                </a:solidFill>
              </a:rPr>
              <a:t>(juvenile rheumatoid arthritis)</a:t>
            </a:r>
            <a:endParaRPr lang="en-US" altLang="en-US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57">
            <a:extLst>
              <a:ext uri="{FF2B5EF4-FFF2-40B4-BE49-F238E27FC236}">
                <a16:creationId xmlns:a16="http://schemas.microsoft.com/office/drawing/2014/main" id="{D59FD508-0B21-4BAD-AA7E-ED5475D1A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4854575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Lymphoma</a:t>
            </a:r>
          </a:p>
        </p:txBody>
      </p:sp>
      <p:sp>
        <p:nvSpPr>
          <p:cNvPr id="44035" name="Text Box 8">
            <a:extLst>
              <a:ext uri="{FF2B5EF4-FFF2-40B4-BE49-F238E27FC236}">
                <a16:creationId xmlns:a16="http://schemas.microsoft.com/office/drawing/2014/main" id="{57B4926B-3255-4566-B8C4-5DDC1E27C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44036" name="Text Box 9">
            <a:extLst>
              <a:ext uri="{FF2B5EF4-FFF2-40B4-BE49-F238E27FC236}">
                <a16:creationId xmlns:a16="http://schemas.microsoft.com/office/drawing/2014/main" id="{90B92464-048A-44B1-AD1C-50D90CD81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51577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44037" name="Rectangle 4">
            <a:extLst>
              <a:ext uri="{FF2B5EF4-FFF2-40B4-BE49-F238E27FC236}">
                <a16:creationId xmlns:a16="http://schemas.microsoft.com/office/drawing/2014/main" id="{EEA811BC-F888-48FB-82D5-0EE0381E5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172200"/>
            <a:ext cx="457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4038" name="Rectangle 5">
            <a:extLst>
              <a:ext uri="{FF2B5EF4-FFF2-40B4-BE49-F238E27FC236}">
                <a16:creationId xmlns:a16="http://schemas.microsoft.com/office/drawing/2014/main" id="{2F1E67E7-442E-4413-AEF4-658EB9455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44039" name="Text Box 6">
            <a:extLst>
              <a:ext uri="{FF2B5EF4-FFF2-40B4-BE49-F238E27FC236}">
                <a16:creationId xmlns:a16="http://schemas.microsoft.com/office/drawing/2014/main" id="{B56667D2-A9F6-4B52-AD62-B6E09947B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B2B2B2"/>
                </a:solidFill>
              </a:rPr>
              <a:t>Pediatric Uveitis</a:t>
            </a:r>
          </a:p>
        </p:txBody>
      </p:sp>
      <p:sp>
        <p:nvSpPr>
          <p:cNvPr id="44040" name="Text Box 7">
            <a:extLst>
              <a:ext uri="{FF2B5EF4-FFF2-40B4-BE49-F238E27FC236}">
                <a16:creationId xmlns:a16="http://schemas.microsoft.com/office/drawing/2014/main" id="{5694A456-EC15-4590-A20B-EF4E5C074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44041" name="Text Box 8">
            <a:extLst>
              <a:ext uri="{FF2B5EF4-FFF2-40B4-BE49-F238E27FC236}">
                <a16:creationId xmlns:a16="http://schemas.microsoft.com/office/drawing/2014/main" id="{D8261FCD-2207-48DF-A961-B94774DCE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Intermediate</a:t>
            </a:r>
          </a:p>
        </p:txBody>
      </p:sp>
      <p:sp>
        <p:nvSpPr>
          <p:cNvPr id="44042" name="Text Box 9">
            <a:extLst>
              <a:ext uri="{FF2B5EF4-FFF2-40B4-BE49-F238E27FC236}">
                <a16:creationId xmlns:a16="http://schemas.microsoft.com/office/drawing/2014/main" id="{497E78B6-1A68-4398-AF4E-C7443160E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44043" name="Text Box 10">
            <a:extLst>
              <a:ext uri="{FF2B5EF4-FFF2-40B4-BE49-F238E27FC236}">
                <a16:creationId xmlns:a16="http://schemas.microsoft.com/office/drawing/2014/main" id="{A4D45B08-C8CC-451A-8F13-4589A63B6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6049963"/>
            <a:ext cx="460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solidFill>
                  <a:srgbClr val="0000FF"/>
                </a:solidFill>
              </a:rPr>
              <a:t>Masquerade Syndromes</a:t>
            </a:r>
          </a:p>
        </p:txBody>
      </p:sp>
      <p:sp>
        <p:nvSpPr>
          <p:cNvPr id="44044" name="Text Box 13">
            <a:extLst>
              <a:ext uri="{FF2B5EF4-FFF2-40B4-BE49-F238E27FC236}">
                <a16:creationId xmlns:a16="http://schemas.microsoft.com/office/drawing/2014/main" id="{9B192AD3-B263-4051-BA21-D18934CF2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44045" name="Text Box 14">
            <a:extLst>
              <a:ext uri="{FF2B5EF4-FFF2-40B4-BE49-F238E27FC236}">
                <a16:creationId xmlns:a16="http://schemas.microsoft.com/office/drawing/2014/main" id="{9F8B7666-8882-4EDB-A912-B1EDD05C4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44046" name="Text Box 15">
            <a:extLst>
              <a:ext uri="{FF2B5EF4-FFF2-40B4-BE49-F238E27FC236}">
                <a16:creationId xmlns:a16="http://schemas.microsoft.com/office/drawing/2014/main" id="{0089DC14-3892-4ECE-99DE-1B35319AB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44047" name="Text Box 16">
            <a:extLst>
              <a:ext uri="{FF2B5EF4-FFF2-40B4-BE49-F238E27FC236}">
                <a16:creationId xmlns:a16="http://schemas.microsoft.com/office/drawing/2014/main" id="{F2C1F256-8729-4BC7-ADBA-EB2DEB779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Unilateral</a:t>
            </a:r>
          </a:p>
        </p:txBody>
      </p:sp>
      <p:sp>
        <p:nvSpPr>
          <p:cNvPr id="44048" name="Text Box 17">
            <a:extLst>
              <a:ext uri="{FF2B5EF4-FFF2-40B4-BE49-F238E27FC236}">
                <a16:creationId xmlns:a16="http://schemas.microsoft.com/office/drawing/2014/main" id="{680248EF-AAA9-48C3-8AB2-4A2CF3F70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44049" name="Text Box 18">
            <a:extLst>
              <a:ext uri="{FF2B5EF4-FFF2-40B4-BE49-F238E27FC236}">
                <a16:creationId xmlns:a16="http://schemas.microsoft.com/office/drawing/2014/main" id="{FFB9898D-D219-4DB7-ADFC-A6EECDA35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44050" name="Text Box 19">
            <a:extLst>
              <a:ext uri="{FF2B5EF4-FFF2-40B4-BE49-F238E27FC236}">
                <a16:creationId xmlns:a16="http://schemas.microsoft.com/office/drawing/2014/main" id="{5D8C0252-FC16-4789-8A28-DEBE57B78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Toxoplasmosis</a:t>
            </a:r>
          </a:p>
        </p:txBody>
      </p:sp>
      <p:sp>
        <p:nvSpPr>
          <p:cNvPr id="44051" name="Text Box 20">
            <a:extLst>
              <a:ext uri="{FF2B5EF4-FFF2-40B4-BE49-F238E27FC236}">
                <a16:creationId xmlns:a16="http://schemas.microsoft.com/office/drawing/2014/main" id="{168A1C90-A1C4-43FD-9707-EC71F067A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44052" name="Text Box 21">
            <a:extLst>
              <a:ext uri="{FF2B5EF4-FFF2-40B4-BE49-F238E27FC236}">
                <a16:creationId xmlns:a16="http://schemas.microsoft.com/office/drawing/2014/main" id="{BE663BB7-E577-4718-AD30-09A197F4B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IOFB</a:t>
            </a:r>
          </a:p>
        </p:txBody>
      </p:sp>
      <p:sp>
        <p:nvSpPr>
          <p:cNvPr id="44053" name="Text Box 22">
            <a:extLst>
              <a:ext uri="{FF2B5EF4-FFF2-40B4-BE49-F238E27FC236}">
                <a16:creationId xmlns:a16="http://schemas.microsoft.com/office/drawing/2014/main" id="{A8FAADA6-8C3D-4DD1-A808-6A7E99780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779713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Toxoplasmosis</a:t>
            </a:r>
          </a:p>
        </p:txBody>
      </p:sp>
      <p:sp>
        <p:nvSpPr>
          <p:cNvPr id="44054" name="Text Box 23">
            <a:extLst>
              <a:ext uri="{FF2B5EF4-FFF2-40B4-BE49-F238E27FC236}">
                <a16:creationId xmlns:a16="http://schemas.microsoft.com/office/drawing/2014/main" id="{73D73123-1368-4A1C-AE98-C73566A9C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519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44055" name="Text Box 24">
            <a:extLst>
              <a:ext uri="{FF2B5EF4-FFF2-40B4-BE49-F238E27FC236}">
                <a16:creationId xmlns:a16="http://schemas.microsoft.com/office/drawing/2014/main" id="{0C8C12FE-DF48-4B01-B24B-B122D66BB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138488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Histoplasmosis</a:t>
            </a:r>
          </a:p>
        </p:txBody>
      </p:sp>
      <p:sp>
        <p:nvSpPr>
          <p:cNvPr id="44056" name="Line 25">
            <a:extLst>
              <a:ext uri="{FF2B5EF4-FFF2-40B4-BE49-F238E27FC236}">
                <a16:creationId xmlns:a16="http://schemas.microsoft.com/office/drawing/2014/main" id="{06F20C3C-E6A8-4B47-85D1-4326B89EDD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7" name="Line 26">
            <a:extLst>
              <a:ext uri="{FF2B5EF4-FFF2-40B4-BE49-F238E27FC236}">
                <a16:creationId xmlns:a16="http://schemas.microsoft.com/office/drawing/2014/main" id="{F08BBBC8-7EAB-472B-8B65-022885B95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8" name="Line 27">
            <a:extLst>
              <a:ext uri="{FF2B5EF4-FFF2-40B4-BE49-F238E27FC236}">
                <a16:creationId xmlns:a16="http://schemas.microsoft.com/office/drawing/2014/main" id="{04824717-D299-4C72-9C87-887BF19FCE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Line 28">
            <a:extLst>
              <a:ext uri="{FF2B5EF4-FFF2-40B4-BE49-F238E27FC236}">
                <a16:creationId xmlns:a16="http://schemas.microsoft.com/office/drawing/2014/main" id="{007409E5-D7FD-4FA1-9659-0828D9BFD7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0" name="Line 29">
            <a:extLst>
              <a:ext uri="{FF2B5EF4-FFF2-40B4-BE49-F238E27FC236}">
                <a16:creationId xmlns:a16="http://schemas.microsoft.com/office/drawing/2014/main" id="{1D6FB1ED-D0FE-4E3C-9D29-782B31117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1" name="Line 30">
            <a:extLst>
              <a:ext uri="{FF2B5EF4-FFF2-40B4-BE49-F238E27FC236}">
                <a16:creationId xmlns:a16="http://schemas.microsoft.com/office/drawing/2014/main" id="{39E25D77-E0DA-474D-99F3-7984625B2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2" name="Line 31">
            <a:extLst>
              <a:ext uri="{FF2B5EF4-FFF2-40B4-BE49-F238E27FC236}">
                <a16:creationId xmlns:a16="http://schemas.microsoft.com/office/drawing/2014/main" id="{25BEAAEA-4B84-438D-B222-288FC1A22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3" name="Line 32">
            <a:extLst>
              <a:ext uri="{FF2B5EF4-FFF2-40B4-BE49-F238E27FC236}">
                <a16:creationId xmlns:a16="http://schemas.microsoft.com/office/drawing/2014/main" id="{6EC27B65-8A3C-4B8E-B036-78091480B5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4" name="Line 33">
            <a:extLst>
              <a:ext uri="{FF2B5EF4-FFF2-40B4-BE49-F238E27FC236}">
                <a16:creationId xmlns:a16="http://schemas.microsoft.com/office/drawing/2014/main" id="{72F95F16-C52F-4C71-B0BF-D079868974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5" name="Line 34">
            <a:extLst>
              <a:ext uri="{FF2B5EF4-FFF2-40B4-BE49-F238E27FC236}">
                <a16:creationId xmlns:a16="http://schemas.microsoft.com/office/drawing/2014/main" id="{0929A98A-B767-445B-8A13-769F6617FE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6" name="Line 35">
            <a:extLst>
              <a:ext uri="{FF2B5EF4-FFF2-40B4-BE49-F238E27FC236}">
                <a16:creationId xmlns:a16="http://schemas.microsoft.com/office/drawing/2014/main" id="{CA280722-A123-40C0-BEDB-2F1B867DD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7" name="Line 36">
            <a:extLst>
              <a:ext uri="{FF2B5EF4-FFF2-40B4-BE49-F238E27FC236}">
                <a16:creationId xmlns:a16="http://schemas.microsoft.com/office/drawing/2014/main" id="{E0E5F0ED-4922-4F97-905E-45C0B3F05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8" name="Line 37">
            <a:extLst>
              <a:ext uri="{FF2B5EF4-FFF2-40B4-BE49-F238E27FC236}">
                <a16:creationId xmlns:a16="http://schemas.microsoft.com/office/drawing/2014/main" id="{9CF25E3D-6901-43A7-BEB1-3555BDE1A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9" name="Line 38">
            <a:extLst>
              <a:ext uri="{FF2B5EF4-FFF2-40B4-BE49-F238E27FC236}">
                <a16:creationId xmlns:a16="http://schemas.microsoft.com/office/drawing/2014/main" id="{F306B19A-B4D8-4099-9297-DB38B9DAC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0" name="Line 39">
            <a:extLst>
              <a:ext uri="{FF2B5EF4-FFF2-40B4-BE49-F238E27FC236}">
                <a16:creationId xmlns:a16="http://schemas.microsoft.com/office/drawing/2014/main" id="{BA8D3965-BF63-45B8-B6A2-8080BF1A2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1" name="Line 41">
            <a:extLst>
              <a:ext uri="{FF2B5EF4-FFF2-40B4-BE49-F238E27FC236}">
                <a16:creationId xmlns:a16="http://schemas.microsoft.com/office/drawing/2014/main" id="{63B19784-0516-41D0-9E97-C7D7A78453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2" name="Line 42">
            <a:extLst>
              <a:ext uri="{FF2B5EF4-FFF2-40B4-BE49-F238E27FC236}">
                <a16:creationId xmlns:a16="http://schemas.microsoft.com/office/drawing/2014/main" id="{B214FE7E-A0E6-477E-8CC7-B8A572924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43">
            <a:extLst>
              <a:ext uri="{FF2B5EF4-FFF2-40B4-BE49-F238E27FC236}">
                <a16:creationId xmlns:a16="http://schemas.microsoft.com/office/drawing/2014/main" id="{99F48193-6C12-414C-A319-F378D8029C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5562600"/>
            <a:ext cx="1981200" cy="5334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44">
            <a:extLst>
              <a:ext uri="{FF2B5EF4-FFF2-40B4-BE49-F238E27FC236}">
                <a16:creationId xmlns:a16="http://schemas.microsoft.com/office/drawing/2014/main" id="{EDDB0DDE-4C76-49BB-A42D-C637423D12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486400"/>
            <a:ext cx="2057400" cy="6096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Text Box 45">
            <a:extLst>
              <a:ext uri="{FF2B5EF4-FFF2-40B4-BE49-F238E27FC236}">
                <a16:creationId xmlns:a16="http://schemas.microsoft.com/office/drawing/2014/main" id="{37EAE1D0-85AC-47A8-ACD8-7FBDF1B82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Rb</a:t>
            </a:r>
          </a:p>
        </p:txBody>
      </p:sp>
      <p:sp>
        <p:nvSpPr>
          <p:cNvPr id="44076" name="Text Box 46">
            <a:extLst>
              <a:ext uri="{FF2B5EF4-FFF2-40B4-BE49-F238E27FC236}">
                <a16:creationId xmlns:a16="http://schemas.microsoft.com/office/drawing/2014/main" id="{D01DBAF9-497A-461A-BC56-6737FEE49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454977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JXG</a:t>
            </a:r>
          </a:p>
        </p:txBody>
      </p:sp>
      <p:sp>
        <p:nvSpPr>
          <p:cNvPr id="44077" name="Text Box 47">
            <a:extLst>
              <a:ext uri="{FF2B5EF4-FFF2-40B4-BE49-F238E27FC236}">
                <a16:creationId xmlns:a16="http://schemas.microsoft.com/office/drawing/2014/main" id="{BC8A42EC-87AE-4DC6-A206-1C4E29527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150" y="416877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RD</a:t>
            </a:r>
          </a:p>
        </p:txBody>
      </p:sp>
      <p:sp>
        <p:nvSpPr>
          <p:cNvPr id="44078" name="Line 49">
            <a:extLst>
              <a:ext uri="{FF2B5EF4-FFF2-40B4-BE49-F238E27FC236}">
                <a16:creationId xmlns:a16="http://schemas.microsoft.com/office/drawing/2014/main" id="{C4B8E19E-5414-4DAF-9E15-103DA4C60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0" cy="1030288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9" name="Line 50">
            <a:extLst>
              <a:ext uri="{FF2B5EF4-FFF2-40B4-BE49-F238E27FC236}">
                <a16:creationId xmlns:a16="http://schemas.microsoft.com/office/drawing/2014/main" id="{AB18E894-CB65-4736-8C90-7ED68CDCD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002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0" name="Line 51">
            <a:extLst>
              <a:ext uri="{FF2B5EF4-FFF2-40B4-BE49-F238E27FC236}">
                <a16:creationId xmlns:a16="http://schemas.microsoft.com/office/drawing/2014/main" id="{40788101-9698-484A-BB95-640672D3A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1" name="Line 53">
            <a:extLst>
              <a:ext uri="{FF2B5EF4-FFF2-40B4-BE49-F238E27FC236}">
                <a16:creationId xmlns:a16="http://schemas.microsoft.com/office/drawing/2014/main" id="{42F0EE6E-F9E4-4B1C-A8E8-8C67296A4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196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2" name="Line 54">
            <a:extLst>
              <a:ext uri="{FF2B5EF4-FFF2-40B4-BE49-F238E27FC236}">
                <a16:creationId xmlns:a16="http://schemas.microsoft.com/office/drawing/2014/main" id="{36C207EE-4DAD-4B3C-8BDA-EDF85BB00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3" name="Text Box 57">
            <a:extLst>
              <a:ext uri="{FF2B5EF4-FFF2-40B4-BE49-F238E27FC236}">
                <a16:creationId xmlns:a16="http://schemas.microsoft.com/office/drawing/2014/main" id="{A5AF46D8-6D0B-420A-BB0A-39DA08FBF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Rb</a:t>
            </a:r>
          </a:p>
        </p:txBody>
      </p:sp>
      <p:sp>
        <p:nvSpPr>
          <p:cNvPr id="44084" name="Text Box 58">
            <a:extLst>
              <a:ext uri="{FF2B5EF4-FFF2-40B4-BE49-F238E27FC236}">
                <a16:creationId xmlns:a16="http://schemas.microsoft.com/office/drawing/2014/main" id="{4940F3CC-DD07-420A-909F-7112EA006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447357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MS</a:t>
            </a:r>
          </a:p>
        </p:txBody>
      </p:sp>
      <p:sp>
        <p:nvSpPr>
          <p:cNvPr id="44085" name="Text Box 59">
            <a:extLst>
              <a:ext uri="{FF2B5EF4-FFF2-40B4-BE49-F238E27FC236}">
                <a16:creationId xmlns:a16="http://schemas.microsoft.com/office/drawing/2014/main" id="{966809AA-744C-4E16-BA72-A7153E794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4129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RP</a:t>
            </a:r>
          </a:p>
        </p:txBody>
      </p:sp>
      <p:sp>
        <p:nvSpPr>
          <p:cNvPr id="44086" name="Line 61">
            <a:extLst>
              <a:ext uri="{FF2B5EF4-FFF2-40B4-BE49-F238E27FC236}">
                <a16:creationId xmlns:a16="http://schemas.microsoft.com/office/drawing/2014/main" id="{C3C1A4DD-7EE2-43A1-AB82-1028962AF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773488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7" name="Line 62">
            <a:extLst>
              <a:ext uri="{FF2B5EF4-FFF2-40B4-BE49-F238E27FC236}">
                <a16:creationId xmlns:a16="http://schemas.microsoft.com/office/drawing/2014/main" id="{107C9ECB-2EB9-430E-94E7-DF0778487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002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Line 64">
            <a:extLst>
              <a:ext uri="{FF2B5EF4-FFF2-40B4-BE49-F238E27FC236}">
                <a16:creationId xmlns:a16="http://schemas.microsoft.com/office/drawing/2014/main" id="{DCCC27D3-47C0-46D4-8BAE-6183C4CE0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9" name="Line 65">
            <a:extLst>
              <a:ext uri="{FF2B5EF4-FFF2-40B4-BE49-F238E27FC236}">
                <a16:creationId xmlns:a16="http://schemas.microsoft.com/office/drawing/2014/main" id="{686EE720-931E-4504-9830-C6A019B09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0" name="Line 68">
            <a:extLst>
              <a:ext uri="{FF2B5EF4-FFF2-40B4-BE49-F238E27FC236}">
                <a16:creationId xmlns:a16="http://schemas.microsoft.com/office/drawing/2014/main" id="{7BF5B0C5-3B84-4DF1-A772-926A9C1BF4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1" name="Line 69">
            <a:extLst>
              <a:ext uri="{FF2B5EF4-FFF2-40B4-BE49-F238E27FC236}">
                <a16:creationId xmlns:a16="http://schemas.microsoft.com/office/drawing/2014/main" id="{664EC2A8-4D54-4513-B4EA-3147E6B45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2" name="Line 70">
            <a:extLst>
              <a:ext uri="{FF2B5EF4-FFF2-40B4-BE49-F238E27FC236}">
                <a16:creationId xmlns:a16="http://schemas.microsoft.com/office/drawing/2014/main" id="{BAE0BC52-50B5-48FC-89B2-4AE0919C60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6" name="Text Box 75">
            <a:extLst>
              <a:ext uri="{FF2B5EF4-FFF2-40B4-BE49-F238E27FC236}">
                <a16:creationId xmlns:a16="http://schemas.microsoft.com/office/drawing/2014/main" id="{0E11ED7E-19B4-49BA-87E5-FE69A678A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6153150" cy="2047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is the most common cause of </a:t>
            </a:r>
            <a:r>
              <a:rPr lang="en-US" altLang="en-US" sz="1600" b="1" dirty="0">
                <a:solidFill>
                  <a:srgbClr val="0000FF"/>
                </a:solidFill>
              </a:rPr>
              <a:t>adult</a:t>
            </a:r>
            <a:r>
              <a:rPr lang="en-US" altLang="en-US" sz="1600" i="1" dirty="0">
                <a:solidFill>
                  <a:srgbClr val="0000FF"/>
                </a:solidFill>
              </a:rPr>
              <a:t> masquerade syndrome?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Intraocular primary CNS lymphoma (PCNSL)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is this diagnosed?</a:t>
            </a:r>
            <a:endParaRPr lang="en-US" altLang="en-US" sz="1600" i="1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Via identification of malignant cells in the vitreous and/or CSF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accent5">
                    <a:lumMod val="75000"/>
                  </a:schemeClr>
                </a:solidFill>
              </a:rPr>
              <a:t>What clinical finding strongly suggests masquerade syndrome?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A ‘uveitis’ that responds poorly or not at all to steroid therapy</a:t>
            </a:r>
          </a:p>
        </p:txBody>
      </p:sp>
      <p:sp>
        <p:nvSpPr>
          <p:cNvPr id="44100" name="Slide Number Placeholder 1">
            <a:extLst>
              <a:ext uri="{FF2B5EF4-FFF2-40B4-BE49-F238E27FC236}">
                <a16:creationId xmlns:a16="http://schemas.microsoft.com/office/drawing/2014/main" id="{E8FDF050-3C2D-4214-BD9A-5AB411461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17B00F-ABF5-4F3E-9804-DAC12522677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000"/>
          </a:p>
        </p:txBody>
      </p:sp>
      <p:sp>
        <p:nvSpPr>
          <p:cNvPr id="44102" name="Line 40">
            <a:extLst>
              <a:ext uri="{FF2B5EF4-FFF2-40B4-BE49-F238E27FC236}">
                <a16:creationId xmlns:a16="http://schemas.microsoft.com/office/drawing/2014/main" id="{3001BE34-B65A-4494-9D57-D03F1CFAE5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27525" y="5410200"/>
            <a:ext cx="15875" cy="6858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39D42E8-5B37-4E6A-B5F2-729B61171365}"/>
              </a:ext>
            </a:extLst>
          </p:cNvPr>
          <p:cNvSpPr txBox="1"/>
          <p:nvPr/>
        </p:nvSpPr>
        <p:spPr>
          <a:xfrm>
            <a:off x="605514" y="6118155"/>
            <a:ext cx="1468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Segoe Script" panose="020B0504020000000003" pitchFamily="34" charset="0"/>
              </a:rPr>
              <a:t>Adult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57">
            <a:extLst>
              <a:ext uri="{FF2B5EF4-FFF2-40B4-BE49-F238E27FC236}">
                <a16:creationId xmlns:a16="http://schemas.microsoft.com/office/drawing/2014/main" id="{38658A0F-8D4C-40AD-A97E-A53C8215F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4854575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Lymphoma</a:t>
            </a:r>
          </a:p>
        </p:txBody>
      </p:sp>
      <p:sp>
        <p:nvSpPr>
          <p:cNvPr id="45059" name="Text Box 8">
            <a:extLst>
              <a:ext uri="{FF2B5EF4-FFF2-40B4-BE49-F238E27FC236}">
                <a16:creationId xmlns:a16="http://schemas.microsoft.com/office/drawing/2014/main" id="{DE362011-821C-45B0-8834-DCD4EE5B8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45060" name="Text Box 9">
            <a:extLst>
              <a:ext uri="{FF2B5EF4-FFF2-40B4-BE49-F238E27FC236}">
                <a16:creationId xmlns:a16="http://schemas.microsoft.com/office/drawing/2014/main" id="{668E81BB-ED4E-4627-B27C-D8E587BFE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51577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45061" name="Rectangle 4">
            <a:extLst>
              <a:ext uri="{FF2B5EF4-FFF2-40B4-BE49-F238E27FC236}">
                <a16:creationId xmlns:a16="http://schemas.microsoft.com/office/drawing/2014/main" id="{BBC78CC0-E3B7-4E28-A948-026D4F6C1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172200"/>
            <a:ext cx="457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5062" name="Rectangle 5">
            <a:extLst>
              <a:ext uri="{FF2B5EF4-FFF2-40B4-BE49-F238E27FC236}">
                <a16:creationId xmlns:a16="http://schemas.microsoft.com/office/drawing/2014/main" id="{9DC57A54-A90F-4FFE-AB36-612EB798B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45063" name="Text Box 6">
            <a:extLst>
              <a:ext uri="{FF2B5EF4-FFF2-40B4-BE49-F238E27FC236}">
                <a16:creationId xmlns:a16="http://schemas.microsoft.com/office/drawing/2014/main" id="{1455BB6E-0670-4546-97F3-221375C11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B2B2B2"/>
                </a:solidFill>
              </a:rPr>
              <a:t>Pediatric Uveitis</a:t>
            </a:r>
          </a:p>
        </p:txBody>
      </p:sp>
      <p:sp>
        <p:nvSpPr>
          <p:cNvPr id="45064" name="Text Box 7">
            <a:extLst>
              <a:ext uri="{FF2B5EF4-FFF2-40B4-BE49-F238E27FC236}">
                <a16:creationId xmlns:a16="http://schemas.microsoft.com/office/drawing/2014/main" id="{94D00663-4C76-4F4B-80AD-A0AA0AA81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45065" name="Text Box 8">
            <a:extLst>
              <a:ext uri="{FF2B5EF4-FFF2-40B4-BE49-F238E27FC236}">
                <a16:creationId xmlns:a16="http://schemas.microsoft.com/office/drawing/2014/main" id="{CBE755EB-405A-4EAF-8BBD-567FF5F87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Intermediate</a:t>
            </a:r>
          </a:p>
        </p:txBody>
      </p:sp>
      <p:sp>
        <p:nvSpPr>
          <p:cNvPr id="45066" name="Text Box 9">
            <a:extLst>
              <a:ext uri="{FF2B5EF4-FFF2-40B4-BE49-F238E27FC236}">
                <a16:creationId xmlns:a16="http://schemas.microsoft.com/office/drawing/2014/main" id="{92780C4F-A339-4E96-B880-800055DCE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45067" name="Text Box 10">
            <a:extLst>
              <a:ext uri="{FF2B5EF4-FFF2-40B4-BE49-F238E27FC236}">
                <a16:creationId xmlns:a16="http://schemas.microsoft.com/office/drawing/2014/main" id="{9F0A8C72-A4C5-46E9-A838-A0C04E44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6049963"/>
            <a:ext cx="460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solidFill>
                  <a:srgbClr val="0000FF"/>
                </a:solidFill>
              </a:rPr>
              <a:t>Masquerade Syndromes</a:t>
            </a:r>
          </a:p>
        </p:txBody>
      </p:sp>
      <p:sp>
        <p:nvSpPr>
          <p:cNvPr id="45068" name="Text Box 13">
            <a:extLst>
              <a:ext uri="{FF2B5EF4-FFF2-40B4-BE49-F238E27FC236}">
                <a16:creationId xmlns:a16="http://schemas.microsoft.com/office/drawing/2014/main" id="{E5E42061-3551-48E2-81A1-85832664A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45069" name="Text Box 14">
            <a:extLst>
              <a:ext uri="{FF2B5EF4-FFF2-40B4-BE49-F238E27FC236}">
                <a16:creationId xmlns:a16="http://schemas.microsoft.com/office/drawing/2014/main" id="{22C5E1D7-F267-468C-9E87-8A4856BC8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45070" name="Text Box 15">
            <a:extLst>
              <a:ext uri="{FF2B5EF4-FFF2-40B4-BE49-F238E27FC236}">
                <a16:creationId xmlns:a16="http://schemas.microsoft.com/office/drawing/2014/main" id="{7AFE6A3D-E9C9-4D76-92E5-E6343D766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45071" name="Text Box 16">
            <a:extLst>
              <a:ext uri="{FF2B5EF4-FFF2-40B4-BE49-F238E27FC236}">
                <a16:creationId xmlns:a16="http://schemas.microsoft.com/office/drawing/2014/main" id="{A839FAAE-AC7F-4D0B-924F-00DF0EB4D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Unilateral</a:t>
            </a:r>
          </a:p>
        </p:txBody>
      </p:sp>
      <p:sp>
        <p:nvSpPr>
          <p:cNvPr id="45072" name="Text Box 17">
            <a:extLst>
              <a:ext uri="{FF2B5EF4-FFF2-40B4-BE49-F238E27FC236}">
                <a16:creationId xmlns:a16="http://schemas.microsoft.com/office/drawing/2014/main" id="{D78F4681-44DF-4914-A355-475FA9DFE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45073" name="Text Box 18">
            <a:extLst>
              <a:ext uri="{FF2B5EF4-FFF2-40B4-BE49-F238E27FC236}">
                <a16:creationId xmlns:a16="http://schemas.microsoft.com/office/drawing/2014/main" id="{86CA5C8F-E074-4050-97AF-1C4E898E0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45074" name="Text Box 19">
            <a:extLst>
              <a:ext uri="{FF2B5EF4-FFF2-40B4-BE49-F238E27FC236}">
                <a16:creationId xmlns:a16="http://schemas.microsoft.com/office/drawing/2014/main" id="{DCF75540-1137-4C1A-8FCF-51DDE61D1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Toxoplasmosis</a:t>
            </a:r>
          </a:p>
        </p:txBody>
      </p:sp>
      <p:sp>
        <p:nvSpPr>
          <p:cNvPr id="45075" name="Text Box 20">
            <a:extLst>
              <a:ext uri="{FF2B5EF4-FFF2-40B4-BE49-F238E27FC236}">
                <a16:creationId xmlns:a16="http://schemas.microsoft.com/office/drawing/2014/main" id="{3C063892-599A-4D0A-8D99-1D01ED0DC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45076" name="Text Box 22">
            <a:extLst>
              <a:ext uri="{FF2B5EF4-FFF2-40B4-BE49-F238E27FC236}">
                <a16:creationId xmlns:a16="http://schemas.microsoft.com/office/drawing/2014/main" id="{6B37973D-F687-477A-BA4F-9E0022415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779713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Toxoplasmosis</a:t>
            </a:r>
          </a:p>
        </p:txBody>
      </p:sp>
      <p:sp>
        <p:nvSpPr>
          <p:cNvPr id="45077" name="Text Box 23">
            <a:extLst>
              <a:ext uri="{FF2B5EF4-FFF2-40B4-BE49-F238E27FC236}">
                <a16:creationId xmlns:a16="http://schemas.microsoft.com/office/drawing/2014/main" id="{5A819EEF-FBC0-4267-B82C-0DA45C20E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519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45078" name="Text Box 24">
            <a:extLst>
              <a:ext uri="{FF2B5EF4-FFF2-40B4-BE49-F238E27FC236}">
                <a16:creationId xmlns:a16="http://schemas.microsoft.com/office/drawing/2014/main" id="{64C369BF-20CD-4D4E-B8DE-EA586434F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138488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Histoplasmosis</a:t>
            </a:r>
          </a:p>
        </p:txBody>
      </p:sp>
      <p:sp>
        <p:nvSpPr>
          <p:cNvPr id="45079" name="Line 25">
            <a:extLst>
              <a:ext uri="{FF2B5EF4-FFF2-40B4-BE49-F238E27FC236}">
                <a16:creationId xmlns:a16="http://schemas.microsoft.com/office/drawing/2014/main" id="{C75824FF-F19A-4BBA-A5A0-BA4F263B7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26">
            <a:extLst>
              <a:ext uri="{FF2B5EF4-FFF2-40B4-BE49-F238E27FC236}">
                <a16:creationId xmlns:a16="http://schemas.microsoft.com/office/drawing/2014/main" id="{27C1D874-DE5A-47D6-A425-2C41F73495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27">
            <a:extLst>
              <a:ext uri="{FF2B5EF4-FFF2-40B4-BE49-F238E27FC236}">
                <a16:creationId xmlns:a16="http://schemas.microsoft.com/office/drawing/2014/main" id="{686914FA-399C-4DA0-8D82-0945BEDAF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Line 28">
            <a:extLst>
              <a:ext uri="{FF2B5EF4-FFF2-40B4-BE49-F238E27FC236}">
                <a16:creationId xmlns:a16="http://schemas.microsoft.com/office/drawing/2014/main" id="{54E3CDEC-FFF0-48AC-9FCE-B85B72A64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Line 29">
            <a:extLst>
              <a:ext uri="{FF2B5EF4-FFF2-40B4-BE49-F238E27FC236}">
                <a16:creationId xmlns:a16="http://schemas.microsoft.com/office/drawing/2014/main" id="{4EEDEEE7-2BB0-45B4-9847-EE392C1E7B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Line 30">
            <a:extLst>
              <a:ext uri="{FF2B5EF4-FFF2-40B4-BE49-F238E27FC236}">
                <a16:creationId xmlns:a16="http://schemas.microsoft.com/office/drawing/2014/main" id="{C5D71365-65C1-4376-BE22-6390392C37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Line 31">
            <a:extLst>
              <a:ext uri="{FF2B5EF4-FFF2-40B4-BE49-F238E27FC236}">
                <a16:creationId xmlns:a16="http://schemas.microsoft.com/office/drawing/2014/main" id="{08CC8B79-E92E-4B9A-B723-D31208868D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6" name="Line 32">
            <a:extLst>
              <a:ext uri="{FF2B5EF4-FFF2-40B4-BE49-F238E27FC236}">
                <a16:creationId xmlns:a16="http://schemas.microsoft.com/office/drawing/2014/main" id="{20B31AC3-F891-42F2-BB10-92A4675CD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7" name="Line 33">
            <a:extLst>
              <a:ext uri="{FF2B5EF4-FFF2-40B4-BE49-F238E27FC236}">
                <a16:creationId xmlns:a16="http://schemas.microsoft.com/office/drawing/2014/main" id="{F4B61CCA-3D87-4D09-9B44-2059CBC61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8" name="Line 34">
            <a:extLst>
              <a:ext uri="{FF2B5EF4-FFF2-40B4-BE49-F238E27FC236}">
                <a16:creationId xmlns:a16="http://schemas.microsoft.com/office/drawing/2014/main" id="{0A10C519-A866-41EC-BB63-DB2FEFC55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9" name="Line 35">
            <a:extLst>
              <a:ext uri="{FF2B5EF4-FFF2-40B4-BE49-F238E27FC236}">
                <a16:creationId xmlns:a16="http://schemas.microsoft.com/office/drawing/2014/main" id="{D4224A5B-0493-4B87-A7BE-4847114377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0" name="Line 37">
            <a:extLst>
              <a:ext uri="{FF2B5EF4-FFF2-40B4-BE49-F238E27FC236}">
                <a16:creationId xmlns:a16="http://schemas.microsoft.com/office/drawing/2014/main" id="{1783BF8B-019B-4161-9325-2E51F5553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1" name="Line 38">
            <a:extLst>
              <a:ext uri="{FF2B5EF4-FFF2-40B4-BE49-F238E27FC236}">
                <a16:creationId xmlns:a16="http://schemas.microsoft.com/office/drawing/2014/main" id="{FBBA3C6C-F0CB-4784-8C32-69F50B1D58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2" name="Line 41">
            <a:extLst>
              <a:ext uri="{FF2B5EF4-FFF2-40B4-BE49-F238E27FC236}">
                <a16:creationId xmlns:a16="http://schemas.microsoft.com/office/drawing/2014/main" id="{62918A37-C8BB-4D33-8BE0-999ECD5E57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3" name="Line 42">
            <a:extLst>
              <a:ext uri="{FF2B5EF4-FFF2-40B4-BE49-F238E27FC236}">
                <a16:creationId xmlns:a16="http://schemas.microsoft.com/office/drawing/2014/main" id="{1A71EF90-BB34-49AB-B473-A0683B0B8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4" name="Line 43">
            <a:extLst>
              <a:ext uri="{FF2B5EF4-FFF2-40B4-BE49-F238E27FC236}">
                <a16:creationId xmlns:a16="http://schemas.microsoft.com/office/drawing/2014/main" id="{3A1EF42F-3B18-41DF-8702-86E21E30E0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5562600"/>
            <a:ext cx="1981200" cy="5334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5" name="Line 44">
            <a:extLst>
              <a:ext uri="{FF2B5EF4-FFF2-40B4-BE49-F238E27FC236}">
                <a16:creationId xmlns:a16="http://schemas.microsoft.com/office/drawing/2014/main" id="{12A8B82B-1A2F-4461-81D2-DEE1923F14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486400"/>
            <a:ext cx="2057400" cy="6096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6" name="Text Box 45">
            <a:extLst>
              <a:ext uri="{FF2B5EF4-FFF2-40B4-BE49-F238E27FC236}">
                <a16:creationId xmlns:a16="http://schemas.microsoft.com/office/drawing/2014/main" id="{E00C6E7D-EEF3-4044-9CB4-54CD0CC13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Rb</a:t>
            </a:r>
          </a:p>
        </p:txBody>
      </p:sp>
      <p:sp>
        <p:nvSpPr>
          <p:cNvPr id="45097" name="Text Box 47">
            <a:extLst>
              <a:ext uri="{FF2B5EF4-FFF2-40B4-BE49-F238E27FC236}">
                <a16:creationId xmlns:a16="http://schemas.microsoft.com/office/drawing/2014/main" id="{B90E9803-0FEB-4921-BD80-C07A89CE5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150" y="416877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RD</a:t>
            </a:r>
          </a:p>
        </p:txBody>
      </p:sp>
      <p:sp>
        <p:nvSpPr>
          <p:cNvPr id="45098" name="Line 49">
            <a:extLst>
              <a:ext uri="{FF2B5EF4-FFF2-40B4-BE49-F238E27FC236}">
                <a16:creationId xmlns:a16="http://schemas.microsoft.com/office/drawing/2014/main" id="{8FEB7B58-263C-447E-88A6-281F3F14F9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0" cy="1030288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9" name="Line 50">
            <a:extLst>
              <a:ext uri="{FF2B5EF4-FFF2-40B4-BE49-F238E27FC236}">
                <a16:creationId xmlns:a16="http://schemas.microsoft.com/office/drawing/2014/main" id="{1B5DF860-5B41-46B6-8253-B05A55913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002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0" name="Text Box 57">
            <a:extLst>
              <a:ext uri="{FF2B5EF4-FFF2-40B4-BE49-F238E27FC236}">
                <a16:creationId xmlns:a16="http://schemas.microsoft.com/office/drawing/2014/main" id="{586BB7A4-263A-4A10-9AF1-B24CCF4F3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Rb</a:t>
            </a:r>
          </a:p>
        </p:txBody>
      </p:sp>
      <p:sp>
        <p:nvSpPr>
          <p:cNvPr id="45101" name="Text Box 59">
            <a:extLst>
              <a:ext uri="{FF2B5EF4-FFF2-40B4-BE49-F238E27FC236}">
                <a16:creationId xmlns:a16="http://schemas.microsoft.com/office/drawing/2014/main" id="{7722ACD2-3F74-46BF-81F8-BEDD1251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4129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RP</a:t>
            </a:r>
          </a:p>
        </p:txBody>
      </p:sp>
      <p:sp>
        <p:nvSpPr>
          <p:cNvPr id="45102" name="Line 61">
            <a:extLst>
              <a:ext uri="{FF2B5EF4-FFF2-40B4-BE49-F238E27FC236}">
                <a16:creationId xmlns:a16="http://schemas.microsoft.com/office/drawing/2014/main" id="{241B0EC8-A0AA-40A2-BAD3-CE45D2D38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773488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3" name="Line 62">
            <a:extLst>
              <a:ext uri="{FF2B5EF4-FFF2-40B4-BE49-F238E27FC236}">
                <a16:creationId xmlns:a16="http://schemas.microsoft.com/office/drawing/2014/main" id="{0210FA39-28C1-4518-A9E7-3E4F9BA44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002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4" name="Line 64">
            <a:extLst>
              <a:ext uri="{FF2B5EF4-FFF2-40B4-BE49-F238E27FC236}">
                <a16:creationId xmlns:a16="http://schemas.microsoft.com/office/drawing/2014/main" id="{5D986651-EACA-40E0-A1EA-37F203CD39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5" name="Line 65">
            <a:extLst>
              <a:ext uri="{FF2B5EF4-FFF2-40B4-BE49-F238E27FC236}">
                <a16:creationId xmlns:a16="http://schemas.microsoft.com/office/drawing/2014/main" id="{A379B299-FEBD-4643-AC9F-109193B695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6" name="Line 68">
            <a:extLst>
              <a:ext uri="{FF2B5EF4-FFF2-40B4-BE49-F238E27FC236}">
                <a16:creationId xmlns:a16="http://schemas.microsoft.com/office/drawing/2014/main" id="{11B9B776-19EF-490B-B22D-31772D138F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7" name="Line 69">
            <a:extLst>
              <a:ext uri="{FF2B5EF4-FFF2-40B4-BE49-F238E27FC236}">
                <a16:creationId xmlns:a16="http://schemas.microsoft.com/office/drawing/2014/main" id="{4296184D-505E-436B-AD96-94D652B55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8" name="Line 70">
            <a:extLst>
              <a:ext uri="{FF2B5EF4-FFF2-40B4-BE49-F238E27FC236}">
                <a16:creationId xmlns:a16="http://schemas.microsoft.com/office/drawing/2014/main" id="{632547E7-3158-428A-B53B-823F20AAC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2" name="Text Box 75">
            <a:extLst>
              <a:ext uri="{FF2B5EF4-FFF2-40B4-BE49-F238E27FC236}">
                <a16:creationId xmlns:a16="http://schemas.microsoft.com/office/drawing/2014/main" id="{81142896-0775-4327-99DB-D76B808E7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6153150" cy="2047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is the most common cause of </a:t>
            </a:r>
            <a:r>
              <a:rPr lang="en-US" altLang="en-US" sz="1600" b="1" dirty="0">
                <a:solidFill>
                  <a:srgbClr val="0000FF"/>
                </a:solidFill>
              </a:rPr>
              <a:t>adult</a:t>
            </a:r>
            <a:r>
              <a:rPr lang="en-US" altLang="en-US" sz="1600" i="1" dirty="0">
                <a:solidFill>
                  <a:srgbClr val="0000FF"/>
                </a:solidFill>
              </a:rPr>
              <a:t> masquerade syndrome?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Intraocular primary CNS lymphoma (PCNSL)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is this diagnosed?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Via identification of malignant cells in the vitreous and/or CSF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accent5">
                    <a:lumMod val="75000"/>
                  </a:schemeClr>
                </a:solidFill>
              </a:rPr>
              <a:t>What clinical finding strongly suggests masquerade syndrome?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A ‘uveitis’ that responds poorly or not at all to steroid therapy</a:t>
            </a:r>
          </a:p>
        </p:txBody>
      </p:sp>
      <p:sp>
        <p:nvSpPr>
          <p:cNvPr id="45116" name="Slide Number Placeholder 1">
            <a:extLst>
              <a:ext uri="{FF2B5EF4-FFF2-40B4-BE49-F238E27FC236}">
                <a16:creationId xmlns:a16="http://schemas.microsoft.com/office/drawing/2014/main" id="{2C14DB0B-15FF-4EE7-BCB0-6F3F4AAE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59E555-D810-48D1-93BC-E3F7F03F499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000"/>
          </a:p>
        </p:txBody>
      </p:sp>
      <p:sp>
        <p:nvSpPr>
          <p:cNvPr id="45118" name="Line 40">
            <a:extLst>
              <a:ext uri="{FF2B5EF4-FFF2-40B4-BE49-F238E27FC236}">
                <a16:creationId xmlns:a16="http://schemas.microsoft.com/office/drawing/2014/main" id="{80874541-FCB4-49ED-B61C-6AA820376B7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27525" y="5410200"/>
            <a:ext cx="15875" cy="6858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7C3391F-DB0B-418F-8932-160298B2339B}"/>
              </a:ext>
            </a:extLst>
          </p:cNvPr>
          <p:cNvSpPr txBox="1"/>
          <p:nvPr/>
        </p:nvSpPr>
        <p:spPr>
          <a:xfrm>
            <a:off x="605514" y="6118155"/>
            <a:ext cx="1468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Segoe Script" panose="020B0504020000000003" pitchFamily="34" charset="0"/>
              </a:rPr>
              <a:t>Adult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57">
            <a:extLst>
              <a:ext uri="{FF2B5EF4-FFF2-40B4-BE49-F238E27FC236}">
                <a16:creationId xmlns:a16="http://schemas.microsoft.com/office/drawing/2014/main" id="{EBAB570E-02C7-4A93-8803-54629ACB1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4854575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Lymphoma</a:t>
            </a:r>
          </a:p>
        </p:txBody>
      </p:sp>
      <p:sp>
        <p:nvSpPr>
          <p:cNvPr id="46083" name="Text Box 8">
            <a:extLst>
              <a:ext uri="{FF2B5EF4-FFF2-40B4-BE49-F238E27FC236}">
                <a16:creationId xmlns:a16="http://schemas.microsoft.com/office/drawing/2014/main" id="{8112890A-EB74-4E74-A109-12574B610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46084" name="Text Box 9">
            <a:extLst>
              <a:ext uri="{FF2B5EF4-FFF2-40B4-BE49-F238E27FC236}">
                <a16:creationId xmlns:a16="http://schemas.microsoft.com/office/drawing/2014/main" id="{E9668817-27FF-4F72-86B5-DDC00D21E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51577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46085" name="Rectangle 4">
            <a:extLst>
              <a:ext uri="{FF2B5EF4-FFF2-40B4-BE49-F238E27FC236}">
                <a16:creationId xmlns:a16="http://schemas.microsoft.com/office/drawing/2014/main" id="{58A3B80D-60CA-470B-A24A-0D72C166D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172200"/>
            <a:ext cx="457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6086" name="Rectangle 5">
            <a:extLst>
              <a:ext uri="{FF2B5EF4-FFF2-40B4-BE49-F238E27FC236}">
                <a16:creationId xmlns:a16="http://schemas.microsoft.com/office/drawing/2014/main" id="{A2122505-27A8-4621-9F51-39D7D7AF3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46087" name="Text Box 6">
            <a:extLst>
              <a:ext uri="{FF2B5EF4-FFF2-40B4-BE49-F238E27FC236}">
                <a16:creationId xmlns:a16="http://schemas.microsoft.com/office/drawing/2014/main" id="{E502E0C1-B17D-45DD-8A93-25605C588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B2B2B2"/>
                </a:solidFill>
              </a:rPr>
              <a:t>Pediatric Uveitis</a:t>
            </a:r>
          </a:p>
        </p:txBody>
      </p:sp>
      <p:sp>
        <p:nvSpPr>
          <p:cNvPr id="46088" name="Text Box 7">
            <a:extLst>
              <a:ext uri="{FF2B5EF4-FFF2-40B4-BE49-F238E27FC236}">
                <a16:creationId xmlns:a16="http://schemas.microsoft.com/office/drawing/2014/main" id="{6D49FEAD-62FA-4D8E-9641-FC866C769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46089" name="Text Box 8">
            <a:extLst>
              <a:ext uri="{FF2B5EF4-FFF2-40B4-BE49-F238E27FC236}">
                <a16:creationId xmlns:a16="http://schemas.microsoft.com/office/drawing/2014/main" id="{6E2547E5-806C-4B53-9B71-06CD7FB4A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Intermediate</a:t>
            </a:r>
          </a:p>
        </p:txBody>
      </p:sp>
      <p:sp>
        <p:nvSpPr>
          <p:cNvPr id="46090" name="Text Box 9">
            <a:extLst>
              <a:ext uri="{FF2B5EF4-FFF2-40B4-BE49-F238E27FC236}">
                <a16:creationId xmlns:a16="http://schemas.microsoft.com/office/drawing/2014/main" id="{DE2AA5D8-9990-4973-8542-64E5D4495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46091" name="Text Box 10">
            <a:extLst>
              <a:ext uri="{FF2B5EF4-FFF2-40B4-BE49-F238E27FC236}">
                <a16:creationId xmlns:a16="http://schemas.microsoft.com/office/drawing/2014/main" id="{A96113FB-3E74-4730-B3E3-812AD4236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6049963"/>
            <a:ext cx="460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solidFill>
                  <a:srgbClr val="0000FF"/>
                </a:solidFill>
              </a:rPr>
              <a:t>Masquerade Syndromes</a:t>
            </a:r>
          </a:p>
        </p:txBody>
      </p:sp>
      <p:sp>
        <p:nvSpPr>
          <p:cNvPr id="46092" name="Text Box 13">
            <a:extLst>
              <a:ext uri="{FF2B5EF4-FFF2-40B4-BE49-F238E27FC236}">
                <a16:creationId xmlns:a16="http://schemas.microsoft.com/office/drawing/2014/main" id="{6FA4772E-84CD-40BD-992D-0D932EEF8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46093" name="Text Box 14">
            <a:extLst>
              <a:ext uri="{FF2B5EF4-FFF2-40B4-BE49-F238E27FC236}">
                <a16:creationId xmlns:a16="http://schemas.microsoft.com/office/drawing/2014/main" id="{E05D06C1-E4FA-499D-82F7-543A969A4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46094" name="Text Box 15">
            <a:extLst>
              <a:ext uri="{FF2B5EF4-FFF2-40B4-BE49-F238E27FC236}">
                <a16:creationId xmlns:a16="http://schemas.microsoft.com/office/drawing/2014/main" id="{32959368-1B79-485A-8678-D52A7FB22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46095" name="Text Box 16">
            <a:extLst>
              <a:ext uri="{FF2B5EF4-FFF2-40B4-BE49-F238E27FC236}">
                <a16:creationId xmlns:a16="http://schemas.microsoft.com/office/drawing/2014/main" id="{1779D040-C993-4B7B-92F5-D23A717D3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Unilateral</a:t>
            </a:r>
          </a:p>
        </p:txBody>
      </p:sp>
      <p:sp>
        <p:nvSpPr>
          <p:cNvPr id="46096" name="Text Box 17">
            <a:extLst>
              <a:ext uri="{FF2B5EF4-FFF2-40B4-BE49-F238E27FC236}">
                <a16:creationId xmlns:a16="http://schemas.microsoft.com/office/drawing/2014/main" id="{C817FBBA-0DE3-4756-9134-A0449BA90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46097" name="Text Box 18">
            <a:extLst>
              <a:ext uri="{FF2B5EF4-FFF2-40B4-BE49-F238E27FC236}">
                <a16:creationId xmlns:a16="http://schemas.microsoft.com/office/drawing/2014/main" id="{EF1326C7-1590-47E6-801E-48309F05F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46098" name="Text Box 19">
            <a:extLst>
              <a:ext uri="{FF2B5EF4-FFF2-40B4-BE49-F238E27FC236}">
                <a16:creationId xmlns:a16="http://schemas.microsoft.com/office/drawing/2014/main" id="{499CD038-2DE3-4EE7-9009-A6FCB0336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Toxoplasmosis</a:t>
            </a:r>
          </a:p>
        </p:txBody>
      </p:sp>
      <p:sp>
        <p:nvSpPr>
          <p:cNvPr id="46099" name="Text Box 20">
            <a:extLst>
              <a:ext uri="{FF2B5EF4-FFF2-40B4-BE49-F238E27FC236}">
                <a16:creationId xmlns:a16="http://schemas.microsoft.com/office/drawing/2014/main" id="{4C9F39B7-8B16-4A9E-A16F-C4F9199A1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46100" name="Text Box 21">
            <a:extLst>
              <a:ext uri="{FF2B5EF4-FFF2-40B4-BE49-F238E27FC236}">
                <a16:creationId xmlns:a16="http://schemas.microsoft.com/office/drawing/2014/main" id="{C2963CE0-DDD4-4545-B8DA-7F18CECE2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IOFB</a:t>
            </a:r>
          </a:p>
        </p:txBody>
      </p:sp>
      <p:sp>
        <p:nvSpPr>
          <p:cNvPr id="46101" name="Text Box 22">
            <a:extLst>
              <a:ext uri="{FF2B5EF4-FFF2-40B4-BE49-F238E27FC236}">
                <a16:creationId xmlns:a16="http://schemas.microsoft.com/office/drawing/2014/main" id="{71760FED-10C4-4F33-A9B4-812B871A8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779713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Toxoplasmosis</a:t>
            </a:r>
          </a:p>
        </p:txBody>
      </p:sp>
      <p:sp>
        <p:nvSpPr>
          <p:cNvPr id="46102" name="Text Box 23">
            <a:extLst>
              <a:ext uri="{FF2B5EF4-FFF2-40B4-BE49-F238E27FC236}">
                <a16:creationId xmlns:a16="http://schemas.microsoft.com/office/drawing/2014/main" id="{95C06D1A-F657-4AD1-B325-8762B587D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519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46103" name="Text Box 24">
            <a:extLst>
              <a:ext uri="{FF2B5EF4-FFF2-40B4-BE49-F238E27FC236}">
                <a16:creationId xmlns:a16="http://schemas.microsoft.com/office/drawing/2014/main" id="{DFB88554-C669-464B-903B-221CE09C3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138488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Histoplasmosis</a:t>
            </a:r>
          </a:p>
        </p:txBody>
      </p:sp>
      <p:sp>
        <p:nvSpPr>
          <p:cNvPr id="46104" name="Line 25">
            <a:extLst>
              <a:ext uri="{FF2B5EF4-FFF2-40B4-BE49-F238E27FC236}">
                <a16:creationId xmlns:a16="http://schemas.microsoft.com/office/drawing/2014/main" id="{DF58E059-9A0B-4D30-8113-E39929173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Line 26">
            <a:extLst>
              <a:ext uri="{FF2B5EF4-FFF2-40B4-BE49-F238E27FC236}">
                <a16:creationId xmlns:a16="http://schemas.microsoft.com/office/drawing/2014/main" id="{1CD18676-31CA-4B93-BDBF-69CE01EE2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6" name="Line 27">
            <a:extLst>
              <a:ext uri="{FF2B5EF4-FFF2-40B4-BE49-F238E27FC236}">
                <a16:creationId xmlns:a16="http://schemas.microsoft.com/office/drawing/2014/main" id="{A80FF9A7-FA55-4962-93C9-F54871721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Line 28">
            <a:extLst>
              <a:ext uri="{FF2B5EF4-FFF2-40B4-BE49-F238E27FC236}">
                <a16:creationId xmlns:a16="http://schemas.microsoft.com/office/drawing/2014/main" id="{69B41AEE-F96C-4A2F-BF84-A120A6890A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8" name="Line 29">
            <a:extLst>
              <a:ext uri="{FF2B5EF4-FFF2-40B4-BE49-F238E27FC236}">
                <a16:creationId xmlns:a16="http://schemas.microsoft.com/office/drawing/2014/main" id="{F2B863FC-20C9-4A88-B0F0-7E954D4F2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Line 30">
            <a:extLst>
              <a:ext uri="{FF2B5EF4-FFF2-40B4-BE49-F238E27FC236}">
                <a16:creationId xmlns:a16="http://schemas.microsoft.com/office/drawing/2014/main" id="{1166EDB8-7015-4DDA-9B04-2D8CF8179B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0" name="Line 31">
            <a:extLst>
              <a:ext uri="{FF2B5EF4-FFF2-40B4-BE49-F238E27FC236}">
                <a16:creationId xmlns:a16="http://schemas.microsoft.com/office/drawing/2014/main" id="{631F56E2-99D6-4CC3-A953-FD925E022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1" name="Line 32">
            <a:extLst>
              <a:ext uri="{FF2B5EF4-FFF2-40B4-BE49-F238E27FC236}">
                <a16:creationId xmlns:a16="http://schemas.microsoft.com/office/drawing/2014/main" id="{99219424-CCD5-4F31-B7B9-A0489332C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2" name="Line 33">
            <a:extLst>
              <a:ext uri="{FF2B5EF4-FFF2-40B4-BE49-F238E27FC236}">
                <a16:creationId xmlns:a16="http://schemas.microsoft.com/office/drawing/2014/main" id="{4C56F014-5A83-491C-938F-E49BAB1E02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3" name="Line 34">
            <a:extLst>
              <a:ext uri="{FF2B5EF4-FFF2-40B4-BE49-F238E27FC236}">
                <a16:creationId xmlns:a16="http://schemas.microsoft.com/office/drawing/2014/main" id="{20F5123D-4024-4CDB-A55D-8E9D35592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4" name="Line 35">
            <a:extLst>
              <a:ext uri="{FF2B5EF4-FFF2-40B4-BE49-F238E27FC236}">
                <a16:creationId xmlns:a16="http://schemas.microsoft.com/office/drawing/2014/main" id="{D2172871-F391-401F-BC00-8A829D134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5" name="Line 36">
            <a:extLst>
              <a:ext uri="{FF2B5EF4-FFF2-40B4-BE49-F238E27FC236}">
                <a16:creationId xmlns:a16="http://schemas.microsoft.com/office/drawing/2014/main" id="{4BC9F3B9-B697-4A9B-80B1-5F6202D059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6" name="Line 37">
            <a:extLst>
              <a:ext uri="{FF2B5EF4-FFF2-40B4-BE49-F238E27FC236}">
                <a16:creationId xmlns:a16="http://schemas.microsoft.com/office/drawing/2014/main" id="{8995CBE7-5746-4082-88E8-C1560370F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7" name="Line 38">
            <a:extLst>
              <a:ext uri="{FF2B5EF4-FFF2-40B4-BE49-F238E27FC236}">
                <a16:creationId xmlns:a16="http://schemas.microsoft.com/office/drawing/2014/main" id="{97A38DC3-081C-430F-98FF-F2A72100A3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8" name="Line 39">
            <a:extLst>
              <a:ext uri="{FF2B5EF4-FFF2-40B4-BE49-F238E27FC236}">
                <a16:creationId xmlns:a16="http://schemas.microsoft.com/office/drawing/2014/main" id="{6E1A1649-4DB3-4AA4-A6BD-E220FD957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9" name="Line 41">
            <a:extLst>
              <a:ext uri="{FF2B5EF4-FFF2-40B4-BE49-F238E27FC236}">
                <a16:creationId xmlns:a16="http://schemas.microsoft.com/office/drawing/2014/main" id="{F411B479-D6F7-469E-923A-999AB62031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0" name="Line 42">
            <a:extLst>
              <a:ext uri="{FF2B5EF4-FFF2-40B4-BE49-F238E27FC236}">
                <a16:creationId xmlns:a16="http://schemas.microsoft.com/office/drawing/2014/main" id="{EFAF6536-30B5-48B5-806C-C788472F1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1" name="Line 43">
            <a:extLst>
              <a:ext uri="{FF2B5EF4-FFF2-40B4-BE49-F238E27FC236}">
                <a16:creationId xmlns:a16="http://schemas.microsoft.com/office/drawing/2014/main" id="{2A26233B-2065-4342-A01A-114F3CB0E3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5562600"/>
            <a:ext cx="1981200" cy="5334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2" name="Line 44">
            <a:extLst>
              <a:ext uri="{FF2B5EF4-FFF2-40B4-BE49-F238E27FC236}">
                <a16:creationId xmlns:a16="http://schemas.microsoft.com/office/drawing/2014/main" id="{B8582504-73F5-4430-BD36-4794B818D9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486400"/>
            <a:ext cx="2057400" cy="6096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3" name="Text Box 45">
            <a:extLst>
              <a:ext uri="{FF2B5EF4-FFF2-40B4-BE49-F238E27FC236}">
                <a16:creationId xmlns:a16="http://schemas.microsoft.com/office/drawing/2014/main" id="{0E70E4C0-47CB-4ACD-99C5-454A3E434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Rb</a:t>
            </a:r>
          </a:p>
        </p:txBody>
      </p:sp>
      <p:sp>
        <p:nvSpPr>
          <p:cNvPr id="46124" name="Text Box 46">
            <a:extLst>
              <a:ext uri="{FF2B5EF4-FFF2-40B4-BE49-F238E27FC236}">
                <a16:creationId xmlns:a16="http://schemas.microsoft.com/office/drawing/2014/main" id="{D5FE53CF-B259-4F8E-915D-200322879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454977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JXG</a:t>
            </a:r>
          </a:p>
        </p:txBody>
      </p:sp>
      <p:sp>
        <p:nvSpPr>
          <p:cNvPr id="46125" name="Text Box 47">
            <a:extLst>
              <a:ext uri="{FF2B5EF4-FFF2-40B4-BE49-F238E27FC236}">
                <a16:creationId xmlns:a16="http://schemas.microsoft.com/office/drawing/2014/main" id="{7CE7EA1A-8310-4FF6-BA3A-BF744FCFA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150" y="416877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RD</a:t>
            </a:r>
          </a:p>
        </p:txBody>
      </p:sp>
      <p:sp>
        <p:nvSpPr>
          <p:cNvPr id="46126" name="Line 49">
            <a:extLst>
              <a:ext uri="{FF2B5EF4-FFF2-40B4-BE49-F238E27FC236}">
                <a16:creationId xmlns:a16="http://schemas.microsoft.com/office/drawing/2014/main" id="{84F0E96E-D278-43C7-99FC-921A9CCF1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0" cy="1030288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7" name="Line 50">
            <a:extLst>
              <a:ext uri="{FF2B5EF4-FFF2-40B4-BE49-F238E27FC236}">
                <a16:creationId xmlns:a16="http://schemas.microsoft.com/office/drawing/2014/main" id="{29C9E38D-EB81-4B2E-85E8-0FC1A2F39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002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8" name="Line 51">
            <a:extLst>
              <a:ext uri="{FF2B5EF4-FFF2-40B4-BE49-F238E27FC236}">
                <a16:creationId xmlns:a16="http://schemas.microsoft.com/office/drawing/2014/main" id="{966A21CB-7296-4A63-B328-E29B187EB7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9" name="Line 52">
            <a:extLst>
              <a:ext uri="{FF2B5EF4-FFF2-40B4-BE49-F238E27FC236}">
                <a16:creationId xmlns:a16="http://schemas.microsoft.com/office/drawing/2014/main" id="{80E20ABD-2A35-4314-8CC6-398A44A25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0" name="Line 53">
            <a:extLst>
              <a:ext uri="{FF2B5EF4-FFF2-40B4-BE49-F238E27FC236}">
                <a16:creationId xmlns:a16="http://schemas.microsoft.com/office/drawing/2014/main" id="{B42AF0A9-4707-4C41-A4F6-F0160AF67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196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1" name="Line 54">
            <a:extLst>
              <a:ext uri="{FF2B5EF4-FFF2-40B4-BE49-F238E27FC236}">
                <a16:creationId xmlns:a16="http://schemas.microsoft.com/office/drawing/2014/main" id="{5A940495-1399-41CF-89CF-17C6F3296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2" name="Line 55">
            <a:extLst>
              <a:ext uri="{FF2B5EF4-FFF2-40B4-BE49-F238E27FC236}">
                <a16:creationId xmlns:a16="http://schemas.microsoft.com/office/drawing/2014/main" id="{D7886C0B-C620-4DC3-8CC6-A1C68737B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3" name="Text Box 57">
            <a:extLst>
              <a:ext uri="{FF2B5EF4-FFF2-40B4-BE49-F238E27FC236}">
                <a16:creationId xmlns:a16="http://schemas.microsoft.com/office/drawing/2014/main" id="{AA7B9E95-88D4-4CC5-898A-AB1402F25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Rb</a:t>
            </a:r>
          </a:p>
        </p:txBody>
      </p:sp>
      <p:sp>
        <p:nvSpPr>
          <p:cNvPr id="46134" name="Text Box 58">
            <a:extLst>
              <a:ext uri="{FF2B5EF4-FFF2-40B4-BE49-F238E27FC236}">
                <a16:creationId xmlns:a16="http://schemas.microsoft.com/office/drawing/2014/main" id="{3614D058-46FA-4BF8-8FF5-5EE0B524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447357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MS</a:t>
            </a:r>
          </a:p>
        </p:txBody>
      </p:sp>
      <p:sp>
        <p:nvSpPr>
          <p:cNvPr id="46135" name="Text Box 59">
            <a:extLst>
              <a:ext uri="{FF2B5EF4-FFF2-40B4-BE49-F238E27FC236}">
                <a16:creationId xmlns:a16="http://schemas.microsoft.com/office/drawing/2014/main" id="{6369F56A-7662-4734-A2CF-54F7196A5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4129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RP</a:t>
            </a:r>
          </a:p>
        </p:txBody>
      </p:sp>
      <p:sp>
        <p:nvSpPr>
          <p:cNvPr id="46136" name="Line 61">
            <a:extLst>
              <a:ext uri="{FF2B5EF4-FFF2-40B4-BE49-F238E27FC236}">
                <a16:creationId xmlns:a16="http://schemas.microsoft.com/office/drawing/2014/main" id="{AD65027C-7067-4EDD-9F4E-73F1E99BB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773488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7" name="Line 62">
            <a:extLst>
              <a:ext uri="{FF2B5EF4-FFF2-40B4-BE49-F238E27FC236}">
                <a16:creationId xmlns:a16="http://schemas.microsoft.com/office/drawing/2014/main" id="{04E2011B-AE20-4A5A-A0FF-F3C0D2DB3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002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8" name="Line 63">
            <a:extLst>
              <a:ext uri="{FF2B5EF4-FFF2-40B4-BE49-F238E27FC236}">
                <a16:creationId xmlns:a16="http://schemas.microsoft.com/office/drawing/2014/main" id="{BA7A3C1B-AA75-44F2-A2C6-05C257727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6878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9" name="Line 64">
            <a:extLst>
              <a:ext uri="{FF2B5EF4-FFF2-40B4-BE49-F238E27FC236}">
                <a16:creationId xmlns:a16="http://schemas.microsoft.com/office/drawing/2014/main" id="{95BFB440-6CB9-4BE2-A342-DCFCD0330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0" name="Line 65">
            <a:extLst>
              <a:ext uri="{FF2B5EF4-FFF2-40B4-BE49-F238E27FC236}">
                <a16:creationId xmlns:a16="http://schemas.microsoft.com/office/drawing/2014/main" id="{62F27F2F-9BEB-4DFB-B0E9-36FCBC966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1" name="Line 66">
            <a:extLst>
              <a:ext uri="{FF2B5EF4-FFF2-40B4-BE49-F238E27FC236}">
                <a16:creationId xmlns:a16="http://schemas.microsoft.com/office/drawing/2014/main" id="{10AC0108-B7B6-4CAD-83BC-81284D43E4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6878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2" name="Line 68">
            <a:extLst>
              <a:ext uri="{FF2B5EF4-FFF2-40B4-BE49-F238E27FC236}">
                <a16:creationId xmlns:a16="http://schemas.microsoft.com/office/drawing/2014/main" id="{3B20D131-F247-444B-8032-7715BEABF5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3" name="Line 69">
            <a:extLst>
              <a:ext uri="{FF2B5EF4-FFF2-40B4-BE49-F238E27FC236}">
                <a16:creationId xmlns:a16="http://schemas.microsoft.com/office/drawing/2014/main" id="{27125EBE-ED58-45B0-A421-84F9587CDA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4" name="Line 70">
            <a:extLst>
              <a:ext uri="{FF2B5EF4-FFF2-40B4-BE49-F238E27FC236}">
                <a16:creationId xmlns:a16="http://schemas.microsoft.com/office/drawing/2014/main" id="{62FEE8FE-1023-4B88-9E85-9D562482FA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8" name="Text Box 75">
            <a:extLst>
              <a:ext uri="{FF2B5EF4-FFF2-40B4-BE49-F238E27FC236}">
                <a16:creationId xmlns:a16="http://schemas.microsoft.com/office/drawing/2014/main" id="{24510A10-8434-4DE3-81EB-1B5465AFC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6153150" cy="2047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is the most common cause of </a:t>
            </a:r>
            <a:r>
              <a:rPr lang="en-US" altLang="en-US" sz="1600" b="1" dirty="0">
                <a:solidFill>
                  <a:srgbClr val="0000FF"/>
                </a:solidFill>
              </a:rPr>
              <a:t>adult</a:t>
            </a:r>
            <a:r>
              <a:rPr lang="en-US" altLang="en-US" sz="1600" i="1" dirty="0">
                <a:solidFill>
                  <a:srgbClr val="0000FF"/>
                </a:solidFill>
              </a:rPr>
              <a:t> masquerade syndrome?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Intraocular primary CNS lymphoma (PCNSL)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is this diagnosed?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Via identification of malignant cells in the vitreous and/or CSF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clinical finding strongly suggests masquerade syndrome?</a:t>
            </a:r>
            <a:endParaRPr lang="en-US" altLang="en-US" sz="1600" i="1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A ‘uveitis’ that responds poorly or not at all to steroid therapy</a:t>
            </a:r>
          </a:p>
        </p:txBody>
      </p:sp>
      <p:sp>
        <p:nvSpPr>
          <p:cNvPr id="46152" name="Slide Number Placeholder 1">
            <a:extLst>
              <a:ext uri="{FF2B5EF4-FFF2-40B4-BE49-F238E27FC236}">
                <a16:creationId xmlns:a16="http://schemas.microsoft.com/office/drawing/2014/main" id="{62B77C19-EF04-4429-886A-E9F010D00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F48C69-2FCB-4CAB-BD3C-07A9DE35BB1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000"/>
          </a:p>
        </p:txBody>
      </p:sp>
      <p:sp>
        <p:nvSpPr>
          <p:cNvPr id="46154" name="Line 40">
            <a:extLst>
              <a:ext uri="{FF2B5EF4-FFF2-40B4-BE49-F238E27FC236}">
                <a16:creationId xmlns:a16="http://schemas.microsoft.com/office/drawing/2014/main" id="{3BB6986D-47C9-45DC-AE13-2F73F06266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27525" y="5410200"/>
            <a:ext cx="15875" cy="6858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4A3BF57-D885-432E-8E10-27CFA19942C2}"/>
              </a:ext>
            </a:extLst>
          </p:cNvPr>
          <p:cNvSpPr txBox="1"/>
          <p:nvPr/>
        </p:nvSpPr>
        <p:spPr>
          <a:xfrm>
            <a:off x="605514" y="6118155"/>
            <a:ext cx="1468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Segoe Script" panose="020B0504020000000003" pitchFamily="34" charset="0"/>
              </a:rPr>
              <a:t>Adult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57">
            <a:extLst>
              <a:ext uri="{FF2B5EF4-FFF2-40B4-BE49-F238E27FC236}">
                <a16:creationId xmlns:a16="http://schemas.microsoft.com/office/drawing/2014/main" id="{99299D6E-25B3-49E8-92B7-F83AB610A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4854575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Lymphoma</a:t>
            </a:r>
          </a:p>
        </p:txBody>
      </p:sp>
      <p:sp>
        <p:nvSpPr>
          <p:cNvPr id="47107" name="Text Box 8">
            <a:extLst>
              <a:ext uri="{FF2B5EF4-FFF2-40B4-BE49-F238E27FC236}">
                <a16:creationId xmlns:a16="http://schemas.microsoft.com/office/drawing/2014/main" id="{74A4781E-3303-41E9-947E-F48B4BB6A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47108" name="Text Box 9">
            <a:extLst>
              <a:ext uri="{FF2B5EF4-FFF2-40B4-BE49-F238E27FC236}">
                <a16:creationId xmlns:a16="http://schemas.microsoft.com/office/drawing/2014/main" id="{C8576F60-17A6-40BC-8CBE-2F2C51EC3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51577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47109" name="Rectangle 4">
            <a:extLst>
              <a:ext uri="{FF2B5EF4-FFF2-40B4-BE49-F238E27FC236}">
                <a16:creationId xmlns:a16="http://schemas.microsoft.com/office/drawing/2014/main" id="{10E2C240-6470-4367-B59C-152323BE8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172200"/>
            <a:ext cx="457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7110" name="Rectangle 5">
            <a:extLst>
              <a:ext uri="{FF2B5EF4-FFF2-40B4-BE49-F238E27FC236}">
                <a16:creationId xmlns:a16="http://schemas.microsoft.com/office/drawing/2014/main" id="{69146317-DB35-4417-AC68-CE7D1DD4B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47111" name="Text Box 6">
            <a:extLst>
              <a:ext uri="{FF2B5EF4-FFF2-40B4-BE49-F238E27FC236}">
                <a16:creationId xmlns:a16="http://schemas.microsoft.com/office/drawing/2014/main" id="{02A529F8-778C-41BB-BB12-24D624F75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B2B2B2"/>
                </a:solidFill>
              </a:rPr>
              <a:t>Pediatric Uveitis</a:t>
            </a:r>
          </a:p>
        </p:txBody>
      </p:sp>
      <p:sp>
        <p:nvSpPr>
          <p:cNvPr id="47112" name="Text Box 7">
            <a:extLst>
              <a:ext uri="{FF2B5EF4-FFF2-40B4-BE49-F238E27FC236}">
                <a16:creationId xmlns:a16="http://schemas.microsoft.com/office/drawing/2014/main" id="{75C677E8-1CEE-40DE-A703-B973BD734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47113" name="Text Box 8">
            <a:extLst>
              <a:ext uri="{FF2B5EF4-FFF2-40B4-BE49-F238E27FC236}">
                <a16:creationId xmlns:a16="http://schemas.microsoft.com/office/drawing/2014/main" id="{6DD9B592-CD0C-40D2-BD26-7DB9A02BA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Intermediate</a:t>
            </a:r>
          </a:p>
        </p:txBody>
      </p:sp>
      <p:sp>
        <p:nvSpPr>
          <p:cNvPr id="47114" name="Text Box 9">
            <a:extLst>
              <a:ext uri="{FF2B5EF4-FFF2-40B4-BE49-F238E27FC236}">
                <a16:creationId xmlns:a16="http://schemas.microsoft.com/office/drawing/2014/main" id="{4D6F0C03-2F1D-41B5-B8A3-CC669BD8C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47115" name="Text Box 10">
            <a:extLst>
              <a:ext uri="{FF2B5EF4-FFF2-40B4-BE49-F238E27FC236}">
                <a16:creationId xmlns:a16="http://schemas.microsoft.com/office/drawing/2014/main" id="{3E972510-AC16-4696-A70F-3B141BF05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6049963"/>
            <a:ext cx="460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solidFill>
                  <a:srgbClr val="0000FF"/>
                </a:solidFill>
              </a:rPr>
              <a:t>Masquerade Syndromes</a:t>
            </a:r>
          </a:p>
        </p:txBody>
      </p:sp>
      <p:sp>
        <p:nvSpPr>
          <p:cNvPr id="47116" name="Text Box 13">
            <a:extLst>
              <a:ext uri="{FF2B5EF4-FFF2-40B4-BE49-F238E27FC236}">
                <a16:creationId xmlns:a16="http://schemas.microsoft.com/office/drawing/2014/main" id="{2E8D6BC8-BEE6-4483-B93E-0E8B75F44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47117" name="Text Box 14">
            <a:extLst>
              <a:ext uri="{FF2B5EF4-FFF2-40B4-BE49-F238E27FC236}">
                <a16:creationId xmlns:a16="http://schemas.microsoft.com/office/drawing/2014/main" id="{A476E9E6-219B-4A46-835E-A03B73C03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47118" name="Text Box 15">
            <a:extLst>
              <a:ext uri="{FF2B5EF4-FFF2-40B4-BE49-F238E27FC236}">
                <a16:creationId xmlns:a16="http://schemas.microsoft.com/office/drawing/2014/main" id="{18E61FD3-47B7-43EA-8BBC-E837765CD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47119" name="Text Box 16">
            <a:extLst>
              <a:ext uri="{FF2B5EF4-FFF2-40B4-BE49-F238E27FC236}">
                <a16:creationId xmlns:a16="http://schemas.microsoft.com/office/drawing/2014/main" id="{8C74F3F5-6292-46A9-A7F9-C7872F75B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133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Unilateral</a:t>
            </a:r>
          </a:p>
        </p:txBody>
      </p:sp>
      <p:sp>
        <p:nvSpPr>
          <p:cNvPr id="47120" name="Text Box 17">
            <a:extLst>
              <a:ext uri="{FF2B5EF4-FFF2-40B4-BE49-F238E27FC236}">
                <a16:creationId xmlns:a16="http://schemas.microsoft.com/office/drawing/2014/main" id="{7366843F-5A21-403F-B8D0-C216B7230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1242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B2B2B2"/>
                </a:solidFill>
              </a:rPr>
              <a:t>Bilateral</a:t>
            </a:r>
          </a:p>
        </p:txBody>
      </p:sp>
      <p:sp>
        <p:nvSpPr>
          <p:cNvPr id="47121" name="Text Box 18">
            <a:extLst>
              <a:ext uri="{FF2B5EF4-FFF2-40B4-BE49-F238E27FC236}">
                <a16:creationId xmlns:a16="http://schemas.microsoft.com/office/drawing/2014/main" id="{9337125E-AA1B-4D20-937B-8B0BB1EEF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3541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47122" name="Text Box 19">
            <a:extLst>
              <a:ext uri="{FF2B5EF4-FFF2-40B4-BE49-F238E27FC236}">
                <a16:creationId xmlns:a16="http://schemas.microsoft.com/office/drawing/2014/main" id="{16A1E788-BE49-4F38-AC81-32E81E15C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281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Toxoplasmosis</a:t>
            </a:r>
          </a:p>
        </p:txBody>
      </p:sp>
      <p:sp>
        <p:nvSpPr>
          <p:cNvPr id="47123" name="Text Box 20">
            <a:extLst>
              <a:ext uri="{FF2B5EF4-FFF2-40B4-BE49-F238E27FC236}">
                <a16:creationId xmlns:a16="http://schemas.microsoft.com/office/drawing/2014/main" id="{2F8A8E91-48B5-403F-AF21-A874057BF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3900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47124" name="Text Box 21">
            <a:extLst>
              <a:ext uri="{FF2B5EF4-FFF2-40B4-BE49-F238E27FC236}">
                <a16:creationId xmlns:a16="http://schemas.microsoft.com/office/drawing/2014/main" id="{F92D8137-5ECF-4775-89C6-EFCB802D1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466248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IOFB</a:t>
            </a:r>
          </a:p>
        </p:txBody>
      </p:sp>
      <p:sp>
        <p:nvSpPr>
          <p:cNvPr id="47125" name="Text Box 22">
            <a:extLst>
              <a:ext uri="{FF2B5EF4-FFF2-40B4-BE49-F238E27FC236}">
                <a16:creationId xmlns:a16="http://schemas.microsoft.com/office/drawing/2014/main" id="{A305BE68-5795-4FD6-BDF6-D684D4D0B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2779713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Toxoplasmosis</a:t>
            </a:r>
          </a:p>
        </p:txBody>
      </p:sp>
      <p:sp>
        <p:nvSpPr>
          <p:cNvPr id="47126" name="Text Box 23">
            <a:extLst>
              <a:ext uri="{FF2B5EF4-FFF2-40B4-BE49-F238E27FC236}">
                <a16:creationId xmlns:a16="http://schemas.microsoft.com/office/drawing/2014/main" id="{B3B46947-CA3B-4611-A7A3-4F3DEE481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519488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Toxocariasis</a:t>
            </a:r>
          </a:p>
        </p:txBody>
      </p:sp>
      <p:sp>
        <p:nvSpPr>
          <p:cNvPr id="47127" name="Text Box 24">
            <a:extLst>
              <a:ext uri="{FF2B5EF4-FFF2-40B4-BE49-F238E27FC236}">
                <a16:creationId xmlns:a16="http://schemas.microsoft.com/office/drawing/2014/main" id="{D39C65A2-39C1-4198-B6B4-A5FA55EBC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3138488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Histoplasmosis</a:t>
            </a:r>
          </a:p>
        </p:txBody>
      </p:sp>
      <p:sp>
        <p:nvSpPr>
          <p:cNvPr id="47128" name="Line 25">
            <a:extLst>
              <a:ext uri="{FF2B5EF4-FFF2-40B4-BE49-F238E27FC236}">
                <a16:creationId xmlns:a16="http://schemas.microsoft.com/office/drawing/2014/main" id="{97D442EA-BC2A-48FB-8AD2-B13248ABF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6">
            <a:extLst>
              <a:ext uri="{FF2B5EF4-FFF2-40B4-BE49-F238E27FC236}">
                <a16:creationId xmlns:a16="http://schemas.microsoft.com/office/drawing/2014/main" id="{0C2D75D7-8E83-41FE-A9F4-C44B6EBBAC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Line 27">
            <a:extLst>
              <a:ext uri="{FF2B5EF4-FFF2-40B4-BE49-F238E27FC236}">
                <a16:creationId xmlns:a16="http://schemas.microsoft.com/office/drawing/2014/main" id="{72355E1B-9AC0-4363-84A4-A22F380EA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Line 28">
            <a:extLst>
              <a:ext uri="{FF2B5EF4-FFF2-40B4-BE49-F238E27FC236}">
                <a16:creationId xmlns:a16="http://schemas.microsoft.com/office/drawing/2014/main" id="{0F04E317-A79D-48DA-8D47-D22660250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2" name="Line 29">
            <a:extLst>
              <a:ext uri="{FF2B5EF4-FFF2-40B4-BE49-F238E27FC236}">
                <a16:creationId xmlns:a16="http://schemas.microsoft.com/office/drawing/2014/main" id="{EA2C48AB-4A90-4007-A07F-0BC622DC4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3" name="Line 30">
            <a:extLst>
              <a:ext uri="{FF2B5EF4-FFF2-40B4-BE49-F238E27FC236}">
                <a16:creationId xmlns:a16="http://schemas.microsoft.com/office/drawing/2014/main" id="{8CD86B45-539C-44F9-9AEC-46D0DB33F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4" name="Line 31">
            <a:extLst>
              <a:ext uri="{FF2B5EF4-FFF2-40B4-BE49-F238E27FC236}">
                <a16:creationId xmlns:a16="http://schemas.microsoft.com/office/drawing/2014/main" id="{F3DD021F-1919-4D59-B094-1775DE01B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5" name="Line 32">
            <a:extLst>
              <a:ext uri="{FF2B5EF4-FFF2-40B4-BE49-F238E27FC236}">
                <a16:creationId xmlns:a16="http://schemas.microsoft.com/office/drawing/2014/main" id="{AF53FF28-2D9D-4EAA-9432-6686144826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6" name="Line 33">
            <a:extLst>
              <a:ext uri="{FF2B5EF4-FFF2-40B4-BE49-F238E27FC236}">
                <a16:creationId xmlns:a16="http://schemas.microsoft.com/office/drawing/2014/main" id="{F8BFC3AD-E5EF-4DB2-B29B-4BF2A2BACA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581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7" name="Line 34">
            <a:extLst>
              <a:ext uri="{FF2B5EF4-FFF2-40B4-BE49-F238E27FC236}">
                <a16:creationId xmlns:a16="http://schemas.microsoft.com/office/drawing/2014/main" id="{05DDCF39-AB77-4A11-B202-3B9BF793F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8" name="Line 35">
            <a:extLst>
              <a:ext uri="{FF2B5EF4-FFF2-40B4-BE49-F238E27FC236}">
                <a16:creationId xmlns:a16="http://schemas.microsoft.com/office/drawing/2014/main" id="{BF046CE5-82A1-48ED-BFC9-60C30DC58E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9" name="Line 36">
            <a:extLst>
              <a:ext uri="{FF2B5EF4-FFF2-40B4-BE49-F238E27FC236}">
                <a16:creationId xmlns:a16="http://schemas.microsoft.com/office/drawing/2014/main" id="{7A114769-BAC6-495B-BD5C-519B08774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0" name="Line 37">
            <a:extLst>
              <a:ext uri="{FF2B5EF4-FFF2-40B4-BE49-F238E27FC236}">
                <a16:creationId xmlns:a16="http://schemas.microsoft.com/office/drawing/2014/main" id="{8A512DF2-1AA9-45C7-A70C-B1AAA6380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3962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1" name="Line 38">
            <a:extLst>
              <a:ext uri="{FF2B5EF4-FFF2-40B4-BE49-F238E27FC236}">
                <a16:creationId xmlns:a16="http://schemas.microsoft.com/office/drawing/2014/main" id="{64D71135-1365-4077-AAF7-DFDDC62D8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114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2" name="Line 39">
            <a:extLst>
              <a:ext uri="{FF2B5EF4-FFF2-40B4-BE49-F238E27FC236}">
                <a16:creationId xmlns:a16="http://schemas.microsoft.com/office/drawing/2014/main" id="{1A9DC51C-34C8-4568-AC1E-C5DE4432B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2163" y="4495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3" name="Line 41">
            <a:extLst>
              <a:ext uri="{FF2B5EF4-FFF2-40B4-BE49-F238E27FC236}">
                <a16:creationId xmlns:a16="http://schemas.microsoft.com/office/drawing/2014/main" id="{47770F60-09AD-4330-82E8-02340EC0BA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4" name="Line 42">
            <a:extLst>
              <a:ext uri="{FF2B5EF4-FFF2-40B4-BE49-F238E27FC236}">
                <a16:creationId xmlns:a16="http://schemas.microsoft.com/office/drawing/2014/main" id="{ECE25062-CD9D-452F-A3CC-2338A2A071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5" name="Line 43">
            <a:extLst>
              <a:ext uri="{FF2B5EF4-FFF2-40B4-BE49-F238E27FC236}">
                <a16:creationId xmlns:a16="http://schemas.microsoft.com/office/drawing/2014/main" id="{B2AB1AF7-07A4-416C-B788-3B2D48EBCD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5562600"/>
            <a:ext cx="1981200" cy="5334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6" name="Line 44">
            <a:extLst>
              <a:ext uri="{FF2B5EF4-FFF2-40B4-BE49-F238E27FC236}">
                <a16:creationId xmlns:a16="http://schemas.microsoft.com/office/drawing/2014/main" id="{95C76E41-5679-4D8B-93AC-F85E179BCD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486400"/>
            <a:ext cx="2057400" cy="6096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7" name="Text Box 45">
            <a:extLst>
              <a:ext uri="{FF2B5EF4-FFF2-40B4-BE49-F238E27FC236}">
                <a16:creationId xmlns:a16="http://schemas.microsoft.com/office/drawing/2014/main" id="{55F4D30C-3405-4D92-83C7-14C7BDF98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Rb</a:t>
            </a:r>
          </a:p>
        </p:txBody>
      </p:sp>
      <p:sp>
        <p:nvSpPr>
          <p:cNvPr id="47148" name="Text Box 46">
            <a:extLst>
              <a:ext uri="{FF2B5EF4-FFF2-40B4-BE49-F238E27FC236}">
                <a16:creationId xmlns:a16="http://schemas.microsoft.com/office/drawing/2014/main" id="{131835A2-87C4-435E-99F1-C551DB2F0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454977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JXG</a:t>
            </a:r>
          </a:p>
        </p:txBody>
      </p:sp>
      <p:sp>
        <p:nvSpPr>
          <p:cNvPr id="47149" name="Text Box 47">
            <a:extLst>
              <a:ext uri="{FF2B5EF4-FFF2-40B4-BE49-F238E27FC236}">
                <a16:creationId xmlns:a16="http://schemas.microsoft.com/office/drawing/2014/main" id="{6B8C09CE-B152-4857-8735-49FDD7108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150" y="416877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RD</a:t>
            </a:r>
          </a:p>
        </p:txBody>
      </p:sp>
      <p:sp>
        <p:nvSpPr>
          <p:cNvPr id="47150" name="Line 49">
            <a:extLst>
              <a:ext uri="{FF2B5EF4-FFF2-40B4-BE49-F238E27FC236}">
                <a16:creationId xmlns:a16="http://schemas.microsoft.com/office/drawing/2014/main" id="{527B142E-2617-457D-80B0-5D44D51EB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0" cy="1030288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1" name="Line 50">
            <a:extLst>
              <a:ext uri="{FF2B5EF4-FFF2-40B4-BE49-F238E27FC236}">
                <a16:creationId xmlns:a16="http://schemas.microsoft.com/office/drawing/2014/main" id="{FDFD43E8-4955-45B9-B69F-90E8E33A5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002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2" name="Line 51">
            <a:extLst>
              <a:ext uri="{FF2B5EF4-FFF2-40B4-BE49-F238E27FC236}">
                <a16:creationId xmlns:a16="http://schemas.microsoft.com/office/drawing/2014/main" id="{5721FB9B-4977-49A2-9EFA-5263B3ED8F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3" name="Line 52">
            <a:extLst>
              <a:ext uri="{FF2B5EF4-FFF2-40B4-BE49-F238E27FC236}">
                <a16:creationId xmlns:a16="http://schemas.microsoft.com/office/drawing/2014/main" id="{1A4872C4-7E73-46DC-ABC2-98231DBF7D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4" name="Line 53">
            <a:extLst>
              <a:ext uri="{FF2B5EF4-FFF2-40B4-BE49-F238E27FC236}">
                <a16:creationId xmlns:a16="http://schemas.microsoft.com/office/drawing/2014/main" id="{433AA21B-886F-4AFA-916A-A8E611182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196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5" name="Line 54">
            <a:extLst>
              <a:ext uri="{FF2B5EF4-FFF2-40B4-BE49-F238E27FC236}">
                <a16:creationId xmlns:a16="http://schemas.microsoft.com/office/drawing/2014/main" id="{DE75C4DD-7559-40E4-A962-C7960E250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83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6" name="Line 55">
            <a:extLst>
              <a:ext uri="{FF2B5EF4-FFF2-40B4-BE49-F238E27FC236}">
                <a16:creationId xmlns:a16="http://schemas.microsoft.com/office/drawing/2014/main" id="{140B5F1F-1708-4ACF-905D-F2702AE26E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64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57" name="Text Box 57">
            <a:extLst>
              <a:ext uri="{FF2B5EF4-FFF2-40B4-BE49-F238E27FC236}">
                <a16:creationId xmlns:a16="http://schemas.microsoft.com/office/drawing/2014/main" id="{418B229F-802F-47ED-B9D2-CD8D27022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3810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Rb</a:t>
            </a:r>
          </a:p>
        </p:txBody>
      </p:sp>
      <p:sp>
        <p:nvSpPr>
          <p:cNvPr id="47158" name="Text Box 58">
            <a:extLst>
              <a:ext uri="{FF2B5EF4-FFF2-40B4-BE49-F238E27FC236}">
                <a16:creationId xmlns:a16="http://schemas.microsoft.com/office/drawing/2014/main" id="{DFD8C5C6-8A8A-4CB5-85C4-6F35D7A90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447357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MS</a:t>
            </a:r>
          </a:p>
        </p:txBody>
      </p:sp>
      <p:sp>
        <p:nvSpPr>
          <p:cNvPr id="47159" name="Text Box 59">
            <a:extLst>
              <a:ext uri="{FF2B5EF4-FFF2-40B4-BE49-F238E27FC236}">
                <a16:creationId xmlns:a16="http://schemas.microsoft.com/office/drawing/2014/main" id="{811F9F11-B1A5-4A12-96CA-9E18EDEF7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950" y="4129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RP</a:t>
            </a:r>
          </a:p>
        </p:txBody>
      </p:sp>
      <p:sp>
        <p:nvSpPr>
          <p:cNvPr id="47160" name="Line 61">
            <a:extLst>
              <a:ext uri="{FF2B5EF4-FFF2-40B4-BE49-F238E27FC236}">
                <a16:creationId xmlns:a16="http://schemas.microsoft.com/office/drawing/2014/main" id="{6E4A3196-D9C6-40B3-8FAB-C2A129DA8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773488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1" name="Line 62">
            <a:extLst>
              <a:ext uri="{FF2B5EF4-FFF2-40B4-BE49-F238E27FC236}">
                <a16:creationId xmlns:a16="http://schemas.microsoft.com/office/drawing/2014/main" id="{E383A46D-BD56-4E6B-9675-D9E68E8A5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0020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2" name="Line 63">
            <a:extLst>
              <a:ext uri="{FF2B5EF4-FFF2-40B4-BE49-F238E27FC236}">
                <a16:creationId xmlns:a16="http://schemas.microsoft.com/office/drawing/2014/main" id="{56CCF29E-0229-4CC2-9C78-EE18E9044B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6878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3" name="Line 64">
            <a:extLst>
              <a:ext uri="{FF2B5EF4-FFF2-40B4-BE49-F238E27FC236}">
                <a16:creationId xmlns:a16="http://schemas.microsoft.com/office/drawing/2014/main" id="{FCCDE820-6784-4157-A52C-3150FCC2DC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4" name="Line 65">
            <a:extLst>
              <a:ext uri="{FF2B5EF4-FFF2-40B4-BE49-F238E27FC236}">
                <a16:creationId xmlns:a16="http://schemas.microsoft.com/office/drawing/2014/main" id="{E20B7793-364D-465B-97C1-0A9A957AA7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5" name="Line 66">
            <a:extLst>
              <a:ext uri="{FF2B5EF4-FFF2-40B4-BE49-F238E27FC236}">
                <a16:creationId xmlns:a16="http://schemas.microsoft.com/office/drawing/2014/main" id="{5D969612-237D-456F-854A-E8ADCA7AEB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687888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6" name="Line 68">
            <a:extLst>
              <a:ext uri="{FF2B5EF4-FFF2-40B4-BE49-F238E27FC236}">
                <a16:creationId xmlns:a16="http://schemas.microsoft.com/office/drawing/2014/main" id="{1BF8D830-CBE2-47AA-855A-C7697F4052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7" name="Line 69">
            <a:extLst>
              <a:ext uri="{FF2B5EF4-FFF2-40B4-BE49-F238E27FC236}">
                <a16:creationId xmlns:a16="http://schemas.microsoft.com/office/drawing/2014/main" id="{302F2809-6347-4E0F-B6C6-56704BD8F1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8" name="Line 70">
            <a:extLst>
              <a:ext uri="{FF2B5EF4-FFF2-40B4-BE49-F238E27FC236}">
                <a16:creationId xmlns:a16="http://schemas.microsoft.com/office/drawing/2014/main" id="{C645599C-CAAB-45BF-82C5-A44BB43DF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72" name="Text Box 75">
            <a:extLst>
              <a:ext uri="{FF2B5EF4-FFF2-40B4-BE49-F238E27FC236}">
                <a16:creationId xmlns:a16="http://schemas.microsoft.com/office/drawing/2014/main" id="{3217FC33-CA9F-48B8-9DF1-152851C88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6153150" cy="2047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is the most common cause of </a:t>
            </a:r>
            <a:r>
              <a:rPr lang="en-US" altLang="en-US" sz="1600" b="1" dirty="0">
                <a:solidFill>
                  <a:srgbClr val="0000FF"/>
                </a:solidFill>
              </a:rPr>
              <a:t>adult</a:t>
            </a:r>
            <a:r>
              <a:rPr lang="en-US" altLang="en-US" sz="1600" i="1" dirty="0">
                <a:solidFill>
                  <a:srgbClr val="0000FF"/>
                </a:solidFill>
              </a:rPr>
              <a:t> masquerade syndrome?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Intraocular primary CNS lymphoma (PCNSL)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is this diagnosed?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Via identification of malignant cells in the vitreous and/or CSF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clinical finding strongly suggests masquerade syndrome?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 ‘uveitis’ that responds poorly or not at all to steroid therapy</a:t>
            </a:r>
          </a:p>
        </p:txBody>
      </p:sp>
      <p:sp>
        <p:nvSpPr>
          <p:cNvPr id="47176" name="Slide Number Placeholder 1">
            <a:extLst>
              <a:ext uri="{FF2B5EF4-FFF2-40B4-BE49-F238E27FC236}">
                <a16:creationId xmlns:a16="http://schemas.microsoft.com/office/drawing/2014/main" id="{1BFE1B8B-5BD4-439C-828F-B6EEA338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3115F3-DAEF-47DB-A23D-A76DA2D3A98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000"/>
          </a:p>
        </p:txBody>
      </p:sp>
      <p:sp>
        <p:nvSpPr>
          <p:cNvPr id="47178" name="Line 40">
            <a:extLst>
              <a:ext uri="{FF2B5EF4-FFF2-40B4-BE49-F238E27FC236}">
                <a16:creationId xmlns:a16="http://schemas.microsoft.com/office/drawing/2014/main" id="{8A0F3BC4-9817-47AB-A3A5-9287964989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27525" y="5410200"/>
            <a:ext cx="15875" cy="6858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A90C425-B27D-44B8-86D7-6480A9AAA8B8}"/>
              </a:ext>
            </a:extLst>
          </p:cNvPr>
          <p:cNvSpPr txBox="1"/>
          <p:nvPr/>
        </p:nvSpPr>
        <p:spPr>
          <a:xfrm>
            <a:off x="605514" y="6118155"/>
            <a:ext cx="1468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Segoe Script" panose="020B0504020000000003" pitchFamily="34" charset="0"/>
              </a:rPr>
              <a:t>Adult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AA9BCF9-6A00-4EFB-BBCA-97578DE3C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/>
            <a:r>
              <a:rPr lang="en-US" altLang="en-US"/>
              <a:t>Steroid-induced complication rates are </a:t>
            </a:r>
            <a:r>
              <a:rPr lang="en-US" altLang="en-US">
                <a:solidFill>
                  <a:srgbClr val="3333FF"/>
                </a:solidFill>
              </a:rPr>
              <a:t>higher</a:t>
            </a:r>
            <a:r>
              <a:rPr lang="en-US" altLang="en-US"/>
              <a:t> in children…</a:t>
            </a:r>
            <a:endParaRPr lang="en-US" altLang="en-US">
              <a:solidFill>
                <a:srgbClr val="3333FF"/>
              </a:solidFill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91BC184-A6C9-4564-8082-9D72436B6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higher vs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>lower</a:t>
            </a:r>
          </a:p>
        </p:txBody>
      </p:sp>
      <p:sp>
        <p:nvSpPr>
          <p:cNvPr id="48132" name="Text Box 6">
            <a:extLst>
              <a:ext uri="{FF2B5EF4-FFF2-40B4-BE49-F238E27FC236}">
                <a16:creationId xmlns:a16="http://schemas.microsoft.com/office/drawing/2014/main" id="{C798ABBA-AA30-4BFF-9D5D-94921AAF2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48133" name="Slide Number Placeholder 1">
            <a:extLst>
              <a:ext uri="{FF2B5EF4-FFF2-40B4-BE49-F238E27FC236}">
                <a16:creationId xmlns:a16="http://schemas.microsoft.com/office/drawing/2014/main" id="{A3D7A337-6283-4CB2-9DC7-20808675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675240-F0BB-4345-BF12-32A586C1AE1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0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>
            <a:extLst>
              <a:ext uri="{FF2B5EF4-FFF2-40B4-BE49-F238E27FC236}">
                <a16:creationId xmlns:a16="http://schemas.microsoft.com/office/drawing/2014/main" id="{E19AFDD0-F25E-4172-81F3-0E13B4781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24EF311-577F-4ECF-AAB9-C14574C185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/>
            <a:r>
              <a:rPr lang="en-US" altLang="en-US"/>
              <a:t>Steroid-induced complication rates are </a:t>
            </a:r>
            <a:r>
              <a:rPr lang="en-US" altLang="en-US">
                <a:solidFill>
                  <a:srgbClr val="0000FF"/>
                </a:solidFill>
              </a:rPr>
              <a:t>higher </a:t>
            </a:r>
            <a:r>
              <a:rPr lang="en-US" altLang="en-US"/>
              <a:t>in children…</a:t>
            </a:r>
            <a:endParaRPr lang="en-US" altLang="en-US">
              <a:solidFill>
                <a:srgbClr val="3333FF"/>
              </a:solidFill>
            </a:endParaRPr>
          </a:p>
        </p:txBody>
      </p:sp>
      <p:sp>
        <p:nvSpPr>
          <p:cNvPr id="49156" name="Text Box 6">
            <a:extLst>
              <a:ext uri="{FF2B5EF4-FFF2-40B4-BE49-F238E27FC236}">
                <a16:creationId xmlns:a16="http://schemas.microsoft.com/office/drawing/2014/main" id="{D4900933-4320-4632-A367-4D2D01C51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49157" name="Slide Number Placeholder 1">
            <a:extLst>
              <a:ext uri="{FF2B5EF4-FFF2-40B4-BE49-F238E27FC236}">
                <a16:creationId xmlns:a16="http://schemas.microsoft.com/office/drawing/2014/main" id="{2068CA6F-6E75-455A-B942-4366EA4E8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917173-7A0F-42DD-8118-D9553478445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0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561E576D-6EB9-414A-8202-A4034EE99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F114B03-93E5-4A9A-9150-5A2D25139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/>
            <a:r>
              <a:rPr lang="en-US" altLang="en-US"/>
              <a:t>Steroid-induced complication rates are </a:t>
            </a:r>
            <a:r>
              <a:rPr lang="en-US" altLang="en-US">
                <a:solidFill>
                  <a:srgbClr val="0000FF"/>
                </a:solidFill>
              </a:rPr>
              <a:t>higher </a:t>
            </a:r>
            <a:r>
              <a:rPr lang="en-US" altLang="en-US"/>
              <a:t>in children…and include:</a:t>
            </a:r>
          </a:p>
          <a:p>
            <a:pPr lvl="1" eaLnBrk="1" hangingPunct="1"/>
            <a:r>
              <a:rPr lang="en-US" altLang="en-US">
                <a:solidFill>
                  <a:srgbClr val="3333FF"/>
                </a:solidFill>
              </a:rPr>
              <a:t>Glaucoma</a:t>
            </a:r>
          </a:p>
          <a:p>
            <a:pPr lvl="1" eaLnBrk="1" hangingPunct="1"/>
            <a:r>
              <a:rPr lang="en-US" altLang="en-US">
                <a:solidFill>
                  <a:srgbClr val="3333FF"/>
                </a:solidFill>
              </a:rPr>
              <a:t>Cataract</a:t>
            </a:r>
          </a:p>
          <a:p>
            <a:pPr lvl="1" eaLnBrk="1" hangingPunct="1"/>
            <a:r>
              <a:rPr lang="en-US" altLang="en-US">
                <a:solidFill>
                  <a:srgbClr val="3333FF"/>
                </a:solidFill>
              </a:rPr>
              <a:t>Band keratopathy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5AF63E24-9B07-465A-B73D-6C5348039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common complication 1</a:t>
            </a:r>
          </a:p>
        </p:txBody>
      </p:sp>
      <p:sp>
        <p:nvSpPr>
          <p:cNvPr id="50181" name="Text Box 6">
            <a:extLst>
              <a:ext uri="{FF2B5EF4-FFF2-40B4-BE49-F238E27FC236}">
                <a16:creationId xmlns:a16="http://schemas.microsoft.com/office/drawing/2014/main" id="{DF7EF8C2-F363-4334-9B07-D720699E1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50182" name="Rectangle 8">
            <a:extLst>
              <a:ext uri="{FF2B5EF4-FFF2-40B4-BE49-F238E27FC236}">
                <a16:creationId xmlns:a16="http://schemas.microsoft.com/office/drawing/2014/main" id="{FAE51EDE-6663-4A5C-B0D3-388BB6A57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common complication 3</a:t>
            </a:r>
          </a:p>
        </p:txBody>
      </p:sp>
      <p:sp>
        <p:nvSpPr>
          <p:cNvPr id="50183" name="Rectangle 9">
            <a:extLst>
              <a:ext uri="{FF2B5EF4-FFF2-40B4-BE49-F238E27FC236}">
                <a16:creationId xmlns:a16="http://schemas.microsoft.com/office/drawing/2014/main" id="{E9B6D18A-013A-4293-BCFB-27AFA772E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common complication 2</a:t>
            </a:r>
          </a:p>
        </p:txBody>
      </p:sp>
      <p:sp>
        <p:nvSpPr>
          <p:cNvPr id="50184" name="Slide Number Placeholder 1">
            <a:extLst>
              <a:ext uri="{FF2B5EF4-FFF2-40B4-BE49-F238E27FC236}">
                <a16:creationId xmlns:a16="http://schemas.microsoft.com/office/drawing/2014/main" id="{F6E587A2-3878-45BA-9B92-C785CF2D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631B0-5126-4578-A419-0C7523BAFD0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0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>
            <a:extLst>
              <a:ext uri="{FF2B5EF4-FFF2-40B4-BE49-F238E27FC236}">
                <a16:creationId xmlns:a16="http://schemas.microsoft.com/office/drawing/2014/main" id="{CF5123EE-49EC-48F9-AB17-F7FEFB6AC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1203" name="Rectangle 6">
            <a:extLst>
              <a:ext uri="{FF2B5EF4-FFF2-40B4-BE49-F238E27FC236}">
                <a16:creationId xmlns:a16="http://schemas.microsoft.com/office/drawing/2014/main" id="{4223F316-4F54-4EB4-9805-77D308728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1204" name="Rectangle 7">
            <a:extLst>
              <a:ext uri="{FF2B5EF4-FFF2-40B4-BE49-F238E27FC236}">
                <a16:creationId xmlns:a16="http://schemas.microsoft.com/office/drawing/2014/main" id="{2889D9FE-0157-4F1D-B3D3-C48995E7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1205" name="Rectangle 2">
            <a:extLst>
              <a:ext uri="{FF2B5EF4-FFF2-40B4-BE49-F238E27FC236}">
                <a16:creationId xmlns:a16="http://schemas.microsoft.com/office/drawing/2014/main" id="{64EBDDB4-025A-4A98-B99B-CF90E2069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1206" name="Rectangle 3">
            <a:extLst>
              <a:ext uri="{FF2B5EF4-FFF2-40B4-BE49-F238E27FC236}">
                <a16:creationId xmlns:a16="http://schemas.microsoft.com/office/drawing/2014/main" id="{608A228E-3A52-4D0D-A787-509C578B4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/>
            <a:r>
              <a:rPr lang="en-US" altLang="en-US"/>
              <a:t>Steroid-induced complication rates are </a:t>
            </a:r>
            <a:r>
              <a:rPr lang="en-US" altLang="en-US">
                <a:solidFill>
                  <a:srgbClr val="0000FF"/>
                </a:solidFill>
              </a:rPr>
              <a:t>higher </a:t>
            </a:r>
            <a:r>
              <a:rPr lang="en-US" altLang="en-US"/>
              <a:t>in children…and include: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Cataract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Band keratopathy</a:t>
            </a:r>
          </a:p>
        </p:txBody>
      </p:sp>
      <p:sp>
        <p:nvSpPr>
          <p:cNvPr id="51207" name="Text Box 5">
            <a:extLst>
              <a:ext uri="{FF2B5EF4-FFF2-40B4-BE49-F238E27FC236}">
                <a16:creationId xmlns:a16="http://schemas.microsoft.com/office/drawing/2014/main" id="{71DEEEEE-4637-48A5-8F6D-C4F996C68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51208" name="Slide Number Placeholder 1">
            <a:extLst>
              <a:ext uri="{FF2B5EF4-FFF2-40B4-BE49-F238E27FC236}">
                <a16:creationId xmlns:a16="http://schemas.microsoft.com/office/drawing/2014/main" id="{094B4ADD-57BB-4702-8E1A-25DBD2851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874EB3-E798-4DAE-AA40-46E337ED684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0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>
            <a:extLst>
              <a:ext uri="{FF2B5EF4-FFF2-40B4-BE49-F238E27FC236}">
                <a16:creationId xmlns:a16="http://schemas.microsoft.com/office/drawing/2014/main" id="{7DA29E13-451D-4520-BD33-23A91516D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2227" name="Rectangle 6">
            <a:extLst>
              <a:ext uri="{FF2B5EF4-FFF2-40B4-BE49-F238E27FC236}">
                <a16:creationId xmlns:a16="http://schemas.microsoft.com/office/drawing/2014/main" id="{AA6EE004-A01D-4B9C-8B41-B38C5255A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2228" name="Rectangle 7">
            <a:extLst>
              <a:ext uri="{FF2B5EF4-FFF2-40B4-BE49-F238E27FC236}">
                <a16:creationId xmlns:a16="http://schemas.microsoft.com/office/drawing/2014/main" id="{0E40E1C8-7FD5-4A1A-A025-664C1C56F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2229" name="Rectangle 2">
            <a:extLst>
              <a:ext uri="{FF2B5EF4-FFF2-40B4-BE49-F238E27FC236}">
                <a16:creationId xmlns:a16="http://schemas.microsoft.com/office/drawing/2014/main" id="{DCC8C9A5-4158-42F6-89AC-97923CF6C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3254" name="Rectangle 3">
            <a:extLst>
              <a:ext uri="{FF2B5EF4-FFF2-40B4-BE49-F238E27FC236}">
                <a16:creationId xmlns:a16="http://schemas.microsoft.com/office/drawing/2014/main" id="{DB548EBC-8323-4F40-A20C-07922D2FA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Steroid-induced complication rates are </a:t>
            </a:r>
            <a:r>
              <a:rPr lang="en-US" dirty="0">
                <a:solidFill>
                  <a:srgbClr val="0000FF"/>
                </a:solidFill>
              </a:rPr>
              <a:t>higher </a:t>
            </a:r>
            <a:r>
              <a:rPr lang="en-US" dirty="0"/>
              <a:t>in children…and include: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0000FF"/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Band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keratopathy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231" name="Text Box 5">
            <a:extLst>
              <a:ext uri="{FF2B5EF4-FFF2-40B4-BE49-F238E27FC236}">
                <a16:creationId xmlns:a16="http://schemas.microsoft.com/office/drawing/2014/main" id="{6DDC4CA4-522A-4DDE-9F44-45295E225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52232" name="Slide Number Placeholder 1">
            <a:extLst>
              <a:ext uri="{FF2B5EF4-FFF2-40B4-BE49-F238E27FC236}">
                <a16:creationId xmlns:a16="http://schemas.microsoft.com/office/drawing/2014/main" id="{9AFED03E-FAA1-403B-9AB8-D75DAC39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E09B99-3E0B-4275-917E-279849F1DA8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000"/>
          </a:p>
        </p:txBody>
      </p:sp>
      <p:sp>
        <p:nvSpPr>
          <p:cNvPr id="52233" name="Text Box 8">
            <a:extLst>
              <a:ext uri="{FF2B5EF4-FFF2-40B4-BE49-F238E27FC236}">
                <a16:creationId xmlns:a16="http://schemas.microsoft.com/office/drawing/2014/main" id="{DB64509F-909A-4CA2-A102-121474021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2974975"/>
            <a:ext cx="4691063" cy="9747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In what way do pediatric steroid-induced cataracts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differ from adult steroid-induced cataracts?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00"/>
                </a:solidFill>
              </a:rPr>
              <a:t>Pediatric steroid-induced cataracts may reverse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00"/>
                </a:solidFill>
              </a:rPr>
              <a:t>with cessation of steroids; the adult versions don’t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>
            <a:extLst>
              <a:ext uri="{FF2B5EF4-FFF2-40B4-BE49-F238E27FC236}">
                <a16:creationId xmlns:a16="http://schemas.microsoft.com/office/drawing/2014/main" id="{DC84EC9B-BE56-4DF8-B5BD-46A70A659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3251" name="Rectangle 6">
            <a:extLst>
              <a:ext uri="{FF2B5EF4-FFF2-40B4-BE49-F238E27FC236}">
                <a16:creationId xmlns:a16="http://schemas.microsoft.com/office/drawing/2014/main" id="{1E06C46E-9A96-42D7-B3B9-773155184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3252" name="Rectangle 7">
            <a:extLst>
              <a:ext uri="{FF2B5EF4-FFF2-40B4-BE49-F238E27FC236}">
                <a16:creationId xmlns:a16="http://schemas.microsoft.com/office/drawing/2014/main" id="{94CCE600-B8E4-446F-8585-CCB95BECC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3253" name="Rectangle 2">
            <a:extLst>
              <a:ext uri="{FF2B5EF4-FFF2-40B4-BE49-F238E27FC236}">
                <a16:creationId xmlns:a16="http://schemas.microsoft.com/office/drawing/2014/main" id="{B0DEC77F-DAD2-4CB9-B895-AD7820937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3254" name="Rectangle 3">
            <a:extLst>
              <a:ext uri="{FF2B5EF4-FFF2-40B4-BE49-F238E27FC236}">
                <a16:creationId xmlns:a16="http://schemas.microsoft.com/office/drawing/2014/main" id="{04B79E92-4FED-4C62-80C8-A73997D94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Steroid-induced complication rates are </a:t>
            </a:r>
            <a:r>
              <a:rPr lang="en-US" dirty="0">
                <a:solidFill>
                  <a:srgbClr val="0000FF"/>
                </a:solidFill>
              </a:rPr>
              <a:t>higher </a:t>
            </a:r>
            <a:r>
              <a:rPr lang="en-US" dirty="0"/>
              <a:t>in children…and include: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0000FF"/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Band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keratopathy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255" name="Text Box 5">
            <a:extLst>
              <a:ext uri="{FF2B5EF4-FFF2-40B4-BE49-F238E27FC236}">
                <a16:creationId xmlns:a16="http://schemas.microsoft.com/office/drawing/2014/main" id="{2B482137-79C8-4A9C-A2BD-8624D6D64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53256" name="Slide Number Placeholder 1">
            <a:extLst>
              <a:ext uri="{FF2B5EF4-FFF2-40B4-BE49-F238E27FC236}">
                <a16:creationId xmlns:a16="http://schemas.microsoft.com/office/drawing/2014/main" id="{8937B6A8-10FB-47B1-87B5-7808D116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D5A26D-E132-4AC0-91CE-95DC713BD4C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en-US" sz="1000"/>
          </a:p>
        </p:txBody>
      </p:sp>
      <p:sp>
        <p:nvSpPr>
          <p:cNvPr id="53257" name="Text Box 8">
            <a:extLst>
              <a:ext uri="{FF2B5EF4-FFF2-40B4-BE49-F238E27FC236}">
                <a16:creationId xmlns:a16="http://schemas.microsoft.com/office/drawing/2014/main" id="{3B787254-FDF0-4C70-A804-739A082B2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2974975"/>
            <a:ext cx="4691063" cy="9747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In what way do pediatric steroid-induced cataracts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differ from adult steroid-induced cataracts?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Pediatric steroid-induced cataracts may reverse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with cessation of steroids; the adult versions don’t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BACAFE7-C347-45B5-9B47-43CD8D675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82A423AB-21B0-4C8E-AFB9-200E676E9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E5F6376C-C7AC-4B06-AC90-997C577FA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DF472722-E38E-437D-BE48-9AE471990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987B0A05-0F2C-4AE9-86B4-D90F6C547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534EE67C-5478-48A6-AE12-B9420FE086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6816243D-2685-4DEE-BF66-E7320192F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EC0B0D32-A2B2-4DA1-9EAC-A3C1DCD01A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0B4F3CCA-8E66-4CD6-9928-F0071B667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E262C5F3-69AC-49A2-9629-30A6D16CE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B9731580-DB25-43E1-B707-445B816F9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8205" name="Line 13">
            <a:extLst>
              <a:ext uri="{FF2B5EF4-FFF2-40B4-BE49-F238E27FC236}">
                <a16:creationId xmlns:a16="http://schemas.microsoft.com/office/drawing/2014/main" id="{D4810416-91DA-4545-AD55-408D43188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3DDA6A59-1113-4A71-8494-680332A038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>
            <a:extLst>
              <a:ext uri="{FF2B5EF4-FFF2-40B4-BE49-F238E27FC236}">
                <a16:creationId xmlns:a16="http://schemas.microsoft.com/office/drawing/2014/main" id="{9B92178B-8D45-49E6-ACEF-C71CE1E8A8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80B5D342-19AE-48CE-BE37-0B8B24414F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Slide Number Placeholder 1">
            <a:extLst>
              <a:ext uri="{FF2B5EF4-FFF2-40B4-BE49-F238E27FC236}">
                <a16:creationId xmlns:a16="http://schemas.microsoft.com/office/drawing/2014/main" id="{EE06437B-7248-4D53-824C-402735B37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208A61-65BC-44FC-BE1F-C3543C26C1C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AC3BB5-393F-4451-9838-214B7DEDBDD1}"/>
              </a:ext>
            </a:extLst>
          </p:cNvPr>
          <p:cNvSpPr txBox="1"/>
          <p:nvPr/>
        </p:nvSpPr>
        <p:spPr>
          <a:xfrm>
            <a:off x="1196975" y="3028950"/>
            <a:ext cx="6423025" cy="13239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Which gender is more likely to present with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intermediate uveitis 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(IU)?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Males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Which ethnic group?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Caucasians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>
            <a:extLst>
              <a:ext uri="{FF2B5EF4-FFF2-40B4-BE49-F238E27FC236}">
                <a16:creationId xmlns:a16="http://schemas.microsoft.com/office/drawing/2014/main" id="{8549F611-BD7F-4F50-A8BB-D6C3369FE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4275" name="Rectangle 6">
            <a:extLst>
              <a:ext uri="{FF2B5EF4-FFF2-40B4-BE49-F238E27FC236}">
                <a16:creationId xmlns:a16="http://schemas.microsoft.com/office/drawing/2014/main" id="{E93842BB-FC09-414E-89D4-74F596499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4276" name="Rectangle 7">
            <a:extLst>
              <a:ext uri="{FF2B5EF4-FFF2-40B4-BE49-F238E27FC236}">
                <a16:creationId xmlns:a16="http://schemas.microsoft.com/office/drawing/2014/main" id="{31D829AC-BB14-4B1C-8430-4213228BD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4277" name="Rectangle 2">
            <a:extLst>
              <a:ext uri="{FF2B5EF4-FFF2-40B4-BE49-F238E27FC236}">
                <a16:creationId xmlns:a16="http://schemas.microsoft.com/office/drawing/2014/main" id="{19C31D72-F1BE-497D-B460-62923F0D2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B8E04136-B393-4280-A1ED-154F4C2F1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Steroid-induced complication rates are </a:t>
            </a:r>
            <a:r>
              <a:rPr lang="en-US" altLang="en-US" dirty="0">
                <a:solidFill>
                  <a:srgbClr val="0000FF"/>
                </a:solidFill>
              </a:rPr>
              <a:t>higher </a:t>
            </a:r>
            <a:r>
              <a:rPr lang="en-US" altLang="en-US" dirty="0"/>
              <a:t>in children…and include: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Band </a:t>
            </a:r>
            <a:r>
              <a:rPr lang="en-US" altLang="en-US" b="1" dirty="0" err="1">
                <a:solidFill>
                  <a:srgbClr val="0000FF"/>
                </a:solidFill>
              </a:rPr>
              <a:t>keratopathy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54279" name="Text Box 5">
            <a:extLst>
              <a:ext uri="{FF2B5EF4-FFF2-40B4-BE49-F238E27FC236}">
                <a16:creationId xmlns:a16="http://schemas.microsoft.com/office/drawing/2014/main" id="{EA0FB5F6-F631-48A3-92D4-2EFED63C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54280" name="Slide Number Placeholder 1">
            <a:extLst>
              <a:ext uri="{FF2B5EF4-FFF2-40B4-BE49-F238E27FC236}">
                <a16:creationId xmlns:a16="http://schemas.microsoft.com/office/drawing/2014/main" id="{7CAFAA4D-85BD-4C27-B37D-262F8186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EE1414-7492-447C-B16A-B93709EE713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3AD22D-D26F-429E-87C9-E83A7CF74091}"/>
              </a:ext>
            </a:extLst>
          </p:cNvPr>
          <p:cNvSpPr txBox="1"/>
          <p:nvPr/>
        </p:nvSpPr>
        <p:spPr>
          <a:xfrm>
            <a:off x="4114800" y="2286000"/>
            <a:ext cx="4953000" cy="37861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What is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band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keratopathy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The deposition of calcium in the cornea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At what layer of the cornea does deposition occur?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Bowman’s layer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Does it start in the central, or the peripheral cornea?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Peripherally, at the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limbus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At what clock-hour(s) on the cornea does deposition occur initially?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The 3 and 9 positions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What is the treatment of choice?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Chelation therapy with EDTA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>
            <a:extLst>
              <a:ext uri="{FF2B5EF4-FFF2-40B4-BE49-F238E27FC236}">
                <a16:creationId xmlns:a16="http://schemas.microsoft.com/office/drawing/2014/main" id="{0F906C52-505B-434C-A5E6-0F2961688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5299" name="Rectangle 6">
            <a:extLst>
              <a:ext uri="{FF2B5EF4-FFF2-40B4-BE49-F238E27FC236}">
                <a16:creationId xmlns:a16="http://schemas.microsoft.com/office/drawing/2014/main" id="{B286BEE0-1895-4416-8D54-C89B1F39E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5300" name="Rectangle 7">
            <a:extLst>
              <a:ext uri="{FF2B5EF4-FFF2-40B4-BE49-F238E27FC236}">
                <a16:creationId xmlns:a16="http://schemas.microsoft.com/office/drawing/2014/main" id="{BB5A5818-585D-4403-AD7B-58A68212D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5301" name="Rectangle 2">
            <a:extLst>
              <a:ext uri="{FF2B5EF4-FFF2-40B4-BE49-F238E27FC236}">
                <a16:creationId xmlns:a16="http://schemas.microsoft.com/office/drawing/2014/main" id="{72409A0F-8382-4FA2-B024-DBAE07EE0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04473955-F2E2-4732-BF64-C6B9E5EF4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Steroid-induced complication rates are </a:t>
            </a:r>
            <a:r>
              <a:rPr lang="en-US" altLang="en-US" dirty="0">
                <a:solidFill>
                  <a:srgbClr val="0000FF"/>
                </a:solidFill>
              </a:rPr>
              <a:t>higher </a:t>
            </a:r>
            <a:r>
              <a:rPr lang="en-US" altLang="en-US" dirty="0"/>
              <a:t>in children…and include: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Band </a:t>
            </a:r>
            <a:r>
              <a:rPr lang="en-US" altLang="en-US" b="1" dirty="0" err="1">
                <a:solidFill>
                  <a:srgbClr val="0000FF"/>
                </a:solidFill>
              </a:rPr>
              <a:t>keratopathy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55303" name="Text Box 5">
            <a:extLst>
              <a:ext uri="{FF2B5EF4-FFF2-40B4-BE49-F238E27FC236}">
                <a16:creationId xmlns:a16="http://schemas.microsoft.com/office/drawing/2014/main" id="{662A2356-4B77-4CF0-B9D9-980D25DE4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55304" name="Slide Number Placeholder 1">
            <a:extLst>
              <a:ext uri="{FF2B5EF4-FFF2-40B4-BE49-F238E27FC236}">
                <a16:creationId xmlns:a16="http://schemas.microsoft.com/office/drawing/2014/main" id="{5BF57F3C-9B6B-43C2-9C0E-7C117EA2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B9C545-14FD-4F28-8D0F-930329ED4BF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7CDC82-A8F4-4E6A-A189-2D74D28CCC86}"/>
              </a:ext>
            </a:extLst>
          </p:cNvPr>
          <p:cNvSpPr txBox="1"/>
          <p:nvPr/>
        </p:nvSpPr>
        <p:spPr>
          <a:xfrm>
            <a:off x="4114800" y="2286000"/>
            <a:ext cx="4953000" cy="37861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What is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band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keratopathy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The deposition of calcium in the cornea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At what layer of the cornea does deposition occur?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Bowman’s layer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Does it start in the central, or the peripheral cornea?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Peripherally, at the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limbus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At what clock-hour(s) on the cornea does deposition occur initially?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The 3 and 9 positions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What is the treatment of choice?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Chelation therapy with EDTA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>
            <a:extLst>
              <a:ext uri="{FF2B5EF4-FFF2-40B4-BE49-F238E27FC236}">
                <a16:creationId xmlns:a16="http://schemas.microsoft.com/office/drawing/2014/main" id="{AFE3248A-E978-46BC-A581-72FA0F813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6323" name="Rectangle 6">
            <a:extLst>
              <a:ext uri="{FF2B5EF4-FFF2-40B4-BE49-F238E27FC236}">
                <a16:creationId xmlns:a16="http://schemas.microsoft.com/office/drawing/2014/main" id="{075FCAF1-8057-468A-8768-5E6D5C7A6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6324" name="Rectangle 7">
            <a:extLst>
              <a:ext uri="{FF2B5EF4-FFF2-40B4-BE49-F238E27FC236}">
                <a16:creationId xmlns:a16="http://schemas.microsoft.com/office/drawing/2014/main" id="{C47AA9FE-B3C0-4602-8312-6BB27F3EB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6325" name="Rectangle 2">
            <a:extLst>
              <a:ext uri="{FF2B5EF4-FFF2-40B4-BE49-F238E27FC236}">
                <a16:creationId xmlns:a16="http://schemas.microsoft.com/office/drawing/2014/main" id="{CD81042A-3E31-41A4-83BB-0A2DBF621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075FDF7E-CB15-477B-9ED6-F216A67A9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Steroid-induced complication rates are </a:t>
            </a:r>
            <a:r>
              <a:rPr lang="en-US" altLang="en-US" dirty="0">
                <a:solidFill>
                  <a:srgbClr val="0000FF"/>
                </a:solidFill>
              </a:rPr>
              <a:t>higher </a:t>
            </a:r>
            <a:r>
              <a:rPr lang="en-US" altLang="en-US" dirty="0"/>
              <a:t>in children…and include: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Band </a:t>
            </a:r>
            <a:r>
              <a:rPr lang="en-US" altLang="en-US" b="1" dirty="0" err="1">
                <a:solidFill>
                  <a:srgbClr val="0000FF"/>
                </a:solidFill>
              </a:rPr>
              <a:t>keratopathy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56327" name="Text Box 5">
            <a:extLst>
              <a:ext uri="{FF2B5EF4-FFF2-40B4-BE49-F238E27FC236}">
                <a16:creationId xmlns:a16="http://schemas.microsoft.com/office/drawing/2014/main" id="{9CECB907-D0C8-4265-A3AB-293BBC00F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56328" name="Slide Number Placeholder 1">
            <a:extLst>
              <a:ext uri="{FF2B5EF4-FFF2-40B4-BE49-F238E27FC236}">
                <a16:creationId xmlns:a16="http://schemas.microsoft.com/office/drawing/2014/main" id="{4272A94C-3C06-4136-9D35-D7F3F666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9E9F60-099D-4281-BD7D-EC05ABF040C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96727D-B4E2-4A02-8BB6-5270746BA583}"/>
              </a:ext>
            </a:extLst>
          </p:cNvPr>
          <p:cNvSpPr txBox="1"/>
          <p:nvPr/>
        </p:nvSpPr>
        <p:spPr>
          <a:xfrm>
            <a:off x="4114800" y="2286000"/>
            <a:ext cx="4953000" cy="37861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What is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band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keratopathy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The deposition of calcium in the cornea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At what layer of the cornea does deposition occur?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Bowman’s layer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Does it start in the central, or the peripheral cornea?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Peripherally, at the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limbus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At what clock-hour(s) on the cornea does deposition occur initially?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The 3 and 9 positions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What is the treatment of choice?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Chelation therapy with EDTA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>
            <a:extLst>
              <a:ext uri="{FF2B5EF4-FFF2-40B4-BE49-F238E27FC236}">
                <a16:creationId xmlns:a16="http://schemas.microsoft.com/office/drawing/2014/main" id="{51A8D466-08A9-47E4-8C08-3F469B8E8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7347" name="Rectangle 6">
            <a:extLst>
              <a:ext uri="{FF2B5EF4-FFF2-40B4-BE49-F238E27FC236}">
                <a16:creationId xmlns:a16="http://schemas.microsoft.com/office/drawing/2014/main" id="{882E834D-902D-407F-811F-9C32C98AF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7348" name="Rectangle 7">
            <a:extLst>
              <a:ext uri="{FF2B5EF4-FFF2-40B4-BE49-F238E27FC236}">
                <a16:creationId xmlns:a16="http://schemas.microsoft.com/office/drawing/2014/main" id="{4F0CEE21-476E-4136-85AD-C5769F16F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7349" name="Rectangle 2">
            <a:extLst>
              <a:ext uri="{FF2B5EF4-FFF2-40B4-BE49-F238E27FC236}">
                <a16:creationId xmlns:a16="http://schemas.microsoft.com/office/drawing/2014/main" id="{869D7146-21EA-4E2C-ACD9-DE387B759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3F7D2D5A-B161-4FB2-A1B0-B75DDECA2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Steroid-induced complication rates are </a:t>
            </a:r>
            <a:r>
              <a:rPr lang="en-US" altLang="en-US" dirty="0">
                <a:solidFill>
                  <a:srgbClr val="0000FF"/>
                </a:solidFill>
              </a:rPr>
              <a:t>higher </a:t>
            </a:r>
            <a:r>
              <a:rPr lang="en-US" altLang="en-US" dirty="0"/>
              <a:t>in children…and include: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Band </a:t>
            </a:r>
            <a:r>
              <a:rPr lang="en-US" altLang="en-US" b="1" dirty="0" err="1">
                <a:solidFill>
                  <a:srgbClr val="0000FF"/>
                </a:solidFill>
              </a:rPr>
              <a:t>keratopathy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57351" name="Text Box 5">
            <a:extLst>
              <a:ext uri="{FF2B5EF4-FFF2-40B4-BE49-F238E27FC236}">
                <a16:creationId xmlns:a16="http://schemas.microsoft.com/office/drawing/2014/main" id="{4F3A0C9D-AE03-4238-8B64-A930A90E5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57352" name="Slide Number Placeholder 1">
            <a:extLst>
              <a:ext uri="{FF2B5EF4-FFF2-40B4-BE49-F238E27FC236}">
                <a16:creationId xmlns:a16="http://schemas.microsoft.com/office/drawing/2014/main" id="{29E7993F-9CB4-403A-B3A1-DC5CEC4D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50585B-9D2B-4CD0-90A2-964324C2B39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657D46-BCB5-4136-8360-F43AE9A72D51}"/>
              </a:ext>
            </a:extLst>
          </p:cNvPr>
          <p:cNvSpPr txBox="1"/>
          <p:nvPr/>
        </p:nvSpPr>
        <p:spPr>
          <a:xfrm>
            <a:off x="4114800" y="2286000"/>
            <a:ext cx="4953000" cy="37861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What is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band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keratopathy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The deposition of calcium in the cornea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At what layer of the cornea does deposition occur?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Bowman’s layer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Does it start in the central, or the peripheral cornea?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Peripherally, at the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limbus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At what clock-hour(s) on the cornea does deposition occur initially?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The 3 and 9 positions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What is the treatment of choice?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Chelation therapy with EDTA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>
            <a:extLst>
              <a:ext uri="{FF2B5EF4-FFF2-40B4-BE49-F238E27FC236}">
                <a16:creationId xmlns:a16="http://schemas.microsoft.com/office/drawing/2014/main" id="{EA3A5C1D-9115-482B-9C77-2ED7E9C50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8371" name="Rectangle 6">
            <a:extLst>
              <a:ext uri="{FF2B5EF4-FFF2-40B4-BE49-F238E27FC236}">
                <a16:creationId xmlns:a16="http://schemas.microsoft.com/office/drawing/2014/main" id="{FA668448-30BD-4522-9760-FFC2708AF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8372" name="Rectangle 7">
            <a:extLst>
              <a:ext uri="{FF2B5EF4-FFF2-40B4-BE49-F238E27FC236}">
                <a16:creationId xmlns:a16="http://schemas.microsoft.com/office/drawing/2014/main" id="{9E07CBC5-42A3-4DF3-AE51-63174DBE3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8373" name="Rectangle 2">
            <a:extLst>
              <a:ext uri="{FF2B5EF4-FFF2-40B4-BE49-F238E27FC236}">
                <a16:creationId xmlns:a16="http://schemas.microsoft.com/office/drawing/2014/main" id="{BBA8724C-BEFE-4BC6-A7B5-F78E599EA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1C21D41C-2CD6-4D3E-955F-2A854DBC3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Steroid-induced complication rates are </a:t>
            </a:r>
            <a:r>
              <a:rPr lang="en-US" altLang="en-US" dirty="0">
                <a:solidFill>
                  <a:srgbClr val="0000FF"/>
                </a:solidFill>
              </a:rPr>
              <a:t>higher </a:t>
            </a:r>
            <a:r>
              <a:rPr lang="en-US" altLang="en-US" dirty="0"/>
              <a:t>in children…and include: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Band </a:t>
            </a:r>
            <a:r>
              <a:rPr lang="en-US" altLang="en-US" b="1" dirty="0" err="1">
                <a:solidFill>
                  <a:srgbClr val="0000FF"/>
                </a:solidFill>
              </a:rPr>
              <a:t>keratopathy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58375" name="Text Box 5">
            <a:extLst>
              <a:ext uri="{FF2B5EF4-FFF2-40B4-BE49-F238E27FC236}">
                <a16:creationId xmlns:a16="http://schemas.microsoft.com/office/drawing/2014/main" id="{A9EB7E6E-5D30-41FE-9121-1885F5E10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58376" name="Slide Number Placeholder 1">
            <a:extLst>
              <a:ext uri="{FF2B5EF4-FFF2-40B4-BE49-F238E27FC236}">
                <a16:creationId xmlns:a16="http://schemas.microsoft.com/office/drawing/2014/main" id="{4E686CA5-677B-437A-B4C2-773E4D82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97DD5E-44EF-4560-BC2A-1E28A1C601C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E22E66-E34A-4B9C-851B-BFB50961102B}"/>
              </a:ext>
            </a:extLst>
          </p:cNvPr>
          <p:cNvSpPr txBox="1"/>
          <p:nvPr/>
        </p:nvSpPr>
        <p:spPr>
          <a:xfrm>
            <a:off x="4114800" y="2286000"/>
            <a:ext cx="4953000" cy="37861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What is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band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keratopathy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The deposition of calcium in the cornea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At what layer of the cornea does deposition occur?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Bowman’s layer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Does it start in the central, or the peripheral cornea?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Peripherally, at the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limbus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At what clock-hour(s) on the cornea does deposition occur initially?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The 3 and 9 positions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What is the treatment of choice?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Chelation therapy with EDTA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>
            <a:extLst>
              <a:ext uri="{FF2B5EF4-FFF2-40B4-BE49-F238E27FC236}">
                <a16:creationId xmlns:a16="http://schemas.microsoft.com/office/drawing/2014/main" id="{EDC51396-5E86-4637-B441-2B6E7A591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9395" name="Rectangle 6">
            <a:extLst>
              <a:ext uri="{FF2B5EF4-FFF2-40B4-BE49-F238E27FC236}">
                <a16:creationId xmlns:a16="http://schemas.microsoft.com/office/drawing/2014/main" id="{0245C618-22C7-4124-ACA0-56D39EDDD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9396" name="Rectangle 7">
            <a:extLst>
              <a:ext uri="{FF2B5EF4-FFF2-40B4-BE49-F238E27FC236}">
                <a16:creationId xmlns:a16="http://schemas.microsoft.com/office/drawing/2014/main" id="{5FC4B2D5-FC84-48FD-9ACD-C49383910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9397" name="Rectangle 2">
            <a:extLst>
              <a:ext uri="{FF2B5EF4-FFF2-40B4-BE49-F238E27FC236}">
                <a16:creationId xmlns:a16="http://schemas.microsoft.com/office/drawing/2014/main" id="{A725AB33-320E-4E28-8108-DC5CEB623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547579C2-6856-4DED-AFA0-87E921831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Steroid-induced complication rates are </a:t>
            </a:r>
            <a:r>
              <a:rPr lang="en-US" altLang="en-US" dirty="0">
                <a:solidFill>
                  <a:srgbClr val="0000FF"/>
                </a:solidFill>
              </a:rPr>
              <a:t>higher </a:t>
            </a:r>
            <a:r>
              <a:rPr lang="en-US" altLang="en-US" dirty="0"/>
              <a:t>in children…and include: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Band </a:t>
            </a:r>
            <a:r>
              <a:rPr lang="en-US" altLang="en-US" b="1" dirty="0" err="1">
                <a:solidFill>
                  <a:srgbClr val="0000FF"/>
                </a:solidFill>
              </a:rPr>
              <a:t>keratopathy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59399" name="Text Box 5">
            <a:extLst>
              <a:ext uri="{FF2B5EF4-FFF2-40B4-BE49-F238E27FC236}">
                <a16:creationId xmlns:a16="http://schemas.microsoft.com/office/drawing/2014/main" id="{331AEB65-14A4-4FFF-8B18-F3B61ADEB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59400" name="Slide Number Placeholder 1">
            <a:extLst>
              <a:ext uri="{FF2B5EF4-FFF2-40B4-BE49-F238E27FC236}">
                <a16:creationId xmlns:a16="http://schemas.microsoft.com/office/drawing/2014/main" id="{EEC011E1-01F0-41BF-AFD2-A0BEC69FA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8BAD4B-83BB-4597-9B95-A891C1377F7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F5A59C-270D-47BD-B57E-E42725DBAF8F}"/>
              </a:ext>
            </a:extLst>
          </p:cNvPr>
          <p:cNvSpPr txBox="1"/>
          <p:nvPr/>
        </p:nvSpPr>
        <p:spPr>
          <a:xfrm>
            <a:off x="4114800" y="2286000"/>
            <a:ext cx="4953000" cy="37861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What is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band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keratopathy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The deposition of calcium in the cornea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At what layer of the cornea does deposition occur?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Bowman’s layer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Does it start in the central, or the peripheral cornea?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Peripherally, at the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limbus</a:t>
            </a: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At what clock-hour(s) on the cornea does deposition occur initially?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The 3 and 9 positions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What is the treatment of choice?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Chelation therapy with EDTA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>
            <a:extLst>
              <a:ext uri="{FF2B5EF4-FFF2-40B4-BE49-F238E27FC236}">
                <a16:creationId xmlns:a16="http://schemas.microsoft.com/office/drawing/2014/main" id="{76ABDD39-8974-4D04-BEE0-8903E55AC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0419" name="Rectangle 6">
            <a:extLst>
              <a:ext uri="{FF2B5EF4-FFF2-40B4-BE49-F238E27FC236}">
                <a16:creationId xmlns:a16="http://schemas.microsoft.com/office/drawing/2014/main" id="{457D18CA-C5BD-4E1E-B29E-C52766B64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0420" name="Rectangle 7">
            <a:extLst>
              <a:ext uri="{FF2B5EF4-FFF2-40B4-BE49-F238E27FC236}">
                <a16:creationId xmlns:a16="http://schemas.microsoft.com/office/drawing/2014/main" id="{EB240FF7-CFD7-4C04-A8B7-AA821DF22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0421" name="Rectangle 2">
            <a:extLst>
              <a:ext uri="{FF2B5EF4-FFF2-40B4-BE49-F238E27FC236}">
                <a16:creationId xmlns:a16="http://schemas.microsoft.com/office/drawing/2014/main" id="{0E376F86-537A-4F31-B664-422D9E220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D275C7DC-B9F2-4D29-B3DF-9FED5C9B5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Steroid-induced complication rates are </a:t>
            </a:r>
            <a:r>
              <a:rPr lang="en-US" altLang="en-US" dirty="0">
                <a:solidFill>
                  <a:srgbClr val="0000FF"/>
                </a:solidFill>
              </a:rPr>
              <a:t>higher </a:t>
            </a:r>
            <a:r>
              <a:rPr lang="en-US" altLang="en-US" dirty="0"/>
              <a:t>in children…and include: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Band </a:t>
            </a:r>
            <a:r>
              <a:rPr lang="en-US" altLang="en-US" b="1" dirty="0" err="1">
                <a:solidFill>
                  <a:srgbClr val="0000FF"/>
                </a:solidFill>
              </a:rPr>
              <a:t>keratopathy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60423" name="Text Box 5">
            <a:extLst>
              <a:ext uri="{FF2B5EF4-FFF2-40B4-BE49-F238E27FC236}">
                <a16:creationId xmlns:a16="http://schemas.microsoft.com/office/drawing/2014/main" id="{FE2A834B-463C-4496-9562-2F6CB1461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60424" name="Slide Number Placeholder 1">
            <a:extLst>
              <a:ext uri="{FF2B5EF4-FFF2-40B4-BE49-F238E27FC236}">
                <a16:creationId xmlns:a16="http://schemas.microsoft.com/office/drawing/2014/main" id="{389FE317-BC5A-4F73-80FD-807EC851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5245F8-77BD-49C4-B244-D396A78935D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80B92F-BCC8-484E-9AE7-D7B282EEE9E3}"/>
              </a:ext>
            </a:extLst>
          </p:cNvPr>
          <p:cNvSpPr txBox="1"/>
          <p:nvPr/>
        </p:nvSpPr>
        <p:spPr>
          <a:xfrm>
            <a:off x="4114800" y="2286000"/>
            <a:ext cx="4953000" cy="37861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What is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band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keratopathy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The deposition of calcium in the cornea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At what layer of the cornea does deposition occur?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Bowman’s layer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Does it start in the central, or the peripheral cornea?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Peripherally, at the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limbus</a:t>
            </a: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At what clock-hour(s) on the cornea does deposition occur initially?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The 3 and 9 positions</a:t>
            </a:r>
          </a:p>
          <a:p>
            <a:pPr eaLnBrk="1" hangingPunct="1"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What is the treatment of choice?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Chelation therapy with EDTA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>
            <a:extLst>
              <a:ext uri="{FF2B5EF4-FFF2-40B4-BE49-F238E27FC236}">
                <a16:creationId xmlns:a16="http://schemas.microsoft.com/office/drawing/2014/main" id="{61C4A52E-7B01-40B9-A1E5-06B6A8CBC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1443" name="Rectangle 6">
            <a:extLst>
              <a:ext uri="{FF2B5EF4-FFF2-40B4-BE49-F238E27FC236}">
                <a16:creationId xmlns:a16="http://schemas.microsoft.com/office/drawing/2014/main" id="{8D591363-A6C1-45A7-9E6D-4015BA631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1444" name="Rectangle 7">
            <a:extLst>
              <a:ext uri="{FF2B5EF4-FFF2-40B4-BE49-F238E27FC236}">
                <a16:creationId xmlns:a16="http://schemas.microsoft.com/office/drawing/2014/main" id="{34E48EA4-444E-4461-AF33-607FFAC42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1445" name="Rectangle 2">
            <a:extLst>
              <a:ext uri="{FF2B5EF4-FFF2-40B4-BE49-F238E27FC236}">
                <a16:creationId xmlns:a16="http://schemas.microsoft.com/office/drawing/2014/main" id="{1756670B-5D27-410E-930B-4CBC98B8F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952A07A1-F532-4258-A40F-72F24F408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Steroid-induced complication rates are </a:t>
            </a:r>
            <a:r>
              <a:rPr lang="en-US" altLang="en-US" dirty="0">
                <a:solidFill>
                  <a:srgbClr val="0000FF"/>
                </a:solidFill>
              </a:rPr>
              <a:t>higher </a:t>
            </a:r>
            <a:r>
              <a:rPr lang="en-US" altLang="en-US" dirty="0"/>
              <a:t>in children…and include: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Band </a:t>
            </a:r>
            <a:r>
              <a:rPr lang="en-US" altLang="en-US" b="1" dirty="0" err="1">
                <a:solidFill>
                  <a:srgbClr val="0000FF"/>
                </a:solidFill>
              </a:rPr>
              <a:t>keratopathy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61447" name="Text Box 5">
            <a:extLst>
              <a:ext uri="{FF2B5EF4-FFF2-40B4-BE49-F238E27FC236}">
                <a16:creationId xmlns:a16="http://schemas.microsoft.com/office/drawing/2014/main" id="{A5677D33-C54D-4E96-9471-5CEF7F9D1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61448" name="Slide Number Placeholder 1">
            <a:extLst>
              <a:ext uri="{FF2B5EF4-FFF2-40B4-BE49-F238E27FC236}">
                <a16:creationId xmlns:a16="http://schemas.microsoft.com/office/drawing/2014/main" id="{7A933796-74CE-43A0-9704-7450DE92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1195BB-3DD0-4EB4-952D-C52CEBAB8D2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CA091C-CA45-411B-88D6-815CF686EFD7}"/>
              </a:ext>
            </a:extLst>
          </p:cNvPr>
          <p:cNvSpPr txBox="1"/>
          <p:nvPr/>
        </p:nvSpPr>
        <p:spPr>
          <a:xfrm>
            <a:off x="4114800" y="2286000"/>
            <a:ext cx="4953000" cy="37861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What is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band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keratopathy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The deposition of calcium in the cornea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At what layer of the cornea does deposition occur?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Bowman’s layer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Does it start in the central, or the peripheral cornea?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Peripherally, at the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limbus</a:t>
            </a: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At what clock-hour(s) on the cornea does deposition occur initially?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The 3 and 9 positions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What is the treatment of choice?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Chelation therapy with EDTA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>
            <a:extLst>
              <a:ext uri="{FF2B5EF4-FFF2-40B4-BE49-F238E27FC236}">
                <a16:creationId xmlns:a16="http://schemas.microsoft.com/office/drawing/2014/main" id="{03EC950E-A963-4906-B53C-8E13845FE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2467" name="Rectangle 6">
            <a:extLst>
              <a:ext uri="{FF2B5EF4-FFF2-40B4-BE49-F238E27FC236}">
                <a16:creationId xmlns:a16="http://schemas.microsoft.com/office/drawing/2014/main" id="{1923006C-8D92-4552-956D-EFED6E17E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2468" name="Rectangle 7">
            <a:extLst>
              <a:ext uri="{FF2B5EF4-FFF2-40B4-BE49-F238E27FC236}">
                <a16:creationId xmlns:a16="http://schemas.microsoft.com/office/drawing/2014/main" id="{DE3ECF1E-58E1-42DF-8D8F-6449CE3D9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2469" name="Rectangle 2">
            <a:extLst>
              <a:ext uri="{FF2B5EF4-FFF2-40B4-BE49-F238E27FC236}">
                <a16:creationId xmlns:a16="http://schemas.microsoft.com/office/drawing/2014/main" id="{4812AE12-626F-4E97-9B67-54C669FF2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4ECF2293-5D3A-485F-AEC7-94BBF610A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Steroid-induced complication rates are </a:t>
            </a:r>
            <a:r>
              <a:rPr lang="en-US" altLang="en-US" dirty="0">
                <a:solidFill>
                  <a:srgbClr val="0000FF"/>
                </a:solidFill>
              </a:rPr>
              <a:t>higher </a:t>
            </a:r>
            <a:r>
              <a:rPr lang="en-US" altLang="en-US" dirty="0"/>
              <a:t>in children…and include: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Band </a:t>
            </a:r>
            <a:r>
              <a:rPr lang="en-US" altLang="en-US" b="1" dirty="0" err="1">
                <a:solidFill>
                  <a:srgbClr val="0000FF"/>
                </a:solidFill>
              </a:rPr>
              <a:t>keratopathy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62471" name="Text Box 5">
            <a:extLst>
              <a:ext uri="{FF2B5EF4-FFF2-40B4-BE49-F238E27FC236}">
                <a16:creationId xmlns:a16="http://schemas.microsoft.com/office/drawing/2014/main" id="{36CE3386-E0E0-4BF6-93E8-EE88EC323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62472" name="Slide Number Placeholder 1">
            <a:extLst>
              <a:ext uri="{FF2B5EF4-FFF2-40B4-BE49-F238E27FC236}">
                <a16:creationId xmlns:a16="http://schemas.microsoft.com/office/drawing/2014/main" id="{C3515DF4-AB73-4CF8-AE6E-91D050E4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EB8CAF-8FD9-4FE6-8BAB-C57B3B365DF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7C4B6-1C6F-4B0B-BE7E-3467248B3C47}"/>
              </a:ext>
            </a:extLst>
          </p:cNvPr>
          <p:cNvSpPr txBox="1"/>
          <p:nvPr/>
        </p:nvSpPr>
        <p:spPr>
          <a:xfrm>
            <a:off x="4114800" y="2286000"/>
            <a:ext cx="4953000" cy="37861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What is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band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keratopathy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The deposition of calcium in the cornea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At what layer of the cornea does deposition occur?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Bowman’s layer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Does it start in the central, or the peripheral cornea?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Peripherally, at the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limbus</a:t>
            </a: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At what clock-hour(s) on the cornea does deposition occur initially?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The 3 and 9 positions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What is the treatment of choice?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Chelation therapy with EDTA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>
            <a:extLst>
              <a:ext uri="{FF2B5EF4-FFF2-40B4-BE49-F238E27FC236}">
                <a16:creationId xmlns:a16="http://schemas.microsoft.com/office/drawing/2014/main" id="{C33514DA-7401-48EC-AA8E-1BA93B6DC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3491" name="Rectangle 6">
            <a:extLst>
              <a:ext uri="{FF2B5EF4-FFF2-40B4-BE49-F238E27FC236}">
                <a16:creationId xmlns:a16="http://schemas.microsoft.com/office/drawing/2014/main" id="{308E6731-7374-4B48-8DA5-ED272F565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3492" name="Rectangle 7">
            <a:extLst>
              <a:ext uri="{FF2B5EF4-FFF2-40B4-BE49-F238E27FC236}">
                <a16:creationId xmlns:a16="http://schemas.microsoft.com/office/drawing/2014/main" id="{EE0C62CE-E1C3-4914-AF7B-DEB39924A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3493" name="Rectangle 2">
            <a:extLst>
              <a:ext uri="{FF2B5EF4-FFF2-40B4-BE49-F238E27FC236}">
                <a16:creationId xmlns:a16="http://schemas.microsoft.com/office/drawing/2014/main" id="{3CC68FC7-D668-4639-81D5-0438A6A5D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F063AC84-EEBC-470A-B15C-25B675176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Steroid-induced complication rates are </a:t>
            </a:r>
            <a:r>
              <a:rPr lang="en-US" altLang="en-US" dirty="0">
                <a:solidFill>
                  <a:srgbClr val="0000FF"/>
                </a:solidFill>
              </a:rPr>
              <a:t>higher </a:t>
            </a:r>
            <a:r>
              <a:rPr lang="en-US" altLang="en-US" dirty="0"/>
              <a:t>in children…and include: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Band </a:t>
            </a:r>
            <a:r>
              <a:rPr lang="en-US" altLang="en-US" b="1" dirty="0" err="1">
                <a:solidFill>
                  <a:srgbClr val="0000FF"/>
                </a:solidFill>
              </a:rPr>
              <a:t>keratopathy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63495" name="Text Box 5">
            <a:extLst>
              <a:ext uri="{FF2B5EF4-FFF2-40B4-BE49-F238E27FC236}">
                <a16:creationId xmlns:a16="http://schemas.microsoft.com/office/drawing/2014/main" id="{FEEFF2C9-B4AC-4978-81B8-E7DAD6217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63496" name="Slide Number Placeholder 1">
            <a:extLst>
              <a:ext uri="{FF2B5EF4-FFF2-40B4-BE49-F238E27FC236}">
                <a16:creationId xmlns:a16="http://schemas.microsoft.com/office/drawing/2014/main" id="{66B2E012-7313-4E7F-BDB4-BBD7DCF85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A67483-5E54-4461-8E66-5C745EB3858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CFB260-E46A-4251-A00B-B4425AFB7C36}"/>
              </a:ext>
            </a:extLst>
          </p:cNvPr>
          <p:cNvSpPr txBox="1"/>
          <p:nvPr/>
        </p:nvSpPr>
        <p:spPr>
          <a:xfrm>
            <a:off x="4114800" y="2286000"/>
            <a:ext cx="4953000" cy="37861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What is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band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keratopathy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The deposition of calcium in the cornea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At what layer of the cornea does deposition occur?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Bowman’s layer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Does it start in the central, or the peripheral cornea?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Peripherally, at the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limbus</a:t>
            </a: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At what clock-hour(s) on the cornea does deposition occur initially?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The 3 and 9 positions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What is the treatment of choice?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Chelation therapy with EDTA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406D248-5FFD-4F72-BE58-BC795B774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3E8EC298-F518-4EF5-BDB4-0A1C586E5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9FCFF64D-B395-405B-81E6-69D7B7CD0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EE9DEF6D-78BF-4BAC-9B18-DF75938C5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8992707E-C88E-4BA7-842A-42F6C7A93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374CB353-39C6-46B8-8C28-552D92748C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E30A5059-30AC-42A3-B5D0-3C0A12900C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CB4B7224-C759-41BA-9B02-84276FCAC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1A668D62-C3F5-4F7B-9274-F88758382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EE7A8D2B-0D7B-42E0-B167-6B1C4D651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40C61F34-6138-476F-947C-35B0583AD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9229" name="Line 13">
            <a:extLst>
              <a:ext uri="{FF2B5EF4-FFF2-40B4-BE49-F238E27FC236}">
                <a16:creationId xmlns:a16="http://schemas.microsoft.com/office/drawing/2014/main" id="{87577423-3B22-4498-8244-9A8449515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>
            <a:extLst>
              <a:ext uri="{FF2B5EF4-FFF2-40B4-BE49-F238E27FC236}">
                <a16:creationId xmlns:a16="http://schemas.microsoft.com/office/drawing/2014/main" id="{531BBA78-D5DB-4438-A048-55134A69B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>
            <a:extLst>
              <a:ext uri="{FF2B5EF4-FFF2-40B4-BE49-F238E27FC236}">
                <a16:creationId xmlns:a16="http://schemas.microsoft.com/office/drawing/2014/main" id="{6C02C1AD-5AB5-4946-9C22-0A4F50166D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>
            <a:extLst>
              <a:ext uri="{FF2B5EF4-FFF2-40B4-BE49-F238E27FC236}">
                <a16:creationId xmlns:a16="http://schemas.microsoft.com/office/drawing/2014/main" id="{4E1E6631-41BE-4DD3-BD28-734D7D25E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Slide Number Placeholder 1">
            <a:extLst>
              <a:ext uri="{FF2B5EF4-FFF2-40B4-BE49-F238E27FC236}">
                <a16:creationId xmlns:a16="http://schemas.microsoft.com/office/drawing/2014/main" id="{6BB5457C-2EFE-4142-8A35-EB67262F9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82303B-DAEB-4670-95D0-15A5EE14F53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9B66BD-1E05-4E5F-AE63-4ADA8DEA59E6}"/>
              </a:ext>
            </a:extLst>
          </p:cNvPr>
          <p:cNvSpPr txBox="1"/>
          <p:nvPr/>
        </p:nvSpPr>
        <p:spPr>
          <a:xfrm>
            <a:off x="1196975" y="3028950"/>
            <a:ext cx="6423025" cy="13239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Which gender is more likely to present with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intermediate uveitis 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(IU)?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Males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Which ethnic group?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Caucasians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>
            <a:extLst>
              <a:ext uri="{FF2B5EF4-FFF2-40B4-BE49-F238E27FC236}">
                <a16:creationId xmlns:a16="http://schemas.microsoft.com/office/drawing/2014/main" id="{21490558-20E7-4BAD-8835-41B0AA1F2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4515" name="Rectangle 8">
            <a:extLst>
              <a:ext uri="{FF2B5EF4-FFF2-40B4-BE49-F238E27FC236}">
                <a16:creationId xmlns:a16="http://schemas.microsoft.com/office/drawing/2014/main" id="{25A0B68E-854D-456D-A27D-2A4F8E684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4516" name="Rectangle 9">
            <a:extLst>
              <a:ext uri="{FF2B5EF4-FFF2-40B4-BE49-F238E27FC236}">
                <a16:creationId xmlns:a16="http://schemas.microsoft.com/office/drawing/2014/main" id="{49E4A7FE-20CC-4632-BDA7-1B5D82E60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4517" name="Rectangle 2">
            <a:extLst>
              <a:ext uri="{FF2B5EF4-FFF2-40B4-BE49-F238E27FC236}">
                <a16:creationId xmlns:a16="http://schemas.microsoft.com/office/drawing/2014/main" id="{C0EF758B-B012-4D55-9410-D5F25024F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64518" name="Rectangle 3">
            <a:extLst>
              <a:ext uri="{FF2B5EF4-FFF2-40B4-BE49-F238E27FC236}">
                <a16:creationId xmlns:a16="http://schemas.microsoft.com/office/drawing/2014/main" id="{332F7932-F79D-4E2B-A941-85E58024D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/>
            <a:r>
              <a:rPr lang="en-US" altLang="en-US"/>
              <a:t>Steroid-induced complication rates are </a:t>
            </a:r>
            <a:r>
              <a:rPr lang="en-US" altLang="en-US">
                <a:solidFill>
                  <a:srgbClr val="0000FF"/>
                </a:solidFill>
              </a:rPr>
              <a:t>higher </a:t>
            </a:r>
            <a:r>
              <a:rPr lang="en-US" altLang="en-US"/>
              <a:t>in children…and include: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Cataract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Band keratopathy</a:t>
            </a:r>
          </a:p>
          <a:p>
            <a:pPr eaLnBrk="1" hangingPunct="1"/>
            <a:r>
              <a:rPr lang="en-US" altLang="en-US"/>
              <a:t>#1 etiology for pediatric uveitis:           </a:t>
            </a:r>
            <a:r>
              <a:rPr lang="en-US" altLang="en-US" i="1">
                <a:solidFill>
                  <a:srgbClr val="3333FF"/>
                </a:solidFill>
              </a:rPr>
              <a:t>Juvenile rheumatoid arthritis</a:t>
            </a:r>
            <a:r>
              <a:rPr lang="en-US" altLang="en-US">
                <a:solidFill>
                  <a:srgbClr val="3333FF"/>
                </a:solidFill>
              </a:rPr>
              <a:t> (JRA)</a:t>
            </a:r>
          </a:p>
        </p:txBody>
      </p:sp>
      <p:sp>
        <p:nvSpPr>
          <p:cNvPr id="64519" name="Text Box 6">
            <a:extLst>
              <a:ext uri="{FF2B5EF4-FFF2-40B4-BE49-F238E27FC236}">
                <a16:creationId xmlns:a16="http://schemas.microsoft.com/office/drawing/2014/main" id="{D371ED48-AF9E-4341-B5FB-5FC8D3E31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64520" name="Rectangle 7">
            <a:extLst>
              <a:ext uri="{FF2B5EF4-FFF2-40B4-BE49-F238E27FC236}">
                <a16:creationId xmlns:a16="http://schemas.microsoft.com/office/drawing/2014/main" id="{4069D14D-4023-4BE3-8781-F2585DB2C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48200"/>
            <a:ext cx="6096000" cy="533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4521" name="Slide Number Placeholder 1">
            <a:extLst>
              <a:ext uri="{FF2B5EF4-FFF2-40B4-BE49-F238E27FC236}">
                <a16:creationId xmlns:a16="http://schemas.microsoft.com/office/drawing/2014/main" id="{799B5825-AAE3-4A85-A4B7-19CDF1985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7A4094-A43B-4EBD-A2AE-BA0704CC99D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en-US" altLang="en-US" sz="10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9">
            <a:extLst>
              <a:ext uri="{FF2B5EF4-FFF2-40B4-BE49-F238E27FC236}">
                <a16:creationId xmlns:a16="http://schemas.microsoft.com/office/drawing/2014/main" id="{E0FAE11F-DE5F-4773-B818-244F48AF8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48200"/>
            <a:ext cx="6096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F29FE4C4-BD9C-47D3-A3CC-76950EA27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4E57BD42-B8B2-49AC-933F-911D9A7DE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5541" name="Rectangle 4">
            <a:extLst>
              <a:ext uri="{FF2B5EF4-FFF2-40B4-BE49-F238E27FC236}">
                <a16:creationId xmlns:a16="http://schemas.microsoft.com/office/drawing/2014/main" id="{A39C81EE-6E4F-4DF2-B03A-F973FF8D7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5542" name="Rectangle 5">
            <a:extLst>
              <a:ext uri="{FF2B5EF4-FFF2-40B4-BE49-F238E27FC236}">
                <a16:creationId xmlns:a16="http://schemas.microsoft.com/office/drawing/2014/main" id="{DF0E9A53-BDD3-40A9-9ED7-A0D44C9F0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65543" name="Rectangle 6">
            <a:extLst>
              <a:ext uri="{FF2B5EF4-FFF2-40B4-BE49-F238E27FC236}">
                <a16:creationId xmlns:a16="http://schemas.microsoft.com/office/drawing/2014/main" id="{B495257B-AF72-4AA4-B4E0-8173029BC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/>
            <a:r>
              <a:rPr lang="en-US" altLang="en-US"/>
              <a:t>Steroid-induced complication rates are </a:t>
            </a:r>
            <a:r>
              <a:rPr lang="en-US" altLang="en-US">
                <a:solidFill>
                  <a:srgbClr val="0000FF"/>
                </a:solidFill>
              </a:rPr>
              <a:t>higher </a:t>
            </a:r>
            <a:r>
              <a:rPr lang="en-US" altLang="en-US"/>
              <a:t>in children…and include: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Cataract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Band keratopathy</a:t>
            </a:r>
          </a:p>
          <a:p>
            <a:pPr eaLnBrk="1" hangingPunct="1"/>
            <a:r>
              <a:rPr lang="en-US" altLang="en-US"/>
              <a:t>#1 etiology for pediatric uveitis:           </a:t>
            </a:r>
            <a:r>
              <a:rPr lang="en-US" altLang="en-US" i="1">
                <a:solidFill>
                  <a:srgbClr val="0000FF"/>
                </a:solidFill>
              </a:rPr>
              <a:t>Juvenile rheumatoid arthritis</a:t>
            </a:r>
            <a:r>
              <a:rPr lang="en-US" altLang="en-US">
                <a:solidFill>
                  <a:srgbClr val="0000FF"/>
                </a:solidFill>
              </a:rPr>
              <a:t> (JRA)</a:t>
            </a:r>
          </a:p>
        </p:txBody>
      </p:sp>
      <p:sp>
        <p:nvSpPr>
          <p:cNvPr id="65544" name="Text Box 8">
            <a:extLst>
              <a:ext uri="{FF2B5EF4-FFF2-40B4-BE49-F238E27FC236}">
                <a16:creationId xmlns:a16="http://schemas.microsoft.com/office/drawing/2014/main" id="{416A0A33-E569-4A13-AF15-522E809DF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65545" name="Slide Number Placeholder 1">
            <a:extLst>
              <a:ext uri="{FF2B5EF4-FFF2-40B4-BE49-F238E27FC236}">
                <a16:creationId xmlns:a16="http://schemas.microsoft.com/office/drawing/2014/main" id="{48DD3544-2EFD-455A-A931-B1537F6C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8651E5-7676-45AF-9FC9-8FE7CE44ECCB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en-US" altLang="en-US" sz="10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9">
            <a:extLst>
              <a:ext uri="{FF2B5EF4-FFF2-40B4-BE49-F238E27FC236}">
                <a16:creationId xmlns:a16="http://schemas.microsoft.com/office/drawing/2014/main" id="{165ACA75-2746-4983-B3A4-B69B3A735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48200"/>
            <a:ext cx="6096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4B3D9B18-F408-4A0D-A840-4AB2713C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326B0C0C-2AA9-4536-A558-7DD6FDA6A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6565" name="Rectangle 4">
            <a:extLst>
              <a:ext uri="{FF2B5EF4-FFF2-40B4-BE49-F238E27FC236}">
                <a16:creationId xmlns:a16="http://schemas.microsoft.com/office/drawing/2014/main" id="{B93DAB02-C2F8-4B7D-89B4-67F471DAD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6566" name="Rectangle 5">
            <a:extLst>
              <a:ext uri="{FF2B5EF4-FFF2-40B4-BE49-F238E27FC236}">
                <a16:creationId xmlns:a16="http://schemas.microsoft.com/office/drawing/2014/main" id="{E3B286F8-481E-40FA-8A15-B7F658146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66567" name="Rectangle 6">
            <a:extLst>
              <a:ext uri="{FF2B5EF4-FFF2-40B4-BE49-F238E27FC236}">
                <a16:creationId xmlns:a16="http://schemas.microsoft.com/office/drawing/2014/main" id="{2915FECF-3C8B-44D1-82F4-577D586AC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/>
            <a:r>
              <a:rPr lang="en-US" altLang="en-US"/>
              <a:t>Steroid-induced complication rates are </a:t>
            </a:r>
            <a:r>
              <a:rPr lang="en-US" altLang="en-US">
                <a:solidFill>
                  <a:srgbClr val="0000FF"/>
                </a:solidFill>
              </a:rPr>
              <a:t>higher </a:t>
            </a:r>
            <a:r>
              <a:rPr lang="en-US" altLang="en-US"/>
              <a:t>in children…and include: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Cataract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Band keratopathy</a:t>
            </a:r>
          </a:p>
          <a:p>
            <a:pPr eaLnBrk="1" hangingPunct="1"/>
            <a:r>
              <a:rPr lang="en-US" altLang="en-US"/>
              <a:t>#1 etiology for pediatric uveitis:           </a:t>
            </a:r>
            <a:r>
              <a:rPr lang="en-US" altLang="en-US" i="1">
                <a:solidFill>
                  <a:srgbClr val="0000FF"/>
                </a:solidFill>
              </a:rPr>
              <a:t>Juvenile rheumatoid arthritis</a:t>
            </a:r>
            <a:r>
              <a:rPr lang="en-US" altLang="en-US">
                <a:solidFill>
                  <a:srgbClr val="0000FF"/>
                </a:solidFill>
              </a:rPr>
              <a:t> (JRA)</a:t>
            </a:r>
          </a:p>
        </p:txBody>
      </p:sp>
      <p:sp>
        <p:nvSpPr>
          <p:cNvPr id="66568" name="Text Box 8">
            <a:extLst>
              <a:ext uri="{FF2B5EF4-FFF2-40B4-BE49-F238E27FC236}">
                <a16:creationId xmlns:a16="http://schemas.microsoft.com/office/drawing/2014/main" id="{EE06B4AE-952C-4AE9-B1EF-49532AA42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66569" name="Slide Number Placeholder 1">
            <a:extLst>
              <a:ext uri="{FF2B5EF4-FFF2-40B4-BE49-F238E27FC236}">
                <a16:creationId xmlns:a16="http://schemas.microsoft.com/office/drawing/2014/main" id="{9E045087-412F-4B88-950B-FA9D27991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6D35ED-8C3A-4E77-B9EE-FA4C47D83C2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en-US" altLang="en-US" sz="10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5997FC1-04CA-4A67-980B-39787FC3A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48200"/>
            <a:ext cx="6096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248CDD6-09E0-4C58-A348-B4345A7C7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AEBCF399-DCA1-49CF-86E3-94857EB57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83DBB888-272C-46E9-AF5A-0137F3CF1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A1FB6014-DDEF-4B3D-A62F-BD0097E28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275D60DE-876C-4C02-8836-8BC5CDE6F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Steroid-induced complication rates are higher in children…and include: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Band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keratopathy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#1 etiology for pediatric uveitis:           </a:t>
            </a:r>
            <a:r>
              <a:rPr lang="en-US" b="1" i="1" dirty="0">
                <a:solidFill>
                  <a:srgbClr val="0000FF"/>
                </a:solidFill>
              </a:rPr>
              <a:t>Juvenile rheumatoid arthritis</a:t>
            </a:r>
            <a:r>
              <a:rPr lang="en-US" b="1" dirty="0">
                <a:solidFill>
                  <a:srgbClr val="0000FF"/>
                </a:solidFill>
              </a:rPr>
              <a:t> (JRA)</a:t>
            </a:r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B7B94F33-A11A-451D-8AFE-AB6280D9B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63BBB3B3-7962-4E6F-87C6-7DC6FC443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05100"/>
            <a:ext cx="6156325" cy="18669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JRA accounts for what % of pediatric uveitis?</a:t>
            </a:r>
            <a:endParaRPr lang="en-US" altLang="en-US" sz="1600" i="1" dirty="0">
              <a:solidFill>
                <a:srgbClr val="99FF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99FF99"/>
                </a:solidFill>
              </a:rPr>
              <a:t>40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99FF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99FF99"/>
                </a:solidFill>
              </a:rPr>
              <a:t>Why is the name ‘JRA’ a misnomer?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99FF99"/>
                </a:solidFill>
              </a:rPr>
              <a:t>Most patients are RF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99FF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99FF99"/>
                </a:solidFill>
              </a:rPr>
              <a:t>By what less popular but more accurate name is JRA also known?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99FF99"/>
                </a:solidFill>
              </a:rPr>
              <a:t>Juvenile </a:t>
            </a:r>
            <a:r>
              <a:rPr lang="en-US" altLang="en-US" sz="1600" b="1" i="1" dirty="0">
                <a:solidFill>
                  <a:srgbClr val="99FF99"/>
                </a:solidFill>
              </a:rPr>
              <a:t>idiopathic</a:t>
            </a:r>
            <a:r>
              <a:rPr lang="en-US" altLang="en-US" sz="1600" b="1" dirty="0">
                <a:solidFill>
                  <a:srgbClr val="99FF99"/>
                </a:solidFill>
              </a:rPr>
              <a:t> arthritis (JIA)</a:t>
            </a:r>
          </a:p>
        </p:txBody>
      </p:sp>
      <p:sp>
        <p:nvSpPr>
          <p:cNvPr id="67594" name="Slide Number Placeholder 1">
            <a:extLst>
              <a:ext uri="{FF2B5EF4-FFF2-40B4-BE49-F238E27FC236}">
                <a16:creationId xmlns:a16="http://schemas.microsoft.com/office/drawing/2014/main" id="{0910D654-2BEA-45EC-BCFE-77216791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8D6BD6-656C-45AE-8093-8FFDBCD6E9A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en-US" altLang="en-US" sz="10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13310151-0D63-4EB8-938F-CDD6D5104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48200"/>
            <a:ext cx="6096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09B29E6-C9AA-4D38-BBE8-40B90510C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95FD23E7-9043-4385-BDB6-BA16A435B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2D0C38E4-43FD-4C36-907F-47976925D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F0DBD21D-6E82-4A83-804F-376CC2BD4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8A774B98-BD5F-4903-B8AF-BE784E834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Steroid-induced complication rates are higher in children…and include: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Band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keratopathy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#1 etiology for pediatric uveitis:           </a:t>
            </a:r>
            <a:r>
              <a:rPr lang="en-US" b="1" i="1" dirty="0">
                <a:solidFill>
                  <a:srgbClr val="0000FF"/>
                </a:solidFill>
              </a:rPr>
              <a:t>Juvenile rheumatoid arthritis</a:t>
            </a:r>
            <a:r>
              <a:rPr lang="en-US" b="1" dirty="0">
                <a:solidFill>
                  <a:srgbClr val="0000FF"/>
                </a:solidFill>
              </a:rPr>
              <a:t> (JRA)</a:t>
            </a:r>
          </a:p>
        </p:txBody>
      </p:sp>
      <p:sp>
        <p:nvSpPr>
          <p:cNvPr id="68616" name="Text Box 8">
            <a:extLst>
              <a:ext uri="{FF2B5EF4-FFF2-40B4-BE49-F238E27FC236}">
                <a16:creationId xmlns:a16="http://schemas.microsoft.com/office/drawing/2014/main" id="{C61E42C5-88DE-402A-946A-8C49837B5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68617" name="Text Box 9">
            <a:extLst>
              <a:ext uri="{FF2B5EF4-FFF2-40B4-BE49-F238E27FC236}">
                <a16:creationId xmlns:a16="http://schemas.microsoft.com/office/drawing/2014/main" id="{BE29D2FC-83B6-4BF9-B43E-4ACCA2172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05100"/>
            <a:ext cx="6156325" cy="18669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JRA accounts for what % of pediatric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40</a:t>
            </a:r>
            <a:endParaRPr lang="en-US" altLang="en-US" sz="1600" dirty="0">
              <a:solidFill>
                <a:srgbClr val="99FF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99FF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99FF99"/>
                </a:solidFill>
              </a:rPr>
              <a:t>Why is the name ‘JRA’ a misnomer?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99FF99"/>
                </a:solidFill>
              </a:rPr>
              <a:t>Most patients are RF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99FF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99FF99"/>
                </a:solidFill>
              </a:rPr>
              <a:t>By what less popular but more accurate name is JRA also known?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99FF99"/>
                </a:solidFill>
              </a:rPr>
              <a:t>Juvenile </a:t>
            </a:r>
            <a:r>
              <a:rPr lang="en-US" altLang="en-US" sz="1600" b="1" i="1" dirty="0">
                <a:solidFill>
                  <a:srgbClr val="99FF99"/>
                </a:solidFill>
              </a:rPr>
              <a:t>idiopathic</a:t>
            </a:r>
            <a:r>
              <a:rPr lang="en-US" altLang="en-US" sz="1600" b="1" dirty="0">
                <a:solidFill>
                  <a:srgbClr val="99FF99"/>
                </a:solidFill>
              </a:rPr>
              <a:t> arthritis (JIA)</a:t>
            </a:r>
          </a:p>
        </p:txBody>
      </p:sp>
      <p:sp>
        <p:nvSpPr>
          <p:cNvPr id="68618" name="Slide Number Placeholder 1">
            <a:extLst>
              <a:ext uri="{FF2B5EF4-FFF2-40B4-BE49-F238E27FC236}">
                <a16:creationId xmlns:a16="http://schemas.microsoft.com/office/drawing/2014/main" id="{DB176201-7BDA-432F-93FA-795503FA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333358-2044-451B-8C25-2289E79A1AE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en-US" altLang="en-US" sz="10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5E5CCABF-9075-4F03-9405-098EE7C77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48200"/>
            <a:ext cx="6096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707DABF0-63BD-4E59-903C-012466614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1AD2908E-E500-4F09-9423-56BCDA846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11D77B5B-A029-4F25-A98E-ED4D79BC0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8C672D77-5ECF-4510-B06E-A3442880C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A8846048-321A-4C5C-B69E-6B1945913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Steroid-induced complication rates are higher in children…and include: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Band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keratopathy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#1 etiology for pediatric uveitis:           </a:t>
            </a:r>
            <a:r>
              <a:rPr lang="en-US" b="1" i="1" dirty="0">
                <a:solidFill>
                  <a:srgbClr val="0000FF"/>
                </a:solidFill>
              </a:rPr>
              <a:t>Juvenile rheumatoid arthritis</a:t>
            </a:r>
            <a:r>
              <a:rPr lang="en-US" b="1" dirty="0">
                <a:solidFill>
                  <a:srgbClr val="0000FF"/>
                </a:solidFill>
              </a:rPr>
              <a:t> (JRA)</a:t>
            </a:r>
          </a:p>
        </p:txBody>
      </p:sp>
      <p:sp>
        <p:nvSpPr>
          <p:cNvPr id="69640" name="Text Box 8">
            <a:extLst>
              <a:ext uri="{FF2B5EF4-FFF2-40B4-BE49-F238E27FC236}">
                <a16:creationId xmlns:a16="http://schemas.microsoft.com/office/drawing/2014/main" id="{384EA4C5-2007-45C1-8E90-33E8AE070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69641" name="Text Box 9">
            <a:extLst>
              <a:ext uri="{FF2B5EF4-FFF2-40B4-BE49-F238E27FC236}">
                <a16:creationId xmlns:a16="http://schemas.microsoft.com/office/drawing/2014/main" id="{DED41D58-9D72-47B6-B6C3-77D52D9E1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05100"/>
            <a:ext cx="6156325" cy="18669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JRA accounts for what % of pediatric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40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Why is the name ‘JRA’ a misnomer?</a:t>
            </a:r>
            <a:endParaRPr lang="en-US" altLang="en-US" sz="1600" i="1" dirty="0">
              <a:solidFill>
                <a:srgbClr val="99FF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99FF99"/>
                </a:solidFill>
              </a:rPr>
              <a:t>Most patients are RF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99FF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99FF99"/>
                </a:solidFill>
              </a:rPr>
              <a:t>By what less popular but more accurate name is JRA also known?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99FF99"/>
                </a:solidFill>
              </a:rPr>
              <a:t>Juvenile </a:t>
            </a:r>
            <a:r>
              <a:rPr lang="en-US" altLang="en-US" sz="1600" b="1" i="1" dirty="0">
                <a:solidFill>
                  <a:srgbClr val="99FF99"/>
                </a:solidFill>
              </a:rPr>
              <a:t>idiopathic</a:t>
            </a:r>
            <a:r>
              <a:rPr lang="en-US" altLang="en-US" sz="1600" b="1" dirty="0">
                <a:solidFill>
                  <a:srgbClr val="99FF99"/>
                </a:solidFill>
              </a:rPr>
              <a:t> arthritis (JIA)</a:t>
            </a:r>
          </a:p>
        </p:txBody>
      </p:sp>
      <p:sp>
        <p:nvSpPr>
          <p:cNvPr id="69642" name="Slide Number Placeholder 1">
            <a:extLst>
              <a:ext uri="{FF2B5EF4-FFF2-40B4-BE49-F238E27FC236}">
                <a16:creationId xmlns:a16="http://schemas.microsoft.com/office/drawing/2014/main" id="{FB7AAB3E-8529-419C-A235-56C44C015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18C591-B338-48F5-9653-C2F29F68D07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en-US" altLang="en-US" sz="10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C3FAB522-6441-4473-A9ED-734706571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48200"/>
            <a:ext cx="6096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07F65DB-96C2-49C9-B4A3-9BB90CD2E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2D670979-A00A-45A7-9892-F8C23AFC1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C2371395-0C8C-43ED-BC61-4800D2F9F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4B1E7523-7CAD-465B-A41E-844512D95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D21C8104-966A-4141-A5AE-7306256A6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Steroid-induced complication rates are higher in children…and include: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Band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keratopathy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#1 etiology for pediatric uveitis:           </a:t>
            </a:r>
            <a:r>
              <a:rPr lang="en-US" b="1" i="1" dirty="0">
                <a:solidFill>
                  <a:srgbClr val="0000FF"/>
                </a:solidFill>
              </a:rPr>
              <a:t>Juvenile rheumatoid arthritis</a:t>
            </a:r>
            <a:r>
              <a:rPr lang="en-US" b="1" dirty="0">
                <a:solidFill>
                  <a:srgbClr val="0000FF"/>
                </a:solidFill>
              </a:rPr>
              <a:t> (JRA)</a:t>
            </a: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id="{6905AA34-CA4A-4D15-BBEE-BF95738E9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70665" name="Text Box 9">
            <a:extLst>
              <a:ext uri="{FF2B5EF4-FFF2-40B4-BE49-F238E27FC236}">
                <a16:creationId xmlns:a16="http://schemas.microsoft.com/office/drawing/2014/main" id="{A7F88744-73DF-4BDD-9918-C26CA42CF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05100"/>
            <a:ext cx="6156325" cy="18669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JRA accounts for what % of pediatric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40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Why is the name ‘JRA’ a misnomer?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Most patients are RF negative</a:t>
            </a:r>
            <a:endParaRPr lang="en-US" altLang="en-US" sz="1600" dirty="0">
              <a:solidFill>
                <a:srgbClr val="99FF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99FF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99FF99"/>
                </a:solidFill>
              </a:rPr>
              <a:t>By what less popular but more accurate name is JRA also known?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99FF99"/>
                </a:solidFill>
              </a:rPr>
              <a:t>Juvenile </a:t>
            </a:r>
            <a:r>
              <a:rPr lang="en-US" altLang="en-US" sz="1600" b="1" i="1" dirty="0">
                <a:solidFill>
                  <a:srgbClr val="99FF99"/>
                </a:solidFill>
              </a:rPr>
              <a:t>idiopathic</a:t>
            </a:r>
            <a:r>
              <a:rPr lang="en-US" altLang="en-US" sz="1600" b="1" dirty="0">
                <a:solidFill>
                  <a:srgbClr val="99FF99"/>
                </a:solidFill>
              </a:rPr>
              <a:t> arthritis (JIA)</a:t>
            </a:r>
          </a:p>
        </p:txBody>
      </p:sp>
      <p:sp>
        <p:nvSpPr>
          <p:cNvPr id="70666" name="Slide Number Placeholder 1">
            <a:extLst>
              <a:ext uri="{FF2B5EF4-FFF2-40B4-BE49-F238E27FC236}">
                <a16:creationId xmlns:a16="http://schemas.microsoft.com/office/drawing/2014/main" id="{B1A63561-5181-4FB2-957B-E9224B6F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F53C01-B917-4516-AC80-4746E282CE3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66</a:t>
            </a:fld>
            <a:endParaRPr lang="en-US" altLang="en-US" sz="10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F4E83647-5CEB-4C91-BC33-FC0A8B8C3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48200"/>
            <a:ext cx="6096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2E6AADCB-9E78-400E-85B0-D1A134DC4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A654C897-9958-4FC7-9B2F-0BB179C26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32485687-D5A8-42DF-AAB1-7B1E5B066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FC22C1C4-4726-4729-889D-256F88A23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5E849E57-9678-4E1B-B650-0EFF5A97F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Steroid-induced complication rates are higher in children…and include: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Band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keratopathy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#1 etiology for pediatric uveitis:           </a:t>
            </a:r>
            <a:r>
              <a:rPr lang="en-US" b="1" i="1" dirty="0">
                <a:solidFill>
                  <a:srgbClr val="0000FF"/>
                </a:solidFill>
              </a:rPr>
              <a:t>Juvenile rheumatoid arthritis</a:t>
            </a:r>
            <a:r>
              <a:rPr lang="en-US" b="1" dirty="0">
                <a:solidFill>
                  <a:srgbClr val="0000FF"/>
                </a:solidFill>
              </a:rPr>
              <a:t> (JRA)</a:t>
            </a: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3B69AE33-A156-4462-B1FF-AC63A3991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71689" name="Text Box 9">
            <a:extLst>
              <a:ext uri="{FF2B5EF4-FFF2-40B4-BE49-F238E27FC236}">
                <a16:creationId xmlns:a16="http://schemas.microsoft.com/office/drawing/2014/main" id="{FB6F647B-E048-49E4-89A2-895BE03EB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05100"/>
            <a:ext cx="6156325" cy="18669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JRA accounts for what % of pediatric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40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Why is the name ‘JRA’ a misnomer?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Most patients are RF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By what less popular but more accurate name is JRA also known?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99FF99"/>
                </a:solidFill>
              </a:rPr>
              <a:t>Juvenile </a:t>
            </a:r>
            <a:r>
              <a:rPr lang="en-US" altLang="en-US" sz="1600" b="1" i="1" dirty="0">
                <a:solidFill>
                  <a:srgbClr val="99FF99"/>
                </a:solidFill>
              </a:rPr>
              <a:t>idiopathic</a:t>
            </a:r>
            <a:r>
              <a:rPr lang="en-US" altLang="en-US" sz="1600" b="1" dirty="0">
                <a:solidFill>
                  <a:srgbClr val="99FF99"/>
                </a:solidFill>
              </a:rPr>
              <a:t> arthritis (JIA)</a:t>
            </a:r>
          </a:p>
        </p:txBody>
      </p:sp>
      <p:sp>
        <p:nvSpPr>
          <p:cNvPr id="71690" name="Slide Number Placeholder 1">
            <a:extLst>
              <a:ext uri="{FF2B5EF4-FFF2-40B4-BE49-F238E27FC236}">
                <a16:creationId xmlns:a16="http://schemas.microsoft.com/office/drawing/2014/main" id="{6ED57DF7-0A81-4C6C-9614-B7169694E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5C110E-5E37-4E32-AE06-15C49AF7798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67</a:t>
            </a:fld>
            <a:endParaRPr lang="en-US" altLang="en-US" sz="100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90DE14F6-6111-453F-90A9-6FF402E7F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48200"/>
            <a:ext cx="6096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1A250931-F174-450B-822A-22FEA3C80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7900A495-4605-48D6-A669-41180270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87473A97-DE1C-4E8B-BFF1-A83094D9E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67E8A38C-E207-4BE6-8A6C-5E4F61D02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A1C436E2-5C9E-44D2-893E-F294A5918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Steroid-induced complication rates are higher in children…and include: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Glaucoma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Cataract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Band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keratopathy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#1 etiology for pediatric uveitis:           </a:t>
            </a:r>
            <a:r>
              <a:rPr lang="en-US" b="1" i="1" dirty="0">
                <a:solidFill>
                  <a:srgbClr val="0000FF"/>
                </a:solidFill>
              </a:rPr>
              <a:t>Juvenile idiopathic arthritis</a:t>
            </a:r>
            <a:r>
              <a:rPr lang="en-US" b="1" dirty="0">
                <a:solidFill>
                  <a:srgbClr val="0000FF"/>
                </a:solidFill>
              </a:rPr>
              <a:t> (JRA)</a:t>
            </a:r>
          </a:p>
        </p:txBody>
      </p:sp>
      <p:sp>
        <p:nvSpPr>
          <p:cNvPr id="72712" name="Text Box 8">
            <a:extLst>
              <a:ext uri="{FF2B5EF4-FFF2-40B4-BE49-F238E27FC236}">
                <a16:creationId xmlns:a16="http://schemas.microsoft.com/office/drawing/2014/main" id="{A0BA1BFF-EA2B-469E-8F97-33AA2F7BB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72713" name="Text Box 9">
            <a:extLst>
              <a:ext uri="{FF2B5EF4-FFF2-40B4-BE49-F238E27FC236}">
                <a16:creationId xmlns:a16="http://schemas.microsoft.com/office/drawing/2014/main" id="{C8C56EBF-5B0B-4FBC-B258-5538938EB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05100"/>
            <a:ext cx="6156325" cy="18669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JRA accounts for what % of pediatric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40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Why is the name ‘JRA’ a misnomer?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Most patients are RF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By what less popular but more accurate name is JRA also known?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Juvenile</a:t>
            </a:r>
            <a:r>
              <a:rPr lang="en-US" altLang="en-US" sz="1600" b="1" dirty="0">
                <a:solidFill>
                  <a:srgbClr val="0000FF"/>
                </a:solidFill>
              </a:rPr>
              <a:t> </a:t>
            </a:r>
            <a:r>
              <a:rPr lang="en-US" altLang="en-US" sz="1600" b="1" i="1" dirty="0">
                <a:solidFill>
                  <a:srgbClr val="0000FF"/>
                </a:solidFill>
              </a:rPr>
              <a:t>idiopathic</a:t>
            </a:r>
            <a:r>
              <a:rPr lang="en-US" altLang="en-US" sz="1600" b="1" dirty="0">
                <a:solidFill>
                  <a:srgbClr val="0000FF"/>
                </a:solidFill>
              </a:rPr>
              <a:t> </a:t>
            </a:r>
            <a:r>
              <a:rPr lang="en-US" altLang="en-US" sz="1600" dirty="0">
                <a:solidFill>
                  <a:srgbClr val="0000FF"/>
                </a:solidFill>
              </a:rPr>
              <a:t>arthritis</a:t>
            </a:r>
            <a:r>
              <a:rPr lang="en-US" altLang="en-US" sz="1600" b="1" dirty="0">
                <a:solidFill>
                  <a:srgbClr val="0000FF"/>
                </a:solidFill>
              </a:rPr>
              <a:t> (JIA)</a:t>
            </a:r>
          </a:p>
        </p:txBody>
      </p:sp>
      <p:sp>
        <p:nvSpPr>
          <p:cNvPr id="72714" name="Slide Number Placeholder 1">
            <a:extLst>
              <a:ext uri="{FF2B5EF4-FFF2-40B4-BE49-F238E27FC236}">
                <a16:creationId xmlns:a16="http://schemas.microsoft.com/office/drawing/2014/main" id="{A97FC34B-C467-48C8-B08A-D98BEB2D6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5DBE48-6B7B-468E-BF62-2273471E946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68</a:t>
            </a:fld>
            <a:endParaRPr lang="en-US" altLang="en-US" sz="100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">
            <a:extLst>
              <a:ext uri="{FF2B5EF4-FFF2-40B4-BE49-F238E27FC236}">
                <a16:creationId xmlns:a16="http://schemas.microsoft.com/office/drawing/2014/main" id="{0E08EBFF-B6AB-4C72-BCA5-1F6B9E529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48200"/>
            <a:ext cx="6096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45DFEC27-C93C-4CE5-81B4-CD6CC7DB5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4641DA61-FAFE-4E82-A400-139371286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3733" name="Rectangle 4">
            <a:extLst>
              <a:ext uri="{FF2B5EF4-FFF2-40B4-BE49-F238E27FC236}">
                <a16:creationId xmlns:a16="http://schemas.microsoft.com/office/drawing/2014/main" id="{18DAF6E2-E8BF-410B-A8F3-8B42135A5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3734" name="Rectangle 5">
            <a:extLst>
              <a:ext uri="{FF2B5EF4-FFF2-40B4-BE49-F238E27FC236}">
                <a16:creationId xmlns:a16="http://schemas.microsoft.com/office/drawing/2014/main" id="{9898133B-196F-4D8C-8E10-F1E883AE5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/>
          </a:p>
        </p:txBody>
      </p:sp>
      <p:sp>
        <p:nvSpPr>
          <p:cNvPr id="73735" name="Rectangle 6">
            <a:extLst>
              <a:ext uri="{FF2B5EF4-FFF2-40B4-BE49-F238E27FC236}">
                <a16:creationId xmlns:a16="http://schemas.microsoft.com/office/drawing/2014/main" id="{1E441DEA-DBF5-41AC-8D38-950E7FA09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/>
            <a:r>
              <a:rPr lang="en-US" altLang="en-US"/>
              <a:t>Steroid-induced complication rates are </a:t>
            </a:r>
            <a:r>
              <a:rPr lang="en-US" altLang="en-US">
                <a:solidFill>
                  <a:srgbClr val="0000FF"/>
                </a:solidFill>
              </a:rPr>
              <a:t>higher </a:t>
            </a:r>
            <a:r>
              <a:rPr lang="en-US" altLang="en-US"/>
              <a:t>in children…and include: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Cataract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Band keratopathy</a:t>
            </a:r>
          </a:p>
          <a:p>
            <a:pPr eaLnBrk="1" hangingPunct="1"/>
            <a:r>
              <a:rPr lang="en-US" altLang="en-US"/>
              <a:t>#1 etiology for pediatric uveitis:           </a:t>
            </a:r>
            <a:r>
              <a:rPr lang="en-US" altLang="en-US" i="1">
                <a:solidFill>
                  <a:srgbClr val="0000FF"/>
                </a:solidFill>
              </a:rPr>
              <a:t>Juvenile idiopathic</a:t>
            </a:r>
            <a:r>
              <a:rPr lang="en-US" altLang="en-US" b="1" i="1">
                <a:solidFill>
                  <a:srgbClr val="0000FF"/>
                </a:solidFill>
              </a:rPr>
              <a:t> </a:t>
            </a:r>
            <a:r>
              <a:rPr lang="en-US" altLang="en-US" i="1">
                <a:solidFill>
                  <a:srgbClr val="0000FF"/>
                </a:solidFill>
              </a:rPr>
              <a:t>arthritis</a:t>
            </a:r>
            <a:r>
              <a:rPr lang="en-US" altLang="en-US">
                <a:solidFill>
                  <a:srgbClr val="0000FF"/>
                </a:solidFill>
              </a:rPr>
              <a:t> (JIA)</a:t>
            </a:r>
          </a:p>
          <a:p>
            <a:pPr eaLnBrk="1" hangingPunct="1"/>
            <a:r>
              <a:rPr lang="en-US" altLang="en-US"/>
              <a:t>#1 infectious cause: </a:t>
            </a:r>
            <a:r>
              <a:rPr lang="en-US" altLang="en-US">
                <a:solidFill>
                  <a:srgbClr val="3333FF"/>
                </a:solidFill>
              </a:rPr>
              <a:t>Toxoplasmosis</a:t>
            </a:r>
          </a:p>
        </p:txBody>
      </p:sp>
      <p:sp>
        <p:nvSpPr>
          <p:cNvPr id="73736" name="Rectangle 7">
            <a:extLst>
              <a:ext uri="{FF2B5EF4-FFF2-40B4-BE49-F238E27FC236}">
                <a16:creationId xmlns:a16="http://schemas.microsoft.com/office/drawing/2014/main" id="{52418DC1-6DE8-428B-8B51-E7D1B08C1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2667000" cy="533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3737" name="Text Box 8">
            <a:extLst>
              <a:ext uri="{FF2B5EF4-FFF2-40B4-BE49-F238E27FC236}">
                <a16:creationId xmlns:a16="http://schemas.microsoft.com/office/drawing/2014/main" id="{36106DF7-A635-4963-932C-9EA589E3C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73738" name="Slide Number Placeholder 1">
            <a:extLst>
              <a:ext uri="{FF2B5EF4-FFF2-40B4-BE49-F238E27FC236}">
                <a16:creationId xmlns:a16="http://schemas.microsoft.com/office/drawing/2014/main" id="{7C9BE1C8-24A8-419C-AC81-0E06449FA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60C5AE-21EA-4D7C-B921-E1E28B41B56B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69</a:t>
            </a:fld>
            <a:endParaRPr lang="en-US" altLang="en-US"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D5AE65F-260C-49B3-B21B-D59B644CE3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D1BA720-29BD-4399-A509-DC073E465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B93E8984-4851-4651-BF5C-0FA72E017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4529030C-01D0-44FB-8725-FA27FB904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57017CE9-91C3-4DA9-BDCE-8402D780B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ED3E52F7-B956-4CA0-87CA-C59C9C5D7D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6B816EE7-67C0-4910-80A3-13B21F77E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AC2106A9-9008-4A22-B240-BE2461209D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5D0321BF-D460-4A98-8FDA-4584F82B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079B32B2-CE88-4ABF-94C4-3956385D0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85F447F0-89F1-4DA2-BCB2-348A813F6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2043E630-4264-492C-8A3B-3F8A88BAE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5F3DE288-9BD5-4A91-8313-D20BE88CB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0B6B38A1-2A75-4C67-9FFF-D0754F24C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>
            <a:extLst>
              <a:ext uri="{FF2B5EF4-FFF2-40B4-BE49-F238E27FC236}">
                <a16:creationId xmlns:a16="http://schemas.microsoft.com/office/drawing/2014/main" id="{C04BC151-1132-4560-8589-D61C1F1620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Slide Number Placeholder 1">
            <a:extLst>
              <a:ext uri="{FF2B5EF4-FFF2-40B4-BE49-F238E27FC236}">
                <a16:creationId xmlns:a16="http://schemas.microsoft.com/office/drawing/2014/main" id="{E28C873C-5D4B-45A5-8243-A0DB0E16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6399B0-D5CA-43CD-9792-957568D97F2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ADF9A7-FD6C-4742-A016-D18FA3C0C5BD}"/>
              </a:ext>
            </a:extLst>
          </p:cNvPr>
          <p:cNvSpPr txBox="1"/>
          <p:nvPr/>
        </p:nvSpPr>
        <p:spPr>
          <a:xfrm>
            <a:off x="1196975" y="3028950"/>
            <a:ext cx="6423025" cy="13239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Which gender is more likely to present with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intermediate uveitis 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(IU)?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Males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Which ethnic group?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Caucasians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24E4892B-3628-4718-8588-CC82D4F8E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670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8DBD758C-AB42-4A31-908F-4FDDBC3AA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5B6FA667-3C6D-494A-9D60-3ECE3A056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74757" name="Rectangle 2">
            <a:extLst>
              <a:ext uri="{FF2B5EF4-FFF2-40B4-BE49-F238E27FC236}">
                <a16:creationId xmlns:a16="http://schemas.microsoft.com/office/drawing/2014/main" id="{01434EE6-8C41-4EA8-BD9C-AABAE99C0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752600"/>
            <a:ext cx="1143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74758" name="Rectangle 4">
            <a:extLst>
              <a:ext uri="{FF2B5EF4-FFF2-40B4-BE49-F238E27FC236}">
                <a16:creationId xmlns:a16="http://schemas.microsoft.com/office/drawing/2014/main" id="{F3E7463B-C14C-4937-BE09-302B52F83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2667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4759" name="Rectangle 5">
            <a:extLst>
              <a:ext uri="{FF2B5EF4-FFF2-40B4-BE49-F238E27FC236}">
                <a16:creationId xmlns:a16="http://schemas.microsoft.com/office/drawing/2014/main" id="{2E7F24E6-ECC0-40FA-9488-24524F84E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48200"/>
            <a:ext cx="60960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4760" name="Rectangle 6">
            <a:extLst>
              <a:ext uri="{FF2B5EF4-FFF2-40B4-BE49-F238E27FC236}">
                <a16:creationId xmlns:a16="http://schemas.microsoft.com/office/drawing/2014/main" id="{74A40A7A-4DE3-44B9-A880-B9AD93378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4759325"/>
          </a:xfrm>
        </p:spPr>
        <p:txBody>
          <a:bodyPr/>
          <a:lstStyle/>
          <a:p>
            <a:pPr eaLnBrk="1" hangingPunct="1"/>
            <a:r>
              <a:rPr lang="en-US" altLang="en-US"/>
              <a:t>Steroid-induced complication rates are </a:t>
            </a:r>
            <a:r>
              <a:rPr lang="en-US" altLang="en-US">
                <a:solidFill>
                  <a:srgbClr val="0000FF"/>
                </a:solidFill>
              </a:rPr>
              <a:t>higher </a:t>
            </a:r>
            <a:r>
              <a:rPr lang="en-US" altLang="en-US"/>
              <a:t>in children…and include: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Cataract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Band keratopathy</a:t>
            </a:r>
          </a:p>
          <a:p>
            <a:pPr eaLnBrk="1" hangingPunct="1"/>
            <a:r>
              <a:rPr lang="en-US" altLang="en-US"/>
              <a:t>#1 etiology for pediatric uveitis:           </a:t>
            </a:r>
            <a:r>
              <a:rPr lang="en-US" altLang="en-US" i="1">
                <a:solidFill>
                  <a:srgbClr val="0000FF"/>
                </a:solidFill>
              </a:rPr>
              <a:t>Juvenile idiopathic</a:t>
            </a:r>
            <a:r>
              <a:rPr lang="en-US" altLang="en-US" b="1" i="1">
                <a:solidFill>
                  <a:srgbClr val="0000FF"/>
                </a:solidFill>
              </a:rPr>
              <a:t> </a:t>
            </a:r>
            <a:r>
              <a:rPr lang="en-US" altLang="en-US" i="1">
                <a:solidFill>
                  <a:srgbClr val="0000FF"/>
                </a:solidFill>
              </a:rPr>
              <a:t>arthritis</a:t>
            </a:r>
            <a:r>
              <a:rPr lang="en-US" altLang="en-US">
                <a:solidFill>
                  <a:srgbClr val="0000FF"/>
                </a:solidFill>
              </a:rPr>
              <a:t> (JIA)</a:t>
            </a:r>
          </a:p>
          <a:p>
            <a:pPr eaLnBrk="1" hangingPunct="1"/>
            <a:r>
              <a:rPr lang="en-US" altLang="en-US"/>
              <a:t>#1 infectious cause: </a:t>
            </a:r>
            <a:r>
              <a:rPr lang="en-US" altLang="en-US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74761" name="Text Box 7">
            <a:extLst>
              <a:ext uri="{FF2B5EF4-FFF2-40B4-BE49-F238E27FC236}">
                <a16:creationId xmlns:a16="http://schemas.microsoft.com/office/drawing/2014/main" id="{540A4460-C8F1-4F79-81EF-AF92F1B7C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22313"/>
            <a:ext cx="2724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More on Pediatric Uveitis</a:t>
            </a:r>
          </a:p>
        </p:txBody>
      </p:sp>
      <p:sp>
        <p:nvSpPr>
          <p:cNvPr id="74762" name="Slide Number Placeholder 1">
            <a:extLst>
              <a:ext uri="{FF2B5EF4-FFF2-40B4-BE49-F238E27FC236}">
                <a16:creationId xmlns:a16="http://schemas.microsoft.com/office/drawing/2014/main" id="{772686FE-241C-40CD-86D8-D23C50B72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F80579-6642-4015-9D6E-D48ECB26D7B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70</a:t>
            </a:fld>
            <a:endParaRPr lang="en-US" altLang="en-US" sz="100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34FDA0CE-AE7C-4584-B49D-493939F54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398AC70C-FBD2-4DDD-9BC2-A5DFCA4CF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DF0AEA19-D41E-42EE-8D83-EF87B97C1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24200"/>
            <a:ext cx="1828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9BE4A784-34C3-4478-8FDE-D177B1262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67000"/>
            <a:ext cx="1828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5782" name="Slide Number Placeholder 1">
            <a:extLst>
              <a:ext uri="{FF2B5EF4-FFF2-40B4-BE49-F238E27FC236}">
                <a16:creationId xmlns:a16="http://schemas.microsoft.com/office/drawing/2014/main" id="{231A8DAB-0511-4664-BF60-75223973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AFB14C-5767-4772-AF0F-5254A8CC7EE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71</a:t>
            </a:fld>
            <a:endParaRPr lang="en-US" altLang="en-US" sz="100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>
            <a:extLst>
              <a:ext uri="{FF2B5EF4-FFF2-40B4-BE49-F238E27FC236}">
                <a16:creationId xmlns:a16="http://schemas.microsoft.com/office/drawing/2014/main" id="{38D5BC02-9AEE-47CF-8147-2364EA16A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6803" name="Rectangle 4">
            <a:extLst>
              <a:ext uri="{FF2B5EF4-FFF2-40B4-BE49-F238E27FC236}">
                <a16:creationId xmlns:a16="http://schemas.microsoft.com/office/drawing/2014/main" id="{480B65AD-9DD5-4447-B85A-4D38EDE75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24200"/>
            <a:ext cx="1828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6804" name="Rectangle 5">
            <a:extLst>
              <a:ext uri="{FF2B5EF4-FFF2-40B4-BE49-F238E27FC236}">
                <a16:creationId xmlns:a16="http://schemas.microsoft.com/office/drawing/2014/main" id="{C0DA2427-B29B-4DBE-83B1-A6ED3314D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67000"/>
            <a:ext cx="1828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6805" name="Rectangle 2">
            <a:extLst>
              <a:ext uri="{FF2B5EF4-FFF2-40B4-BE49-F238E27FC236}">
                <a16:creationId xmlns:a16="http://schemas.microsoft.com/office/drawing/2014/main" id="{2057E0BB-12C3-4E00-A7BB-E49DF3E16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76806" name="Slide Number Placeholder 1">
            <a:extLst>
              <a:ext uri="{FF2B5EF4-FFF2-40B4-BE49-F238E27FC236}">
                <a16:creationId xmlns:a16="http://schemas.microsoft.com/office/drawing/2014/main" id="{2E234EEF-C440-474A-85D0-846894D89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6ADF46-401D-475E-B9E3-746F2C3EC28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72</a:t>
            </a:fld>
            <a:endParaRPr lang="en-US" altLang="en-US" sz="100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2CD5042E-03F2-4975-BB3C-AE884A819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EFDD7A7-F421-44AC-B2A0-2492BF93C2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3B27C3F8-7977-4C06-8395-475E26DC4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976938" cy="2298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is the classic presenting symptom of JIA uveitis?</a:t>
            </a:r>
            <a:endParaRPr lang="en-US" altLang="en-US" sz="1600" i="1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chemeClr val="accent5">
                    <a:lumMod val="75000"/>
                  </a:schemeClr>
                </a:solidFill>
              </a:rPr>
              <a:t>There is none</a:t>
            </a: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, because JIA uveitis is typically </a:t>
            </a:r>
            <a:r>
              <a:rPr lang="en-US" altLang="en-US" sz="1600" b="1" dirty="0">
                <a:solidFill>
                  <a:schemeClr val="accent5">
                    <a:lumMod val="75000"/>
                  </a:schemeClr>
                </a:solidFill>
              </a:rPr>
              <a:t>asymptomatic</a:t>
            </a: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It is not uncommon to find a hypopyon in a white quiet eye.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accent5">
                    <a:lumMod val="75000"/>
                  </a:schemeClr>
                </a:solidFill>
              </a:rPr>
              <a:t>What are the classic </a:t>
            </a:r>
            <a:r>
              <a:rPr lang="en-US" altLang="en-US" sz="1600" b="1" dirty="0">
                <a:solidFill>
                  <a:schemeClr val="accent5">
                    <a:lumMod val="75000"/>
                  </a:schemeClr>
                </a:solidFill>
              </a:rPr>
              <a:t>signs</a:t>
            </a:r>
            <a:r>
              <a:rPr lang="en-US" altLang="en-US" sz="1600" i="1" dirty="0">
                <a:solidFill>
                  <a:schemeClr val="accent5">
                    <a:lumMod val="75000"/>
                  </a:schemeClr>
                </a:solidFill>
              </a:rPr>
              <a:t>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--Posterior synechiae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--Cataracts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--Hypotony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--Band keratopathy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--Glaucoma</a:t>
            </a:r>
          </a:p>
        </p:txBody>
      </p:sp>
      <p:sp>
        <p:nvSpPr>
          <p:cNvPr id="77829" name="Slide Number Placeholder 1">
            <a:extLst>
              <a:ext uri="{FF2B5EF4-FFF2-40B4-BE49-F238E27FC236}">
                <a16:creationId xmlns:a16="http://schemas.microsoft.com/office/drawing/2014/main" id="{08FC3219-3776-45D1-8B29-733757A34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63BC3E-C410-4B2A-AE0F-80C89759780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73</a:t>
            </a:fld>
            <a:endParaRPr lang="en-US" altLang="en-US" sz="100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B18DC082-AC5D-4895-95D0-81E84487C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34CEDD09-F52B-4103-9485-A59DC91D0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08630284-1B86-4063-A88B-958CAC0BC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976938" cy="2298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is the classic presenting symptom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</a:rPr>
              <a:t>There is none</a:t>
            </a:r>
            <a:r>
              <a:rPr lang="en-US" altLang="en-US" sz="1600" dirty="0">
                <a:solidFill>
                  <a:srgbClr val="0000FF"/>
                </a:solidFill>
              </a:rPr>
              <a:t>, because JIA uveitis is typically </a:t>
            </a:r>
            <a:r>
              <a:rPr lang="en-US" altLang="en-US" sz="1600" b="1" dirty="0">
                <a:solidFill>
                  <a:srgbClr val="0000FF"/>
                </a:solidFill>
              </a:rPr>
              <a:t>asymptomatic</a:t>
            </a:r>
            <a:r>
              <a:rPr lang="en-US" altLang="en-US" sz="1600" dirty="0">
                <a:solidFill>
                  <a:srgbClr val="0000FF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It is not uncommon to find a hypopyon in a white quiet eye.</a:t>
            </a:r>
            <a:endParaRPr lang="en-US" altLang="en-US" sz="16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accent5">
                    <a:lumMod val="75000"/>
                  </a:schemeClr>
                </a:solidFill>
              </a:rPr>
              <a:t>What are the classic </a:t>
            </a:r>
            <a:r>
              <a:rPr lang="en-US" altLang="en-US" sz="1600" b="1" dirty="0">
                <a:solidFill>
                  <a:schemeClr val="accent5">
                    <a:lumMod val="75000"/>
                  </a:schemeClr>
                </a:solidFill>
              </a:rPr>
              <a:t>signs</a:t>
            </a:r>
            <a:r>
              <a:rPr lang="en-US" altLang="en-US" sz="1600" i="1" dirty="0">
                <a:solidFill>
                  <a:schemeClr val="accent5">
                    <a:lumMod val="75000"/>
                  </a:schemeClr>
                </a:solidFill>
              </a:rPr>
              <a:t>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--Posterior synechiae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--Cataracts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--Hypotony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--Band keratopathy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--Glaucoma</a:t>
            </a:r>
          </a:p>
        </p:txBody>
      </p:sp>
      <p:sp>
        <p:nvSpPr>
          <p:cNvPr id="78853" name="Slide Number Placeholder 1">
            <a:extLst>
              <a:ext uri="{FF2B5EF4-FFF2-40B4-BE49-F238E27FC236}">
                <a16:creationId xmlns:a16="http://schemas.microsoft.com/office/drawing/2014/main" id="{3D50E382-5962-4E1D-96F8-039364A7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01532F-2E45-43D1-9F72-3AECE075924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74</a:t>
            </a:fld>
            <a:endParaRPr lang="en-US" altLang="en-US" sz="100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B706ABF0-8DE3-41E5-9D02-D967DF3C8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C8D54CE-3303-495E-BF9D-519F65F73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D8880C7B-4C81-4AB2-AF40-4B32042FB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976938" cy="2298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is the classic presenting symptom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</a:rPr>
              <a:t>There is none</a:t>
            </a:r>
            <a:r>
              <a:rPr lang="en-US" altLang="en-US" sz="1600" dirty="0">
                <a:solidFill>
                  <a:srgbClr val="0000FF"/>
                </a:solidFill>
              </a:rPr>
              <a:t>, because JIA uveitis is typically </a:t>
            </a:r>
            <a:r>
              <a:rPr lang="en-US" altLang="en-US" sz="1600" b="1" dirty="0">
                <a:solidFill>
                  <a:srgbClr val="0000FF"/>
                </a:solidFill>
              </a:rPr>
              <a:t>asymptomatic</a:t>
            </a:r>
            <a:r>
              <a:rPr lang="en-US" altLang="en-US" sz="1600" dirty="0">
                <a:solidFill>
                  <a:srgbClr val="0000FF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It is not uncommon to find a hypopyon in a white quiet eye.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are the classic </a:t>
            </a:r>
            <a:r>
              <a:rPr lang="en-US" altLang="en-US" sz="1600" b="1" dirty="0">
                <a:solidFill>
                  <a:srgbClr val="0000FF"/>
                </a:solidFill>
              </a:rPr>
              <a:t>signs</a:t>
            </a:r>
            <a:r>
              <a:rPr lang="en-US" altLang="en-US" sz="1600" i="1" dirty="0">
                <a:solidFill>
                  <a:srgbClr val="0000FF"/>
                </a:solidFill>
              </a:rPr>
              <a:t>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dirty="0"/>
          </a:p>
        </p:txBody>
      </p:sp>
      <p:sp>
        <p:nvSpPr>
          <p:cNvPr id="79877" name="Slide Number Placeholder 1">
            <a:extLst>
              <a:ext uri="{FF2B5EF4-FFF2-40B4-BE49-F238E27FC236}">
                <a16:creationId xmlns:a16="http://schemas.microsoft.com/office/drawing/2014/main" id="{F336B3DD-5032-4DDA-B604-8B1AEAEA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2C8F32-2A95-4ED3-AA0F-178434D5B96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75</a:t>
            </a:fld>
            <a:endParaRPr lang="en-US" altLang="en-US" sz="100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49746C87-B960-4254-84CC-F21576063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DEBC7936-FC45-499B-8FC3-AF8705755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98556AB9-4878-452B-9A90-D35752421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976938" cy="2298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What is the classic presenting symptom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</a:rPr>
              <a:t>There is none</a:t>
            </a:r>
            <a:r>
              <a:rPr lang="en-US" altLang="en-US" sz="1600">
                <a:solidFill>
                  <a:srgbClr val="0000FF"/>
                </a:solidFill>
              </a:rPr>
              <a:t>, because JIA uveitis is typically </a:t>
            </a:r>
            <a:r>
              <a:rPr lang="en-US" altLang="en-US" sz="1600" b="1">
                <a:solidFill>
                  <a:srgbClr val="0000FF"/>
                </a:solidFill>
              </a:rPr>
              <a:t>asymptomatic</a:t>
            </a:r>
            <a:r>
              <a:rPr lang="en-US" altLang="en-US" sz="1600">
                <a:solidFill>
                  <a:srgbClr val="0000FF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It is not uncommon to find a hypopyon in a white quiet eye.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What are the classic </a:t>
            </a:r>
            <a:r>
              <a:rPr lang="en-US" altLang="en-US" sz="1600" b="1">
                <a:solidFill>
                  <a:srgbClr val="0000FF"/>
                </a:solidFill>
              </a:rPr>
              <a:t>signs</a:t>
            </a:r>
            <a:r>
              <a:rPr lang="en-US" altLang="en-US" sz="1600" i="1">
                <a:solidFill>
                  <a:srgbClr val="0000FF"/>
                </a:solidFill>
              </a:rPr>
              <a:t>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--Posterior synechiae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--Cataracts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--Hypotony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--Band keratopathy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--Glaucoma</a:t>
            </a:r>
          </a:p>
        </p:txBody>
      </p:sp>
      <p:sp>
        <p:nvSpPr>
          <p:cNvPr id="80901" name="Slide Number Placeholder 1">
            <a:extLst>
              <a:ext uri="{FF2B5EF4-FFF2-40B4-BE49-F238E27FC236}">
                <a16:creationId xmlns:a16="http://schemas.microsoft.com/office/drawing/2014/main" id="{51DD5BE7-8E54-4B26-AA40-ADC54E2E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4F7C03-2E6E-4EED-B044-24059D6D35F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76</a:t>
            </a:fld>
            <a:endParaRPr lang="en-US" altLang="en-US" sz="100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1D7781D6-9D0C-4ACE-9832-934D174AB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C0D8B71-E509-44B0-B825-DCE505D068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D7C2ADAB-CBC6-4105-AE7E-87BBF246F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976938" cy="2298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What is the classic presenting symptom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There is none</a:t>
            </a: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, because JIA uveitis is typically </a:t>
            </a: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asymptomatic</a:t>
            </a: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It is not uncommon to find a hypopyon in a white quiet eye.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What are the classic </a:t>
            </a: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signs</a:t>
            </a: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--Posterior synechiae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--Cataracts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--Hypotony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--Band keratopathy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--Glaucoma</a:t>
            </a:r>
          </a:p>
        </p:txBody>
      </p:sp>
      <p:sp>
        <p:nvSpPr>
          <p:cNvPr id="81925" name="Slide Number Placeholder 1">
            <a:extLst>
              <a:ext uri="{FF2B5EF4-FFF2-40B4-BE49-F238E27FC236}">
                <a16:creationId xmlns:a16="http://schemas.microsoft.com/office/drawing/2014/main" id="{933D283B-F012-40DD-B62C-E0D78EE59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063102-0374-477C-9523-49EAABB0D7F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77</a:t>
            </a:fld>
            <a:endParaRPr lang="en-US" altLang="en-US" sz="1000"/>
          </a:p>
        </p:txBody>
      </p:sp>
      <p:sp>
        <p:nvSpPr>
          <p:cNvPr id="81926" name="TextBox 1">
            <a:extLst>
              <a:ext uri="{FF2B5EF4-FFF2-40B4-BE49-F238E27FC236}">
                <a16:creationId xmlns:a16="http://schemas.microsoft.com/office/drawing/2014/main" id="{BEA40119-24D9-452C-84F3-8B2694714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334000"/>
            <a:ext cx="3886200" cy="738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Does JIA uveitis typically precede, or follow the arthritic component of the condition?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00"/>
                </a:solidFill>
              </a:rPr>
              <a:t>Uveitis follows arthritis in </a:t>
            </a:r>
            <a:r>
              <a:rPr lang="en-US" altLang="en-US" sz="1400" b="1">
                <a:solidFill>
                  <a:srgbClr val="FFFF00"/>
                </a:solidFill>
              </a:rPr>
              <a:t>90%</a:t>
            </a:r>
            <a:r>
              <a:rPr lang="en-US" altLang="en-US" sz="1400">
                <a:solidFill>
                  <a:srgbClr val="FFFF00"/>
                </a:solidFill>
              </a:rPr>
              <a:t> of cases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D1A75814-C7E4-45AE-A240-2301E1595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EA7E8963-44A9-471B-9C4D-15717A6D0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BEA74B9B-17CF-4A8C-B63F-454E09796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976938" cy="2298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What is the classic presenting symptom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There is none</a:t>
            </a: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, because JIA uveitis is typically </a:t>
            </a: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asymptomatic</a:t>
            </a: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It is not uncommon to find a hypopyon in a white quiet eye.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What are the classic </a:t>
            </a: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signs</a:t>
            </a: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--Posterior synechiae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--Cataracts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--Hypotony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--Band keratopathy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--Glaucoma</a:t>
            </a:r>
          </a:p>
        </p:txBody>
      </p:sp>
      <p:sp>
        <p:nvSpPr>
          <p:cNvPr id="82949" name="Slide Number Placeholder 1">
            <a:extLst>
              <a:ext uri="{FF2B5EF4-FFF2-40B4-BE49-F238E27FC236}">
                <a16:creationId xmlns:a16="http://schemas.microsoft.com/office/drawing/2014/main" id="{96DDB99A-309F-4676-B7F9-29F3BA013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7CD0BB-7AC6-464A-9015-F247D5A405B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78</a:t>
            </a:fld>
            <a:endParaRPr lang="en-US" altLang="en-US" sz="1000"/>
          </a:p>
        </p:txBody>
      </p:sp>
      <p:sp>
        <p:nvSpPr>
          <p:cNvPr id="82950" name="TextBox 1">
            <a:extLst>
              <a:ext uri="{FF2B5EF4-FFF2-40B4-BE49-F238E27FC236}">
                <a16:creationId xmlns:a16="http://schemas.microsoft.com/office/drawing/2014/main" id="{E3F00F2F-4E8C-4D9A-9D5E-E27D73CB7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334000"/>
            <a:ext cx="3886200" cy="738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Does JIA uveitis typically precede, or follow the arthritic component of the condition?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Uveitis follows arthritis in </a:t>
            </a:r>
            <a:r>
              <a:rPr lang="en-US" altLang="en-US" sz="1400" b="1">
                <a:solidFill>
                  <a:srgbClr val="0000FF"/>
                </a:solidFill>
              </a:rPr>
              <a:t>90%</a:t>
            </a:r>
            <a:r>
              <a:rPr lang="en-US" altLang="en-US" sz="1400">
                <a:solidFill>
                  <a:srgbClr val="0000FF"/>
                </a:solidFill>
              </a:rPr>
              <a:t> of cases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516946-E22D-4118-95AE-6CD3C4AA1E77}"/>
              </a:ext>
            </a:extLst>
          </p:cNvPr>
          <p:cNvSpPr/>
          <p:nvPr/>
        </p:nvSpPr>
        <p:spPr>
          <a:xfrm>
            <a:off x="6096000" y="5791200"/>
            <a:ext cx="381000" cy="261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00" dirty="0">
                <a:solidFill>
                  <a:schemeClr val="tx1"/>
                </a:solidFill>
              </a:rPr>
              <a:t>%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46F0DAD7-F4EB-4CEB-AE1A-B9145CE70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46D165D6-D4B7-4212-BC7B-8A0928C39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7A2F8126-E70B-4D15-B3B3-1011E9B58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976938" cy="2298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What is the classic presenting symptom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There is none</a:t>
            </a: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, because JIA uveitis is typically </a:t>
            </a: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asymptomatic</a:t>
            </a: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It is not uncommon to find a hypopyon in a white quiet eye.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What are the classic </a:t>
            </a: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signs</a:t>
            </a: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--Posterior synechiae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--Cataracts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--Hypotony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--Band keratopathy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--Glaucoma</a:t>
            </a:r>
          </a:p>
        </p:txBody>
      </p:sp>
      <p:sp>
        <p:nvSpPr>
          <p:cNvPr id="83973" name="Slide Number Placeholder 1">
            <a:extLst>
              <a:ext uri="{FF2B5EF4-FFF2-40B4-BE49-F238E27FC236}">
                <a16:creationId xmlns:a16="http://schemas.microsoft.com/office/drawing/2014/main" id="{FF6AABF2-96FA-4F71-B5D5-D026FD62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604FB4-6669-4634-9D4D-826CC17C438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79</a:t>
            </a:fld>
            <a:endParaRPr lang="en-US" altLang="en-US" sz="1000"/>
          </a:p>
        </p:txBody>
      </p:sp>
      <p:sp>
        <p:nvSpPr>
          <p:cNvPr id="83974" name="TextBox 1">
            <a:extLst>
              <a:ext uri="{FF2B5EF4-FFF2-40B4-BE49-F238E27FC236}">
                <a16:creationId xmlns:a16="http://schemas.microsoft.com/office/drawing/2014/main" id="{B9B05FC9-B7E0-42AD-BE4B-C02FD6283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334000"/>
            <a:ext cx="3886200" cy="738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Does JIA uveitis typically precede, or follow the arthritic component of the condition?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Uveitis follows arthritis in </a:t>
            </a:r>
            <a:r>
              <a:rPr lang="en-US" altLang="en-US" sz="1400" b="1">
                <a:solidFill>
                  <a:srgbClr val="0000FF"/>
                </a:solidFill>
              </a:rPr>
              <a:t>90%</a:t>
            </a:r>
            <a:r>
              <a:rPr lang="en-US" altLang="en-US" sz="1400">
                <a:solidFill>
                  <a:srgbClr val="0000FF"/>
                </a:solidFill>
              </a:rPr>
              <a:t> of cases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3066F89-A8DF-465F-AA82-BEB13E73CD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BA59723F-149C-4339-B071-2BD75B185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4182FE12-51B2-4FE1-99EA-B4D626D02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Anterior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12283012-E2F2-47F5-A7C5-02927F853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ACF02AC8-5BEA-4F59-B629-88D2E596B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B2B2B2"/>
                </a:solidFill>
              </a:rPr>
              <a:t>Posterior</a:t>
            </a:r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89D2EC99-3A5F-4001-A23F-3B48B26F69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12943699-3E86-4FDC-9539-27AB77DA4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C3F75D46-4DD2-44C1-BD20-8423B3E5B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68A241F6-39D3-4C95-95DA-1866647F2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JRA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741B0BAB-7C9C-4DD5-B4C9-C13D24D83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Sarcoid</a:t>
            </a: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0A35C481-743E-4EC1-891C-140CC90CE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B2B2B2"/>
                </a:solidFill>
              </a:rPr>
              <a:t>HLA-B27</a:t>
            </a:r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id="{24689FE6-515B-4549-8FE6-7CAE2D848E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>
            <a:extLst>
              <a:ext uri="{FF2B5EF4-FFF2-40B4-BE49-F238E27FC236}">
                <a16:creationId xmlns:a16="http://schemas.microsoft.com/office/drawing/2014/main" id="{A1F16B26-ADDE-4440-B389-816E1C052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id="{C13FDCC9-B79E-4EC4-9CC6-544BBB559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>
            <a:extLst>
              <a:ext uri="{FF2B5EF4-FFF2-40B4-BE49-F238E27FC236}">
                <a16:creationId xmlns:a16="http://schemas.microsoft.com/office/drawing/2014/main" id="{B0F99BCC-0494-4281-9B7D-48EFEAFDFA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Slide Number Placeholder 1">
            <a:extLst>
              <a:ext uri="{FF2B5EF4-FFF2-40B4-BE49-F238E27FC236}">
                <a16:creationId xmlns:a16="http://schemas.microsoft.com/office/drawing/2014/main" id="{9F9BCE84-6588-4B56-A61E-86843AA6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9347D6-9574-4EE4-8AC7-E09DD60296E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864793-456A-4D35-BF67-C63BCF6EF3E3}"/>
              </a:ext>
            </a:extLst>
          </p:cNvPr>
          <p:cNvSpPr txBox="1"/>
          <p:nvPr/>
        </p:nvSpPr>
        <p:spPr>
          <a:xfrm>
            <a:off x="1196975" y="3028950"/>
            <a:ext cx="6423025" cy="13239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Which gender is more likely to present with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intermediate uveitis </a:t>
            </a: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(IU)?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Males</a:t>
            </a:r>
          </a:p>
          <a:p>
            <a:pPr eaLnBrk="1" hangingPunct="1">
              <a:defRPr/>
            </a:pP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i="1" dirty="0">
                <a:solidFill>
                  <a:srgbClr val="0000FF"/>
                </a:solidFill>
                <a:latin typeface="Arial" charset="0"/>
              </a:rPr>
              <a:t>Which ethnic group?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Caucasians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77BA943B-5D7A-4AA7-A25E-8DA9B4257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39481BB2-F1CC-4011-8B80-549323D99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D24B6A6B-F8B5-44E1-9B50-2564996C1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976938" cy="2298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What is the classic presenting symptom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There is none</a:t>
            </a: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, because JIA uveitis is typically </a:t>
            </a: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asymptomatic</a:t>
            </a: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It is not uncommon to find a hypopyon in a white quiet eye.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What are the classic </a:t>
            </a: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signs</a:t>
            </a: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--Posterior synechiae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--Cataracts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--Hypotony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--Band keratopathy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--Glaucoma</a:t>
            </a:r>
          </a:p>
        </p:txBody>
      </p:sp>
      <p:sp>
        <p:nvSpPr>
          <p:cNvPr id="84997" name="Slide Number Placeholder 1">
            <a:extLst>
              <a:ext uri="{FF2B5EF4-FFF2-40B4-BE49-F238E27FC236}">
                <a16:creationId xmlns:a16="http://schemas.microsoft.com/office/drawing/2014/main" id="{8E1AA044-D63D-4D83-B897-9C62E488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8D87DE-73A3-4C96-B798-F30E95D1CC9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80</a:t>
            </a:fld>
            <a:endParaRPr lang="en-US" altLang="en-US" sz="1000"/>
          </a:p>
        </p:txBody>
      </p:sp>
      <p:sp>
        <p:nvSpPr>
          <p:cNvPr id="84998" name="TextBox 5">
            <a:extLst>
              <a:ext uri="{FF2B5EF4-FFF2-40B4-BE49-F238E27FC236}">
                <a16:creationId xmlns:a16="http://schemas.microsoft.com/office/drawing/2014/main" id="{8623FAEC-1AD8-44E6-910B-001CB8AC9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410200"/>
            <a:ext cx="3733800" cy="523875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Is JIA uveitis usually unilateral, or bilateral?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B2B2B2"/>
                </a:solidFill>
              </a:rPr>
              <a:t>It is bilateral in about 75% of cases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14AFAAE6-18B2-48E4-BAC9-2BBDB59CF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80834E89-B42D-4348-AA35-841993CE3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81BFA7E3-68C2-4DDC-9253-01423F1C2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976938" cy="2298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What is the classic presenting symptom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There is none</a:t>
            </a: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, because JIA uveitis is typically </a:t>
            </a: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asymptomatic</a:t>
            </a: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It is not uncommon to find a hypopyon in a white quiet eye.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What are the classic </a:t>
            </a: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signs</a:t>
            </a: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--Posterior synechiae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--Cataracts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--Hypotony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--Band keratopathy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--Glaucoma</a:t>
            </a:r>
          </a:p>
        </p:txBody>
      </p:sp>
      <p:sp>
        <p:nvSpPr>
          <p:cNvPr id="86021" name="Slide Number Placeholder 1">
            <a:extLst>
              <a:ext uri="{FF2B5EF4-FFF2-40B4-BE49-F238E27FC236}">
                <a16:creationId xmlns:a16="http://schemas.microsoft.com/office/drawing/2014/main" id="{CB54BA35-9C23-475F-AAC4-6C74D9336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1C1DE8-2E83-4650-AE43-C3F2C1EDB44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81</a:t>
            </a:fld>
            <a:endParaRPr lang="en-US" altLang="en-US" sz="1000"/>
          </a:p>
        </p:txBody>
      </p:sp>
      <p:sp>
        <p:nvSpPr>
          <p:cNvPr id="86022" name="TextBox 5">
            <a:extLst>
              <a:ext uri="{FF2B5EF4-FFF2-40B4-BE49-F238E27FC236}">
                <a16:creationId xmlns:a16="http://schemas.microsoft.com/office/drawing/2014/main" id="{65E33137-84A8-4167-BA75-1405E2BDC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410200"/>
            <a:ext cx="3733800" cy="523875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Is JIA uveitis usually unilateral, or bilateral?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It is bilateral in about </a:t>
            </a:r>
            <a:r>
              <a:rPr lang="en-US" altLang="en-US" sz="1400" b="1">
                <a:solidFill>
                  <a:srgbClr val="0000FF"/>
                </a:solidFill>
              </a:rPr>
              <a:t>75%</a:t>
            </a:r>
            <a:r>
              <a:rPr lang="en-US" altLang="en-US" sz="1400">
                <a:solidFill>
                  <a:srgbClr val="0000FF"/>
                </a:solidFill>
              </a:rPr>
              <a:t> of cases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72B433-82CB-4BAE-8EB2-1D5DDF7F6371}"/>
              </a:ext>
            </a:extLst>
          </p:cNvPr>
          <p:cNvSpPr/>
          <p:nvPr/>
        </p:nvSpPr>
        <p:spPr>
          <a:xfrm>
            <a:off x="5943600" y="5672138"/>
            <a:ext cx="381000" cy="261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00" dirty="0">
                <a:solidFill>
                  <a:schemeClr val="tx1"/>
                </a:solidFill>
              </a:rPr>
              <a:t>%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5B927347-8C7C-4AE8-8390-2F5E7418C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9A1F1AEC-A657-43CF-A5BC-5A3B1CD04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87044" name="Text Box 4">
            <a:extLst>
              <a:ext uri="{FF2B5EF4-FFF2-40B4-BE49-F238E27FC236}">
                <a16:creationId xmlns:a16="http://schemas.microsoft.com/office/drawing/2014/main" id="{2466997B-BF68-4F60-A180-6E6FC006A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976938" cy="2298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What is the classic presenting symptom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There is none</a:t>
            </a: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, because JIA uveitis is typically </a:t>
            </a: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asymptomatic</a:t>
            </a: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It is not uncommon to find a hypopyon in a white quiet eye.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What are the classic </a:t>
            </a:r>
            <a:r>
              <a:rPr lang="en-US" altLang="en-US" sz="1600" b="1">
                <a:solidFill>
                  <a:schemeClr val="bg1">
                    <a:lumMod val="50000"/>
                  </a:schemeClr>
                </a:solidFill>
              </a:rPr>
              <a:t>signs</a:t>
            </a:r>
            <a:r>
              <a:rPr lang="en-US" altLang="en-US" sz="1600" i="1">
                <a:solidFill>
                  <a:schemeClr val="bg1">
                    <a:lumMod val="50000"/>
                  </a:schemeClr>
                </a:solidFill>
              </a:rPr>
              <a:t> of JIA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--Posterior synechiae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--Cataracts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--Hypotony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--Band keratopathy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50000"/>
                  </a:schemeClr>
                </a:solidFill>
              </a:rPr>
              <a:t>--Glaucoma</a:t>
            </a:r>
          </a:p>
        </p:txBody>
      </p:sp>
      <p:sp>
        <p:nvSpPr>
          <p:cNvPr id="87045" name="Slide Number Placeholder 1">
            <a:extLst>
              <a:ext uri="{FF2B5EF4-FFF2-40B4-BE49-F238E27FC236}">
                <a16:creationId xmlns:a16="http://schemas.microsoft.com/office/drawing/2014/main" id="{4B698370-314F-4935-8185-7A54FA1CF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43B88E-FDAD-459C-93EA-06E29E9360C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82</a:t>
            </a:fld>
            <a:endParaRPr lang="en-US" altLang="en-US" sz="1000"/>
          </a:p>
        </p:txBody>
      </p:sp>
      <p:sp>
        <p:nvSpPr>
          <p:cNvPr id="87046" name="TextBox 5">
            <a:extLst>
              <a:ext uri="{FF2B5EF4-FFF2-40B4-BE49-F238E27FC236}">
                <a16:creationId xmlns:a16="http://schemas.microsoft.com/office/drawing/2014/main" id="{0AC646D3-A61D-44DE-BE4E-388EDC6D4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410200"/>
            <a:ext cx="3733800" cy="523875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Is JIA uveitis usually unilateral, or bilateral?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It is bilateral in about </a:t>
            </a:r>
            <a:r>
              <a:rPr lang="en-US" altLang="en-US" sz="1400" b="1">
                <a:solidFill>
                  <a:srgbClr val="0000FF"/>
                </a:solidFill>
              </a:rPr>
              <a:t>75%</a:t>
            </a:r>
            <a:r>
              <a:rPr lang="en-US" altLang="en-US" sz="1400">
                <a:solidFill>
                  <a:srgbClr val="0000FF"/>
                </a:solidFill>
              </a:rPr>
              <a:t> of cases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7E4376A0-2D95-4D22-9669-4774B58A4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87C804E5-730D-4D4B-823B-4746BDF4C7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B7319A1E-1A0B-4B4D-BA81-8C71EB9A5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976938" cy="2298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What is the classic presenting symptom of JIA uveitis?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There is none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, because JIA uveitis is typically </a:t>
            </a: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asymptomatic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It is not uncommon to find a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hypopyon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 in a white quiet eye.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What are the classic </a:t>
            </a: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signs</a:t>
            </a: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 of JIA uveitis?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--Posterior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synechiae</a:t>
            </a:r>
            <a:endParaRPr lang="en-US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--Cataracts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Hypotony</a:t>
            </a:r>
            <a:endParaRPr lang="en-US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--Band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keratopathy</a:t>
            </a:r>
            <a:endParaRPr lang="en-US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--Glaucoma</a:t>
            </a:r>
          </a:p>
        </p:txBody>
      </p:sp>
      <p:sp>
        <p:nvSpPr>
          <p:cNvPr id="88069" name="Slide Number Placeholder 1">
            <a:extLst>
              <a:ext uri="{FF2B5EF4-FFF2-40B4-BE49-F238E27FC236}">
                <a16:creationId xmlns:a16="http://schemas.microsoft.com/office/drawing/2014/main" id="{87549A96-0FB4-4D92-BF70-FA0EB75DE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B0D1E1-BBD5-4CF6-A53A-28F920EB942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83</a:t>
            </a:fld>
            <a:endParaRPr lang="en-US" altLang="en-US" sz="1000"/>
          </a:p>
        </p:txBody>
      </p:sp>
      <p:sp>
        <p:nvSpPr>
          <p:cNvPr id="88070" name="TextBox 1">
            <a:extLst>
              <a:ext uri="{FF2B5EF4-FFF2-40B4-BE49-F238E27FC236}">
                <a16:creationId xmlns:a16="http://schemas.microsoft.com/office/drawing/2014/main" id="{70250477-04CA-44F2-8653-2FF5B1C1B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334000"/>
            <a:ext cx="4343400" cy="7381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Does JIA ever present with choroidal and/or retinal involvement?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B0F0"/>
                </a:solidFill>
              </a:rPr>
              <a:t>No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05164CFB-8265-452D-A43F-E2FFDECEB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FF171FCF-D8E5-4289-97EB-F9D7C91B8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252AAA9E-C69E-4D0E-95DA-75798E89D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57650"/>
            <a:ext cx="5976938" cy="2298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What is the classic presenting symptom of JIA uveitis?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There is none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, because JIA uveitis is typically </a:t>
            </a: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asymptomatic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It is not uncommon to find a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hypopyon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 in a white quiet eye.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What are the classic </a:t>
            </a:r>
            <a:r>
              <a:rPr lang="en-US" altLang="en-US" sz="1600" b="1" dirty="0">
                <a:solidFill>
                  <a:schemeClr val="bg1">
                    <a:lumMod val="50000"/>
                  </a:schemeClr>
                </a:solidFill>
              </a:rPr>
              <a:t>signs</a:t>
            </a: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 of JIA uveitis?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--Posterior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synechiae</a:t>
            </a:r>
            <a:endParaRPr lang="en-US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--Cataracts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--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Hypotony</a:t>
            </a:r>
            <a:endParaRPr lang="en-US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--Band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</a:rPr>
              <a:t>keratopathy</a:t>
            </a:r>
            <a:endParaRPr lang="en-US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--Glaucoma</a:t>
            </a:r>
          </a:p>
        </p:txBody>
      </p:sp>
      <p:sp>
        <p:nvSpPr>
          <p:cNvPr id="89093" name="Slide Number Placeholder 1">
            <a:extLst>
              <a:ext uri="{FF2B5EF4-FFF2-40B4-BE49-F238E27FC236}">
                <a16:creationId xmlns:a16="http://schemas.microsoft.com/office/drawing/2014/main" id="{E5243FAC-4DD6-44B3-A105-EA5EB6405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A52653-C9FB-427E-A281-40A8775FCDB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84</a:t>
            </a:fld>
            <a:endParaRPr lang="en-US" altLang="en-US" sz="1000"/>
          </a:p>
        </p:txBody>
      </p:sp>
      <p:sp>
        <p:nvSpPr>
          <p:cNvPr id="89094" name="TextBox 1">
            <a:extLst>
              <a:ext uri="{FF2B5EF4-FFF2-40B4-BE49-F238E27FC236}">
                <a16:creationId xmlns:a16="http://schemas.microsoft.com/office/drawing/2014/main" id="{A1CCED0E-A185-4A55-9C0E-6D767C07C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334000"/>
            <a:ext cx="4343400" cy="7381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00FF"/>
                </a:solidFill>
              </a:rPr>
              <a:t>Does JIA ever present with choroidal and/or retinal involvement?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No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5244F434-55E8-410D-84C5-1D7451C7E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9CBE87EC-64BE-4F9F-A3CB-1964047C4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4743E137-8218-46CE-991B-73EFED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43175"/>
            <a:ext cx="5267325" cy="58102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/>
                </a:solidFill>
              </a:rPr>
              <a:t>Which type carries the </a:t>
            </a:r>
            <a:r>
              <a:rPr lang="en-US" altLang="en-US" sz="1600" b="1">
                <a:solidFill>
                  <a:schemeClr val="bg1"/>
                </a:solidFill>
              </a:rPr>
              <a:t>lowest</a:t>
            </a:r>
            <a:r>
              <a:rPr lang="en-US" altLang="en-US" sz="1600" i="1">
                <a:solidFill>
                  <a:schemeClr val="bg1"/>
                </a:solidFill>
              </a:rPr>
              <a:t> risk of developing uveitis?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90117" name="Slide Number Placeholder 1">
            <a:extLst>
              <a:ext uri="{FF2B5EF4-FFF2-40B4-BE49-F238E27FC236}">
                <a16:creationId xmlns:a16="http://schemas.microsoft.com/office/drawing/2014/main" id="{A75E4B62-6728-4DA3-9982-A2F30647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3C4DB7-8AB7-45AE-B98B-25C8693DC5F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85</a:t>
            </a:fld>
            <a:endParaRPr lang="en-US" altLang="en-US" sz="100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66A11FC3-AFFA-4B61-BC5D-315BA19FE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9D68CC5-A69F-432C-8B85-F532AD3CA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Pauciarticular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b="1" dirty="0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91140" name="Text Box 4">
            <a:extLst>
              <a:ext uri="{FF2B5EF4-FFF2-40B4-BE49-F238E27FC236}">
                <a16:creationId xmlns:a16="http://schemas.microsoft.com/office/drawing/2014/main" id="{534FAB49-197B-4369-84B1-9E7A8A247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43175"/>
            <a:ext cx="5267325" cy="58102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chemeClr val="bg1"/>
                </a:solidFill>
              </a:rPr>
              <a:t>Which type carries the </a:t>
            </a:r>
            <a:r>
              <a:rPr lang="en-US" altLang="en-US" sz="1600" b="1">
                <a:solidFill>
                  <a:schemeClr val="bg1"/>
                </a:solidFill>
              </a:rPr>
              <a:t>lowest</a:t>
            </a:r>
            <a:r>
              <a:rPr lang="en-US" altLang="en-US" sz="1600" i="1">
                <a:solidFill>
                  <a:schemeClr val="bg1"/>
                </a:solidFill>
              </a:rPr>
              <a:t> risk of developing uveitis?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Still disease</a:t>
            </a:r>
          </a:p>
        </p:txBody>
      </p:sp>
      <p:sp>
        <p:nvSpPr>
          <p:cNvPr id="91141" name="Slide Number Placeholder 1">
            <a:extLst>
              <a:ext uri="{FF2B5EF4-FFF2-40B4-BE49-F238E27FC236}">
                <a16:creationId xmlns:a16="http://schemas.microsoft.com/office/drawing/2014/main" id="{76433521-20E7-4FBD-BE5F-96580B5E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B09798-577A-44F6-BCEC-9EEA4240441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86</a:t>
            </a:fld>
            <a:endParaRPr lang="en-US" altLang="en-US" sz="100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0E9E8541-3CB1-416F-B1B0-22B73FD6F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027B68D-8AFF-4647-81ED-9CE3A62CA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/>
            <a:r>
              <a:rPr lang="en-US" altLang="en-US" b="1"/>
              <a:t>Anterior Uveitis: JIA</a:t>
            </a:r>
          </a:p>
          <a:p>
            <a:pPr lvl="1" eaLnBrk="1" hangingPunct="1"/>
            <a:r>
              <a:rPr lang="en-US" altLang="en-US"/>
              <a:t>Three broad clinical groupings: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Pauciarticular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Polyarticular</a:t>
            </a:r>
          </a:p>
          <a:p>
            <a:pPr lvl="2" eaLnBrk="1" hangingPunct="1"/>
            <a:r>
              <a:rPr lang="en-US" altLang="en-US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49807809-E3D6-4CEA-B99A-16CD033D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43175"/>
            <a:ext cx="5407025" cy="584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 i="1" dirty="0">
                <a:solidFill>
                  <a:schemeClr val="bg1"/>
                </a:solidFill>
              </a:rPr>
              <a:t>Which type carries the </a:t>
            </a:r>
            <a:r>
              <a:rPr lang="en-US" altLang="en-US" sz="1600" b="1" dirty="0">
                <a:solidFill>
                  <a:schemeClr val="bg1"/>
                </a:solidFill>
              </a:rPr>
              <a:t>highest </a:t>
            </a:r>
            <a:r>
              <a:rPr lang="en-US" altLang="en-US" sz="1600" i="1" dirty="0">
                <a:solidFill>
                  <a:schemeClr val="bg1"/>
                </a:solidFill>
              </a:rPr>
              <a:t>risk of developing uveitis?</a:t>
            </a:r>
          </a:p>
          <a:p>
            <a:pPr eaLnBrk="1" hangingPunct="1">
              <a:defRPr/>
            </a:pPr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92165" name="Slide Number Placeholder 1">
            <a:extLst>
              <a:ext uri="{FF2B5EF4-FFF2-40B4-BE49-F238E27FC236}">
                <a16:creationId xmlns:a16="http://schemas.microsoft.com/office/drawing/2014/main" id="{1938772D-0E1D-40E2-94DC-B9462353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47419F-57B3-47A1-A221-E62317B94F9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87</a:t>
            </a:fld>
            <a:endParaRPr lang="en-US" altLang="en-US" sz="100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2C4C20B3-D242-467C-94E4-922871BB5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5C4C7E98-8BD5-414D-9E25-5E0DC09D1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alt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altLang="en-US" b="1" dirty="0" err="1">
                <a:solidFill>
                  <a:srgbClr val="0000FF"/>
                </a:solidFill>
              </a:rPr>
              <a:t>Pauciarticular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altLang="en-US" dirty="0" err="1">
                <a:solidFill>
                  <a:schemeClr val="bg1">
                    <a:lumMod val="65000"/>
                  </a:schemeClr>
                </a:solidFill>
              </a:rPr>
              <a:t>Polyarticular</a:t>
            </a:r>
            <a:endParaRPr lang="en-US" alt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Still disease</a:t>
            </a: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9FE47741-EBCB-4FD7-B232-836617D9A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43175"/>
            <a:ext cx="5407025" cy="584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 i="1" dirty="0">
                <a:solidFill>
                  <a:schemeClr val="bg1"/>
                </a:solidFill>
              </a:rPr>
              <a:t>Which type carries the </a:t>
            </a:r>
            <a:r>
              <a:rPr lang="en-US" altLang="en-US" sz="1600" b="1" dirty="0">
                <a:solidFill>
                  <a:schemeClr val="bg1"/>
                </a:solidFill>
              </a:rPr>
              <a:t>highest </a:t>
            </a:r>
            <a:r>
              <a:rPr lang="en-US" altLang="en-US" sz="1600" i="1" dirty="0">
                <a:solidFill>
                  <a:schemeClr val="bg1"/>
                </a:solidFill>
              </a:rPr>
              <a:t>risk of developing uveitis?</a:t>
            </a:r>
          </a:p>
          <a:p>
            <a:pPr eaLnBrk="1" hangingPunct="1">
              <a:defRPr/>
            </a:pPr>
            <a:r>
              <a:rPr lang="en-US" altLang="en-US" sz="1600" dirty="0" err="1">
                <a:solidFill>
                  <a:schemeClr val="bg1"/>
                </a:solidFill>
              </a:rPr>
              <a:t>Pauciarticular</a:t>
            </a:r>
            <a:r>
              <a:rPr lang="en-US" altLang="en-US" sz="1600" dirty="0" err="1">
                <a:solidFill>
                  <a:schemeClr val="accent5">
                    <a:lumMod val="50000"/>
                  </a:schemeClr>
                </a:solidFill>
              </a:rPr>
              <a:t>disease</a:t>
            </a:r>
            <a:endParaRPr lang="en-US" altLang="en-US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3189" name="Slide Number Placeholder 1">
            <a:extLst>
              <a:ext uri="{FF2B5EF4-FFF2-40B4-BE49-F238E27FC236}">
                <a16:creationId xmlns:a16="http://schemas.microsoft.com/office/drawing/2014/main" id="{A82CAC51-7CA5-4849-83DF-6CFBC97E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A365DB-E2FA-412D-81AD-384A0DF9E12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88</a:t>
            </a:fld>
            <a:endParaRPr lang="en-US" altLang="en-US" sz="100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471D0D0F-ECD2-4A22-9FA9-C999BC10F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7A76D51C-540E-44F5-9DD2-201B0BA5C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Anterior Uveitis: JIA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Three broad clinical groupings:</a:t>
            </a:r>
          </a:p>
          <a:p>
            <a:pPr lvl="2" eaLnBrk="1" hangingPunct="1">
              <a:defRPr/>
            </a:pPr>
            <a:r>
              <a:rPr lang="en-US" altLang="en-US" b="1" dirty="0" err="1">
                <a:solidFill>
                  <a:srgbClr val="0000FF"/>
                </a:solidFill>
              </a:rPr>
              <a:t>Pauciarticular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altLang="en-US" b="1" dirty="0" err="1">
                <a:solidFill>
                  <a:srgbClr val="0000FF"/>
                </a:solidFill>
              </a:rPr>
              <a:t>Polyarticular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94212" name="Slide Number Placeholder 1">
            <a:extLst>
              <a:ext uri="{FF2B5EF4-FFF2-40B4-BE49-F238E27FC236}">
                <a16:creationId xmlns:a16="http://schemas.microsoft.com/office/drawing/2014/main" id="{F84FF4D4-CB29-465E-9682-781AB645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1BFFC4-5338-4EB7-969A-CE9571DD0C1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89</a:t>
            </a:fld>
            <a:endParaRPr lang="en-US" altLang="en-US" sz="1000"/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0A8636C7-43A9-4B8C-AEA5-2AA3E5B23F15}"/>
              </a:ext>
            </a:extLst>
          </p:cNvPr>
          <p:cNvSpPr/>
          <p:nvPr/>
        </p:nvSpPr>
        <p:spPr>
          <a:xfrm>
            <a:off x="3505200" y="1905000"/>
            <a:ext cx="1676400" cy="1905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100"/>
              </a:lnSpc>
              <a:defRPr/>
            </a:pPr>
            <a:r>
              <a:rPr lang="en-US" sz="1000" i="1" dirty="0">
                <a:solidFill>
                  <a:schemeClr val="tx1"/>
                </a:solidFill>
              </a:rPr>
              <a:t>Note that there is an inverse relationship between the severity of a JIA child’s arthritis…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5450D4E-BD2A-4442-BA78-9D943647F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Pediatric Uveitis</a:t>
            </a:r>
            <a:endParaRPr lang="en-US" altLang="en-US" sz="3500" b="0" dirty="0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F4D1CA32-F427-4031-BDB8-B0C2169FD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5" y="9906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Pediatric Uveitis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2B35EABE-91F8-4B5A-A763-63D2E2265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39975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Anterior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52F1299E-10AF-4280-9272-C27C5BFDD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362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Intermediate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4FFD9570-E1EC-4B06-924E-EE291CFF9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3622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Posterior</a:t>
            </a:r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B1E8AFDE-5197-401F-A4E8-DA29B808E4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524000"/>
            <a:ext cx="18288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DFE2471C-E2BD-4E3F-A9C2-3EFA37C73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80E3A0D6-8BE2-4AFD-B602-1005EEF0C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205740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852239D-D831-4688-894A-CBBC2E6DD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7797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JRA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767460E8-CDEA-467A-9F49-DD6C42284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5194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Sarcoid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2CCC9A52-2F29-4722-8C1E-9C0D966FB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1384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HLA-B27</a:t>
            </a: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F351F0D4-9661-45E8-B660-45B174306D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>
            <a:extLst>
              <a:ext uri="{FF2B5EF4-FFF2-40B4-BE49-F238E27FC236}">
                <a16:creationId xmlns:a16="http://schemas.microsoft.com/office/drawing/2014/main" id="{9F61A6DA-B244-441B-AD15-C9C4163DEC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A69859A3-2F06-4BA9-8A92-E8E4BEFF01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07A34303-1CC0-490A-86BE-BED7B6B05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>
            <a:extLst>
              <a:ext uri="{FF2B5EF4-FFF2-40B4-BE49-F238E27FC236}">
                <a16:creationId xmlns:a16="http://schemas.microsoft.com/office/drawing/2014/main" id="{E13FBBC5-729D-409F-B73E-708E44DFEA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>
            <a:extLst>
              <a:ext uri="{FF2B5EF4-FFF2-40B4-BE49-F238E27FC236}">
                <a16:creationId xmlns:a16="http://schemas.microsoft.com/office/drawing/2014/main" id="{E364ACE5-FBFA-4530-AFC8-5C9E39C926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3563" y="2819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Slide Number Placeholder 1">
            <a:extLst>
              <a:ext uri="{FF2B5EF4-FFF2-40B4-BE49-F238E27FC236}">
                <a16:creationId xmlns:a16="http://schemas.microsoft.com/office/drawing/2014/main" id="{6E7DD41D-07C7-41D4-AED8-425FD6CFE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0168AC-D317-49D5-8810-1DF2D589660B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12308" name="TextBox 1">
            <a:extLst>
              <a:ext uri="{FF2B5EF4-FFF2-40B4-BE49-F238E27FC236}">
                <a16:creationId xmlns:a16="http://schemas.microsoft.com/office/drawing/2014/main" id="{603753EF-3D6E-441C-B4CD-2DB98B4D7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124200"/>
            <a:ext cx="38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?</a:t>
            </a:r>
          </a:p>
        </p:txBody>
      </p:sp>
      <p:sp>
        <p:nvSpPr>
          <p:cNvPr id="12309" name="TextBox 20">
            <a:extLst>
              <a:ext uri="{FF2B5EF4-FFF2-40B4-BE49-F238E27FC236}">
                <a16:creationId xmlns:a16="http://schemas.microsoft.com/office/drawing/2014/main" id="{8E376B05-7214-4380-8542-AB0DBB73C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3124200"/>
            <a:ext cx="38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?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44ED2226-43C9-4DE1-86DD-955166D50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6AA80CC-BBDB-4698-9982-6991947D0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Anterior Uveitis: JIA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Three broad clinical groupings:</a:t>
            </a:r>
          </a:p>
          <a:p>
            <a:pPr lvl="2" eaLnBrk="1" hangingPunct="1">
              <a:defRPr/>
            </a:pPr>
            <a:r>
              <a:rPr lang="en-US" altLang="en-US" b="1" dirty="0" err="1">
                <a:solidFill>
                  <a:srgbClr val="0000FF"/>
                </a:solidFill>
              </a:rPr>
              <a:t>Pauciarticular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altLang="en-US" b="1" dirty="0" err="1">
                <a:solidFill>
                  <a:srgbClr val="0000FF"/>
                </a:solidFill>
              </a:rPr>
              <a:t>Polyarticular</a:t>
            </a:r>
            <a:endParaRPr lang="en-US" alt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Still disease</a:t>
            </a:r>
          </a:p>
        </p:txBody>
      </p:sp>
      <p:sp>
        <p:nvSpPr>
          <p:cNvPr id="95236" name="Slide Number Placeholder 1">
            <a:extLst>
              <a:ext uri="{FF2B5EF4-FFF2-40B4-BE49-F238E27FC236}">
                <a16:creationId xmlns:a16="http://schemas.microsoft.com/office/drawing/2014/main" id="{9E00A625-00F3-4622-8621-1CFB41D9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D143C0-635A-43E2-973E-D754CD02F11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90</a:t>
            </a:fld>
            <a:endParaRPr lang="en-US" altLang="en-US" sz="1000"/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C85AE86C-1C2A-4D1C-997D-EC732894BB02}"/>
              </a:ext>
            </a:extLst>
          </p:cNvPr>
          <p:cNvSpPr/>
          <p:nvPr/>
        </p:nvSpPr>
        <p:spPr>
          <a:xfrm>
            <a:off x="3505200" y="1905000"/>
            <a:ext cx="1676400" cy="1905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100"/>
              </a:lnSpc>
              <a:defRPr/>
            </a:pPr>
            <a:r>
              <a:rPr lang="en-US" sz="1000" i="1" dirty="0">
                <a:solidFill>
                  <a:schemeClr val="tx1"/>
                </a:solidFill>
              </a:rPr>
              <a:t>Note that there is an inverse relationship between the severity of a JIA child’s arthritis…</a:t>
            </a:r>
          </a:p>
        </p:txBody>
      </p:sp>
      <p:sp>
        <p:nvSpPr>
          <p:cNvPr id="3" name="Up Arrow 2">
            <a:extLst>
              <a:ext uri="{FF2B5EF4-FFF2-40B4-BE49-F238E27FC236}">
                <a16:creationId xmlns:a16="http://schemas.microsoft.com/office/drawing/2014/main" id="{1F0EA897-84B9-4502-A8DD-F8D8FC453E70}"/>
              </a:ext>
            </a:extLst>
          </p:cNvPr>
          <p:cNvSpPr/>
          <p:nvPr/>
        </p:nvSpPr>
        <p:spPr>
          <a:xfrm>
            <a:off x="5334000" y="1905000"/>
            <a:ext cx="1676400" cy="1905000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100"/>
              </a:lnSpc>
              <a:defRPr/>
            </a:pPr>
            <a:r>
              <a:rPr lang="en-US" sz="1000" i="1" dirty="0">
                <a:solidFill>
                  <a:schemeClr val="tx1"/>
                </a:solidFill>
              </a:rPr>
              <a:t>…and how likely s/he is to develop uveitis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0AD76190-C7B8-48B6-9656-30C8C280C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C8835BF-A244-429B-B0ED-868247267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96260" name="Text Box 4">
            <a:extLst>
              <a:ext uri="{FF2B5EF4-FFF2-40B4-BE49-F238E27FC236}">
                <a16:creationId xmlns:a16="http://schemas.microsoft.com/office/drawing/2014/main" id="{9F7B63BA-DF32-49C4-8E39-8CC6CC33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‘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</a:t>
            </a:r>
            <a:r>
              <a:rPr lang="en-US" altLang="en-US" sz="1600" i="1" dirty="0">
                <a:solidFill>
                  <a:srgbClr val="0000FF"/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--Onset of disease within 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--Age of patient younger than 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--ANA 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--RF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--Female gender</a:t>
            </a:r>
          </a:p>
        </p:txBody>
      </p:sp>
      <p:sp>
        <p:nvSpPr>
          <p:cNvPr id="96261" name="Slide Number Placeholder 1">
            <a:extLst>
              <a:ext uri="{FF2B5EF4-FFF2-40B4-BE49-F238E27FC236}">
                <a16:creationId xmlns:a16="http://schemas.microsoft.com/office/drawing/2014/main" id="{D91CC98C-5844-4700-912B-032F9C23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6B5050-10B2-4981-B740-70BBC3DA267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91</a:t>
            </a:fld>
            <a:endParaRPr lang="en-US" altLang="en-US" sz="100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B5083700-CF4D-4634-BDB7-06C2A2E5D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A4CFE8E-1250-468C-990D-D6D23BA0B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97284" name="Text Box 4">
            <a:extLst>
              <a:ext uri="{FF2B5EF4-FFF2-40B4-BE49-F238E27FC236}">
                <a16:creationId xmlns:a16="http://schemas.microsoft.com/office/drawing/2014/main" id="{3059EA8C-4319-4621-AB03-51FD7B073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‘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</a:t>
            </a:r>
            <a:r>
              <a:rPr lang="en-US" altLang="en-US" sz="1600" i="1" dirty="0">
                <a:solidFill>
                  <a:srgbClr val="0000FF"/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involved when the disease first declared itself.</a:t>
            </a:r>
            <a:endParaRPr lang="en-US" altLang="en-US" sz="1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pauciarticular</a:t>
            </a:r>
            <a:r>
              <a:rPr lang="en-US" altLang="en-US" sz="16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--Onset of disease within 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--Age of patient younger than 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--ANA 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--RF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--Female gender</a:t>
            </a:r>
          </a:p>
        </p:txBody>
      </p:sp>
      <p:sp>
        <p:nvSpPr>
          <p:cNvPr id="97285" name="Slide Number Placeholder 1">
            <a:extLst>
              <a:ext uri="{FF2B5EF4-FFF2-40B4-BE49-F238E27FC236}">
                <a16:creationId xmlns:a16="http://schemas.microsoft.com/office/drawing/2014/main" id="{487BA0A7-189C-419F-B0B7-8FBB8E29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1BE91E-176C-4EA0-A3F3-EE8CE2B15AD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92</a:t>
            </a:fld>
            <a:endParaRPr lang="en-US" altLang="en-US" sz="100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4">
            <a:extLst>
              <a:ext uri="{FF2B5EF4-FFF2-40B4-BE49-F238E27FC236}">
                <a16:creationId xmlns:a16="http://schemas.microsoft.com/office/drawing/2014/main" id="{08034CC6-CCC7-475F-8D49-C165FC5B2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‘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</a:t>
            </a:r>
            <a:r>
              <a:rPr lang="en-US" altLang="en-US" sz="1600" i="1" dirty="0">
                <a:solidFill>
                  <a:srgbClr val="0000FF"/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--Disease duration less than </a:t>
            </a:r>
            <a:r>
              <a:rPr lang="en-US" altLang="en-US" sz="1600" b="1" dirty="0">
                <a:solidFill>
                  <a:srgbClr val="0000FF"/>
                </a:solidFill>
              </a:rPr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dirty="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FF2E5F6C-81E4-4F83-89E1-DF1D886F2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5590BCA-C702-4706-B75B-21B58563F5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D49C4334-6B96-418E-B722-F3AAFA65D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1143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# of years</a:t>
            </a:r>
          </a:p>
        </p:txBody>
      </p:sp>
      <p:sp>
        <p:nvSpPr>
          <p:cNvPr id="98310" name="Slide Number Placeholder 1">
            <a:extLst>
              <a:ext uri="{FF2B5EF4-FFF2-40B4-BE49-F238E27FC236}">
                <a16:creationId xmlns:a16="http://schemas.microsoft.com/office/drawing/2014/main" id="{BFF8399B-2E60-4458-A4E7-72FB137C7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E0A264-69ED-4BF8-AE92-09A0F505D34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93</a:t>
            </a:fld>
            <a:endParaRPr lang="en-US" altLang="en-US" sz="100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08BF910D-E2CB-437C-A717-549D55F5B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EA31102-A25F-42F0-A2F7-587A0F048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99332" name="Slide Number Placeholder 1">
            <a:extLst>
              <a:ext uri="{FF2B5EF4-FFF2-40B4-BE49-F238E27FC236}">
                <a16:creationId xmlns:a16="http://schemas.microsoft.com/office/drawing/2014/main" id="{3D7BB61C-466E-4AC4-8791-B45D0A895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5F628A-51EA-49A9-9431-73A228219B5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94</a:t>
            </a:fld>
            <a:endParaRPr lang="en-US" altLang="en-US" sz="1000"/>
          </a:p>
        </p:txBody>
      </p:sp>
      <p:sp>
        <p:nvSpPr>
          <p:cNvPr id="99333" name="Text Box 4">
            <a:extLst>
              <a:ext uri="{FF2B5EF4-FFF2-40B4-BE49-F238E27FC236}">
                <a16:creationId xmlns:a16="http://schemas.microsoft.com/office/drawing/2014/main" id="{1B56AD4C-B265-4FFD-908F-7A6E508C8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‘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</a:t>
            </a:r>
            <a:r>
              <a:rPr lang="en-US" altLang="en-US" sz="1600" i="1" dirty="0">
                <a:solidFill>
                  <a:srgbClr val="0000FF"/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--Disease duration less than </a:t>
            </a:r>
            <a:r>
              <a:rPr lang="en-US" altLang="en-US" sz="1600" b="1" dirty="0"/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b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A71559F4-F167-4E81-A281-C748D86E7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8FE030C-E975-4E5A-8939-E7E28D553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00356" name="Text Box 4">
            <a:extLst>
              <a:ext uri="{FF2B5EF4-FFF2-40B4-BE49-F238E27FC236}">
                <a16:creationId xmlns:a16="http://schemas.microsoft.com/office/drawing/2014/main" id="{271D89B6-0321-49B1-9C65-D1668FA7A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‘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</a:t>
            </a:r>
            <a:r>
              <a:rPr lang="en-US" altLang="en-US" sz="1600" i="1" dirty="0">
                <a:solidFill>
                  <a:srgbClr val="0000FF"/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--Disease duration less than </a:t>
            </a:r>
            <a:r>
              <a:rPr lang="en-US" altLang="en-US" sz="1600" b="1" dirty="0"/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--Age of patient younger than</a:t>
            </a:r>
            <a:r>
              <a:rPr lang="en-US" altLang="en-US" sz="1600" dirty="0">
                <a:solidFill>
                  <a:srgbClr val="FFC000"/>
                </a:solidFill>
              </a:rPr>
              <a:t> </a:t>
            </a:r>
            <a:r>
              <a:rPr lang="en-US" altLang="en-US" sz="1600" b="1" dirty="0">
                <a:solidFill>
                  <a:schemeClr val="bg1"/>
                </a:solidFill>
              </a:rPr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</a:p>
        </p:txBody>
      </p:sp>
      <p:sp>
        <p:nvSpPr>
          <p:cNvPr id="100357" name="Rectangle 6">
            <a:extLst>
              <a:ext uri="{FF2B5EF4-FFF2-40B4-BE49-F238E27FC236}">
                <a16:creationId xmlns:a16="http://schemas.microsoft.com/office/drawing/2014/main" id="{4FD00A2C-ADDD-4A06-A6C4-D6778C3D3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029200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years</a:t>
            </a:r>
          </a:p>
        </p:txBody>
      </p:sp>
      <p:sp>
        <p:nvSpPr>
          <p:cNvPr id="100358" name="Slide Number Placeholder 1">
            <a:extLst>
              <a:ext uri="{FF2B5EF4-FFF2-40B4-BE49-F238E27FC236}">
                <a16:creationId xmlns:a16="http://schemas.microsoft.com/office/drawing/2014/main" id="{8CBBFCAB-D0C4-43FF-991E-B728ECEE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50D475-0DA3-4EEA-B4D2-030E4FB7947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95</a:t>
            </a:fld>
            <a:endParaRPr lang="en-US" altLang="en-US" sz="100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C5C33054-7628-4273-8097-96089C1CB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7C48CD1-6F76-43AC-930E-DBE7ECA5F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01380" name="Text Box 4">
            <a:extLst>
              <a:ext uri="{FF2B5EF4-FFF2-40B4-BE49-F238E27FC236}">
                <a16:creationId xmlns:a16="http://schemas.microsoft.com/office/drawing/2014/main" id="{B45B0E88-22D9-447B-BC85-586DE3D84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‘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</a:t>
            </a:r>
            <a:r>
              <a:rPr lang="en-US" altLang="en-US" sz="1600" i="1" dirty="0">
                <a:solidFill>
                  <a:srgbClr val="0000FF"/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--Disease duration less than </a:t>
            </a:r>
            <a:r>
              <a:rPr lang="en-US" altLang="en-US" sz="1600" b="1" dirty="0"/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--Age of patient younger than </a:t>
            </a:r>
            <a:r>
              <a:rPr lang="en-US" altLang="en-US" sz="1600" b="1" dirty="0"/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</a:p>
        </p:txBody>
      </p:sp>
      <p:sp>
        <p:nvSpPr>
          <p:cNvPr id="101381" name="Slide Number Placeholder 1">
            <a:extLst>
              <a:ext uri="{FF2B5EF4-FFF2-40B4-BE49-F238E27FC236}">
                <a16:creationId xmlns:a16="http://schemas.microsoft.com/office/drawing/2014/main" id="{C49CD9B1-C53D-406E-A170-B25C8DA6A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8C8C8F-FDB8-497C-92E7-E611E502587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96</a:t>
            </a:fld>
            <a:endParaRPr lang="en-US" altLang="en-US" sz="100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19BB3A6C-02A7-407F-9EBC-AD4571C45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B4A3A0A-4254-4D45-97B2-B1835A9B9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E0D31120-0737-4A96-807F-27CFA01D7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‘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</a:t>
            </a:r>
            <a:r>
              <a:rPr lang="en-US" altLang="en-US" sz="1600" i="1" dirty="0">
                <a:solidFill>
                  <a:srgbClr val="0000FF"/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--Disease duration less than </a:t>
            </a:r>
            <a:r>
              <a:rPr lang="en-US" altLang="en-US" sz="1600" b="1" dirty="0"/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--Age of patient younger than </a:t>
            </a:r>
            <a:r>
              <a:rPr lang="en-US" altLang="en-US" sz="1600" b="1" dirty="0"/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>
                <a:solidFill>
                  <a:schemeClr val="bg1"/>
                </a:solidFill>
              </a:rPr>
              <a:t>ANA </a:t>
            </a:r>
            <a:r>
              <a:rPr lang="en-US" altLang="en-US" sz="1600" dirty="0">
                <a:solidFill>
                  <a:srgbClr val="0000FF"/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728CBD73-412E-48CD-BF54-78FDD3FA7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2578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/>
              <a:t>ser-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/>
              <a:t>ology</a:t>
            </a:r>
          </a:p>
        </p:txBody>
      </p:sp>
      <p:sp>
        <p:nvSpPr>
          <p:cNvPr id="102406" name="Slide Number Placeholder 1">
            <a:extLst>
              <a:ext uri="{FF2B5EF4-FFF2-40B4-BE49-F238E27FC236}">
                <a16:creationId xmlns:a16="http://schemas.microsoft.com/office/drawing/2014/main" id="{DD0A2741-2133-40D9-B55B-60EC05D4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1ABF0D-1FBE-416B-80F4-DE917541E24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97</a:t>
            </a:fld>
            <a:endParaRPr lang="en-US" altLang="en-US" sz="100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DE7C942-BDD9-46F8-8EAC-9B82DAD72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6B19976-5E6A-484C-8F94-5748C726F5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03428" name="Text Box 4">
            <a:extLst>
              <a:ext uri="{FF2B5EF4-FFF2-40B4-BE49-F238E27FC236}">
                <a16:creationId xmlns:a16="http://schemas.microsoft.com/office/drawing/2014/main" id="{E26A2AC4-CB8A-4717-A4C2-68A1CC54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‘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</a:t>
            </a:r>
            <a:r>
              <a:rPr lang="en-US" altLang="en-US" sz="1600" i="1" dirty="0">
                <a:solidFill>
                  <a:srgbClr val="0000FF"/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--Disease duration less than </a:t>
            </a:r>
            <a:r>
              <a:rPr lang="en-US" altLang="en-US" sz="1600" b="1" dirty="0"/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--Age of patient younger than </a:t>
            </a:r>
            <a:r>
              <a:rPr lang="en-US" altLang="en-US" sz="1600" b="1" dirty="0"/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/>
              <a:t>ANA</a:t>
            </a:r>
            <a:r>
              <a:rPr lang="en-US" altLang="en-US" sz="1600" b="1" dirty="0">
                <a:solidFill>
                  <a:schemeClr val="bg1"/>
                </a:solidFill>
              </a:rPr>
              <a:t> </a:t>
            </a:r>
            <a:r>
              <a:rPr lang="en-US" altLang="en-US" sz="1600" dirty="0">
                <a:solidFill>
                  <a:srgbClr val="0000FF"/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</a:p>
        </p:txBody>
      </p:sp>
      <p:sp>
        <p:nvSpPr>
          <p:cNvPr id="103429" name="Slide Number Placeholder 1">
            <a:extLst>
              <a:ext uri="{FF2B5EF4-FFF2-40B4-BE49-F238E27FC236}">
                <a16:creationId xmlns:a16="http://schemas.microsoft.com/office/drawing/2014/main" id="{9B373553-A15E-494B-A40D-4AD0B6A3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3F9BF7-8022-470E-8540-A9FD5741A22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98</a:t>
            </a:fld>
            <a:endParaRPr lang="en-US" altLang="en-US" sz="100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4CFA27E6-87C9-4C67-98BD-75B83531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1828800" cy="1219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B60E36D-134C-407F-8754-9CCE4023C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4275"/>
            <a:ext cx="82296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Anterior Uveitis: JIA</a:t>
            </a:r>
          </a:p>
          <a:p>
            <a:pPr lvl="1" eaLnBrk="1" hangingPunct="1">
              <a:defRPr/>
            </a:pPr>
            <a:r>
              <a:rPr lang="en-US" dirty="0"/>
              <a:t>Three broad clinical groupings:</a:t>
            </a:r>
          </a:p>
          <a:p>
            <a:pPr lvl="2" eaLnBrk="1" hangingPunct="1">
              <a:defRPr/>
            </a:pPr>
            <a:r>
              <a:rPr lang="en-US" b="1" dirty="0" err="1">
                <a:solidFill>
                  <a:srgbClr val="0000FF"/>
                </a:solidFill>
              </a:rPr>
              <a:t>Pauciarticular</a:t>
            </a:r>
            <a:endParaRPr lang="en-US" b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Polyarticular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Still disease</a:t>
            </a:r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4A6D7C22-86A6-4642-9E6F-91D577A8C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770188"/>
            <a:ext cx="5335588" cy="3194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‘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</a:t>
            </a:r>
            <a:r>
              <a:rPr lang="en-US" altLang="en-US" sz="1600" i="1" dirty="0">
                <a:solidFill>
                  <a:srgbClr val="0000FF"/>
                </a:solidFill>
              </a:rPr>
              <a:t>’ does a patient have to be to qualify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, and at what point in the disease process?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&lt;4 joints affected at the time of disease onset. This is 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important distinction—it doesn’t matter how many joints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are involved when you see them, it’s how many were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involved when the disease first declared itself.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What five risk factors place a </a:t>
            </a:r>
            <a:r>
              <a:rPr lang="en-US" altLang="en-US" sz="1600" i="1" dirty="0" err="1">
                <a:solidFill>
                  <a:srgbClr val="0000FF"/>
                </a:solidFill>
              </a:rPr>
              <a:t>pauciarticular</a:t>
            </a:r>
            <a:r>
              <a:rPr lang="en-US" altLang="en-US" sz="1600" i="1" dirty="0">
                <a:solidFill>
                  <a:srgbClr val="0000FF"/>
                </a:solidFill>
              </a:rPr>
              <a:t> JIA patient at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even higher risk for uveitis?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--Disease duration less than </a:t>
            </a:r>
            <a:r>
              <a:rPr lang="en-US" altLang="en-US" sz="1600" b="1" dirty="0"/>
              <a:t>three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--Age of patient younger than </a:t>
            </a:r>
            <a:r>
              <a:rPr lang="en-US" altLang="en-US" sz="1600" b="1" dirty="0"/>
              <a:t>7 years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/>
              <a:t>ANA</a:t>
            </a:r>
            <a:r>
              <a:rPr lang="en-US" altLang="en-US" sz="1600" b="1" dirty="0">
                <a:solidFill>
                  <a:schemeClr val="bg1"/>
                </a:solidFill>
              </a:rPr>
              <a:t> </a:t>
            </a:r>
            <a:r>
              <a:rPr lang="en-US" altLang="en-US" sz="1600" dirty="0">
                <a:solidFill>
                  <a:srgbClr val="0000FF"/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r>
              <a:rPr lang="en-US" altLang="en-US" sz="1600" b="1" dirty="0">
                <a:solidFill>
                  <a:schemeClr val="bg1"/>
                </a:solidFill>
              </a:rPr>
              <a:t>RF</a:t>
            </a:r>
            <a:r>
              <a:rPr lang="en-US" altLang="en-US" sz="1600" dirty="0">
                <a:solidFill>
                  <a:srgbClr val="0000FF"/>
                </a:solidFill>
              </a:rPr>
              <a:t>    negative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endParaRPr lang="en-US" altLang="en-US" sz="1600" dirty="0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B1D2D21E-BEAC-422E-9442-02EFAD845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4864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/>
              <a:t>ser-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/>
              <a:t>ology</a:t>
            </a:r>
          </a:p>
        </p:txBody>
      </p:sp>
      <p:sp>
        <p:nvSpPr>
          <p:cNvPr id="104454" name="Slide Number Placeholder 1">
            <a:extLst>
              <a:ext uri="{FF2B5EF4-FFF2-40B4-BE49-F238E27FC236}">
                <a16:creationId xmlns:a16="http://schemas.microsoft.com/office/drawing/2014/main" id="{E16012AE-3D21-42AD-8AE7-0DD033C0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B49066-EEC8-4BE3-9BBB-E79F746A2CB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99</a:t>
            </a:fld>
            <a:endParaRPr lang="en-US" alt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393</TotalTime>
  <Words>11061</Words>
  <Application>Microsoft Office PowerPoint</Application>
  <PresentationFormat>On-screen Show (4:3)</PresentationFormat>
  <Paragraphs>2543</Paragraphs>
  <Slides>140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140</vt:i4>
      </vt:variant>
    </vt:vector>
  </HeadingPairs>
  <TitlesOfParts>
    <vt:vector size="145" baseType="lpstr">
      <vt:lpstr>Arial</vt:lpstr>
      <vt:lpstr>Calibri</vt:lpstr>
      <vt:lpstr>Segoe Script</vt:lpstr>
      <vt:lpstr>Wingdings</vt:lpstr>
      <vt:lpstr>Network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Pediatric Uveitis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LSU Ophthalmology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Guide: Pediatric uveitis</dc:title>
  <dc:creator>Steven B. Flynn</dc:creator>
  <cp:lastModifiedBy>Steve</cp:lastModifiedBy>
  <cp:revision>50</cp:revision>
  <dcterms:created xsi:type="dcterms:W3CDTF">2008-09-07T15:44:06Z</dcterms:created>
  <dcterms:modified xsi:type="dcterms:W3CDTF">2018-12-09T16:39:51Z</dcterms:modified>
</cp:coreProperties>
</file>