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0"/>
  </p:notesMasterIdLst>
  <p:sldIdLst>
    <p:sldId id="259" r:id="rId2"/>
    <p:sldId id="270" r:id="rId3"/>
    <p:sldId id="327" r:id="rId4"/>
    <p:sldId id="262" r:id="rId5"/>
    <p:sldId id="530" r:id="rId6"/>
    <p:sldId id="272" r:id="rId7"/>
    <p:sldId id="274" r:id="rId8"/>
    <p:sldId id="275" r:id="rId9"/>
    <p:sldId id="277" r:id="rId10"/>
    <p:sldId id="276" r:id="rId11"/>
    <p:sldId id="314" r:id="rId12"/>
    <p:sldId id="313" r:id="rId13"/>
    <p:sldId id="278" r:id="rId14"/>
    <p:sldId id="271" r:id="rId15"/>
    <p:sldId id="328" r:id="rId16"/>
    <p:sldId id="330" r:id="rId17"/>
    <p:sldId id="531" r:id="rId18"/>
    <p:sldId id="329" r:id="rId19"/>
    <p:sldId id="331" r:id="rId20"/>
    <p:sldId id="337" r:id="rId21"/>
    <p:sldId id="523" r:id="rId22"/>
    <p:sldId id="524" r:id="rId23"/>
    <p:sldId id="522" r:id="rId24"/>
    <p:sldId id="525" r:id="rId25"/>
    <p:sldId id="520" r:id="rId26"/>
    <p:sldId id="521" r:id="rId27"/>
    <p:sldId id="527" r:id="rId28"/>
    <p:sldId id="528" r:id="rId29"/>
    <p:sldId id="526" r:id="rId30"/>
    <p:sldId id="529" r:id="rId31"/>
    <p:sldId id="326" r:id="rId32"/>
    <p:sldId id="261" r:id="rId33"/>
    <p:sldId id="263" r:id="rId34"/>
    <p:sldId id="279" r:id="rId35"/>
    <p:sldId id="336" r:id="rId36"/>
    <p:sldId id="335" r:id="rId37"/>
    <p:sldId id="280" r:id="rId38"/>
    <p:sldId id="281" r:id="rId39"/>
    <p:sldId id="282" r:id="rId40"/>
    <p:sldId id="283" r:id="rId41"/>
    <p:sldId id="284" r:id="rId42"/>
    <p:sldId id="332" r:id="rId43"/>
    <p:sldId id="285" r:id="rId44"/>
    <p:sldId id="286" r:id="rId45"/>
    <p:sldId id="288" r:id="rId46"/>
    <p:sldId id="289" r:id="rId47"/>
    <p:sldId id="333" r:id="rId48"/>
    <p:sldId id="334" r:id="rId49"/>
    <p:sldId id="264" r:id="rId50"/>
    <p:sldId id="265" r:id="rId51"/>
    <p:sldId id="292" r:id="rId52"/>
    <p:sldId id="293" r:id="rId53"/>
    <p:sldId id="294" r:id="rId54"/>
    <p:sldId id="295" r:id="rId55"/>
    <p:sldId id="317" r:id="rId56"/>
    <p:sldId id="318" r:id="rId57"/>
    <p:sldId id="296" r:id="rId58"/>
    <p:sldId id="297" r:id="rId59"/>
    <p:sldId id="298" r:id="rId60"/>
    <p:sldId id="299" r:id="rId61"/>
    <p:sldId id="319" r:id="rId62"/>
    <p:sldId id="320" r:id="rId63"/>
    <p:sldId id="321" r:id="rId64"/>
    <p:sldId id="322" r:id="rId65"/>
    <p:sldId id="323" r:id="rId66"/>
    <p:sldId id="324" r:id="rId67"/>
    <p:sldId id="266" r:id="rId68"/>
    <p:sldId id="267" r:id="rId69"/>
    <p:sldId id="303" r:id="rId70"/>
    <p:sldId id="304" r:id="rId71"/>
    <p:sldId id="305" r:id="rId72"/>
    <p:sldId id="306" r:id="rId73"/>
    <p:sldId id="268" r:id="rId74"/>
    <p:sldId id="269" r:id="rId75"/>
    <p:sldId id="307" r:id="rId76"/>
    <p:sldId id="308" r:id="rId77"/>
    <p:sldId id="309" r:id="rId78"/>
    <p:sldId id="310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FF"/>
    <a:srgbClr val="0000FF"/>
    <a:srgbClr val="FF99FF"/>
    <a:srgbClr val="99FF99"/>
    <a:srgbClr val="FF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27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FE94E2-A672-4593-8F8A-6B924B07A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507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C2BA7C-5A41-4045-BC04-5928D8174A58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44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21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26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02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38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36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92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99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6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80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7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978C01-8204-4A29-B02C-668D20CCDA5A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32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42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67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5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48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85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8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11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81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64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CDEB79-168D-4134-9EDA-6DA60728DAE0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69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978C01-8204-4A29-B02C-668D20CCDA5A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77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3ACD15-3528-4B5B-A410-97A3CA0B52CF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307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3ACD15-3528-4B5B-A410-97A3CA0B52CF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70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3ACD15-3528-4B5B-A410-97A3CA0B52CF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577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3ACD15-3528-4B5B-A410-97A3CA0B52CF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302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3ACD15-3528-4B5B-A410-97A3CA0B52CF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676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3ACD15-3528-4B5B-A410-97A3CA0B52CF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359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3ACD15-3528-4B5B-A410-97A3CA0B52CF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429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3ACD15-3528-4B5B-A410-97A3CA0B52CF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650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3ACD15-3528-4B5B-A410-97A3CA0B52CF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626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3ACD15-3528-4B5B-A410-97A3CA0B52CF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405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3ACD15-3528-4B5B-A410-97A3CA0B52CF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746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3ACD15-3528-4B5B-A410-97A3CA0B52CF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797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3ACD15-3528-4B5B-A410-97A3CA0B52CF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312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3ACD15-3528-4B5B-A410-97A3CA0B52CF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578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3ACD15-3528-4B5B-A410-97A3CA0B52CF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166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9C2788-CD3C-40E6-BDAC-F2C78407FF0D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356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FE7DC-0464-439E-9CB5-962BB1405526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853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FE7DC-0464-439E-9CB5-962BB1405526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866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FE7DC-0464-439E-9CB5-962BB1405526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369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FE7DC-0464-439E-9CB5-962BB1405526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9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027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FE7DC-0464-439E-9CB5-962BB1405526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202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FE7DC-0464-439E-9CB5-962BB1405526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440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FE7DC-0464-439E-9CB5-962BB1405526}" type="slidenum">
              <a:rPr lang="en-US" altLang="en-US"/>
              <a:pPr eaLnBrk="1" hangingPunct="1"/>
              <a:t>56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146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FE7DC-0464-439E-9CB5-962BB1405526}" type="slidenum">
              <a:rPr lang="en-US" altLang="en-US"/>
              <a:pPr eaLnBrk="1" hangingPunct="1"/>
              <a:t>57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474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FE7DC-0464-439E-9CB5-962BB1405526}" type="slidenum">
              <a:rPr lang="en-US" altLang="en-US"/>
              <a:pPr eaLnBrk="1" hangingPunct="1"/>
              <a:t>58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06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FE7DC-0464-439E-9CB5-962BB1405526}" type="slidenum">
              <a:rPr lang="en-US" altLang="en-US"/>
              <a:pPr eaLnBrk="1" hangingPunct="1"/>
              <a:t>59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359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FE7DC-0464-439E-9CB5-962BB1405526}" type="slidenum">
              <a:rPr lang="en-US" altLang="en-US"/>
              <a:pPr eaLnBrk="1" hangingPunct="1"/>
              <a:t>60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200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FE7DC-0464-439E-9CB5-962BB1405526}" type="slidenum">
              <a:rPr lang="en-US" altLang="en-US"/>
              <a:pPr eaLnBrk="1" hangingPunct="1"/>
              <a:t>61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752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FE7DC-0464-439E-9CB5-962BB1405526}" type="slidenum">
              <a:rPr lang="en-US" altLang="en-US"/>
              <a:pPr eaLnBrk="1" hangingPunct="1"/>
              <a:t>62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237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FE7DC-0464-439E-9CB5-962BB1405526}" type="slidenum">
              <a:rPr lang="en-US" altLang="en-US"/>
              <a:pPr eaLnBrk="1" hangingPunct="1"/>
              <a:t>63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2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2521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FE7DC-0464-439E-9CB5-962BB1405526}" type="slidenum">
              <a:rPr lang="en-US" altLang="en-US"/>
              <a:pPr eaLnBrk="1" hangingPunct="1"/>
              <a:t>64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656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FE7DC-0464-439E-9CB5-962BB1405526}" type="slidenum">
              <a:rPr lang="en-US" altLang="en-US"/>
              <a:pPr eaLnBrk="1" hangingPunct="1"/>
              <a:t>65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485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FE7DC-0464-439E-9CB5-962BB1405526}" type="slidenum">
              <a:rPr lang="en-US" altLang="en-US"/>
              <a:pPr eaLnBrk="1" hangingPunct="1"/>
              <a:t>66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914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FD24AF-89F8-4D34-B0B0-FD78809FA546}" type="slidenum">
              <a:rPr lang="en-US" altLang="en-US"/>
              <a:pPr eaLnBrk="1" hangingPunct="1"/>
              <a:t>67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3030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5FF6A9-416A-4FFB-920B-BB37436C4767}" type="slidenum">
              <a:rPr lang="en-US" altLang="en-US"/>
              <a:pPr eaLnBrk="1" hangingPunct="1"/>
              <a:t>68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059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5FF6A9-416A-4FFB-920B-BB37436C4767}" type="slidenum">
              <a:rPr lang="en-US" altLang="en-US"/>
              <a:pPr eaLnBrk="1" hangingPunct="1"/>
              <a:t>69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85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5FF6A9-416A-4FFB-920B-BB37436C4767}" type="slidenum">
              <a:rPr lang="en-US" altLang="en-US"/>
              <a:pPr eaLnBrk="1" hangingPunct="1"/>
              <a:t>70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596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5FF6A9-416A-4FFB-920B-BB37436C4767}" type="slidenum">
              <a:rPr lang="en-US" altLang="en-US"/>
              <a:pPr eaLnBrk="1" hangingPunct="1"/>
              <a:t>71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608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5FF6A9-416A-4FFB-920B-BB37436C4767}" type="slidenum">
              <a:rPr lang="en-US" altLang="en-US"/>
              <a:pPr eaLnBrk="1" hangingPunct="1"/>
              <a:t>72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3203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47A985-D5A2-4031-B1C1-920E519CB59D}" type="slidenum">
              <a:rPr lang="en-US" altLang="en-US"/>
              <a:pPr eaLnBrk="1" hangingPunct="1"/>
              <a:t>73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75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4689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3414F1-1AC8-413E-90F3-A2A7586B8909}" type="slidenum">
              <a:rPr lang="en-US" altLang="en-US"/>
              <a:pPr eaLnBrk="1" hangingPunct="1"/>
              <a:t>74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2331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3414F1-1AC8-413E-90F3-A2A7586B8909}" type="slidenum">
              <a:rPr lang="en-US" altLang="en-US"/>
              <a:pPr eaLnBrk="1" hangingPunct="1"/>
              <a:t>75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025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3414F1-1AC8-413E-90F3-A2A7586B8909}" type="slidenum">
              <a:rPr lang="en-US" altLang="en-US"/>
              <a:pPr eaLnBrk="1" hangingPunct="1"/>
              <a:t>76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3290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3414F1-1AC8-413E-90F3-A2A7586B8909}" type="slidenum">
              <a:rPr lang="en-US" altLang="en-US"/>
              <a:pPr eaLnBrk="1" hangingPunct="1"/>
              <a:t>77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7480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3414F1-1AC8-413E-90F3-A2A7586B8909}" type="slidenum">
              <a:rPr lang="en-US" altLang="en-US"/>
              <a:pPr eaLnBrk="1" hangingPunct="1"/>
              <a:t>78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76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26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DAED86-A5EA-4FB5-93B0-12A461C29755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AEC5B-E5CE-4EF8-8FD4-F43B3851F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40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33E31-8357-4A46-AC4E-AE0F43F19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6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063C0-BEE7-4994-9C2A-AB2BB004D3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76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641E0-96F0-4A50-9A05-90A736643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89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B460D-289F-4A5E-8444-3591295EE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64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2B5D6-3102-438C-862F-C5FCDAC6F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32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EA2DF-1A66-42CB-85F3-C74B33C42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55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D4705-6A11-4CEE-904E-E81300058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39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2C4E9-7038-4AFB-86F3-42E09EE95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80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CF580-2973-47B4-AEDE-BA369F7B1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9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3081E-CD09-441C-BA30-40E06E223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15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740C20A-14BE-4AFE-BFBA-CFEF10075A7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/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/>
              <a:t>Capillary </a:t>
            </a:r>
            <a:r>
              <a:rPr lang="en-US" altLang="en-US" sz="2400" dirty="0" err="1"/>
              <a:t>hemangioblastoma</a:t>
            </a:r>
            <a:endParaRPr lang="en-US" altLang="en-US" sz="2400" dirty="0"/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/>
              <a:t>Hemangiopericytoma</a:t>
            </a:r>
            <a:endParaRPr lang="en-US" altLang="en-US" sz="2400" dirty="0"/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/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/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5F25E-5570-443A-B13C-E0E12B9DE202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375952-EEE9-AEA1-B09D-00BA2F038BC1}"/>
              </a:ext>
            </a:extLst>
          </p:cNvPr>
          <p:cNvSpPr txBox="1"/>
          <p:nvPr/>
        </p:nvSpPr>
        <p:spPr>
          <a:xfrm>
            <a:off x="609600" y="4596825"/>
            <a:ext cx="592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word, what sort of condition is von Hippel-Landau disease?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US" sz="1600" b="1" dirty="0" err="1">
                <a:solidFill>
                  <a:srgbClr val="0000FF"/>
                </a:solidFill>
              </a:rPr>
              <a:t>phakomatosis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Capillary </a:t>
            </a:r>
            <a:r>
              <a:rPr lang="en-US" altLang="en-US" sz="2400" b="1" dirty="0" err="1">
                <a:solidFill>
                  <a:srgbClr val="0000FF"/>
                </a:solidFill>
              </a:rPr>
              <a:t>hemangioblastoma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</a:t>
            </a:r>
            <a:r>
              <a:rPr lang="en-US" altLang="en-US" sz="2100" b="1" dirty="0">
                <a:solidFill>
                  <a:srgbClr val="0000FF"/>
                </a:solidFill>
              </a:rPr>
              <a:t>von Hippel-Lindau </a:t>
            </a:r>
            <a:r>
              <a:rPr lang="en-US" altLang="en-US" sz="2100" b="1" dirty="0"/>
              <a:t>disease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altLang="en-US" sz="2100" dirty="0"/>
              <a:t> </a:t>
            </a:r>
            <a:endParaRPr lang="en-US" altLang="en-US" sz="2100" b="1" i="1" dirty="0"/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14601" y="4431656"/>
            <a:ext cx="48006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 err="1">
                <a:solidFill>
                  <a:schemeClr val="bg1">
                    <a:lumMod val="50000"/>
                  </a:schemeClr>
                </a:solidFill>
              </a:rPr>
              <a:t>Phakomatoses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are known also as what sort of syndrome?</a:t>
            </a:r>
          </a:p>
          <a:p>
            <a:r>
              <a:rPr lang="en-US" altLang="en-US" sz="1400" b="1" dirty="0" err="1">
                <a:solidFill>
                  <a:srgbClr val="0000FF"/>
                </a:solidFill>
              </a:rPr>
              <a:t>Neurocutaneous</a:t>
            </a:r>
            <a:r>
              <a:rPr lang="en-US" altLang="en-US" sz="1400" dirty="0">
                <a:solidFill>
                  <a:srgbClr val="0000FF"/>
                </a:solidFill>
              </a:rPr>
              <a:t> 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syndromes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7E8A9-29AE-88ED-51D2-8C293236B605}"/>
              </a:ext>
            </a:extLst>
          </p:cNvPr>
          <p:cNvSpPr txBox="1"/>
          <p:nvPr/>
        </p:nvSpPr>
        <p:spPr>
          <a:xfrm>
            <a:off x="2500953" y="5137740"/>
            <a:ext cx="5874421" cy="95410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 err="1"/>
              <a:t>Phakomatoses</a:t>
            </a:r>
            <a:r>
              <a:rPr lang="en-US" altLang="en-US" sz="1400" i="1" dirty="0"/>
              <a:t> have both eye and  skin  findings. </a:t>
            </a:r>
            <a:r>
              <a:rPr lang="en-US" altLang="en-US" sz="1400" i="1" dirty="0">
                <a:solidFill>
                  <a:srgbClr val="FFCCFF"/>
                </a:solidFill>
              </a:rPr>
              <a:t>The retinal </a:t>
            </a:r>
            <a:r>
              <a:rPr lang="en-US" altLang="en-US" sz="1400" i="1" dirty="0" err="1">
                <a:solidFill>
                  <a:srgbClr val="FFCCFF"/>
                </a:solidFill>
              </a:rPr>
              <a:t>hemangioblastoma</a:t>
            </a:r>
            <a:r>
              <a:rPr lang="en-US" altLang="en-US" sz="1400" i="1" dirty="0">
                <a:solidFill>
                  <a:srgbClr val="FFCCFF"/>
                </a:solidFill>
              </a:rPr>
              <a:t> is the eye finding in von Hippel-Lindau; what is the skin finding?</a:t>
            </a:r>
          </a:p>
          <a:p>
            <a:r>
              <a:rPr lang="en-US" altLang="en-US" sz="1400" dirty="0">
                <a:solidFill>
                  <a:srgbClr val="FFCCFF"/>
                </a:solidFill>
              </a:rPr>
              <a:t>Got ‘</a:t>
            </a:r>
            <a:r>
              <a:rPr lang="en-US" altLang="en-US" sz="1400" dirty="0" err="1">
                <a:solidFill>
                  <a:srgbClr val="FFCCFF"/>
                </a:solidFill>
              </a:rPr>
              <a:t>em</a:t>
            </a:r>
            <a:r>
              <a:rPr lang="en-US" altLang="en-US" sz="1400" dirty="0">
                <a:solidFill>
                  <a:srgbClr val="FFCCFF"/>
                </a:solidFill>
              </a:rPr>
              <a:t>! There is none (despite this, it’s still considered a </a:t>
            </a:r>
            <a:r>
              <a:rPr lang="en-US" altLang="en-US" sz="1400" dirty="0" err="1">
                <a:solidFill>
                  <a:srgbClr val="FFCCFF"/>
                </a:solidFill>
              </a:rPr>
              <a:t>phakomatosis</a:t>
            </a:r>
            <a:r>
              <a:rPr lang="en-US" altLang="en-US" sz="1400" dirty="0">
                <a:solidFill>
                  <a:srgbClr val="FFCCFF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765004-40D8-66CC-DAE4-07BEFCC8B191}"/>
              </a:ext>
            </a:extLst>
          </p:cNvPr>
          <p:cNvSpPr/>
          <p:nvPr/>
        </p:nvSpPr>
        <p:spPr>
          <a:xfrm>
            <a:off x="5334000" y="5191516"/>
            <a:ext cx="381000" cy="226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duh</a:t>
            </a:r>
          </a:p>
        </p:txBody>
      </p:sp>
    </p:spTree>
    <p:extLst>
      <p:ext uri="{BB962C8B-B14F-4D97-AF65-F5344CB8AC3E}">
        <p14:creationId xmlns:p14="http://schemas.microsoft.com/office/powerpoint/2010/main" val="364057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375952-EEE9-AEA1-B09D-00BA2F038BC1}"/>
              </a:ext>
            </a:extLst>
          </p:cNvPr>
          <p:cNvSpPr txBox="1"/>
          <p:nvPr/>
        </p:nvSpPr>
        <p:spPr>
          <a:xfrm>
            <a:off x="609600" y="4596825"/>
            <a:ext cx="592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word, what sort of condition is von Hippel-Landau disease?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US" sz="1600" b="1" dirty="0" err="1">
                <a:solidFill>
                  <a:srgbClr val="0000FF"/>
                </a:solidFill>
              </a:rPr>
              <a:t>phakomatosis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Capillary </a:t>
            </a:r>
            <a:r>
              <a:rPr lang="en-US" altLang="en-US" sz="2400" b="1" dirty="0" err="1">
                <a:solidFill>
                  <a:srgbClr val="0000FF"/>
                </a:solidFill>
              </a:rPr>
              <a:t>hemangioblastoma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</a:t>
            </a:r>
            <a:r>
              <a:rPr lang="en-US" altLang="en-US" sz="2100" b="1" dirty="0">
                <a:solidFill>
                  <a:srgbClr val="0000FF"/>
                </a:solidFill>
              </a:rPr>
              <a:t>von Hippel-Lindau </a:t>
            </a:r>
            <a:r>
              <a:rPr lang="en-US" altLang="en-US" sz="2100" b="1" dirty="0"/>
              <a:t>disease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altLang="en-US" sz="2100" dirty="0"/>
              <a:t> </a:t>
            </a:r>
            <a:endParaRPr lang="en-US" altLang="en-US" sz="2100" b="1" i="1" dirty="0"/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14601" y="4431656"/>
            <a:ext cx="48006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 err="1">
                <a:solidFill>
                  <a:schemeClr val="bg1">
                    <a:lumMod val="50000"/>
                  </a:schemeClr>
                </a:solidFill>
              </a:rPr>
              <a:t>Phakomatoses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are known also as what sort of syndrome?</a:t>
            </a:r>
          </a:p>
          <a:p>
            <a:r>
              <a:rPr lang="en-US" altLang="en-US" sz="1400" b="1" dirty="0" err="1">
                <a:solidFill>
                  <a:srgbClr val="0000FF"/>
                </a:solidFill>
              </a:rPr>
              <a:t>Neurocutaneous</a:t>
            </a:r>
            <a:r>
              <a:rPr lang="en-US" altLang="en-US" sz="1400" dirty="0">
                <a:solidFill>
                  <a:srgbClr val="0000FF"/>
                </a:solidFill>
              </a:rPr>
              <a:t> 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syndromes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7E8A9-29AE-88ED-51D2-8C293236B605}"/>
              </a:ext>
            </a:extLst>
          </p:cNvPr>
          <p:cNvSpPr txBox="1"/>
          <p:nvPr/>
        </p:nvSpPr>
        <p:spPr>
          <a:xfrm>
            <a:off x="2500953" y="5137740"/>
            <a:ext cx="5874421" cy="95410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 err="1"/>
              <a:t>Phakomatoses</a:t>
            </a:r>
            <a:r>
              <a:rPr lang="en-US" altLang="en-US" sz="1400" i="1" dirty="0"/>
              <a:t> have both eye and  skin  findings. </a:t>
            </a:r>
            <a:r>
              <a:rPr lang="en-US" altLang="en-US" sz="1400" i="1" dirty="0">
                <a:solidFill>
                  <a:srgbClr val="FFCCFF"/>
                </a:solidFill>
              </a:rPr>
              <a:t>The retinal </a:t>
            </a:r>
            <a:r>
              <a:rPr lang="en-US" altLang="en-US" sz="1400" i="1" dirty="0" err="1">
                <a:solidFill>
                  <a:srgbClr val="FFCCFF"/>
                </a:solidFill>
              </a:rPr>
              <a:t>hemangioblastoma</a:t>
            </a:r>
            <a:r>
              <a:rPr lang="en-US" altLang="en-US" sz="1400" i="1" dirty="0">
                <a:solidFill>
                  <a:srgbClr val="FFCCFF"/>
                </a:solidFill>
              </a:rPr>
              <a:t> is the eye finding in von Hippel-Lindau; what is the skin finding?</a:t>
            </a:r>
          </a:p>
          <a:p>
            <a:r>
              <a:rPr lang="en-US" altLang="en-US" sz="1400" dirty="0">
                <a:solidFill>
                  <a:srgbClr val="FFCCFF"/>
                </a:solidFill>
              </a:rPr>
              <a:t>Got ‘</a:t>
            </a:r>
            <a:r>
              <a:rPr lang="en-US" altLang="en-US" sz="1400" dirty="0" err="1">
                <a:solidFill>
                  <a:srgbClr val="FFCCFF"/>
                </a:solidFill>
              </a:rPr>
              <a:t>em</a:t>
            </a:r>
            <a:r>
              <a:rPr lang="en-US" altLang="en-US" sz="1400" dirty="0">
                <a:solidFill>
                  <a:srgbClr val="FFCCFF"/>
                </a:solidFill>
              </a:rPr>
              <a:t>! There is none (despite this, it’s still considered a </a:t>
            </a:r>
            <a:r>
              <a:rPr lang="en-US" altLang="en-US" sz="1400" dirty="0" err="1">
                <a:solidFill>
                  <a:srgbClr val="FFCCFF"/>
                </a:solidFill>
              </a:rPr>
              <a:t>phakomatosis</a:t>
            </a:r>
            <a:r>
              <a:rPr lang="en-US" altLang="en-US" sz="1400" dirty="0">
                <a:solidFill>
                  <a:srgbClr val="FFCC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80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375952-EEE9-AEA1-B09D-00BA2F038BC1}"/>
              </a:ext>
            </a:extLst>
          </p:cNvPr>
          <p:cNvSpPr txBox="1"/>
          <p:nvPr/>
        </p:nvSpPr>
        <p:spPr>
          <a:xfrm>
            <a:off x="609600" y="4596825"/>
            <a:ext cx="592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word, what sort of condition is von Hippel-Landau disease?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US" sz="1600" b="1" dirty="0" err="1">
                <a:solidFill>
                  <a:srgbClr val="0000FF"/>
                </a:solidFill>
              </a:rPr>
              <a:t>phakomatosis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Capillary </a:t>
            </a:r>
            <a:r>
              <a:rPr lang="en-US" altLang="en-US" sz="2400" b="1" dirty="0" err="1">
                <a:solidFill>
                  <a:srgbClr val="0000FF"/>
                </a:solidFill>
              </a:rPr>
              <a:t>hemangioblastoma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</a:t>
            </a:r>
            <a:r>
              <a:rPr lang="en-US" altLang="en-US" sz="2100" b="1" dirty="0">
                <a:solidFill>
                  <a:srgbClr val="0000FF"/>
                </a:solidFill>
              </a:rPr>
              <a:t>von Hippel-Lindau </a:t>
            </a:r>
            <a:r>
              <a:rPr lang="en-US" altLang="en-US" sz="2100" b="1" dirty="0"/>
              <a:t>disease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altLang="en-US" sz="2100" dirty="0"/>
              <a:t> </a:t>
            </a:r>
            <a:endParaRPr lang="en-US" altLang="en-US" sz="2100" b="1" i="1" dirty="0"/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14601" y="4431656"/>
            <a:ext cx="48006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 err="1">
                <a:solidFill>
                  <a:schemeClr val="bg1">
                    <a:lumMod val="50000"/>
                  </a:schemeClr>
                </a:solidFill>
              </a:rPr>
              <a:t>Phakomatoses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are known also as what sort of syndrome?</a:t>
            </a:r>
          </a:p>
          <a:p>
            <a:r>
              <a:rPr lang="en-US" altLang="en-US" sz="1400" b="1" dirty="0" err="1">
                <a:solidFill>
                  <a:srgbClr val="0000FF"/>
                </a:solidFill>
              </a:rPr>
              <a:t>Neurocutaneous</a:t>
            </a:r>
            <a:r>
              <a:rPr lang="en-US" altLang="en-US" sz="1400" dirty="0">
                <a:solidFill>
                  <a:srgbClr val="0000FF"/>
                </a:solidFill>
              </a:rPr>
              <a:t> 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syndromes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7E8A9-29AE-88ED-51D2-8C293236B605}"/>
              </a:ext>
            </a:extLst>
          </p:cNvPr>
          <p:cNvSpPr txBox="1"/>
          <p:nvPr/>
        </p:nvSpPr>
        <p:spPr>
          <a:xfrm>
            <a:off x="2500953" y="5137740"/>
            <a:ext cx="5874421" cy="95410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 err="1"/>
              <a:t>Phakomatoses</a:t>
            </a:r>
            <a:r>
              <a:rPr lang="en-US" altLang="en-US" sz="1400" i="1" dirty="0"/>
              <a:t> have both eye and  skin  findings. </a:t>
            </a:r>
            <a:r>
              <a:rPr lang="en-US" altLang="en-US" sz="1400" i="1" dirty="0">
                <a:solidFill>
                  <a:srgbClr val="0000FF"/>
                </a:solidFill>
              </a:rPr>
              <a:t>The retinal </a:t>
            </a:r>
            <a:r>
              <a:rPr lang="en-US" altLang="en-US" sz="1400" i="1" dirty="0" err="1">
                <a:solidFill>
                  <a:srgbClr val="0000FF"/>
                </a:solidFill>
              </a:rPr>
              <a:t>hemangioblastoma</a:t>
            </a:r>
            <a:r>
              <a:rPr lang="en-US" altLang="en-US" sz="1400" i="1" dirty="0">
                <a:solidFill>
                  <a:srgbClr val="0000FF"/>
                </a:solidFill>
              </a:rPr>
              <a:t> is the eye finding in von Hippel-Lindau; what is the skin finding?</a:t>
            </a:r>
            <a:endParaRPr lang="en-US" altLang="en-US" sz="1400" i="1" dirty="0">
              <a:solidFill>
                <a:srgbClr val="FFCCFF"/>
              </a:solidFill>
            </a:endParaRPr>
          </a:p>
          <a:p>
            <a:r>
              <a:rPr lang="en-US" altLang="en-US" sz="1400" dirty="0">
                <a:solidFill>
                  <a:srgbClr val="FFCCFF"/>
                </a:solidFill>
              </a:rPr>
              <a:t>Got ‘</a:t>
            </a:r>
            <a:r>
              <a:rPr lang="en-US" altLang="en-US" sz="1400" dirty="0" err="1">
                <a:solidFill>
                  <a:srgbClr val="FFCCFF"/>
                </a:solidFill>
              </a:rPr>
              <a:t>em</a:t>
            </a:r>
            <a:r>
              <a:rPr lang="en-US" altLang="en-US" sz="1400" dirty="0">
                <a:solidFill>
                  <a:srgbClr val="FFCCFF"/>
                </a:solidFill>
              </a:rPr>
              <a:t>! There is none (despite this, it’s still considered a </a:t>
            </a:r>
            <a:r>
              <a:rPr lang="en-US" altLang="en-US" sz="1400" dirty="0" err="1">
                <a:solidFill>
                  <a:srgbClr val="FFCCFF"/>
                </a:solidFill>
              </a:rPr>
              <a:t>phakomatosis</a:t>
            </a:r>
            <a:r>
              <a:rPr lang="en-US" altLang="en-US" sz="1400" dirty="0">
                <a:solidFill>
                  <a:srgbClr val="FFCC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735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F3CAD-C5D3-5556-DF4B-38978A673BC3}"/>
              </a:ext>
            </a:extLst>
          </p:cNvPr>
          <p:cNvSpPr txBox="1"/>
          <p:nvPr/>
        </p:nvSpPr>
        <p:spPr>
          <a:xfrm>
            <a:off x="609600" y="4596825"/>
            <a:ext cx="592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word, what sort of condition is von Hippel-Landau disease?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US" sz="1600" b="1" dirty="0" err="1">
                <a:solidFill>
                  <a:srgbClr val="0000FF"/>
                </a:solidFill>
              </a:rPr>
              <a:t>phakomatosis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Capillary </a:t>
            </a:r>
            <a:r>
              <a:rPr lang="en-US" altLang="en-US" sz="2400" b="1" dirty="0" err="1">
                <a:solidFill>
                  <a:srgbClr val="0000FF"/>
                </a:solidFill>
              </a:rPr>
              <a:t>hemangioblastoma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</a:t>
            </a:r>
            <a:r>
              <a:rPr lang="en-US" altLang="en-US" sz="2100" b="1" dirty="0">
                <a:solidFill>
                  <a:srgbClr val="0000FF"/>
                </a:solidFill>
              </a:rPr>
              <a:t>von Hippel-Lindau </a:t>
            </a:r>
            <a:r>
              <a:rPr lang="en-US" altLang="en-US" sz="2100" b="1" dirty="0"/>
              <a:t>disease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altLang="en-US" sz="2100" dirty="0"/>
              <a:t> </a:t>
            </a:r>
            <a:endParaRPr lang="en-US" altLang="en-US" sz="2100" b="1" i="1" dirty="0"/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14601" y="4431656"/>
            <a:ext cx="48006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 err="1">
                <a:solidFill>
                  <a:schemeClr val="bg1">
                    <a:lumMod val="50000"/>
                  </a:schemeClr>
                </a:solidFill>
              </a:rPr>
              <a:t>Phakomatoses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are known also as what sort of syndrome?</a:t>
            </a:r>
          </a:p>
          <a:p>
            <a:r>
              <a:rPr lang="en-US" altLang="en-US" sz="1400" b="1" dirty="0" err="1">
                <a:solidFill>
                  <a:srgbClr val="0000FF"/>
                </a:solidFill>
              </a:rPr>
              <a:t>Neurocutaneous</a:t>
            </a:r>
            <a:r>
              <a:rPr lang="en-US" altLang="en-US" sz="1400" dirty="0">
                <a:solidFill>
                  <a:srgbClr val="0000FF"/>
                </a:solidFill>
              </a:rPr>
              <a:t> 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syndromes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0953" y="5137740"/>
            <a:ext cx="5874421" cy="95410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 err="1"/>
              <a:t>Phakomatoses</a:t>
            </a:r>
            <a:r>
              <a:rPr lang="en-US" altLang="en-US" sz="1400" i="1" dirty="0"/>
              <a:t> have both eye and  skin  findings</a:t>
            </a:r>
            <a:r>
              <a:rPr lang="en-US" altLang="en-US" sz="1400" i="1" dirty="0">
                <a:solidFill>
                  <a:srgbClr val="0000FF"/>
                </a:solidFill>
              </a:rPr>
              <a:t>. The retinal </a:t>
            </a:r>
            <a:r>
              <a:rPr lang="en-US" altLang="en-US" sz="1400" i="1" dirty="0" err="1">
                <a:solidFill>
                  <a:srgbClr val="0000FF"/>
                </a:solidFill>
              </a:rPr>
              <a:t>hemangioblastoma</a:t>
            </a:r>
            <a:r>
              <a:rPr lang="en-US" altLang="en-US" sz="1400" i="1" dirty="0">
                <a:solidFill>
                  <a:srgbClr val="0000FF"/>
                </a:solidFill>
              </a:rPr>
              <a:t> is the eye finding in von Hippel-Lindau; what is the skin finding?</a:t>
            </a:r>
          </a:p>
          <a:p>
            <a:r>
              <a:rPr lang="en-US" altLang="en-US" sz="1400" dirty="0">
                <a:solidFill>
                  <a:srgbClr val="0000FF"/>
                </a:solidFill>
              </a:rPr>
              <a:t>Got ‘</a:t>
            </a:r>
            <a:r>
              <a:rPr lang="en-US" altLang="en-US" sz="1400" dirty="0" err="1">
                <a:solidFill>
                  <a:srgbClr val="0000FF"/>
                </a:solidFill>
              </a:rPr>
              <a:t>em</a:t>
            </a:r>
            <a:r>
              <a:rPr lang="en-US" altLang="en-US" sz="1400" dirty="0">
                <a:solidFill>
                  <a:srgbClr val="0000FF"/>
                </a:solidFill>
              </a:rPr>
              <a:t>! There is none (despite this, it’s still considered a </a:t>
            </a:r>
            <a:r>
              <a:rPr lang="en-US" altLang="en-US" sz="1400" dirty="0" err="1">
                <a:solidFill>
                  <a:srgbClr val="0000FF"/>
                </a:solidFill>
              </a:rPr>
              <a:t>phakomatosis</a:t>
            </a:r>
            <a:r>
              <a:rPr lang="en-US" altLang="en-US" sz="1400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1096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b="1" dirty="0" err="1"/>
              <a:t>intraconal</a:t>
            </a:r>
            <a:r>
              <a:rPr lang="en-US" altLang="en-US" sz="2500" b="1" dirty="0"/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endParaRPr lang="en-US" altLang="en-US" sz="21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52EBB-EFB7-843F-1727-80C29AF651EF}"/>
              </a:ext>
            </a:extLst>
          </p:cNvPr>
          <p:cNvSpPr txBox="1"/>
          <p:nvPr/>
        </p:nvSpPr>
        <p:spPr>
          <a:xfrm>
            <a:off x="806755" y="1676400"/>
            <a:ext cx="570168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/>
              <a:t>In general, how will an intraconal mass present?</a:t>
            </a:r>
            <a:endParaRPr lang="en-US" sz="1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 one or (usually) more of the following: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--Proptosis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--Pain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--Diplopia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(If the  optic nerve  is involved, vision will be affected as well)</a:t>
            </a:r>
          </a:p>
        </p:txBody>
      </p:sp>
    </p:spTree>
    <p:extLst>
      <p:ext uri="{BB962C8B-B14F-4D97-AF65-F5344CB8AC3E}">
        <p14:creationId xmlns:p14="http://schemas.microsoft.com/office/powerpoint/2010/main" val="3163147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b="1" dirty="0" err="1"/>
              <a:t>intraconal</a:t>
            </a:r>
            <a:r>
              <a:rPr lang="en-US" altLang="en-US" sz="2500" b="1" dirty="0"/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endParaRPr lang="en-US" altLang="en-US" sz="21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52EBB-EFB7-843F-1727-80C29AF651EF}"/>
              </a:ext>
            </a:extLst>
          </p:cNvPr>
          <p:cNvSpPr txBox="1"/>
          <p:nvPr/>
        </p:nvSpPr>
        <p:spPr>
          <a:xfrm>
            <a:off x="806755" y="1676400"/>
            <a:ext cx="570168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/>
              <a:t>In general, how will an intraconal mass present?</a:t>
            </a:r>
          </a:p>
          <a:p>
            <a:r>
              <a:rPr lang="en-US" sz="1600" dirty="0"/>
              <a:t>With one or (usually) more of the following:</a:t>
            </a:r>
          </a:p>
          <a:p>
            <a:r>
              <a:rPr lang="en-US" sz="1600" dirty="0"/>
              <a:t>--</a:t>
            </a:r>
            <a:r>
              <a:rPr lang="en-US" sz="1600" b="1" i="1" dirty="0"/>
              <a:t>?</a:t>
            </a:r>
          </a:p>
          <a:p>
            <a:r>
              <a:rPr lang="en-US" sz="1600" dirty="0"/>
              <a:t>--</a:t>
            </a:r>
            <a:r>
              <a:rPr lang="en-US" sz="1600" b="1" i="1" dirty="0"/>
              <a:t>?</a:t>
            </a:r>
          </a:p>
          <a:p>
            <a:r>
              <a:rPr lang="en-US" sz="1600" dirty="0"/>
              <a:t>--</a:t>
            </a:r>
            <a:r>
              <a:rPr lang="en-US" sz="1600" b="1" i="1" dirty="0"/>
              <a:t>?</a:t>
            </a:r>
            <a:endParaRPr lang="en-US" sz="16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(If the  optic nerve  is involved, vision will be affected as well)</a:t>
            </a:r>
          </a:p>
        </p:txBody>
      </p:sp>
    </p:spTree>
    <p:extLst>
      <p:ext uri="{BB962C8B-B14F-4D97-AF65-F5344CB8AC3E}">
        <p14:creationId xmlns:p14="http://schemas.microsoft.com/office/powerpoint/2010/main" val="3134421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b="1" dirty="0" err="1"/>
              <a:t>intraconal</a:t>
            </a:r>
            <a:r>
              <a:rPr lang="en-US" altLang="en-US" sz="2500" b="1" dirty="0"/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endParaRPr lang="en-US" altLang="en-US" sz="21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52EBB-EFB7-843F-1727-80C29AF651EF}"/>
              </a:ext>
            </a:extLst>
          </p:cNvPr>
          <p:cNvSpPr txBox="1"/>
          <p:nvPr/>
        </p:nvSpPr>
        <p:spPr>
          <a:xfrm>
            <a:off x="806755" y="1676400"/>
            <a:ext cx="570168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/>
              <a:t>In general, how will an intraconal mass present?</a:t>
            </a:r>
          </a:p>
          <a:p>
            <a:r>
              <a:rPr lang="en-US" sz="1600" dirty="0"/>
              <a:t>With one or (usually) more of the following:</a:t>
            </a:r>
          </a:p>
          <a:p>
            <a:r>
              <a:rPr lang="en-US" sz="1600" dirty="0"/>
              <a:t>--Proptosis</a:t>
            </a:r>
          </a:p>
          <a:p>
            <a:r>
              <a:rPr lang="en-US" sz="1600" dirty="0"/>
              <a:t>--Pain</a:t>
            </a:r>
          </a:p>
          <a:p>
            <a:r>
              <a:rPr lang="en-US" sz="1600" dirty="0"/>
              <a:t>--Diplopia</a:t>
            </a: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(If the  optic nerve  is involved, vision will be affected as well)</a:t>
            </a:r>
          </a:p>
        </p:txBody>
      </p:sp>
    </p:spTree>
    <p:extLst>
      <p:ext uri="{BB962C8B-B14F-4D97-AF65-F5344CB8AC3E}">
        <p14:creationId xmlns:p14="http://schemas.microsoft.com/office/powerpoint/2010/main" val="3167944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227759-AD46-809F-6E66-BE5096C3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C4E9-7038-4AFB-86F3-42E09EE9585A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A5F270-E9B4-6B5A-2492-329BB162720D}"/>
              </a:ext>
            </a:extLst>
          </p:cNvPr>
          <p:cNvSpPr txBox="1"/>
          <p:nvPr/>
        </p:nvSpPr>
        <p:spPr>
          <a:xfrm>
            <a:off x="2427830" y="6031469"/>
            <a:ext cx="428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Intraconal mass OS producing proptosis</a:t>
            </a:r>
          </a:p>
        </p:txBody>
      </p:sp>
      <p:pic>
        <p:nvPicPr>
          <p:cNvPr id="3074" name="Picture 2" descr="Рatient with Cavernous Hemangioma of the Left Orbit | Download Scientific  Diagram">
            <a:extLst>
              <a:ext uri="{FF2B5EF4-FFF2-40B4-BE49-F238E27FC236}">
                <a16:creationId xmlns:a16="http://schemas.microsoft.com/office/drawing/2014/main" id="{059C470C-5D5C-297E-68DE-6C7DBEF90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302014"/>
            <a:ext cx="6019800" cy="374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535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Q/A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b="1" dirty="0" err="1"/>
              <a:t>intraconal</a:t>
            </a:r>
            <a:r>
              <a:rPr lang="en-US" altLang="en-US" sz="2500" b="1" dirty="0"/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endParaRPr lang="en-US" altLang="en-US" sz="21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52EBB-EFB7-843F-1727-80C29AF651EF}"/>
              </a:ext>
            </a:extLst>
          </p:cNvPr>
          <p:cNvSpPr txBox="1"/>
          <p:nvPr/>
        </p:nvSpPr>
        <p:spPr>
          <a:xfrm>
            <a:off x="806755" y="1676400"/>
            <a:ext cx="570168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/>
              <a:t>In general, how will an intraconal mass present?</a:t>
            </a:r>
          </a:p>
          <a:p>
            <a:r>
              <a:rPr lang="en-US" sz="1600" dirty="0"/>
              <a:t>With one or (usually) more of the following:</a:t>
            </a:r>
          </a:p>
          <a:p>
            <a:r>
              <a:rPr lang="en-US" sz="1600" dirty="0"/>
              <a:t>--Proptosis</a:t>
            </a:r>
          </a:p>
          <a:p>
            <a:r>
              <a:rPr lang="en-US" sz="1600" dirty="0"/>
              <a:t>--Pain</a:t>
            </a:r>
          </a:p>
          <a:p>
            <a:r>
              <a:rPr lang="en-US" sz="1600" dirty="0"/>
              <a:t>--Diplopia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(If the  optic nerve  is involved, vision will be affected as well)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C686BF-6EEF-85A0-892F-CC166B45CF0A}"/>
              </a:ext>
            </a:extLst>
          </p:cNvPr>
          <p:cNvSpPr/>
          <p:nvPr/>
        </p:nvSpPr>
        <p:spPr>
          <a:xfrm>
            <a:off x="1524000" y="2968487"/>
            <a:ext cx="1030357" cy="251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896618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b="1" dirty="0" err="1"/>
              <a:t>intraconal</a:t>
            </a:r>
            <a:r>
              <a:rPr lang="en-US" altLang="en-US" sz="2500" b="1" dirty="0"/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endParaRPr lang="en-US" altLang="en-US" sz="21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52EBB-EFB7-843F-1727-80C29AF651EF}"/>
              </a:ext>
            </a:extLst>
          </p:cNvPr>
          <p:cNvSpPr txBox="1"/>
          <p:nvPr/>
        </p:nvSpPr>
        <p:spPr>
          <a:xfrm>
            <a:off x="806755" y="1676400"/>
            <a:ext cx="570168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/>
              <a:t>In general, how will an intraconal mass present?</a:t>
            </a:r>
          </a:p>
          <a:p>
            <a:r>
              <a:rPr lang="en-US" sz="1600" dirty="0"/>
              <a:t>With one or (usually) more of the following:</a:t>
            </a:r>
          </a:p>
          <a:p>
            <a:r>
              <a:rPr lang="en-US" sz="1600" dirty="0"/>
              <a:t>--Proptosis</a:t>
            </a:r>
          </a:p>
          <a:p>
            <a:r>
              <a:rPr lang="en-US" sz="1600" dirty="0"/>
              <a:t>--Pain</a:t>
            </a:r>
          </a:p>
          <a:p>
            <a:r>
              <a:rPr lang="en-US" sz="1600" dirty="0"/>
              <a:t>--Diplopia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(If the  optic nerve  is involved, vision will be affected as well)</a:t>
            </a:r>
          </a:p>
        </p:txBody>
      </p:sp>
    </p:spTree>
    <p:extLst>
      <p:ext uri="{BB962C8B-B14F-4D97-AF65-F5344CB8AC3E}">
        <p14:creationId xmlns:p14="http://schemas.microsoft.com/office/powerpoint/2010/main" val="250088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Capillary </a:t>
            </a:r>
            <a:r>
              <a:rPr lang="en-US" altLang="en-US" sz="2400" b="1" dirty="0" err="1">
                <a:solidFill>
                  <a:srgbClr val="0000FF"/>
                </a:solidFill>
              </a:rPr>
              <a:t>hemangioblastoma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41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E40EB2-A612-46CF-93FB-0034240EF435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b="1" dirty="0" err="1"/>
              <a:t>intraconal</a:t>
            </a:r>
            <a:r>
              <a:rPr lang="en-US" altLang="en-US" sz="2500" b="1" dirty="0"/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endParaRPr lang="en-US" altLang="en-US" sz="21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52EBB-EFB7-843F-1727-80C29AF651EF}"/>
              </a:ext>
            </a:extLst>
          </p:cNvPr>
          <p:cNvSpPr txBox="1"/>
          <p:nvPr/>
        </p:nvSpPr>
        <p:spPr>
          <a:xfrm>
            <a:off x="806755" y="1676400"/>
            <a:ext cx="589456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general, how will an intraconal mass present?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With one or (usually) more of the following: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--Proptosis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--Pain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--Diplopia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(If the  optic nerve  is involved, </a:t>
            </a:r>
            <a:r>
              <a:rPr lang="en-US" sz="1600" b="1" dirty="0">
                <a:solidFill>
                  <a:srgbClr val="0000FF"/>
                </a:solidFill>
              </a:rPr>
              <a:t>vision will be affected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as well)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4E49B3-2388-91ED-6D49-BBEE3E11F917}"/>
              </a:ext>
            </a:extLst>
          </p:cNvPr>
          <p:cNvSpPr/>
          <p:nvPr/>
        </p:nvSpPr>
        <p:spPr>
          <a:xfrm>
            <a:off x="3505199" y="2796209"/>
            <a:ext cx="2498035" cy="53008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445AA-B173-6813-3D02-F842452F82F0}"/>
              </a:ext>
            </a:extLst>
          </p:cNvPr>
          <p:cNvSpPr txBox="1"/>
          <p:nvPr/>
        </p:nvSpPr>
        <p:spPr>
          <a:xfrm>
            <a:off x="2971800" y="3531705"/>
            <a:ext cx="4791696" cy="116955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How </a:t>
            </a:r>
            <a:r>
              <a:rPr lang="en-US" sz="1400" b="1" i="1" dirty="0"/>
              <a:t>else</a:t>
            </a:r>
            <a:r>
              <a:rPr lang="en-US" sz="1400" i="1" dirty="0"/>
              <a:t> might an intraconal tumor directly impact vision?</a:t>
            </a:r>
          </a:p>
          <a:p>
            <a:r>
              <a:rPr lang="en-US" sz="1400" dirty="0">
                <a:solidFill>
                  <a:srgbClr val="FFCCFF"/>
                </a:solidFill>
              </a:rPr>
              <a:t>By pushing against/compressing the back of the eye</a:t>
            </a:r>
          </a:p>
          <a:p>
            <a:endParaRPr lang="en-US" sz="1400" dirty="0">
              <a:solidFill>
                <a:srgbClr val="FFCCFF"/>
              </a:solidFill>
            </a:endParaRPr>
          </a:p>
          <a:p>
            <a:r>
              <a:rPr lang="en-US" sz="1400" i="1" dirty="0">
                <a:solidFill>
                  <a:srgbClr val="FFCCFF"/>
                </a:solidFill>
              </a:rPr>
              <a:t>How would such compression manifest on DFE?</a:t>
            </a:r>
          </a:p>
          <a:p>
            <a:r>
              <a:rPr lang="en-US" sz="1400" dirty="0">
                <a:solidFill>
                  <a:srgbClr val="FFCCFF"/>
                </a:solidFill>
              </a:rPr>
              <a:t>The macula would have  retinal striae</a:t>
            </a:r>
          </a:p>
        </p:txBody>
      </p:sp>
    </p:spTree>
    <p:extLst>
      <p:ext uri="{BB962C8B-B14F-4D97-AF65-F5344CB8AC3E}">
        <p14:creationId xmlns:p14="http://schemas.microsoft.com/office/powerpoint/2010/main" val="2504791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b="1" dirty="0" err="1"/>
              <a:t>intraconal</a:t>
            </a:r>
            <a:r>
              <a:rPr lang="en-US" altLang="en-US" sz="2500" b="1" dirty="0"/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endParaRPr lang="en-US" altLang="en-US" sz="21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52EBB-EFB7-843F-1727-80C29AF651EF}"/>
              </a:ext>
            </a:extLst>
          </p:cNvPr>
          <p:cNvSpPr txBox="1"/>
          <p:nvPr/>
        </p:nvSpPr>
        <p:spPr>
          <a:xfrm>
            <a:off x="806755" y="1676400"/>
            <a:ext cx="589456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general, how will an intraconal mass present?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With one or (usually) more of the following: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--Proptosis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--Pain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--Diplopia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(If the  optic nerve  is involved, </a:t>
            </a:r>
            <a:r>
              <a:rPr lang="en-US" sz="1600" b="1" dirty="0">
                <a:solidFill>
                  <a:srgbClr val="0000FF"/>
                </a:solidFill>
              </a:rPr>
              <a:t>vision will be affected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as well)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4E49B3-2388-91ED-6D49-BBEE3E11F917}"/>
              </a:ext>
            </a:extLst>
          </p:cNvPr>
          <p:cNvSpPr/>
          <p:nvPr/>
        </p:nvSpPr>
        <p:spPr>
          <a:xfrm>
            <a:off x="3505199" y="2796209"/>
            <a:ext cx="2498035" cy="53008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445AA-B173-6813-3D02-F842452F82F0}"/>
              </a:ext>
            </a:extLst>
          </p:cNvPr>
          <p:cNvSpPr txBox="1"/>
          <p:nvPr/>
        </p:nvSpPr>
        <p:spPr>
          <a:xfrm>
            <a:off x="2971800" y="3531705"/>
            <a:ext cx="4791696" cy="116955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How </a:t>
            </a:r>
            <a:r>
              <a:rPr lang="en-US" sz="1400" b="1" i="1" dirty="0"/>
              <a:t>else</a:t>
            </a:r>
            <a:r>
              <a:rPr lang="en-US" sz="1400" i="1" dirty="0"/>
              <a:t> might an intraconal tumor directly impact vision?</a:t>
            </a:r>
          </a:p>
          <a:p>
            <a:r>
              <a:rPr lang="en-US" sz="1400" dirty="0"/>
              <a:t>By pushing against/compressing the back of the eye</a:t>
            </a:r>
          </a:p>
          <a:p>
            <a:endParaRPr lang="en-US" sz="1400" dirty="0">
              <a:solidFill>
                <a:srgbClr val="FFCCFF"/>
              </a:solidFill>
            </a:endParaRPr>
          </a:p>
          <a:p>
            <a:r>
              <a:rPr lang="en-US" sz="1400" i="1" dirty="0">
                <a:solidFill>
                  <a:srgbClr val="FFCCFF"/>
                </a:solidFill>
              </a:rPr>
              <a:t>How would such compression manifest on DFE?</a:t>
            </a:r>
          </a:p>
          <a:p>
            <a:r>
              <a:rPr lang="en-US" sz="1400" dirty="0">
                <a:solidFill>
                  <a:srgbClr val="FFCCFF"/>
                </a:solidFill>
              </a:rPr>
              <a:t>The macula would have  retinal striae</a:t>
            </a:r>
          </a:p>
        </p:txBody>
      </p:sp>
    </p:spTree>
    <p:extLst>
      <p:ext uri="{BB962C8B-B14F-4D97-AF65-F5344CB8AC3E}">
        <p14:creationId xmlns:p14="http://schemas.microsoft.com/office/powerpoint/2010/main" val="2505812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b="1" dirty="0" err="1"/>
              <a:t>intraconal</a:t>
            </a:r>
            <a:r>
              <a:rPr lang="en-US" altLang="en-US" sz="2500" b="1" dirty="0"/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endParaRPr lang="en-US" altLang="en-US" sz="21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52EBB-EFB7-843F-1727-80C29AF651EF}"/>
              </a:ext>
            </a:extLst>
          </p:cNvPr>
          <p:cNvSpPr txBox="1"/>
          <p:nvPr/>
        </p:nvSpPr>
        <p:spPr>
          <a:xfrm>
            <a:off x="806755" y="1676400"/>
            <a:ext cx="589456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general, how will an intraconal mass present?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With one or (usually) more of the following: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--Proptosis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--Pain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--Diplopia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(If the  optic nerve  is involved, </a:t>
            </a:r>
            <a:r>
              <a:rPr lang="en-US" sz="1600" b="1" dirty="0">
                <a:solidFill>
                  <a:srgbClr val="0000FF"/>
                </a:solidFill>
              </a:rPr>
              <a:t>vision will be affected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as well)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4E49B3-2388-91ED-6D49-BBEE3E11F917}"/>
              </a:ext>
            </a:extLst>
          </p:cNvPr>
          <p:cNvSpPr/>
          <p:nvPr/>
        </p:nvSpPr>
        <p:spPr>
          <a:xfrm>
            <a:off x="3505199" y="2796209"/>
            <a:ext cx="2498035" cy="53008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445AA-B173-6813-3D02-F842452F82F0}"/>
              </a:ext>
            </a:extLst>
          </p:cNvPr>
          <p:cNvSpPr txBox="1"/>
          <p:nvPr/>
        </p:nvSpPr>
        <p:spPr>
          <a:xfrm>
            <a:off x="2971800" y="3531705"/>
            <a:ext cx="4791696" cy="116955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How </a:t>
            </a:r>
            <a:r>
              <a:rPr lang="en-US" sz="1400" b="1" i="1" dirty="0"/>
              <a:t>else</a:t>
            </a:r>
            <a:r>
              <a:rPr lang="en-US" sz="1400" i="1" dirty="0"/>
              <a:t> might an intraconal tumor directly impact vision?</a:t>
            </a:r>
          </a:p>
          <a:p>
            <a:r>
              <a:rPr lang="en-US" sz="1400" dirty="0"/>
              <a:t>By pushing against/compressing the back of the eye</a:t>
            </a:r>
          </a:p>
          <a:p>
            <a:endParaRPr lang="en-US" sz="1400" dirty="0"/>
          </a:p>
          <a:p>
            <a:r>
              <a:rPr lang="en-US" sz="1400" i="1" dirty="0"/>
              <a:t>How would such compression manifest on DFE?</a:t>
            </a:r>
            <a:endParaRPr lang="en-US" sz="1400" i="1" dirty="0">
              <a:solidFill>
                <a:srgbClr val="FFCCFF"/>
              </a:solidFill>
            </a:endParaRPr>
          </a:p>
          <a:p>
            <a:r>
              <a:rPr lang="en-US" sz="1400" dirty="0">
                <a:solidFill>
                  <a:srgbClr val="FFCCFF"/>
                </a:solidFill>
              </a:rPr>
              <a:t>The macula would have  retinal striae</a:t>
            </a:r>
          </a:p>
        </p:txBody>
      </p:sp>
    </p:spTree>
    <p:extLst>
      <p:ext uri="{BB962C8B-B14F-4D97-AF65-F5344CB8AC3E}">
        <p14:creationId xmlns:p14="http://schemas.microsoft.com/office/powerpoint/2010/main" val="189036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Q/A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b="1" dirty="0" err="1"/>
              <a:t>intraconal</a:t>
            </a:r>
            <a:r>
              <a:rPr lang="en-US" altLang="en-US" sz="2500" b="1" dirty="0"/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endParaRPr lang="en-US" altLang="en-US" sz="21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52EBB-EFB7-843F-1727-80C29AF651EF}"/>
              </a:ext>
            </a:extLst>
          </p:cNvPr>
          <p:cNvSpPr txBox="1"/>
          <p:nvPr/>
        </p:nvSpPr>
        <p:spPr>
          <a:xfrm>
            <a:off x="806755" y="1676400"/>
            <a:ext cx="589456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general, how will an intraconal mass present?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With one or (usually) more of the following: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--Proptosis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--Pain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--Diplopia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(If the  optic nerve  is involved, </a:t>
            </a:r>
            <a:r>
              <a:rPr lang="en-US" sz="1600" b="1" dirty="0">
                <a:solidFill>
                  <a:srgbClr val="0000FF"/>
                </a:solidFill>
              </a:rPr>
              <a:t>vision will be affected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as well)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4E49B3-2388-91ED-6D49-BBEE3E11F917}"/>
              </a:ext>
            </a:extLst>
          </p:cNvPr>
          <p:cNvSpPr/>
          <p:nvPr/>
        </p:nvSpPr>
        <p:spPr>
          <a:xfrm>
            <a:off x="3505199" y="2796209"/>
            <a:ext cx="2498035" cy="53008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445AA-B173-6813-3D02-F842452F82F0}"/>
              </a:ext>
            </a:extLst>
          </p:cNvPr>
          <p:cNvSpPr txBox="1"/>
          <p:nvPr/>
        </p:nvSpPr>
        <p:spPr>
          <a:xfrm>
            <a:off x="2971800" y="3531705"/>
            <a:ext cx="4791696" cy="116955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How </a:t>
            </a:r>
            <a:r>
              <a:rPr lang="en-US" sz="1400" b="1" i="1" dirty="0"/>
              <a:t>else</a:t>
            </a:r>
            <a:r>
              <a:rPr lang="en-US" sz="1400" i="1" dirty="0"/>
              <a:t> might an intraconal tumor directly impact vision?</a:t>
            </a:r>
          </a:p>
          <a:p>
            <a:r>
              <a:rPr lang="en-US" sz="1400" dirty="0"/>
              <a:t>By pushing against/compressing the back of the eye</a:t>
            </a:r>
          </a:p>
          <a:p>
            <a:endParaRPr lang="en-US" sz="1400" dirty="0"/>
          </a:p>
          <a:p>
            <a:r>
              <a:rPr lang="en-US" sz="1400" i="1" dirty="0"/>
              <a:t>How would such compression manifest on DFE?</a:t>
            </a:r>
          </a:p>
          <a:p>
            <a:r>
              <a:rPr lang="en-US" sz="1400" dirty="0"/>
              <a:t>The macula would have  retinal striae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BE5324-EC45-1CB9-E3FE-14A8EF22B1FC}"/>
              </a:ext>
            </a:extLst>
          </p:cNvPr>
          <p:cNvSpPr/>
          <p:nvPr/>
        </p:nvSpPr>
        <p:spPr>
          <a:xfrm>
            <a:off x="4990233" y="4423922"/>
            <a:ext cx="1039505" cy="24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1398653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b="1" dirty="0" err="1"/>
              <a:t>intraconal</a:t>
            </a:r>
            <a:r>
              <a:rPr lang="en-US" altLang="en-US" sz="2500" b="1" dirty="0"/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endParaRPr lang="en-US" altLang="en-US" sz="21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52EBB-EFB7-843F-1727-80C29AF651EF}"/>
              </a:ext>
            </a:extLst>
          </p:cNvPr>
          <p:cNvSpPr txBox="1"/>
          <p:nvPr/>
        </p:nvSpPr>
        <p:spPr>
          <a:xfrm>
            <a:off x="806755" y="1676400"/>
            <a:ext cx="589456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general, how will an intraconal mass present?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With one or (usually) more of the following: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--Proptosis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--Pain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--Diplopia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(If the  optic nerve  is involved, </a:t>
            </a:r>
            <a:r>
              <a:rPr lang="en-US" sz="1600" b="1" dirty="0">
                <a:solidFill>
                  <a:srgbClr val="0000FF"/>
                </a:solidFill>
              </a:rPr>
              <a:t>vision will be affected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as well)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4E49B3-2388-91ED-6D49-BBEE3E11F917}"/>
              </a:ext>
            </a:extLst>
          </p:cNvPr>
          <p:cNvSpPr/>
          <p:nvPr/>
        </p:nvSpPr>
        <p:spPr>
          <a:xfrm>
            <a:off x="3505199" y="2796209"/>
            <a:ext cx="2498035" cy="53008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445AA-B173-6813-3D02-F842452F82F0}"/>
              </a:ext>
            </a:extLst>
          </p:cNvPr>
          <p:cNvSpPr txBox="1"/>
          <p:nvPr/>
        </p:nvSpPr>
        <p:spPr>
          <a:xfrm>
            <a:off x="2971800" y="3531705"/>
            <a:ext cx="4791696" cy="116955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1400" i="1" dirty="0"/>
              <a:t>How </a:t>
            </a:r>
            <a:r>
              <a:rPr lang="en-US" sz="1400" b="1" i="1" dirty="0"/>
              <a:t>else</a:t>
            </a:r>
            <a:r>
              <a:rPr lang="en-US" sz="1400" i="1" dirty="0"/>
              <a:t> might an intraconal tumor directly impact vision?</a:t>
            </a:r>
          </a:p>
          <a:p>
            <a:r>
              <a:rPr lang="en-US" sz="1400" dirty="0"/>
              <a:t>By pushing against/compressing the back of the eye</a:t>
            </a:r>
          </a:p>
          <a:p>
            <a:endParaRPr lang="en-US" sz="1400" dirty="0"/>
          </a:p>
          <a:p>
            <a:r>
              <a:rPr lang="en-US" sz="1400" i="1" dirty="0"/>
              <a:t>How would such compression manifest on DFE?</a:t>
            </a:r>
          </a:p>
          <a:p>
            <a:r>
              <a:rPr lang="en-US" sz="1400" dirty="0"/>
              <a:t>The macula would have  retinal striae</a:t>
            </a:r>
          </a:p>
        </p:txBody>
      </p:sp>
    </p:spTree>
    <p:extLst>
      <p:ext uri="{BB962C8B-B14F-4D97-AF65-F5344CB8AC3E}">
        <p14:creationId xmlns:p14="http://schemas.microsoft.com/office/powerpoint/2010/main" val="4047608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C16B4-233B-448B-A872-7B5A4604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2C00-844B-4F1A-B441-094DC94CECCF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FB5B7-9649-4D02-812E-BBBFD9D8D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63" y="914400"/>
            <a:ext cx="5419874" cy="4640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3379E7-7704-4392-8B1C-45058D19BE11}"/>
              </a:ext>
            </a:extLst>
          </p:cNvPr>
          <p:cNvSpPr txBox="1"/>
          <p:nvPr/>
        </p:nvSpPr>
        <p:spPr>
          <a:xfrm>
            <a:off x="1600200" y="5960983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Fundus photo demonstrating retinal striae in a pt with an intraconal cavernous hemangioma compressing the posterior pole</a:t>
            </a:r>
          </a:p>
        </p:txBody>
      </p:sp>
    </p:spTree>
    <p:extLst>
      <p:ext uri="{BB962C8B-B14F-4D97-AF65-F5344CB8AC3E}">
        <p14:creationId xmlns:p14="http://schemas.microsoft.com/office/powerpoint/2010/main" val="2204575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b="1" dirty="0" err="1"/>
              <a:t>intraconal</a:t>
            </a:r>
            <a:r>
              <a:rPr lang="en-US" altLang="en-US" sz="2500" b="1" dirty="0"/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endParaRPr lang="en-US" altLang="en-US" sz="21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52EBB-EFB7-843F-1727-80C29AF651EF}"/>
              </a:ext>
            </a:extLst>
          </p:cNvPr>
          <p:cNvSpPr txBox="1"/>
          <p:nvPr/>
        </p:nvSpPr>
        <p:spPr>
          <a:xfrm>
            <a:off x="806755" y="1676400"/>
            <a:ext cx="589456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general, how will an intraconal mass present?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With one or (usually) more of the following: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--Proptosis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--Pain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--Diplopia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(If the  optic nerve  is involved,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vision will be affected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as well)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4E49B3-2388-91ED-6D49-BBEE3E11F917}"/>
              </a:ext>
            </a:extLst>
          </p:cNvPr>
          <p:cNvSpPr/>
          <p:nvPr/>
        </p:nvSpPr>
        <p:spPr>
          <a:xfrm>
            <a:off x="3505199" y="2796209"/>
            <a:ext cx="2498035" cy="53008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445AA-B173-6813-3D02-F842452F82F0}"/>
              </a:ext>
            </a:extLst>
          </p:cNvPr>
          <p:cNvSpPr txBox="1"/>
          <p:nvPr/>
        </p:nvSpPr>
        <p:spPr>
          <a:xfrm>
            <a:off x="2971800" y="3531705"/>
            <a:ext cx="4791696" cy="116955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else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might an intraconal tumor directly impact vision?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By </a:t>
            </a:r>
            <a:r>
              <a:rPr lang="en-US" sz="1400" b="1" dirty="0"/>
              <a:t>pushing against/compressing the back of the eye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would such compression manifest on DFE?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The macula would have  retinal striae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F66798-A33A-AA21-AD39-11D9A33A2AF9}"/>
              </a:ext>
            </a:extLst>
          </p:cNvPr>
          <p:cNvSpPr/>
          <p:nvPr/>
        </p:nvSpPr>
        <p:spPr>
          <a:xfrm>
            <a:off x="3104839" y="3648022"/>
            <a:ext cx="4791696" cy="53008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87DBA-E24E-7518-21D6-7799DFB59A2F}"/>
              </a:ext>
            </a:extLst>
          </p:cNvPr>
          <p:cNvSpPr txBox="1"/>
          <p:nvPr/>
        </p:nvSpPr>
        <p:spPr>
          <a:xfrm>
            <a:off x="4114800" y="4389925"/>
            <a:ext cx="4648200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In addition to impacting vision, what other negative effect might such compression produce?</a:t>
            </a:r>
            <a:endParaRPr lang="en-US" sz="1400" i="1" dirty="0">
              <a:solidFill>
                <a:srgbClr val="CCFFCC"/>
              </a:solidFill>
            </a:endParaRPr>
          </a:p>
          <a:p>
            <a:r>
              <a:rPr lang="en-US" sz="1400" dirty="0">
                <a:solidFill>
                  <a:srgbClr val="CCFFCC"/>
                </a:solidFill>
              </a:rPr>
              <a:t>IOP elevation</a:t>
            </a:r>
          </a:p>
          <a:p>
            <a:endParaRPr lang="en-US" sz="1400" i="1" dirty="0">
              <a:solidFill>
                <a:srgbClr val="CCFFCC"/>
              </a:solidFill>
            </a:endParaRPr>
          </a:p>
          <a:p>
            <a:r>
              <a:rPr lang="en-US" sz="1400" i="1" dirty="0">
                <a:solidFill>
                  <a:srgbClr val="CCFFCC"/>
                </a:solidFill>
              </a:rPr>
              <a:t>What would be the mechanism for this?</a:t>
            </a:r>
          </a:p>
          <a:p>
            <a:r>
              <a:rPr lang="en-US" sz="1400" dirty="0">
                <a:solidFill>
                  <a:srgbClr val="CCFFCC"/>
                </a:solidFill>
              </a:rPr>
              <a:t>Impeding blood flow through the  vortex veins</a:t>
            </a:r>
          </a:p>
        </p:txBody>
      </p:sp>
    </p:spTree>
    <p:extLst>
      <p:ext uri="{BB962C8B-B14F-4D97-AF65-F5344CB8AC3E}">
        <p14:creationId xmlns:p14="http://schemas.microsoft.com/office/powerpoint/2010/main" val="1859191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b="1" dirty="0" err="1"/>
              <a:t>intraconal</a:t>
            </a:r>
            <a:r>
              <a:rPr lang="en-US" altLang="en-US" sz="2500" b="1" dirty="0"/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endParaRPr lang="en-US" altLang="en-US" sz="21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52EBB-EFB7-843F-1727-80C29AF651EF}"/>
              </a:ext>
            </a:extLst>
          </p:cNvPr>
          <p:cNvSpPr txBox="1"/>
          <p:nvPr/>
        </p:nvSpPr>
        <p:spPr>
          <a:xfrm>
            <a:off x="806755" y="1676400"/>
            <a:ext cx="589456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general, how will an intraconal mass present?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With one or (usually) more of the following: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--Proptosis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--Pain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--Diplopia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(If the  optic nerve  is involved,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vision will be affected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as well)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4E49B3-2388-91ED-6D49-BBEE3E11F917}"/>
              </a:ext>
            </a:extLst>
          </p:cNvPr>
          <p:cNvSpPr/>
          <p:nvPr/>
        </p:nvSpPr>
        <p:spPr>
          <a:xfrm>
            <a:off x="3505199" y="2796209"/>
            <a:ext cx="2498035" cy="53008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445AA-B173-6813-3D02-F842452F82F0}"/>
              </a:ext>
            </a:extLst>
          </p:cNvPr>
          <p:cNvSpPr txBox="1"/>
          <p:nvPr/>
        </p:nvSpPr>
        <p:spPr>
          <a:xfrm>
            <a:off x="2971800" y="3531705"/>
            <a:ext cx="4791696" cy="116955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else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might an intraconal tumor directly impact vision?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By </a:t>
            </a:r>
            <a:r>
              <a:rPr lang="en-US" sz="1400" b="1" dirty="0"/>
              <a:t>pushing against/compressing the back of the eye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would such compression manifest on DFE?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The macula would have  retinal striae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F66798-A33A-AA21-AD39-11D9A33A2AF9}"/>
              </a:ext>
            </a:extLst>
          </p:cNvPr>
          <p:cNvSpPr/>
          <p:nvPr/>
        </p:nvSpPr>
        <p:spPr>
          <a:xfrm>
            <a:off x="3104839" y="3648022"/>
            <a:ext cx="4791696" cy="53008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87DBA-E24E-7518-21D6-7799DFB59A2F}"/>
              </a:ext>
            </a:extLst>
          </p:cNvPr>
          <p:cNvSpPr txBox="1"/>
          <p:nvPr/>
        </p:nvSpPr>
        <p:spPr>
          <a:xfrm>
            <a:off x="4114800" y="4389925"/>
            <a:ext cx="4648200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In addition to impacting vision, what other negative effect might such compression produce?</a:t>
            </a:r>
          </a:p>
          <a:p>
            <a:r>
              <a:rPr lang="en-US" sz="1400" dirty="0"/>
              <a:t>IOP elevation</a:t>
            </a:r>
            <a:endParaRPr lang="en-US" sz="1400" dirty="0">
              <a:solidFill>
                <a:srgbClr val="CCFFCC"/>
              </a:solidFill>
            </a:endParaRPr>
          </a:p>
          <a:p>
            <a:endParaRPr lang="en-US" sz="1400" i="1" dirty="0">
              <a:solidFill>
                <a:srgbClr val="CCFFCC"/>
              </a:solidFill>
            </a:endParaRPr>
          </a:p>
          <a:p>
            <a:r>
              <a:rPr lang="en-US" sz="1400" i="1" dirty="0">
                <a:solidFill>
                  <a:srgbClr val="CCFFCC"/>
                </a:solidFill>
              </a:rPr>
              <a:t>What would be the mechanism for this?</a:t>
            </a:r>
          </a:p>
          <a:p>
            <a:r>
              <a:rPr lang="en-US" sz="1400" dirty="0">
                <a:solidFill>
                  <a:srgbClr val="CCFFCC"/>
                </a:solidFill>
              </a:rPr>
              <a:t>Impeding blood flow through the  vortex veins</a:t>
            </a:r>
          </a:p>
        </p:txBody>
      </p:sp>
    </p:spTree>
    <p:extLst>
      <p:ext uri="{BB962C8B-B14F-4D97-AF65-F5344CB8AC3E}">
        <p14:creationId xmlns:p14="http://schemas.microsoft.com/office/powerpoint/2010/main" val="370281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b="1" dirty="0" err="1"/>
              <a:t>intraconal</a:t>
            </a:r>
            <a:r>
              <a:rPr lang="en-US" altLang="en-US" sz="2500" b="1" dirty="0"/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endParaRPr lang="en-US" altLang="en-US" sz="21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52EBB-EFB7-843F-1727-80C29AF651EF}"/>
              </a:ext>
            </a:extLst>
          </p:cNvPr>
          <p:cNvSpPr txBox="1"/>
          <p:nvPr/>
        </p:nvSpPr>
        <p:spPr>
          <a:xfrm>
            <a:off x="806755" y="1676400"/>
            <a:ext cx="589456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general, how will an intraconal mass present?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With one or (usually) more of the following: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--Proptosis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--Pain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--Diplopia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(If the  optic nerve  is involved,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vision will be affected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as well)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4E49B3-2388-91ED-6D49-BBEE3E11F917}"/>
              </a:ext>
            </a:extLst>
          </p:cNvPr>
          <p:cNvSpPr/>
          <p:nvPr/>
        </p:nvSpPr>
        <p:spPr>
          <a:xfrm>
            <a:off x="3505199" y="2796209"/>
            <a:ext cx="2498035" cy="53008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445AA-B173-6813-3D02-F842452F82F0}"/>
              </a:ext>
            </a:extLst>
          </p:cNvPr>
          <p:cNvSpPr txBox="1"/>
          <p:nvPr/>
        </p:nvSpPr>
        <p:spPr>
          <a:xfrm>
            <a:off x="2971800" y="3531705"/>
            <a:ext cx="4791696" cy="116955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else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might an intraconal tumor directly impact vision?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By </a:t>
            </a:r>
            <a:r>
              <a:rPr lang="en-US" sz="1400" b="1" dirty="0"/>
              <a:t>pushing against/compressing the back of the eye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would such compression manifest on DFE?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The macula would have  retinal striae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F66798-A33A-AA21-AD39-11D9A33A2AF9}"/>
              </a:ext>
            </a:extLst>
          </p:cNvPr>
          <p:cNvSpPr/>
          <p:nvPr/>
        </p:nvSpPr>
        <p:spPr>
          <a:xfrm>
            <a:off x="3104839" y="3648022"/>
            <a:ext cx="4791696" cy="53008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87DBA-E24E-7518-21D6-7799DFB59A2F}"/>
              </a:ext>
            </a:extLst>
          </p:cNvPr>
          <p:cNvSpPr txBox="1"/>
          <p:nvPr/>
        </p:nvSpPr>
        <p:spPr>
          <a:xfrm>
            <a:off x="4114800" y="4389925"/>
            <a:ext cx="4648200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In addition to impacting vision, what other negative effect might such compression produce?</a:t>
            </a:r>
          </a:p>
          <a:p>
            <a:r>
              <a:rPr lang="en-US" sz="1400" dirty="0"/>
              <a:t>IOP elevation</a:t>
            </a:r>
          </a:p>
          <a:p>
            <a:endParaRPr lang="en-US" sz="1400" i="1" dirty="0"/>
          </a:p>
          <a:p>
            <a:r>
              <a:rPr lang="en-US" sz="1400" i="1" dirty="0"/>
              <a:t>What would be the mechanism for this?</a:t>
            </a:r>
            <a:endParaRPr lang="en-US" sz="1400" i="1" dirty="0">
              <a:solidFill>
                <a:srgbClr val="CCFFCC"/>
              </a:solidFill>
            </a:endParaRPr>
          </a:p>
          <a:p>
            <a:r>
              <a:rPr lang="en-US" sz="1400" dirty="0">
                <a:solidFill>
                  <a:srgbClr val="CCFFCC"/>
                </a:solidFill>
              </a:rPr>
              <a:t>Impeding blood flow through the  vortex veins</a:t>
            </a:r>
          </a:p>
        </p:txBody>
      </p:sp>
    </p:spTree>
    <p:extLst>
      <p:ext uri="{BB962C8B-B14F-4D97-AF65-F5344CB8AC3E}">
        <p14:creationId xmlns:p14="http://schemas.microsoft.com/office/powerpoint/2010/main" val="2369218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Q/A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b="1" dirty="0" err="1"/>
              <a:t>intraconal</a:t>
            </a:r>
            <a:r>
              <a:rPr lang="en-US" altLang="en-US" sz="2500" b="1" dirty="0"/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endParaRPr lang="en-US" altLang="en-US" sz="21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52EBB-EFB7-843F-1727-80C29AF651EF}"/>
              </a:ext>
            </a:extLst>
          </p:cNvPr>
          <p:cNvSpPr txBox="1"/>
          <p:nvPr/>
        </p:nvSpPr>
        <p:spPr>
          <a:xfrm>
            <a:off x="806755" y="1676400"/>
            <a:ext cx="589456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general, how will an intraconal mass present?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With one or (usually) more of the following: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--Proptosis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--Pain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--Diplopia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(If the  optic nerve  is involved,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vision will be affected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as well)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4E49B3-2388-91ED-6D49-BBEE3E11F917}"/>
              </a:ext>
            </a:extLst>
          </p:cNvPr>
          <p:cNvSpPr/>
          <p:nvPr/>
        </p:nvSpPr>
        <p:spPr>
          <a:xfrm>
            <a:off x="3505199" y="2796209"/>
            <a:ext cx="2498035" cy="53008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445AA-B173-6813-3D02-F842452F82F0}"/>
              </a:ext>
            </a:extLst>
          </p:cNvPr>
          <p:cNvSpPr txBox="1"/>
          <p:nvPr/>
        </p:nvSpPr>
        <p:spPr>
          <a:xfrm>
            <a:off x="2971800" y="3531705"/>
            <a:ext cx="4791696" cy="116955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else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might an intraconal tumor directly impact vision?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By </a:t>
            </a:r>
            <a:r>
              <a:rPr lang="en-US" sz="1400" b="1" dirty="0"/>
              <a:t>pushing against/compressing the back of the eye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would such compression manifest on DFE?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The macula would have  retinal striae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F66798-A33A-AA21-AD39-11D9A33A2AF9}"/>
              </a:ext>
            </a:extLst>
          </p:cNvPr>
          <p:cNvSpPr/>
          <p:nvPr/>
        </p:nvSpPr>
        <p:spPr>
          <a:xfrm>
            <a:off x="3104839" y="3648022"/>
            <a:ext cx="4791696" cy="53008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87DBA-E24E-7518-21D6-7799DFB59A2F}"/>
              </a:ext>
            </a:extLst>
          </p:cNvPr>
          <p:cNvSpPr txBox="1"/>
          <p:nvPr/>
        </p:nvSpPr>
        <p:spPr>
          <a:xfrm>
            <a:off x="4114800" y="4389925"/>
            <a:ext cx="4648200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In addition to impacting vision, what other negative effect might such compression produce?</a:t>
            </a:r>
          </a:p>
          <a:p>
            <a:r>
              <a:rPr lang="en-US" sz="1400" dirty="0"/>
              <a:t>IOP elevation</a:t>
            </a:r>
          </a:p>
          <a:p>
            <a:endParaRPr lang="en-US" sz="1400" i="1" dirty="0"/>
          </a:p>
          <a:p>
            <a:r>
              <a:rPr lang="en-US" sz="1400" i="1" dirty="0"/>
              <a:t>What would be the mechanism for this?</a:t>
            </a:r>
          </a:p>
          <a:p>
            <a:r>
              <a:rPr lang="en-US" sz="1400" dirty="0"/>
              <a:t>Impeding blood flow through the  vortex veins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EF09D0-CB7D-2E43-B73C-4396AE099D7E}"/>
              </a:ext>
            </a:extLst>
          </p:cNvPr>
          <p:cNvSpPr/>
          <p:nvPr/>
        </p:nvSpPr>
        <p:spPr>
          <a:xfrm>
            <a:off x="6766025" y="5523130"/>
            <a:ext cx="1039505" cy="24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126388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Capillary </a:t>
            </a:r>
            <a:r>
              <a:rPr lang="en-US" altLang="en-US" sz="2400" b="1" dirty="0" err="1">
                <a:solidFill>
                  <a:srgbClr val="0000FF"/>
                </a:solidFill>
              </a:rPr>
              <a:t>hemangioblastoma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The oddball here is </a:t>
            </a:r>
            <a:r>
              <a:rPr lang="en-US" altLang="en-US" sz="2100" b="1" i="1" dirty="0">
                <a:solidFill>
                  <a:srgbClr val="0000FF"/>
                </a:solidFill>
              </a:rPr>
              <a:t>capillary </a:t>
            </a:r>
            <a:r>
              <a:rPr lang="en-US" altLang="en-US" sz="2100" b="1" i="1" dirty="0" err="1">
                <a:solidFill>
                  <a:srgbClr val="0000FF"/>
                </a:solidFill>
              </a:rPr>
              <a:t>hemangioblastoma</a:t>
            </a:r>
            <a:r>
              <a:rPr lang="en-US" altLang="en-US" sz="2100" i="1" dirty="0">
                <a:solidFill>
                  <a:srgbClr val="0000FF"/>
                </a:solidFill>
              </a:rPr>
              <a:t>, </a:t>
            </a:r>
            <a:r>
              <a:rPr lang="en-US" altLang="en-US" sz="2100" dirty="0"/>
              <a:t>which is a            </a:t>
            </a:r>
            <a:r>
              <a:rPr lang="en-US" altLang="en-US" sz="2100" dirty="0">
                <a:solidFill>
                  <a:srgbClr val="0000FF"/>
                </a:solidFill>
              </a:rPr>
              <a:t>retinal </a:t>
            </a:r>
            <a:r>
              <a:rPr lang="en-US" altLang="en-US" sz="2100" dirty="0"/>
              <a:t>lesion associated with </a:t>
            </a:r>
            <a:r>
              <a:rPr lang="en-US" altLang="en-US" sz="2100" dirty="0">
                <a:solidFill>
                  <a:srgbClr val="0000FF"/>
                </a:solidFill>
              </a:rPr>
              <a:t>von Hippel-Lindau </a:t>
            </a:r>
            <a:r>
              <a:rPr lang="en-US" altLang="en-US" sz="2100" dirty="0"/>
              <a:t>disease. 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location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eponym-eponym</a:t>
            </a:r>
          </a:p>
        </p:txBody>
      </p:sp>
      <p:sp>
        <p:nvSpPr>
          <p:cNvPr id="41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E40EB2-A612-46CF-93FB-0034240EF435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917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b="1" dirty="0" err="1"/>
              <a:t>intraconal</a:t>
            </a:r>
            <a:r>
              <a:rPr lang="en-US" altLang="en-US" sz="2500" b="1" dirty="0"/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endParaRPr lang="en-US" altLang="en-US" sz="21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52EBB-EFB7-843F-1727-80C29AF651EF}"/>
              </a:ext>
            </a:extLst>
          </p:cNvPr>
          <p:cNvSpPr txBox="1"/>
          <p:nvPr/>
        </p:nvSpPr>
        <p:spPr>
          <a:xfrm>
            <a:off x="806755" y="1676400"/>
            <a:ext cx="589456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general, how will an intraconal mass present?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With one or (usually) more of the following: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--Proptosis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--Pain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--Diplopia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(If the  optic nerve  is involved,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vision will be affected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as well)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4E49B3-2388-91ED-6D49-BBEE3E11F917}"/>
              </a:ext>
            </a:extLst>
          </p:cNvPr>
          <p:cNvSpPr/>
          <p:nvPr/>
        </p:nvSpPr>
        <p:spPr>
          <a:xfrm>
            <a:off x="3505199" y="2796209"/>
            <a:ext cx="2498035" cy="53008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445AA-B173-6813-3D02-F842452F82F0}"/>
              </a:ext>
            </a:extLst>
          </p:cNvPr>
          <p:cNvSpPr txBox="1"/>
          <p:nvPr/>
        </p:nvSpPr>
        <p:spPr>
          <a:xfrm>
            <a:off x="2971800" y="3531705"/>
            <a:ext cx="4791696" cy="116955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</a:t>
            </a:r>
            <a:r>
              <a:rPr lang="en-US" sz="1400" b="1" i="1" dirty="0">
                <a:solidFill>
                  <a:schemeClr val="bg1">
                    <a:lumMod val="75000"/>
                  </a:schemeClr>
                </a:solidFill>
              </a:rPr>
              <a:t>else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 might an intraconal tumor directly impact vision?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By </a:t>
            </a:r>
            <a:r>
              <a:rPr lang="en-US" sz="1400" b="1" dirty="0"/>
              <a:t>pushing against/compressing the back of the eye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How would such compression manifest on DFE?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The macula would have  retinal striae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F66798-A33A-AA21-AD39-11D9A33A2AF9}"/>
              </a:ext>
            </a:extLst>
          </p:cNvPr>
          <p:cNvSpPr/>
          <p:nvPr/>
        </p:nvSpPr>
        <p:spPr>
          <a:xfrm>
            <a:off x="3104839" y="3648022"/>
            <a:ext cx="4791696" cy="53008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87DBA-E24E-7518-21D6-7799DFB59A2F}"/>
              </a:ext>
            </a:extLst>
          </p:cNvPr>
          <p:cNvSpPr txBox="1"/>
          <p:nvPr/>
        </p:nvSpPr>
        <p:spPr>
          <a:xfrm>
            <a:off x="4114800" y="4389925"/>
            <a:ext cx="4648200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In addition to impacting vision, what other negative effect might such compression produce?</a:t>
            </a:r>
          </a:p>
          <a:p>
            <a:r>
              <a:rPr lang="en-US" sz="1400" dirty="0"/>
              <a:t>IOP elevation</a:t>
            </a:r>
          </a:p>
          <a:p>
            <a:endParaRPr lang="en-US" sz="1400" i="1" dirty="0"/>
          </a:p>
          <a:p>
            <a:r>
              <a:rPr lang="en-US" sz="1400" i="1" dirty="0"/>
              <a:t>What would be the mechanism for this?</a:t>
            </a:r>
          </a:p>
          <a:p>
            <a:r>
              <a:rPr lang="en-US" sz="1400" dirty="0"/>
              <a:t>Impeding blood flow through the  vortex veins</a:t>
            </a:r>
          </a:p>
        </p:txBody>
      </p:sp>
    </p:spTree>
    <p:extLst>
      <p:ext uri="{BB962C8B-B14F-4D97-AF65-F5344CB8AC3E}">
        <p14:creationId xmlns:p14="http://schemas.microsoft.com/office/powerpoint/2010/main" val="148542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/>
              <a:t>Re the others:</a:t>
            </a: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09250-54E8-BCDC-3C67-E1D4CD6544EF}"/>
              </a:ext>
            </a:extLst>
          </p:cNvPr>
          <p:cNvSpPr txBox="1"/>
          <p:nvPr/>
        </p:nvSpPr>
        <p:spPr>
          <a:xfrm>
            <a:off x="3495423" y="6352401"/>
            <a:ext cx="215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No question yet—keep going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071BFC-AC9C-0490-F0EA-E53655AA8DAF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6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/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Cavernous hemangioma</a:t>
            </a:r>
            <a:r>
              <a:rPr lang="en-US" altLang="en-US" sz="2100" dirty="0"/>
              <a:t> is the most common </a:t>
            </a:r>
            <a:r>
              <a:rPr lang="en-US" altLang="en-US" sz="2100" dirty="0" err="1"/>
              <a:t>intraorbital</a:t>
            </a:r>
            <a:r>
              <a:rPr lang="en-US" altLang="en-US" sz="2100" dirty="0"/>
              <a:t> tumor in adults, and is usually </a:t>
            </a:r>
            <a:r>
              <a:rPr lang="en-US" altLang="en-US" sz="2100" dirty="0" err="1"/>
              <a:t>intraconal</a:t>
            </a:r>
            <a:r>
              <a:rPr lang="en-US" altLang="en-US" sz="2100" dirty="0"/>
              <a:t>.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intraconal differential tumor</a:t>
            </a:r>
          </a:p>
        </p:txBody>
      </p:sp>
      <p:sp>
        <p:nvSpPr>
          <p:cNvPr id="61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415446-B4D9-4785-A751-FA6B25792117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54A08C-227F-9F3F-DA06-C4CB5BA3E71E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/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Cavernous hemangioma</a:t>
            </a:r>
            <a:r>
              <a:rPr lang="en-US" altLang="en-US" sz="2100" dirty="0"/>
              <a:t> is the most common </a:t>
            </a:r>
            <a:r>
              <a:rPr lang="en-US" altLang="en-US" sz="2100" dirty="0" err="1"/>
              <a:t>intraorbital</a:t>
            </a:r>
            <a:r>
              <a:rPr lang="en-US" altLang="en-US" sz="2100" dirty="0"/>
              <a:t> tumor in adults, and is usually </a:t>
            </a:r>
            <a:r>
              <a:rPr lang="en-US" altLang="en-US" sz="2100" dirty="0" err="1"/>
              <a:t>intraconal</a:t>
            </a:r>
            <a:r>
              <a:rPr lang="en-US" altLang="en-US" sz="2100" dirty="0"/>
              <a:t>.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C8331-A683-4C0F-A7D6-DDB806E7D3C3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63DCAB-FFCB-A7D8-6781-D66EB46F225B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Cavernous hemangioma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C8331-A683-4C0F-A7D6-DDB806E7D3C3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9005F-0FFB-EAD3-7A7D-C6C64C542AC1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96C0F-FA47-2080-536C-0A62FB479C8C}"/>
              </a:ext>
            </a:extLst>
          </p:cNvPr>
          <p:cNvSpPr txBox="1"/>
          <p:nvPr/>
        </p:nvSpPr>
        <p:spPr>
          <a:xfrm>
            <a:off x="4745935" y="1639142"/>
            <a:ext cx="3662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Segoe Script" panose="030B0504020000000003" pitchFamily="66" charset="0"/>
              </a:rPr>
              <a:t>aka…?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9C784-40D5-92B0-2B11-4EA26F068F35}"/>
              </a:ext>
            </a:extLst>
          </p:cNvPr>
          <p:cNvSpPr txBox="1"/>
          <p:nvPr/>
        </p:nvSpPr>
        <p:spPr>
          <a:xfrm>
            <a:off x="864704" y="2481325"/>
            <a:ext cx="713629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FYI: Cavernous hemangiomas </a:t>
            </a:r>
            <a:r>
              <a:rPr lang="en-US" i="1" dirty="0"/>
              <a:t>are known also by what other name?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‘Cavernous venous malformations’ </a:t>
            </a:r>
          </a:p>
        </p:txBody>
      </p:sp>
    </p:spTree>
    <p:extLst>
      <p:ext uri="{BB962C8B-B14F-4D97-AF65-F5344CB8AC3E}">
        <p14:creationId xmlns:p14="http://schemas.microsoft.com/office/powerpoint/2010/main" val="2182701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Cavernous hemangioma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C8331-A683-4C0F-A7D6-DDB806E7D3C3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9005F-0FFB-EAD3-7A7D-C6C64C542AC1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33418B-BAAC-C316-5137-F68EBB2D57F4}"/>
              </a:ext>
            </a:extLst>
          </p:cNvPr>
          <p:cNvSpPr txBox="1"/>
          <p:nvPr/>
        </p:nvSpPr>
        <p:spPr>
          <a:xfrm>
            <a:off x="864704" y="2481325"/>
            <a:ext cx="713629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FYI: Cavernous hemangiomas </a:t>
            </a:r>
            <a:r>
              <a:rPr lang="en-US" i="1" dirty="0"/>
              <a:t>are known also by what other name?</a:t>
            </a:r>
          </a:p>
          <a:p>
            <a:r>
              <a:rPr lang="en-US" dirty="0"/>
              <a:t>Cavernous venous malformations (CVM)*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96C0F-FA47-2080-536C-0A62FB479C8C}"/>
              </a:ext>
            </a:extLst>
          </p:cNvPr>
          <p:cNvSpPr txBox="1"/>
          <p:nvPr/>
        </p:nvSpPr>
        <p:spPr>
          <a:xfrm>
            <a:off x="4745935" y="1639142"/>
            <a:ext cx="3662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Segoe Script" panose="030B0504020000000003" pitchFamily="66" charset="0"/>
              </a:rPr>
              <a:t>aka…cavernous venous malformations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0043E-C2C0-9A6F-D09B-DA74298A7DF0}"/>
              </a:ext>
            </a:extLst>
          </p:cNvPr>
          <p:cNvSpPr txBox="1"/>
          <p:nvPr/>
        </p:nvSpPr>
        <p:spPr>
          <a:xfrm>
            <a:off x="1583635" y="5917673"/>
            <a:ext cx="702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*One section of the most recent (at the time of this writing) version of the </a:t>
            </a:r>
            <a:r>
              <a:rPr lang="en-US" sz="1200" i="1" dirty="0"/>
              <a:t>Plastics</a:t>
            </a:r>
            <a:r>
              <a:rPr lang="en-US" sz="1200" dirty="0"/>
              <a:t> book indicates that </a:t>
            </a:r>
            <a:r>
              <a:rPr lang="en-US" sz="1200" i="1" dirty="0"/>
              <a:t>cavernous venous malformations </a:t>
            </a:r>
            <a:r>
              <a:rPr lang="en-US" sz="1200" dirty="0"/>
              <a:t>is now the </a:t>
            </a:r>
            <a:r>
              <a:rPr lang="en-US" sz="1200" b="1" dirty="0"/>
              <a:t>preferred</a:t>
            </a:r>
            <a:r>
              <a:rPr lang="en-US" sz="1200" dirty="0"/>
              <a:t> nomenclature. That said, other current </a:t>
            </a:r>
            <a:r>
              <a:rPr lang="en-US" sz="1200" i="1" dirty="0"/>
              <a:t>BCSC</a:t>
            </a:r>
            <a:r>
              <a:rPr lang="en-US" sz="1200" dirty="0"/>
              <a:t> volumes continue to use the term cavernous hemangioma (as do other sections of the </a:t>
            </a:r>
            <a:r>
              <a:rPr lang="en-US" sz="1200" i="1" dirty="0"/>
              <a:t>Plastics</a:t>
            </a:r>
            <a:r>
              <a:rPr lang="en-US" sz="1200" dirty="0"/>
              <a:t> book, for that matter). Caveat emptor.</a:t>
            </a:r>
          </a:p>
        </p:txBody>
      </p:sp>
    </p:spTree>
    <p:extLst>
      <p:ext uri="{BB962C8B-B14F-4D97-AF65-F5344CB8AC3E}">
        <p14:creationId xmlns:p14="http://schemas.microsoft.com/office/powerpoint/2010/main" val="3384002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Cavernous hemangioma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C8331-A683-4C0F-A7D6-DDB806E7D3C3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967807" y="3581400"/>
            <a:ext cx="3799186" cy="3108543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How does cavernous hemangioma present?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With slowly progressive proptosis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99FF99"/>
                </a:solidFill>
              </a:rPr>
              <a:t>Is the proptosis slow, or rapid?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Slow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99FF99"/>
                </a:solidFill>
              </a:rPr>
              <a:t>Is there a gender predilection?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Yes, it is more common in women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99FF99"/>
                </a:solidFill>
              </a:rPr>
              <a:t>Is it benign, or malignant?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Benign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9005F-0FFB-EAD3-7A7D-C6C64C542AC1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91C71-F18F-B902-F9D7-884757AC76E2}"/>
              </a:ext>
            </a:extLst>
          </p:cNvPr>
          <p:cNvSpPr txBox="1"/>
          <p:nvPr/>
        </p:nvSpPr>
        <p:spPr>
          <a:xfrm>
            <a:off x="4745935" y="1639142"/>
            <a:ext cx="3662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Segoe Script" panose="030B0504020000000003" pitchFamily="66" charset="0"/>
              </a:rPr>
              <a:t>aka…cavernous venous malformations</a:t>
            </a:r>
          </a:p>
        </p:txBody>
      </p:sp>
    </p:spTree>
    <p:extLst>
      <p:ext uri="{BB962C8B-B14F-4D97-AF65-F5344CB8AC3E}">
        <p14:creationId xmlns:p14="http://schemas.microsoft.com/office/powerpoint/2010/main" val="3701161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Cavernous hemangioma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C8331-A683-4C0F-A7D6-DDB806E7D3C3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967807" y="3581400"/>
            <a:ext cx="3799186" cy="3108543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How does cavernous hemangioma present?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With slowly progressive proptosis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99FF99"/>
                </a:solidFill>
              </a:rPr>
              <a:t>Is the proptosis slow, or rapid?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Slow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99FF99"/>
                </a:solidFill>
              </a:rPr>
              <a:t>Is there a gender predilection?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Yes, it is more common in women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99FF99"/>
                </a:solidFill>
              </a:rPr>
              <a:t>Is it benign, or malignant?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Benign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19BA79-DBAB-44C3-126C-1A94F9041CB9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CFA6DB-EBD1-5BF9-3BE6-D84E0E863914}"/>
              </a:ext>
            </a:extLst>
          </p:cNvPr>
          <p:cNvSpPr txBox="1"/>
          <p:nvPr/>
        </p:nvSpPr>
        <p:spPr>
          <a:xfrm>
            <a:off x="4745935" y="1639142"/>
            <a:ext cx="3662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Segoe Script" panose="030B0504020000000003" pitchFamily="66" charset="0"/>
              </a:rPr>
              <a:t>aka…cavernous venous malformations</a:t>
            </a:r>
          </a:p>
        </p:txBody>
      </p:sp>
    </p:spTree>
    <p:extLst>
      <p:ext uri="{BB962C8B-B14F-4D97-AF65-F5344CB8AC3E}">
        <p14:creationId xmlns:p14="http://schemas.microsoft.com/office/powerpoint/2010/main" val="2251652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Cavernous hemangioma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C8331-A683-4C0F-A7D6-DDB806E7D3C3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967807" y="3581400"/>
            <a:ext cx="3799186" cy="3108543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How does cavernous hemangioma present?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With slowly progressive proptosis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the proptosis slow, or rapid?</a:t>
            </a: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Slow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99FF99"/>
                </a:solidFill>
              </a:rPr>
              <a:t>Is there a gender predilection?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Yes, it is more common in women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99FF99"/>
                </a:solidFill>
              </a:rPr>
              <a:t>Is it benign, or malignant?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Benign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62B4C1-F8F9-9D7B-CFC0-E5265163442A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456E3-DE44-D8CB-1AC5-A0FFA55EA8B8}"/>
              </a:ext>
            </a:extLst>
          </p:cNvPr>
          <p:cNvSpPr txBox="1"/>
          <p:nvPr/>
        </p:nvSpPr>
        <p:spPr>
          <a:xfrm>
            <a:off x="4745935" y="1639142"/>
            <a:ext cx="3662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Segoe Script" panose="030B0504020000000003" pitchFamily="66" charset="0"/>
              </a:rPr>
              <a:t>aka…cavernous venous malformations</a:t>
            </a:r>
          </a:p>
        </p:txBody>
      </p:sp>
    </p:spTree>
    <p:extLst>
      <p:ext uri="{BB962C8B-B14F-4D97-AF65-F5344CB8AC3E}">
        <p14:creationId xmlns:p14="http://schemas.microsoft.com/office/powerpoint/2010/main" val="893637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Cavernous hemangioma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C8331-A683-4C0F-A7D6-DDB806E7D3C3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967807" y="3581400"/>
            <a:ext cx="3799186" cy="3108543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How does cavernous hemangioma present?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With slowly progressive proptosis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the proptosis slow, or rapid?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Slow</a:t>
            </a: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99FF99"/>
                </a:solidFill>
              </a:rPr>
              <a:t>Is there a gender predilection?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Yes, it is more common in women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99FF99"/>
                </a:solidFill>
              </a:rPr>
              <a:t>Is it benign, or malignant?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Benign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324B48-68B4-B427-F450-293BD7D7A3C8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69FA7F-F36C-0DFE-D7CF-2C786937E7F3}"/>
              </a:ext>
            </a:extLst>
          </p:cNvPr>
          <p:cNvSpPr txBox="1"/>
          <p:nvPr/>
        </p:nvSpPr>
        <p:spPr>
          <a:xfrm>
            <a:off x="4745935" y="1639142"/>
            <a:ext cx="3662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Segoe Script" panose="030B0504020000000003" pitchFamily="66" charset="0"/>
              </a:rPr>
              <a:t>aka…cavernous venous malformations</a:t>
            </a:r>
          </a:p>
        </p:txBody>
      </p:sp>
    </p:spTree>
    <p:extLst>
      <p:ext uri="{BB962C8B-B14F-4D97-AF65-F5344CB8AC3E}">
        <p14:creationId xmlns:p14="http://schemas.microsoft.com/office/powerpoint/2010/main" val="128214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Capillary </a:t>
            </a:r>
            <a:r>
              <a:rPr lang="en-US" altLang="en-US" sz="2400" b="1" dirty="0" err="1">
                <a:solidFill>
                  <a:srgbClr val="0000FF"/>
                </a:solidFill>
              </a:rPr>
              <a:t>hemangioblastoma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The oddball here is </a:t>
            </a:r>
            <a:r>
              <a:rPr lang="en-US" altLang="en-US" sz="2100" b="1" i="1" dirty="0">
                <a:solidFill>
                  <a:srgbClr val="0000FF"/>
                </a:solidFill>
              </a:rPr>
              <a:t>capillary </a:t>
            </a:r>
            <a:r>
              <a:rPr lang="en-US" altLang="en-US" sz="2100" b="1" i="1" dirty="0" err="1">
                <a:solidFill>
                  <a:srgbClr val="0000FF"/>
                </a:solidFill>
              </a:rPr>
              <a:t>hemangioblastoma</a:t>
            </a:r>
            <a:r>
              <a:rPr lang="en-US" altLang="en-US" sz="2100" i="1" dirty="0">
                <a:solidFill>
                  <a:srgbClr val="0000FF"/>
                </a:solidFill>
              </a:rPr>
              <a:t>, </a:t>
            </a:r>
            <a:r>
              <a:rPr lang="en-US" altLang="en-US" sz="2100" dirty="0"/>
              <a:t>which is a            </a:t>
            </a:r>
            <a:r>
              <a:rPr lang="en-US" altLang="en-US" sz="2100" dirty="0">
                <a:solidFill>
                  <a:srgbClr val="0000FF"/>
                </a:solidFill>
              </a:rPr>
              <a:t>retinal </a:t>
            </a:r>
            <a:r>
              <a:rPr lang="en-US" altLang="en-US" sz="2100" dirty="0"/>
              <a:t>lesion associated with </a:t>
            </a:r>
            <a:r>
              <a:rPr lang="en-US" altLang="en-US" sz="2100" dirty="0">
                <a:solidFill>
                  <a:srgbClr val="0000FF"/>
                </a:solidFill>
              </a:rPr>
              <a:t>von Hippel-Lindau </a:t>
            </a:r>
            <a:r>
              <a:rPr lang="en-US" altLang="en-US" sz="2100" dirty="0"/>
              <a:t>disease. </a:t>
            </a:r>
            <a:endParaRPr lang="en-US" altLang="en-US" sz="2100" b="1" i="1" dirty="0"/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Cavernous hemangioma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C8331-A683-4C0F-A7D6-DDB806E7D3C3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967807" y="3581400"/>
            <a:ext cx="3799186" cy="3108543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How does cavernous hemangioma present?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With slowly progressive proptosis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the proptosis slow, or rapid?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Slow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there a gender predilection?</a:t>
            </a: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Yes, it is more common in women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99FF99"/>
                </a:solidFill>
              </a:rPr>
              <a:t>Is it benign, or malignant?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Benign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8E935D-FD11-0138-0454-F6F268BB0E97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E7C824-576B-9AF1-7BF7-E112CCEB1CE7}"/>
              </a:ext>
            </a:extLst>
          </p:cNvPr>
          <p:cNvSpPr txBox="1"/>
          <p:nvPr/>
        </p:nvSpPr>
        <p:spPr>
          <a:xfrm>
            <a:off x="4745935" y="1639142"/>
            <a:ext cx="3662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Segoe Script" panose="030B0504020000000003" pitchFamily="66" charset="0"/>
              </a:rPr>
              <a:t>aka…cavernous venous malformations</a:t>
            </a:r>
          </a:p>
        </p:txBody>
      </p:sp>
    </p:spTree>
    <p:extLst>
      <p:ext uri="{BB962C8B-B14F-4D97-AF65-F5344CB8AC3E}">
        <p14:creationId xmlns:p14="http://schemas.microsoft.com/office/powerpoint/2010/main" val="2449936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Q/A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Cavernous hemangioma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C8331-A683-4C0F-A7D6-DDB806E7D3C3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967807" y="3581400"/>
            <a:ext cx="3799186" cy="3108543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How does cavernous hemangioma present?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With slowly progressive proptosis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the proptosis slow, or rapid?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Slow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there a gender predilection?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Yes, it is more common in  ♀ </a:t>
            </a: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99FF99"/>
                </a:solidFill>
              </a:rPr>
              <a:t>Is it benign, or malignant?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Benign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334072-DCF9-5216-179E-616BB7B267F9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F14211-3C2C-F652-F58B-5C308A19F9F2}"/>
              </a:ext>
            </a:extLst>
          </p:cNvPr>
          <p:cNvSpPr/>
          <p:nvPr/>
        </p:nvSpPr>
        <p:spPr>
          <a:xfrm>
            <a:off x="6130786" y="5138529"/>
            <a:ext cx="346214" cy="188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81E4E-C32E-BB34-3904-3FD713EA5E5D}"/>
              </a:ext>
            </a:extLst>
          </p:cNvPr>
          <p:cNvSpPr txBox="1"/>
          <p:nvPr/>
        </p:nvSpPr>
        <p:spPr>
          <a:xfrm>
            <a:off x="4745935" y="1639142"/>
            <a:ext cx="3662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Segoe Script" panose="030B0504020000000003" pitchFamily="66" charset="0"/>
              </a:rPr>
              <a:t>aka…cavernous venous malformations</a:t>
            </a:r>
          </a:p>
        </p:txBody>
      </p:sp>
    </p:spTree>
    <p:extLst>
      <p:ext uri="{BB962C8B-B14F-4D97-AF65-F5344CB8AC3E}">
        <p14:creationId xmlns:p14="http://schemas.microsoft.com/office/powerpoint/2010/main" val="18184511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Cavernous hemangioma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C8331-A683-4C0F-A7D6-DDB806E7D3C3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967807" y="3581400"/>
            <a:ext cx="3799186" cy="3108543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How does cavernous hemangioma present?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With slowly progressive proptosis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the proptosis slow, or rapid?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Slow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there a gender predilection?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Yes, it is more common in  ♀ </a:t>
            </a: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99FF99"/>
                </a:solidFill>
              </a:rPr>
              <a:t>Is it benign, or malignant?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Benign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334072-DCF9-5216-179E-616BB7B267F9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44D10C-5482-0370-973D-92AECD974F69}"/>
              </a:ext>
            </a:extLst>
          </p:cNvPr>
          <p:cNvSpPr txBox="1"/>
          <p:nvPr/>
        </p:nvSpPr>
        <p:spPr>
          <a:xfrm>
            <a:off x="4745935" y="1639142"/>
            <a:ext cx="3662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Segoe Script" panose="030B0504020000000003" pitchFamily="66" charset="0"/>
              </a:rPr>
              <a:t>aka…cavernous venous malformations</a:t>
            </a:r>
          </a:p>
        </p:txBody>
      </p:sp>
    </p:spTree>
    <p:extLst>
      <p:ext uri="{BB962C8B-B14F-4D97-AF65-F5344CB8AC3E}">
        <p14:creationId xmlns:p14="http://schemas.microsoft.com/office/powerpoint/2010/main" val="1667012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Cavernous hemangioma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C8331-A683-4C0F-A7D6-DDB806E7D3C3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967807" y="3581400"/>
            <a:ext cx="3799186" cy="3108543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How does cavernous hemangioma present?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With slowly progressive proptosis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the proptosis slow, or rapid?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Slow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there a gender predilection?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Yes, it is more common in  ♀ </a:t>
            </a: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it benign, or malignant?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Benign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818E31-7DCE-D484-1D54-48F4C063247C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57EE5-1673-FA70-BB53-84B9ECDBD521}"/>
              </a:ext>
            </a:extLst>
          </p:cNvPr>
          <p:cNvSpPr txBox="1"/>
          <p:nvPr/>
        </p:nvSpPr>
        <p:spPr>
          <a:xfrm>
            <a:off x="4745935" y="1639142"/>
            <a:ext cx="3662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Segoe Script" panose="030B0504020000000003" pitchFamily="66" charset="0"/>
              </a:rPr>
              <a:t>aka…cavernous venous malformations</a:t>
            </a:r>
          </a:p>
        </p:txBody>
      </p:sp>
    </p:spTree>
    <p:extLst>
      <p:ext uri="{BB962C8B-B14F-4D97-AF65-F5344CB8AC3E}">
        <p14:creationId xmlns:p14="http://schemas.microsoft.com/office/powerpoint/2010/main" val="3982696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Cavernous hemangioma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C8331-A683-4C0F-A7D6-DDB806E7D3C3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967807" y="3581400"/>
            <a:ext cx="3799186" cy="3108543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How does cavernous hemangioma present?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With slowly progressive proptosis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the proptosis slow, or rapid?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Slow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there a gender predilection?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Yes, it is more common in  ♀ </a:t>
            </a: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it benign, or malignant?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Benign</a:t>
            </a: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99FF99"/>
                </a:solidFill>
              </a:rPr>
              <a:t>How does it appear on imaging?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As a well-encapsulated mass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178E42-C5CE-C82E-ACC4-E50099F7DEF3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9E2BCF-ADE5-8BF0-0C7B-183B6DF97BED}"/>
              </a:ext>
            </a:extLst>
          </p:cNvPr>
          <p:cNvSpPr txBox="1"/>
          <p:nvPr/>
        </p:nvSpPr>
        <p:spPr>
          <a:xfrm>
            <a:off x="4745935" y="1639142"/>
            <a:ext cx="3662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Segoe Script" panose="030B0504020000000003" pitchFamily="66" charset="0"/>
              </a:rPr>
              <a:t>aka…cavernous venous malformations</a:t>
            </a:r>
          </a:p>
        </p:txBody>
      </p:sp>
    </p:spTree>
    <p:extLst>
      <p:ext uri="{BB962C8B-B14F-4D97-AF65-F5344CB8AC3E}">
        <p14:creationId xmlns:p14="http://schemas.microsoft.com/office/powerpoint/2010/main" val="4918241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Cavernous hemangioma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C8331-A683-4C0F-A7D6-DDB806E7D3C3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967807" y="3581400"/>
            <a:ext cx="3799186" cy="3108543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How does cavernous hemangioma present?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With slowly progressive proptosis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the proptosis slow, or rapid?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Slow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there a gender predilection?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Yes, it is more common in  ♀ </a:t>
            </a: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it benign, or malignant?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Benign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How does it appear on imaging?</a:t>
            </a:r>
            <a:endParaRPr lang="en-US" altLang="en-US" sz="1400" i="1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99FF99"/>
                </a:solidFill>
              </a:rPr>
              <a:t>As a well-encapsulated mass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33A697-DEE4-01DD-4D7A-2175CEDD8ED2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C7A612-43BC-4A1E-6061-DFB98C16C165}"/>
              </a:ext>
            </a:extLst>
          </p:cNvPr>
          <p:cNvSpPr txBox="1"/>
          <p:nvPr/>
        </p:nvSpPr>
        <p:spPr>
          <a:xfrm>
            <a:off x="4745935" y="1639142"/>
            <a:ext cx="3662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Segoe Script" panose="030B0504020000000003" pitchFamily="66" charset="0"/>
              </a:rPr>
              <a:t>aka…cavernous venous malformations</a:t>
            </a:r>
          </a:p>
        </p:txBody>
      </p:sp>
    </p:spTree>
    <p:extLst>
      <p:ext uri="{BB962C8B-B14F-4D97-AF65-F5344CB8AC3E}">
        <p14:creationId xmlns:p14="http://schemas.microsoft.com/office/powerpoint/2010/main" val="1770071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Cavernous hemangioma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C8331-A683-4C0F-A7D6-DDB806E7D3C3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967807" y="3581400"/>
            <a:ext cx="3799186" cy="3108543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How does cavernous hemangioma present?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With slowly progressive proptosis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the proptosis slow, or rapid?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Slow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there a gender predilection?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Yes, it is more common in  ♀ </a:t>
            </a:r>
            <a:endParaRPr lang="en-US" altLang="en-US" sz="1400" dirty="0">
              <a:solidFill>
                <a:srgbClr val="99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Is it benign, or malignant?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Benign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00FF"/>
                </a:solidFill>
              </a:rPr>
              <a:t>How does it appear on imaging?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</a:rPr>
              <a:t>As a well-encapsulated mass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B331E7-9BD5-920F-CEDA-0C631194CECF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95EAC-845D-1F34-9063-388EC178C9DF}"/>
              </a:ext>
            </a:extLst>
          </p:cNvPr>
          <p:cNvSpPr txBox="1"/>
          <p:nvPr/>
        </p:nvSpPr>
        <p:spPr>
          <a:xfrm>
            <a:off x="4745935" y="1639142"/>
            <a:ext cx="3662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Segoe Script" panose="030B0504020000000003" pitchFamily="66" charset="0"/>
              </a:rPr>
              <a:t>aka…cavernous venous malformations</a:t>
            </a:r>
          </a:p>
        </p:txBody>
      </p:sp>
    </p:spTree>
    <p:extLst>
      <p:ext uri="{BB962C8B-B14F-4D97-AF65-F5344CB8AC3E}">
        <p14:creationId xmlns:p14="http://schemas.microsoft.com/office/powerpoint/2010/main" val="681389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29A348-52D1-BA09-20C2-D1F282EE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C4E9-7038-4AFB-86F3-42E09EE9585A}" type="slidenum">
              <a:rPr lang="en-US" altLang="en-US" smtClean="0"/>
              <a:pPr/>
              <a:t>47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150048-519D-9DD5-8719-06930566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4" y="1219200"/>
            <a:ext cx="8636392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7520B5-AA99-6DF1-4CEB-BAD4EA31FDEE}"/>
              </a:ext>
            </a:extLst>
          </p:cNvPr>
          <p:cNvSpPr txBox="1"/>
          <p:nvPr/>
        </p:nvSpPr>
        <p:spPr>
          <a:xfrm>
            <a:off x="590549" y="5486400"/>
            <a:ext cx="8048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effectLst/>
                <a:cs typeface="Arial" panose="020B0604020202020204" pitchFamily="34" charset="0"/>
              </a:rPr>
              <a:t> Cavernous hemangioma. </a:t>
            </a:r>
            <a:r>
              <a:rPr lang="en-US" sz="1600" i="1" dirty="0">
                <a:effectLst/>
                <a:cs typeface="Arial" panose="020B0604020202020204" pitchFamily="34" charset="0"/>
              </a:rPr>
              <a:t>A</a:t>
            </a:r>
            <a:r>
              <a:rPr lang="en-US" sz="1600" i="0" dirty="0">
                <a:effectLst/>
                <a:cs typeface="Arial" panose="020B0604020202020204" pitchFamily="34" charset="0"/>
              </a:rPr>
              <a:t>, Proptosis of the left eye as a result. </a:t>
            </a:r>
            <a:r>
              <a:rPr lang="en-US" sz="1600" i="1" dirty="0">
                <a:effectLst/>
                <a:cs typeface="Arial" panose="020B0604020202020204" pitchFamily="34" charset="0"/>
              </a:rPr>
              <a:t>B</a:t>
            </a:r>
            <a:r>
              <a:rPr lang="en-US" sz="1600" i="0" dirty="0">
                <a:effectLst/>
                <a:cs typeface="Arial" panose="020B0604020202020204" pitchFamily="34" charset="0"/>
              </a:rPr>
              <a:t>, Coronal CT shows a well-circumscribed lesion the muscle cone. </a:t>
            </a:r>
            <a:r>
              <a:rPr lang="en-US" sz="1600" i="1" dirty="0">
                <a:effectLst/>
                <a:cs typeface="Arial" panose="020B0604020202020204" pitchFamily="34" charset="0"/>
              </a:rPr>
              <a:t>C</a:t>
            </a:r>
            <a:r>
              <a:rPr lang="en-US" sz="1600" i="0" dirty="0">
                <a:effectLst/>
                <a:cs typeface="Arial" panose="020B0604020202020204" pitchFamily="34" charset="0"/>
              </a:rPr>
              <a:t>, Axial </a:t>
            </a:r>
            <a:r>
              <a:rPr lang="en-US" sz="1600" i="1" dirty="0">
                <a:effectLst/>
                <a:cs typeface="Arial" panose="020B0604020202020204" pitchFamily="34" charset="0"/>
              </a:rPr>
              <a:t>(left)</a:t>
            </a:r>
            <a:r>
              <a:rPr lang="en-US" sz="1600" i="0" dirty="0">
                <a:effectLst/>
                <a:cs typeface="Arial" panose="020B0604020202020204" pitchFamily="34" charset="0"/>
              </a:rPr>
              <a:t> and sagittal </a:t>
            </a:r>
            <a:r>
              <a:rPr lang="en-US" sz="1600" i="1" dirty="0">
                <a:effectLst/>
                <a:cs typeface="Arial" panose="020B0604020202020204" pitchFamily="34" charset="0"/>
              </a:rPr>
              <a:t>(right)</a:t>
            </a:r>
            <a:r>
              <a:rPr lang="en-US" sz="1600" i="0" dirty="0">
                <a:effectLst/>
                <a:cs typeface="Arial" panose="020B0604020202020204" pitchFamily="34" charset="0"/>
              </a:rPr>
              <a:t> CT show the mass. </a:t>
            </a:r>
            <a:r>
              <a:rPr lang="en-US" sz="1600" i="1" dirty="0">
                <a:effectLst/>
                <a:cs typeface="Arial" panose="020B0604020202020204" pitchFamily="34" charset="0"/>
              </a:rPr>
              <a:t>D</a:t>
            </a:r>
            <a:r>
              <a:rPr lang="en-US" sz="1600" i="0" dirty="0">
                <a:effectLst/>
                <a:cs typeface="Arial" panose="020B0604020202020204" pitchFamily="34" charset="0"/>
              </a:rPr>
              <a:t>, Intraoperative traction with a cryoprobe facilitates complete removal of the mass.</a:t>
            </a:r>
          </a:p>
        </p:txBody>
      </p:sp>
    </p:spTree>
    <p:extLst>
      <p:ext uri="{BB962C8B-B14F-4D97-AF65-F5344CB8AC3E}">
        <p14:creationId xmlns:p14="http://schemas.microsoft.com/office/powerpoint/2010/main" val="2166253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C8331-A683-4C0F-A7D6-DDB806E7D3C3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967807" y="3581400"/>
            <a:ext cx="3799186" cy="3108543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How does cavernous hemangioma present?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With slowly progressive proptosis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Is the proptosis slow, or rapid?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Slow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Is there a gender predilection?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Yes, it is more common in  ♀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Is it benign, or malignant?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Benign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How does it appear on imaging?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As a well-encapsulated mass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B331E7-9BD5-920F-CEDA-0C631194CECF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18854-F5F7-BDD3-FD3B-40E382C26C8F}"/>
              </a:ext>
            </a:extLst>
          </p:cNvPr>
          <p:cNvSpPr txBox="1"/>
          <p:nvPr/>
        </p:nvSpPr>
        <p:spPr>
          <a:xfrm>
            <a:off x="550599" y="2712578"/>
            <a:ext cx="804280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on cavernous hemangiomas, see slide-set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5BD23-11DA-B560-6DCA-EE954054DD4E}"/>
              </a:ext>
            </a:extLst>
          </p:cNvPr>
          <p:cNvSpPr txBox="1"/>
          <p:nvPr/>
        </p:nvSpPr>
        <p:spPr>
          <a:xfrm>
            <a:off x="4745935" y="1639142"/>
            <a:ext cx="3662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Segoe Script" panose="030B0504020000000003" pitchFamily="66" charset="0"/>
              </a:rPr>
              <a:t>aka…cavernous venous malformations</a:t>
            </a:r>
          </a:p>
        </p:txBody>
      </p:sp>
    </p:spTree>
    <p:extLst>
      <p:ext uri="{BB962C8B-B14F-4D97-AF65-F5344CB8AC3E}">
        <p14:creationId xmlns:p14="http://schemas.microsoft.com/office/powerpoint/2010/main" val="20364802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/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is a locally aggressive proliferation of vascular </a:t>
            </a:r>
            <a:r>
              <a:rPr lang="en-US" altLang="en-US" sz="2100" dirty="0" err="1"/>
              <a:t>pericytes</a:t>
            </a:r>
            <a:r>
              <a:rPr lang="en-US" altLang="en-US" sz="2100" dirty="0"/>
              <a:t>.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intraconal differential tumor</a:t>
            </a:r>
          </a:p>
        </p:txBody>
      </p:sp>
      <p:sp>
        <p:nvSpPr>
          <p:cNvPr id="82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765145-E8DB-4A4F-A434-4E7A97B4C367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52F29E-09FE-8AB2-5C26-E30558E2994D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227759-AD46-809F-6E66-BE5096C3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C4E9-7038-4AFB-86F3-42E09EE9585A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2050" name="Picture 2" descr="Feb-2011">
            <a:extLst>
              <a:ext uri="{FF2B5EF4-FFF2-40B4-BE49-F238E27FC236}">
                <a16:creationId xmlns:a16="http://schemas.microsoft.com/office/drawing/2014/main" id="{AF6040B5-5302-FA58-13E0-E1398155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6838"/>
            <a:ext cx="7620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A5F270-E9B4-6B5A-2492-329BB162720D}"/>
              </a:ext>
            </a:extLst>
          </p:cNvPr>
          <p:cNvSpPr txBox="1"/>
          <p:nvPr/>
        </p:nvSpPr>
        <p:spPr>
          <a:xfrm>
            <a:off x="1786621" y="6031469"/>
            <a:ext cx="557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Capillary hemangioblastoma in von Hippel-Lindau </a:t>
            </a:r>
            <a:r>
              <a:rPr lang="en-US" dirty="0" err="1"/>
              <a:t>dz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826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/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is a locally aggressive proliferation of vascular </a:t>
            </a:r>
            <a:r>
              <a:rPr lang="en-US" altLang="en-US" sz="2100" dirty="0" err="1"/>
              <a:t>pericytes</a:t>
            </a:r>
            <a:r>
              <a:rPr lang="en-US" altLang="en-US" sz="2100" dirty="0"/>
              <a:t>.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4AE81-5D7A-4EED-8938-A6EBFA4C49C3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A98554-893C-E4DB-E900-42A6BB625785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4AE81-5D7A-4EED-8938-A6EBFA4C49C3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152EAB-ACE7-66E1-0618-D250A7790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758" y="3556099"/>
            <a:ext cx="4701555" cy="28315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hemangiopericytoma a common, or rare tumor?</a:t>
            </a:r>
            <a:endParaRPr lang="en-US" altLang="en-US" sz="1400" i="1" dirty="0">
              <a:solidFill>
                <a:srgbClr val="FFFF00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FFFF00"/>
                </a:solidFill>
              </a:rPr>
              <a:t>Rare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FFFF00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FFFF00"/>
                </a:solidFill>
              </a:rPr>
              <a:t>Does it tend to occur in children, or adults?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FFFF00"/>
                </a:solidFill>
              </a:rPr>
              <a:t>Adults, usually in the  fifth  decade</a:t>
            </a:r>
          </a:p>
          <a:p>
            <a:pPr eaLnBrk="1" hangingPunct="1"/>
            <a:endParaRPr lang="en-US" altLang="en-US" sz="14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FFFF00"/>
                </a:solidFill>
              </a:rPr>
              <a:t>How does it appear on imaging?</a:t>
            </a:r>
          </a:p>
          <a:p>
            <a:pPr eaLnBrk="1" hangingPunct="1"/>
            <a:r>
              <a:rPr lang="en-US" altLang="en-US" sz="1400" dirty="0">
                <a:solidFill>
                  <a:srgbClr val="FFFF00"/>
                </a:solidFill>
              </a:rPr>
              <a:t>As a well-encapsulated mass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FFFF00"/>
                </a:solidFill>
              </a:rPr>
              <a:t>Is it benign, or malignant?</a:t>
            </a:r>
          </a:p>
          <a:p>
            <a:pPr eaLnBrk="1" hangingPunct="1"/>
            <a:r>
              <a:rPr lang="en-US" altLang="en-US" sz="1400" dirty="0">
                <a:solidFill>
                  <a:srgbClr val="FFFF00"/>
                </a:solidFill>
              </a:rPr>
              <a:t>Benign. But it must be excised </a:t>
            </a:r>
            <a:r>
              <a:rPr lang="en-US" altLang="en-US" sz="1400" dirty="0" err="1">
                <a:solidFill>
                  <a:srgbClr val="FFFF00"/>
                </a:solidFill>
              </a:rPr>
              <a:t>en</a:t>
            </a:r>
            <a:r>
              <a:rPr lang="en-US" altLang="en-US" sz="1400" dirty="0">
                <a:solidFill>
                  <a:srgbClr val="FFFF00"/>
                </a:solidFill>
              </a:rPr>
              <a:t> bloc, as it can undergo  malignant transformation and actually metastasize (like a  pleomorphic adenoma 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D97DE2-C90C-8A0D-3E84-4CABF275BB98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391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4AE81-5D7A-4EED-8938-A6EBFA4C49C3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44DC7C-5973-5996-2743-A6D6031C8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758" y="3556099"/>
            <a:ext cx="4701555" cy="28315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hemangiopericytoma a common, or rare tumor?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FFFF00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FFFF00"/>
                </a:solidFill>
              </a:rPr>
              <a:t>Does it tend to occur in children, or adults?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FFFF00"/>
                </a:solidFill>
              </a:rPr>
              <a:t>Adults, usually in the  fifth  decade</a:t>
            </a:r>
          </a:p>
          <a:p>
            <a:pPr eaLnBrk="1" hangingPunct="1"/>
            <a:endParaRPr lang="en-US" altLang="en-US" sz="14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FFFF00"/>
                </a:solidFill>
              </a:rPr>
              <a:t>How does it appear on imaging?</a:t>
            </a:r>
          </a:p>
          <a:p>
            <a:pPr eaLnBrk="1" hangingPunct="1"/>
            <a:r>
              <a:rPr lang="en-US" altLang="en-US" sz="1400" dirty="0">
                <a:solidFill>
                  <a:srgbClr val="FFFF00"/>
                </a:solidFill>
              </a:rPr>
              <a:t>As a well-encapsulated mass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FFFF00"/>
                </a:solidFill>
              </a:rPr>
              <a:t>Is it benign, or malignant?</a:t>
            </a:r>
          </a:p>
          <a:p>
            <a:pPr eaLnBrk="1" hangingPunct="1"/>
            <a:r>
              <a:rPr lang="en-US" altLang="en-US" sz="1400" dirty="0">
                <a:solidFill>
                  <a:srgbClr val="FFFF00"/>
                </a:solidFill>
              </a:rPr>
              <a:t>Benign. But it must be excised </a:t>
            </a:r>
            <a:r>
              <a:rPr lang="en-US" altLang="en-US" sz="1400" dirty="0" err="1">
                <a:solidFill>
                  <a:srgbClr val="FFFF00"/>
                </a:solidFill>
              </a:rPr>
              <a:t>en</a:t>
            </a:r>
            <a:r>
              <a:rPr lang="en-US" altLang="en-US" sz="1400" dirty="0">
                <a:solidFill>
                  <a:srgbClr val="FFFF00"/>
                </a:solidFill>
              </a:rPr>
              <a:t> bloc, as it can undergo  malignant transformation and actually metastasize (like a  pleomorphic adenoma 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B3A817-BE9F-F686-3F6E-2681F5E049C5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958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4AE81-5D7A-4EED-8938-A6EBFA4C49C3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088E4-39C5-D067-5CC6-277ED4621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758" y="3556099"/>
            <a:ext cx="4701555" cy="28315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hemangiopericytoma a common, or rare tumor?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Does it tend to occur in children, or adults?</a:t>
            </a:r>
            <a:endParaRPr lang="en-US" altLang="en-US" sz="1400" i="1" dirty="0">
              <a:solidFill>
                <a:srgbClr val="FFFF00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FFFF00"/>
                </a:solidFill>
              </a:rPr>
              <a:t>Adults, usually in the  fifth  decade</a:t>
            </a:r>
          </a:p>
          <a:p>
            <a:pPr eaLnBrk="1" hangingPunct="1"/>
            <a:endParaRPr lang="en-US" altLang="en-US" sz="14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FFFF00"/>
                </a:solidFill>
              </a:rPr>
              <a:t>How does it appear on imaging?</a:t>
            </a:r>
          </a:p>
          <a:p>
            <a:pPr eaLnBrk="1" hangingPunct="1"/>
            <a:r>
              <a:rPr lang="en-US" altLang="en-US" sz="1400" dirty="0">
                <a:solidFill>
                  <a:srgbClr val="FFFF00"/>
                </a:solidFill>
              </a:rPr>
              <a:t>As a well-encapsulated mass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FFFF00"/>
                </a:solidFill>
              </a:rPr>
              <a:t>Is it benign, or malignant?</a:t>
            </a:r>
          </a:p>
          <a:p>
            <a:pPr eaLnBrk="1" hangingPunct="1"/>
            <a:r>
              <a:rPr lang="en-US" altLang="en-US" sz="1400" dirty="0">
                <a:solidFill>
                  <a:srgbClr val="FFFF00"/>
                </a:solidFill>
              </a:rPr>
              <a:t>Benign. But it must be excised </a:t>
            </a:r>
            <a:r>
              <a:rPr lang="en-US" altLang="en-US" sz="1400" dirty="0" err="1">
                <a:solidFill>
                  <a:srgbClr val="FFFF00"/>
                </a:solidFill>
              </a:rPr>
              <a:t>en</a:t>
            </a:r>
            <a:r>
              <a:rPr lang="en-US" altLang="en-US" sz="1400" dirty="0">
                <a:solidFill>
                  <a:srgbClr val="FFFF00"/>
                </a:solidFill>
              </a:rPr>
              <a:t> bloc, as it can undergo  malignant transformation and actually metastasize (like a  pleomorphic adenoma 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865E6-B87D-A696-6940-80897AA5F120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84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4AE81-5D7A-4EED-8938-A6EBFA4C49C3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3F562E-6380-53E5-6D17-9883A4FA8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758" y="3556099"/>
            <a:ext cx="4701555" cy="28315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hemangiopericytoma a common, or rare tumor?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Does it tend to occur in children, or adults?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Adults</a:t>
            </a:r>
            <a:r>
              <a:rPr lang="en-US" altLang="en-US" sz="1400" dirty="0">
                <a:solidFill>
                  <a:srgbClr val="FFFF00"/>
                </a:solidFill>
              </a:rPr>
              <a:t>, usually in the  fifth  decade</a:t>
            </a:r>
          </a:p>
          <a:p>
            <a:pPr eaLnBrk="1" hangingPunct="1"/>
            <a:endParaRPr lang="en-US" altLang="en-US" sz="14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FFFF00"/>
                </a:solidFill>
              </a:rPr>
              <a:t>How does it appear on imaging?</a:t>
            </a:r>
          </a:p>
          <a:p>
            <a:pPr eaLnBrk="1" hangingPunct="1"/>
            <a:r>
              <a:rPr lang="en-US" altLang="en-US" sz="1400" dirty="0">
                <a:solidFill>
                  <a:srgbClr val="FFFF00"/>
                </a:solidFill>
              </a:rPr>
              <a:t>As a well-encapsulated mass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FFFF00"/>
                </a:solidFill>
              </a:rPr>
              <a:t>Is it benign, or malignant?</a:t>
            </a:r>
          </a:p>
          <a:p>
            <a:pPr eaLnBrk="1" hangingPunct="1"/>
            <a:r>
              <a:rPr lang="en-US" altLang="en-US" sz="1400" dirty="0">
                <a:solidFill>
                  <a:srgbClr val="FFFF00"/>
                </a:solidFill>
              </a:rPr>
              <a:t>Benign. But it must be excised </a:t>
            </a:r>
            <a:r>
              <a:rPr lang="en-US" altLang="en-US" sz="1400" dirty="0" err="1">
                <a:solidFill>
                  <a:srgbClr val="FFFF00"/>
                </a:solidFill>
              </a:rPr>
              <a:t>en</a:t>
            </a:r>
            <a:r>
              <a:rPr lang="en-US" altLang="en-US" sz="1400" dirty="0">
                <a:solidFill>
                  <a:srgbClr val="FFFF00"/>
                </a:solidFill>
              </a:rPr>
              <a:t> bloc, as it can undergo  malignant transformation and actually metastasize (like a  pleomorphic adenoma 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950CA4-2F9C-DD4B-EF6F-963AEB878681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005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4AE81-5D7A-4EED-8938-A6EBFA4C49C3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6E89DD0-37C0-F40C-767A-DD885FED7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758" y="3556099"/>
            <a:ext cx="4701555" cy="28315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hemangiopericytoma a common, or rare tumor?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Does it tend to occur in children, or adults?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Adults, </a:t>
            </a:r>
            <a:r>
              <a:rPr lang="en-US" altLang="en-US" sz="1400" dirty="0"/>
              <a:t>usually in the  fifth  decade</a:t>
            </a:r>
            <a:endParaRPr lang="en-US" altLang="en-US" sz="1400" dirty="0">
              <a:solidFill>
                <a:srgbClr val="FFFF00"/>
              </a:solidFill>
            </a:endParaRPr>
          </a:p>
          <a:p>
            <a:pPr eaLnBrk="1" hangingPunct="1"/>
            <a:endParaRPr lang="en-US" altLang="en-US" sz="14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FFFF00"/>
                </a:solidFill>
              </a:rPr>
              <a:t>How does it appear on imaging?</a:t>
            </a:r>
          </a:p>
          <a:p>
            <a:pPr eaLnBrk="1" hangingPunct="1"/>
            <a:r>
              <a:rPr lang="en-US" altLang="en-US" sz="1400" dirty="0">
                <a:solidFill>
                  <a:srgbClr val="FFFF00"/>
                </a:solidFill>
              </a:rPr>
              <a:t>As a well-encapsulated mass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FFFF00"/>
                </a:solidFill>
              </a:rPr>
              <a:t>Is it benign, or malignant?</a:t>
            </a:r>
          </a:p>
          <a:p>
            <a:pPr eaLnBrk="1" hangingPunct="1"/>
            <a:r>
              <a:rPr lang="en-US" altLang="en-US" sz="1400" dirty="0">
                <a:solidFill>
                  <a:srgbClr val="FFFF00"/>
                </a:solidFill>
              </a:rPr>
              <a:t>Benign. But it must be excised </a:t>
            </a:r>
            <a:r>
              <a:rPr lang="en-US" altLang="en-US" sz="1400" dirty="0" err="1">
                <a:solidFill>
                  <a:srgbClr val="FFFF00"/>
                </a:solidFill>
              </a:rPr>
              <a:t>en</a:t>
            </a:r>
            <a:r>
              <a:rPr lang="en-US" altLang="en-US" sz="1400" dirty="0">
                <a:solidFill>
                  <a:srgbClr val="FFFF00"/>
                </a:solidFill>
              </a:rPr>
              <a:t> bloc, as it can undergo  malignant transformation and actually metastasize (like a  pleomorphic adenoma 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FBD9E4-A348-B03F-423A-19C26B6E2767}"/>
              </a:ext>
            </a:extLst>
          </p:cNvPr>
          <p:cNvSpPr/>
          <p:nvPr/>
        </p:nvSpPr>
        <p:spPr>
          <a:xfrm>
            <a:off x="5029200" y="4426226"/>
            <a:ext cx="457201" cy="22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9CB520-CCE8-7078-1A2A-1B7A457B25EA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557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4AE81-5D7A-4EED-8938-A6EBFA4C49C3}" type="slidenum">
              <a:rPr lang="en-US" altLang="en-US"/>
              <a:pPr eaLnBrk="1" hangingPunct="1"/>
              <a:t>56</a:t>
            </a:fld>
            <a:endParaRPr lang="en-US" altLang="en-US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B150C32-BB60-5964-F9A9-FE0DD0F48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758" y="3556099"/>
            <a:ext cx="4701555" cy="28315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hemangiopericytoma a common, or rare tumor?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Does it tend to occur in children, or adults?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Adults, </a:t>
            </a:r>
            <a:r>
              <a:rPr lang="en-US" altLang="en-US" sz="1400" dirty="0"/>
              <a:t>usually in the  fifth  decade</a:t>
            </a:r>
            <a:endParaRPr lang="en-US" altLang="en-US" sz="1400" dirty="0">
              <a:solidFill>
                <a:srgbClr val="FFFF00"/>
              </a:solidFill>
            </a:endParaRPr>
          </a:p>
          <a:p>
            <a:pPr eaLnBrk="1" hangingPunct="1"/>
            <a:endParaRPr lang="en-US" altLang="en-US" sz="14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FFFF00"/>
                </a:solidFill>
              </a:rPr>
              <a:t>How does it appear on imaging?</a:t>
            </a:r>
          </a:p>
          <a:p>
            <a:pPr eaLnBrk="1" hangingPunct="1"/>
            <a:r>
              <a:rPr lang="en-US" altLang="en-US" sz="1400" dirty="0">
                <a:solidFill>
                  <a:srgbClr val="FFFF00"/>
                </a:solidFill>
              </a:rPr>
              <a:t>As a well-encapsulated mass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FFFF00"/>
                </a:solidFill>
              </a:rPr>
              <a:t>Is it benign, or malignant?</a:t>
            </a:r>
          </a:p>
          <a:p>
            <a:pPr eaLnBrk="1" hangingPunct="1"/>
            <a:r>
              <a:rPr lang="en-US" altLang="en-US" sz="1400" dirty="0">
                <a:solidFill>
                  <a:srgbClr val="FFFF00"/>
                </a:solidFill>
              </a:rPr>
              <a:t>Benign. But it must be excised </a:t>
            </a:r>
            <a:r>
              <a:rPr lang="en-US" altLang="en-US" sz="1400" dirty="0" err="1">
                <a:solidFill>
                  <a:srgbClr val="FFFF00"/>
                </a:solidFill>
              </a:rPr>
              <a:t>en</a:t>
            </a:r>
            <a:r>
              <a:rPr lang="en-US" altLang="en-US" sz="1400" dirty="0">
                <a:solidFill>
                  <a:srgbClr val="FFFF00"/>
                </a:solidFill>
              </a:rPr>
              <a:t> bloc, as it can undergo  malignant transformation and actually metastasize (like a  pleomorphic adenoma 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95DFEA-2834-F0CE-87C8-AA36BD92BED4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58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4AE81-5D7A-4EED-8938-A6EBFA4C49C3}" type="slidenum">
              <a:rPr lang="en-US" altLang="en-US"/>
              <a:pPr eaLnBrk="1" hangingPunct="1"/>
              <a:t>57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AB76DC-47EA-E1FB-533C-3FD369608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758" y="3556099"/>
            <a:ext cx="4701555" cy="28315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hemangiopericytoma a common, or rare tumor?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Does it tend to occur in children, or adults?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Adults, </a:t>
            </a:r>
            <a:r>
              <a:rPr lang="en-US" altLang="en-US" sz="1400" dirty="0"/>
              <a:t>usually in the  fifth  decade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How does it appear on imaging?</a:t>
            </a:r>
            <a:endParaRPr lang="en-US" altLang="en-US" sz="14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FF00"/>
                </a:solidFill>
              </a:rPr>
              <a:t>As a well-encapsulated mass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FFFF00"/>
                </a:solidFill>
              </a:rPr>
              <a:t>Is it benign, or malignant?</a:t>
            </a:r>
          </a:p>
          <a:p>
            <a:pPr eaLnBrk="1" hangingPunct="1"/>
            <a:r>
              <a:rPr lang="en-US" altLang="en-US" sz="1400" dirty="0">
                <a:solidFill>
                  <a:srgbClr val="FFFF00"/>
                </a:solidFill>
              </a:rPr>
              <a:t>Benign. But it must be excised </a:t>
            </a:r>
            <a:r>
              <a:rPr lang="en-US" altLang="en-US" sz="1400" dirty="0" err="1">
                <a:solidFill>
                  <a:srgbClr val="FFFF00"/>
                </a:solidFill>
              </a:rPr>
              <a:t>en</a:t>
            </a:r>
            <a:r>
              <a:rPr lang="en-US" altLang="en-US" sz="1400" dirty="0">
                <a:solidFill>
                  <a:srgbClr val="FFFF00"/>
                </a:solidFill>
              </a:rPr>
              <a:t> bloc, as it can undergo  malignant transformation and actually metastasize (like a  pleomorphic adenoma 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E2970-43A9-5EEB-A088-BA51380EC365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792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4AE81-5D7A-4EED-8938-A6EBFA4C49C3}" type="slidenum">
              <a:rPr lang="en-US" altLang="en-US"/>
              <a:pPr eaLnBrk="1" hangingPunct="1"/>
              <a:t>58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19F3E1-FE14-4D32-46FF-DEF1BCF01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758" y="3556099"/>
            <a:ext cx="4701555" cy="28315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hemangiopericytoma a common, or rare tumor?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Does it tend to occur in children, or adults?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Adults, </a:t>
            </a:r>
            <a:r>
              <a:rPr lang="en-US" altLang="en-US" sz="1400" dirty="0"/>
              <a:t>usually in the  fifth  decade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How does it appear on imaging?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As a well-encapsulated mass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FFFF00"/>
                </a:solidFill>
              </a:rPr>
              <a:t>Is it benign, or malignant?</a:t>
            </a:r>
          </a:p>
          <a:p>
            <a:pPr eaLnBrk="1" hangingPunct="1"/>
            <a:r>
              <a:rPr lang="en-US" altLang="en-US" sz="1400" dirty="0">
                <a:solidFill>
                  <a:srgbClr val="FFFF00"/>
                </a:solidFill>
              </a:rPr>
              <a:t>Benign. But it must be excised </a:t>
            </a:r>
            <a:r>
              <a:rPr lang="en-US" altLang="en-US" sz="1400" dirty="0" err="1">
                <a:solidFill>
                  <a:srgbClr val="FFFF00"/>
                </a:solidFill>
              </a:rPr>
              <a:t>en</a:t>
            </a:r>
            <a:r>
              <a:rPr lang="en-US" altLang="en-US" sz="1400" dirty="0">
                <a:solidFill>
                  <a:srgbClr val="FFFF00"/>
                </a:solidFill>
              </a:rPr>
              <a:t> bloc, as it can undergo  malignant transformation and actually metastasize (like a  pleomorphic adenoma 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BF40DC-BE74-503D-937B-5157BEA5400D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659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4AE81-5D7A-4EED-8938-A6EBFA4C49C3}" type="slidenum">
              <a:rPr lang="en-US" altLang="en-US"/>
              <a:pPr eaLnBrk="1" hangingPunct="1"/>
              <a:t>59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02C37-8497-A2C5-F998-B88C6C088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758" y="3556099"/>
            <a:ext cx="4701555" cy="28315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hemangiopericytoma a common, or rare tumor?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Does it tend to occur in children, or adults?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Adults, </a:t>
            </a:r>
            <a:r>
              <a:rPr lang="en-US" altLang="en-US" sz="1400" dirty="0"/>
              <a:t>usually in the  fifth  decade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How does it appear on imaging?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As a well-encapsulated mass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Is it benign, or malignant?</a:t>
            </a:r>
            <a:endParaRPr lang="en-US" altLang="en-US" sz="14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rgbClr val="FFFF00"/>
                </a:solidFill>
              </a:rPr>
              <a:t>Benign. But it must be excised </a:t>
            </a:r>
            <a:r>
              <a:rPr lang="en-US" altLang="en-US" sz="1400" dirty="0" err="1">
                <a:solidFill>
                  <a:srgbClr val="FFFF00"/>
                </a:solidFill>
              </a:rPr>
              <a:t>en</a:t>
            </a:r>
            <a:r>
              <a:rPr lang="en-US" altLang="en-US" sz="1400" dirty="0">
                <a:solidFill>
                  <a:srgbClr val="FFFF00"/>
                </a:solidFill>
              </a:rPr>
              <a:t> bloc, as it can undergo  malignant transformation and actually metastasize (like a  pleomorphic adenoma 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5A722C-C83A-3409-E7E4-E3DDA9F40C37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4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Capillary </a:t>
            </a:r>
            <a:r>
              <a:rPr lang="en-US" altLang="en-US" sz="2400" b="1" dirty="0" err="1">
                <a:solidFill>
                  <a:srgbClr val="0000FF"/>
                </a:solidFill>
              </a:rPr>
              <a:t>hemangioblastoma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</a:t>
            </a:r>
            <a:r>
              <a:rPr lang="en-US" altLang="en-US" sz="2100" b="1" dirty="0">
                <a:solidFill>
                  <a:srgbClr val="0000FF"/>
                </a:solidFill>
              </a:rPr>
              <a:t>von Hippel-Lindau </a:t>
            </a:r>
            <a:r>
              <a:rPr lang="en-US" altLang="en-US" sz="2100" b="1" dirty="0"/>
              <a:t>disease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altLang="en-US" sz="2100" dirty="0"/>
              <a:t> </a:t>
            </a:r>
            <a:endParaRPr lang="en-US" altLang="en-US" sz="2100" b="1" i="1" dirty="0"/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4596825"/>
            <a:ext cx="592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word, what sort of condition is von Hippel-Landau disease?</a:t>
            </a:r>
          </a:p>
        </p:txBody>
      </p:sp>
    </p:spTree>
    <p:extLst>
      <p:ext uri="{BB962C8B-B14F-4D97-AF65-F5344CB8AC3E}">
        <p14:creationId xmlns:p14="http://schemas.microsoft.com/office/powerpoint/2010/main" val="3161523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4AE81-5D7A-4EED-8938-A6EBFA4C49C3}" type="slidenum">
              <a:rPr lang="en-US" altLang="en-US"/>
              <a:pPr eaLnBrk="1" hangingPunct="1"/>
              <a:t>60</a:t>
            </a:fld>
            <a:endParaRPr lang="en-US" altLang="en-US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CFF95F19-9004-850C-10C2-4E13FCC92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758" y="3556099"/>
            <a:ext cx="4701555" cy="28315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hemangiopericytoma a common, or rare tumor?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Does it tend to occur in children, or adults?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Adults, </a:t>
            </a:r>
            <a:r>
              <a:rPr lang="en-US" altLang="en-US" sz="1400" dirty="0"/>
              <a:t>usually in the  fifth  decade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How does it appear on imaging?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As a well-encapsulated mass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Is it benign, or malignant?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Benign</a:t>
            </a:r>
            <a:r>
              <a:rPr lang="en-US" altLang="en-US" sz="1400" dirty="0">
                <a:solidFill>
                  <a:srgbClr val="FFFF00"/>
                </a:solidFill>
              </a:rPr>
              <a:t>. But it must be excised </a:t>
            </a:r>
            <a:r>
              <a:rPr lang="en-US" altLang="en-US" sz="1400" dirty="0" err="1">
                <a:solidFill>
                  <a:srgbClr val="FFFF00"/>
                </a:solidFill>
              </a:rPr>
              <a:t>en</a:t>
            </a:r>
            <a:r>
              <a:rPr lang="en-US" altLang="en-US" sz="1400" dirty="0">
                <a:solidFill>
                  <a:srgbClr val="FFFF00"/>
                </a:solidFill>
              </a:rPr>
              <a:t> bloc, as it can undergo  malignant transformation and actually metastasize (like a  pleomorphic adenoma 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B23B49-D3B9-F5F1-A234-8E22B46E5DFF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47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4AE81-5D7A-4EED-8938-A6EBFA4C49C3}" type="slidenum">
              <a:rPr lang="en-US" altLang="en-US"/>
              <a:pPr eaLnBrk="1" hangingPunct="1"/>
              <a:t>61</a:t>
            </a:fld>
            <a:endParaRPr lang="en-US" altLang="en-US"/>
          </a:p>
        </p:txBody>
      </p:sp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3302758" y="3556099"/>
            <a:ext cx="4701555" cy="28315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hemangiopericytoma a common, or rare tumor?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Does it tend to occur in children, or adults?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Adults, </a:t>
            </a:r>
            <a:r>
              <a:rPr lang="en-US" altLang="en-US" sz="1400" dirty="0"/>
              <a:t>usually in the  fifth  decade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How does it appear on imaging?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As a well-encapsulated mass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Is it benign, or malignant?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Benign. </a:t>
            </a:r>
            <a:r>
              <a:rPr lang="en-US" altLang="en-US" sz="1400" dirty="0"/>
              <a:t>But</a:t>
            </a:r>
            <a:r>
              <a:rPr lang="en-US" altLang="en-US" sz="1400" dirty="0">
                <a:solidFill>
                  <a:srgbClr val="0000FF"/>
                </a:solidFill>
              </a:rPr>
              <a:t> </a:t>
            </a:r>
            <a:r>
              <a:rPr lang="en-US" altLang="en-US" sz="1400" dirty="0"/>
              <a:t>it must be excised </a:t>
            </a:r>
            <a:r>
              <a:rPr lang="en-US" altLang="en-US" sz="1400" dirty="0" err="1"/>
              <a:t>en</a:t>
            </a:r>
            <a:r>
              <a:rPr lang="en-US" altLang="en-US" sz="1400" dirty="0"/>
              <a:t> bloc, as it can undergo  malignant transformation and actually metastasize </a:t>
            </a:r>
            <a:r>
              <a:rPr lang="en-US" altLang="en-US" sz="1400" dirty="0">
                <a:solidFill>
                  <a:srgbClr val="FFFF00"/>
                </a:solidFill>
              </a:rPr>
              <a:t>(like a  pleomorphic adenoma 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7F4C8-29EE-D17B-5EBD-5202B60CA6F3}"/>
              </a:ext>
            </a:extLst>
          </p:cNvPr>
          <p:cNvSpPr/>
          <p:nvPr/>
        </p:nvSpPr>
        <p:spPr>
          <a:xfrm>
            <a:off x="3329262" y="5909901"/>
            <a:ext cx="2009361" cy="219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E1AB8D-AF2F-B948-E2A1-715A9B21D96F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791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4AE81-5D7A-4EED-8938-A6EBFA4C49C3}" type="slidenum">
              <a:rPr lang="en-US" altLang="en-US"/>
              <a:pPr eaLnBrk="1" hangingPunct="1"/>
              <a:t>62</a:t>
            </a:fld>
            <a:endParaRPr lang="en-US" altLang="en-US"/>
          </a:p>
        </p:txBody>
      </p:sp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3302758" y="3556099"/>
            <a:ext cx="4701555" cy="28315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hemangiopericytoma a common, or rare tumor?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Does it tend to occur in children, or adults?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Adults, </a:t>
            </a:r>
            <a:r>
              <a:rPr lang="en-US" altLang="en-US" sz="1400" dirty="0"/>
              <a:t>usually in the  fifth  decade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How does it appear on imaging?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As a well-encapsulated mass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Is it benign, or malignant?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Benign. </a:t>
            </a:r>
            <a:r>
              <a:rPr lang="en-US" altLang="en-US" sz="1400" dirty="0"/>
              <a:t>But</a:t>
            </a:r>
            <a:r>
              <a:rPr lang="en-US" altLang="en-US" sz="1400" dirty="0">
                <a:solidFill>
                  <a:srgbClr val="0000FF"/>
                </a:solidFill>
              </a:rPr>
              <a:t> </a:t>
            </a:r>
            <a:r>
              <a:rPr lang="en-US" altLang="en-US" sz="1400" dirty="0"/>
              <a:t>it must be excised </a:t>
            </a:r>
            <a:r>
              <a:rPr lang="en-US" altLang="en-US" sz="1400" dirty="0" err="1"/>
              <a:t>en</a:t>
            </a:r>
            <a:r>
              <a:rPr lang="en-US" altLang="en-US" sz="1400" dirty="0"/>
              <a:t> bloc, as it can undergo  malignant transformation and actually metastasize </a:t>
            </a:r>
            <a:r>
              <a:rPr lang="en-US" altLang="en-US" sz="1400" dirty="0">
                <a:solidFill>
                  <a:srgbClr val="FFFF00"/>
                </a:solidFill>
              </a:rPr>
              <a:t>(like a  pleomorphic adenoma 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79BA89-66A3-8FFE-1436-C7306C89DD61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196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4AE81-5D7A-4EED-8938-A6EBFA4C49C3}" type="slidenum">
              <a:rPr lang="en-US" altLang="en-US"/>
              <a:pPr eaLnBrk="1" hangingPunct="1"/>
              <a:t>63</a:t>
            </a:fld>
            <a:endParaRPr lang="en-US" altLang="en-US"/>
          </a:p>
        </p:txBody>
      </p:sp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3302758" y="3556099"/>
            <a:ext cx="4701555" cy="28315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hemangiopericytoma a common, or rare tumor?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Does it tend to occur in children, or adults?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Adults, </a:t>
            </a:r>
            <a:r>
              <a:rPr lang="en-US" altLang="en-US" sz="1400" dirty="0"/>
              <a:t>usually in the  fifth  decade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How does it appear on imaging?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As a well-encapsulated mass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Is it benign, or malignant?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Benign. </a:t>
            </a:r>
            <a:r>
              <a:rPr lang="en-US" altLang="en-US" sz="1400" dirty="0"/>
              <a:t>But</a:t>
            </a:r>
            <a:r>
              <a:rPr lang="en-US" altLang="en-US" sz="1400" dirty="0">
                <a:solidFill>
                  <a:srgbClr val="0000FF"/>
                </a:solidFill>
              </a:rPr>
              <a:t> </a:t>
            </a:r>
            <a:r>
              <a:rPr lang="en-US" altLang="en-US" sz="1400" dirty="0"/>
              <a:t>it must be excised </a:t>
            </a:r>
            <a:r>
              <a:rPr lang="en-US" altLang="en-US" sz="1400" dirty="0" err="1"/>
              <a:t>en</a:t>
            </a:r>
            <a:r>
              <a:rPr lang="en-US" altLang="en-US" sz="1400" dirty="0"/>
              <a:t> bloc, as it can undergo  malignant transformation and actually metastasize </a:t>
            </a:r>
            <a:r>
              <a:rPr lang="en-US" altLang="en-US" sz="1400" dirty="0">
                <a:solidFill>
                  <a:srgbClr val="0000FF"/>
                </a:solidFill>
              </a:rPr>
              <a:t>(like a  pleomorphic adenoma 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52301-E2CB-68D5-529E-6A05E7D5A5E5}"/>
              </a:ext>
            </a:extLst>
          </p:cNvPr>
          <p:cNvSpPr/>
          <p:nvPr/>
        </p:nvSpPr>
        <p:spPr>
          <a:xfrm>
            <a:off x="3352800" y="6096000"/>
            <a:ext cx="1815549" cy="244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orbital tumor (two words)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8B911E-E4AB-B5D2-26C8-35A3FD7F8AA4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920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4AE81-5D7A-4EED-8938-A6EBFA4C49C3}" type="slidenum">
              <a:rPr lang="en-US" altLang="en-US"/>
              <a:pPr eaLnBrk="1" hangingPunct="1"/>
              <a:t>64</a:t>
            </a:fld>
            <a:endParaRPr lang="en-US" altLang="en-US"/>
          </a:p>
        </p:txBody>
      </p:sp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3302758" y="3556099"/>
            <a:ext cx="4701555" cy="28315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hemangiopericytoma a common, or rare tumor?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Does it tend to occur in children, or adults?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Adults, </a:t>
            </a:r>
            <a:r>
              <a:rPr lang="en-US" altLang="en-US" sz="1400" dirty="0"/>
              <a:t>usually in the  fifth  decade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14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How does it appear on imaging?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As a well-encapsulated mass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rgbClr val="0000FF"/>
                </a:solidFill>
              </a:rPr>
              <a:t>Is it benign, or malignant?</a:t>
            </a:r>
          </a:p>
          <a:p>
            <a:pPr eaLnBrk="1" hangingPunct="1"/>
            <a:r>
              <a:rPr lang="en-US" altLang="en-US" sz="1400" dirty="0">
                <a:solidFill>
                  <a:srgbClr val="0000FF"/>
                </a:solidFill>
              </a:rPr>
              <a:t>Benign. </a:t>
            </a:r>
            <a:r>
              <a:rPr lang="en-US" altLang="en-US" sz="1400" dirty="0"/>
              <a:t>But</a:t>
            </a:r>
            <a:r>
              <a:rPr lang="en-US" altLang="en-US" sz="1400" dirty="0">
                <a:solidFill>
                  <a:srgbClr val="0000FF"/>
                </a:solidFill>
              </a:rPr>
              <a:t> </a:t>
            </a:r>
            <a:r>
              <a:rPr lang="en-US" altLang="en-US" sz="1400" dirty="0"/>
              <a:t>it must be excised </a:t>
            </a:r>
            <a:r>
              <a:rPr lang="en-US" altLang="en-US" sz="1400" dirty="0" err="1"/>
              <a:t>en</a:t>
            </a:r>
            <a:r>
              <a:rPr lang="en-US" altLang="en-US" sz="1400" dirty="0"/>
              <a:t> bloc, as it can undergo  malignant transformation and actually metastasize </a:t>
            </a:r>
            <a:r>
              <a:rPr lang="en-US" altLang="en-US" sz="1400" dirty="0">
                <a:solidFill>
                  <a:srgbClr val="0000FF"/>
                </a:solidFill>
              </a:rPr>
              <a:t>(like a  pleomorphic adenoma 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9F38CB-B53D-B332-25B3-7769543F85EE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725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4AE81-5D7A-4EED-8938-A6EBFA4C49C3}" type="slidenum">
              <a:rPr lang="en-US" altLang="en-US"/>
              <a:pPr eaLnBrk="1" hangingPunct="1"/>
              <a:t>65</a:t>
            </a:fld>
            <a:endParaRPr lang="en-US" altLang="en-US"/>
          </a:p>
        </p:txBody>
      </p:sp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3302758" y="3556099"/>
            <a:ext cx="4701555" cy="28315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Is hemangiopericytoma a common, or rare tumor?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Rare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Does it tend to occur in children, or adults?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b="1" dirty="0"/>
              <a:t>Adults</a:t>
            </a: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, usually in the  fifth  decade</a:t>
            </a:r>
          </a:p>
          <a:p>
            <a:pPr eaLnBrk="1" hangingPunct="1"/>
            <a:endParaRPr lang="en-US" alt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How does it appear on imaging?</a:t>
            </a:r>
          </a:p>
          <a:p>
            <a:pPr eaLnBrk="1" hangingPunct="1"/>
            <a:r>
              <a:rPr lang="en-US" altLang="en-US" sz="1400" b="1" dirty="0"/>
              <a:t>As a well-encapsulated mass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Is it benign, or malignant?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Benign. But it must be excised </a:t>
            </a:r>
            <a:r>
              <a:rPr lang="en-US" altLang="en-US" sz="1400" dirty="0" err="1">
                <a:solidFill>
                  <a:schemeClr val="bg1">
                    <a:lumMod val="75000"/>
                  </a:schemeClr>
                </a:solidFill>
              </a:rPr>
              <a:t>en</a:t>
            </a: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 bloc, as it can undergo  malignant transformation and actually metastasize (like a  pleomorphic adenoma 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AAE39C-691A-26D0-A960-A2253988FA49}"/>
              </a:ext>
            </a:extLst>
          </p:cNvPr>
          <p:cNvSpPr txBox="1"/>
          <p:nvPr/>
        </p:nvSpPr>
        <p:spPr>
          <a:xfrm>
            <a:off x="6407774" y="4724400"/>
            <a:ext cx="2579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Note: </a:t>
            </a:r>
            <a:r>
              <a:rPr lang="en-US" sz="1200" i="1" dirty="0"/>
              <a:t>Like cavernous hemangioma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EA8AFE8-B7C6-36C2-1D00-04ADB0BB2488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981584" y="4547800"/>
            <a:ext cx="2426190" cy="315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4757D7B-4DD1-5410-C3C4-D1E543392BBF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5867400" y="4862900"/>
            <a:ext cx="540374" cy="287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50052F0-B8C5-9C88-0444-8C9616A81FA4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91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22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94AE81-5D7A-4EED-8938-A6EBFA4C49C3}" type="slidenum">
              <a:rPr lang="en-US" altLang="en-US"/>
              <a:pPr eaLnBrk="1" hangingPunct="1"/>
              <a:t>66</a:t>
            </a:fld>
            <a:endParaRPr lang="en-US" altLang="en-US"/>
          </a:p>
        </p:txBody>
      </p:sp>
      <p:sp>
        <p:nvSpPr>
          <p:cNvPr id="9226" name="TextBox 1"/>
          <p:cNvSpPr txBox="1">
            <a:spLocks noChangeArrowheads="1"/>
          </p:cNvSpPr>
          <p:nvPr/>
        </p:nvSpPr>
        <p:spPr bwMode="auto">
          <a:xfrm>
            <a:off x="3302758" y="3556099"/>
            <a:ext cx="4701555" cy="283154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Is hemangiopericytoma a common, or rare tumor?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b="1" dirty="0">
                <a:solidFill>
                  <a:srgbClr val="0000FF"/>
                </a:solidFill>
              </a:rPr>
              <a:t>Rare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Does it tend to occur in children, or adults?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Adults, usually in the  fifth  decade</a:t>
            </a:r>
          </a:p>
          <a:p>
            <a:pPr eaLnBrk="1" hangingPunct="1"/>
            <a:endParaRPr lang="en-US" alt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How does it appear on imaging?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As a well-encapsulated mass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altLang="en-US" sz="1400" i="1" dirty="0">
                <a:solidFill>
                  <a:schemeClr val="bg1">
                    <a:lumMod val="75000"/>
                  </a:schemeClr>
                </a:solidFill>
              </a:rPr>
              <a:t>Is it benign, or malignant?</a:t>
            </a:r>
          </a:p>
          <a:p>
            <a:pPr eaLnBrk="1" hangingPunct="1"/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Benign. But it must be excised </a:t>
            </a:r>
            <a:r>
              <a:rPr lang="en-US" altLang="en-US" sz="1400" dirty="0" err="1">
                <a:solidFill>
                  <a:schemeClr val="bg1">
                    <a:lumMod val="75000"/>
                  </a:schemeClr>
                </a:solidFill>
              </a:rPr>
              <a:t>en</a:t>
            </a: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 bloc, as it can undergo  </a:t>
            </a:r>
            <a:r>
              <a:rPr lang="en-US" altLang="en-US" sz="1400" b="1" dirty="0">
                <a:solidFill>
                  <a:srgbClr val="0000FF"/>
                </a:solidFill>
              </a:rPr>
              <a:t>malignant transformation </a:t>
            </a: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</a:rPr>
              <a:t>and actually metastasize (like a  pleomorphic adenoma )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0F6A963-5E57-3642-5398-E1B8EA590908}"/>
              </a:ext>
            </a:extLst>
          </p:cNvPr>
          <p:cNvCxnSpPr>
            <a:cxnSpLocks/>
          </p:cNvCxnSpPr>
          <p:nvPr/>
        </p:nvCxnSpPr>
        <p:spPr>
          <a:xfrm flipH="1" flipV="1">
            <a:off x="3810000" y="3962400"/>
            <a:ext cx="2523615" cy="8806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BF21213-3927-5361-F844-B2DAF6A729C7}"/>
              </a:ext>
            </a:extLst>
          </p:cNvPr>
          <p:cNvCxnSpPr>
            <a:cxnSpLocks/>
          </p:cNvCxnSpPr>
          <p:nvPr/>
        </p:nvCxnSpPr>
        <p:spPr>
          <a:xfrm flipH="1">
            <a:off x="5436358" y="4843034"/>
            <a:ext cx="897257" cy="1038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ED0C26A-8BAB-8922-C2B7-DFAE908B26ED}"/>
              </a:ext>
            </a:extLst>
          </p:cNvPr>
          <p:cNvSpPr txBox="1"/>
          <p:nvPr/>
        </p:nvSpPr>
        <p:spPr>
          <a:xfrm>
            <a:off x="6333615" y="4724400"/>
            <a:ext cx="2810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rgbClr val="0000FF"/>
                </a:solidFill>
              </a:rPr>
              <a:t>Note: </a:t>
            </a:r>
            <a:r>
              <a:rPr lang="en-US" sz="1200" dirty="0">
                <a:solidFill>
                  <a:srgbClr val="0000FF"/>
                </a:solidFill>
              </a:rPr>
              <a:t>Not</a:t>
            </a:r>
            <a:r>
              <a:rPr lang="en-US" sz="1200" i="1" dirty="0">
                <a:solidFill>
                  <a:srgbClr val="0000FF"/>
                </a:solidFill>
              </a:rPr>
              <a:t> like cavernous hemangioma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519F0D-055D-E836-88E9-83E78A5C7A7A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000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/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Fibrous histiocytoma</a:t>
            </a:r>
            <a:r>
              <a:rPr lang="en-US" altLang="en-US" sz="2100" dirty="0"/>
              <a:t> is a mesenchymal tumor that can be benign, locally aggressive or metastatic.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81000" y="5715000"/>
            <a:ext cx="2743200" cy="304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intraconal differential tumor</a:t>
            </a:r>
          </a:p>
        </p:txBody>
      </p:sp>
      <p:sp>
        <p:nvSpPr>
          <p:cNvPr id="102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FBD78A-50FF-438B-AB27-9BC625874F2E}" type="slidenum">
              <a:rPr lang="en-US" altLang="en-US"/>
              <a:pPr eaLnBrk="1" hangingPunct="1"/>
              <a:t>67</a:t>
            </a:fld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5841CE-AE7F-FEA2-97AA-40E36A8802F7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381000" y="57150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7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12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  <a:endParaRPr lang="en-US" altLang="en-US" sz="25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/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Fibrous histiocytoma</a:t>
            </a:r>
            <a:r>
              <a:rPr lang="en-US" altLang="en-US" sz="2100" dirty="0"/>
              <a:t> is a mesenchymal tumor that can be benign, locally aggressive or metastatic.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112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9A2B0A-F747-484E-84E8-529B97E5E703}" type="slidenum">
              <a:rPr lang="en-US" altLang="en-US"/>
              <a:pPr eaLnBrk="1" hangingPunct="1"/>
              <a:t>68</a:t>
            </a:fld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D3811A-B3BB-B321-42CA-02DEDE974AB0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381000" y="57150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7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112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Fibrous histiocytoma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mesenchymal tumor that can be benign, locally aggressive or metastatic.</a:t>
            </a:r>
          </a:p>
        </p:txBody>
      </p:sp>
      <p:sp>
        <p:nvSpPr>
          <p:cNvPr id="112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9A2B0A-F747-484E-84E8-529B97E5E703}" type="slidenum">
              <a:rPr lang="en-US" altLang="en-US"/>
              <a:pPr eaLnBrk="1" hangingPunct="1"/>
              <a:t>69</a:t>
            </a:fld>
            <a:endParaRPr lang="en-US" altLang="en-US"/>
          </a:p>
        </p:txBody>
      </p:sp>
      <p:sp>
        <p:nvSpPr>
          <p:cNvPr id="11275" name="TextBox 1"/>
          <p:cNvSpPr txBox="1">
            <a:spLocks noChangeArrowheads="1"/>
          </p:cNvSpPr>
          <p:nvPr/>
        </p:nvSpPr>
        <p:spPr bwMode="auto">
          <a:xfrm>
            <a:off x="3657600" y="5181600"/>
            <a:ext cx="5029200" cy="1323439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fibrous histiocytoma a common, or uncommon entity?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FF99FF"/>
                </a:solidFill>
              </a:rPr>
              <a:t>Uncommon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FF99FF"/>
                </a:solidFill>
              </a:rPr>
              <a:t>Histologically, fibrous </a:t>
            </a:r>
            <a:r>
              <a:rPr lang="en-US" altLang="en-US" sz="1400" i="1" dirty="0" err="1">
                <a:solidFill>
                  <a:srgbClr val="FF99FF"/>
                </a:solidFill>
              </a:rPr>
              <a:t>hystiocytoma</a:t>
            </a:r>
            <a:r>
              <a:rPr lang="en-US" altLang="en-US" sz="1400" i="1" dirty="0">
                <a:solidFill>
                  <a:srgbClr val="FF99FF"/>
                </a:solidFill>
              </a:rPr>
              <a:t> is very similar to another lesion on the list. Which one?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 err="1">
                <a:solidFill>
                  <a:srgbClr val="FF99FF"/>
                </a:solidFill>
              </a:rPr>
              <a:t>Hemangiopericytoma</a:t>
            </a:r>
            <a:endParaRPr lang="en-US" altLang="en-US" sz="1400" dirty="0">
              <a:solidFill>
                <a:srgbClr val="FF99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60FAD9-99B8-D985-D28B-C9336200AD9D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Capillary </a:t>
            </a:r>
            <a:r>
              <a:rPr lang="en-US" altLang="en-US" sz="2400" b="1" dirty="0" err="1">
                <a:solidFill>
                  <a:srgbClr val="0000FF"/>
                </a:solidFill>
              </a:rPr>
              <a:t>hemangioblastoma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</a:t>
            </a:r>
            <a:r>
              <a:rPr lang="en-US" altLang="en-US" sz="2100" b="1" dirty="0">
                <a:solidFill>
                  <a:srgbClr val="0000FF"/>
                </a:solidFill>
              </a:rPr>
              <a:t>von Hippel-Lindau </a:t>
            </a:r>
            <a:r>
              <a:rPr lang="en-US" altLang="en-US" sz="2100" b="1" dirty="0"/>
              <a:t>disease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altLang="en-US" sz="2100" dirty="0"/>
              <a:t> </a:t>
            </a:r>
            <a:endParaRPr lang="en-US" altLang="en-US" sz="2100" b="1" i="1" dirty="0"/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4596825"/>
            <a:ext cx="592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word, what sort of condition is von Hippel-Landau disease?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</a:t>
            </a:r>
            <a:r>
              <a:rPr lang="en-US" sz="1600" dirty="0" err="1">
                <a:solidFill>
                  <a:srgbClr val="0000FF"/>
                </a:solidFill>
              </a:rPr>
              <a:t>phakomatosis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20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381000" y="57150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7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112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Fibrous histiocytoma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mesenchymal tumor that can be benign, locally aggressive or metastatic.</a:t>
            </a:r>
          </a:p>
        </p:txBody>
      </p:sp>
      <p:sp>
        <p:nvSpPr>
          <p:cNvPr id="112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9A2B0A-F747-484E-84E8-529B97E5E703}" type="slidenum">
              <a:rPr lang="en-US" altLang="en-US"/>
              <a:pPr eaLnBrk="1" hangingPunct="1"/>
              <a:t>70</a:t>
            </a:fld>
            <a:endParaRPr lang="en-US" altLang="en-US"/>
          </a:p>
        </p:txBody>
      </p:sp>
      <p:sp>
        <p:nvSpPr>
          <p:cNvPr id="11275" name="TextBox 1"/>
          <p:cNvSpPr txBox="1">
            <a:spLocks noChangeArrowheads="1"/>
          </p:cNvSpPr>
          <p:nvPr/>
        </p:nvSpPr>
        <p:spPr bwMode="auto">
          <a:xfrm>
            <a:off x="3657600" y="5181600"/>
            <a:ext cx="5029200" cy="1323439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fibrous histiocytoma a common, or uncommon entity?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Uncommon</a:t>
            </a: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FF99FF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FF99FF"/>
                </a:solidFill>
              </a:rPr>
              <a:t>Histologically, fibrous </a:t>
            </a:r>
            <a:r>
              <a:rPr lang="en-US" altLang="en-US" sz="1400" i="1" dirty="0" err="1">
                <a:solidFill>
                  <a:srgbClr val="FF99FF"/>
                </a:solidFill>
              </a:rPr>
              <a:t>hystiocytoma</a:t>
            </a:r>
            <a:r>
              <a:rPr lang="en-US" altLang="en-US" sz="1400" i="1" dirty="0">
                <a:solidFill>
                  <a:srgbClr val="FF99FF"/>
                </a:solidFill>
              </a:rPr>
              <a:t> is very similar to another lesion on the list. Which one?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 err="1">
                <a:solidFill>
                  <a:srgbClr val="FF99FF"/>
                </a:solidFill>
              </a:rPr>
              <a:t>Hemangiopericytoma</a:t>
            </a:r>
            <a:endParaRPr lang="en-US" altLang="en-US" sz="1400" dirty="0">
              <a:solidFill>
                <a:srgbClr val="FF99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E746B6-F0AA-6EDF-AC5E-45E07E20ADB3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10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381000" y="57150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7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112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Fibrous histiocytoma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mesenchymal tumor that can be benign, locally aggressive or metastatic.</a:t>
            </a:r>
          </a:p>
        </p:txBody>
      </p:sp>
      <p:sp>
        <p:nvSpPr>
          <p:cNvPr id="112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9A2B0A-F747-484E-84E8-529B97E5E703}" type="slidenum">
              <a:rPr lang="en-US" altLang="en-US"/>
              <a:pPr eaLnBrk="1" hangingPunct="1"/>
              <a:t>71</a:t>
            </a:fld>
            <a:endParaRPr lang="en-US" altLang="en-US"/>
          </a:p>
        </p:txBody>
      </p:sp>
      <p:sp>
        <p:nvSpPr>
          <p:cNvPr id="11275" name="TextBox 1"/>
          <p:cNvSpPr txBox="1">
            <a:spLocks noChangeArrowheads="1"/>
          </p:cNvSpPr>
          <p:nvPr/>
        </p:nvSpPr>
        <p:spPr bwMode="auto">
          <a:xfrm>
            <a:off x="3657600" y="5181600"/>
            <a:ext cx="5029200" cy="1323439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fibrous histiocytoma a common, or uncommon entity?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Uncommon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Histologically, fibrous </a:t>
            </a:r>
            <a:r>
              <a:rPr lang="en-US" altLang="en-US" sz="1400" i="1" dirty="0" err="1">
                <a:solidFill>
                  <a:srgbClr val="0000FF"/>
                </a:solidFill>
              </a:rPr>
              <a:t>hystiocytoma</a:t>
            </a:r>
            <a:r>
              <a:rPr lang="en-US" altLang="en-US" sz="1400" i="1" dirty="0">
                <a:solidFill>
                  <a:srgbClr val="0000FF"/>
                </a:solidFill>
              </a:rPr>
              <a:t> is very similar to another lesion on the list. Which one?</a:t>
            </a:r>
            <a:endParaRPr lang="en-US" altLang="en-US" sz="1400" i="1" dirty="0">
              <a:solidFill>
                <a:srgbClr val="FF99FF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 err="1">
                <a:solidFill>
                  <a:srgbClr val="FF99FF"/>
                </a:solidFill>
              </a:rPr>
              <a:t>Hemangiopericytoma</a:t>
            </a:r>
            <a:endParaRPr lang="en-US" altLang="en-US" sz="1400" dirty="0">
              <a:solidFill>
                <a:srgbClr val="FF99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039C7A-EBE6-9F9C-2B89-28B6317106AD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08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381000" y="57150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7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112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0000FF"/>
                </a:solidFill>
              </a:rPr>
              <a:t>Hemangiopericytoma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 err="1">
                <a:solidFill>
                  <a:srgbClr val="0000FF"/>
                </a:solidFill>
              </a:rPr>
              <a:t>Hemangiopericytoma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Fibrous histiocytoma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mesenchymal tumor that can be benign, locally aggressive or metastatic.</a:t>
            </a:r>
          </a:p>
        </p:txBody>
      </p:sp>
      <p:sp>
        <p:nvSpPr>
          <p:cNvPr id="112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9A2B0A-F747-484E-84E8-529B97E5E703}" type="slidenum">
              <a:rPr lang="en-US" altLang="en-US"/>
              <a:pPr eaLnBrk="1" hangingPunct="1"/>
              <a:t>72</a:t>
            </a:fld>
            <a:endParaRPr lang="en-US" altLang="en-US"/>
          </a:p>
        </p:txBody>
      </p:sp>
      <p:sp>
        <p:nvSpPr>
          <p:cNvPr id="11275" name="TextBox 1"/>
          <p:cNvSpPr txBox="1">
            <a:spLocks noChangeArrowheads="1"/>
          </p:cNvSpPr>
          <p:nvPr/>
        </p:nvSpPr>
        <p:spPr bwMode="auto">
          <a:xfrm>
            <a:off x="3657600" y="5181600"/>
            <a:ext cx="5029200" cy="1323439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Is fibrous histiocytoma a common, or uncommon entity?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>
                <a:solidFill>
                  <a:srgbClr val="0000FF"/>
                </a:solidFill>
              </a:rPr>
              <a:t>Uncommon</a:t>
            </a:r>
          </a:p>
          <a:p>
            <a:pPr eaLnBrk="1" hangingPunct="1">
              <a:lnSpc>
                <a:spcPts val="1600"/>
              </a:lnSpc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ts val="1600"/>
              </a:lnSpc>
            </a:pPr>
            <a:r>
              <a:rPr lang="en-US" altLang="en-US" sz="1400" i="1" dirty="0">
                <a:solidFill>
                  <a:srgbClr val="0000FF"/>
                </a:solidFill>
              </a:rPr>
              <a:t>Histologically, fibrous </a:t>
            </a:r>
            <a:r>
              <a:rPr lang="en-US" altLang="en-US" sz="1400" i="1" dirty="0" err="1">
                <a:solidFill>
                  <a:srgbClr val="0000FF"/>
                </a:solidFill>
              </a:rPr>
              <a:t>hystiocytoma</a:t>
            </a:r>
            <a:r>
              <a:rPr lang="en-US" altLang="en-US" sz="1400" i="1" dirty="0">
                <a:solidFill>
                  <a:srgbClr val="0000FF"/>
                </a:solidFill>
              </a:rPr>
              <a:t> is very similar to another lesion on the list. Which one?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400" dirty="0" err="1">
                <a:solidFill>
                  <a:srgbClr val="0000FF"/>
                </a:solidFill>
              </a:rPr>
              <a:t>Hemangiopericytoma</a:t>
            </a:r>
            <a:endParaRPr lang="en-US" altLang="en-US" sz="1400" dirty="0">
              <a:solidFill>
                <a:srgbClr val="0000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1F4DD3-9BFA-D60C-ED54-007137F54D86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640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81000" y="57150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/>
              <a:t>:</a:t>
            </a:r>
            <a:endParaRPr lang="en-US" altLang="en-US" sz="25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/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mesenchymal tumor that can be benign, locally aggressive or metastatic.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Schwannoma</a:t>
            </a:r>
            <a:r>
              <a:rPr lang="en-US" altLang="en-US" sz="2100" dirty="0"/>
              <a:t> is a benign tumor of peripheral nerves. 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81000" y="6324600"/>
            <a:ext cx="1752600" cy="304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intraconal differential tumor</a:t>
            </a:r>
          </a:p>
        </p:txBody>
      </p:sp>
      <p:sp>
        <p:nvSpPr>
          <p:cNvPr id="122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454001-591A-4168-A591-3BCFC913061E}" type="slidenum">
              <a:rPr lang="en-US" altLang="en-US"/>
              <a:pPr eaLnBrk="1" hangingPunct="1"/>
              <a:t>73</a:t>
            </a:fld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869A7C-F98E-2649-D187-5A00A45BDA5B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381000" y="6324600"/>
            <a:ext cx="17526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57150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2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332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of the following are in the differential for an </a:t>
            </a:r>
            <a:r>
              <a:rPr lang="en-US" altLang="en-US" sz="2500" dirty="0" err="1"/>
              <a:t>intraconal</a:t>
            </a:r>
            <a:r>
              <a:rPr lang="en-US" altLang="en-US" sz="2500" dirty="0"/>
              <a:t> mass </a:t>
            </a:r>
            <a:r>
              <a:rPr lang="en-US" altLang="en-US" sz="2500" b="1" i="1" dirty="0"/>
              <a:t>except</a:t>
            </a:r>
            <a:r>
              <a:rPr lang="en-US" altLang="en-US" sz="2500" dirty="0">
                <a:solidFill>
                  <a:srgbClr val="B2B2B2"/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/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mesenchymal tumor that can be benign, locally aggressive or metastatic.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/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Schwannoma</a:t>
            </a:r>
            <a:r>
              <a:rPr lang="en-US" altLang="en-US" sz="2100" dirty="0"/>
              <a:t> is a benign tumor of peripheral nerves. </a:t>
            </a:r>
          </a:p>
        </p:txBody>
      </p:sp>
      <p:sp>
        <p:nvSpPr>
          <p:cNvPr id="133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7B4490-D39A-49D9-989B-8E61B8BC0469}" type="slidenum">
              <a:rPr lang="en-US" altLang="en-US"/>
              <a:pPr eaLnBrk="1" hangingPunct="1"/>
              <a:t>74</a:t>
            </a:fld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4C11A5-D94D-E2DE-37CB-61CF24B613FD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381000" y="6324600"/>
            <a:ext cx="17526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57150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2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1332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mesenchymal tumor that can be benign, locally aggressive or metastatic.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Schwannoma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benign tumor of peripheral nerves. </a:t>
            </a:r>
          </a:p>
        </p:txBody>
      </p:sp>
      <p:sp>
        <p:nvSpPr>
          <p:cNvPr id="133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7B4490-D39A-49D9-989B-8E61B8BC0469}" type="slidenum">
              <a:rPr lang="en-US" altLang="en-US"/>
              <a:pPr eaLnBrk="1" hangingPunct="1"/>
              <a:t>75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88550" y="5480321"/>
            <a:ext cx="364555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other name for a schwannoma?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neurilemoma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is its syndromic association?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Neurofibromatosis type 1 (NF1)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7BF500-8EBF-2723-A8CF-1D7866F83FEC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260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381000" y="6324600"/>
            <a:ext cx="17526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57150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2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1332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mesenchymal tumor that can be benign, locally aggressive or metastatic.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Schwannoma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benign tumor of peripheral nerves. </a:t>
            </a:r>
          </a:p>
        </p:txBody>
      </p:sp>
      <p:sp>
        <p:nvSpPr>
          <p:cNvPr id="133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7B4490-D39A-49D9-989B-8E61B8BC0469}" type="slidenum">
              <a:rPr lang="en-US" altLang="en-US"/>
              <a:pPr eaLnBrk="1" hangingPunct="1"/>
              <a:t>76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88550" y="5480321"/>
            <a:ext cx="364555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other name for a schwannoma?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</a:t>
            </a:r>
            <a:r>
              <a:rPr lang="en-US" sz="1400" dirty="0" err="1">
                <a:solidFill>
                  <a:srgbClr val="0000FF"/>
                </a:solidFill>
              </a:rPr>
              <a:t>neurilemoma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is its syndromic association?</a:t>
            </a: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Neurofibromatosis type 1 (NF1)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DB539B-9B35-E564-B30C-D4283922D889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737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381000" y="6324600"/>
            <a:ext cx="17526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57150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2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1332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mesenchymal tumor that can be benign, locally aggressive or metastatic.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Schwannoma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benign tumor of peripheral nerves. </a:t>
            </a:r>
          </a:p>
        </p:txBody>
      </p:sp>
      <p:sp>
        <p:nvSpPr>
          <p:cNvPr id="133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7B4490-D39A-49D9-989B-8E61B8BC0469}" type="slidenum">
              <a:rPr lang="en-US" altLang="en-US"/>
              <a:pPr eaLnBrk="1" hangingPunct="1"/>
              <a:t>77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88550" y="5480321"/>
            <a:ext cx="364555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other name for a schwannoma?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</a:t>
            </a:r>
            <a:r>
              <a:rPr lang="en-US" sz="1400" dirty="0" err="1">
                <a:solidFill>
                  <a:srgbClr val="0000FF"/>
                </a:solidFill>
              </a:rPr>
              <a:t>neurilemoma</a:t>
            </a:r>
            <a:endParaRPr lang="en-US" sz="1400" dirty="0">
              <a:solidFill>
                <a:srgbClr val="0000FF"/>
              </a:solidFill>
            </a:endParaRP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syndromic association?</a:t>
            </a:r>
            <a:endParaRPr lang="en-US" sz="14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Neurofibromatosis type 1 (NF1)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1DE8BF-6447-781B-694A-2A68C824DB9F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844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381000" y="6324600"/>
            <a:ext cx="17526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57150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81000" y="5029200"/>
            <a:ext cx="2743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81000" y="4419600"/>
            <a:ext cx="3124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2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1332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von Hippel-Lindau disease.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Re the others: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the most common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intraorbital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tumor in adults, and is usually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   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locally aggressive proliferation of vascular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pericytes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   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mesenchymal tumor that can be benign, locally aggressive or metastatic.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2100" b="1" dirty="0">
                <a:solidFill>
                  <a:srgbClr val="0000FF"/>
                </a:solidFill>
              </a:rPr>
              <a:t>Schwannoma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benign tumor of peripheral nerves. </a:t>
            </a:r>
          </a:p>
        </p:txBody>
      </p:sp>
      <p:sp>
        <p:nvSpPr>
          <p:cNvPr id="133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7B4490-D39A-49D9-989B-8E61B8BC0469}" type="slidenum">
              <a:rPr lang="en-US" altLang="en-US"/>
              <a:pPr eaLnBrk="1" hangingPunct="1"/>
              <a:t>78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88550" y="5480321"/>
            <a:ext cx="364555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other name for a schwannoma?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</a:t>
            </a:r>
            <a:r>
              <a:rPr lang="en-US" sz="1400" dirty="0" err="1">
                <a:solidFill>
                  <a:srgbClr val="0000FF"/>
                </a:solidFill>
              </a:rPr>
              <a:t>neurilemoma</a:t>
            </a:r>
            <a:endParaRPr lang="en-US" sz="1400" dirty="0">
              <a:solidFill>
                <a:srgbClr val="0000FF"/>
              </a:solidFill>
            </a:endParaRP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its syndromic association?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Neurofibromatosis type 1 (NF1)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FFF6E1-3510-695C-0BDA-1375F626EB63}"/>
              </a:ext>
            </a:extLst>
          </p:cNvPr>
          <p:cNvSpPr/>
          <p:nvPr/>
        </p:nvSpPr>
        <p:spPr>
          <a:xfrm>
            <a:off x="685800" y="1981200"/>
            <a:ext cx="457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3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Capillary </a:t>
            </a:r>
            <a:r>
              <a:rPr lang="en-US" altLang="en-US" sz="2400" b="1" dirty="0" err="1">
                <a:solidFill>
                  <a:srgbClr val="0000FF"/>
                </a:solidFill>
              </a:rPr>
              <a:t>hemangioblastoma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</a:t>
            </a:r>
            <a:r>
              <a:rPr lang="en-US" altLang="en-US" sz="2100" b="1" dirty="0">
                <a:solidFill>
                  <a:srgbClr val="0000FF"/>
                </a:solidFill>
              </a:rPr>
              <a:t>von Hippel-Lindau </a:t>
            </a:r>
            <a:r>
              <a:rPr lang="en-US" altLang="en-US" sz="2100" b="1" dirty="0"/>
              <a:t>disease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altLang="en-US" sz="2100" dirty="0"/>
              <a:t> </a:t>
            </a:r>
            <a:endParaRPr lang="en-US" altLang="en-US" sz="2100" b="1" i="1" dirty="0"/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4596825"/>
            <a:ext cx="592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word, what sort of condition is von Hippel-Landau disease?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US" sz="1600" b="1" dirty="0" err="1">
                <a:solidFill>
                  <a:srgbClr val="0000FF"/>
                </a:solidFill>
              </a:rPr>
              <a:t>phakomatosis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1" y="4431656"/>
            <a:ext cx="48006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 err="1">
                <a:solidFill>
                  <a:srgbClr val="0000FF"/>
                </a:solidFill>
              </a:rPr>
              <a:t>Phakomatoses</a:t>
            </a:r>
            <a:r>
              <a:rPr lang="en-US" altLang="en-US" sz="1400" i="1" dirty="0">
                <a:solidFill>
                  <a:srgbClr val="0000FF"/>
                </a:solidFill>
              </a:rPr>
              <a:t> are known also as what sort of syndrome?</a:t>
            </a:r>
          </a:p>
          <a:p>
            <a:r>
              <a:rPr lang="en-US" altLang="en-US" sz="1400" dirty="0" err="1">
                <a:solidFill>
                  <a:schemeClr val="accent5">
                    <a:lumMod val="75000"/>
                  </a:schemeClr>
                </a:solidFill>
              </a:rPr>
              <a:t>Neurocutaneous</a:t>
            </a: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</a:rPr>
              <a:t> syndromes</a:t>
            </a:r>
          </a:p>
        </p:txBody>
      </p:sp>
    </p:spTree>
    <p:extLst>
      <p:ext uri="{BB962C8B-B14F-4D97-AF65-F5344CB8AC3E}">
        <p14:creationId xmlns:p14="http://schemas.microsoft.com/office/powerpoint/2010/main" val="46364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A42F69-57E8-6ECD-D652-C8FCE3214A72}"/>
              </a:ext>
            </a:extLst>
          </p:cNvPr>
          <p:cNvSpPr txBox="1"/>
          <p:nvPr/>
        </p:nvSpPr>
        <p:spPr>
          <a:xfrm>
            <a:off x="609600" y="4596825"/>
            <a:ext cx="592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word, what sort of condition is von Hippel-Landau disease?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US" sz="1600" b="1" dirty="0" err="1">
                <a:solidFill>
                  <a:srgbClr val="0000FF"/>
                </a:solidFill>
              </a:rPr>
              <a:t>phakomatosis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52400" y="4038600"/>
            <a:ext cx="8382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657600" y="4038600"/>
            <a:ext cx="2209800" cy="3048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All of the following are in the differential for an </a:t>
            </a:r>
            <a:r>
              <a:rPr lang="en-US" altLang="en-US" sz="2500" dirty="0" err="1">
                <a:solidFill>
                  <a:schemeClr val="bg1">
                    <a:lumMod val="75000"/>
                  </a:schemeClr>
                </a:solidFill>
              </a:rPr>
              <a:t>intraconal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 mass </a:t>
            </a:r>
            <a:r>
              <a:rPr lang="en-US" altLang="en-US" sz="2500" b="1" i="1" dirty="0">
                <a:solidFill>
                  <a:schemeClr val="bg1">
                    <a:lumMod val="75000"/>
                  </a:schemeClr>
                </a:solidFill>
              </a:rPr>
              <a:t>except</a:t>
            </a:r>
            <a:r>
              <a:rPr lang="en-US" altLang="en-US" sz="2500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Cavernous hemangioma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00FF"/>
                </a:solidFill>
              </a:rPr>
              <a:t>Capillary </a:t>
            </a:r>
            <a:r>
              <a:rPr lang="en-US" altLang="en-US" sz="2400" b="1" dirty="0" err="1">
                <a:solidFill>
                  <a:srgbClr val="0000FF"/>
                </a:solidFill>
              </a:rPr>
              <a:t>hemangioblastoma</a:t>
            </a:r>
            <a:endParaRPr lang="en-US" altLang="en-US" sz="2400" b="1" dirty="0">
              <a:solidFill>
                <a:srgbClr val="0000FF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Hemangiopericytoma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Fibrous histiocytoma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Schwannoma</a:t>
            </a:r>
          </a:p>
          <a:p>
            <a:pPr marL="669925" lvl="1" indent="-3254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>
              <a:solidFill>
                <a:srgbClr val="B2B2B2"/>
              </a:solidFill>
            </a:endParaRP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152400" y="3733800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oddball here is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capillary </a:t>
            </a:r>
            <a:r>
              <a:rPr lang="en-US" altLang="en-US" sz="2100" b="1" i="1" dirty="0" err="1">
                <a:solidFill>
                  <a:schemeClr val="bg1">
                    <a:lumMod val="75000"/>
                  </a:schemeClr>
                </a:solidFill>
              </a:rPr>
              <a:t>hemangioblastoma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which is a            retinal lesion associated with </a:t>
            </a:r>
            <a:r>
              <a:rPr lang="en-US" altLang="en-US" sz="2100" b="1" dirty="0">
                <a:solidFill>
                  <a:srgbClr val="0000FF"/>
                </a:solidFill>
              </a:rPr>
              <a:t>von Hippel-Lindau </a:t>
            </a:r>
            <a:r>
              <a:rPr lang="en-US" altLang="en-US" sz="2100" b="1" dirty="0"/>
              <a:t>disease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altLang="en-US" sz="2100" dirty="0"/>
              <a:t> </a:t>
            </a:r>
            <a:endParaRPr lang="en-US" altLang="en-US" sz="2100" b="1" i="1" dirty="0"/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40DBE-B3A8-4477-96C0-F7F9977395DE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14601" y="4431656"/>
            <a:ext cx="48006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1400" i="1" dirty="0" err="1">
                <a:solidFill>
                  <a:srgbClr val="0000FF"/>
                </a:solidFill>
              </a:rPr>
              <a:t>Phakomatoses</a:t>
            </a:r>
            <a:r>
              <a:rPr lang="en-US" altLang="en-US" sz="1400" i="1" dirty="0">
                <a:solidFill>
                  <a:srgbClr val="0000FF"/>
                </a:solidFill>
              </a:rPr>
              <a:t> are known also as what sort of syndrome?</a:t>
            </a:r>
          </a:p>
          <a:p>
            <a:r>
              <a:rPr lang="en-US" altLang="en-US" sz="1400" dirty="0" err="1">
                <a:solidFill>
                  <a:srgbClr val="0000FF"/>
                </a:solidFill>
              </a:rPr>
              <a:t>Neurocutaneous</a:t>
            </a:r>
            <a:r>
              <a:rPr lang="en-US" altLang="en-US" sz="1400" dirty="0">
                <a:solidFill>
                  <a:srgbClr val="0000FF"/>
                </a:solidFill>
              </a:rPr>
              <a:t> syndromes</a:t>
            </a:r>
          </a:p>
        </p:txBody>
      </p:sp>
    </p:spTree>
    <p:extLst>
      <p:ext uri="{BB962C8B-B14F-4D97-AF65-F5344CB8AC3E}">
        <p14:creationId xmlns:p14="http://schemas.microsoft.com/office/powerpoint/2010/main" val="2739649285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318</TotalTime>
  <Words>8387</Words>
  <Application>Microsoft Office PowerPoint</Application>
  <PresentationFormat>On-screen Show (4:3)</PresentationFormat>
  <Paragraphs>1528</Paragraphs>
  <Slides>78</Slides>
  <Notes>74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Arial</vt:lpstr>
      <vt:lpstr>Segoe Script</vt:lpstr>
      <vt:lpstr>Wingdings</vt:lpstr>
      <vt:lpstr>Network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PowerPoint Presentation</vt:lpstr>
      <vt:lpstr>Q/A</vt:lpstr>
      <vt:lpstr>A</vt:lpstr>
      <vt:lpstr>Q</vt:lpstr>
      <vt:lpstr>A</vt:lpstr>
      <vt:lpstr>Q</vt:lpstr>
      <vt:lpstr>Q/A</vt:lpstr>
      <vt:lpstr>A</vt:lpstr>
      <vt:lpstr>PowerPoint Presentation</vt:lpstr>
      <vt:lpstr>Q</vt:lpstr>
      <vt:lpstr>A</vt:lpstr>
      <vt:lpstr>Q</vt:lpstr>
      <vt:lpstr>Q/A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Q/A</vt:lpstr>
      <vt:lpstr>A</vt:lpstr>
      <vt:lpstr>Q</vt:lpstr>
      <vt:lpstr>A</vt:lpstr>
      <vt:lpstr>Q</vt:lpstr>
      <vt:lpstr>A</vt:lpstr>
      <vt:lpstr>PowerPoint Presentation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</vt:vector>
  </TitlesOfParts>
  <Company>LSU Ophthalmology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</dc:title>
  <dc:creator>Steven B. Flynn</dc:creator>
  <cp:lastModifiedBy>Steven Flynn</cp:lastModifiedBy>
  <cp:revision>32</cp:revision>
  <dcterms:created xsi:type="dcterms:W3CDTF">2008-09-07T15:56:10Z</dcterms:created>
  <dcterms:modified xsi:type="dcterms:W3CDTF">2023-01-16T20:15:55Z</dcterms:modified>
</cp:coreProperties>
</file>