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378" r:id="rId3"/>
    <p:sldId id="380" r:id="rId4"/>
    <p:sldId id="373" r:id="rId5"/>
    <p:sldId id="559" r:id="rId6"/>
    <p:sldId id="703" r:id="rId7"/>
    <p:sldId id="704" r:id="rId8"/>
    <p:sldId id="705" r:id="rId9"/>
    <p:sldId id="706" r:id="rId10"/>
    <p:sldId id="716" r:id="rId11"/>
    <p:sldId id="778" r:id="rId12"/>
    <p:sldId id="560" r:id="rId13"/>
    <p:sldId id="561" r:id="rId14"/>
    <p:sldId id="779" r:id="rId15"/>
    <p:sldId id="780" r:id="rId16"/>
    <p:sldId id="781" r:id="rId17"/>
    <p:sldId id="782" r:id="rId18"/>
    <p:sldId id="718" r:id="rId19"/>
    <p:sldId id="783" r:id="rId20"/>
    <p:sldId id="784" r:id="rId21"/>
    <p:sldId id="570" r:id="rId22"/>
    <p:sldId id="785" r:id="rId23"/>
    <p:sldId id="786" r:id="rId24"/>
    <p:sldId id="787" r:id="rId25"/>
    <p:sldId id="788" r:id="rId26"/>
    <p:sldId id="789" r:id="rId27"/>
    <p:sldId id="790" r:id="rId28"/>
    <p:sldId id="791" r:id="rId29"/>
    <p:sldId id="368" r:id="rId30"/>
    <p:sldId id="258" r:id="rId31"/>
    <p:sldId id="553" r:id="rId32"/>
    <p:sldId id="554" r:id="rId33"/>
    <p:sldId id="555" r:id="rId34"/>
    <p:sldId id="556" r:id="rId35"/>
    <p:sldId id="729" r:id="rId36"/>
    <p:sldId id="557" r:id="rId37"/>
    <p:sldId id="558" r:id="rId38"/>
    <p:sldId id="369" r:id="rId39"/>
    <p:sldId id="298" r:id="rId40"/>
    <p:sldId id="299" r:id="rId41"/>
    <p:sldId id="508" r:id="rId42"/>
    <p:sldId id="509" r:id="rId43"/>
    <p:sldId id="510" r:id="rId44"/>
    <p:sldId id="511" r:id="rId45"/>
    <p:sldId id="301" r:id="rId46"/>
    <p:sldId id="547" r:id="rId47"/>
    <p:sldId id="370" r:id="rId48"/>
    <p:sldId id="535" r:id="rId49"/>
    <p:sldId id="372" r:id="rId50"/>
    <p:sldId id="366" r:id="rId51"/>
    <p:sldId id="548" r:id="rId52"/>
    <p:sldId id="549" r:id="rId53"/>
    <p:sldId id="550" r:id="rId54"/>
    <p:sldId id="551" r:id="rId55"/>
    <p:sldId id="552" r:id="rId56"/>
    <p:sldId id="625" r:id="rId57"/>
    <p:sldId id="626" r:id="rId58"/>
    <p:sldId id="627" r:id="rId59"/>
    <p:sldId id="628" r:id="rId60"/>
    <p:sldId id="578" r:id="rId61"/>
    <p:sldId id="579" r:id="rId62"/>
    <p:sldId id="580" r:id="rId63"/>
    <p:sldId id="592" r:id="rId64"/>
    <p:sldId id="639" r:id="rId65"/>
    <p:sldId id="640" r:id="rId66"/>
    <p:sldId id="641" r:id="rId67"/>
    <p:sldId id="638" r:id="rId68"/>
    <p:sldId id="642" r:id="rId69"/>
    <p:sldId id="643" r:id="rId70"/>
    <p:sldId id="644" r:id="rId71"/>
    <p:sldId id="686" r:id="rId72"/>
    <p:sldId id="762" r:id="rId73"/>
    <p:sldId id="665" r:id="rId74"/>
    <p:sldId id="666" r:id="rId75"/>
    <p:sldId id="667" r:id="rId76"/>
    <p:sldId id="670" r:id="rId77"/>
    <p:sldId id="668" r:id="rId78"/>
    <p:sldId id="671" r:id="rId79"/>
    <p:sldId id="702" r:id="rId80"/>
    <p:sldId id="707" r:id="rId81"/>
    <p:sldId id="708" r:id="rId82"/>
    <p:sldId id="709" r:id="rId83"/>
    <p:sldId id="710" r:id="rId84"/>
    <p:sldId id="711" r:id="rId85"/>
    <p:sldId id="712" r:id="rId86"/>
    <p:sldId id="713" r:id="rId87"/>
    <p:sldId id="777" r:id="rId88"/>
    <p:sldId id="714" r:id="rId89"/>
    <p:sldId id="715" r:id="rId90"/>
    <p:sldId id="645" r:id="rId91"/>
    <p:sldId id="646" r:id="rId92"/>
    <p:sldId id="677" r:id="rId93"/>
    <p:sldId id="678" r:id="rId94"/>
    <p:sldId id="647" r:id="rId95"/>
    <p:sldId id="648" r:id="rId96"/>
    <p:sldId id="649" r:id="rId97"/>
    <p:sldId id="650" r:id="rId98"/>
    <p:sldId id="651" r:id="rId99"/>
    <p:sldId id="652" r:id="rId100"/>
    <p:sldId id="664" r:id="rId101"/>
    <p:sldId id="792" r:id="rId102"/>
    <p:sldId id="793" r:id="rId103"/>
    <p:sldId id="794" r:id="rId104"/>
    <p:sldId id="795" r:id="rId105"/>
    <p:sldId id="796" r:id="rId106"/>
    <p:sldId id="797" r:id="rId107"/>
    <p:sldId id="798" r:id="rId108"/>
    <p:sldId id="803" r:id="rId109"/>
    <p:sldId id="799" r:id="rId110"/>
    <p:sldId id="800" r:id="rId111"/>
    <p:sldId id="801" r:id="rId112"/>
    <p:sldId id="802" r:id="rId113"/>
    <p:sldId id="622" r:id="rId114"/>
    <p:sldId id="687" r:id="rId115"/>
    <p:sldId id="688" r:id="rId116"/>
    <p:sldId id="689" r:id="rId117"/>
    <p:sldId id="690" r:id="rId118"/>
    <p:sldId id="691" r:id="rId1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66FF"/>
    <a:srgbClr val="0000FF"/>
    <a:srgbClr val="66CCFF"/>
    <a:srgbClr val="3399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8458C9-C103-4B8C-AB45-DA59E6A3CD42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083FE-4D81-4ABA-8E36-567A6EB6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0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458C9-C103-4B8C-AB45-DA59E6A3CD42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083FE-4D81-4ABA-8E36-567A6EB6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2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458C9-C103-4B8C-AB45-DA59E6A3CD42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083FE-4D81-4ABA-8E36-567A6EB6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458C9-C103-4B8C-AB45-DA59E6A3CD42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083FE-4D81-4ABA-8E36-567A6EB6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458C9-C103-4B8C-AB45-DA59E6A3CD42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083FE-4D81-4ABA-8E36-567A6EB6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0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458C9-C103-4B8C-AB45-DA59E6A3CD42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083FE-4D81-4ABA-8E36-567A6EB6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5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458C9-C103-4B8C-AB45-DA59E6A3CD42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083FE-4D81-4ABA-8E36-567A6EB6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3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458C9-C103-4B8C-AB45-DA59E6A3CD42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083FE-4D81-4ABA-8E36-567A6EB6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6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458C9-C103-4B8C-AB45-DA59E6A3CD42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083FE-4D81-4ABA-8E36-567A6EB6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458C9-C103-4B8C-AB45-DA59E6A3CD42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083FE-4D81-4ABA-8E36-567A6EB6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458C9-C103-4B8C-AB45-DA59E6A3CD42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083FE-4D81-4ABA-8E36-567A6EB60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4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778458C9-C103-4B8C-AB45-DA59E6A3CD42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C1083FE-4D81-4ABA-8E36-567A6EB609F6}" type="slidenum">
              <a:rPr lang="en-US" smtClean="0"/>
              <a:t>‹#›</a:t>
            </a:fld>
            <a:endParaRPr 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79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16557" y="1983916"/>
            <a:ext cx="17427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186355" y="3451997"/>
            <a:ext cx="204254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636693" y="787758"/>
            <a:ext cx="4122119" cy="1375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40146" y="5744654"/>
            <a:ext cx="2411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408005" y="3999450"/>
            <a:ext cx="3973840" cy="20021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50514" y="2730073"/>
            <a:ext cx="411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When talking about the manifestations of rubella, this distinction must be considered first: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636693" y="797948"/>
            <a:ext cx="533935" cy="26782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630205" y="2563715"/>
            <a:ext cx="566664" cy="3270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665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2968625" y="6053138"/>
            <a:ext cx="315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Congenital rubella: Cataracts</a:t>
            </a:r>
          </a:p>
        </p:txBody>
      </p:sp>
      <p:pic>
        <p:nvPicPr>
          <p:cNvPr id="409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154" y="1630082"/>
            <a:ext cx="5269691" cy="359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09B80A-833B-4C16-BAFC-A2E0ABAA9AF5}"/>
              </a:ext>
            </a:extLst>
          </p:cNvPr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</p:spTree>
    <p:extLst>
      <p:ext uri="{BB962C8B-B14F-4D97-AF65-F5344CB8AC3E}">
        <p14:creationId xmlns:p14="http://schemas.microsoft.com/office/powerpoint/2010/main" val="376282451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prodromal phase of fatigue, fever, and mucosal lesions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--The appearance of the measles rash behind the ears, and on the neck and forehead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classic triad of measles (think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‘3 C’s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’)?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Cough,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coryza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and conjunctivitis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measles?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Keratitis (even though the conjunctivitis is considered part of the classic triad)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cause of severe vision loss in measles?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Corneal complications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Can the retina be affected?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Yes but only rarely so. However…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8" y="1417728"/>
            <a:ext cx="7759630" cy="418576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What is the rare-but-dreaded complication of measles?</a:t>
            </a:r>
            <a:endParaRPr lang="en-US" sz="1400" i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Subacute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</a:rPr>
              <a:t>sclerosing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</a:rPr>
              <a:t>panencephalitis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 (SSPE)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</a:rPr>
              <a:t>When does it appear?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Late childhood to adolescence (usually 6-8 years after the child had the measles). Essentially all will be symptomatic by age 20.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</a:rPr>
              <a:t>How does it present?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With cognitive/behavioral deterioration, eventually resulting in spasticity, dementia and death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</a:rPr>
              <a:t>What are the ocular findings?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Inflammatory lesions of the retina, RPE and ONH. These lead to retinal edema, retinal infiltrates, disc edema, serous RD, and other complications.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</a:rPr>
              <a:t>Are the ocular findings commonly seen in SSPE?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Yes--a third to a half of SSPE pts will manifest them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</a:rPr>
              <a:t>Do the ocular symptoms come early or late in the disease process?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Early. They precede the neurological manifestations by at least weeks, and can be by years</a:t>
            </a:r>
          </a:p>
        </p:txBody>
      </p:sp>
    </p:spTree>
    <p:extLst>
      <p:ext uri="{BB962C8B-B14F-4D97-AF65-F5344CB8AC3E}">
        <p14:creationId xmlns:p14="http://schemas.microsoft.com/office/powerpoint/2010/main" val="279979995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prodromal phase of fatigue, fever, and mucosal lesions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--The appearance of the measles rash behind the ears, and on the neck and forehead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classic triad of measles (think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‘3 C’s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’)?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Cough,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coryza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and conjunctivitis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measles?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Keratitis (even though the conjunctivitis is considered part of the classic triad)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cause of severe vision loss in measles?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Corneal complications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Can the retina be affected?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Yes but only rarely so. However…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8" y="1417728"/>
            <a:ext cx="7759630" cy="418576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What is the rare-but-dreaded complication of measles?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Subacute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sclerosing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panencephalitis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(SSPE)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</a:rPr>
              <a:t>When does it appear?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Late childhood to adolescence (usually 6-8 years after the child had the measles). Essentially all will be symptomatic by age 20.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</a:rPr>
              <a:t>How does it present?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With cognitive/behavioral deterioration, eventually resulting in spasticity, dementia and death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</a:rPr>
              <a:t>What are the ocular findings?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Inflammatory lesions of the retina, RPE and ONH. These lead to retinal edema, retinal infiltrates, disc edema, serous RD, and other complications.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</a:rPr>
              <a:t>Are the ocular findings commonly seen in SSPE?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Yes--a third to a half of SSPE pts will manifest them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</a:rPr>
              <a:t>Do the ocular symptoms come early or late in the disease process?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Early. They precede the neurological manifestations by at least weeks, and can be by years</a:t>
            </a:r>
          </a:p>
        </p:txBody>
      </p:sp>
    </p:spTree>
    <p:extLst>
      <p:ext uri="{BB962C8B-B14F-4D97-AF65-F5344CB8AC3E}">
        <p14:creationId xmlns:p14="http://schemas.microsoft.com/office/powerpoint/2010/main" val="233187685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prodromal phase of fatigue, fever, and mucosal lesions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--The appearance of the measles rash behind the ears, and on the neck and forehead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classic triad of measles (think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‘3 C’s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’)?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Cough,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coryza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and conjunctivitis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measles?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Keratitis (even though the conjunctivitis is considered part of the classic triad)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cause of severe vision loss in measles?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Corneal complications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Can the retina be affected?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Yes but only rarely so. However…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8" y="1417728"/>
            <a:ext cx="7759630" cy="418576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What is the rare-but-dreaded complication of measles?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Subacute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sclerosing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panencephalitis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(SSPE)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When does it appear?</a:t>
            </a:r>
            <a:endParaRPr lang="en-US" sz="1400" i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Late childhood to adolescence (usually 6-8 years after the child had the measles). Essentially all will be symptomatic by age 20.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</a:rPr>
              <a:t>How does it present?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With cognitive/behavioral deterioration, eventually resulting in spasticity, dementia and death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</a:rPr>
              <a:t>What are the ocular findings?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Inflammatory lesions of the retina, RPE and ONH. These lead to retinal edema, retinal infiltrates, disc edema, serous RD, and other complications.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</a:rPr>
              <a:t>Are the ocular findings commonly seen in SSPE?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Yes--a third to a half of SSPE pts will manifest them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</a:rPr>
              <a:t>Do the ocular symptoms come early or late in the disease process?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Early. They precede the neurological manifestations by at least weeks, and can be by years</a:t>
            </a:r>
          </a:p>
        </p:txBody>
      </p:sp>
    </p:spTree>
    <p:extLst>
      <p:ext uri="{BB962C8B-B14F-4D97-AF65-F5344CB8AC3E}">
        <p14:creationId xmlns:p14="http://schemas.microsoft.com/office/powerpoint/2010/main" val="216898298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prodromal phase of fatigue, fever, and mucosal lesions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--The appearance of the measles rash behind the ears, and on the neck and forehead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classic triad of measles (think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‘3 C’s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’)?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Cough,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coryza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and conjunctivitis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measles?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Keratitis (even though the conjunctivitis is considered part of the classic triad)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cause of severe vision loss in measles?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Corneal complications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Can the retina be affected?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Yes but only rarely so. However…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8" y="1417728"/>
            <a:ext cx="7759630" cy="418576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What is the rare-but-dreaded complication of measles?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Subacute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sclerosing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panencephalitis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(SSPE)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When does it appear?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Late childhood to adolescence (usually 6-8 years after the child had the measles). Essentially all will be symptomatic by age 20.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</a:rPr>
              <a:t>How does it present?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With cognitive/behavioral deterioration, eventually resulting in spasticity, dementia and death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</a:rPr>
              <a:t>What are the ocular findings?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Inflammatory lesions of the retina, RPE and ONH. These lead to retinal edema, retinal infiltrates, disc edema, serous RD, and other complications.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</a:rPr>
              <a:t>Are the ocular findings commonly seen in SSPE?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Yes--a third to a half of SSPE pts will manifest them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</a:rPr>
              <a:t>Do the ocular symptoms come early or late in the disease process?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Early. They precede the neurological manifestations by at least weeks, and can be by years</a:t>
            </a:r>
          </a:p>
        </p:txBody>
      </p:sp>
    </p:spTree>
    <p:extLst>
      <p:ext uri="{BB962C8B-B14F-4D97-AF65-F5344CB8AC3E}">
        <p14:creationId xmlns:p14="http://schemas.microsoft.com/office/powerpoint/2010/main" val="64942800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prodromal phase of fatigue, fever, and mucosal lesions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--The appearance of the measles rash behind the ears, and on the neck and forehead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classic triad of measles (think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‘3 C’s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’)?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Cough,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coryza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and conjunctivitis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measles?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Keratitis (even though the conjunctivitis is considered part of the classic triad)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cause of severe vision loss in measles?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Corneal complications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Can the retina be affected?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Yes but only rarely so. However…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8" y="1417728"/>
            <a:ext cx="7759630" cy="418576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What is the rare-but-dreaded complication of measles?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Subacute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sclerosing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panencephalitis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(SSPE)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When does it appear?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Late childhood to adolescence (usually 6-8 years after the child had the measles). Essentially all will be symptomatic by age 20.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How does it present?</a:t>
            </a:r>
            <a:endParaRPr lang="en-US" sz="1400" i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With cognitive/behavioral deterioration, eventually resulting in spasticity, dementia and death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</a:rPr>
              <a:t>What are the ocular findings?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Inflammatory lesions of the retina, RPE and ONH. These lead to retinal edema, retinal infiltrates, disc edema, serous RD, and other complications.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</a:rPr>
              <a:t>Are the ocular findings commonly seen in SSPE?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Yes--a third to a half of SSPE pts will manifest them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</a:rPr>
              <a:t>Do the ocular symptoms come early or late in the disease process?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Early. They precede the neurological manifestations by at least weeks, and can be by years</a:t>
            </a:r>
          </a:p>
        </p:txBody>
      </p:sp>
    </p:spTree>
    <p:extLst>
      <p:ext uri="{BB962C8B-B14F-4D97-AF65-F5344CB8AC3E}">
        <p14:creationId xmlns:p14="http://schemas.microsoft.com/office/powerpoint/2010/main" val="251596606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prodromal phase of fatigue, fever, and mucosal lesions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--The appearance of the measles rash behind the ears, and on the neck and forehead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classic triad of measles (think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‘3 C’s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’)?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Cough,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coryza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and conjunctivitis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measles?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Keratitis (even though the conjunctivitis is considered part of the classic triad)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cause of severe vision loss in measles?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Corneal complications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Can the retina be affected?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Yes but only rarely so. However…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8" y="1417728"/>
            <a:ext cx="7759630" cy="418576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What is the rare-but-dreaded complication of measles?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Subacute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sclerosing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panencephalitis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(SSPE)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When does it appear?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Late childhood to adolescence (usually 6-8 years after the child had the measles). Essentially all will be symptomatic by age 20.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How does it present?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With cognitive/behavioral deterioration, eventually resulting in spasticity, dementia and death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</a:rPr>
              <a:t>What are the ocular findings?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Inflammatory lesions of the retina, RPE and ONH. These lead to retinal edema, retinal infiltrates, disc edema, serous RD, and other complications.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</a:rPr>
              <a:t>Are the ocular findings commonly seen in SSPE?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Yes--a third to a half of SSPE pts will manifest them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</a:rPr>
              <a:t>Do the ocular symptoms come early or late in the disease process?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Early. They precede the neurological manifestations by at least weeks, and can be by years</a:t>
            </a:r>
          </a:p>
        </p:txBody>
      </p:sp>
    </p:spTree>
    <p:extLst>
      <p:ext uri="{BB962C8B-B14F-4D97-AF65-F5344CB8AC3E}">
        <p14:creationId xmlns:p14="http://schemas.microsoft.com/office/powerpoint/2010/main" val="131637903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prodromal phase of fatigue, fever, and mucosal lesions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--The appearance of the measles rash behind the ears, and on the neck and forehead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classic triad of measles (think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‘3 C’s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’)?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Cough,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coryza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and conjunctivitis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measles?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Keratitis (even though the conjunctivitis is considered part of the classic triad)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cause of severe vision loss in measles?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Corneal complications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Can the retina be affected?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Yes but only rarely so. However…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8" y="1417728"/>
            <a:ext cx="7759630" cy="418576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What is the rare-but-dreaded complication of measles?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Subacute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sclerosing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panencephalitis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(SSPE)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When does it appear?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Late childhood to adolescence (usually 6-8 years after the child had the measles). Essentially all will be symptomatic by age 20.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How does it present?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With cognitive/behavioral deterioration, eventually resulting in spasticity, dementia and death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What are the ocular findings?</a:t>
            </a:r>
            <a:endParaRPr lang="en-US" sz="1400" i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Inflammatory lesions of the retina, RPE and ONH. These lead to retinal edema, retinal infiltrates, disc edema, serous RD, and other complications.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</a:rPr>
              <a:t>Are the ocular findings commonly seen in SSPE?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Yes--a third to a half of SSPE pts will manifest them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</a:rPr>
              <a:t>Do the ocular symptoms come early or late in the disease process?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Early. They precede the neurological manifestations by at least weeks, and can be by years</a:t>
            </a:r>
          </a:p>
        </p:txBody>
      </p:sp>
    </p:spTree>
    <p:extLst>
      <p:ext uri="{BB962C8B-B14F-4D97-AF65-F5344CB8AC3E}">
        <p14:creationId xmlns:p14="http://schemas.microsoft.com/office/powerpoint/2010/main" val="371115475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prodromal phase of fatigue, fever, and mucosal lesions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--The appearance of the measles rash behind the ears, and on the neck and forehead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classic triad of measles (think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‘3 C’s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’)?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Cough,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coryza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and conjunctivitis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measles?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Keratitis (even though the conjunctivitis is considered part of the classic triad)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cause of severe vision loss in measles?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Corneal complications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Can the retina be affected?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Yes but only rarely so. However…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8" y="1417728"/>
            <a:ext cx="7759630" cy="418576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What is the rare-but-dreaded complication of measles?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Subacute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sclerosing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panencephalitis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(SSPE)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When does it appear?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Late childhood to adolescence (usually 6-8 years after the child had the measles). Essentially all will be symptomatic by age 20.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How does it present?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With cognitive/behavioral deterioration, eventually resulting in spasticity, dementia and death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What are the ocular findings?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Inflammatory lesions of the retina, RPE and ONH. These lead to retinal edema, retinal infiltrates, disc edema, serous RD, and other complications.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</a:rPr>
              <a:t>Are the ocular findings commonly seen in SSPE?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Yes--a third to a half of SSPE pts will manifest them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</a:rPr>
              <a:t>Do the ocular symptoms come early or late in the disease process?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Early. They precede the neurological manifestations by at least weeks, and can be by years</a:t>
            </a:r>
          </a:p>
        </p:txBody>
      </p:sp>
    </p:spTree>
    <p:extLst>
      <p:ext uri="{BB962C8B-B14F-4D97-AF65-F5344CB8AC3E}">
        <p14:creationId xmlns:p14="http://schemas.microsoft.com/office/powerpoint/2010/main" val="67638939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928355-89BE-456D-A545-0A6B7B172AEE}"/>
              </a:ext>
            </a:extLst>
          </p:cNvPr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FA2C6F-C633-4686-B1FF-6AF19EB3C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6" y="1896614"/>
            <a:ext cx="7885243" cy="30647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D47590-B230-4C78-B80C-E0D2079D79A6}"/>
              </a:ext>
            </a:extLst>
          </p:cNvPr>
          <p:cNvSpPr txBox="1"/>
          <p:nvPr/>
        </p:nvSpPr>
        <p:spPr>
          <a:xfrm>
            <a:off x="2934430" y="5997714"/>
            <a:ext cx="3509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Subacute sclerosing panencephalitis</a:t>
            </a:r>
          </a:p>
        </p:txBody>
      </p:sp>
    </p:spTree>
    <p:extLst>
      <p:ext uri="{BB962C8B-B14F-4D97-AF65-F5344CB8AC3E}">
        <p14:creationId xmlns:p14="http://schemas.microsoft.com/office/powerpoint/2010/main" val="325708816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prodromal phase of fatigue, fever, and mucosal lesions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--The appearance of the measles rash behind the ears, and on the neck and forehead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classic triad of measles (think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‘3 C’s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’)?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Cough,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coryza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and conjunctivitis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measles?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Keratitis (even though the conjunctivitis is considered part of the classic triad)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cause of severe vision loss in measles?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Corneal complications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Can the retina be affected?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Yes but only rarely so. However…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8" y="1417728"/>
            <a:ext cx="7759630" cy="418576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What is the rare-but-dreaded complication of measles?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Subacute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sclerosing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panencephalitis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(SSPE)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When does it appear?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Late childhood to adolescence (usually 6-8 years after the child had the measles). Essentially all will be symptomatic by age 20.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How does it present?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With cognitive/behavioral deterioration, eventually resulting in spasticity, dementia and death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What are the ocular findings?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Inflammatory lesions of the retina, RPE and ONH. These lead to retinal edema, retinal infiltrates, disc edema, serous RD, and other complications.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Are the ocular findings commonly seen in SSPE?</a:t>
            </a:r>
            <a:endParaRPr lang="en-US" sz="1400" i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Yes--a third to a half of SSPE pts will manifest them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</a:rPr>
              <a:t>Do the ocular symptoms come early or late in the disease process?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Early. They precede the neurological manifestations by at least weeks, and can be by years</a:t>
            </a:r>
          </a:p>
        </p:txBody>
      </p:sp>
    </p:spTree>
    <p:extLst>
      <p:ext uri="{BB962C8B-B14F-4D97-AF65-F5344CB8AC3E}">
        <p14:creationId xmlns:p14="http://schemas.microsoft.com/office/powerpoint/2010/main" val="2033125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2012" y="2032240"/>
            <a:ext cx="1362562" cy="233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9" y="1340040"/>
            <a:ext cx="8459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are the ocular manifestations of congenital rubella syndrome (CRS)?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Chorioretinitis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Cataracts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Cloudy cornea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--Eye is small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microphthalmia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Esotropia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--Elevated IOP (glaucoma)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28033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Rubella Syndrome</a:t>
            </a:r>
          </a:p>
        </p:txBody>
      </p:sp>
      <p:sp>
        <p:nvSpPr>
          <p:cNvPr id="2" name="Right Brace 1"/>
          <p:cNvSpPr/>
          <p:nvPr/>
        </p:nvSpPr>
        <p:spPr>
          <a:xfrm>
            <a:off x="3593206" y="1596980"/>
            <a:ext cx="257577" cy="643944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3603937" y="2238779"/>
            <a:ext cx="257577" cy="643944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9419" y="1780452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Three ‘Cs’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9418" y="2422251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Three ‘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Es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0767CD95-DEEB-467C-8B56-0F1272D3A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3905" y="5468382"/>
            <a:ext cx="3941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/>
              <a:t>Congenital rubella: Cloudy </a:t>
            </a:r>
            <a:r>
              <a:rPr lang="en-US" altLang="en-US" sz="1600" b="1" dirty="0"/>
              <a:t>corneas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8936BF27-D1CB-4BDD-AAC2-053D58A3E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695" y="1516657"/>
            <a:ext cx="5636518" cy="390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49965BA-4C42-4176-AEED-78C10D462C51}"/>
              </a:ext>
            </a:extLst>
          </p:cNvPr>
          <p:cNvSpPr/>
          <p:nvPr/>
        </p:nvSpPr>
        <p:spPr>
          <a:xfrm>
            <a:off x="492634" y="1834826"/>
            <a:ext cx="1654218" cy="622596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3219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prodromal phase of fatigue, fever, and mucosal lesions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--The appearance of the measles rash behind the ears, and on the neck and forehead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classic triad of measles (think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‘3 C’s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’)?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Cough,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coryza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and conjunctivitis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measles?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Keratitis (even though the conjunctivitis is considered part of the classic triad)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cause of severe vision loss in measles?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Corneal complications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Can the retina be affected?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Yes but only rarely so. However…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8" y="1417728"/>
            <a:ext cx="7759630" cy="418576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What is the rare-but-dreaded complication of measles?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Subacute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sclerosing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panencephalitis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(SSPE)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When does it appear?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Late childhood to adolescence (usually 6-8 years after the child had the measles). Essentially all will be symptomatic by age 20.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How does it present?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With cognitive/behavioral deterioration, eventually resulting in spasticity, dementia and death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What are the ocular findings?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Inflammatory lesions of the retina, RPE and ONH. These lead to retinal edema, retinal infiltrates, disc edema, serous RD, and other complications.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Are the ocular findings commonly seen in SSPE?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Yes--a third to a half of SSPE pts will manifest them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</a:rPr>
              <a:t>Do the ocular symptoms come early or late in the disease process?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Early. They precede the neurological manifestations by at least weeks, and can be by years</a:t>
            </a:r>
          </a:p>
        </p:txBody>
      </p:sp>
    </p:spTree>
    <p:extLst>
      <p:ext uri="{BB962C8B-B14F-4D97-AF65-F5344CB8AC3E}">
        <p14:creationId xmlns:p14="http://schemas.microsoft.com/office/powerpoint/2010/main" val="429070365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prodromal phase of fatigue, fever, and mucosal lesions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--The appearance of the measles rash behind the ears, and on the neck and forehead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classic triad of measles (think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‘3 C’s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’)?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Cough,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coryza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and conjunctivitis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measles?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Keratitis (even though the conjunctivitis is considered part of the classic triad)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cause of severe vision loss in measles?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Corneal complications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Can the retina be affected?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Yes but only rarely so. However…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8" y="1417728"/>
            <a:ext cx="7759630" cy="418576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What is the rare-but-dreaded complication of measles?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Subacute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sclerosing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panencephalitis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(SSPE)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When does it appear?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Late childhood to adolescence (usually 6-8 years after the child had the measles). Essentially all will be symptomatic by age 20.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How does it present?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With cognitive/behavioral deterioration, eventually resulting in spasticity, dementia and death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What are the ocular findings?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Inflammatory lesions of the retina, RPE and ONH. These lead to retinal edema, retinal infiltrates, disc edema, serous RD, and other complications.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Are the ocular findings commonly seen in SSPE?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Yes--a third to a half of SSPE pts will manifest them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Do the ocular symptoms come early or late in the disease process?</a:t>
            </a:r>
            <a:endParaRPr lang="en-US" sz="1400" i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Early. They precede the neurological manifestations by at least weeks, and can be by years</a:t>
            </a:r>
          </a:p>
        </p:txBody>
      </p:sp>
    </p:spTree>
    <p:extLst>
      <p:ext uri="{BB962C8B-B14F-4D97-AF65-F5344CB8AC3E}">
        <p14:creationId xmlns:p14="http://schemas.microsoft.com/office/powerpoint/2010/main" val="42799476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prodromal phase of fatigue, fever, and mucosal lesions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--The appearance of the measles rash behind the ears, and on the neck and forehead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classic triad of measles (think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‘3 C’s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’)?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Cough,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coryza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and conjunctivitis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ocular manifestation of measles?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Keratitis (even though the conjunctivitis is considered part of the classic triad)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most common cause of severe vision loss in measles?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Corneal complications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Can the retina be affected?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Yes but only rarely so. However…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8" y="1417728"/>
            <a:ext cx="7759630" cy="418576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What is the rare-but-dreaded complication of measles?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Subacute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sclerosing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panencephalitis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(SSPE)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When does it appear?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Late childhood to adolescence (usually 6-8 years after the child had the measles). Essentially all will be symptomatic by age 20.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How does it present?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With cognitive/behavioral deterioration, eventually resulting in spasticity, dementia and death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What are the ocular findings?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Inflammatory lesions of the retina, RPE and ONH. These lead to retinal edema, retinal infiltrates, disc edema, serous RD, and other complications.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Are the ocular findings commonly seen in SSPE?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Yes--a third to a half of SSPE pts will manifest them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Do the ocular symptoms come early or late in the disease process?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Early. They precede the neurological manifestations by at least weeks, and can be by years</a:t>
            </a:r>
          </a:p>
        </p:txBody>
      </p:sp>
    </p:spTree>
    <p:extLst>
      <p:ext uri="{BB962C8B-B14F-4D97-AF65-F5344CB8AC3E}">
        <p14:creationId xmlns:p14="http://schemas.microsoft.com/office/powerpoint/2010/main" val="371975353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How is measles diagnosed?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285847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8667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How is measles diagnosed?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By the constellation of clinical findings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285847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267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How is measles diagnosed?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By the constellation of clinical findings </a:t>
            </a:r>
          </a:p>
          <a:p>
            <a:endParaRPr lang="en-US" sz="1400" i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Are serologic tests useful in diagnosing measles?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285847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27288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How is measles diagnosed?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By the constellation of clinical findings </a:t>
            </a:r>
          </a:p>
          <a:p>
            <a:endParaRPr lang="en-US" sz="1400" i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Are serologic tests useful in diagnosing measles?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Immunoglobulin studies can be, specifically IgG and IgM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285847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3069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How is measles diagnosed?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By the constellation of clinical findings </a:t>
            </a:r>
          </a:p>
          <a:p>
            <a:endParaRPr lang="en-US" sz="1400" i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Are serologic tests useful in diagnosing measles?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Immunoglobulin studies can be, specifically IgG and IgM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285847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3439293"/>
            <a:ext cx="4330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preferred antiviral treatment for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8" y="2908023"/>
            <a:ext cx="288373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Treatment</a:t>
            </a:r>
          </a:p>
        </p:txBody>
      </p:sp>
    </p:spTree>
    <p:extLst>
      <p:ext uri="{BB962C8B-B14F-4D97-AF65-F5344CB8AC3E}">
        <p14:creationId xmlns:p14="http://schemas.microsoft.com/office/powerpoint/2010/main" val="198455829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How is measles diagnosed?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By the constellation of clinical findings </a:t>
            </a:r>
          </a:p>
          <a:p>
            <a:endParaRPr lang="en-US" sz="1400" i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Are serologic tests useful in diagnosing measles?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Immunoglobulin studies can be, specifically IgG and IgM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285847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3439293"/>
            <a:ext cx="4330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preferred antiviral treatment for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There is none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8" y="2908023"/>
            <a:ext cx="288373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Treatment</a:t>
            </a:r>
          </a:p>
        </p:txBody>
      </p:sp>
    </p:spTree>
    <p:extLst>
      <p:ext uri="{BB962C8B-B14F-4D97-AF65-F5344CB8AC3E}">
        <p14:creationId xmlns:p14="http://schemas.microsoft.com/office/powerpoint/2010/main" val="3747848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9" y="1340040"/>
            <a:ext cx="84591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are the ocular manifestations of congenital rubella syndrome (CRS)?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--Chorioretinitis?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--Cataracts?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--Cloudy cornea?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--Eye is small (microphthalmia)?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--Esotropia?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--Elevated IOP (glaucoma)?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28033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Rubella Syndrome</a:t>
            </a:r>
          </a:p>
        </p:txBody>
      </p:sp>
      <p:sp>
        <p:nvSpPr>
          <p:cNvPr id="2" name="Right Brace 1"/>
          <p:cNvSpPr/>
          <p:nvPr/>
        </p:nvSpPr>
        <p:spPr>
          <a:xfrm>
            <a:off x="3593206" y="1596980"/>
            <a:ext cx="257577" cy="643944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3603937" y="2238779"/>
            <a:ext cx="257577" cy="643944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89419" y="1780452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Three ‘Cs’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9418" y="2422251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Three ‘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Es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27C01-4363-428F-8AD4-5EBA57509361}"/>
              </a:ext>
            </a:extLst>
          </p:cNvPr>
          <p:cNvSpPr txBox="1"/>
          <p:nvPr/>
        </p:nvSpPr>
        <p:spPr>
          <a:xfrm>
            <a:off x="3160807" y="1340040"/>
            <a:ext cx="5409987" cy="332398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Which ocular manifestation is most common?</a:t>
            </a:r>
            <a:endParaRPr lang="en-US" sz="1400" i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00B0F0"/>
                </a:solidFill>
                <a:latin typeface="Arial" panose="020B0604020202020204" pitchFamily="34" charset="0"/>
              </a:rPr>
              <a:t>The chorioretinitis; it is found in up to half of CRS pts</a:t>
            </a:r>
          </a:p>
          <a:p>
            <a:endParaRPr lang="en-US" sz="1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B0F0"/>
                </a:solidFill>
                <a:latin typeface="Arial" panose="020B0604020202020204" pitchFamily="34" charset="0"/>
              </a:rPr>
              <a:t>Is it unilateral, or bilateral?</a:t>
            </a:r>
          </a:p>
          <a:p>
            <a:r>
              <a:rPr lang="en-US" sz="1400" dirty="0">
                <a:solidFill>
                  <a:srgbClr val="00B0F0"/>
                </a:solidFill>
                <a:latin typeface="Arial" panose="020B0604020202020204" pitchFamily="34" charset="0"/>
              </a:rPr>
              <a:t>It can present either way</a:t>
            </a:r>
          </a:p>
          <a:p>
            <a:endParaRPr lang="en-US" sz="1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B0F0"/>
                </a:solidFill>
                <a:latin typeface="Arial" panose="020B0604020202020204" pitchFamily="34" charset="0"/>
              </a:rPr>
              <a:t>What term is used to describe the classic appearance of CRS chorioretinitis?</a:t>
            </a:r>
          </a:p>
          <a:p>
            <a:r>
              <a:rPr lang="en-US" sz="1400" dirty="0">
                <a:solidFill>
                  <a:srgbClr val="00B0F0"/>
                </a:solidFill>
                <a:latin typeface="Arial" panose="020B0604020202020204" pitchFamily="34" charset="0"/>
              </a:rPr>
              <a:t>‘Salt-and-pepper retinopathy,’ although the appearance varies widely--from stippling, to RP-like.</a:t>
            </a:r>
          </a:p>
          <a:p>
            <a:endParaRPr lang="en-US" sz="1400" i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B0F0"/>
                </a:solidFill>
                <a:latin typeface="Arial" panose="020B0604020202020204" pitchFamily="34" charset="0"/>
              </a:rPr>
              <a:t>A CRS </a:t>
            </a:r>
            <a:r>
              <a:rPr lang="en-US" sz="1400" i="1" dirty="0" err="1">
                <a:solidFill>
                  <a:srgbClr val="00B0F0"/>
                </a:solidFill>
                <a:latin typeface="Arial" panose="020B0604020202020204" pitchFamily="34" charset="0"/>
              </a:rPr>
              <a:t>pt</a:t>
            </a:r>
            <a:r>
              <a:rPr lang="en-US" sz="1400" i="1" dirty="0">
                <a:solidFill>
                  <a:srgbClr val="00B0F0"/>
                </a:solidFill>
                <a:latin typeface="Arial" panose="020B0604020202020204" pitchFamily="34" charset="0"/>
              </a:rPr>
              <a:t> with all the classic ocular findings has poor vision. Is it attributable to the chorioretinitis?</a:t>
            </a:r>
          </a:p>
          <a:p>
            <a:r>
              <a:rPr lang="en-US" sz="1400" dirty="0">
                <a:solidFill>
                  <a:srgbClr val="00B0F0"/>
                </a:solidFill>
                <a:latin typeface="Arial" panose="020B0604020202020204" pitchFamily="34" charset="0"/>
              </a:rPr>
              <a:t>No--the </a:t>
            </a:r>
            <a:r>
              <a:rPr lang="en-US" sz="1400" dirty="0" err="1">
                <a:solidFill>
                  <a:srgbClr val="00B0F0"/>
                </a:solidFill>
                <a:latin typeface="Arial" panose="020B0604020202020204" pitchFamily="34" charset="0"/>
              </a:rPr>
              <a:t>chorioretinal</a:t>
            </a:r>
            <a:r>
              <a:rPr lang="en-US" sz="1400" dirty="0">
                <a:solidFill>
                  <a:srgbClr val="00B0F0"/>
                </a:solidFill>
                <a:latin typeface="Arial" panose="020B0604020202020204" pitchFamily="34" charset="0"/>
              </a:rPr>
              <a:t> changes generally are not visually significant. Cataract and/or microphthalmos are the more likely culprits.</a:t>
            </a:r>
          </a:p>
        </p:txBody>
      </p:sp>
    </p:spTree>
    <p:extLst>
      <p:ext uri="{BB962C8B-B14F-4D97-AF65-F5344CB8AC3E}">
        <p14:creationId xmlns:p14="http://schemas.microsoft.com/office/powerpoint/2010/main" val="2395778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9" y="1340040"/>
            <a:ext cx="61863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are the ocular manifestations of congenital rubella syndrome (CRS)?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Chorioretinitis!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--Cataracts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--Cloudy cornea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--Eye is small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microphthalmia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Esotropia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--Elevated IOP (glaucoma)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28033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Rubella Syndrome</a:t>
            </a:r>
          </a:p>
        </p:txBody>
      </p:sp>
      <p:sp>
        <p:nvSpPr>
          <p:cNvPr id="2" name="Right Brace 1"/>
          <p:cNvSpPr/>
          <p:nvPr/>
        </p:nvSpPr>
        <p:spPr>
          <a:xfrm>
            <a:off x="3593206" y="1596980"/>
            <a:ext cx="257577" cy="643944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3603937" y="2238779"/>
            <a:ext cx="257577" cy="643944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89419" y="1780452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Three ‘Cs’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9418" y="2422251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Three ‘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Es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C10074-0434-4A19-94F8-126136C05043}"/>
              </a:ext>
            </a:extLst>
          </p:cNvPr>
          <p:cNvSpPr txBox="1"/>
          <p:nvPr/>
        </p:nvSpPr>
        <p:spPr>
          <a:xfrm>
            <a:off x="3160807" y="1340040"/>
            <a:ext cx="5409987" cy="332398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Which ocular manifestation is most common?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The chorioretinitis; it is found in up to half of CRS pts</a:t>
            </a:r>
            <a:endParaRPr lang="en-US" sz="1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endParaRPr lang="en-US" sz="1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B0F0"/>
                </a:solidFill>
                <a:latin typeface="Arial" panose="020B0604020202020204" pitchFamily="34" charset="0"/>
              </a:rPr>
              <a:t>Is it unilateral, or bilateral?</a:t>
            </a:r>
          </a:p>
          <a:p>
            <a:r>
              <a:rPr lang="en-US" sz="1400" dirty="0">
                <a:solidFill>
                  <a:srgbClr val="00B0F0"/>
                </a:solidFill>
                <a:latin typeface="Arial" panose="020B0604020202020204" pitchFamily="34" charset="0"/>
              </a:rPr>
              <a:t>It can present either way</a:t>
            </a:r>
          </a:p>
          <a:p>
            <a:endParaRPr lang="en-US" sz="1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B0F0"/>
                </a:solidFill>
                <a:latin typeface="Arial" panose="020B0604020202020204" pitchFamily="34" charset="0"/>
              </a:rPr>
              <a:t>What term is used to describe the classic appearance of CRS chorioretinitis?</a:t>
            </a:r>
          </a:p>
          <a:p>
            <a:r>
              <a:rPr lang="en-US" sz="1400" dirty="0">
                <a:solidFill>
                  <a:srgbClr val="00B0F0"/>
                </a:solidFill>
                <a:latin typeface="Arial" panose="020B0604020202020204" pitchFamily="34" charset="0"/>
              </a:rPr>
              <a:t>‘Salt-and-pepper retinopathy,’ although the appearance varies widely--from stippling, to RP-like.</a:t>
            </a:r>
          </a:p>
          <a:p>
            <a:endParaRPr lang="en-US" sz="1400" i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B0F0"/>
                </a:solidFill>
                <a:latin typeface="Arial" panose="020B0604020202020204" pitchFamily="34" charset="0"/>
              </a:rPr>
              <a:t>A CRS </a:t>
            </a:r>
            <a:r>
              <a:rPr lang="en-US" sz="1400" i="1" dirty="0" err="1">
                <a:solidFill>
                  <a:srgbClr val="00B0F0"/>
                </a:solidFill>
                <a:latin typeface="Arial" panose="020B0604020202020204" pitchFamily="34" charset="0"/>
              </a:rPr>
              <a:t>pt</a:t>
            </a:r>
            <a:r>
              <a:rPr lang="en-US" sz="1400" i="1" dirty="0">
                <a:solidFill>
                  <a:srgbClr val="00B0F0"/>
                </a:solidFill>
                <a:latin typeface="Arial" panose="020B0604020202020204" pitchFamily="34" charset="0"/>
              </a:rPr>
              <a:t> with all the classic ocular findings has poor vision. Is it attributable to the chorioretinitis?</a:t>
            </a:r>
          </a:p>
          <a:p>
            <a:r>
              <a:rPr lang="en-US" sz="1400" dirty="0">
                <a:solidFill>
                  <a:srgbClr val="00B0F0"/>
                </a:solidFill>
                <a:latin typeface="Arial" panose="020B0604020202020204" pitchFamily="34" charset="0"/>
              </a:rPr>
              <a:t>No--the </a:t>
            </a:r>
            <a:r>
              <a:rPr lang="en-US" sz="1400" dirty="0" err="1">
                <a:solidFill>
                  <a:srgbClr val="00B0F0"/>
                </a:solidFill>
                <a:latin typeface="Arial" panose="020B0604020202020204" pitchFamily="34" charset="0"/>
              </a:rPr>
              <a:t>chorioretinal</a:t>
            </a:r>
            <a:r>
              <a:rPr lang="en-US" sz="1400" dirty="0">
                <a:solidFill>
                  <a:srgbClr val="00B0F0"/>
                </a:solidFill>
                <a:latin typeface="Arial" panose="020B0604020202020204" pitchFamily="34" charset="0"/>
              </a:rPr>
              <a:t> changes generally are not visually significant. Cataract and/or microphthalmos are the more likely culprits.</a:t>
            </a:r>
          </a:p>
        </p:txBody>
      </p:sp>
    </p:spTree>
    <p:extLst>
      <p:ext uri="{BB962C8B-B14F-4D97-AF65-F5344CB8AC3E}">
        <p14:creationId xmlns:p14="http://schemas.microsoft.com/office/powerpoint/2010/main" val="3479384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9" y="1340040"/>
            <a:ext cx="61863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are the ocular manifestations of congenital rubella syndrome (CRS)?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Chorioretinitis!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--Cataracts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--Cloudy cornea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--Eye is small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microphthalmia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Esotropia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--Elevated IOP (glaucoma)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28033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Rubella Syndrome</a:t>
            </a:r>
          </a:p>
        </p:txBody>
      </p:sp>
      <p:sp>
        <p:nvSpPr>
          <p:cNvPr id="2" name="Right Brace 1"/>
          <p:cNvSpPr/>
          <p:nvPr/>
        </p:nvSpPr>
        <p:spPr>
          <a:xfrm>
            <a:off x="3593206" y="1596980"/>
            <a:ext cx="257577" cy="643944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3603937" y="2238779"/>
            <a:ext cx="257577" cy="643944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89419" y="1780452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Three ‘Cs’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9418" y="2422251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Three ‘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Es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C10074-0434-4A19-94F8-126136C05043}"/>
              </a:ext>
            </a:extLst>
          </p:cNvPr>
          <p:cNvSpPr txBox="1"/>
          <p:nvPr/>
        </p:nvSpPr>
        <p:spPr>
          <a:xfrm>
            <a:off x="3160807" y="1340040"/>
            <a:ext cx="5409987" cy="332398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Which ocular manifestation is most common?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The chorioretinitis; it is found in up to half of CRS pts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Is it unilateral, or bilateral?</a:t>
            </a:r>
            <a:endParaRPr lang="en-US" sz="1400" i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00B0F0"/>
                </a:solidFill>
                <a:latin typeface="Arial" panose="020B0604020202020204" pitchFamily="34" charset="0"/>
              </a:rPr>
              <a:t>It can present either way</a:t>
            </a:r>
          </a:p>
          <a:p>
            <a:endParaRPr lang="en-US" sz="1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B0F0"/>
                </a:solidFill>
                <a:latin typeface="Arial" panose="020B0604020202020204" pitchFamily="34" charset="0"/>
              </a:rPr>
              <a:t>What term is used to describe the classic appearance of CRS chorioretinitis?</a:t>
            </a:r>
          </a:p>
          <a:p>
            <a:r>
              <a:rPr lang="en-US" sz="1400" dirty="0">
                <a:solidFill>
                  <a:srgbClr val="00B0F0"/>
                </a:solidFill>
                <a:latin typeface="Arial" panose="020B0604020202020204" pitchFamily="34" charset="0"/>
              </a:rPr>
              <a:t>‘Salt-and-pepper retinopathy,’ although the appearance varies widely--from stippling, to RP-like.</a:t>
            </a:r>
          </a:p>
          <a:p>
            <a:endParaRPr lang="en-US" sz="1400" i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B0F0"/>
                </a:solidFill>
                <a:latin typeface="Arial" panose="020B0604020202020204" pitchFamily="34" charset="0"/>
              </a:rPr>
              <a:t>A CRS </a:t>
            </a:r>
            <a:r>
              <a:rPr lang="en-US" sz="1400" i="1" dirty="0" err="1">
                <a:solidFill>
                  <a:srgbClr val="00B0F0"/>
                </a:solidFill>
                <a:latin typeface="Arial" panose="020B0604020202020204" pitchFamily="34" charset="0"/>
              </a:rPr>
              <a:t>pt</a:t>
            </a:r>
            <a:r>
              <a:rPr lang="en-US" sz="1400" i="1" dirty="0">
                <a:solidFill>
                  <a:srgbClr val="00B0F0"/>
                </a:solidFill>
                <a:latin typeface="Arial" panose="020B0604020202020204" pitchFamily="34" charset="0"/>
              </a:rPr>
              <a:t> with all the classic ocular findings has poor vision. Is it attributable to the chorioretinitis?</a:t>
            </a:r>
          </a:p>
          <a:p>
            <a:r>
              <a:rPr lang="en-US" sz="1400" dirty="0">
                <a:solidFill>
                  <a:srgbClr val="00B0F0"/>
                </a:solidFill>
                <a:latin typeface="Arial" panose="020B0604020202020204" pitchFamily="34" charset="0"/>
              </a:rPr>
              <a:t>No--the </a:t>
            </a:r>
            <a:r>
              <a:rPr lang="en-US" sz="1400" dirty="0" err="1">
                <a:solidFill>
                  <a:srgbClr val="00B0F0"/>
                </a:solidFill>
                <a:latin typeface="Arial" panose="020B0604020202020204" pitchFamily="34" charset="0"/>
              </a:rPr>
              <a:t>chorioretinal</a:t>
            </a:r>
            <a:r>
              <a:rPr lang="en-US" sz="1400" dirty="0">
                <a:solidFill>
                  <a:srgbClr val="00B0F0"/>
                </a:solidFill>
                <a:latin typeface="Arial" panose="020B0604020202020204" pitchFamily="34" charset="0"/>
              </a:rPr>
              <a:t> changes generally are not visually significant. Cataract and/or microphthalmos are the more likely culprits.</a:t>
            </a:r>
          </a:p>
        </p:txBody>
      </p:sp>
    </p:spTree>
    <p:extLst>
      <p:ext uri="{BB962C8B-B14F-4D97-AF65-F5344CB8AC3E}">
        <p14:creationId xmlns:p14="http://schemas.microsoft.com/office/powerpoint/2010/main" val="911105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9" y="1340040"/>
            <a:ext cx="61863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are the ocular manifestations of congenital rubella syndrome (CRS)?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Chorioretinitis!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--Cataracts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--Cloudy cornea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--Eye is small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microphthalmia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Esotropia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--Elevated IOP (glaucoma)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28033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Rubella Syndrome</a:t>
            </a:r>
          </a:p>
        </p:txBody>
      </p:sp>
      <p:sp>
        <p:nvSpPr>
          <p:cNvPr id="2" name="Right Brace 1"/>
          <p:cNvSpPr/>
          <p:nvPr/>
        </p:nvSpPr>
        <p:spPr>
          <a:xfrm>
            <a:off x="3593206" y="1596980"/>
            <a:ext cx="257577" cy="643944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3603937" y="2238779"/>
            <a:ext cx="257577" cy="643944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89419" y="1780452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Three ‘Cs’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9418" y="2422251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Three ‘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Es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C10074-0434-4A19-94F8-126136C05043}"/>
              </a:ext>
            </a:extLst>
          </p:cNvPr>
          <p:cNvSpPr txBox="1"/>
          <p:nvPr/>
        </p:nvSpPr>
        <p:spPr>
          <a:xfrm>
            <a:off x="3160807" y="1340040"/>
            <a:ext cx="5409987" cy="332398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Which ocular manifestation is most common?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The chorioretinitis; it is found in up to half of CRS pts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Is it unilateral, or bilateral?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It can present either way</a:t>
            </a:r>
            <a:endParaRPr lang="en-US" sz="1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endParaRPr lang="en-US" sz="1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B0F0"/>
                </a:solidFill>
                <a:latin typeface="Arial" panose="020B0604020202020204" pitchFamily="34" charset="0"/>
              </a:rPr>
              <a:t>What term is used to describe the classic appearance of CRS chorioretinitis?</a:t>
            </a:r>
          </a:p>
          <a:p>
            <a:r>
              <a:rPr lang="en-US" sz="1400" dirty="0">
                <a:solidFill>
                  <a:srgbClr val="00B0F0"/>
                </a:solidFill>
                <a:latin typeface="Arial" panose="020B0604020202020204" pitchFamily="34" charset="0"/>
              </a:rPr>
              <a:t>‘Salt-and-pepper retinopathy,’ although the appearance varies widely--from stippling, to RP-like.</a:t>
            </a:r>
          </a:p>
          <a:p>
            <a:endParaRPr lang="en-US" sz="1400" i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B0F0"/>
                </a:solidFill>
                <a:latin typeface="Arial" panose="020B0604020202020204" pitchFamily="34" charset="0"/>
              </a:rPr>
              <a:t>A CRS </a:t>
            </a:r>
            <a:r>
              <a:rPr lang="en-US" sz="1400" i="1" dirty="0" err="1">
                <a:solidFill>
                  <a:srgbClr val="00B0F0"/>
                </a:solidFill>
                <a:latin typeface="Arial" panose="020B0604020202020204" pitchFamily="34" charset="0"/>
              </a:rPr>
              <a:t>pt</a:t>
            </a:r>
            <a:r>
              <a:rPr lang="en-US" sz="1400" i="1" dirty="0">
                <a:solidFill>
                  <a:srgbClr val="00B0F0"/>
                </a:solidFill>
                <a:latin typeface="Arial" panose="020B0604020202020204" pitchFamily="34" charset="0"/>
              </a:rPr>
              <a:t> with all the classic ocular findings has poor vision. Is it attributable to the chorioretinitis?</a:t>
            </a:r>
          </a:p>
          <a:p>
            <a:r>
              <a:rPr lang="en-US" sz="1400" dirty="0">
                <a:solidFill>
                  <a:srgbClr val="00B0F0"/>
                </a:solidFill>
                <a:latin typeface="Arial" panose="020B0604020202020204" pitchFamily="34" charset="0"/>
              </a:rPr>
              <a:t>No--the </a:t>
            </a:r>
            <a:r>
              <a:rPr lang="en-US" sz="1400" dirty="0" err="1">
                <a:solidFill>
                  <a:srgbClr val="00B0F0"/>
                </a:solidFill>
                <a:latin typeface="Arial" panose="020B0604020202020204" pitchFamily="34" charset="0"/>
              </a:rPr>
              <a:t>chorioretinal</a:t>
            </a:r>
            <a:r>
              <a:rPr lang="en-US" sz="1400" dirty="0">
                <a:solidFill>
                  <a:srgbClr val="00B0F0"/>
                </a:solidFill>
                <a:latin typeface="Arial" panose="020B0604020202020204" pitchFamily="34" charset="0"/>
              </a:rPr>
              <a:t> changes generally are not visually significant. Cataract and/or microphthalmos are the more likely culprits.</a:t>
            </a:r>
          </a:p>
        </p:txBody>
      </p:sp>
    </p:spTree>
    <p:extLst>
      <p:ext uri="{BB962C8B-B14F-4D97-AF65-F5344CB8AC3E}">
        <p14:creationId xmlns:p14="http://schemas.microsoft.com/office/powerpoint/2010/main" val="389269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9" y="1340040"/>
            <a:ext cx="61863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are the ocular manifestations of congenital rubella syndrome (CRS)?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Chorioretinitis!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--Cataracts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--Cloudy cornea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--Eye is small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microphthalmia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Esotropia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--Elevated IOP (glaucoma)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28033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Rubella Syndrome</a:t>
            </a:r>
          </a:p>
        </p:txBody>
      </p:sp>
      <p:sp>
        <p:nvSpPr>
          <p:cNvPr id="2" name="Right Brace 1"/>
          <p:cNvSpPr/>
          <p:nvPr/>
        </p:nvSpPr>
        <p:spPr>
          <a:xfrm>
            <a:off x="3593206" y="1596980"/>
            <a:ext cx="257577" cy="643944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3603937" y="2238779"/>
            <a:ext cx="257577" cy="643944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89419" y="1780452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Three ‘Cs’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9418" y="2422251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Three ‘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Es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C10074-0434-4A19-94F8-126136C05043}"/>
              </a:ext>
            </a:extLst>
          </p:cNvPr>
          <p:cNvSpPr txBox="1"/>
          <p:nvPr/>
        </p:nvSpPr>
        <p:spPr>
          <a:xfrm>
            <a:off x="3160807" y="1340040"/>
            <a:ext cx="5409987" cy="332398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Which ocular manifestation is most common?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The chorioretinitis; it is found in up to half of CRS pts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Is it unilateral, or bilateral?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It can present either way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What term is used to describe the classic appearance of CRS chorioretinitis?</a:t>
            </a:r>
            <a:endParaRPr lang="en-US" sz="1400" i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00B0F0"/>
                </a:solidFill>
                <a:latin typeface="Arial" panose="020B0604020202020204" pitchFamily="34" charset="0"/>
              </a:rPr>
              <a:t>‘Salt-and-pepper retinopathy,’ although the appearance varies widely--from stippling, to RP-like.</a:t>
            </a:r>
          </a:p>
          <a:p>
            <a:endParaRPr lang="en-US" sz="1400" i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B0F0"/>
                </a:solidFill>
                <a:latin typeface="Arial" panose="020B0604020202020204" pitchFamily="34" charset="0"/>
              </a:rPr>
              <a:t>A CRS </a:t>
            </a:r>
            <a:r>
              <a:rPr lang="en-US" sz="1400" i="1" dirty="0" err="1">
                <a:solidFill>
                  <a:srgbClr val="00B0F0"/>
                </a:solidFill>
                <a:latin typeface="Arial" panose="020B0604020202020204" pitchFamily="34" charset="0"/>
              </a:rPr>
              <a:t>pt</a:t>
            </a:r>
            <a:r>
              <a:rPr lang="en-US" sz="1400" i="1" dirty="0">
                <a:solidFill>
                  <a:srgbClr val="00B0F0"/>
                </a:solidFill>
                <a:latin typeface="Arial" panose="020B0604020202020204" pitchFamily="34" charset="0"/>
              </a:rPr>
              <a:t> with all the classic ocular findings has poor vision. Is it attributable to the chorioretinitis?</a:t>
            </a:r>
          </a:p>
          <a:p>
            <a:r>
              <a:rPr lang="en-US" sz="1400" dirty="0">
                <a:solidFill>
                  <a:srgbClr val="00B0F0"/>
                </a:solidFill>
                <a:latin typeface="Arial" panose="020B0604020202020204" pitchFamily="34" charset="0"/>
              </a:rPr>
              <a:t>No--the </a:t>
            </a:r>
            <a:r>
              <a:rPr lang="en-US" sz="1400" dirty="0" err="1">
                <a:solidFill>
                  <a:srgbClr val="00B0F0"/>
                </a:solidFill>
                <a:latin typeface="Arial" panose="020B0604020202020204" pitchFamily="34" charset="0"/>
              </a:rPr>
              <a:t>chorioretinal</a:t>
            </a:r>
            <a:r>
              <a:rPr lang="en-US" sz="1400" dirty="0">
                <a:solidFill>
                  <a:srgbClr val="00B0F0"/>
                </a:solidFill>
                <a:latin typeface="Arial" panose="020B0604020202020204" pitchFamily="34" charset="0"/>
              </a:rPr>
              <a:t> changes generally are not visually significant. Cataract and/or microphthalmos are the more likely culprits.</a:t>
            </a:r>
          </a:p>
        </p:txBody>
      </p:sp>
    </p:spTree>
    <p:extLst>
      <p:ext uri="{BB962C8B-B14F-4D97-AF65-F5344CB8AC3E}">
        <p14:creationId xmlns:p14="http://schemas.microsoft.com/office/powerpoint/2010/main" val="4055518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9" y="1340040"/>
            <a:ext cx="61863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are the ocular manifestations of congenital rubella syndrome (CRS)?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Chorioretinitis!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--Cataracts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--Cloudy cornea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--Eye is small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microphthalmia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Esotropia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--Elevated IOP (glaucoma)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28033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Rubella Syndrome</a:t>
            </a:r>
          </a:p>
        </p:txBody>
      </p:sp>
      <p:sp>
        <p:nvSpPr>
          <p:cNvPr id="2" name="Right Brace 1"/>
          <p:cNvSpPr/>
          <p:nvPr/>
        </p:nvSpPr>
        <p:spPr>
          <a:xfrm>
            <a:off x="3593206" y="1596980"/>
            <a:ext cx="257577" cy="643944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3603937" y="2238779"/>
            <a:ext cx="257577" cy="643944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89419" y="1780452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Three ‘Cs’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9418" y="2422251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Three ‘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Es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C10074-0434-4A19-94F8-126136C05043}"/>
              </a:ext>
            </a:extLst>
          </p:cNvPr>
          <p:cNvSpPr txBox="1"/>
          <p:nvPr/>
        </p:nvSpPr>
        <p:spPr>
          <a:xfrm>
            <a:off x="3160807" y="1340040"/>
            <a:ext cx="5409987" cy="332398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Which ocular manifestation is most common?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The chorioretinitis; it is found in up to half of CRS pts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Is it unilateral, or bilateral?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It can present either way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What term is used to describe the classic appearance of CRS chorioretinitis?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‘Salt-and-pepper retinopathy,’ although the appearance varies widely—from stippling, to RP-like.</a:t>
            </a:r>
            <a:endParaRPr lang="en-US" sz="1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endParaRPr lang="en-US" sz="1400" i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B0F0"/>
                </a:solidFill>
                <a:latin typeface="Arial" panose="020B0604020202020204" pitchFamily="34" charset="0"/>
              </a:rPr>
              <a:t>A CRS </a:t>
            </a:r>
            <a:r>
              <a:rPr lang="en-US" sz="1400" i="1" dirty="0" err="1">
                <a:solidFill>
                  <a:srgbClr val="00B0F0"/>
                </a:solidFill>
                <a:latin typeface="Arial" panose="020B0604020202020204" pitchFamily="34" charset="0"/>
              </a:rPr>
              <a:t>pt</a:t>
            </a:r>
            <a:r>
              <a:rPr lang="en-US" sz="1400" i="1" dirty="0">
                <a:solidFill>
                  <a:srgbClr val="00B0F0"/>
                </a:solidFill>
                <a:latin typeface="Arial" panose="020B0604020202020204" pitchFamily="34" charset="0"/>
              </a:rPr>
              <a:t> with all the classic ocular findings has poor vision. Is it attributable to the chorioretinitis?</a:t>
            </a:r>
          </a:p>
          <a:p>
            <a:r>
              <a:rPr lang="en-US" sz="1400" dirty="0">
                <a:solidFill>
                  <a:srgbClr val="00B0F0"/>
                </a:solidFill>
                <a:latin typeface="Arial" panose="020B0604020202020204" pitchFamily="34" charset="0"/>
              </a:rPr>
              <a:t>No--the </a:t>
            </a:r>
            <a:r>
              <a:rPr lang="en-US" sz="1400" dirty="0" err="1">
                <a:solidFill>
                  <a:srgbClr val="00B0F0"/>
                </a:solidFill>
                <a:latin typeface="Arial" panose="020B0604020202020204" pitchFamily="34" charset="0"/>
              </a:rPr>
              <a:t>chorioretinal</a:t>
            </a:r>
            <a:r>
              <a:rPr lang="en-US" sz="1400" dirty="0">
                <a:solidFill>
                  <a:srgbClr val="00B0F0"/>
                </a:solidFill>
                <a:latin typeface="Arial" panose="020B0604020202020204" pitchFamily="34" charset="0"/>
              </a:rPr>
              <a:t> changes generally are not visually significant. Cataract and/or microphthalmos are the more likely culprits.</a:t>
            </a:r>
          </a:p>
        </p:txBody>
      </p:sp>
    </p:spTree>
    <p:extLst>
      <p:ext uri="{BB962C8B-B14F-4D97-AF65-F5344CB8AC3E}">
        <p14:creationId xmlns:p14="http://schemas.microsoft.com/office/powerpoint/2010/main" val="3130163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2947193" y="6156517"/>
            <a:ext cx="3249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Congenital rubella retinopathy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CF8FD0-393C-45C7-89D9-F87181346A98}"/>
              </a:ext>
            </a:extLst>
          </p:cNvPr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A7C285-AC27-4A32-8329-17BA2F6DD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88" y="3429000"/>
            <a:ext cx="3107624" cy="2476574"/>
          </a:xfrm>
          <a:prstGeom prst="rect">
            <a:avLst/>
          </a:prstGeom>
        </p:spPr>
      </p:pic>
      <p:pic>
        <p:nvPicPr>
          <p:cNvPr id="4915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56" y="964131"/>
            <a:ext cx="3283092" cy="247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22C2D4-49F4-401E-88CA-0CB617D04B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70" y="472818"/>
            <a:ext cx="2637061" cy="2623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F70516-6D5E-4780-89A9-959BB0884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74" y="3560324"/>
            <a:ext cx="2918256" cy="247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95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9" y="1340040"/>
            <a:ext cx="61863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are the ocular manifestations of congenital rubella syndrome (CRS)?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Chorioretinitis!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--Cataracts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--Cloudy cornea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--Eye is small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microphthalmia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Esotropia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--Elevated IOP (glaucoma)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28033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Rubella Syndrome</a:t>
            </a:r>
          </a:p>
        </p:txBody>
      </p:sp>
      <p:sp>
        <p:nvSpPr>
          <p:cNvPr id="2" name="Right Brace 1"/>
          <p:cNvSpPr/>
          <p:nvPr/>
        </p:nvSpPr>
        <p:spPr>
          <a:xfrm>
            <a:off x="3593206" y="1596980"/>
            <a:ext cx="257577" cy="643944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3603937" y="2238779"/>
            <a:ext cx="257577" cy="643944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89419" y="1780452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Three ‘Cs’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9418" y="2422251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Three ‘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Es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C10074-0434-4A19-94F8-126136C05043}"/>
              </a:ext>
            </a:extLst>
          </p:cNvPr>
          <p:cNvSpPr txBox="1"/>
          <p:nvPr/>
        </p:nvSpPr>
        <p:spPr>
          <a:xfrm>
            <a:off x="3160807" y="1340040"/>
            <a:ext cx="5409987" cy="332398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Which ocular manifestation is most common?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The chorioretinitis; it is found in up to half of CRS pts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Is it unilateral, or bilateral?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It can present either way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What term is used to describe the classic appearance of CRS chorioretinitis?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‘Salt-and-pepper retinopathy,’ although the appearance varies widely—from stippling, to RP-like.</a:t>
            </a:r>
          </a:p>
          <a:p>
            <a:endParaRPr lang="en-US" sz="1400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A CRS </a:t>
            </a:r>
            <a:r>
              <a:rPr lang="en-US" sz="1400" i="1" dirty="0" err="1">
                <a:solidFill>
                  <a:schemeClr val="bg1"/>
                </a:solidFill>
                <a:latin typeface="Arial" panose="020B0604020202020204" pitchFamily="34" charset="0"/>
              </a:rPr>
              <a:t>pt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 with all the classic ocular findings has poor vision. Is it attributable to the chorioretinitis?</a:t>
            </a:r>
            <a:endParaRPr lang="en-US" sz="1400" i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00B0F0"/>
                </a:solidFill>
                <a:latin typeface="Arial" panose="020B0604020202020204" pitchFamily="34" charset="0"/>
              </a:rPr>
              <a:t>No--the </a:t>
            </a:r>
            <a:r>
              <a:rPr lang="en-US" sz="1400" dirty="0" err="1">
                <a:solidFill>
                  <a:srgbClr val="00B0F0"/>
                </a:solidFill>
                <a:latin typeface="Arial" panose="020B0604020202020204" pitchFamily="34" charset="0"/>
              </a:rPr>
              <a:t>chorioretinal</a:t>
            </a:r>
            <a:r>
              <a:rPr lang="en-US" sz="1400" dirty="0">
                <a:solidFill>
                  <a:srgbClr val="00B0F0"/>
                </a:solidFill>
                <a:latin typeface="Arial" panose="020B0604020202020204" pitchFamily="34" charset="0"/>
              </a:rPr>
              <a:t> changes generally are not visually significant. Cataract and/or microphthalmos are the more likely culprits.</a:t>
            </a:r>
          </a:p>
        </p:txBody>
      </p:sp>
    </p:spTree>
    <p:extLst>
      <p:ext uri="{BB962C8B-B14F-4D97-AF65-F5344CB8AC3E}">
        <p14:creationId xmlns:p14="http://schemas.microsoft.com/office/powerpoint/2010/main" val="53304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58812" y="2040495"/>
            <a:ext cx="174278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Acquired</a:t>
            </a:r>
          </a:p>
        </p:txBody>
      </p:sp>
      <p:cxnSp>
        <p:nvCxnSpPr>
          <p:cNvPr id="21" name="Straight Arrow Connector 20"/>
          <p:cNvCxnSpPr>
            <a:endCxn id="68" idx="0"/>
          </p:cNvCxnSpPr>
          <p:nvPr/>
        </p:nvCxnSpPr>
        <p:spPr>
          <a:xfrm>
            <a:off x="1636693" y="797948"/>
            <a:ext cx="533935" cy="26782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149354" y="3476230"/>
            <a:ext cx="204254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Congenital</a:t>
            </a: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636693" y="787758"/>
            <a:ext cx="4122119" cy="1375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40146" y="5744654"/>
            <a:ext cx="2411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408005" y="3999450"/>
            <a:ext cx="3973840" cy="20021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2"/>
          </p:cNvCxnSpPr>
          <p:nvPr/>
        </p:nvCxnSpPr>
        <p:spPr>
          <a:xfrm>
            <a:off x="6630205" y="2563715"/>
            <a:ext cx="566664" cy="3270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50514" y="2730073"/>
            <a:ext cx="411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When talking about the manifestations of rubella, this distinction must be considered first:</a:t>
            </a:r>
          </a:p>
        </p:txBody>
      </p:sp>
    </p:spTree>
    <p:extLst>
      <p:ext uri="{BB962C8B-B14F-4D97-AF65-F5344CB8AC3E}">
        <p14:creationId xmlns:p14="http://schemas.microsoft.com/office/powerpoint/2010/main" val="1890147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9" y="1340040"/>
            <a:ext cx="61863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are the ocular manifestations of congenital rubella syndrome (CRS)?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Chorioretinitis!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--Cataracts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--Cloudy cornea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--Eye is small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microphthalmia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Esotropia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--Elevated IOP (glaucoma)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28033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Rubella Syndrome</a:t>
            </a:r>
          </a:p>
        </p:txBody>
      </p:sp>
      <p:sp>
        <p:nvSpPr>
          <p:cNvPr id="2" name="Right Brace 1"/>
          <p:cNvSpPr/>
          <p:nvPr/>
        </p:nvSpPr>
        <p:spPr>
          <a:xfrm>
            <a:off x="3593206" y="1596980"/>
            <a:ext cx="257577" cy="643944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3603937" y="2238779"/>
            <a:ext cx="257577" cy="643944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89419" y="1780452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Three ‘Cs’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9418" y="2422251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Three ‘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Es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C10074-0434-4A19-94F8-126136C05043}"/>
              </a:ext>
            </a:extLst>
          </p:cNvPr>
          <p:cNvSpPr txBox="1"/>
          <p:nvPr/>
        </p:nvSpPr>
        <p:spPr>
          <a:xfrm>
            <a:off x="3160807" y="1340040"/>
            <a:ext cx="5409987" cy="332398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Which ocular manifestation is most common?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The chorioretinitis; it is found in up to half of CRS pts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Is it unilateral, or bilateral?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It can present either way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What term is used to describe the classic appearance of CRS chorioretinitis?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‘Salt-and-pepper retinopathy,’ although the appearance varies widely—from stippling, to RP-like.</a:t>
            </a:r>
          </a:p>
          <a:p>
            <a:endParaRPr lang="en-US" sz="1400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A CRS </a:t>
            </a:r>
            <a:r>
              <a:rPr lang="en-US" sz="1400" i="1" dirty="0" err="1">
                <a:solidFill>
                  <a:schemeClr val="bg1"/>
                </a:solidFill>
                <a:latin typeface="Arial" panose="020B0604020202020204" pitchFamily="34" charset="0"/>
              </a:rPr>
              <a:t>pt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 with all the classic ocular findings has poor vision. Is it attributable to the chorioretinitis?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No--the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chorioretinal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changes generally are not visually significant. Cataract and/or microphthalmos are the more likely culprits.</a:t>
            </a:r>
          </a:p>
        </p:txBody>
      </p:sp>
    </p:spTree>
    <p:extLst>
      <p:ext uri="{BB962C8B-B14F-4D97-AF65-F5344CB8AC3E}">
        <p14:creationId xmlns:p14="http://schemas.microsoft.com/office/powerpoint/2010/main" val="2860009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9" y="1340040"/>
            <a:ext cx="84591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are the ocular manifestations of congenital rubella syndrome (CRS)?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Chorioretinitis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--Cataracts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--Cloudy cornea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--Eye is small (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microphthalmia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Esotropia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--Elevated IOP (glaucoma)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are the common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nonocular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manifestations of CRS?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28033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Rubella Syndrome</a:t>
            </a:r>
          </a:p>
        </p:txBody>
      </p:sp>
      <p:sp>
        <p:nvSpPr>
          <p:cNvPr id="2" name="Right Brace 1"/>
          <p:cNvSpPr/>
          <p:nvPr/>
        </p:nvSpPr>
        <p:spPr>
          <a:xfrm>
            <a:off x="3593206" y="1596980"/>
            <a:ext cx="257577" cy="64394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3603937" y="2238779"/>
            <a:ext cx="257577" cy="64394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89419" y="1780452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Three ‘Cs’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9418" y="2422251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Three ‘</a:t>
            </a:r>
            <a:r>
              <a:rPr lang="en-US" sz="1200" dirty="0" err="1"/>
              <a:t>Es</a:t>
            </a:r>
            <a:r>
              <a:rPr lang="en-US" sz="12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598043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9" y="1340040"/>
            <a:ext cx="84591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are the ocular manifestations of congenital rubella syndrome (CRS)?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Chorioretinitis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--Cataracts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--Cloudy cornea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--Eye is small (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microphthalmia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Esotropia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--Elevated IOP (glaucoma)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are the common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nonocular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manifestations of CRS?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--Cardiac malformations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--Deafness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--Mental retardation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28033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Rubella Syndrome</a:t>
            </a:r>
          </a:p>
        </p:txBody>
      </p:sp>
      <p:sp>
        <p:nvSpPr>
          <p:cNvPr id="2" name="Right Brace 1"/>
          <p:cNvSpPr/>
          <p:nvPr/>
        </p:nvSpPr>
        <p:spPr>
          <a:xfrm>
            <a:off x="3593206" y="1596980"/>
            <a:ext cx="257577" cy="64394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3603937" y="2238779"/>
            <a:ext cx="257577" cy="64394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89419" y="1780452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Three ‘Cs’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9418" y="2422251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Three ‘</a:t>
            </a:r>
            <a:r>
              <a:rPr lang="en-US" sz="1200" dirty="0" err="1"/>
              <a:t>Es</a:t>
            </a:r>
            <a:r>
              <a:rPr lang="en-US" sz="12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56455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9" y="1340040"/>
            <a:ext cx="84591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are the ocular manifestations of congenital rubella syndrome (CRS)?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Chorioretinitis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--Cataracts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--Cloudy cornea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--Eye is small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microphthalmia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Esotropia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--Elevated IOP (glaucoma)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are the common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nonocular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manifestations of CRS?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--Cardiac malformations?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--Deafness?</a:t>
            </a: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--Mental retardation?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28033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Rubella Syndrome</a:t>
            </a:r>
          </a:p>
        </p:txBody>
      </p:sp>
      <p:sp>
        <p:nvSpPr>
          <p:cNvPr id="2" name="Right Brace 1"/>
          <p:cNvSpPr/>
          <p:nvPr/>
        </p:nvSpPr>
        <p:spPr>
          <a:xfrm>
            <a:off x="3593206" y="1596980"/>
            <a:ext cx="257577" cy="643944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3603937" y="2238779"/>
            <a:ext cx="257577" cy="643944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89419" y="1780452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Three ‘Cs’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9418" y="2422251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Three ‘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Es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A0AE69-B5A4-4423-BA4E-551110D2E696}"/>
              </a:ext>
            </a:extLst>
          </p:cNvPr>
          <p:cNvSpPr txBox="1"/>
          <p:nvPr/>
        </p:nvSpPr>
        <p:spPr>
          <a:xfrm>
            <a:off x="2892192" y="3415266"/>
            <a:ext cx="4084773" cy="523220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Which </a:t>
            </a:r>
            <a:r>
              <a:rPr lang="en-US" sz="1400" i="1" dirty="0" err="1">
                <a:solidFill>
                  <a:srgbClr val="0000FF"/>
                </a:solidFill>
              </a:rPr>
              <a:t>nonocular</a:t>
            </a:r>
            <a:r>
              <a:rPr lang="en-US" sz="1400" i="1" dirty="0">
                <a:solidFill>
                  <a:srgbClr val="0000FF"/>
                </a:solidFill>
              </a:rPr>
              <a:t> manifestation is most common?</a:t>
            </a:r>
          </a:p>
          <a:p>
            <a:r>
              <a:rPr lang="en-US" sz="1400" b="1" dirty="0">
                <a:solidFill>
                  <a:srgbClr val="99FF99"/>
                </a:solidFill>
              </a:rPr>
              <a:t>Deafness</a:t>
            </a:r>
          </a:p>
        </p:txBody>
      </p:sp>
    </p:spTree>
    <p:extLst>
      <p:ext uri="{BB962C8B-B14F-4D97-AF65-F5344CB8AC3E}">
        <p14:creationId xmlns:p14="http://schemas.microsoft.com/office/powerpoint/2010/main" val="1593530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9" y="1340040"/>
            <a:ext cx="84591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are the ocular manifestations of congenital rubella syndrome (CRS)?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Chorioretinitis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--Cataracts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--Cloudy cornea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--Eye is small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microphthalmia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Esotropia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--Elevated IOP (glaucoma)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are the common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nonocular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manifestations of CRS?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--Cardiac malformations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Deafness!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--Mental retardation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28033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Rubella Syndrome</a:t>
            </a:r>
          </a:p>
        </p:txBody>
      </p:sp>
      <p:sp>
        <p:nvSpPr>
          <p:cNvPr id="2" name="Right Brace 1"/>
          <p:cNvSpPr/>
          <p:nvPr/>
        </p:nvSpPr>
        <p:spPr>
          <a:xfrm>
            <a:off x="3593206" y="1596980"/>
            <a:ext cx="257577" cy="643944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3603937" y="2238779"/>
            <a:ext cx="257577" cy="643944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89419" y="1780452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Three ‘Cs’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9418" y="2422251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Three ‘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Es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A0AE69-B5A4-4423-BA4E-551110D2E696}"/>
              </a:ext>
            </a:extLst>
          </p:cNvPr>
          <p:cNvSpPr txBox="1"/>
          <p:nvPr/>
        </p:nvSpPr>
        <p:spPr>
          <a:xfrm>
            <a:off x="2892192" y="3415266"/>
            <a:ext cx="4084773" cy="523220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Which </a:t>
            </a:r>
            <a:r>
              <a:rPr lang="en-US" sz="1400" i="1" dirty="0" err="1">
                <a:solidFill>
                  <a:srgbClr val="0000FF"/>
                </a:solidFill>
              </a:rPr>
              <a:t>nonocular</a:t>
            </a:r>
            <a:r>
              <a:rPr lang="en-US" sz="1400" i="1" dirty="0">
                <a:solidFill>
                  <a:srgbClr val="0000FF"/>
                </a:solidFill>
              </a:rPr>
              <a:t> manifestation is most common?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Deafness</a:t>
            </a:r>
          </a:p>
        </p:txBody>
      </p:sp>
    </p:spTree>
    <p:extLst>
      <p:ext uri="{BB962C8B-B14F-4D97-AF65-F5344CB8AC3E}">
        <p14:creationId xmlns:p14="http://schemas.microsoft.com/office/powerpoint/2010/main" val="1831408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9" y="1340040"/>
            <a:ext cx="84591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are the ocular manifestations of congenital rubella syndrome (CRS)?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Chorioretinitis</a:t>
            </a:r>
            <a:endParaRPr lang="en-US" sz="1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--Cataracts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--Cloudy cornea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--Eye is small (</a:t>
            </a:r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microphthalmia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Esotropia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--Elevated IOP (glaucoma)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are the common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nonocular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manifestations of CRS?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--Cardiac malformations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--Deafness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--Mental retardation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28033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Rubella Syndrome</a:t>
            </a:r>
          </a:p>
        </p:txBody>
      </p:sp>
      <p:sp>
        <p:nvSpPr>
          <p:cNvPr id="2" name="Right Brace 1"/>
          <p:cNvSpPr/>
          <p:nvPr/>
        </p:nvSpPr>
        <p:spPr>
          <a:xfrm>
            <a:off x="3593206" y="1596980"/>
            <a:ext cx="257577" cy="643944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3603937" y="2238779"/>
            <a:ext cx="257577" cy="643944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89419" y="1780452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Three ‘Cs’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9418" y="2422251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Three ‘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Es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156003BA-E8B2-48E6-AC8D-2DBA07A1416E}"/>
              </a:ext>
            </a:extLst>
          </p:cNvPr>
          <p:cNvSpPr/>
          <p:nvPr/>
        </p:nvSpPr>
        <p:spPr>
          <a:xfrm>
            <a:off x="3154015" y="1596980"/>
            <a:ext cx="132522" cy="2420716"/>
          </a:xfrm>
          <a:prstGeom prst="rightBrac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C4CA5-A51C-4739-B13B-0113854D0FEE}"/>
              </a:ext>
            </a:extLst>
          </p:cNvPr>
          <p:cNvSpPr txBox="1"/>
          <p:nvPr/>
        </p:nvSpPr>
        <p:spPr>
          <a:xfrm>
            <a:off x="3429272" y="1382312"/>
            <a:ext cx="5340173" cy="30008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the well-known acronym for the </a:t>
            </a:r>
            <a:r>
              <a:rPr lang="en-US" sz="1400" i="1" dirty="0" err="1">
                <a:solidFill>
                  <a:srgbClr val="0000FF"/>
                </a:solidFill>
              </a:rPr>
              <a:t>DDx</a:t>
            </a:r>
            <a:r>
              <a:rPr lang="en-US" sz="1400" i="1" dirty="0">
                <a:solidFill>
                  <a:srgbClr val="0000FF"/>
                </a:solidFill>
              </a:rPr>
              <a:t> of a set of intrauterine infectious agents (including rubella) that present with a similar constellation of congenital anomalies?</a:t>
            </a:r>
            <a:endParaRPr lang="en-US" sz="14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TORCHES</a:t>
            </a:r>
          </a:p>
          <a:p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does 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TORCHES</a:t>
            </a:r>
            <a:r>
              <a:rPr lang="en-US" sz="1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stand for (besides the 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</a:t>
            </a:r>
            <a:r>
              <a:rPr lang="en-US" sz="1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for rubella, duh)?</a:t>
            </a:r>
          </a:p>
          <a:p>
            <a:r>
              <a:rPr lang="en-US" sz="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ubella</a:t>
            </a:r>
          </a:p>
          <a:p>
            <a:r>
              <a:rPr lang="en-US" sz="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83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9" y="1340040"/>
            <a:ext cx="84591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are the ocular manifestations of congenital rubella syndrome (CRS)?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Chorioretinitis</a:t>
            </a:r>
            <a:endParaRPr lang="en-US" sz="1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--Cataracts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--Cloudy cornea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--Eye is small (</a:t>
            </a:r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microphthalmia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Esotropia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--Elevated IOP (glaucoma)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are the common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nonocular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manifestations of CRS?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--Cardiac malformations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--Deafness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--Mental retardation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28033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Rubella Syndrome</a:t>
            </a:r>
          </a:p>
        </p:txBody>
      </p:sp>
      <p:sp>
        <p:nvSpPr>
          <p:cNvPr id="2" name="Right Brace 1"/>
          <p:cNvSpPr/>
          <p:nvPr/>
        </p:nvSpPr>
        <p:spPr>
          <a:xfrm>
            <a:off x="3593206" y="1596980"/>
            <a:ext cx="257577" cy="643944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3603937" y="2238779"/>
            <a:ext cx="257577" cy="643944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89419" y="1780452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Three ‘Cs’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9418" y="2422251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Three ‘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Es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156003BA-E8B2-48E6-AC8D-2DBA07A1416E}"/>
              </a:ext>
            </a:extLst>
          </p:cNvPr>
          <p:cNvSpPr/>
          <p:nvPr/>
        </p:nvSpPr>
        <p:spPr>
          <a:xfrm>
            <a:off x="3154015" y="1596980"/>
            <a:ext cx="132522" cy="2420716"/>
          </a:xfrm>
          <a:prstGeom prst="rightBrac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C4CA5-A51C-4739-B13B-0113854D0FEE}"/>
              </a:ext>
            </a:extLst>
          </p:cNvPr>
          <p:cNvSpPr txBox="1"/>
          <p:nvPr/>
        </p:nvSpPr>
        <p:spPr>
          <a:xfrm>
            <a:off x="3429272" y="1382312"/>
            <a:ext cx="5340173" cy="30008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the well-known acronym for the </a:t>
            </a:r>
            <a:r>
              <a:rPr lang="en-US" sz="1400" i="1" dirty="0" err="1">
                <a:solidFill>
                  <a:srgbClr val="0000FF"/>
                </a:solidFill>
              </a:rPr>
              <a:t>DDx</a:t>
            </a:r>
            <a:r>
              <a:rPr lang="en-US" sz="1400" i="1" dirty="0">
                <a:solidFill>
                  <a:srgbClr val="0000FF"/>
                </a:solidFill>
              </a:rPr>
              <a:t> of a set of intrauterine infectious agents (including rubella) that present with a similar constellation of congenital anomalies?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TORCHES</a:t>
            </a:r>
            <a:endParaRPr lang="en-US" sz="1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does 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TORCHES</a:t>
            </a:r>
            <a:r>
              <a:rPr lang="en-US" sz="1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stand for (besides the 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</a:t>
            </a:r>
            <a:r>
              <a:rPr lang="en-US" sz="1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for rubella, duh)?</a:t>
            </a:r>
          </a:p>
          <a:p>
            <a:r>
              <a:rPr lang="en-US" sz="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ubella</a:t>
            </a:r>
          </a:p>
          <a:p>
            <a:r>
              <a:rPr lang="en-US" sz="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5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34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9" y="1340040"/>
            <a:ext cx="84591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are the ocular manifestations of congenital rubella syndrome (CRS)?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Chorioretinitis</a:t>
            </a:r>
            <a:endParaRPr lang="en-US" sz="1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--Cataracts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--Cloudy cornea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--Eye is small (</a:t>
            </a:r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microphthalmia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Esotropia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--Elevated IOP (glaucoma)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are the common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nonocular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manifestations of CRS?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--Cardiac malformations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--Deafness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--Mental retardation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28033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Rubella Syndrome</a:t>
            </a:r>
          </a:p>
        </p:txBody>
      </p:sp>
      <p:sp>
        <p:nvSpPr>
          <p:cNvPr id="2" name="Right Brace 1"/>
          <p:cNvSpPr/>
          <p:nvPr/>
        </p:nvSpPr>
        <p:spPr>
          <a:xfrm>
            <a:off x="3593206" y="1596980"/>
            <a:ext cx="257577" cy="643944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3603937" y="2238779"/>
            <a:ext cx="257577" cy="643944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89419" y="1780452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Three ‘Cs’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9418" y="2422251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Three ‘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Es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156003BA-E8B2-48E6-AC8D-2DBA07A1416E}"/>
              </a:ext>
            </a:extLst>
          </p:cNvPr>
          <p:cNvSpPr/>
          <p:nvPr/>
        </p:nvSpPr>
        <p:spPr>
          <a:xfrm>
            <a:off x="3154015" y="1596980"/>
            <a:ext cx="132522" cy="2420716"/>
          </a:xfrm>
          <a:prstGeom prst="rightBrac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C4CA5-A51C-4739-B13B-0113854D0FEE}"/>
              </a:ext>
            </a:extLst>
          </p:cNvPr>
          <p:cNvSpPr txBox="1"/>
          <p:nvPr/>
        </p:nvSpPr>
        <p:spPr>
          <a:xfrm>
            <a:off x="3429272" y="1382312"/>
            <a:ext cx="5340173" cy="30008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the well-known acronym for the </a:t>
            </a:r>
            <a:r>
              <a:rPr lang="en-US" sz="1400" i="1" dirty="0" err="1">
                <a:solidFill>
                  <a:srgbClr val="0000FF"/>
                </a:solidFill>
              </a:rPr>
              <a:t>DDx</a:t>
            </a:r>
            <a:r>
              <a:rPr lang="en-US" sz="1400" i="1" dirty="0">
                <a:solidFill>
                  <a:srgbClr val="0000FF"/>
                </a:solidFill>
              </a:rPr>
              <a:t> of a set of intrauterine infectious agents (including rubella) that present with a similar constellation of congenital anomalies?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TORCHES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does </a:t>
            </a:r>
            <a:r>
              <a:rPr lang="en-US" sz="1400" dirty="0">
                <a:solidFill>
                  <a:srgbClr val="0000FF"/>
                </a:solidFill>
              </a:rPr>
              <a:t>TORCHES</a:t>
            </a:r>
            <a:r>
              <a:rPr lang="en-US" sz="1400" i="1" dirty="0">
                <a:solidFill>
                  <a:srgbClr val="0000FF"/>
                </a:solidFill>
              </a:rPr>
              <a:t> stand for (besides the </a:t>
            </a:r>
            <a:r>
              <a:rPr lang="en-US" sz="1400" dirty="0">
                <a:solidFill>
                  <a:srgbClr val="0000FF"/>
                </a:solidFill>
              </a:rPr>
              <a:t>R</a:t>
            </a:r>
            <a:r>
              <a:rPr lang="en-US" sz="1400" i="1" dirty="0">
                <a:solidFill>
                  <a:srgbClr val="0000FF"/>
                </a:solidFill>
              </a:rPr>
              <a:t> for rubella, duh)?</a:t>
            </a:r>
          </a:p>
          <a:p>
            <a:r>
              <a:rPr lang="en-US" sz="1500" b="1" dirty="0">
                <a:solidFill>
                  <a:srgbClr val="0000FF"/>
                </a:solidFill>
              </a:rPr>
              <a:t>T</a:t>
            </a:r>
            <a:endParaRPr lang="en-US" sz="1400" dirty="0">
              <a:solidFill>
                <a:srgbClr val="0000FF"/>
              </a:solidFill>
            </a:endParaRPr>
          </a:p>
          <a:p>
            <a:r>
              <a:rPr lang="en-US" sz="1500" b="1" dirty="0">
                <a:solidFill>
                  <a:srgbClr val="0000FF"/>
                </a:solidFill>
              </a:rPr>
              <a:t>O</a:t>
            </a:r>
            <a:endParaRPr lang="en-US" sz="1400" dirty="0">
              <a:solidFill>
                <a:srgbClr val="0000FF"/>
              </a:solidFill>
            </a:endParaRPr>
          </a:p>
          <a:p>
            <a:r>
              <a:rPr lang="en-US" sz="1500" b="1" dirty="0">
                <a:solidFill>
                  <a:srgbClr val="0000FF"/>
                </a:solidFill>
              </a:rPr>
              <a:t>R</a:t>
            </a:r>
            <a:r>
              <a:rPr lang="en-US" sz="1400" dirty="0">
                <a:solidFill>
                  <a:srgbClr val="0000FF"/>
                </a:solidFill>
              </a:rPr>
              <a:t>ubella</a:t>
            </a:r>
          </a:p>
          <a:p>
            <a:r>
              <a:rPr lang="en-US" sz="1500" b="1" dirty="0">
                <a:solidFill>
                  <a:srgbClr val="0000FF"/>
                </a:solidFill>
              </a:rPr>
              <a:t>C</a:t>
            </a:r>
            <a:endParaRPr lang="en-US" sz="1400" dirty="0">
              <a:solidFill>
                <a:srgbClr val="0000FF"/>
              </a:solidFill>
            </a:endParaRPr>
          </a:p>
          <a:p>
            <a:r>
              <a:rPr lang="en-US" sz="1500" b="1" dirty="0">
                <a:solidFill>
                  <a:srgbClr val="0000FF"/>
                </a:solidFill>
              </a:rPr>
              <a:t>H</a:t>
            </a:r>
            <a:endParaRPr lang="en-US" sz="1400" dirty="0">
              <a:solidFill>
                <a:srgbClr val="0000FF"/>
              </a:solidFill>
            </a:endParaRPr>
          </a:p>
          <a:p>
            <a:r>
              <a:rPr lang="en-US" sz="1500" b="1" dirty="0">
                <a:solidFill>
                  <a:srgbClr val="0000FF"/>
                </a:solidFill>
              </a:rPr>
              <a:t>E</a:t>
            </a:r>
            <a:endParaRPr lang="en-US" sz="1400" dirty="0">
              <a:solidFill>
                <a:srgbClr val="0000FF"/>
              </a:solidFill>
            </a:endParaRPr>
          </a:p>
          <a:p>
            <a:r>
              <a:rPr lang="en-US" sz="1500" b="1" dirty="0">
                <a:solidFill>
                  <a:srgbClr val="0000FF"/>
                </a:solidFill>
              </a:rPr>
              <a:t>S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571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9" y="1340040"/>
            <a:ext cx="84591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are the ocular manifestations of congenital rubella syndrome (CRS)?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Chorioretinitis</a:t>
            </a:r>
            <a:endParaRPr lang="en-US" sz="1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--Cataracts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--Cloudy cornea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--Eye is small (</a:t>
            </a:r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microphthalmia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Esotropia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--Elevated IOP (glaucoma)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are the common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nonocular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manifestations of CRS?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--Cardiac malformations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--Deafness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--Mental retardation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28033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Rubella Syndrome</a:t>
            </a:r>
          </a:p>
        </p:txBody>
      </p:sp>
      <p:sp>
        <p:nvSpPr>
          <p:cNvPr id="2" name="Right Brace 1"/>
          <p:cNvSpPr/>
          <p:nvPr/>
        </p:nvSpPr>
        <p:spPr>
          <a:xfrm>
            <a:off x="3593206" y="1596980"/>
            <a:ext cx="257577" cy="643944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3603937" y="2238779"/>
            <a:ext cx="257577" cy="643944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89419" y="1780452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Three ‘Cs’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9418" y="2422251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Three ‘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Es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156003BA-E8B2-48E6-AC8D-2DBA07A1416E}"/>
              </a:ext>
            </a:extLst>
          </p:cNvPr>
          <p:cNvSpPr/>
          <p:nvPr/>
        </p:nvSpPr>
        <p:spPr>
          <a:xfrm>
            <a:off x="3154015" y="1596980"/>
            <a:ext cx="132522" cy="2420716"/>
          </a:xfrm>
          <a:prstGeom prst="rightBrac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ADAF93-72D1-4287-94A0-EBBB0499C39E}"/>
              </a:ext>
            </a:extLst>
          </p:cNvPr>
          <p:cNvSpPr txBox="1"/>
          <p:nvPr/>
        </p:nvSpPr>
        <p:spPr>
          <a:xfrm>
            <a:off x="3429271" y="1379796"/>
            <a:ext cx="5340173" cy="30008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the well-known acronym for the </a:t>
            </a:r>
            <a:r>
              <a:rPr lang="en-US" sz="1400" i="1" dirty="0" err="1">
                <a:solidFill>
                  <a:srgbClr val="0000FF"/>
                </a:solidFill>
              </a:rPr>
              <a:t>DDx</a:t>
            </a:r>
            <a:r>
              <a:rPr lang="en-US" sz="1400" i="1" dirty="0">
                <a:solidFill>
                  <a:srgbClr val="0000FF"/>
                </a:solidFill>
              </a:rPr>
              <a:t> of a set of intrauterine infectious agents (including rubella) that present with a similar constellation of congenital anomalies?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TORCHES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does </a:t>
            </a:r>
            <a:r>
              <a:rPr lang="en-US" sz="1400" dirty="0">
                <a:solidFill>
                  <a:srgbClr val="0000FF"/>
                </a:solidFill>
              </a:rPr>
              <a:t>TORCHES</a:t>
            </a:r>
            <a:r>
              <a:rPr lang="en-US" sz="1400" i="1" dirty="0">
                <a:solidFill>
                  <a:srgbClr val="0000FF"/>
                </a:solidFill>
              </a:rPr>
              <a:t> stand for (besides the </a:t>
            </a:r>
            <a:r>
              <a:rPr lang="en-US" sz="1400" dirty="0">
                <a:solidFill>
                  <a:srgbClr val="0000FF"/>
                </a:solidFill>
              </a:rPr>
              <a:t>R</a:t>
            </a:r>
            <a:r>
              <a:rPr lang="en-US" sz="1400" i="1" dirty="0">
                <a:solidFill>
                  <a:srgbClr val="0000FF"/>
                </a:solidFill>
              </a:rPr>
              <a:t> for rubella, duh)?</a:t>
            </a:r>
          </a:p>
          <a:p>
            <a:r>
              <a:rPr lang="en-US" sz="1500" b="1" dirty="0">
                <a:solidFill>
                  <a:srgbClr val="0000FF"/>
                </a:solidFill>
              </a:rPr>
              <a:t>T</a:t>
            </a:r>
            <a:r>
              <a:rPr lang="en-US" sz="1400" dirty="0">
                <a:solidFill>
                  <a:srgbClr val="0000FF"/>
                </a:solidFill>
              </a:rPr>
              <a:t>oxoplasmosis</a:t>
            </a:r>
          </a:p>
          <a:p>
            <a:r>
              <a:rPr lang="en-US" sz="1500" b="1" dirty="0">
                <a:solidFill>
                  <a:srgbClr val="0000FF"/>
                </a:solidFill>
              </a:rPr>
              <a:t>O</a:t>
            </a:r>
            <a:r>
              <a:rPr lang="en-US" sz="1400" dirty="0">
                <a:solidFill>
                  <a:srgbClr val="0000FF"/>
                </a:solidFill>
              </a:rPr>
              <a:t>ther agents</a:t>
            </a:r>
          </a:p>
          <a:p>
            <a:r>
              <a:rPr lang="en-US" sz="1500" b="1" dirty="0">
                <a:solidFill>
                  <a:srgbClr val="0000FF"/>
                </a:solidFill>
              </a:rPr>
              <a:t>R</a:t>
            </a:r>
            <a:r>
              <a:rPr lang="en-US" sz="1400" dirty="0">
                <a:solidFill>
                  <a:srgbClr val="0000FF"/>
                </a:solidFill>
              </a:rPr>
              <a:t>ubella</a:t>
            </a:r>
          </a:p>
          <a:p>
            <a:r>
              <a:rPr lang="en-US" sz="1500" b="1" dirty="0">
                <a:solidFill>
                  <a:srgbClr val="0000FF"/>
                </a:solidFill>
              </a:rPr>
              <a:t>C</a:t>
            </a:r>
            <a:r>
              <a:rPr lang="en-US" sz="1400" dirty="0">
                <a:solidFill>
                  <a:srgbClr val="0000FF"/>
                </a:solidFill>
              </a:rPr>
              <a:t>MV</a:t>
            </a:r>
          </a:p>
          <a:p>
            <a:r>
              <a:rPr lang="en-US" sz="1500" b="1" dirty="0">
                <a:solidFill>
                  <a:srgbClr val="0000FF"/>
                </a:solidFill>
              </a:rPr>
              <a:t>H</a:t>
            </a:r>
            <a:r>
              <a:rPr lang="en-US" sz="1400" dirty="0">
                <a:solidFill>
                  <a:srgbClr val="0000FF"/>
                </a:solidFill>
              </a:rPr>
              <a:t>erpesviruses, including</a:t>
            </a:r>
          </a:p>
          <a:p>
            <a:r>
              <a:rPr lang="en-US" sz="1500" b="1" dirty="0">
                <a:solidFill>
                  <a:srgbClr val="0000FF"/>
                </a:solidFill>
              </a:rPr>
              <a:t>E</a:t>
            </a:r>
            <a:r>
              <a:rPr lang="en-US" sz="1400" dirty="0">
                <a:solidFill>
                  <a:srgbClr val="0000FF"/>
                </a:solidFill>
              </a:rPr>
              <a:t>BV</a:t>
            </a:r>
          </a:p>
          <a:p>
            <a:r>
              <a:rPr lang="en-US" sz="1500" b="1" dirty="0">
                <a:solidFill>
                  <a:srgbClr val="0000FF"/>
                </a:solidFill>
              </a:rPr>
              <a:t>S</a:t>
            </a:r>
            <a:r>
              <a:rPr lang="en-US" sz="1400" dirty="0">
                <a:solidFill>
                  <a:srgbClr val="0000FF"/>
                </a:solidFill>
              </a:rPr>
              <a:t>yphilis</a:t>
            </a:r>
          </a:p>
        </p:txBody>
      </p:sp>
    </p:spTree>
    <p:extLst>
      <p:ext uri="{BB962C8B-B14F-4D97-AF65-F5344CB8AC3E}">
        <p14:creationId xmlns:p14="http://schemas.microsoft.com/office/powerpoint/2010/main" val="3261031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804" y="3345301"/>
            <a:ext cx="157766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Anterior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71310" y="2302105"/>
            <a:ext cx="176202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Posterior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210616" y="787758"/>
            <a:ext cx="426077" cy="25763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36693" y="787758"/>
            <a:ext cx="1454239" cy="205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296728" y="2840872"/>
            <a:ext cx="232307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Intermediate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904019" y="1771919"/>
            <a:ext cx="198323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Panuveitis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636693" y="787758"/>
            <a:ext cx="3234617" cy="1581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1618368" y="795893"/>
            <a:ext cx="5285653" cy="1097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365161" y="3868521"/>
            <a:ext cx="4012620" cy="19556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8" idx="2"/>
          </p:cNvCxnSpPr>
          <p:nvPr/>
        </p:nvCxnSpPr>
        <p:spPr>
          <a:xfrm>
            <a:off x="3458264" y="3364092"/>
            <a:ext cx="2478897" cy="2460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499279" y="2825325"/>
            <a:ext cx="1012554" cy="2998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028147" y="2302105"/>
            <a:ext cx="222659" cy="35221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23374" y="5757155"/>
            <a:ext cx="5391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u="sng" dirty="0">
                <a:latin typeface="Arial" panose="020B0604020202020204" pitchFamily="34" charset="0"/>
              </a:rPr>
              <a:t>Acquired</a:t>
            </a:r>
            <a:r>
              <a:rPr lang="en-US" sz="4800" b="1" i="1" dirty="0">
                <a:latin typeface="Arial" panose="020B0604020202020204" pitchFamily="34" charset="0"/>
              </a:rPr>
              <a:t> </a:t>
            </a:r>
            <a:r>
              <a:rPr lang="en-US" sz="48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</p:spTree>
    <p:extLst>
      <p:ext uri="{BB962C8B-B14F-4D97-AF65-F5344CB8AC3E}">
        <p14:creationId xmlns:p14="http://schemas.microsoft.com/office/powerpoint/2010/main" val="1996616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58812" y="2040495"/>
            <a:ext cx="174278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Acquired</a:t>
            </a:r>
          </a:p>
        </p:txBody>
      </p:sp>
      <p:cxnSp>
        <p:nvCxnSpPr>
          <p:cNvPr id="21" name="Straight Arrow Connector 20"/>
          <p:cNvCxnSpPr>
            <a:endCxn id="68" idx="0"/>
          </p:cNvCxnSpPr>
          <p:nvPr/>
        </p:nvCxnSpPr>
        <p:spPr>
          <a:xfrm>
            <a:off x="1636693" y="797948"/>
            <a:ext cx="533935" cy="26782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149354" y="3476230"/>
            <a:ext cx="204254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Congenital</a:t>
            </a: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636693" y="787758"/>
            <a:ext cx="4122119" cy="137589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40146" y="5744654"/>
            <a:ext cx="2411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408005" y="3999450"/>
            <a:ext cx="3973840" cy="20021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2"/>
          </p:cNvCxnSpPr>
          <p:nvPr/>
        </p:nvCxnSpPr>
        <p:spPr>
          <a:xfrm>
            <a:off x="6630205" y="2563715"/>
            <a:ext cx="566664" cy="327041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50514" y="2730073"/>
            <a:ext cx="411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When talking about the manifestations of rubella, this distinction must be considered first: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75AD52-2B5F-41D8-BF2B-FB0DF7D36049}"/>
              </a:ext>
            </a:extLst>
          </p:cNvPr>
          <p:cNvSpPr txBox="1"/>
          <p:nvPr/>
        </p:nvSpPr>
        <p:spPr>
          <a:xfrm>
            <a:off x="810582" y="4236455"/>
            <a:ext cx="475245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talk about congenital rubella</a:t>
            </a:r>
          </a:p>
        </p:txBody>
      </p:sp>
    </p:spTree>
    <p:extLst>
      <p:ext uri="{BB962C8B-B14F-4D97-AF65-F5344CB8AC3E}">
        <p14:creationId xmlns:p14="http://schemas.microsoft.com/office/powerpoint/2010/main" val="2008333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layman’s term for the common form of acquired rubella?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Rubella: Overview</a:t>
            </a:r>
          </a:p>
        </p:txBody>
      </p:sp>
    </p:spTree>
    <p:extLst>
      <p:ext uri="{BB962C8B-B14F-4D97-AF65-F5344CB8AC3E}">
        <p14:creationId xmlns:p14="http://schemas.microsoft.com/office/powerpoint/2010/main" val="1786087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layman’s term for the common form of acquired rubella?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German measles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Rubella: Overview</a:t>
            </a:r>
          </a:p>
        </p:txBody>
      </p:sp>
    </p:spTree>
    <p:extLst>
      <p:ext uri="{BB962C8B-B14F-4D97-AF65-F5344CB8AC3E}">
        <p14:creationId xmlns:p14="http://schemas.microsoft.com/office/powerpoint/2010/main" val="4184758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layman’s term for the common form of acquired rubella?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German measles 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How does German measles present?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Rubella: Overview</a:t>
            </a:r>
          </a:p>
        </p:txBody>
      </p:sp>
    </p:spTree>
    <p:extLst>
      <p:ext uri="{BB962C8B-B14F-4D97-AF65-F5344CB8AC3E}">
        <p14:creationId xmlns:p14="http://schemas.microsoft.com/office/powerpoint/2010/main" val="3524752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layman’s term for the common form of acquired rubella?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German measles 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How does German measles present?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--A prodromal phase of fatigue and fever, followed shortly by…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Rubella: Overview</a:t>
            </a:r>
          </a:p>
        </p:txBody>
      </p:sp>
    </p:spTree>
    <p:extLst>
      <p:ext uri="{BB962C8B-B14F-4D97-AF65-F5344CB8AC3E}">
        <p14:creationId xmlns:p14="http://schemas.microsoft.com/office/powerpoint/2010/main" val="1860608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layman’s term for the common form of acquired rubella?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German measles 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How does German measles present?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--A prodromal phase of fatigue and fever, followed shortly by…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--The appearance of the measles rash--first on the face, then spreading to involve the entire body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Rubella: Overview</a:t>
            </a:r>
          </a:p>
        </p:txBody>
      </p:sp>
    </p:spTree>
    <p:extLst>
      <p:ext uri="{BB962C8B-B14F-4D97-AF65-F5344CB8AC3E}">
        <p14:creationId xmlns:p14="http://schemas.microsoft.com/office/powerpoint/2010/main" val="2360586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DEAA3A-4648-4181-8DF2-6F4EA0F8330C}"/>
              </a:ext>
            </a:extLst>
          </p:cNvPr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  <p:pic>
        <p:nvPicPr>
          <p:cNvPr id="6656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2" y="889793"/>
            <a:ext cx="4613275" cy="53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2325686" y="6053137"/>
            <a:ext cx="4492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Acquired rubella (German measles): Rash</a:t>
            </a:r>
          </a:p>
        </p:txBody>
      </p:sp>
    </p:spTree>
    <p:extLst>
      <p:ext uri="{BB962C8B-B14F-4D97-AF65-F5344CB8AC3E}">
        <p14:creationId xmlns:p14="http://schemas.microsoft.com/office/powerpoint/2010/main" val="1055752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layman’s term for the common form of acquired rubella?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German measles 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How does German measles present?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--A prodromal phase of fatigue and fever, followed shortly by…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--The appearance of the measles rash--first on the face, then spreading to involve the entire body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most common ocular manifestation of German measles?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Rubella: Overview</a:t>
            </a:r>
          </a:p>
        </p:txBody>
      </p:sp>
    </p:spTree>
    <p:extLst>
      <p:ext uri="{BB962C8B-B14F-4D97-AF65-F5344CB8AC3E}">
        <p14:creationId xmlns:p14="http://schemas.microsoft.com/office/powerpoint/2010/main" val="38580728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layman’s term for the common form of acquired rubella?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German measles 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How does German measles present?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--A prodromal phase of fatigue and fever, followed shortly by…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--The appearance of the measles rash--first on the face, then spreading to involve the entire body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most common ocular manifestation of German measles?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Conjunctivitis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030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Rubella: Overview</a:t>
            </a:r>
          </a:p>
        </p:txBody>
      </p:sp>
    </p:spTree>
    <p:extLst>
      <p:ext uri="{BB962C8B-B14F-4D97-AF65-F5344CB8AC3E}">
        <p14:creationId xmlns:p14="http://schemas.microsoft.com/office/powerpoint/2010/main" val="1678387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804" y="3345301"/>
            <a:ext cx="157766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Anterior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71310" y="2302105"/>
            <a:ext cx="176202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Posterior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210616" y="787758"/>
            <a:ext cx="426077" cy="25763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36693" y="787758"/>
            <a:ext cx="1454239" cy="205311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296728" y="2840872"/>
            <a:ext cx="232307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Intermediate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904019" y="1771919"/>
            <a:ext cx="198323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Panuveitis</a:t>
            </a:r>
            <a:endParaRPr lang="en-US" sz="28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636693" y="787758"/>
            <a:ext cx="3234617" cy="158195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1618368" y="795893"/>
            <a:ext cx="5285653" cy="109730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365161" y="3868521"/>
            <a:ext cx="4012620" cy="19556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8" idx="2"/>
          </p:cNvCxnSpPr>
          <p:nvPr/>
        </p:nvCxnSpPr>
        <p:spPr>
          <a:xfrm>
            <a:off x="3458264" y="3364092"/>
            <a:ext cx="2478897" cy="246012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499279" y="2825325"/>
            <a:ext cx="1012554" cy="299889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028147" y="2302105"/>
            <a:ext cx="222659" cy="35221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23374" y="5757155"/>
            <a:ext cx="5391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solidFill>
                  <a:srgbClr val="0000FF"/>
                </a:solidFill>
                <a:latin typeface="Arial" panose="020B0604020202020204" pitchFamily="34" charset="0"/>
              </a:rPr>
              <a:t>Acquired Rubella</a:t>
            </a:r>
          </a:p>
        </p:txBody>
      </p:sp>
    </p:spTree>
    <p:extLst>
      <p:ext uri="{BB962C8B-B14F-4D97-AF65-F5344CB8AC3E}">
        <p14:creationId xmlns:p14="http://schemas.microsoft.com/office/powerpoint/2010/main" val="39690851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Anterior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3142" y="114300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9639" y="1143004"/>
            <a:ext cx="37221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38400" y="762004"/>
            <a:ext cx="1143000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4" y="762004"/>
            <a:ext cx="1128977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2737EDF-A835-4E27-AF57-169AE802117C}"/>
              </a:ext>
            </a:extLst>
          </p:cNvPr>
          <p:cNvSpPr txBox="1"/>
          <p:nvPr/>
        </p:nvSpPr>
        <p:spPr>
          <a:xfrm flipH="1">
            <a:off x="2916193" y="842717"/>
            <a:ext cx="13689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dirty="0"/>
              <a:t>Basic</a:t>
            </a:r>
          </a:p>
          <a:p>
            <a:pPr algn="ctr">
              <a:lnSpc>
                <a:spcPts val="1200"/>
              </a:lnSpc>
            </a:pPr>
            <a:r>
              <a:rPr lang="en-US" sz="1200" dirty="0"/>
              <a:t>division used by the </a:t>
            </a:r>
            <a:r>
              <a:rPr lang="en-US" sz="1200" i="1" dirty="0"/>
              <a:t>Uveitis</a:t>
            </a:r>
            <a:r>
              <a:rPr lang="en-US" sz="1200" dirty="0"/>
              <a:t> book</a:t>
            </a:r>
          </a:p>
        </p:txBody>
      </p:sp>
    </p:spTree>
    <p:extLst>
      <p:ext uri="{BB962C8B-B14F-4D97-AF65-F5344CB8AC3E}">
        <p14:creationId xmlns:p14="http://schemas.microsoft.com/office/powerpoint/2010/main" val="154439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9" y="1340040"/>
            <a:ext cx="84591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are the ocular manifestations of congenital rubella syndrome (CRS)?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28033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Rubella Syndrome</a:t>
            </a:r>
          </a:p>
        </p:txBody>
      </p:sp>
      <p:sp>
        <p:nvSpPr>
          <p:cNvPr id="2" name="Right Brace 1"/>
          <p:cNvSpPr/>
          <p:nvPr/>
        </p:nvSpPr>
        <p:spPr>
          <a:xfrm>
            <a:off x="3593206" y="1596980"/>
            <a:ext cx="257577" cy="64394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3603937" y="2238779"/>
            <a:ext cx="257577" cy="64394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89419" y="1780452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Three ‘Cs’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9418" y="2422251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Three ‘</a:t>
            </a:r>
            <a:r>
              <a:rPr lang="en-US" sz="1200" dirty="0" err="1"/>
              <a:t>Es</a:t>
            </a:r>
            <a:r>
              <a:rPr lang="en-US" sz="12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1941707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Anterior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1" y="1143004"/>
            <a:ext cx="2116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Granulomatous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9642" y="1143004"/>
            <a:ext cx="257153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</a:rPr>
              <a:t>Nongranulomatous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38400" y="762004"/>
            <a:ext cx="1143000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4" y="762004"/>
            <a:ext cx="1128977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715ADF8-21F6-4C7C-B586-1588C2217798}"/>
              </a:ext>
            </a:extLst>
          </p:cNvPr>
          <p:cNvSpPr txBox="1"/>
          <p:nvPr/>
        </p:nvSpPr>
        <p:spPr>
          <a:xfrm flipH="1">
            <a:off x="2916193" y="842717"/>
            <a:ext cx="13689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dirty="0"/>
              <a:t>Basic</a:t>
            </a:r>
          </a:p>
          <a:p>
            <a:pPr algn="ctr">
              <a:lnSpc>
                <a:spcPts val="1200"/>
              </a:lnSpc>
            </a:pPr>
            <a:r>
              <a:rPr lang="en-US" sz="1200" dirty="0"/>
              <a:t>division used by the </a:t>
            </a:r>
            <a:r>
              <a:rPr lang="en-US" sz="1200" i="1" dirty="0"/>
              <a:t>Uveitis</a:t>
            </a:r>
            <a:r>
              <a:rPr lang="en-US" sz="1200" dirty="0"/>
              <a:t> book</a:t>
            </a:r>
          </a:p>
        </p:txBody>
      </p:sp>
    </p:spTree>
    <p:extLst>
      <p:ext uri="{BB962C8B-B14F-4D97-AF65-F5344CB8AC3E}">
        <p14:creationId xmlns:p14="http://schemas.microsoft.com/office/powerpoint/2010/main" val="1962190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Anterior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1" y="1143004"/>
            <a:ext cx="2116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Granulomatous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9642" y="1143004"/>
            <a:ext cx="257153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</a:rPr>
              <a:t>Nongranulomatous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38400" y="762004"/>
            <a:ext cx="1143000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4" y="762004"/>
            <a:ext cx="1128977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57600" y="1947446"/>
            <a:ext cx="179361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95825" y="1947446"/>
            <a:ext cx="12813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00FF"/>
                </a:solidFill>
              </a:rPr>
              <a:t>?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991041" y="1613359"/>
            <a:ext cx="944029" cy="3986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35068" y="1613357"/>
            <a:ext cx="999132" cy="417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8EF160A-CD4F-477C-8583-3BBAFD3BDC08}"/>
              </a:ext>
            </a:extLst>
          </p:cNvPr>
          <p:cNvSpPr txBox="1"/>
          <p:nvPr/>
        </p:nvSpPr>
        <p:spPr>
          <a:xfrm flipH="1">
            <a:off x="5263855" y="1708477"/>
            <a:ext cx="13689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dirty="0"/>
              <a:t>Basic</a:t>
            </a:r>
          </a:p>
          <a:p>
            <a:pPr algn="ctr">
              <a:lnSpc>
                <a:spcPts val="1200"/>
              </a:lnSpc>
            </a:pPr>
            <a:r>
              <a:rPr lang="en-US" sz="1200" dirty="0"/>
              <a:t>division used by the </a:t>
            </a:r>
            <a:r>
              <a:rPr lang="en-US" sz="1200" i="1" dirty="0"/>
              <a:t>Uveitis</a:t>
            </a:r>
            <a:r>
              <a:rPr lang="en-US" sz="1200" dirty="0"/>
              <a:t> book</a:t>
            </a:r>
          </a:p>
        </p:txBody>
      </p:sp>
    </p:spTree>
    <p:extLst>
      <p:ext uri="{BB962C8B-B14F-4D97-AF65-F5344CB8AC3E}">
        <p14:creationId xmlns:p14="http://schemas.microsoft.com/office/powerpoint/2010/main" val="14699949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Anterior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1" y="1143004"/>
            <a:ext cx="2116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Granulomatous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9642" y="1143004"/>
            <a:ext cx="257153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</a:rPr>
              <a:t>Nongranulomatous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38400" y="762004"/>
            <a:ext cx="1143000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4" y="762004"/>
            <a:ext cx="1128977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57600" y="1947446"/>
            <a:ext cx="17936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Acute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95825" y="1947446"/>
            <a:ext cx="12813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Chronic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991041" y="1613359"/>
            <a:ext cx="944029" cy="3986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35068" y="1613357"/>
            <a:ext cx="999132" cy="417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CEE39EF-6D6C-4183-9F8C-923FF3B593A2}"/>
              </a:ext>
            </a:extLst>
          </p:cNvPr>
          <p:cNvSpPr txBox="1"/>
          <p:nvPr/>
        </p:nvSpPr>
        <p:spPr>
          <a:xfrm flipH="1">
            <a:off x="5263855" y="1708477"/>
            <a:ext cx="13689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dirty="0"/>
              <a:t>Basic</a:t>
            </a:r>
          </a:p>
          <a:p>
            <a:pPr algn="ctr">
              <a:lnSpc>
                <a:spcPts val="1200"/>
              </a:lnSpc>
            </a:pPr>
            <a:r>
              <a:rPr lang="en-US" sz="1200" dirty="0"/>
              <a:t>division used by the </a:t>
            </a:r>
            <a:r>
              <a:rPr lang="en-US" sz="1200" i="1" dirty="0"/>
              <a:t>Uveitis</a:t>
            </a:r>
            <a:r>
              <a:rPr lang="en-US" sz="1200" dirty="0"/>
              <a:t> book</a:t>
            </a:r>
          </a:p>
        </p:txBody>
      </p:sp>
    </p:spTree>
    <p:extLst>
      <p:ext uri="{BB962C8B-B14F-4D97-AF65-F5344CB8AC3E}">
        <p14:creationId xmlns:p14="http://schemas.microsoft.com/office/powerpoint/2010/main" val="5078021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Anterior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1" y="1143004"/>
            <a:ext cx="2116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Granulomatous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9642" y="1143004"/>
            <a:ext cx="257153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</a:rPr>
              <a:t>Nongranulomatous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38400" y="762004"/>
            <a:ext cx="1143000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4" y="762004"/>
            <a:ext cx="1128977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57600" y="1947446"/>
            <a:ext cx="17936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Acute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95825" y="1947446"/>
            <a:ext cx="12813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Chronic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991041" y="1613359"/>
            <a:ext cx="944029" cy="3986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35068" y="1613357"/>
            <a:ext cx="999132" cy="417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43202" y="2709446"/>
            <a:ext cx="12813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3002" y="2709446"/>
            <a:ext cx="12813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00FF"/>
                </a:solidFill>
              </a:rPr>
              <a:t>?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3886200" y="2316780"/>
            <a:ext cx="647700" cy="3472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533900" y="2316778"/>
            <a:ext cx="647700" cy="350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C0843CA-B6AB-471C-AD68-B3C949461C3F}"/>
              </a:ext>
            </a:extLst>
          </p:cNvPr>
          <p:cNvSpPr txBox="1"/>
          <p:nvPr/>
        </p:nvSpPr>
        <p:spPr>
          <a:xfrm flipH="1">
            <a:off x="4290126" y="2367291"/>
            <a:ext cx="567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6764053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Anterior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1" y="1143004"/>
            <a:ext cx="2116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Granulomatous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9642" y="1143004"/>
            <a:ext cx="257153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</a:rPr>
              <a:t>Nongranulomatous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38400" y="762004"/>
            <a:ext cx="1143000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4" y="762004"/>
            <a:ext cx="1128977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57600" y="1947446"/>
            <a:ext cx="17936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Acute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95825" y="1947446"/>
            <a:ext cx="12813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Chronic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991041" y="1613359"/>
            <a:ext cx="944029" cy="3986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35068" y="1613357"/>
            <a:ext cx="999132" cy="417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43202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Unilateral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3002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Bilateral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3886200" y="2316780"/>
            <a:ext cx="647700" cy="3472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533900" y="2316778"/>
            <a:ext cx="647700" cy="350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AE88AAC-F836-47BB-B3A5-21FE9AB19C31}"/>
              </a:ext>
            </a:extLst>
          </p:cNvPr>
          <p:cNvSpPr txBox="1"/>
          <p:nvPr/>
        </p:nvSpPr>
        <p:spPr>
          <a:xfrm flipH="1">
            <a:off x="4290126" y="2367291"/>
            <a:ext cx="567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8560139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Anterior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1" y="1143004"/>
            <a:ext cx="2116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Granulomatous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9642" y="1143004"/>
            <a:ext cx="257153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</a:rPr>
              <a:t>Nongranulomatous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38400" y="762004"/>
            <a:ext cx="1143000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4" y="762004"/>
            <a:ext cx="1128977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25381" y="2427977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</a:rPr>
              <a:t>HSV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0930" y="2133604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</a:rPr>
              <a:t>Sarcoid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609600" y="1524004"/>
            <a:ext cx="0" cy="1071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9600" y="1676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09600" y="2590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09600" y="2286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09600" y="1981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23138" y="1812393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9662" y="1524000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7874" y="3353357"/>
            <a:ext cx="615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</a:rPr>
              <a:t>Lyme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09600" y="2590800"/>
            <a:ext cx="0" cy="908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600" y="289113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" y="34992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600" y="31944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3138" y="3042728"/>
            <a:ext cx="1359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</a:rPr>
              <a:t>Toxoplasmosis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2541" y="2738606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</a:rPr>
              <a:t>VKH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7600" y="1947446"/>
            <a:ext cx="17936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Acute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95825" y="1947446"/>
            <a:ext cx="12813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Chronic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991041" y="1613359"/>
            <a:ext cx="944029" cy="3986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35068" y="1613357"/>
            <a:ext cx="999132" cy="417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43202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Unilateral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3002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Bilateral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20000" y="2359225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JIA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20000" y="2664025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FHI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7391400" y="2513111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91400" y="34260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391400" y="31212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391400" y="28164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578577" y="3575448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Syphilis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38800" y="3045025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TINU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05904" y="3959425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Leptospirosis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38800" y="3349825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Behçet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5638802" y="3654625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Drug </a:t>
            </a:r>
            <a:r>
              <a:rPr lang="en-US" sz="1400" dirty="0" err="1"/>
              <a:t>rxn</a:t>
            </a:r>
            <a:endParaRPr lang="en-US" sz="14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5410200" y="3198911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410200" y="474773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410200" y="44166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410200" y="41118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410200" y="38070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410200" y="35022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352802" y="3352802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Posner-</a:t>
            </a:r>
            <a:r>
              <a:rPr lang="en-US" sz="1400" dirty="0" err="1"/>
              <a:t>Schlossman</a:t>
            </a:r>
            <a:endParaRPr lang="en-US" sz="1400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3124200" y="320188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24200" y="4114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124200" y="3810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124200" y="3505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886200" y="2316780"/>
            <a:ext cx="647700" cy="3472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533900" y="2316778"/>
            <a:ext cx="647700" cy="350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606687" y="3276602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Sarcoid</a:t>
            </a:r>
            <a:endParaRPr lang="en-US" sz="1400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7391400" y="3733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597377" y="4559123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Syphilis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25487" y="4267202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Sarcoid</a:t>
            </a:r>
            <a:endParaRPr lang="en-US" sz="1400" dirty="0"/>
          </a:p>
        </p:txBody>
      </p:sp>
      <p:sp>
        <p:nvSpPr>
          <p:cNvPr id="73" name="TextBox 72"/>
          <p:cNvSpPr txBox="1"/>
          <p:nvPr/>
        </p:nvSpPr>
        <p:spPr>
          <a:xfrm>
            <a:off x="3311377" y="3962402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Syphilis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339487" y="3657602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Sarcoid</a:t>
            </a:r>
            <a:endParaRPr lang="en-US" sz="1400" dirty="0"/>
          </a:p>
        </p:txBody>
      </p:sp>
      <p:cxnSp>
        <p:nvCxnSpPr>
          <p:cNvPr id="75" name="Straight Connector 74"/>
          <p:cNvCxnSpPr/>
          <p:nvPr/>
        </p:nvCxnSpPr>
        <p:spPr>
          <a:xfrm>
            <a:off x="5410200" y="50232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391400" y="2359226"/>
            <a:ext cx="0" cy="167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625485" y="4873825"/>
            <a:ext cx="761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IBD/PA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620000" y="2971802"/>
            <a:ext cx="761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IBD/PA</a:t>
            </a:r>
            <a:endParaRPr lang="en-US" sz="1400" b="1" i="1" dirty="0"/>
          </a:p>
        </p:txBody>
      </p:sp>
      <p:sp>
        <p:nvSpPr>
          <p:cNvPr id="79" name="TextBox 78"/>
          <p:cNvSpPr txBox="1"/>
          <p:nvPr/>
        </p:nvSpPr>
        <p:spPr>
          <a:xfrm>
            <a:off x="3352800" y="3048002"/>
            <a:ext cx="1200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HLA-B27 </a:t>
            </a:r>
            <a:r>
              <a:rPr lang="en-US" sz="1400" dirty="0" err="1"/>
              <a:t>dz</a:t>
            </a:r>
            <a:r>
              <a:rPr lang="en-US" sz="1400" dirty="0"/>
              <a:t> 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3124200" y="44166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339487" y="4264225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HSV/VZV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7391400" y="40326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606685" y="3883225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TB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5410200" y="3045023"/>
            <a:ext cx="0" cy="2309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410200" y="5354359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597375" y="5178625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TB</a:t>
            </a:r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3124200" y="3048004"/>
            <a:ext cx="0" cy="16734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124200" y="47214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311375" y="4569025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136A7-01FE-4EC3-85E3-F60CBC9F9974}"/>
              </a:ext>
            </a:extLst>
          </p:cNvPr>
          <p:cNvSpPr txBox="1"/>
          <p:nvPr/>
        </p:nvSpPr>
        <p:spPr>
          <a:xfrm>
            <a:off x="1804926" y="5638994"/>
            <a:ext cx="5534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Chronic rubella infection has been implicated (not proven) as the cause of which of these </a:t>
            </a:r>
            <a:r>
              <a:rPr lang="en-US" sz="1600" i="1" dirty="0" err="1">
                <a:solidFill>
                  <a:srgbClr val="0000FF"/>
                </a:solidFill>
              </a:rPr>
              <a:t>uveitides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224872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Anterior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1" y="1143004"/>
            <a:ext cx="2116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</a:rPr>
              <a:t>Granulomatous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9642" y="1143004"/>
            <a:ext cx="257153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</a:rPr>
              <a:t>Nongranulomatous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38400" y="762004"/>
            <a:ext cx="1143000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4" y="762004"/>
            <a:ext cx="1128977" cy="496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25381" y="2427977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HSV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0930" y="2133604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Sarcoid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609600" y="1524004"/>
            <a:ext cx="0" cy="1071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9600" y="1676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09600" y="2590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09600" y="2286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09600" y="1981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23138" y="1812393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Syphilis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9662" y="1524000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7874" y="3353357"/>
            <a:ext cx="615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Lyme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09600" y="2590800"/>
            <a:ext cx="0" cy="908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600" y="289113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" y="34992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600" y="31944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3138" y="3042728"/>
            <a:ext cx="1359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Toxoplasmosis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2541" y="2738606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VKH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7600" y="1947446"/>
            <a:ext cx="17936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Acute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95825" y="1947446"/>
            <a:ext cx="12813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Chronic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991041" y="1613359"/>
            <a:ext cx="944029" cy="3986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35068" y="1613357"/>
            <a:ext cx="999132" cy="417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43202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Unilateral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3002" y="2709446"/>
            <a:ext cx="1281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Bilateral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20000" y="2359225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JIA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20000" y="2664025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FHI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7391400" y="2513111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91400" y="34260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391400" y="31212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391400" y="28164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578577" y="3575448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38800" y="3045025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TINU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05904" y="3959425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Leptospirosis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38800" y="3349825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Behçet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38802" y="3654625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Drug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rxn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410200" y="3198911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410200" y="474773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410200" y="44166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410200" y="41118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410200" y="38070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410200" y="35022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352802" y="3352802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Posner-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Schlossman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3124200" y="320188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24200" y="4114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124200" y="3810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124200" y="3505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886200" y="2316780"/>
            <a:ext cx="647700" cy="3472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533900" y="2316778"/>
            <a:ext cx="647700" cy="350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606687" y="3276602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7391400" y="37338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597377" y="4559123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25487" y="4267202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311377" y="3962402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Syphilis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339487" y="3657602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Sarcoid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5410200" y="50232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391400" y="2359226"/>
            <a:ext cx="0" cy="1673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625485" y="4873825"/>
            <a:ext cx="761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IBD/PA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620000" y="2971802"/>
            <a:ext cx="761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IBD/PA</a:t>
            </a:r>
            <a:endParaRPr lang="en-US" sz="14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352800" y="3048002"/>
            <a:ext cx="1200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HLA-B27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3124200" y="44166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339487" y="4264225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HSV/VZV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7391400" y="403264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606685" y="3883225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5410200" y="3045023"/>
            <a:ext cx="0" cy="2309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410200" y="5354359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597375" y="5178625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3124200" y="3048004"/>
            <a:ext cx="0" cy="16734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124200" y="4721423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311375" y="4569025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04926" y="5638994"/>
            <a:ext cx="5534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Chronic rubella infection has been implicated (not proven) as the cause of which of these </a:t>
            </a:r>
            <a:r>
              <a:rPr lang="en-US" sz="1600" i="1" dirty="0" err="1">
                <a:solidFill>
                  <a:srgbClr val="0000FF"/>
                </a:solidFill>
              </a:rPr>
              <a:t>uveitides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Fuchs </a:t>
            </a:r>
            <a:r>
              <a:rPr lang="en-US" sz="1600" dirty="0" err="1">
                <a:solidFill>
                  <a:srgbClr val="0000FF"/>
                </a:solidFill>
              </a:rPr>
              <a:t>heterochromic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err="1">
                <a:solidFill>
                  <a:srgbClr val="0000FF"/>
                </a:solidFill>
              </a:rPr>
              <a:t>iridocyclitis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12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804" y="3345301"/>
            <a:ext cx="157766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Anterior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71310" y="2302105"/>
            <a:ext cx="176202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Posterior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210616" y="787758"/>
            <a:ext cx="426077" cy="257633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36693" y="787758"/>
            <a:ext cx="1454239" cy="2053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296728" y="2840872"/>
            <a:ext cx="232307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Intermediate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904019" y="1771919"/>
            <a:ext cx="198323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Panuveitis</a:t>
            </a:r>
            <a:endParaRPr lang="en-US" sz="28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636693" y="787758"/>
            <a:ext cx="3234617" cy="158195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1618368" y="795893"/>
            <a:ext cx="5285653" cy="109730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365161" y="3868521"/>
            <a:ext cx="4012620" cy="19556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8" idx="2"/>
          </p:cNvCxnSpPr>
          <p:nvPr/>
        </p:nvCxnSpPr>
        <p:spPr>
          <a:xfrm>
            <a:off x="3458264" y="3364092"/>
            <a:ext cx="2478897" cy="2460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499279" y="2825325"/>
            <a:ext cx="1012554" cy="299889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028147" y="2302105"/>
            <a:ext cx="222659" cy="35221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23374" y="5757155"/>
            <a:ext cx="5391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solidFill>
                  <a:srgbClr val="0000FF"/>
                </a:solidFill>
                <a:latin typeface="Arial" panose="020B0604020202020204" pitchFamily="34" charset="0"/>
              </a:rPr>
              <a:t>Acquired Rubella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6429" y="4207233"/>
            <a:ext cx="802976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i="1" dirty="0"/>
              <a:t>Acquired rubella is </a:t>
            </a:r>
            <a:r>
              <a:rPr lang="en-US" sz="2000" b="1" i="1" dirty="0"/>
              <a:t>not</a:t>
            </a:r>
            <a:r>
              <a:rPr lang="en-US" sz="2000" i="1" dirty="0"/>
              <a:t> known to present as an</a:t>
            </a:r>
            <a:r>
              <a:rPr lang="en-US" sz="2000" b="1" i="1" dirty="0"/>
              <a:t> intermediate uveitis.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5599312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804" y="3345301"/>
            <a:ext cx="157766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Anterior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71310" y="2302105"/>
            <a:ext cx="176202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Posterior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210616" y="787758"/>
            <a:ext cx="426077" cy="257633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36693" y="787758"/>
            <a:ext cx="1454239" cy="205311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296728" y="2840872"/>
            <a:ext cx="232307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Intermediate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904019" y="1771919"/>
            <a:ext cx="198323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Panuveitis</a:t>
            </a:r>
            <a:endParaRPr lang="en-US" sz="28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636693" y="787758"/>
            <a:ext cx="3234617" cy="1581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1618368" y="795893"/>
            <a:ext cx="5285653" cy="109730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365161" y="3868521"/>
            <a:ext cx="4012620" cy="19556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8" idx="2"/>
          </p:cNvCxnSpPr>
          <p:nvPr/>
        </p:nvCxnSpPr>
        <p:spPr>
          <a:xfrm>
            <a:off x="3458264" y="3364092"/>
            <a:ext cx="2478897" cy="246012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499279" y="2825325"/>
            <a:ext cx="1012554" cy="2998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028147" y="2302105"/>
            <a:ext cx="222659" cy="35221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23374" y="5757155"/>
            <a:ext cx="5391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solidFill>
                  <a:srgbClr val="0000FF"/>
                </a:solidFill>
                <a:latin typeface="Arial" panose="020B0604020202020204" pitchFamily="34" charset="0"/>
              </a:rPr>
              <a:t>Acquired Rubella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5226" y="4045265"/>
            <a:ext cx="870202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i="1" dirty="0"/>
              <a:t>There are reports of acquired rubella causing a </a:t>
            </a:r>
            <a:r>
              <a:rPr lang="en-US" sz="2000" b="1" i="1" dirty="0"/>
              <a:t>posterior uveitis </a:t>
            </a:r>
            <a:r>
              <a:rPr lang="en-US" sz="2000" i="1" dirty="0"/>
              <a:t>(specifically, a multifocal </a:t>
            </a:r>
            <a:r>
              <a:rPr lang="en-US" sz="2000" i="1" dirty="0" err="1"/>
              <a:t>chorioretinitis</a:t>
            </a:r>
            <a:r>
              <a:rPr lang="en-US" sz="2000" i="1" dirty="0"/>
              <a:t> with serous RD) in adults. However, as this entity is not common (it isn’t mentioned in the BCSC </a:t>
            </a:r>
            <a:r>
              <a:rPr lang="en-US" sz="2000" dirty="0"/>
              <a:t>Retina</a:t>
            </a:r>
            <a:r>
              <a:rPr lang="en-US" sz="2000" i="1" dirty="0"/>
              <a:t> book), we will not dwell on it here.</a:t>
            </a:r>
          </a:p>
        </p:txBody>
      </p:sp>
    </p:spTree>
    <p:extLst>
      <p:ext uri="{BB962C8B-B14F-4D97-AF65-F5344CB8AC3E}">
        <p14:creationId xmlns:p14="http://schemas.microsoft.com/office/powerpoint/2010/main" val="29675209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804" y="3345301"/>
            <a:ext cx="157766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Anterior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71310" y="2302105"/>
            <a:ext cx="176202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Posterior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210616" y="787758"/>
            <a:ext cx="426077" cy="257633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36693" y="787758"/>
            <a:ext cx="1454239" cy="205311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296728" y="2840872"/>
            <a:ext cx="232307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Intermediate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904019" y="1771919"/>
            <a:ext cx="198323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Panuveitis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636693" y="787758"/>
            <a:ext cx="3234617" cy="158195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1618368" y="795893"/>
            <a:ext cx="5285653" cy="1097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365161" y="3868521"/>
            <a:ext cx="4012620" cy="195569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8" idx="2"/>
          </p:cNvCxnSpPr>
          <p:nvPr/>
        </p:nvCxnSpPr>
        <p:spPr>
          <a:xfrm>
            <a:off x="3458264" y="3364092"/>
            <a:ext cx="2478897" cy="246012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499279" y="2825325"/>
            <a:ext cx="1012554" cy="299889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028147" y="2302105"/>
            <a:ext cx="222659" cy="35221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23374" y="5757155"/>
            <a:ext cx="5391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solidFill>
                  <a:srgbClr val="0000FF"/>
                </a:solidFill>
                <a:latin typeface="Arial" panose="020B0604020202020204" pitchFamily="34" charset="0"/>
              </a:rPr>
              <a:t>Acquired Rubella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23654" y="4350586"/>
            <a:ext cx="670728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i="1" dirty="0"/>
              <a:t>Acquired rubella is </a:t>
            </a:r>
            <a:r>
              <a:rPr lang="en-US" sz="2000" b="1" i="1" dirty="0"/>
              <a:t>not</a:t>
            </a:r>
            <a:r>
              <a:rPr lang="en-US" sz="2000" i="1" dirty="0"/>
              <a:t> known to present as a </a:t>
            </a:r>
            <a:r>
              <a:rPr lang="en-US" sz="2000" b="1" i="1" dirty="0" err="1"/>
              <a:t>panuveitis</a:t>
            </a:r>
            <a:r>
              <a:rPr lang="en-US" sz="2000" b="1" i="1" dirty="0"/>
              <a:t>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128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9" y="1340040"/>
            <a:ext cx="8459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are the ocular manifestations of congenital rubella syndrome (CRS)?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Chorioretinitis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--Cataracts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--Cloudy cornea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--Eye is small (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microphthalmia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Esotropia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--Elevated IOP (glaucoma)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28033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Rubella Syndrome</a:t>
            </a:r>
          </a:p>
        </p:txBody>
      </p:sp>
      <p:sp>
        <p:nvSpPr>
          <p:cNvPr id="2" name="Right Brace 1"/>
          <p:cNvSpPr/>
          <p:nvPr/>
        </p:nvSpPr>
        <p:spPr>
          <a:xfrm>
            <a:off x="3593206" y="1596980"/>
            <a:ext cx="257577" cy="64394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3603937" y="2238779"/>
            <a:ext cx="257577" cy="64394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89419" y="1780452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Three ‘Cs’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9418" y="2422251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Three ‘</a:t>
            </a:r>
            <a:r>
              <a:rPr lang="en-US" sz="1200" dirty="0" err="1"/>
              <a:t>Es</a:t>
            </a:r>
            <a:r>
              <a:rPr lang="en-US" sz="12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0130248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How is CRS diagnosed?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275588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Rubella: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</p:spTree>
    <p:extLst>
      <p:ext uri="{BB962C8B-B14F-4D97-AF65-F5344CB8AC3E}">
        <p14:creationId xmlns:p14="http://schemas.microsoft.com/office/powerpoint/2010/main" val="37458428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How is CRS diagnosed?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By the constellation of findings coupled with a history of maternal exposure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275588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Rubella: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</p:spTree>
    <p:extLst>
      <p:ext uri="{BB962C8B-B14F-4D97-AF65-F5344CB8AC3E}">
        <p14:creationId xmlns:p14="http://schemas.microsoft.com/office/powerpoint/2010/main" val="38478389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How is CRS diagnosed?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By the constellation of findings coupled with a history of maternal exposure</a:t>
            </a:r>
          </a:p>
          <a:p>
            <a:endParaRPr lang="en-US" sz="1400" i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Are serologic tests useful in diagnosing rubella?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275588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Rubella: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</p:spTree>
    <p:extLst>
      <p:ext uri="{BB962C8B-B14F-4D97-AF65-F5344CB8AC3E}">
        <p14:creationId xmlns:p14="http://schemas.microsoft.com/office/powerpoint/2010/main" val="18845173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How is CRS diagnosed?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By the constellation of findings coupled with a history of maternal exposure</a:t>
            </a:r>
          </a:p>
          <a:p>
            <a:endParaRPr lang="en-US" sz="1400" i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Are serologic tests useful in diagnosing rubella?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Yes--Immunoglobulin studies, specifically IgG and IgM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275588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Rubella: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</p:spTree>
    <p:extLst>
      <p:ext uri="{BB962C8B-B14F-4D97-AF65-F5344CB8AC3E}">
        <p14:creationId xmlns:p14="http://schemas.microsoft.com/office/powerpoint/2010/main" val="466118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How is CRS diagnosed?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By the constellation of findings coupled with a history of maternal exposure</a:t>
            </a:r>
          </a:p>
          <a:p>
            <a:endParaRPr lang="en-US" sz="1400" i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Are serologic tests useful in diagnosing rubella?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Yes--Immunoglobulin studies, specifically IgG and IgM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275588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Rubella: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3439293"/>
            <a:ext cx="4270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preferred antiviral treatment for rubella?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8" y="2908023"/>
            <a:ext cx="278114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Rubella: Treatment</a:t>
            </a:r>
          </a:p>
        </p:txBody>
      </p:sp>
    </p:spTree>
    <p:extLst>
      <p:ext uri="{BB962C8B-B14F-4D97-AF65-F5344CB8AC3E}">
        <p14:creationId xmlns:p14="http://schemas.microsoft.com/office/powerpoint/2010/main" val="20034912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89" y="1340040"/>
            <a:ext cx="83432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How is CRS diagnosed?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By the constellation of findings coupled with a history of maternal exposure</a:t>
            </a:r>
          </a:p>
          <a:p>
            <a:endParaRPr lang="en-US" sz="1400" i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Are serologic tests useful in diagnosing rubella?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Yes--Immunoglobulin studies, specifically IgG and IgM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988" y="808770"/>
            <a:ext cx="275588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Rubella: Diagnosis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3439293"/>
            <a:ext cx="4270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preferred antiviral treatment for rubella?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There is none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988" y="2908023"/>
            <a:ext cx="278114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Rubella: Treatment</a:t>
            </a:r>
          </a:p>
        </p:txBody>
      </p:sp>
    </p:spTree>
    <p:extLst>
      <p:ext uri="{BB962C8B-B14F-4D97-AF65-F5344CB8AC3E}">
        <p14:creationId xmlns:p14="http://schemas.microsoft.com/office/powerpoint/2010/main" val="16190167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40146" y="5744654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636693" y="787758"/>
            <a:ext cx="4993512" cy="50463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43350" y="3032109"/>
            <a:ext cx="598169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There is a sound-alike viral condition that can affect the eye in manners similar to rubella. What is it?</a:t>
            </a:r>
          </a:p>
        </p:txBody>
      </p:sp>
    </p:spTree>
    <p:extLst>
      <p:ext uri="{BB962C8B-B14F-4D97-AF65-F5344CB8AC3E}">
        <p14:creationId xmlns:p14="http://schemas.microsoft.com/office/powerpoint/2010/main" val="16753585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636693" y="787758"/>
            <a:ext cx="4993512" cy="50463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43350" y="3032109"/>
            <a:ext cx="598169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There is a sound-alike viral condition that can affect the eye in manners similar to rubella. What is it?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0146" y="5744654"/>
            <a:ext cx="2616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8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1816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636693" y="787758"/>
            <a:ext cx="4993512" cy="50463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43350" y="3032109"/>
            <a:ext cx="598169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There is a sound-alike viral condition that can affect the eye in manners similar to rubella. What is it?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0146" y="5744654"/>
            <a:ext cx="2616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8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8453" y="4375353"/>
            <a:ext cx="378020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common name for </a:t>
            </a:r>
            <a:r>
              <a:rPr lang="en-US" sz="1600" i="1" dirty="0" err="1">
                <a:solidFill>
                  <a:srgbClr val="0000FF"/>
                </a:solidFill>
              </a:rPr>
              <a:t>rubeola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427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636693" y="787758"/>
            <a:ext cx="4993512" cy="50463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43350" y="3032109"/>
            <a:ext cx="598169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There is a sound-alike viral condition that can affect the eye in manners similar to rubella. What is it?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0146" y="5744654"/>
            <a:ext cx="2616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8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8453" y="4375353"/>
            <a:ext cx="632032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common name for </a:t>
            </a:r>
            <a:r>
              <a:rPr lang="en-US" sz="1600" i="1" dirty="0" err="1">
                <a:solidFill>
                  <a:srgbClr val="0000FF"/>
                </a:solidFill>
              </a:rPr>
              <a:t>rubeola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Measles (</a:t>
            </a:r>
            <a:r>
              <a:rPr lang="en-US" sz="1600" b="1" dirty="0">
                <a:solidFill>
                  <a:srgbClr val="0000FF"/>
                </a:solidFill>
              </a:rPr>
              <a:t>not</a:t>
            </a:r>
            <a:r>
              <a:rPr lang="en-US" sz="1600" dirty="0">
                <a:solidFill>
                  <a:srgbClr val="0000FF"/>
                </a:solidFill>
              </a:rPr>
              <a:t> German measles--remember, that’s acquired rubella!)</a:t>
            </a:r>
          </a:p>
        </p:txBody>
      </p:sp>
    </p:spTree>
    <p:extLst>
      <p:ext uri="{BB962C8B-B14F-4D97-AF65-F5344CB8AC3E}">
        <p14:creationId xmlns:p14="http://schemas.microsoft.com/office/powerpoint/2010/main" val="3177386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9" y="1340040"/>
            <a:ext cx="8459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are the ocular manifestations of congenital rubella syndrome (CRS)?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Chorioretinitis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Cataracts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--Cloudy cornea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--Eye is small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microphthalmia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Esotropia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--Elevated IOP (glaucoma)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28033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Rubella Syndrome</a:t>
            </a:r>
          </a:p>
        </p:txBody>
      </p:sp>
      <p:sp>
        <p:nvSpPr>
          <p:cNvPr id="2" name="Right Brace 1"/>
          <p:cNvSpPr/>
          <p:nvPr/>
        </p:nvSpPr>
        <p:spPr>
          <a:xfrm>
            <a:off x="3593206" y="1596980"/>
            <a:ext cx="257577" cy="643944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3603937" y="2238779"/>
            <a:ext cx="257577" cy="643944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9419" y="1780452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Three ‘Cs’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9418" y="2422251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Three ‘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Es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8705" y="1333800"/>
            <a:ext cx="4216985" cy="160043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sort of cataract is associated with congenital rubella (</a:t>
            </a:r>
            <a:r>
              <a:rPr lang="en-US" sz="1400" i="1" dirty="0" err="1">
                <a:solidFill>
                  <a:srgbClr val="0000FF"/>
                </a:solidFill>
              </a:rPr>
              <a:t>ie</a:t>
            </a:r>
            <a:r>
              <a:rPr lang="en-US" sz="1400" i="1" dirty="0">
                <a:solidFill>
                  <a:srgbClr val="0000FF"/>
                </a:solidFill>
              </a:rPr>
              <a:t>, nuclear, PSC, polar, suture, </a:t>
            </a:r>
            <a:r>
              <a:rPr lang="en-US" sz="1400" i="1" dirty="0" err="1">
                <a:solidFill>
                  <a:srgbClr val="0000FF"/>
                </a:solidFill>
              </a:rPr>
              <a:t>etc</a:t>
            </a:r>
            <a:r>
              <a:rPr lang="en-US" sz="1400" i="1" dirty="0">
                <a:solidFill>
                  <a:srgbClr val="0000FF"/>
                </a:solidFill>
              </a:rPr>
              <a:t>)?</a:t>
            </a:r>
            <a:endParaRPr lang="en-US" sz="14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Nuclear</a:t>
            </a:r>
          </a:p>
          <a:p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What two words are often used to describe the NSCs associated with congenital rubella?</a:t>
            </a:r>
          </a:p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‘Pearly white’</a:t>
            </a:r>
          </a:p>
        </p:txBody>
      </p:sp>
    </p:spTree>
    <p:extLst>
      <p:ext uri="{BB962C8B-B14F-4D97-AF65-F5344CB8AC3E}">
        <p14:creationId xmlns:p14="http://schemas.microsoft.com/office/powerpoint/2010/main" val="28230648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16557" y="1983916"/>
            <a:ext cx="17427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186355" y="3451997"/>
            <a:ext cx="204254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636693" y="787758"/>
            <a:ext cx="4122119" cy="1375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40146" y="5744654"/>
            <a:ext cx="2616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8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408005" y="3999450"/>
            <a:ext cx="3973840" cy="20021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636693" y="797948"/>
            <a:ext cx="533935" cy="26782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630205" y="2563715"/>
            <a:ext cx="566664" cy="3270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50514" y="2730073"/>
            <a:ext cx="411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When talking about the manifestations of </a:t>
            </a:r>
            <a:r>
              <a:rPr lang="en-US" sz="1400" i="1" dirty="0" err="1">
                <a:solidFill>
                  <a:srgbClr val="0000FF"/>
                </a:solidFill>
              </a:rPr>
              <a:t>rubeola</a:t>
            </a:r>
            <a:r>
              <a:rPr lang="en-US" sz="1400" i="1" dirty="0">
                <a:solidFill>
                  <a:srgbClr val="0000FF"/>
                </a:solidFill>
              </a:rPr>
              <a:t>, this distinction must be considered first:</a:t>
            </a:r>
          </a:p>
        </p:txBody>
      </p:sp>
    </p:spTree>
    <p:extLst>
      <p:ext uri="{BB962C8B-B14F-4D97-AF65-F5344CB8AC3E}">
        <p14:creationId xmlns:p14="http://schemas.microsoft.com/office/powerpoint/2010/main" val="5847281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58812" y="2040495"/>
            <a:ext cx="174278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Acquired</a:t>
            </a:r>
          </a:p>
        </p:txBody>
      </p:sp>
      <p:cxnSp>
        <p:nvCxnSpPr>
          <p:cNvPr id="21" name="Straight Arrow Connector 20"/>
          <p:cNvCxnSpPr>
            <a:endCxn id="68" idx="0"/>
          </p:cNvCxnSpPr>
          <p:nvPr/>
        </p:nvCxnSpPr>
        <p:spPr>
          <a:xfrm>
            <a:off x="1636693" y="797948"/>
            <a:ext cx="533935" cy="26782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149354" y="3476230"/>
            <a:ext cx="204254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Congenital</a:t>
            </a: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636693" y="787758"/>
            <a:ext cx="4122119" cy="1375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40146" y="5744654"/>
            <a:ext cx="2616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8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408005" y="3999450"/>
            <a:ext cx="3973840" cy="20021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2"/>
          </p:cNvCxnSpPr>
          <p:nvPr/>
        </p:nvCxnSpPr>
        <p:spPr>
          <a:xfrm>
            <a:off x="6630205" y="2563715"/>
            <a:ext cx="566664" cy="3270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50514" y="2730073"/>
            <a:ext cx="411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When talking about the manifestations of </a:t>
            </a:r>
            <a:r>
              <a:rPr lang="en-US" sz="1400" i="1" dirty="0" err="1">
                <a:solidFill>
                  <a:srgbClr val="0000FF"/>
                </a:solidFill>
              </a:rPr>
              <a:t>rubeola</a:t>
            </a:r>
            <a:r>
              <a:rPr lang="en-US" sz="1400" i="1" dirty="0">
                <a:solidFill>
                  <a:srgbClr val="0000FF"/>
                </a:solidFill>
              </a:rPr>
              <a:t>, this distinction must be considered first:</a:t>
            </a:r>
          </a:p>
        </p:txBody>
      </p:sp>
    </p:spTree>
    <p:extLst>
      <p:ext uri="{BB962C8B-B14F-4D97-AF65-F5344CB8AC3E}">
        <p14:creationId xmlns:p14="http://schemas.microsoft.com/office/powerpoint/2010/main" val="23121853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58812" y="2040495"/>
            <a:ext cx="174278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Acquired</a:t>
            </a:r>
          </a:p>
        </p:txBody>
      </p:sp>
      <p:cxnSp>
        <p:nvCxnSpPr>
          <p:cNvPr id="21" name="Straight Arrow Connector 20"/>
          <p:cNvCxnSpPr>
            <a:endCxn id="68" idx="0"/>
          </p:cNvCxnSpPr>
          <p:nvPr/>
        </p:nvCxnSpPr>
        <p:spPr>
          <a:xfrm>
            <a:off x="1636693" y="797948"/>
            <a:ext cx="533935" cy="26782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149354" y="3476230"/>
            <a:ext cx="204254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Congenital</a:t>
            </a: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636693" y="787758"/>
            <a:ext cx="4122119" cy="137589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40146" y="5744654"/>
            <a:ext cx="2616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8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408005" y="3999450"/>
            <a:ext cx="3973840" cy="20021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2"/>
          </p:cNvCxnSpPr>
          <p:nvPr/>
        </p:nvCxnSpPr>
        <p:spPr>
          <a:xfrm>
            <a:off x="6630205" y="2563715"/>
            <a:ext cx="566664" cy="327041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50514" y="2730073"/>
            <a:ext cx="411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When talking about the manifestations of </a:t>
            </a:r>
            <a:r>
              <a:rPr lang="en-US" sz="1400" i="1" dirty="0" err="1">
                <a:solidFill>
                  <a:srgbClr val="0000FF"/>
                </a:solidFill>
              </a:rPr>
              <a:t>rubeola</a:t>
            </a:r>
            <a:r>
              <a:rPr lang="en-US" sz="1400" i="1" dirty="0">
                <a:solidFill>
                  <a:srgbClr val="0000FF"/>
                </a:solidFill>
              </a:rPr>
              <a:t>, this distinction must be considered first: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4DC32D-514E-43D5-BD6D-6084989683FB}"/>
              </a:ext>
            </a:extLst>
          </p:cNvPr>
          <p:cNvSpPr txBox="1"/>
          <p:nvPr/>
        </p:nvSpPr>
        <p:spPr>
          <a:xfrm>
            <a:off x="810582" y="4236455"/>
            <a:ext cx="485504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talk about congenital rubeola</a:t>
            </a:r>
          </a:p>
        </p:txBody>
      </p:sp>
    </p:spTree>
    <p:extLst>
      <p:ext uri="{BB962C8B-B14F-4D97-AF65-F5344CB8AC3E}">
        <p14:creationId xmlns:p14="http://schemas.microsoft.com/office/powerpoint/2010/main" val="21900391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9" y="1340040"/>
            <a:ext cx="8459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are the ocular manifestations of congenital measles?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9213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Measles</a:t>
            </a:r>
          </a:p>
        </p:txBody>
      </p:sp>
    </p:spTree>
    <p:extLst>
      <p:ext uri="{BB962C8B-B14F-4D97-AF65-F5344CB8AC3E}">
        <p14:creationId xmlns:p14="http://schemas.microsoft.com/office/powerpoint/2010/main" val="13490842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9" y="1340040"/>
            <a:ext cx="84591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are the ocular manifestations of congenital measles?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--Bilateral widespread pigmentary retinopathy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--Cataracts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--Optic nerve head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drusen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9213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Measles</a:t>
            </a:r>
          </a:p>
        </p:txBody>
      </p:sp>
    </p:spTree>
    <p:extLst>
      <p:ext uri="{BB962C8B-B14F-4D97-AF65-F5344CB8AC3E}">
        <p14:creationId xmlns:p14="http://schemas.microsoft.com/office/powerpoint/2010/main" val="28360630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9" y="1340040"/>
            <a:ext cx="84591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are the ocular manifestations of congenital measles?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--Bilateral widespread pigmentary retinopathy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--Cataracts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--Optic nerve head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drusen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Should it be considered as one of the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Other Agents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in the TORCHES differential?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9213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Measles</a:t>
            </a:r>
          </a:p>
        </p:txBody>
      </p:sp>
    </p:spTree>
    <p:extLst>
      <p:ext uri="{BB962C8B-B14F-4D97-AF65-F5344CB8AC3E}">
        <p14:creationId xmlns:p14="http://schemas.microsoft.com/office/powerpoint/2010/main" val="15511669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9" y="1340040"/>
            <a:ext cx="84591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are the ocular manifestations of congenital measles?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--Bilateral widespread pigmentary retinopathy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--Cataracts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--Optic nerve head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</a:rPr>
              <a:t>drusen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Should it be considered as one of the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Other Agents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 in the TORCHES differential?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289213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Measles</a:t>
            </a:r>
          </a:p>
        </p:txBody>
      </p:sp>
    </p:spTree>
    <p:extLst>
      <p:ext uri="{BB962C8B-B14F-4D97-AF65-F5344CB8AC3E}">
        <p14:creationId xmlns:p14="http://schemas.microsoft.com/office/powerpoint/2010/main" val="38731706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</p:spTree>
    <p:extLst>
      <p:ext uri="{BB962C8B-B14F-4D97-AF65-F5344CB8AC3E}">
        <p14:creationId xmlns:p14="http://schemas.microsoft.com/office/powerpoint/2010/main" val="19386091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German measles)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</p:spTree>
    <p:extLst>
      <p:ext uri="{BB962C8B-B14F-4D97-AF65-F5344CB8AC3E}">
        <p14:creationId xmlns:p14="http://schemas.microsoft.com/office/powerpoint/2010/main" val="4548787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</p:spTree>
    <p:extLst>
      <p:ext uri="{BB962C8B-B14F-4D97-AF65-F5344CB8AC3E}">
        <p14:creationId xmlns:p14="http://schemas.microsoft.com/office/powerpoint/2010/main" val="900740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9" y="1340040"/>
            <a:ext cx="8459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are the ocular manifestations of congenital rubella syndrome (CRS)?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Chorioretinitis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Cataracts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--Cloudy cornea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--Eye is small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microphthalmia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Esotropia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--Elevated IOP (glaucoma)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28033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Rubella Syndrome</a:t>
            </a:r>
          </a:p>
        </p:txBody>
      </p:sp>
      <p:sp>
        <p:nvSpPr>
          <p:cNvPr id="2" name="Right Brace 1"/>
          <p:cNvSpPr/>
          <p:nvPr/>
        </p:nvSpPr>
        <p:spPr>
          <a:xfrm>
            <a:off x="3593206" y="1596980"/>
            <a:ext cx="257577" cy="643944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3603937" y="2238779"/>
            <a:ext cx="257577" cy="643944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9419" y="1780452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Three ‘Cs’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9418" y="2422251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Three ‘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Es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8705" y="1333800"/>
            <a:ext cx="4216985" cy="160043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sort of cataract is associated with congenital rubella (</a:t>
            </a:r>
            <a:r>
              <a:rPr lang="en-US" sz="1400" i="1" dirty="0" err="1">
                <a:solidFill>
                  <a:srgbClr val="0000FF"/>
                </a:solidFill>
              </a:rPr>
              <a:t>ie</a:t>
            </a:r>
            <a:r>
              <a:rPr lang="en-US" sz="1400" i="1" dirty="0">
                <a:solidFill>
                  <a:srgbClr val="0000FF"/>
                </a:solidFill>
              </a:rPr>
              <a:t>, nuclear, PSC, polar, suture, </a:t>
            </a:r>
            <a:r>
              <a:rPr lang="en-US" sz="1400" i="1" dirty="0" err="1">
                <a:solidFill>
                  <a:srgbClr val="0000FF"/>
                </a:solidFill>
              </a:rPr>
              <a:t>etc</a:t>
            </a:r>
            <a:r>
              <a:rPr lang="en-US" sz="1400" i="1" dirty="0">
                <a:solidFill>
                  <a:srgbClr val="0000FF"/>
                </a:solidFill>
              </a:rPr>
              <a:t>)?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Nuclear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What two words are often used to describe the NSCs associated with congenital rubella?</a:t>
            </a:r>
          </a:p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‘Pearly white’</a:t>
            </a:r>
          </a:p>
        </p:txBody>
      </p:sp>
    </p:spTree>
    <p:extLst>
      <p:ext uri="{BB962C8B-B14F-4D97-AF65-F5344CB8AC3E}">
        <p14:creationId xmlns:p14="http://schemas.microsoft.com/office/powerpoint/2010/main" val="6101062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--A prodromal phase of fatigue, fever, and mucosal lesions (followed shortly by)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</p:spTree>
    <p:extLst>
      <p:ext uri="{BB962C8B-B14F-4D97-AF65-F5344CB8AC3E}">
        <p14:creationId xmlns:p14="http://schemas.microsoft.com/office/powerpoint/2010/main" val="28203187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--A prodromal phase of fatigue, fever, and mucosal lesions (followed shortly by)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--The appearance of the measles rash on the head, then spreading downward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</p:spTree>
    <p:extLst>
      <p:ext uri="{BB962C8B-B14F-4D97-AF65-F5344CB8AC3E}">
        <p14:creationId xmlns:p14="http://schemas.microsoft.com/office/powerpoint/2010/main" val="30609113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Box 1"/>
          <p:cNvSpPr txBox="1">
            <a:spLocks noChangeArrowheads="1"/>
          </p:cNvSpPr>
          <p:nvPr/>
        </p:nvSpPr>
        <p:spPr bwMode="auto">
          <a:xfrm>
            <a:off x="2698750" y="6053138"/>
            <a:ext cx="367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Acquired rubeola (measles): Rash</a:t>
            </a:r>
          </a:p>
        </p:txBody>
      </p:sp>
      <p:pic>
        <p:nvPicPr>
          <p:cNvPr id="10445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568450"/>
            <a:ext cx="4068762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212725"/>
            <a:ext cx="3297237" cy="54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TextBox 5"/>
          <p:cNvSpPr txBox="1">
            <a:spLocks noChangeArrowheads="1"/>
          </p:cNvSpPr>
          <p:nvPr/>
        </p:nvSpPr>
        <p:spPr bwMode="auto">
          <a:xfrm>
            <a:off x="2241550" y="4646613"/>
            <a:ext cx="592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Early</a:t>
            </a:r>
          </a:p>
        </p:txBody>
      </p:sp>
      <p:sp>
        <p:nvSpPr>
          <p:cNvPr id="104454" name="TextBox 6"/>
          <p:cNvSpPr txBox="1">
            <a:spLocks noChangeArrowheads="1"/>
          </p:cNvSpPr>
          <p:nvPr/>
        </p:nvSpPr>
        <p:spPr bwMode="auto">
          <a:xfrm>
            <a:off x="6508750" y="5543550"/>
            <a:ext cx="531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Late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7EC974-9351-454B-BF94-A949608AAD6F}"/>
              </a:ext>
            </a:extLst>
          </p:cNvPr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877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prodromal phase of fatigue, fever, and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mucosal lesions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(followed shortly by)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--The appearance of the measles rash on the head, then spreading downward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6073" y="2940478"/>
            <a:ext cx="4541628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Which three mucosal surfaces are commonly affected?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</a:p>
        </p:txBody>
      </p:sp>
    </p:spTree>
    <p:extLst>
      <p:ext uri="{BB962C8B-B14F-4D97-AF65-F5344CB8AC3E}">
        <p14:creationId xmlns:p14="http://schemas.microsoft.com/office/powerpoint/2010/main" val="3445867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prodromal phase of fatigue, fever, and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mucosal lesions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(followed shortly by)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--The appearance of the measles rash on the head, then spreading downward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6073" y="2940478"/>
            <a:ext cx="4541628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Which three mucosal surfaces are commonly affected?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--The conjunctiva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--The respiratory tract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--The oral cavity</a:t>
            </a:r>
          </a:p>
        </p:txBody>
      </p:sp>
    </p:spTree>
    <p:extLst>
      <p:ext uri="{BB962C8B-B14F-4D97-AF65-F5344CB8AC3E}">
        <p14:creationId xmlns:p14="http://schemas.microsoft.com/office/powerpoint/2010/main" val="179115808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prodromal phase of fatigue, fever, and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mucosal lesions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(followed shortly by)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--The appearance of the measles rash on the head, then spreading downward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6073" y="2940478"/>
            <a:ext cx="4541628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Which three mucosal surfaces are commonly affected?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--The conjunctiva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--The respiratory tract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--The oral cavity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4359" y="4079251"/>
            <a:ext cx="8065028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How would you characterize the conjunctivitis (</a:t>
            </a:r>
            <a:r>
              <a:rPr lang="en-US" sz="1400" i="1" dirty="0" err="1">
                <a:solidFill>
                  <a:srgbClr val="0000FF"/>
                </a:solidFill>
              </a:rPr>
              <a:t>eg</a:t>
            </a:r>
            <a:r>
              <a:rPr lang="en-US" sz="1400" i="1" dirty="0">
                <a:solidFill>
                  <a:srgbClr val="0000FF"/>
                </a:solidFill>
              </a:rPr>
              <a:t>, mild/severe; papillary/follicular; watery/purulent)?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It is typically a mild, watery, papillary conjunctivitis</a:t>
            </a:r>
          </a:p>
        </p:txBody>
      </p:sp>
    </p:spTree>
    <p:extLst>
      <p:ext uri="{BB962C8B-B14F-4D97-AF65-F5344CB8AC3E}">
        <p14:creationId xmlns:p14="http://schemas.microsoft.com/office/powerpoint/2010/main" val="35713210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prodromal phase of fatigue, fever, and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mucosal lesions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(followed shortly by)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--The appearance of the measles rash on the head, then spreading downward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6073" y="2940478"/>
            <a:ext cx="4541628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Which three mucosal surfaces are commonly affected?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--The conjunctiva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--The respiratory tract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--The oral cavity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4359" y="4079251"/>
            <a:ext cx="8065028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How would you characterize the conjunctivitis (</a:t>
            </a:r>
            <a:r>
              <a:rPr lang="en-US" sz="1400" i="1" dirty="0" err="1">
                <a:solidFill>
                  <a:srgbClr val="0000FF"/>
                </a:solidFill>
              </a:rPr>
              <a:t>eg</a:t>
            </a:r>
            <a:r>
              <a:rPr lang="en-US" sz="1400" i="1" dirty="0">
                <a:solidFill>
                  <a:srgbClr val="0000FF"/>
                </a:solidFill>
              </a:rPr>
              <a:t>, mild/severe; papillary/follicular; watery/purulent)?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It is typically a mild, watery, papillary conjunctivitis</a:t>
            </a:r>
          </a:p>
        </p:txBody>
      </p:sp>
    </p:spTree>
    <p:extLst>
      <p:ext uri="{BB962C8B-B14F-4D97-AF65-F5344CB8AC3E}">
        <p14:creationId xmlns:p14="http://schemas.microsoft.com/office/powerpoint/2010/main" val="32968556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prodromal phase of fatigue, fever, and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mucosal lesions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(followed shortly by)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--The appearance of the measles rash on the head, then spreading downward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6073" y="2940478"/>
            <a:ext cx="4541628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Which three mucosal surfaces are commonly affected?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--The conjunctiva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--The respiratory tract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--The oral cavity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39735" y="4079251"/>
            <a:ext cx="4790094" cy="523220"/>
          </a:xfrm>
          <a:prstGeom prst="rect">
            <a:avLst/>
          </a:prstGeom>
          <a:solidFill>
            <a:srgbClr val="66CC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How does the respiratory-tract mucosal disease manifest?</a:t>
            </a:r>
          </a:p>
          <a:p>
            <a:r>
              <a:rPr lang="en-US" sz="1400" dirty="0">
                <a:solidFill>
                  <a:srgbClr val="66CCFF"/>
                </a:solidFill>
              </a:rPr>
              <a:t>As a cough</a:t>
            </a:r>
          </a:p>
        </p:txBody>
      </p:sp>
    </p:spTree>
    <p:extLst>
      <p:ext uri="{BB962C8B-B14F-4D97-AF65-F5344CB8AC3E}">
        <p14:creationId xmlns:p14="http://schemas.microsoft.com/office/powerpoint/2010/main" val="31190799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prodromal phase of fatigue, fever, and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mucosal lesions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(followed shortly by)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--The appearance of the measles rash on the head, then spreading downward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6073" y="2940478"/>
            <a:ext cx="4541628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Which three mucosal surfaces are commonly affected?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--The conjunctiva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--The respiratory tract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--The oral cavity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39735" y="4079251"/>
            <a:ext cx="4790094" cy="523220"/>
          </a:xfrm>
          <a:prstGeom prst="rect">
            <a:avLst/>
          </a:prstGeom>
          <a:solidFill>
            <a:srgbClr val="66CC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How does the respiratory-tract mucosal disease manifest?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As a cough</a:t>
            </a:r>
          </a:p>
        </p:txBody>
      </p:sp>
    </p:spTree>
    <p:extLst>
      <p:ext uri="{BB962C8B-B14F-4D97-AF65-F5344CB8AC3E}">
        <p14:creationId xmlns:p14="http://schemas.microsoft.com/office/powerpoint/2010/main" val="95621912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prodromal phase of fatigue, fever, and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mucosal lesions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(followed shortly by)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--The appearance of the measles rash on the head, then spreading downward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6073" y="2940478"/>
            <a:ext cx="4541628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Which three mucosal surfaces are commonly affected?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--The conjunctiva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--The respiratory tract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--The oral cavity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2616" y="3342544"/>
            <a:ext cx="4253087" cy="3108543"/>
          </a:xfrm>
          <a:prstGeom prst="rect">
            <a:avLst/>
          </a:prstGeom>
          <a:solidFill>
            <a:srgbClr val="FF66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the classic oral-mucosal lesion?</a:t>
            </a:r>
            <a:endParaRPr lang="en-US" sz="1400" i="1" dirty="0">
              <a:solidFill>
                <a:srgbClr val="FF66FF"/>
              </a:solidFill>
            </a:endParaRPr>
          </a:p>
          <a:p>
            <a:r>
              <a:rPr lang="en-US" sz="1400" b="1" dirty="0" err="1">
                <a:solidFill>
                  <a:srgbClr val="FF66FF"/>
                </a:solidFill>
              </a:rPr>
              <a:t>Koplik</a:t>
            </a:r>
            <a:r>
              <a:rPr lang="en-US" sz="1400" b="1" dirty="0">
                <a:solidFill>
                  <a:srgbClr val="FF66FF"/>
                </a:solidFill>
              </a:rPr>
              <a:t> spots</a:t>
            </a:r>
          </a:p>
          <a:p>
            <a:endParaRPr lang="en-US" sz="1400" dirty="0">
              <a:solidFill>
                <a:srgbClr val="FF66FF"/>
              </a:solidFill>
            </a:endParaRPr>
          </a:p>
          <a:p>
            <a:r>
              <a:rPr lang="en-US" sz="1400" i="1" dirty="0">
                <a:solidFill>
                  <a:srgbClr val="FF66FF"/>
                </a:solidFill>
              </a:rPr>
              <a:t>What do </a:t>
            </a:r>
            <a:r>
              <a:rPr lang="en-US" sz="1400" i="1" dirty="0" err="1">
                <a:solidFill>
                  <a:srgbClr val="FF66FF"/>
                </a:solidFill>
              </a:rPr>
              <a:t>Koplik</a:t>
            </a:r>
            <a:r>
              <a:rPr lang="en-US" sz="1400" i="1" dirty="0">
                <a:solidFill>
                  <a:srgbClr val="FF66FF"/>
                </a:solidFill>
              </a:rPr>
              <a:t> spots look like?</a:t>
            </a:r>
          </a:p>
          <a:p>
            <a:r>
              <a:rPr lang="en-US" sz="1400" dirty="0">
                <a:solidFill>
                  <a:srgbClr val="FF66FF"/>
                </a:solidFill>
              </a:rPr>
              <a:t>Small whitish lesions with a red ring</a:t>
            </a:r>
          </a:p>
          <a:p>
            <a:endParaRPr lang="en-US" sz="1400" dirty="0">
              <a:solidFill>
                <a:srgbClr val="FF66FF"/>
              </a:solidFill>
            </a:endParaRPr>
          </a:p>
          <a:p>
            <a:r>
              <a:rPr lang="en-US" sz="1400" i="1" dirty="0">
                <a:solidFill>
                  <a:srgbClr val="FF66FF"/>
                </a:solidFill>
              </a:rPr>
              <a:t>How small?</a:t>
            </a:r>
          </a:p>
          <a:p>
            <a:r>
              <a:rPr lang="en-US" sz="1400" dirty="0">
                <a:solidFill>
                  <a:srgbClr val="FF66FF"/>
                </a:solidFill>
              </a:rPr>
              <a:t>Think ‘grain of sand’ or ‘grain of salt’</a:t>
            </a:r>
          </a:p>
          <a:p>
            <a:endParaRPr lang="en-US" sz="1400" dirty="0">
              <a:solidFill>
                <a:srgbClr val="FF66FF"/>
              </a:solidFill>
            </a:endParaRPr>
          </a:p>
          <a:p>
            <a:r>
              <a:rPr lang="en-US" sz="1400" i="1" dirty="0">
                <a:solidFill>
                  <a:srgbClr val="FF66FF"/>
                </a:solidFill>
              </a:rPr>
              <a:t>Where are they typically found?</a:t>
            </a:r>
          </a:p>
          <a:p>
            <a:r>
              <a:rPr lang="en-US" sz="1400" dirty="0">
                <a:solidFill>
                  <a:srgbClr val="FF66FF"/>
                </a:solidFill>
              </a:rPr>
              <a:t>On the buccal mucosa adjacent to the lower molars</a:t>
            </a:r>
          </a:p>
          <a:p>
            <a:endParaRPr lang="en-US" sz="1400" dirty="0">
              <a:solidFill>
                <a:srgbClr val="FF66FF"/>
              </a:solidFill>
            </a:endParaRPr>
          </a:p>
          <a:p>
            <a:r>
              <a:rPr lang="en-US" sz="1400" i="1" dirty="0">
                <a:solidFill>
                  <a:srgbClr val="FF66FF"/>
                </a:solidFill>
              </a:rPr>
              <a:t>Are </a:t>
            </a:r>
            <a:r>
              <a:rPr lang="en-US" sz="1400" i="1" dirty="0" err="1">
                <a:solidFill>
                  <a:srgbClr val="FF66FF"/>
                </a:solidFill>
              </a:rPr>
              <a:t>Koplik</a:t>
            </a:r>
            <a:r>
              <a:rPr lang="en-US" sz="1400" i="1" dirty="0">
                <a:solidFill>
                  <a:srgbClr val="FF66FF"/>
                </a:solidFill>
              </a:rPr>
              <a:t> spots pathognomonic for measles?</a:t>
            </a:r>
          </a:p>
          <a:p>
            <a:r>
              <a:rPr lang="en-US" sz="1400" dirty="0">
                <a:solidFill>
                  <a:srgbClr val="FF66FF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391354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9" y="1340040"/>
            <a:ext cx="8459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are the ocular manifestations of congenital rubella syndrome (CRS)?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Chorioretinitis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Cataracts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--Cloudy cornea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--Eye is small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microphthalmia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Esotropia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--Elevated IOP (glaucoma)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28033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Rubella Syndrome</a:t>
            </a:r>
          </a:p>
        </p:txBody>
      </p:sp>
      <p:sp>
        <p:nvSpPr>
          <p:cNvPr id="2" name="Right Brace 1"/>
          <p:cNvSpPr/>
          <p:nvPr/>
        </p:nvSpPr>
        <p:spPr>
          <a:xfrm>
            <a:off x="3593206" y="1596980"/>
            <a:ext cx="257577" cy="643944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3603937" y="2238779"/>
            <a:ext cx="257577" cy="643944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9419" y="1780452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Three ‘Cs’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9418" y="2422251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Three ‘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Es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8705" y="1333800"/>
            <a:ext cx="4216985" cy="160043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sort of cataract is associated with congenital rubella (</a:t>
            </a:r>
            <a:r>
              <a:rPr lang="en-US" sz="1400" i="1" dirty="0" err="1">
                <a:solidFill>
                  <a:srgbClr val="0000FF"/>
                </a:solidFill>
              </a:rPr>
              <a:t>ie</a:t>
            </a:r>
            <a:r>
              <a:rPr lang="en-US" sz="1400" i="1" dirty="0">
                <a:solidFill>
                  <a:srgbClr val="0000FF"/>
                </a:solidFill>
              </a:rPr>
              <a:t>, nuclear, PSC, polar, suture, </a:t>
            </a:r>
            <a:r>
              <a:rPr lang="en-US" sz="1400" i="1" dirty="0" err="1">
                <a:solidFill>
                  <a:srgbClr val="0000FF"/>
                </a:solidFill>
              </a:rPr>
              <a:t>etc</a:t>
            </a:r>
            <a:r>
              <a:rPr lang="en-US" sz="1400" i="1" dirty="0">
                <a:solidFill>
                  <a:srgbClr val="0000FF"/>
                </a:solidFill>
              </a:rPr>
              <a:t>)?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Nuclear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two words are often used to describe the NSCs associated with congenital rubella?</a:t>
            </a:r>
            <a:endParaRPr lang="en-US" sz="14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‘Pearly white’</a:t>
            </a:r>
          </a:p>
        </p:txBody>
      </p:sp>
    </p:spTree>
    <p:extLst>
      <p:ext uri="{BB962C8B-B14F-4D97-AF65-F5344CB8AC3E}">
        <p14:creationId xmlns:p14="http://schemas.microsoft.com/office/powerpoint/2010/main" val="429475816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prodromal phase of fatigue, fever, and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mucosal lesions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(followed shortly by)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--The appearance of the measles rash on the head, then spreading downward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6073" y="2940478"/>
            <a:ext cx="4541628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Which three mucosal surfaces are commonly affected?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--The conjunctiva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--The respiratory tract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--The oral cavity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2616" y="3342544"/>
            <a:ext cx="4253087" cy="3108543"/>
          </a:xfrm>
          <a:prstGeom prst="rect">
            <a:avLst/>
          </a:prstGeom>
          <a:solidFill>
            <a:srgbClr val="FF66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the classic oral-mucosal lesion?</a:t>
            </a:r>
          </a:p>
          <a:p>
            <a:r>
              <a:rPr lang="en-US" sz="1400" b="1" dirty="0" err="1">
                <a:solidFill>
                  <a:srgbClr val="0000FF"/>
                </a:solidFill>
              </a:rPr>
              <a:t>Koplik</a:t>
            </a:r>
            <a:r>
              <a:rPr lang="en-US" sz="1400" b="1" dirty="0">
                <a:solidFill>
                  <a:srgbClr val="0000FF"/>
                </a:solidFill>
              </a:rPr>
              <a:t> spots</a:t>
            </a:r>
          </a:p>
          <a:p>
            <a:endParaRPr lang="en-US" sz="1400" dirty="0">
              <a:solidFill>
                <a:srgbClr val="FF66FF"/>
              </a:solidFill>
            </a:endParaRPr>
          </a:p>
          <a:p>
            <a:r>
              <a:rPr lang="en-US" sz="1400" i="1" dirty="0">
                <a:solidFill>
                  <a:srgbClr val="FF66FF"/>
                </a:solidFill>
              </a:rPr>
              <a:t>What do </a:t>
            </a:r>
            <a:r>
              <a:rPr lang="en-US" sz="1400" i="1" dirty="0" err="1">
                <a:solidFill>
                  <a:srgbClr val="FF66FF"/>
                </a:solidFill>
              </a:rPr>
              <a:t>Koplik</a:t>
            </a:r>
            <a:r>
              <a:rPr lang="en-US" sz="1400" i="1" dirty="0">
                <a:solidFill>
                  <a:srgbClr val="FF66FF"/>
                </a:solidFill>
              </a:rPr>
              <a:t> spots look like?</a:t>
            </a:r>
          </a:p>
          <a:p>
            <a:r>
              <a:rPr lang="en-US" sz="1400" dirty="0">
                <a:solidFill>
                  <a:srgbClr val="FF66FF"/>
                </a:solidFill>
              </a:rPr>
              <a:t>Small whitish lesions with a red ring</a:t>
            </a:r>
          </a:p>
          <a:p>
            <a:endParaRPr lang="en-US" sz="1400" dirty="0">
              <a:solidFill>
                <a:srgbClr val="FF66FF"/>
              </a:solidFill>
            </a:endParaRPr>
          </a:p>
          <a:p>
            <a:r>
              <a:rPr lang="en-US" sz="1400" i="1" dirty="0">
                <a:solidFill>
                  <a:srgbClr val="FF66FF"/>
                </a:solidFill>
              </a:rPr>
              <a:t>How small?</a:t>
            </a:r>
          </a:p>
          <a:p>
            <a:r>
              <a:rPr lang="en-US" sz="1400" dirty="0">
                <a:solidFill>
                  <a:srgbClr val="FF66FF"/>
                </a:solidFill>
              </a:rPr>
              <a:t>Think ‘grain of sand’ or ‘grain of salt’</a:t>
            </a:r>
          </a:p>
          <a:p>
            <a:endParaRPr lang="en-US" sz="1400" dirty="0">
              <a:solidFill>
                <a:srgbClr val="FF66FF"/>
              </a:solidFill>
            </a:endParaRPr>
          </a:p>
          <a:p>
            <a:r>
              <a:rPr lang="en-US" sz="1400" i="1" dirty="0">
                <a:solidFill>
                  <a:srgbClr val="FF66FF"/>
                </a:solidFill>
              </a:rPr>
              <a:t>Where are they typically found?</a:t>
            </a:r>
          </a:p>
          <a:p>
            <a:r>
              <a:rPr lang="en-US" sz="1400" dirty="0">
                <a:solidFill>
                  <a:srgbClr val="FF66FF"/>
                </a:solidFill>
              </a:rPr>
              <a:t>On the buccal mucosa adjacent to the lower molars</a:t>
            </a:r>
          </a:p>
          <a:p>
            <a:endParaRPr lang="en-US" sz="1400" dirty="0">
              <a:solidFill>
                <a:srgbClr val="FF66FF"/>
              </a:solidFill>
            </a:endParaRPr>
          </a:p>
          <a:p>
            <a:r>
              <a:rPr lang="en-US" sz="1400" i="1" dirty="0">
                <a:solidFill>
                  <a:srgbClr val="FF66FF"/>
                </a:solidFill>
              </a:rPr>
              <a:t>Are </a:t>
            </a:r>
            <a:r>
              <a:rPr lang="en-US" sz="1400" i="1" dirty="0" err="1">
                <a:solidFill>
                  <a:srgbClr val="FF66FF"/>
                </a:solidFill>
              </a:rPr>
              <a:t>Koplik</a:t>
            </a:r>
            <a:r>
              <a:rPr lang="en-US" sz="1400" i="1" dirty="0">
                <a:solidFill>
                  <a:srgbClr val="FF66FF"/>
                </a:solidFill>
              </a:rPr>
              <a:t> spots pathognomonic for measles?</a:t>
            </a:r>
          </a:p>
          <a:p>
            <a:r>
              <a:rPr lang="en-US" sz="1400" dirty="0">
                <a:solidFill>
                  <a:srgbClr val="FF66FF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6826489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prodromal phase of fatigue, fever, and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mucosal lesions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(followed shortly by)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--The appearance of the measles rash on the head, then spreading downward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6073" y="2940478"/>
            <a:ext cx="4541628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Which three mucosal surfaces are commonly affected?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--The conjunctiva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--The respiratory tract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--The oral cavity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2616" y="3342544"/>
            <a:ext cx="4253087" cy="3108543"/>
          </a:xfrm>
          <a:prstGeom prst="rect">
            <a:avLst/>
          </a:prstGeom>
          <a:solidFill>
            <a:srgbClr val="FF66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the classic oral-mucosal lesion?</a:t>
            </a:r>
          </a:p>
          <a:p>
            <a:r>
              <a:rPr lang="en-US" sz="1400" b="1" dirty="0" err="1">
                <a:solidFill>
                  <a:srgbClr val="0000FF"/>
                </a:solidFill>
              </a:rPr>
              <a:t>Koplik</a:t>
            </a:r>
            <a:r>
              <a:rPr lang="en-US" sz="1400" b="1" dirty="0">
                <a:solidFill>
                  <a:srgbClr val="0000FF"/>
                </a:solidFill>
              </a:rPr>
              <a:t> spots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do </a:t>
            </a:r>
            <a:r>
              <a:rPr lang="en-US" sz="1400" i="1" dirty="0" err="1">
                <a:solidFill>
                  <a:srgbClr val="0000FF"/>
                </a:solidFill>
              </a:rPr>
              <a:t>Koplik</a:t>
            </a:r>
            <a:r>
              <a:rPr lang="en-US" sz="1400" i="1" dirty="0">
                <a:solidFill>
                  <a:srgbClr val="0000FF"/>
                </a:solidFill>
              </a:rPr>
              <a:t> spots look like?</a:t>
            </a:r>
            <a:endParaRPr lang="en-US" sz="1400" i="1" dirty="0">
              <a:solidFill>
                <a:srgbClr val="FF66FF"/>
              </a:solidFill>
            </a:endParaRPr>
          </a:p>
          <a:p>
            <a:r>
              <a:rPr lang="en-US" sz="1400" dirty="0">
                <a:solidFill>
                  <a:srgbClr val="FF66FF"/>
                </a:solidFill>
              </a:rPr>
              <a:t>Small whitish lesions with a red ring</a:t>
            </a:r>
          </a:p>
          <a:p>
            <a:endParaRPr lang="en-US" sz="1400" dirty="0">
              <a:solidFill>
                <a:srgbClr val="FF66FF"/>
              </a:solidFill>
            </a:endParaRPr>
          </a:p>
          <a:p>
            <a:r>
              <a:rPr lang="en-US" sz="1400" i="1" dirty="0">
                <a:solidFill>
                  <a:srgbClr val="FF66FF"/>
                </a:solidFill>
              </a:rPr>
              <a:t>How small?</a:t>
            </a:r>
          </a:p>
          <a:p>
            <a:r>
              <a:rPr lang="en-US" sz="1400" dirty="0">
                <a:solidFill>
                  <a:srgbClr val="FF66FF"/>
                </a:solidFill>
              </a:rPr>
              <a:t>Think ‘grain of sand’ or ‘grain of salt’</a:t>
            </a:r>
          </a:p>
          <a:p>
            <a:endParaRPr lang="en-US" sz="1400" dirty="0">
              <a:solidFill>
                <a:srgbClr val="FF66FF"/>
              </a:solidFill>
            </a:endParaRPr>
          </a:p>
          <a:p>
            <a:r>
              <a:rPr lang="en-US" sz="1400" i="1" dirty="0">
                <a:solidFill>
                  <a:srgbClr val="FF66FF"/>
                </a:solidFill>
              </a:rPr>
              <a:t>Where are they typically found?</a:t>
            </a:r>
          </a:p>
          <a:p>
            <a:r>
              <a:rPr lang="en-US" sz="1400" dirty="0">
                <a:solidFill>
                  <a:srgbClr val="FF66FF"/>
                </a:solidFill>
              </a:rPr>
              <a:t>On the buccal mucosa adjacent to the lower molars</a:t>
            </a:r>
          </a:p>
          <a:p>
            <a:endParaRPr lang="en-US" sz="1400" dirty="0">
              <a:solidFill>
                <a:srgbClr val="FF66FF"/>
              </a:solidFill>
            </a:endParaRPr>
          </a:p>
          <a:p>
            <a:r>
              <a:rPr lang="en-US" sz="1400" i="1" dirty="0">
                <a:solidFill>
                  <a:srgbClr val="FF66FF"/>
                </a:solidFill>
              </a:rPr>
              <a:t>Are </a:t>
            </a:r>
            <a:r>
              <a:rPr lang="en-US" sz="1400" i="1" dirty="0" err="1">
                <a:solidFill>
                  <a:srgbClr val="FF66FF"/>
                </a:solidFill>
              </a:rPr>
              <a:t>Koplik</a:t>
            </a:r>
            <a:r>
              <a:rPr lang="en-US" sz="1400" i="1" dirty="0">
                <a:solidFill>
                  <a:srgbClr val="FF66FF"/>
                </a:solidFill>
              </a:rPr>
              <a:t> spots pathognomonic for measles?</a:t>
            </a:r>
          </a:p>
          <a:p>
            <a:r>
              <a:rPr lang="en-US" sz="1400" dirty="0">
                <a:solidFill>
                  <a:srgbClr val="FF66FF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14640311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prodromal phase of fatigue, fever, and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mucosal lesions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(followed shortly by)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--The appearance of the measles rash on the head, then spreading downward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6073" y="2940478"/>
            <a:ext cx="4541628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Which three mucosal surfaces are commonly affected?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--The conjunctiva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--The respiratory tract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--The oral cavity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2616" y="3342544"/>
            <a:ext cx="4253087" cy="3108543"/>
          </a:xfrm>
          <a:prstGeom prst="rect">
            <a:avLst/>
          </a:prstGeom>
          <a:solidFill>
            <a:srgbClr val="FF66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the classic oral-mucosal lesion?</a:t>
            </a:r>
          </a:p>
          <a:p>
            <a:r>
              <a:rPr lang="en-US" sz="1400" b="1" dirty="0" err="1">
                <a:solidFill>
                  <a:srgbClr val="0000FF"/>
                </a:solidFill>
              </a:rPr>
              <a:t>Koplik</a:t>
            </a:r>
            <a:r>
              <a:rPr lang="en-US" sz="1400" b="1" dirty="0">
                <a:solidFill>
                  <a:srgbClr val="0000FF"/>
                </a:solidFill>
              </a:rPr>
              <a:t> spots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do </a:t>
            </a:r>
            <a:r>
              <a:rPr lang="en-US" sz="1400" i="1" dirty="0" err="1">
                <a:solidFill>
                  <a:srgbClr val="0000FF"/>
                </a:solidFill>
              </a:rPr>
              <a:t>Koplik</a:t>
            </a:r>
            <a:r>
              <a:rPr lang="en-US" sz="1400" i="1" dirty="0">
                <a:solidFill>
                  <a:srgbClr val="0000FF"/>
                </a:solidFill>
              </a:rPr>
              <a:t> spots look like?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Small whitish lesions with a red ring</a:t>
            </a:r>
            <a:endParaRPr lang="en-US" sz="1400" dirty="0">
              <a:solidFill>
                <a:srgbClr val="FF66FF"/>
              </a:solidFill>
            </a:endParaRPr>
          </a:p>
          <a:p>
            <a:endParaRPr lang="en-US" sz="1400" dirty="0">
              <a:solidFill>
                <a:srgbClr val="FF66FF"/>
              </a:solidFill>
            </a:endParaRPr>
          </a:p>
          <a:p>
            <a:r>
              <a:rPr lang="en-US" sz="1400" i="1" dirty="0">
                <a:solidFill>
                  <a:srgbClr val="FF66FF"/>
                </a:solidFill>
              </a:rPr>
              <a:t>How small?</a:t>
            </a:r>
          </a:p>
          <a:p>
            <a:r>
              <a:rPr lang="en-US" sz="1400" dirty="0">
                <a:solidFill>
                  <a:srgbClr val="FF66FF"/>
                </a:solidFill>
              </a:rPr>
              <a:t>Think ‘grain of sand’ or ‘grain of salt’</a:t>
            </a:r>
          </a:p>
          <a:p>
            <a:endParaRPr lang="en-US" sz="1400" dirty="0">
              <a:solidFill>
                <a:srgbClr val="FF66FF"/>
              </a:solidFill>
            </a:endParaRPr>
          </a:p>
          <a:p>
            <a:r>
              <a:rPr lang="en-US" sz="1400" i="1" dirty="0">
                <a:solidFill>
                  <a:srgbClr val="FF66FF"/>
                </a:solidFill>
              </a:rPr>
              <a:t>Where are they typically found?</a:t>
            </a:r>
          </a:p>
          <a:p>
            <a:r>
              <a:rPr lang="en-US" sz="1400" dirty="0">
                <a:solidFill>
                  <a:srgbClr val="FF66FF"/>
                </a:solidFill>
              </a:rPr>
              <a:t>On the buccal mucosa adjacent to the lower molars</a:t>
            </a:r>
          </a:p>
          <a:p>
            <a:endParaRPr lang="en-US" sz="1400" dirty="0">
              <a:solidFill>
                <a:srgbClr val="FF66FF"/>
              </a:solidFill>
            </a:endParaRPr>
          </a:p>
          <a:p>
            <a:r>
              <a:rPr lang="en-US" sz="1400" i="1" dirty="0">
                <a:solidFill>
                  <a:srgbClr val="FF66FF"/>
                </a:solidFill>
              </a:rPr>
              <a:t>Are </a:t>
            </a:r>
            <a:r>
              <a:rPr lang="en-US" sz="1400" i="1" dirty="0" err="1">
                <a:solidFill>
                  <a:srgbClr val="FF66FF"/>
                </a:solidFill>
              </a:rPr>
              <a:t>Koplik</a:t>
            </a:r>
            <a:r>
              <a:rPr lang="en-US" sz="1400" i="1" dirty="0">
                <a:solidFill>
                  <a:srgbClr val="FF66FF"/>
                </a:solidFill>
              </a:rPr>
              <a:t> spots pathognomonic for measles?</a:t>
            </a:r>
          </a:p>
          <a:p>
            <a:r>
              <a:rPr lang="en-US" sz="1400" dirty="0">
                <a:solidFill>
                  <a:srgbClr val="FF66FF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61905687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prodromal phase of fatigue, fever, and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mucosal lesions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(followed shortly by)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--The appearance of the measles rash on the head, then spreading downward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6073" y="2940478"/>
            <a:ext cx="4541628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Which three mucosal surfaces are commonly affected?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--The conjunctiva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--The respiratory tract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--The oral cavity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2616" y="3342544"/>
            <a:ext cx="4253087" cy="3108543"/>
          </a:xfrm>
          <a:prstGeom prst="rect">
            <a:avLst/>
          </a:prstGeom>
          <a:solidFill>
            <a:srgbClr val="FF66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the classic oral-mucosal lesion?</a:t>
            </a:r>
          </a:p>
          <a:p>
            <a:r>
              <a:rPr lang="en-US" sz="1400" b="1" dirty="0" err="1">
                <a:solidFill>
                  <a:srgbClr val="0000FF"/>
                </a:solidFill>
              </a:rPr>
              <a:t>Koplik</a:t>
            </a:r>
            <a:r>
              <a:rPr lang="en-US" sz="1400" b="1" dirty="0">
                <a:solidFill>
                  <a:srgbClr val="0000FF"/>
                </a:solidFill>
              </a:rPr>
              <a:t> spots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do </a:t>
            </a:r>
            <a:r>
              <a:rPr lang="en-US" sz="1400" i="1" dirty="0" err="1">
                <a:solidFill>
                  <a:srgbClr val="0000FF"/>
                </a:solidFill>
              </a:rPr>
              <a:t>Koplik</a:t>
            </a:r>
            <a:r>
              <a:rPr lang="en-US" sz="1400" i="1" dirty="0">
                <a:solidFill>
                  <a:srgbClr val="0000FF"/>
                </a:solidFill>
              </a:rPr>
              <a:t> spots look like?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Small whitish lesions with a red ring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How small?</a:t>
            </a:r>
            <a:endParaRPr lang="en-US" sz="1400" i="1" dirty="0">
              <a:solidFill>
                <a:srgbClr val="FF66FF"/>
              </a:solidFill>
            </a:endParaRPr>
          </a:p>
          <a:p>
            <a:r>
              <a:rPr lang="en-US" sz="1400" dirty="0">
                <a:solidFill>
                  <a:srgbClr val="FF66FF"/>
                </a:solidFill>
              </a:rPr>
              <a:t>Think ‘grain of sand’ or ‘grain of salt’</a:t>
            </a:r>
          </a:p>
          <a:p>
            <a:endParaRPr lang="en-US" sz="1400" dirty="0">
              <a:solidFill>
                <a:srgbClr val="FF66FF"/>
              </a:solidFill>
            </a:endParaRPr>
          </a:p>
          <a:p>
            <a:r>
              <a:rPr lang="en-US" sz="1400" i="1" dirty="0">
                <a:solidFill>
                  <a:srgbClr val="FF66FF"/>
                </a:solidFill>
              </a:rPr>
              <a:t>Where are they typically found?</a:t>
            </a:r>
          </a:p>
          <a:p>
            <a:r>
              <a:rPr lang="en-US" sz="1400" dirty="0">
                <a:solidFill>
                  <a:srgbClr val="FF66FF"/>
                </a:solidFill>
              </a:rPr>
              <a:t>On the buccal mucosa adjacent to the lower molars</a:t>
            </a:r>
          </a:p>
          <a:p>
            <a:endParaRPr lang="en-US" sz="1400" dirty="0">
              <a:solidFill>
                <a:srgbClr val="FF66FF"/>
              </a:solidFill>
            </a:endParaRPr>
          </a:p>
          <a:p>
            <a:r>
              <a:rPr lang="en-US" sz="1400" i="1" dirty="0">
                <a:solidFill>
                  <a:srgbClr val="FF66FF"/>
                </a:solidFill>
              </a:rPr>
              <a:t>Are </a:t>
            </a:r>
            <a:r>
              <a:rPr lang="en-US" sz="1400" i="1" dirty="0" err="1">
                <a:solidFill>
                  <a:srgbClr val="FF66FF"/>
                </a:solidFill>
              </a:rPr>
              <a:t>Koplik</a:t>
            </a:r>
            <a:r>
              <a:rPr lang="en-US" sz="1400" i="1" dirty="0">
                <a:solidFill>
                  <a:srgbClr val="FF66FF"/>
                </a:solidFill>
              </a:rPr>
              <a:t> spots pathognomonic for measles?</a:t>
            </a:r>
          </a:p>
          <a:p>
            <a:r>
              <a:rPr lang="en-US" sz="1400" dirty="0">
                <a:solidFill>
                  <a:srgbClr val="FF66FF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8501453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prodromal phase of fatigue, fever, and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mucosal lesions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(followed shortly by)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--The appearance of the measles rash on the head, then spreading downward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6073" y="2940478"/>
            <a:ext cx="4541628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Which three mucosal surfaces are commonly affected?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--The conjunctiva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--The respiratory tract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--The oral cavity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2616" y="3342544"/>
            <a:ext cx="4253087" cy="3108543"/>
          </a:xfrm>
          <a:prstGeom prst="rect">
            <a:avLst/>
          </a:prstGeom>
          <a:solidFill>
            <a:srgbClr val="FF66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the classic oral-mucosal lesion?</a:t>
            </a:r>
          </a:p>
          <a:p>
            <a:r>
              <a:rPr lang="en-US" sz="1400" b="1" dirty="0" err="1">
                <a:solidFill>
                  <a:srgbClr val="0000FF"/>
                </a:solidFill>
              </a:rPr>
              <a:t>Koplik</a:t>
            </a:r>
            <a:r>
              <a:rPr lang="en-US" sz="1400" b="1" dirty="0">
                <a:solidFill>
                  <a:srgbClr val="0000FF"/>
                </a:solidFill>
              </a:rPr>
              <a:t> spots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do </a:t>
            </a:r>
            <a:r>
              <a:rPr lang="en-US" sz="1400" i="1" dirty="0" err="1">
                <a:solidFill>
                  <a:srgbClr val="0000FF"/>
                </a:solidFill>
              </a:rPr>
              <a:t>Koplik</a:t>
            </a:r>
            <a:r>
              <a:rPr lang="en-US" sz="1400" i="1" dirty="0">
                <a:solidFill>
                  <a:srgbClr val="0000FF"/>
                </a:solidFill>
              </a:rPr>
              <a:t> spots look like?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Small whitish lesions with a red ring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How small?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Think ‘grain of sand’ or ‘grain of salt’</a:t>
            </a:r>
            <a:endParaRPr lang="en-US" sz="1400" dirty="0">
              <a:solidFill>
                <a:srgbClr val="FF66FF"/>
              </a:solidFill>
            </a:endParaRPr>
          </a:p>
          <a:p>
            <a:endParaRPr lang="en-US" sz="1400" dirty="0">
              <a:solidFill>
                <a:srgbClr val="FF66FF"/>
              </a:solidFill>
            </a:endParaRPr>
          </a:p>
          <a:p>
            <a:r>
              <a:rPr lang="en-US" sz="1400" i="1" dirty="0">
                <a:solidFill>
                  <a:srgbClr val="FF66FF"/>
                </a:solidFill>
              </a:rPr>
              <a:t>Where are they typically found?</a:t>
            </a:r>
          </a:p>
          <a:p>
            <a:r>
              <a:rPr lang="en-US" sz="1400" dirty="0">
                <a:solidFill>
                  <a:srgbClr val="FF66FF"/>
                </a:solidFill>
              </a:rPr>
              <a:t>On the buccal mucosa adjacent to the lower molars</a:t>
            </a:r>
          </a:p>
          <a:p>
            <a:endParaRPr lang="en-US" sz="1400" dirty="0">
              <a:solidFill>
                <a:srgbClr val="FF66FF"/>
              </a:solidFill>
            </a:endParaRPr>
          </a:p>
          <a:p>
            <a:r>
              <a:rPr lang="en-US" sz="1400" i="1" dirty="0">
                <a:solidFill>
                  <a:srgbClr val="FF66FF"/>
                </a:solidFill>
              </a:rPr>
              <a:t>Are </a:t>
            </a:r>
            <a:r>
              <a:rPr lang="en-US" sz="1400" i="1" dirty="0" err="1">
                <a:solidFill>
                  <a:srgbClr val="FF66FF"/>
                </a:solidFill>
              </a:rPr>
              <a:t>Koplik</a:t>
            </a:r>
            <a:r>
              <a:rPr lang="en-US" sz="1400" i="1" dirty="0">
                <a:solidFill>
                  <a:srgbClr val="FF66FF"/>
                </a:solidFill>
              </a:rPr>
              <a:t> spots pathognomonic for measles?</a:t>
            </a:r>
          </a:p>
          <a:p>
            <a:r>
              <a:rPr lang="en-US" sz="1400" dirty="0">
                <a:solidFill>
                  <a:srgbClr val="FF66FF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94896964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prodromal phase of fatigue, fever, and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mucosal lesions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(followed shortly by)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--The appearance of the measles rash on the head, then spreading downward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6073" y="2940478"/>
            <a:ext cx="4541628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Which three mucosal surfaces are commonly affected?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--The conjunctiva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--The respiratory tract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--The oral cavity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2616" y="3342544"/>
            <a:ext cx="4253087" cy="3108543"/>
          </a:xfrm>
          <a:prstGeom prst="rect">
            <a:avLst/>
          </a:prstGeom>
          <a:solidFill>
            <a:srgbClr val="FF66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the classic oral-mucosal lesion?</a:t>
            </a:r>
          </a:p>
          <a:p>
            <a:r>
              <a:rPr lang="en-US" sz="1400" b="1" dirty="0" err="1">
                <a:solidFill>
                  <a:srgbClr val="0000FF"/>
                </a:solidFill>
              </a:rPr>
              <a:t>Koplik</a:t>
            </a:r>
            <a:r>
              <a:rPr lang="en-US" sz="1400" b="1" dirty="0">
                <a:solidFill>
                  <a:srgbClr val="0000FF"/>
                </a:solidFill>
              </a:rPr>
              <a:t> spots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do </a:t>
            </a:r>
            <a:r>
              <a:rPr lang="en-US" sz="1400" i="1" dirty="0" err="1">
                <a:solidFill>
                  <a:srgbClr val="0000FF"/>
                </a:solidFill>
              </a:rPr>
              <a:t>Koplik</a:t>
            </a:r>
            <a:r>
              <a:rPr lang="en-US" sz="1400" i="1" dirty="0">
                <a:solidFill>
                  <a:srgbClr val="0000FF"/>
                </a:solidFill>
              </a:rPr>
              <a:t> spots look like?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Small whitish lesions with a red ring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How small?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Think ‘grain of sand’ or ‘grain of salt’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Where are they typically found?</a:t>
            </a:r>
            <a:endParaRPr lang="en-US" sz="1400" i="1" dirty="0">
              <a:solidFill>
                <a:srgbClr val="FF66FF"/>
              </a:solidFill>
            </a:endParaRPr>
          </a:p>
          <a:p>
            <a:r>
              <a:rPr lang="en-US" sz="1400" dirty="0">
                <a:solidFill>
                  <a:srgbClr val="FF66FF"/>
                </a:solidFill>
              </a:rPr>
              <a:t>On the buccal mucosa adjacent to the lower molars</a:t>
            </a:r>
          </a:p>
          <a:p>
            <a:endParaRPr lang="en-US" sz="1400" dirty="0">
              <a:solidFill>
                <a:srgbClr val="FF66FF"/>
              </a:solidFill>
            </a:endParaRPr>
          </a:p>
          <a:p>
            <a:r>
              <a:rPr lang="en-US" sz="1400" i="1" dirty="0">
                <a:solidFill>
                  <a:srgbClr val="FF66FF"/>
                </a:solidFill>
              </a:rPr>
              <a:t>Are </a:t>
            </a:r>
            <a:r>
              <a:rPr lang="en-US" sz="1400" i="1" dirty="0" err="1">
                <a:solidFill>
                  <a:srgbClr val="FF66FF"/>
                </a:solidFill>
              </a:rPr>
              <a:t>Koplik</a:t>
            </a:r>
            <a:r>
              <a:rPr lang="en-US" sz="1400" i="1" dirty="0">
                <a:solidFill>
                  <a:srgbClr val="FF66FF"/>
                </a:solidFill>
              </a:rPr>
              <a:t> spots pathognomonic for measles?</a:t>
            </a:r>
          </a:p>
          <a:p>
            <a:r>
              <a:rPr lang="en-US" sz="1400" dirty="0">
                <a:solidFill>
                  <a:srgbClr val="FF66FF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54130001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prodromal phase of fatigue, fever, and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mucosal lesions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(followed shortly by)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--The appearance of the measles rash on the head, then spreading downward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6073" y="2940478"/>
            <a:ext cx="4541628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Which three mucosal surfaces are commonly affected?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--The conjunctiva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--The respiratory tract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--The oral cavity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2616" y="3342544"/>
            <a:ext cx="4253087" cy="3108543"/>
          </a:xfrm>
          <a:prstGeom prst="rect">
            <a:avLst/>
          </a:prstGeom>
          <a:solidFill>
            <a:srgbClr val="FF66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the classic oral-mucosal lesion?</a:t>
            </a:r>
          </a:p>
          <a:p>
            <a:r>
              <a:rPr lang="en-US" sz="1400" b="1" dirty="0" err="1">
                <a:solidFill>
                  <a:srgbClr val="0000FF"/>
                </a:solidFill>
              </a:rPr>
              <a:t>Koplik</a:t>
            </a:r>
            <a:r>
              <a:rPr lang="en-US" sz="1400" b="1" dirty="0">
                <a:solidFill>
                  <a:srgbClr val="0000FF"/>
                </a:solidFill>
              </a:rPr>
              <a:t> spots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do </a:t>
            </a:r>
            <a:r>
              <a:rPr lang="en-US" sz="1400" i="1" dirty="0" err="1">
                <a:solidFill>
                  <a:srgbClr val="0000FF"/>
                </a:solidFill>
              </a:rPr>
              <a:t>Koplik</a:t>
            </a:r>
            <a:r>
              <a:rPr lang="en-US" sz="1400" i="1" dirty="0">
                <a:solidFill>
                  <a:srgbClr val="0000FF"/>
                </a:solidFill>
              </a:rPr>
              <a:t> spots look like?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Small whitish lesions with a red ring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How small?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Think ‘grain of sand’ or ‘grain of salt’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Where are they typically found?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On the buccal mucosa adjacent to the lower molars</a:t>
            </a:r>
          </a:p>
          <a:p>
            <a:endParaRPr lang="en-US" sz="1400" dirty="0">
              <a:solidFill>
                <a:srgbClr val="FF66FF"/>
              </a:solidFill>
            </a:endParaRPr>
          </a:p>
          <a:p>
            <a:r>
              <a:rPr lang="en-US" sz="1400" i="1" dirty="0">
                <a:solidFill>
                  <a:srgbClr val="FF66FF"/>
                </a:solidFill>
              </a:rPr>
              <a:t>Are </a:t>
            </a:r>
            <a:r>
              <a:rPr lang="en-US" sz="1400" i="1" dirty="0" err="1">
                <a:solidFill>
                  <a:srgbClr val="FF66FF"/>
                </a:solidFill>
              </a:rPr>
              <a:t>Koplik</a:t>
            </a:r>
            <a:r>
              <a:rPr lang="en-US" sz="1400" i="1" dirty="0">
                <a:solidFill>
                  <a:srgbClr val="FF66FF"/>
                </a:solidFill>
              </a:rPr>
              <a:t> spots pathognomonic for measles?</a:t>
            </a:r>
          </a:p>
          <a:p>
            <a:r>
              <a:rPr lang="en-US" sz="1400" dirty="0">
                <a:solidFill>
                  <a:srgbClr val="FF66FF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77640696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Box 1"/>
          <p:cNvSpPr txBox="1">
            <a:spLocks noChangeArrowheads="1"/>
          </p:cNvSpPr>
          <p:nvPr/>
        </p:nvSpPr>
        <p:spPr bwMode="auto">
          <a:xfrm>
            <a:off x="2897188" y="6053138"/>
            <a:ext cx="330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Acquired rubeola: Koplik spots</a:t>
            </a:r>
          </a:p>
        </p:txBody>
      </p:sp>
      <p:pic>
        <p:nvPicPr>
          <p:cNvPr id="1198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686" y="1429051"/>
            <a:ext cx="5944627" cy="399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36A594-CAA4-423C-871F-43814C719A31}"/>
              </a:ext>
            </a:extLst>
          </p:cNvPr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21839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prodromal phase of fatigue, fever, and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mucosal lesions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(followed shortly by)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--The appearance of the measles rash on the head, then spreading downward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6073" y="2940478"/>
            <a:ext cx="4541628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Which three mucosal surfaces are commonly affected?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--The conjunctiva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--The respiratory tract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--The oral cavity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2616" y="3342544"/>
            <a:ext cx="4253087" cy="3108543"/>
          </a:xfrm>
          <a:prstGeom prst="rect">
            <a:avLst/>
          </a:prstGeom>
          <a:solidFill>
            <a:srgbClr val="FF66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the classic oral-mucosal lesion?</a:t>
            </a:r>
          </a:p>
          <a:p>
            <a:r>
              <a:rPr lang="en-US" sz="1400" b="1" dirty="0" err="1">
                <a:solidFill>
                  <a:srgbClr val="0000FF"/>
                </a:solidFill>
              </a:rPr>
              <a:t>Koplik</a:t>
            </a:r>
            <a:r>
              <a:rPr lang="en-US" sz="1400" b="1" dirty="0">
                <a:solidFill>
                  <a:srgbClr val="0000FF"/>
                </a:solidFill>
              </a:rPr>
              <a:t> spots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do </a:t>
            </a:r>
            <a:r>
              <a:rPr lang="en-US" sz="1400" i="1" dirty="0" err="1">
                <a:solidFill>
                  <a:srgbClr val="0000FF"/>
                </a:solidFill>
              </a:rPr>
              <a:t>Koplik</a:t>
            </a:r>
            <a:r>
              <a:rPr lang="en-US" sz="1400" i="1" dirty="0">
                <a:solidFill>
                  <a:srgbClr val="0000FF"/>
                </a:solidFill>
              </a:rPr>
              <a:t> spots look like?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Small whitish lesions with a red ring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How small?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Think ‘grain of sand’ or ‘grain of salt’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Where are they typically found?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On the buccal mucosa adjacent to the lower molars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Are </a:t>
            </a:r>
            <a:r>
              <a:rPr lang="en-US" sz="1400" i="1" dirty="0" err="1">
                <a:solidFill>
                  <a:srgbClr val="0000FF"/>
                </a:solidFill>
              </a:rPr>
              <a:t>Koplik</a:t>
            </a:r>
            <a:r>
              <a:rPr lang="en-US" sz="1400" i="1" dirty="0">
                <a:solidFill>
                  <a:srgbClr val="0000FF"/>
                </a:solidFill>
              </a:rPr>
              <a:t> spots pathognomonic for measles?</a:t>
            </a:r>
            <a:endParaRPr lang="en-US" sz="1400" i="1" dirty="0">
              <a:solidFill>
                <a:srgbClr val="FF66FF"/>
              </a:solidFill>
            </a:endParaRPr>
          </a:p>
          <a:p>
            <a:r>
              <a:rPr lang="en-US" sz="1400" dirty="0">
                <a:solidFill>
                  <a:srgbClr val="FF66FF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40843975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prodromal phase of fatigue, fever, and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mucosal lesions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(followed shortly by)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--The appearance of the measles rash on the head, then spreading downward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6073" y="2940478"/>
            <a:ext cx="4541628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Which three mucosal surfaces are commonly affected?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--The conjunctiva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--The respiratory tract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--The oral cavity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2616" y="3342544"/>
            <a:ext cx="4253087" cy="3108543"/>
          </a:xfrm>
          <a:prstGeom prst="rect">
            <a:avLst/>
          </a:prstGeom>
          <a:solidFill>
            <a:srgbClr val="FF66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the classic oral-mucosal lesion?</a:t>
            </a:r>
          </a:p>
          <a:p>
            <a:r>
              <a:rPr lang="en-US" sz="1400" b="1" dirty="0" err="1">
                <a:solidFill>
                  <a:srgbClr val="0000FF"/>
                </a:solidFill>
              </a:rPr>
              <a:t>Koplik</a:t>
            </a:r>
            <a:r>
              <a:rPr lang="en-US" sz="1400" b="1" dirty="0">
                <a:solidFill>
                  <a:srgbClr val="0000FF"/>
                </a:solidFill>
              </a:rPr>
              <a:t> spots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do </a:t>
            </a:r>
            <a:r>
              <a:rPr lang="en-US" sz="1400" i="1" dirty="0" err="1">
                <a:solidFill>
                  <a:srgbClr val="0000FF"/>
                </a:solidFill>
              </a:rPr>
              <a:t>Koplik</a:t>
            </a:r>
            <a:r>
              <a:rPr lang="en-US" sz="1400" i="1" dirty="0">
                <a:solidFill>
                  <a:srgbClr val="0000FF"/>
                </a:solidFill>
              </a:rPr>
              <a:t> spots look like?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Small whitish lesions with a red ring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How small?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Think ‘grain of sand’ or ‘grain of salt’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Where are they typically found?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On the buccal mucosa adjacent to the lower molars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Are </a:t>
            </a:r>
            <a:r>
              <a:rPr lang="en-US" sz="1400" i="1" dirty="0" err="1">
                <a:solidFill>
                  <a:srgbClr val="0000FF"/>
                </a:solidFill>
              </a:rPr>
              <a:t>Koplik</a:t>
            </a:r>
            <a:r>
              <a:rPr lang="en-US" sz="1400" i="1" dirty="0">
                <a:solidFill>
                  <a:srgbClr val="0000FF"/>
                </a:solidFill>
              </a:rPr>
              <a:t> spots pathognomonic for measles?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894713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2988" y="1780452"/>
            <a:ext cx="1208387" cy="276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</a:rPr>
              <a:t>Rubella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9" y="1340040"/>
            <a:ext cx="8459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are the ocular manifestations of congenital rubella syndrome (CRS)?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Chorioretinitis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Cataracts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--Cloudy cornea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--Eye is small (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microphthalmia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Esotropia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--Elevated IOP (glaucoma)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28033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Congenital Rubella Syndrome</a:t>
            </a:r>
          </a:p>
        </p:txBody>
      </p:sp>
      <p:sp>
        <p:nvSpPr>
          <p:cNvPr id="2" name="Right Brace 1"/>
          <p:cNvSpPr/>
          <p:nvPr/>
        </p:nvSpPr>
        <p:spPr>
          <a:xfrm>
            <a:off x="3593206" y="1596980"/>
            <a:ext cx="257577" cy="643944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3603937" y="2238779"/>
            <a:ext cx="257577" cy="643944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9419" y="1780452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Three ‘Cs’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9418" y="2422251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Three ‘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Es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8705" y="1333800"/>
            <a:ext cx="4216985" cy="160043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sort of cataract is associated with congenital rubella (</a:t>
            </a:r>
            <a:r>
              <a:rPr lang="en-US" sz="1400" i="1" dirty="0" err="1">
                <a:solidFill>
                  <a:srgbClr val="0000FF"/>
                </a:solidFill>
              </a:rPr>
              <a:t>ie</a:t>
            </a:r>
            <a:r>
              <a:rPr lang="en-US" sz="1400" i="1" dirty="0">
                <a:solidFill>
                  <a:srgbClr val="0000FF"/>
                </a:solidFill>
              </a:rPr>
              <a:t>, nuclear, PSC, polar, suture, </a:t>
            </a:r>
            <a:r>
              <a:rPr lang="en-US" sz="1400" i="1" dirty="0" err="1">
                <a:solidFill>
                  <a:srgbClr val="0000FF"/>
                </a:solidFill>
              </a:rPr>
              <a:t>etc</a:t>
            </a:r>
            <a:r>
              <a:rPr lang="en-US" sz="1400" i="1" dirty="0">
                <a:solidFill>
                  <a:srgbClr val="0000FF"/>
                </a:solidFill>
              </a:rPr>
              <a:t>)?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Nuclear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two words are often used to describe the NSCs associated with congenital rubella?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‘Pearly white’</a:t>
            </a:r>
          </a:p>
        </p:txBody>
      </p:sp>
    </p:spTree>
    <p:extLst>
      <p:ext uri="{BB962C8B-B14F-4D97-AF65-F5344CB8AC3E}">
        <p14:creationId xmlns:p14="http://schemas.microsoft.com/office/powerpoint/2010/main" val="357694067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--A prodromal phase of fatigue, fever, and mucosal lesions (followed shortly by)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--The appearance of the measles rash on the head, then spreading downward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classic triad of measles (think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‘3 C’s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’)?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</p:spTree>
    <p:extLst>
      <p:ext uri="{BB962C8B-B14F-4D97-AF65-F5344CB8AC3E}">
        <p14:creationId xmlns:p14="http://schemas.microsoft.com/office/powerpoint/2010/main" val="424109310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--A prodromal phase of fatigue, fever, and mucosal lesions (followed shortly by)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--The appearance of the measles rash on the head, then spreading downward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classic triad of measles (think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‘3 C’s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’)?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Cough, </a:t>
            </a:r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coryza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and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 conjunctivitis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, all of which precede the skin eruption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</p:spTree>
    <p:extLst>
      <p:ext uri="{BB962C8B-B14F-4D97-AF65-F5344CB8AC3E}">
        <p14:creationId xmlns:p14="http://schemas.microsoft.com/office/powerpoint/2010/main" val="254164440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prodromal phase of fatigue, fever, and mucosal lesions (followed shortly by)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--The appearance of the measles rash on the head, then spreading downward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classic triad of measles (think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‘3 C’s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’)?</a:t>
            </a:r>
          </a:p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Cough, </a:t>
            </a:r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coryza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and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conjunctivitis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, all of which precede the skin eruption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4456" y="3527209"/>
            <a:ext cx="1508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</a:t>
            </a:r>
            <a:r>
              <a:rPr lang="en-US" sz="1400" dirty="0">
                <a:solidFill>
                  <a:srgbClr val="0000FF"/>
                </a:solidFill>
              </a:rPr>
              <a:t>coryza</a:t>
            </a:r>
            <a:r>
              <a:rPr lang="en-US" sz="1400" i="1" dirty="0">
                <a:solidFill>
                  <a:srgbClr val="0000FF"/>
                </a:solidFill>
              </a:rPr>
              <a:t>? </a:t>
            </a:r>
            <a:endParaRPr lang="en-US" sz="1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67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--A prodromal phase of fatigue, fever, and mucosal lesions (followed shortly by)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--The appearance of the measles rash on the head, then spreading downward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What is the classic triad of measles (think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‘3 C’s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’)?</a:t>
            </a:r>
          </a:p>
          <a:p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Cough, </a:t>
            </a:r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coryza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and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conjunctivitis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, all of which precede the skin eruption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4456" y="3527209"/>
            <a:ext cx="1703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</a:t>
            </a:r>
            <a:r>
              <a:rPr lang="en-US" sz="1400" dirty="0" err="1">
                <a:solidFill>
                  <a:srgbClr val="0000FF"/>
                </a:solidFill>
              </a:rPr>
              <a:t>coryza</a:t>
            </a:r>
            <a:r>
              <a:rPr lang="en-US" sz="14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 stuffy/runny nose</a:t>
            </a:r>
            <a:endParaRPr lang="en-US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1537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--A prodromal phase of fatigue, fever, and mucosal lesions (followed shortly by)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--The appearance of the measles rash on the head, then spreading downward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classic triad of measles (think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‘3 C’s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’)?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Cough, </a:t>
            </a:r>
            <a:r>
              <a:rPr lang="en-US" sz="1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coryza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and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 conjunctivitis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, all of which precede the skin eruption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most common ocular manifestation of measles?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</p:spTree>
    <p:extLst>
      <p:ext uri="{BB962C8B-B14F-4D97-AF65-F5344CB8AC3E}">
        <p14:creationId xmlns:p14="http://schemas.microsoft.com/office/powerpoint/2010/main" val="273258279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--A prodromal phase of fatigue, fever, and mucosal lesions (followed shortly by)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--The appearance of the measles rash on the head, then spreading downward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classic triad of measles (think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‘3 C’s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’)?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Cough, coryza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and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 conjunctivitis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, all of which precede the skin eruption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most common ocular manifestation of measles?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Keratitis (even though the conjunctivitis is considered part of the classic triad)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</p:spTree>
    <p:extLst>
      <p:ext uri="{BB962C8B-B14F-4D97-AF65-F5344CB8AC3E}">
        <p14:creationId xmlns:p14="http://schemas.microsoft.com/office/powerpoint/2010/main" val="312761722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--A prodromal phase of fatigue, fever, and mucosal lesions (followed shortly by)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--The appearance of the measles rash on the head, then spreading downward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classic triad of measles (think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‘3 C’s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’)?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Cough, coryza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and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 conjunctivitis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, all of which precede the skin eruption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most common ocular manifestation of measles?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Keratitis (even though the conjunctivitis is considered part of the classic triad)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most common cause of severe vision loss in measles?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</p:spTree>
    <p:extLst>
      <p:ext uri="{BB962C8B-B14F-4D97-AF65-F5344CB8AC3E}">
        <p14:creationId xmlns:p14="http://schemas.microsoft.com/office/powerpoint/2010/main" val="32484065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--A prodromal phase of fatigue, fever, and mucosal lesions (followed shortly by)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--The appearance of the measles rash on the head, then spreading downward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classic triad of measles (think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‘3 C’s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’)?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Cough, coryza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and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 conjunctivitis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, all of which precede the skin eruption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most common ocular manifestation of measles?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Keratitis (even though the conjunctivitis is considered part of the classic triad)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most common cause of severe vision loss in measles?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Corneal complications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</p:spTree>
    <p:extLst>
      <p:ext uri="{BB962C8B-B14F-4D97-AF65-F5344CB8AC3E}">
        <p14:creationId xmlns:p14="http://schemas.microsoft.com/office/powerpoint/2010/main" val="329264727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--A prodromal phase of fatigue, fever, and mucosal lesions (followed shortly by)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--The appearance of the measles rash on the head, then spreading downward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classic triad of measles (think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‘3 C’s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’)?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Cough, coryza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and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 conjunctivitis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, all of which precede the skin eruption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most common ocular manifestation of measles?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Keratitis (even though the conjunctivitis is considered part of the classic triad)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most common cause of severe vision loss in measles?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Corneal complications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Can the retina be affected?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</p:spTree>
    <p:extLst>
      <p:ext uri="{BB962C8B-B14F-4D97-AF65-F5344CB8AC3E}">
        <p14:creationId xmlns:p14="http://schemas.microsoft.com/office/powerpoint/2010/main" val="274241986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4456" y="152400"/>
            <a:ext cx="400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Uveitis: </a:t>
            </a:r>
            <a:r>
              <a:rPr lang="en-US" sz="4000" b="1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endParaRPr lang="en-US" sz="40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8812" y="76200"/>
            <a:ext cx="3308988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1) The uveitis is profiled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2) The profiled case is meshed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3) A differential diagnosis list is generated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4) Studies are obtained to identify the etiology</a:t>
            </a:r>
          </a:p>
          <a:p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</a:rPr>
              <a:t>5) Treatment appropriate for the etiology is initiated</a:t>
            </a: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988" y="1340040"/>
            <a:ext cx="81758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layman’s term for the common form of acquired </a:t>
            </a:r>
            <a:r>
              <a:rPr lang="en-US" sz="1400" i="1" dirty="0" err="1">
                <a:solidFill>
                  <a:srgbClr val="0000FF"/>
                </a:solidFill>
                <a:latin typeface="Arial" panose="020B0604020202020204" pitchFamily="34" charset="0"/>
              </a:rPr>
              <a:t>rubeola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Measles (again,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not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 German measles)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How does measles present?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--A prodromal phase of fatigue, fever, and mucosal lesions (followed shortly by)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--The appearance of the measles rash on the head, then spreading downward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classic triad of measles (think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‘3 C’s</a:t>
            </a:r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’)?</a:t>
            </a:r>
          </a:p>
          <a:p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Cough, coryza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and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</a:rPr>
              <a:t> conjunctivitis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, all of which precede the skin eruption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most common ocular manifestation of measles?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Keratitis (even though the conjunctivitis is considered part of the classic triad)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most common cause of severe vision loss in measles?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Corneal complications</a:t>
            </a:r>
          </a:p>
          <a:p>
            <a:endParaRPr lang="en-US" sz="1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sz="1400" i="1" dirty="0">
                <a:solidFill>
                  <a:srgbClr val="0000FF"/>
                </a:solidFill>
                <a:latin typeface="Arial" panose="020B0604020202020204" pitchFamily="34" charset="0"/>
              </a:rPr>
              <a:t>Can the retina be affected?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Yes but only rarely so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88" y="808770"/>
            <a:ext cx="408958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</a:t>
            </a:r>
            <a:r>
              <a:rPr lang="en-US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Rubeola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</a:p>
        </p:txBody>
      </p:sp>
    </p:spTree>
    <p:extLst>
      <p:ext uri="{BB962C8B-B14F-4D97-AF65-F5344CB8AC3E}">
        <p14:creationId xmlns:p14="http://schemas.microsoft.com/office/powerpoint/2010/main" val="164905578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1384</TotalTime>
  <Words>14965</Words>
  <Application>Microsoft Office PowerPoint</Application>
  <PresentationFormat>On-screen Show (4:3)</PresentationFormat>
  <Paragraphs>2334</Paragraphs>
  <Slides>118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21" baseType="lpstr">
      <vt:lpstr>Arial</vt:lpstr>
      <vt:lpstr>Wingdings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</dc:creator>
  <cp:lastModifiedBy>Steven Flynn</cp:lastModifiedBy>
  <cp:revision>124</cp:revision>
  <dcterms:created xsi:type="dcterms:W3CDTF">2015-08-19T04:36:56Z</dcterms:created>
  <dcterms:modified xsi:type="dcterms:W3CDTF">2020-09-28T03:40:05Z</dcterms:modified>
</cp:coreProperties>
</file>