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9" r:id="rId5"/>
  </p:sldMasterIdLst>
  <p:notesMasterIdLst>
    <p:notesMasterId r:id="rId23"/>
  </p:notesMasterIdLst>
  <p:sldIdLst>
    <p:sldId id="324" r:id="rId6"/>
    <p:sldId id="261" r:id="rId7"/>
    <p:sldId id="399" r:id="rId8"/>
    <p:sldId id="271" r:id="rId9"/>
    <p:sldId id="273" r:id="rId10"/>
    <p:sldId id="391" r:id="rId11"/>
    <p:sldId id="392" r:id="rId12"/>
    <p:sldId id="277" r:id="rId13"/>
    <p:sldId id="400" r:id="rId14"/>
    <p:sldId id="385" r:id="rId15"/>
    <p:sldId id="386" r:id="rId16"/>
    <p:sldId id="387" r:id="rId17"/>
    <p:sldId id="388" r:id="rId18"/>
    <p:sldId id="395" r:id="rId19"/>
    <p:sldId id="396" r:id="rId20"/>
    <p:sldId id="397" r:id="rId21"/>
    <p:sldId id="39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2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17" autoAdjust="0"/>
    <p:restoredTop sz="94670"/>
  </p:normalViewPr>
  <p:slideViewPr>
    <p:cSldViewPr snapToObjects="1">
      <p:cViewPr varScale="1">
        <p:scale>
          <a:sx n="104" d="100"/>
          <a:sy n="104" d="100"/>
        </p:scale>
        <p:origin x="258" y="1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BF74E6-35AF-5B4C-B197-951B3443EB77}" type="datetimeFigureOut">
              <a:rPr lang="en-US" smtClean="0"/>
              <a:t>8/31/2020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CCDF85-3280-3542-9647-8105EC0AC318}" type="slidenum">
              <a:rPr lang="en-US" smtClean="0"/>
              <a:t>‹#›</a:t>
            </a:fld>
            <a:endParaRPr lang="en-US"/>
          </a:p>
        </p:txBody>
      </p:sp>
    </p:spTree>
    <p:extLst>
      <p:ext uri="{BB962C8B-B14F-4D97-AF65-F5344CB8AC3E}">
        <p14:creationId xmlns:p14="http://schemas.microsoft.com/office/powerpoint/2010/main" val="166289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0B896B9-AE3A-484B-A1D2-4750C511F4ED}" type="slidenum">
              <a:rPr lang="en-US"/>
              <a:pPr>
                <a:defRPr/>
              </a:pPr>
              <a:t>2</a:t>
            </a:fld>
            <a:endParaRPr lang="en-US"/>
          </a:p>
        </p:txBody>
      </p:sp>
      <p:sp>
        <p:nvSpPr>
          <p:cNvPr id="3921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9219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When the Code of Ethics was written in the early 80’s</a:t>
            </a:r>
          </a:p>
          <a:p>
            <a:pPr eaLnBrk="1" hangingPunct="1">
              <a:spcBef>
                <a:spcPct val="0"/>
              </a:spcBef>
            </a:pPr>
            <a:r>
              <a:rPr lang="en-US" altLang="en-US" dirty="0"/>
              <a:t>	felt it was essential to be approved by the FTC</a:t>
            </a:r>
          </a:p>
          <a:p>
            <a:pPr eaLnBrk="1" hangingPunct="1">
              <a:spcBef>
                <a:spcPct val="0"/>
              </a:spcBef>
            </a:pPr>
            <a:r>
              <a:rPr lang="en-US" altLang="en-US" dirty="0"/>
              <a:t>	Rule 13 was part of the original Code</a:t>
            </a:r>
          </a:p>
          <a:p>
            <a:pPr eaLnBrk="1" hangingPunct="1">
              <a:spcBef>
                <a:spcPct val="0"/>
              </a:spcBef>
            </a:pPr>
            <a:r>
              <a:rPr lang="en-US" altLang="en-US" dirty="0"/>
              <a:t>		that FTC approved in 1983,</a:t>
            </a:r>
          </a:p>
          <a:p>
            <a:pPr eaLnBrk="1" hangingPunct="1">
              <a:spcBef>
                <a:spcPct val="0"/>
              </a:spcBef>
            </a:pPr>
            <a:r>
              <a:rPr lang="en-US" altLang="en-US" dirty="0"/>
              <a:t>The Code was adopted by the Academy in November 1983</a:t>
            </a:r>
          </a:p>
          <a:p>
            <a:pPr eaLnBrk="1" hangingPunct="1">
              <a:spcBef>
                <a:spcPct val="0"/>
              </a:spcBef>
            </a:pPr>
            <a:r>
              <a:rPr lang="en-US" altLang="en-US" dirty="0"/>
              <a:t>Went into effect January 1984.</a:t>
            </a:r>
          </a:p>
          <a:p>
            <a:pPr eaLnBrk="1" hangingPunct="1">
              <a:spcBef>
                <a:spcPct val="0"/>
              </a:spcBef>
            </a:pPr>
            <a:endParaRPr lang="en-US" altLang="en-US" dirty="0"/>
          </a:p>
          <a:p>
            <a:pPr eaLnBrk="1" hangingPunct="1">
              <a:spcBef>
                <a:spcPct val="0"/>
              </a:spcBef>
            </a:pPr>
            <a:r>
              <a:rPr lang="en-US" altLang="en-US" dirty="0"/>
              <a:t>Rule 13 governs advertising by members of the AAO</a:t>
            </a:r>
          </a:p>
          <a:p>
            <a:pPr eaLnBrk="1" hangingPunct="1">
              <a:spcBef>
                <a:spcPct val="0"/>
              </a:spcBef>
            </a:pPr>
            <a:r>
              <a:rPr lang="en-US" altLang="en-US" dirty="0"/>
              <a:t>	The close parallels to FTC law are obvious</a:t>
            </a:r>
          </a:p>
          <a:p>
            <a:pPr eaLnBrk="1" hangingPunct="1">
              <a:spcBef>
                <a:spcPct val="0"/>
              </a:spcBef>
            </a:pPr>
            <a:r>
              <a:rPr lang="en-US" altLang="en-US" dirty="0"/>
              <a:t>	(read)</a:t>
            </a:r>
          </a:p>
          <a:p>
            <a:pPr eaLnBrk="1" hangingPunct="1">
              <a:spcBef>
                <a:spcPct val="0"/>
              </a:spcBef>
            </a:pPr>
            <a:endParaRPr lang="en-US" altLang="en-US" dirty="0"/>
          </a:p>
        </p:txBody>
      </p:sp>
    </p:spTree>
    <p:extLst>
      <p:ext uri="{BB962C8B-B14F-4D97-AF65-F5344CB8AC3E}">
        <p14:creationId xmlns:p14="http://schemas.microsoft.com/office/powerpoint/2010/main" val="1725046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5F00E4A-8783-465C-95FA-BE8231E2234E}" type="slidenum">
              <a:rPr kumimoji="0" lang="en-US" altLang="en-US" sz="1200" b="0" i="0" u="none" strike="noStrike" kern="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Express Claims </a:t>
            </a:r>
            <a:r>
              <a:rPr lang="en-US" altLang="en-US" dirty="0"/>
              <a:t>-advertiser must document that research was conducted, prior to the advertisement, and that the research was performed in an objective manner using generally accepted research methods in the scientific community.</a:t>
            </a:r>
          </a:p>
          <a:p>
            <a:pPr eaLnBrk="1" hangingPunct="1">
              <a:spcBef>
                <a:spcPct val="0"/>
              </a:spcBef>
            </a:pPr>
            <a:endParaRPr lang="en-US" altLang="en-US" dirty="0"/>
          </a:p>
          <a:p>
            <a:pPr eaLnBrk="1" hangingPunct="1">
              <a:spcBef>
                <a:spcPct val="0"/>
              </a:spcBef>
            </a:pPr>
            <a:r>
              <a:rPr lang="en-US" altLang="en-US" dirty="0"/>
              <a:t>Claim:  “95% of LASIK patients achieve 20/40 vision or better.”</a:t>
            </a:r>
          </a:p>
          <a:p>
            <a:pPr eaLnBrk="1" hangingPunct="1">
              <a:spcBef>
                <a:spcPct val="0"/>
              </a:spcBef>
            </a:pPr>
            <a:r>
              <a:rPr lang="en-US" altLang="en-US" dirty="0"/>
              <a:t>If this claim is based on a clinical study, the surgeon making the claim needs to be sure the study is scientifically reliable, that he or she is performing the same surgery using the same protocol as was used in the study, and that the surgeon’s outcomes do not vary significantly from the reported results.</a:t>
            </a:r>
          </a:p>
          <a:p>
            <a:pPr eaLnBrk="1" hangingPunct="1">
              <a:spcBef>
                <a:spcPct val="0"/>
              </a:spcBef>
            </a:pPr>
            <a:endParaRPr lang="en-US" altLang="en-US" dirty="0"/>
          </a:p>
          <a:p>
            <a:pPr eaLnBrk="1" hangingPunct="1">
              <a:spcBef>
                <a:spcPct val="0"/>
              </a:spcBef>
            </a:pPr>
            <a:r>
              <a:rPr lang="en-US" altLang="en-US" b="1" dirty="0"/>
              <a:t>General claim </a:t>
            </a:r>
            <a:r>
              <a:rPr lang="en-US" altLang="en-US" dirty="0"/>
              <a:t>(such as “medically proven”) usually requires at least two well-controlled clinical tests.</a:t>
            </a:r>
          </a:p>
          <a:p>
            <a:pPr eaLnBrk="1" hangingPunct="1">
              <a:spcBef>
                <a:spcPct val="0"/>
              </a:spcBef>
            </a:pPr>
            <a:r>
              <a:rPr lang="en-US" altLang="en-US" dirty="0"/>
              <a:t>(1) the study subjects are suitable for study, assigned to test groups to minimize bias, and are controlled for variables; </a:t>
            </a:r>
          </a:p>
          <a:p>
            <a:pPr eaLnBrk="1" hangingPunct="1">
              <a:spcBef>
                <a:spcPct val="0"/>
              </a:spcBef>
            </a:pPr>
            <a:r>
              <a:rPr lang="en-US" altLang="en-US" dirty="0"/>
              <a:t>(2) if comparative,  the study is documented as a double-blind study; and </a:t>
            </a:r>
          </a:p>
          <a:p>
            <a:pPr eaLnBrk="1" hangingPunct="1">
              <a:spcBef>
                <a:spcPct val="0"/>
              </a:spcBef>
            </a:pPr>
            <a:r>
              <a:rPr lang="en-US" altLang="en-US" dirty="0"/>
              <a:t>(3) a protocol identifies the objectives of the study, explanation of the study methods, and describes the use and comparison of the control to the study drug or procedure.</a:t>
            </a:r>
          </a:p>
          <a:p>
            <a:pPr eaLnBrk="1" hangingPunct="1">
              <a:spcBef>
                <a:spcPct val="0"/>
              </a:spcBef>
            </a:pPr>
            <a:endParaRPr lang="en-US" altLang="en-US" dirty="0"/>
          </a:p>
          <a:p>
            <a:pPr eaLnBrk="1" hangingPunct="1">
              <a:spcBef>
                <a:spcPct val="0"/>
              </a:spcBef>
            </a:pPr>
            <a:r>
              <a:rPr lang="en-US" altLang="en-US" b="1" dirty="0"/>
              <a:t>Implied Claim</a:t>
            </a:r>
            <a:r>
              <a:rPr lang="en-US" altLang="en-US" dirty="0"/>
              <a:t>. The advertiser should:</a:t>
            </a:r>
          </a:p>
          <a:p>
            <a:pPr eaLnBrk="1" hangingPunct="1">
              <a:spcBef>
                <a:spcPct val="0"/>
              </a:spcBef>
            </a:pPr>
            <a:r>
              <a:rPr lang="en-US" altLang="en-US" dirty="0"/>
              <a:t>          1. give a source of the claim</a:t>
            </a:r>
          </a:p>
          <a:p>
            <a:pPr eaLnBrk="1" hangingPunct="1">
              <a:spcBef>
                <a:spcPct val="0"/>
              </a:spcBef>
            </a:pPr>
            <a:r>
              <a:rPr lang="en-US" altLang="en-US" dirty="0"/>
              <a:t>                           or</a:t>
            </a:r>
          </a:p>
          <a:p>
            <a:pPr eaLnBrk="1" hangingPunct="1">
              <a:spcBef>
                <a:spcPct val="0"/>
              </a:spcBef>
            </a:pPr>
            <a:r>
              <a:rPr lang="en-US" altLang="en-US" dirty="0"/>
              <a:t>          2. avoid  such a claim</a:t>
            </a:r>
          </a:p>
          <a:p>
            <a:pPr eaLnBrk="1" hangingPunct="1">
              <a:spcBef>
                <a:spcPct val="0"/>
              </a:spcBef>
            </a:pPr>
            <a:r>
              <a:rPr lang="en-US" altLang="en-US" dirty="0"/>
              <a:t>    		    And</a:t>
            </a:r>
          </a:p>
          <a:p>
            <a:pPr eaLnBrk="1" hangingPunct="1">
              <a:spcBef>
                <a:spcPct val="0"/>
              </a:spcBef>
            </a:pPr>
            <a:r>
              <a:rPr lang="en-US" altLang="en-US" dirty="0"/>
              <a:t>The claim should not exceed the data from the source from which the claim is made.</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Tree>
    <p:extLst>
      <p:ext uri="{BB962C8B-B14F-4D97-AF65-F5344CB8AC3E}">
        <p14:creationId xmlns:p14="http://schemas.microsoft.com/office/powerpoint/2010/main" val="3779289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800">
                <a:solidFill>
                  <a:schemeClr val="tx1"/>
                </a:solidFill>
                <a:latin typeface="Times New Roman" charset="0"/>
                <a:ea typeface="ＭＳ Ｐゴシック" charset="0"/>
              </a:defRPr>
            </a:lvl9pPr>
          </a:lstStyle>
          <a:p>
            <a:pPr eaLnBrk="1" hangingPunct="1"/>
            <a:fld id="{32A7EE12-BFAB-BF44-A1D2-1F6989D86BD6}" type="slidenum">
              <a:rPr lang="en-US" sz="1200"/>
              <a:pPr eaLnBrk="1" hangingPunct="1"/>
              <a:t>8</a:t>
            </a:fld>
            <a:endParaRPr lang="en-US" sz="12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752600"/>
            <a:ext cx="9296400" cy="1828800"/>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4400" baseline="0"/>
            </a:lvl1pPr>
          </a:lstStyle>
          <a:p>
            <a:r>
              <a:rPr lang="en-US" dirty="0"/>
              <a:t>Cover Slide Title</a:t>
            </a:r>
          </a:p>
        </p:txBody>
      </p:sp>
      <p:sp>
        <p:nvSpPr>
          <p:cNvPr id="3" name="Subtitle 2"/>
          <p:cNvSpPr>
            <a:spLocks noGrp="1"/>
          </p:cNvSpPr>
          <p:nvPr>
            <p:ph type="subTitle" idx="1" hasCustomPrompt="1"/>
          </p:nvPr>
        </p:nvSpPr>
        <p:spPr>
          <a:xfrm>
            <a:off x="609600" y="3810000"/>
            <a:ext cx="9296400" cy="1828800"/>
          </a:xfrm>
        </p:spPr>
        <p:txBody>
          <a:bodyPr>
            <a:noAutofit/>
          </a:bodyPr>
          <a:lstStyle>
            <a:lvl1pPr marL="0" indent="0" algn="l">
              <a:spcBef>
                <a:spcPts val="0"/>
              </a:spcBef>
              <a:buNone/>
              <a:defRPr sz="28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info, date, etc.</a:t>
            </a:r>
          </a:p>
        </p:txBody>
      </p:sp>
      <p:sp>
        <p:nvSpPr>
          <p:cNvPr id="8" name="Oval 7"/>
          <p:cNvSpPr>
            <a:spLocks noChangeAspect="1"/>
          </p:cNvSpPr>
          <p:nvPr userDrawn="1"/>
        </p:nvSpPr>
        <p:spPr>
          <a:xfrm>
            <a:off x="10224274" y="1286030"/>
            <a:ext cx="1967724" cy="1967724"/>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9" name="Oval 8"/>
          <p:cNvSpPr>
            <a:spLocks noChangeAspect="1"/>
          </p:cNvSpPr>
          <p:nvPr userDrawn="1"/>
        </p:nvSpPr>
        <p:spPr>
          <a:xfrm>
            <a:off x="10224275" y="3253754"/>
            <a:ext cx="1967724" cy="1967724"/>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22" name="Freeform 21"/>
          <p:cNvSpPr>
            <a:spLocks noChangeAspect="1"/>
          </p:cNvSpPr>
          <p:nvPr userDrawn="1"/>
        </p:nvSpPr>
        <p:spPr>
          <a:xfrm>
            <a:off x="10224277" y="5221478"/>
            <a:ext cx="1967724" cy="1636522"/>
          </a:xfrm>
          <a:custGeom>
            <a:avLst/>
            <a:gdLst>
              <a:gd name="connsiteX0" fmla="*/ 983862 w 1967724"/>
              <a:gd name="connsiteY0" fmla="*/ 0 h 1636522"/>
              <a:gd name="connsiteX1" fmla="*/ 1967724 w 1967724"/>
              <a:gd name="connsiteY1" fmla="*/ 983862 h 1636522"/>
              <a:gd name="connsiteX2" fmla="*/ 1799696 w 1967724"/>
              <a:gd name="connsiteY2" fmla="*/ 1533949 h 1636522"/>
              <a:gd name="connsiteX3" fmla="*/ 1715065 w 1967724"/>
              <a:gd name="connsiteY3" fmla="*/ 1636522 h 1636522"/>
              <a:gd name="connsiteX4" fmla="*/ 252659 w 1967724"/>
              <a:gd name="connsiteY4" fmla="*/ 1636522 h 1636522"/>
              <a:gd name="connsiteX5" fmla="*/ 168028 w 1967724"/>
              <a:gd name="connsiteY5" fmla="*/ 1533949 h 1636522"/>
              <a:gd name="connsiteX6" fmla="*/ 0 w 1967724"/>
              <a:gd name="connsiteY6" fmla="*/ 983862 h 1636522"/>
              <a:gd name="connsiteX7" fmla="*/ 983862 w 1967724"/>
              <a:gd name="connsiteY7" fmla="*/ 0 h 163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7724" h="1636522">
                <a:moveTo>
                  <a:pt x="983862" y="0"/>
                </a:moveTo>
                <a:cubicBezTo>
                  <a:pt x="1527234" y="0"/>
                  <a:pt x="1967724" y="440490"/>
                  <a:pt x="1967724" y="983862"/>
                </a:cubicBezTo>
                <a:cubicBezTo>
                  <a:pt x="1967724" y="1187627"/>
                  <a:pt x="1905780" y="1376923"/>
                  <a:pt x="1799696" y="1533949"/>
                </a:cubicBezTo>
                <a:lnTo>
                  <a:pt x="1715065" y="1636522"/>
                </a:lnTo>
                <a:lnTo>
                  <a:pt x="252659" y="1636522"/>
                </a:lnTo>
                <a:lnTo>
                  <a:pt x="168028" y="1533949"/>
                </a:lnTo>
                <a:cubicBezTo>
                  <a:pt x="61944" y="1376923"/>
                  <a:pt x="0" y="1187627"/>
                  <a:pt x="0" y="983862"/>
                </a:cubicBezTo>
                <a:cubicBezTo>
                  <a:pt x="0" y="440490"/>
                  <a:pt x="440490" y="0"/>
                  <a:pt x="983862"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501" y="457200"/>
            <a:ext cx="2578188" cy="79779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0200" y="782550"/>
            <a:ext cx="2286000" cy="185288"/>
          </a:xfrm>
          <a:prstGeom prst="rect">
            <a:avLst/>
          </a:prstGeom>
        </p:spPr>
      </p:pic>
    </p:spTree>
    <p:extLst>
      <p:ext uri="{BB962C8B-B14F-4D97-AF65-F5344CB8AC3E}">
        <p14:creationId xmlns:p14="http://schemas.microsoft.com/office/powerpoint/2010/main" val="134561786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sz="1000">
                <a:solidFill>
                  <a:schemeClr val="tx2"/>
                </a:solidFill>
              </a:defRPr>
            </a:lvl1pPr>
          </a:lstStyle>
          <a:p>
            <a:fld id="{12A9E14D-4218-D743-BB5B-B907FBBABC66}" type="slidenum">
              <a:rPr lang="en-US" smtClean="0"/>
              <a:pPr/>
              <a:t>‹#›</a:t>
            </a:fld>
            <a:endParaRPr lang="en-US"/>
          </a:p>
        </p:txBody>
      </p:sp>
    </p:spTree>
    <p:extLst>
      <p:ext uri="{BB962C8B-B14F-4D97-AF65-F5344CB8AC3E}">
        <p14:creationId xmlns:p14="http://schemas.microsoft.com/office/powerpoint/2010/main" val="352938190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76400"/>
            <a:ext cx="50292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53200" y="1676400"/>
            <a:ext cx="50292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9E14D-4218-D743-BB5B-B907FBBABC66}" type="slidenum">
              <a:rPr lang="en-US" smtClean="0"/>
              <a:t>‹#›</a:t>
            </a:fld>
            <a:endParaRPr lang="en-US"/>
          </a:p>
        </p:txBody>
      </p:sp>
    </p:spTree>
    <p:extLst>
      <p:ext uri="{BB962C8B-B14F-4D97-AF65-F5344CB8AC3E}">
        <p14:creationId xmlns:p14="http://schemas.microsoft.com/office/powerpoint/2010/main" val="394753608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 Pictur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7467600" y="1676400"/>
            <a:ext cx="4114800" cy="4114800"/>
          </a:xfrm>
          <a:prstGeom prst="ellipse">
            <a:avLst/>
          </a:prstGeom>
        </p:spPr>
        <p:txBody>
          <a:bodyPr anchor="ctr"/>
          <a:lstStyle>
            <a:lvl1pPr marL="0" indent="0" algn="ctr">
              <a:buNone/>
              <a:defRPr/>
            </a:lvl1pPr>
          </a:lstStyle>
          <a:p>
            <a:r>
              <a:rPr lang="en-US"/>
              <a:t>Click icon to add picture</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6400"/>
            <a:ext cx="5943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9E14D-4218-D743-BB5B-B907FBBABC66}" type="slidenum">
              <a:rPr lang="en-US" smtClean="0"/>
              <a:t>‹#›</a:t>
            </a:fld>
            <a:endParaRPr lang="en-US"/>
          </a:p>
        </p:txBody>
      </p:sp>
    </p:spTree>
    <p:extLst>
      <p:ext uri="{BB962C8B-B14F-4D97-AF65-F5344CB8AC3E}">
        <p14:creationId xmlns:p14="http://schemas.microsoft.com/office/powerpoint/2010/main" val="374482806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A9E14D-4218-D743-BB5B-B907FBBABC66}" type="slidenum">
              <a:rPr lang="en-US" smtClean="0"/>
              <a:t>‹#›</a:t>
            </a:fld>
            <a:endParaRPr lang="en-US"/>
          </a:p>
        </p:txBody>
      </p:sp>
    </p:spTree>
    <p:extLst>
      <p:ext uri="{BB962C8B-B14F-4D97-AF65-F5344CB8AC3E}">
        <p14:creationId xmlns:p14="http://schemas.microsoft.com/office/powerpoint/2010/main" val="382456356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Fin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400" y="1985626"/>
            <a:ext cx="8839200" cy="2510174"/>
          </a:xfrm>
          <a:prstGeom prst="rect">
            <a:avLst/>
          </a:prstGeom>
        </p:spPr>
      </p:pic>
    </p:spTree>
    <p:extLst>
      <p:ext uri="{BB962C8B-B14F-4D97-AF65-F5344CB8AC3E}">
        <p14:creationId xmlns:p14="http://schemas.microsoft.com/office/powerpoint/2010/main" val="354802680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sz="1000">
                <a:solidFill>
                  <a:schemeClr val="tx2"/>
                </a:solidFill>
              </a:defRPr>
            </a:lvl1pPr>
          </a:lstStyle>
          <a:p>
            <a:fld id="{12A9E14D-4218-D743-BB5B-B907FBBABC66}" type="slidenum">
              <a:rPr lang="en-US" smtClean="0"/>
              <a:pPr/>
              <a:t>‹#›</a:t>
            </a:fld>
            <a:endParaRPr lang="en-US"/>
          </a:p>
        </p:txBody>
      </p:sp>
      <p:sp>
        <p:nvSpPr>
          <p:cNvPr id="7" name="Title 1"/>
          <p:cNvSpPr>
            <a:spLocks noGrp="1"/>
          </p:cNvSpPr>
          <p:nvPr>
            <p:ph type="title" hasCustomPrompt="1"/>
          </p:nvPr>
        </p:nvSpPr>
        <p:spPr>
          <a:xfrm>
            <a:off x="609600" y="1752600"/>
            <a:ext cx="9906000" cy="1828800"/>
          </a:xfrm>
        </p:spPr>
        <p:txBody>
          <a:bodyPr anchor="b">
            <a:noAutofit/>
          </a:bodyPr>
          <a:lstStyle>
            <a:lvl1pPr>
              <a:defRPr sz="4400"/>
            </a:lvl1pPr>
          </a:lstStyle>
          <a:p>
            <a:r>
              <a:rPr lang="en-US" dirty="0"/>
              <a:t>Section Divider Title</a:t>
            </a:r>
          </a:p>
        </p:txBody>
      </p:sp>
      <p:sp>
        <p:nvSpPr>
          <p:cNvPr id="8" name="Text Placeholder 2"/>
          <p:cNvSpPr>
            <a:spLocks noGrp="1"/>
          </p:cNvSpPr>
          <p:nvPr>
            <p:ph type="body" idx="1" hasCustomPrompt="1"/>
          </p:nvPr>
        </p:nvSpPr>
        <p:spPr>
          <a:xfrm>
            <a:off x="609600" y="3810000"/>
            <a:ext cx="9906000" cy="1828800"/>
          </a:xfrm>
        </p:spPr>
        <p:txBody>
          <a:bodyPr>
            <a:noAutofit/>
          </a:bodyPr>
          <a:lstStyle>
            <a:lvl1pPr marL="0" indent="0">
              <a:spcBef>
                <a:spcPts val="0"/>
              </a:spcBef>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Divider Subtitle</a:t>
            </a:r>
          </a:p>
          <a:p>
            <a:pPr lvl="0"/>
            <a:endParaRPr lang="en-US" dirty="0"/>
          </a:p>
        </p:txBody>
      </p:sp>
      <p:sp>
        <p:nvSpPr>
          <p:cNvPr id="9" name="Oval 8"/>
          <p:cNvSpPr>
            <a:spLocks noChangeAspect="1"/>
          </p:cNvSpPr>
          <p:nvPr userDrawn="1"/>
        </p:nvSpPr>
        <p:spPr>
          <a:xfrm>
            <a:off x="10678072" y="2770056"/>
            <a:ext cx="1513921" cy="1513921"/>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10" name="Oval 9"/>
          <p:cNvSpPr>
            <a:spLocks noChangeAspect="1"/>
          </p:cNvSpPr>
          <p:nvPr userDrawn="1"/>
        </p:nvSpPr>
        <p:spPr>
          <a:xfrm>
            <a:off x="10678076" y="1257734"/>
            <a:ext cx="1513921" cy="1513921"/>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4" name="Rectangle 3"/>
          <p:cNvSpPr/>
          <p:nvPr userDrawn="1"/>
        </p:nvSpPr>
        <p:spPr>
          <a:xfrm>
            <a:off x="9753600" y="0"/>
            <a:ext cx="2438393" cy="1257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userDrawn="1"/>
        </p:nvSpPr>
        <p:spPr>
          <a:xfrm>
            <a:off x="10678079" y="0"/>
            <a:ext cx="1513922" cy="1258535"/>
          </a:xfrm>
          <a:custGeom>
            <a:avLst/>
            <a:gdLst>
              <a:gd name="connsiteX0" fmla="*/ 193922 w 1513922"/>
              <a:gd name="connsiteY0" fmla="*/ 0 h 1258535"/>
              <a:gd name="connsiteX1" fmla="*/ 1320000 w 1513922"/>
              <a:gd name="connsiteY1" fmla="*/ 0 h 1258535"/>
              <a:gd name="connsiteX2" fmla="*/ 1384645 w 1513922"/>
              <a:gd name="connsiteY2" fmla="*/ 78350 h 1258535"/>
              <a:gd name="connsiteX3" fmla="*/ 1513922 w 1513922"/>
              <a:gd name="connsiteY3" fmla="*/ 501574 h 1258535"/>
              <a:gd name="connsiteX4" fmla="*/ 756961 w 1513922"/>
              <a:gd name="connsiteY4" fmla="*/ 1258535 h 1258535"/>
              <a:gd name="connsiteX5" fmla="*/ 0 w 1513922"/>
              <a:gd name="connsiteY5" fmla="*/ 501574 h 1258535"/>
              <a:gd name="connsiteX6" fmla="*/ 129277 w 1513922"/>
              <a:gd name="connsiteY6" fmla="*/ 78350 h 125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3922" h="1258535">
                <a:moveTo>
                  <a:pt x="193922" y="0"/>
                </a:moveTo>
                <a:lnTo>
                  <a:pt x="1320000" y="0"/>
                </a:lnTo>
                <a:lnTo>
                  <a:pt x="1384645" y="78350"/>
                </a:lnTo>
                <a:cubicBezTo>
                  <a:pt x="1466264" y="199162"/>
                  <a:pt x="1513922" y="344802"/>
                  <a:pt x="1513922" y="501574"/>
                </a:cubicBezTo>
                <a:cubicBezTo>
                  <a:pt x="1513922" y="919632"/>
                  <a:pt x="1175019" y="1258535"/>
                  <a:pt x="756961" y="1258535"/>
                </a:cubicBezTo>
                <a:cubicBezTo>
                  <a:pt x="338903" y="1258535"/>
                  <a:pt x="0" y="919632"/>
                  <a:pt x="0" y="501574"/>
                </a:cubicBezTo>
                <a:cubicBezTo>
                  <a:pt x="0" y="344802"/>
                  <a:pt x="47658" y="199162"/>
                  <a:pt x="129277" y="7835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a:p>
        </p:txBody>
      </p:sp>
    </p:spTree>
    <p:extLst>
      <p:ext uri="{BB962C8B-B14F-4D97-AF65-F5344CB8AC3E}">
        <p14:creationId xmlns:p14="http://schemas.microsoft.com/office/powerpoint/2010/main" val="40871563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marL="688975" indent="-344488">
              <a:buFont typeface="Courier New" panose="02070309020205020404" pitchFamily="49" charset="0"/>
              <a:buChar char="o"/>
              <a:defRPr>
                <a:solidFill>
                  <a:schemeClr val="tx2"/>
                </a:solidFill>
              </a:defRPr>
            </a:lvl2pPr>
            <a:lvl3pPr marL="1027113" indent="-344488">
              <a:buFont typeface="Wingdings" panose="05000000000000000000" pitchFamily="2" charset="2"/>
              <a:buChar char="§"/>
              <a:defRPr>
                <a:solidFill>
                  <a:schemeClr val="tx2"/>
                </a:solidFill>
              </a:defRPr>
            </a:lvl3pPr>
            <a:lvl4pPr marL="1377950" indent="-350838">
              <a:buFont typeface="Wingdings" panose="05000000000000000000" pitchFamily="2" charset="2"/>
              <a:buChar char="ú"/>
              <a:defRPr>
                <a:solidFill>
                  <a:schemeClr val="tx2"/>
                </a:solidFill>
              </a:defRPr>
            </a:lvl4pPr>
            <a:lvl5pPr marL="1716088" indent="-344488">
              <a:buFont typeface="Arial" panose="020B0604020202020204" pitchFamily="34" charset="0"/>
              <a:buChar char="-"/>
              <a:defRPr>
                <a:solidFill>
                  <a:schemeClr val="tx2"/>
                </a:solidFill>
              </a:defRPr>
            </a:lvl5pPr>
            <a:lvl6pPr marL="2054225" indent="-344488">
              <a:defRPr/>
            </a:lvl6pPr>
            <a:lvl7pPr marL="2405063" indent="-346075">
              <a:defRPr/>
            </a:lvl7pPr>
            <a:lvl8pPr marL="2743200" indent="-339725">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sz="1000">
                <a:solidFill>
                  <a:schemeClr val="tx2"/>
                </a:solidFill>
              </a:defRPr>
            </a:lvl1pPr>
          </a:lstStyle>
          <a:p>
            <a:fld id="{12A9E14D-4218-D743-BB5B-B907FBBABC66}" type="slidenum">
              <a:rPr lang="en-US" smtClean="0"/>
              <a:pPr/>
              <a:t>‹#›</a:t>
            </a:fld>
            <a:endParaRPr lang="en-US"/>
          </a:p>
        </p:txBody>
      </p:sp>
    </p:spTree>
    <p:extLst>
      <p:ext uri="{BB962C8B-B14F-4D97-AF65-F5344CB8AC3E}">
        <p14:creationId xmlns:p14="http://schemas.microsoft.com/office/powerpoint/2010/main" val="347892852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76400"/>
            <a:ext cx="5029200" cy="4114800"/>
          </a:xfrm>
        </p:spPr>
        <p:txBody>
          <a:bodyPr/>
          <a:lstStyle>
            <a:lvl2pPr marL="688975" indent="-344488">
              <a:defRPr/>
            </a:lvl2pPr>
            <a:lvl3pPr marL="1027113" indent="-344488">
              <a:defRPr/>
            </a:lvl3pPr>
            <a:lvl4pPr marL="1377950" indent="-344488">
              <a:defRPr/>
            </a:lvl4pPr>
            <a:lvl5pPr marL="1716088" indent="-344488">
              <a:defRPr/>
            </a:lvl5pPr>
            <a:lvl6pPr marL="2054225" indent="-344488">
              <a:defRPr/>
            </a:lvl6pPr>
            <a:lvl7pPr marL="2405063" indent="-346075">
              <a:defRPr/>
            </a:lvl7pPr>
            <a:lvl8pPr marL="2743200" indent="-339725">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53200" y="1676400"/>
            <a:ext cx="5029200" cy="4114800"/>
          </a:xfrm>
        </p:spPr>
        <p:txBody>
          <a:bodyPr/>
          <a:lstStyle>
            <a:lvl2pPr marL="688975" indent="-344488">
              <a:defRPr/>
            </a:lvl2pPr>
            <a:lvl3pPr marL="1027113" indent="-344488">
              <a:defRPr/>
            </a:lvl3pPr>
            <a:lvl4pPr marL="1377950" indent="-344488">
              <a:defRPr/>
            </a:lvl4pPr>
            <a:lvl5pPr marL="1716088" indent="-344488">
              <a:defRPr/>
            </a:lvl5pPr>
            <a:lvl6pPr marL="2054225" indent="-344488">
              <a:defRPr/>
            </a:lvl6pPr>
            <a:lvl7pPr marL="2405063" indent="-346075">
              <a:defRPr/>
            </a:lvl7pPr>
            <a:lvl8pPr marL="2743200" indent="-338138">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9E14D-4218-D743-BB5B-B907FBBABC66}" type="slidenum">
              <a:rPr lang="en-US" smtClean="0"/>
              <a:t>‹#›</a:t>
            </a:fld>
            <a:endParaRPr lang="en-US"/>
          </a:p>
        </p:txBody>
      </p:sp>
    </p:spTree>
    <p:extLst>
      <p:ext uri="{BB962C8B-B14F-4D97-AF65-F5344CB8AC3E}">
        <p14:creationId xmlns:p14="http://schemas.microsoft.com/office/powerpoint/2010/main" val="17454426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 Pictur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7467600" y="1676400"/>
            <a:ext cx="4114800" cy="4114800"/>
          </a:xfrm>
          <a:prstGeom prst="ellipse">
            <a:avLst/>
          </a:prstGeom>
        </p:spPr>
        <p:txBody>
          <a:bodyPr anchor="ctr"/>
          <a:lstStyle>
            <a:lvl1pPr marL="0" indent="0" algn="ctr">
              <a:buNone/>
              <a:defRPr/>
            </a:lvl1pPr>
          </a:lstStyle>
          <a:p>
            <a:r>
              <a:rPr lang="en-US"/>
              <a:t>Click icon to add picture</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6400"/>
            <a:ext cx="5943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9E14D-4218-D743-BB5B-B907FBBABC66}" type="slidenum">
              <a:rPr lang="en-US" smtClean="0"/>
              <a:t>‹#›</a:t>
            </a:fld>
            <a:endParaRPr lang="en-US"/>
          </a:p>
        </p:txBody>
      </p:sp>
    </p:spTree>
    <p:extLst>
      <p:ext uri="{BB962C8B-B14F-4D97-AF65-F5344CB8AC3E}">
        <p14:creationId xmlns:p14="http://schemas.microsoft.com/office/powerpoint/2010/main" val="28823503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A9E14D-4218-D743-BB5B-B907FBBABC66}" type="slidenum">
              <a:rPr lang="en-US" smtClean="0"/>
              <a:t>‹#›</a:t>
            </a:fld>
            <a:endParaRPr lang="en-US"/>
          </a:p>
        </p:txBody>
      </p:sp>
    </p:spTree>
    <p:extLst>
      <p:ext uri="{BB962C8B-B14F-4D97-AF65-F5344CB8AC3E}">
        <p14:creationId xmlns:p14="http://schemas.microsoft.com/office/powerpoint/2010/main" val="132079167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Final">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800" y="1752600"/>
            <a:ext cx="8910805" cy="2757347"/>
          </a:xfrm>
          <a:prstGeom prst="rect">
            <a:avLst/>
          </a:prstGeom>
        </p:spPr>
      </p:pic>
    </p:spTree>
    <p:extLst>
      <p:ext uri="{BB962C8B-B14F-4D97-AF65-F5344CB8AC3E}">
        <p14:creationId xmlns:p14="http://schemas.microsoft.com/office/powerpoint/2010/main" val="51540656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752600"/>
            <a:ext cx="9296400" cy="1828800"/>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4400" baseline="0"/>
            </a:lvl1pPr>
          </a:lstStyle>
          <a:p>
            <a:r>
              <a:rPr lang="en-US" dirty="0"/>
              <a:t>Cover Slide Title</a:t>
            </a:r>
          </a:p>
        </p:txBody>
      </p:sp>
      <p:sp>
        <p:nvSpPr>
          <p:cNvPr id="3" name="Subtitle 2"/>
          <p:cNvSpPr>
            <a:spLocks noGrp="1"/>
          </p:cNvSpPr>
          <p:nvPr>
            <p:ph type="subTitle" idx="1" hasCustomPrompt="1"/>
          </p:nvPr>
        </p:nvSpPr>
        <p:spPr>
          <a:xfrm>
            <a:off x="609600" y="3810000"/>
            <a:ext cx="9296400" cy="1828800"/>
          </a:xfrm>
        </p:spPr>
        <p:txBody>
          <a:bodyPr>
            <a:noAutofit/>
          </a:bodyPr>
          <a:lstStyle>
            <a:lvl1pPr marL="0" indent="0" algn="l">
              <a:buNone/>
              <a:defRPr sz="28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info, date, etc.</a:t>
            </a:r>
          </a:p>
        </p:txBody>
      </p:sp>
      <p:sp>
        <p:nvSpPr>
          <p:cNvPr id="8" name="Oval 7"/>
          <p:cNvSpPr>
            <a:spLocks noChangeAspect="1"/>
          </p:cNvSpPr>
          <p:nvPr userDrawn="1"/>
        </p:nvSpPr>
        <p:spPr>
          <a:xfrm>
            <a:off x="10224274" y="1286030"/>
            <a:ext cx="1967724" cy="1967724"/>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9" name="Oval 8"/>
          <p:cNvSpPr>
            <a:spLocks noChangeAspect="1"/>
          </p:cNvSpPr>
          <p:nvPr userDrawn="1"/>
        </p:nvSpPr>
        <p:spPr>
          <a:xfrm>
            <a:off x="10224275" y="3253754"/>
            <a:ext cx="1967724" cy="1967724"/>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22" name="Freeform 21"/>
          <p:cNvSpPr>
            <a:spLocks noChangeAspect="1"/>
          </p:cNvSpPr>
          <p:nvPr userDrawn="1"/>
        </p:nvSpPr>
        <p:spPr>
          <a:xfrm>
            <a:off x="10224277" y="5221478"/>
            <a:ext cx="1967724" cy="1636522"/>
          </a:xfrm>
          <a:custGeom>
            <a:avLst/>
            <a:gdLst>
              <a:gd name="connsiteX0" fmla="*/ 983862 w 1967724"/>
              <a:gd name="connsiteY0" fmla="*/ 0 h 1636522"/>
              <a:gd name="connsiteX1" fmla="*/ 1967724 w 1967724"/>
              <a:gd name="connsiteY1" fmla="*/ 983862 h 1636522"/>
              <a:gd name="connsiteX2" fmla="*/ 1799696 w 1967724"/>
              <a:gd name="connsiteY2" fmla="*/ 1533949 h 1636522"/>
              <a:gd name="connsiteX3" fmla="*/ 1715065 w 1967724"/>
              <a:gd name="connsiteY3" fmla="*/ 1636522 h 1636522"/>
              <a:gd name="connsiteX4" fmla="*/ 252659 w 1967724"/>
              <a:gd name="connsiteY4" fmla="*/ 1636522 h 1636522"/>
              <a:gd name="connsiteX5" fmla="*/ 168028 w 1967724"/>
              <a:gd name="connsiteY5" fmla="*/ 1533949 h 1636522"/>
              <a:gd name="connsiteX6" fmla="*/ 0 w 1967724"/>
              <a:gd name="connsiteY6" fmla="*/ 983862 h 1636522"/>
              <a:gd name="connsiteX7" fmla="*/ 983862 w 1967724"/>
              <a:gd name="connsiteY7" fmla="*/ 0 h 163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7724" h="1636522">
                <a:moveTo>
                  <a:pt x="983862" y="0"/>
                </a:moveTo>
                <a:cubicBezTo>
                  <a:pt x="1527234" y="0"/>
                  <a:pt x="1967724" y="440490"/>
                  <a:pt x="1967724" y="983862"/>
                </a:cubicBezTo>
                <a:cubicBezTo>
                  <a:pt x="1967724" y="1187627"/>
                  <a:pt x="1905780" y="1376923"/>
                  <a:pt x="1799696" y="1533949"/>
                </a:cubicBezTo>
                <a:lnTo>
                  <a:pt x="1715065" y="1636522"/>
                </a:lnTo>
                <a:lnTo>
                  <a:pt x="252659" y="1636522"/>
                </a:lnTo>
                <a:lnTo>
                  <a:pt x="168028" y="1533949"/>
                </a:lnTo>
                <a:cubicBezTo>
                  <a:pt x="61944" y="1376923"/>
                  <a:pt x="0" y="1187627"/>
                  <a:pt x="0" y="983862"/>
                </a:cubicBezTo>
                <a:cubicBezTo>
                  <a:pt x="0" y="440490"/>
                  <a:pt x="440490" y="0"/>
                  <a:pt x="983862"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7375" t="21951" b="21951"/>
          <a:stretch/>
        </p:blipFill>
        <p:spPr>
          <a:xfrm>
            <a:off x="609600" y="491196"/>
            <a:ext cx="2871216" cy="76943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7746" y="678462"/>
            <a:ext cx="2550854" cy="438912"/>
          </a:xfrm>
          <a:prstGeom prst="rect">
            <a:avLst/>
          </a:prstGeom>
        </p:spPr>
      </p:pic>
    </p:spTree>
    <p:extLst>
      <p:ext uri="{BB962C8B-B14F-4D97-AF65-F5344CB8AC3E}">
        <p14:creationId xmlns:p14="http://schemas.microsoft.com/office/powerpoint/2010/main" val="214515433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752600"/>
            <a:ext cx="9906000" cy="1828800"/>
          </a:xfrm>
        </p:spPr>
        <p:txBody>
          <a:bodyPr anchor="b">
            <a:noAutofit/>
          </a:bodyPr>
          <a:lstStyle>
            <a:lvl1pPr>
              <a:defRPr sz="4400"/>
            </a:lvl1pPr>
          </a:lstStyle>
          <a:p>
            <a:r>
              <a:rPr lang="en-US" dirty="0"/>
              <a:t>Section Divider Title</a:t>
            </a:r>
          </a:p>
        </p:txBody>
      </p:sp>
      <p:sp>
        <p:nvSpPr>
          <p:cNvPr id="3" name="Text Placeholder 2"/>
          <p:cNvSpPr>
            <a:spLocks noGrp="1"/>
          </p:cNvSpPr>
          <p:nvPr>
            <p:ph type="body" idx="1" hasCustomPrompt="1"/>
          </p:nvPr>
        </p:nvSpPr>
        <p:spPr>
          <a:xfrm>
            <a:off x="609600" y="3810000"/>
            <a:ext cx="9906000" cy="1828800"/>
          </a:xfrm>
        </p:spPr>
        <p:txBody>
          <a:bodyPr>
            <a:no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Divider Subtitle</a:t>
            </a:r>
          </a:p>
        </p:txBody>
      </p:sp>
      <p:sp>
        <p:nvSpPr>
          <p:cNvPr id="8" name="Oval 7"/>
          <p:cNvSpPr>
            <a:spLocks noChangeAspect="1"/>
          </p:cNvSpPr>
          <p:nvPr userDrawn="1"/>
        </p:nvSpPr>
        <p:spPr>
          <a:xfrm>
            <a:off x="10678072" y="2770056"/>
            <a:ext cx="1513921" cy="1513921"/>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9" name="Oval 8"/>
          <p:cNvSpPr>
            <a:spLocks noChangeAspect="1"/>
          </p:cNvSpPr>
          <p:nvPr userDrawn="1"/>
        </p:nvSpPr>
        <p:spPr>
          <a:xfrm>
            <a:off x="10678076" y="1257734"/>
            <a:ext cx="1513921" cy="1513921"/>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18" name="Freeform 17"/>
          <p:cNvSpPr>
            <a:spLocks noChangeAspect="1"/>
          </p:cNvSpPr>
          <p:nvPr userDrawn="1"/>
        </p:nvSpPr>
        <p:spPr>
          <a:xfrm>
            <a:off x="10678079" y="0"/>
            <a:ext cx="1513922" cy="1258535"/>
          </a:xfrm>
          <a:custGeom>
            <a:avLst/>
            <a:gdLst>
              <a:gd name="connsiteX0" fmla="*/ 193922 w 1513922"/>
              <a:gd name="connsiteY0" fmla="*/ 0 h 1258535"/>
              <a:gd name="connsiteX1" fmla="*/ 1320000 w 1513922"/>
              <a:gd name="connsiteY1" fmla="*/ 0 h 1258535"/>
              <a:gd name="connsiteX2" fmla="*/ 1384645 w 1513922"/>
              <a:gd name="connsiteY2" fmla="*/ 78350 h 1258535"/>
              <a:gd name="connsiteX3" fmla="*/ 1513922 w 1513922"/>
              <a:gd name="connsiteY3" fmla="*/ 501574 h 1258535"/>
              <a:gd name="connsiteX4" fmla="*/ 756961 w 1513922"/>
              <a:gd name="connsiteY4" fmla="*/ 1258535 h 1258535"/>
              <a:gd name="connsiteX5" fmla="*/ 0 w 1513922"/>
              <a:gd name="connsiteY5" fmla="*/ 501574 h 1258535"/>
              <a:gd name="connsiteX6" fmla="*/ 129277 w 1513922"/>
              <a:gd name="connsiteY6" fmla="*/ 78350 h 125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3922" h="1258535">
                <a:moveTo>
                  <a:pt x="193922" y="0"/>
                </a:moveTo>
                <a:lnTo>
                  <a:pt x="1320000" y="0"/>
                </a:lnTo>
                <a:lnTo>
                  <a:pt x="1384645" y="78350"/>
                </a:lnTo>
                <a:cubicBezTo>
                  <a:pt x="1466264" y="199162"/>
                  <a:pt x="1513922" y="344802"/>
                  <a:pt x="1513922" y="501574"/>
                </a:cubicBezTo>
                <a:cubicBezTo>
                  <a:pt x="1513922" y="919632"/>
                  <a:pt x="1175019" y="1258535"/>
                  <a:pt x="756961" y="1258535"/>
                </a:cubicBezTo>
                <a:cubicBezTo>
                  <a:pt x="338903" y="1258535"/>
                  <a:pt x="0" y="919632"/>
                  <a:pt x="0" y="501574"/>
                </a:cubicBezTo>
                <a:cubicBezTo>
                  <a:pt x="0" y="344802"/>
                  <a:pt x="47658" y="199162"/>
                  <a:pt x="129277" y="7835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7375" t="21951" b="21951"/>
          <a:stretch/>
        </p:blipFill>
        <p:spPr>
          <a:xfrm>
            <a:off x="609600" y="6012366"/>
            <a:ext cx="2871216" cy="769434"/>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7746" y="6199632"/>
            <a:ext cx="2550854" cy="438912"/>
          </a:xfrm>
          <a:prstGeom prst="rect">
            <a:avLst/>
          </a:prstGeom>
        </p:spPr>
      </p:pic>
    </p:spTree>
    <p:extLst>
      <p:ext uri="{BB962C8B-B14F-4D97-AF65-F5344CB8AC3E}">
        <p14:creationId xmlns:p14="http://schemas.microsoft.com/office/powerpoint/2010/main" val="37737929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5.png"/><Relationship Id="rId4" Type="http://schemas.openxmlformats.org/officeDocument/2006/relationships/slideLayout" Target="../slideLayouts/slideLayout11.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0972800" cy="1219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676400"/>
            <a:ext cx="10972800" cy="4114800"/>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114801" y="6553200"/>
            <a:ext cx="3962399" cy="228600"/>
          </a:xfrm>
          <a:prstGeom prst="rect">
            <a:avLst/>
          </a:prstGeom>
        </p:spPr>
        <p:txBody>
          <a:bodyPr vert="horz" wrap="none" lIns="91440" tIns="45720" rIns="91440" bIns="45720" rtlCol="0" anchor="ctr">
            <a:noAutofit/>
          </a:bodyPr>
          <a:lstStyle>
            <a:lvl1pPr algn="ctr">
              <a:defRPr sz="900">
                <a:solidFill>
                  <a:schemeClr val="tx2"/>
                </a:solidFill>
              </a:defRPr>
            </a:lvl1pPr>
          </a:lstStyle>
          <a:p>
            <a:endParaRPr lang="en-US" dirty="0"/>
          </a:p>
        </p:txBody>
      </p:sp>
      <p:sp>
        <p:nvSpPr>
          <p:cNvPr id="6" name="Slide Number Placeholder 5"/>
          <p:cNvSpPr>
            <a:spLocks noGrp="1"/>
          </p:cNvSpPr>
          <p:nvPr>
            <p:ph type="sldNum" sz="quarter" idx="4"/>
          </p:nvPr>
        </p:nvSpPr>
        <p:spPr>
          <a:xfrm>
            <a:off x="10744200" y="6553200"/>
            <a:ext cx="838200" cy="228600"/>
          </a:xfrm>
          <a:prstGeom prst="rect">
            <a:avLst/>
          </a:prstGeom>
        </p:spPr>
        <p:txBody>
          <a:bodyPr vert="horz" wrap="none" lIns="91440" tIns="45720" rIns="91440" bIns="45720" rtlCol="0" anchor="ctr">
            <a:noAutofit/>
          </a:bodyPr>
          <a:lstStyle>
            <a:lvl1pPr algn="r">
              <a:defRPr sz="1000">
                <a:solidFill>
                  <a:schemeClr val="tx2"/>
                </a:solidFill>
              </a:defRPr>
            </a:lvl1pPr>
          </a:lstStyle>
          <a:p>
            <a:fld id="{12A9E14D-4218-D743-BB5B-B907FBBABC66}" type="slidenum">
              <a:rPr lang="en-US" smtClean="0"/>
              <a:pPr/>
              <a:t>‹#›</a:t>
            </a:fld>
            <a:endParaRPr lang="en-US"/>
          </a:p>
        </p:txBody>
      </p:sp>
      <p:grpSp>
        <p:nvGrpSpPr>
          <p:cNvPr id="7" name="Group 6"/>
          <p:cNvGrpSpPr/>
          <p:nvPr/>
        </p:nvGrpSpPr>
        <p:grpSpPr>
          <a:xfrm>
            <a:off x="10032915" y="-423"/>
            <a:ext cx="2159085" cy="787229"/>
            <a:chOff x="10032915" y="-423"/>
            <a:chExt cx="2159085" cy="787229"/>
          </a:xfrm>
        </p:grpSpPr>
        <p:sp>
          <p:nvSpPr>
            <p:cNvPr id="8" name="Oval 7"/>
            <p:cNvSpPr>
              <a:spLocks noChangeAspect="1"/>
            </p:cNvSpPr>
            <p:nvPr userDrawn="1"/>
          </p:nvSpPr>
          <p:spPr>
            <a:xfrm>
              <a:off x="10032915" y="0"/>
              <a:ext cx="786807" cy="786806"/>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9" name="Oval 8"/>
            <p:cNvSpPr>
              <a:spLocks noChangeAspect="1"/>
            </p:cNvSpPr>
            <p:nvPr userDrawn="1"/>
          </p:nvSpPr>
          <p:spPr>
            <a:xfrm>
              <a:off x="10819722" y="0"/>
              <a:ext cx="786807" cy="786806"/>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19" name="Freeform 18"/>
            <p:cNvSpPr>
              <a:spLocks noChangeAspect="1"/>
            </p:cNvSpPr>
            <p:nvPr userDrawn="1"/>
          </p:nvSpPr>
          <p:spPr>
            <a:xfrm>
              <a:off x="11606528" y="-423"/>
              <a:ext cx="585472" cy="786806"/>
            </a:xfrm>
            <a:custGeom>
              <a:avLst/>
              <a:gdLst>
                <a:gd name="connsiteX0" fmla="*/ 393404 w 585472"/>
                <a:gd name="connsiteY0" fmla="*/ 0 h 786806"/>
                <a:gd name="connsiteX1" fmla="*/ 546535 w 585472"/>
                <a:gd name="connsiteY1" fmla="*/ 30916 h 786806"/>
                <a:gd name="connsiteX2" fmla="*/ 585472 w 585472"/>
                <a:gd name="connsiteY2" fmla="*/ 52050 h 786806"/>
                <a:gd name="connsiteX3" fmla="*/ 585472 w 585472"/>
                <a:gd name="connsiteY3" fmla="*/ 734756 h 786806"/>
                <a:gd name="connsiteX4" fmla="*/ 546535 w 585472"/>
                <a:gd name="connsiteY4" fmla="*/ 755890 h 786806"/>
                <a:gd name="connsiteX5" fmla="*/ 393404 w 585472"/>
                <a:gd name="connsiteY5" fmla="*/ 786806 h 786806"/>
                <a:gd name="connsiteX6" fmla="*/ 0 w 585472"/>
                <a:gd name="connsiteY6" fmla="*/ 393403 h 786806"/>
                <a:gd name="connsiteX7" fmla="*/ 393404 w 585472"/>
                <a:gd name="connsiteY7" fmla="*/ 0 h 78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472" h="786806">
                  <a:moveTo>
                    <a:pt x="393404" y="0"/>
                  </a:moveTo>
                  <a:cubicBezTo>
                    <a:pt x="447722" y="0"/>
                    <a:pt x="499468" y="11008"/>
                    <a:pt x="546535" y="30916"/>
                  </a:cubicBezTo>
                  <a:lnTo>
                    <a:pt x="585472" y="52050"/>
                  </a:lnTo>
                  <a:lnTo>
                    <a:pt x="585472" y="734756"/>
                  </a:lnTo>
                  <a:lnTo>
                    <a:pt x="546535" y="755890"/>
                  </a:lnTo>
                  <a:cubicBezTo>
                    <a:pt x="499468" y="775798"/>
                    <a:pt x="447722" y="786806"/>
                    <a:pt x="393404" y="786806"/>
                  </a:cubicBezTo>
                  <a:cubicBezTo>
                    <a:pt x="176133" y="786806"/>
                    <a:pt x="0" y="610673"/>
                    <a:pt x="0" y="393403"/>
                  </a:cubicBezTo>
                  <a:cubicBezTo>
                    <a:pt x="0" y="176133"/>
                    <a:pt x="176133" y="0"/>
                    <a:pt x="393404"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a:p>
          </p:txBody>
        </p:sp>
      </p:gr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8368" y="5984010"/>
            <a:ext cx="2578188" cy="797790"/>
          </a:xfrm>
          <a:prstGeom prst="rect">
            <a:avLst/>
          </a:prstGeom>
        </p:spPr>
      </p:pic>
      <p:cxnSp>
        <p:nvCxnSpPr>
          <p:cNvPr id="18" name="Straight Connector 17"/>
          <p:cNvCxnSpPr/>
          <p:nvPr/>
        </p:nvCxnSpPr>
        <p:spPr>
          <a:xfrm>
            <a:off x="609600" y="6397083"/>
            <a:ext cx="0" cy="0"/>
          </a:xfrm>
          <a:prstGeom prst="line">
            <a:avLst/>
          </a:prstGeom>
          <a:ln w="9525" cmpd="sng"/>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35440" y="6309360"/>
            <a:ext cx="2286000" cy="185288"/>
          </a:xfrm>
          <a:prstGeom prst="rect">
            <a:avLst/>
          </a:prstGeom>
        </p:spPr>
      </p:pic>
    </p:spTree>
    <p:extLst>
      <p:ext uri="{BB962C8B-B14F-4D97-AF65-F5344CB8AC3E}">
        <p14:creationId xmlns:p14="http://schemas.microsoft.com/office/powerpoint/2010/main" val="1904539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6" r:id="rId5"/>
    <p:sldLayoutId id="2147483655" r:id="rId6"/>
    <p:sldLayoutId id="2147483657" r:id="rId7"/>
  </p:sldLayoutIdLst>
  <p:transition>
    <p:fade/>
  </p:transition>
  <p:hf sldNum="0" hdr="0" ftr="0" dt="0"/>
  <p:txStyles>
    <p:titleStyle>
      <a:lvl1pPr algn="l" defTabSz="914400" rtl="0" eaLnBrk="1" latinLnBrk="0" hangingPunct="1">
        <a:lnSpc>
          <a:spcPct val="100000"/>
        </a:lnSpc>
        <a:spcBef>
          <a:spcPct val="0"/>
        </a:spcBef>
        <a:buNone/>
        <a:defRPr sz="4000" kern="1200">
          <a:solidFill>
            <a:schemeClr val="bg2"/>
          </a:solidFill>
          <a:latin typeface="+mj-lt"/>
          <a:ea typeface="+mj-ea"/>
          <a:cs typeface="+mj-cs"/>
        </a:defRPr>
      </a:lvl1pPr>
    </p:titleStyle>
    <p:bodyStyle>
      <a:lvl1pPr marL="342900" indent="-342900" algn="l" defTabSz="914400" rtl="0" eaLnBrk="1" latinLnBrk="0" hangingPunct="1">
        <a:lnSpc>
          <a:spcPct val="100000"/>
        </a:lnSpc>
        <a:spcBef>
          <a:spcPts val="1800"/>
        </a:spcBef>
        <a:buClr>
          <a:schemeClr val="bg2"/>
        </a:buClr>
        <a:buFont typeface="Arial"/>
        <a:buChar char="•"/>
        <a:tabLst/>
        <a:defRPr sz="2400" kern="1200">
          <a:solidFill>
            <a:schemeClr val="tx2"/>
          </a:solidFill>
          <a:latin typeface="+mn-lt"/>
          <a:ea typeface="+mn-ea"/>
          <a:cs typeface="+mn-cs"/>
        </a:defRPr>
      </a:lvl1pPr>
      <a:lvl2pPr marL="688975" indent="-344488" algn="l" defTabSz="914400" rtl="0" eaLnBrk="1" latinLnBrk="0" hangingPunct="1">
        <a:lnSpc>
          <a:spcPct val="100000"/>
        </a:lnSpc>
        <a:spcBef>
          <a:spcPts val="600"/>
        </a:spcBef>
        <a:buClr>
          <a:schemeClr val="bg2"/>
        </a:buClr>
        <a:buFont typeface="Courier New" panose="02070309020205020404" pitchFamily="49" charset="0"/>
        <a:buChar char="o"/>
        <a:tabLst/>
        <a:defRPr sz="2000" kern="1200">
          <a:solidFill>
            <a:schemeClr val="tx2"/>
          </a:solidFill>
          <a:latin typeface="+mn-lt"/>
          <a:ea typeface="+mn-ea"/>
          <a:cs typeface="+mn-cs"/>
        </a:defRPr>
      </a:lvl2pPr>
      <a:lvl3pPr marL="1027113" indent="-344488" algn="l" defTabSz="914400" rtl="0" eaLnBrk="1" latinLnBrk="0" hangingPunct="1">
        <a:lnSpc>
          <a:spcPct val="100000"/>
        </a:lnSpc>
        <a:spcBef>
          <a:spcPts val="600"/>
        </a:spcBef>
        <a:buClr>
          <a:schemeClr val="bg2"/>
        </a:buClr>
        <a:buFont typeface="Wingdings" panose="05000000000000000000" pitchFamily="2" charset="2"/>
        <a:buChar char="§"/>
        <a:tabLst/>
        <a:defRPr sz="1800" kern="1200">
          <a:solidFill>
            <a:schemeClr val="tx2"/>
          </a:solidFill>
          <a:latin typeface="+mn-lt"/>
          <a:ea typeface="+mn-ea"/>
          <a:cs typeface="+mn-cs"/>
        </a:defRPr>
      </a:lvl3pPr>
      <a:lvl4pPr marL="1377950" indent="-344488" algn="l" defTabSz="914400" rtl="0" eaLnBrk="1" latinLnBrk="0" hangingPunct="1">
        <a:lnSpc>
          <a:spcPct val="100000"/>
        </a:lnSpc>
        <a:spcBef>
          <a:spcPts val="600"/>
        </a:spcBef>
        <a:buClr>
          <a:schemeClr val="bg2"/>
        </a:buClr>
        <a:buFont typeface="Wingdings" panose="05000000000000000000" pitchFamily="2" charset="2"/>
        <a:buChar char="ú"/>
        <a:tabLst/>
        <a:defRPr sz="1600" kern="1200">
          <a:solidFill>
            <a:schemeClr val="tx2"/>
          </a:solidFill>
          <a:latin typeface="+mn-lt"/>
          <a:ea typeface="+mn-ea"/>
          <a:cs typeface="+mn-cs"/>
        </a:defRPr>
      </a:lvl4pPr>
      <a:lvl5pPr marL="1716088" indent="-344488" algn="l" defTabSz="914400" rtl="0" eaLnBrk="1" latinLnBrk="0" hangingPunct="1">
        <a:lnSpc>
          <a:spcPct val="100000"/>
        </a:lnSpc>
        <a:spcBef>
          <a:spcPts val="600"/>
        </a:spcBef>
        <a:buClr>
          <a:schemeClr val="bg2"/>
        </a:buClr>
        <a:buFont typeface="Arial" panose="020B0604020202020204" pitchFamily="34" charset="0"/>
        <a:buChar char="-"/>
        <a:tabLst/>
        <a:defRPr sz="1400" kern="1200">
          <a:solidFill>
            <a:schemeClr val="tx2"/>
          </a:solidFill>
          <a:latin typeface="+mn-lt"/>
          <a:ea typeface="+mn-ea"/>
          <a:cs typeface="+mn-cs"/>
        </a:defRPr>
      </a:lvl5pPr>
      <a:lvl6pPr marL="2054225" indent="-344488" algn="l" defTabSz="914400" rtl="0" eaLnBrk="1" latinLnBrk="0" hangingPunct="1">
        <a:lnSpc>
          <a:spcPct val="90000"/>
        </a:lnSpc>
        <a:spcBef>
          <a:spcPts val="500"/>
        </a:spcBef>
        <a:buFont typeface="Arial"/>
        <a:buChar char="•"/>
        <a:defRPr sz="1200" kern="1200">
          <a:solidFill>
            <a:schemeClr val="tx2"/>
          </a:solidFill>
          <a:latin typeface="+mn-lt"/>
          <a:ea typeface="+mn-ea"/>
          <a:cs typeface="+mn-cs"/>
        </a:defRPr>
      </a:lvl6pPr>
      <a:lvl7pPr marL="2405063" indent="-346075" algn="l" defTabSz="914400" rtl="0" eaLnBrk="1" latinLnBrk="0" hangingPunct="1">
        <a:lnSpc>
          <a:spcPct val="90000"/>
        </a:lnSpc>
        <a:spcBef>
          <a:spcPts val="500"/>
        </a:spcBef>
        <a:buFont typeface="Courier New" panose="02070309020205020404" pitchFamily="49" charset="0"/>
        <a:buChar char="o"/>
        <a:defRPr sz="1000" kern="1200">
          <a:solidFill>
            <a:schemeClr val="tx2"/>
          </a:solidFill>
          <a:latin typeface="+mn-lt"/>
          <a:ea typeface="+mn-ea"/>
          <a:cs typeface="+mn-cs"/>
        </a:defRPr>
      </a:lvl7pPr>
      <a:lvl8pPr marL="2743200" indent="-339725" algn="l" defTabSz="914400" rtl="0" eaLnBrk="1" latinLnBrk="0" hangingPunct="1">
        <a:lnSpc>
          <a:spcPct val="90000"/>
        </a:lnSpc>
        <a:spcBef>
          <a:spcPts val="500"/>
        </a:spcBef>
        <a:buFont typeface="Wingdings" panose="05000000000000000000" pitchFamily="2" charset="2"/>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0972800" cy="1219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676400"/>
            <a:ext cx="10972800" cy="4114800"/>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114801" y="6553200"/>
            <a:ext cx="3962399" cy="228600"/>
          </a:xfrm>
          <a:prstGeom prst="rect">
            <a:avLst/>
          </a:prstGeom>
        </p:spPr>
        <p:txBody>
          <a:bodyPr vert="horz" wrap="none" lIns="91440" tIns="45720" rIns="91440" bIns="45720" rtlCol="0" anchor="ctr">
            <a:noAutofit/>
          </a:bodyPr>
          <a:lstStyle>
            <a:lvl1pPr algn="ctr">
              <a:defRPr sz="900">
                <a:solidFill>
                  <a:schemeClr val="tx2"/>
                </a:solidFill>
              </a:defRPr>
            </a:lvl1pPr>
          </a:lstStyle>
          <a:p>
            <a:endParaRPr lang="en-US" dirty="0"/>
          </a:p>
        </p:txBody>
      </p:sp>
      <p:sp>
        <p:nvSpPr>
          <p:cNvPr id="6" name="Slide Number Placeholder 5"/>
          <p:cNvSpPr>
            <a:spLocks noGrp="1"/>
          </p:cNvSpPr>
          <p:nvPr>
            <p:ph type="sldNum" sz="quarter" idx="4"/>
          </p:nvPr>
        </p:nvSpPr>
        <p:spPr>
          <a:xfrm>
            <a:off x="10744200" y="6553200"/>
            <a:ext cx="838200" cy="228600"/>
          </a:xfrm>
          <a:prstGeom prst="rect">
            <a:avLst/>
          </a:prstGeom>
        </p:spPr>
        <p:txBody>
          <a:bodyPr vert="horz" wrap="none" lIns="91440" tIns="45720" rIns="91440" bIns="45720" rtlCol="0" anchor="ctr">
            <a:noAutofit/>
          </a:bodyPr>
          <a:lstStyle>
            <a:lvl1pPr algn="r">
              <a:defRPr sz="1000">
                <a:solidFill>
                  <a:schemeClr val="tx2"/>
                </a:solidFill>
              </a:defRPr>
            </a:lvl1pPr>
          </a:lstStyle>
          <a:p>
            <a:fld id="{12A9E14D-4218-D743-BB5B-B907FBBABC66}" type="slidenum">
              <a:rPr lang="en-US" smtClean="0"/>
              <a:pPr/>
              <a:t>‹#›</a:t>
            </a:fld>
            <a:endParaRPr lang="en-US"/>
          </a:p>
        </p:txBody>
      </p:sp>
      <p:grpSp>
        <p:nvGrpSpPr>
          <p:cNvPr id="7" name="Group 6"/>
          <p:cNvGrpSpPr/>
          <p:nvPr userDrawn="1"/>
        </p:nvGrpSpPr>
        <p:grpSpPr>
          <a:xfrm>
            <a:off x="10032915" y="-423"/>
            <a:ext cx="2159085" cy="787229"/>
            <a:chOff x="10032915" y="-423"/>
            <a:chExt cx="2159085" cy="787229"/>
          </a:xfrm>
        </p:grpSpPr>
        <p:sp>
          <p:nvSpPr>
            <p:cNvPr id="8" name="Oval 7"/>
            <p:cNvSpPr>
              <a:spLocks noChangeAspect="1"/>
            </p:cNvSpPr>
            <p:nvPr userDrawn="1"/>
          </p:nvSpPr>
          <p:spPr>
            <a:xfrm>
              <a:off x="10032915" y="0"/>
              <a:ext cx="786807" cy="786806"/>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9" name="Oval 8"/>
            <p:cNvSpPr>
              <a:spLocks noChangeAspect="1"/>
            </p:cNvSpPr>
            <p:nvPr userDrawn="1"/>
          </p:nvSpPr>
          <p:spPr>
            <a:xfrm>
              <a:off x="10819722" y="0"/>
              <a:ext cx="786807" cy="786806"/>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19" name="Freeform 18"/>
            <p:cNvSpPr>
              <a:spLocks noChangeAspect="1"/>
            </p:cNvSpPr>
            <p:nvPr userDrawn="1"/>
          </p:nvSpPr>
          <p:spPr>
            <a:xfrm>
              <a:off x="11606528" y="-423"/>
              <a:ext cx="585472" cy="786806"/>
            </a:xfrm>
            <a:custGeom>
              <a:avLst/>
              <a:gdLst>
                <a:gd name="connsiteX0" fmla="*/ 393404 w 585472"/>
                <a:gd name="connsiteY0" fmla="*/ 0 h 786806"/>
                <a:gd name="connsiteX1" fmla="*/ 546535 w 585472"/>
                <a:gd name="connsiteY1" fmla="*/ 30916 h 786806"/>
                <a:gd name="connsiteX2" fmla="*/ 585472 w 585472"/>
                <a:gd name="connsiteY2" fmla="*/ 52050 h 786806"/>
                <a:gd name="connsiteX3" fmla="*/ 585472 w 585472"/>
                <a:gd name="connsiteY3" fmla="*/ 734756 h 786806"/>
                <a:gd name="connsiteX4" fmla="*/ 546535 w 585472"/>
                <a:gd name="connsiteY4" fmla="*/ 755890 h 786806"/>
                <a:gd name="connsiteX5" fmla="*/ 393404 w 585472"/>
                <a:gd name="connsiteY5" fmla="*/ 786806 h 786806"/>
                <a:gd name="connsiteX6" fmla="*/ 0 w 585472"/>
                <a:gd name="connsiteY6" fmla="*/ 393403 h 786806"/>
                <a:gd name="connsiteX7" fmla="*/ 393404 w 585472"/>
                <a:gd name="connsiteY7" fmla="*/ 0 h 78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472" h="786806">
                  <a:moveTo>
                    <a:pt x="393404" y="0"/>
                  </a:moveTo>
                  <a:cubicBezTo>
                    <a:pt x="447722" y="0"/>
                    <a:pt x="499468" y="11008"/>
                    <a:pt x="546535" y="30916"/>
                  </a:cubicBezTo>
                  <a:lnTo>
                    <a:pt x="585472" y="52050"/>
                  </a:lnTo>
                  <a:lnTo>
                    <a:pt x="585472" y="734756"/>
                  </a:lnTo>
                  <a:lnTo>
                    <a:pt x="546535" y="755890"/>
                  </a:lnTo>
                  <a:cubicBezTo>
                    <a:pt x="499468" y="775798"/>
                    <a:pt x="447722" y="786806"/>
                    <a:pt x="393404" y="786806"/>
                  </a:cubicBezTo>
                  <a:cubicBezTo>
                    <a:pt x="176133" y="786806"/>
                    <a:pt x="0" y="610673"/>
                    <a:pt x="0" y="393403"/>
                  </a:cubicBezTo>
                  <a:cubicBezTo>
                    <a:pt x="0" y="176133"/>
                    <a:pt x="176133" y="0"/>
                    <a:pt x="393404"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a:p>
          </p:txBody>
        </p:sp>
      </p:grpSp>
      <p:pic>
        <p:nvPicPr>
          <p:cNvPr id="15" name="Picture 14"/>
          <p:cNvPicPr>
            <a:picLocks noChangeAspect="1"/>
          </p:cNvPicPr>
          <p:nvPr userDrawn="1"/>
        </p:nvPicPr>
        <p:blipFill rotWithShape="1">
          <a:blip r:embed="rId9">
            <a:extLst>
              <a:ext uri="{28A0092B-C50C-407E-A947-70E740481C1C}">
                <a14:useLocalDpi xmlns:a14="http://schemas.microsoft.com/office/drawing/2010/main" val="0"/>
              </a:ext>
            </a:extLst>
          </a:blip>
          <a:srcRect l="7375" t="21951" b="21951"/>
          <a:stretch/>
        </p:blipFill>
        <p:spPr>
          <a:xfrm>
            <a:off x="609600" y="6012366"/>
            <a:ext cx="2871216" cy="769434"/>
          </a:xfrm>
          <a:prstGeom prst="rect">
            <a:avLst/>
          </a:prstGeom>
        </p:spPr>
      </p:pic>
      <p:pic>
        <p:nvPicPr>
          <p:cNvPr id="20" name="Picture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107746" y="6199632"/>
            <a:ext cx="2550854" cy="438912"/>
          </a:xfrm>
          <a:prstGeom prst="rect">
            <a:avLst/>
          </a:prstGeom>
        </p:spPr>
      </p:pic>
    </p:spTree>
    <p:extLst>
      <p:ext uri="{BB962C8B-B14F-4D97-AF65-F5344CB8AC3E}">
        <p14:creationId xmlns:p14="http://schemas.microsoft.com/office/powerpoint/2010/main" val="205828596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Lst>
  <p:transition>
    <p:fade/>
  </p:transition>
  <p:hf hdr="0" ftr="0" dt="0"/>
  <p:txStyles>
    <p:titleStyle>
      <a:lvl1pPr algn="l" defTabSz="914400" rtl="0" eaLnBrk="1" latinLnBrk="0" hangingPunct="1">
        <a:lnSpc>
          <a:spcPct val="100000"/>
        </a:lnSpc>
        <a:spcBef>
          <a:spcPct val="0"/>
        </a:spcBef>
        <a:buNone/>
        <a:defRPr sz="4000" kern="1200">
          <a:solidFill>
            <a:schemeClr val="bg2"/>
          </a:solidFill>
          <a:latin typeface="+mj-lt"/>
          <a:ea typeface="+mj-ea"/>
          <a:cs typeface="+mj-cs"/>
        </a:defRPr>
      </a:lvl1pPr>
    </p:titleStyle>
    <p:bodyStyle>
      <a:lvl1pPr marL="342900" indent="-342900" algn="l" defTabSz="914400" rtl="0" eaLnBrk="1" latinLnBrk="0" hangingPunct="1">
        <a:lnSpc>
          <a:spcPct val="100000"/>
        </a:lnSpc>
        <a:spcBef>
          <a:spcPts val="1800"/>
        </a:spcBef>
        <a:buClr>
          <a:schemeClr val="bg2"/>
        </a:buClr>
        <a:buFont typeface="Arial"/>
        <a:buChar char="•"/>
        <a:tabLst/>
        <a:defRPr sz="2400" kern="1200">
          <a:solidFill>
            <a:schemeClr val="tx2"/>
          </a:solidFill>
          <a:latin typeface="+mn-lt"/>
          <a:ea typeface="+mn-ea"/>
          <a:cs typeface="+mn-cs"/>
        </a:defRPr>
      </a:lvl1pPr>
      <a:lvl2pPr marL="801688" indent="-344488" algn="l" defTabSz="914400" rtl="0" eaLnBrk="1" latinLnBrk="0" hangingPunct="1">
        <a:lnSpc>
          <a:spcPct val="100000"/>
        </a:lnSpc>
        <a:spcBef>
          <a:spcPts val="600"/>
        </a:spcBef>
        <a:buClr>
          <a:schemeClr val="bg2"/>
        </a:buClr>
        <a:buFont typeface="Arial"/>
        <a:buChar char="•"/>
        <a:tabLst/>
        <a:defRPr sz="2000" kern="1200">
          <a:solidFill>
            <a:schemeClr val="tx2"/>
          </a:solidFill>
          <a:latin typeface="+mn-lt"/>
          <a:ea typeface="+mn-ea"/>
          <a:cs typeface="+mn-cs"/>
        </a:defRPr>
      </a:lvl2pPr>
      <a:lvl3pPr marL="1260475" indent="-344488" algn="l" defTabSz="914400" rtl="0" eaLnBrk="1" latinLnBrk="0" hangingPunct="1">
        <a:lnSpc>
          <a:spcPct val="100000"/>
        </a:lnSpc>
        <a:spcBef>
          <a:spcPts val="600"/>
        </a:spcBef>
        <a:buClr>
          <a:schemeClr val="bg2"/>
        </a:buClr>
        <a:buFont typeface="Arial"/>
        <a:buChar char="•"/>
        <a:tabLst/>
        <a:defRPr sz="1800" kern="1200">
          <a:solidFill>
            <a:schemeClr val="tx2"/>
          </a:solidFill>
          <a:latin typeface="+mn-lt"/>
          <a:ea typeface="+mn-ea"/>
          <a:cs typeface="+mn-cs"/>
        </a:defRPr>
      </a:lvl3pPr>
      <a:lvl4pPr marL="1719263" indent="-344488" algn="l" defTabSz="914400" rtl="0" eaLnBrk="1" latinLnBrk="0" hangingPunct="1">
        <a:lnSpc>
          <a:spcPct val="100000"/>
        </a:lnSpc>
        <a:spcBef>
          <a:spcPts val="600"/>
        </a:spcBef>
        <a:buClr>
          <a:schemeClr val="bg2"/>
        </a:buClr>
        <a:buFont typeface="Arial"/>
        <a:buChar char="•"/>
        <a:tabLst/>
        <a:defRPr sz="1600" kern="1200">
          <a:solidFill>
            <a:schemeClr val="tx2"/>
          </a:solidFill>
          <a:latin typeface="+mn-lt"/>
          <a:ea typeface="+mn-ea"/>
          <a:cs typeface="+mn-cs"/>
        </a:defRPr>
      </a:lvl4pPr>
      <a:lvl5pPr marL="2178050" indent="-344488" algn="l" defTabSz="914400" rtl="0" eaLnBrk="1" latinLnBrk="0" hangingPunct="1">
        <a:lnSpc>
          <a:spcPct val="100000"/>
        </a:lnSpc>
        <a:spcBef>
          <a:spcPts val="600"/>
        </a:spcBef>
        <a:buClr>
          <a:schemeClr val="bg2"/>
        </a:buClr>
        <a:buFont typeface="Arial"/>
        <a:buChar char="•"/>
        <a:tabLst/>
        <a:defRPr sz="1400" kern="1200">
          <a:solidFill>
            <a:schemeClr val="tx2"/>
          </a:solidFill>
          <a:latin typeface="+mn-lt"/>
          <a:ea typeface="+mn-ea"/>
          <a:cs typeface="+mn-cs"/>
        </a:defRPr>
      </a:lvl5pPr>
      <a:lvl6pPr marL="2630488" indent="-344488" algn="l" defTabSz="914400" rtl="0" eaLnBrk="1" latinLnBrk="0" hangingPunct="1">
        <a:lnSpc>
          <a:spcPct val="90000"/>
        </a:lnSpc>
        <a:spcBef>
          <a:spcPts val="500"/>
        </a:spcBef>
        <a:buFont typeface="Arial"/>
        <a:buChar char="•"/>
        <a:defRPr sz="1200" kern="1200">
          <a:solidFill>
            <a:schemeClr val="tx2"/>
          </a:solidFill>
          <a:latin typeface="+mn-lt"/>
          <a:ea typeface="+mn-ea"/>
          <a:cs typeface="+mn-cs"/>
        </a:defRPr>
      </a:lvl6pPr>
      <a:lvl7pPr marL="3089275" indent="-346075" algn="l" defTabSz="914400" rtl="0" eaLnBrk="1" latinLnBrk="0" hangingPunct="1">
        <a:lnSpc>
          <a:spcPct val="90000"/>
        </a:lnSpc>
        <a:spcBef>
          <a:spcPts val="500"/>
        </a:spcBef>
        <a:buFont typeface="Arial"/>
        <a:buChar char="•"/>
        <a:defRPr sz="1000" kern="1200">
          <a:solidFill>
            <a:schemeClr val="tx2"/>
          </a:solidFill>
          <a:latin typeface="+mn-lt"/>
          <a:ea typeface="+mn-ea"/>
          <a:cs typeface="+mn-cs"/>
        </a:defRPr>
      </a:lvl7pPr>
      <a:lvl8pPr marL="3540125" indent="-339725" algn="l" defTabSz="914400" rtl="0" eaLnBrk="1" latinLnBrk="0" hangingPunct="1">
        <a:lnSpc>
          <a:spcPct val="90000"/>
        </a:lnSpc>
        <a:spcBef>
          <a:spcPts val="500"/>
        </a:spcBef>
        <a:buFont typeface="Arial"/>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54FA4-13D5-4947-A126-A16CF6F4D3DB}"/>
              </a:ext>
            </a:extLst>
          </p:cNvPr>
          <p:cNvSpPr>
            <a:spLocks noGrp="1"/>
          </p:cNvSpPr>
          <p:nvPr>
            <p:ph type="ctrTitle"/>
          </p:nvPr>
        </p:nvSpPr>
        <p:spPr>
          <a:xfrm>
            <a:off x="618836" y="2286000"/>
            <a:ext cx="9296400" cy="1828800"/>
          </a:xfrm>
        </p:spPr>
        <p:txBody>
          <a:bodyPr/>
          <a:lstStyle/>
          <a:p>
            <a:r>
              <a:rPr lang="en-US" dirty="0"/>
              <a:t>Advertising Claims: </a:t>
            </a:r>
            <a:br>
              <a:rPr lang="en-US" dirty="0"/>
            </a:br>
            <a:r>
              <a:rPr lang="en-US" dirty="0"/>
              <a:t>Definitions, Risks and the need </a:t>
            </a:r>
            <a:br>
              <a:rPr lang="en-US" dirty="0"/>
            </a:br>
            <a:r>
              <a:rPr lang="en-US" dirty="0"/>
              <a:t>for Substantiation </a:t>
            </a:r>
          </a:p>
        </p:txBody>
      </p:sp>
    </p:spTree>
    <p:extLst>
      <p:ext uri="{BB962C8B-B14F-4D97-AF65-F5344CB8AC3E}">
        <p14:creationId xmlns:p14="http://schemas.microsoft.com/office/powerpoint/2010/main" val="49646863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B9B87B-4C58-4BE3-9B83-05265452C773}"/>
              </a:ext>
            </a:extLst>
          </p:cNvPr>
          <p:cNvSpPr>
            <a:spLocks noGrp="1"/>
          </p:cNvSpPr>
          <p:nvPr>
            <p:ph type="title"/>
          </p:nvPr>
        </p:nvSpPr>
        <p:spPr/>
        <p:txBody>
          <a:bodyPr/>
          <a:lstStyle/>
          <a:p>
            <a:r>
              <a:rPr lang="en-US" dirty="0"/>
              <a:t>Review This Ad</a:t>
            </a:r>
          </a:p>
        </p:txBody>
      </p:sp>
      <p:pic>
        <p:nvPicPr>
          <p:cNvPr id="8" name="Content Placeholder 7">
            <a:extLst>
              <a:ext uri="{FF2B5EF4-FFF2-40B4-BE49-F238E27FC236}">
                <a16:creationId xmlns:a16="http://schemas.microsoft.com/office/drawing/2014/main" id="{48EBFFD7-6DDC-4B29-B089-509714288CF6}"/>
              </a:ext>
            </a:extLst>
          </p:cNvPr>
          <p:cNvPicPr>
            <a:picLocks noGrp="1" noChangeAspect="1"/>
          </p:cNvPicPr>
          <p:nvPr>
            <p:ph sz="half" idx="1"/>
          </p:nvPr>
        </p:nvPicPr>
        <p:blipFill>
          <a:blip r:embed="rId2"/>
          <a:stretch>
            <a:fillRect/>
          </a:stretch>
        </p:blipFill>
        <p:spPr>
          <a:xfrm>
            <a:off x="736664" y="1447800"/>
            <a:ext cx="5841872" cy="749873"/>
          </a:xfrm>
          <a:prstGeom prst="rect">
            <a:avLst/>
          </a:prstGeom>
        </p:spPr>
      </p:pic>
      <p:pic>
        <p:nvPicPr>
          <p:cNvPr id="7" name="Content Placeholder 6">
            <a:extLst>
              <a:ext uri="{FF2B5EF4-FFF2-40B4-BE49-F238E27FC236}">
                <a16:creationId xmlns:a16="http://schemas.microsoft.com/office/drawing/2014/main" id="{8CA8F2DD-D029-4FE5-B529-43261EDF353B}"/>
              </a:ext>
            </a:extLst>
          </p:cNvPr>
          <p:cNvPicPr>
            <a:picLocks noGrp="1" noChangeAspect="1"/>
          </p:cNvPicPr>
          <p:nvPr>
            <p:ph sz="half" idx="2"/>
          </p:nvPr>
        </p:nvPicPr>
        <p:blipFill>
          <a:blip r:embed="rId3"/>
          <a:stretch>
            <a:fillRect/>
          </a:stretch>
        </p:blipFill>
        <p:spPr>
          <a:xfrm>
            <a:off x="7246606" y="1279236"/>
            <a:ext cx="3667723" cy="5350164"/>
          </a:xfrm>
          <a:prstGeom prst="rect">
            <a:avLst/>
          </a:prstGeom>
        </p:spPr>
      </p:pic>
      <p:pic>
        <p:nvPicPr>
          <p:cNvPr id="10" name="Picture 9">
            <a:extLst>
              <a:ext uri="{FF2B5EF4-FFF2-40B4-BE49-F238E27FC236}">
                <a16:creationId xmlns:a16="http://schemas.microsoft.com/office/drawing/2014/main" id="{F6544F4D-4AA1-45B8-A952-21183CE462BC}"/>
              </a:ext>
            </a:extLst>
          </p:cNvPr>
          <p:cNvPicPr>
            <a:picLocks noChangeAspect="1"/>
          </p:cNvPicPr>
          <p:nvPr/>
        </p:nvPicPr>
        <p:blipFill>
          <a:blip r:embed="rId4"/>
          <a:stretch>
            <a:fillRect/>
          </a:stretch>
        </p:blipFill>
        <p:spPr>
          <a:xfrm>
            <a:off x="2743200" y="1981200"/>
            <a:ext cx="4115157" cy="749873"/>
          </a:xfrm>
          <a:prstGeom prst="rect">
            <a:avLst/>
          </a:prstGeom>
        </p:spPr>
      </p:pic>
      <p:pic>
        <p:nvPicPr>
          <p:cNvPr id="11" name="Picture 10">
            <a:extLst>
              <a:ext uri="{FF2B5EF4-FFF2-40B4-BE49-F238E27FC236}">
                <a16:creationId xmlns:a16="http://schemas.microsoft.com/office/drawing/2014/main" id="{39C081E0-0327-48D2-B328-5B70407C001F}"/>
              </a:ext>
            </a:extLst>
          </p:cNvPr>
          <p:cNvPicPr>
            <a:picLocks noChangeAspect="1"/>
          </p:cNvPicPr>
          <p:nvPr/>
        </p:nvPicPr>
        <p:blipFill>
          <a:blip r:embed="rId5"/>
          <a:stretch>
            <a:fillRect/>
          </a:stretch>
        </p:blipFill>
        <p:spPr>
          <a:xfrm>
            <a:off x="1897370" y="5001732"/>
            <a:ext cx="5224725" cy="816935"/>
          </a:xfrm>
          <a:prstGeom prst="rect">
            <a:avLst/>
          </a:prstGeom>
        </p:spPr>
      </p:pic>
      <p:pic>
        <p:nvPicPr>
          <p:cNvPr id="13" name="Picture 12">
            <a:extLst>
              <a:ext uri="{FF2B5EF4-FFF2-40B4-BE49-F238E27FC236}">
                <a16:creationId xmlns:a16="http://schemas.microsoft.com/office/drawing/2014/main" id="{A8D5EB8A-B8B0-41E2-94E8-B0F1753BC4BB}"/>
              </a:ext>
            </a:extLst>
          </p:cNvPr>
          <p:cNvPicPr>
            <a:picLocks noChangeAspect="1"/>
          </p:cNvPicPr>
          <p:nvPr/>
        </p:nvPicPr>
        <p:blipFill>
          <a:blip r:embed="rId6"/>
          <a:stretch>
            <a:fillRect/>
          </a:stretch>
        </p:blipFill>
        <p:spPr>
          <a:xfrm>
            <a:off x="6578536" y="5956746"/>
            <a:ext cx="419048" cy="200000"/>
          </a:xfrm>
          <a:prstGeom prst="rect">
            <a:avLst/>
          </a:prstGeom>
        </p:spPr>
      </p:pic>
    </p:spTree>
    <p:extLst>
      <p:ext uri="{BB962C8B-B14F-4D97-AF65-F5344CB8AC3E}">
        <p14:creationId xmlns:p14="http://schemas.microsoft.com/office/powerpoint/2010/main" val="151979856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C1DC-DE19-4978-8152-F9D3ABCFD211}"/>
              </a:ext>
            </a:extLst>
          </p:cNvPr>
          <p:cNvSpPr>
            <a:spLocks noGrp="1"/>
          </p:cNvSpPr>
          <p:nvPr>
            <p:ph type="title"/>
          </p:nvPr>
        </p:nvSpPr>
        <p:spPr/>
        <p:txBody>
          <a:bodyPr/>
          <a:lstStyle/>
          <a:p>
            <a:r>
              <a:rPr lang="en-US" altLang="ja-JP" dirty="0"/>
              <a:t>Golden Eyecare</a:t>
            </a:r>
            <a:br>
              <a:rPr lang="en-US" altLang="ja-JP" dirty="0"/>
            </a:br>
            <a:r>
              <a:rPr lang="ja-JP" altLang="en-US" dirty="0"/>
              <a:t>“</a:t>
            </a:r>
            <a:r>
              <a:rPr lang="en-US" dirty="0"/>
              <a:t>The Leading Eye Care Provider</a:t>
            </a:r>
            <a:r>
              <a:rPr lang="ja-JP" altLang="en-US" dirty="0"/>
              <a:t>”</a:t>
            </a:r>
            <a:endParaRPr lang="en-US" dirty="0"/>
          </a:p>
        </p:txBody>
      </p:sp>
      <p:sp>
        <p:nvSpPr>
          <p:cNvPr id="3" name="Content Placeholder 2">
            <a:extLst>
              <a:ext uri="{FF2B5EF4-FFF2-40B4-BE49-F238E27FC236}">
                <a16:creationId xmlns:a16="http://schemas.microsoft.com/office/drawing/2014/main" id="{A0FEF2C0-CD3D-462C-8A0D-F1ABC2E9A017}"/>
              </a:ext>
            </a:extLst>
          </p:cNvPr>
          <p:cNvSpPr>
            <a:spLocks noGrp="1"/>
          </p:cNvSpPr>
          <p:nvPr>
            <p:ph idx="1"/>
          </p:nvPr>
        </p:nvSpPr>
        <p:spPr/>
        <p:txBody>
          <a:bodyPr/>
          <a:lstStyle/>
          <a:p>
            <a:r>
              <a:rPr lang="en-US" dirty="0"/>
              <a:t>Implication that the Golden </a:t>
            </a:r>
            <a:r>
              <a:rPr lang="en-US" dirty="0" err="1"/>
              <a:t>EyeCare</a:t>
            </a:r>
            <a:r>
              <a:rPr lang="en-US" dirty="0"/>
              <a:t> practice is superior (the “leader”)</a:t>
            </a:r>
            <a:br>
              <a:rPr lang="en-US" dirty="0"/>
            </a:br>
            <a:r>
              <a:rPr lang="en-US" dirty="0"/>
              <a:t>to all the other ophthalmology practices in the Tri-State area.</a:t>
            </a:r>
          </a:p>
          <a:p>
            <a:r>
              <a:rPr lang="en-US" dirty="0"/>
              <a:t>Unable to realistically substantiate this claim without access to all business and surgical databases of each practice in that entire area.</a:t>
            </a:r>
          </a:p>
          <a:p>
            <a:endParaRPr lang="en-US" dirty="0"/>
          </a:p>
        </p:txBody>
      </p:sp>
    </p:spTree>
    <p:extLst>
      <p:ext uri="{BB962C8B-B14F-4D97-AF65-F5344CB8AC3E}">
        <p14:creationId xmlns:p14="http://schemas.microsoft.com/office/powerpoint/2010/main" val="189632862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555255-EDCB-4C62-8CAE-DDA4075D5A7D}"/>
              </a:ext>
            </a:extLst>
          </p:cNvPr>
          <p:cNvSpPr>
            <a:spLocks noGrp="1"/>
          </p:cNvSpPr>
          <p:nvPr>
            <p:ph type="title"/>
          </p:nvPr>
        </p:nvSpPr>
        <p:spPr/>
        <p:txBody>
          <a:bodyPr/>
          <a:lstStyle/>
          <a:p>
            <a:r>
              <a:rPr lang="en-US" altLang="ja-JP" dirty="0"/>
              <a:t>Golden Eyecare</a:t>
            </a:r>
            <a:br>
              <a:rPr lang="en-US" altLang="ja-JP" dirty="0"/>
            </a:br>
            <a:r>
              <a:rPr lang="ja-JP" altLang="en-US" dirty="0">
                <a:solidFill>
                  <a:srgbClr val="351F65"/>
                </a:solidFill>
              </a:rPr>
              <a:t>“</a:t>
            </a:r>
            <a:r>
              <a:rPr lang="en-US" dirty="0">
                <a:solidFill>
                  <a:srgbClr val="351F65"/>
                </a:solidFill>
              </a:rPr>
              <a:t>Performed Over 40,000 LASIK Procedures</a:t>
            </a:r>
            <a:r>
              <a:rPr lang="ja-JP" altLang="en-US" dirty="0">
                <a:solidFill>
                  <a:srgbClr val="351F65"/>
                </a:solidFill>
              </a:rPr>
              <a:t>”</a:t>
            </a:r>
            <a:endParaRPr lang="en-US" dirty="0"/>
          </a:p>
        </p:txBody>
      </p:sp>
      <p:sp>
        <p:nvSpPr>
          <p:cNvPr id="5" name="Content Placeholder 4">
            <a:extLst>
              <a:ext uri="{FF2B5EF4-FFF2-40B4-BE49-F238E27FC236}">
                <a16:creationId xmlns:a16="http://schemas.microsoft.com/office/drawing/2014/main" id="{29DF191F-266E-4CB2-A1CD-49CEFC1394E2}"/>
              </a:ext>
            </a:extLst>
          </p:cNvPr>
          <p:cNvSpPr>
            <a:spLocks noGrp="1"/>
          </p:cNvSpPr>
          <p:nvPr>
            <p:ph idx="1"/>
          </p:nvPr>
        </p:nvSpPr>
        <p:spPr/>
        <p:txBody>
          <a:bodyPr/>
          <a:lstStyle/>
          <a:p>
            <a:r>
              <a:rPr lang="en-US" dirty="0"/>
              <a:t>An express claim intended to imply a level of experience for the surgeons </a:t>
            </a:r>
            <a:br>
              <a:rPr lang="en-US" dirty="0"/>
            </a:br>
            <a:r>
              <a:rPr lang="en-US" dirty="0"/>
              <a:t>in the group.</a:t>
            </a:r>
          </a:p>
          <a:p>
            <a:r>
              <a:rPr lang="en-US" dirty="0"/>
              <a:t>Misleading if, as a group, they have performed 40,000 LASIK procedures, </a:t>
            </a:r>
            <a:br>
              <a:rPr lang="en-US" dirty="0"/>
            </a:br>
            <a:r>
              <a:rPr lang="en-US" dirty="0"/>
              <a:t>but one relatively new surgeon has performed a much low number.</a:t>
            </a:r>
          </a:p>
          <a:p>
            <a:r>
              <a:rPr lang="en-US" dirty="0"/>
              <a:t>May disadvantage the competitor down the street who is in solo practice, </a:t>
            </a:r>
            <a:br>
              <a:rPr lang="en-US" dirty="0"/>
            </a:br>
            <a:r>
              <a:rPr lang="en-US" dirty="0"/>
              <a:t>but has experience and volume.</a:t>
            </a:r>
          </a:p>
          <a:p>
            <a:endParaRPr lang="en-US" dirty="0"/>
          </a:p>
        </p:txBody>
      </p:sp>
    </p:spTree>
    <p:extLst>
      <p:ext uri="{BB962C8B-B14F-4D97-AF65-F5344CB8AC3E}">
        <p14:creationId xmlns:p14="http://schemas.microsoft.com/office/powerpoint/2010/main" val="174599682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1C3DB8-6EE2-41B9-95F1-F2A15974D8E1}"/>
              </a:ext>
            </a:extLst>
          </p:cNvPr>
          <p:cNvSpPr>
            <a:spLocks noGrp="1"/>
          </p:cNvSpPr>
          <p:nvPr>
            <p:ph type="title"/>
          </p:nvPr>
        </p:nvSpPr>
        <p:spPr/>
        <p:txBody>
          <a:bodyPr/>
          <a:lstStyle/>
          <a:p>
            <a:r>
              <a:rPr lang="en-US" altLang="ja-JP" dirty="0"/>
              <a:t>Golden Eyecare</a:t>
            </a:r>
            <a:br>
              <a:rPr lang="en-US" altLang="ja-JP" dirty="0"/>
            </a:br>
            <a:r>
              <a:rPr lang="en-US" dirty="0"/>
              <a:t>“Visual Freedom…Only takes a Few Minutes”</a:t>
            </a:r>
          </a:p>
        </p:txBody>
      </p:sp>
      <p:sp>
        <p:nvSpPr>
          <p:cNvPr id="5" name="Content Placeholder 4">
            <a:extLst>
              <a:ext uri="{FF2B5EF4-FFF2-40B4-BE49-F238E27FC236}">
                <a16:creationId xmlns:a16="http://schemas.microsoft.com/office/drawing/2014/main" id="{294D8D0C-42A7-4BA5-8CD3-567CB9CA88D2}"/>
              </a:ext>
            </a:extLst>
          </p:cNvPr>
          <p:cNvSpPr>
            <a:spLocks noGrp="1"/>
          </p:cNvSpPr>
          <p:nvPr>
            <p:ph idx="1"/>
          </p:nvPr>
        </p:nvSpPr>
        <p:spPr/>
        <p:txBody>
          <a:bodyPr/>
          <a:lstStyle/>
          <a:p>
            <a:r>
              <a:rPr lang="en-US" dirty="0"/>
              <a:t>Potential to created unrealistic patient expectations of permanence.</a:t>
            </a:r>
          </a:p>
          <a:p>
            <a:r>
              <a:rPr lang="en-US" dirty="0"/>
              <a:t>May fall into an “express” or “implied” claim per FTC guidelines.</a:t>
            </a:r>
          </a:p>
          <a:p>
            <a:r>
              <a:rPr lang="en-US" dirty="0"/>
              <a:t>Advertisers must have proof to back up claims that consumers may reasonably understand from an ad.</a:t>
            </a:r>
          </a:p>
          <a:p>
            <a:r>
              <a:rPr lang="en-US" dirty="0"/>
              <a:t>Implies freedom from corrective lenses for a lifetime.</a:t>
            </a:r>
          </a:p>
          <a:p>
            <a:endParaRPr lang="en-US" dirty="0"/>
          </a:p>
        </p:txBody>
      </p:sp>
    </p:spTree>
    <p:extLst>
      <p:ext uri="{BB962C8B-B14F-4D97-AF65-F5344CB8AC3E}">
        <p14:creationId xmlns:p14="http://schemas.microsoft.com/office/powerpoint/2010/main" val="349038375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7FFA5-5B8A-4BB1-A305-56958B9B2847}"/>
              </a:ext>
            </a:extLst>
          </p:cNvPr>
          <p:cNvSpPr>
            <a:spLocks noGrp="1"/>
          </p:cNvSpPr>
          <p:nvPr>
            <p:ph type="title"/>
          </p:nvPr>
        </p:nvSpPr>
        <p:spPr/>
        <p:txBody>
          <a:bodyPr/>
          <a:lstStyle/>
          <a:p>
            <a:r>
              <a:rPr lang="en-US" dirty="0"/>
              <a:t>Enforcement and Perils:</a:t>
            </a:r>
            <a:br>
              <a:rPr lang="en-US" dirty="0"/>
            </a:br>
            <a:r>
              <a:rPr lang="en-US" dirty="0"/>
              <a:t>FTC Remedies for Serious Cases </a:t>
            </a:r>
          </a:p>
        </p:txBody>
      </p:sp>
      <p:sp>
        <p:nvSpPr>
          <p:cNvPr id="3" name="Content Placeholder 2">
            <a:extLst>
              <a:ext uri="{FF2B5EF4-FFF2-40B4-BE49-F238E27FC236}">
                <a16:creationId xmlns:a16="http://schemas.microsoft.com/office/drawing/2014/main" id="{3177618D-AF34-4B38-A9EB-89304A3D1691}"/>
              </a:ext>
            </a:extLst>
          </p:cNvPr>
          <p:cNvSpPr>
            <a:spLocks noGrp="1"/>
          </p:cNvSpPr>
          <p:nvPr>
            <p:ph idx="1"/>
          </p:nvPr>
        </p:nvSpPr>
        <p:spPr/>
        <p:txBody>
          <a:bodyPr/>
          <a:lstStyle/>
          <a:p>
            <a:r>
              <a:rPr lang="en-US" sz="2200" dirty="0"/>
              <a:t>In particularly egregious cases, the Federal Trade Commission (FTC) can:</a:t>
            </a:r>
          </a:p>
          <a:p>
            <a:pPr lvl="1"/>
            <a:r>
              <a:rPr lang="en-US" dirty="0"/>
              <a:t>Order the advertiser to cease and desist from running an advertisement</a:t>
            </a:r>
          </a:p>
          <a:p>
            <a:pPr lvl="1"/>
            <a:r>
              <a:rPr lang="en-US" dirty="0"/>
              <a:t>Can collect civil penalties up to $40,000 </a:t>
            </a:r>
          </a:p>
          <a:p>
            <a:pPr lvl="1"/>
            <a:r>
              <a:rPr lang="en-US" dirty="0"/>
              <a:t>Require retractions, corrective advertising</a:t>
            </a:r>
          </a:p>
          <a:p>
            <a:r>
              <a:rPr lang="en-US" sz="2200" dirty="0"/>
              <a:t>Some states allow the public to collect statutory penalties, e.g., New York allows up to $50 per false ad; these penalties can add up quickly depending on the ad distribution.</a:t>
            </a:r>
          </a:p>
          <a:p>
            <a:r>
              <a:rPr lang="en-US" sz="2200" dirty="0"/>
              <a:t>The public may also sue for damages to recover money paid for services that were falsely advertised and may make malpractice claims claim for outcomes that differ from those promised in an ad. </a:t>
            </a:r>
          </a:p>
          <a:p>
            <a:endParaRPr lang="en-US" dirty="0"/>
          </a:p>
          <a:p>
            <a:endParaRPr lang="en-US" dirty="0"/>
          </a:p>
        </p:txBody>
      </p:sp>
    </p:spTree>
    <p:extLst>
      <p:ext uri="{BB962C8B-B14F-4D97-AF65-F5344CB8AC3E}">
        <p14:creationId xmlns:p14="http://schemas.microsoft.com/office/powerpoint/2010/main" val="34689131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E44A5A-B19F-4BF7-9578-097CB816D768}"/>
              </a:ext>
            </a:extLst>
          </p:cNvPr>
          <p:cNvSpPr>
            <a:spLocks noGrp="1"/>
          </p:cNvSpPr>
          <p:nvPr>
            <p:ph type="title"/>
          </p:nvPr>
        </p:nvSpPr>
        <p:spPr/>
        <p:txBody>
          <a:bodyPr/>
          <a:lstStyle/>
          <a:p>
            <a:r>
              <a:rPr lang="en-US" dirty="0"/>
              <a:t>FDA Letters to Eye Care Professionals</a:t>
            </a:r>
            <a:br>
              <a:rPr lang="en-US" dirty="0"/>
            </a:br>
            <a:r>
              <a:rPr lang="en-US" dirty="0"/>
              <a:t>(2009 and 2011) </a:t>
            </a:r>
          </a:p>
        </p:txBody>
      </p:sp>
      <p:sp>
        <p:nvSpPr>
          <p:cNvPr id="5" name="Content Placeholder 4">
            <a:extLst>
              <a:ext uri="{FF2B5EF4-FFF2-40B4-BE49-F238E27FC236}">
                <a16:creationId xmlns:a16="http://schemas.microsoft.com/office/drawing/2014/main" id="{5CFE9033-D6A7-4C7F-85C8-CF429E16D976}"/>
              </a:ext>
            </a:extLst>
          </p:cNvPr>
          <p:cNvSpPr>
            <a:spLocks noGrp="1"/>
          </p:cNvSpPr>
          <p:nvPr>
            <p:ph idx="1"/>
          </p:nvPr>
        </p:nvSpPr>
        <p:spPr/>
        <p:txBody>
          <a:bodyPr/>
          <a:lstStyle/>
          <a:p>
            <a:r>
              <a:rPr lang="en-US" sz="2000" dirty="0"/>
              <a:t>“The FDA has received complaints that eye care professionals’ advertisements for LASIK procedures and FDA-approved lasers used for the LASIK procedures failed to inform consumers of the indications, limitations, and risks associated with LASIK procedures. </a:t>
            </a:r>
          </a:p>
          <a:p>
            <a:r>
              <a:rPr lang="en-US" sz="2000" dirty="0"/>
              <a:t>The FDA believes that eliminating deceptive or misleading health-related advertising claims is an important part of protecting the public health.</a:t>
            </a:r>
          </a:p>
          <a:p>
            <a:r>
              <a:rPr lang="en-US" sz="2000" dirty="0"/>
              <a:t>In determining whether the advertisement is misleading, the FDA takes into account not only representations made or suggested by statement, word, or design, but also the extent to which the advertisement fails to reveal facts … with respect to consequences which may result from the use of the device…”</a:t>
            </a:r>
          </a:p>
          <a:p>
            <a:endParaRPr lang="en-US" dirty="0"/>
          </a:p>
        </p:txBody>
      </p:sp>
    </p:spTree>
    <p:extLst>
      <p:ext uri="{BB962C8B-B14F-4D97-AF65-F5344CB8AC3E}">
        <p14:creationId xmlns:p14="http://schemas.microsoft.com/office/powerpoint/2010/main" val="84089854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8746AD-3237-402D-9CF7-1976152B88AB}"/>
              </a:ext>
            </a:extLst>
          </p:cNvPr>
          <p:cNvSpPr>
            <a:spLocks noGrp="1"/>
          </p:cNvSpPr>
          <p:nvPr>
            <p:ph type="title"/>
          </p:nvPr>
        </p:nvSpPr>
        <p:spPr/>
        <p:txBody>
          <a:bodyPr/>
          <a:lstStyle/>
          <a:p>
            <a:r>
              <a:rPr lang="en-US" dirty="0"/>
              <a:t>What Do You Think? </a:t>
            </a:r>
          </a:p>
        </p:txBody>
      </p:sp>
      <p:sp>
        <p:nvSpPr>
          <p:cNvPr id="5" name="Content Placeholder 4">
            <a:extLst>
              <a:ext uri="{FF2B5EF4-FFF2-40B4-BE49-F238E27FC236}">
                <a16:creationId xmlns:a16="http://schemas.microsoft.com/office/drawing/2014/main" id="{84DC1842-5AE1-4FA0-82A2-1D5D9258D28D}"/>
              </a:ext>
            </a:extLst>
          </p:cNvPr>
          <p:cNvSpPr>
            <a:spLocks noGrp="1"/>
          </p:cNvSpPr>
          <p:nvPr>
            <p:ph idx="1"/>
          </p:nvPr>
        </p:nvSpPr>
        <p:spPr/>
        <p:txBody>
          <a:bodyPr/>
          <a:lstStyle/>
          <a:p>
            <a:r>
              <a:rPr lang="en-US" dirty="0"/>
              <a:t>What advertising is misleading and what is informative? </a:t>
            </a:r>
          </a:p>
          <a:p>
            <a:r>
              <a:rPr lang="en-US" dirty="0"/>
              <a:t>What claims of superiority are truly </a:t>
            </a:r>
            <a:r>
              <a:rPr lang="en-US" dirty="0" err="1"/>
              <a:t>substantiatable</a:t>
            </a:r>
            <a:r>
              <a:rPr lang="en-US" dirty="0"/>
              <a:t>? </a:t>
            </a:r>
          </a:p>
          <a:p>
            <a:r>
              <a:rPr lang="en-US" dirty="0"/>
              <a:t>Can balanced advertising demonstrate both risks and benefits of surgical procedures? </a:t>
            </a:r>
          </a:p>
          <a:p>
            <a:r>
              <a:rPr lang="en-US" dirty="0"/>
              <a:t>How does a practice promote qualifications of providers without making claims of superiority that cannot be substantiated? </a:t>
            </a:r>
          </a:p>
          <a:p>
            <a:endParaRPr lang="en-US" dirty="0"/>
          </a:p>
          <a:p>
            <a:endParaRPr lang="en-US" dirty="0"/>
          </a:p>
        </p:txBody>
      </p:sp>
    </p:spTree>
    <p:extLst>
      <p:ext uri="{BB962C8B-B14F-4D97-AF65-F5344CB8AC3E}">
        <p14:creationId xmlns:p14="http://schemas.microsoft.com/office/powerpoint/2010/main" val="41408558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35738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9296400" y="6324600"/>
            <a:ext cx="685800" cy="533400"/>
          </a:xfrm>
          <a:prstGeom prst="rect">
            <a:avLst/>
          </a:prstGeom>
        </p:spPr>
        <p:txBody>
          <a:bodyPr/>
          <a:lstStyle/>
          <a:p>
            <a:pPr>
              <a:defRPr/>
            </a:pPr>
            <a:fld id="{1E514435-39F9-A140-B45D-8985E6D05CD2}" type="slidenum">
              <a:rPr lang="en-US"/>
              <a:pPr>
                <a:defRPr/>
              </a:pPr>
              <a:t>2</a:t>
            </a:fld>
            <a:endParaRPr lang="en-US" sz="600">
              <a:solidFill>
                <a:schemeClr val="hlink"/>
              </a:solidFill>
            </a:endParaRPr>
          </a:p>
        </p:txBody>
      </p:sp>
      <p:sp>
        <p:nvSpPr>
          <p:cNvPr id="391170" name="Rectangle 2"/>
          <p:cNvSpPr>
            <a:spLocks noGrp="1" noChangeArrowheads="1"/>
          </p:cNvSpPr>
          <p:nvPr>
            <p:ph type="title"/>
          </p:nvPr>
        </p:nvSpPr>
        <p:spPr/>
        <p:txBody>
          <a:bodyPr/>
          <a:lstStyle/>
          <a:p>
            <a:pPr eaLnBrk="1" hangingPunct="1">
              <a:defRPr/>
            </a:pPr>
            <a:r>
              <a:rPr lang="en-US" sz="4400" dirty="0"/>
              <a:t>Advertising</a:t>
            </a:r>
            <a:br>
              <a:rPr lang="en-US" sz="4400" dirty="0"/>
            </a:br>
            <a:r>
              <a:rPr lang="en-US" sz="4400" i="1" dirty="0"/>
              <a:t>The Ethical Perspective</a:t>
            </a:r>
          </a:p>
        </p:txBody>
      </p:sp>
      <p:sp>
        <p:nvSpPr>
          <p:cNvPr id="391171" name="Rectangle 3"/>
          <p:cNvSpPr>
            <a:spLocks noGrp="1" noChangeArrowheads="1"/>
          </p:cNvSpPr>
          <p:nvPr>
            <p:ph type="body" idx="1"/>
          </p:nvPr>
        </p:nvSpPr>
        <p:spPr>
          <a:xfrm>
            <a:off x="609600" y="1447800"/>
            <a:ext cx="8229600" cy="4525963"/>
          </a:xfrm>
        </p:spPr>
        <p:txBody>
          <a:bodyPr/>
          <a:lstStyle/>
          <a:p>
            <a:pPr eaLnBrk="1" hangingPunct="1">
              <a:defRPr/>
            </a:pPr>
            <a:endParaRPr lang="en-US" dirty="0">
              <a:cs typeface="+mn-cs"/>
            </a:endParaRPr>
          </a:p>
          <a:p>
            <a:pPr eaLnBrk="1" hangingPunct="1">
              <a:defRPr/>
            </a:pPr>
            <a:r>
              <a:rPr lang="en-US" dirty="0">
                <a:cs typeface="+mn-cs"/>
              </a:rPr>
              <a:t>Never mislead, by commission or omission</a:t>
            </a:r>
          </a:p>
          <a:p>
            <a:pPr eaLnBrk="1" hangingPunct="1">
              <a:defRPr/>
            </a:pPr>
            <a:r>
              <a:rPr lang="en-US" dirty="0">
                <a:cs typeface="+mn-cs"/>
              </a:rPr>
              <a:t>Never misinform</a:t>
            </a:r>
          </a:p>
          <a:p>
            <a:pPr eaLnBrk="1" hangingPunct="1">
              <a:defRPr/>
            </a:pPr>
            <a:r>
              <a:rPr lang="en-US" dirty="0">
                <a:cs typeface="+mn-cs"/>
              </a:rPr>
              <a:t>Never trick or deceive</a:t>
            </a:r>
          </a:p>
          <a:p>
            <a:pPr lvl="1" eaLnBrk="1" hangingPunct="1">
              <a:defRPr/>
            </a:pPr>
            <a:r>
              <a:rPr lang="en-US" dirty="0"/>
              <a:t>On medical details</a:t>
            </a:r>
          </a:p>
          <a:p>
            <a:pPr lvl="1" eaLnBrk="1" hangingPunct="1">
              <a:defRPr/>
            </a:pPr>
            <a:r>
              <a:rPr lang="en-US" dirty="0"/>
              <a:t>On economic details</a:t>
            </a:r>
          </a:p>
          <a:p>
            <a:pPr eaLnBrk="1" hangingPunct="1">
              <a:defRPr/>
            </a:pPr>
            <a:r>
              <a:rPr lang="en-US" dirty="0">
                <a:cs typeface="+mn-cs"/>
              </a:rPr>
              <a:t>Never exaggerate qualifications</a:t>
            </a:r>
          </a:p>
        </p:txBody>
      </p:sp>
      <p:pic>
        <p:nvPicPr>
          <p:cNvPr id="2" name="Picture 1">
            <a:extLst>
              <a:ext uri="{FF2B5EF4-FFF2-40B4-BE49-F238E27FC236}">
                <a16:creationId xmlns:a16="http://schemas.microsoft.com/office/drawing/2014/main" id="{9020D450-5C0D-4130-9F2A-5A240163EDC2}"/>
              </a:ext>
            </a:extLst>
          </p:cNvPr>
          <p:cNvPicPr>
            <a:picLocks noChangeAspect="1"/>
          </p:cNvPicPr>
          <p:nvPr/>
        </p:nvPicPr>
        <p:blipFill>
          <a:blip r:embed="rId3"/>
          <a:stretch>
            <a:fillRect/>
          </a:stretch>
        </p:blipFill>
        <p:spPr>
          <a:xfrm>
            <a:off x="7696200" y="1447800"/>
            <a:ext cx="2956816" cy="3133616"/>
          </a:xfrm>
          <a:prstGeom prst="rect">
            <a:avLst/>
          </a:prstGeom>
        </p:spPr>
      </p:pic>
    </p:spTree>
    <p:extLst>
      <p:ext uri="{BB962C8B-B14F-4D97-AF65-F5344CB8AC3E}">
        <p14:creationId xmlns:p14="http://schemas.microsoft.com/office/powerpoint/2010/main" val="424993000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41138-B3F4-450B-A38B-54C8680B1584}"/>
              </a:ext>
            </a:extLst>
          </p:cNvPr>
          <p:cNvSpPr>
            <a:spLocks noGrp="1"/>
          </p:cNvSpPr>
          <p:nvPr>
            <p:ph type="title"/>
          </p:nvPr>
        </p:nvSpPr>
        <p:spPr/>
        <p:txBody>
          <a:bodyPr/>
          <a:lstStyle/>
          <a:p>
            <a:r>
              <a:rPr lang="en-US" dirty="0"/>
              <a:t>AAO Code of Ethics, Rule 13  </a:t>
            </a:r>
          </a:p>
        </p:txBody>
      </p:sp>
      <p:sp>
        <p:nvSpPr>
          <p:cNvPr id="5" name="Content Placeholder 4">
            <a:extLst>
              <a:ext uri="{FF2B5EF4-FFF2-40B4-BE49-F238E27FC236}">
                <a16:creationId xmlns:a16="http://schemas.microsoft.com/office/drawing/2014/main" id="{FCB25EF9-AAE3-46D5-A960-0BDE672B6539}"/>
              </a:ext>
            </a:extLst>
          </p:cNvPr>
          <p:cNvSpPr>
            <a:spLocks noGrp="1"/>
          </p:cNvSpPr>
          <p:nvPr>
            <p:ph idx="1"/>
          </p:nvPr>
        </p:nvSpPr>
        <p:spPr/>
        <p:txBody>
          <a:bodyPr/>
          <a:lstStyle/>
          <a:p>
            <a:pPr marL="0" indent="0">
              <a:buNone/>
            </a:pPr>
            <a:r>
              <a:rPr lang="en-US" sz="2000" b="1" dirty="0"/>
              <a:t>13. Communications to the Public</a:t>
            </a:r>
            <a:r>
              <a:rPr lang="en-US" sz="2000" dirty="0"/>
              <a:t>. Communications to the public must be accurate. They must not convey false, untrue, deceptive, or misleading information through statements, testimonials, photographs, graphics or other means. They must not omit material information without which the communications would be deceptive. Communications must not appeal to an individual's anxiety in an excessive or unfair way; and they must not create unjustified expectations of results. If communications refer to benefits or other attributes of ophthalmic procedures that involve significant risks, realistic assessments of their safety and efficacy must also be included, as well as the availability of alternatives and, where necessary to avoid deception, descriptions and/or assessments of the benefits or other attributes of those alternatives. Communications must not misrepresent an ophthalmologist's credentials, training, experience or ability, and must not contain material claims of superiority that cannot be substantiated. If a communication results from payment by an ophthalmologist, this must be disclosed unless the nature, format or medium makes it apparent.</a:t>
            </a:r>
          </a:p>
          <a:p>
            <a:pPr marL="0" indent="0">
              <a:buNone/>
            </a:pPr>
            <a:endParaRPr lang="en-US" dirty="0"/>
          </a:p>
        </p:txBody>
      </p:sp>
    </p:spTree>
    <p:extLst>
      <p:ext uri="{BB962C8B-B14F-4D97-AF65-F5344CB8AC3E}">
        <p14:creationId xmlns:p14="http://schemas.microsoft.com/office/powerpoint/2010/main" val="238224673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dirty="0">
                <a:cs typeface="Book Antiqua" panose="02040602050305030304" pitchFamily="18" charset="0"/>
              </a:rPr>
              <a:t>Rule 13, Communications to the Public</a:t>
            </a:r>
            <a:br>
              <a:rPr lang="en-US" altLang="en-US" dirty="0">
                <a:cs typeface="Book Antiqua" panose="02040602050305030304" pitchFamily="18" charset="0"/>
              </a:rPr>
            </a:br>
            <a:r>
              <a:rPr lang="en-US" altLang="en-US" dirty="0">
                <a:cs typeface="Book Antiqua" panose="02040602050305030304" pitchFamily="18" charset="0"/>
              </a:rPr>
              <a:t>Highlights </a:t>
            </a:r>
          </a:p>
        </p:txBody>
      </p:sp>
      <p:sp>
        <p:nvSpPr>
          <p:cNvPr id="98307" name="Rectangle 3"/>
          <p:cNvSpPr>
            <a:spLocks noGrp="1" noChangeArrowheads="1"/>
          </p:cNvSpPr>
          <p:nvPr>
            <p:ph type="body" idx="1"/>
          </p:nvPr>
        </p:nvSpPr>
        <p:spPr>
          <a:xfrm>
            <a:off x="609600" y="1524000"/>
            <a:ext cx="10134600" cy="4460117"/>
          </a:xfrm>
        </p:spPr>
        <p:txBody>
          <a:bodyPr/>
          <a:lstStyle/>
          <a:p>
            <a:r>
              <a:rPr lang="en-US" altLang="en-US" dirty="0"/>
              <a:t>No false, deceptive or misleading information</a:t>
            </a:r>
          </a:p>
          <a:p>
            <a:r>
              <a:rPr lang="en-US" altLang="en-US" dirty="0"/>
              <a:t>No deceptive omissions</a:t>
            </a:r>
          </a:p>
          <a:p>
            <a:r>
              <a:rPr lang="en-US" altLang="en-US" dirty="0"/>
              <a:t>No appeals to patients’ anxiety</a:t>
            </a:r>
          </a:p>
          <a:p>
            <a:r>
              <a:rPr lang="en-US" altLang="en-US" dirty="0"/>
              <a:t>Must not create unjustified expectations of results</a:t>
            </a:r>
          </a:p>
          <a:p>
            <a:r>
              <a:rPr lang="en-US" altLang="en-US" dirty="0"/>
              <a:t>Must disclose risks</a:t>
            </a:r>
          </a:p>
          <a:p>
            <a:r>
              <a:rPr lang="en-US" altLang="en-US" dirty="0"/>
              <a:t>Must not misrepresent credentials</a:t>
            </a:r>
          </a:p>
          <a:p>
            <a:r>
              <a:rPr lang="en-US" altLang="en-US" dirty="0"/>
              <a:t>No unsubstantiated claims of superiority</a:t>
            </a:r>
          </a:p>
          <a:p>
            <a:endParaRPr lang="en-US" altLang="en-US" sz="2800" dirty="0"/>
          </a:p>
        </p:txBody>
      </p:sp>
      <p:pic>
        <p:nvPicPr>
          <p:cNvPr id="2" name="Picture 1"/>
          <p:cNvPicPr>
            <a:picLocks noChangeAspect="1"/>
          </p:cNvPicPr>
          <p:nvPr/>
        </p:nvPicPr>
        <p:blipFill>
          <a:blip r:embed="rId3"/>
          <a:stretch>
            <a:fillRect/>
          </a:stretch>
        </p:blipFill>
        <p:spPr>
          <a:xfrm>
            <a:off x="8305800" y="667944"/>
            <a:ext cx="2767824" cy="5580456"/>
          </a:xfrm>
          <a:prstGeom prst="rect">
            <a:avLst/>
          </a:prstGeom>
        </p:spPr>
      </p:pic>
      <p:sp>
        <p:nvSpPr>
          <p:cNvPr id="3" name="Rectangle 2"/>
          <p:cNvSpPr/>
          <p:nvPr/>
        </p:nvSpPr>
        <p:spPr>
          <a:xfrm>
            <a:off x="8431696" y="4731407"/>
            <a:ext cx="2514600" cy="221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85000"/>
                  </a:schemeClr>
                </a:solidFill>
              </a:ln>
              <a:solidFill>
                <a:schemeClr val="bg1">
                  <a:lumMod val="75000"/>
                </a:schemeClr>
              </a:solidFill>
            </a:endParaRPr>
          </a:p>
        </p:txBody>
      </p:sp>
    </p:spTree>
    <p:extLst>
      <p:ext uri="{BB962C8B-B14F-4D97-AF65-F5344CB8AC3E}">
        <p14:creationId xmlns:p14="http://schemas.microsoft.com/office/powerpoint/2010/main" val="23179135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wipe(left)">
                                      <p:cBhvr>
                                        <p:cTn id="7" dur="500"/>
                                        <p:tgtEl>
                                          <p:spTgt spid="98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wipe(left)">
                                      <p:cBhvr>
                                        <p:cTn id="12" dur="500"/>
                                        <p:tgtEl>
                                          <p:spTgt spid="983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8307">
                                            <p:txEl>
                                              <p:pRg st="2" end="2"/>
                                            </p:txEl>
                                          </p:spTgt>
                                        </p:tgtEl>
                                        <p:attrNameLst>
                                          <p:attrName>style.visibility</p:attrName>
                                        </p:attrNameLst>
                                      </p:cBhvr>
                                      <p:to>
                                        <p:strVal val="visible"/>
                                      </p:to>
                                    </p:set>
                                    <p:animEffect transition="in" filter="wipe(left)">
                                      <p:cBhvr>
                                        <p:cTn id="17" dur="500"/>
                                        <p:tgtEl>
                                          <p:spTgt spid="983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8307">
                                            <p:txEl>
                                              <p:pRg st="3" end="3"/>
                                            </p:txEl>
                                          </p:spTgt>
                                        </p:tgtEl>
                                        <p:attrNameLst>
                                          <p:attrName>style.visibility</p:attrName>
                                        </p:attrNameLst>
                                      </p:cBhvr>
                                      <p:to>
                                        <p:strVal val="visible"/>
                                      </p:to>
                                    </p:set>
                                    <p:animEffect transition="in" filter="wipe(left)">
                                      <p:cBhvr>
                                        <p:cTn id="22" dur="500"/>
                                        <p:tgtEl>
                                          <p:spTgt spid="983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98307">
                                            <p:txEl>
                                              <p:pRg st="4" end="4"/>
                                            </p:txEl>
                                          </p:spTgt>
                                        </p:tgtEl>
                                        <p:attrNameLst>
                                          <p:attrName>style.visibility</p:attrName>
                                        </p:attrNameLst>
                                      </p:cBhvr>
                                      <p:to>
                                        <p:strVal val="visible"/>
                                      </p:to>
                                    </p:set>
                                    <p:animEffect transition="in" filter="wipe(left)">
                                      <p:cBhvr>
                                        <p:cTn id="27" dur="500"/>
                                        <p:tgtEl>
                                          <p:spTgt spid="983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98307">
                                            <p:txEl>
                                              <p:pRg st="5" end="5"/>
                                            </p:txEl>
                                          </p:spTgt>
                                        </p:tgtEl>
                                        <p:attrNameLst>
                                          <p:attrName>style.visibility</p:attrName>
                                        </p:attrNameLst>
                                      </p:cBhvr>
                                      <p:to>
                                        <p:strVal val="visible"/>
                                      </p:to>
                                    </p:set>
                                    <p:animEffect transition="in" filter="wipe(left)">
                                      <p:cBhvr>
                                        <p:cTn id="32" dur="500"/>
                                        <p:tgtEl>
                                          <p:spTgt spid="983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98307">
                                            <p:txEl>
                                              <p:pRg st="6" end="6"/>
                                            </p:txEl>
                                          </p:spTgt>
                                        </p:tgtEl>
                                        <p:attrNameLst>
                                          <p:attrName>style.visibility</p:attrName>
                                        </p:attrNameLst>
                                      </p:cBhvr>
                                      <p:to>
                                        <p:strVal val="visible"/>
                                      </p:to>
                                    </p:set>
                                    <p:animEffect transition="in" filter="wipe(left)">
                                      <p:cBhvr>
                                        <p:cTn id="37" dur="500"/>
                                        <p:tgtEl>
                                          <p:spTgt spid="983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br>
              <a:rPr lang="en-US" altLang="en-US" dirty="0">
                <a:latin typeface="Book Antiqua" panose="02040602050305030304" pitchFamily="18" charset="0"/>
                <a:cs typeface="Book Antiqua" panose="02040602050305030304" pitchFamily="18" charset="0"/>
              </a:rPr>
            </a:br>
            <a:r>
              <a:rPr lang="en-US" altLang="en-US" dirty="0">
                <a:cs typeface="Book Antiqua" panose="02040602050305030304" pitchFamily="18" charset="0"/>
              </a:rPr>
              <a:t>Advertising: Types of Claims</a:t>
            </a:r>
          </a:p>
        </p:txBody>
      </p:sp>
      <p:sp>
        <p:nvSpPr>
          <p:cNvPr id="87043" name="Rectangle 3"/>
          <p:cNvSpPr>
            <a:spLocks noGrp="1" noChangeArrowheads="1"/>
          </p:cNvSpPr>
          <p:nvPr>
            <p:ph idx="1"/>
          </p:nvPr>
        </p:nvSpPr>
        <p:spPr/>
        <p:txBody>
          <a:bodyPr/>
          <a:lstStyle/>
          <a:p>
            <a:pPr eaLnBrk="1" hangingPunct="1"/>
            <a:r>
              <a:rPr lang="en-US" altLang="en-US" sz="2800" u="sng" dirty="0">
                <a:cs typeface="Times New Roman" panose="02020603050405020304" pitchFamily="18" charset="0"/>
              </a:rPr>
              <a:t>Express claims</a:t>
            </a:r>
            <a:r>
              <a:rPr lang="en-US" altLang="en-US" sz="2800" dirty="0">
                <a:cs typeface="Times New Roman" panose="02020603050405020304" pitchFamily="18" charset="0"/>
              </a:rPr>
              <a:t> - specifically states support</a:t>
            </a:r>
          </a:p>
          <a:p>
            <a:pPr lvl="1" eaLnBrk="1" hangingPunct="1"/>
            <a:r>
              <a:rPr lang="en-US" altLang="en-US" sz="2400" dirty="0">
                <a:cs typeface="Times New Roman" panose="02020603050405020304" pitchFamily="18" charset="0"/>
              </a:rPr>
              <a:t>“Studies show” </a:t>
            </a:r>
          </a:p>
          <a:p>
            <a:pPr lvl="1" eaLnBrk="1" hangingPunct="1"/>
            <a:r>
              <a:rPr lang="en-US" altLang="en-US" sz="2400" dirty="0">
                <a:cs typeface="Times New Roman" panose="02020603050405020304" pitchFamily="18" charset="0"/>
              </a:rPr>
              <a:t>“Clinical research proves” </a:t>
            </a:r>
          </a:p>
          <a:p>
            <a:pPr eaLnBrk="1" hangingPunct="1"/>
            <a:r>
              <a:rPr lang="en-US" altLang="en-US" sz="2800" u="sng" dirty="0">
                <a:cs typeface="Times New Roman" panose="02020603050405020304" pitchFamily="18" charset="0"/>
              </a:rPr>
              <a:t>General claims</a:t>
            </a:r>
            <a:r>
              <a:rPr lang="en-US" altLang="en-US" sz="2800" dirty="0">
                <a:cs typeface="Times New Roman" panose="02020603050405020304" pitchFamily="18" charset="0"/>
              </a:rPr>
              <a:t> – non-specific global claims</a:t>
            </a:r>
          </a:p>
          <a:p>
            <a:pPr lvl="1" eaLnBrk="1" hangingPunct="1"/>
            <a:r>
              <a:rPr lang="en-US" altLang="en-US" sz="2400" dirty="0">
                <a:cs typeface="Times New Roman" panose="02020603050405020304" pitchFamily="18" charset="0"/>
              </a:rPr>
              <a:t>“medically proven”</a:t>
            </a:r>
          </a:p>
          <a:p>
            <a:pPr eaLnBrk="1" hangingPunct="1"/>
            <a:r>
              <a:rPr lang="en-US" altLang="en-US" sz="2800" u="sng" dirty="0">
                <a:cs typeface="Times New Roman" panose="02020603050405020304" pitchFamily="18" charset="0"/>
              </a:rPr>
              <a:t>Implied Claims</a:t>
            </a:r>
            <a:r>
              <a:rPr lang="en-US" altLang="en-US" sz="2800" dirty="0">
                <a:cs typeface="Times New Roman" panose="02020603050405020304" pitchFamily="18" charset="0"/>
              </a:rPr>
              <a:t> - suggests something is true </a:t>
            </a:r>
          </a:p>
          <a:p>
            <a:pPr lvl="1" eaLnBrk="1" hangingPunct="1"/>
            <a:r>
              <a:rPr lang="en-US" altLang="en-US" sz="2400" dirty="0">
                <a:cs typeface="Times New Roman" panose="02020603050405020304" pitchFamily="18" charset="0"/>
              </a:rPr>
              <a:t>“Throw away your glasses” (or related graphic)</a:t>
            </a:r>
            <a:endParaRPr lang="en-US" altLang="en-US" sz="2400" dirty="0"/>
          </a:p>
        </p:txBody>
      </p:sp>
      <p:pic>
        <p:nvPicPr>
          <p:cNvPr id="2" name="Picture 1"/>
          <p:cNvPicPr>
            <a:picLocks noChangeAspect="1"/>
          </p:cNvPicPr>
          <p:nvPr/>
        </p:nvPicPr>
        <p:blipFill>
          <a:blip r:embed="rId3"/>
          <a:stretch>
            <a:fillRect/>
          </a:stretch>
        </p:blipFill>
        <p:spPr>
          <a:xfrm>
            <a:off x="8537481" y="1183956"/>
            <a:ext cx="3060457" cy="3426249"/>
          </a:xfrm>
          <a:prstGeom prst="rect">
            <a:avLst/>
          </a:prstGeom>
        </p:spPr>
      </p:pic>
      <p:pic>
        <p:nvPicPr>
          <p:cNvPr id="3" name="Picture 2"/>
          <p:cNvPicPr>
            <a:picLocks noChangeAspect="1"/>
          </p:cNvPicPr>
          <p:nvPr/>
        </p:nvPicPr>
        <p:blipFill>
          <a:blip r:embed="rId4"/>
          <a:stretch>
            <a:fillRect/>
          </a:stretch>
        </p:blipFill>
        <p:spPr>
          <a:xfrm>
            <a:off x="8382000" y="4724505"/>
            <a:ext cx="3371420" cy="493819"/>
          </a:xfrm>
          <a:prstGeom prst="rect">
            <a:avLst/>
          </a:prstGeom>
        </p:spPr>
      </p:pic>
    </p:spTree>
    <p:extLst>
      <p:ext uri="{BB962C8B-B14F-4D97-AF65-F5344CB8AC3E}">
        <p14:creationId xmlns:p14="http://schemas.microsoft.com/office/powerpoint/2010/main" val="373283912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0D232C-C91B-4EFB-A36F-E6E09099FFC9}"/>
              </a:ext>
            </a:extLst>
          </p:cNvPr>
          <p:cNvSpPr>
            <a:spLocks noGrp="1"/>
          </p:cNvSpPr>
          <p:nvPr>
            <p:ph type="title"/>
          </p:nvPr>
        </p:nvSpPr>
        <p:spPr/>
        <p:txBody>
          <a:bodyPr/>
          <a:lstStyle/>
          <a:p>
            <a:r>
              <a:rPr lang="en-US" dirty="0"/>
              <a:t>Practical Advertising: Substantiation</a:t>
            </a:r>
          </a:p>
        </p:txBody>
      </p:sp>
      <p:sp>
        <p:nvSpPr>
          <p:cNvPr id="5" name="Content Placeholder 4">
            <a:extLst>
              <a:ext uri="{FF2B5EF4-FFF2-40B4-BE49-F238E27FC236}">
                <a16:creationId xmlns:a16="http://schemas.microsoft.com/office/drawing/2014/main" id="{FD467369-E775-4B8D-968C-6E848368C2A7}"/>
              </a:ext>
            </a:extLst>
          </p:cNvPr>
          <p:cNvSpPr>
            <a:spLocks noGrp="1"/>
          </p:cNvSpPr>
          <p:nvPr>
            <p:ph idx="1"/>
          </p:nvPr>
        </p:nvSpPr>
        <p:spPr/>
        <p:txBody>
          <a:bodyPr/>
          <a:lstStyle/>
          <a:p>
            <a:r>
              <a:rPr lang="en-US" dirty="0"/>
              <a:t>Applies to all claims, expressed or implied</a:t>
            </a:r>
          </a:p>
          <a:p>
            <a:r>
              <a:rPr lang="en-US" dirty="0"/>
              <a:t>Advertising claims must be substantiable</a:t>
            </a:r>
          </a:p>
          <a:p>
            <a:pPr lvl="1"/>
            <a:r>
              <a:rPr lang="en-US" dirty="0"/>
              <a:t>Documentation sufficient to support the claim</a:t>
            </a:r>
          </a:p>
          <a:p>
            <a:pPr lvl="1"/>
            <a:r>
              <a:rPr lang="en-US" dirty="0"/>
              <a:t>Objective fact, not anecdotal</a:t>
            </a:r>
          </a:p>
          <a:p>
            <a:pPr lvl="1"/>
            <a:r>
              <a:rPr lang="en-US" dirty="0"/>
              <a:t>Competent, reliable science</a:t>
            </a:r>
          </a:p>
          <a:p>
            <a:r>
              <a:rPr lang="en-US" dirty="0"/>
              <a:t>Substantiation must be available at time of claim is made</a:t>
            </a:r>
          </a:p>
          <a:p>
            <a:endParaRPr lang="en-US" dirty="0"/>
          </a:p>
        </p:txBody>
      </p:sp>
    </p:spTree>
    <p:extLst>
      <p:ext uri="{BB962C8B-B14F-4D97-AF65-F5344CB8AC3E}">
        <p14:creationId xmlns:p14="http://schemas.microsoft.com/office/powerpoint/2010/main" val="314724886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AB8FE9-73DA-485B-9A47-D539394839E9}"/>
              </a:ext>
            </a:extLst>
          </p:cNvPr>
          <p:cNvSpPr>
            <a:spLocks noGrp="1"/>
          </p:cNvSpPr>
          <p:nvPr>
            <p:ph type="title"/>
          </p:nvPr>
        </p:nvSpPr>
        <p:spPr/>
        <p:txBody>
          <a:bodyPr/>
          <a:lstStyle/>
          <a:p>
            <a:r>
              <a:rPr lang="en-US" dirty="0"/>
              <a:t>Practical Advertising:</a:t>
            </a:r>
            <a:br>
              <a:rPr lang="en-US" dirty="0"/>
            </a:br>
            <a:r>
              <a:rPr lang="en-US" dirty="0"/>
              <a:t>Claims of Superiority</a:t>
            </a:r>
          </a:p>
        </p:txBody>
      </p:sp>
      <p:sp>
        <p:nvSpPr>
          <p:cNvPr id="5" name="Content Placeholder 4">
            <a:extLst>
              <a:ext uri="{FF2B5EF4-FFF2-40B4-BE49-F238E27FC236}">
                <a16:creationId xmlns:a16="http://schemas.microsoft.com/office/drawing/2014/main" id="{DB26C545-86B6-443E-9C2D-D3DD9C03A29F}"/>
              </a:ext>
            </a:extLst>
          </p:cNvPr>
          <p:cNvSpPr>
            <a:spLocks noGrp="1"/>
          </p:cNvSpPr>
          <p:nvPr>
            <p:ph idx="1"/>
          </p:nvPr>
        </p:nvSpPr>
        <p:spPr/>
        <p:txBody>
          <a:bodyPr/>
          <a:lstStyle/>
          <a:p>
            <a:r>
              <a:rPr lang="en-US" dirty="0"/>
              <a:t>Must be subject to objective substantiation</a:t>
            </a:r>
          </a:p>
          <a:p>
            <a:pPr lvl="1"/>
            <a:r>
              <a:rPr lang="en-US" dirty="0"/>
              <a:t>“More than 1000 procedures per year”</a:t>
            </a:r>
          </a:p>
          <a:p>
            <a:pPr lvl="1"/>
            <a:r>
              <a:rPr lang="en-US" dirty="0"/>
              <a:t>“Board certified”</a:t>
            </a:r>
          </a:p>
          <a:p>
            <a:r>
              <a:rPr lang="en-US" dirty="0"/>
              <a:t>Puffery or exaggeration, e.g. “Best service in the galaxy”</a:t>
            </a:r>
          </a:p>
          <a:p>
            <a:pPr lvl="1"/>
            <a:r>
              <a:rPr lang="en-US" dirty="0"/>
              <a:t>Common in non-medical advertising</a:t>
            </a:r>
          </a:p>
          <a:p>
            <a:pPr lvl="1"/>
            <a:r>
              <a:rPr lang="en-US" dirty="0"/>
              <a:t>May be considered unethical in medical advertising</a:t>
            </a:r>
          </a:p>
          <a:p>
            <a:endParaRPr lang="en-US" dirty="0"/>
          </a:p>
        </p:txBody>
      </p:sp>
    </p:spTree>
    <p:extLst>
      <p:ext uri="{BB962C8B-B14F-4D97-AF65-F5344CB8AC3E}">
        <p14:creationId xmlns:p14="http://schemas.microsoft.com/office/powerpoint/2010/main" val="426750806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eaLnBrk="1" hangingPunct="1">
              <a:defRPr/>
            </a:pPr>
            <a:r>
              <a:rPr lang="en-US" dirty="0"/>
              <a:t>Practical Advertising</a:t>
            </a:r>
            <a:br>
              <a:rPr lang="en-US" dirty="0"/>
            </a:br>
            <a:r>
              <a:rPr lang="en-US" i="1" dirty="0"/>
              <a:t>Patient Testimonials</a:t>
            </a:r>
          </a:p>
        </p:txBody>
      </p:sp>
      <p:sp>
        <p:nvSpPr>
          <p:cNvPr id="52227" name="Rectangle 3"/>
          <p:cNvSpPr>
            <a:spLocks noGrp="1" noChangeArrowheads="1"/>
          </p:cNvSpPr>
          <p:nvPr>
            <p:ph idx="1"/>
          </p:nvPr>
        </p:nvSpPr>
        <p:spPr/>
        <p:txBody>
          <a:bodyPr/>
          <a:lstStyle/>
          <a:p>
            <a:pPr eaLnBrk="1" hangingPunct="1"/>
            <a:r>
              <a:rPr lang="en-US" dirty="0">
                <a:latin typeface="Tahoma" charset="0"/>
              </a:rPr>
              <a:t>State law varies - </a:t>
            </a:r>
            <a:r>
              <a:rPr lang="en-US" sz="2800" dirty="0">
                <a:latin typeface="Tahoma" charset="0"/>
              </a:rPr>
              <a:t>May be illegal (TX, IL, NY)</a:t>
            </a:r>
            <a:r>
              <a:rPr lang="en-US" sz="2800" baseline="30000" dirty="0">
                <a:latin typeface="Tahoma" charset="0"/>
              </a:rPr>
              <a:t>1</a:t>
            </a:r>
          </a:p>
          <a:p>
            <a:pPr eaLnBrk="1" hangingPunct="1"/>
            <a:r>
              <a:rPr lang="en-US" dirty="0">
                <a:latin typeface="Tahoma" charset="0"/>
              </a:rPr>
              <a:t>Must convey typical results</a:t>
            </a:r>
          </a:p>
          <a:p>
            <a:pPr eaLnBrk="1" hangingPunct="1"/>
            <a:r>
              <a:rPr lang="en-US" dirty="0">
                <a:latin typeface="Tahoma" charset="0"/>
              </a:rPr>
              <a:t>Must note that not all patient may have the same results</a:t>
            </a:r>
          </a:p>
          <a:p>
            <a:pPr eaLnBrk="1" hangingPunct="1"/>
            <a:r>
              <a:rPr lang="en-US" dirty="0">
                <a:latin typeface="Tahoma" charset="0"/>
              </a:rPr>
              <a:t>Must disclose possible complications</a:t>
            </a:r>
          </a:p>
          <a:p>
            <a:pPr eaLnBrk="1" hangingPunct="1"/>
            <a:r>
              <a:rPr lang="en-US" dirty="0">
                <a:latin typeface="Tahoma" charset="0"/>
              </a:rPr>
              <a:t>Must include alternatives</a:t>
            </a:r>
          </a:p>
          <a:p>
            <a:pPr eaLnBrk="1" hangingPunct="1"/>
            <a:endParaRPr lang="en-US" dirty="0">
              <a:latin typeface="Tahoma" charset="0"/>
            </a:endParaRPr>
          </a:p>
          <a:p>
            <a:pPr algn="r" eaLnBrk="1" hangingPunct="1">
              <a:buFont typeface="Wingdings" charset="0"/>
              <a:buNone/>
            </a:pPr>
            <a:endParaRPr lang="en-US" sz="1600" dirty="0">
              <a:latin typeface="Tahoma" charset="0"/>
            </a:endParaRPr>
          </a:p>
          <a:p>
            <a:pPr algn="r" eaLnBrk="1" hangingPunct="1">
              <a:buFont typeface="Wingdings" charset="0"/>
              <a:buNone/>
            </a:pPr>
            <a:endParaRPr lang="en-US" sz="1600" dirty="0">
              <a:latin typeface="Tahoma" charset="0"/>
            </a:endParaRPr>
          </a:p>
          <a:p>
            <a:pPr algn="r" eaLnBrk="1" hangingPunct="1">
              <a:buFont typeface="Wingdings" charset="0"/>
              <a:buNone/>
            </a:pPr>
            <a:r>
              <a:rPr lang="en-US" sz="1600" dirty="0">
                <a:latin typeface="Tahoma" charset="0"/>
              </a:rPr>
              <a:t>1) OMIC Publication Archives</a:t>
            </a:r>
          </a:p>
        </p:txBody>
      </p:sp>
      <p:sp>
        <p:nvSpPr>
          <p:cNvPr id="52225" name="Slide Number Placeholder 4"/>
          <p:cNvSpPr>
            <a:spLocks noGrp="1"/>
          </p:cNvSpPr>
          <p:nvPr>
            <p:ph type="sldNum" sz="quarter"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800">
                <a:solidFill>
                  <a:schemeClr val="tx1"/>
                </a:solidFill>
                <a:latin typeface="Times New Roman" charset="0"/>
                <a:ea typeface="ＭＳ Ｐゴシック" charset="0"/>
              </a:defRPr>
            </a:lvl9pPr>
          </a:lstStyle>
          <a:p>
            <a:pPr eaLnBrk="1" hangingPunct="1"/>
            <a:fld id="{840988C3-0305-414B-8DB4-042D86FFE707}" type="slidenum">
              <a:rPr lang="en-US" sz="1400">
                <a:latin typeface="Arial" charset="0"/>
              </a:rPr>
              <a:pPr eaLnBrk="1" hangingPunct="1"/>
              <a:t>8</a:t>
            </a:fld>
            <a:endParaRPr lang="en-US" sz="600">
              <a:solidFill>
                <a:schemeClr val="hlink"/>
              </a:solidFill>
              <a:latin typeface="Arial" charset="0"/>
            </a:endParaRPr>
          </a:p>
        </p:txBody>
      </p:sp>
    </p:spTree>
    <p:extLst>
      <p:ext uri="{BB962C8B-B14F-4D97-AF65-F5344CB8AC3E}">
        <p14:creationId xmlns:p14="http://schemas.microsoft.com/office/powerpoint/2010/main" val="274140504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091121-CBF8-4E30-8F38-ED679132AA6B}"/>
              </a:ext>
            </a:extLst>
          </p:cNvPr>
          <p:cNvSpPr>
            <a:spLocks noGrp="1"/>
          </p:cNvSpPr>
          <p:nvPr>
            <p:ph type="ctrTitle"/>
          </p:nvPr>
        </p:nvSpPr>
        <p:spPr/>
        <p:txBody>
          <a:bodyPr/>
          <a:lstStyle/>
          <a:p>
            <a:r>
              <a:rPr lang="en-US" sz="4000" dirty="0"/>
              <a:t>Short Case Study </a:t>
            </a:r>
          </a:p>
        </p:txBody>
      </p:sp>
      <p:sp>
        <p:nvSpPr>
          <p:cNvPr id="5" name="Subtitle 4">
            <a:extLst>
              <a:ext uri="{FF2B5EF4-FFF2-40B4-BE49-F238E27FC236}">
                <a16:creationId xmlns:a16="http://schemas.microsoft.com/office/drawing/2014/main" id="{AD415744-9295-44C3-9C64-C8D6E3D2A593}"/>
              </a:ext>
            </a:extLst>
          </p:cNvPr>
          <p:cNvSpPr>
            <a:spLocks noGrp="1"/>
          </p:cNvSpPr>
          <p:nvPr>
            <p:ph type="subTitle" idx="1"/>
          </p:nvPr>
        </p:nvSpPr>
        <p:spPr/>
        <p:txBody>
          <a:bodyPr/>
          <a:lstStyle/>
          <a:p>
            <a:pPr algn="ctr"/>
            <a:r>
              <a:rPr lang="en-US" dirty="0"/>
              <a:t>The Case of Golden Eyecare</a:t>
            </a:r>
          </a:p>
        </p:txBody>
      </p:sp>
    </p:spTree>
    <p:extLst>
      <p:ext uri="{BB962C8B-B14F-4D97-AF65-F5344CB8AC3E}">
        <p14:creationId xmlns:p14="http://schemas.microsoft.com/office/powerpoint/2010/main" val="4230193996"/>
      </p:ext>
    </p:extLst>
  </p:cSld>
  <p:clrMapOvr>
    <a:masterClrMapping/>
  </p:clrMapOvr>
  <p:transition>
    <p:fade/>
  </p:transition>
</p:sld>
</file>

<file path=ppt/theme/theme1.xml><?xml version="1.0" encoding="utf-8"?>
<a:theme xmlns:a="http://schemas.openxmlformats.org/drawingml/2006/main" name="AAO_PPT_TEMPLATE_WIDE_20180109">
  <a:themeElements>
    <a:clrScheme name="Academy">
      <a:dk1>
        <a:srgbClr val="000000"/>
      </a:dk1>
      <a:lt1>
        <a:srgbClr val="FFFFFF"/>
      </a:lt1>
      <a:dk2>
        <a:srgbClr val="53565A"/>
      </a:dk2>
      <a:lt2>
        <a:srgbClr val="351F65"/>
      </a:lt2>
      <a:accent1>
        <a:srgbClr val="D05A57"/>
      </a:accent1>
      <a:accent2>
        <a:srgbClr val="F68D2E"/>
      </a:accent2>
      <a:accent3>
        <a:srgbClr val="F2C75C"/>
      </a:accent3>
      <a:accent4>
        <a:srgbClr val="A9C23F"/>
      </a:accent4>
      <a:accent5>
        <a:srgbClr val="86C8BC"/>
      </a:accent5>
      <a:accent6>
        <a:srgbClr val="3E87CB"/>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cmpd="sng"/>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a:defPPr>
      </a:lstStyle>
    </a:txDef>
  </a:objectDefaults>
  <a:extraClrSchemeLst/>
  <a:extLst>
    <a:ext uri="{05A4C25C-085E-4340-85A3-A5531E510DB2}">
      <thm15:themeFamily xmlns:thm15="http://schemas.microsoft.com/office/thememl/2012/main" name="AAO PPT  TEMPLATE_WIDE_20161216.potx" id="{E3145F29-EC0F-467F-A28F-783E739528AB}" vid="{B682E372-D806-4981-BDE8-DB47C38DEDFF}"/>
    </a:ext>
  </a:extLst>
</a:theme>
</file>

<file path=ppt/theme/theme2.xml><?xml version="1.0" encoding="utf-8"?>
<a:theme xmlns:a="http://schemas.openxmlformats.org/drawingml/2006/main" name="Office Theme">
  <a:themeElements>
    <a:clrScheme name="Academy">
      <a:dk1>
        <a:srgbClr val="000000"/>
      </a:dk1>
      <a:lt1>
        <a:srgbClr val="FFFFFF"/>
      </a:lt1>
      <a:dk2>
        <a:srgbClr val="53565A"/>
      </a:dk2>
      <a:lt2>
        <a:srgbClr val="351F65"/>
      </a:lt2>
      <a:accent1>
        <a:srgbClr val="D05A57"/>
      </a:accent1>
      <a:accent2>
        <a:srgbClr val="F68D2E"/>
      </a:accent2>
      <a:accent3>
        <a:srgbClr val="F2C75C"/>
      </a:accent3>
      <a:accent4>
        <a:srgbClr val="A9C23F"/>
      </a:accent4>
      <a:accent5>
        <a:srgbClr val="86C8BC"/>
      </a:accent5>
      <a:accent6>
        <a:srgbClr val="3E87CB"/>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cmpd="sng"/>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a:defPPr>
      </a:lstStyle>
    </a:txDef>
  </a:objectDefaults>
  <a:extraClrSchemeLst/>
  <a:extLst>
    <a:ext uri="{05A4C25C-085E-4340-85A3-A5531E510DB2}">
      <thm15:themeFamily xmlns:thm15="http://schemas.microsoft.com/office/thememl/2012/main" name="AAO TEMPLATE_WIDE" id="{B7D43C09-1926-EA4D-A9B5-228DB1CB9C12}" vid="{29EC38E9-ECF7-B24F-9EB0-D8C73909729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3F5B6B876A3E458BE4D524A4037852" ma:contentTypeVersion="8" ma:contentTypeDescription="Create a new document." ma:contentTypeScope="" ma:versionID="7aa00102085b360eb7b9922eea7b719d">
  <xsd:schema xmlns:xsd="http://www.w3.org/2001/XMLSchema" xmlns:xs="http://www.w3.org/2001/XMLSchema" xmlns:p="http://schemas.microsoft.com/office/2006/metadata/properties" xmlns:ns2="272f664c-e4d1-4b55-8c84-187a3b1fbd1d" xmlns:ns3="e56d3aac-1f41-4556-81ab-f0bb9113a72d" targetNamespace="http://schemas.microsoft.com/office/2006/metadata/properties" ma:root="true" ma:fieldsID="bfd57c48e5a2dec8be175cd3cd306b77" ns2:_="" ns3:_="">
    <xsd:import namespace="272f664c-e4d1-4b55-8c84-187a3b1fbd1d"/>
    <xsd:import namespace="e56d3aac-1f41-4556-81ab-f0bb9113a72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2f664c-e4d1-4b55-8c84-187a3b1fbd1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6d3aac-1f41-4556-81ab-f0bb9113a72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B2697C-FC7D-4BA5-A983-A977C78F7D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2f664c-e4d1-4b55-8c84-187a3b1fbd1d"/>
    <ds:schemaRef ds:uri="e56d3aac-1f41-4556-81ab-f0bb9113a7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2C69CF-8D51-4A32-980C-173A54FFDDBB}">
  <ds:schemaRefs>
    <ds:schemaRef ds:uri="http://purl.org/dc/terms/"/>
    <ds:schemaRef ds:uri="http://purl.org/dc/elements/1.1/"/>
    <ds:schemaRef ds:uri="http://schemas.microsoft.com/office/2006/documentManagement/types"/>
    <ds:schemaRef ds:uri="http://purl.org/dc/dcmitype/"/>
    <ds:schemaRef ds:uri="e56d3aac-1f41-4556-81ab-f0bb9113a72d"/>
    <ds:schemaRef ds:uri="http://schemas.microsoft.com/office/2006/metadata/properties"/>
    <ds:schemaRef ds:uri="http://schemas.microsoft.com/office/infopath/2007/PartnerControls"/>
    <ds:schemaRef ds:uri="http://schemas.openxmlformats.org/package/2006/metadata/core-properties"/>
    <ds:schemaRef ds:uri="272f664c-e4d1-4b55-8c84-187a3b1fbd1d"/>
    <ds:schemaRef ds:uri="http://www.w3.org/XML/1998/namespace"/>
  </ds:schemaRefs>
</ds:datastoreItem>
</file>

<file path=customXml/itemProps3.xml><?xml version="1.0" encoding="utf-8"?>
<ds:datastoreItem xmlns:ds="http://schemas.openxmlformats.org/officeDocument/2006/customXml" ds:itemID="{981DD854-F139-406C-8CF5-FD51B80AB3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AAO_PPT_TEMPLATE_WIDE_20180112</Template>
  <TotalTime>858</TotalTime>
  <Words>1305</Words>
  <Application>Microsoft Office PowerPoint</Application>
  <PresentationFormat>Widescreen</PresentationFormat>
  <Paragraphs>114</Paragraphs>
  <Slides>17</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Book Antiqua</vt:lpstr>
      <vt:lpstr>Calibri</vt:lpstr>
      <vt:lpstr>Courier New</vt:lpstr>
      <vt:lpstr>Tahoma</vt:lpstr>
      <vt:lpstr>Times New Roman</vt:lpstr>
      <vt:lpstr>Wingdings</vt:lpstr>
      <vt:lpstr>AAO_PPT_TEMPLATE_WIDE_20180109</vt:lpstr>
      <vt:lpstr>Office Theme</vt:lpstr>
      <vt:lpstr>Advertising Claims:  Definitions, Risks and the need  for Substantiation </vt:lpstr>
      <vt:lpstr>Advertising The Ethical Perspective</vt:lpstr>
      <vt:lpstr>AAO Code of Ethics, Rule 13  </vt:lpstr>
      <vt:lpstr>Rule 13, Communications to the Public Highlights </vt:lpstr>
      <vt:lpstr> Advertising: Types of Claims</vt:lpstr>
      <vt:lpstr>Practical Advertising: Substantiation</vt:lpstr>
      <vt:lpstr>Practical Advertising: Claims of Superiority</vt:lpstr>
      <vt:lpstr>Practical Advertising Patient Testimonials</vt:lpstr>
      <vt:lpstr>Short Case Study </vt:lpstr>
      <vt:lpstr>Review This Ad</vt:lpstr>
      <vt:lpstr>Golden Eyecare “The Leading Eye Care Provider”</vt:lpstr>
      <vt:lpstr>Golden Eyecare “Performed Over 40,000 LASIK Procedures”</vt:lpstr>
      <vt:lpstr>Golden Eyecare “Visual Freedom…Only takes a Few Minutes”</vt:lpstr>
      <vt:lpstr>Enforcement and Perils: FTC Remedies for Serious Cases </vt:lpstr>
      <vt:lpstr>FDA Letters to Eye Care Professionals (2009 and 2011) </vt:lpstr>
      <vt:lpstr>What Do You Think? </vt:lpstr>
      <vt:lpstr>PowerPoint Presentation</vt:lpstr>
    </vt:vector>
  </TitlesOfParts>
  <Company>Buchalter Nemer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mpearse</dc:creator>
  <cp:lastModifiedBy>Mara Pearse Burke</cp:lastModifiedBy>
  <cp:revision>40</cp:revision>
  <dcterms:created xsi:type="dcterms:W3CDTF">2018-08-15T18:59:43Z</dcterms:created>
  <dcterms:modified xsi:type="dcterms:W3CDTF">2020-08-31T21:12:58Z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0x010100E13F5B6B876A3E458BE4D524A4037852</vt:lpwstr>
  </property>
</Properties>
</file>