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5"/>
  </p:notesMasterIdLst>
  <p:sldIdLst>
    <p:sldId id="445" r:id="rId2"/>
    <p:sldId id="446" r:id="rId3"/>
    <p:sldId id="447" r:id="rId4"/>
    <p:sldId id="448" r:id="rId5"/>
    <p:sldId id="449" r:id="rId6"/>
    <p:sldId id="615" r:id="rId7"/>
    <p:sldId id="450" r:id="rId8"/>
    <p:sldId id="451" r:id="rId9"/>
    <p:sldId id="452" r:id="rId10"/>
    <p:sldId id="453" r:id="rId11"/>
    <p:sldId id="457" r:id="rId12"/>
    <p:sldId id="458" r:id="rId13"/>
    <p:sldId id="459" r:id="rId14"/>
    <p:sldId id="454" r:id="rId15"/>
    <p:sldId id="455" r:id="rId16"/>
    <p:sldId id="456" r:id="rId17"/>
    <p:sldId id="460" r:id="rId18"/>
    <p:sldId id="364" r:id="rId19"/>
    <p:sldId id="461" r:id="rId20"/>
    <p:sldId id="371" r:id="rId21"/>
    <p:sldId id="462" r:id="rId22"/>
    <p:sldId id="463" r:id="rId23"/>
    <p:sldId id="464" r:id="rId24"/>
    <p:sldId id="465" r:id="rId25"/>
    <p:sldId id="468" r:id="rId26"/>
    <p:sldId id="469" r:id="rId27"/>
    <p:sldId id="466" r:id="rId28"/>
    <p:sldId id="467" r:id="rId29"/>
    <p:sldId id="369" r:id="rId30"/>
    <p:sldId id="470" r:id="rId31"/>
    <p:sldId id="373" r:id="rId32"/>
    <p:sldId id="471" r:id="rId33"/>
    <p:sldId id="472" r:id="rId34"/>
    <p:sldId id="473" r:id="rId35"/>
    <p:sldId id="474" r:id="rId36"/>
    <p:sldId id="475" r:id="rId37"/>
    <p:sldId id="372" r:id="rId38"/>
    <p:sldId id="476" r:id="rId39"/>
    <p:sldId id="378" r:id="rId40"/>
    <p:sldId id="477" r:id="rId41"/>
    <p:sldId id="377" r:id="rId42"/>
    <p:sldId id="478" r:id="rId43"/>
    <p:sldId id="374" r:id="rId44"/>
    <p:sldId id="479" r:id="rId45"/>
    <p:sldId id="480" r:id="rId46"/>
    <p:sldId id="614" r:id="rId47"/>
    <p:sldId id="481" r:id="rId48"/>
    <p:sldId id="482" r:id="rId49"/>
    <p:sldId id="483" r:id="rId50"/>
    <p:sldId id="484" r:id="rId51"/>
    <p:sldId id="616" r:id="rId52"/>
    <p:sldId id="617" r:id="rId53"/>
    <p:sldId id="368" r:id="rId54"/>
    <p:sldId id="381" r:id="rId55"/>
    <p:sldId id="485" r:id="rId56"/>
    <p:sldId id="486" r:id="rId57"/>
    <p:sldId id="488" r:id="rId58"/>
    <p:sldId id="489" r:id="rId59"/>
    <p:sldId id="487" r:id="rId60"/>
    <p:sldId id="490" r:id="rId61"/>
    <p:sldId id="491" r:id="rId62"/>
    <p:sldId id="492" r:id="rId63"/>
    <p:sldId id="493" r:id="rId64"/>
    <p:sldId id="494" r:id="rId65"/>
    <p:sldId id="495" r:id="rId66"/>
    <p:sldId id="496" r:id="rId67"/>
    <p:sldId id="497" r:id="rId68"/>
    <p:sldId id="498" r:id="rId69"/>
    <p:sldId id="499" r:id="rId70"/>
    <p:sldId id="500" r:id="rId71"/>
    <p:sldId id="501" r:id="rId72"/>
    <p:sldId id="502" r:id="rId73"/>
    <p:sldId id="382" r:id="rId74"/>
    <p:sldId id="503" r:id="rId75"/>
    <p:sldId id="504" r:id="rId76"/>
    <p:sldId id="505" r:id="rId77"/>
    <p:sldId id="507" r:id="rId78"/>
    <p:sldId id="506" r:id="rId79"/>
    <p:sldId id="508" r:id="rId80"/>
    <p:sldId id="530" r:id="rId81"/>
    <p:sldId id="531" r:id="rId82"/>
    <p:sldId id="383" r:id="rId83"/>
    <p:sldId id="515" r:id="rId84"/>
    <p:sldId id="516" r:id="rId85"/>
    <p:sldId id="384" r:id="rId86"/>
    <p:sldId id="518" r:id="rId87"/>
    <p:sldId id="519" r:id="rId88"/>
    <p:sldId id="520" r:id="rId89"/>
    <p:sldId id="348" r:id="rId90"/>
    <p:sldId id="532" r:id="rId91"/>
    <p:sldId id="533" r:id="rId92"/>
    <p:sldId id="534" r:id="rId93"/>
    <p:sldId id="535" r:id="rId94"/>
    <p:sldId id="536" r:id="rId95"/>
    <p:sldId id="549" r:id="rId96"/>
    <p:sldId id="550" r:id="rId97"/>
    <p:sldId id="611" r:id="rId98"/>
    <p:sldId id="612" r:id="rId99"/>
    <p:sldId id="613" r:id="rId100"/>
    <p:sldId id="537" r:id="rId101"/>
    <p:sldId id="538" r:id="rId102"/>
    <p:sldId id="551" r:id="rId103"/>
    <p:sldId id="552" r:id="rId104"/>
    <p:sldId id="539" r:id="rId105"/>
    <p:sldId id="540" r:id="rId106"/>
    <p:sldId id="541" r:id="rId107"/>
    <p:sldId id="553" r:id="rId108"/>
    <p:sldId id="542" r:id="rId109"/>
    <p:sldId id="554" r:id="rId110"/>
    <p:sldId id="544" r:id="rId111"/>
    <p:sldId id="543" r:id="rId112"/>
    <p:sldId id="386" r:id="rId113"/>
    <p:sldId id="510" r:id="rId114"/>
    <p:sldId id="511" r:id="rId115"/>
    <p:sldId id="512" r:id="rId116"/>
    <p:sldId id="513" r:id="rId117"/>
    <p:sldId id="514" r:id="rId118"/>
    <p:sldId id="443" r:id="rId119"/>
    <p:sldId id="444" r:id="rId120"/>
    <p:sldId id="522" r:id="rId121"/>
    <p:sldId id="379" r:id="rId122"/>
    <p:sldId id="523" r:id="rId123"/>
    <p:sldId id="389" r:id="rId124"/>
    <p:sldId id="393" r:id="rId125"/>
    <p:sldId id="394" r:id="rId126"/>
    <p:sldId id="395" r:id="rId127"/>
    <p:sldId id="391" r:id="rId128"/>
    <p:sldId id="396" r:id="rId129"/>
    <p:sldId id="385" r:id="rId130"/>
    <p:sldId id="524" r:id="rId131"/>
    <p:sldId id="387" r:id="rId132"/>
    <p:sldId id="388" r:id="rId133"/>
    <p:sldId id="397" r:id="rId134"/>
    <p:sldId id="525" r:id="rId135"/>
    <p:sldId id="398" r:id="rId136"/>
    <p:sldId id="526" r:id="rId137"/>
    <p:sldId id="527" r:id="rId138"/>
    <p:sldId id="399" r:id="rId139"/>
    <p:sldId id="528" r:id="rId140"/>
    <p:sldId id="529" r:id="rId141"/>
    <p:sldId id="555" r:id="rId142"/>
    <p:sldId id="556" r:id="rId143"/>
    <p:sldId id="558" r:id="rId144"/>
    <p:sldId id="559" r:id="rId145"/>
    <p:sldId id="560" r:id="rId146"/>
    <p:sldId id="562" r:id="rId147"/>
    <p:sldId id="563" r:id="rId148"/>
    <p:sldId id="564" r:id="rId149"/>
    <p:sldId id="565" r:id="rId150"/>
    <p:sldId id="566" r:id="rId151"/>
    <p:sldId id="568" r:id="rId152"/>
    <p:sldId id="569" r:id="rId153"/>
    <p:sldId id="570" r:id="rId154"/>
    <p:sldId id="571" r:id="rId155"/>
    <p:sldId id="572" r:id="rId156"/>
    <p:sldId id="573" r:id="rId157"/>
    <p:sldId id="545" r:id="rId158"/>
    <p:sldId id="546" r:id="rId159"/>
    <p:sldId id="547" r:id="rId160"/>
    <p:sldId id="548" r:id="rId161"/>
    <p:sldId id="567" r:id="rId162"/>
    <p:sldId id="365" r:id="rId163"/>
    <p:sldId id="575" r:id="rId164"/>
    <p:sldId id="577" r:id="rId165"/>
    <p:sldId id="579" r:id="rId166"/>
    <p:sldId id="576" r:id="rId167"/>
    <p:sldId id="582" r:id="rId168"/>
    <p:sldId id="583" r:id="rId169"/>
    <p:sldId id="584" r:id="rId170"/>
    <p:sldId id="585" r:id="rId171"/>
    <p:sldId id="589" r:id="rId172"/>
    <p:sldId id="590" r:id="rId173"/>
    <p:sldId id="592" r:id="rId174"/>
    <p:sldId id="591" r:id="rId175"/>
    <p:sldId id="593" r:id="rId176"/>
    <p:sldId id="594" r:id="rId177"/>
    <p:sldId id="595" r:id="rId178"/>
    <p:sldId id="597" r:id="rId179"/>
    <p:sldId id="598" r:id="rId180"/>
    <p:sldId id="599" r:id="rId181"/>
    <p:sldId id="601" r:id="rId182"/>
    <p:sldId id="602" r:id="rId183"/>
    <p:sldId id="603" r:id="rId184"/>
    <p:sldId id="604" r:id="rId185"/>
    <p:sldId id="596" r:id="rId186"/>
    <p:sldId id="605" r:id="rId187"/>
    <p:sldId id="606" r:id="rId188"/>
    <p:sldId id="607" r:id="rId189"/>
    <p:sldId id="600" r:id="rId190"/>
    <p:sldId id="608" r:id="rId191"/>
    <p:sldId id="609" r:id="rId192"/>
    <p:sldId id="610" r:id="rId193"/>
    <p:sldId id="618" r:id="rId194"/>
    <p:sldId id="619" r:id="rId195"/>
    <p:sldId id="620" r:id="rId196"/>
    <p:sldId id="621" r:id="rId197"/>
    <p:sldId id="622" r:id="rId198"/>
    <p:sldId id="625" r:id="rId199"/>
    <p:sldId id="626" r:id="rId200"/>
    <p:sldId id="627" r:id="rId201"/>
    <p:sldId id="628" r:id="rId202"/>
    <p:sldId id="629" r:id="rId203"/>
    <p:sldId id="645" r:id="rId204"/>
    <p:sldId id="639" r:id="rId205"/>
    <p:sldId id="646" r:id="rId206"/>
    <p:sldId id="644" r:id="rId207"/>
    <p:sldId id="630" r:id="rId208"/>
    <p:sldId id="631" r:id="rId209"/>
    <p:sldId id="632" r:id="rId210"/>
    <p:sldId id="633" r:id="rId211"/>
    <p:sldId id="635" r:id="rId212"/>
    <p:sldId id="636" r:id="rId213"/>
    <p:sldId id="637" r:id="rId214"/>
    <p:sldId id="640" r:id="rId215"/>
    <p:sldId id="641" r:id="rId216"/>
    <p:sldId id="642" r:id="rId217"/>
    <p:sldId id="643" r:id="rId218"/>
    <p:sldId id="588" r:id="rId219"/>
    <p:sldId id="647" r:id="rId220"/>
    <p:sldId id="648" r:id="rId221"/>
    <p:sldId id="660" r:id="rId222"/>
    <p:sldId id="659" r:id="rId223"/>
    <p:sldId id="661" r:id="rId224"/>
    <p:sldId id="668" r:id="rId225"/>
    <p:sldId id="662" r:id="rId226"/>
    <p:sldId id="663" r:id="rId227"/>
    <p:sldId id="664" r:id="rId228"/>
    <p:sldId id="653" r:id="rId229"/>
    <p:sldId id="665" r:id="rId230"/>
    <p:sldId id="666" r:id="rId231"/>
    <p:sldId id="655" r:id="rId232"/>
    <p:sldId id="400" r:id="rId233"/>
    <p:sldId id="667" r:id="rId234"/>
    <p:sldId id="670" r:id="rId235"/>
    <p:sldId id="671" r:id="rId236"/>
    <p:sldId id="672" r:id="rId237"/>
    <p:sldId id="673" r:id="rId238"/>
    <p:sldId id="669" r:id="rId239"/>
    <p:sldId id="674" r:id="rId240"/>
    <p:sldId id="675" r:id="rId241"/>
    <p:sldId id="677" r:id="rId242"/>
    <p:sldId id="678" r:id="rId243"/>
    <p:sldId id="679" r:id="rId244"/>
    <p:sldId id="680" r:id="rId245"/>
    <p:sldId id="681" r:id="rId246"/>
    <p:sldId id="682" r:id="rId247"/>
    <p:sldId id="676" r:id="rId248"/>
    <p:sldId id="684" r:id="rId249"/>
    <p:sldId id="685" r:id="rId250"/>
    <p:sldId id="686" r:id="rId251"/>
    <p:sldId id="687" r:id="rId252"/>
    <p:sldId id="688" r:id="rId253"/>
    <p:sldId id="683" r:id="rId2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9999"/>
    <a:srgbClr val="FF99CC"/>
    <a:srgbClr val="FFCCFF"/>
    <a:srgbClr val="CCFFCC"/>
    <a:srgbClr val="008000"/>
    <a:srgbClr val="FF99FF"/>
    <a:srgbClr val="3BCC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90"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6E05067-C977-4A06-9759-F37A523119FD}" type="datetimeFigureOut">
              <a:rPr lang="en-US"/>
              <a:pPr>
                <a:defRPr/>
              </a:pPr>
              <a:t>6/19/2020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0A94C4-FB5D-428F-9D62-68F1F5FDBCF4}" type="slidenum">
              <a:rPr lang="en-US" altLang="en-US"/>
              <a:pPr>
                <a:defRPr/>
              </a:pPr>
              <a:t>‹#›</a:t>
            </a:fld>
            <a:endParaRPr lang="en-US" altLang="en-US"/>
          </a:p>
        </p:txBody>
      </p:sp>
    </p:spTree>
    <p:extLst>
      <p:ext uri="{BB962C8B-B14F-4D97-AF65-F5344CB8AC3E}">
        <p14:creationId xmlns:p14="http://schemas.microsoft.com/office/powerpoint/2010/main" val="1231039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74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7DECE8F7-A3D6-4213-87B4-EC7621031213}" type="slidenum">
              <a:rPr lang="en-US" altLang="en-US"/>
              <a:pPr>
                <a:defRPr/>
              </a:pPr>
              <a:t>‹#›</a:t>
            </a:fld>
            <a:endParaRPr lang="en-US" altLang="en-US"/>
          </a:p>
        </p:txBody>
      </p:sp>
    </p:spTree>
    <p:extLst>
      <p:ext uri="{BB962C8B-B14F-4D97-AF65-F5344CB8AC3E}">
        <p14:creationId xmlns:p14="http://schemas.microsoft.com/office/powerpoint/2010/main" val="796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32A3E7-8CED-4198-86E3-99CA33289125}" type="slidenum">
              <a:rPr lang="en-US" altLang="en-US"/>
              <a:pPr>
                <a:defRPr/>
              </a:pPr>
              <a:t>‹#›</a:t>
            </a:fld>
            <a:endParaRPr lang="en-US" altLang="en-US"/>
          </a:p>
        </p:txBody>
      </p:sp>
    </p:spTree>
    <p:extLst>
      <p:ext uri="{BB962C8B-B14F-4D97-AF65-F5344CB8AC3E}">
        <p14:creationId xmlns:p14="http://schemas.microsoft.com/office/powerpoint/2010/main" val="10047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11EFED6-D785-46F3-8195-C74FD95376A3}" type="slidenum">
              <a:rPr lang="en-US" altLang="en-US"/>
              <a:pPr>
                <a:defRPr/>
              </a:pPr>
              <a:t>‹#›</a:t>
            </a:fld>
            <a:endParaRPr lang="en-US" altLang="en-US"/>
          </a:p>
        </p:txBody>
      </p:sp>
    </p:spTree>
    <p:extLst>
      <p:ext uri="{BB962C8B-B14F-4D97-AF65-F5344CB8AC3E}">
        <p14:creationId xmlns:p14="http://schemas.microsoft.com/office/powerpoint/2010/main" val="22185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922781C-FEFB-43B6-AEF5-0F22C089191D}" type="slidenum">
              <a:rPr lang="en-US" altLang="en-US"/>
              <a:pPr>
                <a:defRPr/>
              </a:pPr>
              <a:t>‹#›</a:t>
            </a:fld>
            <a:endParaRPr lang="en-US" altLang="en-US"/>
          </a:p>
        </p:txBody>
      </p:sp>
    </p:spTree>
    <p:extLst>
      <p:ext uri="{BB962C8B-B14F-4D97-AF65-F5344CB8AC3E}">
        <p14:creationId xmlns:p14="http://schemas.microsoft.com/office/powerpoint/2010/main" val="327640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72CD6D8-5FB0-4B8F-9513-FD7199CF2773}" type="slidenum">
              <a:rPr lang="en-US" altLang="en-US"/>
              <a:pPr>
                <a:defRPr/>
              </a:pPr>
              <a:t>‹#›</a:t>
            </a:fld>
            <a:endParaRPr lang="en-US" altLang="en-US"/>
          </a:p>
        </p:txBody>
      </p:sp>
    </p:spTree>
    <p:extLst>
      <p:ext uri="{BB962C8B-B14F-4D97-AF65-F5344CB8AC3E}">
        <p14:creationId xmlns:p14="http://schemas.microsoft.com/office/powerpoint/2010/main" val="316181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CA2739E-3477-4C5B-9AF9-51C27A507313}" type="slidenum">
              <a:rPr lang="en-US" altLang="en-US"/>
              <a:pPr>
                <a:defRPr/>
              </a:pPr>
              <a:t>‹#›</a:t>
            </a:fld>
            <a:endParaRPr lang="en-US" altLang="en-US"/>
          </a:p>
        </p:txBody>
      </p:sp>
    </p:spTree>
    <p:extLst>
      <p:ext uri="{BB962C8B-B14F-4D97-AF65-F5344CB8AC3E}">
        <p14:creationId xmlns:p14="http://schemas.microsoft.com/office/powerpoint/2010/main" val="37196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FFEAD33A-44BB-4C8D-9820-F1FCF20B9948}" type="slidenum">
              <a:rPr lang="en-US" altLang="en-US"/>
              <a:pPr>
                <a:defRPr/>
              </a:pPr>
              <a:t>‹#›</a:t>
            </a:fld>
            <a:endParaRPr lang="en-US" altLang="en-US"/>
          </a:p>
        </p:txBody>
      </p:sp>
    </p:spTree>
    <p:extLst>
      <p:ext uri="{BB962C8B-B14F-4D97-AF65-F5344CB8AC3E}">
        <p14:creationId xmlns:p14="http://schemas.microsoft.com/office/powerpoint/2010/main" val="308810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FD0993F4-1C92-49A9-B7EF-F03728F430CF}" type="slidenum">
              <a:rPr lang="en-US" altLang="en-US"/>
              <a:pPr>
                <a:defRPr/>
              </a:pPr>
              <a:t>‹#›</a:t>
            </a:fld>
            <a:endParaRPr lang="en-US" altLang="en-US"/>
          </a:p>
        </p:txBody>
      </p:sp>
    </p:spTree>
    <p:extLst>
      <p:ext uri="{BB962C8B-B14F-4D97-AF65-F5344CB8AC3E}">
        <p14:creationId xmlns:p14="http://schemas.microsoft.com/office/powerpoint/2010/main" val="142330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AC0E7442-1506-46FF-9A9F-3376306470C1}" type="slidenum">
              <a:rPr lang="en-US" altLang="en-US"/>
              <a:pPr>
                <a:defRPr/>
              </a:pPr>
              <a:t>‹#›</a:t>
            </a:fld>
            <a:endParaRPr lang="en-US" altLang="en-US"/>
          </a:p>
        </p:txBody>
      </p:sp>
    </p:spTree>
    <p:extLst>
      <p:ext uri="{BB962C8B-B14F-4D97-AF65-F5344CB8AC3E}">
        <p14:creationId xmlns:p14="http://schemas.microsoft.com/office/powerpoint/2010/main" val="183330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C5B8C51-29C3-419B-BBBE-B6339C9A1533}" type="slidenum">
              <a:rPr lang="en-US" altLang="en-US"/>
              <a:pPr>
                <a:defRPr/>
              </a:pPr>
              <a:t>‹#›</a:t>
            </a:fld>
            <a:endParaRPr lang="en-US" altLang="en-US"/>
          </a:p>
        </p:txBody>
      </p:sp>
    </p:spTree>
    <p:extLst>
      <p:ext uri="{BB962C8B-B14F-4D97-AF65-F5344CB8AC3E}">
        <p14:creationId xmlns:p14="http://schemas.microsoft.com/office/powerpoint/2010/main" val="339285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DAA7581-95B5-4556-87A5-57EDC05898E5}" type="slidenum">
              <a:rPr lang="en-US" altLang="en-US"/>
              <a:pPr>
                <a:defRPr/>
              </a:pPr>
              <a:t>‹#›</a:t>
            </a:fld>
            <a:endParaRPr lang="en-US" altLang="en-US"/>
          </a:p>
        </p:txBody>
      </p:sp>
    </p:spTree>
    <p:extLst>
      <p:ext uri="{BB962C8B-B14F-4D97-AF65-F5344CB8AC3E}">
        <p14:creationId xmlns:p14="http://schemas.microsoft.com/office/powerpoint/2010/main" val="128820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163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16391"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1B80E42C-17A5-4904-A4D2-D2B93BF17E86}"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p:cNvSpPr>
              <a:spLocks noChangeArrowheads="1"/>
            </p:cNvSpPr>
            <p:nvPr/>
          </p:nvSpPr>
          <p:spPr bwMode="auto">
            <a:xfrm>
              <a:off x="5360" y="960"/>
              <a:ext cx="78"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p:cNvSpPr>
              <a:spLocks noChangeArrowheads="1"/>
            </p:cNvSpPr>
            <p:nvPr/>
          </p:nvSpPr>
          <p:spPr bwMode="auto">
            <a:xfrm>
              <a:off x="5360" y="1072"/>
              <a:ext cx="78"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p:cNvSpPr>
              <a:spLocks noChangeArrowheads="1"/>
            </p:cNvSpPr>
            <p:nvPr/>
          </p:nvSpPr>
          <p:spPr bwMode="auto">
            <a:xfrm>
              <a:off x="5472" y="1072"/>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p:cNvSpPr>
              <a:spLocks noChangeArrowheads="1"/>
            </p:cNvSpPr>
            <p:nvPr/>
          </p:nvSpPr>
          <p:spPr bwMode="auto">
            <a:xfrm>
              <a:off x="5360"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p:cNvSpPr>
              <a:spLocks noChangeArrowheads="1"/>
            </p:cNvSpPr>
            <p:nvPr/>
          </p:nvSpPr>
          <p:spPr bwMode="auto">
            <a:xfrm>
              <a:off x="5472"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p:cNvSpPr>
              <a:spLocks noChangeArrowheads="1"/>
            </p:cNvSpPr>
            <p:nvPr/>
          </p:nvSpPr>
          <p:spPr bwMode="auto">
            <a:xfrm>
              <a:off x="5360" y="1296"/>
              <a:ext cx="78"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p:cNvSpPr>
              <a:spLocks noChangeArrowheads="1"/>
            </p:cNvSpPr>
            <p:nvPr/>
          </p:nvSpPr>
          <p:spPr bwMode="auto">
            <a:xfrm>
              <a:off x="5472" y="1296"/>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p:cNvSpPr>
              <a:spLocks noChangeArrowheads="1"/>
            </p:cNvSpPr>
            <p:nvPr/>
          </p:nvSpPr>
          <p:spPr bwMode="auto">
            <a:xfrm>
              <a:off x="5360"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p:cNvSpPr>
              <a:spLocks noChangeArrowheads="1"/>
            </p:cNvSpPr>
            <p:nvPr/>
          </p:nvSpPr>
          <p:spPr bwMode="auto">
            <a:xfrm>
              <a:off x="5472"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p:cNvSpPr>
              <a:spLocks noChangeArrowheads="1"/>
            </p:cNvSpPr>
            <p:nvPr/>
          </p:nvSpPr>
          <p:spPr bwMode="auto">
            <a:xfrm>
              <a:off x="5360" y="1520"/>
              <a:ext cx="78"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p:cNvSpPr>
              <a:spLocks noChangeArrowheads="1"/>
            </p:cNvSpPr>
            <p:nvPr/>
          </p:nvSpPr>
          <p:spPr bwMode="auto">
            <a:xfrm>
              <a:off x="5472" y="1520"/>
              <a:ext cx="78"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p:cNvSpPr>
              <a:spLocks noChangeArrowheads="1"/>
            </p:cNvSpPr>
            <p:nvPr/>
          </p:nvSpPr>
          <p:spPr bwMode="auto">
            <a:xfrm>
              <a:off x="5360"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p:cNvSpPr>
              <a:spLocks noChangeArrowheads="1"/>
            </p:cNvSpPr>
            <p:nvPr/>
          </p:nvSpPr>
          <p:spPr bwMode="auto">
            <a:xfrm>
              <a:off x="5472"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p:cNvSpPr>
              <a:spLocks noChangeArrowheads="1"/>
            </p:cNvSpPr>
            <p:nvPr/>
          </p:nvSpPr>
          <p:spPr bwMode="auto">
            <a:xfrm>
              <a:off x="5472" y="1744"/>
              <a:ext cx="78"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38554"/>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17405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539430"/>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Trauma</a:t>
            </a:r>
          </a:p>
          <a:p>
            <a:endParaRPr lang="en-US" sz="1600" dirty="0">
              <a:solidFill>
                <a:srgbClr val="FF0000"/>
              </a:solidFill>
            </a:endParaRPr>
          </a:p>
          <a:p>
            <a:r>
              <a:rPr lang="en-US" sz="1600" i="1" dirty="0">
                <a:solidFill>
                  <a:srgbClr val="FF0000"/>
                </a:solidFill>
              </a:rPr>
              <a:t>What type of trauma is most commonly implicated?</a:t>
            </a:r>
          </a:p>
          <a:p>
            <a:r>
              <a:rPr lang="en-US" sz="1600" dirty="0">
                <a:solidFill>
                  <a:srgbClr val="FF0000"/>
                </a:solidFill>
              </a:rPr>
              <a:t>Blunt</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9800429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3352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endParaRPr lang="en-US" altLang="en-US" dirty="0">
              <a:solidFill>
                <a:srgbClr val="FF0000"/>
              </a:solidFill>
            </a:endParaRP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100</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solidFill>
                  <a:srgbClr val="FF0000"/>
                </a:solidFill>
              </a:rPr>
              <a:t>amount of time</a:t>
            </a:r>
          </a:p>
        </p:txBody>
      </p:sp>
      <p:sp>
        <p:nvSpPr>
          <p:cNvPr id="19" name="Rectangle 2">
            <a:extLst>
              <a:ext uri="{FF2B5EF4-FFF2-40B4-BE49-F238E27FC236}">
                <a16:creationId xmlns:a16="http://schemas.microsoft.com/office/drawing/2014/main" id="{13A0401F-48F1-4216-8CF6-74E58310ED92}"/>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2351664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3352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101</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65326C05-BD0F-4816-B8FC-5637F3031D2E}"/>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4060278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3352800"/>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b="1" dirty="0" err="1"/>
              <a:t>Hyphema</a:t>
            </a:r>
            <a:r>
              <a:rPr lang="en-US" altLang="en-US" b="1" dirty="0"/>
              <a:t> &gt;50% x </a:t>
            </a:r>
            <a:r>
              <a:rPr lang="en-US" altLang="en-US" b="1" dirty="0">
                <a:solidFill>
                  <a:srgbClr val="FF0000"/>
                </a:solidFill>
              </a:rPr>
              <a:t>8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102</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65326C05-BD0F-4816-B8FC-5637F3031D2E}"/>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20" name="TextBox 19">
            <a:extLst>
              <a:ext uri="{FF2B5EF4-FFF2-40B4-BE49-F238E27FC236}">
                <a16:creationId xmlns:a16="http://schemas.microsoft.com/office/drawing/2014/main" id="{A2B4AB70-A290-47A7-BAC2-C4130998993C}"/>
              </a:ext>
            </a:extLst>
          </p:cNvPr>
          <p:cNvSpPr txBox="1"/>
          <p:nvPr/>
        </p:nvSpPr>
        <p:spPr>
          <a:xfrm>
            <a:off x="3105640" y="4267200"/>
            <a:ext cx="3218960" cy="738664"/>
          </a:xfrm>
          <a:prstGeom prst="rect">
            <a:avLst/>
          </a:prstGeom>
          <a:solidFill>
            <a:schemeClr val="accent6">
              <a:lumMod val="40000"/>
              <a:lumOff val="60000"/>
            </a:schemeClr>
          </a:solidFill>
        </p:spPr>
        <p:txBody>
          <a:bodyPr wrap="square" rtlCol="0">
            <a:spAutoFit/>
          </a:bodyPr>
          <a:lstStyle/>
          <a:p>
            <a:pPr algn="r"/>
            <a:r>
              <a:rPr lang="en-US" sz="1400" i="1" dirty="0">
                <a:solidFill>
                  <a:srgbClr val="0000FF"/>
                </a:solidFill>
              </a:rPr>
              <a:t>What complication is likely to occur if the IOP is &gt;25 for longer than 5 days?</a:t>
            </a:r>
          </a:p>
          <a:p>
            <a:pPr algn="r"/>
            <a:r>
              <a:rPr lang="en-US" sz="1400" b="1" dirty="0">
                <a:solidFill>
                  <a:schemeClr val="accent6">
                    <a:lumMod val="40000"/>
                    <a:lumOff val="60000"/>
                  </a:schemeClr>
                </a:solidFill>
              </a:rPr>
              <a:t>Corneal bloodstaining</a:t>
            </a:r>
          </a:p>
        </p:txBody>
      </p:sp>
    </p:spTree>
    <p:extLst>
      <p:ext uri="{BB962C8B-B14F-4D97-AF65-F5344CB8AC3E}">
        <p14:creationId xmlns:p14="http://schemas.microsoft.com/office/powerpoint/2010/main" val="11175892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3352800"/>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a:t>
            </a:r>
            <a:r>
              <a:rPr lang="en-US" altLang="en-US" b="1" dirty="0">
                <a:solidFill>
                  <a:srgbClr val="FF0000"/>
                </a:solidFill>
              </a:rPr>
              <a:t>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b="1" dirty="0" err="1"/>
              <a:t>Hyphema</a:t>
            </a:r>
            <a:r>
              <a:rPr lang="en-US" altLang="en-US" b="1" dirty="0"/>
              <a:t> &gt;50% x </a:t>
            </a:r>
            <a:r>
              <a:rPr lang="en-US" altLang="en-US" b="1" dirty="0">
                <a:solidFill>
                  <a:srgbClr val="FF0000"/>
                </a:solidFill>
              </a:rPr>
              <a:t>8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103</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65326C05-BD0F-4816-B8FC-5637F3031D2E}"/>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20" name="TextBox 19">
            <a:extLst>
              <a:ext uri="{FF2B5EF4-FFF2-40B4-BE49-F238E27FC236}">
                <a16:creationId xmlns:a16="http://schemas.microsoft.com/office/drawing/2014/main" id="{A2B4AB70-A290-47A7-BAC2-C4130998993C}"/>
              </a:ext>
            </a:extLst>
          </p:cNvPr>
          <p:cNvSpPr txBox="1"/>
          <p:nvPr/>
        </p:nvSpPr>
        <p:spPr>
          <a:xfrm>
            <a:off x="3105640" y="4267200"/>
            <a:ext cx="3218960" cy="738664"/>
          </a:xfrm>
          <a:prstGeom prst="rect">
            <a:avLst/>
          </a:prstGeom>
          <a:solidFill>
            <a:schemeClr val="accent6">
              <a:lumMod val="40000"/>
              <a:lumOff val="60000"/>
            </a:schemeClr>
          </a:solidFill>
        </p:spPr>
        <p:txBody>
          <a:bodyPr wrap="square" rtlCol="0">
            <a:spAutoFit/>
          </a:bodyPr>
          <a:lstStyle/>
          <a:p>
            <a:pPr algn="r"/>
            <a:r>
              <a:rPr lang="en-US" sz="1400" i="1" dirty="0">
                <a:solidFill>
                  <a:srgbClr val="0000FF"/>
                </a:solidFill>
              </a:rPr>
              <a:t>What complication is likely to occur if the IOP is &gt;25 for longer than 5 days?</a:t>
            </a:r>
          </a:p>
          <a:p>
            <a:pPr algn="r"/>
            <a:r>
              <a:rPr lang="en-US" sz="1400" b="1" dirty="0">
                <a:solidFill>
                  <a:srgbClr val="FF0000"/>
                </a:solidFill>
              </a:rPr>
              <a:t>Corneal bloodstaining</a:t>
            </a:r>
          </a:p>
        </p:txBody>
      </p:sp>
      <p:sp>
        <p:nvSpPr>
          <p:cNvPr id="2" name="Arrow: Curved Up 1">
            <a:extLst>
              <a:ext uri="{FF2B5EF4-FFF2-40B4-BE49-F238E27FC236}">
                <a16:creationId xmlns:a16="http://schemas.microsoft.com/office/drawing/2014/main" id="{87E660A5-1C13-4B56-857A-E0FC73278A86}"/>
              </a:ext>
            </a:extLst>
          </p:cNvPr>
          <p:cNvSpPr/>
          <p:nvPr/>
        </p:nvSpPr>
        <p:spPr>
          <a:xfrm rot="15976342">
            <a:off x="5477883" y="3555657"/>
            <a:ext cx="2097252" cy="629791"/>
          </a:xfrm>
          <a:prstGeom prst="curvedUpArrow">
            <a:avLst>
              <a:gd name="adj1" fmla="val 21174"/>
              <a:gd name="adj2" fmla="val 58328"/>
              <a:gd name="adj3" fmla="val 31846"/>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04072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114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2 days</a:t>
            </a:r>
            <a:endParaRPr lang="en-US" altLang="en-US" dirty="0">
              <a:solidFill>
                <a:srgbClr val="FF0000"/>
              </a:solidFill>
            </a:endParaRP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104</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solidFill>
                  <a:srgbClr val="FF0000"/>
                </a:solidFill>
              </a:rPr>
              <a:t>amount of time</a:t>
            </a:r>
          </a:p>
        </p:txBody>
      </p:sp>
      <p:sp>
        <p:nvSpPr>
          <p:cNvPr id="19" name="Rectangle 2">
            <a:extLst>
              <a:ext uri="{FF2B5EF4-FFF2-40B4-BE49-F238E27FC236}">
                <a16:creationId xmlns:a16="http://schemas.microsoft.com/office/drawing/2014/main" id="{DC86D064-A04C-4507-B2BA-30428F51EFED}"/>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14487520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0386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a:t>
            </a:r>
            <a:r>
              <a:rPr lang="en-US" altLang="en-US" dirty="0">
                <a:solidFill>
                  <a:srgbClr val="FF0000"/>
                </a:solidFill>
              </a:rPr>
              <a:t>2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105</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A4FF22E6-ED19-49F2-BE48-5C57BE4C9A2F}"/>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8357972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386263"/>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a:t>
            </a:r>
            <a:r>
              <a:rPr lang="en-US" altLang="en-US" dirty="0">
                <a:solidFill>
                  <a:srgbClr val="FF0000"/>
                </a:solidFill>
              </a:rPr>
              <a:t>2 days </a:t>
            </a:r>
            <a:r>
              <a:rPr lang="en-US" altLang="en-US" dirty="0"/>
              <a:t>, </a:t>
            </a:r>
            <a:r>
              <a:rPr lang="en-US" altLang="en-US" i="1" dirty="0"/>
              <a:t>or</a:t>
            </a:r>
          </a:p>
          <a:p>
            <a:pPr lvl="3" eaLnBrk="1" hangingPunct="1"/>
            <a:r>
              <a:rPr lang="en-US" altLang="en-US" dirty="0"/>
              <a:t>35 x  7 days</a:t>
            </a:r>
            <a:endParaRPr lang="en-US" altLang="en-US" dirty="0">
              <a:solidFill>
                <a:srgbClr val="FF0000"/>
              </a:solidFill>
            </a:endParaRP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106</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solidFill>
                  <a:srgbClr val="FF0000"/>
                </a:solidFill>
              </a:rPr>
              <a:t>amount of time</a:t>
            </a:r>
          </a:p>
        </p:txBody>
      </p:sp>
      <p:sp>
        <p:nvSpPr>
          <p:cNvPr id="19" name="Rectangle 2">
            <a:extLst>
              <a:ext uri="{FF2B5EF4-FFF2-40B4-BE49-F238E27FC236}">
                <a16:creationId xmlns:a16="http://schemas.microsoft.com/office/drawing/2014/main" id="{2F946166-1D71-4A41-A9A8-1DEB3F32398D}"/>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3807600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386263"/>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a:t>
            </a:r>
            <a:r>
              <a:rPr lang="en-US" altLang="en-US" dirty="0">
                <a:solidFill>
                  <a:srgbClr val="FF0000"/>
                </a:solidFill>
              </a:rPr>
              <a:t>2 days </a:t>
            </a:r>
            <a:r>
              <a:rPr lang="en-US" altLang="en-US" dirty="0"/>
              <a:t>, </a:t>
            </a:r>
            <a:r>
              <a:rPr lang="en-US" altLang="en-US" i="1" dirty="0"/>
              <a:t>or</a:t>
            </a:r>
          </a:p>
          <a:p>
            <a:pPr lvl="3" eaLnBrk="1" hangingPunct="1"/>
            <a:r>
              <a:rPr lang="en-US" altLang="en-US" dirty="0"/>
              <a:t>35 x  </a:t>
            </a:r>
            <a:r>
              <a:rPr lang="en-US" altLang="en-US" dirty="0">
                <a:solidFill>
                  <a:srgbClr val="FF0000"/>
                </a:solidFill>
              </a:rPr>
              <a:t>7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107</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293CE4C4-6413-4E86-8C0F-20281845E05C}"/>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36945118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386263"/>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b="1" dirty="0"/>
              <a:t>60 x  </a:t>
            </a:r>
            <a:r>
              <a:rPr lang="en-US" altLang="en-US" b="1" dirty="0">
                <a:solidFill>
                  <a:srgbClr val="FF0000"/>
                </a:solidFill>
              </a:rPr>
              <a:t>2 days </a:t>
            </a:r>
            <a:r>
              <a:rPr lang="en-US" altLang="en-US" b="1" dirty="0"/>
              <a:t>, </a:t>
            </a:r>
            <a:r>
              <a:rPr lang="en-US" altLang="en-US" b="1" i="1" dirty="0"/>
              <a:t>or</a:t>
            </a:r>
          </a:p>
          <a:p>
            <a:pPr lvl="3" eaLnBrk="1" hangingPunct="1"/>
            <a:r>
              <a:rPr lang="en-US" altLang="en-US" b="1" dirty="0"/>
              <a:t>35 x  </a:t>
            </a:r>
            <a:r>
              <a:rPr lang="en-US" altLang="en-US" b="1" dirty="0">
                <a:solidFill>
                  <a:srgbClr val="FF0000"/>
                </a:solidFill>
              </a:rPr>
              <a:t>7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108</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293CE4C4-6413-4E86-8C0F-20281845E05C}"/>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21" name="TextBox 20">
            <a:extLst>
              <a:ext uri="{FF2B5EF4-FFF2-40B4-BE49-F238E27FC236}">
                <a16:creationId xmlns:a16="http://schemas.microsoft.com/office/drawing/2014/main" id="{9BA85E05-3EFF-4CD9-8AFD-86223897FB74}"/>
              </a:ext>
            </a:extLst>
          </p:cNvPr>
          <p:cNvSpPr txBox="1"/>
          <p:nvPr/>
        </p:nvSpPr>
        <p:spPr>
          <a:xfrm>
            <a:off x="3908410" y="4515409"/>
            <a:ext cx="4454811" cy="738664"/>
          </a:xfrm>
          <a:prstGeom prst="rect">
            <a:avLst/>
          </a:prstGeom>
          <a:solidFill>
            <a:schemeClr val="accent5">
              <a:lumMod val="75000"/>
            </a:schemeClr>
          </a:solidFill>
        </p:spPr>
        <p:txBody>
          <a:bodyPr wrap="square" rtlCol="0">
            <a:spAutoFit/>
          </a:bodyPr>
          <a:lstStyle/>
          <a:p>
            <a:r>
              <a:rPr lang="en-US" sz="1400" i="1" dirty="0">
                <a:solidFill>
                  <a:srgbClr val="0000FF"/>
                </a:solidFill>
              </a:rPr>
              <a:t>What devastating complication is likely to occur if IOP is &gt;60 for a couple of days, or &gt;35 for seven days?</a:t>
            </a:r>
          </a:p>
          <a:p>
            <a:r>
              <a:rPr lang="en-US" sz="1400" b="1" dirty="0">
                <a:solidFill>
                  <a:schemeClr val="accent5">
                    <a:lumMod val="75000"/>
                  </a:schemeClr>
                </a:solidFill>
              </a:rPr>
              <a:t>Optic nerve atrophy</a:t>
            </a:r>
          </a:p>
        </p:txBody>
      </p:sp>
    </p:spTree>
    <p:extLst>
      <p:ext uri="{BB962C8B-B14F-4D97-AF65-F5344CB8AC3E}">
        <p14:creationId xmlns:p14="http://schemas.microsoft.com/office/powerpoint/2010/main" val="5831600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386263"/>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b="1" dirty="0"/>
              <a:t>60 x  </a:t>
            </a:r>
            <a:r>
              <a:rPr lang="en-US" altLang="en-US" b="1" dirty="0">
                <a:solidFill>
                  <a:srgbClr val="FF0000"/>
                </a:solidFill>
              </a:rPr>
              <a:t>2 days </a:t>
            </a:r>
            <a:r>
              <a:rPr lang="en-US" altLang="en-US" b="1" dirty="0"/>
              <a:t>, </a:t>
            </a:r>
            <a:r>
              <a:rPr lang="en-US" altLang="en-US" b="1" i="1" dirty="0"/>
              <a:t>or</a:t>
            </a:r>
          </a:p>
          <a:p>
            <a:pPr lvl="3" eaLnBrk="1" hangingPunct="1"/>
            <a:r>
              <a:rPr lang="en-US" altLang="en-US" b="1" dirty="0"/>
              <a:t>35 x  </a:t>
            </a:r>
            <a:r>
              <a:rPr lang="en-US" altLang="en-US" b="1" dirty="0">
                <a:solidFill>
                  <a:srgbClr val="FF0000"/>
                </a:solidFill>
              </a:rPr>
              <a:t>7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109</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293CE4C4-6413-4E86-8C0F-20281845E05C}"/>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21" name="TextBox 20">
            <a:extLst>
              <a:ext uri="{FF2B5EF4-FFF2-40B4-BE49-F238E27FC236}">
                <a16:creationId xmlns:a16="http://schemas.microsoft.com/office/drawing/2014/main" id="{9BA85E05-3EFF-4CD9-8AFD-86223897FB74}"/>
              </a:ext>
            </a:extLst>
          </p:cNvPr>
          <p:cNvSpPr txBox="1"/>
          <p:nvPr/>
        </p:nvSpPr>
        <p:spPr>
          <a:xfrm>
            <a:off x="3908410" y="4515409"/>
            <a:ext cx="4454811" cy="738664"/>
          </a:xfrm>
          <a:prstGeom prst="rect">
            <a:avLst/>
          </a:prstGeom>
          <a:solidFill>
            <a:schemeClr val="accent5">
              <a:lumMod val="75000"/>
            </a:schemeClr>
          </a:solidFill>
        </p:spPr>
        <p:txBody>
          <a:bodyPr wrap="square" rtlCol="0">
            <a:spAutoFit/>
          </a:bodyPr>
          <a:lstStyle/>
          <a:p>
            <a:r>
              <a:rPr lang="en-US" sz="1400" i="1" dirty="0">
                <a:solidFill>
                  <a:srgbClr val="0000FF"/>
                </a:solidFill>
              </a:rPr>
              <a:t>What devastating complication is likely to occur if IOP is &gt;60 for a couple of days, or &gt;35 for seven days?</a:t>
            </a:r>
          </a:p>
          <a:p>
            <a:r>
              <a:rPr lang="en-US" sz="1400" b="1" dirty="0">
                <a:solidFill>
                  <a:srgbClr val="0000FF"/>
                </a:solidFill>
              </a:rPr>
              <a:t>Optic atrophy</a:t>
            </a:r>
          </a:p>
        </p:txBody>
      </p:sp>
    </p:spTree>
    <p:extLst>
      <p:ext uri="{BB962C8B-B14F-4D97-AF65-F5344CB8AC3E}">
        <p14:creationId xmlns:p14="http://schemas.microsoft.com/office/powerpoint/2010/main" val="245413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539430"/>
          </a:xfrm>
          <a:prstGeom prst="rect">
            <a:avLst/>
          </a:prstGeom>
          <a:noFill/>
        </p:spPr>
        <p:txBody>
          <a:bodyPr wrap="square" rtlCol="0">
            <a:spAutoFit/>
          </a:bodyPr>
          <a:lstStyle/>
          <a:p>
            <a:r>
              <a:rPr lang="en-US" sz="1600" i="1" dirty="0">
                <a:solidFill>
                  <a:schemeClr val="bg1">
                    <a:lumMod val="75000"/>
                  </a:schemeClr>
                </a:solidFill>
              </a:rPr>
              <a:t>What is the definition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The presence of RBCs in the anterior chamber</a:t>
            </a:r>
          </a:p>
          <a:p>
            <a:endParaRPr lang="en-US" sz="1600" dirty="0">
              <a:solidFill>
                <a:schemeClr val="bg1">
                  <a:lumMod val="75000"/>
                </a:schemeClr>
              </a:solidFill>
            </a:endParaRPr>
          </a:p>
          <a:p>
            <a:r>
              <a:rPr lang="en-US" sz="1600" i="1" dirty="0">
                <a:solidFill>
                  <a:schemeClr val="bg1">
                    <a:lumMod val="75000"/>
                  </a:schemeClr>
                </a:solidFill>
              </a:rPr>
              <a:t>With respect to its extent, there are two types of </a:t>
            </a:r>
            <a:r>
              <a:rPr lang="en-US" sz="1600" i="1" dirty="0" err="1">
                <a:solidFill>
                  <a:schemeClr val="bg1">
                    <a:lumMod val="75000"/>
                  </a:schemeClr>
                </a:solidFill>
              </a:rPr>
              <a:t>hyphema</a:t>
            </a:r>
            <a:r>
              <a:rPr lang="en-US" sz="1600" i="1" dirty="0">
                <a:solidFill>
                  <a:schemeClr val="bg1">
                    <a:lumMod val="75000"/>
                  </a:schemeClr>
                </a:solidFill>
              </a:rPr>
              <a:t>—what are they?</a:t>
            </a:r>
          </a:p>
          <a:p>
            <a:r>
              <a:rPr lang="en-US" sz="1600" dirty="0">
                <a:solidFill>
                  <a:schemeClr val="bg1">
                    <a:lumMod val="75000"/>
                  </a:schemeClr>
                </a:solidFill>
              </a:rPr>
              <a:t>--When the extent of the </a:t>
            </a:r>
            <a:r>
              <a:rPr lang="en-US" sz="1600" dirty="0" err="1">
                <a:solidFill>
                  <a:schemeClr val="bg1">
                    <a:lumMod val="75000"/>
                  </a:schemeClr>
                </a:solidFill>
              </a:rPr>
              <a:t>hyphema</a:t>
            </a:r>
            <a:r>
              <a:rPr lang="en-US" sz="1600" dirty="0">
                <a:solidFill>
                  <a:schemeClr val="bg1">
                    <a:lumMod val="75000"/>
                  </a:schemeClr>
                </a:solidFill>
              </a:rPr>
              <a:t> is limited to a few RBCs circulating in the AC, it is called a  </a:t>
            </a:r>
            <a:r>
              <a:rPr lang="en-US" sz="1600" dirty="0" err="1">
                <a:solidFill>
                  <a:schemeClr val="bg1">
                    <a:lumMod val="75000"/>
                  </a:schemeClr>
                </a:solidFill>
              </a:rPr>
              <a:t>microhyphema</a:t>
            </a:r>
            <a:endParaRPr lang="en-US" sz="1600" dirty="0">
              <a:solidFill>
                <a:schemeClr val="bg1">
                  <a:lumMod val="75000"/>
                </a:schemeClr>
              </a:solidFill>
            </a:endParaRPr>
          </a:p>
          <a:p>
            <a:r>
              <a:rPr lang="en-US" sz="1600" dirty="0">
                <a:solidFill>
                  <a:schemeClr val="bg1">
                    <a:lumMod val="75000"/>
                  </a:schemeClr>
                </a:solidFill>
              </a:rPr>
              <a:t>--When the </a:t>
            </a:r>
            <a:r>
              <a:rPr lang="en-US" sz="1600" dirty="0" err="1">
                <a:solidFill>
                  <a:schemeClr val="bg1">
                    <a:lumMod val="75000"/>
                  </a:schemeClr>
                </a:solidFill>
              </a:rPr>
              <a:t>hyphema</a:t>
            </a:r>
            <a:r>
              <a:rPr lang="en-US" sz="1600" dirty="0">
                <a:solidFill>
                  <a:schemeClr val="bg1">
                    <a:lumMod val="75000"/>
                  </a:schemeClr>
                </a:solidFill>
              </a:rPr>
              <a:t> is extensive enough to form a clot in the AC, it is called a layered  </a:t>
            </a:r>
            <a:r>
              <a:rPr lang="en-US" sz="1600" dirty="0" err="1">
                <a:solidFill>
                  <a:schemeClr val="bg1">
                    <a:lumMod val="75000"/>
                  </a:schemeClr>
                </a:solidFill>
              </a:rPr>
              <a:t>hyphema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Trauma</a:t>
            </a:r>
          </a:p>
          <a:p>
            <a:endParaRPr lang="en-US" sz="1600" dirty="0">
              <a:solidFill>
                <a:schemeClr val="bg1">
                  <a:lumMod val="75000"/>
                </a:schemeClr>
              </a:solidFill>
            </a:endParaRPr>
          </a:p>
          <a:p>
            <a:r>
              <a:rPr lang="en-US" sz="1600" i="1" dirty="0">
                <a:solidFill>
                  <a:schemeClr val="bg1">
                    <a:lumMod val="75000"/>
                  </a:schemeClr>
                </a:solidFill>
              </a:rPr>
              <a:t>What type of trauma is most commonly implicated?</a:t>
            </a:r>
          </a:p>
          <a:p>
            <a:r>
              <a:rPr lang="en-US" sz="1600" b="1" dirty="0">
                <a:solidFill>
                  <a:srgbClr val="FF0000"/>
                </a:solidFill>
              </a:rPr>
              <a:t>Blunt</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6" name="TextBox 5">
            <a:extLst>
              <a:ext uri="{FF2B5EF4-FFF2-40B4-BE49-F238E27FC236}">
                <a16:creationId xmlns:a16="http://schemas.microsoft.com/office/drawing/2014/main" id="{112D1E3A-7B04-4784-8785-2096CDC949B8}"/>
              </a:ext>
            </a:extLst>
          </p:cNvPr>
          <p:cNvSpPr txBox="1"/>
          <p:nvPr/>
        </p:nvSpPr>
        <p:spPr>
          <a:xfrm>
            <a:off x="1427923" y="3748921"/>
            <a:ext cx="6268277" cy="1815882"/>
          </a:xfrm>
          <a:prstGeom prst="rect">
            <a:avLst/>
          </a:prstGeom>
          <a:solidFill>
            <a:schemeClr val="accent1">
              <a:lumMod val="40000"/>
              <a:lumOff val="60000"/>
            </a:schemeClr>
          </a:solidFill>
        </p:spPr>
        <p:txBody>
          <a:bodyPr wrap="square" rtlCol="0">
            <a:spAutoFit/>
          </a:bodyPr>
          <a:lstStyle/>
          <a:p>
            <a:r>
              <a:rPr lang="en-US" sz="1400" i="1" dirty="0"/>
              <a:t>What is the mechanism by which blunt trauma causes </a:t>
            </a:r>
            <a:r>
              <a:rPr lang="en-US" sz="1400" i="1" dirty="0" err="1"/>
              <a:t>hyphema</a:t>
            </a:r>
            <a:r>
              <a:rPr lang="en-US" sz="1400" i="1" dirty="0"/>
              <a:t>?</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globe is incompressible in the sense that its volume cannot be reduced. (It’s like a balloon—squeeze it in one place, it has to expand in another.)       So when blunt force to the globe compresses its anterior-posterior dimension, the globe compensates by expanding in the equatorial plane—the eye gets momentarily shorter and fatter. In turn, equatorial expansion </a:t>
            </a:r>
            <a:r>
              <a:rPr lang="en-US" sz="1400" i="1" dirty="0">
                <a:solidFill>
                  <a:schemeClr val="accent1">
                    <a:lumMod val="40000"/>
                    <a:lumOff val="60000"/>
                  </a:schemeClr>
                </a:solidFill>
              </a:rPr>
              <a:t>s-t-r-e-t-c-h-e-s</a:t>
            </a:r>
            <a:r>
              <a:rPr lang="en-US" sz="1400" dirty="0">
                <a:solidFill>
                  <a:schemeClr val="accent1">
                    <a:lumMod val="40000"/>
                    <a:lumOff val="60000"/>
                  </a:schemeClr>
                </a:solidFill>
              </a:rPr>
              <a:t> the iris, including its major (and other) arterial circle. Tears of these vessels or their branches are the common source of blood in traumatic </a:t>
            </a:r>
            <a:r>
              <a:rPr lang="en-US" sz="1400" dirty="0" err="1">
                <a:solidFill>
                  <a:schemeClr val="accent1">
                    <a:lumMod val="40000"/>
                    <a:lumOff val="60000"/>
                  </a:schemeClr>
                </a:solidFill>
              </a:rPr>
              <a:t>hyphema</a:t>
            </a:r>
            <a:r>
              <a:rPr lang="en-US" sz="1400" dirty="0">
                <a:solidFill>
                  <a:schemeClr val="accent1">
                    <a:lumMod val="40000"/>
                    <a:lumOff val="60000"/>
                  </a:schemeClr>
                </a:solidFill>
              </a:rPr>
              <a:t>.</a:t>
            </a:r>
          </a:p>
        </p:txBody>
      </p:sp>
      <p:sp>
        <p:nvSpPr>
          <p:cNvPr id="7" name="Oval 6">
            <a:extLst>
              <a:ext uri="{FF2B5EF4-FFF2-40B4-BE49-F238E27FC236}">
                <a16:creationId xmlns:a16="http://schemas.microsoft.com/office/drawing/2014/main" id="{75755277-B847-4CC1-9C0C-A1FA76BA47F5}"/>
              </a:ext>
            </a:extLst>
          </p:cNvPr>
          <p:cNvSpPr/>
          <p:nvPr/>
        </p:nvSpPr>
        <p:spPr>
          <a:xfrm>
            <a:off x="304801" y="4191000"/>
            <a:ext cx="967410" cy="4394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1227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8006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a:t>
            </a:r>
            <a:r>
              <a:rPr lang="en-US" altLang="en-US" dirty="0">
                <a:solidFill>
                  <a:srgbClr val="FF0000"/>
                </a:solidFill>
              </a:rPr>
              <a:t>2 days </a:t>
            </a:r>
            <a:r>
              <a:rPr lang="en-US" altLang="en-US" dirty="0"/>
              <a:t>, </a:t>
            </a:r>
            <a:r>
              <a:rPr lang="en-US" altLang="en-US" i="1" dirty="0"/>
              <a:t>or</a:t>
            </a:r>
          </a:p>
          <a:p>
            <a:pPr lvl="3" eaLnBrk="1" hangingPunct="1"/>
            <a:r>
              <a:rPr lang="en-US" altLang="en-US" dirty="0"/>
              <a:t>35 x  </a:t>
            </a:r>
            <a:r>
              <a:rPr lang="en-US" altLang="en-US" dirty="0">
                <a:solidFill>
                  <a:srgbClr val="FF0000"/>
                </a:solidFill>
              </a:rPr>
              <a:t>7 days </a:t>
            </a:r>
            <a:r>
              <a:rPr lang="en-US" altLang="en-US" dirty="0"/>
              <a:t>, </a:t>
            </a:r>
            <a:r>
              <a:rPr lang="en-US" altLang="en-US" i="1" dirty="0"/>
              <a:t>or</a:t>
            </a:r>
          </a:p>
          <a:p>
            <a:pPr lvl="3" eaLnBrk="1" hangingPunct="1"/>
            <a:r>
              <a:rPr lang="en-US" altLang="en-US" dirty="0"/>
              <a:t>25 x  5 days</a:t>
            </a:r>
            <a:endParaRPr lang="en-US" altLang="en-US" dirty="0">
              <a:solidFill>
                <a:srgbClr val="FF0000"/>
              </a:solidFill>
            </a:endParaRP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110</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solidFill>
                  <a:srgbClr val="FF0000"/>
                </a:solidFill>
              </a:rPr>
              <a:t>amount of time</a:t>
            </a:r>
          </a:p>
        </p:txBody>
      </p:sp>
      <p:sp>
        <p:nvSpPr>
          <p:cNvPr id="19" name="Rectangle 2">
            <a:extLst>
              <a:ext uri="{FF2B5EF4-FFF2-40B4-BE49-F238E27FC236}">
                <a16:creationId xmlns:a16="http://schemas.microsoft.com/office/drawing/2014/main" id="{8AA45721-F759-4A8F-9EFB-1D181EB183A5}"/>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37206607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48006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a:p>
            <a:pPr lvl="2" eaLnBrk="1" hangingPunct="1"/>
            <a:r>
              <a:rPr lang="en-US" altLang="en-US" dirty="0" err="1"/>
              <a:t>Hyphema</a:t>
            </a:r>
            <a:r>
              <a:rPr lang="en-US" altLang="en-US" dirty="0"/>
              <a:t> &gt;50% x </a:t>
            </a:r>
            <a:r>
              <a:rPr lang="en-US" altLang="en-US" dirty="0">
                <a:solidFill>
                  <a:srgbClr val="FF0000"/>
                </a:solidFill>
              </a:rPr>
              <a:t>8 days</a:t>
            </a:r>
          </a:p>
          <a:p>
            <a:pPr lvl="2" eaLnBrk="1" hangingPunct="1"/>
            <a:r>
              <a:rPr lang="en-US" altLang="en-US" dirty="0"/>
              <a:t>Average IOP greater than:</a:t>
            </a:r>
          </a:p>
          <a:p>
            <a:pPr lvl="3" eaLnBrk="1" hangingPunct="1"/>
            <a:r>
              <a:rPr lang="en-US" altLang="en-US" dirty="0"/>
              <a:t>60 x  </a:t>
            </a:r>
            <a:r>
              <a:rPr lang="en-US" altLang="en-US" dirty="0">
                <a:solidFill>
                  <a:srgbClr val="FF0000"/>
                </a:solidFill>
              </a:rPr>
              <a:t>2 days </a:t>
            </a:r>
            <a:r>
              <a:rPr lang="en-US" altLang="en-US" dirty="0"/>
              <a:t>, </a:t>
            </a:r>
            <a:r>
              <a:rPr lang="en-US" altLang="en-US" i="1" dirty="0"/>
              <a:t>or</a:t>
            </a:r>
          </a:p>
          <a:p>
            <a:pPr lvl="3" eaLnBrk="1" hangingPunct="1"/>
            <a:r>
              <a:rPr lang="en-US" altLang="en-US" dirty="0"/>
              <a:t>35 x  </a:t>
            </a:r>
            <a:r>
              <a:rPr lang="en-US" altLang="en-US" dirty="0">
                <a:solidFill>
                  <a:srgbClr val="FF0000"/>
                </a:solidFill>
              </a:rPr>
              <a:t>7 days </a:t>
            </a:r>
            <a:r>
              <a:rPr lang="en-US" altLang="en-US" dirty="0"/>
              <a:t>, </a:t>
            </a:r>
            <a:r>
              <a:rPr lang="en-US" altLang="en-US" i="1" dirty="0"/>
              <a:t>or</a:t>
            </a:r>
          </a:p>
          <a:p>
            <a:pPr lvl="3" eaLnBrk="1" hangingPunct="1"/>
            <a:r>
              <a:rPr lang="en-US" altLang="en-US" dirty="0"/>
              <a:t>25 x  </a:t>
            </a:r>
            <a:r>
              <a:rPr lang="en-US" altLang="en-US"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111</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1785DD32-5B45-4FE1-A952-09073745EE36}"/>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7671949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338554"/>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2642896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84775"/>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8195013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1077218"/>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4358212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1323439"/>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endParaRPr lang="en-US" sz="1600" dirty="0">
              <a:solidFill>
                <a:srgbClr val="FF0000"/>
              </a:solidFill>
            </a:endParaRP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9005514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1815882"/>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endParaRPr lang="en-US" sz="1600" dirty="0">
              <a:solidFill>
                <a:srgbClr val="FF0000"/>
              </a:solidFill>
            </a:endParaRP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164236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2554545"/>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p>
          <a:p>
            <a:pPr marL="0" indent="0">
              <a:buNone/>
            </a:pPr>
            <a:r>
              <a:rPr lang="en-US" altLang="en-US" sz="1600" dirty="0">
                <a:solidFill>
                  <a:srgbClr val="FF0000"/>
                </a:solidFill>
              </a:rPr>
              <a:t>An amino-acid substitution in the hemoglobin beta-chain leads to its </a:t>
            </a:r>
            <a:r>
              <a:rPr lang="en-US" altLang="en-US" sz="1600" dirty="0" err="1">
                <a:solidFill>
                  <a:srgbClr val="FF0000"/>
                </a:solidFill>
              </a:rPr>
              <a:t>malfolding</a:t>
            </a:r>
            <a:r>
              <a:rPr lang="en-US" altLang="en-US" sz="1600" dirty="0">
                <a:solidFill>
                  <a:srgbClr val="FF0000"/>
                </a:solidFill>
              </a:rPr>
              <a:t> under certain metabolic conditions (</a:t>
            </a:r>
            <a:r>
              <a:rPr lang="en-US" altLang="en-US" sz="1600" dirty="0" err="1">
                <a:solidFill>
                  <a:srgbClr val="FF0000"/>
                </a:solidFill>
              </a:rPr>
              <a:t>eg</a:t>
            </a:r>
            <a:r>
              <a:rPr lang="en-US" altLang="en-US" sz="1600" dirty="0">
                <a:solidFill>
                  <a:srgbClr val="FF0000"/>
                </a:solidFill>
              </a:rPr>
              <a:t>, low O</a:t>
            </a:r>
            <a:r>
              <a:rPr lang="en-US" altLang="en-US" sz="1600" baseline="-25000" dirty="0">
                <a:solidFill>
                  <a:srgbClr val="FF0000"/>
                </a:solidFill>
              </a:rPr>
              <a:t>2</a:t>
            </a:r>
            <a:r>
              <a:rPr lang="en-US" altLang="en-US" sz="1600" dirty="0">
                <a:solidFill>
                  <a:srgbClr val="FF0000"/>
                </a:solidFill>
              </a:rPr>
              <a:t> tension). This results in the characteristic ‘sickling’ of affected RBCs.</a:t>
            </a:r>
            <a:endParaRPr lang="en-US" sz="1600" dirty="0">
              <a:solidFill>
                <a:srgbClr val="FF0000"/>
              </a:solidFill>
            </a:endParaRPr>
          </a:p>
        </p:txBody>
      </p:sp>
      <p:sp>
        <p:nvSpPr>
          <p:cNvPr id="6" name="Text Box 10">
            <a:extLst>
              <a:ext uri="{FF2B5EF4-FFF2-40B4-BE49-F238E27FC236}">
                <a16:creationId xmlns:a16="http://schemas.microsoft.com/office/drawing/2014/main" id="{AD0F8B54-59E0-4C80-A947-5AA65975D5E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7659397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96200" y="1295400"/>
            <a:ext cx="12954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149"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95004822-6750-439C-AA7B-7614AC2C4EB9}" type="slidenum">
              <a:rPr lang="en-US" altLang="en-US" sz="1000" smtClean="0"/>
              <a:pPr eaLnBrk="1" hangingPunct="1">
                <a:spcBef>
                  <a:spcPct val="0"/>
                </a:spcBef>
                <a:buClrTx/>
                <a:buSzTx/>
                <a:buFontTx/>
                <a:buNone/>
              </a:pPr>
              <a:t>118</a:t>
            </a:fld>
            <a:endParaRPr lang="en-US" altLang="en-US" sz="1000"/>
          </a:p>
        </p:txBody>
      </p:sp>
      <p:sp>
        <p:nvSpPr>
          <p:cNvPr id="6" name="TextBox 5">
            <a:extLst>
              <a:ext uri="{FF2B5EF4-FFF2-40B4-BE49-F238E27FC236}">
                <a16:creationId xmlns:a16="http://schemas.microsoft.com/office/drawing/2014/main" id="{C82A5761-DFAD-41F1-A5EA-478F9F7374EC}"/>
              </a:ext>
            </a:extLst>
          </p:cNvPr>
          <p:cNvSpPr txBox="1"/>
          <p:nvPr/>
        </p:nvSpPr>
        <p:spPr>
          <a:xfrm>
            <a:off x="3082667" y="6019800"/>
            <a:ext cx="2646878" cy="369332"/>
          </a:xfrm>
          <a:prstGeom prst="rect">
            <a:avLst/>
          </a:prstGeom>
          <a:noFill/>
        </p:spPr>
        <p:txBody>
          <a:bodyPr wrap="none" rtlCol="0">
            <a:spAutoFit/>
          </a:bodyPr>
          <a:lstStyle/>
          <a:p>
            <a:r>
              <a:rPr lang="en-US" dirty="0"/>
              <a:t>Sickle cell: RBC sickling</a:t>
            </a:r>
          </a:p>
        </p:txBody>
      </p:sp>
      <p:pic>
        <p:nvPicPr>
          <p:cNvPr id="8" name="Picture 7">
            <a:extLst>
              <a:ext uri="{FF2B5EF4-FFF2-40B4-BE49-F238E27FC236}">
                <a16:creationId xmlns:a16="http://schemas.microsoft.com/office/drawing/2014/main" id="{F9D9FEA9-FE24-46A8-91CB-3D53F1B69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96" y="1983485"/>
            <a:ext cx="4267200" cy="2891028"/>
          </a:xfrm>
          <a:prstGeom prst="rect">
            <a:avLst/>
          </a:prstGeom>
        </p:spPr>
      </p:pic>
      <p:pic>
        <p:nvPicPr>
          <p:cNvPr id="10" name="Picture 9">
            <a:extLst>
              <a:ext uri="{FF2B5EF4-FFF2-40B4-BE49-F238E27FC236}">
                <a16:creationId xmlns:a16="http://schemas.microsoft.com/office/drawing/2014/main" id="{F32945E0-626F-45B7-83B7-A5D62784D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761" y="1995487"/>
            <a:ext cx="3822700" cy="2867025"/>
          </a:xfrm>
          <a:prstGeom prst="rect">
            <a:avLst/>
          </a:prstGeom>
        </p:spPr>
      </p:pic>
      <p:sp>
        <p:nvSpPr>
          <p:cNvPr id="12" name="Text Box 10">
            <a:extLst>
              <a:ext uri="{FF2B5EF4-FFF2-40B4-BE49-F238E27FC236}">
                <a16:creationId xmlns:a16="http://schemas.microsoft.com/office/drawing/2014/main" id="{7B2B7D61-F9A2-4887-AE03-4B964C022E1B}"/>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0990420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119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p>
          <a:p>
            <a:pPr marL="0" indent="0">
              <a:buNone/>
            </a:pPr>
            <a:r>
              <a:rPr lang="en-US" altLang="en-US" sz="1600" dirty="0">
                <a:solidFill>
                  <a:srgbClr val="FF0000"/>
                </a:solidFill>
              </a:rPr>
              <a:t>An amino-acid substitution in the hemoglobin beta-chain leads to its </a:t>
            </a:r>
            <a:r>
              <a:rPr lang="en-US" altLang="en-US" sz="1600" dirty="0" err="1">
                <a:solidFill>
                  <a:srgbClr val="FF0000"/>
                </a:solidFill>
              </a:rPr>
              <a:t>malfolding</a:t>
            </a:r>
            <a:r>
              <a:rPr lang="en-US" altLang="en-US" sz="1600" dirty="0">
                <a:solidFill>
                  <a:srgbClr val="FF0000"/>
                </a:solidFill>
              </a:rPr>
              <a:t> under certain metabolic conditions (</a:t>
            </a:r>
            <a:r>
              <a:rPr lang="en-US" altLang="en-US" sz="1600" dirty="0" err="1">
                <a:solidFill>
                  <a:srgbClr val="FF0000"/>
                </a:solidFill>
              </a:rPr>
              <a:t>eg</a:t>
            </a:r>
            <a:r>
              <a:rPr lang="en-US" altLang="en-US" sz="1600" dirty="0">
                <a:solidFill>
                  <a:srgbClr val="FF0000"/>
                </a:solidFill>
              </a:rPr>
              <a:t>, low O</a:t>
            </a:r>
            <a:r>
              <a:rPr lang="en-US" altLang="en-US" sz="1600" baseline="-25000" dirty="0">
                <a:solidFill>
                  <a:srgbClr val="FF0000"/>
                </a:solidFill>
              </a:rPr>
              <a:t>2</a:t>
            </a:r>
            <a:r>
              <a:rPr lang="en-US" altLang="en-US" sz="1600" dirty="0">
                <a:solidFill>
                  <a:srgbClr val="FF0000"/>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dirty="0">
                <a:solidFill>
                  <a:srgbClr val="FF0000"/>
                </a:solidFill>
              </a:rPr>
              <a:t>--</a:t>
            </a:r>
          </a:p>
          <a:p>
            <a:pPr marL="0" indent="0">
              <a:buFont typeface="Wingdings" pitchFamily="2" charset="2"/>
              <a:buNone/>
            </a:pPr>
            <a:r>
              <a:rPr lang="en-US" altLang="en-US" sz="1600" dirty="0">
                <a:solidFill>
                  <a:srgbClr val="FF0000"/>
                </a:solidFill>
              </a:rPr>
              <a:t>--</a:t>
            </a:r>
          </a:p>
          <a:p>
            <a:pPr marL="0" indent="0">
              <a:buFont typeface="Wingdings" pitchFamily="2" charset="2"/>
              <a:buNone/>
            </a:pPr>
            <a:r>
              <a:rPr lang="en-US" altLang="en-US" sz="1600" dirty="0">
                <a:solidFill>
                  <a:srgbClr val="FF0000"/>
                </a:solidFill>
              </a:rPr>
              <a:t>--</a:t>
            </a:r>
          </a:p>
          <a:p>
            <a:pPr marL="0" indent="0">
              <a:buFont typeface="Wingdings" pitchFamily="2" charset="2"/>
              <a:buNone/>
            </a:pPr>
            <a:r>
              <a:rPr lang="en-US" altLang="en-US" sz="1600" dirty="0">
                <a:solidFill>
                  <a:srgbClr val="FF0000"/>
                </a:solidFill>
              </a:rPr>
              <a:t>--</a:t>
            </a:r>
            <a:endParaRPr lang="en-US" sz="1600" dirty="0">
              <a:solidFill>
                <a:srgbClr val="FF0000"/>
              </a:solidFill>
            </a:endParaRPr>
          </a:p>
        </p:txBody>
      </p:sp>
      <p:sp>
        <p:nvSpPr>
          <p:cNvPr id="6" name="Text Box 10">
            <a:extLst>
              <a:ext uri="{FF2B5EF4-FFF2-40B4-BE49-F238E27FC236}">
                <a16:creationId xmlns:a16="http://schemas.microsoft.com/office/drawing/2014/main" id="{03AE384D-2E80-48FB-835F-8C094124D46C}"/>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35735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539430"/>
          </a:xfrm>
          <a:prstGeom prst="rect">
            <a:avLst/>
          </a:prstGeom>
          <a:noFill/>
        </p:spPr>
        <p:txBody>
          <a:bodyPr wrap="square" rtlCol="0">
            <a:spAutoFit/>
          </a:bodyPr>
          <a:lstStyle/>
          <a:p>
            <a:r>
              <a:rPr lang="en-US" sz="1600" i="1" dirty="0">
                <a:solidFill>
                  <a:schemeClr val="bg1">
                    <a:lumMod val="75000"/>
                  </a:schemeClr>
                </a:solidFill>
              </a:rPr>
              <a:t>What is the definition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The presence of RBCs in the anterior chamber</a:t>
            </a:r>
          </a:p>
          <a:p>
            <a:endParaRPr lang="en-US" sz="1600" dirty="0">
              <a:solidFill>
                <a:schemeClr val="bg1">
                  <a:lumMod val="75000"/>
                </a:schemeClr>
              </a:solidFill>
            </a:endParaRPr>
          </a:p>
          <a:p>
            <a:r>
              <a:rPr lang="en-US" sz="1600" i="1" dirty="0">
                <a:solidFill>
                  <a:schemeClr val="bg1">
                    <a:lumMod val="75000"/>
                  </a:schemeClr>
                </a:solidFill>
              </a:rPr>
              <a:t>With respect to its extent, there are two types of </a:t>
            </a:r>
            <a:r>
              <a:rPr lang="en-US" sz="1600" i="1" dirty="0" err="1">
                <a:solidFill>
                  <a:schemeClr val="bg1">
                    <a:lumMod val="75000"/>
                  </a:schemeClr>
                </a:solidFill>
              </a:rPr>
              <a:t>hyphema</a:t>
            </a:r>
            <a:r>
              <a:rPr lang="en-US" sz="1600" i="1" dirty="0">
                <a:solidFill>
                  <a:schemeClr val="bg1">
                    <a:lumMod val="75000"/>
                  </a:schemeClr>
                </a:solidFill>
              </a:rPr>
              <a:t>—what are they?</a:t>
            </a:r>
          </a:p>
          <a:p>
            <a:r>
              <a:rPr lang="en-US" sz="1600" dirty="0">
                <a:solidFill>
                  <a:schemeClr val="bg1">
                    <a:lumMod val="75000"/>
                  </a:schemeClr>
                </a:solidFill>
              </a:rPr>
              <a:t>--When the extent of the </a:t>
            </a:r>
            <a:r>
              <a:rPr lang="en-US" sz="1600" dirty="0" err="1">
                <a:solidFill>
                  <a:schemeClr val="bg1">
                    <a:lumMod val="75000"/>
                  </a:schemeClr>
                </a:solidFill>
              </a:rPr>
              <a:t>hyphema</a:t>
            </a:r>
            <a:r>
              <a:rPr lang="en-US" sz="1600" dirty="0">
                <a:solidFill>
                  <a:schemeClr val="bg1">
                    <a:lumMod val="75000"/>
                  </a:schemeClr>
                </a:solidFill>
              </a:rPr>
              <a:t> is limited to a few RBCs circulating in the AC, it is called a  </a:t>
            </a:r>
            <a:r>
              <a:rPr lang="en-US" sz="1600" dirty="0" err="1">
                <a:solidFill>
                  <a:schemeClr val="bg1">
                    <a:lumMod val="75000"/>
                  </a:schemeClr>
                </a:solidFill>
              </a:rPr>
              <a:t>microhyphema</a:t>
            </a:r>
            <a:endParaRPr lang="en-US" sz="1600" dirty="0">
              <a:solidFill>
                <a:schemeClr val="bg1">
                  <a:lumMod val="75000"/>
                </a:schemeClr>
              </a:solidFill>
            </a:endParaRPr>
          </a:p>
          <a:p>
            <a:r>
              <a:rPr lang="en-US" sz="1600" dirty="0">
                <a:solidFill>
                  <a:schemeClr val="bg1">
                    <a:lumMod val="75000"/>
                  </a:schemeClr>
                </a:solidFill>
              </a:rPr>
              <a:t>--When the </a:t>
            </a:r>
            <a:r>
              <a:rPr lang="en-US" sz="1600" dirty="0" err="1">
                <a:solidFill>
                  <a:schemeClr val="bg1">
                    <a:lumMod val="75000"/>
                  </a:schemeClr>
                </a:solidFill>
              </a:rPr>
              <a:t>hyphema</a:t>
            </a:r>
            <a:r>
              <a:rPr lang="en-US" sz="1600" dirty="0">
                <a:solidFill>
                  <a:schemeClr val="bg1">
                    <a:lumMod val="75000"/>
                  </a:schemeClr>
                </a:solidFill>
              </a:rPr>
              <a:t> is extensive enough to form a clot in the AC, it is called a layered  </a:t>
            </a:r>
            <a:r>
              <a:rPr lang="en-US" sz="1600" dirty="0" err="1">
                <a:solidFill>
                  <a:schemeClr val="bg1">
                    <a:lumMod val="75000"/>
                  </a:schemeClr>
                </a:solidFill>
              </a:rPr>
              <a:t>hyphema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Trauma</a:t>
            </a:r>
          </a:p>
          <a:p>
            <a:endParaRPr lang="en-US" sz="1600" dirty="0">
              <a:solidFill>
                <a:schemeClr val="bg1">
                  <a:lumMod val="75000"/>
                </a:schemeClr>
              </a:solidFill>
            </a:endParaRPr>
          </a:p>
          <a:p>
            <a:r>
              <a:rPr lang="en-US" sz="1600" i="1" dirty="0">
                <a:solidFill>
                  <a:schemeClr val="bg1">
                    <a:lumMod val="75000"/>
                  </a:schemeClr>
                </a:solidFill>
              </a:rPr>
              <a:t>What type of trauma is most commonly implicated?</a:t>
            </a:r>
          </a:p>
          <a:p>
            <a:r>
              <a:rPr lang="en-US" sz="1600" b="1" dirty="0">
                <a:solidFill>
                  <a:srgbClr val="FF0000"/>
                </a:solidFill>
              </a:rPr>
              <a:t>Blunt</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6" name="TextBox 5">
            <a:extLst>
              <a:ext uri="{FF2B5EF4-FFF2-40B4-BE49-F238E27FC236}">
                <a16:creationId xmlns:a16="http://schemas.microsoft.com/office/drawing/2014/main" id="{112D1E3A-7B04-4784-8785-2096CDC949B8}"/>
              </a:ext>
            </a:extLst>
          </p:cNvPr>
          <p:cNvSpPr txBox="1"/>
          <p:nvPr/>
        </p:nvSpPr>
        <p:spPr>
          <a:xfrm>
            <a:off x="1427923" y="3748921"/>
            <a:ext cx="6268277" cy="1815882"/>
          </a:xfrm>
          <a:prstGeom prst="rect">
            <a:avLst/>
          </a:prstGeom>
          <a:solidFill>
            <a:schemeClr val="accent1">
              <a:lumMod val="40000"/>
              <a:lumOff val="60000"/>
            </a:schemeClr>
          </a:solidFill>
        </p:spPr>
        <p:txBody>
          <a:bodyPr wrap="square" rtlCol="0">
            <a:spAutoFit/>
          </a:bodyPr>
          <a:lstStyle/>
          <a:p>
            <a:r>
              <a:rPr lang="en-US" sz="1400" i="1" dirty="0"/>
              <a:t>What is the mechanism by which blunt trauma causes </a:t>
            </a:r>
            <a:r>
              <a:rPr lang="en-US" sz="1400" i="1" dirty="0" err="1"/>
              <a:t>hyphema</a:t>
            </a:r>
            <a:r>
              <a:rPr lang="en-US" sz="1400" i="1" dirty="0"/>
              <a:t>?</a:t>
            </a:r>
          </a:p>
          <a:p>
            <a:r>
              <a:rPr lang="en-US" sz="1400" dirty="0"/>
              <a:t>The globe is incompressible in the sense that its volume cannot be reduced. (It’s like a balloon—squeeze it in one place, it has to expand in another.)       So when blunt force to the globe compresses its anterior-posterior dimension, the globe compensates by expanding in the equatorial plane—the eye gets momentarily shorter and fatter. </a:t>
            </a:r>
            <a:r>
              <a:rPr lang="en-US" sz="1400" dirty="0">
                <a:solidFill>
                  <a:schemeClr val="accent1">
                    <a:lumMod val="40000"/>
                    <a:lumOff val="60000"/>
                  </a:schemeClr>
                </a:solidFill>
              </a:rPr>
              <a:t>In turn, equatorial expansion </a:t>
            </a:r>
            <a:r>
              <a:rPr lang="en-US" sz="1400" i="1" dirty="0">
                <a:solidFill>
                  <a:schemeClr val="accent1">
                    <a:lumMod val="40000"/>
                    <a:lumOff val="60000"/>
                  </a:schemeClr>
                </a:solidFill>
              </a:rPr>
              <a:t>s-t-r-e-t-c-h-e-s</a:t>
            </a:r>
            <a:r>
              <a:rPr lang="en-US" sz="1400" dirty="0">
                <a:solidFill>
                  <a:schemeClr val="accent1">
                    <a:lumMod val="40000"/>
                    <a:lumOff val="60000"/>
                  </a:schemeClr>
                </a:solidFill>
              </a:rPr>
              <a:t> the iris, including its major (and other) arterial circle. Tears of these vessels or their branches are the common source of blood in traumatic </a:t>
            </a:r>
            <a:r>
              <a:rPr lang="en-US" sz="1400" dirty="0" err="1">
                <a:solidFill>
                  <a:schemeClr val="accent1">
                    <a:lumMod val="40000"/>
                    <a:lumOff val="60000"/>
                  </a:schemeClr>
                </a:solidFill>
              </a:rPr>
              <a:t>hyphema</a:t>
            </a:r>
            <a:r>
              <a:rPr lang="en-US" sz="1400" dirty="0">
                <a:solidFill>
                  <a:schemeClr val="accent1">
                    <a:lumMod val="40000"/>
                    <a:lumOff val="60000"/>
                  </a:schemeClr>
                </a:solidFill>
              </a:rPr>
              <a:t>.</a:t>
            </a:r>
          </a:p>
        </p:txBody>
      </p:sp>
      <p:sp>
        <p:nvSpPr>
          <p:cNvPr id="7" name="Oval 6">
            <a:extLst>
              <a:ext uri="{FF2B5EF4-FFF2-40B4-BE49-F238E27FC236}">
                <a16:creationId xmlns:a16="http://schemas.microsoft.com/office/drawing/2014/main" id="{75755277-B847-4CC1-9C0C-A1FA76BA47F5}"/>
              </a:ext>
            </a:extLst>
          </p:cNvPr>
          <p:cNvSpPr/>
          <p:nvPr/>
        </p:nvSpPr>
        <p:spPr>
          <a:xfrm>
            <a:off x="304801" y="4191000"/>
            <a:ext cx="967410" cy="4394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9465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p>
          <a:p>
            <a:pPr marL="0" indent="0">
              <a:buNone/>
            </a:pPr>
            <a:r>
              <a:rPr lang="en-US" altLang="en-US" sz="1600" dirty="0">
                <a:solidFill>
                  <a:srgbClr val="FF0000"/>
                </a:solidFill>
              </a:rPr>
              <a:t>An amino-acid substitution in the hemoglobin beta-chain leads to its </a:t>
            </a:r>
            <a:r>
              <a:rPr lang="en-US" altLang="en-US" sz="1600" dirty="0" err="1">
                <a:solidFill>
                  <a:srgbClr val="FF0000"/>
                </a:solidFill>
              </a:rPr>
              <a:t>malfolding</a:t>
            </a:r>
            <a:r>
              <a:rPr lang="en-US" altLang="en-US" sz="1600" dirty="0">
                <a:solidFill>
                  <a:srgbClr val="FF0000"/>
                </a:solidFill>
              </a:rPr>
              <a:t> under certain metabolic conditions (</a:t>
            </a:r>
            <a:r>
              <a:rPr lang="en-US" altLang="en-US" sz="1600" dirty="0" err="1">
                <a:solidFill>
                  <a:srgbClr val="FF0000"/>
                </a:solidFill>
              </a:rPr>
              <a:t>eg</a:t>
            </a:r>
            <a:r>
              <a:rPr lang="en-US" altLang="en-US" sz="1600" dirty="0">
                <a:solidFill>
                  <a:srgbClr val="FF0000"/>
                </a:solidFill>
              </a:rPr>
              <a:t>, low O</a:t>
            </a:r>
            <a:r>
              <a:rPr lang="en-US" altLang="en-US" sz="1600" baseline="-25000" dirty="0">
                <a:solidFill>
                  <a:srgbClr val="FF0000"/>
                </a:solidFill>
              </a:rPr>
              <a:t>2</a:t>
            </a:r>
            <a:r>
              <a:rPr lang="en-US" altLang="en-US" sz="1600" dirty="0">
                <a:solidFill>
                  <a:srgbClr val="FF0000"/>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dirty="0">
                <a:solidFill>
                  <a:srgbClr val="FF0000"/>
                </a:solidFill>
              </a:rPr>
              <a:t>--SS</a:t>
            </a:r>
          </a:p>
          <a:p>
            <a:pPr marL="0" indent="0">
              <a:buFont typeface="Wingdings" pitchFamily="2" charset="2"/>
              <a:buNone/>
            </a:pPr>
            <a:r>
              <a:rPr lang="en-US" altLang="en-US" sz="1600" dirty="0">
                <a:solidFill>
                  <a:srgbClr val="FF0000"/>
                </a:solidFill>
              </a:rPr>
              <a:t>--SC</a:t>
            </a:r>
          </a:p>
          <a:p>
            <a:pPr marL="0" indent="0">
              <a:buFont typeface="Wingdings" pitchFamily="2" charset="2"/>
              <a:buNone/>
            </a:pPr>
            <a:r>
              <a:rPr lang="en-US" altLang="en-US" sz="1600" dirty="0">
                <a:solidFill>
                  <a:srgbClr val="FF0000"/>
                </a:solidFill>
              </a:rPr>
              <a:t>--S-</a:t>
            </a:r>
            <a:r>
              <a:rPr lang="en-US" altLang="en-US" sz="1600" dirty="0" err="1">
                <a:solidFill>
                  <a:srgbClr val="FF0000"/>
                </a:solidFill>
              </a:rPr>
              <a:t>Thal</a:t>
            </a:r>
            <a:endParaRPr lang="en-US" altLang="en-US" sz="1600" dirty="0">
              <a:solidFill>
                <a:srgbClr val="FF0000"/>
              </a:solidFill>
            </a:endParaRPr>
          </a:p>
          <a:p>
            <a:pPr marL="0" indent="0">
              <a:buFont typeface="Wingdings" pitchFamily="2" charset="2"/>
              <a:buNone/>
            </a:pPr>
            <a:r>
              <a:rPr lang="en-US" altLang="en-US" sz="1600" dirty="0">
                <a:solidFill>
                  <a:srgbClr val="FF0000"/>
                </a:solidFill>
              </a:rPr>
              <a:t>--SA</a:t>
            </a:r>
            <a:endParaRPr lang="en-US" sz="1600" dirty="0">
              <a:solidFill>
                <a:srgbClr val="FF0000"/>
              </a:solidFill>
            </a:endParaRPr>
          </a:p>
        </p:txBody>
      </p:sp>
      <p:sp>
        <p:nvSpPr>
          <p:cNvPr id="6" name="Text Box 10">
            <a:extLst>
              <a:ext uri="{FF2B5EF4-FFF2-40B4-BE49-F238E27FC236}">
                <a16:creationId xmlns:a16="http://schemas.microsoft.com/office/drawing/2014/main" id="{03AE384D-2E80-48FB-835F-8C094124D46C}"/>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5528048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b="1" dirty="0">
                <a:solidFill>
                  <a:srgbClr val="FF0000"/>
                </a:solidFill>
              </a:rPr>
              <a:t>--SS</a:t>
            </a:r>
          </a:p>
          <a:p>
            <a:pPr marL="0" indent="0">
              <a:buFont typeface="Wingdings" pitchFamily="2" charset="2"/>
              <a:buNone/>
            </a:pPr>
            <a:r>
              <a:rPr lang="en-US" altLang="en-US" sz="1600" b="1" dirty="0">
                <a:solidFill>
                  <a:srgbClr val="FF0000"/>
                </a:solidFill>
              </a:rPr>
              <a:t>--SC</a:t>
            </a:r>
          </a:p>
          <a:p>
            <a:pPr marL="0" indent="0">
              <a:buFont typeface="Wingdings" pitchFamily="2" charset="2"/>
              <a:buNone/>
            </a:pPr>
            <a:r>
              <a:rPr lang="en-US" altLang="en-US" sz="1600" b="1" dirty="0">
                <a:solidFill>
                  <a:srgbClr val="FF0000"/>
                </a:solidFill>
              </a:rPr>
              <a:t>--S-</a:t>
            </a:r>
            <a:r>
              <a:rPr lang="en-US" altLang="en-US" sz="1600" b="1" dirty="0" err="1">
                <a:solidFill>
                  <a:srgbClr val="FF0000"/>
                </a:solidFill>
              </a:rPr>
              <a:t>Thal</a:t>
            </a:r>
            <a:endParaRPr lang="en-US" altLang="en-US" sz="1600" b="1" dirty="0">
              <a:solidFill>
                <a:srgbClr val="FF0000"/>
              </a:solidFill>
            </a:endParaRPr>
          </a:p>
          <a:p>
            <a:pPr marL="0" indent="0">
              <a:buFont typeface="Wingdings" pitchFamily="2" charset="2"/>
              <a:buNone/>
            </a:pPr>
            <a:r>
              <a:rPr lang="en-US" altLang="en-US" sz="1600" b="1" dirty="0">
                <a:solidFill>
                  <a:srgbClr val="FF0000"/>
                </a:solidFill>
              </a:rPr>
              <a:t>--SA</a:t>
            </a:r>
            <a:endParaRPr lang="en-US" sz="1600" b="1" dirty="0">
              <a:solidFill>
                <a:srgbClr val="FF0000"/>
              </a:solidFill>
            </a:endParaRPr>
          </a:p>
        </p:txBody>
      </p:sp>
      <p:sp>
        <p:nvSpPr>
          <p:cNvPr id="8" name="Right Brace 7">
            <a:extLst>
              <a:ext uri="{FF2B5EF4-FFF2-40B4-BE49-F238E27FC236}">
                <a16:creationId xmlns:a16="http://schemas.microsoft.com/office/drawing/2014/main" id="{257492B3-4124-44F5-966E-BBF73AC41189}"/>
              </a:ext>
            </a:extLst>
          </p:cNvPr>
          <p:cNvSpPr/>
          <p:nvPr/>
        </p:nvSpPr>
        <p:spPr>
          <a:xfrm>
            <a:off x="1239980" y="4076702"/>
            <a:ext cx="195470" cy="738664"/>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ight Brace 9">
            <a:extLst>
              <a:ext uri="{FF2B5EF4-FFF2-40B4-BE49-F238E27FC236}">
                <a16:creationId xmlns:a16="http://schemas.microsoft.com/office/drawing/2014/main" id="{4C2CAEBE-7143-41DB-8C2A-EEF4D3375106}"/>
              </a:ext>
            </a:extLst>
          </p:cNvPr>
          <p:cNvSpPr/>
          <p:nvPr/>
        </p:nvSpPr>
        <p:spPr>
          <a:xfrm>
            <a:off x="1239979" y="4810097"/>
            <a:ext cx="207821" cy="24553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a:extLst>
              <a:ext uri="{FF2B5EF4-FFF2-40B4-BE49-F238E27FC236}">
                <a16:creationId xmlns:a16="http://schemas.microsoft.com/office/drawing/2014/main" id="{4D243902-77D5-426E-898D-BD3A0894A726}"/>
              </a:ext>
            </a:extLst>
          </p:cNvPr>
          <p:cNvSpPr txBox="1"/>
          <p:nvPr/>
        </p:nvSpPr>
        <p:spPr>
          <a:xfrm>
            <a:off x="2414589" y="4446034"/>
            <a:ext cx="5815011" cy="738664"/>
          </a:xfrm>
          <a:prstGeom prst="rect">
            <a:avLst/>
          </a:prstGeom>
          <a:solidFill>
            <a:schemeClr val="accent5">
              <a:lumMod val="60000"/>
              <a:lumOff val="40000"/>
            </a:schemeClr>
          </a:solidFill>
        </p:spPr>
        <p:txBody>
          <a:bodyPr wrap="square">
            <a:spAutoFit/>
          </a:bodyPr>
          <a:lstStyle/>
          <a:p>
            <a:pPr>
              <a:defRPr/>
            </a:pPr>
            <a:r>
              <a:rPr lang="en-US" sz="1400" i="1" dirty="0">
                <a:solidFill>
                  <a:srgbClr val="0000FF"/>
                </a:solidFill>
              </a:rPr>
              <a:t>What is the key difference between SS, SC and S-</a:t>
            </a:r>
            <a:r>
              <a:rPr lang="en-US" sz="1400" i="1" dirty="0" err="1">
                <a:solidFill>
                  <a:srgbClr val="0000FF"/>
                </a:solidFill>
              </a:rPr>
              <a:t>Thal</a:t>
            </a:r>
            <a:r>
              <a:rPr lang="en-US" sz="1400" i="1" dirty="0">
                <a:solidFill>
                  <a:srgbClr val="0000FF"/>
                </a:solidFill>
              </a:rPr>
              <a:t> </a:t>
            </a:r>
            <a:r>
              <a:rPr lang="en-US" sz="1400" i="1" dirty="0" err="1">
                <a:solidFill>
                  <a:srgbClr val="0000FF"/>
                </a:solidFill>
              </a:rPr>
              <a:t>vs</a:t>
            </a:r>
            <a:r>
              <a:rPr lang="en-US" sz="1400" i="1" dirty="0">
                <a:solidFill>
                  <a:srgbClr val="0000FF"/>
                </a:solidFill>
              </a:rPr>
              <a:t> SA disease?</a:t>
            </a:r>
          </a:p>
          <a:p>
            <a:pPr>
              <a:defRPr/>
            </a:pPr>
            <a:r>
              <a:rPr lang="en-US" sz="1400" dirty="0">
                <a:solidFill>
                  <a:schemeClr val="accent5">
                    <a:lumMod val="60000"/>
                    <a:lumOff val="40000"/>
                  </a:schemeClr>
                </a:solidFill>
              </a:rPr>
              <a:t>The first three manifest as clinically apparent </a:t>
            </a:r>
            <a:r>
              <a:rPr lang="en-US" sz="1400" dirty="0" err="1">
                <a:solidFill>
                  <a:schemeClr val="accent5">
                    <a:lumMod val="60000"/>
                    <a:lumOff val="40000"/>
                  </a:schemeClr>
                </a:solidFill>
              </a:rPr>
              <a:t>dz</a:t>
            </a:r>
            <a:r>
              <a:rPr lang="en-US" sz="1400" dirty="0">
                <a:solidFill>
                  <a:schemeClr val="accent5">
                    <a:lumMod val="60000"/>
                    <a:lumOff val="40000"/>
                  </a:schemeClr>
                </a:solidFill>
              </a:rPr>
              <a:t>, whereas SA is an asymptomatic (under most conditions) carrier state--aka ‘sickle trait’</a:t>
            </a:r>
          </a:p>
        </p:txBody>
      </p:sp>
      <p:cxnSp>
        <p:nvCxnSpPr>
          <p:cNvPr id="12" name="Straight Arrow Connector 11">
            <a:extLst>
              <a:ext uri="{FF2B5EF4-FFF2-40B4-BE49-F238E27FC236}">
                <a16:creationId xmlns:a16="http://schemas.microsoft.com/office/drawing/2014/main" id="{2EBD77A3-B2E5-41A8-88AA-6E36F11F4954}"/>
              </a:ext>
            </a:extLst>
          </p:cNvPr>
          <p:cNvCxnSpPr>
            <a:cxnSpLocks/>
          </p:cNvCxnSpPr>
          <p:nvPr/>
        </p:nvCxnSpPr>
        <p:spPr>
          <a:xfrm flipH="1" flipV="1">
            <a:off x="1500189" y="4457702"/>
            <a:ext cx="914400" cy="331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8104BE-54DC-4D11-95E7-DA547A54C8ED}"/>
              </a:ext>
            </a:extLst>
          </p:cNvPr>
          <p:cNvCxnSpPr>
            <a:cxnSpLocks/>
          </p:cNvCxnSpPr>
          <p:nvPr/>
        </p:nvCxnSpPr>
        <p:spPr>
          <a:xfrm flipH="1">
            <a:off x="1473994" y="4788932"/>
            <a:ext cx="940596" cy="143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0">
            <a:extLst>
              <a:ext uri="{FF2B5EF4-FFF2-40B4-BE49-F238E27FC236}">
                <a16:creationId xmlns:a16="http://schemas.microsoft.com/office/drawing/2014/main" id="{758A1955-7E72-4F91-82F6-594A438ED5E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1488100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b="1" dirty="0">
                <a:solidFill>
                  <a:srgbClr val="FF0000"/>
                </a:solidFill>
              </a:rPr>
              <a:t>--SS</a:t>
            </a:r>
          </a:p>
          <a:p>
            <a:pPr marL="0" indent="0">
              <a:buFont typeface="Wingdings" pitchFamily="2" charset="2"/>
              <a:buNone/>
            </a:pPr>
            <a:r>
              <a:rPr lang="en-US" altLang="en-US" sz="1600" b="1" dirty="0">
                <a:solidFill>
                  <a:srgbClr val="FF0000"/>
                </a:solidFill>
              </a:rPr>
              <a:t>--SC</a:t>
            </a:r>
          </a:p>
          <a:p>
            <a:pPr marL="0" indent="0">
              <a:buFont typeface="Wingdings" pitchFamily="2" charset="2"/>
              <a:buNone/>
            </a:pPr>
            <a:r>
              <a:rPr lang="en-US" altLang="en-US" sz="1600" b="1" dirty="0">
                <a:solidFill>
                  <a:srgbClr val="FF0000"/>
                </a:solidFill>
              </a:rPr>
              <a:t>--S-</a:t>
            </a:r>
            <a:r>
              <a:rPr lang="en-US" altLang="en-US" sz="1600" b="1" dirty="0" err="1">
                <a:solidFill>
                  <a:srgbClr val="FF0000"/>
                </a:solidFill>
              </a:rPr>
              <a:t>Thal</a:t>
            </a:r>
            <a:endParaRPr lang="en-US" altLang="en-US" sz="1600" b="1" dirty="0">
              <a:solidFill>
                <a:srgbClr val="FF0000"/>
              </a:solidFill>
            </a:endParaRPr>
          </a:p>
          <a:p>
            <a:pPr marL="0" indent="0">
              <a:buFont typeface="Wingdings" pitchFamily="2" charset="2"/>
              <a:buNone/>
            </a:pPr>
            <a:r>
              <a:rPr lang="en-US" altLang="en-US" sz="1600" b="1" dirty="0">
                <a:solidFill>
                  <a:srgbClr val="FF0000"/>
                </a:solidFill>
              </a:rPr>
              <a:t>--</a:t>
            </a:r>
            <a:r>
              <a:rPr lang="en-US" altLang="en-US" sz="1600" b="1" dirty="0"/>
              <a:t>SA</a:t>
            </a:r>
            <a:endParaRPr lang="en-US" sz="1600" b="1" dirty="0"/>
          </a:p>
        </p:txBody>
      </p:sp>
      <p:sp>
        <p:nvSpPr>
          <p:cNvPr id="8" name="Right Brace 7">
            <a:extLst>
              <a:ext uri="{FF2B5EF4-FFF2-40B4-BE49-F238E27FC236}">
                <a16:creationId xmlns:a16="http://schemas.microsoft.com/office/drawing/2014/main" id="{257492B3-4124-44F5-966E-BBF73AC41189}"/>
              </a:ext>
            </a:extLst>
          </p:cNvPr>
          <p:cNvSpPr/>
          <p:nvPr/>
        </p:nvSpPr>
        <p:spPr>
          <a:xfrm>
            <a:off x="1239980" y="4076702"/>
            <a:ext cx="195470" cy="738664"/>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ight Brace 9">
            <a:extLst>
              <a:ext uri="{FF2B5EF4-FFF2-40B4-BE49-F238E27FC236}">
                <a16:creationId xmlns:a16="http://schemas.microsoft.com/office/drawing/2014/main" id="{4C2CAEBE-7143-41DB-8C2A-EEF4D3375106}"/>
              </a:ext>
            </a:extLst>
          </p:cNvPr>
          <p:cNvSpPr/>
          <p:nvPr/>
        </p:nvSpPr>
        <p:spPr>
          <a:xfrm>
            <a:off x="1239979" y="4810097"/>
            <a:ext cx="207821" cy="24553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a:extLst>
              <a:ext uri="{FF2B5EF4-FFF2-40B4-BE49-F238E27FC236}">
                <a16:creationId xmlns:a16="http://schemas.microsoft.com/office/drawing/2014/main" id="{4D243902-77D5-426E-898D-BD3A0894A726}"/>
              </a:ext>
            </a:extLst>
          </p:cNvPr>
          <p:cNvSpPr txBox="1"/>
          <p:nvPr/>
        </p:nvSpPr>
        <p:spPr>
          <a:xfrm>
            <a:off x="2414589" y="4446034"/>
            <a:ext cx="5815011" cy="738664"/>
          </a:xfrm>
          <a:prstGeom prst="rect">
            <a:avLst/>
          </a:prstGeom>
          <a:solidFill>
            <a:schemeClr val="accent5">
              <a:lumMod val="60000"/>
              <a:lumOff val="40000"/>
            </a:schemeClr>
          </a:solidFill>
        </p:spPr>
        <p:txBody>
          <a:bodyPr wrap="square">
            <a:spAutoFit/>
          </a:bodyPr>
          <a:lstStyle/>
          <a:p>
            <a:pPr>
              <a:defRPr/>
            </a:pPr>
            <a:r>
              <a:rPr lang="en-US" sz="1400" i="1" dirty="0">
                <a:solidFill>
                  <a:srgbClr val="0000FF"/>
                </a:solidFill>
              </a:rPr>
              <a:t>What is the key difference between SS, SC and S-</a:t>
            </a:r>
            <a:r>
              <a:rPr lang="en-US" sz="1400" i="1" dirty="0" err="1">
                <a:solidFill>
                  <a:srgbClr val="0000FF"/>
                </a:solidFill>
              </a:rPr>
              <a:t>Thal</a:t>
            </a:r>
            <a:r>
              <a:rPr lang="en-US" sz="1400" i="1" dirty="0">
                <a:solidFill>
                  <a:srgbClr val="0000FF"/>
                </a:solidFill>
              </a:rPr>
              <a:t> </a:t>
            </a:r>
            <a:r>
              <a:rPr lang="en-US" sz="1400" i="1" dirty="0" err="1">
                <a:solidFill>
                  <a:srgbClr val="0000FF"/>
                </a:solidFill>
              </a:rPr>
              <a:t>vs</a:t>
            </a:r>
            <a:r>
              <a:rPr lang="en-US" sz="1400" i="1" dirty="0">
                <a:solidFill>
                  <a:srgbClr val="0000FF"/>
                </a:solidFill>
              </a:rPr>
              <a:t> SA disease?</a:t>
            </a:r>
          </a:p>
          <a:p>
            <a:pPr>
              <a:defRPr/>
            </a:pPr>
            <a:r>
              <a:rPr lang="en-US" sz="1400" dirty="0">
                <a:solidFill>
                  <a:srgbClr val="0000FF"/>
                </a:solidFill>
              </a:rPr>
              <a:t>The first three manifest as clinically apparent </a:t>
            </a:r>
            <a:r>
              <a:rPr lang="en-US" sz="1400" dirty="0" err="1">
                <a:solidFill>
                  <a:srgbClr val="0000FF"/>
                </a:solidFill>
              </a:rPr>
              <a:t>dz</a:t>
            </a:r>
            <a:r>
              <a:rPr lang="en-US" sz="1400" dirty="0">
                <a:solidFill>
                  <a:srgbClr val="0000FF"/>
                </a:solidFill>
              </a:rPr>
              <a:t>, whereas </a:t>
            </a:r>
            <a:r>
              <a:rPr lang="en-US" sz="1400" dirty="0"/>
              <a:t>SA is an asymptomatic (under most conditions) carrier state--aka ‘sickle trait’</a:t>
            </a:r>
          </a:p>
        </p:txBody>
      </p:sp>
      <p:cxnSp>
        <p:nvCxnSpPr>
          <p:cNvPr id="12" name="Straight Arrow Connector 11">
            <a:extLst>
              <a:ext uri="{FF2B5EF4-FFF2-40B4-BE49-F238E27FC236}">
                <a16:creationId xmlns:a16="http://schemas.microsoft.com/office/drawing/2014/main" id="{2EBD77A3-B2E5-41A8-88AA-6E36F11F4954}"/>
              </a:ext>
            </a:extLst>
          </p:cNvPr>
          <p:cNvCxnSpPr>
            <a:cxnSpLocks/>
          </p:cNvCxnSpPr>
          <p:nvPr/>
        </p:nvCxnSpPr>
        <p:spPr>
          <a:xfrm flipH="1" flipV="1">
            <a:off x="1500189" y="4457702"/>
            <a:ext cx="914400" cy="331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8104BE-54DC-4D11-95E7-DA547A54C8ED}"/>
              </a:ext>
            </a:extLst>
          </p:cNvPr>
          <p:cNvCxnSpPr>
            <a:cxnSpLocks/>
          </p:cNvCxnSpPr>
          <p:nvPr/>
        </p:nvCxnSpPr>
        <p:spPr>
          <a:xfrm flipH="1">
            <a:off x="1473994" y="4788932"/>
            <a:ext cx="940596" cy="143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0">
            <a:extLst>
              <a:ext uri="{FF2B5EF4-FFF2-40B4-BE49-F238E27FC236}">
                <a16:creationId xmlns:a16="http://schemas.microsoft.com/office/drawing/2014/main" id="{758A1955-7E72-4F91-82F6-594A438ED5E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248317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--SA</a:t>
            </a:r>
            <a:endParaRPr lang="en-US" sz="1600" dirty="0">
              <a:solidFill>
                <a:schemeClr val="bg1">
                  <a:lumMod val="75000"/>
                </a:schemeClr>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In America, people of which two ethnic identities are at greatest risk?</a:t>
            </a:r>
          </a:p>
          <a:p>
            <a:pPr eaLnBrk="1" hangingPunct="1"/>
            <a:r>
              <a:rPr lang="en-US" altLang="en-US" sz="1400" dirty="0">
                <a:solidFill>
                  <a:srgbClr val="0000FF"/>
                </a:solidFill>
              </a:rPr>
              <a:t>--</a:t>
            </a:r>
            <a:r>
              <a:rPr lang="en-US" altLang="en-US" sz="1400" dirty="0">
                <a:solidFill>
                  <a:srgbClr val="FFFF00"/>
                </a:solidFill>
              </a:rPr>
              <a:t>African-American: 1 in 500</a:t>
            </a:r>
          </a:p>
          <a:p>
            <a:pPr eaLnBrk="1" hangingPunct="1"/>
            <a:r>
              <a:rPr lang="en-US" altLang="en-US" sz="1400" dirty="0">
                <a:solidFill>
                  <a:srgbClr val="0000FF"/>
                </a:solidFill>
              </a:rPr>
              <a:t>--</a:t>
            </a:r>
            <a:r>
              <a:rPr lang="en-US" altLang="en-US" sz="1400" dirty="0">
                <a:solidFill>
                  <a:srgbClr val="FFFF00"/>
                </a:solidFill>
              </a:rPr>
              <a:t>Hispanic-American: 1 in 36,000</a:t>
            </a:r>
          </a:p>
        </p:txBody>
      </p:sp>
      <p:sp>
        <p:nvSpPr>
          <p:cNvPr id="8" name="Text Box 10">
            <a:extLst>
              <a:ext uri="{FF2B5EF4-FFF2-40B4-BE49-F238E27FC236}">
                <a16:creationId xmlns:a16="http://schemas.microsoft.com/office/drawing/2014/main" id="{111C99A8-86E7-49B8-8370-F160A7EC7007}"/>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099942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--SA</a:t>
            </a:r>
            <a:endParaRPr lang="en-US" sz="1600" dirty="0">
              <a:solidFill>
                <a:schemeClr val="bg1">
                  <a:lumMod val="75000"/>
                </a:schemeClr>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rgbClr val="0000FF"/>
                </a:solidFill>
              </a:rPr>
              <a:t>In America, people of which two ethnic identities are at greatest risk?</a:t>
            </a:r>
          </a:p>
          <a:p>
            <a:pPr eaLnBrk="1" hangingPunct="1"/>
            <a:r>
              <a:rPr lang="en-US" altLang="en-US" sz="1400" dirty="0">
                <a:solidFill>
                  <a:srgbClr val="0000FF"/>
                </a:solidFill>
              </a:rPr>
              <a:t>--African-American</a:t>
            </a:r>
            <a:r>
              <a:rPr lang="en-US" altLang="en-US" sz="1400" dirty="0">
                <a:solidFill>
                  <a:srgbClr val="FFFF00"/>
                </a:solidFill>
              </a:rPr>
              <a:t>: 1 in 500</a:t>
            </a:r>
          </a:p>
          <a:p>
            <a:pPr eaLnBrk="1" hangingPunct="1"/>
            <a:r>
              <a:rPr lang="en-US" altLang="en-US" sz="1400" dirty="0">
                <a:solidFill>
                  <a:srgbClr val="0000FF"/>
                </a:solidFill>
              </a:rPr>
              <a:t>--Hispanic-American</a:t>
            </a:r>
            <a:r>
              <a:rPr lang="en-US" altLang="en-US" sz="1400" dirty="0">
                <a:solidFill>
                  <a:srgbClr val="FFFF00"/>
                </a:solidFill>
              </a:rPr>
              <a:t>: 1 in 36,000</a:t>
            </a:r>
          </a:p>
        </p:txBody>
      </p:sp>
      <p:sp>
        <p:nvSpPr>
          <p:cNvPr id="8" name="TextBox 7">
            <a:extLst>
              <a:ext uri="{FF2B5EF4-FFF2-40B4-BE49-F238E27FC236}">
                <a16:creationId xmlns:a16="http://schemas.microsoft.com/office/drawing/2014/main" id="{0BE5CBF6-DB14-4E5E-91B3-54651187A1AA}"/>
              </a:ext>
            </a:extLst>
          </p:cNvPr>
          <p:cNvSpPr txBox="1"/>
          <p:nvPr/>
        </p:nvSpPr>
        <p:spPr>
          <a:xfrm>
            <a:off x="4419600" y="2086848"/>
            <a:ext cx="4063448" cy="457200"/>
          </a:xfrm>
          <a:prstGeom prst="rect">
            <a:avLst/>
          </a:prstGeom>
          <a:noFill/>
        </p:spPr>
        <p:txBody>
          <a:bodyPr wrap="square" rtlCol="0">
            <a:spAutoFit/>
          </a:bodyPr>
          <a:lstStyle/>
          <a:p>
            <a:r>
              <a:rPr lang="en-US" sz="1200" i="1" dirty="0"/>
              <a:t>(People of Mediterranean and Southeast Asian ancestry are also at some risk)</a:t>
            </a:r>
          </a:p>
        </p:txBody>
      </p:sp>
      <p:sp>
        <p:nvSpPr>
          <p:cNvPr id="10" name="Text Box 10">
            <a:extLst>
              <a:ext uri="{FF2B5EF4-FFF2-40B4-BE49-F238E27FC236}">
                <a16:creationId xmlns:a16="http://schemas.microsoft.com/office/drawing/2014/main" id="{05E02D36-86F5-42DF-BB82-F88ABB26B47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6883673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--SA</a:t>
            </a:r>
            <a:endParaRPr lang="en-US" sz="1600" dirty="0">
              <a:solidFill>
                <a:schemeClr val="bg1">
                  <a:lumMod val="75000"/>
                </a:schemeClr>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65000"/>
                  </a:schemeClr>
                </a:solidFill>
              </a:rPr>
              <a:t>In America, people of which two ethnic identities are at greatest risk?</a:t>
            </a:r>
          </a:p>
          <a:p>
            <a:pPr eaLnBrk="1" hangingPunct="1"/>
            <a:r>
              <a:rPr lang="en-US" altLang="en-US" sz="1400" dirty="0">
                <a:solidFill>
                  <a:srgbClr val="0000FF"/>
                </a:solidFill>
              </a:rPr>
              <a:t>--African-American: 1 in </a:t>
            </a:r>
            <a:r>
              <a:rPr lang="en-US" altLang="en-US" sz="1400" b="1" i="1" dirty="0">
                <a:solidFill>
                  <a:srgbClr val="0000FF"/>
                </a:solidFill>
              </a:rPr>
              <a:t>?</a:t>
            </a:r>
          </a:p>
          <a:p>
            <a:pPr eaLnBrk="1" hangingPunct="1"/>
            <a:r>
              <a:rPr lang="en-US" altLang="en-US" sz="1400" dirty="0">
                <a:solidFill>
                  <a:srgbClr val="0000FF"/>
                </a:solidFill>
              </a:rPr>
              <a:t>--Hispanic-American: 1 in </a:t>
            </a:r>
            <a:r>
              <a:rPr lang="en-US" altLang="en-US" sz="1400" b="1" i="1" dirty="0">
                <a:solidFill>
                  <a:srgbClr val="0000FF"/>
                </a:solidFill>
              </a:rPr>
              <a:t>?</a:t>
            </a:r>
          </a:p>
        </p:txBody>
      </p:sp>
      <p:sp>
        <p:nvSpPr>
          <p:cNvPr id="10" name="TextBox 9">
            <a:extLst>
              <a:ext uri="{FF2B5EF4-FFF2-40B4-BE49-F238E27FC236}">
                <a16:creationId xmlns:a16="http://schemas.microsoft.com/office/drawing/2014/main" id="{1C5C4124-C9D8-4402-ACDF-D7EE817977C8}"/>
              </a:ext>
            </a:extLst>
          </p:cNvPr>
          <p:cNvSpPr txBox="1"/>
          <p:nvPr/>
        </p:nvSpPr>
        <p:spPr>
          <a:xfrm>
            <a:off x="1828800" y="2608856"/>
            <a:ext cx="4294187" cy="307975"/>
          </a:xfrm>
          <a:prstGeom prst="rect">
            <a:avLst/>
          </a:prstGeom>
          <a:solidFill>
            <a:srgbClr val="002060"/>
          </a:solidFill>
        </p:spPr>
        <p:txBody>
          <a:bodyPr wrap="none">
            <a:spAutoFit/>
          </a:bodyPr>
          <a:lstStyle/>
          <a:p>
            <a:pPr>
              <a:defRPr/>
            </a:pPr>
            <a:r>
              <a:rPr lang="en-US" sz="1400" i="1" dirty="0">
                <a:solidFill>
                  <a:schemeClr val="bg1"/>
                </a:solidFill>
              </a:rPr>
              <a:t>What is the sickle-cell </a:t>
            </a:r>
            <a:r>
              <a:rPr lang="en-US" sz="1400" i="1" dirty="0" err="1">
                <a:solidFill>
                  <a:schemeClr val="bg1"/>
                </a:solidFill>
              </a:rPr>
              <a:t>dz</a:t>
            </a:r>
            <a:r>
              <a:rPr lang="en-US" sz="1400" i="1" dirty="0">
                <a:solidFill>
                  <a:schemeClr val="bg1"/>
                </a:solidFill>
              </a:rPr>
              <a:t> birthrate for these groups?</a:t>
            </a:r>
          </a:p>
        </p:txBody>
      </p:sp>
      <p:sp>
        <p:nvSpPr>
          <p:cNvPr id="11" name="Text Box 10">
            <a:extLst>
              <a:ext uri="{FF2B5EF4-FFF2-40B4-BE49-F238E27FC236}">
                <a16:creationId xmlns:a16="http://schemas.microsoft.com/office/drawing/2014/main" id="{43066203-B872-4833-81E9-3BA45866B347}"/>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1171307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--SA</a:t>
            </a:r>
            <a:endParaRPr lang="en-US" sz="1600" dirty="0">
              <a:solidFill>
                <a:schemeClr val="bg1">
                  <a:lumMod val="75000"/>
                </a:schemeClr>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65000"/>
                  </a:schemeClr>
                </a:solidFill>
              </a:rPr>
              <a:t>In America, people of which two ethnic identities are at greatest risk?</a:t>
            </a:r>
          </a:p>
          <a:p>
            <a:pPr eaLnBrk="1" hangingPunct="1"/>
            <a:r>
              <a:rPr lang="en-US" altLang="en-US" sz="1400" dirty="0">
                <a:solidFill>
                  <a:srgbClr val="0000FF"/>
                </a:solidFill>
              </a:rPr>
              <a:t>--African-American: 1 in 500</a:t>
            </a:r>
          </a:p>
          <a:p>
            <a:pPr eaLnBrk="1" hangingPunct="1"/>
            <a:r>
              <a:rPr lang="en-US" altLang="en-US" sz="1400" dirty="0">
                <a:solidFill>
                  <a:srgbClr val="0000FF"/>
                </a:solidFill>
              </a:rPr>
              <a:t>--Hispanic-American: 1 in 36,000</a:t>
            </a:r>
          </a:p>
        </p:txBody>
      </p:sp>
      <p:sp>
        <p:nvSpPr>
          <p:cNvPr id="8" name="TextBox 7">
            <a:extLst>
              <a:ext uri="{FF2B5EF4-FFF2-40B4-BE49-F238E27FC236}">
                <a16:creationId xmlns:a16="http://schemas.microsoft.com/office/drawing/2014/main" id="{E6E9B548-606F-4BBD-9224-A41499AC3371}"/>
              </a:ext>
            </a:extLst>
          </p:cNvPr>
          <p:cNvSpPr txBox="1"/>
          <p:nvPr/>
        </p:nvSpPr>
        <p:spPr>
          <a:xfrm>
            <a:off x="1828800" y="2608856"/>
            <a:ext cx="4294187" cy="307975"/>
          </a:xfrm>
          <a:prstGeom prst="rect">
            <a:avLst/>
          </a:prstGeom>
          <a:solidFill>
            <a:srgbClr val="002060"/>
          </a:solidFill>
        </p:spPr>
        <p:txBody>
          <a:bodyPr wrap="none">
            <a:spAutoFit/>
          </a:bodyPr>
          <a:lstStyle/>
          <a:p>
            <a:pPr>
              <a:defRPr/>
            </a:pPr>
            <a:r>
              <a:rPr lang="en-US" sz="1400" i="1" dirty="0">
                <a:solidFill>
                  <a:schemeClr val="bg1"/>
                </a:solidFill>
              </a:rPr>
              <a:t>What is the sickle-cell </a:t>
            </a:r>
            <a:r>
              <a:rPr lang="en-US" sz="1400" i="1" dirty="0" err="1">
                <a:solidFill>
                  <a:schemeClr val="bg1"/>
                </a:solidFill>
              </a:rPr>
              <a:t>dz</a:t>
            </a:r>
            <a:r>
              <a:rPr lang="en-US" sz="1400" i="1" dirty="0">
                <a:solidFill>
                  <a:schemeClr val="bg1"/>
                </a:solidFill>
              </a:rPr>
              <a:t> birthrate for these groups?</a:t>
            </a:r>
          </a:p>
        </p:txBody>
      </p:sp>
      <p:sp>
        <p:nvSpPr>
          <p:cNvPr id="10" name="Text Box 10">
            <a:extLst>
              <a:ext uri="{FF2B5EF4-FFF2-40B4-BE49-F238E27FC236}">
                <a16:creationId xmlns:a16="http://schemas.microsoft.com/office/drawing/2014/main" id="{04693EE1-38A9-4152-A877-5A9F07D1D27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8453717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a:t>
            </a:r>
            <a:r>
              <a:rPr lang="en-US" altLang="en-US" sz="1600" b="1" dirty="0">
                <a:solidFill>
                  <a:srgbClr val="FF0000"/>
                </a:solidFill>
              </a:rPr>
              <a:t>SA</a:t>
            </a:r>
            <a:endParaRPr lang="en-US" sz="1600" b="1" dirty="0">
              <a:solidFill>
                <a:srgbClr val="FF0000"/>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65000"/>
                  </a:schemeClr>
                </a:solidFill>
              </a:rPr>
              <a:t>In America, people of which two ethnic identities are at greatest risk?</a:t>
            </a:r>
          </a:p>
          <a:p>
            <a:pPr eaLnBrk="1" hangingPunct="1"/>
            <a:r>
              <a:rPr lang="en-US" altLang="en-US" sz="1400" dirty="0">
                <a:solidFill>
                  <a:schemeClr val="bg1">
                    <a:lumMod val="65000"/>
                  </a:schemeClr>
                </a:solidFill>
              </a:rPr>
              <a:t>--African-American: 1 in 500</a:t>
            </a:r>
          </a:p>
          <a:p>
            <a:pPr eaLnBrk="1" hangingPunct="1"/>
            <a:r>
              <a:rPr lang="en-US" altLang="en-US" sz="1400" dirty="0">
                <a:solidFill>
                  <a:schemeClr val="bg1">
                    <a:lumMod val="65000"/>
                  </a:schemeClr>
                </a:solidFill>
              </a:rPr>
              <a:t>--Hispanic-American: 1 in 36,000</a:t>
            </a:r>
          </a:p>
        </p:txBody>
      </p:sp>
      <p:sp>
        <p:nvSpPr>
          <p:cNvPr id="4" name="TextBox 3">
            <a:extLst>
              <a:ext uri="{FF2B5EF4-FFF2-40B4-BE49-F238E27FC236}">
                <a16:creationId xmlns:a16="http://schemas.microsoft.com/office/drawing/2014/main" id="{9C0B61CA-55F3-4070-BEFA-3891E26A6FC5}"/>
              </a:ext>
            </a:extLst>
          </p:cNvPr>
          <p:cNvSpPr txBox="1"/>
          <p:nvPr/>
        </p:nvSpPr>
        <p:spPr>
          <a:xfrm>
            <a:off x="1509539" y="4566495"/>
            <a:ext cx="4558060" cy="584775"/>
          </a:xfrm>
          <a:prstGeom prst="rect">
            <a:avLst/>
          </a:prstGeom>
          <a:noFill/>
        </p:spPr>
        <p:txBody>
          <a:bodyPr wrap="square" rtlCol="0">
            <a:spAutoFit/>
          </a:bodyPr>
          <a:lstStyle/>
          <a:p>
            <a:pPr eaLnBrk="1" hangingPunct="1"/>
            <a:r>
              <a:rPr lang="en-US" altLang="en-US" sz="1600" i="1" dirty="0">
                <a:solidFill>
                  <a:srgbClr val="FF0000"/>
                </a:solidFill>
              </a:rPr>
              <a:t>What percent of African-Americans test positive for sickle </a:t>
            </a:r>
            <a:r>
              <a:rPr lang="en-US" altLang="en-US" sz="1600" dirty="0">
                <a:solidFill>
                  <a:srgbClr val="FF0000"/>
                </a:solidFill>
              </a:rPr>
              <a:t>trait</a:t>
            </a:r>
            <a:r>
              <a:rPr lang="en-US" altLang="en-US" sz="1600" i="1" dirty="0">
                <a:solidFill>
                  <a:srgbClr val="FF0000"/>
                </a:solidFill>
              </a:rPr>
              <a:t>?</a:t>
            </a:r>
            <a:endParaRPr lang="en-US" altLang="en-US" sz="1600" dirty="0">
              <a:solidFill>
                <a:srgbClr val="FF0000"/>
              </a:solidFill>
            </a:endParaRPr>
          </a:p>
        </p:txBody>
      </p:sp>
      <p:sp>
        <p:nvSpPr>
          <p:cNvPr id="5" name="Oval 4">
            <a:extLst>
              <a:ext uri="{FF2B5EF4-FFF2-40B4-BE49-F238E27FC236}">
                <a16:creationId xmlns:a16="http://schemas.microsoft.com/office/drawing/2014/main" id="{97E54A93-8260-402A-9740-679975BDFEF9}"/>
              </a:ext>
            </a:extLst>
          </p:cNvPr>
          <p:cNvSpPr/>
          <p:nvPr/>
        </p:nvSpPr>
        <p:spPr>
          <a:xfrm>
            <a:off x="540372" y="4703723"/>
            <a:ext cx="602628" cy="39149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AB5A9D-E1B8-4738-BB49-B9CFC32D3C08}"/>
              </a:ext>
            </a:extLst>
          </p:cNvPr>
          <p:cNvSpPr txBox="1"/>
          <p:nvPr/>
        </p:nvSpPr>
        <p:spPr>
          <a:xfrm>
            <a:off x="1828800" y="2608856"/>
            <a:ext cx="4294187" cy="307975"/>
          </a:xfrm>
          <a:prstGeom prst="rect">
            <a:avLst/>
          </a:prstGeom>
          <a:solidFill>
            <a:srgbClr val="002060"/>
          </a:solidFill>
        </p:spPr>
        <p:txBody>
          <a:bodyPr wrap="none">
            <a:spAutoFit/>
          </a:bodyPr>
          <a:lstStyle/>
          <a:p>
            <a:pPr>
              <a:defRPr/>
            </a:pPr>
            <a:r>
              <a:rPr lang="en-US" sz="1400" i="1" dirty="0">
                <a:solidFill>
                  <a:schemeClr val="tx1">
                    <a:lumMod val="50000"/>
                    <a:lumOff val="50000"/>
                  </a:schemeClr>
                </a:solidFill>
              </a:rPr>
              <a:t>What is the sickle-cell </a:t>
            </a:r>
            <a:r>
              <a:rPr lang="en-US" sz="1400" i="1" dirty="0" err="1">
                <a:solidFill>
                  <a:schemeClr val="tx1">
                    <a:lumMod val="50000"/>
                    <a:lumOff val="50000"/>
                  </a:schemeClr>
                </a:solidFill>
              </a:rPr>
              <a:t>dz</a:t>
            </a:r>
            <a:r>
              <a:rPr lang="en-US" sz="1400" i="1" dirty="0">
                <a:solidFill>
                  <a:schemeClr val="tx1">
                    <a:lumMod val="50000"/>
                    <a:lumOff val="50000"/>
                  </a:schemeClr>
                </a:solidFill>
              </a:rPr>
              <a:t> birthrate for these groups?</a:t>
            </a:r>
          </a:p>
        </p:txBody>
      </p:sp>
      <p:sp>
        <p:nvSpPr>
          <p:cNvPr id="11" name="Text Box 10">
            <a:extLst>
              <a:ext uri="{FF2B5EF4-FFF2-40B4-BE49-F238E27FC236}">
                <a16:creationId xmlns:a16="http://schemas.microsoft.com/office/drawing/2014/main" id="{4BA59F9F-10F6-45DF-B07E-66B160F3B08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2882337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4031873"/>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a:t>
            </a:r>
            <a:r>
              <a:rPr lang="en-US" sz="1600" b="1" i="1" dirty="0">
                <a:solidFill>
                  <a:srgbClr val="FF0000"/>
                </a:solidFill>
              </a:rPr>
              <a:t>pts at risk for it</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endParaRPr lang="en-US" altLang="en-US" sz="1600" dirty="0">
              <a:solidFill>
                <a:schemeClr val="bg1">
                  <a:lumMod val="75000"/>
                </a:schemeClr>
              </a:solidFill>
            </a:endParaRPr>
          </a:p>
          <a:p>
            <a:pPr marL="0" indent="0">
              <a:buFont typeface="Wingdings" pitchFamily="2" charset="2"/>
              <a:buNone/>
            </a:pPr>
            <a:r>
              <a:rPr lang="en-US" altLang="en-US" sz="1600" dirty="0">
                <a:solidFill>
                  <a:schemeClr val="bg1">
                    <a:lumMod val="75000"/>
                  </a:schemeClr>
                </a:solidFill>
              </a:rPr>
              <a:t>--</a:t>
            </a:r>
            <a:r>
              <a:rPr lang="en-US" altLang="en-US" sz="1600" b="1" dirty="0">
                <a:solidFill>
                  <a:srgbClr val="FF0000"/>
                </a:solidFill>
              </a:rPr>
              <a:t>SA</a:t>
            </a:r>
            <a:endParaRPr lang="en-US" sz="1600" b="1" dirty="0">
              <a:solidFill>
                <a:srgbClr val="FF0000"/>
              </a:solidFill>
            </a:endParaRPr>
          </a:p>
        </p:txBody>
      </p:sp>
      <p:sp>
        <p:nvSpPr>
          <p:cNvPr id="2" name="Oval 1">
            <a:extLst>
              <a:ext uri="{FF2B5EF4-FFF2-40B4-BE49-F238E27FC236}">
                <a16:creationId xmlns:a16="http://schemas.microsoft.com/office/drawing/2014/main" id="{956A4AC6-3F7F-4BCE-9F2B-4D050D6641A8}"/>
              </a:ext>
            </a:extLst>
          </p:cNvPr>
          <p:cNvSpPr/>
          <p:nvPr/>
        </p:nvSpPr>
        <p:spPr>
          <a:xfrm>
            <a:off x="5638800" y="960438"/>
            <a:ext cx="19050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3E17EC-B857-4A9E-A2F3-E7F6B5C90D72}"/>
              </a:ext>
            </a:extLst>
          </p:cNvPr>
          <p:cNvSpPr txBox="1">
            <a:spLocks noChangeArrowheads="1"/>
          </p:cNvSpPr>
          <p:nvPr/>
        </p:nvSpPr>
        <p:spPr bwMode="auto">
          <a:xfrm>
            <a:off x="2430037" y="1823164"/>
            <a:ext cx="5620193"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65000"/>
                  </a:schemeClr>
                </a:solidFill>
              </a:rPr>
              <a:t>In America, people of which two ethnic identities are at greatest risk?</a:t>
            </a:r>
          </a:p>
          <a:p>
            <a:pPr eaLnBrk="1" hangingPunct="1"/>
            <a:r>
              <a:rPr lang="en-US" altLang="en-US" sz="1400" dirty="0">
                <a:solidFill>
                  <a:schemeClr val="bg1">
                    <a:lumMod val="65000"/>
                  </a:schemeClr>
                </a:solidFill>
              </a:rPr>
              <a:t>--African-American: 1 in 500</a:t>
            </a:r>
          </a:p>
          <a:p>
            <a:pPr eaLnBrk="1" hangingPunct="1"/>
            <a:r>
              <a:rPr lang="en-US" altLang="en-US" sz="1400" dirty="0">
                <a:solidFill>
                  <a:schemeClr val="bg1">
                    <a:lumMod val="65000"/>
                  </a:schemeClr>
                </a:solidFill>
              </a:rPr>
              <a:t>--Hispanic-American: 1 in 36,000</a:t>
            </a:r>
          </a:p>
        </p:txBody>
      </p:sp>
      <p:sp>
        <p:nvSpPr>
          <p:cNvPr id="4" name="TextBox 3">
            <a:extLst>
              <a:ext uri="{FF2B5EF4-FFF2-40B4-BE49-F238E27FC236}">
                <a16:creationId xmlns:a16="http://schemas.microsoft.com/office/drawing/2014/main" id="{9C0B61CA-55F3-4070-BEFA-3891E26A6FC5}"/>
              </a:ext>
            </a:extLst>
          </p:cNvPr>
          <p:cNvSpPr txBox="1"/>
          <p:nvPr/>
        </p:nvSpPr>
        <p:spPr>
          <a:xfrm>
            <a:off x="1509539" y="4566495"/>
            <a:ext cx="4558060" cy="830997"/>
          </a:xfrm>
          <a:prstGeom prst="rect">
            <a:avLst/>
          </a:prstGeom>
          <a:noFill/>
        </p:spPr>
        <p:txBody>
          <a:bodyPr wrap="square" rtlCol="0">
            <a:spAutoFit/>
          </a:bodyPr>
          <a:lstStyle/>
          <a:p>
            <a:pPr eaLnBrk="1" hangingPunct="1"/>
            <a:r>
              <a:rPr lang="en-US" altLang="en-US" sz="1600" i="1" dirty="0">
                <a:solidFill>
                  <a:srgbClr val="FF0000"/>
                </a:solidFill>
              </a:rPr>
              <a:t>What percent of African-Americans test positive for sickle </a:t>
            </a:r>
            <a:r>
              <a:rPr lang="en-US" altLang="en-US" sz="1600" dirty="0">
                <a:solidFill>
                  <a:srgbClr val="FF0000"/>
                </a:solidFill>
              </a:rPr>
              <a:t>trait</a:t>
            </a:r>
            <a:r>
              <a:rPr lang="en-US" altLang="en-US" sz="1600" i="1" dirty="0">
                <a:solidFill>
                  <a:srgbClr val="FF0000"/>
                </a:solidFill>
              </a:rPr>
              <a:t>?</a:t>
            </a:r>
          </a:p>
          <a:p>
            <a:pPr eaLnBrk="1" hangingPunct="1"/>
            <a:r>
              <a:rPr lang="en-US" altLang="en-US" sz="1600" dirty="0">
                <a:solidFill>
                  <a:srgbClr val="FF0000"/>
                </a:solidFill>
              </a:rPr>
              <a:t>A whopping 8% (1 in 12)!</a:t>
            </a:r>
          </a:p>
        </p:txBody>
      </p:sp>
      <p:sp>
        <p:nvSpPr>
          <p:cNvPr id="5" name="Oval 4">
            <a:extLst>
              <a:ext uri="{FF2B5EF4-FFF2-40B4-BE49-F238E27FC236}">
                <a16:creationId xmlns:a16="http://schemas.microsoft.com/office/drawing/2014/main" id="{97E54A93-8260-402A-9740-679975BDFEF9}"/>
              </a:ext>
            </a:extLst>
          </p:cNvPr>
          <p:cNvSpPr/>
          <p:nvPr/>
        </p:nvSpPr>
        <p:spPr>
          <a:xfrm>
            <a:off x="540372" y="4703723"/>
            <a:ext cx="602628" cy="39149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AB5A9D-E1B8-4738-BB49-B9CFC32D3C08}"/>
              </a:ext>
            </a:extLst>
          </p:cNvPr>
          <p:cNvSpPr txBox="1"/>
          <p:nvPr/>
        </p:nvSpPr>
        <p:spPr>
          <a:xfrm>
            <a:off x="1828800" y="2608856"/>
            <a:ext cx="4294187" cy="307975"/>
          </a:xfrm>
          <a:prstGeom prst="rect">
            <a:avLst/>
          </a:prstGeom>
          <a:solidFill>
            <a:srgbClr val="002060"/>
          </a:solidFill>
        </p:spPr>
        <p:txBody>
          <a:bodyPr wrap="none">
            <a:spAutoFit/>
          </a:bodyPr>
          <a:lstStyle/>
          <a:p>
            <a:pPr>
              <a:defRPr/>
            </a:pPr>
            <a:r>
              <a:rPr lang="en-US" sz="1400" i="1" dirty="0">
                <a:solidFill>
                  <a:schemeClr val="tx1">
                    <a:lumMod val="50000"/>
                    <a:lumOff val="50000"/>
                  </a:schemeClr>
                </a:solidFill>
              </a:rPr>
              <a:t>What is the sickle-cell </a:t>
            </a:r>
            <a:r>
              <a:rPr lang="en-US" sz="1400" i="1" dirty="0" err="1">
                <a:solidFill>
                  <a:schemeClr val="tx1">
                    <a:lumMod val="50000"/>
                    <a:lumOff val="50000"/>
                  </a:schemeClr>
                </a:solidFill>
              </a:rPr>
              <a:t>dz</a:t>
            </a:r>
            <a:r>
              <a:rPr lang="en-US" sz="1400" i="1" dirty="0">
                <a:solidFill>
                  <a:schemeClr val="tx1">
                    <a:lumMod val="50000"/>
                    <a:lumOff val="50000"/>
                  </a:schemeClr>
                </a:solidFill>
              </a:rPr>
              <a:t> birthrate for these groups?</a:t>
            </a:r>
          </a:p>
        </p:txBody>
      </p:sp>
      <p:sp>
        <p:nvSpPr>
          <p:cNvPr id="11" name="Text Box 10">
            <a:extLst>
              <a:ext uri="{FF2B5EF4-FFF2-40B4-BE49-F238E27FC236}">
                <a16:creationId xmlns:a16="http://schemas.microsoft.com/office/drawing/2014/main" id="{33D2D882-19AC-47DD-AB5E-899CE52FB202}"/>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9190554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129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p>
          <a:p>
            <a:pPr marL="0" indent="0">
              <a:buNone/>
            </a:pPr>
            <a:r>
              <a:rPr lang="en-US" altLang="en-US" sz="1600" dirty="0">
                <a:solidFill>
                  <a:srgbClr val="FF0000"/>
                </a:solidFill>
              </a:rPr>
              <a:t>An amino-acid substitution in the hemoglobin beta-chain leads to its </a:t>
            </a:r>
            <a:r>
              <a:rPr lang="en-US" altLang="en-US" sz="1600" dirty="0" err="1">
                <a:solidFill>
                  <a:srgbClr val="FF0000"/>
                </a:solidFill>
              </a:rPr>
              <a:t>malfolding</a:t>
            </a:r>
            <a:r>
              <a:rPr lang="en-US" altLang="en-US" sz="1600" dirty="0">
                <a:solidFill>
                  <a:srgbClr val="FF0000"/>
                </a:solidFill>
              </a:rPr>
              <a:t> under certain metabolic conditions (</a:t>
            </a:r>
            <a:r>
              <a:rPr lang="en-US" altLang="en-US" sz="1600" dirty="0" err="1">
                <a:solidFill>
                  <a:srgbClr val="FF0000"/>
                </a:solidFill>
              </a:rPr>
              <a:t>eg</a:t>
            </a:r>
            <a:r>
              <a:rPr lang="en-US" altLang="en-US" sz="1600" dirty="0">
                <a:solidFill>
                  <a:srgbClr val="FF0000"/>
                </a:solidFill>
              </a:rPr>
              <a:t>, low O</a:t>
            </a:r>
            <a:r>
              <a:rPr lang="en-US" altLang="en-US" sz="1600" baseline="-25000" dirty="0">
                <a:solidFill>
                  <a:srgbClr val="FF0000"/>
                </a:solidFill>
              </a:rPr>
              <a:t>2</a:t>
            </a:r>
            <a:r>
              <a:rPr lang="en-US" altLang="en-US" sz="1600" dirty="0">
                <a:solidFill>
                  <a:srgbClr val="FF0000"/>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dirty="0">
                <a:solidFill>
                  <a:srgbClr val="FF0000"/>
                </a:solidFill>
              </a:rPr>
              <a:t>--SS</a:t>
            </a:r>
          </a:p>
          <a:p>
            <a:pPr marL="0" indent="0">
              <a:buFont typeface="Wingdings" pitchFamily="2" charset="2"/>
              <a:buNone/>
            </a:pPr>
            <a:r>
              <a:rPr lang="en-US" altLang="en-US" sz="1600" dirty="0">
                <a:solidFill>
                  <a:srgbClr val="FF0000"/>
                </a:solidFill>
              </a:rPr>
              <a:t>--SC</a:t>
            </a:r>
          </a:p>
          <a:p>
            <a:pPr marL="0" indent="0">
              <a:buFont typeface="Wingdings" pitchFamily="2" charset="2"/>
              <a:buNone/>
            </a:pPr>
            <a:r>
              <a:rPr lang="en-US" altLang="en-US" sz="1600" dirty="0">
                <a:solidFill>
                  <a:srgbClr val="FF0000"/>
                </a:solidFill>
              </a:rPr>
              <a:t>--S-</a:t>
            </a:r>
            <a:r>
              <a:rPr lang="en-US" altLang="en-US" sz="1600" dirty="0" err="1">
                <a:solidFill>
                  <a:srgbClr val="FF0000"/>
                </a:solidFill>
              </a:rPr>
              <a:t>Thal</a:t>
            </a:r>
            <a:endParaRPr lang="en-US" altLang="en-US" sz="1600" dirty="0">
              <a:solidFill>
                <a:srgbClr val="FF0000"/>
              </a:solidFill>
            </a:endParaRPr>
          </a:p>
          <a:p>
            <a:pPr marL="0" indent="0">
              <a:buFont typeface="Wingdings" pitchFamily="2" charset="2"/>
              <a:buNone/>
            </a:pPr>
            <a:r>
              <a:rPr lang="en-US" altLang="en-US" sz="1600" dirty="0">
                <a:solidFill>
                  <a:srgbClr val="FF0000"/>
                </a:solidFill>
              </a:rPr>
              <a:t>--SA</a:t>
            </a:r>
          </a:p>
          <a:p>
            <a:endParaRPr lang="en-US" sz="1600" dirty="0">
              <a:solidFill>
                <a:srgbClr val="FF0000"/>
              </a:solidFill>
            </a:endParaRPr>
          </a:p>
          <a:p>
            <a:r>
              <a:rPr lang="en-US" sz="1600" i="1" dirty="0">
                <a:solidFill>
                  <a:srgbClr val="FF0000"/>
                </a:solidFill>
              </a:rPr>
              <a:t>Why must sickle-status be assessed in at-risk </a:t>
            </a:r>
            <a:r>
              <a:rPr lang="en-US" sz="1600" i="1" dirty="0" err="1">
                <a:solidFill>
                  <a:srgbClr val="FF0000"/>
                </a:solidFill>
              </a:rPr>
              <a:t>hyphema</a:t>
            </a:r>
            <a:r>
              <a:rPr lang="en-US" sz="1600" i="1" dirty="0">
                <a:solidFill>
                  <a:srgbClr val="FF0000"/>
                </a:solidFill>
              </a:rPr>
              <a:t> pts?</a:t>
            </a:r>
          </a:p>
          <a:p>
            <a:r>
              <a:rPr lang="en-US" sz="1600" dirty="0">
                <a:solidFill>
                  <a:srgbClr val="FF0000"/>
                </a:solidFill>
              </a:rPr>
              <a:t>Because being sickle-positive:</a:t>
            </a:r>
          </a:p>
          <a:p>
            <a:r>
              <a:rPr lang="en-US" sz="1600" dirty="0">
                <a:solidFill>
                  <a:srgbClr val="FF0000"/>
                </a:solidFill>
              </a:rPr>
              <a:t>1)  </a:t>
            </a:r>
          </a:p>
          <a:p>
            <a:r>
              <a:rPr lang="en-US" sz="1600" dirty="0">
                <a:solidFill>
                  <a:srgbClr val="FF0000"/>
                </a:solidFill>
              </a:rPr>
              <a:t>2)</a:t>
            </a:r>
          </a:p>
        </p:txBody>
      </p:sp>
      <p:sp>
        <p:nvSpPr>
          <p:cNvPr id="6" name="Text Box 10">
            <a:extLst>
              <a:ext uri="{FF2B5EF4-FFF2-40B4-BE49-F238E27FC236}">
                <a16:creationId xmlns:a16="http://schemas.microsoft.com/office/drawing/2014/main" id="{83B0D1CB-DCC2-4CA5-9240-689CC67B4FAC}"/>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6054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539430"/>
          </a:xfrm>
          <a:prstGeom prst="rect">
            <a:avLst/>
          </a:prstGeom>
          <a:noFill/>
        </p:spPr>
        <p:txBody>
          <a:bodyPr wrap="square" rtlCol="0">
            <a:spAutoFit/>
          </a:bodyPr>
          <a:lstStyle/>
          <a:p>
            <a:r>
              <a:rPr lang="en-US" sz="1600" i="1" dirty="0">
                <a:solidFill>
                  <a:schemeClr val="bg1">
                    <a:lumMod val="75000"/>
                  </a:schemeClr>
                </a:solidFill>
              </a:rPr>
              <a:t>What is the definition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The presence of RBCs in the anterior chamber</a:t>
            </a:r>
          </a:p>
          <a:p>
            <a:endParaRPr lang="en-US" sz="1600" dirty="0">
              <a:solidFill>
                <a:schemeClr val="bg1">
                  <a:lumMod val="75000"/>
                </a:schemeClr>
              </a:solidFill>
            </a:endParaRPr>
          </a:p>
          <a:p>
            <a:r>
              <a:rPr lang="en-US" sz="1600" i="1" dirty="0">
                <a:solidFill>
                  <a:schemeClr val="bg1">
                    <a:lumMod val="75000"/>
                  </a:schemeClr>
                </a:solidFill>
              </a:rPr>
              <a:t>With respect to its extent, there are two types of </a:t>
            </a:r>
            <a:r>
              <a:rPr lang="en-US" sz="1600" i="1" dirty="0" err="1">
                <a:solidFill>
                  <a:schemeClr val="bg1">
                    <a:lumMod val="75000"/>
                  </a:schemeClr>
                </a:solidFill>
              </a:rPr>
              <a:t>hyphema</a:t>
            </a:r>
            <a:r>
              <a:rPr lang="en-US" sz="1600" i="1" dirty="0">
                <a:solidFill>
                  <a:schemeClr val="bg1">
                    <a:lumMod val="75000"/>
                  </a:schemeClr>
                </a:solidFill>
              </a:rPr>
              <a:t>—what are they?</a:t>
            </a:r>
          </a:p>
          <a:p>
            <a:r>
              <a:rPr lang="en-US" sz="1600" dirty="0">
                <a:solidFill>
                  <a:schemeClr val="bg1">
                    <a:lumMod val="75000"/>
                  </a:schemeClr>
                </a:solidFill>
              </a:rPr>
              <a:t>--When the extent of the </a:t>
            </a:r>
            <a:r>
              <a:rPr lang="en-US" sz="1600" dirty="0" err="1">
                <a:solidFill>
                  <a:schemeClr val="bg1">
                    <a:lumMod val="75000"/>
                  </a:schemeClr>
                </a:solidFill>
              </a:rPr>
              <a:t>hyphema</a:t>
            </a:r>
            <a:r>
              <a:rPr lang="en-US" sz="1600" dirty="0">
                <a:solidFill>
                  <a:schemeClr val="bg1">
                    <a:lumMod val="75000"/>
                  </a:schemeClr>
                </a:solidFill>
              </a:rPr>
              <a:t> is limited to a few RBCs circulating in the AC, it is called a  </a:t>
            </a:r>
            <a:r>
              <a:rPr lang="en-US" sz="1600" dirty="0" err="1">
                <a:solidFill>
                  <a:schemeClr val="bg1">
                    <a:lumMod val="75000"/>
                  </a:schemeClr>
                </a:solidFill>
              </a:rPr>
              <a:t>microhyphema</a:t>
            </a:r>
            <a:endParaRPr lang="en-US" sz="1600" dirty="0">
              <a:solidFill>
                <a:schemeClr val="bg1">
                  <a:lumMod val="75000"/>
                </a:schemeClr>
              </a:solidFill>
            </a:endParaRPr>
          </a:p>
          <a:p>
            <a:r>
              <a:rPr lang="en-US" sz="1600" dirty="0">
                <a:solidFill>
                  <a:schemeClr val="bg1">
                    <a:lumMod val="75000"/>
                  </a:schemeClr>
                </a:solidFill>
              </a:rPr>
              <a:t>--When the </a:t>
            </a:r>
            <a:r>
              <a:rPr lang="en-US" sz="1600" dirty="0" err="1">
                <a:solidFill>
                  <a:schemeClr val="bg1">
                    <a:lumMod val="75000"/>
                  </a:schemeClr>
                </a:solidFill>
              </a:rPr>
              <a:t>hyphema</a:t>
            </a:r>
            <a:r>
              <a:rPr lang="en-US" sz="1600" dirty="0">
                <a:solidFill>
                  <a:schemeClr val="bg1">
                    <a:lumMod val="75000"/>
                  </a:schemeClr>
                </a:solidFill>
              </a:rPr>
              <a:t> is extensive enough to form a clot in the AC, it is called a layered  </a:t>
            </a:r>
            <a:r>
              <a:rPr lang="en-US" sz="1600" dirty="0" err="1">
                <a:solidFill>
                  <a:schemeClr val="bg1">
                    <a:lumMod val="75000"/>
                  </a:schemeClr>
                </a:solidFill>
              </a:rPr>
              <a:t>hyphema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Trauma</a:t>
            </a:r>
          </a:p>
          <a:p>
            <a:endParaRPr lang="en-US" sz="1600" dirty="0">
              <a:solidFill>
                <a:schemeClr val="bg1">
                  <a:lumMod val="75000"/>
                </a:schemeClr>
              </a:solidFill>
            </a:endParaRPr>
          </a:p>
          <a:p>
            <a:r>
              <a:rPr lang="en-US" sz="1600" i="1" dirty="0">
                <a:solidFill>
                  <a:schemeClr val="bg1">
                    <a:lumMod val="75000"/>
                  </a:schemeClr>
                </a:solidFill>
              </a:rPr>
              <a:t>What type of trauma is most commonly implicated?</a:t>
            </a:r>
          </a:p>
          <a:p>
            <a:r>
              <a:rPr lang="en-US" sz="1600" b="1" dirty="0">
                <a:solidFill>
                  <a:srgbClr val="FF0000"/>
                </a:solidFill>
              </a:rPr>
              <a:t>Blunt</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6" name="TextBox 5">
            <a:extLst>
              <a:ext uri="{FF2B5EF4-FFF2-40B4-BE49-F238E27FC236}">
                <a16:creationId xmlns:a16="http://schemas.microsoft.com/office/drawing/2014/main" id="{112D1E3A-7B04-4784-8785-2096CDC949B8}"/>
              </a:ext>
            </a:extLst>
          </p:cNvPr>
          <p:cNvSpPr txBox="1"/>
          <p:nvPr/>
        </p:nvSpPr>
        <p:spPr>
          <a:xfrm>
            <a:off x="1427923" y="3748921"/>
            <a:ext cx="6268277" cy="1815882"/>
          </a:xfrm>
          <a:prstGeom prst="rect">
            <a:avLst/>
          </a:prstGeom>
          <a:solidFill>
            <a:schemeClr val="accent1">
              <a:lumMod val="40000"/>
              <a:lumOff val="60000"/>
            </a:schemeClr>
          </a:solidFill>
        </p:spPr>
        <p:txBody>
          <a:bodyPr wrap="square" rtlCol="0">
            <a:spAutoFit/>
          </a:bodyPr>
          <a:lstStyle/>
          <a:p>
            <a:r>
              <a:rPr lang="en-US" sz="1400" i="1" dirty="0"/>
              <a:t>What is the mechanism by which blunt trauma causes </a:t>
            </a:r>
            <a:r>
              <a:rPr lang="en-US" sz="1400" i="1" dirty="0" err="1"/>
              <a:t>hyphema</a:t>
            </a:r>
            <a:r>
              <a:rPr lang="en-US" sz="1400" i="1" dirty="0"/>
              <a:t>?</a:t>
            </a:r>
          </a:p>
          <a:p>
            <a:r>
              <a:rPr lang="en-US" sz="1400" dirty="0"/>
              <a:t>The globe is incompressible in the sense that its volume cannot be reduced. (It’s like a balloon—squeeze it in one place, it has to expand in another.)       So when blunt force to the globe compresses its anterior-posterior dimension, the globe compensates by expanding in the equatorial plane—the eye gets momentarily shorter and fatter. </a:t>
            </a:r>
            <a:r>
              <a:rPr lang="en-US" sz="1400" dirty="0">
                <a:solidFill>
                  <a:srgbClr val="FF0000"/>
                </a:solidFill>
              </a:rPr>
              <a:t>In turn, equatorial expansion </a:t>
            </a:r>
            <a:r>
              <a:rPr lang="en-US" sz="1400" i="1" dirty="0">
                <a:solidFill>
                  <a:srgbClr val="FF0000"/>
                </a:solidFill>
              </a:rPr>
              <a:t>s-t-r-e-t-c-h-e-s</a:t>
            </a:r>
            <a:r>
              <a:rPr lang="en-US" sz="1400" dirty="0">
                <a:solidFill>
                  <a:srgbClr val="FF0000"/>
                </a:solidFill>
              </a:rPr>
              <a:t> the iris, including its major (and other) arterial circle. Tears of these vessels or their branches are the common source of blood in traumatic </a:t>
            </a:r>
            <a:r>
              <a:rPr lang="en-US" sz="1400" dirty="0" err="1">
                <a:solidFill>
                  <a:srgbClr val="FF0000"/>
                </a:solidFill>
              </a:rPr>
              <a:t>hyphema</a:t>
            </a:r>
            <a:r>
              <a:rPr lang="en-US" sz="1400" dirty="0">
                <a:solidFill>
                  <a:srgbClr val="FF0000"/>
                </a:solidFill>
              </a:rPr>
              <a:t>.</a:t>
            </a:r>
          </a:p>
        </p:txBody>
      </p:sp>
      <p:sp>
        <p:nvSpPr>
          <p:cNvPr id="7" name="Oval 6">
            <a:extLst>
              <a:ext uri="{FF2B5EF4-FFF2-40B4-BE49-F238E27FC236}">
                <a16:creationId xmlns:a16="http://schemas.microsoft.com/office/drawing/2014/main" id="{75755277-B847-4CC1-9C0C-A1FA76BA47F5}"/>
              </a:ext>
            </a:extLst>
          </p:cNvPr>
          <p:cNvSpPr/>
          <p:nvPr/>
        </p:nvSpPr>
        <p:spPr>
          <a:xfrm>
            <a:off x="304801" y="4191000"/>
            <a:ext cx="967410" cy="4394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1686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rgbClr val="FF0000"/>
                </a:solidFill>
              </a:rPr>
              <a:t>What systemic condition </a:t>
            </a:r>
            <a:r>
              <a:rPr lang="en-US" sz="1600" b="1" dirty="0">
                <a:solidFill>
                  <a:srgbClr val="FF0000"/>
                </a:solidFill>
              </a:rPr>
              <a:t>must</a:t>
            </a:r>
            <a:r>
              <a:rPr lang="en-US" sz="1600" i="1" dirty="0">
                <a:solidFill>
                  <a:srgbClr val="FF0000"/>
                </a:solidFill>
              </a:rPr>
              <a:t> be checked for in </a:t>
            </a:r>
            <a:r>
              <a:rPr lang="en-US" sz="1600" i="1" dirty="0" err="1">
                <a:solidFill>
                  <a:srgbClr val="FF0000"/>
                </a:solidFill>
              </a:rPr>
              <a:t>hyphema</a:t>
            </a:r>
            <a:r>
              <a:rPr lang="en-US" sz="1600" i="1" dirty="0">
                <a:solidFill>
                  <a:srgbClr val="FF0000"/>
                </a:solidFill>
              </a:rPr>
              <a:t> pts at risk for it?</a:t>
            </a:r>
            <a:endParaRPr lang="en-US" sz="1600" dirty="0">
              <a:solidFill>
                <a:srgbClr val="FF0000"/>
              </a:solidFill>
            </a:endParaRPr>
          </a:p>
          <a:p>
            <a:r>
              <a:rPr lang="en-US" sz="1600" dirty="0">
                <a:solidFill>
                  <a:srgbClr val="FF0000"/>
                </a:solidFill>
              </a:rPr>
              <a:t>Sickle-cell anemia</a:t>
            </a:r>
          </a:p>
          <a:p>
            <a:endParaRPr lang="en-US" sz="1600" dirty="0">
              <a:solidFill>
                <a:srgbClr val="FF0000"/>
              </a:solidFill>
            </a:endParaRPr>
          </a:p>
          <a:p>
            <a:pPr marL="0" indent="0">
              <a:buFont typeface="Wingdings" pitchFamily="2" charset="2"/>
              <a:buNone/>
            </a:pPr>
            <a:r>
              <a:rPr lang="en-US" altLang="en-US" sz="1600" i="1" dirty="0">
                <a:solidFill>
                  <a:srgbClr val="FF0000"/>
                </a:solidFill>
              </a:rPr>
              <a:t>Broadly speaking, what sort of disease is sickle-cell?</a:t>
            </a:r>
          </a:p>
          <a:p>
            <a:pPr marL="0" indent="0">
              <a:buFont typeface="Wingdings" pitchFamily="2" charset="2"/>
              <a:buNone/>
            </a:pPr>
            <a:r>
              <a:rPr lang="en-US" altLang="en-US" sz="1600" dirty="0">
                <a:solidFill>
                  <a:srgbClr val="FF0000"/>
                </a:solidFill>
              </a:rPr>
              <a:t>A hemoglobinopathy</a:t>
            </a:r>
          </a:p>
          <a:p>
            <a:pPr marL="0" indent="0">
              <a:buFont typeface="Wingdings" pitchFamily="2" charset="2"/>
              <a:buNone/>
            </a:pPr>
            <a:endParaRPr lang="en-US" altLang="en-US" sz="1600" i="1" dirty="0">
              <a:solidFill>
                <a:srgbClr val="FF0000"/>
              </a:solidFill>
            </a:endParaRPr>
          </a:p>
          <a:p>
            <a:pPr marL="0" indent="0">
              <a:buFont typeface="Wingdings" pitchFamily="2" charset="2"/>
              <a:buNone/>
            </a:pPr>
            <a:r>
              <a:rPr lang="en-US" altLang="en-US" sz="1600" i="1" dirty="0">
                <a:solidFill>
                  <a:srgbClr val="FF0000"/>
                </a:solidFill>
              </a:rPr>
              <a:t>What is the underlying problem?</a:t>
            </a:r>
          </a:p>
          <a:p>
            <a:pPr marL="0" indent="0">
              <a:buNone/>
            </a:pPr>
            <a:r>
              <a:rPr lang="en-US" altLang="en-US" sz="1600" dirty="0">
                <a:solidFill>
                  <a:srgbClr val="FF0000"/>
                </a:solidFill>
              </a:rPr>
              <a:t>An amino-acid substitution in the hemoglobin beta-chain leads to its </a:t>
            </a:r>
            <a:r>
              <a:rPr lang="en-US" altLang="en-US" sz="1600" dirty="0" err="1">
                <a:solidFill>
                  <a:srgbClr val="FF0000"/>
                </a:solidFill>
              </a:rPr>
              <a:t>malfolding</a:t>
            </a:r>
            <a:r>
              <a:rPr lang="en-US" altLang="en-US" sz="1600" dirty="0">
                <a:solidFill>
                  <a:srgbClr val="FF0000"/>
                </a:solidFill>
              </a:rPr>
              <a:t> under certain metabolic conditions (</a:t>
            </a:r>
            <a:r>
              <a:rPr lang="en-US" altLang="en-US" sz="1600" dirty="0" err="1">
                <a:solidFill>
                  <a:srgbClr val="FF0000"/>
                </a:solidFill>
              </a:rPr>
              <a:t>eg</a:t>
            </a:r>
            <a:r>
              <a:rPr lang="en-US" altLang="en-US" sz="1600" dirty="0">
                <a:solidFill>
                  <a:srgbClr val="FF0000"/>
                </a:solidFill>
              </a:rPr>
              <a:t>, low O</a:t>
            </a:r>
            <a:r>
              <a:rPr lang="en-US" altLang="en-US" sz="1600" baseline="-25000" dirty="0">
                <a:solidFill>
                  <a:srgbClr val="FF0000"/>
                </a:solidFill>
              </a:rPr>
              <a:t>2</a:t>
            </a:r>
            <a:r>
              <a:rPr lang="en-US" altLang="en-US" sz="1600" dirty="0">
                <a:solidFill>
                  <a:srgbClr val="FF0000"/>
                </a:solidFill>
              </a:rPr>
              <a:t> tension). This results in the characteristic ‘sickling’ of affected RBCs.</a:t>
            </a:r>
          </a:p>
          <a:p>
            <a:pPr marL="0" indent="0">
              <a:buFont typeface="Wingdings" pitchFamily="2" charset="2"/>
              <a:buNone/>
            </a:pPr>
            <a:r>
              <a:rPr lang="en-US" altLang="en-US" sz="1600" dirty="0">
                <a:solidFill>
                  <a:srgbClr val="FF0000"/>
                </a:solidFill>
              </a:rPr>
              <a:t> </a:t>
            </a:r>
          </a:p>
          <a:p>
            <a:pPr marL="0" indent="0">
              <a:buFont typeface="Wingdings" pitchFamily="2" charset="2"/>
              <a:buNone/>
            </a:pPr>
            <a:r>
              <a:rPr lang="en-US" altLang="en-US" sz="1600" i="1" dirty="0">
                <a:solidFill>
                  <a:srgbClr val="FF0000"/>
                </a:solidFill>
              </a:rPr>
              <a:t>What are the four common genotypes of sickle-cell disease</a:t>
            </a:r>
            <a:r>
              <a:rPr lang="en-US" altLang="en-US" sz="1600" dirty="0">
                <a:solidFill>
                  <a:srgbClr val="FF0000"/>
                </a:solidFill>
              </a:rPr>
              <a:t>?</a:t>
            </a:r>
          </a:p>
          <a:p>
            <a:pPr marL="0" indent="0">
              <a:buFont typeface="Wingdings" pitchFamily="2" charset="2"/>
              <a:buNone/>
            </a:pPr>
            <a:r>
              <a:rPr lang="en-US" altLang="en-US" sz="1600" dirty="0">
                <a:solidFill>
                  <a:srgbClr val="FF0000"/>
                </a:solidFill>
              </a:rPr>
              <a:t>--SS</a:t>
            </a:r>
          </a:p>
          <a:p>
            <a:pPr marL="0" indent="0">
              <a:buFont typeface="Wingdings" pitchFamily="2" charset="2"/>
              <a:buNone/>
            </a:pPr>
            <a:r>
              <a:rPr lang="en-US" altLang="en-US" sz="1600" dirty="0">
                <a:solidFill>
                  <a:srgbClr val="FF0000"/>
                </a:solidFill>
              </a:rPr>
              <a:t>--SC</a:t>
            </a:r>
          </a:p>
          <a:p>
            <a:pPr marL="0" indent="0">
              <a:buFont typeface="Wingdings" pitchFamily="2" charset="2"/>
              <a:buNone/>
            </a:pPr>
            <a:r>
              <a:rPr lang="en-US" altLang="en-US" sz="1600" dirty="0">
                <a:solidFill>
                  <a:srgbClr val="FF0000"/>
                </a:solidFill>
              </a:rPr>
              <a:t>--S-</a:t>
            </a:r>
            <a:r>
              <a:rPr lang="en-US" altLang="en-US" sz="1600" dirty="0" err="1">
                <a:solidFill>
                  <a:srgbClr val="FF0000"/>
                </a:solidFill>
              </a:rPr>
              <a:t>Thal</a:t>
            </a:r>
            <a:endParaRPr lang="en-US" altLang="en-US" sz="1600" dirty="0">
              <a:solidFill>
                <a:srgbClr val="FF0000"/>
              </a:solidFill>
            </a:endParaRPr>
          </a:p>
          <a:p>
            <a:pPr marL="0" indent="0">
              <a:buFont typeface="Wingdings" pitchFamily="2" charset="2"/>
              <a:buNone/>
            </a:pPr>
            <a:r>
              <a:rPr lang="en-US" altLang="en-US" sz="1600" dirty="0">
                <a:solidFill>
                  <a:srgbClr val="FF0000"/>
                </a:solidFill>
              </a:rPr>
              <a:t>--SA</a:t>
            </a:r>
          </a:p>
          <a:p>
            <a:endParaRPr lang="en-US" sz="1600" dirty="0">
              <a:solidFill>
                <a:srgbClr val="FF0000"/>
              </a:solidFill>
            </a:endParaRPr>
          </a:p>
          <a:p>
            <a:r>
              <a:rPr lang="en-US" sz="1600" i="1" dirty="0">
                <a:solidFill>
                  <a:srgbClr val="FF0000"/>
                </a:solidFill>
              </a:rPr>
              <a:t>Why must sickle-status be assessed in at-risk </a:t>
            </a:r>
            <a:r>
              <a:rPr lang="en-US" sz="1600" i="1" dirty="0" err="1">
                <a:solidFill>
                  <a:srgbClr val="FF0000"/>
                </a:solidFill>
              </a:rPr>
              <a:t>hyphema</a:t>
            </a:r>
            <a:r>
              <a:rPr lang="en-US" sz="1600" i="1" dirty="0">
                <a:solidFill>
                  <a:srgbClr val="FF0000"/>
                </a:solidFill>
              </a:rPr>
              <a:t> pts?</a:t>
            </a:r>
          </a:p>
          <a:p>
            <a:r>
              <a:rPr lang="en-US" sz="1600" dirty="0">
                <a:solidFill>
                  <a:srgbClr val="FF0000"/>
                </a:solidFill>
              </a:rPr>
              <a:t>Because being sickle-positive:</a:t>
            </a:r>
          </a:p>
          <a:p>
            <a:r>
              <a:rPr lang="en-US" sz="1600" dirty="0">
                <a:solidFill>
                  <a:srgbClr val="FF0000"/>
                </a:solidFill>
              </a:rPr>
              <a:t>1) places a </a:t>
            </a:r>
            <a:r>
              <a:rPr lang="en-US" sz="1600" dirty="0" err="1">
                <a:solidFill>
                  <a:srgbClr val="FF0000"/>
                </a:solidFill>
              </a:rPr>
              <a:t>hyphema</a:t>
            </a:r>
            <a:r>
              <a:rPr lang="en-US" sz="1600" dirty="0">
                <a:solidFill>
                  <a:srgbClr val="FF0000"/>
                </a:solidFill>
              </a:rPr>
              <a:t> </a:t>
            </a:r>
            <a:r>
              <a:rPr lang="en-US" sz="1600" dirty="0" err="1">
                <a:solidFill>
                  <a:srgbClr val="FF0000"/>
                </a:solidFill>
              </a:rPr>
              <a:t>pt</a:t>
            </a:r>
            <a:r>
              <a:rPr lang="en-US" sz="1600" dirty="0">
                <a:solidFill>
                  <a:srgbClr val="FF0000"/>
                </a:solidFill>
              </a:rPr>
              <a:t> at higher risk for complications; and </a:t>
            </a:r>
          </a:p>
          <a:p>
            <a:r>
              <a:rPr lang="en-US" sz="1600" dirty="0">
                <a:solidFill>
                  <a:srgbClr val="FF0000"/>
                </a:solidFill>
              </a:rPr>
              <a:t>2) impacts how a </a:t>
            </a:r>
            <a:r>
              <a:rPr lang="en-US" sz="1600" dirty="0" err="1">
                <a:solidFill>
                  <a:srgbClr val="FF0000"/>
                </a:solidFill>
              </a:rPr>
              <a:t>hyphema</a:t>
            </a:r>
            <a:r>
              <a:rPr lang="en-US" sz="1600" dirty="0">
                <a:solidFill>
                  <a:srgbClr val="FF0000"/>
                </a:solidFill>
              </a:rPr>
              <a:t> should be managed</a:t>
            </a:r>
          </a:p>
        </p:txBody>
      </p:sp>
      <p:sp>
        <p:nvSpPr>
          <p:cNvPr id="6" name="Text Box 10">
            <a:extLst>
              <a:ext uri="{FF2B5EF4-FFF2-40B4-BE49-F238E27FC236}">
                <a16:creationId xmlns:a16="http://schemas.microsoft.com/office/drawing/2014/main" id="{83B0D1CB-DCC2-4CA5-9240-689CC67B4FAC}"/>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6891126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b="1" i="1" dirty="0">
                <a:solidFill>
                  <a:srgbClr val="FF0000"/>
                </a:solidFill>
              </a:rPr>
              <a:t>--SS?</a:t>
            </a:r>
          </a:p>
          <a:p>
            <a:pPr marL="0" indent="0">
              <a:buFont typeface="Wingdings" pitchFamily="2" charset="2"/>
              <a:buNone/>
            </a:pPr>
            <a:r>
              <a:rPr lang="en-US" altLang="en-US" sz="1600" b="1" i="1" dirty="0">
                <a:solidFill>
                  <a:srgbClr val="FF0000"/>
                </a:solidFill>
              </a:rPr>
              <a:t>--SC?</a:t>
            </a:r>
          </a:p>
          <a:p>
            <a:pPr marL="0" indent="0">
              <a:buFont typeface="Wingdings" pitchFamily="2" charset="2"/>
              <a:buNone/>
            </a:pPr>
            <a:r>
              <a:rPr lang="en-US" altLang="en-US" sz="1600" b="1" i="1" dirty="0">
                <a:solidFill>
                  <a:srgbClr val="FF0000"/>
                </a:solidFill>
              </a:rPr>
              <a:t>--S-</a:t>
            </a:r>
            <a:r>
              <a:rPr lang="en-US" altLang="en-US" sz="1600" b="1" i="1" dirty="0" err="1">
                <a:solidFill>
                  <a:srgbClr val="FF0000"/>
                </a:solidFill>
              </a:rPr>
              <a:t>Thal</a:t>
            </a:r>
            <a:r>
              <a:rPr lang="en-US" altLang="en-US" sz="1600" b="1" i="1" dirty="0">
                <a:solidFill>
                  <a:srgbClr val="FF0000"/>
                </a:solidFill>
              </a:rPr>
              <a:t>?</a:t>
            </a:r>
          </a:p>
          <a:p>
            <a:pPr marL="0" indent="0">
              <a:buFont typeface="Wingdings" pitchFamily="2" charset="2"/>
              <a:buNone/>
            </a:pPr>
            <a:r>
              <a:rPr lang="en-US" altLang="en-US" sz="1600" b="1" i="1" dirty="0">
                <a:solidFill>
                  <a:srgbClr val="FF0000"/>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rgbClr val="FF0000"/>
                </a:solidFill>
              </a:rPr>
              <a:t>2) impacts how a </a:t>
            </a:r>
            <a:r>
              <a:rPr lang="en-US" sz="1600" b="1" dirty="0" err="1">
                <a:solidFill>
                  <a:srgbClr val="FF0000"/>
                </a:solidFill>
              </a:rPr>
              <a:t>hyphema</a:t>
            </a:r>
            <a:r>
              <a:rPr lang="en-US" sz="1600" b="1" dirty="0">
                <a:solidFill>
                  <a:srgbClr val="FF0000"/>
                </a:solidFill>
              </a:rPr>
              <a:t> should be managed</a:t>
            </a:r>
          </a:p>
        </p:txBody>
      </p:sp>
      <p:cxnSp>
        <p:nvCxnSpPr>
          <p:cNvPr id="6" name="Connector: Elbow 5">
            <a:extLst>
              <a:ext uri="{FF2B5EF4-FFF2-40B4-BE49-F238E27FC236}">
                <a16:creationId xmlns:a16="http://schemas.microsoft.com/office/drawing/2014/main" id="{B59B45FE-0D15-4453-A466-31C2F4AD30A4}"/>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sp>
        <p:nvSpPr>
          <p:cNvPr id="7" name="Right Brace 6">
            <a:extLst>
              <a:ext uri="{FF2B5EF4-FFF2-40B4-BE49-F238E27FC236}">
                <a16:creationId xmlns:a16="http://schemas.microsoft.com/office/drawing/2014/main" id="{DF598B90-E3A8-4E64-94E4-2B03FE9BD87A}"/>
              </a:ext>
            </a:extLst>
          </p:cNvPr>
          <p:cNvSpPr/>
          <p:nvPr/>
        </p:nvSpPr>
        <p:spPr>
          <a:xfrm>
            <a:off x="5867400" y="5780246"/>
            <a:ext cx="152400" cy="381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56B1E9F3-A0A8-42A6-8BCF-CB7D37E90F83}"/>
              </a:ext>
            </a:extLst>
          </p:cNvPr>
          <p:cNvSpPr/>
          <p:nvPr/>
        </p:nvSpPr>
        <p:spPr>
          <a:xfrm>
            <a:off x="1371600" y="4038600"/>
            <a:ext cx="215348" cy="990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E0A913C8-4F2E-481B-960D-72BA1B42F00A}"/>
              </a:ext>
            </a:extLst>
          </p:cNvPr>
          <p:cNvSpPr txBox="1"/>
          <p:nvPr/>
        </p:nvSpPr>
        <p:spPr>
          <a:xfrm>
            <a:off x="1827146" y="4164568"/>
            <a:ext cx="6819496" cy="523220"/>
          </a:xfrm>
          <a:prstGeom prst="rect">
            <a:avLst/>
          </a:prstGeom>
          <a:noFill/>
        </p:spPr>
        <p:txBody>
          <a:bodyPr wrap="none" rtlCol="0">
            <a:spAutoFit/>
          </a:bodyPr>
          <a:lstStyle/>
          <a:p>
            <a:r>
              <a:rPr lang="en-US" sz="1400" i="1" dirty="0">
                <a:solidFill>
                  <a:srgbClr val="FF0000"/>
                </a:solidFill>
              </a:rPr>
              <a:t>Which is/are associated with increased risk and a need for modified management?</a:t>
            </a:r>
          </a:p>
          <a:p>
            <a:endParaRPr lang="en-US" sz="1400" i="1" dirty="0">
              <a:solidFill>
                <a:srgbClr val="FF0000"/>
              </a:solidFill>
            </a:endParaRPr>
          </a:p>
        </p:txBody>
      </p:sp>
      <p:sp>
        <p:nvSpPr>
          <p:cNvPr id="11" name="Text Box 10">
            <a:extLst>
              <a:ext uri="{FF2B5EF4-FFF2-40B4-BE49-F238E27FC236}">
                <a16:creationId xmlns:a16="http://schemas.microsoft.com/office/drawing/2014/main" id="{C7AE778D-B50A-4E4F-9F83-B4D45C4E969C}"/>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577548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b="1" dirty="0">
                <a:solidFill>
                  <a:srgbClr val="FF0000"/>
                </a:solidFill>
              </a:rPr>
              <a:t>--SS!</a:t>
            </a:r>
          </a:p>
          <a:p>
            <a:pPr marL="0" indent="0">
              <a:buFont typeface="Wingdings" pitchFamily="2" charset="2"/>
              <a:buNone/>
            </a:pPr>
            <a:r>
              <a:rPr lang="en-US" altLang="en-US" sz="1600" b="1" dirty="0">
                <a:solidFill>
                  <a:srgbClr val="FF0000"/>
                </a:solidFill>
              </a:rPr>
              <a:t>--SC!</a:t>
            </a:r>
          </a:p>
          <a:p>
            <a:pPr marL="0" indent="0">
              <a:buFont typeface="Wingdings" pitchFamily="2" charset="2"/>
              <a:buNone/>
            </a:pPr>
            <a:r>
              <a:rPr lang="en-US" altLang="en-US" sz="1600" b="1" dirty="0">
                <a:solidFill>
                  <a:srgbClr val="FF0000"/>
                </a:solidFill>
              </a:rPr>
              <a:t>--S-</a:t>
            </a:r>
            <a:r>
              <a:rPr lang="en-US" altLang="en-US" sz="1600" b="1" dirty="0" err="1">
                <a:solidFill>
                  <a:srgbClr val="FF0000"/>
                </a:solidFill>
              </a:rPr>
              <a:t>Thal</a:t>
            </a:r>
            <a:r>
              <a:rPr lang="en-US" altLang="en-US" sz="1600" b="1" dirty="0">
                <a:solidFill>
                  <a:srgbClr val="FF0000"/>
                </a:solidFill>
              </a:rPr>
              <a:t>!</a:t>
            </a:r>
          </a:p>
          <a:p>
            <a:pPr marL="0" indent="0">
              <a:buFont typeface="Wingdings" pitchFamily="2" charset="2"/>
              <a:buNone/>
            </a:pPr>
            <a:r>
              <a:rPr lang="en-US" altLang="en-US" sz="1600" b="1" dirty="0">
                <a:solidFill>
                  <a:srgbClr val="FF0000"/>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rgbClr val="FF0000"/>
                </a:solidFill>
              </a:rPr>
              <a:t>2) impacts how a </a:t>
            </a:r>
            <a:r>
              <a:rPr lang="en-US" sz="1600" b="1" dirty="0" err="1">
                <a:solidFill>
                  <a:srgbClr val="FF0000"/>
                </a:solidFill>
              </a:rPr>
              <a:t>hyphema</a:t>
            </a:r>
            <a:r>
              <a:rPr lang="en-US" sz="1600" b="1" dirty="0">
                <a:solidFill>
                  <a:srgbClr val="FF0000"/>
                </a:solidFill>
              </a:rPr>
              <a:t> should be managed</a:t>
            </a:r>
          </a:p>
        </p:txBody>
      </p:sp>
      <p:sp>
        <p:nvSpPr>
          <p:cNvPr id="14" name="Right Brace 13">
            <a:extLst>
              <a:ext uri="{FF2B5EF4-FFF2-40B4-BE49-F238E27FC236}">
                <a16:creationId xmlns:a16="http://schemas.microsoft.com/office/drawing/2014/main" id="{51295F93-E1E5-4C4B-9C2E-BAF920B9A777}"/>
              </a:ext>
            </a:extLst>
          </p:cNvPr>
          <p:cNvSpPr/>
          <p:nvPr/>
        </p:nvSpPr>
        <p:spPr>
          <a:xfrm>
            <a:off x="5867400" y="5780246"/>
            <a:ext cx="152400" cy="381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7AC04B9-47FC-4C3C-801F-3A47893A0E1E}"/>
              </a:ext>
            </a:extLst>
          </p:cNvPr>
          <p:cNvSpPr txBox="1"/>
          <p:nvPr/>
        </p:nvSpPr>
        <p:spPr>
          <a:xfrm>
            <a:off x="1827146" y="4164568"/>
            <a:ext cx="6939720" cy="769441"/>
          </a:xfrm>
          <a:prstGeom prst="rect">
            <a:avLst/>
          </a:prstGeom>
          <a:noFill/>
        </p:spPr>
        <p:txBody>
          <a:bodyPr wrap="none" rtlCol="0">
            <a:spAutoFit/>
          </a:bodyPr>
          <a:lstStyle/>
          <a:p>
            <a:r>
              <a:rPr lang="en-US" sz="1400" i="1" dirty="0">
                <a:solidFill>
                  <a:srgbClr val="FF0000"/>
                </a:solidFill>
              </a:rPr>
              <a:t>Which is/are associated with increased risk and a need for modified management?</a:t>
            </a:r>
          </a:p>
          <a:p>
            <a:endParaRPr lang="en-US" sz="1400" i="1" dirty="0">
              <a:solidFill>
                <a:srgbClr val="FF0000"/>
              </a:solidFill>
            </a:endParaRPr>
          </a:p>
          <a:p>
            <a:r>
              <a:rPr lang="en-US" sz="1600" b="1" dirty="0">
                <a:solidFill>
                  <a:srgbClr val="FF0000"/>
                </a:solidFill>
              </a:rPr>
              <a:t>All of them</a:t>
            </a:r>
          </a:p>
        </p:txBody>
      </p:sp>
      <p:cxnSp>
        <p:nvCxnSpPr>
          <p:cNvPr id="21" name="Connector: Elbow 20">
            <a:extLst>
              <a:ext uri="{FF2B5EF4-FFF2-40B4-BE49-F238E27FC236}">
                <a16:creationId xmlns:a16="http://schemas.microsoft.com/office/drawing/2014/main" id="{1E485B4B-33FE-47A8-9681-44F92D96B4F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5FADA4AB-737D-42E8-9F77-20F6C00078A8}"/>
              </a:ext>
            </a:extLst>
          </p:cNvPr>
          <p:cNvSpPr/>
          <p:nvPr/>
        </p:nvSpPr>
        <p:spPr>
          <a:xfrm>
            <a:off x="1371600" y="4038600"/>
            <a:ext cx="215348" cy="990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 Box 10">
            <a:extLst>
              <a:ext uri="{FF2B5EF4-FFF2-40B4-BE49-F238E27FC236}">
                <a16:creationId xmlns:a16="http://schemas.microsoft.com/office/drawing/2014/main" id="{A5F89A9A-D9E4-4466-9176-0A0BECC62253}"/>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8141242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rgbClr val="FF0000"/>
                </a:solidFill>
              </a:rPr>
              <a:t>What two complications are sickle pts at greater risk of developing?</a:t>
            </a:r>
          </a:p>
          <a:p>
            <a:r>
              <a:rPr lang="en-US" sz="1400" dirty="0">
                <a:solidFill>
                  <a:schemeClr val="accent1">
                    <a:lumMod val="40000"/>
                    <a:lumOff val="60000"/>
                  </a:schemeClr>
                </a:solidFill>
              </a:rPr>
              <a:t>Elevated IOP and optic atrophy</a:t>
            </a:r>
          </a:p>
        </p:txBody>
      </p:sp>
      <p:sp>
        <p:nvSpPr>
          <p:cNvPr id="10" name="Text Box 10">
            <a:extLst>
              <a:ext uri="{FF2B5EF4-FFF2-40B4-BE49-F238E27FC236}">
                <a16:creationId xmlns:a16="http://schemas.microsoft.com/office/drawing/2014/main" id="{02149DD7-9BFB-4C38-8BD1-8DD980E28D4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2954322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rgbClr val="FF0000"/>
                </a:solidFill>
              </a:rPr>
              <a:t>What two complications are sickle pts at greater risk of developing?</a:t>
            </a:r>
          </a:p>
          <a:p>
            <a:r>
              <a:rPr lang="en-US" sz="1400" dirty="0">
                <a:solidFill>
                  <a:srgbClr val="FF0000"/>
                </a:solidFill>
              </a:rPr>
              <a:t>Elevated IOP and optic atrophy</a:t>
            </a:r>
          </a:p>
        </p:txBody>
      </p:sp>
      <p:sp>
        <p:nvSpPr>
          <p:cNvPr id="10" name="Text Box 10">
            <a:extLst>
              <a:ext uri="{FF2B5EF4-FFF2-40B4-BE49-F238E27FC236}">
                <a16:creationId xmlns:a16="http://schemas.microsoft.com/office/drawing/2014/main" id="{02149DD7-9BFB-4C38-8BD1-8DD980E28D4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4960781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 optic atrophy</a:t>
            </a:r>
          </a:p>
        </p:txBody>
      </p: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FFCCFF"/>
                </a:solidFill>
              </a:rPr>
              <a:t>Because of the physical characteristics of their RBCs. Normal RBCs are very flexible and change shape easily; thus, they are able to slip easily through the TM. In contrast, sickled RBCs are stiff, and therefore cannot readily change conformation to fit through the TM. Thus, sickled RBCs will ‘pile up’ at the TM, effectively occluding it and thereby causing IOP to spike.</a:t>
            </a:r>
          </a:p>
        </p:txBody>
      </p:sp>
      <p:sp>
        <p:nvSpPr>
          <p:cNvPr id="2" name="Oval 1">
            <a:extLst>
              <a:ext uri="{FF2B5EF4-FFF2-40B4-BE49-F238E27FC236}">
                <a16:creationId xmlns:a16="http://schemas.microsoft.com/office/drawing/2014/main" id="{1B6BF038-7127-476D-A649-EA14B08BA253}"/>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47FEA37F-89CC-4F0B-A1BF-A06DD72EE7A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13" name="Straight Arrow Connector 12">
            <a:extLst>
              <a:ext uri="{FF2B5EF4-FFF2-40B4-BE49-F238E27FC236}">
                <a16:creationId xmlns:a16="http://schemas.microsoft.com/office/drawing/2014/main" id="{90CF2143-1C77-43BD-993E-70661AC050D0}"/>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34081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 optic atrophy</a:t>
            </a:r>
          </a:p>
        </p:txBody>
      </p: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0000FF"/>
                </a:solidFill>
              </a:rPr>
              <a:t>Because of the physical characteristics of their RBCs. Normal RBCs are very flexible and change shape easily; thus, they are able to slip easily through the TM. </a:t>
            </a:r>
            <a:r>
              <a:rPr lang="en-US" sz="1400" dirty="0">
                <a:solidFill>
                  <a:srgbClr val="FFCCFF"/>
                </a:solidFill>
              </a:rPr>
              <a:t>In contrast, sickled RBCs are stiff, and therefore cannot readily change conformation to fit through the TM. Thus, sickled RBCs will ‘pile up’ at the TM, effectively occluding it and thereby causing IOP to spike.</a:t>
            </a:r>
          </a:p>
        </p:txBody>
      </p:sp>
      <p:sp>
        <p:nvSpPr>
          <p:cNvPr id="12" name="Text Box 10">
            <a:extLst>
              <a:ext uri="{FF2B5EF4-FFF2-40B4-BE49-F238E27FC236}">
                <a16:creationId xmlns:a16="http://schemas.microsoft.com/office/drawing/2014/main" id="{47FEA37F-89CC-4F0B-A1BF-A06DD72EE7A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13" name="Straight Arrow Connector 12">
            <a:extLst>
              <a:ext uri="{FF2B5EF4-FFF2-40B4-BE49-F238E27FC236}">
                <a16:creationId xmlns:a16="http://schemas.microsoft.com/office/drawing/2014/main" id="{4C2A8C7C-E40D-4A67-BF58-5D563656206C}"/>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5764C46F-1B5D-4AF4-8E6E-C164CB3173F8}"/>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443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 optic atrophy</a:t>
            </a:r>
          </a:p>
        </p:txBody>
      </p: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0000FF"/>
                </a:solidFill>
              </a:rPr>
              <a:t>Because of the physical characteristics of their RBCs. Normal RBCs are very flexible and change shape easily; thus, they are able to slip easily through the TM. </a:t>
            </a:r>
            <a:r>
              <a:rPr lang="en-US" sz="1400" dirty="0">
                <a:solidFill>
                  <a:srgbClr val="FF0000"/>
                </a:solidFill>
              </a:rPr>
              <a:t>In contrast, sickled RBCs are stiff, and therefore cannot readily change conformation to fit through the TM. Thus, sickled RBCs will ‘pile up’ at the TM, effectively occluding it and thereby causing IOP to spike.</a:t>
            </a:r>
          </a:p>
        </p:txBody>
      </p:sp>
      <p:sp>
        <p:nvSpPr>
          <p:cNvPr id="12" name="Text Box 10">
            <a:extLst>
              <a:ext uri="{FF2B5EF4-FFF2-40B4-BE49-F238E27FC236}">
                <a16:creationId xmlns:a16="http://schemas.microsoft.com/office/drawing/2014/main" id="{47FEA37F-89CC-4F0B-A1BF-A06DD72EE7A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13" name="Straight Arrow Connector 12">
            <a:extLst>
              <a:ext uri="{FF2B5EF4-FFF2-40B4-BE49-F238E27FC236}">
                <a16:creationId xmlns:a16="http://schemas.microsoft.com/office/drawing/2014/main" id="{21C809FA-BB47-49C2-9908-A0115783ABD2}"/>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2C9EC44D-D661-4EAC-9D3D-C654550EC770}"/>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0875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a:t>
            </a:r>
            <a:r>
              <a:rPr lang="en-US" sz="1400" dirty="0">
                <a:solidFill>
                  <a:srgbClr val="FF0000"/>
                </a:solidFill>
              </a:rPr>
              <a:t> </a:t>
            </a:r>
            <a:r>
              <a:rPr lang="en-US" sz="1400" b="1" dirty="0">
                <a:solidFill>
                  <a:srgbClr val="FF0000"/>
                </a:solidFill>
              </a:rPr>
              <a:t>optic atrophy</a:t>
            </a:r>
          </a:p>
        </p:txBody>
      </p:sp>
      <p:sp>
        <p:nvSpPr>
          <p:cNvPr id="11" name="TextBox 10">
            <a:extLst>
              <a:ext uri="{FF2B5EF4-FFF2-40B4-BE49-F238E27FC236}">
                <a16:creationId xmlns:a16="http://schemas.microsoft.com/office/drawing/2014/main" id="{A6DD01AD-AB14-4C05-A539-D42872EB4DD1}"/>
              </a:ext>
            </a:extLst>
          </p:cNvPr>
          <p:cNvSpPr txBox="1"/>
          <p:nvPr/>
        </p:nvSpPr>
        <p:spPr>
          <a:xfrm>
            <a:off x="2416864" y="3844082"/>
            <a:ext cx="6553200" cy="1815882"/>
          </a:xfrm>
          <a:prstGeom prst="rect">
            <a:avLst/>
          </a:prstGeom>
          <a:solidFill>
            <a:srgbClr val="CCFFCC"/>
          </a:solidFill>
        </p:spPr>
        <p:txBody>
          <a:bodyPr wrap="square" rtlCol="0">
            <a:spAutoFit/>
          </a:bodyPr>
          <a:lstStyle/>
          <a:p>
            <a:r>
              <a:rPr lang="en-US" sz="1400" i="1" dirty="0">
                <a:solidFill>
                  <a:srgbClr val="0000FF"/>
                </a:solidFill>
              </a:rPr>
              <a:t>Why are the optic nerves in sickle pts at greater risk of atrophying?</a:t>
            </a:r>
            <a:endParaRPr lang="en-US" sz="1400" i="1" dirty="0">
              <a:solidFill>
                <a:srgbClr val="CCFFCC"/>
              </a:solidFill>
            </a:endParaRPr>
          </a:p>
          <a:p>
            <a:r>
              <a:rPr lang="en-US" sz="1400" dirty="0">
                <a:solidFill>
                  <a:srgbClr val="CCFFCC"/>
                </a:solidFill>
              </a:rPr>
              <a:t>As is the case throughout their bodies, the baseline status of the microcirculation   of the optic nerve in </a:t>
            </a:r>
            <a:r>
              <a:rPr lang="en-US" sz="1400" dirty="0" err="1">
                <a:solidFill>
                  <a:srgbClr val="CCFFCC"/>
                </a:solidFill>
              </a:rPr>
              <a:t>sicklers</a:t>
            </a:r>
            <a:r>
              <a:rPr lang="en-US" sz="1400" dirty="0">
                <a:solidFill>
                  <a:srgbClr val="CCFFCC"/>
                </a:solidFill>
              </a:rPr>
              <a:t> is marginal—even under the best of circumstances, their optic nerves are just getting by. Thus, their optic nerves are vulnerable to damage stemming from anything that compromises their already compromised circulation, one of which is elevated IOP. Because of this, the optic nerve in sickle pts will sustain more damage at lower IOPs for shorter durations than will the optic nerves of non-sickle pts.</a:t>
            </a:r>
          </a:p>
        </p:txBody>
      </p:sp>
      <p:sp>
        <p:nvSpPr>
          <p:cNvPr id="13" name="Oval 12">
            <a:extLst>
              <a:ext uri="{FF2B5EF4-FFF2-40B4-BE49-F238E27FC236}">
                <a16:creationId xmlns:a16="http://schemas.microsoft.com/office/drawing/2014/main" id="{386A7193-9B81-4A1A-9ED8-C0569B139185}"/>
              </a:ext>
            </a:extLst>
          </p:cNvPr>
          <p:cNvSpPr/>
          <p:nvPr/>
        </p:nvSpPr>
        <p:spPr>
          <a:xfrm>
            <a:off x="3790950" y="1553816"/>
            <a:ext cx="1390650"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2965BE9D-8E0D-444C-9930-CE6CC050ADA4}"/>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4" name="Straight Arrow Connector 3">
            <a:extLst>
              <a:ext uri="{FF2B5EF4-FFF2-40B4-BE49-F238E27FC236}">
                <a16:creationId xmlns:a16="http://schemas.microsoft.com/office/drawing/2014/main" id="{7BD6A968-08C2-4C46-A87F-497D9A6C9A55}"/>
              </a:ext>
            </a:extLst>
          </p:cNvPr>
          <p:cNvCxnSpPr>
            <a:cxnSpLocks/>
            <a:stCxn id="13" idx="5"/>
          </p:cNvCxnSpPr>
          <p:nvPr/>
        </p:nvCxnSpPr>
        <p:spPr>
          <a:xfrm>
            <a:off x="4977944" y="1869061"/>
            <a:ext cx="1194256" cy="1975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0000FF"/>
                </a:solidFill>
              </a:rPr>
              <a:t>Because of the physical characteristics of their RBCs. Normal RBCs are very flexible and change shape easily; thus, they are able to slip easily through the TM. </a:t>
            </a:r>
            <a:r>
              <a:rPr lang="en-US" sz="1400" dirty="0">
                <a:solidFill>
                  <a:srgbClr val="FF0000"/>
                </a:solidFill>
              </a:rPr>
              <a:t>In contrast, sickled RBCs are stiff, and therefore cannot readily change conformation to fit through the TM. Thus, sickled RBCs will ‘pile up’ at the TM, effectively occluding it and thereby causing IOP to spike.</a:t>
            </a:r>
          </a:p>
        </p:txBody>
      </p:sp>
      <p:cxnSp>
        <p:nvCxnSpPr>
          <p:cNvPr id="7" name="Straight Arrow Connector 6">
            <a:extLst>
              <a:ext uri="{FF2B5EF4-FFF2-40B4-BE49-F238E27FC236}">
                <a16:creationId xmlns:a16="http://schemas.microsoft.com/office/drawing/2014/main" id="{6D96CA9C-4DF4-44F3-9A20-3C7D56DB2AB7}"/>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98C4AD8E-B9C7-4223-8831-D3DF0D34D71A}"/>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3086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139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a:t>
            </a:r>
            <a:r>
              <a:rPr lang="en-US" sz="1400" dirty="0">
                <a:solidFill>
                  <a:srgbClr val="FF0000"/>
                </a:solidFill>
              </a:rPr>
              <a:t> </a:t>
            </a:r>
            <a:r>
              <a:rPr lang="en-US" sz="1400" b="1" dirty="0">
                <a:solidFill>
                  <a:srgbClr val="FF0000"/>
                </a:solidFill>
              </a:rPr>
              <a:t>optic atrophy</a:t>
            </a:r>
          </a:p>
        </p:txBody>
      </p:sp>
      <p:sp>
        <p:nvSpPr>
          <p:cNvPr id="11" name="TextBox 10">
            <a:extLst>
              <a:ext uri="{FF2B5EF4-FFF2-40B4-BE49-F238E27FC236}">
                <a16:creationId xmlns:a16="http://schemas.microsoft.com/office/drawing/2014/main" id="{A6DD01AD-AB14-4C05-A539-D42872EB4DD1}"/>
              </a:ext>
            </a:extLst>
          </p:cNvPr>
          <p:cNvSpPr txBox="1"/>
          <p:nvPr/>
        </p:nvSpPr>
        <p:spPr>
          <a:xfrm>
            <a:off x="2416864" y="3844082"/>
            <a:ext cx="6553200" cy="1815882"/>
          </a:xfrm>
          <a:prstGeom prst="rect">
            <a:avLst/>
          </a:prstGeom>
          <a:solidFill>
            <a:srgbClr val="CCFFCC"/>
          </a:solidFill>
        </p:spPr>
        <p:txBody>
          <a:bodyPr wrap="square" rtlCol="0">
            <a:spAutoFit/>
          </a:bodyPr>
          <a:lstStyle/>
          <a:p>
            <a:r>
              <a:rPr lang="en-US" sz="1400" i="1" dirty="0">
                <a:solidFill>
                  <a:srgbClr val="0000FF"/>
                </a:solidFill>
              </a:rPr>
              <a:t>Why are the optic nerves in sickle pts at greater risk of atrophying?</a:t>
            </a:r>
          </a:p>
          <a:p>
            <a:r>
              <a:rPr lang="en-US" sz="1400" dirty="0">
                <a:solidFill>
                  <a:srgbClr val="0000FF"/>
                </a:solidFill>
              </a:rPr>
              <a:t>As is the case throughout their bodies, the baseline status of the microcirculation   of the optic nerve in </a:t>
            </a:r>
            <a:r>
              <a:rPr lang="en-US" sz="1400" dirty="0" err="1">
                <a:solidFill>
                  <a:srgbClr val="0000FF"/>
                </a:solidFill>
              </a:rPr>
              <a:t>sicklers</a:t>
            </a:r>
            <a:r>
              <a:rPr lang="en-US" sz="1400" dirty="0">
                <a:solidFill>
                  <a:srgbClr val="0000FF"/>
                </a:solidFill>
              </a:rPr>
              <a:t> is marginal—even under the best of circumstances, their optic nerves are just getting by. Thus, their optic nerves are vulnerable to damage stemming from anything that compromises their already compromised circulation, one of which is elevated IOP. </a:t>
            </a:r>
            <a:r>
              <a:rPr lang="en-US" sz="1400" dirty="0">
                <a:solidFill>
                  <a:srgbClr val="CCFFCC"/>
                </a:solidFill>
              </a:rPr>
              <a:t>Because of this, the optic nerve in sickle pts will sustain more damage at lower IOPs for shorter durations than will the optic nerves of non-sickle pts.</a:t>
            </a:r>
          </a:p>
        </p:txBody>
      </p:sp>
      <p:sp>
        <p:nvSpPr>
          <p:cNvPr id="13" name="Oval 12">
            <a:extLst>
              <a:ext uri="{FF2B5EF4-FFF2-40B4-BE49-F238E27FC236}">
                <a16:creationId xmlns:a16="http://schemas.microsoft.com/office/drawing/2014/main" id="{386A7193-9B81-4A1A-9ED8-C0569B139185}"/>
              </a:ext>
            </a:extLst>
          </p:cNvPr>
          <p:cNvSpPr/>
          <p:nvPr/>
        </p:nvSpPr>
        <p:spPr>
          <a:xfrm>
            <a:off x="3790950" y="1553816"/>
            <a:ext cx="1390650"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2965BE9D-8E0D-444C-9930-CE6CC050ADA4}"/>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4" name="Straight Arrow Connector 3">
            <a:extLst>
              <a:ext uri="{FF2B5EF4-FFF2-40B4-BE49-F238E27FC236}">
                <a16:creationId xmlns:a16="http://schemas.microsoft.com/office/drawing/2014/main" id="{7BD6A968-08C2-4C46-A87F-497D9A6C9A55}"/>
              </a:ext>
            </a:extLst>
          </p:cNvPr>
          <p:cNvCxnSpPr>
            <a:cxnSpLocks/>
            <a:stCxn id="13" idx="5"/>
          </p:cNvCxnSpPr>
          <p:nvPr/>
        </p:nvCxnSpPr>
        <p:spPr>
          <a:xfrm>
            <a:off x="4977944" y="1869061"/>
            <a:ext cx="1194256" cy="1975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0000FF"/>
                </a:solidFill>
              </a:rPr>
              <a:t>Because of the physical characteristics of their RBCs. Normal RBCs are very flexible and change shape easily; thus, they are able to slip easily through the TM. </a:t>
            </a:r>
            <a:r>
              <a:rPr lang="en-US" sz="1400" dirty="0">
                <a:solidFill>
                  <a:srgbClr val="FF0000"/>
                </a:solidFill>
              </a:rPr>
              <a:t>In contrast, sickled RBCs are stiff, and therefore cannot readily change conformation to fit through the TM. Thus, sickled RBCs will ‘pile up’ at the TM, effectively occluding it and thereby causing IOP to spike.</a:t>
            </a:r>
          </a:p>
        </p:txBody>
      </p:sp>
      <p:cxnSp>
        <p:nvCxnSpPr>
          <p:cNvPr id="7" name="Straight Arrow Connector 6">
            <a:extLst>
              <a:ext uri="{FF2B5EF4-FFF2-40B4-BE49-F238E27FC236}">
                <a16:creationId xmlns:a16="http://schemas.microsoft.com/office/drawing/2014/main" id="{6D96CA9C-4DF4-44F3-9A20-3C7D56DB2AB7}"/>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989CF129-043D-4EEE-8AA8-77A118308287}"/>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66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4031873"/>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Trauma</a:t>
            </a:r>
          </a:p>
          <a:p>
            <a:endParaRPr lang="en-US" sz="1600" dirty="0">
              <a:solidFill>
                <a:srgbClr val="FF0000"/>
              </a:solidFill>
            </a:endParaRPr>
          </a:p>
          <a:p>
            <a:r>
              <a:rPr lang="en-US" sz="1600" i="1" dirty="0">
                <a:solidFill>
                  <a:srgbClr val="FF0000"/>
                </a:solidFill>
              </a:rPr>
              <a:t>What type of trauma is most commonly implicated?</a:t>
            </a:r>
          </a:p>
          <a:p>
            <a:r>
              <a:rPr lang="en-US" sz="1600" dirty="0">
                <a:solidFill>
                  <a:srgbClr val="FF0000"/>
                </a:solidFill>
              </a:rPr>
              <a:t>Blunt </a:t>
            </a:r>
          </a:p>
          <a:p>
            <a:endParaRPr lang="en-US" sz="1600" i="1" dirty="0">
              <a:solidFill>
                <a:srgbClr val="FF0000"/>
              </a:solidFill>
            </a:endParaRPr>
          </a:p>
          <a:p>
            <a:r>
              <a:rPr lang="en-US" sz="1600" i="1" dirty="0">
                <a:solidFill>
                  <a:srgbClr val="FF0000"/>
                </a:solidFill>
              </a:rPr>
              <a:t>Who is at risk for traumatic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7782696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rgbClr val="FF0000"/>
                </a:solidFill>
              </a:rPr>
              <a:t>1) places a </a:t>
            </a:r>
            <a:r>
              <a:rPr lang="en-US" sz="1600" b="1" dirty="0" err="1">
                <a:solidFill>
                  <a:srgbClr val="FF0000"/>
                </a:solidFill>
              </a:rPr>
              <a:t>hyphema</a:t>
            </a:r>
            <a:r>
              <a:rPr lang="en-US" sz="1600" b="1" dirty="0">
                <a:solidFill>
                  <a:srgbClr val="FF0000"/>
                </a:solidFill>
              </a:rPr>
              <a:t> </a:t>
            </a:r>
            <a:r>
              <a:rPr lang="en-US" sz="1600" b="1" dirty="0" err="1">
                <a:solidFill>
                  <a:srgbClr val="FF0000"/>
                </a:solidFill>
              </a:rPr>
              <a:t>pt</a:t>
            </a:r>
            <a:r>
              <a:rPr lang="en-US" sz="1600" b="1" dirty="0">
                <a:solidFill>
                  <a:srgbClr val="FF0000"/>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663148" y="4533900"/>
            <a:ext cx="4509052" cy="1436846"/>
          </a:xfrm>
          <a:prstGeom prst="bentConnector3">
            <a:avLst>
              <a:gd name="adj1" fmla="val -10544"/>
            </a:avLst>
          </a:prstGeom>
          <a:ln w="47625">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4773267" y="2647950"/>
            <a:ext cx="3009900" cy="762000"/>
          </a:xfrm>
          <a:prstGeom prst="bentConnector3">
            <a:avLst>
              <a:gd name="adj1" fmla="val 100193"/>
            </a:avLst>
          </a:prstGeom>
          <a:ln w="47625">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47800" y="4294346"/>
            <a:ext cx="5181600"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2324100" y="1154667"/>
            <a:ext cx="3428999" cy="738664"/>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What two complications are sickle pts at greater risk of developing?</a:t>
            </a:r>
          </a:p>
          <a:p>
            <a:r>
              <a:rPr lang="en-US" sz="1400" b="1" dirty="0">
                <a:solidFill>
                  <a:srgbClr val="FF0000"/>
                </a:solidFill>
              </a:rPr>
              <a:t>Elevated IOP </a:t>
            </a:r>
            <a:r>
              <a:rPr lang="en-US" sz="1400" dirty="0">
                <a:solidFill>
                  <a:schemeClr val="bg1">
                    <a:lumMod val="75000"/>
                  </a:schemeClr>
                </a:solidFill>
              </a:rPr>
              <a:t>and</a:t>
            </a:r>
            <a:r>
              <a:rPr lang="en-US" sz="1400" dirty="0">
                <a:solidFill>
                  <a:srgbClr val="FF0000"/>
                </a:solidFill>
              </a:rPr>
              <a:t> </a:t>
            </a:r>
            <a:r>
              <a:rPr lang="en-US" sz="1400" b="1" dirty="0">
                <a:solidFill>
                  <a:srgbClr val="FF0000"/>
                </a:solidFill>
              </a:rPr>
              <a:t>optic atrophy</a:t>
            </a:r>
          </a:p>
        </p:txBody>
      </p:sp>
      <p:sp>
        <p:nvSpPr>
          <p:cNvPr id="11" name="TextBox 10">
            <a:extLst>
              <a:ext uri="{FF2B5EF4-FFF2-40B4-BE49-F238E27FC236}">
                <a16:creationId xmlns:a16="http://schemas.microsoft.com/office/drawing/2014/main" id="{A6DD01AD-AB14-4C05-A539-D42872EB4DD1}"/>
              </a:ext>
            </a:extLst>
          </p:cNvPr>
          <p:cNvSpPr txBox="1"/>
          <p:nvPr/>
        </p:nvSpPr>
        <p:spPr>
          <a:xfrm>
            <a:off x="2416864" y="3844082"/>
            <a:ext cx="6553200" cy="1815882"/>
          </a:xfrm>
          <a:prstGeom prst="rect">
            <a:avLst/>
          </a:prstGeom>
          <a:solidFill>
            <a:srgbClr val="CCFFCC"/>
          </a:solidFill>
        </p:spPr>
        <p:txBody>
          <a:bodyPr wrap="square" rtlCol="0">
            <a:spAutoFit/>
          </a:bodyPr>
          <a:lstStyle/>
          <a:p>
            <a:r>
              <a:rPr lang="en-US" sz="1400" i="1" dirty="0">
                <a:solidFill>
                  <a:srgbClr val="0000FF"/>
                </a:solidFill>
              </a:rPr>
              <a:t>Why are the optic nerves in sickle pts at greater risk of atrophying?</a:t>
            </a:r>
          </a:p>
          <a:p>
            <a:r>
              <a:rPr lang="en-US" sz="1400" dirty="0">
                <a:solidFill>
                  <a:srgbClr val="0000FF"/>
                </a:solidFill>
              </a:rPr>
              <a:t>As is the case throughout their bodies, the baseline status of the microcirculation   of the optic nerve in </a:t>
            </a:r>
            <a:r>
              <a:rPr lang="en-US" sz="1400" dirty="0" err="1">
                <a:solidFill>
                  <a:srgbClr val="0000FF"/>
                </a:solidFill>
              </a:rPr>
              <a:t>sicklers</a:t>
            </a:r>
            <a:r>
              <a:rPr lang="en-US" sz="1400" dirty="0">
                <a:solidFill>
                  <a:srgbClr val="0000FF"/>
                </a:solidFill>
              </a:rPr>
              <a:t> is marginal—even under the best of circumstances, their optic nerves are just getting by. Thus, their optic nerves are vulnerable to damage stemming from anything that compromises their already compromised circulation, one of which is elevated IOP. </a:t>
            </a:r>
            <a:r>
              <a:rPr lang="en-US" sz="1400" dirty="0">
                <a:solidFill>
                  <a:srgbClr val="FF0000"/>
                </a:solidFill>
              </a:rPr>
              <a:t>Because of this, the optic nerve in sickle pts will sustain </a:t>
            </a:r>
            <a:r>
              <a:rPr lang="en-US" sz="1400" b="1" i="1" dirty="0">
                <a:solidFill>
                  <a:srgbClr val="FF0000"/>
                </a:solidFill>
              </a:rPr>
              <a:t>more</a:t>
            </a:r>
            <a:r>
              <a:rPr lang="en-US" sz="1400" dirty="0">
                <a:solidFill>
                  <a:srgbClr val="FF0000"/>
                </a:solidFill>
              </a:rPr>
              <a:t> damage at </a:t>
            </a:r>
            <a:r>
              <a:rPr lang="en-US" sz="1400" b="1" i="1" dirty="0">
                <a:solidFill>
                  <a:srgbClr val="FF0000"/>
                </a:solidFill>
              </a:rPr>
              <a:t>lower</a:t>
            </a:r>
            <a:r>
              <a:rPr lang="en-US" sz="1400" dirty="0">
                <a:solidFill>
                  <a:srgbClr val="FF0000"/>
                </a:solidFill>
              </a:rPr>
              <a:t> IOPs for </a:t>
            </a:r>
            <a:r>
              <a:rPr lang="en-US" sz="1400" b="1" i="1" dirty="0">
                <a:solidFill>
                  <a:srgbClr val="FF0000"/>
                </a:solidFill>
              </a:rPr>
              <a:t>shorter</a:t>
            </a:r>
            <a:r>
              <a:rPr lang="en-US" sz="1400" dirty="0">
                <a:solidFill>
                  <a:srgbClr val="FF0000"/>
                </a:solidFill>
              </a:rPr>
              <a:t> durations than will the optic nerves of non-sickle pts.</a:t>
            </a:r>
          </a:p>
        </p:txBody>
      </p:sp>
      <p:sp>
        <p:nvSpPr>
          <p:cNvPr id="13" name="Oval 12">
            <a:extLst>
              <a:ext uri="{FF2B5EF4-FFF2-40B4-BE49-F238E27FC236}">
                <a16:creationId xmlns:a16="http://schemas.microsoft.com/office/drawing/2014/main" id="{386A7193-9B81-4A1A-9ED8-C0569B139185}"/>
              </a:ext>
            </a:extLst>
          </p:cNvPr>
          <p:cNvSpPr/>
          <p:nvPr/>
        </p:nvSpPr>
        <p:spPr>
          <a:xfrm>
            <a:off x="3790950" y="1553816"/>
            <a:ext cx="1390650"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2965BE9D-8E0D-444C-9930-CE6CC050ADA4}"/>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4" name="Straight Arrow Connector 3">
            <a:extLst>
              <a:ext uri="{FF2B5EF4-FFF2-40B4-BE49-F238E27FC236}">
                <a16:creationId xmlns:a16="http://schemas.microsoft.com/office/drawing/2014/main" id="{7BD6A968-08C2-4C46-A87F-497D9A6C9A55}"/>
              </a:ext>
            </a:extLst>
          </p:cNvPr>
          <p:cNvCxnSpPr>
            <a:cxnSpLocks/>
            <a:stCxn id="13" idx="5"/>
          </p:cNvCxnSpPr>
          <p:nvPr/>
        </p:nvCxnSpPr>
        <p:spPr>
          <a:xfrm>
            <a:off x="4977944" y="1869061"/>
            <a:ext cx="1194256" cy="1975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7C9A062-18A1-493A-95A4-9ECBC9620839}"/>
              </a:ext>
            </a:extLst>
          </p:cNvPr>
          <p:cNvSpPr txBox="1"/>
          <p:nvPr/>
        </p:nvSpPr>
        <p:spPr>
          <a:xfrm>
            <a:off x="106017" y="2133878"/>
            <a:ext cx="5791200" cy="1600438"/>
          </a:xfrm>
          <a:prstGeom prst="rect">
            <a:avLst/>
          </a:prstGeom>
          <a:solidFill>
            <a:srgbClr val="FFCCFF"/>
          </a:solidFill>
        </p:spPr>
        <p:txBody>
          <a:bodyPr wrap="square" rtlCol="0">
            <a:spAutoFit/>
          </a:bodyPr>
          <a:lstStyle/>
          <a:p>
            <a:r>
              <a:rPr lang="en-US" sz="1400" i="1" dirty="0">
                <a:solidFill>
                  <a:srgbClr val="0000FF"/>
                </a:solidFill>
              </a:rPr>
              <a:t>Why do sickle pts have an increased risk of developing elevated IOP?</a:t>
            </a:r>
          </a:p>
          <a:p>
            <a:r>
              <a:rPr lang="en-US" sz="1400" dirty="0">
                <a:solidFill>
                  <a:srgbClr val="0000FF"/>
                </a:solidFill>
              </a:rPr>
              <a:t>Because of the physical characteristics of their RBCs. Normal RBCs are very flexible and change shape easily; thus, they are able to slip easily through the TM. </a:t>
            </a:r>
            <a:r>
              <a:rPr lang="en-US" sz="1400" dirty="0">
                <a:solidFill>
                  <a:srgbClr val="FF0000"/>
                </a:solidFill>
              </a:rPr>
              <a:t>In contrast, sickled RBCs are stiff, and therefore cannot readily change conformation to fit through the TM. Thus, sickled RBCs will ‘pile up’ at the TM, effectively occluding it and thereby causing IOP to spike.</a:t>
            </a:r>
          </a:p>
        </p:txBody>
      </p:sp>
      <p:cxnSp>
        <p:nvCxnSpPr>
          <p:cNvPr id="7" name="Straight Arrow Connector 6">
            <a:extLst>
              <a:ext uri="{FF2B5EF4-FFF2-40B4-BE49-F238E27FC236}">
                <a16:creationId xmlns:a16="http://schemas.microsoft.com/office/drawing/2014/main" id="{6D96CA9C-4DF4-44F3-9A20-3C7D56DB2AB7}"/>
              </a:ext>
            </a:extLst>
          </p:cNvPr>
          <p:cNvCxnSpPr>
            <a:cxnSpLocks/>
          </p:cNvCxnSpPr>
          <p:nvPr/>
        </p:nvCxnSpPr>
        <p:spPr>
          <a:xfrm flipH="1">
            <a:off x="2294282" y="1852912"/>
            <a:ext cx="154886" cy="303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32D02539-5974-48FF-9C03-1AA58645F346}"/>
              </a:ext>
            </a:extLst>
          </p:cNvPr>
          <p:cNvSpPr/>
          <p:nvPr/>
        </p:nvSpPr>
        <p:spPr>
          <a:xfrm>
            <a:off x="2294282" y="1547343"/>
            <a:ext cx="1363318" cy="36933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8844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rgbClr val="0000FF"/>
                </a:solidFill>
              </a:rPr>
              <a:t>2) impacts how a </a:t>
            </a:r>
            <a:r>
              <a:rPr lang="en-US" sz="1600" b="1" dirty="0" err="1">
                <a:solidFill>
                  <a:srgbClr val="0000FF"/>
                </a:solidFill>
              </a:rPr>
              <a:t>hyphema</a:t>
            </a:r>
            <a:r>
              <a:rPr lang="en-US" sz="1600" b="1" dirty="0">
                <a:solidFill>
                  <a:srgbClr val="0000FF"/>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rgbClr val="0000FF"/>
                </a:solidFill>
              </a:rPr>
              <a:t>How does being sickle+ impact </a:t>
            </a:r>
            <a:r>
              <a:rPr lang="en-US" sz="1400" i="1" dirty="0" err="1">
                <a:solidFill>
                  <a:srgbClr val="0000FF"/>
                </a:solidFill>
              </a:rPr>
              <a:t>hyphema</a:t>
            </a:r>
            <a:r>
              <a:rPr lang="en-US" sz="1400" i="1" dirty="0">
                <a:solidFill>
                  <a:srgbClr val="0000FF"/>
                </a:solidFill>
              </a:rPr>
              <a:t> management?</a:t>
            </a:r>
          </a:p>
          <a:p>
            <a:r>
              <a:rPr lang="en-US" sz="1400" dirty="0">
                <a:solidFill>
                  <a:srgbClr val="3BCCFF"/>
                </a:solidFill>
              </a:rPr>
              <a:t>By changing:</a:t>
            </a:r>
          </a:p>
          <a:p>
            <a:r>
              <a:rPr lang="en-US" sz="1400" dirty="0">
                <a:solidFill>
                  <a:srgbClr val="3BCCFF"/>
                </a:solidFill>
              </a:rPr>
              <a:t>--The agents employed in medical management, and</a:t>
            </a:r>
          </a:p>
          <a:p>
            <a:r>
              <a:rPr lang="en-US" sz="1400" dirty="0">
                <a:solidFill>
                  <a:srgbClr val="3BCCFF"/>
                </a:solidFill>
              </a:rPr>
              <a:t>--The threshold for advancing to surgical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40243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rgbClr val="0000FF"/>
                </a:solidFill>
              </a:rPr>
              <a:t>2) impacts how a </a:t>
            </a:r>
            <a:r>
              <a:rPr lang="en-US" sz="1600" b="1" dirty="0" err="1">
                <a:solidFill>
                  <a:srgbClr val="0000FF"/>
                </a:solidFill>
              </a:rPr>
              <a:t>hyphema</a:t>
            </a:r>
            <a:r>
              <a:rPr lang="en-US" sz="1600" b="1" dirty="0">
                <a:solidFill>
                  <a:srgbClr val="0000FF"/>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rgbClr val="0000FF"/>
                </a:solidFill>
              </a:rPr>
              <a:t>How does being sickle+ impact </a:t>
            </a:r>
            <a:r>
              <a:rPr lang="en-US" sz="1400" i="1" dirty="0" err="1">
                <a:solidFill>
                  <a:srgbClr val="0000FF"/>
                </a:solidFill>
              </a:rPr>
              <a:t>hyphema</a:t>
            </a:r>
            <a:r>
              <a:rPr lang="en-US" sz="1400" i="1" dirty="0">
                <a:solidFill>
                  <a:srgbClr val="0000FF"/>
                </a:solidFill>
              </a:rPr>
              <a:t> management?</a:t>
            </a:r>
          </a:p>
          <a:p>
            <a:r>
              <a:rPr lang="en-US" sz="1400" dirty="0">
                <a:solidFill>
                  <a:srgbClr val="0000FF"/>
                </a:solidFill>
              </a:rPr>
              <a:t>By changing:</a:t>
            </a:r>
          </a:p>
          <a:p>
            <a:r>
              <a:rPr lang="en-US" sz="1400" dirty="0">
                <a:solidFill>
                  <a:srgbClr val="0000FF"/>
                </a:solidFill>
              </a:rPr>
              <a:t>--The agents employed in </a:t>
            </a:r>
            <a:r>
              <a:rPr lang="en-US" sz="1400" i="1" dirty="0">
                <a:solidFill>
                  <a:srgbClr val="0000FF"/>
                </a:solidFill>
              </a:rPr>
              <a:t>medical</a:t>
            </a:r>
            <a:r>
              <a:rPr lang="en-US" sz="1400" dirty="0">
                <a:solidFill>
                  <a:srgbClr val="0000FF"/>
                </a:solidFill>
              </a:rPr>
              <a:t> management, and</a:t>
            </a:r>
          </a:p>
          <a:p>
            <a:r>
              <a:rPr lang="en-US" sz="1400" dirty="0">
                <a:solidFill>
                  <a:srgbClr val="0000FF"/>
                </a:solidFill>
              </a:rPr>
              <a:t>--The threshold for advancing to </a:t>
            </a:r>
            <a:r>
              <a:rPr lang="en-US" sz="1400" i="1" dirty="0">
                <a:solidFill>
                  <a:srgbClr val="0000FF"/>
                </a:solidFill>
              </a:rPr>
              <a:t>surgical</a:t>
            </a:r>
            <a:r>
              <a:rPr lang="en-US" sz="1400" dirty="0">
                <a:solidFill>
                  <a:srgbClr val="0000FF"/>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43458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rgbClr val="0000FF"/>
                </a:solidFill>
              </a:rPr>
              <a:t>2) impacts how a </a:t>
            </a:r>
            <a:r>
              <a:rPr lang="en-US" sz="1600" b="1" dirty="0" err="1">
                <a:solidFill>
                  <a:srgbClr val="0000FF"/>
                </a:solidFill>
              </a:rPr>
              <a:t>hyphema</a:t>
            </a:r>
            <a:r>
              <a:rPr lang="en-US" sz="1600" b="1" dirty="0">
                <a:solidFill>
                  <a:srgbClr val="0000FF"/>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rgbClr val="0000FF"/>
                </a:solidFill>
              </a:rPr>
              <a:t>The agents employed in </a:t>
            </a:r>
            <a:r>
              <a:rPr lang="en-US" sz="1400" b="1" i="1" dirty="0">
                <a:solidFill>
                  <a:srgbClr val="0000FF"/>
                </a:solidFill>
              </a:rPr>
              <a:t>medical</a:t>
            </a:r>
            <a:r>
              <a:rPr lang="en-US" sz="1400" b="1" dirty="0">
                <a:solidFill>
                  <a:srgbClr val="0000FF"/>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t>----</a:t>
            </a:r>
            <a:r>
              <a:rPr lang="en-US" sz="1600" b="1" i="1" u="sng" dirty="0">
                <a:latin typeface="Symbol" panose="05050102010706020507" pitchFamily="18" charset="2"/>
              </a:rPr>
              <a:t>b</a:t>
            </a:r>
            <a:r>
              <a:rPr lang="en-US" sz="1600" b="1" i="1" u="sng" dirty="0"/>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rgbClr val="7030A0"/>
                </a:solidFill>
              </a:rPr>
              <a:t>------</a:t>
            </a:r>
            <a:r>
              <a:rPr lang="en-US" sz="1600" b="1" i="1" u="sng" dirty="0">
                <a:solidFill>
                  <a:srgbClr val="7030A0"/>
                </a:solidFill>
              </a:rPr>
              <a:t>Apraclonidine (iopidine)?</a:t>
            </a:r>
          </a:p>
          <a:p>
            <a:r>
              <a:rPr lang="en-US" sz="1600" dirty="0">
                <a:solidFill>
                  <a:srgbClr val="7030A0"/>
                </a:solidFill>
              </a:rPr>
              <a:t>------</a:t>
            </a:r>
            <a:r>
              <a:rPr lang="en-US" sz="1600" b="1" i="1" u="sng" dirty="0">
                <a:solidFill>
                  <a:srgbClr val="7030A0"/>
                </a:solidFill>
              </a:rPr>
              <a:t>Brimonidine?</a:t>
            </a:r>
          </a:p>
          <a:p>
            <a:r>
              <a:rPr lang="en-US" sz="1600" dirty="0"/>
              <a:t>----</a:t>
            </a:r>
            <a:r>
              <a:rPr lang="en-US" sz="1600" b="1" i="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rgbClr val="008000"/>
                </a:solidFill>
              </a:rPr>
              <a:t>----</a:t>
            </a:r>
            <a:r>
              <a:rPr lang="en-US" sz="1600" b="1" i="1" u="sng" dirty="0">
                <a:solidFill>
                  <a:srgbClr val="008000"/>
                </a:solidFill>
              </a:rPr>
              <a:t>Mannitol?</a:t>
            </a:r>
          </a:p>
          <a:p>
            <a:r>
              <a:rPr lang="en-US" sz="1600" dirty="0">
                <a:solidFill>
                  <a:srgbClr val="008000"/>
                </a:solidFill>
              </a:rPr>
              <a:t>----</a:t>
            </a:r>
            <a:r>
              <a:rPr lang="en-US" sz="1600" b="1" i="1" u="sng" dirty="0">
                <a:solidFill>
                  <a:srgbClr val="008000"/>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effectLst>
                  <a:outerShdw blurRad="38100" dist="38100" dir="2700000" algn="tl">
                    <a:srgbClr val="000000">
                      <a:alpha val="43137"/>
                    </a:srgbClr>
                  </a:outerShdw>
                </a:effectLst>
              </a:rPr>
              <a:t>These are the agents commonly employed in managing IOP in </a:t>
            </a:r>
            <a:r>
              <a:rPr lang="en-US" i="1" dirty="0" err="1">
                <a:effectLst>
                  <a:outerShdw blurRad="38100" dist="38100" dir="2700000" algn="tl">
                    <a:srgbClr val="000000">
                      <a:alpha val="43137"/>
                    </a:srgbClr>
                  </a:outerShdw>
                </a:effectLst>
              </a:rPr>
              <a:t>hyphema</a:t>
            </a:r>
            <a:r>
              <a:rPr lang="en-US" i="1" dirty="0">
                <a:effectLst>
                  <a:outerShdw blurRad="38100" dist="38100" dir="2700000" algn="tl">
                    <a:srgbClr val="000000">
                      <a:alpha val="43137"/>
                    </a:srgbClr>
                  </a:outerShdw>
                </a:effectLst>
              </a:rPr>
              <a:t>. Which ones should be </a:t>
            </a:r>
            <a:r>
              <a:rPr lang="en-US" b="1" dirty="0">
                <a:effectLst>
                  <a:outerShdw blurRad="38100" dist="38100" dir="2700000" algn="tl">
                    <a:srgbClr val="000000">
                      <a:alpha val="43137"/>
                    </a:srgbClr>
                  </a:outerShdw>
                </a:effectLst>
              </a:rPr>
              <a:t>avoided</a:t>
            </a:r>
            <a:r>
              <a:rPr lang="en-US" i="1" dirty="0">
                <a:effectLst>
                  <a:outerShdw blurRad="38100" dist="38100" dir="2700000" algn="tl">
                    <a:srgbClr val="000000">
                      <a:alpha val="43137"/>
                    </a:srgbClr>
                  </a:outerShdw>
                </a:effectLst>
              </a:rPr>
              <a:t> in </a:t>
            </a:r>
            <a:r>
              <a:rPr lang="en-US" i="1" dirty="0" err="1">
                <a:effectLst>
                  <a:outerShdw blurRad="38100" dist="38100" dir="2700000" algn="tl">
                    <a:srgbClr val="000000">
                      <a:alpha val="43137"/>
                    </a:srgbClr>
                  </a:outerShdw>
                </a:effectLst>
              </a:rPr>
              <a:t>sicklers</a:t>
            </a:r>
            <a:r>
              <a:rPr lang="en-US"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533560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rgbClr val="0000FF"/>
                </a:solidFill>
              </a:rPr>
              <a:t>2) impacts how a </a:t>
            </a:r>
            <a:r>
              <a:rPr lang="en-US" sz="1600" b="1" dirty="0" err="1">
                <a:solidFill>
                  <a:srgbClr val="0000FF"/>
                </a:solidFill>
              </a:rPr>
              <a:t>hyphema</a:t>
            </a:r>
            <a:r>
              <a:rPr lang="en-US" sz="1600" b="1" dirty="0">
                <a:solidFill>
                  <a:srgbClr val="0000FF"/>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rgbClr val="0000FF"/>
                </a:solidFill>
              </a:rPr>
              <a:t>The agents employed in </a:t>
            </a:r>
            <a:r>
              <a:rPr lang="en-US" sz="1400" b="1" i="1" dirty="0">
                <a:solidFill>
                  <a:srgbClr val="0000FF"/>
                </a:solidFill>
              </a:rPr>
              <a:t>medical</a:t>
            </a:r>
            <a:r>
              <a:rPr lang="en-US" sz="1400" b="1" dirty="0">
                <a:solidFill>
                  <a:srgbClr val="0000FF"/>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rgbClr val="7030A0"/>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t>----</a:t>
            </a:r>
            <a:r>
              <a:rPr lang="en-US" sz="1600" b="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rgbClr val="008000"/>
                </a:solidFill>
              </a:rPr>
              <a:t>----</a:t>
            </a:r>
            <a:r>
              <a:rPr lang="en-US" sz="1600" b="1" u="sng" dirty="0">
                <a:solidFill>
                  <a:srgbClr val="008000"/>
                </a:solidFill>
              </a:rPr>
              <a:t>Mannitol!</a:t>
            </a:r>
          </a:p>
          <a:p>
            <a:r>
              <a:rPr lang="en-US" sz="1600" dirty="0">
                <a:solidFill>
                  <a:srgbClr val="008000"/>
                </a:solidFill>
              </a:rPr>
              <a:t>----</a:t>
            </a:r>
            <a:r>
              <a:rPr lang="en-US" sz="1600" b="1" u="sng" dirty="0">
                <a:solidFill>
                  <a:srgbClr val="008000"/>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effectLst>
                  <a:outerShdw blurRad="38100" dist="38100" dir="2700000" algn="tl">
                    <a:srgbClr val="000000">
                      <a:alpha val="43137"/>
                    </a:srgbClr>
                  </a:outerShdw>
                </a:effectLst>
              </a:rPr>
              <a:t>These are the agents commonly employed in managing IOP in </a:t>
            </a:r>
            <a:r>
              <a:rPr lang="en-US" i="1" dirty="0" err="1">
                <a:effectLst>
                  <a:outerShdw blurRad="38100" dist="38100" dir="2700000" algn="tl">
                    <a:srgbClr val="000000">
                      <a:alpha val="43137"/>
                    </a:srgbClr>
                  </a:outerShdw>
                </a:effectLst>
              </a:rPr>
              <a:t>hyphema</a:t>
            </a:r>
            <a:r>
              <a:rPr lang="en-US" i="1" dirty="0">
                <a:effectLst>
                  <a:outerShdw blurRad="38100" dist="38100" dir="2700000" algn="tl">
                    <a:srgbClr val="000000">
                      <a:alpha val="43137"/>
                    </a:srgbClr>
                  </a:outerShdw>
                </a:effectLst>
              </a:rPr>
              <a:t>. Which ones should be </a:t>
            </a:r>
            <a:r>
              <a:rPr lang="en-US" b="1" dirty="0">
                <a:effectLst>
                  <a:outerShdw blurRad="38100" dist="38100" dir="2700000" algn="tl">
                    <a:srgbClr val="000000">
                      <a:alpha val="43137"/>
                    </a:srgbClr>
                  </a:outerShdw>
                </a:effectLst>
              </a:rPr>
              <a:t>avoided</a:t>
            </a:r>
            <a:r>
              <a:rPr lang="en-US" i="1" dirty="0">
                <a:effectLst>
                  <a:outerShdw blurRad="38100" dist="38100" dir="2700000" algn="tl">
                    <a:srgbClr val="000000">
                      <a:alpha val="43137"/>
                    </a:srgbClr>
                  </a:outerShdw>
                </a:effectLst>
              </a:rPr>
              <a:t> in </a:t>
            </a:r>
            <a:r>
              <a:rPr lang="en-US" i="1" dirty="0" err="1">
                <a:effectLst>
                  <a:outerShdw blurRad="38100" dist="38100" dir="2700000" algn="tl">
                    <a:srgbClr val="000000">
                      <a:alpha val="43137"/>
                    </a:srgbClr>
                  </a:outerShdw>
                </a:effectLst>
              </a:rPr>
              <a:t>sicklers</a:t>
            </a:r>
            <a:r>
              <a:rPr lang="en-US" i="1"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EE410CC8-A33E-41C2-B19D-0AFC5BFCB871}"/>
              </a:ext>
            </a:extLst>
          </p:cNvPr>
          <p:cNvSpPr txBox="1"/>
          <p:nvPr/>
        </p:nvSpPr>
        <p:spPr>
          <a:xfrm>
            <a:off x="5042912" y="4648200"/>
            <a:ext cx="3140305" cy="646331"/>
          </a:xfrm>
          <a:prstGeom prst="rect">
            <a:avLst/>
          </a:prstGeom>
          <a:solidFill>
            <a:schemeClr val="bg1"/>
          </a:solidFill>
          <a:ln>
            <a:solidFill>
              <a:schemeClr val="tx1"/>
            </a:solidFill>
          </a:ln>
        </p:spPr>
        <p:txBody>
          <a:bodyPr wrap="square" rtlCol="0">
            <a:spAutoFit/>
          </a:bodyPr>
          <a:lstStyle/>
          <a:p>
            <a:pPr algn="ctr"/>
            <a:r>
              <a:rPr lang="en-US" dirty="0">
                <a:effectLst>
                  <a:outerShdw blurRad="38100" dist="38100" dir="2700000" algn="tl">
                    <a:srgbClr val="000000">
                      <a:alpha val="43137"/>
                    </a:srgbClr>
                  </a:outerShdw>
                </a:effectLst>
              </a:rPr>
              <a:t>Remember: These are the agents </a:t>
            </a:r>
            <a:r>
              <a:rPr lang="en-US" b="1"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to use in </a:t>
            </a:r>
            <a:r>
              <a:rPr lang="en-US" dirty="0" err="1">
                <a:effectLst>
                  <a:outerShdw blurRad="38100" dist="38100" dir="2700000" algn="tl">
                    <a:srgbClr val="000000">
                      <a:alpha val="43137"/>
                    </a:srgbClr>
                  </a:outerShdw>
                </a:effectLst>
              </a:rPr>
              <a:t>sicklers</a:t>
            </a:r>
            <a:r>
              <a:rPr lang="en-US" dirty="0">
                <a:effectLst>
                  <a:outerShdw blurRad="38100" dist="38100" dir="2700000" algn="tl">
                    <a:srgbClr val="000000">
                      <a:alpha val="43137"/>
                    </a:srgbClr>
                  </a:outerShdw>
                </a:effectLst>
              </a:rPr>
              <a:t>!</a:t>
            </a:r>
          </a:p>
        </p:txBody>
      </p:sp>
      <p:cxnSp>
        <p:nvCxnSpPr>
          <p:cNvPr id="7" name="Straight Arrow Connector 6">
            <a:extLst>
              <a:ext uri="{FF2B5EF4-FFF2-40B4-BE49-F238E27FC236}">
                <a16:creationId xmlns:a16="http://schemas.microsoft.com/office/drawing/2014/main" id="{CF0064AF-2669-4E4D-A0A3-43F30200E7FB}"/>
              </a:ext>
            </a:extLst>
          </p:cNvPr>
          <p:cNvCxnSpPr>
            <a:cxnSpLocks/>
            <a:stCxn id="5" idx="1"/>
          </p:cNvCxnSpPr>
          <p:nvPr/>
        </p:nvCxnSpPr>
        <p:spPr>
          <a:xfrm flipH="1" flipV="1">
            <a:off x="3313044" y="4446748"/>
            <a:ext cx="1729868" cy="524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9BE24F5-2D25-41AE-BD70-3AD63E581E56}"/>
              </a:ext>
            </a:extLst>
          </p:cNvPr>
          <p:cNvCxnSpPr>
            <a:cxnSpLocks/>
            <a:stCxn id="5" idx="1"/>
          </p:cNvCxnSpPr>
          <p:nvPr/>
        </p:nvCxnSpPr>
        <p:spPr>
          <a:xfrm flipH="1" flipV="1">
            <a:off x="4358080" y="4887754"/>
            <a:ext cx="684832" cy="83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E9965FB-B2CC-42DD-84FC-E3F54512F24E}"/>
              </a:ext>
            </a:extLst>
          </p:cNvPr>
          <p:cNvCxnSpPr>
            <a:cxnSpLocks/>
            <a:stCxn id="5" idx="1"/>
          </p:cNvCxnSpPr>
          <p:nvPr/>
        </p:nvCxnSpPr>
        <p:spPr>
          <a:xfrm flipH="1">
            <a:off x="1680174" y="4971366"/>
            <a:ext cx="3362738" cy="350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CE6ED2E-25B4-4ACB-95DB-2F472F0748AE}"/>
              </a:ext>
            </a:extLst>
          </p:cNvPr>
          <p:cNvCxnSpPr>
            <a:cxnSpLocks/>
            <a:stCxn id="5" idx="1"/>
          </p:cNvCxnSpPr>
          <p:nvPr/>
        </p:nvCxnSpPr>
        <p:spPr>
          <a:xfrm flipH="1">
            <a:off x="1600200" y="4971366"/>
            <a:ext cx="3442712" cy="561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79681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3200400" y="3810000"/>
            <a:ext cx="4370662" cy="1384995"/>
          </a:xfrm>
          <a:prstGeom prst="rect">
            <a:avLst/>
          </a:prstGeom>
          <a:solidFill>
            <a:srgbClr val="FF99FF"/>
          </a:solidFill>
        </p:spPr>
        <p:txBody>
          <a:bodyPr wrap="square" rtlCol="0">
            <a:spAutoFit/>
          </a:bodyPr>
          <a:lstStyle/>
          <a:p>
            <a:r>
              <a:rPr lang="en-US" sz="1400" i="1" dirty="0">
                <a:solidFill>
                  <a:srgbClr val="0000FF"/>
                </a:solidFill>
              </a:rPr>
              <a:t>Why must apraclonidine be avoided in </a:t>
            </a:r>
            <a:r>
              <a:rPr lang="en-US" sz="1400" i="1" dirty="0" err="1">
                <a:solidFill>
                  <a:srgbClr val="0000FF"/>
                </a:solidFill>
              </a:rPr>
              <a:t>sicklers</a:t>
            </a:r>
            <a:r>
              <a:rPr lang="en-US" sz="1400" i="1" dirty="0">
                <a:solidFill>
                  <a:srgbClr val="0000FF"/>
                </a:solidFill>
              </a:rPr>
              <a:t>?</a:t>
            </a:r>
            <a:endParaRPr lang="en-US" sz="1400" i="1" dirty="0">
              <a:solidFill>
                <a:srgbClr val="FF99FF"/>
              </a:solidFill>
            </a:endParaRPr>
          </a:p>
          <a:p>
            <a:r>
              <a:rPr lang="en-US" sz="1400" dirty="0">
                <a:solidFill>
                  <a:srgbClr val="FF99FF"/>
                </a:solidFill>
              </a:rPr>
              <a:t>It has too much  </a:t>
            </a:r>
            <a:r>
              <a:rPr lang="en-US" sz="1400" dirty="0">
                <a:solidFill>
                  <a:srgbClr val="FF99FF"/>
                </a:solidFill>
                <a:latin typeface="Symbol" panose="05050102010706020507" pitchFamily="18" charset="2"/>
              </a:rPr>
              <a:t>a</a:t>
            </a:r>
            <a:r>
              <a:rPr lang="en-US" sz="1400" baseline="-25000" dirty="0">
                <a:solidFill>
                  <a:srgbClr val="FF99FF"/>
                </a:solidFill>
              </a:rPr>
              <a:t>1 </a:t>
            </a:r>
            <a:r>
              <a:rPr lang="en-US" sz="1400" dirty="0">
                <a:solidFill>
                  <a:srgbClr val="FF99FF"/>
                </a:solidFill>
              </a:rPr>
              <a:t> stimulatory effect</a:t>
            </a:r>
          </a:p>
          <a:p>
            <a:endParaRPr lang="en-US" sz="1400" dirty="0">
              <a:solidFill>
                <a:srgbClr val="FF99FF"/>
              </a:solidFill>
            </a:endParaRPr>
          </a:p>
          <a:p>
            <a:r>
              <a:rPr lang="en-US" sz="1400" i="1" dirty="0">
                <a:solidFill>
                  <a:srgbClr val="FF99FF"/>
                </a:solidFill>
              </a:rPr>
              <a:t>Which </a:t>
            </a:r>
            <a:r>
              <a:rPr lang="en-US" sz="1400" i="1" dirty="0">
                <a:solidFill>
                  <a:srgbClr val="FF99FF"/>
                </a:solidFill>
                <a:latin typeface="Symbol" panose="05050102010706020507" pitchFamily="18" charset="2"/>
              </a:rPr>
              <a:t>a</a:t>
            </a:r>
            <a:r>
              <a:rPr lang="en-US" sz="1400" i="1" baseline="-25000" dirty="0">
                <a:solidFill>
                  <a:srgbClr val="FF99FF"/>
                </a:solidFill>
              </a:rPr>
              <a:t>1</a:t>
            </a:r>
            <a:r>
              <a:rPr lang="en-US" sz="1400" i="1" dirty="0">
                <a:solidFill>
                  <a:srgbClr val="FF99FF"/>
                </a:solidFill>
              </a:rPr>
              <a:t> stimulation effect is so deleterious that it precludes the use of apraclonidine in </a:t>
            </a:r>
            <a:r>
              <a:rPr lang="en-US" sz="1400" i="1" dirty="0" err="1">
                <a:solidFill>
                  <a:srgbClr val="FF99FF"/>
                </a:solidFill>
              </a:rPr>
              <a:t>sicklers</a:t>
            </a:r>
            <a:r>
              <a:rPr lang="en-US" sz="1400" i="1" dirty="0">
                <a:solidFill>
                  <a:srgbClr val="FF99FF"/>
                </a:solidFill>
              </a:rPr>
              <a:t>?</a:t>
            </a:r>
          </a:p>
          <a:p>
            <a:r>
              <a:rPr lang="en-US" sz="1400" dirty="0">
                <a:solidFill>
                  <a:srgbClr val="FF99FF"/>
                </a:solidFill>
              </a:rPr>
              <a:t>Vasoconstriction of the anterior segment vasculature</a:t>
            </a:r>
          </a:p>
        </p:txBody>
      </p:sp>
      <p:sp>
        <p:nvSpPr>
          <p:cNvPr id="18" name="Oval 17">
            <a:extLst>
              <a:ext uri="{FF2B5EF4-FFF2-40B4-BE49-F238E27FC236}">
                <a16:creationId xmlns:a16="http://schemas.microsoft.com/office/drawing/2014/main" id="{F93864AB-D4F1-4EEF-AA4D-504A41AF20D2}"/>
              </a:ext>
            </a:extLst>
          </p:cNvPr>
          <p:cNvSpPr/>
          <p:nvPr/>
        </p:nvSpPr>
        <p:spPr>
          <a:xfrm>
            <a:off x="533401" y="4099738"/>
            <a:ext cx="2743200"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3762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3200400" y="3810000"/>
            <a:ext cx="4370662" cy="1384995"/>
          </a:xfrm>
          <a:prstGeom prst="rect">
            <a:avLst/>
          </a:prstGeom>
          <a:solidFill>
            <a:srgbClr val="FF99FF"/>
          </a:solidFill>
        </p:spPr>
        <p:txBody>
          <a:bodyPr wrap="square" rtlCol="0">
            <a:spAutoFit/>
          </a:bodyPr>
          <a:lstStyle/>
          <a:p>
            <a:r>
              <a:rPr lang="en-US" sz="1400" i="1" dirty="0">
                <a:solidFill>
                  <a:srgbClr val="0000FF"/>
                </a:solidFill>
              </a:rPr>
              <a:t>Why must apraclonidine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It has too much  </a:t>
            </a:r>
            <a:r>
              <a:rPr lang="en-US" sz="1400" dirty="0">
                <a:solidFill>
                  <a:srgbClr val="0000FF"/>
                </a:solidFill>
                <a:latin typeface="Symbol" panose="05050102010706020507" pitchFamily="18" charset="2"/>
              </a:rPr>
              <a:t>a</a:t>
            </a:r>
            <a:r>
              <a:rPr lang="en-US" sz="1400" baseline="-25000" dirty="0">
                <a:solidFill>
                  <a:srgbClr val="0000FF"/>
                </a:solidFill>
              </a:rPr>
              <a:t>1 </a:t>
            </a:r>
            <a:r>
              <a:rPr lang="en-US" sz="1400" dirty="0">
                <a:solidFill>
                  <a:srgbClr val="0000FF"/>
                </a:solidFill>
              </a:rPr>
              <a:t> stimulatory effect</a:t>
            </a:r>
            <a:endParaRPr lang="en-US" sz="1400" dirty="0">
              <a:solidFill>
                <a:srgbClr val="FF99FF"/>
              </a:solidFill>
            </a:endParaRPr>
          </a:p>
          <a:p>
            <a:endParaRPr lang="en-US" sz="1400" dirty="0">
              <a:solidFill>
                <a:srgbClr val="FF99FF"/>
              </a:solidFill>
            </a:endParaRPr>
          </a:p>
          <a:p>
            <a:r>
              <a:rPr lang="en-US" sz="1400" i="1" dirty="0">
                <a:solidFill>
                  <a:srgbClr val="FF99FF"/>
                </a:solidFill>
              </a:rPr>
              <a:t>Which </a:t>
            </a:r>
            <a:r>
              <a:rPr lang="en-US" sz="1400" i="1" dirty="0">
                <a:solidFill>
                  <a:srgbClr val="FF99FF"/>
                </a:solidFill>
                <a:latin typeface="Symbol" panose="05050102010706020507" pitchFamily="18" charset="2"/>
              </a:rPr>
              <a:t>a</a:t>
            </a:r>
            <a:r>
              <a:rPr lang="en-US" sz="1400" i="1" baseline="-25000" dirty="0">
                <a:solidFill>
                  <a:srgbClr val="FF99FF"/>
                </a:solidFill>
              </a:rPr>
              <a:t>1</a:t>
            </a:r>
            <a:r>
              <a:rPr lang="en-US" sz="1400" i="1" dirty="0">
                <a:solidFill>
                  <a:srgbClr val="FF99FF"/>
                </a:solidFill>
              </a:rPr>
              <a:t> stimulation effect is so deleterious that it precludes the use of apraclonidine in </a:t>
            </a:r>
            <a:r>
              <a:rPr lang="en-US" sz="1400" i="1" dirty="0" err="1">
                <a:solidFill>
                  <a:srgbClr val="FF99FF"/>
                </a:solidFill>
              </a:rPr>
              <a:t>sicklers</a:t>
            </a:r>
            <a:r>
              <a:rPr lang="en-US" sz="1400" i="1" dirty="0">
                <a:solidFill>
                  <a:srgbClr val="FF99FF"/>
                </a:solidFill>
              </a:rPr>
              <a:t>?</a:t>
            </a:r>
          </a:p>
          <a:p>
            <a:r>
              <a:rPr lang="en-US" sz="1400" dirty="0">
                <a:solidFill>
                  <a:srgbClr val="FF99FF"/>
                </a:solidFill>
              </a:rPr>
              <a:t>Vasoconstriction of the anterior segment vasculature</a:t>
            </a:r>
          </a:p>
        </p:txBody>
      </p:sp>
      <p:sp>
        <p:nvSpPr>
          <p:cNvPr id="18" name="Oval 17">
            <a:extLst>
              <a:ext uri="{FF2B5EF4-FFF2-40B4-BE49-F238E27FC236}">
                <a16:creationId xmlns:a16="http://schemas.microsoft.com/office/drawing/2014/main" id="{F93864AB-D4F1-4EEF-AA4D-504A41AF20D2}"/>
              </a:ext>
            </a:extLst>
          </p:cNvPr>
          <p:cNvSpPr/>
          <p:nvPr/>
        </p:nvSpPr>
        <p:spPr>
          <a:xfrm>
            <a:off x="533401" y="4099738"/>
            <a:ext cx="2743200"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43A45B-2C51-4BE4-8737-0E1CE25B8281}"/>
              </a:ext>
            </a:extLst>
          </p:cNvPr>
          <p:cNvSpPr/>
          <p:nvPr/>
        </p:nvSpPr>
        <p:spPr>
          <a:xfrm>
            <a:off x="4572000" y="4099738"/>
            <a:ext cx="228600" cy="215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D93DCA-46EB-41D8-A8C5-B945F3250421}"/>
              </a:ext>
            </a:extLst>
          </p:cNvPr>
          <p:cNvSpPr txBox="1"/>
          <p:nvPr/>
        </p:nvSpPr>
        <p:spPr>
          <a:xfrm>
            <a:off x="4960652" y="4514066"/>
            <a:ext cx="1140056" cy="276999"/>
          </a:xfrm>
          <a:prstGeom prst="rect">
            <a:avLst/>
          </a:prstGeom>
          <a:noFill/>
        </p:spPr>
        <p:txBody>
          <a:bodyPr wrap="none" rtlCol="0">
            <a:spAutoFit/>
          </a:bodyPr>
          <a:lstStyle/>
          <a:p>
            <a:r>
              <a:rPr lang="en-US" sz="1200" i="1" dirty="0"/>
              <a:t>receptor class</a:t>
            </a:r>
          </a:p>
        </p:txBody>
      </p:sp>
      <p:cxnSp>
        <p:nvCxnSpPr>
          <p:cNvPr id="12" name="Connector: Curved 11">
            <a:extLst>
              <a:ext uri="{FF2B5EF4-FFF2-40B4-BE49-F238E27FC236}">
                <a16:creationId xmlns:a16="http://schemas.microsoft.com/office/drawing/2014/main" id="{9D0542D1-840D-45E4-918C-E0A0006EF8C7}"/>
              </a:ext>
            </a:extLst>
          </p:cNvPr>
          <p:cNvCxnSpPr>
            <a:cxnSpLocks/>
          </p:cNvCxnSpPr>
          <p:nvPr/>
        </p:nvCxnSpPr>
        <p:spPr>
          <a:xfrm rot="10800000">
            <a:off x="4648200" y="4366453"/>
            <a:ext cx="320170" cy="285760"/>
          </a:xfrm>
          <a:prstGeom prst="curvedConnector3">
            <a:avLst>
              <a:gd name="adj1" fmla="val 103808"/>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08456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3200400" y="3810000"/>
            <a:ext cx="4370662" cy="1384995"/>
          </a:xfrm>
          <a:prstGeom prst="rect">
            <a:avLst/>
          </a:prstGeom>
          <a:solidFill>
            <a:srgbClr val="FF99FF"/>
          </a:solidFill>
        </p:spPr>
        <p:txBody>
          <a:bodyPr wrap="square" rtlCol="0">
            <a:spAutoFit/>
          </a:bodyPr>
          <a:lstStyle/>
          <a:p>
            <a:r>
              <a:rPr lang="en-US" sz="1400" i="1" dirty="0">
                <a:solidFill>
                  <a:srgbClr val="0000FF"/>
                </a:solidFill>
              </a:rPr>
              <a:t>Why must apraclonidine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It has too much  </a:t>
            </a:r>
            <a:r>
              <a:rPr lang="en-US" sz="1400" dirty="0">
                <a:solidFill>
                  <a:srgbClr val="0000FF"/>
                </a:solidFill>
                <a:latin typeface="Symbol" panose="05050102010706020507" pitchFamily="18" charset="2"/>
              </a:rPr>
              <a:t>a</a:t>
            </a:r>
            <a:r>
              <a:rPr lang="en-US" sz="1400" baseline="-25000" dirty="0">
                <a:solidFill>
                  <a:srgbClr val="0000FF"/>
                </a:solidFill>
              </a:rPr>
              <a:t>1 </a:t>
            </a:r>
            <a:r>
              <a:rPr lang="en-US" sz="1400" dirty="0">
                <a:solidFill>
                  <a:srgbClr val="0000FF"/>
                </a:solidFill>
              </a:rPr>
              <a:t> stimulatory effect</a:t>
            </a:r>
          </a:p>
          <a:p>
            <a:endParaRPr lang="en-US" sz="1400" dirty="0">
              <a:solidFill>
                <a:srgbClr val="FF99FF"/>
              </a:solidFill>
            </a:endParaRPr>
          </a:p>
          <a:p>
            <a:r>
              <a:rPr lang="en-US" sz="1400" i="1" dirty="0">
                <a:solidFill>
                  <a:srgbClr val="FF99FF"/>
                </a:solidFill>
              </a:rPr>
              <a:t>Which </a:t>
            </a:r>
            <a:r>
              <a:rPr lang="en-US" sz="1400" i="1" dirty="0">
                <a:solidFill>
                  <a:srgbClr val="FF99FF"/>
                </a:solidFill>
                <a:latin typeface="Symbol" panose="05050102010706020507" pitchFamily="18" charset="2"/>
              </a:rPr>
              <a:t>a</a:t>
            </a:r>
            <a:r>
              <a:rPr lang="en-US" sz="1400" i="1" baseline="-25000" dirty="0">
                <a:solidFill>
                  <a:srgbClr val="FF99FF"/>
                </a:solidFill>
              </a:rPr>
              <a:t>1</a:t>
            </a:r>
            <a:r>
              <a:rPr lang="en-US" sz="1400" i="1" dirty="0">
                <a:solidFill>
                  <a:srgbClr val="FF99FF"/>
                </a:solidFill>
              </a:rPr>
              <a:t> stimulation effect is so deleterious that it precludes the use of apraclonidine in </a:t>
            </a:r>
            <a:r>
              <a:rPr lang="en-US" sz="1400" i="1" dirty="0" err="1">
                <a:solidFill>
                  <a:srgbClr val="FF99FF"/>
                </a:solidFill>
              </a:rPr>
              <a:t>sicklers</a:t>
            </a:r>
            <a:r>
              <a:rPr lang="en-US" sz="1400" i="1" dirty="0">
                <a:solidFill>
                  <a:srgbClr val="FF99FF"/>
                </a:solidFill>
              </a:rPr>
              <a:t>?</a:t>
            </a:r>
          </a:p>
          <a:p>
            <a:r>
              <a:rPr lang="en-US" sz="1400" dirty="0">
                <a:solidFill>
                  <a:srgbClr val="FF99FF"/>
                </a:solidFill>
              </a:rPr>
              <a:t>Vasoconstriction of the anterior segment vasculature</a:t>
            </a:r>
          </a:p>
        </p:txBody>
      </p:sp>
      <p:sp>
        <p:nvSpPr>
          <p:cNvPr id="18" name="Oval 17">
            <a:extLst>
              <a:ext uri="{FF2B5EF4-FFF2-40B4-BE49-F238E27FC236}">
                <a16:creationId xmlns:a16="http://schemas.microsoft.com/office/drawing/2014/main" id="{F93864AB-D4F1-4EEF-AA4D-504A41AF20D2}"/>
              </a:ext>
            </a:extLst>
          </p:cNvPr>
          <p:cNvSpPr/>
          <p:nvPr/>
        </p:nvSpPr>
        <p:spPr>
          <a:xfrm>
            <a:off x="533401" y="4099738"/>
            <a:ext cx="2743200"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391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3200400" y="3810000"/>
            <a:ext cx="4370662" cy="1384995"/>
          </a:xfrm>
          <a:prstGeom prst="rect">
            <a:avLst/>
          </a:prstGeom>
          <a:solidFill>
            <a:srgbClr val="FF99FF"/>
          </a:solidFill>
        </p:spPr>
        <p:txBody>
          <a:bodyPr wrap="square" rtlCol="0">
            <a:spAutoFit/>
          </a:bodyPr>
          <a:lstStyle/>
          <a:p>
            <a:r>
              <a:rPr lang="en-US" sz="1400" i="1" dirty="0">
                <a:solidFill>
                  <a:srgbClr val="0000FF"/>
                </a:solidFill>
              </a:rPr>
              <a:t>Why must apraclonidine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It has too much  </a:t>
            </a:r>
            <a:r>
              <a:rPr lang="en-US" sz="1400" dirty="0">
                <a:solidFill>
                  <a:srgbClr val="0000FF"/>
                </a:solidFill>
                <a:latin typeface="Symbol" panose="05050102010706020507" pitchFamily="18" charset="2"/>
              </a:rPr>
              <a:t>a</a:t>
            </a:r>
            <a:r>
              <a:rPr lang="en-US" sz="1400" baseline="-25000" dirty="0">
                <a:solidFill>
                  <a:srgbClr val="0000FF"/>
                </a:solidFill>
              </a:rPr>
              <a:t>1 </a:t>
            </a:r>
            <a:r>
              <a:rPr lang="en-US" sz="1400" dirty="0">
                <a:solidFill>
                  <a:srgbClr val="0000FF"/>
                </a:solidFill>
              </a:rPr>
              <a:t> stimulatory effect</a:t>
            </a:r>
          </a:p>
          <a:p>
            <a:endParaRPr lang="en-US" sz="1400" dirty="0">
              <a:solidFill>
                <a:srgbClr val="0000FF"/>
              </a:solidFill>
            </a:endParaRPr>
          </a:p>
          <a:p>
            <a:r>
              <a:rPr lang="en-US" sz="1400" i="1" dirty="0">
                <a:solidFill>
                  <a:srgbClr val="0000FF"/>
                </a:solidFill>
              </a:rPr>
              <a:t>Which </a:t>
            </a:r>
            <a:r>
              <a:rPr lang="en-US" sz="1400" i="1" dirty="0">
                <a:solidFill>
                  <a:srgbClr val="0000FF"/>
                </a:solidFill>
                <a:latin typeface="Symbol" panose="05050102010706020507" pitchFamily="18" charset="2"/>
              </a:rPr>
              <a:t>a</a:t>
            </a:r>
            <a:r>
              <a:rPr lang="en-US" sz="1400" i="1" baseline="-25000" dirty="0">
                <a:solidFill>
                  <a:srgbClr val="0000FF"/>
                </a:solidFill>
              </a:rPr>
              <a:t>1</a:t>
            </a:r>
            <a:r>
              <a:rPr lang="en-US" sz="1400" i="1" dirty="0">
                <a:solidFill>
                  <a:srgbClr val="0000FF"/>
                </a:solidFill>
              </a:rPr>
              <a:t> stimulation effect is so deleterious that it precludes the use of apraclonidine in </a:t>
            </a:r>
            <a:r>
              <a:rPr lang="en-US" sz="1400" i="1" dirty="0" err="1">
                <a:solidFill>
                  <a:srgbClr val="0000FF"/>
                </a:solidFill>
              </a:rPr>
              <a:t>sicklers</a:t>
            </a:r>
            <a:r>
              <a:rPr lang="en-US" sz="1400" i="1" dirty="0">
                <a:solidFill>
                  <a:srgbClr val="0000FF"/>
                </a:solidFill>
              </a:rPr>
              <a:t>?</a:t>
            </a:r>
            <a:endParaRPr lang="en-US" sz="1400" i="1" dirty="0">
              <a:solidFill>
                <a:srgbClr val="FF99FF"/>
              </a:solidFill>
            </a:endParaRPr>
          </a:p>
          <a:p>
            <a:r>
              <a:rPr lang="en-US" sz="1400" dirty="0">
                <a:solidFill>
                  <a:srgbClr val="FF99FF"/>
                </a:solidFill>
              </a:rPr>
              <a:t>Vasoconstriction of the anterior segment vasculature</a:t>
            </a:r>
          </a:p>
        </p:txBody>
      </p:sp>
      <p:sp>
        <p:nvSpPr>
          <p:cNvPr id="18" name="Oval 17">
            <a:extLst>
              <a:ext uri="{FF2B5EF4-FFF2-40B4-BE49-F238E27FC236}">
                <a16:creationId xmlns:a16="http://schemas.microsoft.com/office/drawing/2014/main" id="{F93864AB-D4F1-4EEF-AA4D-504A41AF20D2}"/>
              </a:ext>
            </a:extLst>
          </p:cNvPr>
          <p:cNvSpPr/>
          <p:nvPr/>
        </p:nvSpPr>
        <p:spPr>
          <a:xfrm>
            <a:off x="533401" y="4099738"/>
            <a:ext cx="2743200"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5534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149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rgbClr val="7030A0"/>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3200400" y="3810000"/>
            <a:ext cx="4370662" cy="1384995"/>
          </a:xfrm>
          <a:prstGeom prst="rect">
            <a:avLst/>
          </a:prstGeom>
          <a:solidFill>
            <a:srgbClr val="FF99FF"/>
          </a:solidFill>
        </p:spPr>
        <p:txBody>
          <a:bodyPr wrap="square" rtlCol="0">
            <a:spAutoFit/>
          </a:bodyPr>
          <a:lstStyle/>
          <a:p>
            <a:r>
              <a:rPr lang="en-US" sz="1400" i="1" dirty="0">
                <a:solidFill>
                  <a:srgbClr val="0000FF"/>
                </a:solidFill>
              </a:rPr>
              <a:t>Why must apraclonidine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It has too much  </a:t>
            </a:r>
            <a:r>
              <a:rPr lang="en-US" sz="1400" dirty="0">
                <a:solidFill>
                  <a:srgbClr val="0000FF"/>
                </a:solidFill>
                <a:latin typeface="Symbol" panose="05050102010706020507" pitchFamily="18" charset="2"/>
              </a:rPr>
              <a:t>a</a:t>
            </a:r>
            <a:r>
              <a:rPr lang="en-US" sz="1400" baseline="-25000" dirty="0">
                <a:solidFill>
                  <a:srgbClr val="0000FF"/>
                </a:solidFill>
              </a:rPr>
              <a:t>1 </a:t>
            </a:r>
            <a:r>
              <a:rPr lang="en-US" sz="1400" dirty="0">
                <a:solidFill>
                  <a:srgbClr val="0000FF"/>
                </a:solidFill>
              </a:rPr>
              <a:t> stimulatory effect</a:t>
            </a:r>
          </a:p>
          <a:p>
            <a:endParaRPr lang="en-US" sz="1400" dirty="0">
              <a:solidFill>
                <a:srgbClr val="0000FF"/>
              </a:solidFill>
            </a:endParaRPr>
          </a:p>
          <a:p>
            <a:r>
              <a:rPr lang="en-US" sz="1400" i="1" dirty="0">
                <a:solidFill>
                  <a:srgbClr val="0000FF"/>
                </a:solidFill>
              </a:rPr>
              <a:t>Which </a:t>
            </a:r>
            <a:r>
              <a:rPr lang="en-US" sz="1400" i="1" dirty="0">
                <a:solidFill>
                  <a:srgbClr val="0000FF"/>
                </a:solidFill>
                <a:latin typeface="Symbol" panose="05050102010706020507" pitchFamily="18" charset="2"/>
              </a:rPr>
              <a:t>a</a:t>
            </a:r>
            <a:r>
              <a:rPr lang="en-US" sz="1400" i="1" baseline="-25000" dirty="0">
                <a:solidFill>
                  <a:srgbClr val="0000FF"/>
                </a:solidFill>
              </a:rPr>
              <a:t>1</a:t>
            </a:r>
            <a:r>
              <a:rPr lang="en-US" sz="1400" i="1" dirty="0">
                <a:solidFill>
                  <a:srgbClr val="0000FF"/>
                </a:solidFill>
              </a:rPr>
              <a:t> stimulation effect is so deleterious that it precludes the use of apraclonidine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Vasoconstriction of the anterior segment vasculature</a:t>
            </a:r>
          </a:p>
        </p:txBody>
      </p:sp>
      <p:sp>
        <p:nvSpPr>
          <p:cNvPr id="18" name="Oval 17">
            <a:extLst>
              <a:ext uri="{FF2B5EF4-FFF2-40B4-BE49-F238E27FC236}">
                <a16:creationId xmlns:a16="http://schemas.microsoft.com/office/drawing/2014/main" id="{F93864AB-D4F1-4EEF-AA4D-504A41AF20D2}"/>
              </a:ext>
            </a:extLst>
          </p:cNvPr>
          <p:cNvSpPr/>
          <p:nvPr/>
        </p:nvSpPr>
        <p:spPr>
          <a:xfrm>
            <a:off x="533401" y="4099738"/>
            <a:ext cx="2743200"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75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4524315"/>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Trauma</a:t>
            </a:r>
          </a:p>
          <a:p>
            <a:endParaRPr lang="en-US" sz="1600" dirty="0">
              <a:solidFill>
                <a:srgbClr val="FF0000"/>
              </a:solidFill>
            </a:endParaRPr>
          </a:p>
          <a:p>
            <a:r>
              <a:rPr lang="en-US" sz="1600" i="1" dirty="0">
                <a:solidFill>
                  <a:srgbClr val="FF0000"/>
                </a:solidFill>
              </a:rPr>
              <a:t>What type of trauma is most commonly implicated?</a:t>
            </a:r>
          </a:p>
          <a:p>
            <a:r>
              <a:rPr lang="en-US" sz="1600" dirty="0">
                <a:solidFill>
                  <a:srgbClr val="FF0000"/>
                </a:solidFill>
              </a:rPr>
              <a:t>Blunt </a:t>
            </a:r>
          </a:p>
          <a:p>
            <a:endParaRPr lang="en-US" sz="1600" i="1" dirty="0">
              <a:solidFill>
                <a:srgbClr val="FF0000"/>
              </a:solidFill>
            </a:endParaRPr>
          </a:p>
          <a:p>
            <a:r>
              <a:rPr lang="en-US" sz="1600" i="1" dirty="0">
                <a:solidFill>
                  <a:srgbClr val="FF0000"/>
                </a:solidFill>
              </a:rPr>
              <a:t>Who is at risk for traumatic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Young men</a:t>
            </a:r>
          </a:p>
          <a:p>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5389809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4386241" y="4150475"/>
            <a:ext cx="4436624"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Why should topical CAIs be avoided in </a:t>
            </a:r>
            <a:r>
              <a:rPr lang="en-US" sz="1400" i="1" dirty="0" err="1">
                <a:solidFill>
                  <a:srgbClr val="0000FF"/>
                </a:solidFill>
              </a:rPr>
              <a:t>sicklers</a:t>
            </a:r>
            <a:r>
              <a:rPr lang="en-US" sz="1400" i="1" dirty="0">
                <a:solidFill>
                  <a:srgbClr val="0000FF"/>
                </a:solidFill>
              </a:rPr>
              <a:t>?</a:t>
            </a:r>
            <a:endParaRPr lang="en-US" sz="1400" i="1" dirty="0">
              <a:solidFill>
                <a:schemeClr val="accent5">
                  <a:lumMod val="75000"/>
                </a:schemeClr>
              </a:solidFill>
            </a:endParaRPr>
          </a:p>
          <a:p>
            <a:r>
              <a:rPr lang="en-US" sz="1400" dirty="0">
                <a:solidFill>
                  <a:schemeClr val="accent5">
                    <a:lumMod val="75000"/>
                  </a:schemeClr>
                </a:solidFill>
              </a:rPr>
              <a:t>Because they will acidify the AC, and an acidic environment promotes RBC sickling</a:t>
            </a:r>
          </a:p>
          <a:p>
            <a:endParaRPr lang="en-US" sz="1400" dirty="0">
              <a:solidFill>
                <a:schemeClr val="accent5">
                  <a:lumMod val="75000"/>
                </a:schemeClr>
              </a:solidFill>
            </a:endParaRPr>
          </a:p>
          <a:p>
            <a:r>
              <a:rPr lang="en-US" sz="1400" i="1" dirty="0">
                <a:solidFill>
                  <a:schemeClr val="accent5">
                    <a:lumMod val="75000"/>
                  </a:schemeClr>
                </a:solidFill>
              </a:rPr>
              <a:t>There’s an additional reason </a:t>
            </a:r>
            <a:r>
              <a:rPr lang="en-US" sz="1400" b="1" dirty="0">
                <a:solidFill>
                  <a:schemeClr val="accent5">
                    <a:lumMod val="75000"/>
                  </a:schemeClr>
                </a:solidFill>
              </a:rPr>
              <a:t>systemic</a:t>
            </a:r>
            <a:r>
              <a:rPr lang="en-US" sz="1400" i="1" dirty="0">
                <a:solidFill>
                  <a:schemeClr val="accent5">
                    <a:lumMod val="75000"/>
                  </a:schemeClr>
                </a:solidFill>
              </a:rPr>
              <a:t> CAIs should be avoided—what is it?</a:t>
            </a:r>
          </a:p>
          <a:p>
            <a:r>
              <a:rPr lang="en-US" sz="1400" dirty="0">
                <a:solidFill>
                  <a:schemeClr val="accent5">
                    <a:lumMod val="75000"/>
                  </a:schemeClr>
                </a:solidFill>
              </a:rPr>
              <a:t>Because of their diuretic effect, they may lead to hemoconcentration and thus circulatory compromise (especially if the </a:t>
            </a:r>
            <a:r>
              <a:rPr lang="en-US" sz="1400" dirty="0" err="1">
                <a:solidFill>
                  <a:schemeClr val="accent5">
                    <a:lumMod val="75000"/>
                  </a:schemeClr>
                </a:solidFill>
              </a:rPr>
              <a:t>pt</a:t>
            </a:r>
            <a:r>
              <a:rPr lang="en-US" sz="1400" dirty="0">
                <a:solidFill>
                  <a:schemeClr val="accent5">
                    <a:lumMod val="75000"/>
                  </a:schemeClr>
                </a:solidFill>
              </a:rPr>
              <a:t> is already dehydrated)</a:t>
            </a:r>
          </a:p>
        </p:txBody>
      </p:sp>
      <p:sp>
        <p:nvSpPr>
          <p:cNvPr id="18" name="Oval 17">
            <a:extLst>
              <a:ext uri="{FF2B5EF4-FFF2-40B4-BE49-F238E27FC236}">
                <a16:creationId xmlns:a16="http://schemas.microsoft.com/office/drawing/2014/main" id="{F93864AB-D4F1-4EEF-AA4D-504A41AF20D2}"/>
              </a:ext>
            </a:extLst>
          </p:cNvPr>
          <p:cNvSpPr/>
          <p:nvPr/>
        </p:nvSpPr>
        <p:spPr>
          <a:xfrm>
            <a:off x="407504" y="4619447"/>
            <a:ext cx="4068417"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3794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4386241" y="4150475"/>
            <a:ext cx="4436624"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Why should topical CAIs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Because they will acidify the AC, and an acidic environment promotes RBC sickling</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There’s an additional reason </a:t>
            </a:r>
            <a:r>
              <a:rPr lang="en-US" sz="1400" b="1" dirty="0">
                <a:solidFill>
                  <a:schemeClr val="accent5">
                    <a:lumMod val="75000"/>
                  </a:schemeClr>
                </a:solidFill>
              </a:rPr>
              <a:t>systemic</a:t>
            </a:r>
            <a:r>
              <a:rPr lang="en-US" sz="1400" i="1" dirty="0">
                <a:solidFill>
                  <a:schemeClr val="accent5">
                    <a:lumMod val="75000"/>
                  </a:schemeClr>
                </a:solidFill>
              </a:rPr>
              <a:t> CAIs should be avoided—what is it?</a:t>
            </a:r>
          </a:p>
          <a:p>
            <a:r>
              <a:rPr lang="en-US" sz="1400" dirty="0">
                <a:solidFill>
                  <a:schemeClr val="accent5">
                    <a:lumMod val="75000"/>
                  </a:schemeClr>
                </a:solidFill>
              </a:rPr>
              <a:t>Because of their diuretic effect, they may lead to hemoconcentration and thus circulatory compromise (especially if the </a:t>
            </a:r>
            <a:r>
              <a:rPr lang="en-US" sz="1400" dirty="0" err="1">
                <a:solidFill>
                  <a:schemeClr val="accent5">
                    <a:lumMod val="75000"/>
                  </a:schemeClr>
                </a:solidFill>
              </a:rPr>
              <a:t>pt</a:t>
            </a:r>
            <a:r>
              <a:rPr lang="en-US" sz="1400" dirty="0">
                <a:solidFill>
                  <a:schemeClr val="accent5">
                    <a:lumMod val="75000"/>
                  </a:schemeClr>
                </a:solidFill>
              </a:rPr>
              <a:t> is already dehydrated)</a:t>
            </a:r>
          </a:p>
        </p:txBody>
      </p:sp>
      <p:sp>
        <p:nvSpPr>
          <p:cNvPr id="18" name="Oval 17">
            <a:extLst>
              <a:ext uri="{FF2B5EF4-FFF2-40B4-BE49-F238E27FC236}">
                <a16:creationId xmlns:a16="http://schemas.microsoft.com/office/drawing/2014/main" id="{F93864AB-D4F1-4EEF-AA4D-504A41AF20D2}"/>
              </a:ext>
            </a:extLst>
          </p:cNvPr>
          <p:cNvSpPr/>
          <p:nvPr/>
        </p:nvSpPr>
        <p:spPr>
          <a:xfrm>
            <a:off x="407504" y="4619447"/>
            <a:ext cx="4068417"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11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4386241" y="4150475"/>
            <a:ext cx="4436624"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Why should topical CAIs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Because they will acidify the AC, and an acidic environment promotes RBC sickling</a:t>
            </a:r>
          </a:p>
          <a:p>
            <a:endParaRPr lang="en-US" sz="1400" dirty="0">
              <a:solidFill>
                <a:srgbClr val="0000FF"/>
              </a:solidFill>
            </a:endParaRPr>
          </a:p>
          <a:p>
            <a:r>
              <a:rPr lang="en-US" sz="1400" i="1" dirty="0">
                <a:solidFill>
                  <a:srgbClr val="0000FF"/>
                </a:solidFill>
              </a:rPr>
              <a:t>There’s an additional reason </a:t>
            </a:r>
            <a:r>
              <a:rPr lang="en-US" sz="1400" b="1" dirty="0">
                <a:solidFill>
                  <a:srgbClr val="0000FF"/>
                </a:solidFill>
              </a:rPr>
              <a:t>systemic</a:t>
            </a:r>
            <a:r>
              <a:rPr lang="en-US" sz="1400" i="1" dirty="0">
                <a:solidFill>
                  <a:srgbClr val="0000FF"/>
                </a:solidFill>
              </a:rPr>
              <a:t> CAIs should be avoided—what is it?</a:t>
            </a:r>
            <a:endParaRPr lang="en-US" sz="1400" i="1" dirty="0">
              <a:solidFill>
                <a:schemeClr val="accent5">
                  <a:lumMod val="75000"/>
                </a:schemeClr>
              </a:solidFill>
            </a:endParaRPr>
          </a:p>
          <a:p>
            <a:r>
              <a:rPr lang="en-US" sz="1400" dirty="0">
                <a:solidFill>
                  <a:schemeClr val="accent5">
                    <a:lumMod val="75000"/>
                  </a:schemeClr>
                </a:solidFill>
              </a:rPr>
              <a:t>Because of their diuretic effect, they may lead to hemoconcentration and thus circulatory compromise (especially if the </a:t>
            </a:r>
            <a:r>
              <a:rPr lang="en-US" sz="1400" dirty="0" err="1">
                <a:solidFill>
                  <a:schemeClr val="accent5">
                    <a:lumMod val="75000"/>
                  </a:schemeClr>
                </a:solidFill>
              </a:rPr>
              <a:t>pt</a:t>
            </a:r>
            <a:r>
              <a:rPr lang="en-US" sz="1400" dirty="0">
                <a:solidFill>
                  <a:schemeClr val="accent5">
                    <a:lumMod val="75000"/>
                  </a:schemeClr>
                </a:solidFill>
              </a:rPr>
              <a:t> is already dehydrated)</a:t>
            </a:r>
          </a:p>
        </p:txBody>
      </p:sp>
      <p:sp>
        <p:nvSpPr>
          <p:cNvPr id="18" name="Oval 17">
            <a:extLst>
              <a:ext uri="{FF2B5EF4-FFF2-40B4-BE49-F238E27FC236}">
                <a16:creationId xmlns:a16="http://schemas.microsoft.com/office/drawing/2014/main" id="{F93864AB-D4F1-4EEF-AA4D-504A41AF20D2}"/>
              </a:ext>
            </a:extLst>
          </p:cNvPr>
          <p:cNvSpPr/>
          <p:nvPr/>
        </p:nvSpPr>
        <p:spPr>
          <a:xfrm>
            <a:off x="407504" y="4619447"/>
            <a:ext cx="4068417"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6268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chemeClr val="bg1">
                    <a:lumMod val="75000"/>
                  </a:schemeClr>
                </a:solidFill>
              </a:rPr>
              <a:t>Mannitol</a:t>
            </a:r>
          </a:p>
          <a:p>
            <a:r>
              <a:rPr lang="en-US" sz="1600" dirty="0">
                <a:solidFill>
                  <a:schemeClr val="bg1">
                    <a:lumMod val="75000"/>
                  </a:schemeClr>
                </a:solidFill>
              </a:rPr>
              <a:t>----</a:t>
            </a:r>
            <a:r>
              <a:rPr lang="en-US" sz="1600" b="1" u="sng" dirty="0">
                <a:solidFill>
                  <a:schemeClr val="bg1">
                    <a:lumMod val="75000"/>
                  </a:schemeClr>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4386241" y="4150475"/>
            <a:ext cx="4436624" cy="2031325"/>
          </a:xfrm>
          <a:prstGeom prst="rect">
            <a:avLst/>
          </a:prstGeom>
          <a:solidFill>
            <a:schemeClr val="accent5">
              <a:lumMod val="75000"/>
            </a:schemeClr>
          </a:solidFill>
        </p:spPr>
        <p:txBody>
          <a:bodyPr wrap="square" rtlCol="0">
            <a:spAutoFit/>
          </a:bodyPr>
          <a:lstStyle/>
          <a:p>
            <a:r>
              <a:rPr lang="en-US" sz="1400" i="1" dirty="0">
                <a:solidFill>
                  <a:srgbClr val="0000FF"/>
                </a:solidFill>
              </a:rPr>
              <a:t>Why should topical CAIs be avoided in </a:t>
            </a:r>
            <a:r>
              <a:rPr lang="en-US" sz="1400" i="1" dirty="0" err="1">
                <a:solidFill>
                  <a:srgbClr val="0000FF"/>
                </a:solidFill>
              </a:rPr>
              <a:t>sicklers</a:t>
            </a:r>
            <a:r>
              <a:rPr lang="en-US" sz="1400" i="1" dirty="0">
                <a:solidFill>
                  <a:srgbClr val="0000FF"/>
                </a:solidFill>
              </a:rPr>
              <a:t>?</a:t>
            </a:r>
          </a:p>
          <a:p>
            <a:r>
              <a:rPr lang="en-US" sz="1400" dirty="0">
                <a:solidFill>
                  <a:srgbClr val="0000FF"/>
                </a:solidFill>
              </a:rPr>
              <a:t>Because they will acidify the AC, and an acidic environment promotes RBC sickling</a:t>
            </a:r>
          </a:p>
          <a:p>
            <a:endParaRPr lang="en-US" sz="1400" dirty="0">
              <a:solidFill>
                <a:srgbClr val="0000FF"/>
              </a:solidFill>
            </a:endParaRPr>
          </a:p>
          <a:p>
            <a:r>
              <a:rPr lang="en-US" sz="1400" i="1" dirty="0">
                <a:solidFill>
                  <a:srgbClr val="0000FF"/>
                </a:solidFill>
              </a:rPr>
              <a:t>There’s an additional reason </a:t>
            </a:r>
            <a:r>
              <a:rPr lang="en-US" sz="1400" b="1" dirty="0">
                <a:solidFill>
                  <a:srgbClr val="0000FF"/>
                </a:solidFill>
              </a:rPr>
              <a:t>systemic</a:t>
            </a:r>
            <a:r>
              <a:rPr lang="en-US" sz="1400" i="1" dirty="0">
                <a:solidFill>
                  <a:srgbClr val="0000FF"/>
                </a:solidFill>
              </a:rPr>
              <a:t> CAIs should be avoided—what is it?</a:t>
            </a:r>
          </a:p>
          <a:p>
            <a:r>
              <a:rPr lang="en-US" sz="1400" dirty="0">
                <a:solidFill>
                  <a:srgbClr val="0000FF"/>
                </a:solidFill>
              </a:rPr>
              <a:t>Because of their diuretic effect, they may lead to hemoconcentration and thus circulatory compromise (especially if the </a:t>
            </a:r>
            <a:r>
              <a:rPr lang="en-US" sz="1400" dirty="0" err="1">
                <a:solidFill>
                  <a:srgbClr val="0000FF"/>
                </a:solidFill>
              </a:rPr>
              <a:t>pt</a:t>
            </a:r>
            <a:r>
              <a:rPr lang="en-US" sz="1400" dirty="0">
                <a:solidFill>
                  <a:srgbClr val="0000FF"/>
                </a:solidFill>
              </a:rPr>
              <a:t> is already dehydrated)</a:t>
            </a:r>
          </a:p>
        </p:txBody>
      </p:sp>
      <p:sp>
        <p:nvSpPr>
          <p:cNvPr id="18" name="Oval 17">
            <a:extLst>
              <a:ext uri="{FF2B5EF4-FFF2-40B4-BE49-F238E27FC236}">
                <a16:creationId xmlns:a16="http://schemas.microsoft.com/office/drawing/2014/main" id="{F93864AB-D4F1-4EEF-AA4D-504A41AF20D2}"/>
              </a:ext>
            </a:extLst>
          </p:cNvPr>
          <p:cNvSpPr/>
          <p:nvPr/>
        </p:nvSpPr>
        <p:spPr>
          <a:xfrm>
            <a:off x="407504" y="4619447"/>
            <a:ext cx="4068417" cy="57310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2482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rgbClr val="008000"/>
                </a:solidFill>
              </a:rPr>
              <a:t>Mannitol</a:t>
            </a:r>
          </a:p>
          <a:p>
            <a:r>
              <a:rPr lang="en-US" sz="1600" dirty="0">
                <a:solidFill>
                  <a:schemeClr val="bg1">
                    <a:lumMod val="75000"/>
                  </a:schemeClr>
                </a:solidFill>
              </a:rPr>
              <a:t>----</a:t>
            </a:r>
            <a:r>
              <a:rPr lang="en-US" sz="1600" b="1" u="sng" dirty="0">
                <a:solidFill>
                  <a:srgbClr val="008000"/>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1825258" y="5131833"/>
            <a:ext cx="4575542" cy="738664"/>
          </a:xfrm>
          <a:prstGeom prst="rect">
            <a:avLst/>
          </a:prstGeom>
          <a:solidFill>
            <a:srgbClr val="008000"/>
          </a:solidFill>
        </p:spPr>
        <p:txBody>
          <a:bodyPr wrap="square" rtlCol="0">
            <a:spAutoFit/>
          </a:bodyPr>
          <a:lstStyle/>
          <a:p>
            <a:r>
              <a:rPr lang="en-US" sz="1400" i="1" dirty="0">
                <a:solidFill>
                  <a:schemeClr val="bg1"/>
                </a:solidFill>
              </a:rPr>
              <a:t>Why should the </a:t>
            </a:r>
            <a:r>
              <a:rPr lang="en-US" sz="1400" i="1" dirty="0" err="1">
                <a:solidFill>
                  <a:schemeClr val="bg1"/>
                </a:solidFill>
              </a:rPr>
              <a:t>hyperosmotics</a:t>
            </a:r>
            <a:r>
              <a:rPr lang="en-US" sz="1400" i="1" dirty="0">
                <a:solidFill>
                  <a:schemeClr val="bg1"/>
                </a:solidFill>
              </a:rPr>
              <a:t> be avoided?</a:t>
            </a:r>
            <a:endParaRPr lang="en-US" sz="1400" i="1" dirty="0">
              <a:solidFill>
                <a:srgbClr val="008000"/>
              </a:solidFill>
            </a:endParaRPr>
          </a:p>
          <a:p>
            <a:r>
              <a:rPr lang="en-US" sz="1400" dirty="0">
                <a:solidFill>
                  <a:srgbClr val="008000"/>
                </a:solidFill>
              </a:rPr>
              <a:t>For the same reason as systemic CAIs--they may lead to hemoconcentration and thus circulatory compromise </a:t>
            </a:r>
          </a:p>
        </p:txBody>
      </p:sp>
      <p:sp>
        <p:nvSpPr>
          <p:cNvPr id="18" name="Oval 17">
            <a:extLst>
              <a:ext uri="{FF2B5EF4-FFF2-40B4-BE49-F238E27FC236}">
                <a16:creationId xmlns:a16="http://schemas.microsoft.com/office/drawing/2014/main" id="{F93864AB-D4F1-4EEF-AA4D-504A41AF20D2}"/>
              </a:ext>
            </a:extLst>
          </p:cNvPr>
          <p:cNvSpPr/>
          <p:nvPr/>
        </p:nvSpPr>
        <p:spPr>
          <a:xfrm>
            <a:off x="327220" y="5100997"/>
            <a:ext cx="1396334" cy="80033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7450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chemeClr val="bg1">
                    <a:lumMod val="75000"/>
                  </a:schemeClr>
                </a:solidFill>
              </a:rPr>
              <a:t>2) impacts how a </a:t>
            </a:r>
            <a:r>
              <a:rPr lang="en-US" sz="1600" b="1" dirty="0" err="1">
                <a:solidFill>
                  <a:schemeClr val="bg1">
                    <a:lumMod val="75000"/>
                  </a:schemeClr>
                </a:solidFill>
              </a:rPr>
              <a:t>hyphema</a:t>
            </a:r>
            <a:r>
              <a:rPr lang="en-US" sz="1600" b="1" dirty="0">
                <a:solidFill>
                  <a:schemeClr val="bg1">
                    <a:lumMod val="75000"/>
                  </a:schemeClr>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a:t>
            </a:r>
            <a:r>
              <a:rPr lang="en-US" sz="1400" b="1" dirty="0">
                <a:solidFill>
                  <a:schemeClr val="bg1">
                    <a:lumMod val="65000"/>
                  </a:schemeClr>
                </a:solidFill>
              </a:rPr>
              <a:t>The agents employed in </a:t>
            </a:r>
            <a:r>
              <a:rPr lang="en-US" sz="1400" b="1" i="1" dirty="0">
                <a:solidFill>
                  <a:schemeClr val="bg1">
                    <a:lumMod val="65000"/>
                  </a:schemeClr>
                </a:solidFill>
              </a:rPr>
              <a:t>medical</a:t>
            </a:r>
            <a:r>
              <a:rPr lang="en-US" sz="1400" b="1" dirty="0">
                <a:solidFill>
                  <a:schemeClr val="bg1">
                    <a:lumMod val="65000"/>
                  </a:schemeClr>
                </a:solidFill>
              </a:rPr>
              <a:t> management</a:t>
            </a:r>
            <a:r>
              <a:rPr lang="en-US" sz="1400" dirty="0">
                <a:solidFill>
                  <a:schemeClr val="bg1">
                    <a:lumMod val="65000"/>
                  </a:schemeClr>
                </a:solidFill>
              </a:rPr>
              <a:t>, and</a:t>
            </a:r>
          </a:p>
          <a:p>
            <a:r>
              <a:rPr lang="en-US" sz="1400" dirty="0">
                <a:solidFill>
                  <a:schemeClr val="bg1">
                    <a:lumMod val="65000"/>
                  </a:schemeClr>
                </a:solidFill>
              </a:rPr>
              <a:t>--The threshold for advancing to </a:t>
            </a:r>
            <a:r>
              <a:rPr lang="en-US" sz="1400" i="1" dirty="0">
                <a:solidFill>
                  <a:schemeClr val="bg1">
                    <a:lumMod val="65000"/>
                  </a:schemeClr>
                </a:solidFill>
              </a:rPr>
              <a:t>surgical</a:t>
            </a:r>
            <a:r>
              <a:rPr lang="en-US" sz="1400" dirty="0">
                <a:solidFill>
                  <a:schemeClr val="bg1">
                    <a:lumMod val="65000"/>
                  </a:schemeClr>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EE9537B-013F-4CCC-B505-45620DDADB29}"/>
              </a:ext>
            </a:extLst>
          </p:cNvPr>
          <p:cNvSpPr txBox="1"/>
          <p:nvPr/>
        </p:nvSpPr>
        <p:spPr>
          <a:xfrm>
            <a:off x="242310" y="250501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u="sng" dirty="0">
                <a:solidFill>
                  <a:schemeClr val="bg1">
                    <a:lumMod val="75000"/>
                  </a:schemeClr>
                </a:solidFill>
                <a:latin typeface="Symbol" panose="05050102010706020507" pitchFamily="18" charset="2"/>
              </a:rPr>
              <a:t>b</a:t>
            </a:r>
            <a:r>
              <a:rPr lang="en-US" sz="1600" u="sng"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t>
            </a:r>
            <a:r>
              <a:rPr lang="en-US" sz="1600" b="1" u="sng" dirty="0">
                <a:solidFill>
                  <a:schemeClr val="bg1">
                    <a:lumMod val="75000"/>
                  </a:schemeClr>
                </a:solidFill>
              </a:rPr>
              <a:t>Apraclonidine (iopidine)</a:t>
            </a:r>
          </a:p>
          <a:p>
            <a:r>
              <a:rPr lang="en-US" sz="1600" dirty="0">
                <a:solidFill>
                  <a:schemeClr val="bg1">
                    <a:lumMod val="75000"/>
                  </a:schemeClr>
                </a:solidFill>
              </a:rPr>
              <a:t>------</a:t>
            </a:r>
            <a:r>
              <a:rPr lang="en-US" sz="1600" u="sng" dirty="0">
                <a:solidFill>
                  <a:schemeClr val="bg1">
                    <a:lumMod val="75000"/>
                  </a:schemeClr>
                </a:solidFill>
              </a:rPr>
              <a:t>Brimonidine</a:t>
            </a:r>
          </a:p>
          <a:p>
            <a:r>
              <a:rPr lang="en-US" sz="1600" dirty="0">
                <a:solidFill>
                  <a:schemeClr val="bg1">
                    <a:lumMod val="75000"/>
                  </a:schemeClr>
                </a:solidFill>
              </a:rPr>
              <a:t>----</a:t>
            </a:r>
            <a:r>
              <a:rPr lang="en-US" sz="1600" b="1" u="sng" dirty="0">
                <a:solidFill>
                  <a:schemeClr val="bg1">
                    <a:lumMod val="75000"/>
                  </a:schemeClr>
                </a:solidFill>
              </a:rPr>
              <a:t>Carbonic anhydrase inhibitors (CAIs)</a:t>
            </a:r>
          </a:p>
          <a:p>
            <a:r>
              <a:rPr lang="en-US" sz="1600" dirty="0">
                <a:solidFill>
                  <a:schemeClr val="bg1">
                    <a:lumMod val="75000"/>
                  </a:schemeClr>
                </a:solidFill>
              </a:rPr>
              <a:t>--</a:t>
            </a:r>
            <a:r>
              <a:rPr lang="en-US" sz="1600" i="1" dirty="0">
                <a:solidFill>
                  <a:schemeClr val="bg1">
                    <a:lumMod val="75000"/>
                  </a:schemeClr>
                </a:solidFill>
              </a:rPr>
              <a:t>Hyperosmotic agents?</a:t>
            </a:r>
          </a:p>
          <a:p>
            <a:r>
              <a:rPr lang="en-US" sz="1600" dirty="0">
                <a:solidFill>
                  <a:schemeClr val="bg1">
                    <a:lumMod val="75000"/>
                  </a:schemeClr>
                </a:solidFill>
              </a:rPr>
              <a:t>----</a:t>
            </a:r>
            <a:r>
              <a:rPr lang="en-US" sz="1600" b="1" u="sng" dirty="0">
                <a:solidFill>
                  <a:srgbClr val="008000"/>
                </a:solidFill>
              </a:rPr>
              <a:t>Mannitol</a:t>
            </a:r>
          </a:p>
          <a:p>
            <a:r>
              <a:rPr lang="en-US" sz="1600" dirty="0">
                <a:solidFill>
                  <a:schemeClr val="bg1">
                    <a:lumMod val="75000"/>
                  </a:schemeClr>
                </a:solidFill>
              </a:rPr>
              <a:t>----</a:t>
            </a:r>
            <a:r>
              <a:rPr lang="en-US" sz="1600" b="1" u="sng" dirty="0">
                <a:solidFill>
                  <a:srgbClr val="008000"/>
                </a:solidFill>
              </a:rPr>
              <a:t>Glycerol</a:t>
            </a:r>
          </a:p>
        </p:txBody>
      </p:sp>
      <p:sp>
        <p:nvSpPr>
          <p:cNvPr id="2" name="Oval 1">
            <a:extLst>
              <a:ext uri="{FF2B5EF4-FFF2-40B4-BE49-F238E27FC236}">
                <a16:creationId xmlns:a16="http://schemas.microsoft.com/office/drawing/2014/main" id="{E9961BBE-1107-47B7-A43A-DA428EF0CC97}"/>
              </a:ext>
            </a:extLst>
          </p:cNvPr>
          <p:cNvSpPr/>
          <p:nvPr/>
        </p:nvSpPr>
        <p:spPr>
          <a:xfrm>
            <a:off x="392597" y="1828800"/>
            <a:ext cx="4255603" cy="573107"/>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777680-BC07-45B5-A4F1-97405CD6A477}"/>
              </a:ext>
            </a:extLst>
          </p:cNvPr>
          <p:cNvSpPr txBox="1"/>
          <p:nvPr/>
        </p:nvSpPr>
        <p:spPr>
          <a:xfrm>
            <a:off x="91784" y="2840741"/>
            <a:ext cx="7620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These are the agents commonly employed in managing IOP in </a:t>
            </a:r>
            <a:r>
              <a:rPr lang="en-US" i="1" dirty="0" err="1">
                <a:solidFill>
                  <a:schemeClr val="bg1">
                    <a:lumMod val="75000"/>
                  </a:schemeClr>
                </a:solidFill>
                <a:effectLst>
                  <a:outerShdw blurRad="38100" dist="38100" dir="2700000" algn="tl">
                    <a:srgbClr val="000000">
                      <a:alpha val="43137"/>
                    </a:srgbClr>
                  </a:outerShdw>
                </a:effectLst>
              </a:rPr>
              <a:t>hyphema</a:t>
            </a:r>
            <a:r>
              <a:rPr lang="en-US" i="1" dirty="0">
                <a:solidFill>
                  <a:schemeClr val="bg1">
                    <a:lumMod val="75000"/>
                  </a:schemeClr>
                </a:solidFill>
                <a:effectLst>
                  <a:outerShdw blurRad="38100" dist="38100" dir="2700000" algn="tl">
                    <a:srgbClr val="000000">
                      <a:alpha val="43137"/>
                    </a:srgbClr>
                  </a:outerShdw>
                </a:effectLst>
              </a:rPr>
              <a:t>. Which ones should be </a:t>
            </a:r>
            <a:r>
              <a:rPr lang="en-US" b="1" dirty="0">
                <a:solidFill>
                  <a:schemeClr val="bg1">
                    <a:lumMod val="75000"/>
                  </a:schemeClr>
                </a:solidFill>
                <a:effectLst>
                  <a:outerShdw blurRad="38100" dist="38100" dir="2700000" algn="tl">
                    <a:srgbClr val="000000">
                      <a:alpha val="43137"/>
                    </a:srgbClr>
                  </a:outerShdw>
                </a:effectLst>
              </a:rPr>
              <a:t>avoided</a:t>
            </a:r>
            <a:r>
              <a:rPr lang="en-US" i="1" dirty="0">
                <a:solidFill>
                  <a:schemeClr val="bg1">
                    <a:lumMod val="75000"/>
                  </a:schemeClr>
                </a:solidFill>
                <a:effectLst>
                  <a:outerShdw blurRad="38100" dist="38100" dir="2700000" algn="tl">
                    <a:srgbClr val="000000">
                      <a:alpha val="43137"/>
                    </a:srgbClr>
                  </a:outerShdw>
                </a:effectLst>
              </a:rPr>
              <a:t> in </a:t>
            </a:r>
            <a:r>
              <a:rPr lang="en-US" i="1" dirty="0" err="1">
                <a:solidFill>
                  <a:schemeClr val="bg1">
                    <a:lumMod val="75000"/>
                  </a:schemeClr>
                </a:solidFill>
                <a:effectLst>
                  <a:outerShdw blurRad="38100" dist="38100" dir="2700000" algn="tl">
                    <a:srgbClr val="000000">
                      <a:alpha val="43137"/>
                    </a:srgbClr>
                  </a:outerShdw>
                </a:effectLst>
              </a:rPr>
              <a:t>sicklers</a:t>
            </a:r>
            <a:r>
              <a:rPr lang="en-US" i="1" dirty="0">
                <a:solidFill>
                  <a:schemeClr val="bg1">
                    <a:lumMod val="75000"/>
                  </a:schemeClr>
                </a:solidFill>
                <a:effectLst>
                  <a:outerShdw blurRad="38100" dist="38100" dir="2700000" algn="tl">
                    <a:srgbClr val="000000">
                      <a:alpha val="43137"/>
                    </a:srgbClr>
                  </a:outerShdw>
                </a:effectLst>
              </a:rPr>
              <a:t>?</a:t>
            </a:r>
          </a:p>
        </p:txBody>
      </p:sp>
      <p:sp>
        <p:nvSpPr>
          <p:cNvPr id="6" name="TextBox 5">
            <a:extLst>
              <a:ext uri="{FF2B5EF4-FFF2-40B4-BE49-F238E27FC236}">
                <a16:creationId xmlns:a16="http://schemas.microsoft.com/office/drawing/2014/main" id="{498704A0-E59F-41C9-AE2A-3C3C3AE6CB05}"/>
              </a:ext>
            </a:extLst>
          </p:cNvPr>
          <p:cNvSpPr txBox="1"/>
          <p:nvPr/>
        </p:nvSpPr>
        <p:spPr>
          <a:xfrm>
            <a:off x="1825258" y="5131833"/>
            <a:ext cx="4575542" cy="738664"/>
          </a:xfrm>
          <a:prstGeom prst="rect">
            <a:avLst/>
          </a:prstGeom>
          <a:solidFill>
            <a:srgbClr val="008000"/>
          </a:solidFill>
        </p:spPr>
        <p:txBody>
          <a:bodyPr wrap="square" rtlCol="0">
            <a:spAutoFit/>
          </a:bodyPr>
          <a:lstStyle/>
          <a:p>
            <a:r>
              <a:rPr lang="en-US" sz="1400" i="1" dirty="0">
                <a:solidFill>
                  <a:schemeClr val="bg1"/>
                </a:solidFill>
              </a:rPr>
              <a:t>Why should the </a:t>
            </a:r>
            <a:r>
              <a:rPr lang="en-US" sz="1400" i="1" dirty="0" err="1">
                <a:solidFill>
                  <a:schemeClr val="bg1"/>
                </a:solidFill>
              </a:rPr>
              <a:t>hyperosmotics</a:t>
            </a:r>
            <a:r>
              <a:rPr lang="en-US" sz="1400" i="1" dirty="0">
                <a:solidFill>
                  <a:schemeClr val="bg1"/>
                </a:solidFill>
              </a:rPr>
              <a:t> be avoided?</a:t>
            </a:r>
          </a:p>
          <a:p>
            <a:r>
              <a:rPr lang="en-US" sz="1400" dirty="0">
                <a:solidFill>
                  <a:schemeClr val="bg1"/>
                </a:solidFill>
              </a:rPr>
              <a:t>For the same reason as systemic CAIs--they may lead to hemoconcentration and thus circulatory compromise </a:t>
            </a:r>
          </a:p>
        </p:txBody>
      </p:sp>
      <p:sp>
        <p:nvSpPr>
          <p:cNvPr id="18" name="Oval 17">
            <a:extLst>
              <a:ext uri="{FF2B5EF4-FFF2-40B4-BE49-F238E27FC236}">
                <a16:creationId xmlns:a16="http://schemas.microsoft.com/office/drawing/2014/main" id="{F93864AB-D4F1-4EEF-AA4D-504A41AF20D2}"/>
              </a:ext>
            </a:extLst>
          </p:cNvPr>
          <p:cNvSpPr/>
          <p:nvPr/>
        </p:nvSpPr>
        <p:spPr>
          <a:xfrm>
            <a:off x="327220" y="5100997"/>
            <a:ext cx="1396334" cy="80033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8625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156</a:t>
            </a:fld>
            <a:endParaRPr lang="en-US" altLang="en-US" sz="1000"/>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543800" cy="5262979"/>
          </a:xfrm>
          <a:prstGeom prst="rect">
            <a:avLst/>
          </a:prstGeom>
          <a:noFill/>
        </p:spPr>
        <p:txBody>
          <a:bodyPr wrap="square" rtlCol="0">
            <a:spAutoFit/>
          </a:bodyPr>
          <a:lstStyle/>
          <a:p>
            <a:r>
              <a:rPr lang="en-US" sz="1600" i="1" dirty="0">
                <a:solidFill>
                  <a:schemeClr val="bg1">
                    <a:lumMod val="75000"/>
                  </a:schemeClr>
                </a:solidFill>
              </a:rPr>
              <a:t>What systemic condition </a:t>
            </a:r>
            <a:r>
              <a:rPr lang="en-US" sz="1600" b="1" dirty="0">
                <a:solidFill>
                  <a:schemeClr val="bg1">
                    <a:lumMod val="75000"/>
                  </a:schemeClr>
                </a:solidFill>
              </a:rPr>
              <a:t>must</a:t>
            </a:r>
            <a:r>
              <a:rPr lang="en-US" sz="1600" i="1" dirty="0">
                <a:solidFill>
                  <a:schemeClr val="bg1">
                    <a:lumMod val="75000"/>
                  </a:schemeClr>
                </a:solidFill>
              </a:rPr>
              <a:t> be checked for in </a:t>
            </a:r>
            <a:r>
              <a:rPr lang="en-US" sz="1600" i="1" dirty="0" err="1">
                <a:solidFill>
                  <a:schemeClr val="bg1">
                    <a:lumMod val="75000"/>
                  </a:schemeClr>
                </a:solidFill>
              </a:rPr>
              <a:t>hyphema</a:t>
            </a:r>
            <a:r>
              <a:rPr lang="en-US" sz="1600" i="1" dirty="0">
                <a:solidFill>
                  <a:schemeClr val="bg1">
                    <a:lumMod val="75000"/>
                  </a:schemeClr>
                </a:solidFill>
              </a:rPr>
              <a:t> pts at risk for it?</a:t>
            </a:r>
            <a:endParaRPr lang="en-US" sz="1600" dirty="0">
              <a:solidFill>
                <a:schemeClr val="bg1">
                  <a:lumMod val="75000"/>
                </a:schemeClr>
              </a:solidFill>
            </a:endParaRPr>
          </a:p>
          <a:p>
            <a:r>
              <a:rPr lang="en-US" sz="1600" dirty="0">
                <a:solidFill>
                  <a:schemeClr val="bg1">
                    <a:lumMod val="75000"/>
                  </a:schemeClr>
                </a:solidFill>
              </a:rPr>
              <a:t>Sickle-cell anemia</a:t>
            </a:r>
          </a:p>
          <a:p>
            <a:endParaRPr lang="en-US" sz="1600"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Broadly speaking, what sort of disease is sickle-cell?</a:t>
            </a:r>
          </a:p>
          <a:p>
            <a:pPr marL="0" indent="0">
              <a:buFont typeface="Wingdings" pitchFamily="2" charset="2"/>
              <a:buNone/>
            </a:pPr>
            <a:r>
              <a:rPr lang="en-US" altLang="en-US" sz="1600" dirty="0">
                <a:solidFill>
                  <a:schemeClr val="bg1">
                    <a:lumMod val="75000"/>
                  </a:schemeClr>
                </a:solidFill>
              </a:rPr>
              <a:t>A hemoglobinopathy</a:t>
            </a:r>
          </a:p>
          <a:p>
            <a:pPr marL="0" indent="0">
              <a:buFont typeface="Wingdings" pitchFamily="2" charset="2"/>
              <a:buNone/>
            </a:pPr>
            <a:endParaRPr lang="en-US" altLang="en-US" sz="1600" i="1" dirty="0">
              <a:solidFill>
                <a:schemeClr val="bg1">
                  <a:lumMod val="75000"/>
                </a:schemeClr>
              </a:solidFill>
            </a:endParaRPr>
          </a:p>
          <a:p>
            <a:pPr marL="0" indent="0">
              <a:buFont typeface="Wingdings" pitchFamily="2" charset="2"/>
              <a:buNone/>
            </a:pPr>
            <a:r>
              <a:rPr lang="en-US" altLang="en-US" sz="1600" i="1" dirty="0">
                <a:solidFill>
                  <a:schemeClr val="bg1">
                    <a:lumMod val="75000"/>
                  </a:schemeClr>
                </a:solidFill>
              </a:rPr>
              <a:t>What is the underlying problem?</a:t>
            </a:r>
          </a:p>
          <a:p>
            <a:pPr marL="0" indent="0">
              <a:buNone/>
            </a:pPr>
            <a:r>
              <a:rPr lang="en-US" altLang="en-US" sz="1600" dirty="0">
                <a:solidFill>
                  <a:schemeClr val="bg1">
                    <a:lumMod val="75000"/>
                  </a:schemeClr>
                </a:solidFill>
              </a:rPr>
              <a:t>An amino-acid substitution in the hemoglobin beta-chain leads to its </a:t>
            </a:r>
            <a:r>
              <a:rPr lang="en-US" altLang="en-US" sz="1600" dirty="0" err="1">
                <a:solidFill>
                  <a:schemeClr val="bg1">
                    <a:lumMod val="75000"/>
                  </a:schemeClr>
                </a:solidFill>
              </a:rPr>
              <a:t>malfolding</a:t>
            </a:r>
            <a:r>
              <a:rPr lang="en-US" altLang="en-US" sz="1600" dirty="0">
                <a:solidFill>
                  <a:schemeClr val="bg1">
                    <a:lumMod val="75000"/>
                  </a:schemeClr>
                </a:solidFill>
              </a:rPr>
              <a:t> under certain metabolic conditions (</a:t>
            </a:r>
            <a:r>
              <a:rPr lang="en-US" altLang="en-US" sz="1600" dirty="0" err="1">
                <a:solidFill>
                  <a:schemeClr val="bg1">
                    <a:lumMod val="75000"/>
                  </a:schemeClr>
                </a:solidFill>
              </a:rPr>
              <a:t>eg</a:t>
            </a:r>
            <a:r>
              <a:rPr lang="en-US" altLang="en-US" sz="1600" dirty="0">
                <a:solidFill>
                  <a:schemeClr val="bg1">
                    <a:lumMod val="75000"/>
                  </a:schemeClr>
                </a:solidFill>
              </a:rPr>
              <a:t>, low O</a:t>
            </a:r>
            <a:r>
              <a:rPr lang="en-US" altLang="en-US" sz="1600" baseline="-25000" dirty="0">
                <a:solidFill>
                  <a:schemeClr val="bg1">
                    <a:lumMod val="75000"/>
                  </a:schemeClr>
                </a:solidFill>
              </a:rPr>
              <a:t>2</a:t>
            </a:r>
            <a:r>
              <a:rPr lang="en-US" altLang="en-US" sz="1600" dirty="0">
                <a:solidFill>
                  <a:schemeClr val="bg1">
                    <a:lumMod val="75000"/>
                  </a:schemeClr>
                </a:solidFill>
              </a:rPr>
              <a:t> tension). This results in the characteristic ‘sickling’ of affected RBCs.</a:t>
            </a:r>
          </a:p>
          <a:p>
            <a:pPr marL="0" indent="0">
              <a:buFont typeface="Wingdings" pitchFamily="2" charset="2"/>
              <a:buNone/>
            </a:pPr>
            <a:r>
              <a:rPr lang="en-US" altLang="en-US" sz="1600" dirty="0">
                <a:solidFill>
                  <a:schemeClr val="bg1">
                    <a:lumMod val="75000"/>
                  </a:schemeClr>
                </a:solidFill>
              </a:rPr>
              <a:t> </a:t>
            </a:r>
          </a:p>
          <a:p>
            <a:pPr marL="0" indent="0">
              <a:buFont typeface="Wingdings" pitchFamily="2" charset="2"/>
              <a:buNone/>
            </a:pPr>
            <a:r>
              <a:rPr lang="en-US" altLang="en-US" sz="1600" i="1" dirty="0">
                <a:solidFill>
                  <a:schemeClr val="bg1">
                    <a:lumMod val="75000"/>
                  </a:schemeClr>
                </a:solidFill>
              </a:rPr>
              <a:t>What are the four common genotypes of sickle-cell disease</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--SS!</a:t>
            </a:r>
          </a:p>
          <a:p>
            <a:pPr marL="0" indent="0">
              <a:buFont typeface="Wingdings" pitchFamily="2" charset="2"/>
              <a:buNone/>
            </a:pPr>
            <a:r>
              <a:rPr lang="en-US" altLang="en-US" sz="1600" dirty="0">
                <a:solidFill>
                  <a:schemeClr val="bg1">
                    <a:lumMod val="75000"/>
                  </a:schemeClr>
                </a:solidFill>
              </a:rPr>
              <a:t>--SC!</a:t>
            </a:r>
          </a:p>
          <a:p>
            <a:pPr marL="0" indent="0">
              <a:buFont typeface="Wingdings" pitchFamily="2" charset="2"/>
              <a:buNone/>
            </a:pPr>
            <a:r>
              <a:rPr lang="en-US" altLang="en-US" sz="1600" dirty="0">
                <a:solidFill>
                  <a:schemeClr val="bg1">
                    <a:lumMod val="75000"/>
                  </a:schemeClr>
                </a:solidFill>
              </a:rPr>
              <a:t>--S-</a:t>
            </a:r>
            <a:r>
              <a:rPr lang="en-US" altLang="en-US" sz="1600" dirty="0" err="1">
                <a:solidFill>
                  <a:schemeClr val="bg1">
                    <a:lumMod val="75000"/>
                  </a:schemeClr>
                </a:solidFill>
              </a:rPr>
              <a:t>Thal</a:t>
            </a:r>
            <a:r>
              <a:rPr lang="en-US" altLang="en-US" sz="1600" dirty="0">
                <a:solidFill>
                  <a:schemeClr val="bg1">
                    <a:lumMod val="75000"/>
                  </a:schemeClr>
                </a:solidFill>
              </a:rPr>
              <a:t>!</a:t>
            </a:r>
          </a:p>
          <a:p>
            <a:pPr marL="0" indent="0">
              <a:buFont typeface="Wingdings" pitchFamily="2" charset="2"/>
              <a:buNone/>
            </a:pPr>
            <a:r>
              <a:rPr lang="en-US" altLang="en-US" sz="1600" dirty="0">
                <a:solidFill>
                  <a:schemeClr val="bg1">
                    <a:lumMod val="75000"/>
                  </a:schemeClr>
                </a:solidFill>
              </a:rPr>
              <a:t>--SA!</a:t>
            </a:r>
          </a:p>
          <a:p>
            <a:endParaRPr lang="en-US" sz="1600" dirty="0">
              <a:solidFill>
                <a:srgbClr val="FF0000"/>
              </a:solidFill>
            </a:endParaRPr>
          </a:p>
          <a:p>
            <a:r>
              <a:rPr lang="en-US" sz="1600" i="1" dirty="0">
                <a:solidFill>
                  <a:schemeClr val="bg1">
                    <a:lumMod val="75000"/>
                  </a:schemeClr>
                </a:solidFill>
              </a:rPr>
              <a:t>Why must sickle-status be assessed in at-risk </a:t>
            </a:r>
            <a:r>
              <a:rPr lang="en-US" sz="1600" i="1" dirty="0" err="1">
                <a:solidFill>
                  <a:schemeClr val="bg1">
                    <a:lumMod val="75000"/>
                  </a:schemeClr>
                </a:solidFill>
              </a:rPr>
              <a:t>hyphema</a:t>
            </a:r>
            <a:r>
              <a:rPr lang="en-US" sz="1600" i="1" dirty="0">
                <a:solidFill>
                  <a:schemeClr val="bg1">
                    <a:lumMod val="75000"/>
                  </a:schemeClr>
                </a:solidFill>
              </a:rPr>
              <a:t> pts?</a:t>
            </a:r>
          </a:p>
          <a:p>
            <a:r>
              <a:rPr lang="en-US" sz="1600" dirty="0">
                <a:solidFill>
                  <a:schemeClr val="bg1">
                    <a:lumMod val="75000"/>
                  </a:schemeClr>
                </a:solidFill>
              </a:rPr>
              <a:t>Because being sickle-positive:</a:t>
            </a:r>
          </a:p>
          <a:p>
            <a:r>
              <a:rPr lang="en-US" sz="1600" b="1" dirty="0">
                <a:solidFill>
                  <a:schemeClr val="bg1">
                    <a:lumMod val="75000"/>
                  </a:schemeClr>
                </a:solidFill>
              </a:rPr>
              <a:t>1) places a </a:t>
            </a:r>
            <a:r>
              <a:rPr lang="en-US" sz="1600" b="1" dirty="0" err="1">
                <a:solidFill>
                  <a:schemeClr val="bg1">
                    <a:lumMod val="75000"/>
                  </a:schemeClr>
                </a:solidFill>
              </a:rPr>
              <a:t>hyphema</a:t>
            </a:r>
            <a:r>
              <a:rPr lang="en-US" sz="1600" b="1" dirty="0">
                <a:solidFill>
                  <a:schemeClr val="bg1">
                    <a:lumMod val="75000"/>
                  </a:schemeClr>
                </a:solidFill>
              </a:rPr>
              <a:t> </a:t>
            </a:r>
            <a:r>
              <a:rPr lang="en-US" sz="1600" b="1" dirty="0" err="1">
                <a:solidFill>
                  <a:schemeClr val="bg1">
                    <a:lumMod val="75000"/>
                  </a:schemeClr>
                </a:solidFill>
              </a:rPr>
              <a:t>pt</a:t>
            </a:r>
            <a:r>
              <a:rPr lang="en-US" sz="1600" b="1" dirty="0">
                <a:solidFill>
                  <a:schemeClr val="bg1">
                    <a:lumMod val="75000"/>
                  </a:schemeClr>
                </a:solidFill>
              </a:rPr>
              <a:t> at higher risk for complications</a:t>
            </a:r>
            <a:r>
              <a:rPr lang="en-US" sz="1600" dirty="0">
                <a:solidFill>
                  <a:schemeClr val="bg1">
                    <a:lumMod val="75000"/>
                  </a:schemeClr>
                </a:solidFill>
              </a:rPr>
              <a:t>; and </a:t>
            </a:r>
          </a:p>
          <a:p>
            <a:r>
              <a:rPr lang="en-US" sz="1600" b="1" dirty="0">
                <a:solidFill>
                  <a:srgbClr val="0000FF"/>
                </a:solidFill>
              </a:rPr>
              <a:t>2) impacts how a </a:t>
            </a:r>
            <a:r>
              <a:rPr lang="en-US" sz="1600" b="1" dirty="0" err="1">
                <a:solidFill>
                  <a:srgbClr val="0000FF"/>
                </a:solidFill>
              </a:rPr>
              <a:t>hyphema</a:t>
            </a:r>
            <a:r>
              <a:rPr lang="en-US" sz="1600" b="1" dirty="0">
                <a:solidFill>
                  <a:srgbClr val="0000FF"/>
                </a:solidFill>
              </a:rPr>
              <a:t> should be managed</a:t>
            </a:r>
          </a:p>
        </p:txBody>
      </p:sp>
      <p:cxnSp>
        <p:nvCxnSpPr>
          <p:cNvPr id="37" name="Connector: Elbow 36">
            <a:extLst>
              <a:ext uri="{FF2B5EF4-FFF2-40B4-BE49-F238E27FC236}">
                <a16:creationId xmlns:a16="http://schemas.microsoft.com/office/drawing/2014/main" id="{4EE61368-9B93-47D7-9A14-128746D86E7A}"/>
              </a:ext>
            </a:extLst>
          </p:cNvPr>
          <p:cNvCxnSpPr>
            <a:cxnSpLocks/>
          </p:cNvCxnSpPr>
          <p:nvPr/>
        </p:nvCxnSpPr>
        <p:spPr>
          <a:xfrm rot="10800000">
            <a:off x="1417984" y="4686300"/>
            <a:ext cx="3790121" cy="1436846"/>
          </a:xfrm>
          <a:prstGeom prst="bentConnector3">
            <a:avLst>
              <a:gd name="adj1" fmla="val -12937"/>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99DD0C62-6497-4D2F-832E-6816C33BC426}"/>
              </a:ext>
            </a:extLst>
          </p:cNvPr>
          <p:cNvSpPr/>
          <p:nvPr/>
        </p:nvSpPr>
        <p:spPr>
          <a:xfrm>
            <a:off x="1417983" y="4446746"/>
            <a:ext cx="4247321" cy="506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30EB33D1-E536-44F5-ACCE-7409ADE66FB3}"/>
              </a:ext>
            </a:extLst>
          </p:cNvPr>
          <p:cNvSpPr txBox="1"/>
          <p:nvPr/>
        </p:nvSpPr>
        <p:spPr>
          <a:xfrm>
            <a:off x="392597" y="1524000"/>
            <a:ext cx="4789003" cy="954107"/>
          </a:xfrm>
          <a:prstGeom prst="rect">
            <a:avLst/>
          </a:prstGeom>
          <a:solidFill>
            <a:srgbClr val="3BCCFF"/>
          </a:solidFill>
        </p:spPr>
        <p:txBody>
          <a:bodyPr wrap="square" rtlCol="0">
            <a:spAutoFit/>
          </a:bodyPr>
          <a:lstStyle/>
          <a:p>
            <a:r>
              <a:rPr lang="en-US" sz="1400" i="1" dirty="0">
                <a:solidFill>
                  <a:schemeClr val="bg1">
                    <a:lumMod val="65000"/>
                  </a:schemeClr>
                </a:solidFill>
              </a:rPr>
              <a:t>How does being sickle+ impact </a:t>
            </a:r>
            <a:r>
              <a:rPr lang="en-US" sz="1400" i="1" dirty="0" err="1">
                <a:solidFill>
                  <a:schemeClr val="bg1">
                    <a:lumMod val="65000"/>
                  </a:schemeClr>
                </a:solidFill>
              </a:rPr>
              <a:t>hyphema</a:t>
            </a:r>
            <a:r>
              <a:rPr lang="en-US" sz="1400" i="1" dirty="0">
                <a:solidFill>
                  <a:schemeClr val="bg1">
                    <a:lumMod val="65000"/>
                  </a:schemeClr>
                </a:solidFill>
              </a:rPr>
              <a:t> management?</a:t>
            </a:r>
          </a:p>
          <a:p>
            <a:r>
              <a:rPr lang="en-US" sz="1400" dirty="0">
                <a:solidFill>
                  <a:schemeClr val="bg1">
                    <a:lumMod val="65000"/>
                  </a:schemeClr>
                </a:solidFill>
              </a:rPr>
              <a:t>By changing:</a:t>
            </a:r>
          </a:p>
          <a:p>
            <a:r>
              <a:rPr lang="en-US" sz="1400" dirty="0">
                <a:solidFill>
                  <a:schemeClr val="bg1">
                    <a:lumMod val="65000"/>
                  </a:schemeClr>
                </a:solidFill>
              </a:rPr>
              <a:t>--The agents employed in </a:t>
            </a:r>
            <a:r>
              <a:rPr lang="en-US" sz="1400" i="1" dirty="0">
                <a:solidFill>
                  <a:schemeClr val="bg1">
                    <a:lumMod val="65000"/>
                  </a:schemeClr>
                </a:solidFill>
              </a:rPr>
              <a:t>medical</a:t>
            </a:r>
            <a:r>
              <a:rPr lang="en-US" sz="1400" dirty="0">
                <a:solidFill>
                  <a:schemeClr val="bg1">
                    <a:lumMod val="65000"/>
                  </a:schemeClr>
                </a:solidFill>
              </a:rPr>
              <a:t> management, and</a:t>
            </a:r>
          </a:p>
          <a:p>
            <a:r>
              <a:rPr lang="en-US" sz="1400" dirty="0">
                <a:solidFill>
                  <a:schemeClr val="bg1">
                    <a:lumMod val="65000"/>
                  </a:schemeClr>
                </a:solidFill>
              </a:rPr>
              <a:t>--</a:t>
            </a:r>
            <a:r>
              <a:rPr lang="en-US" sz="1400" b="1" dirty="0">
                <a:solidFill>
                  <a:srgbClr val="0000FF"/>
                </a:solidFill>
              </a:rPr>
              <a:t>The threshold for advancing to </a:t>
            </a:r>
            <a:r>
              <a:rPr lang="en-US" sz="1400" b="1" i="1" dirty="0">
                <a:solidFill>
                  <a:srgbClr val="0000FF"/>
                </a:solidFill>
              </a:rPr>
              <a:t>surgical</a:t>
            </a:r>
            <a:r>
              <a:rPr lang="en-US" sz="1400" b="1" dirty="0">
                <a:solidFill>
                  <a:srgbClr val="0000FF"/>
                </a:solidFill>
              </a:rPr>
              <a:t> management</a:t>
            </a:r>
          </a:p>
        </p:txBody>
      </p:sp>
      <p:sp>
        <p:nvSpPr>
          <p:cNvPr id="10" name="Text Box 10">
            <a:extLst>
              <a:ext uri="{FF2B5EF4-FFF2-40B4-BE49-F238E27FC236}">
                <a16:creationId xmlns:a16="http://schemas.microsoft.com/office/drawing/2014/main" id="{56CBBF18-F136-4EC2-BE88-F5D8E97A5C15}"/>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cxnSp>
        <p:nvCxnSpPr>
          <p:cNvPr id="38" name="Connector: Elbow 37">
            <a:extLst>
              <a:ext uri="{FF2B5EF4-FFF2-40B4-BE49-F238E27FC236}">
                <a16:creationId xmlns:a16="http://schemas.microsoft.com/office/drawing/2014/main" id="{95DCFEAE-34BA-44AC-AE17-D039D4B8436A}"/>
              </a:ext>
            </a:extLst>
          </p:cNvPr>
          <p:cNvCxnSpPr>
            <a:cxnSpLocks/>
          </p:cNvCxnSpPr>
          <p:nvPr/>
        </p:nvCxnSpPr>
        <p:spPr>
          <a:xfrm rot="16200000" flipV="1">
            <a:off x="3809171" y="2800350"/>
            <a:ext cx="3009900" cy="762000"/>
          </a:xfrm>
          <a:prstGeom prst="bentConnector3">
            <a:avLst>
              <a:gd name="adj1" fmla="val 100193"/>
            </a:avLst>
          </a:prstGeom>
          <a:ln w="4762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16C287D3-5FBD-479B-9B26-586EB551C525}"/>
              </a:ext>
            </a:extLst>
          </p:cNvPr>
          <p:cNvSpPr/>
          <p:nvPr/>
        </p:nvSpPr>
        <p:spPr>
          <a:xfrm>
            <a:off x="392597" y="2017693"/>
            <a:ext cx="4849618" cy="573107"/>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E2126F-EE03-4C90-8FC7-D1DA15318CCD}"/>
              </a:ext>
            </a:extLst>
          </p:cNvPr>
          <p:cNvSpPr txBox="1"/>
          <p:nvPr/>
        </p:nvSpPr>
        <p:spPr>
          <a:xfrm>
            <a:off x="552298" y="2971800"/>
            <a:ext cx="4708816" cy="646331"/>
          </a:xfrm>
          <a:prstGeom prst="rect">
            <a:avLst/>
          </a:prstGeom>
          <a:solidFill>
            <a:schemeClr val="accent6">
              <a:lumMod val="40000"/>
              <a:lumOff val="60000"/>
            </a:schemeClr>
          </a:solidFill>
          <a:ln>
            <a:solidFill>
              <a:schemeClr val="accent1"/>
            </a:solidFill>
          </a:ln>
        </p:spPr>
        <p:txBody>
          <a:bodyPr wrap="square" rtlCol="0">
            <a:spAutoFit/>
          </a:bodyPr>
          <a:lstStyle/>
          <a:p>
            <a:r>
              <a:rPr lang="en-US" i="1" dirty="0">
                <a:effectLst>
                  <a:outerShdw blurRad="38100" dist="38100" dir="2700000" algn="tl">
                    <a:srgbClr val="000000">
                      <a:alpha val="43137"/>
                    </a:srgbClr>
                  </a:outerShdw>
                </a:effectLst>
              </a:rPr>
              <a:t>Next let’s take a look at the IOP thresholds for doing an AC washout in sickle-cell pts</a:t>
            </a:r>
          </a:p>
        </p:txBody>
      </p:sp>
      <p:sp>
        <p:nvSpPr>
          <p:cNvPr id="2" name="TextBox 1">
            <a:extLst>
              <a:ext uri="{FF2B5EF4-FFF2-40B4-BE49-F238E27FC236}">
                <a16:creationId xmlns:a16="http://schemas.microsoft.com/office/drawing/2014/main" id="{5FB9DAD2-987D-4518-B12F-B6A4F619EDF0}"/>
              </a:ext>
            </a:extLst>
          </p:cNvPr>
          <p:cNvSpPr txBox="1"/>
          <p:nvPr/>
        </p:nvSpPr>
        <p:spPr>
          <a:xfrm>
            <a:off x="3248560" y="6426368"/>
            <a:ext cx="2646878" cy="276999"/>
          </a:xfrm>
          <a:prstGeom prst="rect">
            <a:avLst/>
          </a:prstGeom>
          <a:noFill/>
        </p:spPr>
        <p:txBody>
          <a:bodyPr wrap="none" rtlCol="0">
            <a:spAutoFit/>
          </a:bodyPr>
          <a:lstStyle/>
          <a:p>
            <a:r>
              <a:rPr lang="en-US" sz="1200" i="1" dirty="0"/>
              <a:t>(No question—proceed when ready)</a:t>
            </a:r>
          </a:p>
        </p:txBody>
      </p:sp>
    </p:spTree>
    <p:extLst>
      <p:ext uri="{BB962C8B-B14F-4D97-AF65-F5344CB8AC3E}">
        <p14:creationId xmlns:p14="http://schemas.microsoft.com/office/powerpoint/2010/main" val="9889849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t>Hyphema</a:t>
            </a:r>
            <a:r>
              <a:rPr lang="en-US" altLang="en-US" i="1" dirty="0"/>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dirty="0">
                <a:solidFill>
                  <a:schemeClr val="bg1">
                    <a:lumMod val="75000"/>
                  </a:schemeClr>
                </a:solidFill>
              </a:rPr>
              <a:t>60 x  2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35 x  7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25 x  5 days</a:t>
            </a:r>
          </a:p>
          <a:p>
            <a:pPr lvl="2" eaLnBrk="1" hangingPunct="1"/>
            <a:r>
              <a:rPr lang="en-US" altLang="en-US" b="1" i="1" dirty="0">
                <a:solidFill>
                  <a:srgbClr val="FF0000"/>
                </a:solidFill>
              </a:rPr>
              <a:t>If sickle-positive: </a:t>
            </a:r>
            <a:r>
              <a:rPr lang="en-US" altLang="en-US" dirty="0">
                <a:solidFill>
                  <a:srgbClr val="FF0000"/>
                </a:solidFill>
              </a:rPr>
              <a:t>Average IOP greater than:</a:t>
            </a:r>
          </a:p>
          <a:p>
            <a:pPr lvl="3" eaLnBrk="1" hangingPunct="1"/>
            <a:r>
              <a:rPr lang="en-US" altLang="en-US" dirty="0">
                <a:solidFill>
                  <a:srgbClr val="FF0000"/>
                </a:solidFill>
              </a:rPr>
              <a:t>25 x  </a:t>
            </a:r>
            <a:r>
              <a:rPr lang="en-US" altLang="en-US" dirty="0"/>
              <a:t>1 day</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157</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7">
            <a:extLst>
              <a:ext uri="{FF2B5EF4-FFF2-40B4-BE49-F238E27FC236}">
                <a16:creationId xmlns:a16="http://schemas.microsoft.com/office/drawing/2014/main" id="{DDE9CB41-5AFB-4D00-8D9A-D3726A7D65F0}"/>
              </a:ext>
            </a:extLst>
          </p:cNvPr>
          <p:cNvSpPr>
            <a:spLocks noChangeArrowheads="1"/>
          </p:cNvSpPr>
          <p:nvPr/>
        </p:nvSpPr>
        <p:spPr bwMode="auto">
          <a:xfrm>
            <a:off x="2382078" y="6029946"/>
            <a:ext cx="762000" cy="291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solidFill>
                  <a:srgbClr val="FF0000"/>
                </a:solidFill>
              </a:rPr>
              <a:t>amount of time</a:t>
            </a:r>
          </a:p>
        </p:txBody>
      </p:sp>
      <p:sp>
        <p:nvSpPr>
          <p:cNvPr id="21" name="Rectangle 2">
            <a:extLst>
              <a:ext uri="{FF2B5EF4-FFF2-40B4-BE49-F238E27FC236}">
                <a16:creationId xmlns:a16="http://schemas.microsoft.com/office/drawing/2014/main" id="{C7CF0390-B25C-4354-B375-76437294D655}"/>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2" name="Star: 5 Points 1">
            <a:extLst>
              <a:ext uri="{FF2B5EF4-FFF2-40B4-BE49-F238E27FC236}">
                <a16:creationId xmlns:a16="http://schemas.microsoft.com/office/drawing/2014/main" id="{C07EFB77-F84F-442C-B24A-B551D0A71BFA}"/>
              </a:ext>
            </a:extLst>
          </p:cNvPr>
          <p:cNvSpPr/>
          <p:nvPr/>
        </p:nvSpPr>
        <p:spPr>
          <a:xfrm>
            <a:off x="1066800" y="5579268"/>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B5066032-F9B5-47AE-B2B0-E587966B4C73}"/>
              </a:ext>
            </a:extLst>
          </p:cNvPr>
          <p:cNvSpPr/>
          <p:nvPr/>
        </p:nvSpPr>
        <p:spPr>
          <a:xfrm>
            <a:off x="7467600" y="5562600"/>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Down 2">
            <a:extLst>
              <a:ext uri="{FF2B5EF4-FFF2-40B4-BE49-F238E27FC236}">
                <a16:creationId xmlns:a16="http://schemas.microsoft.com/office/drawing/2014/main" id="{1B2939CF-F267-489E-A10F-84857008EDD5}"/>
              </a:ext>
            </a:extLst>
          </p:cNvPr>
          <p:cNvSpPr/>
          <p:nvPr/>
        </p:nvSpPr>
        <p:spPr>
          <a:xfrm rot="151838">
            <a:off x="2534924" y="1741644"/>
            <a:ext cx="477078" cy="367703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a:extLst>
              <a:ext uri="{FF2B5EF4-FFF2-40B4-BE49-F238E27FC236}">
                <a16:creationId xmlns:a16="http://schemas.microsoft.com/office/drawing/2014/main" id="{4202C7C8-7897-427E-BA39-EFD5BEEAACCD}"/>
              </a:ext>
            </a:extLst>
          </p:cNvPr>
          <p:cNvSpPr/>
          <p:nvPr/>
        </p:nvSpPr>
        <p:spPr>
          <a:xfrm rot="5400000">
            <a:off x="2733261" y="-510001"/>
            <a:ext cx="254898" cy="4032182"/>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F4602C29-FD06-455B-928E-3BF186E6A667}"/>
              </a:ext>
            </a:extLst>
          </p:cNvPr>
          <p:cNvSpPr/>
          <p:nvPr/>
        </p:nvSpPr>
        <p:spPr>
          <a:xfrm rot="16200000">
            <a:off x="2577651" y="4415977"/>
            <a:ext cx="254898" cy="2362200"/>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205236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DDE9CB41-5AFB-4D00-8D9A-D3726A7D65F0}"/>
              </a:ext>
            </a:extLst>
          </p:cNvPr>
          <p:cNvSpPr>
            <a:spLocks noChangeArrowheads="1"/>
          </p:cNvSpPr>
          <p:nvPr/>
        </p:nvSpPr>
        <p:spPr bwMode="auto">
          <a:xfrm>
            <a:off x="2382078" y="6029946"/>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t>Hyphema</a:t>
            </a:r>
            <a:r>
              <a:rPr lang="en-US" altLang="en-US" i="1" dirty="0"/>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dirty="0">
                <a:solidFill>
                  <a:schemeClr val="bg1">
                    <a:lumMod val="75000"/>
                  </a:schemeClr>
                </a:solidFill>
              </a:rPr>
              <a:t>60 x  2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35 x  7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25 x  5 days</a:t>
            </a:r>
          </a:p>
          <a:p>
            <a:pPr lvl="2" eaLnBrk="1" hangingPunct="1"/>
            <a:r>
              <a:rPr lang="en-US" altLang="en-US" b="1" i="1" dirty="0">
                <a:solidFill>
                  <a:srgbClr val="FF0000"/>
                </a:solidFill>
              </a:rPr>
              <a:t>If sickle-positive: </a:t>
            </a:r>
            <a:r>
              <a:rPr lang="en-US" altLang="en-US" dirty="0">
                <a:solidFill>
                  <a:srgbClr val="FF0000"/>
                </a:solidFill>
              </a:rPr>
              <a:t>Average IOP greater than:</a:t>
            </a:r>
          </a:p>
          <a:p>
            <a:pPr lvl="3" eaLnBrk="1" hangingPunct="1"/>
            <a:r>
              <a:rPr lang="en-US" altLang="en-US" dirty="0">
                <a:solidFill>
                  <a:srgbClr val="FF0000"/>
                </a:solidFill>
              </a:rPr>
              <a:t>25 x  </a:t>
            </a:r>
            <a:r>
              <a:rPr lang="en-US" altLang="en-US" dirty="0"/>
              <a:t>1 day </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158</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1" name="Rectangle 2">
            <a:extLst>
              <a:ext uri="{FF2B5EF4-FFF2-40B4-BE49-F238E27FC236}">
                <a16:creationId xmlns:a16="http://schemas.microsoft.com/office/drawing/2014/main" id="{FA874894-E8DF-42D1-A644-404AF1597CD2}"/>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23" name="Star: 5 Points 22">
            <a:extLst>
              <a:ext uri="{FF2B5EF4-FFF2-40B4-BE49-F238E27FC236}">
                <a16:creationId xmlns:a16="http://schemas.microsoft.com/office/drawing/2014/main" id="{017B421D-2448-450E-9088-C515B6ECA26B}"/>
              </a:ext>
            </a:extLst>
          </p:cNvPr>
          <p:cNvSpPr/>
          <p:nvPr/>
        </p:nvSpPr>
        <p:spPr>
          <a:xfrm>
            <a:off x="1066800" y="5579268"/>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B42993D8-6BDE-435F-8E8F-92A7F8D09B73}"/>
              </a:ext>
            </a:extLst>
          </p:cNvPr>
          <p:cNvSpPr/>
          <p:nvPr/>
        </p:nvSpPr>
        <p:spPr>
          <a:xfrm>
            <a:off x="7467600" y="5562600"/>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Down 19">
            <a:extLst>
              <a:ext uri="{FF2B5EF4-FFF2-40B4-BE49-F238E27FC236}">
                <a16:creationId xmlns:a16="http://schemas.microsoft.com/office/drawing/2014/main" id="{9C5B5B89-51B3-40C9-995F-4912251575BF}"/>
              </a:ext>
            </a:extLst>
          </p:cNvPr>
          <p:cNvSpPr/>
          <p:nvPr/>
        </p:nvSpPr>
        <p:spPr>
          <a:xfrm rot="151838">
            <a:off x="2534924" y="1741644"/>
            <a:ext cx="477078" cy="367703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Brace 21">
            <a:extLst>
              <a:ext uri="{FF2B5EF4-FFF2-40B4-BE49-F238E27FC236}">
                <a16:creationId xmlns:a16="http://schemas.microsoft.com/office/drawing/2014/main" id="{02FACB2B-588A-4FFD-8B7F-733C4FCA554C}"/>
              </a:ext>
            </a:extLst>
          </p:cNvPr>
          <p:cNvSpPr/>
          <p:nvPr/>
        </p:nvSpPr>
        <p:spPr>
          <a:xfrm rot="5400000">
            <a:off x="2733261" y="-510001"/>
            <a:ext cx="254898" cy="4032182"/>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0AE3DCD-B689-4D0F-A240-F5CB7C1C8EEE}"/>
              </a:ext>
            </a:extLst>
          </p:cNvPr>
          <p:cNvSpPr/>
          <p:nvPr/>
        </p:nvSpPr>
        <p:spPr>
          <a:xfrm rot="16200000">
            <a:off x="2577651" y="4415977"/>
            <a:ext cx="254898" cy="2362200"/>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36541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DDE9CB41-5AFB-4D00-8D9A-D3726A7D65F0}"/>
              </a:ext>
            </a:extLst>
          </p:cNvPr>
          <p:cNvSpPr>
            <a:spLocks noChangeArrowheads="1"/>
          </p:cNvSpPr>
          <p:nvPr/>
        </p:nvSpPr>
        <p:spPr bwMode="auto">
          <a:xfrm>
            <a:off x="2382078" y="6029946"/>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t>Hyphema</a:t>
            </a:r>
            <a:r>
              <a:rPr lang="en-US" altLang="en-US" i="1" dirty="0"/>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dirty="0">
                <a:solidFill>
                  <a:schemeClr val="bg1">
                    <a:lumMod val="75000"/>
                  </a:schemeClr>
                </a:solidFill>
              </a:rPr>
              <a:t>60 x  2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35 x  7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25 x  5 days</a:t>
            </a:r>
          </a:p>
          <a:p>
            <a:pPr lvl="2" eaLnBrk="1" hangingPunct="1"/>
            <a:r>
              <a:rPr lang="en-US" altLang="en-US" b="1" i="1" dirty="0">
                <a:solidFill>
                  <a:srgbClr val="FF0000"/>
                </a:solidFill>
              </a:rPr>
              <a:t>If sickle-positive: </a:t>
            </a:r>
            <a:r>
              <a:rPr lang="en-US" altLang="en-US" dirty="0">
                <a:solidFill>
                  <a:srgbClr val="FF0000"/>
                </a:solidFill>
              </a:rPr>
              <a:t>Average IOP greater than:</a:t>
            </a:r>
          </a:p>
          <a:p>
            <a:pPr lvl="3" eaLnBrk="1" hangingPunct="1"/>
            <a:r>
              <a:rPr lang="en-US" altLang="en-US" dirty="0">
                <a:solidFill>
                  <a:srgbClr val="FF0000"/>
                </a:solidFill>
              </a:rPr>
              <a:t>25 x  </a:t>
            </a:r>
            <a:r>
              <a:rPr lang="en-US" altLang="en-US" dirty="0"/>
              <a:t>1 day </a:t>
            </a:r>
            <a:r>
              <a:rPr lang="en-US" altLang="en-US" dirty="0">
                <a:solidFill>
                  <a:srgbClr val="FF0000"/>
                </a:solidFill>
              </a:rPr>
              <a:t>, </a:t>
            </a:r>
            <a:r>
              <a:rPr lang="en-US" altLang="en-US" i="1" dirty="0">
                <a:solidFill>
                  <a:srgbClr val="FF0000"/>
                </a:solidFill>
              </a:rPr>
              <a:t>or</a:t>
            </a:r>
            <a:r>
              <a:rPr lang="en-US" altLang="en-US" dirty="0">
                <a:solidFill>
                  <a:srgbClr val="FF0000"/>
                </a:solidFill>
              </a:rPr>
              <a:t> </a:t>
            </a:r>
          </a:p>
          <a:p>
            <a:pPr lvl="3" eaLnBrk="1" hangingPunct="1"/>
            <a:r>
              <a:rPr lang="en-US" altLang="en-US" dirty="0">
                <a:solidFill>
                  <a:srgbClr val="FF0000"/>
                </a:solidFill>
              </a:rPr>
              <a:t>Repeated spikes &gt;30  for </a:t>
            </a:r>
            <a:r>
              <a:rPr lang="en-US" altLang="en-US" dirty="0"/>
              <a:t>2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159</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0" name="Rectangle 7">
            <a:extLst>
              <a:ext uri="{FF2B5EF4-FFF2-40B4-BE49-F238E27FC236}">
                <a16:creationId xmlns:a16="http://schemas.microsoft.com/office/drawing/2014/main" id="{A873781C-1AE6-4053-9BF1-E451A30B1A86}"/>
              </a:ext>
            </a:extLst>
          </p:cNvPr>
          <p:cNvSpPr>
            <a:spLocks noChangeArrowheads="1"/>
          </p:cNvSpPr>
          <p:nvPr/>
        </p:nvSpPr>
        <p:spPr bwMode="auto">
          <a:xfrm>
            <a:off x="4724400" y="6418020"/>
            <a:ext cx="762000" cy="291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solidFill>
                  <a:srgbClr val="FF0000"/>
                </a:solidFill>
              </a:rPr>
              <a:t>amount of time</a:t>
            </a:r>
          </a:p>
        </p:txBody>
      </p:sp>
      <p:sp>
        <p:nvSpPr>
          <p:cNvPr id="21" name="Rectangle 2">
            <a:extLst>
              <a:ext uri="{FF2B5EF4-FFF2-40B4-BE49-F238E27FC236}">
                <a16:creationId xmlns:a16="http://schemas.microsoft.com/office/drawing/2014/main" id="{7E4C261C-345A-4628-B68F-FC0D5A6ADBB6}"/>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24" name="Star: 5 Points 23">
            <a:extLst>
              <a:ext uri="{FF2B5EF4-FFF2-40B4-BE49-F238E27FC236}">
                <a16:creationId xmlns:a16="http://schemas.microsoft.com/office/drawing/2014/main" id="{CE7BF533-6E3A-40A2-AF64-206F85087D2A}"/>
              </a:ext>
            </a:extLst>
          </p:cNvPr>
          <p:cNvSpPr/>
          <p:nvPr/>
        </p:nvSpPr>
        <p:spPr>
          <a:xfrm>
            <a:off x="1066800" y="5579268"/>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C0D9CF91-922A-4DF8-A213-FFD36668DB2C}"/>
              </a:ext>
            </a:extLst>
          </p:cNvPr>
          <p:cNvSpPr/>
          <p:nvPr/>
        </p:nvSpPr>
        <p:spPr>
          <a:xfrm>
            <a:off x="7467600" y="5562600"/>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Down 21">
            <a:extLst>
              <a:ext uri="{FF2B5EF4-FFF2-40B4-BE49-F238E27FC236}">
                <a16:creationId xmlns:a16="http://schemas.microsoft.com/office/drawing/2014/main" id="{A7501B26-A95A-4547-89AA-F24441E51B19}"/>
              </a:ext>
            </a:extLst>
          </p:cNvPr>
          <p:cNvSpPr/>
          <p:nvPr/>
        </p:nvSpPr>
        <p:spPr>
          <a:xfrm rot="151838">
            <a:off x="2534924" y="1741644"/>
            <a:ext cx="477078" cy="367703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Brace 22">
            <a:extLst>
              <a:ext uri="{FF2B5EF4-FFF2-40B4-BE49-F238E27FC236}">
                <a16:creationId xmlns:a16="http://schemas.microsoft.com/office/drawing/2014/main" id="{FE543B42-DAB6-4C86-A84F-205BCFB5CF1A}"/>
              </a:ext>
            </a:extLst>
          </p:cNvPr>
          <p:cNvSpPr/>
          <p:nvPr/>
        </p:nvSpPr>
        <p:spPr>
          <a:xfrm rot="5400000">
            <a:off x="2733261" y="-510001"/>
            <a:ext cx="254898" cy="4032182"/>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21C52D26-BBCC-4205-AB18-C26D0B21E456}"/>
              </a:ext>
            </a:extLst>
          </p:cNvPr>
          <p:cNvSpPr/>
          <p:nvPr/>
        </p:nvSpPr>
        <p:spPr>
          <a:xfrm rot="16200000">
            <a:off x="2577651" y="4415977"/>
            <a:ext cx="254898" cy="2362200"/>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593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4524315"/>
          </a:xfrm>
          <a:prstGeom prst="rect">
            <a:avLst/>
          </a:prstGeom>
          <a:noFill/>
        </p:spPr>
        <p:txBody>
          <a:bodyPr wrap="square" rtlCol="0">
            <a:spAutoFit/>
          </a:bodyPr>
          <a:lstStyle/>
          <a:p>
            <a:r>
              <a:rPr lang="en-US" sz="1600" i="1" dirty="0">
                <a:solidFill>
                  <a:schemeClr val="bg1">
                    <a:lumMod val="75000"/>
                  </a:schemeClr>
                </a:solidFill>
              </a:rPr>
              <a:t>What is the definition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The presence of RBCs in the anterior chamber</a:t>
            </a:r>
          </a:p>
          <a:p>
            <a:endParaRPr lang="en-US" sz="1600" dirty="0">
              <a:solidFill>
                <a:schemeClr val="bg1">
                  <a:lumMod val="75000"/>
                </a:schemeClr>
              </a:solidFill>
            </a:endParaRPr>
          </a:p>
          <a:p>
            <a:r>
              <a:rPr lang="en-US" sz="1600" i="1" dirty="0">
                <a:solidFill>
                  <a:schemeClr val="bg1">
                    <a:lumMod val="75000"/>
                  </a:schemeClr>
                </a:solidFill>
              </a:rPr>
              <a:t>With respect to its extent, there are two types of </a:t>
            </a:r>
            <a:r>
              <a:rPr lang="en-US" sz="1600" i="1" dirty="0" err="1">
                <a:solidFill>
                  <a:schemeClr val="bg1">
                    <a:lumMod val="75000"/>
                  </a:schemeClr>
                </a:solidFill>
              </a:rPr>
              <a:t>hyphema</a:t>
            </a:r>
            <a:r>
              <a:rPr lang="en-US" sz="1600" i="1" dirty="0">
                <a:solidFill>
                  <a:schemeClr val="bg1">
                    <a:lumMod val="75000"/>
                  </a:schemeClr>
                </a:solidFill>
              </a:rPr>
              <a:t>—what are they?</a:t>
            </a:r>
          </a:p>
          <a:p>
            <a:r>
              <a:rPr lang="en-US" sz="1600" dirty="0">
                <a:solidFill>
                  <a:schemeClr val="bg1">
                    <a:lumMod val="75000"/>
                  </a:schemeClr>
                </a:solidFill>
              </a:rPr>
              <a:t>--When the extent of the </a:t>
            </a:r>
            <a:r>
              <a:rPr lang="en-US" sz="1600" dirty="0" err="1">
                <a:solidFill>
                  <a:schemeClr val="bg1">
                    <a:lumMod val="75000"/>
                  </a:schemeClr>
                </a:solidFill>
              </a:rPr>
              <a:t>hyphema</a:t>
            </a:r>
            <a:r>
              <a:rPr lang="en-US" sz="1600" dirty="0">
                <a:solidFill>
                  <a:schemeClr val="bg1">
                    <a:lumMod val="75000"/>
                  </a:schemeClr>
                </a:solidFill>
              </a:rPr>
              <a:t> is limited to a few RBCs circulating in the AC, it is called a  </a:t>
            </a:r>
            <a:r>
              <a:rPr lang="en-US" sz="1600" dirty="0" err="1">
                <a:solidFill>
                  <a:schemeClr val="bg1">
                    <a:lumMod val="75000"/>
                  </a:schemeClr>
                </a:solidFill>
              </a:rPr>
              <a:t>microhyphema</a:t>
            </a:r>
            <a:endParaRPr lang="en-US" sz="1600" dirty="0">
              <a:solidFill>
                <a:schemeClr val="bg1">
                  <a:lumMod val="75000"/>
                </a:schemeClr>
              </a:solidFill>
            </a:endParaRPr>
          </a:p>
          <a:p>
            <a:r>
              <a:rPr lang="en-US" sz="1600" dirty="0">
                <a:solidFill>
                  <a:schemeClr val="bg1">
                    <a:lumMod val="75000"/>
                  </a:schemeClr>
                </a:solidFill>
              </a:rPr>
              <a:t>--When the </a:t>
            </a:r>
            <a:r>
              <a:rPr lang="en-US" sz="1600" dirty="0" err="1">
                <a:solidFill>
                  <a:schemeClr val="bg1">
                    <a:lumMod val="75000"/>
                  </a:schemeClr>
                </a:solidFill>
              </a:rPr>
              <a:t>hyphema</a:t>
            </a:r>
            <a:r>
              <a:rPr lang="en-US" sz="1600" dirty="0">
                <a:solidFill>
                  <a:schemeClr val="bg1">
                    <a:lumMod val="75000"/>
                  </a:schemeClr>
                </a:solidFill>
              </a:rPr>
              <a:t> is extensive enough to form a clot in the AC, it is called a layered  </a:t>
            </a:r>
            <a:r>
              <a:rPr lang="en-US" sz="1600" dirty="0" err="1">
                <a:solidFill>
                  <a:schemeClr val="bg1">
                    <a:lumMod val="75000"/>
                  </a:schemeClr>
                </a:solidFill>
              </a:rPr>
              <a:t>hyphema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Trauma</a:t>
            </a:r>
          </a:p>
          <a:p>
            <a:endParaRPr lang="en-US" sz="1600" dirty="0">
              <a:solidFill>
                <a:schemeClr val="bg1">
                  <a:lumMod val="75000"/>
                </a:schemeClr>
              </a:solidFill>
            </a:endParaRPr>
          </a:p>
          <a:p>
            <a:r>
              <a:rPr lang="en-US" sz="1600" i="1" dirty="0">
                <a:solidFill>
                  <a:schemeClr val="bg1">
                    <a:lumMod val="75000"/>
                  </a:schemeClr>
                </a:solidFill>
              </a:rPr>
              <a:t>What type of trauma is most commonly implicated?</a:t>
            </a:r>
          </a:p>
          <a:p>
            <a:r>
              <a:rPr lang="en-US" sz="1600" dirty="0">
                <a:solidFill>
                  <a:schemeClr val="bg1">
                    <a:lumMod val="75000"/>
                  </a:schemeClr>
                </a:solidFill>
              </a:rPr>
              <a:t>Blunt </a:t>
            </a:r>
          </a:p>
          <a:p>
            <a:endParaRPr lang="en-US" sz="1600" i="1" dirty="0">
              <a:solidFill>
                <a:schemeClr val="bg1">
                  <a:lumMod val="75000"/>
                </a:schemeClr>
              </a:solidFill>
            </a:endParaRPr>
          </a:p>
          <a:p>
            <a:r>
              <a:rPr lang="en-US" sz="1600" i="1" dirty="0">
                <a:solidFill>
                  <a:schemeClr val="bg1">
                    <a:lumMod val="75000"/>
                  </a:schemeClr>
                </a:solidFill>
              </a:rPr>
              <a:t>Who is at risk for traumatic </a:t>
            </a:r>
            <a:r>
              <a:rPr lang="en-US" sz="1600" i="1" dirty="0" err="1">
                <a:solidFill>
                  <a:schemeClr val="bg1">
                    <a:lumMod val="75000"/>
                  </a:schemeClr>
                </a:solidFill>
              </a:rPr>
              <a:t>hyphema</a:t>
            </a:r>
            <a:r>
              <a:rPr lang="en-US" sz="1600" i="1" dirty="0">
                <a:solidFill>
                  <a:schemeClr val="bg1">
                    <a:lumMod val="75000"/>
                  </a:schemeClr>
                </a:solidFill>
              </a:rPr>
              <a:t>?</a:t>
            </a:r>
          </a:p>
          <a:p>
            <a:r>
              <a:rPr lang="en-US" sz="1600" b="1" dirty="0">
                <a:solidFill>
                  <a:srgbClr val="FF0000"/>
                </a:solidFill>
              </a:rPr>
              <a:t>Young men</a:t>
            </a:r>
          </a:p>
          <a:p>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 name="Oval 1">
            <a:extLst>
              <a:ext uri="{FF2B5EF4-FFF2-40B4-BE49-F238E27FC236}">
                <a16:creationId xmlns:a16="http://schemas.microsoft.com/office/drawing/2014/main" id="{A6DBD518-8CE6-4F7A-8FA6-65FB7887D94D}"/>
              </a:ext>
            </a:extLst>
          </p:cNvPr>
          <p:cNvSpPr/>
          <p:nvPr/>
        </p:nvSpPr>
        <p:spPr>
          <a:xfrm>
            <a:off x="457200" y="4909929"/>
            <a:ext cx="1295400" cy="48370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AF814E-301E-402F-BAFD-A5CED1B137F8}"/>
              </a:ext>
            </a:extLst>
          </p:cNvPr>
          <p:cNvSpPr txBox="1"/>
          <p:nvPr/>
        </p:nvSpPr>
        <p:spPr>
          <a:xfrm>
            <a:off x="228600" y="5473148"/>
            <a:ext cx="2412840" cy="307777"/>
          </a:xfrm>
          <a:prstGeom prst="rect">
            <a:avLst/>
          </a:prstGeom>
          <a:noFill/>
        </p:spPr>
        <p:txBody>
          <a:bodyPr wrap="none" rtlCol="0">
            <a:spAutoFit/>
          </a:bodyPr>
          <a:lstStyle/>
          <a:p>
            <a:r>
              <a:rPr lang="en-US" sz="1400" i="1" dirty="0">
                <a:solidFill>
                  <a:srgbClr val="0000FF"/>
                </a:solidFill>
              </a:rPr>
              <a:t>Why are young men at risk?</a:t>
            </a:r>
            <a:endParaRPr lang="en-US" sz="1400" dirty="0">
              <a:solidFill>
                <a:srgbClr val="0000FF"/>
              </a:solidFill>
            </a:endParaRPr>
          </a:p>
        </p:txBody>
      </p:sp>
    </p:spTree>
    <p:extLst>
      <p:ext uri="{BB962C8B-B14F-4D97-AF65-F5344CB8AC3E}">
        <p14:creationId xmlns:p14="http://schemas.microsoft.com/office/powerpoint/2010/main" val="18758893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A873781C-1AE6-4053-9BF1-E451A30B1A86}"/>
              </a:ext>
            </a:extLst>
          </p:cNvPr>
          <p:cNvSpPr>
            <a:spLocks noChangeArrowheads="1"/>
          </p:cNvSpPr>
          <p:nvPr/>
        </p:nvSpPr>
        <p:spPr bwMode="auto">
          <a:xfrm>
            <a:off x="4724400" y="641802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9" name="Rectangle 7">
            <a:extLst>
              <a:ext uri="{FF2B5EF4-FFF2-40B4-BE49-F238E27FC236}">
                <a16:creationId xmlns:a16="http://schemas.microsoft.com/office/drawing/2014/main" id="{DDE9CB41-5AFB-4D00-8D9A-D3726A7D65F0}"/>
              </a:ext>
            </a:extLst>
          </p:cNvPr>
          <p:cNvSpPr>
            <a:spLocks noChangeArrowheads="1"/>
          </p:cNvSpPr>
          <p:nvPr/>
        </p:nvSpPr>
        <p:spPr bwMode="auto">
          <a:xfrm>
            <a:off x="2382078" y="6029946"/>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t>Hyphema</a:t>
            </a:r>
            <a:r>
              <a:rPr lang="en-US" altLang="en-US" i="1" dirty="0"/>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dirty="0">
                <a:solidFill>
                  <a:schemeClr val="bg1">
                    <a:lumMod val="75000"/>
                  </a:schemeClr>
                </a:solidFill>
              </a:rPr>
              <a:t>60 x  2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35 x  7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25 x  5 days</a:t>
            </a:r>
          </a:p>
          <a:p>
            <a:pPr lvl="2" eaLnBrk="1" hangingPunct="1"/>
            <a:r>
              <a:rPr lang="en-US" altLang="en-US" b="1" i="1" dirty="0">
                <a:solidFill>
                  <a:srgbClr val="FF0000"/>
                </a:solidFill>
              </a:rPr>
              <a:t>If sickle-positive: </a:t>
            </a:r>
            <a:r>
              <a:rPr lang="en-US" altLang="en-US" dirty="0">
                <a:solidFill>
                  <a:srgbClr val="FF0000"/>
                </a:solidFill>
              </a:rPr>
              <a:t>Average IOP greater than:</a:t>
            </a:r>
          </a:p>
          <a:p>
            <a:pPr lvl="3" eaLnBrk="1" hangingPunct="1"/>
            <a:r>
              <a:rPr lang="en-US" altLang="en-US" dirty="0">
                <a:solidFill>
                  <a:srgbClr val="FF0000"/>
                </a:solidFill>
              </a:rPr>
              <a:t>25 x  </a:t>
            </a:r>
            <a:r>
              <a:rPr lang="en-US" altLang="en-US" dirty="0"/>
              <a:t>1 day </a:t>
            </a:r>
            <a:r>
              <a:rPr lang="en-US" altLang="en-US" dirty="0">
                <a:solidFill>
                  <a:srgbClr val="FF0000"/>
                </a:solidFill>
              </a:rPr>
              <a:t>, </a:t>
            </a:r>
            <a:r>
              <a:rPr lang="en-US" altLang="en-US" i="1" dirty="0">
                <a:solidFill>
                  <a:srgbClr val="FF0000"/>
                </a:solidFill>
              </a:rPr>
              <a:t>or</a:t>
            </a:r>
            <a:r>
              <a:rPr lang="en-US" altLang="en-US" dirty="0">
                <a:solidFill>
                  <a:srgbClr val="FF0000"/>
                </a:solidFill>
              </a:rPr>
              <a:t> </a:t>
            </a:r>
          </a:p>
          <a:p>
            <a:pPr lvl="3" eaLnBrk="1" hangingPunct="1"/>
            <a:r>
              <a:rPr lang="en-US" altLang="en-US" dirty="0">
                <a:solidFill>
                  <a:srgbClr val="FF0000"/>
                </a:solidFill>
              </a:rPr>
              <a:t>Repeated spikes &gt;30  for </a:t>
            </a:r>
            <a:r>
              <a:rPr lang="en-US" altLang="en-US" dirty="0"/>
              <a:t>2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160</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21" name="Rectangle 2">
            <a:extLst>
              <a:ext uri="{FF2B5EF4-FFF2-40B4-BE49-F238E27FC236}">
                <a16:creationId xmlns:a16="http://schemas.microsoft.com/office/drawing/2014/main" id="{D54A3A59-D74F-44FF-941E-D2C67F3A9631}"/>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24" name="Star: 5 Points 23">
            <a:extLst>
              <a:ext uri="{FF2B5EF4-FFF2-40B4-BE49-F238E27FC236}">
                <a16:creationId xmlns:a16="http://schemas.microsoft.com/office/drawing/2014/main" id="{C6EC43A3-E359-4361-BD40-03C57A62E5AB}"/>
              </a:ext>
            </a:extLst>
          </p:cNvPr>
          <p:cNvSpPr/>
          <p:nvPr/>
        </p:nvSpPr>
        <p:spPr>
          <a:xfrm>
            <a:off x="1066800" y="5579268"/>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74CEF701-4A57-41F0-8C64-CEDDF6B37F4C}"/>
              </a:ext>
            </a:extLst>
          </p:cNvPr>
          <p:cNvSpPr/>
          <p:nvPr/>
        </p:nvSpPr>
        <p:spPr>
          <a:xfrm>
            <a:off x="7467600" y="5562600"/>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Down 21">
            <a:extLst>
              <a:ext uri="{FF2B5EF4-FFF2-40B4-BE49-F238E27FC236}">
                <a16:creationId xmlns:a16="http://schemas.microsoft.com/office/drawing/2014/main" id="{0BF95E11-447D-42AB-9130-E62ABFF83DEA}"/>
              </a:ext>
            </a:extLst>
          </p:cNvPr>
          <p:cNvSpPr/>
          <p:nvPr/>
        </p:nvSpPr>
        <p:spPr>
          <a:xfrm rot="151838">
            <a:off x="2534924" y="1741644"/>
            <a:ext cx="477078" cy="367703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Brace 22">
            <a:extLst>
              <a:ext uri="{FF2B5EF4-FFF2-40B4-BE49-F238E27FC236}">
                <a16:creationId xmlns:a16="http://schemas.microsoft.com/office/drawing/2014/main" id="{1CB18C80-2B7D-4F4A-A636-25BFB74DB861}"/>
              </a:ext>
            </a:extLst>
          </p:cNvPr>
          <p:cNvSpPr/>
          <p:nvPr/>
        </p:nvSpPr>
        <p:spPr>
          <a:xfrm rot="5400000">
            <a:off x="2733261" y="-510001"/>
            <a:ext cx="254898" cy="4032182"/>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B7C446C4-6271-44CC-B73E-977C406BD8C2}"/>
              </a:ext>
            </a:extLst>
          </p:cNvPr>
          <p:cNvSpPr/>
          <p:nvPr/>
        </p:nvSpPr>
        <p:spPr>
          <a:xfrm rot="16200000">
            <a:off x="2577651" y="4415977"/>
            <a:ext cx="254898" cy="2362200"/>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4476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0B70ED50-CEDE-42C7-932E-C5D0F779AF6A}"/>
              </a:ext>
            </a:extLst>
          </p:cNvPr>
          <p:cNvSpPr>
            <a:spLocks noChangeArrowheads="1"/>
          </p:cNvSpPr>
          <p:nvPr/>
        </p:nvSpPr>
        <p:spPr bwMode="auto">
          <a:xfrm>
            <a:off x="2438400" y="5257800"/>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3" name="Rectangle: Rounded Corners 2">
            <a:extLst>
              <a:ext uri="{FF2B5EF4-FFF2-40B4-BE49-F238E27FC236}">
                <a16:creationId xmlns:a16="http://schemas.microsoft.com/office/drawing/2014/main" id="{6FB69E25-B7A1-42B0-93BF-BD45F3070FAC}"/>
              </a:ext>
            </a:extLst>
          </p:cNvPr>
          <p:cNvSpPr/>
          <p:nvPr/>
        </p:nvSpPr>
        <p:spPr>
          <a:xfrm>
            <a:off x="838200" y="5486400"/>
            <a:ext cx="7239000" cy="1224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a:extLst>
              <a:ext uri="{FF2B5EF4-FFF2-40B4-BE49-F238E27FC236}">
                <a16:creationId xmlns:a16="http://schemas.microsoft.com/office/drawing/2014/main" id="{2BFF08C9-BD21-4F11-B01B-D570AA9A83EC}"/>
              </a:ext>
            </a:extLst>
          </p:cNvPr>
          <p:cNvSpPr>
            <a:spLocks noChangeArrowheads="1"/>
          </p:cNvSpPr>
          <p:nvPr/>
        </p:nvSpPr>
        <p:spPr bwMode="auto">
          <a:xfrm>
            <a:off x="2438400" y="4893468"/>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6" name="Rectangle 7">
            <a:extLst>
              <a:ext uri="{FF2B5EF4-FFF2-40B4-BE49-F238E27FC236}">
                <a16:creationId xmlns:a16="http://schemas.microsoft.com/office/drawing/2014/main" id="{794516BE-2042-41A0-8019-7A79D2E9FD55}"/>
              </a:ext>
            </a:extLst>
          </p:cNvPr>
          <p:cNvSpPr>
            <a:spLocks noChangeArrowheads="1"/>
          </p:cNvSpPr>
          <p:nvPr/>
        </p:nvSpPr>
        <p:spPr bwMode="auto">
          <a:xfrm>
            <a:off x="2438400" y="4529137"/>
            <a:ext cx="762000" cy="291238"/>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dirty="0">
              <a:solidFill>
                <a:srgbClr val="FF0000"/>
              </a:solidFill>
            </a:endParaRPr>
          </a:p>
        </p:txBody>
      </p:sp>
      <p:sp>
        <p:nvSpPr>
          <p:cNvPr id="15" name="Rectangle 7">
            <a:extLst>
              <a:ext uri="{FF2B5EF4-FFF2-40B4-BE49-F238E27FC236}">
                <a16:creationId xmlns:a16="http://schemas.microsoft.com/office/drawing/2014/main" id="{DDEFBD6F-5B19-4478-A496-B62C37DDABA4}"/>
              </a:ext>
            </a:extLst>
          </p:cNvPr>
          <p:cNvSpPr>
            <a:spLocks noChangeArrowheads="1"/>
          </p:cNvSpPr>
          <p:nvPr/>
        </p:nvSpPr>
        <p:spPr bwMode="auto">
          <a:xfrm>
            <a:off x="3886200" y="36528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dirty="0">
                <a:solidFill>
                  <a:schemeClr val="bg1">
                    <a:lumMod val="75000"/>
                  </a:schemeClr>
                </a:solidFill>
              </a:rPr>
              <a:t>Total </a:t>
            </a:r>
            <a:r>
              <a:rPr lang="en-US" altLang="en-US" dirty="0" err="1">
                <a:solidFill>
                  <a:schemeClr val="bg1">
                    <a:lumMod val="75000"/>
                  </a:schemeClr>
                </a:solidFill>
              </a:rPr>
              <a:t>hyphema</a:t>
            </a:r>
            <a:r>
              <a:rPr lang="en-US" altLang="en-US" dirty="0">
                <a:solidFill>
                  <a:schemeClr val="bg1">
                    <a:lumMod val="75000"/>
                  </a:schemeClr>
                </a:solidFill>
              </a:rPr>
              <a:t> x 5 days</a:t>
            </a:r>
          </a:p>
          <a:p>
            <a:pPr lvl="2" eaLnBrk="1" hangingPunct="1"/>
            <a:r>
              <a:rPr lang="en-US" altLang="en-US" dirty="0" err="1">
                <a:solidFill>
                  <a:schemeClr val="bg1">
                    <a:lumMod val="75000"/>
                  </a:schemeClr>
                </a:solidFill>
              </a:rPr>
              <a:t>Hyphema</a:t>
            </a:r>
            <a:r>
              <a:rPr lang="en-US" altLang="en-US" dirty="0">
                <a:solidFill>
                  <a:schemeClr val="bg1">
                    <a:lumMod val="75000"/>
                  </a:schemeClr>
                </a:solidFill>
              </a:rPr>
              <a:t> &gt;50% x 8 days</a:t>
            </a:r>
          </a:p>
          <a:p>
            <a:pPr lvl="2" eaLnBrk="1" hangingPunct="1"/>
            <a:r>
              <a:rPr lang="en-US" altLang="en-US" dirty="0">
                <a:solidFill>
                  <a:schemeClr val="bg1">
                    <a:lumMod val="75000"/>
                  </a:schemeClr>
                </a:solidFill>
              </a:rPr>
              <a:t>Average IOP greater than:</a:t>
            </a:r>
          </a:p>
          <a:p>
            <a:pPr lvl="3" eaLnBrk="1" hangingPunct="1"/>
            <a:r>
              <a:rPr lang="en-US" altLang="en-US" dirty="0">
                <a:solidFill>
                  <a:schemeClr val="bg1">
                    <a:lumMod val="75000"/>
                  </a:schemeClr>
                </a:solidFill>
              </a:rPr>
              <a:t>60 x  2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35 x  7 days , </a:t>
            </a:r>
            <a:r>
              <a:rPr lang="en-US" altLang="en-US" i="1" dirty="0">
                <a:solidFill>
                  <a:schemeClr val="bg1">
                    <a:lumMod val="75000"/>
                  </a:schemeClr>
                </a:solidFill>
              </a:rPr>
              <a:t>or</a:t>
            </a:r>
          </a:p>
          <a:p>
            <a:pPr lvl="3" eaLnBrk="1" hangingPunct="1"/>
            <a:r>
              <a:rPr lang="en-US" altLang="en-US" dirty="0">
                <a:solidFill>
                  <a:schemeClr val="bg1">
                    <a:lumMod val="75000"/>
                  </a:schemeClr>
                </a:solidFill>
              </a:rPr>
              <a:t>25 x  5 days</a:t>
            </a:r>
          </a:p>
          <a:p>
            <a:pPr lvl="2" eaLnBrk="1" hangingPunct="1"/>
            <a:r>
              <a:rPr lang="en-US" altLang="en-US" b="1" i="1" dirty="0">
                <a:solidFill>
                  <a:srgbClr val="FF0000"/>
                </a:solidFill>
              </a:rPr>
              <a:t>If sickle-positive: </a:t>
            </a:r>
            <a:r>
              <a:rPr lang="en-US" altLang="en-US" dirty="0">
                <a:solidFill>
                  <a:srgbClr val="FF0000"/>
                </a:solidFill>
              </a:rPr>
              <a:t>Average IOP greater than:</a:t>
            </a:r>
          </a:p>
          <a:p>
            <a:pPr lvl="3" eaLnBrk="1" hangingPunct="1"/>
            <a:r>
              <a:rPr lang="en-US" altLang="en-US" dirty="0">
                <a:solidFill>
                  <a:srgbClr val="FF0000"/>
                </a:solidFill>
              </a:rPr>
              <a:t>25 x  </a:t>
            </a:r>
            <a:r>
              <a:rPr lang="en-US" altLang="en-US" dirty="0"/>
              <a:t>1 day </a:t>
            </a:r>
            <a:r>
              <a:rPr lang="en-US" altLang="en-US" dirty="0">
                <a:solidFill>
                  <a:srgbClr val="FF0000"/>
                </a:solidFill>
              </a:rPr>
              <a:t>, </a:t>
            </a:r>
            <a:r>
              <a:rPr lang="en-US" altLang="en-US" i="1" dirty="0">
                <a:solidFill>
                  <a:srgbClr val="FF0000"/>
                </a:solidFill>
              </a:rPr>
              <a:t>or</a:t>
            </a:r>
            <a:r>
              <a:rPr lang="en-US" altLang="en-US" dirty="0">
                <a:solidFill>
                  <a:srgbClr val="FF0000"/>
                </a:solidFill>
              </a:rPr>
              <a:t> </a:t>
            </a:r>
          </a:p>
          <a:p>
            <a:pPr lvl="3" eaLnBrk="1" hangingPunct="1"/>
            <a:r>
              <a:rPr lang="en-US" altLang="en-US" dirty="0">
                <a:solidFill>
                  <a:srgbClr val="FF0000"/>
                </a:solidFill>
              </a:rPr>
              <a:t>Repeated spikes &gt;30  for </a:t>
            </a:r>
            <a:r>
              <a:rPr lang="en-US" altLang="en-US" dirty="0"/>
              <a:t>2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161</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24" name="Star: 5 Points 23">
            <a:extLst>
              <a:ext uri="{FF2B5EF4-FFF2-40B4-BE49-F238E27FC236}">
                <a16:creationId xmlns:a16="http://schemas.microsoft.com/office/drawing/2014/main" id="{C6EC43A3-E359-4361-BD40-03C57A62E5AB}"/>
              </a:ext>
            </a:extLst>
          </p:cNvPr>
          <p:cNvSpPr/>
          <p:nvPr/>
        </p:nvSpPr>
        <p:spPr>
          <a:xfrm>
            <a:off x="1066800" y="5579268"/>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74CEF701-4A57-41F0-8C64-CEDDF6B37F4C}"/>
              </a:ext>
            </a:extLst>
          </p:cNvPr>
          <p:cNvSpPr/>
          <p:nvPr/>
        </p:nvSpPr>
        <p:spPr>
          <a:xfrm>
            <a:off x="7467600" y="5562600"/>
            <a:ext cx="381000" cy="36433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Down 18">
            <a:extLst>
              <a:ext uri="{FF2B5EF4-FFF2-40B4-BE49-F238E27FC236}">
                <a16:creationId xmlns:a16="http://schemas.microsoft.com/office/drawing/2014/main" id="{27601850-80D9-4BA8-AC98-FFA183F87989}"/>
              </a:ext>
            </a:extLst>
          </p:cNvPr>
          <p:cNvSpPr/>
          <p:nvPr/>
        </p:nvSpPr>
        <p:spPr>
          <a:xfrm rot="151838">
            <a:off x="2534924" y="1741644"/>
            <a:ext cx="477078" cy="3677031"/>
          </a:xfrm>
          <a:prstGeom prst="upDown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a:extLst>
              <a:ext uri="{FF2B5EF4-FFF2-40B4-BE49-F238E27FC236}">
                <a16:creationId xmlns:a16="http://schemas.microsoft.com/office/drawing/2014/main" id="{EB113A15-DBB6-4677-BA34-E94129FDE1A1}"/>
              </a:ext>
            </a:extLst>
          </p:cNvPr>
          <p:cNvSpPr/>
          <p:nvPr/>
        </p:nvSpPr>
        <p:spPr>
          <a:xfrm rot="5400000">
            <a:off x="2733261" y="-510001"/>
            <a:ext cx="254898" cy="4032182"/>
          </a:xfrm>
          <a:prstGeom prst="rightBrace">
            <a:avLst/>
          </a:prstGeom>
          <a:ln w="22225">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7516FD1E-ABE2-455D-8B43-6F48D2783E38}"/>
              </a:ext>
            </a:extLst>
          </p:cNvPr>
          <p:cNvSpPr txBox="1"/>
          <p:nvPr/>
        </p:nvSpPr>
        <p:spPr>
          <a:xfrm>
            <a:off x="723900" y="4288036"/>
            <a:ext cx="7429500" cy="923330"/>
          </a:xfrm>
          <a:prstGeom prst="rect">
            <a:avLst/>
          </a:prstGeom>
          <a:solidFill>
            <a:srgbClr val="7030A0"/>
          </a:solidFill>
          <a:ln>
            <a:solidFill>
              <a:schemeClr val="tx1"/>
            </a:solidFill>
          </a:ln>
        </p:spPr>
        <p:txBody>
          <a:bodyPr wrap="square" rtlCol="0">
            <a:spAutoFit/>
          </a:bodyPr>
          <a:lstStyle/>
          <a:p>
            <a:r>
              <a:rPr lang="en-US" i="1" dirty="0">
                <a:solidFill>
                  <a:schemeClr val="bg1"/>
                </a:solidFill>
                <a:effectLst>
                  <a:outerShdw blurRad="38100" dist="38100" dir="2700000" algn="tl">
                    <a:srgbClr val="000000">
                      <a:alpha val="43137"/>
                    </a:srgbClr>
                  </a:outerShdw>
                </a:effectLst>
              </a:rPr>
              <a:t>Note the management dilemma in sickle-cell—IOP control is absolutely essential because of their </a:t>
            </a:r>
            <a:r>
              <a:rPr lang="en-US" i="1">
                <a:solidFill>
                  <a:schemeClr val="bg1"/>
                </a:solidFill>
                <a:effectLst>
                  <a:outerShdw blurRad="38100" dist="38100" dir="2700000" algn="tl">
                    <a:srgbClr val="000000">
                      <a:alpha val="43137"/>
                    </a:srgbClr>
                  </a:outerShdw>
                </a:effectLst>
              </a:rPr>
              <a:t>pre-existing optic-nerve </a:t>
            </a:r>
            <a:r>
              <a:rPr lang="en-US" i="1" dirty="0">
                <a:solidFill>
                  <a:schemeClr val="bg1"/>
                </a:solidFill>
                <a:effectLst>
                  <a:outerShdw blurRad="38100" dist="38100" dir="2700000" algn="tl">
                    <a:srgbClr val="000000">
                      <a:alpha val="43137"/>
                    </a:srgbClr>
                  </a:outerShdw>
                </a:effectLst>
              </a:rPr>
              <a:t>vulnerability, but sickle-status takes most medical IOP-lowering agents out of your hands</a:t>
            </a:r>
          </a:p>
        </p:txBody>
      </p:sp>
    </p:spTree>
    <p:extLst>
      <p:ext uri="{BB962C8B-B14F-4D97-AF65-F5344CB8AC3E}">
        <p14:creationId xmlns:p14="http://schemas.microsoft.com/office/powerpoint/2010/main" val="39854060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162</a:t>
            </a:fld>
            <a:endParaRPr lang="en-US" altLang="en-US" sz="1000"/>
          </a:p>
        </p:txBody>
      </p: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C84016-FDEB-4347-8988-2F05BA645589}"/>
              </a:ext>
            </a:extLst>
          </p:cNvPr>
          <p:cNvSpPr txBox="1"/>
          <p:nvPr/>
        </p:nvSpPr>
        <p:spPr>
          <a:xfrm>
            <a:off x="1328978" y="1828800"/>
            <a:ext cx="6486041" cy="830997"/>
          </a:xfrm>
          <a:prstGeom prst="rect">
            <a:avLst/>
          </a:prstGeom>
          <a:noFill/>
        </p:spPr>
        <p:txBody>
          <a:bodyPr wrap="square" rtlCol="0">
            <a:spAutoFit/>
          </a:bodyPr>
          <a:lstStyle/>
          <a:p>
            <a:pPr algn="ctr"/>
            <a:r>
              <a:rPr lang="en-US" sz="2400" i="1" dirty="0">
                <a:solidFill>
                  <a:srgbClr val="0000FF"/>
                </a:solidFill>
                <a:effectLst>
                  <a:outerShdw blurRad="38100" dist="38100" dir="2700000" algn="tl">
                    <a:srgbClr val="000000">
                      <a:alpha val="43137"/>
                    </a:srgbClr>
                  </a:outerShdw>
                </a:effectLst>
              </a:rPr>
              <a:t>Next, let’s turn our attention to the subject of </a:t>
            </a:r>
            <a:r>
              <a:rPr lang="en-US" sz="2400" b="1" dirty="0">
                <a:solidFill>
                  <a:srgbClr val="0000FF"/>
                </a:solidFill>
                <a:effectLst>
                  <a:outerShdw blurRad="38100" dist="38100" dir="2700000" algn="tl">
                    <a:srgbClr val="000000">
                      <a:alpha val="43137"/>
                    </a:srgbClr>
                  </a:outerShdw>
                </a:effectLst>
              </a:rPr>
              <a:t>spontaneous</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hyphema</a:t>
            </a:r>
            <a:endParaRPr lang="en-US" sz="2400"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0268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F190B03-2D68-465E-A9D9-7421B21D221F}"/>
              </a:ext>
            </a:extLst>
          </p:cNvPr>
          <p:cNvSpPr txBox="1"/>
          <p:nvPr/>
        </p:nvSpPr>
        <p:spPr>
          <a:xfrm>
            <a:off x="1676400" y="1397913"/>
            <a:ext cx="357790" cy="430887"/>
          </a:xfrm>
          <a:prstGeom prst="rect">
            <a:avLst/>
          </a:prstGeom>
          <a:noFill/>
        </p:spPr>
        <p:txBody>
          <a:bodyPr wrap="none" rtlCol="0">
            <a:spAutoFit/>
          </a:bodyPr>
          <a:lstStyle/>
          <a:p>
            <a:pPr algn="r"/>
            <a:r>
              <a:rPr lang="en-US" sz="2200" b="1" i="1" dirty="0"/>
              <a:t>?</a:t>
            </a:r>
          </a:p>
        </p:txBody>
      </p:sp>
      <p:sp>
        <p:nvSpPr>
          <p:cNvPr id="57" name="TextBox 56">
            <a:extLst>
              <a:ext uri="{FF2B5EF4-FFF2-40B4-BE49-F238E27FC236}">
                <a16:creationId xmlns:a16="http://schemas.microsoft.com/office/drawing/2014/main" id="{7CF34E70-09DE-4C51-9365-0504D6EDA79A}"/>
              </a:ext>
            </a:extLst>
          </p:cNvPr>
          <p:cNvSpPr txBox="1"/>
          <p:nvPr/>
        </p:nvSpPr>
        <p:spPr>
          <a:xfrm>
            <a:off x="5128610" y="1397600"/>
            <a:ext cx="357790" cy="430887"/>
          </a:xfrm>
          <a:prstGeom prst="rect">
            <a:avLst/>
          </a:prstGeom>
          <a:noFill/>
        </p:spPr>
        <p:txBody>
          <a:bodyPr wrap="none" rtlCol="0">
            <a:spAutoFit/>
          </a:bodyPr>
          <a:lstStyle/>
          <a:p>
            <a:pPr algn="ctr"/>
            <a:r>
              <a:rPr lang="en-US" sz="2200" b="1" i="1" dirty="0"/>
              <a:t>?</a:t>
            </a:r>
          </a:p>
        </p:txBody>
      </p:sp>
      <p:sp>
        <p:nvSpPr>
          <p:cNvPr id="58" name="TextBox 57">
            <a:extLst>
              <a:ext uri="{FF2B5EF4-FFF2-40B4-BE49-F238E27FC236}">
                <a16:creationId xmlns:a16="http://schemas.microsoft.com/office/drawing/2014/main" id="{2E7A6373-F501-4912-B4DF-90455723A0FE}"/>
              </a:ext>
            </a:extLst>
          </p:cNvPr>
          <p:cNvSpPr txBox="1"/>
          <p:nvPr/>
        </p:nvSpPr>
        <p:spPr>
          <a:xfrm>
            <a:off x="3352800" y="692713"/>
            <a:ext cx="762000" cy="400110"/>
          </a:xfrm>
          <a:prstGeom prst="rect">
            <a:avLst/>
          </a:prstGeom>
          <a:noFill/>
        </p:spPr>
        <p:txBody>
          <a:bodyPr wrap="square" rtlCol="0">
            <a:spAutoFit/>
          </a:bodyPr>
          <a:lstStyle/>
          <a:p>
            <a:pPr algn="ctr">
              <a:lnSpc>
                <a:spcPts val="1200"/>
              </a:lnSpc>
            </a:pPr>
            <a:r>
              <a:rPr lang="en-US" sz="1200" i="1" dirty="0"/>
              <a:t>Two groups</a:t>
            </a:r>
          </a:p>
        </p:txBody>
      </p:sp>
      <p:sp>
        <p:nvSpPr>
          <p:cNvPr id="13" name="TextBox 12">
            <a:extLst>
              <a:ext uri="{FF2B5EF4-FFF2-40B4-BE49-F238E27FC236}">
                <a16:creationId xmlns:a16="http://schemas.microsoft.com/office/drawing/2014/main" id="{54D9D6F3-3F0C-4555-92C1-BAD0BB411233}"/>
              </a:ext>
            </a:extLst>
          </p:cNvPr>
          <p:cNvSpPr txBox="1"/>
          <p:nvPr/>
        </p:nvSpPr>
        <p:spPr>
          <a:xfrm>
            <a:off x="1066800" y="2095499"/>
            <a:ext cx="5334000" cy="584775"/>
          </a:xfrm>
          <a:prstGeom prst="rect">
            <a:avLst/>
          </a:prstGeom>
          <a:noFill/>
        </p:spPr>
        <p:txBody>
          <a:bodyPr wrap="square" rtlCol="0">
            <a:spAutoFit/>
          </a:bodyPr>
          <a:lstStyle/>
          <a:p>
            <a:r>
              <a:rPr lang="en-US" sz="1600" i="1" dirty="0">
                <a:solidFill>
                  <a:srgbClr val="0000FF"/>
                </a:solidFill>
              </a:rPr>
              <a:t>When considering the DDx for spontaneous </a:t>
            </a:r>
            <a:r>
              <a:rPr lang="en-US" sz="1600" i="1" dirty="0" err="1">
                <a:solidFill>
                  <a:srgbClr val="0000FF"/>
                </a:solidFill>
              </a:rPr>
              <a:t>hyphema</a:t>
            </a:r>
            <a:r>
              <a:rPr lang="en-US" sz="1600" i="1" dirty="0">
                <a:solidFill>
                  <a:srgbClr val="0000FF"/>
                </a:solidFill>
              </a:rPr>
              <a:t>, we need to think in terms of two groups. What are they?</a:t>
            </a:r>
          </a:p>
        </p:txBody>
      </p:sp>
      <p:cxnSp>
        <p:nvCxnSpPr>
          <p:cNvPr id="15" name="Straight Arrow Connector 14">
            <a:extLst>
              <a:ext uri="{FF2B5EF4-FFF2-40B4-BE49-F238E27FC236}">
                <a16:creationId xmlns:a16="http://schemas.microsoft.com/office/drawing/2014/main" id="{B67ADAEF-D1FE-4A2A-9DF0-5382C378230B}"/>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296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F7441F-F352-4CB6-A461-2A57616F1057}"/>
              </a:ext>
            </a:extLst>
          </p:cNvPr>
          <p:cNvSpPr txBox="1"/>
          <p:nvPr/>
        </p:nvSpPr>
        <p:spPr>
          <a:xfrm>
            <a:off x="1066800" y="2095499"/>
            <a:ext cx="5334000" cy="584775"/>
          </a:xfrm>
          <a:prstGeom prst="rect">
            <a:avLst/>
          </a:prstGeom>
          <a:noFill/>
        </p:spPr>
        <p:txBody>
          <a:bodyPr wrap="square" rtlCol="0">
            <a:spAutoFit/>
          </a:bodyPr>
          <a:lstStyle/>
          <a:p>
            <a:r>
              <a:rPr lang="en-US" sz="1600" i="1" dirty="0">
                <a:solidFill>
                  <a:srgbClr val="0000FF"/>
                </a:solidFill>
              </a:rPr>
              <a:t>When considering the DDx for spontaneous </a:t>
            </a:r>
            <a:r>
              <a:rPr lang="en-US" sz="1600" i="1" dirty="0" err="1">
                <a:solidFill>
                  <a:srgbClr val="0000FF"/>
                </a:solidFill>
              </a:rPr>
              <a:t>hyphema</a:t>
            </a:r>
            <a:r>
              <a:rPr lang="en-US" sz="1600" i="1" dirty="0">
                <a:solidFill>
                  <a:srgbClr val="0000FF"/>
                </a:solidFill>
              </a:rPr>
              <a:t>, we need to think in terms of two groups. What are they?</a:t>
            </a:r>
          </a:p>
        </p:txBody>
      </p:sp>
      <p:sp>
        <p:nvSpPr>
          <p:cNvPr id="5" name="TextBox 4">
            <a:extLst>
              <a:ext uri="{FF2B5EF4-FFF2-40B4-BE49-F238E27FC236}">
                <a16:creationId xmlns:a16="http://schemas.microsoft.com/office/drawing/2014/main" id="{EB65E125-4BF4-4B74-B97E-B26B4DD860F6}"/>
              </a:ext>
            </a:extLst>
          </p:cNvPr>
          <p:cNvSpPr txBox="1"/>
          <p:nvPr/>
        </p:nvSpPr>
        <p:spPr>
          <a:xfrm>
            <a:off x="3352800" y="692713"/>
            <a:ext cx="762000" cy="400110"/>
          </a:xfrm>
          <a:prstGeom prst="rect">
            <a:avLst/>
          </a:prstGeom>
          <a:noFill/>
        </p:spPr>
        <p:txBody>
          <a:bodyPr wrap="square" rtlCol="0">
            <a:spAutoFit/>
          </a:bodyPr>
          <a:lstStyle/>
          <a:p>
            <a:pPr algn="ctr">
              <a:lnSpc>
                <a:spcPts val="1200"/>
              </a:lnSpc>
            </a:pPr>
            <a:r>
              <a:rPr lang="en-US" sz="1200" i="1" dirty="0"/>
              <a:t>Two groups</a:t>
            </a:r>
          </a:p>
        </p:txBody>
      </p:sp>
      <p:cxnSp>
        <p:nvCxnSpPr>
          <p:cNvPr id="13" name="Straight Arrow Connector 12">
            <a:extLst>
              <a:ext uri="{FF2B5EF4-FFF2-40B4-BE49-F238E27FC236}">
                <a16:creationId xmlns:a16="http://schemas.microsoft.com/office/drawing/2014/main" id="{45F6CBBE-8646-4153-8F8A-EE5CD1B8B52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6285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309700" cy="338554"/>
          </a:xfrm>
          <a:prstGeom prst="rect">
            <a:avLst/>
          </a:prstGeom>
          <a:noFill/>
        </p:spPr>
        <p:txBody>
          <a:bodyPr wrap="none" rtlCol="0">
            <a:spAutoFit/>
          </a:bodyPr>
          <a:lstStyle/>
          <a:p>
            <a:r>
              <a:rPr lang="en-US" sz="1600" b="1" i="1" dirty="0"/>
              <a:t>?</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309700" cy="338554"/>
          </a:xfrm>
          <a:prstGeom prst="rect">
            <a:avLst/>
          </a:prstGeom>
          <a:noFill/>
        </p:spPr>
        <p:txBody>
          <a:bodyPr wrap="none" rtlCol="0">
            <a:spAutoFit/>
          </a:bodyPr>
          <a:lstStyle/>
          <a:p>
            <a:r>
              <a:rPr lang="en-US" sz="1600" b="1" i="1" dirty="0"/>
              <a:t>?</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602939"/>
            <a:ext cx="309700" cy="338554"/>
          </a:xfrm>
          <a:prstGeom prst="rect">
            <a:avLst/>
          </a:prstGeom>
          <a:noFill/>
        </p:spPr>
        <p:txBody>
          <a:bodyPr wrap="none" rtlCol="0">
            <a:spAutoFit/>
          </a:bodyPr>
          <a:lstStyle/>
          <a:p>
            <a:r>
              <a:rPr lang="en-US" sz="1600" b="1" i="1" dirty="0"/>
              <a:t>?</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b="1" i="1">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b="1" i="1">
              <a:solidFill>
                <a:schemeClr val="tx1"/>
              </a:solidFill>
            </a:endParaRPr>
          </a:p>
        </p:txBody>
      </p:sp>
      <p:sp>
        <p:nvSpPr>
          <p:cNvPr id="19" name="TextBox 18">
            <a:extLst>
              <a:ext uri="{FF2B5EF4-FFF2-40B4-BE49-F238E27FC236}">
                <a16:creationId xmlns:a16="http://schemas.microsoft.com/office/drawing/2014/main" id="{3DBD0973-C4D0-46DA-B020-AC3BDB6889F2}"/>
              </a:ext>
            </a:extLst>
          </p:cNvPr>
          <p:cNvSpPr txBox="1"/>
          <p:nvPr/>
        </p:nvSpPr>
        <p:spPr>
          <a:xfrm>
            <a:off x="4138949" y="2129509"/>
            <a:ext cx="3938251" cy="584775"/>
          </a:xfrm>
          <a:prstGeom prst="rect">
            <a:avLst/>
          </a:prstGeom>
          <a:noFill/>
        </p:spPr>
        <p:txBody>
          <a:bodyPr wrap="square" rtlCol="0">
            <a:spAutoFit/>
          </a:bodyPr>
          <a:lstStyle/>
          <a:p>
            <a:r>
              <a:rPr lang="en-US" sz="1600" i="1" dirty="0">
                <a:solidFill>
                  <a:srgbClr val="0000FF"/>
                </a:solidFill>
              </a:rPr>
              <a:t>What are the three most common causes of spontaneous </a:t>
            </a:r>
            <a:r>
              <a:rPr lang="en-US" sz="1600" i="1" dirty="0" err="1">
                <a:solidFill>
                  <a:srgbClr val="0000FF"/>
                </a:solidFill>
              </a:rPr>
              <a:t>hyphema</a:t>
            </a:r>
            <a:r>
              <a:rPr lang="en-US" sz="1600" i="1" dirty="0">
                <a:solidFill>
                  <a:srgbClr val="0000FF"/>
                </a:solidFill>
              </a:rPr>
              <a:t> in adults?</a:t>
            </a:r>
          </a:p>
        </p:txBody>
      </p:sp>
      <p:cxnSp>
        <p:nvCxnSpPr>
          <p:cNvPr id="18" name="Straight Arrow Connector 17">
            <a:extLst>
              <a:ext uri="{FF2B5EF4-FFF2-40B4-BE49-F238E27FC236}">
                <a16:creationId xmlns:a16="http://schemas.microsoft.com/office/drawing/2014/main" id="{D872E628-BA93-4FCD-88C0-1D950354F47E}"/>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806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B9E9D3A8-43F0-4571-80E3-4F225833B745}"/>
              </a:ext>
            </a:extLst>
          </p:cNvPr>
          <p:cNvSpPr txBox="1"/>
          <p:nvPr/>
        </p:nvSpPr>
        <p:spPr>
          <a:xfrm>
            <a:off x="4138949" y="2129509"/>
            <a:ext cx="3938251" cy="584775"/>
          </a:xfrm>
          <a:prstGeom prst="rect">
            <a:avLst/>
          </a:prstGeom>
          <a:noFill/>
        </p:spPr>
        <p:txBody>
          <a:bodyPr wrap="square" rtlCol="0">
            <a:spAutoFit/>
          </a:bodyPr>
          <a:lstStyle/>
          <a:p>
            <a:r>
              <a:rPr lang="en-US" sz="1600" i="1" dirty="0">
                <a:solidFill>
                  <a:srgbClr val="0000FF"/>
                </a:solidFill>
              </a:rPr>
              <a:t>What are the three most common causes of spontaneous </a:t>
            </a:r>
            <a:r>
              <a:rPr lang="en-US" sz="1600" i="1" dirty="0" err="1">
                <a:solidFill>
                  <a:srgbClr val="0000FF"/>
                </a:solidFill>
              </a:rPr>
              <a:t>hyphema</a:t>
            </a:r>
            <a:r>
              <a:rPr lang="en-US" sz="1600" i="1" dirty="0">
                <a:solidFill>
                  <a:srgbClr val="0000FF"/>
                </a:solidFill>
              </a:rPr>
              <a:t> in adults?</a:t>
            </a:r>
          </a:p>
        </p:txBody>
      </p:sp>
      <p:sp>
        <p:nvSpPr>
          <p:cNvPr id="19" name="TextBox 18">
            <a:extLst>
              <a:ext uri="{FF2B5EF4-FFF2-40B4-BE49-F238E27FC236}">
                <a16:creationId xmlns:a16="http://schemas.microsoft.com/office/drawing/2014/main" id="{D0D23F8B-72F0-47BE-9927-C850F4AEBDEE}"/>
              </a:ext>
            </a:extLst>
          </p:cNvPr>
          <p:cNvSpPr txBox="1"/>
          <p:nvPr/>
        </p:nvSpPr>
        <p:spPr>
          <a:xfrm>
            <a:off x="1831388" y="2251958"/>
            <a:ext cx="1914307" cy="338554"/>
          </a:xfrm>
          <a:prstGeom prst="rect">
            <a:avLst/>
          </a:prstGeom>
          <a:noFill/>
        </p:spPr>
        <p:txBody>
          <a:bodyPr wrap="none" rtlCol="0">
            <a:spAutoFit/>
          </a:bodyPr>
          <a:lstStyle/>
          <a:p>
            <a:r>
              <a:rPr lang="en-US" sz="1600" dirty="0"/>
              <a:t>Neovascularization</a:t>
            </a:r>
          </a:p>
        </p:txBody>
      </p:sp>
      <p:sp>
        <p:nvSpPr>
          <p:cNvPr id="20" name="TextBox 19">
            <a:extLst>
              <a:ext uri="{FF2B5EF4-FFF2-40B4-BE49-F238E27FC236}">
                <a16:creationId xmlns:a16="http://schemas.microsoft.com/office/drawing/2014/main" id="{0562B382-06E6-420B-978F-C337D8751F7B}"/>
              </a:ext>
            </a:extLst>
          </p:cNvPr>
          <p:cNvSpPr txBox="1"/>
          <p:nvPr/>
        </p:nvSpPr>
        <p:spPr>
          <a:xfrm>
            <a:off x="1831388" y="1892080"/>
            <a:ext cx="1914307" cy="338554"/>
          </a:xfrm>
          <a:prstGeom prst="rect">
            <a:avLst/>
          </a:prstGeom>
          <a:noFill/>
        </p:spPr>
        <p:txBody>
          <a:bodyPr wrap="none" rtlCol="0">
            <a:spAutoFit/>
          </a:bodyPr>
          <a:lstStyle/>
          <a:p>
            <a:r>
              <a:rPr lang="en-US" sz="1600" dirty="0"/>
              <a:t>Neovascularization</a:t>
            </a:r>
          </a:p>
        </p:txBody>
      </p:sp>
      <p:sp>
        <p:nvSpPr>
          <p:cNvPr id="21" name="TextBox 20">
            <a:extLst>
              <a:ext uri="{FF2B5EF4-FFF2-40B4-BE49-F238E27FC236}">
                <a16:creationId xmlns:a16="http://schemas.microsoft.com/office/drawing/2014/main" id="{F605D8FB-C6FC-4394-85CB-BE313688B586}"/>
              </a:ext>
            </a:extLst>
          </p:cNvPr>
          <p:cNvSpPr txBox="1"/>
          <p:nvPr/>
        </p:nvSpPr>
        <p:spPr>
          <a:xfrm>
            <a:off x="1831388" y="2590512"/>
            <a:ext cx="1914307" cy="338554"/>
          </a:xfrm>
          <a:prstGeom prst="rect">
            <a:avLst/>
          </a:prstGeom>
          <a:noFill/>
        </p:spPr>
        <p:txBody>
          <a:bodyPr wrap="none" rtlCol="0">
            <a:spAutoFit/>
          </a:bodyPr>
          <a:lstStyle/>
          <a:p>
            <a:r>
              <a:rPr lang="en-US" sz="1600" dirty="0"/>
              <a:t>Neovascularization</a:t>
            </a:r>
          </a:p>
        </p:txBody>
      </p:sp>
      <p:cxnSp>
        <p:nvCxnSpPr>
          <p:cNvPr id="22" name="Straight Arrow Connector 21">
            <a:extLst>
              <a:ext uri="{FF2B5EF4-FFF2-40B4-BE49-F238E27FC236}">
                <a16:creationId xmlns:a16="http://schemas.microsoft.com/office/drawing/2014/main" id="{1C92DE6E-C62E-4D97-A126-8CB006B1BBCB}"/>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183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4178C3E-1331-445E-AF5F-86288F1A4D75}"/>
              </a:ext>
            </a:extLst>
          </p:cNvPr>
          <p:cNvSpPr txBox="1"/>
          <p:nvPr/>
        </p:nvSpPr>
        <p:spPr>
          <a:xfrm>
            <a:off x="4138949" y="2129509"/>
            <a:ext cx="3938251" cy="584775"/>
          </a:xfrm>
          <a:prstGeom prst="rect">
            <a:avLst/>
          </a:prstGeom>
          <a:noFill/>
        </p:spPr>
        <p:txBody>
          <a:bodyPr wrap="square" rtlCol="0">
            <a:spAutoFit/>
          </a:bodyPr>
          <a:lstStyle/>
          <a:p>
            <a:r>
              <a:rPr lang="en-US" sz="1600" i="1" dirty="0">
                <a:solidFill>
                  <a:schemeClr val="bg1">
                    <a:lumMod val="75000"/>
                  </a:schemeClr>
                </a:solidFill>
              </a:rPr>
              <a:t>What are the three most common causes of spontaneous </a:t>
            </a:r>
            <a:r>
              <a:rPr lang="en-US" sz="1600" i="1" dirty="0" err="1">
                <a:solidFill>
                  <a:schemeClr val="bg1">
                    <a:lumMod val="75000"/>
                  </a:schemeClr>
                </a:solidFill>
              </a:rPr>
              <a:t>hyphema</a:t>
            </a:r>
            <a:r>
              <a:rPr lang="en-US" sz="1600" i="1" dirty="0">
                <a:solidFill>
                  <a:schemeClr val="bg1">
                    <a:lumMod val="75000"/>
                  </a:schemeClr>
                </a:solidFill>
              </a:rPr>
              <a:t> in adults?</a:t>
            </a:r>
          </a:p>
        </p:txBody>
      </p:sp>
      <p:sp>
        <p:nvSpPr>
          <p:cNvPr id="3" name="TextBox 2">
            <a:extLst>
              <a:ext uri="{FF2B5EF4-FFF2-40B4-BE49-F238E27FC236}">
                <a16:creationId xmlns:a16="http://schemas.microsoft.com/office/drawing/2014/main" id="{CC0D5695-6BB2-4AAF-8D1D-C3CCD39266BB}"/>
              </a:ext>
            </a:extLst>
          </p:cNvPr>
          <p:cNvSpPr txBox="1"/>
          <p:nvPr/>
        </p:nvSpPr>
        <p:spPr>
          <a:xfrm>
            <a:off x="990600" y="3124200"/>
            <a:ext cx="6477000" cy="523220"/>
          </a:xfrm>
          <a:prstGeom prst="rect">
            <a:avLst/>
          </a:prstGeom>
          <a:noFill/>
        </p:spPr>
        <p:txBody>
          <a:bodyPr wrap="square" rtlCol="0">
            <a:spAutoFit/>
          </a:bodyPr>
          <a:lstStyle/>
          <a:p>
            <a:r>
              <a:rPr lang="en-US" sz="1400" i="1" dirty="0" err="1">
                <a:solidFill>
                  <a:srgbClr val="0000FF"/>
                </a:solidFill>
              </a:rPr>
              <a:t>Yo</a:t>
            </a:r>
            <a:r>
              <a:rPr lang="en-US" sz="1400" i="1" dirty="0">
                <a:solidFill>
                  <a:srgbClr val="0000FF"/>
                </a:solidFill>
              </a:rPr>
              <a:t> Dr Flynn, you listed neovascularization three times. This a mistake, or what?</a:t>
            </a:r>
          </a:p>
          <a:p>
            <a:endParaRPr lang="en-US" sz="1400" dirty="0">
              <a:solidFill>
                <a:srgbClr val="0000FF"/>
              </a:solidFill>
            </a:endParaRPr>
          </a:p>
        </p:txBody>
      </p:sp>
      <p:sp>
        <p:nvSpPr>
          <p:cNvPr id="19" name="TextBox 18">
            <a:extLst>
              <a:ext uri="{FF2B5EF4-FFF2-40B4-BE49-F238E27FC236}">
                <a16:creationId xmlns:a16="http://schemas.microsoft.com/office/drawing/2014/main" id="{41DF5E04-8B8A-46C8-8012-9259477B0012}"/>
              </a:ext>
            </a:extLst>
          </p:cNvPr>
          <p:cNvSpPr txBox="1"/>
          <p:nvPr/>
        </p:nvSpPr>
        <p:spPr>
          <a:xfrm>
            <a:off x="1831388" y="2251958"/>
            <a:ext cx="1914307" cy="338554"/>
          </a:xfrm>
          <a:prstGeom prst="rect">
            <a:avLst/>
          </a:prstGeom>
          <a:noFill/>
        </p:spPr>
        <p:txBody>
          <a:bodyPr wrap="none" rtlCol="0">
            <a:spAutoFit/>
          </a:bodyPr>
          <a:lstStyle/>
          <a:p>
            <a:r>
              <a:rPr lang="en-US" sz="1600" dirty="0"/>
              <a:t>Neovascularization</a:t>
            </a:r>
          </a:p>
        </p:txBody>
      </p:sp>
      <p:sp>
        <p:nvSpPr>
          <p:cNvPr id="20" name="TextBox 19">
            <a:extLst>
              <a:ext uri="{FF2B5EF4-FFF2-40B4-BE49-F238E27FC236}">
                <a16:creationId xmlns:a16="http://schemas.microsoft.com/office/drawing/2014/main" id="{B296502D-5CC1-43F5-93CF-6C1298B35238}"/>
              </a:ext>
            </a:extLst>
          </p:cNvPr>
          <p:cNvSpPr txBox="1"/>
          <p:nvPr/>
        </p:nvSpPr>
        <p:spPr>
          <a:xfrm>
            <a:off x="1831388" y="1892080"/>
            <a:ext cx="1914307" cy="338554"/>
          </a:xfrm>
          <a:prstGeom prst="rect">
            <a:avLst/>
          </a:prstGeom>
          <a:noFill/>
        </p:spPr>
        <p:txBody>
          <a:bodyPr wrap="none" rtlCol="0">
            <a:spAutoFit/>
          </a:bodyPr>
          <a:lstStyle/>
          <a:p>
            <a:r>
              <a:rPr lang="en-US" sz="1600" dirty="0"/>
              <a:t>Neovascularization</a:t>
            </a:r>
          </a:p>
        </p:txBody>
      </p:sp>
      <p:sp>
        <p:nvSpPr>
          <p:cNvPr id="21" name="TextBox 20">
            <a:extLst>
              <a:ext uri="{FF2B5EF4-FFF2-40B4-BE49-F238E27FC236}">
                <a16:creationId xmlns:a16="http://schemas.microsoft.com/office/drawing/2014/main" id="{4A105DA4-199A-4DE7-AC2F-8DDD203B8304}"/>
              </a:ext>
            </a:extLst>
          </p:cNvPr>
          <p:cNvSpPr txBox="1"/>
          <p:nvPr/>
        </p:nvSpPr>
        <p:spPr>
          <a:xfrm>
            <a:off x="1831388" y="2590512"/>
            <a:ext cx="1914307" cy="338554"/>
          </a:xfrm>
          <a:prstGeom prst="rect">
            <a:avLst/>
          </a:prstGeom>
          <a:noFill/>
        </p:spPr>
        <p:txBody>
          <a:bodyPr wrap="none" rtlCol="0">
            <a:spAutoFit/>
          </a:bodyPr>
          <a:lstStyle/>
          <a:p>
            <a:r>
              <a:rPr lang="en-US" sz="1600" dirty="0"/>
              <a:t>Neovascularization</a:t>
            </a:r>
          </a:p>
        </p:txBody>
      </p:sp>
      <p:cxnSp>
        <p:nvCxnSpPr>
          <p:cNvPr id="22" name="Straight Arrow Connector 21">
            <a:extLst>
              <a:ext uri="{FF2B5EF4-FFF2-40B4-BE49-F238E27FC236}">
                <a16:creationId xmlns:a16="http://schemas.microsoft.com/office/drawing/2014/main" id="{1EBAF21C-7476-437E-8EFF-D0721DBCFD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60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4178C3E-1331-445E-AF5F-86288F1A4D75}"/>
              </a:ext>
            </a:extLst>
          </p:cNvPr>
          <p:cNvSpPr txBox="1"/>
          <p:nvPr/>
        </p:nvSpPr>
        <p:spPr>
          <a:xfrm>
            <a:off x="4138949" y="2129509"/>
            <a:ext cx="3938251" cy="584775"/>
          </a:xfrm>
          <a:prstGeom prst="rect">
            <a:avLst/>
          </a:prstGeom>
          <a:noFill/>
        </p:spPr>
        <p:txBody>
          <a:bodyPr wrap="square" rtlCol="0">
            <a:spAutoFit/>
          </a:bodyPr>
          <a:lstStyle/>
          <a:p>
            <a:r>
              <a:rPr lang="en-US" sz="1600" i="1" dirty="0">
                <a:solidFill>
                  <a:schemeClr val="bg1">
                    <a:lumMod val="75000"/>
                  </a:schemeClr>
                </a:solidFill>
              </a:rPr>
              <a:t>What are the three most common causes of spontaneous </a:t>
            </a:r>
            <a:r>
              <a:rPr lang="en-US" sz="1600" i="1" dirty="0" err="1">
                <a:solidFill>
                  <a:schemeClr val="bg1">
                    <a:lumMod val="75000"/>
                  </a:schemeClr>
                </a:solidFill>
              </a:rPr>
              <a:t>hyphema</a:t>
            </a:r>
            <a:r>
              <a:rPr lang="en-US" sz="1600" i="1" dirty="0">
                <a:solidFill>
                  <a:schemeClr val="bg1">
                    <a:lumMod val="75000"/>
                  </a:schemeClr>
                </a:solidFill>
              </a:rPr>
              <a:t> in adults?</a:t>
            </a:r>
          </a:p>
        </p:txBody>
      </p:sp>
      <p:sp>
        <p:nvSpPr>
          <p:cNvPr id="3" name="TextBox 2">
            <a:extLst>
              <a:ext uri="{FF2B5EF4-FFF2-40B4-BE49-F238E27FC236}">
                <a16:creationId xmlns:a16="http://schemas.microsoft.com/office/drawing/2014/main" id="{CC0D5695-6BB2-4AAF-8D1D-C3CCD39266BB}"/>
              </a:ext>
            </a:extLst>
          </p:cNvPr>
          <p:cNvSpPr txBox="1"/>
          <p:nvPr/>
        </p:nvSpPr>
        <p:spPr>
          <a:xfrm>
            <a:off x="990600" y="3124200"/>
            <a:ext cx="6477000" cy="954107"/>
          </a:xfrm>
          <a:prstGeom prst="rect">
            <a:avLst/>
          </a:prstGeom>
          <a:noFill/>
        </p:spPr>
        <p:txBody>
          <a:bodyPr wrap="square" rtlCol="0">
            <a:spAutoFit/>
          </a:bodyPr>
          <a:lstStyle/>
          <a:p>
            <a:r>
              <a:rPr lang="en-US" sz="1400" i="1" dirty="0" err="1">
                <a:solidFill>
                  <a:srgbClr val="0000FF"/>
                </a:solidFill>
              </a:rPr>
              <a:t>Yo</a:t>
            </a:r>
            <a:r>
              <a:rPr lang="en-US" sz="1400" i="1" dirty="0">
                <a:solidFill>
                  <a:srgbClr val="0000FF"/>
                </a:solidFill>
              </a:rPr>
              <a:t> Dr Flynn, you listed neovascularization three times. This a mistake, or what?</a:t>
            </a:r>
          </a:p>
          <a:p>
            <a:r>
              <a:rPr lang="en-US" sz="1400" dirty="0">
                <a:solidFill>
                  <a:srgbClr val="0000FF"/>
                </a:solidFill>
              </a:rPr>
              <a:t>It’s ‘or what,’ actually. The point being made here is that </a:t>
            </a:r>
            <a:r>
              <a:rPr lang="en-US" sz="1400" dirty="0"/>
              <a:t>neovascularization of the anterior segment is the final common pathway for the conditions that commonly produce spontaneous </a:t>
            </a:r>
            <a:r>
              <a:rPr lang="en-US" sz="1400" dirty="0" err="1"/>
              <a:t>hyphema</a:t>
            </a:r>
            <a:r>
              <a:rPr lang="en-US" sz="1400" dirty="0"/>
              <a:t> in adults.</a:t>
            </a:r>
            <a:endParaRPr lang="en-US" sz="1400" dirty="0">
              <a:solidFill>
                <a:srgbClr val="0000FF"/>
              </a:solidFill>
            </a:endParaRPr>
          </a:p>
        </p:txBody>
      </p:sp>
      <p:sp>
        <p:nvSpPr>
          <p:cNvPr id="19" name="TextBox 18">
            <a:extLst>
              <a:ext uri="{FF2B5EF4-FFF2-40B4-BE49-F238E27FC236}">
                <a16:creationId xmlns:a16="http://schemas.microsoft.com/office/drawing/2014/main" id="{41DF5E04-8B8A-46C8-8012-9259477B0012}"/>
              </a:ext>
            </a:extLst>
          </p:cNvPr>
          <p:cNvSpPr txBox="1"/>
          <p:nvPr/>
        </p:nvSpPr>
        <p:spPr>
          <a:xfrm>
            <a:off x="1831388" y="2251958"/>
            <a:ext cx="1914307" cy="338554"/>
          </a:xfrm>
          <a:prstGeom prst="rect">
            <a:avLst/>
          </a:prstGeom>
          <a:noFill/>
        </p:spPr>
        <p:txBody>
          <a:bodyPr wrap="none" rtlCol="0">
            <a:spAutoFit/>
          </a:bodyPr>
          <a:lstStyle/>
          <a:p>
            <a:r>
              <a:rPr lang="en-US" sz="1600" dirty="0"/>
              <a:t>Neovascularization</a:t>
            </a:r>
          </a:p>
        </p:txBody>
      </p:sp>
      <p:sp>
        <p:nvSpPr>
          <p:cNvPr id="20" name="TextBox 19">
            <a:extLst>
              <a:ext uri="{FF2B5EF4-FFF2-40B4-BE49-F238E27FC236}">
                <a16:creationId xmlns:a16="http://schemas.microsoft.com/office/drawing/2014/main" id="{B296502D-5CC1-43F5-93CF-6C1298B35238}"/>
              </a:ext>
            </a:extLst>
          </p:cNvPr>
          <p:cNvSpPr txBox="1"/>
          <p:nvPr/>
        </p:nvSpPr>
        <p:spPr>
          <a:xfrm>
            <a:off x="1831388" y="1892080"/>
            <a:ext cx="1914307" cy="338554"/>
          </a:xfrm>
          <a:prstGeom prst="rect">
            <a:avLst/>
          </a:prstGeom>
          <a:noFill/>
        </p:spPr>
        <p:txBody>
          <a:bodyPr wrap="none" rtlCol="0">
            <a:spAutoFit/>
          </a:bodyPr>
          <a:lstStyle/>
          <a:p>
            <a:r>
              <a:rPr lang="en-US" sz="1600" dirty="0"/>
              <a:t>Neovascularization</a:t>
            </a:r>
          </a:p>
        </p:txBody>
      </p:sp>
      <p:sp>
        <p:nvSpPr>
          <p:cNvPr id="21" name="TextBox 20">
            <a:extLst>
              <a:ext uri="{FF2B5EF4-FFF2-40B4-BE49-F238E27FC236}">
                <a16:creationId xmlns:a16="http://schemas.microsoft.com/office/drawing/2014/main" id="{4A105DA4-199A-4DE7-AC2F-8DDD203B8304}"/>
              </a:ext>
            </a:extLst>
          </p:cNvPr>
          <p:cNvSpPr txBox="1"/>
          <p:nvPr/>
        </p:nvSpPr>
        <p:spPr>
          <a:xfrm>
            <a:off x="1831388" y="2590512"/>
            <a:ext cx="1914307" cy="338554"/>
          </a:xfrm>
          <a:prstGeom prst="rect">
            <a:avLst/>
          </a:prstGeom>
          <a:noFill/>
        </p:spPr>
        <p:txBody>
          <a:bodyPr wrap="none" rtlCol="0">
            <a:spAutoFit/>
          </a:bodyPr>
          <a:lstStyle/>
          <a:p>
            <a:r>
              <a:rPr lang="en-US" sz="1600" dirty="0"/>
              <a:t>Neovascularization</a:t>
            </a: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2219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169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990600" y="3124200"/>
            <a:ext cx="6477000" cy="2246769"/>
          </a:xfrm>
          <a:prstGeom prst="rect">
            <a:avLst/>
          </a:prstGeom>
          <a:noFill/>
        </p:spPr>
        <p:txBody>
          <a:bodyPr wrap="square" rtlCol="0">
            <a:spAutoFit/>
          </a:bodyPr>
          <a:lstStyle/>
          <a:p>
            <a:r>
              <a:rPr lang="en-US" sz="1400" i="1" dirty="0" err="1">
                <a:solidFill>
                  <a:srgbClr val="0000FF"/>
                </a:solidFill>
              </a:rPr>
              <a:t>Yo</a:t>
            </a:r>
            <a:r>
              <a:rPr lang="en-US" sz="1400" i="1" dirty="0">
                <a:solidFill>
                  <a:srgbClr val="0000FF"/>
                </a:solidFill>
              </a:rPr>
              <a:t> Dr Flynn, you listed neovascularization three times. This a mistake, or what?</a:t>
            </a:r>
          </a:p>
          <a:p>
            <a:r>
              <a:rPr lang="en-US" sz="1400" dirty="0">
                <a:solidFill>
                  <a:srgbClr val="0000FF"/>
                </a:solidFill>
              </a:rPr>
              <a:t>It’s ‘or what,’ actually. The point being made here is that </a:t>
            </a:r>
            <a:r>
              <a:rPr lang="en-US" sz="1400" dirty="0"/>
              <a:t>neovascularization of the anterior segment is the final common pathway for the conditions that commonly produce spontaneous </a:t>
            </a:r>
            <a:r>
              <a:rPr lang="en-US" sz="1400" dirty="0" err="1"/>
              <a:t>hyphema</a:t>
            </a:r>
            <a:r>
              <a:rPr lang="en-US" sz="1400" dirty="0"/>
              <a:t> in adults.</a:t>
            </a:r>
          </a:p>
          <a:p>
            <a:endParaRPr lang="en-US" sz="1400" dirty="0">
              <a:solidFill>
                <a:srgbClr val="0000FF"/>
              </a:solidFill>
            </a:endParaRPr>
          </a:p>
          <a:p>
            <a:r>
              <a:rPr lang="en-US" sz="1400" i="1" dirty="0">
                <a:solidFill>
                  <a:srgbClr val="0000FF"/>
                </a:solidFill>
              </a:rPr>
              <a:t>OK, then, what are the three sorts of common conditions that produce the neo that produces spontaneous </a:t>
            </a:r>
            <a:r>
              <a:rPr lang="en-US" sz="1400" i="1" dirty="0" err="1">
                <a:solidFill>
                  <a:srgbClr val="0000FF"/>
                </a:solidFill>
              </a:rPr>
              <a:t>hyphema</a:t>
            </a:r>
            <a:r>
              <a:rPr lang="en-US" sz="1400" i="1" dirty="0">
                <a:solidFill>
                  <a:srgbClr val="0000FF"/>
                </a:solidFill>
              </a:rPr>
              <a:t> in adults?</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sp>
        <p:nvSpPr>
          <p:cNvPr id="19" name="TextBox 18">
            <a:extLst>
              <a:ext uri="{FF2B5EF4-FFF2-40B4-BE49-F238E27FC236}">
                <a16:creationId xmlns:a16="http://schemas.microsoft.com/office/drawing/2014/main" id="{41DF5E04-8B8A-46C8-8012-9259477B0012}"/>
              </a:ext>
            </a:extLst>
          </p:cNvPr>
          <p:cNvSpPr txBox="1"/>
          <p:nvPr/>
        </p:nvSpPr>
        <p:spPr>
          <a:xfrm>
            <a:off x="1831388" y="2251958"/>
            <a:ext cx="2919389" cy="338554"/>
          </a:xfrm>
          <a:prstGeom prst="rect">
            <a:avLst/>
          </a:prstGeom>
          <a:noFill/>
        </p:spPr>
        <p:txBody>
          <a:bodyPr wrap="none" rtlCol="0">
            <a:spAutoFit/>
          </a:bodyPr>
          <a:lstStyle/>
          <a:p>
            <a:r>
              <a:rPr lang="en-US" sz="1600" dirty="0"/>
              <a:t>Neovascularization</a:t>
            </a:r>
            <a:r>
              <a:rPr lang="en-US" sz="1600" dirty="0">
                <a:solidFill>
                  <a:srgbClr val="0000FF"/>
                </a:solidFill>
              </a:rPr>
              <a:t> 2ndry to…</a:t>
            </a:r>
          </a:p>
        </p:txBody>
      </p:sp>
      <p:sp>
        <p:nvSpPr>
          <p:cNvPr id="20" name="TextBox 19">
            <a:extLst>
              <a:ext uri="{FF2B5EF4-FFF2-40B4-BE49-F238E27FC236}">
                <a16:creationId xmlns:a16="http://schemas.microsoft.com/office/drawing/2014/main" id="{B296502D-5CC1-43F5-93CF-6C1298B35238}"/>
              </a:ext>
            </a:extLst>
          </p:cNvPr>
          <p:cNvSpPr txBox="1"/>
          <p:nvPr/>
        </p:nvSpPr>
        <p:spPr>
          <a:xfrm>
            <a:off x="1831388" y="1892080"/>
            <a:ext cx="2919389" cy="338554"/>
          </a:xfrm>
          <a:prstGeom prst="rect">
            <a:avLst/>
          </a:prstGeom>
          <a:noFill/>
        </p:spPr>
        <p:txBody>
          <a:bodyPr wrap="none" rtlCol="0">
            <a:spAutoFit/>
          </a:bodyPr>
          <a:lstStyle/>
          <a:p>
            <a:r>
              <a:rPr lang="en-US" sz="1600" dirty="0"/>
              <a:t>Neovascularization</a:t>
            </a:r>
            <a:r>
              <a:rPr lang="en-US" sz="1600" dirty="0">
                <a:solidFill>
                  <a:srgbClr val="0000FF"/>
                </a:solidFill>
              </a:rPr>
              <a:t> 2ndry to…</a:t>
            </a:r>
          </a:p>
        </p:txBody>
      </p:sp>
      <p:sp>
        <p:nvSpPr>
          <p:cNvPr id="21" name="TextBox 20">
            <a:extLst>
              <a:ext uri="{FF2B5EF4-FFF2-40B4-BE49-F238E27FC236}">
                <a16:creationId xmlns:a16="http://schemas.microsoft.com/office/drawing/2014/main" id="{4A105DA4-199A-4DE7-AC2F-8DDD203B8304}"/>
              </a:ext>
            </a:extLst>
          </p:cNvPr>
          <p:cNvSpPr txBox="1"/>
          <p:nvPr/>
        </p:nvSpPr>
        <p:spPr>
          <a:xfrm>
            <a:off x="1831388" y="2590512"/>
            <a:ext cx="2919389" cy="338554"/>
          </a:xfrm>
          <a:prstGeom prst="rect">
            <a:avLst/>
          </a:prstGeom>
          <a:noFill/>
        </p:spPr>
        <p:txBody>
          <a:bodyPr wrap="none" rtlCol="0">
            <a:spAutoFit/>
          </a:bodyPr>
          <a:lstStyle/>
          <a:p>
            <a:r>
              <a:rPr lang="en-US" sz="1600" dirty="0"/>
              <a:t>Neovascularization</a:t>
            </a:r>
            <a:r>
              <a:rPr lang="en-US" sz="1600" dirty="0">
                <a:solidFill>
                  <a:srgbClr val="0000FF"/>
                </a:solidFill>
              </a:rPr>
              <a:t> 2ndry to…</a:t>
            </a:r>
          </a:p>
        </p:txBody>
      </p:sp>
      <p:cxnSp>
        <p:nvCxnSpPr>
          <p:cNvPr id="18" name="Straight Arrow Connector 17">
            <a:extLst>
              <a:ext uri="{FF2B5EF4-FFF2-40B4-BE49-F238E27FC236}">
                <a16:creationId xmlns:a16="http://schemas.microsoft.com/office/drawing/2014/main" id="{88631D2C-5D33-4621-8ED2-07ECA40FEE3D}"/>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44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4524315"/>
          </a:xfrm>
          <a:prstGeom prst="rect">
            <a:avLst/>
          </a:prstGeom>
          <a:noFill/>
        </p:spPr>
        <p:txBody>
          <a:bodyPr wrap="square" rtlCol="0">
            <a:spAutoFit/>
          </a:bodyPr>
          <a:lstStyle/>
          <a:p>
            <a:r>
              <a:rPr lang="en-US" sz="1600" i="1" dirty="0">
                <a:solidFill>
                  <a:schemeClr val="bg1">
                    <a:lumMod val="75000"/>
                  </a:schemeClr>
                </a:solidFill>
              </a:rPr>
              <a:t>What is the definition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The presence of RBCs in the anterior chamber</a:t>
            </a:r>
          </a:p>
          <a:p>
            <a:endParaRPr lang="en-US" sz="1600" dirty="0">
              <a:solidFill>
                <a:schemeClr val="bg1">
                  <a:lumMod val="75000"/>
                </a:schemeClr>
              </a:solidFill>
            </a:endParaRPr>
          </a:p>
          <a:p>
            <a:r>
              <a:rPr lang="en-US" sz="1600" i="1" dirty="0">
                <a:solidFill>
                  <a:schemeClr val="bg1">
                    <a:lumMod val="75000"/>
                  </a:schemeClr>
                </a:solidFill>
              </a:rPr>
              <a:t>With respect to its extent, there are two types of </a:t>
            </a:r>
            <a:r>
              <a:rPr lang="en-US" sz="1600" i="1" dirty="0" err="1">
                <a:solidFill>
                  <a:schemeClr val="bg1">
                    <a:lumMod val="75000"/>
                  </a:schemeClr>
                </a:solidFill>
              </a:rPr>
              <a:t>hyphema</a:t>
            </a:r>
            <a:r>
              <a:rPr lang="en-US" sz="1600" i="1" dirty="0">
                <a:solidFill>
                  <a:schemeClr val="bg1">
                    <a:lumMod val="75000"/>
                  </a:schemeClr>
                </a:solidFill>
              </a:rPr>
              <a:t>—what are they?</a:t>
            </a:r>
          </a:p>
          <a:p>
            <a:r>
              <a:rPr lang="en-US" sz="1600" dirty="0">
                <a:solidFill>
                  <a:schemeClr val="bg1">
                    <a:lumMod val="75000"/>
                  </a:schemeClr>
                </a:solidFill>
              </a:rPr>
              <a:t>--When the extent of the </a:t>
            </a:r>
            <a:r>
              <a:rPr lang="en-US" sz="1600" dirty="0" err="1">
                <a:solidFill>
                  <a:schemeClr val="bg1">
                    <a:lumMod val="75000"/>
                  </a:schemeClr>
                </a:solidFill>
              </a:rPr>
              <a:t>hyphema</a:t>
            </a:r>
            <a:r>
              <a:rPr lang="en-US" sz="1600" dirty="0">
                <a:solidFill>
                  <a:schemeClr val="bg1">
                    <a:lumMod val="75000"/>
                  </a:schemeClr>
                </a:solidFill>
              </a:rPr>
              <a:t> is limited to a few RBCs circulating in the AC, it is called a  </a:t>
            </a:r>
            <a:r>
              <a:rPr lang="en-US" sz="1600" dirty="0" err="1">
                <a:solidFill>
                  <a:schemeClr val="bg1">
                    <a:lumMod val="75000"/>
                  </a:schemeClr>
                </a:solidFill>
              </a:rPr>
              <a:t>microhyphema</a:t>
            </a:r>
            <a:endParaRPr lang="en-US" sz="1600" dirty="0">
              <a:solidFill>
                <a:schemeClr val="bg1">
                  <a:lumMod val="75000"/>
                </a:schemeClr>
              </a:solidFill>
            </a:endParaRPr>
          </a:p>
          <a:p>
            <a:r>
              <a:rPr lang="en-US" sz="1600" dirty="0">
                <a:solidFill>
                  <a:schemeClr val="bg1">
                    <a:lumMod val="75000"/>
                  </a:schemeClr>
                </a:solidFill>
              </a:rPr>
              <a:t>--When the </a:t>
            </a:r>
            <a:r>
              <a:rPr lang="en-US" sz="1600" dirty="0" err="1">
                <a:solidFill>
                  <a:schemeClr val="bg1">
                    <a:lumMod val="75000"/>
                  </a:schemeClr>
                </a:solidFill>
              </a:rPr>
              <a:t>hyphema</a:t>
            </a:r>
            <a:r>
              <a:rPr lang="en-US" sz="1600" dirty="0">
                <a:solidFill>
                  <a:schemeClr val="bg1">
                    <a:lumMod val="75000"/>
                  </a:schemeClr>
                </a:solidFill>
              </a:rPr>
              <a:t> is extensive enough to form a clot in the AC, it is called a layered  </a:t>
            </a:r>
            <a:r>
              <a:rPr lang="en-US" sz="1600" dirty="0" err="1">
                <a:solidFill>
                  <a:schemeClr val="bg1">
                    <a:lumMod val="75000"/>
                  </a:schemeClr>
                </a:solidFill>
              </a:rPr>
              <a:t>hyphema</a:t>
            </a:r>
            <a:endParaRPr lang="en-US" sz="1600" dirty="0">
              <a:solidFill>
                <a:schemeClr val="bg1">
                  <a:lumMod val="75000"/>
                </a:schemeClr>
              </a:solidFill>
            </a:endParaRPr>
          </a:p>
          <a:p>
            <a:endParaRPr lang="en-US" sz="1600" i="1" dirty="0">
              <a:solidFill>
                <a:schemeClr val="bg1">
                  <a:lumMod val="75000"/>
                </a:schemeClr>
              </a:solidFill>
            </a:endParaRPr>
          </a:p>
          <a:p>
            <a:r>
              <a:rPr lang="en-US" sz="1600" i="1" dirty="0">
                <a:solidFill>
                  <a:schemeClr val="bg1">
                    <a:lumMod val="75000"/>
                  </a:schemeClr>
                </a:solidFill>
              </a:rPr>
              <a:t>What is the most common cause of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Trauma</a:t>
            </a:r>
          </a:p>
          <a:p>
            <a:endParaRPr lang="en-US" sz="1600" dirty="0">
              <a:solidFill>
                <a:schemeClr val="bg1">
                  <a:lumMod val="75000"/>
                </a:schemeClr>
              </a:solidFill>
            </a:endParaRPr>
          </a:p>
          <a:p>
            <a:r>
              <a:rPr lang="en-US" sz="1600" i="1" dirty="0">
                <a:solidFill>
                  <a:schemeClr val="bg1">
                    <a:lumMod val="75000"/>
                  </a:schemeClr>
                </a:solidFill>
              </a:rPr>
              <a:t>What type of trauma is most commonly implicated?</a:t>
            </a:r>
          </a:p>
          <a:p>
            <a:r>
              <a:rPr lang="en-US" sz="1600" dirty="0">
                <a:solidFill>
                  <a:schemeClr val="bg1">
                    <a:lumMod val="75000"/>
                  </a:schemeClr>
                </a:solidFill>
              </a:rPr>
              <a:t>Blunt </a:t>
            </a:r>
          </a:p>
          <a:p>
            <a:endParaRPr lang="en-US" sz="1600" i="1" dirty="0">
              <a:solidFill>
                <a:schemeClr val="bg1">
                  <a:lumMod val="75000"/>
                </a:schemeClr>
              </a:solidFill>
            </a:endParaRPr>
          </a:p>
          <a:p>
            <a:r>
              <a:rPr lang="en-US" sz="1600" i="1" dirty="0">
                <a:solidFill>
                  <a:schemeClr val="bg1">
                    <a:lumMod val="75000"/>
                  </a:schemeClr>
                </a:solidFill>
              </a:rPr>
              <a:t>Who is at risk for traumatic </a:t>
            </a:r>
            <a:r>
              <a:rPr lang="en-US" sz="1600" i="1" dirty="0" err="1">
                <a:solidFill>
                  <a:schemeClr val="bg1">
                    <a:lumMod val="75000"/>
                  </a:schemeClr>
                </a:solidFill>
              </a:rPr>
              <a:t>hyphema</a:t>
            </a:r>
            <a:r>
              <a:rPr lang="en-US" sz="1600" i="1" dirty="0">
                <a:solidFill>
                  <a:schemeClr val="bg1">
                    <a:lumMod val="75000"/>
                  </a:schemeClr>
                </a:solidFill>
              </a:rPr>
              <a:t>?</a:t>
            </a:r>
          </a:p>
          <a:p>
            <a:r>
              <a:rPr lang="en-US" sz="1600" b="1" dirty="0">
                <a:solidFill>
                  <a:srgbClr val="FF0000"/>
                </a:solidFill>
              </a:rPr>
              <a:t>Young men</a:t>
            </a:r>
          </a:p>
          <a:p>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 name="Oval 1">
            <a:extLst>
              <a:ext uri="{FF2B5EF4-FFF2-40B4-BE49-F238E27FC236}">
                <a16:creationId xmlns:a16="http://schemas.microsoft.com/office/drawing/2014/main" id="{A6DBD518-8CE6-4F7A-8FA6-65FB7887D94D}"/>
              </a:ext>
            </a:extLst>
          </p:cNvPr>
          <p:cNvSpPr/>
          <p:nvPr/>
        </p:nvSpPr>
        <p:spPr>
          <a:xfrm>
            <a:off x="457200" y="4909929"/>
            <a:ext cx="1295400" cy="48370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AF814E-301E-402F-BAFD-A5CED1B137F8}"/>
              </a:ext>
            </a:extLst>
          </p:cNvPr>
          <p:cNvSpPr txBox="1"/>
          <p:nvPr/>
        </p:nvSpPr>
        <p:spPr>
          <a:xfrm>
            <a:off x="228600" y="5473148"/>
            <a:ext cx="5724644" cy="523220"/>
          </a:xfrm>
          <a:prstGeom prst="rect">
            <a:avLst/>
          </a:prstGeom>
          <a:noFill/>
        </p:spPr>
        <p:txBody>
          <a:bodyPr wrap="none" rtlCol="0">
            <a:spAutoFit/>
          </a:bodyPr>
          <a:lstStyle/>
          <a:p>
            <a:r>
              <a:rPr lang="en-US" sz="1400" i="1" dirty="0">
                <a:solidFill>
                  <a:srgbClr val="0000FF"/>
                </a:solidFill>
              </a:rPr>
              <a:t>Why are young men at risk?</a:t>
            </a:r>
          </a:p>
          <a:p>
            <a:r>
              <a:rPr lang="en-US" sz="1400" dirty="0">
                <a:solidFill>
                  <a:srgbClr val="0000FF"/>
                </a:solidFill>
              </a:rPr>
              <a:t>Because they’re dumb, and do things that lead to getting hit in the eye</a:t>
            </a:r>
          </a:p>
        </p:txBody>
      </p:sp>
    </p:spTree>
    <p:extLst>
      <p:ext uri="{BB962C8B-B14F-4D97-AF65-F5344CB8AC3E}">
        <p14:creationId xmlns:p14="http://schemas.microsoft.com/office/powerpoint/2010/main" val="200645194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990600" y="3124200"/>
            <a:ext cx="6477000" cy="2246769"/>
          </a:xfrm>
          <a:prstGeom prst="rect">
            <a:avLst/>
          </a:prstGeom>
          <a:noFill/>
        </p:spPr>
        <p:txBody>
          <a:bodyPr wrap="square" rtlCol="0">
            <a:spAutoFit/>
          </a:bodyPr>
          <a:lstStyle/>
          <a:p>
            <a:r>
              <a:rPr lang="en-US" sz="1400" i="1" dirty="0" err="1">
                <a:solidFill>
                  <a:srgbClr val="0000FF"/>
                </a:solidFill>
              </a:rPr>
              <a:t>Yo</a:t>
            </a:r>
            <a:r>
              <a:rPr lang="en-US" sz="1400" i="1" dirty="0">
                <a:solidFill>
                  <a:srgbClr val="0000FF"/>
                </a:solidFill>
              </a:rPr>
              <a:t> Dr Flynn, you listed neovascularization three times. This a mistake, or what?</a:t>
            </a:r>
          </a:p>
          <a:p>
            <a:r>
              <a:rPr lang="en-US" sz="1400">
                <a:solidFill>
                  <a:srgbClr val="0000FF"/>
                </a:solidFill>
              </a:rPr>
              <a:t>It’s ‘</a:t>
            </a:r>
            <a:r>
              <a:rPr lang="en-US" sz="1400" dirty="0">
                <a:solidFill>
                  <a:srgbClr val="0000FF"/>
                </a:solidFill>
              </a:rPr>
              <a:t>o</a:t>
            </a:r>
            <a:r>
              <a:rPr lang="en-US" sz="1400">
                <a:solidFill>
                  <a:srgbClr val="0000FF"/>
                </a:solidFill>
              </a:rPr>
              <a:t>r what,’ </a:t>
            </a:r>
            <a:r>
              <a:rPr lang="en-US" sz="1400" dirty="0">
                <a:solidFill>
                  <a:srgbClr val="0000FF"/>
                </a:solidFill>
              </a:rPr>
              <a:t>actually. The point being made here is that </a:t>
            </a:r>
            <a:r>
              <a:rPr lang="en-US" sz="1400" dirty="0"/>
              <a:t>neovascularization of the anterior segment is the final common pathway for the conditions that commonly produce spontaneous </a:t>
            </a:r>
            <a:r>
              <a:rPr lang="en-US" sz="1400" dirty="0" err="1"/>
              <a:t>hyphema</a:t>
            </a:r>
            <a:r>
              <a:rPr lang="en-US" sz="1400" dirty="0"/>
              <a:t> in adults.</a:t>
            </a:r>
          </a:p>
          <a:p>
            <a:endParaRPr lang="en-US" sz="1400" dirty="0">
              <a:solidFill>
                <a:srgbClr val="0000FF"/>
              </a:solidFill>
            </a:endParaRPr>
          </a:p>
          <a:p>
            <a:r>
              <a:rPr lang="en-US" sz="1400" i="1" dirty="0">
                <a:solidFill>
                  <a:srgbClr val="0000FF"/>
                </a:solidFill>
              </a:rPr>
              <a:t>OK, then, what are the three sorts of common conditions that produce the neo that produces spontaneous </a:t>
            </a:r>
            <a:r>
              <a:rPr lang="en-US" sz="1400" i="1" dirty="0" err="1">
                <a:solidFill>
                  <a:srgbClr val="0000FF"/>
                </a:solidFill>
              </a:rPr>
              <a:t>hyphema</a:t>
            </a:r>
            <a:r>
              <a:rPr lang="en-US" sz="1400" i="1" dirty="0">
                <a:solidFill>
                  <a:srgbClr val="0000FF"/>
                </a:solidFill>
              </a:rPr>
              <a:t> in adults?</a:t>
            </a:r>
          </a:p>
          <a:p>
            <a:r>
              <a:rPr lang="en-US" sz="1400" dirty="0">
                <a:solidFill>
                  <a:srgbClr val="0000FF"/>
                </a:solidFill>
              </a:rPr>
              <a:t>--Ischemia</a:t>
            </a:r>
          </a:p>
          <a:p>
            <a:r>
              <a:rPr lang="en-US" sz="1400" dirty="0">
                <a:solidFill>
                  <a:srgbClr val="0000FF"/>
                </a:solidFill>
              </a:rPr>
              <a:t>--Neoplasm</a:t>
            </a:r>
          </a:p>
          <a:p>
            <a:r>
              <a:rPr lang="en-US" sz="1400" dirty="0">
                <a:solidFill>
                  <a:srgbClr val="0000FF"/>
                </a:solidFill>
              </a:rPr>
              <a:t>--Inflammation</a:t>
            </a:r>
          </a:p>
        </p:txBody>
      </p:sp>
      <p:sp>
        <p:nvSpPr>
          <p:cNvPr id="19" name="TextBox 18">
            <a:extLst>
              <a:ext uri="{FF2B5EF4-FFF2-40B4-BE49-F238E27FC236}">
                <a16:creationId xmlns:a16="http://schemas.microsoft.com/office/drawing/2014/main" id="{41DF5E04-8B8A-46C8-8012-9259477B0012}"/>
              </a:ext>
            </a:extLst>
          </p:cNvPr>
          <p:cNvSpPr txBox="1"/>
          <p:nvPr/>
        </p:nvSpPr>
        <p:spPr>
          <a:xfrm>
            <a:off x="1831388" y="2251958"/>
            <a:ext cx="3807453" cy="338554"/>
          </a:xfrm>
          <a:prstGeom prst="rect">
            <a:avLst/>
          </a:prstGeom>
          <a:noFill/>
        </p:spPr>
        <p:txBody>
          <a:bodyPr wrap="none" rtlCol="0">
            <a:spAutoFit/>
          </a:bodyPr>
          <a:lstStyle/>
          <a:p>
            <a:r>
              <a:rPr lang="en-US" sz="1600" dirty="0"/>
              <a:t>Neovascularization</a:t>
            </a:r>
            <a:r>
              <a:rPr lang="en-US" sz="1600" dirty="0">
                <a:solidFill>
                  <a:srgbClr val="0000FF"/>
                </a:solidFill>
              </a:rPr>
              <a:t> 2ndry to…neoplasm</a:t>
            </a:r>
          </a:p>
        </p:txBody>
      </p:sp>
      <p:sp>
        <p:nvSpPr>
          <p:cNvPr id="20" name="TextBox 19">
            <a:extLst>
              <a:ext uri="{FF2B5EF4-FFF2-40B4-BE49-F238E27FC236}">
                <a16:creationId xmlns:a16="http://schemas.microsoft.com/office/drawing/2014/main" id="{B296502D-5CC1-43F5-93CF-6C1298B35238}"/>
              </a:ext>
            </a:extLst>
          </p:cNvPr>
          <p:cNvSpPr txBox="1"/>
          <p:nvPr/>
        </p:nvSpPr>
        <p:spPr>
          <a:xfrm>
            <a:off x="1831388" y="1892080"/>
            <a:ext cx="3727302" cy="338554"/>
          </a:xfrm>
          <a:prstGeom prst="rect">
            <a:avLst/>
          </a:prstGeom>
          <a:noFill/>
        </p:spPr>
        <p:txBody>
          <a:bodyPr wrap="none" rtlCol="0">
            <a:spAutoFit/>
          </a:bodyPr>
          <a:lstStyle/>
          <a:p>
            <a:r>
              <a:rPr lang="en-US" sz="1600" dirty="0"/>
              <a:t>Neovascularization</a:t>
            </a:r>
            <a:r>
              <a:rPr lang="en-US" sz="1600" dirty="0">
                <a:solidFill>
                  <a:srgbClr val="0000FF"/>
                </a:solidFill>
              </a:rPr>
              <a:t> 2ndry to…ischemia</a:t>
            </a:r>
          </a:p>
        </p:txBody>
      </p:sp>
      <p:sp>
        <p:nvSpPr>
          <p:cNvPr id="21" name="TextBox 20">
            <a:extLst>
              <a:ext uri="{FF2B5EF4-FFF2-40B4-BE49-F238E27FC236}">
                <a16:creationId xmlns:a16="http://schemas.microsoft.com/office/drawing/2014/main" id="{4A105DA4-199A-4DE7-AC2F-8DDD203B8304}"/>
              </a:ext>
            </a:extLst>
          </p:cNvPr>
          <p:cNvSpPr txBox="1"/>
          <p:nvPr/>
        </p:nvSpPr>
        <p:spPr>
          <a:xfrm>
            <a:off x="1831388" y="2590512"/>
            <a:ext cx="4081567" cy="338554"/>
          </a:xfrm>
          <a:prstGeom prst="rect">
            <a:avLst/>
          </a:prstGeom>
          <a:noFill/>
        </p:spPr>
        <p:txBody>
          <a:bodyPr wrap="none" rtlCol="0">
            <a:spAutoFit/>
          </a:bodyPr>
          <a:lstStyle/>
          <a:p>
            <a:r>
              <a:rPr lang="en-US" sz="1600" dirty="0"/>
              <a:t>Neovascularization</a:t>
            </a:r>
            <a:r>
              <a:rPr lang="en-US" sz="1600" dirty="0">
                <a:solidFill>
                  <a:srgbClr val="0000FF"/>
                </a:solidFill>
              </a:rPr>
              <a:t> 2ndry to…inflammation</a:t>
            </a:r>
          </a:p>
        </p:txBody>
      </p:sp>
      <p:cxnSp>
        <p:nvCxnSpPr>
          <p:cNvPr id="18" name="Straight Arrow Connector 17">
            <a:extLst>
              <a:ext uri="{FF2B5EF4-FFF2-40B4-BE49-F238E27FC236}">
                <a16:creationId xmlns:a16="http://schemas.microsoft.com/office/drawing/2014/main" id="{5F198C82-7614-4DB5-8A19-A63890413B79}"/>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526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738664"/>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endParaRPr lang="en-US" sz="1400" dirty="0">
              <a:solidFill>
                <a:srgbClr val="FF0000"/>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
        <p:nvSpPr>
          <p:cNvPr id="5" name="TextBox 4">
            <a:extLst>
              <a:ext uri="{FF2B5EF4-FFF2-40B4-BE49-F238E27FC236}">
                <a16:creationId xmlns:a16="http://schemas.microsoft.com/office/drawing/2014/main" id="{D4127363-3E32-44B3-A8CC-6A4E231F1582}"/>
              </a:ext>
            </a:extLst>
          </p:cNvPr>
          <p:cNvSpPr txBox="1"/>
          <p:nvPr/>
        </p:nvSpPr>
        <p:spPr>
          <a:xfrm>
            <a:off x="7348084" y="2234507"/>
            <a:ext cx="325730" cy="369332"/>
          </a:xfrm>
          <a:prstGeom prst="rect">
            <a:avLst/>
          </a:prstGeom>
          <a:noFill/>
        </p:spPr>
        <p:txBody>
          <a:bodyPr wrap="none" rtlCol="0">
            <a:spAutoFit/>
          </a:bodyPr>
          <a:lstStyle/>
          <a:p>
            <a:r>
              <a:rPr lang="en-US" b="1" i="1" dirty="0"/>
              <a:t>?</a:t>
            </a:r>
          </a:p>
        </p:txBody>
      </p:sp>
    </p:spTree>
    <p:extLst>
      <p:ext uri="{BB962C8B-B14F-4D97-AF65-F5344CB8AC3E}">
        <p14:creationId xmlns:p14="http://schemas.microsoft.com/office/powerpoint/2010/main" val="179266765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954107"/>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p>
          <a:p>
            <a:r>
              <a:rPr lang="en-US" sz="1400" dirty="0">
                <a:solidFill>
                  <a:srgbClr val="FF0000"/>
                </a:solidFill>
              </a:rPr>
              <a:t>Neovascularization of the anterior segment</a:t>
            </a: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Tree>
    <p:extLst>
      <p:ext uri="{BB962C8B-B14F-4D97-AF65-F5344CB8AC3E}">
        <p14:creationId xmlns:p14="http://schemas.microsoft.com/office/powerpoint/2010/main" val="12722421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1384995"/>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p>
          <a:p>
            <a:r>
              <a:rPr lang="en-US" sz="1400" dirty="0">
                <a:solidFill>
                  <a:srgbClr val="FF0000"/>
                </a:solidFill>
              </a:rPr>
              <a:t>Neovascularization of the anterior segment</a:t>
            </a:r>
          </a:p>
          <a:p>
            <a:endParaRPr lang="en-US" sz="1400" dirty="0">
              <a:solidFill>
                <a:srgbClr val="FF0000"/>
              </a:solidFill>
            </a:endParaRPr>
          </a:p>
          <a:p>
            <a:r>
              <a:rPr lang="en-US" sz="1400" i="1" dirty="0">
                <a:solidFill>
                  <a:srgbClr val="FF0000"/>
                </a:solidFill>
              </a:rPr>
              <a:t>What incites the development of anterior segment neo?</a:t>
            </a:r>
            <a:endParaRPr lang="en-US" sz="1400" dirty="0">
              <a:solidFill>
                <a:srgbClr val="FF0000"/>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
        <p:nvSpPr>
          <p:cNvPr id="36" name="TextBox 35">
            <a:extLst>
              <a:ext uri="{FF2B5EF4-FFF2-40B4-BE49-F238E27FC236}">
                <a16:creationId xmlns:a16="http://schemas.microsoft.com/office/drawing/2014/main" id="{15CED219-1813-4FC3-A608-2CE97CFD1A46}"/>
              </a:ext>
            </a:extLst>
          </p:cNvPr>
          <p:cNvSpPr txBox="1"/>
          <p:nvPr/>
        </p:nvSpPr>
        <p:spPr>
          <a:xfrm>
            <a:off x="5867400" y="2234507"/>
            <a:ext cx="325730" cy="369332"/>
          </a:xfrm>
          <a:prstGeom prst="rect">
            <a:avLst/>
          </a:prstGeom>
          <a:noFill/>
        </p:spPr>
        <p:txBody>
          <a:bodyPr wrap="none" rtlCol="0">
            <a:spAutoFit/>
          </a:bodyPr>
          <a:lstStyle/>
          <a:p>
            <a:r>
              <a:rPr lang="en-US" b="1" i="1" dirty="0"/>
              <a:t>?</a:t>
            </a:r>
          </a:p>
        </p:txBody>
      </p:sp>
    </p:spTree>
    <p:extLst>
      <p:ext uri="{BB962C8B-B14F-4D97-AF65-F5344CB8AC3E}">
        <p14:creationId xmlns:p14="http://schemas.microsoft.com/office/powerpoint/2010/main" val="30714890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1600438"/>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p>
          <a:p>
            <a:r>
              <a:rPr lang="en-US" sz="1400" dirty="0">
                <a:solidFill>
                  <a:srgbClr val="FF0000"/>
                </a:solidFill>
              </a:rPr>
              <a:t>Neovascularization of the anterior segment</a:t>
            </a:r>
          </a:p>
          <a:p>
            <a:endParaRPr lang="en-US" sz="1400" dirty="0">
              <a:solidFill>
                <a:srgbClr val="FF0000"/>
              </a:solidFill>
            </a:endParaRPr>
          </a:p>
          <a:p>
            <a:r>
              <a:rPr lang="en-US" sz="1400" i="1" dirty="0">
                <a:solidFill>
                  <a:srgbClr val="FF0000"/>
                </a:solidFill>
              </a:rPr>
              <a:t>What incites the development of anterior segment neo?</a:t>
            </a:r>
          </a:p>
          <a:p>
            <a:r>
              <a:rPr lang="en-US" sz="1400" dirty="0">
                <a:solidFill>
                  <a:srgbClr val="FF0000"/>
                </a:solidFill>
              </a:rPr>
              <a:t>The presence of VEGF and other vascular growth factors</a:t>
            </a: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Tree>
    <p:extLst>
      <p:ext uri="{BB962C8B-B14F-4D97-AF65-F5344CB8AC3E}">
        <p14:creationId xmlns:p14="http://schemas.microsoft.com/office/powerpoint/2010/main" val="40783151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2031325"/>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p>
          <a:p>
            <a:r>
              <a:rPr lang="en-US" sz="1400" dirty="0">
                <a:solidFill>
                  <a:srgbClr val="FF0000"/>
                </a:solidFill>
              </a:rPr>
              <a:t>Neovascularization of the anterior segment</a:t>
            </a:r>
          </a:p>
          <a:p>
            <a:endParaRPr lang="en-US" sz="1400" dirty="0">
              <a:solidFill>
                <a:srgbClr val="FF0000"/>
              </a:solidFill>
            </a:endParaRPr>
          </a:p>
          <a:p>
            <a:r>
              <a:rPr lang="en-US" sz="1400" i="1" dirty="0">
                <a:solidFill>
                  <a:srgbClr val="FF0000"/>
                </a:solidFill>
              </a:rPr>
              <a:t>What incites the development of anterior segment neo?</a:t>
            </a:r>
          </a:p>
          <a:p>
            <a:r>
              <a:rPr lang="en-US" sz="1400" dirty="0">
                <a:solidFill>
                  <a:srgbClr val="FF0000"/>
                </a:solidFill>
              </a:rPr>
              <a:t>The presence of VEGF and other vascular growth factors</a:t>
            </a:r>
          </a:p>
          <a:p>
            <a:endParaRPr lang="en-US" sz="1400" dirty="0">
              <a:solidFill>
                <a:srgbClr val="FF0000"/>
              </a:solidFill>
            </a:endParaRPr>
          </a:p>
          <a:p>
            <a:r>
              <a:rPr lang="en-US" sz="1400" i="1" dirty="0">
                <a:solidFill>
                  <a:srgbClr val="FF0000"/>
                </a:solidFill>
              </a:rPr>
              <a:t>What event leads to the release of VEGF, </a:t>
            </a:r>
            <a:r>
              <a:rPr lang="en-US" sz="1400" i="1" dirty="0" err="1">
                <a:solidFill>
                  <a:srgbClr val="FF0000"/>
                </a:solidFill>
              </a:rPr>
              <a:t>etc</a:t>
            </a:r>
            <a:r>
              <a:rPr lang="en-US" sz="1400" i="1" dirty="0">
                <a:solidFill>
                  <a:srgbClr val="FF0000"/>
                </a:solidFill>
              </a:rPr>
              <a:t>?</a:t>
            </a: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
        <p:nvSpPr>
          <p:cNvPr id="36" name="TextBox 35">
            <a:extLst>
              <a:ext uri="{FF2B5EF4-FFF2-40B4-BE49-F238E27FC236}">
                <a16:creationId xmlns:a16="http://schemas.microsoft.com/office/drawing/2014/main" id="{2E319A5B-82E8-42FD-9808-53BFE6170F4B}"/>
              </a:ext>
            </a:extLst>
          </p:cNvPr>
          <p:cNvSpPr txBox="1"/>
          <p:nvPr/>
        </p:nvSpPr>
        <p:spPr>
          <a:xfrm>
            <a:off x="4191000" y="2234507"/>
            <a:ext cx="325730" cy="369332"/>
          </a:xfrm>
          <a:prstGeom prst="rect">
            <a:avLst/>
          </a:prstGeom>
          <a:noFill/>
        </p:spPr>
        <p:txBody>
          <a:bodyPr wrap="none" rtlCol="0">
            <a:spAutoFit/>
          </a:bodyPr>
          <a:lstStyle/>
          <a:p>
            <a:r>
              <a:rPr lang="en-US" b="1" i="1" dirty="0"/>
              <a:t>?</a:t>
            </a:r>
          </a:p>
        </p:txBody>
      </p:sp>
    </p:spTree>
    <p:extLst>
      <p:ext uri="{BB962C8B-B14F-4D97-AF65-F5344CB8AC3E}">
        <p14:creationId xmlns:p14="http://schemas.microsoft.com/office/powerpoint/2010/main" val="8839786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C0D5695-6BB2-4AAF-8D1D-C3CCD39266BB}"/>
              </a:ext>
            </a:extLst>
          </p:cNvPr>
          <p:cNvSpPr txBox="1"/>
          <p:nvPr/>
        </p:nvSpPr>
        <p:spPr>
          <a:xfrm>
            <a:off x="3462526" y="3221393"/>
            <a:ext cx="5594649" cy="2246769"/>
          </a:xfrm>
          <a:prstGeom prst="rect">
            <a:avLst/>
          </a:prstGeom>
          <a:noFill/>
        </p:spPr>
        <p:txBody>
          <a:bodyPr wrap="square" rtlCol="0">
            <a:spAutoFit/>
          </a:bodyPr>
          <a:lstStyle/>
          <a:p>
            <a:r>
              <a:rPr lang="en-US" sz="1400" dirty="0">
                <a:solidFill>
                  <a:srgbClr val="0000FF"/>
                </a:solidFill>
              </a:rPr>
              <a:t>Speaking of common pathways in </a:t>
            </a:r>
            <a:r>
              <a:rPr lang="en-US" sz="1400" dirty="0" err="1">
                <a:solidFill>
                  <a:srgbClr val="0000FF"/>
                </a:solidFill>
              </a:rPr>
              <a:t>hyphema</a:t>
            </a:r>
            <a:r>
              <a:rPr lang="en-US" sz="1400" dirty="0">
                <a:solidFill>
                  <a:srgbClr val="0000FF"/>
                </a:solidFill>
              </a:rPr>
              <a:t>…Let’s work backwards through the process that leads to free blood in the AC. </a:t>
            </a:r>
          </a:p>
          <a:p>
            <a:r>
              <a:rPr lang="en-US" sz="1400" i="1" dirty="0">
                <a:solidFill>
                  <a:srgbClr val="FF0000"/>
                </a:solidFill>
              </a:rPr>
              <a:t>What event sets up the eye to get a </a:t>
            </a:r>
            <a:r>
              <a:rPr lang="en-US" sz="1400" i="1" dirty="0" err="1">
                <a:solidFill>
                  <a:srgbClr val="FF0000"/>
                </a:solidFill>
              </a:rPr>
              <a:t>hyphema</a:t>
            </a:r>
            <a:r>
              <a:rPr lang="en-US" sz="1400" i="1" dirty="0">
                <a:solidFill>
                  <a:srgbClr val="FF0000"/>
                </a:solidFill>
              </a:rPr>
              <a:t>? </a:t>
            </a:r>
          </a:p>
          <a:p>
            <a:r>
              <a:rPr lang="en-US" sz="1400" dirty="0">
                <a:solidFill>
                  <a:srgbClr val="FF0000"/>
                </a:solidFill>
              </a:rPr>
              <a:t>Neovascularization of the anterior segment</a:t>
            </a:r>
          </a:p>
          <a:p>
            <a:endParaRPr lang="en-US" sz="1400" dirty="0">
              <a:solidFill>
                <a:srgbClr val="FF0000"/>
              </a:solidFill>
            </a:endParaRPr>
          </a:p>
          <a:p>
            <a:r>
              <a:rPr lang="en-US" sz="1400" i="1" dirty="0">
                <a:solidFill>
                  <a:srgbClr val="FF0000"/>
                </a:solidFill>
              </a:rPr>
              <a:t>What incites the development of anterior segment neo?</a:t>
            </a:r>
          </a:p>
          <a:p>
            <a:r>
              <a:rPr lang="en-US" sz="1400" dirty="0">
                <a:solidFill>
                  <a:srgbClr val="FF0000"/>
                </a:solidFill>
              </a:rPr>
              <a:t>The presence of VEGF and other vascular growth factors</a:t>
            </a:r>
          </a:p>
          <a:p>
            <a:endParaRPr lang="en-US" sz="1400" dirty="0">
              <a:solidFill>
                <a:srgbClr val="FF0000"/>
              </a:solidFill>
            </a:endParaRPr>
          </a:p>
          <a:p>
            <a:r>
              <a:rPr lang="en-US" sz="1400" i="1" dirty="0">
                <a:solidFill>
                  <a:srgbClr val="FF0000"/>
                </a:solidFill>
              </a:rPr>
              <a:t>What event leads to the release of VEGF, </a:t>
            </a:r>
            <a:r>
              <a:rPr lang="en-US" sz="1400" i="1" dirty="0" err="1">
                <a:solidFill>
                  <a:srgbClr val="FF0000"/>
                </a:solidFill>
              </a:rPr>
              <a:t>etc</a:t>
            </a:r>
            <a:r>
              <a:rPr lang="en-US" sz="1400" i="1" dirty="0">
                <a:solidFill>
                  <a:srgbClr val="FF0000"/>
                </a:solidFill>
              </a:rPr>
              <a:t>?</a:t>
            </a:r>
          </a:p>
          <a:p>
            <a:r>
              <a:rPr lang="en-US" sz="1400" dirty="0">
                <a:solidFill>
                  <a:srgbClr val="FF0000"/>
                </a:solidFill>
              </a:rPr>
              <a:t>Hypoxia</a:t>
            </a: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rgbClr val="0000FF"/>
                </a:solidFill>
              </a:rPr>
              <a:t>Inflammation</a:t>
            </a:r>
          </a:p>
        </p:txBody>
      </p:sp>
    </p:spTree>
    <p:extLst>
      <p:ext uri="{BB962C8B-B14F-4D97-AF65-F5344CB8AC3E}">
        <p14:creationId xmlns:p14="http://schemas.microsoft.com/office/powerpoint/2010/main" val="6056749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830997"/>
          </a:xfrm>
          <a:prstGeom prst="rect">
            <a:avLst/>
          </a:prstGeom>
          <a:noFill/>
        </p:spPr>
        <p:txBody>
          <a:bodyPr wrap="square" rtlCol="0">
            <a:spAutoFit/>
          </a:bodyPr>
          <a:lstStyle/>
          <a:p>
            <a:r>
              <a:rPr lang="en-US" sz="1600" i="1" dirty="0">
                <a:solidFill>
                  <a:srgbClr val="0000FF"/>
                </a:solidFill>
              </a:rPr>
              <a:t>Broadly speaking, ischemia of one of two ‘structures’ (note the ‘scare quotes’) is responsible for producing anterior segment neo. What are these structures?</a:t>
            </a:r>
            <a:endParaRPr lang="en-US" sz="1600" dirty="0">
              <a:solidFill>
                <a:srgbClr val="0000FF"/>
              </a:solidFill>
            </a:endParaRPr>
          </a:p>
        </p:txBody>
      </p:sp>
    </p:spTree>
    <p:extLst>
      <p:ext uri="{BB962C8B-B14F-4D97-AF65-F5344CB8AC3E}">
        <p14:creationId xmlns:p14="http://schemas.microsoft.com/office/powerpoint/2010/main" val="8393743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rgbClr val="0000FF"/>
                </a:solidFill>
              </a:rPr>
              <a:t>Broadly speaking, ischemia of one of two ‘structures’ (note the ‘scare quotes’) is responsible for producing anterior segment neo. What are these structures?</a:t>
            </a:r>
          </a:p>
          <a:p>
            <a:r>
              <a:rPr lang="en-US" sz="1600" dirty="0">
                <a:solidFill>
                  <a:srgbClr val="0000FF"/>
                </a:solidFill>
              </a:rPr>
              <a:t>The Retina, and the Entire Eye</a:t>
            </a:r>
          </a:p>
        </p:txBody>
      </p:sp>
    </p:spTree>
    <p:extLst>
      <p:ext uri="{BB962C8B-B14F-4D97-AF65-F5344CB8AC3E}">
        <p14:creationId xmlns:p14="http://schemas.microsoft.com/office/powerpoint/2010/main" val="352462733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179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a:t>
            </a:r>
            <a:r>
              <a:rPr lang="en-US" sz="1600" b="1" dirty="0">
                <a:solidFill>
                  <a:srgbClr val="0000FF"/>
                </a:solidFill>
              </a:rPr>
              <a:t>Retina</a:t>
            </a:r>
            <a:r>
              <a:rPr lang="en-US" sz="1600" dirty="0">
                <a:solidFill>
                  <a:schemeClr val="bg1">
                    <a:lumMod val="75000"/>
                  </a:schemeClr>
                </a:solidFill>
              </a:rPr>
              <a:t>, and the Entire Eye</a:t>
            </a:r>
          </a:p>
        </p:txBody>
      </p:sp>
      <p:sp>
        <p:nvSpPr>
          <p:cNvPr id="37" name="Oval 36">
            <a:extLst>
              <a:ext uri="{FF2B5EF4-FFF2-40B4-BE49-F238E27FC236}">
                <a16:creationId xmlns:a16="http://schemas.microsoft.com/office/drawing/2014/main" id="{66F99399-268A-4E41-A28C-739E53496E83}"/>
              </a:ext>
            </a:extLst>
          </p:cNvPr>
          <p:cNvSpPr/>
          <p:nvPr/>
        </p:nvSpPr>
        <p:spPr>
          <a:xfrm>
            <a:off x="2239787" y="3815533"/>
            <a:ext cx="872459"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450410" y="4390754"/>
            <a:ext cx="5700165" cy="523220"/>
          </a:xfrm>
          <a:prstGeom prst="rect">
            <a:avLst/>
          </a:prstGeom>
          <a:noFill/>
        </p:spPr>
        <p:txBody>
          <a:bodyPr wrap="square" rtlCol="0">
            <a:spAutoFit/>
          </a:bodyPr>
          <a:lstStyle/>
          <a:p>
            <a:r>
              <a:rPr lang="en-US" sz="1400" i="1" dirty="0">
                <a:solidFill>
                  <a:srgbClr val="0000FF"/>
                </a:solidFill>
              </a:rPr>
              <a:t>What retinal ischemic events are notorious for producing anterior segment neo?</a:t>
            </a:r>
          </a:p>
        </p:txBody>
      </p:sp>
    </p:spTree>
    <p:extLst>
      <p:ext uri="{BB962C8B-B14F-4D97-AF65-F5344CB8AC3E}">
        <p14:creationId xmlns:p14="http://schemas.microsoft.com/office/powerpoint/2010/main" val="170767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18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endParaRPr lang="en-US" altLang="en-US" kern="0" dirty="0">
              <a:solidFill>
                <a:srgbClr val="FF0000"/>
              </a:solidFill>
            </a:endParaRPr>
          </a:p>
        </p:txBody>
      </p:sp>
      <p:sp>
        <p:nvSpPr>
          <p:cNvPr id="6" name="Text Box 10">
            <a:extLst>
              <a:ext uri="{FF2B5EF4-FFF2-40B4-BE49-F238E27FC236}">
                <a16:creationId xmlns:a16="http://schemas.microsoft.com/office/drawing/2014/main" id="{FF30D239-69DC-43F4-B3C2-07505F2AACF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5704493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a:t>
            </a:r>
            <a:r>
              <a:rPr lang="en-US" sz="1600" b="1" dirty="0">
                <a:solidFill>
                  <a:srgbClr val="0000FF"/>
                </a:solidFill>
              </a:rPr>
              <a:t>Retina</a:t>
            </a:r>
            <a:r>
              <a:rPr lang="en-US" sz="1600" dirty="0">
                <a:solidFill>
                  <a:schemeClr val="bg1">
                    <a:lumMod val="75000"/>
                  </a:schemeClr>
                </a:solidFill>
              </a:rPr>
              <a:t>, and the Entire Eye</a:t>
            </a:r>
          </a:p>
        </p:txBody>
      </p:sp>
      <p:sp>
        <p:nvSpPr>
          <p:cNvPr id="37" name="Oval 36">
            <a:extLst>
              <a:ext uri="{FF2B5EF4-FFF2-40B4-BE49-F238E27FC236}">
                <a16:creationId xmlns:a16="http://schemas.microsoft.com/office/drawing/2014/main" id="{66F99399-268A-4E41-A28C-739E53496E83}"/>
              </a:ext>
            </a:extLst>
          </p:cNvPr>
          <p:cNvSpPr/>
          <p:nvPr/>
        </p:nvSpPr>
        <p:spPr>
          <a:xfrm>
            <a:off x="2239787" y="3815533"/>
            <a:ext cx="872459"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450410" y="4390754"/>
            <a:ext cx="5700165" cy="954107"/>
          </a:xfrm>
          <a:prstGeom prst="rect">
            <a:avLst/>
          </a:prstGeom>
          <a:noFill/>
        </p:spPr>
        <p:txBody>
          <a:bodyPr wrap="square" rtlCol="0">
            <a:spAutoFit/>
          </a:bodyPr>
          <a:lstStyle/>
          <a:p>
            <a:r>
              <a:rPr lang="en-US" sz="1400" i="1" dirty="0">
                <a:solidFill>
                  <a:srgbClr val="0000FF"/>
                </a:solidFill>
              </a:rPr>
              <a:t>What retinal ischemic events are notorious for producing anterior segment neo?</a:t>
            </a:r>
          </a:p>
          <a:p>
            <a:r>
              <a:rPr lang="en-US" sz="1400" dirty="0">
                <a:solidFill>
                  <a:srgbClr val="0000FF"/>
                </a:solidFill>
              </a:rPr>
              <a:t>Proliferative diabetic retinopathy (PDR), and retinal vein occlusions—either central (CRVO) or branch (BRVO)</a:t>
            </a:r>
            <a:endParaRPr lang="en-US" sz="1400" i="1" dirty="0">
              <a:solidFill>
                <a:srgbClr val="0000FF"/>
              </a:solidFill>
            </a:endParaRPr>
          </a:p>
        </p:txBody>
      </p:sp>
    </p:spTree>
    <p:extLst>
      <p:ext uri="{BB962C8B-B14F-4D97-AF65-F5344CB8AC3E}">
        <p14:creationId xmlns:p14="http://schemas.microsoft.com/office/powerpoint/2010/main" val="23902820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Retina, and the </a:t>
            </a:r>
            <a:r>
              <a:rPr lang="en-US" sz="1600" b="1" dirty="0"/>
              <a:t>Entire Eye</a:t>
            </a:r>
          </a:p>
        </p:txBody>
      </p:sp>
      <p:sp>
        <p:nvSpPr>
          <p:cNvPr id="37" name="Oval 36">
            <a:extLst>
              <a:ext uri="{FF2B5EF4-FFF2-40B4-BE49-F238E27FC236}">
                <a16:creationId xmlns:a16="http://schemas.microsoft.com/office/drawing/2014/main" id="{66F99399-268A-4E41-A28C-739E53496E83}"/>
              </a:ext>
            </a:extLst>
          </p:cNvPr>
          <p:cNvSpPr/>
          <p:nvPr/>
        </p:nvSpPr>
        <p:spPr>
          <a:xfrm>
            <a:off x="3657600" y="3815533"/>
            <a:ext cx="1219200"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3055016" y="4362973"/>
            <a:ext cx="5700165" cy="307777"/>
          </a:xfrm>
          <a:prstGeom prst="rect">
            <a:avLst/>
          </a:prstGeom>
          <a:noFill/>
        </p:spPr>
        <p:txBody>
          <a:bodyPr wrap="square" rtlCol="0">
            <a:spAutoFit/>
          </a:bodyPr>
          <a:lstStyle/>
          <a:p>
            <a:r>
              <a:rPr lang="en-US" sz="1400" i="1" dirty="0"/>
              <a:t>What is the name of the condition in which the entire eye is ischemic?</a:t>
            </a:r>
          </a:p>
        </p:txBody>
      </p:sp>
    </p:spTree>
    <p:extLst>
      <p:ext uri="{BB962C8B-B14F-4D97-AF65-F5344CB8AC3E}">
        <p14:creationId xmlns:p14="http://schemas.microsoft.com/office/powerpoint/2010/main" val="30481377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Retina, and the </a:t>
            </a:r>
            <a:r>
              <a:rPr lang="en-US" sz="1600" b="1" dirty="0"/>
              <a:t>Entire Eye</a:t>
            </a:r>
          </a:p>
        </p:txBody>
      </p:sp>
      <p:sp>
        <p:nvSpPr>
          <p:cNvPr id="37" name="Oval 36">
            <a:extLst>
              <a:ext uri="{FF2B5EF4-FFF2-40B4-BE49-F238E27FC236}">
                <a16:creationId xmlns:a16="http://schemas.microsoft.com/office/drawing/2014/main" id="{66F99399-268A-4E41-A28C-739E53496E83}"/>
              </a:ext>
            </a:extLst>
          </p:cNvPr>
          <p:cNvSpPr/>
          <p:nvPr/>
        </p:nvSpPr>
        <p:spPr>
          <a:xfrm>
            <a:off x="3657600" y="3815533"/>
            <a:ext cx="1219200"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3055016" y="4362973"/>
            <a:ext cx="5700165" cy="523220"/>
          </a:xfrm>
          <a:prstGeom prst="rect">
            <a:avLst/>
          </a:prstGeom>
          <a:noFill/>
        </p:spPr>
        <p:txBody>
          <a:bodyPr wrap="square" rtlCol="0">
            <a:spAutoFit/>
          </a:bodyPr>
          <a:lstStyle/>
          <a:p>
            <a:r>
              <a:rPr lang="en-US" sz="1400" i="1" dirty="0"/>
              <a:t>What is the name of the condition in which the entire eye is ischemic?</a:t>
            </a:r>
          </a:p>
          <a:p>
            <a:r>
              <a:rPr lang="en-US" sz="1400" dirty="0"/>
              <a:t>Ocular ischemic syndrome (OIS)</a:t>
            </a:r>
          </a:p>
        </p:txBody>
      </p:sp>
    </p:spTree>
    <p:extLst>
      <p:ext uri="{BB962C8B-B14F-4D97-AF65-F5344CB8AC3E}">
        <p14:creationId xmlns:p14="http://schemas.microsoft.com/office/powerpoint/2010/main" val="27149684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Retina, and the </a:t>
            </a:r>
            <a:r>
              <a:rPr lang="en-US" sz="1600" b="1" dirty="0"/>
              <a:t>Entire Eye</a:t>
            </a:r>
          </a:p>
        </p:txBody>
      </p:sp>
      <p:sp>
        <p:nvSpPr>
          <p:cNvPr id="37" name="Oval 36">
            <a:extLst>
              <a:ext uri="{FF2B5EF4-FFF2-40B4-BE49-F238E27FC236}">
                <a16:creationId xmlns:a16="http://schemas.microsoft.com/office/drawing/2014/main" id="{66F99399-268A-4E41-A28C-739E53496E83}"/>
              </a:ext>
            </a:extLst>
          </p:cNvPr>
          <p:cNvSpPr/>
          <p:nvPr/>
        </p:nvSpPr>
        <p:spPr>
          <a:xfrm>
            <a:off x="3657600" y="3815533"/>
            <a:ext cx="1219200"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3055016" y="4362973"/>
            <a:ext cx="5700165" cy="954107"/>
          </a:xfrm>
          <a:prstGeom prst="rect">
            <a:avLst/>
          </a:prstGeom>
          <a:noFill/>
        </p:spPr>
        <p:txBody>
          <a:bodyPr wrap="square" rtlCol="0">
            <a:spAutoFit/>
          </a:bodyPr>
          <a:lstStyle/>
          <a:p>
            <a:r>
              <a:rPr lang="en-US" sz="1400" i="1" dirty="0"/>
              <a:t>What is the name of the condition in which the entire eye is ischemic?</a:t>
            </a:r>
          </a:p>
          <a:p>
            <a:r>
              <a:rPr lang="en-US" sz="1400" dirty="0"/>
              <a:t>Ocular ischemic syndrome (OIS)</a:t>
            </a:r>
          </a:p>
          <a:p>
            <a:endParaRPr lang="en-US" sz="1400" i="1" dirty="0"/>
          </a:p>
          <a:p>
            <a:r>
              <a:rPr lang="en-US" sz="1400" i="1" dirty="0"/>
              <a:t>In OIS, where in the vascular tree is the occlusion found?</a:t>
            </a:r>
            <a:endParaRPr lang="en-US" sz="1400" dirty="0"/>
          </a:p>
        </p:txBody>
      </p:sp>
    </p:spTree>
    <p:extLst>
      <p:ext uri="{BB962C8B-B14F-4D97-AF65-F5344CB8AC3E}">
        <p14:creationId xmlns:p14="http://schemas.microsoft.com/office/powerpoint/2010/main" val="375732864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63112" cy="338554"/>
          </a:xfrm>
          <a:prstGeom prst="rect">
            <a:avLst/>
          </a:prstGeom>
          <a:noFill/>
        </p:spPr>
        <p:txBody>
          <a:bodyPr wrap="none" rtlCol="0">
            <a:spAutoFit/>
          </a:bodyPr>
          <a:lstStyle/>
          <a:p>
            <a:r>
              <a:rPr lang="en-US" sz="1600" b="1" dirty="0">
                <a:solidFill>
                  <a:srgbClr val="0000FF"/>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6" name="Straight Arrow Connector 5">
            <a:extLst>
              <a:ext uri="{FF2B5EF4-FFF2-40B4-BE49-F238E27FC236}">
                <a16:creationId xmlns:a16="http://schemas.microsoft.com/office/drawing/2014/main" id="{F5D152F5-851E-43AC-8DDE-816F67D1CCA6}"/>
              </a:ext>
            </a:extLst>
          </p:cNvPr>
          <p:cNvCxnSpPr>
            <a:cxnSpLocks/>
            <a:stCxn id="34" idx="3"/>
            <a:endCxn id="23" idx="1"/>
          </p:cNvCxnSpPr>
          <p:nvPr/>
        </p:nvCxnSpPr>
        <p:spPr>
          <a:xfrm>
            <a:off x="2891912" y="2061357"/>
            <a:ext cx="1066849" cy="36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6D3753D2-DE36-4978-81D4-53C4D124C408}"/>
              </a:ext>
            </a:extLst>
          </p:cNvPr>
          <p:cNvSpPr txBox="1"/>
          <p:nvPr/>
        </p:nvSpPr>
        <p:spPr>
          <a:xfrm>
            <a:off x="1852554" y="3110837"/>
            <a:ext cx="6210300" cy="1077218"/>
          </a:xfrm>
          <a:prstGeom prst="rect">
            <a:avLst/>
          </a:prstGeom>
          <a:noFill/>
        </p:spPr>
        <p:txBody>
          <a:bodyPr wrap="square" rtlCol="0">
            <a:spAutoFit/>
          </a:bodyPr>
          <a:lstStyle/>
          <a:p>
            <a:r>
              <a:rPr lang="en-US" sz="1600" i="1" dirty="0">
                <a:solidFill>
                  <a:schemeClr val="bg1">
                    <a:lumMod val="75000"/>
                  </a:schemeClr>
                </a:solidFill>
              </a:rPr>
              <a:t>Broadly speaking, ischemia of one of two ‘structures’ (note the ‘scare quotes’) is responsible for producing anterior segment neo. What are these structures?</a:t>
            </a:r>
          </a:p>
          <a:p>
            <a:r>
              <a:rPr lang="en-US" sz="1600" dirty="0">
                <a:solidFill>
                  <a:schemeClr val="bg1">
                    <a:lumMod val="75000"/>
                  </a:schemeClr>
                </a:solidFill>
              </a:rPr>
              <a:t>The Retina, and the </a:t>
            </a:r>
            <a:r>
              <a:rPr lang="en-US" sz="1600" b="1" dirty="0"/>
              <a:t>Entire Eye</a:t>
            </a:r>
          </a:p>
        </p:txBody>
      </p:sp>
      <p:sp>
        <p:nvSpPr>
          <p:cNvPr id="37" name="Oval 36">
            <a:extLst>
              <a:ext uri="{FF2B5EF4-FFF2-40B4-BE49-F238E27FC236}">
                <a16:creationId xmlns:a16="http://schemas.microsoft.com/office/drawing/2014/main" id="{66F99399-268A-4E41-A28C-739E53496E83}"/>
              </a:ext>
            </a:extLst>
          </p:cNvPr>
          <p:cNvSpPr/>
          <p:nvPr/>
        </p:nvSpPr>
        <p:spPr>
          <a:xfrm>
            <a:off x="3657600" y="3815533"/>
            <a:ext cx="1219200" cy="4021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962798C-D0ED-40C6-BB79-E4796C1E75F7}"/>
              </a:ext>
            </a:extLst>
          </p:cNvPr>
          <p:cNvSpPr txBox="1"/>
          <p:nvPr/>
        </p:nvSpPr>
        <p:spPr>
          <a:xfrm>
            <a:off x="3055016" y="4362973"/>
            <a:ext cx="5700165" cy="1169551"/>
          </a:xfrm>
          <a:prstGeom prst="rect">
            <a:avLst/>
          </a:prstGeom>
          <a:noFill/>
        </p:spPr>
        <p:txBody>
          <a:bodyPr wrap="square" rtlCol="0">
            <a:spAutoFit/>
          </a:bodyPr>
          <a:lstStyle/>
          <a:p>
            <a:r>
              <a:rPr lang="en-US" sz="1400" i="1" dirty="0"/>
              <a:t>What is the name of the condition in which the entire eye is ischemic?</a:t>
            </a:r>
          </a:p>
          <a:p>
            <a:r>
              <a:rPr lang="en-US" sz="1400" dirty="0"/>
              <a:t>Ocular ischemic syndrome (OIS)</a:t>
            </a:r>
          </a:p>
          <a:p>
            <a:endParaRPr lang="en-US" sz="1400" i="1" dirty="0"/>
          </a:p>
          <a:p>
            <a:r>
              <a:rPr lang="en-US" sz="1400" i="1" dirty="0"/>
              <a:t>In OIS, where in the vascular tree is the occlusion found?</a:t>
            </a:r>
          </a:p>
          <a:p>
            <a:r>
              <a:rPr lang="en-US" sz="1400" dirty="0"/>
              <a:t>The ipsilateral carotid</a:t>
            </a:r>
          </a:p>
        </p:txBody>
      </p:sp>
    </p:spTree>
    <p:extLst>
      <p:ext uri="{BB962C8B-B14F-4D97-AF65-F5344CB8AC3E}">
        <p14:creationId xmlns:p14="http://schemas.microsoft.com/office/powerpoint/2010/main" val="29168870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64101" cy="338554"/>
          </a:xfrm>
          <a:prstGeom prst="rect">
            <a:avLst/>
          </a:prstGeom>
          <a:noFill/>
        </p:spPr>
        <p:txBody>
          <a:bodyPr wrap="none" rtlCol="0">
            <a:spAutoFit/>
          </a:bodyPr>
          <a:lstStyle/>
          <a:p>
            <a:r>
              <a:rPr lang="en-US" sz="1600" b="1"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5" name="Straight Arrow Connector 4">
            <a:extLst>
              <a:ext uri="{FF2B5EF4-FFF2-40B4-BE49-F238E27FC236}">
                <a16:creationId xmlns:a16="http://schemas.microsoft.com/office/drawing/2014/main" id="{FC8405CD-A8A4-46DC-ACE9-208F73FF9F3A}"/>
              </a:ext>
            </a:extLst>
          </p:cNvPr>
          <p:cNvCxnSpPr>
            <a:stCxn id="33" idx="3"/>
            <a:endCxn id="23" idx="1"/>
          </p:cNvCxnSpPr>
          <p:nvPr/>
        </p:nvCxnSpPr>
        <p:spPr>
          <a:xfrm>
            <a:off x="2992901" y="2421235"/>
            <a:ext cx="965860" cy="9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BA9C59E-A276-45B2-99C8-9CD6613C5A56}"/>
              </a:ext>
            </a:extLst>
          </p:cNvPr>
          <p:cNvSpPr txBox="1"/>
          <p:nvPr/>
        </p:nvSpPr>
        <p:spPr>
          <a:xfrm>
            <a:off x="1855867" y="3139864"/>
            <a:ext cx="6377046" cy="584775"/>
          </a:xfrm>
          <a:prstGeom prst="rect">
            <a:avLst/>
          </a:prstGeom>
          <a:noFill/>
        </p:spPr>
        <p:txBody>
          <a:bodyPr wrap="square" rtlCol="0">
            <a:spAutoFit/>
          </a:bodyPr>
          <a:lstStyle/>
          <a:p>
            <a:r>
              <a:rPr lang="en-US" sz="1600" i="1" dirty="0">
                <a:solidFill>
                  <a:srgbClr val="0000FF"/>
                </a:solidFill>
              </a:rPr>
              <a:t>OK, I get how ischemia leads to hypoxia, but how does a neoplasm?</a:t>
            </a:r>
          </a:p>
          <a:p>
            <a:endParaRPr lang="en-US" sz="1600" dirty="0">
              <a:solidFill>
                <a:srgbClr val="0000FF"/>
              </a:solidFill>
            </a:endParaRPr>
          </a:p>
        </p:txBody>
      </p:sp>
    </p:spTree>
    <p:extLst>
      <p:ext uri="{BB962C8B-B14F-4D97-AF65-F5344CB8AC3E}">
        <p14:creationId xmlns:p14="http://schemas.microsoft.com/office/powerpoint/2010/main" val="13404301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64101" cy="338554"/>
          </a:xfrm>
          <a:prstGeom prst="rect">
            <a:avLst/>
          </a:prstGeom>
          <a:noFill/>
        </p:spPr>
        <p:txBody>
          <a:bodyPr wrap="none" rtlCol="0">
            <a:spAutoFit/>
          </a:bodyPr>
          <a:lstStyle/>
          <a:p>
            <a:r>
              <a:rPr lang="en-US" sz="1600" b="1"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5" name="Straight Arrow Connector 4">
            <a:extLst>
              <a:ext uri="{FF2B5EF4-FFF2-40B4-BE49-F238E27FC236}">
                <a16:creationId xmlns:a16="http://schemas.microsoft.com/office/drawing/2014/main" id="{FC8405CD-A8A4-46DC-ACE9-208F73FF9F3A}"/>
              </a:ext>
            </a:extLst>
          </p:cNvPr>
          <p:cNvCxnSpPr>
            <a:stCxn id="33" idx="3"/>
            <a:endCxn id="23" idx="1"/>
          </p:cNvCxnSpPr>
          <p:nvPr/>
        </p:nvCxnSpPr>
        <p:spPr>
          <a:xfrm>
            <a:off x="2992901" y="2421235"/>
            <a:ext cx="965860" cy="9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BA9C59E-A276-45B2-99C8-9CD6613C5A56}"/>
              </a:ext>
            </a:extLst>
          </p:cNvPr>
          <p:cNvSpPr txBox="1"/>
          <p:nvPr/>
        </p:nvSpPr>
        <p:spPr>
          <a:xfrm>
            <a:off x="1855867" y="3139864"/>
            <a:ext cx="6377046" cy="1569660"/>
          </a:xfrm>
          <a:prstGeom prst="rect">
            <a:avLst/>
          </a:prstGeom>
          <a:noFill/>
        </p:spPr>
        <p:txBody>
          <a:bodyPr wrap="square" rtlCol="0">
            <a:spAutoFit/>
          </a:bodyPr>
          <a:lstStyle/>
          <a:p>
            <a:r>
              <a:rPr lang="en-US" sz="1600" i="1" dirty="0">
                <a:solidFill>
                  <a:srgbClr val="0000FF"/>
                </a:solidFill>
              </a:rPr>
              <a:t>OK, I get how ischemia leads to hypoxia, but how does a neoplasm?</a:t>
            </a:r>
          </a:p>
          <a:p>
            <a:r>
              <a:rPr lang="en-US" sz="1600" dirty="0">
                <a:solidFill>
                  <a:srgbClr val="0000FF"/>
                </a:solidFill>
              </a:rPr>
              <a:t>Some neoplasms grow so rapidly that they end up outgrowing their blood supply. Tumor cells located at the fringe of the available blood supply may be hypoxic, which leads to their production and release of pro-vascular growth factors resulting in neo, and </a:t>
            </a:r>
            <a:r>
              <a:rPr lang="en-US" sz="1600" dirty="0" err="1">
                <a:solidFill>
                  <a:srgbClr val="0000FF"/>
                </a:solidFill>
              </a:rPr>
              <a:t>hyphema</a:t>
            </a:r>
            <a:r>
              <a:rPr lang="en-US" sz="1600" dirty="0">
                <a:solidFill>
                  <a:srgbClr val="0000FF"/>
                </a:solidFill>
              </a:rPr>
              <a:t>.</a:t>
            </a:r>
          </a:p>
          <a:p>
            <a:endParaRPr lang="en-US" sz="1600" dirty="0">
              <a:solidFill>
                <a:srgbClr val="0000FF"/>
              </a:solidFill>
            </a:endParaRPr>
          </a:p>
        </p:txBody>
      </p:sp>
    </p:spTree>
    <p:extLst>
      <p:ext uri="{BB962C8B-B14F-4D97-AF65-F5344CB8AC3E}">
        <p14:creationId xmlns:p14="http://schemas.microsoft.com/office/powerpoint/2010/main" val="128531018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64101" cy="338554"/>
          </a:xfrm>
          <a:prstGeom prst="rect">
            <a:avLst/>
          </a:prstGeom>
          <a:noFill/>
        </p:spPr>
        <p:txBody>
          <a:bodyPr wrap="none" rtlCol="0">
            <a:spAutoFit/>
          </a:bodyPr>
          <a:lstStyle/>
          <a:p>
            <a:r>
              <a:rPr lang="en-US" sz="1600" b="1"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5" name="Straight Arrow Connector 4">
            <a:extLst>
              <a:ext uri="{FF2B5EF4-FFF2-40B4-BE49-F238E27FC236}">
                <a16:creationId xmlns:a16="http://schemas.microsoft.com/office/drawing/2014/main" id="{FC8405CD-A8A4-46DC-ACE9-208F73FF9F3A}"/>
              </a:ext>
            </a:extLst>
          </p:cNvPr>
          <p:cNvCxnSpPr>
            <a:stCxn id="33" idx="3"/>
            <a:endCxn id="23" idx="1"/>
          </p:cNvCxnSpPr>
          <p:nvPr/>
        </p:nvCxnSpPr>
        <p:spPr>
          <a:xfrm>
            <a:off x="2992901" y="2421235"/>
            <a:ext cx="965860" cy="9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BA9C59E-A276-45B2-99C8-9CD6613C5A56}"/>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rgbClr val="0000FF"/>
                </a:solidFill>
              </a:rPr>
              <a:t>OK, I get how ischemia leads to hypoxia, but how does a neoplasm?</a:t>
            </a:r>
          </a:p>
          <a:p>
            <a:r>
              <a:rPr lang="en-US" sz="1600" dirty="0">
                <a:solidFill>
                  <a:srgbClr val="0000FF"/>
                </a:solidFill>
              </a:rPr>
              <a:t>Some neoplasms grow so rapidly that they end up outgrowing their blood supply. Tumor cells located at the fringe of the available blood supply may be hypoxic, which leads to their production and release of pro-vascular growth factors resulting in neo, and </a:t>
            </a:r>
            <a:r>
              <a:rPr lang="en-US" sz="1600" dirty="0" err="1">
                <a:solidFill>
                  <a:srgbClr val="0000FF"/>
                </a:solidFill>
              </a:rPr>
              <a:t>hyphema</a:t>
            </a:r>
            <a:r>
              <a:rPr lang="en-US" sz="1600" dirty="0">
                <a:solidFill>
                  <a:srgbClr val="0000FF"/>
                </a:solidFill>
              </a:rPr>
              <a:t>.</a:t>
            </a:r>
          </a:p>
          <a:p>
            <a:endParaRPr lang="en-US" sz="1600" dirty="0">
              <a:solidFill>
                <a:srgbClr val="0000FF"/>
              </a:solidFill>
            </a:endParaRPr>
          </a:p>
          <a:p>
            <a:r>
              <a:rPr lang="en-US" sz="1600" i="1" dirty="0">
                <a:solidFill>
                  <a:srgbClr val="0000FF"/>
                </a:solidFill>
              </a:rPr>
              <a:t>Which neoplasm is perhaps best known to be associated with </a:t>
            </a:r>
            <a:r>
              <a:rPr lang="en-US" sz="1600" i="1" dirty="0" err="1">
                <a:solidFill>
                  <a:srgbClr val="0000FF"/>
                </a:solidFill>
              </a:rPr>
              <a:t>hyphema</a:t>
            </a:r>
            <a:r>
              <a:rPr lang="en-US" sz="1600" i="1" dirty="0">
                <a:solidFill>
                  <a:srgbClr val="0000FF"/>
                </a:solidFill>
              </a:rPr>
              <a:t> in adults?</a:t>
            </a:r>
            <a:endParaRPr lang="en-US" sz="1600" dirty="0">
              <a:solidFill>
                <a:srgbClr val="0000FF"/>
              </a:solidFill>
            </a:endParaRPr>
          </a:p>
        </p:txBody>
      </p:sp>
    </p:spTree>
    <p:extLst>
      <p:ext uri="{BB962C8B-B14F-4D97-AF65-F5344CB8AC3E}">
        <p14:creationId xmlns:p14="http://schemas.microsoft.com/office/powerpoint/2010/main" val="1268367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64101" cy="338554"/>
          </a:xfrm>
          <a:prstGeom prst="rect">
            <a:avLst/>
          </a:prstGeom>
          <a:noFill/>
        </p:spPr>
        <p:txBody>
          <a:bodyPr wrap="none" rtlCol="0">
            <a:spAutoFit/>
          </a:bodyPr>
          <a:lstStyle/>
          <a:p>
            <a:r>
              <a:rPr lang="en-US" sz="1600" b="1" dirty="0">
                <a:solidFill>
                  <a:srgbClr val="0000FF"/>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cxnSp>
        <p:nvCxnSpPr>
          <p:cNvPr id="5" name="Straight Arrow Connector 4">
            <a:extLst>
              <a:ext uri="{FF2B5EF4-FFF2-40B4-BE49-F238E27FC236}">
                <a16:creationId xmlns:a16="http://schemas.microsoft.com/office/drawing/2014/main" id="{FC8405CD-A8A4-46DC-ACE9-208F73FF9F3A}"/>
              </a:ext>
            </a:extLst>
          </p:cNvPr>
          <p:cNvCxnSpPr>
            <a:stCxn id="33" idx="3"/>
            <a:endCxn id="23" idx="1"/>
          </p:cNvCxnSpPr>
          <p:nvPr/>
        </p:nvCxnSpPr>
        <p:spPr>
          <a:xfrm>
            <a:off x="2992901" y="2421235"/>
            <a:ext cx="965860" cy="9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BA9C59E-A276-45B2-99C8-9CD6613C5A56}"/>
              </a:ext>
            </a:extLst>
          </p:cNvPr>
          <p:cNvSpPr txBox="1"/>
          <p:nvPr/>
        </p:nvSpPr>
        <p:spPr>
          <a:xfrm>
            <a:off x="1855867" y="3139864"/>
            <a:ext cx="6377046" cy="2308324"/>
          </a:xfrm>
          <a:prstGeom prst="rect">
            <a:avLst/>
          </a:prstGeom>
          <a:noFill/>
        </p:spPr>
        <p:txBody>
          <a:bodyPr wrap="square" rtlCol="0">
            <a:spAutoFit/>
          </a:bodyPr>
          <a:lstStyle/>
          <a:p>
            <a:r>
              <a:rPr lang="en-US" sz="1600" i="1" dirty="0">
                <a:solidFill>
                  <a:srgbClr val="0000FF"/>
                </a:solidFill>
              </a:rPr>
              <a:t>OK, I get how ischemia leads to hypoxia, but how does a neoplasm?</a:t>
            </a:r>
          </a:p>
          <a:p>
            <a:r>
              <a:rPr lang="en-US" sz="1600" dirty="0">
                <a:solidFill>
                  <a:srgbClr val="0000FF"/>
                </a:solidFill>
              </a:rPr>
              <a:t>Some neoplasms grow so rapidly that they end up outgrowing their blood supply. Tumor cells located at the fringe of the available blood supply may be hypoxic, which leads to their production and release of pro-vascular growth factors resulting in neo, and </a:t>
            </a:r>
            <a:r>
              <a:rPr lang="en-US" sz="1600" dirty="0" err="1">
                <a:solidFill>
                  <a:srgbClr val="0000FF"/>
                </a:solidFill>
              </a:rPr>
              <a:t>hyphema</a:t>
            </a:r>
            <a:r>
              <a:rPr lang="en-US" sz="1600" dirty="0">
                <a:solidFill>
                  <a:srgbClr val="0000FF"/>
                </a:solidFill>
              </a:rPr>
              <a:t>.</a:t>
            </a:r>
          </a:p>
          <a:p>
            <a:endParaRPr lang="en-US" sz="1600" dirty="0">
              <a:solidFill>
                <a:srgbClr val="0000FF"/>
              </a:solidFill>
            </a:endParaRPr>
          </a:p>
          <a:p>
            <a:r>
              <a:rPr lang="en-US" sz="1600" i="1" dirty="0">
                <a:solidFill>
                  <a:srgbClr val="0000FF"/>
                </a:solidFill>
              </a:rPr>
              <a:t>Which neoplasm is perhaps best known to be associated with </a:t>
            </a:r>
            <a:r>
              <a:rPr lang="en-US" sz="1600" i="1" dirty="0" err="1">
                <a:solidFill>
                  <a:srgbClr val="0000FF"/>
                </a:solidFill>
              </a:rPr>
              <a:t>hyphema</a:t>
            </a:r>
            <a:r>
              <a:rPr lang="en-US" sz="1600" i="1" dirty="0">
                <a:solidFill>
                  <a:srgbClr val="0000FF"/>
                </a:solidFill>
              </a:rPr>
              <a:t> in adults?</a:t>
            </a:r>
          </a:p>
          <a:p>
            <a:r>
              <a:rPr lang="en-US" sz="1600" dirty="0">
                <a:solidFill>
                  <a:srgbClr val="0000FF"/>
                </a:solidFill>
              </a:rPr>
              <a:t>Uveal melanoma</a:t>
            </a:r>
          </a:p>
        </p:txBody>
      </p:sp>
    </p:spTree>
    <p:extLst>
      <p:ext uri="{BB962C8B-B14F-4D97-AF65-F5344CB8AC3E}">
        <p14:creationId xmlns:p14="http://schemas.microsoft.com/office/powerpoint/2010/main" val="23848058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189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338554"/>
          </a:xfrm>
          <a:prstGeom prst="rect">
            <a:avLst/>
          </a:prstGeom>
          <a:noFill/>
        </p:spPr>
        <p:txBody>
          <a:bodyPr wrap="square" rtlCol="0">
            <a:spAutoFit/>
          </a:bodyPr>
          <a:lstStyle/>
          <a:p>
            <a:r>
              <a:rPr lang="en-US" sz="1600" i="1" dirty="0"/>
              <a:t>How does inflammation lead to neo, and then </a:t>
            </a:r>
            <a:r>
              <a:rPr lang="en-US" sz="1600" i="1" dirty="0" err="1"/>
              <a:t>hyphema</a:t>
            </a:r>
            <a:r>
              <a:rPr lang="en-US" sz="1600" i="1" dirty="0"/>
              <a:t>?</a:t>
            </a:r>
          </a:p>
        </p:txBody>
      </p:sp>
    </p:spTree>
    <p:extLst>
      <p:ext uri="{BB962C8B-B14F-4D97-AF65-F5344CB8AC3E}">
        <p14:creationId xmlns:p14="http://schemas.microsoft.com/office/powerpoint/2010/main" val="232430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19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p:txBody>
      </p:sp>
      <p:sp>
        <p:nvSpPr>
          <p:cNvPr id="6" name="Text Box 10">
            <a:extLst>
              <a:ext uri="{FF2B5EF4-FFF2-40B4-BE49-F238E27FC236}">
                <a16:creationId xmlns:a16="http://schemas.microsoft.com/office/drawing/2014/main" id="{FF30D239-69DC-43F4-B3C2-07505F2AACF6}"/>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2354603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830997"/>
          </a:xfrm>
          <a:prstGeom prst="rect">
            <a:avLst/>
          </a:prstGeom>
          <a:noFill/>
        </p:spPr>
        <p:txBody>
          <a:bodyPr wrap="square" rtlCol="0">
            <a:spAutoFit/>
          </a:bodyPr>
          <a:lstStyle/>
          <a:p>
            <a:r>
              <a:rPr lang="en-US" sz="1600" i="1" dirty="0"/>
              <a:t>How does inflammation lead to neo, and then </a:t>
            </a:r>
            <a:r>
              <a:rPr lang="en-US" sz="1600" i="1" dirty="0" err="1"/>
              <a:t>hyphema</a:t>
            </a:r>
            <a:r>
              <a:rPr lang="en-US" sz="1600" i="1" dirty="0"/>
              <a:t>?</a:t>
            </a:r>
          </a:p>
          <a:p>
            <a:r>
              <a:rPr lang="en-US" sz="1600" dirty="0"/>
              <a:t>This has yet to be fully elucidated, and the </a:t>
            </a:r>
            <a:r>
              <a:rPr lang="en-US" sz="1600" i="1" dirty="0"/>
              <a:t>BCSC</a:t>
            </a:r>
            <a:r>
              <a:rPr lang="en-US" sz="1600" dirty="0"/>
              <a:t> books do not address the ‘mechanism’ question</a:t>
            </a:r>
          </a:p>
        </p:txBody>
      </p:sp>
    </p:spTree>
    <p:extLst>
      <p:ext uri="{BB962C8B-B14F-4D97-AF65-F5344CB8AC3E}">
        <p14:creationId xmlns:p14="http://schemas.microsoft.com/office/powerpoint/2010/main" val="299871097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t>How does inflammation lead to neo, and then </a:t>
            </a:r>
            <a:r>
              <a:rPr lang="en-US" sz="1600" i="1" dirty="0" err="1"/>
              <a:t>hyphema</a:t>
            </a:r>
            <a:r>
              <a:rPr lang="en-US" sz="1600" i="1" dirty="0"/>
              <a:t>?</a:t>
            </a:r>
          </a:p>
          <a:p>
            <a:r>
              <a:rPr lang="en-US" sz="1600" dirty="0"/>
              <a:t>This has yet to be fully elucidated, and the </a:t>
            </a:r>
            <a:r>
              <a:rPr lang="en-US" sz="1600" i="1" dirty="0"/>
              <a:t>BCSC</a:t>
            </a:r>
            <a:r>
              <a:rPr lang="en-US" sz="1600" dirty="0"/>
              <a:t> books do not address the ‘mechanism’ question</a:t>
            </a:r>
          </a:p>
          <a:p>
            <a:endParaRPr lang="en-US" sz="1600" dirty="0"/>
          </a:p>
          <a:p>
            <a:r>
              <a:rPr lang="en-US" sz="1600" i="1" dirty="0"/>
              <a:t>Which forms of uveitis are well-known to be associated with </a:t>
            </a:r>
            <a:r>
              <a:rPr lang="en-US" sz="1600" i="1" dirty="0" err="1"/>
              <a:t>hyphema</a:t>
            </a:r>
            <a:r>
              <a:rPr lang="en-US" sz="1600" i="1" dirty="0"/>
              <a:t> in adults?</a:t>
            </a:r>
          </a:p>
          <a:p>
            <a:r>
              <a:rPr lang="en-US" sz="1600" dirty="0"/>
              <a:t>--</a:t>
            </a:r>
          </a:p>
          <a:p>
            <a:r>
              <a:rPr lang="en-US" sz="1600" dirty="0"/>
              <a:t>--</a:t>
            </a:r>
          </a:p>
        </p:txBody>
      </p:sp>
    </p:spTree>
    <p:extLst>
      <p:ext uri="{BB962C8B-B14F-4D97-AF65-F5344CB8AC3E}">
        <p14:creationId xmlns:p14="http://schemas.microsoft.com/office/powerpoint/2010/main" val="11011678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t>A.S.Neo</a:t>
            </a:r>
            <a:endParaRPr lang="en-US" sz="1400" dirty="0"/>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t>How does inflammation lead to neo, and then </a:t>
            </a:r>
            <a:r>
              <a:rPr lang="en-US" sz="1600" i="1" dirty="0" err="1"/>
              <a:t>hyphema</a:t>
            </a:r>
            <a:r>
              <a:rPr lang="en-US" sz="1600" i="1" dirty="0"/>
              <a:t>?</a:t>
            </a:r>
          </a:p>
          <a:p>
            <a:r>
              <a:rPr lang="en-US" sz="1600" dirty="0"/>
              <a:t>This has yet to be fully elucidated, and the </a:t>
            </a:r>
            <a:r>
              <a:rPr lang="en-US" sz="1600" i="1" dirty="0"/>
              <a:t>BCSC</a:t>
            </a:r>
            <a:r>
              <a:rPr lang="en-US" sz="1600" dirty="0"/>
              <a:t> books do not address the ‘mechanism’ question</a:t>
            </a:r>
          </a:p>
          <a:p>
            <a:endParaRPr lang="en-US" sz="1600" dirty="0"/>
          </a:p>
          <a:p>
            <a:r>
              <a:rPr lang="en-US" sz="1600" i="1" dirty="0"/>
              <a:t>Which forms of uveitis are well-known to be associated with </a:t>
            </a:r>
            <a:r>
              <a:rPr lang="en-US" sz="1600" i="1" dirty="0" err="1"/>
              <a:t>hyphema</a:t>
            </a:r>
            <a:r>
              <a:rPr lang="en-US" sz="1600" i="1" dirty="0"/>
              <a:t> in adults?</a:t>
            </a:r>
          </a:p>
          <a:p>
            <a:r>
              <a:rPr lang="en-US" sz="1600" dirty="0"/>
              <a:t>--Herpetic </a:t>
            </a:r>
            <a:r>
              <a:rPr lang="en-US" sz="1600" dirty="0" err="1"/>
              <a:t>uveitides</a:t>
            </a:r>
            <a:endParaRPr lang="en-US" sz="1600" dirty="0"/>
          </a:p>
          <a:p>
            <a:r>
              <a:rPr lang="en-US" sz="1600" dirty="0"/>
              <a:t>--</a:t>
            </a:r>
            <a:r>
              <a:rPr lang="en-US" sz="1600" dirty="0" err="1"/>
              <a:t>Fuch</a:t>
            </a:r>
            <a:r>
              <a:rPr lang="en-US" sz="1600" dirty="0"/>
              <a:t> </a:t>
            </a:r>
            <a:r>
              <a:rPr lang="en-US" sz="1600" dirty="0" err="1"/>
              <a:t>heterochromic</a:t>
            </a:r>
            <a:r>
              <a:rPr lang="en-US" sz="1600" dirty="0"/>
              <a:t> iridocyclitis (FHI)</a:t>
            </a:r>
          </a:p>
        </p:txBody>
      </p:sp>
    </p:spTree>
    <p:extLst>
      <p:ext uri="{BB962C8B-B14F-4D97-AF65-F5344CB8AC3E}">
        <p14:creationId xmlns:p14="http://schemas.microsoft.com/office/powerpoint/2010/main" val="33312560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a:t>
            </a:r>
            <a:r>
              <a:rPr lang="en-US" sz="1600" b="1" dirty="0"/>
              <a:t>Herpetic </a:t>
            </a:r>
            <a:r>
              <a:rPr lang="en-US" sz="1600" b="1" dirty="0" err="1"/>
              <a:t>uveitides</a:t>
            </a:r>
            <a:endParaRPr lang="en-US" sz="1600" b="1" dirty="0">
              <a:solidFill>
                <a:schemeClr val="bg1">
                  <a:lumMod val="75000"/>
                </a:schemeClr>
              </a:solidFill>
            </a:endParaRPr>
          </a:p>
          <a:p>
            <a:r>
              <a:rPr lang="en-US" sz="1600" dirty="0">
                <a:solidFill>
                  <a:schemeClr val="bg1">
                    <a:lumMod val="75000"/>
                  </a:schemeClr>
                </a:solidFill>
              </a:rPr>
              <a:t>--</a:t>
            </a:r>
            <a:r>
              <a:rPr lang="en-US" sz="1600" dirty="0" err="1">
                <a:solidFill>
                  <a:schemeClr val="bg1">
                    <a:lumMod val="75000"/>
                  </a:schemeClr>
                </a:solidFill>
              </a:rPr>
              <a:t>Fuch</a:t>
            </a:r>
            <a:r>
              <a:rPr lang="en-US" sz="1600" dirty="0">
                <a:solidFill>
                  <a:schemeClr val="bg1">
                    <a:lumMod val="75000"/>
                  </a:schemeClr>
                </a:solidFill>
              </a:rPr>
              <a:t> </a:t>
            </a:r>
            <a:r>
              <a:rPr lang="en-US" sz="1600" dirty="0" err="1">
                <a:solidFill>
                  <a:schemeClr val="bg1">
                    <a:lumMod val="75000"/>
                  </a:schemeClr>
                </a:solidFill>
              </a:rPr>
              <a:t>heterochromic</a:t>
            </a:r>
            <a:r>
              <a:rPr lang="en-US" sz="1600" dirty="0">
                <a:solidFill>
                  <a:schemeClr val="bg1">
                    <a:lumMod val="75000"/>
                  </a:schemeClr>
                </a:solidFill>
              </a:rPr>
              <a:t> iridocyclitis (FHI)</a:t>
            </a:r>
          </a:p>
        </p:txBody>
      </p:sp>
      <p:sp>
        <p:nvSpPr>
          <p:cNvPr id="3" name="Oval 2">
            <a:extLst>
              <a:ext uri="{FF2B5EF4-FFF2-40B4-BE49-F238E27FC236}">
                <a16:creationId xmlns:a16="http://schemas.microsoft.com/office/drawing/2014/main" id="{D2E6B833-1FA6-41CC-B3F1-B0CE25C62ED0}"/>
              </a:ext>
            </a:extLst>
          </p:cNvPr>
          <p:cNvSpPr/>
          <p:nvPr/>
        </p:nvSpPr>
        <p:spPr>
          <a:xfrm>
            <a:off x="1855867" y="4532298"/>
            <a:ext cx="2150692" cy="467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CF2FB8-3AF1-489E-80E5-B89FE51BCBA8}"/>
              </a:ext>
            </a:extLst>
          </p:cNvPr>
          <p:cNvSpPr txBox="1"/>
          <p:nvPr/>
        </p:nvSpPr>
        <p:spPr>
          <a:xfrm>
            <a:off x="356886" y="5090755"/>
            <a:ext cx="5198859" cy="738664"/>
          </a:xfrm>
          <a:prstGeom prst="rect">
            <a:avLst/>
          </a:prstGeom>
          <a:solidFill>
            <a:schemeClr val="accent1">
              <a:lumMod val="40000"/>
              <a:lumOff val="60000"/>
            </a:schemeClr>
          </a:solidFill>
        </p:spPr>
        <p:txBody>
          <a:bodyPr wrap="none" rtlCol="0">
            <a:spAutoFit/>
          </a:bodyPr>
          <a:lstStyle/>
          <a:p>
            <a:r>
              <a:rPr lang="en-US" sz="1400" i="1" dirty="0"/>
              <a:t>Which herpetic </a:t>
            </a:r>
            <a:r>
              <a:rPr lang="en-US" sz="1400" i="1" dirty="0" err="1"/>
              <a:t>uveitides</a:t>
            </a:r>
            <a:r>
              <a:rPr lang="en-US" sz="1400" i="1" dirty="0"/>
              <a:t> are especially notorious for </a:t>
            </a:r>
            <a:r>
              <a:rPr lang="en-US" sz="1400" i="1" dirty="0" err="1"/>
              <a:t>hyphema</a:t>
            </a:r>
            <a:r>
              <a:rPr lang="en-US" sz="1400" i="1" dirty="0"/>
              <a:t>?</a:t>
            </a:r>
          </a:p>
          <a:p>
            <a:r>
              <a:rPr lang="en-US" sz="1400" dirty="0"/>
              <a:t>--</a:t>
            </a:r>
          </a:p>
          <a:p>
            <a:r>
              <a:rPr lang="en-US" sz="1400" dirty="0"/>
              <a:t>--</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24858390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a:t>
            </a:r>
            <a:r>
              <a:rPr lang="en-US" sz="1600" b="1" dirty="0"/>
              <a:t>Herpetic </a:t>
            </a:r>
            <a:r>
              <a:rPr lang="en-US" sz="1600" b="1" dirty="0" err="1"/>
              <a:t>uveitides</a:t>
            </a:r>
            <a:endParaRPr lang="en-US" sz="1600" b="1" dirty="0">
              <a:solidFill>
                <a:schemeClr val="bg1">
                  <a:lumMod val="75000"/>
                </a:schemeClr>
              </a:solidFill>
            </a:endParaRPr>
          </a:p>
          <a:p>
            <a:r>
              <a:rPr lang="en-US" sz="1600" dirty="0">
                <a:solidFill>
                  <a:schemeClr val="bg1">
                    <a:lumMod val="75000"/>
                  </a:schemeClr>
                </a:solidFill>
              </a:rPr>
              <a:t>--</a:t>
            </a:r>
            <a:r>
              <a:rPr lang="en-US" sz="1600" dirty="0" err="1">
                <a:solidFill>
                  <a:schemeClr val="bg1">
                    <a:lumMod val="75000"/>
                  </a:schemeClr>
                </a:solidFill>
              </a:rPr>
              <a:t>Fuch</a:t>
            </a:r>
            <a:r>
              <a:rPr lang="en-US" sz="1600" dirty="0">
                <a:solidFill>
                  <a:schemeClr val="bg1">
                    <a:lumMod val="75000"/>
                  </a:schemeClr>
                </a:solidFill>
              </a:rPr>
              <a:t> </a:t>
            </a:r>
            <a:r>
              <a:rPr lang="en-US" sz="1600" dirty="0" err="1">
                <a:solidFill>
                  <a:schemeClr val="bg1">
                    <a:lumMod val="75000"/>
                  </a:schemeClr>
                </a:solidFill>
              </a:rPr>
              <a:t>heterochromic</a:t>
            </a:r>
            <a:r>
              <a:rPr lang="en-US" sz="1600" dirty="0">
                <a:solidFill>
                  <a:schemeClr val="bg1">
                    <a:lumMod val="75000"/>
                  </a:schemeClr>
                </a:solidFill>
              </a:rPr>
              <a:t> iridocyclitis (FHI)</a:t>
            </a:r>
          </a:p>
        </p:txBody>
      </p:sp>
      <p:sp>
        <p:nvSpPr>
          <p:cNvPr id="3" name="Oval 2">
            <a:extLst>
              <a:ext uri="{FF2B5EF4-FFF2-40B4-BE49-F238E27FC236}">
                <a16:creationId xmlns:a16="http://schemas.microsoft.com/office/drawing/2014/main" id="{D2E6B833-1FA6-41CC-B3F1-B0CE25C62ED0}"/>
              </a:ext>
            </a:extLst>
          </p:cNvPr>
          <p:cNvSpPr/>
          <p:nvPr/>
        </p:nvSpPr>
        <p:spPr>
          <a:xfrm>
            <a:off x="1855867" y="4532298"/>
            <a:ext cx="2150692" cy="467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CF2FB8-3AF1-489E-80E5-B89FE51BCBA8}"/>
              </a:ext>
            </a:extLst>
          </p:cNvPr>
          <p:cNvSpPr txBox="1"/>
          <p:nvPr/>
        </p:nvSpPr>
        <p:spPr>
          <a:xfrm>
            <a:off x="356886" y="5090755"/>
            <a:ext cx="5198859" cy="738664"/>
          </a:xfrm>
          <a:prstGeom prst="rect">
            <a:avLst/>
          </a:prstGeom>
          <a:solidFill>
            <a:schemeClr val="accent1">
              <a:lumMod val="40000"/>
              <a:lumOff val="60000"/>
            </a:schemeClr>
          </a:solidFill>
        </p:spPr>
        <p:txBody>
          <a:bodyPr wrap="none" rtlCol="0">
            <a:spAutoFit/>
          </a:bodyPr>
          <a:lstStyle/>
          <a:p>
            <a:r>
              <a:rPr lang="en-US" sz="1400" i="1" dirty="0"/>
              <a:t>Which herpetic </a:t>
            </a:r>
            <a:r>
              <a:rPr lang="en-US" sz="1400" i="1" dirty="0" err="1"/>
              <a:t>uveitides</a:t>
            </a:r>
            <a:r>
              <a:rPr lang="en-US" sz="1400" i="1" dirty="0"/>
              <a:t> are especially notorious for </a:t>
            </a:r>
            <a:r>
              <a:rPr lang="en-US" sz="1400" i="1" dirty="0" err="1"/>
              <a:t>hyphema</a:t>
            </a:r>
            <a:r>
              <a:rPr lang="en-US" sz="1400" i="1" dirty="0"/>
              <a:t>?</a:t>
            </a:r>
          </a:p>
          <a:p>
            <a:r>
              <a:rPr lang="en-US" sz="1400" dirty="0"/>
              <a:t>--VZV</a:t>
            </a:r>
          </a:p>
          <a:p>
            <a:r>
              <a:rPr lang="en-US" sz="1400" dirty="0"/>
              <a:t>--HSV</a:t>
            </a:r>
          </a:p>
        </p:txBody>
      </p:sp>
      <p:sp>
        <p:nvSpPr>
          <p:cNvPr id="37" name="Arrow: Right 36">
            <a:extLst>
              <a:ext uri="{FF2B5EF4-FFF2-40B4-BE49-F238E27FC236}">
                <a16:creationId xmlns:a16="http://schemas.microsoft.com/office/drawing/2014/main" id="{A84BBCBE-76E4-4EBB-A349-8C6EBB414F1C}"/>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167E3893-BD8C-4F35-AA38-60BA3BE4199C}"/>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F26D55E6-5C3F-414B-BB54-7EA16BAD402F}"/>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33378286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a:t>
            </a:r>
            <a:r>
              <a:rPr lang="en-US" sz="1600" b="1" dirty="0"/>
              <a:t>Herpetic </a:t>
            </a:r>
            <a:r>
              <a:rPr lang="en-US" sz="1600" b="1" dirty="0" err="1"/>
              <a:t>uveitides</a:t>
            </a:r>
            <a:endParaRPr lang="en-US" sz="1600" b="1" dirty="0">
              <a:solidFill>
                <a:schemeClr val="bg1">
                  <a:lumMod val="75000"/>
                </a:schemeClr>
              </a:solidFill>
            </a:endParaRPr>
          </a:p>
          <a:p>
            <a:r>
              <a:rPr lang="en-US" sz="1600" dirty="0">
                <a:solidFill>
                  <a:schemeClr val="bg1">
                    <a:lumMod val="75000"/>
                  </a:schemeClr>
                </a:solidFill>
              </a:rPr>
              <a:t>--</a:t>
            </a:r>
            <a:r>
              <a:rPr lang="en-US" sz="1600" dirty="0" err="1">
                <a:solidFill>
                  <a:schemeClr val="bg1">
                    <a:lumMod val="75000"/>
                  </a:schemeClr>
                </a:solidFill>
              </a:rPr>
              <a:t>Fuch</a:t>
            </a:r>
            <a:r>
              <a:rPr lang="en-US" sz="1600" dirty="0">
                <a:solidFill>
                  <a:schemeClr val="bg1">
                    <a:lumMod val="75000"/>
                  </a:schemeClr>
                </a:solidFill>
              </a:rPr>
              <a:t> </a:t>
            </a:r>
            <a:r>
              <a:rPr lang="en-US" sz="1600" dirty="0" err="1">
                <a:solidFill>
                  <a:schemeClr val="bg1">
                    <a:lumMod val="75000"/>
                  </a:schemeClr>
                </a:solidFill>
              </a:rPr>
              <a:t>heterochromic</a:t>
            </a:r>
            <a:r>
              <a:rPr lang="en-US" sz="1600" dirty="0">
                <a:solidFill>
                  <a:schemeClr val="bg1">
                    <a:lumMod val="75000"/>
                  </a:schemeClr>
                </a:solidFill>
              </a:rPr>
              <a:t> iridocyclitis (FHI)</a:t>
            </a:r>
          </a:p>
        </p:txBody>
      </p:sp>
      <p:sp>
        <p:nvSpPr>
          <p:cNvPr id="3" name="Oval 2">
            <a:extLst>
              <a:ext uri="{FF2B5EF4-FFF2-40B4-BE49-F238E27FC236}">
                <a16:creationId xmlns:a16="http://schemas.microsoft.com/office/drawing/2014/main" id="{D2E6B833-1FA6-41CC-B3F1-B0CE25C62ED0}"/>
              </a:ext>
            </a:extLst>
          </p:cNvPr>
          <p:cNvSpPr/>
          <p:nvPr/>
        </p:nvSpPr>
        <p:spPr>
          <a:xfrm>
            <a:off x="1855867" y="4532298"/>
            <a:ext cx="2150692" cy="467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CF2FB8-3AF1-489E-80E5-B89FE51BCBA8}"/>
              </a:ext>
            </a:extLst>
          </p:cNvPr>
          <p:cNvSpPr txBox="1"/>
          <p:nvPr/>
        </p:nvSpPr>
        <p:spPr>
          <a:xfrm>
            <a:off x="356886" y="5090755"/>
            <a:ext cx="5198859" cy="738664"/>
          </a:xfrm>
          <a:prstGeom prst="rect">
            <a:avLst/>
          </a:prstGeom>
          <a:solidFill>
            <a:schemeClr val="accent1">
              <a:lumMod val="40000"/>
              <a:lumOff val="60000"/>
            </a:schemeClr>
          </a:solidFill>
        </p:spPr>
        <p:txBody>
          <a:bodyPr wrap="none" rtlCol="0">
            <a:spAutoFit/>
          </a:bodyPr>
          <a:lstStyle/>
          <a:p>
            <a:r>
              <a:rPr lang="en-US" sz="1400" i="1" dirty="0">
                <a:solidFill>
                  <a:schemeClr val="bg1">
                    <a:lumMod val="65000"/>
                  </a:schemeClr>
                </a:solidFill>
              </a:rPr>
              <a:t>Which herpetic </a:t>
            </a:r>
            <a:r>
              <a:rPr lang="en-US" sz="1400" i="1" dirty="0" err="1">
                <a:solidFill>
                  <a:schemeClr val="bg1">
                    <a:lumMod val="65000"/>
                  </a:schemeClr>
                </a:solidFill>
              </a:rPr>
              <a:t>uveitides</a:t>
            </a:r>
            <a:r>
              <a:rPr lang="en-US" sz="1400" i="1" dirty="0">
                <a:solidFill>
                  <a:schemeClr val="bg1">
                    <a:lumMod val="65000"/>
                  </a:schemeClr>
                </a:solidFill>
              </a:rPr>
              <a:t> are especially notorious for </a:t>
            </a:r>
            <a:r>
              <a:rPr lang="en-US" sz="1400" i="1" dirty="0" err="1">
                <a:solidFill>
                  <a:schemeClr val="bg1">
                    <a:lumMod val="65000"/>
                  </a:schemeClr>
                </a:solidFill>
              </a:rPr>
              <a:t>hyphema</a:t>
            </a:r>
            <a:r>
              <a:rPr lang="en-US" sz="1400" i="1" dirty="0">
                <a:solidFill>
                  <a:schemeClr val="bg1">
                    <a:lumMod val="65000"/>
                  </a:schemeClr>
                </a:solidFill>
              </a:rPr>
              <a:t>?</a:t>
            </a:r>
          </a:p>
          <a:p>
            <a:r>
              <a:rPr lang="en-US" sz="1400" dirty="0"/>
              <a:t>--VZV: Iris atrophy is…</a:t>
            </a:r>
            <a:r>
              <a:rPr lang="en-US" sz="1400" b="1" i="1" dirty="0"/>
              <a:t>?</a:t>
            </a:r>
          </a:p>
          <a:p>
            <a:r>
              <a:rPr lang="en-US" sz="1400" dirty="0"/>
              <a:t>--HSV: Iris atrophy is…</a:t>
            </a:r>
            <a:r>
              <a:rPr lang="en-US" sz="1400" b="1" i="1" dirty="0"/>
              <a:t>?</a:t>
            </a:r>
          </a:p>
        </p:txBody>
      </p:sp>
      <p:sp>
        <p:nvSpPr>
          <p:cNvPr id="6" name="TextBox 5">
            <a:extLst>
              <a:ext uri="{FF2B5EF4-FFF2-40B4-BE49-F238E27FC236}">
                <a16:creationId xmlns:a16="http://schemas.microsoft.com/office/drawing/2014/main" id="{C918FF18-90E0-49B3-8286-20408DADEE66}"/>
              </a:ext>
            </a:extLst>
          </p:cNvPr>
          <p:cNvSpPr txBox="1"/>
          <p:nvPr/>
        </p:nvSpPr>
        <p:spPr>
          <a:xfrm>
            <a:off x="3188818" y="5204936"/>
            <a:ext cx="4964582" cy="738664"/>
          </a:xfrm>
          <a:prstGeom prst="rect">
            <a:avLst/>
          </a:prstGeom>
          <a:solidFill>
            <a:schemeClr val="accent6">
              <a:lumMod val="40000"/>
              <a:lumOff val="60000"/>
            </a:schemeClr>
          </a:solidFill>
        </p:spPr>
        <p:txBody>
          <a:bodyPr wrap="square" rtlCol="0">
            <a:spAutoFit/>
          </a:bodyPr>
          <a:lstStyle/>
          <a:p>
            <a:r>
              <a:rPr lang="en-US" sz="1400" i="1" dirty="0"/>
              <a:t>VZV and HSV both produce iris atrophy. In what key way do they differ in this regard?</a:t>
            </a:r>
            <a:endParaRPr lang="en-US" sz="1400" i="1" dirty="0">
              <a:solidFill>
                <a:schemeClr val="accent6">
                  <a:lumMod val="40000"/>
                  <a:lumOff val="60000"/>
                </a:schemeClr>
              </a:solidFill>
            </a:endParaRPr>
          </a:p>
          <a:p>
            <a:r>
              <a:rPr lang="en-US" sz="1400" dirty="0">
                <a:solidFill>
                  <a:schemeClr val="accent6">
                    <a:lumMod val="40000"/>
                    <a:lumOff val="60000"/>
                  </a:schemeClr>
                </a:solidFill>
              </a:rPr>
              <a:t>In VZV, the atrophy is </a:t>
            </a:r>
            <a:r>
              <a:rPr lang="en-US" sz="1400" b="1" dirty="0">
                <a:solidFill>
                  <a:schemeClr val="accent6">
                    <a:lumMod val="40000"/>
                    <a:lumOff val="60000"/>
                  </a:schemeClr>
                </a:solidFill>
              </a:rPr>
              <a:t>sectoral</a:t>
            </a:r>
            <a:r>
              <a:rPr lang="en-US" sz="1400" dirty="0">
                <a:solidFill>
                  <a:schemeClr val="accent6">
                    <a:lumMod val="40000"/>
                    <a:lumOff val="60000"/>
                  </a:schemeClr>
                </a:solidFill>
              </a:rPr>
              <a:t>, whereas in HSV it is </a:t>
            </a:r>
            <a:r>
              <a:rPr lang="en-US" sz="1400" b="1" dirty="0">
                <a:solidFill>
                  <a:schemeClr val="accent6">
                    <a:lumMod val="40000"/>
                    <a:lumOff val="60000"/>
                  </a:schemeClr>
                </a:solidFill>
              </a:rPr>
              <a:t>diffuse</a:t>
            </a:r>
          </a:p>
        </p:txBody>
      </p:sp>
      <p:sp>
        <p:nvSpPr>
          <p:cNvPr id="37" name="Arrow: Right 36">
            <a:extLst>
              <a:ext uri="{FF2B5EF4-FFF2-40B4-BE49-F238E27FC236}">
                <a16:creationId xmlns:a16="http://schemas.microsoft.com/office/drawing/2014/main" id="{139E70D4-97C5-4484-BC2A-827778EB548D}"/>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A8DA8342-77F2-471F-A4CF-7C1A801C6FDD}"/>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99DE9AF6-2034-4A77-920A-6B3C53A5C78A}"/>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16211335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28" name="Arrow: Right 27">
            <a:extLst>
              <a:ext uri="{FF2B5EF4-FFF2-40B4-BE49-F238E27FC236}">
                <a16:creationId xmlns:a16="http://schemas.microsoft.com/office/drawing/2014/main" id="{99049579-0477-40D3-9664-F244172DD8B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Arrow: Right 28">
            <a:extLst>
              <a:ext uri="{FF2B5EF4-FFF2-40B4-BE49-F238E27FC236}">
                <a16:creationId xmlns:a16="http://schemas.microsoft.com/office/drawing/2014/main" id="{2EE9B9FE-94EA-4F24-B445-2E1A6B5D2ACA}"/>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Arrow: Right 29">
            <a:extLst>
              <a:ext uri="{FF2B5EF4-FFF2-40B4-BE49-F238E27FC236}">
                <a16:creationId xmlns:a16="http://schemas.microsoft.com/office/drawing/2014/main" id="{F4F3DB57-17BC-4751-AA55-033DBB7C4568}"/>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a:t>
            </a:r>
            <a:r>
              <a:rPr lang="en-US" sz="1600" b="1" dirty="0"/>
              <a:t>Herpetic </a:t>
            </a:r>
            <a:r>
              <a:rPr lang="en-US" sz="1600" b="1" dirty="0" err="1"/>
              <a:t>uveitides</a:t>
            </a:r>
            <a:endParaRPr lang="en-US" sz="1600" b="1" dirty="0">
              <a:solidFill>
                <a:schemeClr val="bg1">
                  <a:lumMod val="75000"/>
                </a:schemeClr>
              </a:solidFill>
            </a:endParaRPr>
          </a:p>
          <a:p>
            <a:r>
              <a:rPr lang="en-US" sz="1600" dirty="0">
                <a:solidFill>
                  <a:schemeClr val="bg1">
                    <a:lumMod val="75000"/>
                  </a:schemeClr>
                </a:solidFill>
              </a:rPr>
              <a:t>--</a:t>
            </a:r>
            <a:r>
              <a:rPr lang="en-US" sz="1600" dirty="0" err="1">
                <a:solidFill>
                  <a:schemeClr val="bg1">
                    <a:lumMod val="75000"/>
                  </a:schemeClr>
                </a:solidFill>
              </a:rPr>
              <a:t>Fuch</a:t>
            </a:r>
            <a:r>
              <a:rPr lang="en-US" sz="1600" dirty="0">
                <a:solidFill>
                  <a:schemeClr val="bg1">
                    <a:lumMod val="75000"/>
                  </a:schemeClr>
                </a:solidFill>
              </a:rPr>
              <a:t> </a:t>
            </a:r>
            <a:r>
              <a:rPr lang="en-US" sz="1600" dirty="0" err="1">
                <a:solidFill>
                  <a:schemeClr val="bg1">
                    <a:lumMod val="75000"/>
                  </a:schemeClr>
                </a:solidFill>
              </a:rPr>
              <a:t>heterochromic</a:t>
            </a:r>
            <a:r>
              <a:rPr lang="en-US" sz="1600" dirty="0">
                <a:solidFill>
                  <a:schemeClr val="bg1">
                    <a:lumMod val="75000"/>
                  </a:schemeClr>
                </a:solidFill>
              </a:rPr>
              <a:t> iridocyclitis (FHI)</a:t>
            </a:r>
          </a:p>
        </p:txBody>
      </p:sp>
      <p:sp>
        <p:nvSpPr>
          <p:cNvPr id="3" name="Oval 2">
            <a:extLst>
              <a:ext uri="{FF2B5EF4-FFF2-40B4-BE49-F238E27FC236}">
                <a16:creationId xmlns:a16="http://schemas.microsoft.com/office/drawing/2014/main" id="{D2E6B833-1FA6-41CC-B3F1-B0CE25C62ED0}"/>
              </a:ext>
            </a:extLst>
          </p:cNvPr>
          <p:cNvSpPr/>
          <p:nvPr/>
        </p:nvSpPr>
        <p:spPr>
          <a:xfrm>
            <a:off x="1855867" y="4532298"/>
            <a:ext cx="2150692" cy="467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CF2FB8-3AF1-489E-80E5-B89FE51BCBA8}"/>
              </a:ext>
            </a:extLst>
          </p:cNvPr>
          <p:cNvSpPr txBox="1"/>
          <p:nvPr/>
        </p:nvSpPr>
        <p:spPr>
          <a:xfrm>
            <a:off x="356886" y="5090755"/>
            <a:ext cx="5198859" cy="738664"/>
          </a:xfrm>
          <a:prstGeom prst="rect">
            <a:avLst/>
          </a:prstGeom>
          <a:solidFill>
            <a:schemeClr val="accent1">
              <a:lumMod val="40000"/>
              <a:lumOff val="60000"/>
            </a:schemeClr>
          </a:solidFill>
        </p:spPr>
        <p:txBody>
          <a:bodyPr wrap="none" rtlCol="0">
            <a:spAutoFit/>
          </a:bodyPr>
          <a:lstStyle/>
          <a:p>
            <a:r>
              <a:rPr lang="en-US" sz="1400" i="1" dirty="0">
                <a:solidFill>
                  <a:schemeClr val="bg1">
                    <a:lumMod val="65000"/>
                  </a:schemeClr>
                </a:solidFill>
              </a:rPr>
              <a:t>Which herpetic </a:t>
            </a:r>
            <a:r>
              <a:rPr lang="en-US" sz="1400" i="1" dirty="0" err="1">
                <a:solidFill>
                  <a:schemeClr val="bg1">
                    <a:lumMod val="65000"/>
                  </a:schemeClr>
                </a:solidFill>
              </a:rPr>
              <a:t>uveitides</a:t>
            </a:r>
            <a:r>
              <a:rPr lang="en-US" sz="1400" i="1" dirty="0">
                <a:solidFill>
                  <a:schemeClr val="bg1">
                    <a:lumMod val="65000"/>
                  </a:schemeClr>
                </a:solidFill>
              </a:rPr>
              <a:t> are especially notorious for </a:t>
            </a:r>
            <a:r>
              <a:rPr lang="en-US" sz="1400" i="1" dirty="0" err="1">
                <a:solidFill>
                  <a:schemeClr val="bg1">
                    <a:lumMod val="65000"/>
                  </a:schemeClr>
                </a:solidFill>
              </a:rPr>
              <a:t>hyphema</a:t>
            </a:r>
            <a:r>
              <a:rPr lang="en-US" sz="1400" i="1" dirty="0">
                <a:solidFill>
                  <a:schemeClr val="bg1">
                    <a:lumMod val="65000"/>
                  </a:schemeClr>
                </a:solidFill>
              </a:rPr>
              <a:t>?</a:t>
            </a:r>
          </a:p>
          <a:p>
            <a:r>
              <a:rPr lang="en-US" sz="1400" dirty="0"/>
              <a:t>--VZV: Iris atrophy is…</a:t>
            </a:r>
            <a:r>
              <a:rPr lang="en-US" sz="1400" b="1" dirty="0"/>
              <a:t>sectoral</a:t>
            </a:r>
          </a:p>
          <a:p>
            <a:r>
              <a:rPr lang="en-US" sz="1400" dirty="0"/>
              <a:t>--HSV: Iris atrophy is…</a:t>
            </a:r>
            <a:r>
              <a:rPr lang="en-US" sz="1400" b="1" dirty="0"/>
              <a:t>diffuse</a:t>
            </a:r>
          </a:p>
        </p:txBody>
      </p:sp>
      <p:sp>
        <p:nvSpPr>
          <p:cNvPr id="6" name="TextBox 5">
            <a:extLst>
              <a:ext uri="{FF2B5EF4-FFF2-40B4-BE49-F238E27FC236}">
                <a16:creationId xmlns:a16="http://schemas.microsoft.com/office/drawing/2014/main" id="{C918FF18-90E0-49B3-8286-20408DADEE66}"/>
              </a:ext>
            </a:extLst>
          </p:cNvPr>
          <p:cNvSpPr txBox="1"/>
          <p:nvPr/>
        </p:nvSpPr>
        <p:spPr>
          <a:xfrm>
            <a:off x="3188818" y="5204936"/>
            <a:ext cx="4964582" cy="738664"/>
          </a:xfrm>
          <a:prstGeom prst="rect">
            <a:avLst/>
          </a:prstGeom>
          <a:solidFill>
            <a:schemeClr val="accent6">
              <a:lumMod val="40000"/>
              <a:lumOff val="60000"/>
            </a:schemeClr>
          </a:solidFill>
        </p:spPr>
        <p:txBody>
          <a:bodyPr wrap="square" rtlCol="0">
            <a:spAutoFit/>
          </a:bodyPr>
          <a:lstStyle/>
          <a:p>
            <a:r>
              <a:rPr lang="en-US" sz="1400" i="1" dirty="0"/>
              <a:t>VZV and HSV both produce iris atrophy. In what key way do they differ in this regard?</a:t>
            </a:r>
          </a:p>
          <a:p>
            <a:r>
              <a:rPr lang="en-US" sz="1400" dirty="0"/>
              <a:t>In VZV, the atrophy is </a:t>
            </a:r>
            <a:r>
              <a:rPr lang="en-US" sz="1400" b="1" dirty="0"/>
              <a:t>sectoral</a:t>
            </a:r>
            <a:r>
              <a:rPr lang="en-US" sz="1400" dirty="0"/>
              <a:t>, whereas in HSV it is </a:t>
            </a:r>
            <a:r>
              <a:rPr lang="en-US" sz="1400" b="1" dirty="0"/>
              <a:t>diffuse</a:t>
            </a:r>
          </a:p>
        </p:txBody>
      </p:sp>
    </p:spTree>
    <p:extLst>
      <p:ext uri="{BB962C8B-B14F-4D97-AF65-F5344CB8AC3E}">
        <p14:creationId xmlns:p14="http://schemas.microsoft.com/office/powerpoint/2010/main" val="28685813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endParaRPr lang="en-US" altLang="en-US" sz="1400" i="1" dirty="0">
              <a:solidFill>
                <a:srgbClr val="FFCCFF"/>
              </a:solidFill>
            </a:endParaRP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What exam findings comprise the ‘classic triad’ of FHI? (</a:t>
            </a:r>
            <a:r>
              <a:rPr lang="en-US" altLang="en-US" sz="1400" i="1" dirty="0" err="1">
                <a:solidFill>
                  <a:srgbClr val="FFCCFF"/>
                </a:solidFill>
              </a:rPr>
              <a:t>Hyphema</a:t>
            </a:r>
            <a:r>
              <a:rPr lang="en-US" altLang="en-US" sz="1400" i="1" dirty="0">
                <a:solidFill>
                  <a:srgbClr val="FFCCFF"/>
                </a:solidFill>
              </a:rPr>
              <a:t> is not one of them.)</a:t>
            </a:r>
          </a:p>
          <a:p>
            <a:pPr eaLnBrk="1" hangingPunct="1">
              <a:spcBef>
                <a:spcPct val="0"/>
              </a:spcBef>
              <a:buClrTx/>
              <a:buSzTx/>
              <a:buFontTx/>
              <a:buNone/>
              <a:defRPr/>
            </a:pPr>
            <a:r>
              <a:rPr lang="en-US" altLang="en-US" sz="1400" dirty="0">
                <a:solidFill>
                  <a:srgbClr val="FFCC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26006320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endParaRPr lang="en-US" altLang="en-US" sz="1400" dirty="0">
              <a:solidFill>
                <a:srgbClr val="FFCCFF"/>
              </a:solidFill>
            </a:endParaRP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What exam findings comprise the ‘classic triad’ of FHI? (</a:t>
            </a:r>
            <a:r>
              <a:rPr lang="en-US" altLang="en-US" sz="1400" i="1" dirty="0" err="1">
                <a:solidFill>
                  <a:srgbClr val="FFCCFF"/>
                </a:solidFill>
              </a:rPr>
              <a:t>Hyphema</a:t>
            </a:r>
            <a:r>
              <a:rPr lang="en-US" altLang="en-US" sz="1400" i="1" dirty="0">
                <a:solidFill>
                  <a:srgbClr val="FFCCFF"/>
                </a:solidFill>
              </a:rPr>
              <a:t> is not one of them.)</a:t>
            </a:r>
          </a:p>
          <a:p>
            <a:pPr eaLnBrk="1" hangingPunct="1">
              <a:spcBef>
                <a:spcPct val="0"/>
              </a:spcBef>
              <a:buClrTx/>
              <a:buSzTx/>
              <a:buFontTx/>
              <a:buNone/>
              <a:defRPr/>
            </a:pPr>
            <a:r>
              <a:rPr lang="en-US" altLang="en-US" sz="1400" dirty="0">
                <a:solidFill>
                  <a:srgbClr val="FFCC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7199813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199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endParaRPr lang="en-US" altLang="en-US" sz="1400" i="1" dirty="0">
              <a:solidFill>
                <a:srgbClr val="FFCCFF"/>
              </a:solidFill>
            </a:endParaRPr>
          </a:p>
          <a:p>
            <a:pPr eaLnBrk="1" hangingPunct="1">
              <a:spcBef>
                <a:spcPct val="0"/>
              </a:spcBef>
              <a:buClrTx/>
              <a:buSzTx/>
              <a:buFontTx/>
              <a:buNone/>
              <a:defRPr/>
            </a:pPr>
            <a:r>
              <a:rPr lang="en-US" altLang="en-US" sz="1400" dirty="0">
                <a:solidFill>
                  <a:srgbClr val="FFCCFF"/>
                </a:solidFill>
              </a:rPr>
              <a:t>No</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What exam findings comprise the ‘classic triad’ of FHI? (</a:t>
            </a:r>
            <a:r>
              <a:rPr lang="en-US" altLang="en-US" sz="1400" i="1" dirty="0" err="1">
                <a:solidFill>
                  <a:srgbClr val="FFCCFF"/>
                </a:solidFill>
              </a:rPr>
              <a:t>Hyphema</a:t>
            </a:r>
            <a:r>
              <a:rPr lang="en-US" altLang="en-US" sz="1400" i="1" dirty="0">
                <a:solidFill>
                  <a:srgbClr val="FFCCFF"/>
                </a:solidFill>
              </a:rPr>
              <a:t> is not one of them.)</a:t>
            </a:r>
          </a:p>
          <a:p>
            <a:pPr eaLnBrk="1" hangingPunct="1">
              <a:spcBef>
                <a:spcPct val="0"/>
              </a:spcBef>
              <a:buClrTx/>
              <a:buSzTx/>
              <a:buFontTx/>
              <a:buNone/>
              <a:defRPr/>
            </a:pPr>
            <a:r>
              <a:rPr lang="en-US" altLang="en-US" sz="1400" dirty="0">
                <a:solidFill>
                  <a:srgbClr val="FFCC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35908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584775"/>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63899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4233851" cy="584775"/>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endParaRPr lang="en-US" sz="1600" dirty="0">
              <a:solidFill>
                <a:srgbClr val="FF0000"/>
              </a:solidFill>
            </a:endParaRP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18510864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endParaRPr lang="en-US" altLang="en-US" sz="1400" dirty="0">
              <a:solidFill>
                <a:srgbClr val="FFCCFF"/>
              </a:solidFill>
            </a:endParaRP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What exam findings comprise the ‘classic triad’ of FHI? (</a:t>
            </a:r>
            <a:r>
              <a:rPr lang="en-US" altLang="en-US" sz="1400" i="1" dirty="0" err="1">
                <a:solidFill>
                  <a:srgbClr val="FFCCFF"/>
                </a:solidFill>
              </a:rPr>
              <a:t>Hyphema</a:t>
            </a:r>
            <a:r>
              <a:rPr lang="en-US" altLang="en-US" sz="1400" i="1" dirty="0">
                <a:solidFill>
                  <a:srgbClr val="FFCCFF"/>
                </a:solidFill>
              </a:rPr>
              <a:t> is not one of them.)</a:t>
            </a:r>
          </a:p>
          <a:p>
            <a:pPr eaLnBrk="1" hangingPunct="1">
              <a:spcBef>
                <a:spcPct val="0"/>
              </a:spcBef>
              <a:buClrTx/>
              <a:buSzTx/>
              <a:buFontTx/>
              <a:buNone/>
              <a:defRPr/>
            </a:pPr>
            <a:r>
              <a:rPr lang="en-US" altLang="en-US" sz="1400" dirty="0">
                <a:solidFill>
                  <a:srgbClr val="FFCC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341145668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endParaRPr lang="en-US" altLang="en-US" sz="1400" i="1" dirty="0">
              <a:solidFill>
                <a:srgbClr val="FFCCFF"/>
              </a:solidFill>
            </a:endParaRPr>
          </a:p>
          <a:p>
            <a:pPr eaLnBrk="1" hangingPunct="1">
              <a:spcBef>
                <a:spcPct val="0"/>
              </a:spcBef>
              <a:buClrTx/>
              <a:buSzTx/>
              <a:buFontTx/>
              <a:buNone/>
              <a:defRPr/>
            </a:pPr>
            <a:r>
              <a:rPr lang="en-US" altLang="en-US" sz="1400" dirty="0">
                <a:solidFill>
                  <a:srgbClr val="FFCC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33978605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41593534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9E717E-B588-49D9-A364-E37A427EF767}"/>
              </a:ext>
            </a:extLst>
          </p:cNvPr>
          <p:cNvSpPr>
            <a:spLocks noGrp="1"/>
          </p:cNvSpPr>
          <p:nvPr>
            <p:ph type="sldNum" sz="quarter" idx="12"/>
          </p:nvPr>
        </p:nvSpPr>
        <p:spPr/>
        <p:txBody>
          <a:bodyPr/>
          <a:lstStyle/>
          <a:p>
            <a:pPr>
              <a:defRPr/>
            </a:pPr>
            <a:fld id="{1922781C-FEFB-43B6-AEF5-0F22C089191D}" type="slidenum">
              <a:rPr lang="en-US" altLang="en-US" smtClean="0"/>
              <a:pPr>
                <a:defRPr/>
              </a:pPr>
              <a:t>203</a:t>
            </a:fld>
            <a:endParaRPr lang="en-US" altLang="en-US"/>
          </a:p>
        </p:txBody>
      </p:sp>
      <p:sp>
        <p:nvSpPr>
          <p:cNvPr id="5" name="TextBox 4">
            <a:extLst>
              <a:ext uri="{FF2B5EF4-FFF2-40B4-BE49-F238E27FC236}">
                <a16:creationId xmlns:a16="http://schemas.microsoft.com/office/drawing/2014/main" id="{3F7F0C2E-529B-44A2-B94A-4FCD6E9CACC3}"/>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6" name="Text Box 10">
            <a:extLst>
              <a:ext uri="{FF2B5EF4-FFF2-40B4-BE49-F238E27FC236}">
                <a16:creationId xmlns:a16="http://schemas.microsoft.com/office/drawing/2014/main" id="{8BC8A950-82C2-425F-B2B4-048FA83FAFFC}"/>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7" name="Rectangle 6">
            <a:extLst>
              <a:ext uri="{FF2B5EF4-FFF2-40B4-BE49-F238E27FC236}">
                <a16:creationId xmlns:a16="http://schemas.microsoft.com/office/drawing/2014/main" id="{2FAFB45D-45D8-494C-B3E7-511EAC88B04D}"/>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93466A-5678-45AF-86D8-8FFAF7A11ADC}"/>
              </a:ext>
            </a:extLst>
          </p:cNvPr>
          <p:cNvSpPr txBox="1"/>
          <p:nvPr/>
        </p:nvSpPr>
        <p:spPr>
          <a:xfrm>
            <a:off x="1889213" y="6059467"/>
            <a:ext cx="5365571" cy="369332"/>
          </a:xfrm>
          <a:prstGeom prst="rect">
            <a:avLst/>
          </a:prstGeom>
          <a:noFill/>
        </p:spPr>
        <p:txBody>
          <a:bodyPr wrap="none" rtlCol="0">
            <a:spAutoFit/>
          </a:bodyPr>
          <a:lstStyle/>
          <a:p>
            <a:pPr eaLnBrk="1" hangingPunct="1">
              <a:defRPr/>
            </a:pPr>
            <a:r>
              <a:rPr lang="en-US" dirty="0"/>
              <a:t>FHI: </a:t>
            </a:r>
            <a:r>
              <a:rPr lang="en-US" altLang="en-US" dirty="0"/>
              <a:t>Heterochromia iridis, cataract, and stellate KP</a:t>
            </a:r>
          </a:p>
        </p:txBody>
      </p:sp>
      <p:pic>
        <p:nvPicPr>
          <p:cNvPr id="10" name="Picture 9">
            <a:extLst>
              <a:ext uri="{FF2B5EF4-FFF2-40B4-BE49-F238E27FC236}">
                <a16:creationId xmlns:a16="http://schemas.microsoft.com/office/drawing/2014/main" id="{7BF19E52-48A6-4ED2-A3D3-37A647829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3468"/>
            <a:ext cx="4370385" cy="2863752"/>
          </a:xfrm>
          <a:prstGeom prst="rect">
            <a:avLst/>
          </a:prstGeom>
        </p:spPr>
      </p:pic>
      <p:pic>
        <p:nvPicPr>
          <p:cNvPr id="3" name="Picture 2">
            <a:extLst>
              <a:ext uri="{FF2B5EF4-FFF2-40B4-BE49-F238E27FC236}">
                <a16:creationId xmlns:a16="http://schemas.microsoft.com/office/drawing/2014/main" id="{2CBC6E6E-24DA-469F-ADD0-C4F2C1726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7400"/>
            <a:ext cx="4316210" cy="2859820"/>
          </a:xfrm>
          <a:prstGeom prst="rect">
            <a:avLst/>
          </a:prstGeom>
        </p:spPr>
      </p:pic>
    </p:spTree>
    <p:extLst>
      <p:ext uri="{BB962C8B-B14F-4D97-AF65-F5344CB8AC3E}">
        <p14:creationId xmlns:p14="http://schemas.microsoft.com/office/powerpoint/2010/main" val="80722431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b="1" dirty="0">
                <a:solidFill>
                  <a:srgbClr val="0000FF"/>
                </a:solidFill>
              </a:rPr>
              <a:t>Heterochromia 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
        <p:nvSpPr>
          <p:cNvPr id="3" name="Oval 2">
            <a:extLst>
              <a:ext uri="{FF2B5EF4-FFF2-40B4-BE49-F238E27FC236}">
                <a16:creationId xmlns:a16="http://schemas.microsoft.com/office/drawing/2014/main" id="{36189943-3A12-421E-95D3-D33328ECB844}"/>
              </a:ext>
            </a:extLst>
          </p:cNvPr>
          <p:cNvSpPr/>
          <p:nvPr/>
        </p:nvSpPr>
        <p:spPr>
          <a:xfrm>
            <a:off x="1371600" y="1828487"/>
            <a:ext cx="1981956" cy="4928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id="{6B3E0D3A-07AC-4898-84EB-2DC6FE84E87F}"/>
              </a:ext>
            </a:extLst>
          </p:cNvPr>
          <p:cNvSpPr>
            <a:spLocks noChangeArrowheads="1"/>
          </p:cNvSpPr>
          <p:nvPr/>
        </p:nvSpPr>
        <p:spPr bwMode="auto">
          <a:xfrm>
            <a:off x="2514600" y="297783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 name="Oval 11">
            <a:extLst>
              <a:ext uri="{FF2B5EF4-FFF2-40B4-BE49-F238E27FC236}">
                <a16:creationId xmlns:a16="http://schemas.microsoft.com/office/drawing/2014/main" id="{8255494E-BD83-47F9-87BB-A5C37E1DFFA0}"/>
              </a:ext>
            </a:extLst>
          </p:cNvPr>
          <p:cNvSpPr>
            <a:spLocks noChangeArrowheads="1"/>
          </p:cNvSpPr>
          <p:nvPr/>
        </p:nvSpPr>
        <p:spPr bwMode="auto">
          <a:xfrm>
            <a:off x="3048000" y="297783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 name="Oval 12">
            <a:extLst>
              <a:ext uri="{FF2B5EF4-FFF2-40B4-BE49-F238E27FC236}">
                <a16:creationId xmlns:a16="http://schemas.microsoft.com/office/drawing/2014/main" id="{C4638BC5-0BCC-407B-9A33-DC95679A2579}"/>
              </a:ext>
            </a:extLst>
          </p:cNvPr>
          <p:cNvSpPr>
            <a:spLocks noChangeArrowheads="1"/>
          </p:cNvSpPr>
          <p:nvPr/>
        </p:nvSpPr>
        <p:spPr bwMode="auto">
          <a:xfrm>
            <a:off x="3276600" y="320643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 name="Oval 13">
            <a:extLst>
              <a:ext uri="{FF2B5EF4-FFF2-40B4-BE49-F238E27FC236}">
                <a16:creationId xmlns:a16="http://schemas.microsoft.com/office/drawing/2014/main" id="{85F250F8-A838-42FA-BD75-6080282CF0E7}"/>
              </a:ext>
            </a:extLst>
          </p:cNvPr>
          <p:cNvSpPr>
            <a:spLocks noChangeArrowheads="1"/>
          </p:cNvSpPr>
          <p:nvPr/>
        </p:nvSpPr>
        <p:spPr bwMode="auto">
          <a:xfrm>
            <a:off x="5791200" y="297783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14">
            <a:extLst>
              <a:ext uri="{FF2B5EF4-FFF2-40B4-BE49-F238E27FC236}">
                <a16:creationId xmlns:a16="http://schemas.microsoft.com/office/drawing/2014/main" id="{2BF3FC02-B41A-4C90-9E5C-FF1F766DF1D1}"/>
              </a:ext>
            </a:extLst>
          </p:cNvPr>
          <p:cNvSpPr>
            <a:spLocks noChangeArrowheads="1"/>
          </p:cNvSpPr>
          <p:nvPr/>
        </p:nvSpPr>
        <p:spPr bwMode="auto">
          <a:xfrm>
            <a:off x="6324600" y="297783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 name="Oval 15">
            <a:extLst>
              <a:ext uri="{FF2B5EF4-FFF2-40B4-BE49-F238E27FC236}">
                <a16:creationId xmlns:a16="http://schemas.microsoft.com/office/drawing/2014/main" id="{BB94E859-2EE6-4DC8-9267-9750856914C7}"/>
              </a:ext>
            </a:extLst>
          </p:cNvPr>
          <p:cNvSpPr>
            <a:spLocks noChangeArrowheads="1"/>
          </p:cNvSpPr>
          <p:nvPr/>
        </p:nvSpPr>
        <p:spPr bwMode="auto">
          <a:xfrm>
            <a:off x="6553200" y="320643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 name="TextBox 12">
            <a:extLst>
              <a:ext uri="{FF2B5EF4-FFF2-40B4-BE49-F238E27FC236}">
                <a16:creationId xmlns:a16="http://schemas.microsoft.com/office/drawing/2014/main" id="{E96249CF-2CBA-405A-8016-3CB2FC63C5FC}"/>
              </a:ext>
            </a:extLst>
          </p:cNvPr>
          <p:cNvSpPr txBox="1">
            <a:spLocks noChangeArrowheads="1"/>
          </p:cNvSpPr>
          <p:nvPr/>
        </p:nvSpPr>
        <p:spPr bwMode="auto">
          <a:xfrm>
            <a:off x="3021012" y="3927157"/>
            <a:ext cx="4188967"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Is the affected eye the </a:t>
            </a:r>
            <a:r>
              <a:rPr lang="en-US" altLang="en-US" sz="1300" b="1" i="1" dirty="0">
                <a:solidFill>
                  <a:srgbClr val="0000FF"/>
                </a:solidFill>
              </a:rPr>
              <a:t>darker </a:t>
            </a:r>
            <a:r>
              <a:rPr lang="en-US" altLang="en-US" sz="1300" i="1" dirty="0">
                <a:solidFill>
                  <a:srgbClr val="0000FF"/>
                </a:solidFill>
              </a:rPr>
              <a:t>eye, or the </a:t>
            </a:r>
            <a:r>
              <a:rPr lang="en-US" altLang="en-US" sz="1300" b="1" i="1" dirty="0">
                <a:solidFill>
                  <a:srgbClr val="0085C3"/>
                </a:solidFill>
              </a:rPr>
              <a:t>lighter </a:t>
            </a:r>
            <a:r>
              <a:rPr lang="en-US" altLang="en-US" sz="1300" i="1" dirty="0">
                <a:solidFill>
                  <a:srgbClr val="0000FF"/>
                </a:solidFill>
              </a:rPr>
              <a:t>eye?</a:t>
            </a:r>
          </a:p>
          <a:p>
            <a:pPr eaLnBrk="1" hangingPunct="1">
              <a:spcBef>
                <a:spcPct val="0"/>
              </a:spcBef>
              <a:buClrTx/>
              <a:buSzTx/>
              <a:buFontTx/>
              <a:buNone/>
            </a:pPr>
            <a:r>
              <a:rPr lang="en-US" altLang="en-US" sz="1300" b="1" dirty="0">
                <a:solidFill>
                  <a:srgbClr val="FFFF00"/>
                </a:solidFill>
              </a:rPr>
              <a:t>The lighter </a:t>
            </a:r>
            <a:r>
              <a:rPr lang="en-US" altLang="en-US" sz="1300" dirty="0">
                <a:solidFill>
                  <a:srgbClr val="FFFF00"/>
                </a:solidFill>
              </a:rPr>
              <a:t>(with one exception)</a:t>
            </a:r>
            <a:endParaRPr lang="en-US" altLang="en-US" sz="1300" b="1" dirty="0">
              <a:solidFill>
                <a:srgbClr val="FFFF00"/>
              </a:solidFill>
            </a:endParaRPr>
          </a:p>
        </p:txBody>
      </p:sp>
      <p:sp>
        <p:nvSpPr>
          <p:cNvPr id="54" name="TextBox 1">
            <a:extLst>
              <a:ext uri="{FF2B5EF4-FFF2-40B4-BE49-F238E27FC236}">
                <a16:creationId xmlns:a16="http://schemas.microsoft.com/office/drawing/2014/main" id="{B14A52E7-AEBA-45FB-BE65-F69850B04E8E}"/>
              </a:ext>
            </a:extLst>
          </p:cNvPr>
          <p:cNvSpPr txBox="1">
            <a:spLocks noChangeArrowheads="1"/>
          </p:cNvSpPr>
          <p:nvPr/>
        </p:nvSpPr>
        <p:spPr bwMode="auto">
          <a:xfrm>
            <a:off x="3205163" y="23622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55" name="TextBox 14">
            <a:extLst>
              <a:ext uri="{FF2B5EF4-FFF2-40B4-BE49-F238E27FC236}">
                <a16:creationId xmlns:a16="http://schemas.microsoft.com/office/drawing/2014/main" id="{BCF89A45-7DEB-45C6-AA4A-67AF425E62BB}"/>
              </a:ext>
            </a:extLst>
          </p:cNvPr>
          <p:cNvSpPr txBox="1">
            <a:spLocks noChangeArrowheads="1"/>
          </p:cNvSpPr>
          <p:nvPr/>
        </p:nvSpPr>
        <p:spPr bwMode="auto">
          <a:xfrm>
            <a:off x="6467475" y="23622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Tree>
    <p:extLst>
      <p:ext uri="{BB962C8B-B14F-4D97-AF65-F5344CB8AC3E}">
        <p14:creationId xmlns:p14="http://schemas.microsoft.com/office/powerpoint/2010/main" val="2720952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b="1" dirty="0">
                <a:solidFill>
                  <a:srgbClr val="0000FF"/>
                </a:solidFill>
              </a:rPr>
              <a:t>Heterochromia 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other ophthalmic issue is common in FHI? (Again, </a:t>
            </a:r>
            <a:r>
              <a:rPr lang="en-US" altLang="en-US" sz="1400" i="1" dirty="0" err="1">
                <a:solidFill>
                  <a:srgbClr val="FFCCFF"/>
                </a:solidFill>
              </a:rPr>
              <a:t>hyphema</a:t>
            </a:r>
            <a:r>
              <a:rPr lang="en-US" altLang="en-US" sz="1400" i="1" dirty="0">
                <a:solidFill>
                  <a:srgbClr val="FFCCFF"/>
                </a:solidFill>
              </a:rPr>
              <a:t> </a:t>
            </a:r>
            <a:r>
              <a:rPr lang="en-US" altLang="en-US" sz="1400" i="1" dirty="0" err="1">
                <a:solidFill>
                  <a:srgbClr val="FFCCFF"/>
                </a:solidFill>
              </a:rPr>
              <a:t>ain’t</a:t>
            </a:r>
            <a:r>
              <a:rPr lang="en-US" altLang="en-US" sz="1400" i="1" dirty="0">
                <a:solidFill>
                  <a:srgbClr val="FFCCFF"/>
                </a:solidFill>
              </a:rPr>
              <a:t> it.)</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
        <p:nvSpPr>
          <p:cNvPr id="3" name="Oval 2">
            <a:extLst>
              <a:ext uri="{FF2B5EF4-FFF2-40B4-BE49-F238E27FC236}">
                <a16:creationId xmlns:a16="http://schemas.microsoft.com/office/drawing/2014/main" id="{36189943-3A12-421E-95D3-D33328ECB844}"/>
              </a:ext>
            </a:extLst>
          </p:cNvPr>
          <p:cNvSpPr/>
          <p:nvPr/>
        </p:nvSpPr>
        <p:spPr>
          <a:xfrm>
            <a:off x="1371600" y="1828487"/>
            <a:ext cx="1981956" cy="4928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id="{6B3E0D3A-07AC-4898-84EB-2DC6FE84E87F}"/>
              </a:ext>
            </a:extLst>
          </p:cNvPr>
          <p:cNvSpPr>
            <a:spLocks noChangeArrowheads="1"/>
          </p:cNvSpPr>
          <p:nvPr/>
        </p:nvSpPr>
        <p:spPr bwMode="auto">
          <a:xfrm>
            <a:off x="2514600" y="297783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 name="Oval 11">
            <a:extLst>
              <a:ext uri="{FF2B5EF4-FFF2-40B4-BE49-F238E27FC236}">
                <a16:creationId xmlns:a16="http://schemas.microsoft.com/office/drawing/2014/main" id="{8255494E-BD83-47F9-87BB-A5C37E1DFFA0}"/>
              </a:ext>
            </a:extLst>
          </p:cNvPr>
          <p:cNvSpPr>
            <a:spLocks noChangeArrowheads="1"/>
          </p:cNvSpPr>
          <p:nvPr/>
        </p:nvSpPr>
        <p:spPr bwMode="auto">
          <a:xfrm>
            <a:off x="3048000" y="297783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 name="Oval 12">
            <a:extLst>
              <a:ext uri="{FF2B5EF4-FFF2-40B4-BE49-F238E27FC236}">
                <a16:creationId xmlns:a16="http://schemas.microsoft.com/office/drawing/2014/main" id="{C4638BC5-0BCC-407B-9A33-DC95679A2579}"/>
              </a:ext>
            </a:extLst>
          </p:cNvPr>
          <p:cNvSpPr>
            <a:spLocks noChangeArrowheads="1"/>
          </p:cNvSpPr>
          <p:nvPr/>
        </p:nvSpPr>
        <p:spPr bwMode="auto">
          <a:xfrm>
            <a:off x="3276600" y="320643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 name="Oval 13">
            <a:extLst>
              <a:ext uri="{FF2B5EF4-FFF2-40B4-BE49-F238E27FC236}">
                <a16:creationId xmlns:a16="http://schemas.microsoft.com/office/drawing/2014/main" id="{85F250F8-A838-42FA-BD75-6080282CF0E7}"/>
              </a:ext>
            </a:extLst>
          </p:cNvPr>
          <p:cNvSpPr>
            <a:spLocks noChangeArrowheads="1"/>
          </p:cNvSpPr>
          <p:nvPr/>
        </p:nvSpPr>
        <p:spPr bwMode="auto">
          <a:xfrm>
            <a:off x="5791200" y="297783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 name="Oval 14">
            <a:extLst>
              <a:ext uri="{FF2B5EF4-FFF2-40B4-BE49-F238E27FC236}">
                <a16:creationId xmlns:a16="http://schemas.microsoft.com/office/drawing/2014/main" id="{2BF3FC02-B41A-4C90-9E5C-FF1F766DF1D1}"/>
              </a:ext>
            </a:extLst>
          </p:cNvPr>
          <p:cNvSpPr>
            <a:spLocks noChangeArrowheads="1"/>
          </p:cNvSpPr>
          <p:nvPr/>
        </p:nvSpPr>
        <p:spPr bwMode="auto">
          <a:xfrm>
            <a:off x="6324600" y="297783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 name="Oval 15">
            <a:extLst>
              <a:ext uri="{FF2B5EF4-FFF2-40B4-BE49-F238E27FC236}">
                <a16:creationId xmlns:a16="http://schemas.microsoft.com/office/drawing/2014/main" id="{BB94E859-2EE6-4DC8-9267-9750856914C7}"/>
              </a:ext>
            </a:extLst>
          </p:cNvPr>
          <p:cNvSpPr>
            <a:spLocks noChangeArrowheads="1"/>
          </p:cNvSpPr>
          <p:nvPr/>
        </p:nvSpPr>
        <p:spPr bwMode="auto">
          <a:xfrm>
            <a:off x="6553200" y="320643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 name="TextBox 12">
            <a:extLst>
              <a:ext uri="{FF2B5EF4-FFF2-40B4-BE49-F238E27FC236}">
                <a16:creationId xmlns:a16="http://schemas.microsoft.com/office/drawing/2014/main" id="{E96249CF-2CBA-405A-8016-3CB2FC63C5FC}"/>
              </a:ext>
            </a:extLst>
          </p:cNvPr>
          <p:cNvSpPr txBox="1">
            <a:spLocks noChangeArrowheads="1"/>
          </p:cNvSpPr>
          <p:nvPr/>
        </p:nvSpPr>
        <p:spPr bwMode="auto">
          <a:xfrm>
            <a:off x="3021012" y="3927157"/>
            <a:ext cx="4188967"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Is the affected eye the </a:t>
            </a:r>
            <a:r>
              <a:rPr lang="en-US" altLang="en-US" sz="1300" b="1" i="1" dirty="0">
                <a:solidFill>
                  <a:srgbClr val="0000FF"/>
                </a:solidFill>
              </a:rPr>
              <a:t>darker </a:t>
            </a:r>
            <a:r>
              <a:rPr lang="en-US" altLang="en-US" sz="1300" i="1" dirty="0">
                <a:solidFill>
                  <a:srgbClr val="0000FF"/>
                </a:solidFill>
              </a:rPr>
              <a:t>eye, or the </a:t>
            </a:r>
            <a:r>
              <a:rPr lang="en-US" altLang="en-US" sz="1300" b="1" i="1" dirty="0">
                <a:solidFill>
                  <a:srgbClr val="0085C3"/>
                </a:solidFill>
              </a:rPr>
              <a:t>lighter </a:t>
            </a:r>
            <a:r>
              <a:rPr lang="en-US" altLang="en-US" sz="1300" i="1" dirty="0">
                <a:solidFill>
                  <a:srgbClr val="0000FF"/>
                </a:solidFill>
              </a:rPr>
              <a:t>eye?</a:t>
            </a:r>
          </a:p>
          <a:p>
            <a:pPr eaLnBrk="1" hangingPunct="1">
              <a:spcBef>
                <a:spcPct val="0"/>
              </a:spcBef>
              <a:buClrTx/>
              <a:buSzTx/>
              <a:buFontTx/>
              <a:buNone/>
            </a:pPr>
            <a:r>
              <a:rPr lang="en-US" altLang="en-US" sz="1300" b="1" dirty="0">
                <a:solidFill>
                  <a:srgbClr val="0085C3"/>
                </a:solidFill>
              </a:rPr>
              <a:t>The lighter </a:t>
            </a:r>
            <a:r>
              <a:rPr lang="en-US" altLang="en-US" sz="1300" dirty="0">
                <a:solidFill>
                  <a:srgbClr val="0000FF"/>
                </a:solidFill>
              </a:rPr>
              <a:t>(most of the time; see </a:t>
            </a:r>
            <a:r>
              <a:rPr lang="en-US" altLang="en-US" sz="1300" i="1" dirty="0">
                <a:solidFill>
                  <a:srgbClr val="0000FF"/>
                </a:solidFill>
              </a:rPr>
              <a:t>U13</a:t>
            </a:r>
            <a:r>
              <a:rPr lang="en-US" altLang="en-US" sz="1300" dirty="0">
                <a:solidFill>
                  <a:srgbClr val="0000FF"/>
                </a:solidFill>
              </a:rPr>
              <a:t> for details)</a:t>
            </a:r>
            <a:endParaRPr lang="en-US" altLang="en-US" sz="1300" b="1" dirty="0">
              <a:solidFill>
                <a:srgbClr val="0000FF"/>
              </a:solidFill>
            </a:endParaRPr>
          </a:p>
        </p:txBody>
      </p:sp>
      <p:pic>
        <p:nvPicPr>
          <p:cNvPr id="53" name="Picture 5" descr="C:\Users\Steve\AppData\Local\Microsoft\Windows\Temporary Internet Files\Content.IE5\7JNHFBB8\MM900185588[1].gif">
            <a:extLst>
              <a:ext uri="{FF2B5EF4-FFF2-40B4-BE49-F238E27FC236}">
                <a16:creationId xmlns:a16="http://schemas.microsoft.com/office/drawing/2014/main" id="{4B26C15F-AED1-491F-A471-0A7DCAC054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05155"/>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3330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9E717E-B588-49D9-A364-E37A427EF767}"/>
              </a:ext>
            </a:extLst>
          </p:cNvPr>
          <p:cNvSpPr>
            <a:spLocks noGrp="1"/>
          </p:cNvSpPr>
          <p:nvPr>
            <p:ph type="sldNum" sz="quarter" idx="12"/>
          </p:nvPr>
        </p:nvSpPr>
        <p:spPr/>
        <p:txBody>
          <a:bodyPr/>
          <a:lstStyle/>
          <a:p>
            <a:pPr>
              <a:defRPr/>
            </a:pPr>
            <a:fld id="{1922781C-FEFB-43B6-AEF5-0F22C089191D}" type="slidenum">
              <a:rPr lang="en-US" altLang="en-US" smtClean="0"/>
              <a:pPr>
                <a:defRPr/>
              </a:pPr>
              <a:t>206</a:t>
            </a:fld>
            <a:endParaRPr lang="en-US" altLang="en-US"/>
          </a:p>
        </p:txBody>
      </p:sp>
      <p:sp>
        <p:nvSpPr>
          <p:cNvPr id="5" name="TextBox 4">
            <a:extLst>
              <a:ext uri="{FF2B5EF4-FFF2-40B4-BE49-F238E27FC236}">
                <a16:creationId xmlns:a16="http://schemas.microsoft.com/office/drawing/2014/main" id="{3F7F0C2E-529B-44A2-B94A-4FCD6E9CACC3}"/>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6" name="Text Box 10">
            <a:extLst>
              <a:ext uri="{FF2B5EF4-FFF2-40B4-BE49-F238E27FC236}">
                <a16:creationId xmlns:a16="http://schemas.microsoft.com/office/drawing/2014/main" id="{8BC8A950-82C2-425F-B2B4-048FA83FAFFC}"/>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7" name="Rectangle 6">
            <a:extLst>
              <a:ext uri="{FF2B5EF4-FFF2-40B4-BE49-F238E27FC236}">
                <a16:creationId xmlns:a16="http://schemas.microsoft.com/office/drawing/2014/main" id="{2FAFB45D-45D8-494C-B3E7-511EAC88B04D}"/>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93466A-5678-45AF-86D8-8FFAF7A11ADC}"/>
              </a:ext>
            </a:extLst>
          </p:cNvPr>
          <p:cNvSpPr txBox="1"/>
          <p:nvPr/>
        </p:nvSpPr>
        <p:spPr>
          <a:xfrm>
            <a:off x="4293717" y="6107668"/>
            <a:ext cx="556563" cy="369332"/>
          </a:xfrm>
          <a:prstGeom prst="rect">
            <a:avLst/>
          </a:prstGeom>
          <a:noFill/>
        </p:spPr>
        <p:txBody>
          <a:bodyPr wrap="none" rtlCol="0">
            <a:spAutoFit/>
          </a:bodyPr>
          <a:lstStyle/>
          <a:p>
            <a:pPr algn="ctr"/>
            <a:r>
              <a:rPr lang="en-US" dirty="0"/>
              <a:t>FHI</a:t>
            </a:r>
          </a:p>
        </p:txBody>
      </p:sp>
      <p:pic>
        <p:nvPicPr>
          <p:cNvPr id="14" name="Picture 13">
            <a:extLst>
              <a:ext uri="{FF2B5EF4-FFF2-40B4-BE49-F238E27FC236}">
                <a16:creationId xmlns:a16="http://schemas.microsoft.com/office/drawing/2014/main" id="{F84AA791-DDD4-4A24-8734-D1DF490B4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523" y="1447800"/>
            <a:ext cx="4476949" cy="3581559"/>
          </a:xfrm>
          <a:prstGeom prst="rect">
            <a:avLst/>
          </a:prstGeom>
        </p:spPr>
      </p:pic>
      <p:pic>
        <p:nvPicPr>
          <p:cNvPr id="15" name="Picture 5" descr="C:\Users\Steve\AppData\Local\Microsoft\Windows\Temporary Internet Files\Content.IE5\7JNHFBB8\MM900185588[1].gif">
            <a:extLst>
              <a:ext uri="{FF2B5EF4-FFF2-40B4-BE49-F238E27FC236}">
                <a16:creationId xmlns:a16="http://schemas.microsoft.com/office/drawing/2014/main" id="{A102C442-DB1E-4728-8047-A94CABFD4E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05155"/>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28399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endParaRPr lang="en-US" altLang="en-US" sz="1400" i="1" dirty="0">
              <a:solidFill>
                <a:srgbClr val="FFCCFF"/>
              </a:solidFill>
            </a:endParaRP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38154470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endParaRPr lang="en-US" altLang="en-US" sz="1400" dirty="0">
              <a:solidFill>
                <a:srgbClr val="FFCCFF"/>
              </a:solidFill>
            </a:endParaRP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 of FHI?</a:t>
            </a: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143110309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209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etiology of FHI?</a:t>
            </a:r>
            <a:endParaRPr lang="en-US" altLang="en-US" sz="1400" i="1" dirty="0">
              <a:solidFill>
                <a:srgbClr val="FFCCFF"/>
              </a:solidFill>
            </a:endParaRPr>
          </a:p>
          <a:p>
            <a:pPr eaLnBrk="1" hangingPunct="1">
              <a:spcBef>
                <a:spcPct val="0"/>
              </a:spcBef>
              <a:buClrTx/>
              <a:buSzTx/>
              <a:buFontTx/>
              <a:buNone/>
              <a:defRPr/>
            </a:pPr>
            <a:r>
              <a:rPr lang="en-US" altLang="en-US" sz="1400" dirty="0">
                <a:solidFill>
                  <a:srgbClr val="FFCCFF"/>
                </a:solidFill>
              </a:rPr>
              <a:t>It is uncertain at this time. Four infectious entities have been suggested: </a:t>
            </a:r>
          </a:p>
          <a:p>
            <a:pPr eaLnBrk="1" hangingPunct="1">
              <a:spcBef>
                <a:spcPct val="0"/>
              </a:spcBef>
              <a:buClrTx/>
              <a:buSzTx/>
              <a:buFontTx/>
              <a:buNone/>
              <a:defRPr/>
            </a:pPr>
            <a:r>
              <a:rPr lang="en-US" altLang="en-US" sz="1400" dirty="0">
                <a:solidFill>
                  <a:srgbClr val="FFCCFF"/>
                </a:solidFill>
              </a:rPr>
              <a:t>--Toxoplasmosis</a:t>
            </a:r>
          </a:p>
          <a:p>
            <a:pPr eaLnBrk="1" hangingPunct="1">
              <a:spcBef>
                <a:spcPct val="0"/>
              </a:spcBef>
              <a:buClrTx/>
              <a:buSzTx/>
              <a:buFontTx/>
              <a:buNone/>
              <a:defRPr/>
            </a:pPr>
            <a:r>
              <a:rPr lang="en-US" altLang="en-US" sz="1400" dirty="0">
                <a:solidFill>
                  <a:srgbClr val="FFCCFF"/>
                </a:solidFill>
              </a:rPr>
              <a:t>--HSV</a:t>
            </a:r>
          </a:p>
          <a:p>
            <a:pPr eaLnBrk="1" hangingPunct="1">
              <a:spcBef>
                <a:spcPct val="0"/>
              </a:spcBef>
              <a:buClrTx/>
              <a:buSzTx/>
              <a:buFontTx/>
              <a:buNone/>
              <a:defRPr/>
            </a:pPr>
            <a:r>
              <a:rPr lang="en-US" altLang="en-US" sz="1400" dirty="0">
                <a:solidFill>
                  <a:srgbClr val="FFCCFF"/>
                </a:solidFill>
              </a:rPr>
              <a:t>--CMV</a:t>
            </a:r>
          </a:p>
          <a:p>
            <a:pPr eaLnBrk="1" hangingPunct="1">
              <a:spcBef>
                <a:spcPct val="0"/>
              </a:spcBef>
              <a:buClrTx/>
              <a:buSzTx/>
              <a:buFontTx/>
              <a:buNone/>
              <a:defRPr/>
            </a:pPr>
            <a:r>
              <a:rPr lang="en-US" altLang="en-US" sz="1400" dirty="0">
                <a:solidFill>
                  <a:srgbClr val="FFCCFF"/>
                </a:solidFill>
              </a:rPr>
              <a:t>--Rubella</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111701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455340" cy="584775"/>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p:txBody>
      </p:sp>
      <p:sp>
        <p:nvSpPr>
          <p:cNvPr id="2" name="Rectangle 1">
            <a:extLst>
              <a:ext uri="{FF2B5EF4-FFF2-40B4-BE49-F238E27FC236}">
                <a16:creationId xmlns:a16="http://schemas.microsoft.com/office/drawing/2014/main" id="{51846D17-9899-4878-A629-6FED40972212}"/>
              </a:ext>
            </a:extLst>
          </p:cNvPr>
          <p:cNvSpPr/>
          <p:nvPr/>
        </p:nvSpPr>
        <p:spPr>
          <a:xfrm>
            <a:off x="4114800" y="2651124"/>
            <a:ext cx="381000" cy="23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58138128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etiology of FHI?</a:t>
            </a:r>
          </a:p>
          <a:p>
            <a:pPr eaLnBrk="1" hangingPunct="1">
              <a:spcBef>
                <a:spcPct val="0"/>
              </a:spcBef>
              <a:buClrTx/>
              <a:buSzTx/>
              <a:buFontTx/>
              <a:buNone/>
              <a:defRPr/>
            </a:pPr>
            <a:r>
              <a:rPr lang="en-US" altLang="en-US" sz="1400" dirty="0">
                <a:solidFill>
                  <a:srgbClr val="0000FF"/>
                </a:solidFill>
              </a:rPr>
              <a:t>It is uncertain at this time. Four infectious entities have been suggested: </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defRPr/>
            </a:pPr>
            <a:r>
              <a:rPr lang="en-US" altLang="en-US" sz="1400" dirty="0">
                <a:solidFill>
                  <a:srgbClr val="0000FF"/>
                </a:solidFill>
              </a:rPr>
              <a:t>--</a:t>
            </a:r>
            <a:r>
              <a:rPr lang="en-US" altLang="en-US" sz="1400" b="1" i="1" dirty="0">
                <a:solidFill>
                  <a:srgbClr val="0000FF"/>
                </a:solidFill>
              </a:rPr>
              <a:t>?</a:t>
            </a: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21907390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etiology of FHI?</a:t>
            </a:r>
          </a:p>
          <a:p>
            <a:pPr eaLnBrk="1" hangingPunct="1">
              <a:spcBef>
                <a:spcPct val="0"/>
              </a:spcBef>
              <a:buClrTx/>
              <a:buSzTx/>
              <a:buFontTx/>
              <a:buNone/>
              <a:defRPr/>
            </a:pPr>
            <a:r>
              <a:rPr lang="en-US" altLang="en-US" sz="1400" dirty="0">
                <a:solidFill>
                  <a:srgbClr val="0000FF"/>
                </a:solidFill>
              </a:rPr>
              <a:t>It is uncertain at this time. Four infectious entities have been suggested: </a:t>
            </a:r>
          </a:p>
          <a:p>
            <a:pPr eaLnBrk="1" hangingPunct="1">
              <a:spcBef>
                <a:spcPct val="0"/>
              </a:spcBef>
              <a:buClrTx/>
              <a:buSzTx/>
              <a:buFontTx/>
              <a:buNone/>
              <a:defRPr/>
            </a:pPr>
            <a:r>
              <a:rPr lang="en-US" altLang="en-US" sz="1400" dirty="0">
                <a:solidFill>
                  <a:srgbClr val="0000FF"/>
                </a:solidFill>
              </a:rPr>
              <a:t>--Toxoplasmosis</a:t>
            </a:r>
          </a:p>
          <a:p>
            <a:pPr eaLnBrk="1" hangingPunct="1">
              <a:spcBef>
                <a:spcPct val="0"/>
              </a:spcBef>
              <a:buClrTx/>
              <a:buSzTx/>
              <a:buFontTx/>
              <a:buNone/>
              <a:defRPr/>
            </a:pPr>
            <a:r>
              <a:rPr lang="en-US" altLang="en-US" sz="1400" dirty="0">
                <a:solidFill>
                  <a:srgbClr val="0000FF"/>
                </a:solidFill>
              </a:rPr>
              <a:t>--HSV</a:t>
            </a:r>
          </a:p>
          <a:p>
            <a:pPr eaLnBrk="1" hangingPunct="1">
              <a:spcBef>
                <a:spcPct val="0"/>
              </a:spcBef>
              <a:buClrTx/>
              <a:buSzTx/>
              <a:buFontTx/>
              <a:buNone/>
              <a:defRPr/>
            </a:pPr>
            <a:r>
              <a:rPr lang="en-US" altLang="en-US" sz="1400" dirty="0">
                <a:solidFill>
                  <a:srgbClr val="0000FF"/>
                </a:solidFill>
              </a:rPr>
              <a:t>--CMV</a:t>
            </a:r>
          </a:p>
          <a:p>
            <a:pPr eaLnBrk="1" hangingPunct="1">
              <a:spcBef>
                <a:spcPct val="0"/>
              </a:spcBef>
              <a:buClrTx/>
              <a:buSzTx/>
              <a:buFontTx/>
              <a:buNone/>
              <a:defRPr/>
            </a:pPr>
            <a:r>
              <a:rPr lang="en-US" altLang="en-US" sz="1400" dirty="0">
                <a:solidFill>
                  <a:srgbClr val="0000FF"/>
                </a:solidFill>
              </a:rPr>
              <a:t>--Rubella</a:t>
            </a:r>
            <a:endParaRPr lang="en-US" altLang="en-US" sz="1400" dirty="0">
              <a:solidFill>
                <a:srgbClr val="FFCCFF"/>
              </a:solidFill>
            </a:endParaRPr>
          </a:p>
          <a:p>
            <a:pPr eaLnBrk="1" hangingPunct="1">
              <a:spcBef>
                <a:spcPct val="0"/>
              </a:spcBef>
              <a:buClrTx/>
              <a:buSzTx/>
              <a:buFontTx/>
              <a:buNone/>
              <a:defRPr/>
            </a:pPr>
            <a:r>
              <a:rPr lang="en-US" altLang="en-US" sz="1400" dirty="0">
                <a:solidFill>
                  <a:srgbClr val="FFCCFF"/>
                </a:solidFill>
              </a:rPr>
              <a:t>As of now, the preponderance of the evidence points to  rubella , but it remains unproven.</a:t>
            </a:r>
          </a:p>
        </p:txBody>
      </p:sp>
    </p:spTree>
    <p:extLst>
      <p:ext uri="{BB962C8B-B14F-4D97-AF65-F5344CB8AC3E}">
        <p14:creationId xmlns:p14="http://schemas.microsoft.com/office/powerpoint/2010/main" val="180661259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etiology of FHI?</a:t>
            </a:r>
          </a:p>
          <a:p>
            <a:pPr eaLnBrk="1" hangingPunct="1">
              <a:spcBef>
                <a:spcPct val="0"/>
              </a:spcBef>
              <a:buClrTx/>
              <a:buSzTx/>
              <a:buFontTx/>
              <a:buNone/>
              <a:defRPr/>
            </a:pPr>
            <a:r>
              <a:rPr lang="en-US" altLang="en-US" sz="1400" dirty="0">
                <a:solidFill>
                  <a:srgbClr val="0000FF"/>
                </a:solidFill>
              </a:rPr>
              <a:t>It is uncertain at this time. Four infectious entities have been suggested: </a:t>
            </a:r>
          </a:p>
          <a:p>
            <a:pPr eaLnBrk="1" hangingPunct="1">
              <a:spcBef>
                <a:spcPct val="0"/>
              </a:spcBef>
              <a:buClrTx/>
              <a:buSzTx/>
              <a:buFontTx/>
              <a:buNone/>
              <a:defRPr/>
            </a:pPr>
            <a:r>
              <a:rPr lang="en-US" altLang="en-US" sz="1400" i="1" dirty="0">
                <a:solidFill>
                  <a:srgbClr val="0000FF"/>
                </a:solidFill>
              </a:rPr>
              <a:t>--Toxoplasmosis?</a:t>
            </a:r>
          </a:p>
          <a:p>
            <a:pPr eaLnBrk="1" hangingPunct="1">
              <a:spcBef>
                <a:spcPct val="0"/>
              </a:spcBef>
              <a:buClrTx/>
              <a:buSzTx/>
              <a:buFontTx/>
              <a:buNone/>
              <a:defRPr/>
            </a:pPr>
            <a:r>
              <a:rPr lang="en-US" altLang="en-US" sz="1400" i="1" dirty="0">
                <a:solidFill>
                  <a:srgbClr val="0000FF"/>
                </a:solidFill>
              </a:rPr>
              <a:t>--HSV?</a:t>
            </a:r>
          </a:p>
          <a:p>
            <a:pPr eaLnBrk="1" hangingPunct="1">
              <a:spcBef>
                <a:spcPct val="0"/>
              </a:spcBef>
              <a:buClrTx/>
              <a:buSzTx/>
              <a:buFontTx/>
              <a:buNone/>
              <a:defRPr/>
            </a:pPr>
            <a:r>
              <a:rPr lang="en-US" altLang="en-US" sz="1400" i="1" dirty="0">
                <a:solidFill>
                  <a:srgbClr val="0000FF"/>
                </a:solidFill>
              </a:rPr>
              <a:t>--CMV?</a:t>
            </a:r>
          </a:p>
          <a:p>
            <a:pPr eaLnBrk="1" hangingPunct="1">
              <a:spcBef>
                <a:spcPct val="0"/>
              </a:spcBef>
              <a:buClrTx/>
              <a:buSzTx/>
              <a:buFontTx/>
              <a:buNone/>
              <a:defRPr/>
            </a:pPr>
            <a:r>
              <a:rPr lang="en-US" altLang="en-US" sz="1400" i="1" dirty="0">
                <a:solidFill>
                  <a:srgbClr val="0000FF"/>
                </a:solidFill>
              </a:rPr>
              <a:t>--Rubella?</a:t>
            </a:r>
            <a:endParaRPr lang="en-US" altLang="en-US" sz="1400" i="1" dirty="0"/>
          </a:p>
          <a:p>
            <a:pPr eaLnBrk="1" hangingPunct="1">
              <a:spcBef>
                <a:spcPct val="0"/>
              </a:spcBef>
              <a:buClrTx/>
              <a:buSzTx/>
              <a:buFontTx/>
              <a:buNone/>
              <a:defRPr/>
            </a:pPr>
            <a:r>
              <a:rPr lang="en-US" altLang="en-US" sz="1400" dirty="0"/>
              <a:t>As of now, the preponderance of the evidence points to  rubella , but it remains unproven.</a:t>
            </a:r>
          </a:p>
        </p:txBody>
      </p:sp>
      <p:sp>
        <p:nvSpPr>
          <p:cNvPr id="3" name="Rectangle 2">
            <a:extLst>
              <a:ext uri="{FF2B5EF4-FFF2-40B4-BE49-F238E27FC236}">
                <a16:creationId xmlns:a16="http://schemas.microsoft.com/office/drawing/2014/main" id="{E5C5C8BC-3743-4FB4-BE69-683B90133212}"/>
              </a:ext>
            </a:extLst>
          </p:cNvPr>
          <p:cNvSpPr/>
          <p:nvPr/>
        </p:nvSpPr>
        <p:spPr>
          <a:xfrm>
            <a:off x="5867400" y="4310261"/>
            <a:ext cx="609600" cy="24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2917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Who is the typical FHI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defRPr/>
            </a:pPr>
            <a:r>
              <a:rPr lang="en-US" altLang="en-US" sz="1400" dirty="0">
                <a:solidFill>
                  <a:srgbClr val="0000FF"/>
                </a:solidFill>
              </a:rPr>
              <a:t>A middle-aged adult </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Is there a gender predilection?</a:t>
            </a:r>
          </a:p>
          <a:p>
            <a:pPr eaLnBrk="1" hangingPunct="1">
              <a:spcBef>
                <a:spcPct val="0"/>
              </a:spcBef>
              <a:buClrTx/>
              <a:buSzTx/>
              <a:buFontTx/>
              <a:buNone/>
              <a:defRPr/>
            </a:pPr>
            <a:r>
              <a:rPr lang="en-US" altLang="en-US" sz="1400" dirty="0">
                <a:solidFill>
                  <a:srgbClr val="0000FF"/>
                </a:solidFill>
              </a:rPr>
              <a:t>No</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0000FF"/>
                </a:solidFill>
              </a:rPr>
              <a:t>What exam findings comprise the ‘classic triad’ of FHI? (</a:t>
            </a:r>
            <a:r>
              <a:rPr lang="en-US" altLang="en-US" sz="1400" i="1" dirty="0" err="1">
                <a:solidFill>
                  <a:srgbClr val="0000FF"/>
                </a:solidFill>
              </a:rPr>
              <a:t>Hyphema</a:t>
            </a:r>
            <a:r>
              <a:rPr lang="en-US" altLang="en-US" sz="1400" i="1" dirty="0">
                <a:solidFill>
                  <a:srgbClr val="0000FF"/>
                </a:solidFill>
              </a:rPr>
              <a:t> is not one of them.)</a:t>
            </a:r>
          </a:p>
          <a:p>
            <a:pPr eaLnBrk="1" hangingPunct="1">
              <a:spcBef>
                <a:spcPct val="0"/>
              </a:spcBef>
              <a:buClrTx/>
              <a:buSzTx/>
              <a:buFontTx/>
              <a:buNone/>
              <a:defRPr/>
            </a:pPr>
            <a:r>
              <a:rPr lang="en-US" altLang="en-US" sz="1400" dirty="0">
                <a:solidFill>
                  <a:srgbClr val="0000FF"/>
                </a:solidFill>
              </a:rPr>
              <a:t>Heterochromia iridis,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other ophthalmic issue is common in FHI? (Again, </a:t>
            </a:r>
            <a:r>
              <a:rPr lang="en-US" altLang="en-US" sz="1400" i="1" dirty="0" err="1">
                <a:solidFill>
                  <a:srgbClr val="0000FF"/>
                </a:solidFill>
              </a:rPr>
              <a:t>hyphema</a:t>
            </a:r>
            <a:r>
              <a:rPr lang="en-US" altLang="en-US" sz="1400" i="1" dirty="0">
                <a:solidFill>
                  <a:srgbClr val="0000FF"/>
                </a:solidFill>
              </a:rPr>
              <a:t> </a:t>
            </a:r>
            <a:r>
              <a:rPr lang="en-US" altLang="en-US" sz="1400" i="1" dirty="0" err="1">
                <a:solidFill>
                  <a:srgbClr val="0000FF"/>
                </a:solidFill>
              </a:rPr>
              <a:t>ain’t</a:t>
            </a:r>
            <a:r>
              <a:rPr lang="en-US" altLang="en-US" sz="1400" i="1" dirty="0">
                <a:solidFill>
                  <a:srgbClr val="0000FF"/>
                </a:solidFill>
              </a:rPr>
              <a:t> it.)</a:t>
            </a:r>
          </a:p>
          <a:p>
            <a:pPr eaLnBrk="1" hangingPunct="1">
              <a:spcBef>
                <a:spcPct val="0"/>
              </a:spcBef>
              <a:buClrTx/>
              <a:buSzTx/>
              <a:buFontTx/>
              <a:buNone/>
              <a:defRPr/>
            </a:pPr>
            <a:r>
              <a:rPr lang="en-US" altLang="en-US" sz="1400" b="1" dirty="0">
                <a:solidFill>
                  <a:srgbClr val="0000FF"/>
                </a:solidFill>
              </a:rPr>
              <a:t>Glaucoma</a:t>
            </a:r>
            <a:r>
              <a:rPr lang="en-US" altLang="en-US" sz="1400" dirty="0">
                <a:solidFill>
                  <a:srgbClr val="0000FF"/>
                </a:solidFill>
              </a:rPr>
              <a:t>—it develops in about 25-50% of cases</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etiology of FHI?</a:t>
            </a:r>
          </a:p>
          <a:p>
            <a:pPr eaLnBrk="1" hangingPunct="1">
              <a:spcBef>
                <a:spcPct val="0"/>
              </a:spcBef>
              <a:buClrTx/>
              <a:buSzTx/>
              <a:buFontTx/>
              <a:buNone/>
              <a:defRPr/>
            </a:pPr>
            <a:r>
              <a:rPr lang="en-US" altLang="en-US" sz="1400" dirty="0">
                <a:solidFill>
                  <a:srgbClr val="0000FF"/>
                </a:solidFill>
              </a:rPr>
              <a:t>It is uncertain at this time. Four infectious entities have been suggested: </a:t>
            </a:r>
          </a:p>
          <a:p>
            <a:pPr eaLnBrk="1" hangingPunct="1">
              <a:spcBef>
                <a:spcPct val="0"/>
              </a:spcBef>
              <a:buClrTx/>
              <a:buSzTx/>
              <a:buFontTx/>
              <a:buNone/>
              <a:defRPr/>
            </a:pPr>
            <a:r>
              <a:rPr lang="en-US" altLang="en-US" sz="1400" dirty="0">
                <a:solidFill>
                  <a:schemeClr val="bg1">
                    <a:lumMod val="65000"/>
                  </a:schemeClr>
                </a:solidFill>
              </a:rPr>
              <a:t>--Toxoplasmosis</a:t>
            </a:r>
          </a:p>
          <a:p>
            <a:pPr eaLnBrk="1" hangingPunct="1">
              <a:spcBef>
                <a:spcPct val="0"/>
              </a:spcBef>
              <a:buClrTx/>
              <a:buSzTx/>
              <a:buFontTx/>
              <a:buNone/>
              <a:defRPr/>
            </a:pPr>
            <a:r>
              <a:rPr lang="en-US" altLang="en-US" sz="1400" dirty="0">
                <a:solidFill>
                  <a:schemeClr val="bg1">
                    <a:lumMod val="65000"/>
                  </a:schemeClr>
                </a:solidFill>
              </a:rPr>
              <a:t>--HSV</a:t>
            </a:r>
          </a:p>
          <a:p>
            <a:pPr eaLnBrk="1" hangingPunct="1">
              <a:spcBef>
                <a:spcPct val="0"/>
              </a:spcBef>
              <a:buClrTx/>
              <a:buSzTx/>
              <a:buFontTx/>
              <a:buNone/>
              <a:defRPr/>
            </a:pPr>
            <a:r>
              <a:rPr lang="en-US" altLang="en-US" sz="1400" dirty="0">
                <a:solidFill>
                  <a:schemeClr val="bg1">
                    <a:lumMod val="65000"/>
                  </a:schemeClr>
                </a:solidFill>
              </a:rPr>
              <a:t>--CMV</a:t>
            </a:r>
          </a:p>
          <a:p>
            <a:pPr eaLnBrk="1" hangingPunct="1">
              <a:spcBef>
                <a:spcPct val="0"/>
              </a:spcBef>
              <a:buClrTx/>
              <a:buSzTx/>
              <a:buFontTx/>
              <a:buNone/>
              <a:defRPr/>
            </a:pPr>
            <a:r>
              <a:rPr lang="en-US" altLang="en-US" sz="1400" dirty="0">
                <a:solidFill>
                  <a:srgbClr val="0000FF"/>
                </a:solidFill>
              </a:rPr>
              <a:t>--</a:t>
            </a:r>
            <a:r>
              <a:rPr lang="en-US" altLang="en-US" sz="1400" b="1" dirty="0">
                <a:solidFill>
                  <a:srgbClr val="0000FF"/>
                </a:solidFill>
              </a:rPr>
              <a:t>Rubella!</a:t>
            </a:r>
            <a:endParaRPr lang="en-US" altLang="en-US" sz="1400" b="1" dirty="0"/>
          </a:p>
          <a:p>
            <a:pPr eaLnBrk="1" hangingPunct="1">
              <a:spcBef>
                <a:spcPct val="0"/>
              </a:spcBef>
              <a:buClrTx/>
              <a:buSzTx/>
              <a:buFontTx/>
              <a:buNone/>
              <a:defRPr/>
            </a:pPr>
            <a:r>
              <a:rPr lang="en-US" altLang="en-US" sz="1400" dirty="0"/>
              <a:t>As of now, the preponderance of the evidence points to  rubella , but it remains unproven.</a:t>
            </a:r>
          </a:p>
        </p:txBody>
      </p:sp>
    </p:spTree>
    <p:extLst>
      <p:ext uri="{BB962C8B-B14F-4D97-AF65-F5344CB8AC3E}">
        <p14:creationId xmlns:p14="http://schemas.microsoft.com/office/powerpoint/2010/main" val="14134165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dirty="0">
                <a:solidFill>
                  <a:schemeClr val="bg1">
                    <a:lumMod val="65000"/>
                  </a:schemeClr>
                </a:solidFill>
              </a:rPr>
              <a:t>Heterochromia iridis,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other ophthalmic issue is common in FHI? (Again, </a:t>
            </a:r>
            <a:r>
              <a:rPr lang="en-US" altLang="en-US" sz="1400" i="1" dirty="0" err="1">
                <a:solidFill>
                  <a:schemeClr val="bg1">
                    <a:lumMod val="65000"/>
                  </a:schemeClr>
                </a:solidFill>
              </a:rPr>
              <a:t>hyphema</a:t>
            </a:r>
            <a:r>
              <a:rPr lang="en-US" altLang="en-US" sz="1400" i="1" dirty="0">
                <a:solidFill>
                  <a:schemeClr val="bg1">
                    <a:lumMod val="65000"/>
                  </a:schemeClr>
                </a:solidFill>
              </a:rPr>
              <a:t> </a:t>
            </a:r>
            <a:r>
              <a:rPr lang="en-US" altLang="en-US" sz="1400" i="1" dirty="0" err="1">
                <a:solidFill>
                  <a:schemeClr val="bg1">
                    <a:lumMod val="65000"/>
                  </a:schemeClr>
                </a:solidFill>
              </a:rPr>
              <a:t>ain’t</a:t>
            </a:r>
            <a:r>
              <a:rPr lang="en-US" altLang="en-US" sz="1400" i="1" dirty="0">
                <a:solidFill>
                  <a:schemeClr val="bg1">
                    <a:lumMod val="65000"/>
                  </a:schemeClr>
                </a:solidFill>
              </a:rPr>
              <a:t> it.)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a:t>
            </a:r>
          </a:p>
          <a:p>
            <a:pPr eaLnBrk="1" hangingPunct="1">
              <a:spcBef>
                <a:spcPct val="0"/>
              </a:spcBef>
              <a:buClrTx/>
              <a:buSzTx/>
              <a:buFontTx/>
              <a:buNone/>
              <a:defRPr/>
            </a:pPr>
            <a:r>
              <a:rPr lang="en-US" altLang="en-US" sz="1400" dirty="0">
                <a:solidFill>
                  <a:schemeClr val="bg1">
                    <a:lumMod val="65000"/>
                  </a:schemeClr>
                </a:solidFill>
              </a:rPr>
              <a:t>--Toxoplasmosis</a:t>
            </a:r>
          </a:p>
          <a:p>
            <a:pPr eaLnBrk="1" hangingPunct="1">
              <a:spcBef>
                <a:spcPct val="0"/>
              </a:spcBef>
              <a:buClrTx/>
              <a:buSzTx/>
              <a:buFontTx/>
              <a:buNone/>
              <a:defRPr/>
            </a:pPr>
            <a:r>
              <a:rPr lang="en-US" altLang="en-US" sz="1400" dirty="0">
                <a:solidFill>
                  <a:schemeClr val="bg1">
                    <a:lumMod val="65000"/>
                  </a:schemeClr>
                </a:solidFill>
              </a:rPr>
              <a:t>--HSV</a:t>
            </a:r>
          </a:p>
          <a:p>
            <a:pPr eaLnBrk="1" hangingPunct="1">
              <a:spcBef>
                <a:spcPct val="0"/>
              </a:spcBef>
              <a:buClrTx/>
              <a:buSzTx/>
              <a:buFontTx/>
              <a:buNone/>
              <a:defRPr/>
            </a:pPr>
            <a:r>
              <a:rPr lang="en-US" altLang="en-US" sz="1400" dirty="0">
                <a:solidFill>
                  <a:schemeClr val="bg1">
                    <a:lumMod val="65000"/>
                  </a:schemeClr>
                </a:solidFill>
              </a:rPr>
              <a:t>--CMV</a:t>
            </a:r>
          </a:p>
          <a:p>
            <a:pPr eaLnBrk="1" hangingPunct="1">
              <a:spcBef>
                <a:spcPct val="0"/>
              </a:spcBef>
              <a:buClrTx/>
              <a:buSzTx/>
              <a:buFontTx/>
              <a:buNone/>
              <a:defRPr/>
            </a:pPr>
            <a:r>
              <a:rPr lang="en-US" altLang="en-US" sz="1400" dirty="0">
                <a:solidFill>
                  <a:schemeClr val="bg1">
                    <a:lumMod val="65000"/>
                  </a:schemeClr>
                </a:solidFill>
              </a:rPr>
              <a:t>--</a:t>
            </a:r>
            <a:r>
              <a:rPr lang="en-US" altLang="en-US" sz="1400" b="1" dirty="0">
                <a:solidFill>
                  <a:schemeClr val="bg1">
                    <a:lumMod val="65000"/>
                  </a:schemeClr>
                </a:solidFill>
              </a:rPr>
              <a:t>Rubella</a:t>
            </a:r>
          </a:p>
          <a:p>
            <a:pPr eaLnBrk="1" hangingPunct="1">
              <a:spcBef>
                <a:spcPct val="0"/>
              </a:spcBef>
              <a:buClrTx/>
              <a:buSzTx/>
              <a:buFontTx/>
              <a:buNone/>
              <a:defRPr/>
            </a:pPr>
            <a:r>
              <a:rPr lang="en-US" altLang="en-US" sz="1400" dirty="0">
                <a:solidFill>
                  <a:schemeClr val="bg1">
                    <a:lumMod val="65000"/>
                  </a:schemeClr>
                </a:solidFill>
              </a:rPr>
              <a:t>As of now, the preponderance of the evidence points to  rubella , but it remains unproven.</a:t>
            </a:r>
          </a:p>
        </p:txBody>
      </p:sp>
      <p:sp>
        <p:nvSpPr>
          <p:cNvPr id="30" name="TextBox 1">
            <a:extLst>
              <a:ext uri="{FF2B5EF4-FFF2-40B4-BE49-F238E27FC236}">
                <a16:creationId xmlns:a16="http://schemas.microsoft.com/office/drawing/2014/main" id="{AD460AC0-375F-468B-B812-279592DCAF73}"/>
              </a:ext>
            </a:extLst>
          </p:cNvPr>
          <p:cNvSpPr txBox="1">
            <a:spLocks noChangeArrowheads="1"/>
          </p:cNvSpPr>
          <p:nvPr/>
        </p:nvSpPr>
        <p:spPr bwMode="auto">
          <a:xfrm>
            <a:off x="422249" y="2652054"/>
            <a:ext cx="7613701" cy="1815882"/>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endParaRPr lang="en-US" altLang="en-US" sz="1400" i="1" dirty="0">
              <a:solidFill>
                <a:schemeClr val="accent5">
                  <a:lumMod val="75000"/>
                </a:schemeClr>
              </a:solidFill>
            </a:endParaRPr>
          </a:p>
          <a:p>
            <a:pPr eaLnBrk="1" hangingPunct="1"/>
            <a:r>
              <a:rPr lang="en-US" altLang="en-US" sz="1400" dirty="0">
                <a:solidFill>
                  <a:schemeClr val="accent5">
                    <a:lumMod val="75000"/>
                  </a:schemeClr>
                </a:solidFill>
              </a:rPr>
              <a:t>Poorly--AC cell is notoriously difficult to eradicate in FHI (as is the anterior vitreous cell which frequently occurs)</a:t>
            </a:r>
          </a:p>
          <a:p>
            <a:pPr eaLnBrk="1" hangingPunct="1"/>
            <a:endParaRPr lang="en-US" altLang="en-US" sz="1400" dirty="0">
              <a:solidFill>
                <a:schemeClr val="accent5">
                  <a:lumMod val="75000"/>
                </a:schemeClr>
              </a:solidFill>
            </a:endParaRPr>
          </a:p>
          <a:p>
            <a:pPr eaLnBrk="1" hangingPunct="1"/>
            <a:r>
              <a:rPr lang="en-US" altLang="en-US" sz="1400" i="1" dirty="0">
                <a:solidFill>
                  <a:schemeClr val="accent5">
                    <a:lumMod val="75000"/>
                  </a:schemeClr>
                </a:solidFill>
              </a:rPr>
              <a:t>If/when the inflammation fails to respond to topical steroids, should more aggressive therapies be pursued?</a:t>
            </a:r>
          </a:p>
          <a:p>
            <a:pPr eaLnBrk="1" hangingPunct="1"/>
            <a:r>
              <a:rPr lang="en-US" altLang="en-US" sz="1400" dirty="0">
                <a:solidFill>
                  <a:schemeClr val="accent5">
                    <a:lumMod val="75000"/>
                  </a:schemeClr>
                </a:solidFill>
              </a:rPr>
              <a:t>Generally no. In fact, most pts require no anti-inflammatory </a:t>
            </a:r>
            <a:r>
              <a:rPr lang="en-US" altLang="en-US" sz="1400" dirty="0" err="1">
                <a:solidFill>
                  <a:schemeClr val="accent5">
                    <a:lumMod val="75000"/>
                  </a:schemeClr>
                </a:solidFill>
              </a:rPr>
              <a:t>tx</a:t>
            </a:r>
            <a:r>
              <a:rPr lang="en-US" altLang="en-US" sz="1400" dirty="0">
                <a:solidFill>
                  <a:schemeClr val="accent5">
                    <a:lumMod val="75000"/>
                  </a:schemeClr>
                </a:solidFill>
              </a:rPr>
              <a:t> of any sort (including steroids). Instead, the </a:t>
            </a:r>
            <a:r>
              <a:rPr lang="en-US" altLang="en-US" sz="1400" dirty="0" err="1">
                <a:solidFill>
                  <a:schemeClr val="accent5">
                    <a:lumMod val="75000"/>
                  </a:schemeClr>
                </a:solidFill>
              </a:rPr>
              <a:t>pt</a:t>
            </a:r>
            <a:r>
              <a:rPr lang="en-US" altLang="en-US" sz="1400" dirty="0">
                <a:solidFill>
                  <a:schemeClr val="accent5">
                    <a:lumMod val="75000"/>
                  </a:schemeClr>
                </a:solidFill>
              </a:rPr>
              <a:t> should be monitored for the development of glaucoma and cataract.</a:t>
            </a:r>
          </a:p>
        </p:txBody>
      </p:sp>
    </p:spTree>
    <p:extLst>
      <p:ext uri="{BB962C8B-B14F-4D97-AF65-F5344CB8AC3E}">
        <p14:creationId xmlns:p14="http://schemas.microsoft.com/office/powerpoint/2010/main" val="19992947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dirty="0">
                <a:solidFill>
                  <a:schemeClr val="bg1">
                    <a:lumMod val="65000"/>
                  </a:schemeClr>
                </a:solidFill>
              </a:rPr>
              <a:t>Heterochromia iridis,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other ophthalmic issue is common in FHI? (Again, </a:t>
            </a:r>
            <a:r>
              <a:rPr lang="en-US" altLang="en-US" sz="1400" i="1" dirty="0" err="1">
                <a:solidFill>
                  <a:schemeClr val="bg1">
                    <a:lumMod val="65000"/>
                  </a:schemeClr>
                </a:solidFill>
              </a:rPr>
              <a:t>hyphema</a:t>
            </a:r>
            <a:r>
              <a:rPr lang="en-US" altLang="en-US" sz="1400" i="1" dirty="0">
                <a:solidFill>
                  <a:schemeClr val="bg1">
                    <a:lumMod val="65000"/>
                  </a:schemeClr>
                </a:solidFill>
              </a:rPr>
              <a:t> </a:t>
            </a:r>
            <a:r>
              <a:rPr lang="en-US" altLang="en-US" sz="1400" i="1" dirty="0" err="1">
                <a:solidFill>
                  <a:schemeClr val="bg1">
                    <a:lumMod val="65000"/>
                  </a:schemeClr>
                </a:solidFill>
              </a:rPr>
              <a:t>ain’t</a:t>
            </a:r>
            <a:r>
              <a:rPr lang="en-US" altLang="en-US" sz="1400" i="1" dirty="0">
                <a:solidFill>
                  <a:schemeClr val="bg1">
                    <a:lumMod val="65000"/>
                  </a:schemeClr>
                </a:solidFill>
              </a:rPr>
              <a:t> it.)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a:t>
            </a:r>
          </a:p>
          <a:p>
            <a:pPr eaLnBrk="1" hangingPunct="1">
              <a:spcBef>
                <a:spcPct val="0"/>
              </a:spcBef>
              <a:buClrTx/>
              <a:buSzTx/>
              <a:buFontTx/>
              <a:buNone/>
              <a:defRPr/>
            </a:pPr>
            <a:r>
              <a:rPr lang="en-US" altLang="en-US" sz="1400" dirty="0">
                <a:solidFill>
                  <a:schemeClr val="bg1">
                    <a:lumMod val="65000"/>
                  </a:schemeClr>
                </a:solidFill>
              </a:rPr>
              <a:t>--Toxoplasmosis</a:t>
            </a:r>
          </a:p>
          <a:p>
            <a:pPr eaLnBrk="1" hangingPunct="1">
              <a:spcBef>
                <a:spcPct val="0"/>
              </a:spcBef>
              <a:buClrTx/>
              <a:buSzTx/>
              <a:buFontTx/>
              <a:buNone/>
              <a:defRPr/>
            </a:pPr>
            <a:r>
              <a:rPr lang="en-US" altLang="en-US" sz="1400" dirty="0">
                <a:solidFill>
                  <a:schemeClr val="bg1">
                    <a:lumMod val="65000"/>
                  </a:schemeClr>
                </a:solidFill>
              </a:rPr>
              <a:t>--HSV</a:t>
            </a:r>
          </a:p>
          <a:p>
            <a:pPr eaLnBrk="1" hangingPunct="1">
              <a:spcBef>
                <a:spcPct val="0"/>
              </a:spcBef>
              <a:buClrTx/>
              <a:buSzTx/>
              <a:buFontTx/>
              <a:buNone/>
              <a:defRPr/>
            </a:pPr>
            <a:r>
              <a:rPr lang="en-US" altLang="en-US" sz="1400" dirty="0">
                <a:solidFill>
                  <a:schemeClr val="bg1">
                    <a:lumMod val="65000"/>
                  </a:schemeClr>
                </a:solidFill>
              </a:rPr>
              <a:t>--CMV</a:t>
            </a:r>
          </a:p>
          <a:p>
            <a:pPr eaLnBrk="1" hangingPunct="1">
              <a:spcBef>
                <a:spcPct val="0"/>
              </a:spcBef>
              <a:buClrTx/>
              <a:buSzTx/>
              <a:buFontTx/>
              <a:buNone/>
              <a:defRPr/>
            </a:pPr>
            <a:r>
              <a:rPr lang="en-US" altLang="en-US" sz="1400" dirty="0">
                <a:solidFill>
                  <a:schemeClr val="bg1">
                    <a:lumMod val="65000"/>
                  </a:schemeClr>
                </a:solidFill>
              </a:rPr>
              <a:t>--</a:t>
            </a:r>
            <a:r>
              <a:rPr lang="en-US" altLang="en-US" sz="1400" b="1" dirty="0">
                <a:solidFill>
                  <a:schemeClr val="bg1">
                    <a:lumMod val="65000"/>
                  </a:schemeClr>
                </a:solidFill>
              </a:rPr>
              <a:t>Rubella</a:t>
            </a:r>
          </a:p>
          <a:p>
            <a:pPr eaLnBrk="1" hangingPunct="1">
              <a:spcBef>
                <a:spcPct val="0"/>
              </a:spcBef>
              <a:buClrTx/>
              <a:buSzTx/>
              <a:buFontTx/>
              <a:buNone/>
              <a:defRPr/>
            </a:pPr>
            <a:r>
              <a:rPr lang="en-US" altLang="en-US" sz="1400" dirty="0">
                <a:solidFill>
                  <a:schemeClr val="bg1">
                    <a:lumMod val="65000"/>
                  </a:schemeClr>
                </a:solidFill>
              </a:rPr>
              <a:t>As of now, the preponderance of the evidence points to  rubella , but it remains unproven.</a:t>
            </a:r>
          </a:p>
        </p:txBody>
      </p:sp>
      <p:sp>
        <p:nvSpPr>
          <p:cNvPr id="30" name="TextBox 1">
            <a:extLst>
              <a:ext uri="{FF2B5EF4-FFF2-40B4-BE49-F238E27FC236}">
                <a16:creationId xmlns:a16="http://schemas.microsoft.com/office/drawing/2014/main" id="{AD460AC0-375F-468B-B812-279592DCAF73}"/>
              </a:ext>
            </a:extLst>
          </p:cNvPr>
          <p:cNvSpPr txBox="1">
            <a:spLocks noChangeArrowheads="1"/>
          </p:cNvSpPr>
          <p:nvPr/>
        </p:nvSpPr>
        <p:spPr bwMode="auto">
          <a:xfrm>
            <a:off x="422249" y="2652054"/>
            <a:ext cx="7613701" cy="1815882"/>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Poorly--AC cell is notoriously difficult to eradicate in FHI (as is the anterior vitreous cell which frequently occurs)</a:t>
            </a:r>
            <a:endParaRPr lang="en-US" altLang="en-US" sz="1400" dirty="0">
              <a:solidFill>
                <a:schemeClr val="accent5">
                  <a:lumMod val="75000"/>
                </a:schemeClr>
              </a:solidFill>
            </a:endParaRPr>
          </a:p>
          <a:p>
            <a:pPr eaLnBrk="1" hangingPunct="1"/>
            <a:endParaRPr lang="en-US" altLang="en-US" sz="1400" dirty="0">
              <a:solidFill>
                <a:schemeClr val="accent5">
                  <a:lumMod val="75000"/>
                </a:schemeClr>
              </a:solidFill>
            </a:endParaRPr>
          </a:p>
          <a:p>
            <a:pPr eaLnBrk="1" hangingPunct="1"/>
            <a:r>
              <a:rPr lang="en-US" altLang="en-US" sz="1400" i="1" dirty="0">
                <a:solidFill>
                  <a:schemeClr val="accent5">
                    <a:lumMod val="75000"/>
                  </a:schemeClr>
                </a:solidFill>
              </a:rPr>
              <a:t>If/when the inflammation fails to respond to topical steroids, should more aggressive therapies be pursued?</a:t>
            </a:r>
          </a:p>
          <a:p>
            <a:pPr eaLnBrk="1" hangingPunct="1"/>
            <a:r>
              <a:rPr lang="en-US" altLang="en-US" sz="1400" dirty="0">
                <a:solidFill>
                  <a:schemeClr val="accent5">
                    <a:lumMod val="75000"/>
                  </a:schemeClr>
                </a:solidFill>
              </a:rPr>
              <a:t>Generally no. In fact, most pts require no anti-inflammatory </a:t>
            </a:r>
            <a:r>
              <a:rPr lang="en-US" altLang="en-US" sz="1400" dirty="0" err="1">
                <a:solidFill>
                  <a:schemeClr val="accent5">
                    <a:lumMod val="75000"/>
                  </a:schemeClr>
                </a:solidFill>
              </a:rPr>
              <a:t>tx</a:t>
            </a:r>
            <a:r>
              <a:rPr lang="en-US" altLang="en-US" sz="1400" dirty="0">
                <a:solidFill>
                  <a:schemeClr val="accent5">
                    <a:lumMod val="75000"/>
                  </a:schemeClr>
                </a:solidFill>
              </a:rPr>
              <a:t> of any sort (including steroids). Instead, the </a:t>
            </a:r>
            <a:r>
              <a:rPr lang="en-US" altLang="en-US" sz="1400" dirty="0" err="1">
                <a:solidFill>
                  <a:schemeClr val="accent5">
                    <a:lumMod val="75000"/>
                  </a:schemeClr>
                </a:solidFill>
              </a:rPr>
              <a:t>pt</a:t>
            </a:r>
            <a:r>
              <a:rPr lang="en-US" altLang="en-US" sz="1400" dirty="0">
                <a:solidFill>
                  <a:schemeClr val="accent5">
                    <a:lumMod val="75000"/>
                  </a:schemeClr>
                </a:solidFill>
              </a:rPr>
              <a:t> should be monitored for the development of glaucoma and cataract.</a:t>
            </a:r>
          </a:p>
        </p:txBody>
      </p:sp>
    </p:spTree>
    <p:extLst>
      <p:ext uri="{BB962C8B-B14F-4D97-AF65-F5344CB8AC3E}">
        <p14:creationId xmlns:p14="http://schemas.microsoft.com/office/powerpoint/2010/main" val="327955558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dirty="0">
                <a:solidFill>
                  <a:schemeClr val="bg1">
                    <a:lumMod val="65000"/>
                  </a:schemeClr>
                </a:solidFill>
              </a:rPr>
              <a:t>Heterochromia iridis,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other ophthalmic issue is common in FHI? (Again, </a:t>
            </a:r>
            <a:r>
              <a:rPr lang="en-US" altLang="en-US" sz="1400" i="1" dirty="0" err="1">
                <a:solidFill>
                  <a:schemeClr val="bg1">
                    <a:lumMod val="65000"/>
                  </a:schemeClr>
                </a:solidFill>
              </a:rPr>
              <a:t>hyphema</a:t>
            </a:r>
            <a:r>
              <a:rPr lang="en-US" altLang="en-US" sz="1400" i="1" dirty="0">
                <a:solidFill>
                  <a:schemeClr val="bg1">
                    <a:lumMod val="65000"/>
                  </a:schemeClr>
                </a:solidFill>
              </a:rPr>
              <a:t> </a:t>
            </a:r>
            <a:r>
              <a:rPr lang="en-US" altLang="en-US" sz="1400" i="1" dirty="0" err="1">
                <a:solidFill>
                  <a:schemeClr val="bg1">
                    <a:lumMod val="65000"/>
                  </a:schemeClr>
                </a:solidFill>
              </a:rPr>
              <a:t>ain’t</a:t>
            </a:r>
            <a:r>
              <a:rPr lang="en-US" altLang="en-US" sz="1400" i="1" dirty="0">
                <a:solidFill>
                  <a:schemeClr val="bg1">
                    <a:lumMod val="65000"/>
                  </a:schemeClr>
                </a:solidFill>
              </a:rPr>
              <a:t> it.)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a:t>
            </a:r>
          </a:p>
          <a:p>
            <a:pPr eaLnBrk="1" hangingPunct="1">
              <a:spcBef>
                <a:spcPct val="0"/>
              </a:spcBef>
              <a:buClrTx/>
              <a:buSzTx/>
              <a:buFontTx/>
              <a:buNone/>
              <a:defRPr/>
            </a:pPr>
            <a:r>
              <a:rPr lang="en-US" altLang="en-US" sz="1400" dirty="0">
                <a:solidFill>
                  <a:schemeClr val="bg1">
                    <a:lumMod val="65000"/>
                  </a:schemeClr>
                </a:solidFill>
              </a:rPr>
              <a:t>--Toxoplasmosis</a:t>
            </a:r>
          </a:p>
          <a:p>
            <a:pPr eaLnBrk="1" hangingPunct="1">
              <a:spcBef>
                <a:spcPct val="0"/>
              </a:spcBef>
              <a:buClrTx/>
              <a:buSzTx/>
              <a:buFontTx/>
              <a:buNone/>
              <a:defRPr/>
            </a:pPr>
            <a:r>
              <a:rPr lang="en-US" altLang="en-US" sz="1400" dirty="0">
                <a:solidFill>
                  <a:schemeClr val="bg1">
                    <a:lumMod val="65000"/>
                  </a:schemeClr>
                </a:solidFill>
              </a:rPr>
              <a:t>--HSV</a:t>
            </a:r>
          </a:p>
          <a:p>
            <a:pPr eaLnBrk="1" hangingPunct="1">
              <a:spcBef>
                <a:spcPct val="0"/>
              </a:spcBef>
              <a:buClrTx/>
              <a:buSzTx/>
              <a:buFontTx/>
              <a:buNone/>
              <a:defRPr/>
            </a:pPr>
            <a:r>
              <a:rPr lang="en-US" altLang="en-US" sz="1400" dirty="0">
                <a:solidFill>
                  <a:schemeClr val="bg1">
                    <a:lumMod val="65000"/>
                  </a:schemeClr>
                </a:solidFill>
              </a:rPr>
              <a:t>--CMV</a:t>
            </a:r>
          </a:p>
          <a:p>
            <a:pPr eaLnBrk="1" hangingPunct="1">
              <a:spcBef>
                <a:spcPct val="0"/>
              </a:spcBef>
              <a:buClrTx/>
              <a:buSzTx/>
              <a:buFontTx/>
              <a:buNone/>
              <a:defRPr/>
            </a:pPr>
            <a:r>
              <a:rPr lang="en-US" altLang="en-US" sz="1400" dirty="0">
                <a:solidFill>
                  <a:schemeClr val="bg1">
                    <a:lumMod val="65000"/>
                  </a:schemeClr>
                </a:solidFill>
              </a:rPr>
              <a:t>--</a:t>
            </a:r>
            <a:r>
              <a:rPr lang="en-US" altLang="en-US" sz="1400" b="1" dirty="0">
                <a:solidFill>
                  <a:schemeClr val="bg1">
                    <a:lumMod val="65000"/>
                  </a:schemeClr>
                </a:solidFill>
              </a:rPr>
              <a:t>Rubella</a:t>
            </a:r>
          </a:p>
          <a:p>
            <a:pPr eaLnBrk="1" hangingPunct="1">
              <a:spcBef>
                <a:spcPct val="0"/>
              </a:spcBef>
              <a:buClrTx/>
              <a:buSzTx/>
              <a:buFontTx/>
              <a:buNone/>
              <a:defRPr/>
            </a:pPr>
            <a:r>
              <a:rPr lang="en-US" altLang="en-US" sz="1400" dirty="0">
                <a:solidFill>
                  <a:schemeClr val="bg1">
                    <a:lumMod val="65000"/>
                  </a:schemeClr>
                </a:solidFill>
              </a:rPr>
              <a:t>As of now, the preponderance of the evidence points to  rubella , but it remains unproven.</a:t>
            </a:r>
          </a:p>
        </p:txBody>
      </p:sp>
      <p:sp>
        <p:nvSpPr>
          <p:cNvPr id="30" name="TextBox 1">
            <a:extLst>
              <a:ext uri="{FF2B5EF4-FFF2-40B4-BE49-F238E27FC236}">
                <a16:creationId xmlns:a16="http://schemas.microsoft.com/office/drawing/2014/main" id="{AD460AC0-375F-468B-B812-279592DCAF73}"/>
              </a:ext>
            </a:extLst>
          </p:cNvPr>
          <p:cNvSpPr txBox="1">
            <a:spLocks noChangeArrowheads="1"/>
          </p:cNvSpPr>
          <p:nvPr/>
        </p:nvSpPr>
        <p:spPr bwMode="auto">
          <a:xfrm>
            <a:off x="422249" y="2652054"/>
            <a:ext cx="7613701" cy="1815882"/>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Poorly--AC cell is notoriously difficult to eradicate in FHI (as is the anterior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If/when the inflammation fails to respond to topical steroids, should more aggressive therapies be pursued?</a:t>
            </a:r>
            <a:endParaRPr lang="en-US" altLang="en-US" sz="1400" i="1" dirty="0">
              <a:solidFill>
                <a:schemeClr val="accent5">
                  <a:lumMod val="75000"/>
                </a:schemeClr>
              </a:solidFill>
            </a:endParaRPr>
          </a:p>
          <a:p>
            <a:pPr eaLnBrk="1" hangingPunct="1"/>
            <a:r>
              <a:rPr lang="en-US" altLang="en-US" sz="1400" dirty="0">
                <a:solidFill>
                  <a:schemeClr val="accent5">
                    <a:lumMod val="75000"/>
                  </a:schemeClr>
                </a:solidFill>
              </a:rPr>
              <a:t>Generally no. In fact, most pts require no anti-inflammatory </a:t>
            </a:r>
            <a:r>
              <a:rPr lang="en-US" altLang="en-US" sz="1400" dirty="0" err="1">
                <a:solidFill>
                  <a:schemeClr val="accent5">
                    <a:lumMod val="75000"/>
                  </a:schemeClr>
                </a:solidFill>
              </a:rPr>
              <a:t>tx</a:t>
            </a:r>
            <a:r>
              <a:rPr lang="en-US" altLang="en-US" sz="1400" dirty="0">
                <a:solidFill>
                  <a:schemeClr val="accent5">
                    <a:lumMod val="75000"/>
                  </a:schemeClr>
                </a:solidFill>
              </a:rPr>
              <a:t> of any sort (including steroids). Instead, the </a:t>
            </a:r>
            <a:r>
              <a:rPr lang="en-US" altLang="en-US" sz="1400" dirty="0" err="1">
                <a:solidFill>
                  <a:schemeClr val="accent5">
                    <a:lumMod val="75000"/>
                  </a:schemeClr>
                </a:solidFill>
              </a:rPr>
              <a:t>pt</a:t>
            </a:r>
            <a:r>
              <a:rPr lang="en-US" altLang="en-US" sz="1400" dirty="0">
                <a:solidFill>
                  <a:schemeClr val="accent5">
                    <a:lumMod val="75000"/>
                  </a:schemeClr>
                </a:solidFill>
              </a:rPr>
              <a:t> should be monitored for the development of glaucoma and cataract.</a:t>
            </a:r>
          </a:p>
        </p:txBody>
      </p:sp>
    </p:spTree>
    <p:extLst>
      <p:ext uri="{BB962C8B-B14F-4D97-AF65-F5344CB8AC3E}">
        <p14:creationId xmlns:p14="http://schemas.microsoft.com/office/powerpoint/2010/main" val="32703474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solidFill>
                  <a:schemeClr val="bg1">
                    <a:lumMod val="75000"/>
                  </a:schemeClr>
                </a:solidFill>
              </a:rPr>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22" name="Straight Arrow Connector 21">
            <a:extLst>
              <a:ext uri="{FF2B5EF4-FFF2-40B4-BE49-F238E27FC236}">
                <a16:creationId xmlns:a16="http://schemas.microsoft.com/office/drawing/2014/main" id="{B351B54D-5BFD-4A2A-A77B-493EE35C59EC}"/>
              </a:ext>
            </a:extLst>
          </p:cNvPr>
          <p:cNvCxnSpPr>
            <a:cxnSpLocks/>
          </p:cNvCxnSpPr>
          <p:nvPr/>
        </p:nvCxnSpPr>
        <p:spPr>
          <a:xfrm flipH="1">
            <a:off x="2239787" y="609600"/>
            <a:ext cx="1433058" cy="743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0DA060-CD8C-425C-BA80-2F0E9F07988D}"/>
              </a:ext>
            </a:extLst>
          </p:cNvPr>
          <p:cNvSpPr txBox="1"/>
          <p:nvPr/>
        </p:nvSpPr>
        <p:spPr>
          <a:xfrm>
            <a:off x="3958761" y="2277195"/>
            <a:ext cx="832279" cy="307777"/>
          </a:xfrm>
          <a:prstGeom prst="rect">
            <a:avLst/>
          </a:prstGeom>
          <a:noFill/>
        </p:spPr>
        <p:txBody>
          <a:bodyPr wrap="none" rtlCol="0">
            <a:spAutoFit/>
          </a:bodyPr>
          <a:lstStyle/>
          <a:p>
            <a:r>
              <a:rPr lang="en-US" sz="1400" dirty="0">
                <a:solidFill>
                  <a:schemeClr val="bg1">
                    <a:lumMod val="75000"/>
                  </a:schemeClr>
                </a:solidFill>
              </a:rPr>
              <a:t>Hypoxia</a:t>
            </a:r>
          </a:p>
        </p:txBody>
      </p:sp>
      <p:sp>
        <p:nvSpPr>
          <p:cNvPr id="25" name="TextBox 24">
            <a:extLst>
              <a:ext uri="{FF2B5EF4-FFF2-40B4-BE49-F238E27FC236}">
                <a16:creationId xmlns:a16="http://schemas.microsoft.com/office/drawing/2014/main" id="{B5FB563F-906D-40E8-9343-4524C4677CF9}"/>
              </a:ext>
            </a:extLst>
          </p:cNvPr>
          <p:cNvSpPr txBox="1"/>
          <p:nvPr/>
        </p:nvSpPr>
        <p:spPr>
          <a:xfrm>
            <a:off x="4998697" y="2195946"/>
            <a:ext cx="2091330" cy="451406"/>
          </a:xfrm>
          <a:prstGeom prst="rect">
            <a:avLst/>
          </a:prstGeom>
          <a:noFill/>
        </p:spPr>
        <p:txBody>
          <a:bodyPr wrap="square" rtlCol="0">
            <a:spAutoFit/>
          </a:bodyPr>
          <a:lstStyle/>
          <a:p>
            <a:pPr>
              <a:lnSpc>
                <a:spcPts val="1400"/>
              </a:lnSpc>
            </a:pPr>
            <a:r>
              <a:rPr lang="en-US" sz="1400" dirty="0">
                <a:solidFill>
                  <a:schemeClr val="bg1">
                    <a:lumMod val="75000"/>
                  </a:schemeClr>
                </a:solidFill>
              </a:rPr>
              <a:t>Release of VEGF, other vascular growth factors</a:t>
            </a:r>
          </a:p>
        </p:txBody>
      </p:sp>
      <p:sp>
        <p:nvSpPr>
          <p:cNvPr id="26" name="TextBox 25">
            <a:extLst>
              <a:ext uri="{FF2B5EF4-FFF2-40B4-BE49-F238E27FC236}">
                <a16:creationId xmlns:a16="http://schemas.microsoft.com/office/drawing/2014/main" id="{7ED6CB4C-23BB-44DB-8BA8-F058B4547432}"/>
              </a:ext>
            </a:extLst>
          </p:cNvPr>
          <p:cNvSpPr txBox="1"/>
          <p:nvPr/>
        </p:nvSpPr>
        <p:spPr>
          <a:xfrm>
            <a:off x="7234837" y="2204097"/>
            <a:ext cx="561455" cy="451406"/>
          </a:xfrm>
          <a:prstGeom prst="rect">
            <a:avLst/>
          </a:prstGeom>
          <a:noFill/>
        </p:spPr>
        <p:txBody>
          <a:bodyPr wrap="square" rtlCol="0">
            <a:spAutoFit/>
          </a:bodyPr>
          <a:lstStyle/>
          <a:p>
            <a:pPr algn="ctr">
              <a:lnSpc>
                <a:spcPts val="1400"/>
              </a:lnSpc>
            </a:pPr>
            <a:r>
              <a:rPr lang="en-US" sz="1400" dirty="0" err="1">
                <a:solidFill>
                  <a:schemeClr val="bg1">
                    <a:lumMod val="75000"/>
                  </a:schemeClr>
                </a:solidFill>
              </a:rPr>
              <a:t>A.S.Neo</a:t>
            </a:r>
            <a:endParaRPr lang="en-US" sz="1400" dirty="0">
              <a:solidFill>
                <a:schemeClr val="bg1">
                  <a:lumMod val="75000"/>
                </a:schemeClr>
              </a:solidFill>
            </a:endParaRPr>
          </a:p>
        </p:txBody>
      </p:sp>
      <p:sp>
        <p:nvSpPr>
          <p:cNvPr id="27" name="TextBox 26">
            <a:extLst>
              <a:ext uri="{FF2B5EF4-FFF2-40B4-BE49-F238E27FC236}">
                <a16:creationId xmlns:a16="http://schemas.microsoft.com/office/drawing/2014/main" id="{68111EAC-F52C-40B9-AE37-5C3EF1912473}"/>
              </a:ext>
            </a:extLst>
          </p:cNvPr>
          <p:cNvSpPr txBox="1"/>
          <p:nvPr/>
        </p:nvSpPr>
        <p:spPr>
          <a:xfrm>
            <a:off x="7993467" y="2256198"/>
            <a:ext cx="1074333" cy="307777"/>
          </a:xfrm>
          <a:prstGeom prst="rect">
            <a:avLst/>
          </a:prstGeom>
          <a:noFill/>
        </p:spPr>
        <p:txBody>
          <a:bodyPr wrap="none" rtlCol="0">
            <a:spAutoFit/>
          </a:bodyPr>
          <a:lstStyle/>
          <a:p>
            <a:r>
              <a:rPr lang="en-US" sz="1400" dirty="0">
                <a:solidFill>
                  <a:schemeClr val="bg1">
                    <a:lumMod val="75000"/>
                  </a:schemeClr>
                </a:solidFill>
              </a:rPr>
              <a:t>HYPHEMA</a:t>
            </a:r>
          </a:p>
        </p:txBody>
      </p:sp>
      <p:sp>
        <p:nvSpPr>
          <p:cNvPr id="33" name="TextBox 32">
            <a:extLst>
              <a:ext uri="{FF2B5EF4-FFF2-40B4-BE49-F238E27FC236}">
                <a16:creationId xmlns:a16="http://schemas.microsoft.com/office/drawing/2014/main" id="{EB83BB08-082F-4450-A099-06A1EF23C464}"/>
              </a:ext>
            </a:extLst>
          </p:cNvPr>
          <p:cNvSpPr txBox="1"/>
          <p:nvPr/>
        </p:nvSpPr>
        <p:spPr>
          <a:xfrm>
            <a:off x="1828800"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34" name="TextBox 33">
            <a:extLst>
              <a:ext uri="{FF2B5EF4-FFF2-40B4-BE49-F238E27FC236}">
                <a16:creationId xmlns:a16="http://schemas.microsoft.com/office/drawing/2014/main" id="{42F3545F-8EAE-483B-8CEA-2685224B0501}"/>
              </a:ext>
            </a:extLst>
          </p:cNvPr>
          <p:cNvSpPr txBox="1"/>
          <p:nvPr/>
        </p:nvSpPr>
        <p:spPr>
          <a:xfrm>
            <a:off x="1828800"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5" name="TextBox 34">
            <a:extLst>
              <a:ext uri="{FF2B5EF4-FFF2-40B4-BE49-F238E27FC236}">
                <a16:creationId xmlns:a16="http://schemas.microsoft.com/office/drawing/2014/main" id="{42DD3397-B6B6-4052-B81E-0D0D4EE7A47E}"/>
              </a:ext>
            </a:extLst>
          </p:cNvPr>
          <p:cNvSpPr txBox="1"/>
          <p:nvPr/>
        </p:nvSpPr>
        <p:spPr>
          <a:xfrm>
            <a:off x="1828800" y="2590512"/>
            <a:ext cx="1463862" cy="338554"/>
          </a:xfrm>
          <a:prstGeom prst="rect">
            <a:avLst/>
          </a:prstGeom>
          <a:noFill/>
        </p:spPr>
        <p:txBody>
          <a:bodyPr wrap="none" rtlCol="0">
            <a:spAutoFit/>
          </a:bodyPr>
          <a:lstStyle/>
          <a:p>
            <a:r>
              <a:rPr lang="en-US" sz="1600" b="1" dirty="0">
                <a:solidFill>
                  <a:srgbClr val="0000FF"/>
                </a:solidFill>
              </a:rPr>
              <a:t>Inflammation</a:t>
            </a:r>
          </a:p>
        </p:txBody>
      </p:sp>
      <p:sp>
        <p:nvSpPr>
          <p:cNvPr id="36" name="TextBox 35">
            <a:extLst>
              <a:ext uri="{FF2B5EF4-FFF2-40B4-BE49-F238E27FC236}">
                <a16:creationId xmlns:a16="http://schemas.microsoft.com/office/drawing/2014/main" id="{6CE895F0-6118-4883-94BF-2A193983885B}"/>
              </a:ext>
            </a:extLst>
          </p:cNvPr>
          <p:cNvSpPr txBox="1"/>
          <p:nvPr/>
        </p:nvSpPr>
        <p:spPr>
          <a:xfrm>
            <a:off x="1855867" y="3139864"/>
            <a:ext cx="6377046" cy="2062103"/>
          </a:xfrm>
          <a:prstGeom prst="rect">
            <a:avLst/>
          </a:prstGeom>
          <a:noFill/>
        </p:spPr>
        <p:txBody>
          <a:bodyPr wrap="square" rtlCol="0">
            <a:spAutoFit/>
          </a:bodyPr>
          <a:lstStyle/>
          <a:p>
            <a:r>
              <a:rPr lang="en-US" sz="1600" i="1" dirty="0">
                <a:solidFill>
                  <a:schemeClr val="bg1">
                    <a:lumMod val="75000"/>
                  </a:schemeClr>
                </a:solidFill>
              </a:rPr>
              <a:t>How does inflammation lead to neo, and then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This has yet to be fully elucidated, and the </a:t>
            </a:r>
            <a:r>
              <a:rPr lang="en-US" sz="1600" i="1" dirty="0">
                <a:solidFill>
                  <a:schemeClr val="bg1">
                    <a:lumMod val="75000"/>
                  </a:schemeClr>
                </a:solidFill>
              </a:rPr>
              <a:t>BCSC</a:t>
            </a:r>
            <a:r>
              <a:rPr lang="en-US" sz="1600" dirty="0">
                <a:solidFill>
                  <a:schemeClr val="bg1">
                    <a:lumMod val="75000"/>
                  </a:schemeClr>
                </a:solidFill>
              </a:rPr>
              <a:t> books do not address the ‘mechanism’ question</a:t>
            </a:r>
          </a:p>
          <a:p>
            <a:endParaRPr lang="en-US" sz="1600" dirty="0">
              <a:solidFill>
                <a:schemeClr val="bg1">
                  <a:lumMod val="75000"/>
                </a:schemeClr>
              </a:solidFill>
            </a:endParaRPr>
          </a:p>
          <a:p>
            <a:r>
              <a:rPr lang="en-US" sz="1600" i="1" dirty="0">
                <a:solidFill>
                  <a:schemeClr val="bg1">
                    <a:lumMod val="75000"/>
                  </a:schemeClr>
                </a:solidFill>
              </a:rPr>
              <a:t>Which forms of uveitis are well-known to be associated with </a:t>
            </a:r>
            <a:r>
              <a:rPr lang="en-US" sz="1600" i="1" dirty="0" err="1">
                <a:solidFill>
                  <a:schemeClr val="bg1">
                    <a:lumMod val="75000"/>
                  </a:schemeClr>
                </a:solidFill>
              </a:rPr>
              <a:t>hyphema</a:t>
            </a:r>
            <a:r>
              <a:rPr lang="en-US" sz="1600" i="1" dirty="0">
                <a:solidFill>
                  <a:schemeClr val="bg1">
                    <a:lumMod val="75000"/>
                  </a:schemeClr>
                </a:solidFill>
              </a:rPr>
              <a:t> in adults?</a:t>
            </a:r>
          </a:p>
          <a:p>
            <a:r>
              <a:rPr lang="en-US" sz="1600" dirty="0">
                <a:solidFill>
                  <a:schemeClr val="bg1">
                    <a:lumMod val="75000"/>
                  </a:schemeClr>
                </a:solidFill>
              </a:rPr>
              <a:t>--Herpetic </a:t>
            </a:r>
            <a:r>
              <a:rPr lang="en-US" sz="1600" dirty="0" err="1">
                <a:solidFill>
                  <a:schemeClr val="bg1">
                    <a:lumMod val="75000"/>
                  </a:schemeClr>
                </a:solidFill>
              </a:rPr>
              <a:t>uveitides</a:t>
            </a:r>
            <a:endParaRPr lang="en-US" sz="1600" dirty="0">
              <a:solidFill>
                <a:schemeClr val="bg1">
                  <a:lumMod val="75000"/>
                </a:schemeClr>
              </a:solidFill>
            </a:endParaRPr>
          </a:p>
          <a:p>
            <a:r>
              <a:rPr lang="en-US" sz="1600" dirty="0">
                <a:solidFill>
                  <a:schemeClr val="bg1">
                    <a:lumMod val="75000"/>
                  </a:schemeClr>
                </a:solidFill>
              </a:rPr>
              <a:t>--</a:t>
            </a:r>
            <a:r>
              <a:rPr lang="en-US" sz="1600" b="1" dirty="0" err="1"/>
              <a:t>Fuch</a:t>
            </a:r>
            <a:r>
              <a:rPr lang="en-US" sz="1600" b="1" dirty="0"/>
              <a:t> </a:t>
            </a:r>
            <a:r>
              <a:rPr lang="en-US" sz="1600" b="1" dirty="0" err="1"/>
              <a:t>heterochromic</a:t>
            </a:r>
            <a:r>
              <a:rPr lang="en-US" sz="1600" b="1" dirty="0"/>
              <a:t> iridocyclitis (FHI)</a:t>
            </a:r>
          </a:p>
        </p:txBody>
      </p:sp>
      <p:sp>
        <p:nvSpPr>
          <p:cNvPr id="37" name="Arrow: Right 36">
            <a:extLst>
              <a:ext uri="{FF2B5EF4-FFF2-40B4-BE49-F238E27FC236}">
                <a16:creationId xmlns:a16="http://schemas.microsoft.com/office/drawing/2014/main" id="{19447F28-A562-4DF2-A378-FF5F49F59AE6}"/>
              </a:ext>
            </a:extLst>
          </p:cNvPr>
          <p:cNvSpPr/>
          <p:nvPr/>
        </p:nvSpPr>
        <p:spPr>
          <a:xfrm>
            <a:off x="7787061" y="232375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Arrow: Right 37">
            <a:extLst>
              <a:ext uri="{FF2B5EF4-FFF2-40B4-BE49-F238E27FC236}">
                <a16:creationId xmlns:a16="http://schemas.microsoft.com/office/drawing/2014/main" id="{5A0E1BC6-0479-441B-9691-61D03D3B6C60}"/>
              </a:ext>
            </a:extLst>
          </p:cNvPr>
          <p:cNvSpPr/>
          <p:nvPr/>
        </p:nvSpPr>
        <p:spPr>
          <a:xfrm>
            <a:off x="7040650" y="2318651"/>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Arrow: Right 38">
            <a:extLst>
              <a:ext uri="{FF2B5EF4-FFF2-40B4-BE49-F238E27FC236}">
                <a16:creationId xmlns:a16="http://schemas.microsoft.com/office/drawing/2014/main" id="{A0976320-9B10-4F50-A097-E5DE54BD2B0E}"/>
              </a:ext>
            </a:extLst>
          </p:cNvPr>
          <p:cNvSpPr/>
          <p:nvPr/>
        </p:nvSpPr>
        <p:spPr>
          <a:xfrm>
            <a:off x="4754650" y="2330562"/>
            <a:ext cx="228600" cy="201044"/>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CAD05CC4-2998-4352-89AA-884AD19520C5}"/>
              </a:ext>
            </a:extLst>
          </p:cNvPr>
          <p:cNvSpPr/>
          <p:nvPr/>
        </p:nvSpPr>
        <p:spPr>
          <a:xfrm>
            <a:off x="1855867" y="4724400"/>
            <a:ext cx="4148736" cy="6121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 Box 12">
            <a:extLst>
              <a:ext uri="{FF2B5EF4-FFF2-40B4-BE49-F238E27FC236}">
                <a16:creationId xmlns:a16="http://schemas.microsoft.com/office/drawing/2014/main" id="{2C694725-9817-4B42-8D4F-0953EEDF80B1}"/>
              </a:ext>
            </a:extLst>
          </p:cNvPr>
          <p:cNvSpPr txBox="1">
            <a:spLocks noChangeArrowheads="1"/>
          </p:cNvSpPr>
          <p:nvPr/>
        </p:nvSpPr>
        <p:spPr bwMode="auto">
          <a:xfrm>
            <a:off x="1388165" y="412858"/>
            <a:ext cx="7232701" cy="418576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Who is the typical FHI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a:t>
            </a:r>
            <a:r>
              <a:rPr lang="en-US" altLang="en-US" sz="1400" i="1" dirty="0" err="1">
                <a:solidFill>
                  <a:schemeClr val="bg1">
                    <a:lumMod val="65000"/>
                  </a:schemeClr>
                </a:solidFill>
              </a:rPr>
              <a:t>Hyphema</a:t>
            </a:r>
            <a:r>
              <a:rPr lang="en-US" altLang="en-US" sz="1400" i="1" dirty="0">
                <a:solidFill>
                  <a:schemeClr val="bg1">
                    <a:lumMod val="65000"/>
                  </a:schemeClr>
                </a:solidFill>
              </a:rPr>
              <a:t> is not one of them.)</a:t>
            </a:r>
          </a:p>
          <a:p>
            <a:pPr eaLnBrk="1" hangingPunct="1">
              <a:spcBef>
                <a:spcPct val="0"/>
              </a:spcBef>
              <a:buClrTx/>
              <a:buSzTx/>
              <a:buFontTx/>
              <a:buNone/>
              <a:defRPr/>
            </a:pPr>
            <a:r>
              <a:rPr lang="en-US" altLang="en-US" sz="1400" dirty="0">
                <a:solidFill>
                  <a:schemeClr val="bg1">
                    <a:lumMod val="65000"/>
                  </a:schemeClr>
                </a:solidFill>
              </a:rPr>
              <a:t>Heterochromia iridis,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other ophthalmic issue is common in FHI? (Again, </a:t>
            </a:r>
            <a:r>
              <a:rPr lang="en-US" altLang="en-US" sz="1400" i="1" dirty="0" err="1">
                <a:solidFill>
                  <a:schemeClr val="bg1">
                    <a:lumMod val="65000"/>
                  </a:schemeClr>
                </a:solidFill>
              </a:rPr>
              <a:t>hyphema</a:t>
            </a:r>
            <a:r>
              <a:rPr lang="en-US" altLang="en-US" sz="1400" i="1" dirty="0">
                <a:solidFill>
                  <a:schemeClr val="bg1">
                    <a:lumMod val="65000"/>
                  </a:schemeClr>
                </a:solidFill>
              </a:rPr>
              <a:t> </a:t>
            </a:r>
            <a:r>
              <a:rPr lang="en-US" altLang="en-US" sz="1400" i="1" dirty="0" err="1">
                <a:solidFill>
                  <a:schemeClr val="bg1">
                    <a:lumMod val="65000"/>
                  </a:schemeClr>
                </a:solidFill>
              </a:rPr>
              <a:t>ain’t</a:t>
            </a:r>
            <a:r>
              <a:rPr lang="en-US" altLang="en-US" sz="1400" i="1" dirty="0">
                <a:solidFill>
                  <a:schemeClr val="bg1">
                    <a:lumMod val="65000"/>
                  </a:schemeClr>
                </a:solidFill>
              </a:rPr>
              <a:t> it.)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a:t>
            </a:r>
          </a:p>
          <a:p>
            <a:pPr eaLnBrk="1" hangingPunct="1">
              <a:spcBef>
                <a:spcPct val="0"/>
              </a:spcBef>
              <a:buClrTx/>
              <a:buSzTx/>
              <a:buFontTx/>
              <a:buNone/>
              <a:defRPr/>
            </a:pPr>
            <a:r>
              <a:rPr lang="en-US" altLang="en-US" sz="1400" dirty="0">
                <a:solidFill>
                  <a:schemeClr val="bg1">
                    <a:lumMod val="65000"/>
                  </a:schemeClr>
                </a:solidFill>
              </a:rPr>
              <a:t>--Toxoplasmosis</a:t>
            </a:r>
          </a:p>
          <a:p>
            <a:pPr eaLnBrk="1" hangingPunct="1">
              <a:spcBef>
                <a:spcPct val="0"/>
              </a:spcBef>
              <a:buClrTx/>
              <a:buSzTx/>
              <a:buFontTx/>
              <a:buNone/>
              <a:defRPr/>
            </a:pPr>
            <a:r>
              <a:rPr lang="en-US" altLang="en-US" sz="1400" dirty="0">
                <a:solidFill>
                  <a:schemeClr val="bg1">
                    <a:lumMod val="65000"/>
                  </a:schemeClr>
                </a:solidFill>
              </a:rPr>
              <a:t>--HSV</a:t>
            </a:r>
          </a:p>
          <a:p>
            <a:pPr eaLnBrk="1" hangingPunct="1">
              <a:spcBef>
                <a:spcPct val="0"/>
              </a:spcBef>
              <a:buClrTx/>
              <a:buSzTx/>
              <a:buFontTx/>
              <a:buNone/>
              <a:defRPr/>
            </a:pPr>
            <a:r>
              <a:rPr lang="en-US" altLang="en-US" sz="1400" dirty="0">
                <a:solidFill>
                  <a:schemeClr val="bg1">
                    <a:lumMod val="65000"/>
                  </a:schemeClr>
                </a:solidFill>
              </a:rPr>
              <a:t>--CMV</a:t>
            </a:r>
          </a:p>
          <a:p>
            <a:pPr eaLnBrk="1" hangingPunct="1">
              <a:spcBef>
                <a:spcPct val="0"/>
              </a:spcBef>
              <a:buClrTx/>
              <a:buSzTx/>
              <a:buFontTx/>
              <a:buNone/>
              <a:defRPr/>
            </a:pPr>
            <a:r>
              <a:rPr lang="en-US" altLang="en-US" sz="1400" dirty="0">
                <a:solidFill>
                  <a:schemeClr val="bg1">
                    <a:lumMod val="65000"/>
                  </a:schemeClr>
                </a:solidFill>
              </a:rPr>
              <a:t>--</a:t>
            </a:r>
            <a:r>
              <a:rPr lang="en-US" altLang="en-US" sz="1400" b="1" dirty="0">
                <a:solidFill>
                  <a:schemeClr val="bg1">
                    <a:lumMod val="65000"/>
                  </a:schemeClr>
                </a:solidFill>
              </a:rPr>
              <a:t>Rubella</a:t>
            </a:r>
          </a:p>
          <a:p>
            <a:pPr eaLnBrk="1" hangingPunct="1">
              <a:spcBef>
                <a:spcPct val="0"/>
              </a:spcBef>
              <a:buClrTx/>
              <a:buSzTx/>
              <a:buFontTx/>
              <a:buNone/>
              <a:defRPr/>
            </a:pPr>
            <a:r>
              <a:rPr lang="en-US" altLang="en-US" sz="1400" dirty="0">
                <a:solidFill>
                  <a:schemeClr val="bg1">
                    <a:lumMod val="65000"/>
                  </a:schemeClr>
                </a:solidFill>
              </a:rPr>
              <a:t>As of now, the preponderance of the evidence points to  rubella , but it remains unproven.</a:t>
            </a:r>
          </a:p>
        </p:txBody>
      </p:sp>
      <p:sp>
        <p:nvSpPr>
          <p:cNvPr id="30" name="TextBox 1">
            <a:extLst>
              <a:ext uri="{FF2B5EF4-FFF2-40B4-BE49-F238E27FC236}">
                <a16:creationId xmlns:a16="http://schemas.microsoft.com/office/drawing/2014/main" id="{AD460AC0-375F-468B-B812-279592DCAF73}"/>
              </a:ext>
            </a:extLst>
          </p:cNvPr>
          <p:cNvSpPr txBox="1">
            <a:spLocks noChangeArrowheads="1"/>
          </p:cNvSpPr>
          <p:nvPr/>
        </p:nvSpPr>
        <p:spPr bwMode="auto">
          <a:xfrm>
            <a:off x="422249" y="2652054"/>
            <a:ext cx="7613701" cy="1815882"/>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Poorly--AC cell is notoriously difficult to eradicate in FHI (as is the anterior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If/when the inflammation fails to respond to topical steroids, should more aggressive therapies be pursued?</a:t>
            </a:r>
          </a:p>
          <a:p>
            <a:pPr eaLnBrk="1" hangingPunct="1"/>
            <a:r>
              <a:rPr lang="en-US" altLang="en-US" sz="1400" dirty="0">
                <a:solidFill>
                  <a:srgbClr val="0000FF"/>
                </a:solidFill>
              </a:rPr>
              <a:t>Generally no. In fact, most pts require no anti-inflammatory </a:t>
            </a:r>
            <a:r>
              <a:rPr lang="en-US" altLang="en-US" sz="1400" dirty="0" err="1">
                <a:solidFill>
                  <a:srgbClr val="0000FF"/>
                </a:solidFill>
              </a:rPr>
              <a:t>tx</a:t>
            </a:r>
            <a:r>
              <a:rPr lang="en-US" altLang="en-US" sz="1400" dirty="0">
                <a:solidFill>
                  <a:srgbClr val="0000FF"/>
                </a:solidFill>
              </a:rPr>
              <a:t> of any sort (including steroids). Instead, the </a:t>
            </a:r>
            <a:r>
              <a:rPr lang="en-US" altLang="en-US" sz="1400" dirty="0" err="1">
                <a:solidFill>
                  <a:srgbClr val="0000FF"/>
                </a:solidFill>
              </a:rPr>
              <a:t>pt</a:t>
            </a:r>
            <a:r>
              <a:rPr lang="en-US" altLang="en-US" sz="1400" dirty="0">
                <a:solidFill>
                  <a:srgbClr val="0000FF"/>
                </a:solidFill>
              </a:rPr>
              <a:t> should be monitored for the development of glaucoma and cataract.</a:t>
            </a:r>
          </a:p>
        </p:txBody>
      </p:sp>
    </p:spTree>
    <p:extLst>
      <p:ext uri="{BB962C8B-B14F-4D97-AF65-F5344CB8AC3E}">
        <p14:creationId xmlns:p14="http://schemas.microsoft.com/office/powerpoint/2010/main" val="32213552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309700" cy="338554"/>
          </a:xfrm>
          <a:prstGeom prst="rect">
            <a:avLst/>
          </a:prstGeom>
          <a:noFill/>
        </p:spPr>
        <p:txBody>
          <a:bodyPr wrap="none" rtlCol="0">
            <a:spAutoFit/>
          </a:bodyPr>
          <a:lstStyle/>
          <a:p>
            <a:r>
              <a:rPr lang="en-US" sz="1600" b="1" i="1" dirty="0">
                <a:solidFill>
                  <a:srgbClr val="0000FF"/>
                </a:solidFill>
              </a:rPr>
              <a:t>?</a:t>
            </a: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309700" cy="338554"/>
          </a:xfrm>
          <a:prstGeom prst="rect">
            <a:avLst/>
          </a:prstGeom>
          <a:noFill/>
        </p:spPr>
        <p:txBody>
          <a:bodyPr wrap="none" rtlCol="0">
            <a:spAutoFit/>
          </a:bodyPr>
          <a:lstStyle/>
          <a:p>
            <a:r>
              <a:rPr lang="en-US" sz="1600" b="1" i="1" dirty="0">
                <a:solidFill>
                  <a:srgbClr val="0000FF"/>
                </a:solidFill>
              </a:rPr>
              <a:t>?</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309700" cy="338554"/>
          </a:xfrm>
          <a:prstGeom prst="rect">
            <a:avLst/>
          </a:prstGeom>
          <a:noFill/>
        </p:spPr>
        <p:txBody>
          <a:bodyPr wrap="none" rtlCol="0">
            <a:spAutoFit/>
          </a:bodyPr>
          <a:lstStyle/>
          <a:p>
            <a:r>
              <a:rPr lang="en-US" sz="1600" b="1" i="1" dirty="0">
                <a:solidFill>
                  <a:srgbClr val="0000FF"/>
                </a:solidFill>
              </a:rPr>
              <a:t>?</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3" name="TextBox 22">
            <a:extLst>
              <a:ext uri="{FF2B5EF4-FFF2-40B4-BE49-F238E27FC236}">
                <a16:creationId xmlns:a16="http://schemas.microsoft.com/office/drawing/2014/main" id="{3E50A179-6886-4CB4-AB0D-CF6E93A67EE5}"/>
              </a:ext>
            </a:extLst>
          </p:cNvPr>
          <p:cNvSpPr txBox="1"/>
          <p:nvPr/>
        </p:nvSpPr>
        <p:spPr>
          <a:xfrm>
            <a:off x="3672844" y="3231577"/>
            <a:ext cx="5105400" cy="584775"/>
          </a:xfrm>
          <a:prstGeom prst="rect">
            <a:avLst/>
          </a:prstGeom>
          <a:noFill/>
        </p:spPr>
        <p:txBody>
          <a:bodyPr wrap="square" rtlCol="0">
            <a:spAutoFit/>
          </a:bodyPr>
          <a:lstStyle/>
          <a:p>
            <a:r>
              <a:rPr lang="en-US" sz="1600" i="1" dirty="0">
                <a:solidFill>
                  <a:srgbClr val="0000FF"/>
                </a:solidFill>
              </a:rPr>
              <a:t>What three conditions are most commonly associated with spontaneous </a:t>
            </a:r>
            <a:r>
              <a:rPr lang="en-US" sz="1600" i="1" dirty="0" err="1">
                <a:solidFill>
                  <a:srgbClr val="0000FF"/>
                </a:solidFill>
              </a:rPr>
              <a:t>hyphema</a:t>
            </a:r>
            <a:r>
              <a:rPr lang="en-US" sz="1600" i="1" dirty="0">
                <a:solidFill>
                  <a:srgbClr val="0000FF"/>
                </a:solidFill>
              </a:rPr>
              <a:t> in children?</a:t>
            </a:r>
          </a:p>
        </p:txBody>
      </p:sp>
    </p:spTree>
    <p:extLst>
      <p:ext uri="{BB962C8B-B14F-4D97-AF65-F5344CB8AC3E}">
        <p14:creationId xmlns:p14="http://schemas.microsoft.com/office/powerpoint/2010/main" val="556098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219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rgbClr val="0000FF"/>
                </a:solidFill>
              </a:rPr>
              <a:t>Rb</a:t>
            </a:r>
            <a:endParaRPr lang="en-US" sz="1600"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231577"/>
            <a:ext cx="5105400" cy="584775"/>
          </a:xfrm>
          <a:prstGeom prst="rect">
            <a:avLst/>
          </a:prstGeom>
          <a:noFill/>
        </p:spPr>
        <p:txBody>
          <a:bodyPr wrap="square" rtlCol="0">
            <a:spAutoFit/>
          </a:bodyPr>
          <a:lstStyle/>
          <a:p>
            <a:r>
              <a:rPr lang="en-US" sz="1600" i="1" dirty="0">
                <a:solidFill>
                  <a:srgbClr val="0000FF"/>
                </a:solidFill>
              </a:rPr>
              <a:t>What three conditions are most commonly associated with spontaneous </a:t>
            </a:r>
            <a:r>
              <a:rPr lang="en-US" sz="1600" i="1" dirty="0" err="1">
                <a:solidFill>
                  <a:srgbClr val="0000FF"/>
                </a:solidFill>
              </a:rPr>
              <a:t>hyphema</a:t>
            </a:r>
            <a:r>
              <a:rPr lang="en-US" sz="1600" i="1" dirty="0">
                <a:solidFill>
                  <a:srgbClr val="0000FF"/>
                </a:solidFill>
              </a:rPr>
              <a:t> in children?</a:t>
            </a:r>
          </a:p>
        </p:txBody>
      </p:sp>
    </p:spTree>
    <p:extLst>
      <p:ext uri="{BB962C8B-B14F-4D97-AF65-F5344CB8AC3E}">
        <p14:creationId xmlns:p14="http://schemas.microsoft.com/office/powerpoint/2010/main" val="403654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455340" cy="584775"/>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p:txBody>
      </p:sp>
      <p:sp>
        <p:nvSpPr>
          <p:cNvPr id="3" name="TextBox 2">
            <a:extLst>
              <a:ext uri="{FF2B5EF4-FFF2-40B4-BE49-F238E27FC236}">
                <a16:creationId xmlns:a16="http://schemas.microsoft.com/office/drawing/2014/main" id="{26B6433B-812F-49DA-A4A9-357D929B59D5}"/>
              </a:ext>
            </a:extLst>
          </p:cNvPr>
          <p:cNvSpPr txBox="1"/>
          <p:nvPr/>
        </p:nvSpPr>
        <p:spPr>
          <a:xfrm>
            <a:off x="6423256" y="2390705"/>
            <a:ext cx="2173993" cy="738664"/>
          </a:xfrm>
          <a:prstGeom prst="rect">
            <a:avLst/>
          </a:prstGeom>
          <a:noFill/>
        </p:spPr>
        <p:txBody>
          <a:bodyPr wrap="none" rtlCol="0">
            <a:spAutoFit/>
          </a:bodyPr>
          <a:lstStyle/>
          <a:p>
            <a:r>
              <a:rPr lang="en-US" sz="1400" dirty="0"/>
              <a:t>Re-bleed rate per:</a:t>
            </a:r>
          </a:p>
          <a:p>
            <a:r>
              <a:rPr lang="en-US" sz="1400" dirty="0"/>
              <a:t>--</a:t>
            </a:r>
            <a:r>
              <a:rPr lang="en-US" sz="1400" i="1" dirty="0"/>
              <a:t>Glaucoma</a:t>
            </a:r>
            <a:r>
              <a:rPr lang="en-US" sz="1400" dirty="0"/>
              <a:t> book: 5-10%</a:t>
            </a:r>
          </a:p>
          <a:p>
            <a:r>
              <a:rPr lang="en-US" sz="1400" dirty="0"/>
              <a:t>--</a:t>
            </a:r>
            <a:r>
              <a:rPr lang="en-US" sz="1400" i="1" dirty="0"/>
              <a:t>Cornea</a:t>
            </a:r>
            <a:r>
              <a:rPr lang="en-US" sz="1400" dirty="0"/>
              <a:t> book: &lt;5%</a:t>
            </a: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826029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endParaRPr lang="en-US" altLang="en-US" sz="1400" i="1" dirty="0">
              <a:solidFill>
                <a:srgbClr val="FF99CC"/>
              </a:solidFill>
            </a:endParaRPr>
          </a:p>
          <a:p>
            <a:pPr eaLnBrk="1" hangingPunct="1">
              <a:spcBef>
                <a:spcPct val="0"/>
              </a:spcBef>
              <a:buClrTx/>
              <a:buSzTx/>
              <a:buFontTx/>
              <a:buNone/>
            </a:pPr>
            <a:r>
              <a:rPr lang="en-US" altLang="en-US" sz="1400" dirty="0">
                <a:solidFill>
                  <a:srgbClr val="FF99CC"/>
                </a:solidFill>
              </a:rPr>
              <a:t>Juvenile </a:t>
            </a:r>
            <a:r>
              <a:rPr lang="en-US" altLang="en-US" sz="1400" dirty="0" err="1">
                <a:solidFill>
                  <a:srgbClr val="FF99CC"/>
                </a:solidFill>
              </a:rPr>
              <a:t>xanthogranuloma</a:t>
            </a:r>
            <a:endParaRPr lang="en-US" altLang="en-US" sz="1400" dirty="0">
              <a:solidFill>
                <a:srgbClr val="FF99CC"/>
              </a:solidFill>
            </a:endParaRP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In three words, what sort of condition is it?</a:t>
            </a:r>
          </a:p>
          <a:p>
            <a:pPr eaLnBrk="1" hangingPunct="1">
              <a:spcBef>
                <a:spcPct val="0"/>
              </a:spcBef>
              <a:buClrTx/>
              <a:buSzTx/>
              <a:buFontTx/>
              <a:buNone/>
            </a:pPr>
            <a:r>
              <a:rPr lang="en-US" altLang="en-US" sz="1400" dirty="0">
                <a:solidFill>
                  <a:srgbClr val="FF99CC"/>
                </a:solidFill>
              </a:rPr>
              <a:t>It is a  </a:t>
            </a:r>
            <a:r>
              <a:rPr lang="en-US" altLang="en-US" sz="1400" b="1" dirty="0">
                <a:solidFill>
                  <a:srgbClr val="FF99CC"/>
                </a:solidFill>
              </a:rPr>
              <a:t>nonneoplastic histiocytic proliferation</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At what age does JXG present?</a:t>
            </a:r>
          </a:p>
          <a:p>
            <a:pPr eaLnBrk="1" hangingPunct="1">
              <a:spcBef>
                <a:spcPct val="0"/>
              </a:spcBef>
              <a:buClrTx/>
              <a:buSzTx/>
              <a:buFontTx/>
              <a:buNone/>
            </a:pPr>
            <a:r>
              <a:rPr lang="en-US" altLang="en-US" sz="1400" dirty="0">
                <a:solidFill>
                  <a:srgbClr val="FF99CC"/>
                </a:solidFill>
              </a:rPr>
              <a:t>The majority before age 1 year, and almost all by age 2</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327879270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In three words, what sort of condition is it?</a:t>
            </a:r>
          </a:p>
          <a:p>
            <a:pPr eaLnBrk="1" hangingPunct="1">
              <a:spcBef>
                <a:spcPct val="0"/>
              </a:spcBef>
              <a:buClrTx/>
              <a:buSzTx/>
              <a:buFontTx/>
              <a:buNone/>
            </a:pPr>
            <a:r>
              <a:rPr lang="en-US" altLang="en-US" sz="1400" dirty="0">
                <a:solidFill>
                  <a:srgbClr val="FF99CC"/>
                </a:solidFill>
              </a:rPr>
              <a:t>It is a  </a:t>
            </a:r>
            <a:r>
              <a:rPr lang="en-US" altLang="en-US" sz="1400" b="1" dirty="0">
                <a:solidFill>
                  <a:srgbClr val="FF99CC"/>
                </a:solidFill>
              </a:rPr>
              <a:t>nonneoplastic histiocytic proliferation</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At what age does JXG present?</a:t>
            </a:r>
          </a:p>
          <a:p>
            <a:pPr eaLnBrk="1" hangingPunct="1">
              <a:spcBef>
                <a:spcPct val="0"/>
              </a:spcBef>
              <a:buClrTx/>
              <a:buSzTx/>
              <a:buFontTx/>
              <a:buNone/>
            </a:pPr>
            <a:r>
              <a:rPr lang="en-US" altLang="en-US" sz="1400" dirty="0">
                <a:solidFill>
                  <a:srgbClr val="FF99CC"/>
                </a:solidFill>
              </a:rPr>
              <a:t>The majority before age 1 year, and almost all by age 2</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3581720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At what age does JXG present?</a:t>
            </a:r>
          </a:p>
          <a:p>
            <a:pPr eaLnBrk="1" hangingPunct="1">
              <a:spcBef>
                <a:spcPct val="0"/>
              </a:spcBef>
              <a:buClrTx/>
              <a:buSzTx/>
              <a:buFontTx/>
              <a:buNone/>
            </a:pPr>
            <a:r>
              <a:rPr lang="en-US" altLang="en-US" sz="1400" dirty="0">
                <a:solidFill>
                  <a:srgbClr val="FF99CC"/>
                </a:solidFill>
              </a:rPr>
              <a:t>The majority before age 1 year, and almost all by age 2</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
        <p:nvSpPr>
          <p:cNvPr id="33" name="Rectangle 32">
            <a:extLst>
              <a:ext uri="{FF2B5EF4-FFF2-40B4-BE49-F238E27FC236}">
                <a16:creationId xmlns:a16="http://schemas.microsoft.com/office/drawing/2014/main" id="{7B7C03AD-445C-452E-8BD4-C07340243A36}"/>
              </a:ext>
            </a:extLst>
          </p:cNvPr>
          <p:cNvSpPr/>
          <p:nvPr/>
        </p:nvSpPr>
        <p:spPr>
          <a:xfrm>
            <a:off x="4189055" y="3254379"/>
            <a:ext cx="3301448" cy="266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86372485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endParaRPr lang="en-US" altLang="en-US" sz="1400" b="1" dirty="0">
              <a:solidFill>
                <a:srgbClr val="FF99CC"/>
              </a:solidFill>
            </a:endParaRP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At what age does JXG present?</a:t>
            </a:r>
          </a:p>
          <a:p>
            <a:pPr eaLnBrk="1" hangingPunct="1">
              <a:spcBef>
                <a:spcPct val="0"/>
              </a:spcBef>
              <a:buClrTx/>
              <a:buSzTx/>
              <a:buFontTx/>
              <a:buNone/>
            </a:pPr>
            <a:r>
              <a:rPr lang="en-US" altLang="en-US" sz="1400" dirty="0">
                <a:solidFill>
                  <a:srgbClr val="FF99CC"/>
                </a:solidFill>
              </a:rPr>
              <a:t>The majority before age 1 year, and almost all by age 2</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41926081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endParaRPr lang="en-US" altLang="en-US" sz="1400" i="1" dirty="0">
              <a:solidFill>
                <a:srgbClr val="FF99CC"/>
              </a:solidFill>
            </a:endParaRPr>
          </a:p>
          <a:p>
            <a:pPr eaLnBrk="1" hangingPunct="1">
              <a:spcBef>
                <a:spcPct val="0"/>
              </a:spcBef>
              <a:buClrTx/>
              <a:buSzTx/>
              <a:buFontTx/>
              <a:buNone/>
            </a:pPr>
            <a:r>
              <a:rPr lang="en-US" altLang="en-US" sz="1400" dirty="0">
                <a:solidFill>
                  <a:srgbClr val="FF99CC"/>
                </a:solidFill>
              </a:rPr>
              <a:t>The majority before age 1 year, and almost all by age 2</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35216189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p>
          <a:p>
            <a:pPr eaLnBrk="1" hangingPunct="1">
              <a:spcBef>
                <a:spcPct val="0"/>
              </a:spcBef>
              <a:buClrTx/>
              <a:buSzTx/>
              <a:buFontTx/>
              <a:buNone/>
            </a:pPr>
            <a:r>
              <a:rPr lang="en-US" altLang="en-US" sz="1400" dirty="0">
                <a:solidFill>
                  <a:srgbClr val="008000"/>
                </a:solidFill>
              </a:rPr>
              <a:t>The majority before age 1 year, and almost all by age 2</a:t>
            </a:r>
            <a:endParaRPr lang="en-US" altLang="en-US" sz="1400" dirty="0">
              <a:solidFill>
                <a:srgbClr val="FF99CC"/>
              </a:solidFill>
            </a:endParaRP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42496114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p>
          <a:p>
            <a:pPr eaLnBrk="1" hangingPunct="1">
              <a:spcBef>
                <a:spcPct val="0"/>
              </a:spcBef>
              <a:buClrTx/>
              <a:buSzTx/>
              <a:buFontTx/>
              <a:buNone/>
            </a:pPr>
            <a:r>
              <a:rPr lang="en-US" altLang="en-US" sz="1400" dirty="0">
                <a:solidFill>
                  <a:srgbClr val="008000"/>
                </a:solidFill>
              </a:rPr>
              <a:t>The majority before age 1 year, and almost all by age 2</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How does JXG usually present? (Hint: It’s not ophthalmic)</a:t>
            </a:r>
          </a:p>
          <a:p>
            <a:pPr eaLnBrk="1" hangingPunct="1">
              <a:spcBef>
                <a:spcPct val="0"/>
              </a:spcBef>
              <a:buClrTx/>
              <a:buSzTx/>
              <a:buFontTx/>
              <a:buNone/>
            </a:pPr>
            <a:r>
              <a:rPr lang="en-US" altLang="en-US" sz="1400" dirty="0">
                <a:solidFill>
                  <a:srgbClr val="FF99CC"/>
                </a:solidFill>
              </a:rPr>
              <a:t>As skin papules</a:t>
            </a: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340619592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p>
          <a:p>
            <a:pPr eaLnBrk="1" hangingPunct="1">
              <a:spcBef>
                <a:spcPct val="0"/>
              </a:spcBef>
              <a:buClrTx/>
              <a:buSzTx/>
              <a:buFontTx/>
              <a:buNone/>
            </a:pPr>
            <a:r>
              <a:rPr lang="en-US" altLang="en-US" sz="1400" dirty="0">
                <a:solidFill>
                  <a:srgbClr val="008000"/>
                </a:solidFill>
              </a:rPr>
              <a:t>The majority before age 1 year, and almost all by age 2</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How does JXG usually present? (Hint: It’s not ophthalmic)</a:t>
            </a:r>
          </a:p>
          <a:p>
            <a:pPr eaLnBrk="1" hangingPunct="1">
              <a:spcBef>
                <a:spcPct val="0"/>
              </a:spcBef>
              <a:buClrTx/>
              <a:buSzTx/>
              <a:buFontTx/>
              <a:buNone/>
            </a:pPr>
            <a:r>
              <a:rPr lang="en-US" altLang="en-US" sz="1400" dirty="0">
                <a:solidFill>
                  <a:srgbClr val="008000"/>
                </a:solidFill>
              </a:rPr>
              <a:t>As skin papules</a:t>
            </a:r>
            <a:endParaRPr lang="en-US" altLang="en-US" sz="1400" dirty="0">
              <a:solidFill>
                <a:srgbClr val="FF99CC"/>
              </a:solidFill>
            </a:endParaRPr>
          </a:p>
          <a:p>
            <a:pPr eaLnBrk="1" hangingPunct="1">
              <a:spcBef>
                <a:spcPct val="0"/>
              </a:spcBef>
              <a:buClrTx/>
              <a:buSzTx/>
              <a:buFontTx/>
              <a:buNone/>
            </a:pPr>
            <a:endParaRPr lang="en-US" altLang="en-US" sz="1400" dirty="0">
              <a:solidFill>
                <a:srgbClr val="FF99CC"/>
              </a:solidFill>
            </a:endParaRPr>
          </a:p>
          <a:p>
            <a:pPr eaLnBrk="1" hangingPunct="1">
              <a:spcBef>
                <a:spcPct val="0"/>
              </a:spcBef>
              <a:buClrTx/>
              <a:buSzTx/>
              <a:buFontTx/>
              <a:buNone/>
            </a:pPr>
            <a:r>
              <a:rPr lang="en-US" altLang="en-US" sz="1400" i="1" dirty="0">
                <a:solidFill>
                  <a:srgbClr val="FF99CC"/>
                </a:solidFill>
              </a:rPr>
              <a:t>When </a:t>
            </a:r>
            <a:r>
              <a:rPr lang="en-US" altLang="en-US" sz="1400" b="1" dirty="0">
                <a:solidFill>
                  <a:srgbClr val="FF99CC"/>
                </a:solidFill>
              </a:rPr>
              <a:t>iris</a:t>
            </a:r>
            <a:r>
              <a:rPr lang="en-US" altLang="en-US" sz="1400" i="1" dirty="0">
                <a:solidFill>
                  <a:srgbClr val="FF99CC"/>
                </a:solidFill>
              </a:rPr>
              <a:t> JXG nodules are present, is it </a:t>
            </a:r>
            <a:r>
              <a:rPr lang="en-US" altLang="en-US" sz="1400" i="1" dirty="0" err="1">
                <a:solidFill>
                  <a:srgbClr val="FF99CC"/>
                </a:solidFill>
              </a:rPr>
              <a:t>uni</a:t>
            </a:r>
            <a:r>
              <a:rPr lang="en-US" altLang="en-US" sz="1400" i="1" dirty="0">
                <a:solidFill>
                  <a:srgbClr val="FF99CC"/>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17124220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4948C5-B40E-4BBD-A79B-42A9AACDF285}"/>
              </a:ext>
            </a:extLst>
          </p:cNvPr>
          <p:cNvSpPr>
            <a:spLocks noGrp="1"/>
          </p:cNvSpPr>
          <p:nvPr>
            <p:ph type="sldNum" sz="quarter" idx="12"/>
          </p:nvPr>
        </p:nvSpPr>
        <p:spPr/>
        <p:txBody>
          <a:bodyPr/>
          <a:lstStyle/>
          <a:p>
            <a:pPr>
              <a:defRPr/>
            </a:pPr>
            <a:fld id="{33E4F9EA-ACCC-400A-BA64-EF75EB81700F}" type="slidenum">
              <a:rPr lang="en-US" altLang="en-US" smtClean="0"/>
              <a:pPr>
                <a:defRPr/>
              </a:pPr>
              <a:t>228</a:t>
            </a:fld>
            <a:endParaRPr lang="en-US" altLang="en-US"/>
          </a:p>
        </p:txBody>
      </p:sp>
      <p:sp>
        <p:nvSpPr>
          <p:cNvPr id="11" name="TextBox 10">
            <a:extLst>
              <a:ext uri="{FF2B5EF4-FFF2-40B4-BE49-F238E27FC236}">
                <a16:creationId xmlns:a16="http://schemas.microsoft.com/office/drawing/2014/main" id="{9B174D0D-64D9-4552-B2C5-BA3DDF75CFAA}"/>
              </a:ext>
            </a:extLst>
          </p:cNvPr>
          <p:cNvSpPr txBox="1"/>
          <p:nvPr/>
        </p:nvSpPr>
        <p:spPr>
          <a:xfrm>
            <a:off x="2019544" y="6031467"/>
            <a:ext cx="5104924" cy="369332"/>
          </a:xfrm>
          <a:prstGeom prst="rect">
            <a:avLst/>
          </a:prstGeom>
          <a:noFill/>
        </p:spPr>
        <p:txBody>
          <a:bodyPr wrap="none" rtlCol="0">
            <a:spAutoFit/>
          </a:bodyPr>
          <a:lstStyle/>
          <a:p>
            <a:pPr algn="ctr"/>
            <a:r>
              <a:rPr lang="en-US" dirty="0"/>
              <a:t>JXG: Skin papules. The orangish color is classic</a:t>
            </a:r>
          </a:p>
        </p:txBody>
      </p:sp>
      <p:pic>
        <p:nvPicPr>
          <p:cNvPr id="3" name="Picture 2">
            <a:extLst>
              <a:ext uri="{FF2B5EF4-FFF2-40B4-BE49-F238E27FC236}">
                <a16:creationId xmlns:a16="http://schemas.microsoft.com/office/drawing/2014/main" id="{E6D7AA26-40A7-453C-B9F4-BCBFEF534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19200"/>
            <a:ext cx="2438400" cy="1828800"/>
          </a:xfrm>
          <a:prstGeom prst="rect">
            <a:avLst/>
          </a:prstGeom>
        </p:spPr>
      </p:pic>
      <p:pic>
        <p:nvPicPr>
          <p:cNvPr id="9" name="Picture 8">
            <a:extLst>
              <a:ext uri="{FF2B5EF4-FFF2-40B4-BE49-F238E27FC236}">
                <a16:creationId xmlns:a16="http://schemas.microsoft.com/office/drawing/2014/main" id="{A85312AE-E543-4083-93BD-B5F219F4E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45008"/>
            <a:ext cx="3023616" cy="1548384"/>
          </a:xfrm>
          <a:prstGeom prst="rect">
            <a:avLst/>
          </a:prstGeom>
        </p:spPr>
      </p:pic>
      <p:pic>
        <p:nvPicPr>
          <p:cNvPr id="13" name="Picture 12">
            <a:extLst>
              <a:ext uri="{FF2B5EF4-FFF2-40B4-BE49-F238E27FC236}">
                <a16:creationId xmlns:a16="http://schemas.microsoft.com/office/drawing/2014/main" id="{55376E42-FFAE-4891-A79B-CFF4CBDF3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297929"/>
            <a:ext cx="2449286" cy="3429000"/>
          </a:xfrm>
          <a:prstGeom prst="rect">
            <a:avLst/>
          </a:prstGeom>
        </p:spPr>
      </p:pic>
      <p:pic>
        <p:nvPicPr>
          <p:cNvPr id="15" name="Picture 14">
            <a:extLst>
              <a:ext uri="{FF2B5EF4-FFF2-40B4-BE49-F238E27FC236}">
                <a16:creationId xmlns:a16="http://schemas.microsoft.com/office/drawing/2014/main" id="{562E19F5-73AF-4E0D-A330-B79D4E8F8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232" y="3279748"/>
            <a:ext cx="3050697" cy="2330506"/>
          </a:xfrm>
          <a:prstGeom prst="rect">
            <a:avLst/>
          </a:prstGeom>
        </p:spPr>
      </p:pic>
    </p:spTree>
    <p:extLst>
      <p:ext uri="{BB962C8B-B14F-4D97-AF65-F5344CB8AC3E}">
        <p14:creationId xmlns:p14="http://schemas.microsoft.com/office/powerpoint/2010/main" val="417634644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229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p>
          <a:p>
            <a:pPr eaLnBrk="1" hangingPunct="1">
              <a:spcBef>
                <a:spcPct val="0"/>
              </a:spcBef>
              <a:buClrTx/>
              <a:buSzTx/>
              <a:buFontTx/>
              <a:buNone/>
            </a:pPr>
            <a:r>
              <a:rPr lang="en-US" altLang="en-US" sz="1400" dirty="0">
                <a:solidFill>
                  <a:srgbClr val="008000"/>
                </a:solidFill>
              </a:rPr>
              <a:t>The majority before age 1 year, and almost all by age 2</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How does JXG usually present? (Hint: It’s not ophthalmic)</a:t>
            </a:r>
          </a:p>
          <a:p>
            <a:pPr eaLnBrk="1" hangingPunct="1">
              <a:spcBef>
                <a:spcPct val="0"/>
              </a:spcBef>
              <a:buClrTx/>
              <a:buSzTx/>
              <a:buFontTx/>
              <a:buNone/>
            </a:pPr>
            <a:r>
              <a:rPr lang="en-US" altLang="en-US" sz="1400" dirty="0">
                <a:solidFill>
                  <a:srgbClr val="008000"/>
                </a:solidFill>
              </a:rPr>
              <a:t>As skin papules</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When </a:t>
            </a:r>
            <a:r>
              <a:rPr lang="en-US" altLang="en-US" sz="1400" b="1" dirty="0">
                <a:solidFill>
                  <a:srgbClr val="008000"/>
                </a:solidFill>
              </a:rPr>
              <a:t>iris</a:t>
            </a:r>
            <a:r>
              <a:rPr lang="en-US" altLang="en-US" sz="1400" i="1" dirty="0">
                <a:solidFill>
                  <a:srgbClr val="008000"/>
                </a:solidFill>
              </a:rPr>
              <a:t> JXG nodules are present, is it </a:t>
            </a:r>
            <a:r>
              <a:rPr lang="en-US" altLang="en-US" sz="1400" i="1" dirty="0" err="1">
                <a:solidFill>
                  <a:srgbClr val="008000"/>
                </a:solidFill>
              </a:rPr>
              <a:t>uni</a:t>
            </a:r>
            <a:r>
              <a:rPr lang="en-US" altLang="en-US" sz="1400" i="1" dirty="0">
                <a:solidFill>
                  <a:srgbClr val="008000"/>
                </a:solidFill>
              </a:rPr>
              <a:t>-, or bilaterally?</a:t>
            </a:r>
          </a:p>
          <a:p>
            <a:pPr eaLnBrk="1" hangingPunct="1">
              <a:spcBef>
                <a:spcPct val="0"/>
              </a:spcBef>
              <a:buClrTx/>
              <a:buSzTx/>
              <a:buFontTx/>
              <a:buNone/>
            </a:pPr>
            <a:r>
              <a:rPr lang="en-US" altLang="en-US" sz="1400" dirty="0">
                <a:solidFill>
                  <a:srgbClr val="FF99CC"/>
                </a:solidFill>
              </a:rPr>
              <a:t>Unilaterally</a:t>
            </a:r>
          </a:p>
        </p:txBody>
      </p:sp>
    </p:spTree>
    <p:extLst>
      <p:ext uri="{BB962C8B-B14F-4D97-AF65-F5344CB8AC3E}">
        <p14:creationId xmlns:p14="http://schemas.microsoft.com/office/powerpoint/2010/main" val="261520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780750" cy="1077218"/>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a:p>
            <a:endParaRPr lang="en-US" sz="1600" i="1" dirty="0">
              <a:solidFill>
                <a:srgbClr val="FF0000"/>
              </a:solidFill>
            </a:endParaRPr>
          </a:p>
          <a:p>
            <a:r>
              <a:rPr lang="en-US" sz="1600" i="1" dirty="0">
                <a:solidFill>
                  <a:srgbClr val="FF0000"/>
                </a:solidFill>
              </a:rPr>
              <a:t>Relative to the initial bleed, when is a re-bleed likely to occur?</a:t>
            </a:r>
            <a:endParaRPr lang="en-US" sz="1600" dirty="0">
              <a:solidFill>
                <a:srgbClr val="FF0000"/>
              </a:solidFill>
            </a:endParaRP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11874370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8000"/>
                </a:solidFill>
              </a:rPr>
              <a:t>What does JXG stand for?</a:t>
            </a:r>
          </a:p>
          <a:p>
            <a:pPr eaLnBrk="1" hangingPunct="1">
              <a:spcBef>
                <a:spcPct val="0"/>
              </a:spcBef>
              <a:buClrTx/>
              <a:buSzTx/>
              <a:buFontTx/>
              <a:buNone/>
            </a:pPr>
            <a:r>
              <a:rPr lang="en-US" altLang="en-US" sz="1400" dirty="0">
                <a:solidFill>
                  <a:srgbClr val="008000"/>
                </a:solidFill>
              </a:rPr>
              <a:t>Juvenile </a:t>
            </a:r>
            <a:r>
              <a:rPr lang="en-US" altLang="en-US" sz="1400" dirty="0" err="1">
                <a:solidFill>
                  <a:srgbClr val="008000"/>
                </a:solidFill>
              </a:rPr>
              <a:t>xanthogranuloma</a:t>
            </a:r>
            <a:endParaRPr lang="en-US" altLang="en-US" sz="1400" dirty="0">
              <a:solidFill>
                <a:srgbClr val="008000"/>
              </a:solidFill>
            </a:endParaRP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In three words, what sort of condition is it?</a:t>
            </a:r>
          </a:p>
          <a:p>
            <a:pPr eaLnBrk="1" hangingPunct="1">
              <a:spcBef>
                <a:spcPct val="0"/>
              </a:spcBef>
              <a:buClrTx/>
              <a:buSzTx/>
              <a:buFontTx/>
              <a:buNone/>
            </a:pPr>
            <a:r>
              <a:rPr lang="en-US" altLang="en-US" sz="1400" dirty="0">
                <a:solidFill>
                  <a:srgbClr val="008000"/>
                </a:solidFill>
              </a:rPr>
              <a:t>It is a  </a:t>
            </a:r>
            <a:r>
              <a:rPr lang="en-US" altLang="en-US" sz="1400" b="1" dirty="0">
                <a:solidFill>
                  <a:srgbClr val="008000"/>
                </a:solidFill>
              </a:rPr>
              <a:t>nonneoplastic histiocytic proliferation</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At what age does JXG present?</a:t>
            </a:r>
          </a:p>
          <a:p>
            <a:pPr eaLnBrk="1" hangingPunct="1">
              <a:spcBef>
                <a:spcPct val="0"/>
              </a:spcBef>
              <a:buClrTx/>
              <a:buSzTx/>
              <a:buFontTx/>
              <a:buNone/>
            </a:pPr>
            <a:r>
              <a:rPr lang="en-US" altLang="en-US" sz="1400" dirty="0">
                <a:solidFill>
                  <a:srgbClr val="008000"/>
                </a:solidFill>
              </a:rPr>
              <a:t>The majority before age 1 year, and almost all by age 2</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How does JXG usually present? (Hint: It’s not ophthalmic)</a:t>
            </a:r>
          </a:p>
          <a:p>
            <a:pPr eaLnBrk="1" hangingPunct="1">
              <a:spcBef>
                <a:spcPct val="0"/>
              </a:spcBef>
              <a:buClrTx/>
              <a:buSzTx/>
              <a:buFontTx/>
              <a:buNone/>
            </a:pPr>
            <a:r>
              <a:rPr lang="en-US" altLang="en-US" sz="1400" dirty="0">
                <a:solidFill>
                  <a:srgbClr val="008000"/>
                </a:solidFill>
              </a:rPr>
              <a:t>As skin papules</a:t>
            </a:r>
          </a:p>
          <a:p>
            <a:pPr eaLnBrk="1" hangingPunct="1">
              <a:spcBef>
                <a:spcPct val="0"/>
              </a:spcBef>
              <a:buClrTx/>
              <a:buSzTx/>
              <a:buFontTx/>
              <a:buNone/>
            </a:pPr>
            <a:endParaRPr lang="en-US" altLang="en-US" sz="1400" dirty="0">
              <a:solidFill>
                <a:srgbClr val="008000"/>
              </a:solidFill>
            </a:endParaRPr>
          </a:p>
          <a:p>
            <a:pPr eaLnBrk="1" hangingPunct="1">
              <a:spcBef>
                <a:spcPct val="0"/>
              </a:spcBef>
              <a:buClrTx/>
              <a:buSzTx/>
              <a:buFontTx/>
              <a:buNone/>
            </a:pPr>
            <a:r>
              <a:rPr lang="en-US" altLang="en-US" sz="1400" i="1" dirty="0">
                <a:solidFill>
                  <a:srgbClr val="008000"/>
                </a:solidFill>
              </a:rPr>
              <a:t>When </a:t>
            </a:r>
            <a:r>
              <a:rPr lang="en-US" altLang="en-US" sz="1400" b="1" dirty="0">
                <a:solidFill>
                  <a:srgbClr val="008000"/>
                </a:solidFill>
              </a:rPr>
              <a:t>iris</a:t>
            </a:r>
            <a:r>
              <a:rPr lang="en-US" altLang="en-US" sz="1400" i="1" dirty="0">
                <a:solidFill>
                  <a:srgbClr val="008000"/>
                </a:solidFill>
              </a:rPr>
              <a:t> JXG nodules are present, is it </a:t>
            </a:r>
            <a:r>
              <a:rPr lang="en-US" altLang="en-US" sz="1400" i="1" dirty="0" err="1">
                <a:solidFill>
                  <a:srgbClr val="008000"/>
                </a:solidFill>
              </a:rPr>
              <a:t>uni</a:t>
            </a:r>
            <a:r>
              <a:rPr lang="en-US" altLang="en-US" sz="1400" i="1" dirty="0">
                <a:solidFill>
                  <a:srgbClr val="008000"/>
                </a:solidFill>
              </a:rPr>
              <a:t>-, or bilaterally?</a:t>
            </a:r>
          </a:p>
          <a:p>
            <a:pPr eaLnBrk="1" hangingPunct="1">
              <a:spcBef>
                <a:spcPct val="0"/>
              </a:spcBef>
              <a:buClrTx/>
              <a:buSzTx/>
              <a:buFontTx/>
              <a:buNone/>
            </a:pPr>
            <a:r>
              <a:rPr lang="en-US" altLang="en-US" sz="1400" dirty="0">
                <a:solidFill>
                  <a:srgbClr val="008000"/>
                </a:solidFill>
              </a:rPr>
              <a:t>Unilaterally</a:t>
            </a:r>
          </a:p>
        </p:txBody>
      </p:sp>
    </p:spTree>
    <p:extLst>
      <p:ext uri="{BB962C8B-B14F-4D97-AF65-F5344CB8AC3E}">
        <p14:creationId xmlns:p14="http://schemas.microsoft.com/office/powerpoint/2010/main" val="45283378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4948C5-B40E-4BBD-A79B-42A9AACDF285}"/>
              </a:ext>
            </a:extLst>
          </p:cNvPr>
          <p:cNvSpPr>
            <a:spLocks noGrp="1"/>
          </p:cNvSpPr>
          <p:nvPr>
            <p:ph type="sldNum" sz="quarter" idx="12"/>
          </p:nvPr>
        </p:nvSpPr>
        <p:spPr/>
        <p:txBody>
          <a:bodyPr/>
          <a:lstStyle/>
          <a:p>
            <a:pPr>
              <a:defRPr/>
            </a:pPr>
            <a:fld id="{33E4F9EA-ACCC-400A-BA64-EF75EB81700F}" type="slidenum">
              <a:rPr lang="en-US" altLang="en-US" smtClean="0"/>
              <a:pPr>
                <a:defRPr/>
              </a:pPr>
              <a:t>231</a:t>
            </a:fld>
            <a:endParaRPr lang="en-US" altLang="en-US"/>
          </a:p>
        </p:txBody>
      </p:sp>
      <p:sp>
        <p:nvSpPr>
          <p:cNvPr id="11" name="TextBox 10">
            <a:extLst>
              <a:ext uri="{FF2B5EF4-FFF2-40B4-BE49-F238E27FC236}">
                <a16:creationId xmlns:a16="http://schemas.microsoft.com/office/drawing/2014/main" id="{9B174D0D-64D9-4552-B2C5-BA3DDF75CFAA}"/>
              </a:ext>
            </a:extLst>
          </p:cNvPr>
          <p:cNvSpPr txBox="1"/>
          <p:nvPr/>
        </p:nvSpPr>
        <p:spPr>
          <a:xfrm>
            <a:off x="3703820" y="6031467"/>
            <a:ext cx="1736374" cy="369332"/>
          </a:xfrm>
          <a:prstGeom prst="rect">
            <a:avLst/>
          </a:prstGeom>
          <a:noFill/>
        </p:spPr>
        <p:txBody>
          <a:bodyPr wrap="none" rtlCol="0">
            <a:spAutoFit/>
          </a:bodyPr>
          <a:lstStyle/>
          <a:p>
            <a:pPr algn="ctr"/>
            <a:r>
              <a:rPr lang="en-US" dirty="0"/>
              <a:t>JXG: Iris lesion</a:t>
            </a:r>
          </a:p>
        </p:txBody>
      </p:sp>
      <p:pic>
        <p:nvPicPr>
          <p:cNvPr id="7" name="Picture 6">
            <a:extLst>
              <a:ext uri="{FF2B5EF4-FFF2-40B4-BE49-F238E27FC236}">
                <a16:creationId xmlns:a16="http://schemas.microsoft.com/office/drawing/2014/main" id="{E7F221F7-5CF9-4749-98D1-847C67DD8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Tree>
    <p:extLst>
      <p:ext uri="{BB962C8B-B14F-4D97-AF65-F5344CB8AC3E}">
        <p14:creationId xmlns:p14="http://schemas.microsoft.com/office/powerpoint/2010/main" val="77913580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4948C5-B40E-4BBD-A79B-42A9AACDF285}"/>
              </a:ext>
            </a:extLst>
          </p:cNvPr>
          <p:cNvSpPr>
            <a:spLocks noGrp="1"/>
          </p:cNvSpPr>
          <p:nvPr>
            <p:ph type="sldNum" sz="quarter" idx="12"/>
          </p:nvPr>
        </p:nvSpPr>
        <p:spPr/>
        <p:txBody>
          <a:bodyPr/>
          <a:lstStyle/>
          <a:p>
            <a:pPr>
              <a:defRPr/>
            </a:pPr>
            <a:fld id="{33E4F9EA-ACCC-400A-BA64-EF75EB81700F}" type="slidenum">
              <a:rPr lang="en-US" altLang="en-US" smtClean="0"/>
              <a:pPr>
                <a:defRPr/>
              </a:pPr>
              <a:t>232</a:t>
            </a:fld>
            <a:endParaRPr lang="en-US" altLang="en-US"/>
          </a:p>
        </p:txBody>
      </p:sp>
      <p:sp>
        <p:nvSpPr>
          <p:cNvPr id="11" name="TextBox 10">
            <a:extLst>
              <a:ext uri="{FF2B5EF4-FFF2-40B4-BE49-F238E27FC236}">
                <a16:creationId xmlns:a16="http://schemas.microsoft.com/office/drawing/2014/main" id="{9B174D0D-64D9-4552-B2C5-BA3DDF75CFAA}"/>
              </a:ext>
            </a:extLst>
          </p:cNvPr>
          <p:cNvSpPr txBox="1"/>
          <p:nvPr/>
        </p:nvSpPr>
        <p:spPr>
          <a:xfrm>
            <a:off x="3004913" y="6031467"/>
            <a:ext cx="3134192" cy="369332"/>
          </a:xfrm>
          <a:prstGeom prst="rect">
            <a:avLst/>
          </a:prstGeom>
          <a:noFill/>
        </p:spPr>
        <p:txBody>
          <a:bodyPr wrap="none" rtlCol="0">
            <a:spAutoFit/>
          </a:bodyPr>
          <a:lstStyle/>
          <a:p>
            <a:pPr algn="ctr"/>
            <a:r>
              <a:rPr lang="en-US" dirty="0"/>
              <a:t>JXG: Spontaneous </a:t>
            </a:r>
            <a:r>
              <a:rPr lang="en-US" dirty="0" err="1"/>
              <a:t>hyphema</a:t>
            </a:r>
            <a:endParaRPr lang="en-US" dirty="0"/>
          </a:p>
        </p:txBody>
      </p:sp>
      <p:pic>
        <p:nvPicPr>
          <p:cNvPr id="5" name="Picture 4">
            <a:extLst>
              <a:ext uri="{FF2B5EF4-FFF2-40B4-BE49-F238E27FC236}">
                <a16:creationId xmlns:a16="http://schemas.microsoft.com/office/drawing/2014/main" id="{60FD6960-9A80-4B73-B6BB-7C0343E0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439" y="838200"/>
            <a:ext cx="4157122" cy="4803162"/>
          </a:xfrm>
          <a:prstGeom prst="rect">
            <a:avLst/>
          </a:prstGeom>
        </p:spPr>
      </p:pic>
    </p:spTree>
    <p:extLst>
      <p:ext uri="{BB962C8B-B14F-4D97-AF65-F5344CB8AC3E}">
        <p14:creationId xmlns:p14="http://schemas.microsoft.com/office/powerpoint/2010/main" val="1230840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a:t>
            </a:r>
            <a:r>
              <a:rPr lang="en-US" altLang="en-US" sz="1400" dirty="0">
                <a:solidFill>
                  <a:srgbClr val="7030A0"/>
                </a:solidFill>
              </a:rPr>
              <a:t>They are in the DDx as a ‘masquerade syndrome’ in peds uveitis</a:t>
            </a:r>
          </a:p>
          <a:p>
            <a:pPr eaLnBrk="1" hangingPunct="1">
              <a:spcBef>
                <a:spcPct val="0"/>
              </a:spcBef>
              <a:buClrTx/>
              <a:buSzTx/>
              <a:buFontTx/>
              <a:buNone/>
            </a:pPr>
            <a:r>
              <a:rPr lang="en-US" altLang="en-US" sz="1400" dirty="0">
                <a:solidFill>
                  <a:schemeClr val="bg1"/>
                </a:solidFill>
              </a:rPr>
              <a:t>--</a:t>
            </a:r>
            <a:r>
              <a:rPr lang="en-US" altLang="en-US" sz="1400" dirty="0">
                <a:solidFill>
                  <a:srgbClr val="7030A0"/>
                </a:solidFill>
              </a:rPr>
              <a:t>If enough are present, they will cause heterochromia iridis</a:t>
            </a:r>
          </a:p>
          <a:p>
            <a:pPr eaLnBrk="1" hangingPunct="1">
              <a:spcBef>
                <a:spcPct val="0"/>
              </a:spcBef>
              <a:buClrTx/>
              <a:buSzTx/>
              <a:buFontTx/>
              <a:buNone/>
            </a:pPr>
            <a:r>
              <a:rPr lang="en-US" altLang="en-US" sz="1400" dirty="0">
                <a:solidFill>
                  <a:schemeClr val="bg1"/>
                </a:solidFill>
              </a:rPr>
              <a:t>--</a:t>
            </a:r>
            <a:r>
              <a:rPr lang="en-US" altLang="en-US" sz="1400" dirty="0">
                <a:solidFill>
                  <a:srgbClr val="7030A0"/>
                </a:solidFill>
              </a:rPr>
              <a:t>They can result in severe glaucoma</a:t>
            </a: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Should they be removed surgically?</a:t>
            </a:r>
          </a:p>
          <a:p>
            <a:pPr eaLnBrk="1" hangingPunct="1">
              <a:spcBef>
                <a:spcPct val="0"/>
              </a:spcBef>
              <a:buClrTx/>
              <a:buSzTx/>
              <a:buFontTx/>
              <a:buNone/>
            </a:pPr>
            <a:r>
              <a:rPr lang="en-US" altLang="en-US" sz="1400" b="1" dirty="0">
                <a:solidFill>
                  <a:srgbClr val="7030A0"/>
                </a:solidFill>
              </a:rPr>
              <a:t>Only</a:t>
            </a:r>
            <a:r>
              <a:rPr lang="en-US" altLang="en-US" sz="1400" dirty="0">
                <a:solidFill>
                  <a:srgbClr val="7030A0"/>
                </a:solidFill>
              </a:rPr>
              <a:t> if the glaucoma is uncontrollable</a:t>
            </a: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What is the natural history of the disease?</a:t>
            </a:r>
          </a:p>
          <a:p>
            <a:pPr eaLnBrk="1" hangingPunct="1">
              <a:spcBef>
                <a:spcPct val="0"/>
              </a:spcBef>
              <a:buClrTx/>
              <a:buSzTx/>
              <a:buFontTx/>
              <a:buNone/>
            </a:pPr>
            <a:r>
              <a:rPr lang="en-US" altLang="en-US" sz="1400" dirty="0">
                <a:solidFill>
                  <a:srgbClr val="7030A0"/>
                </a:solidFill>
              </a:rPr>
              <a:t>JXG is self-limited, usually resolving by age  5 years</a:t>
            </a:r>
          </a:p>
        </p:txBody>
      </p:sp>
    </p:spTree>
    <p:extLst>
      <p:ext uri="{BB962C8B-B14F-4D97-AF65-F5344CB8AC3E}">
        <p14:creationId xmlns:p14="http://schemas.microsoft.com/office/powerpoint/2010/main" val="70549469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endParaRPr lang="en-US" altLang="en-US" sz="1400" dirty="0">
              <a:solidFill>
                <a:srgbClr val="7030A0"/>
              </a:solidFill>
            </a:endParaRP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Should they be removed surgically?</a:t>
            </a:r>
          </a:p>
          <a:p>
            <a:pPr eaLnBrk="1" hangingPunct="1">
              <a:spcBef>
                <a:spcPct val="0"/>
              </a:spcBef>
              <a:buClrTx/>
              <a:buSzTx/>
              <a:buFontTx/>
              <a:buNone/>
            </a:pPr>
            <a:r>
              <a:rPr lang="en-US" altLang="en-US" sz="1400" b="1" dirty="0">
                <a:solidFill>
                  <a:srgbClr val="7030A0"/>
                </a:solidFill>
              </a:rPr>
              <a:t>Only</a:t>
            </a:r>
            <a:r>
              <a:rPr lang="en-US" altLang="en-US" sz="1400" dirty="0">
                <a:solidFill>
                  <a:srgbClr val="7030A0"/>
                </a:solidFill>
              </a:rPr>
              <a:t> if the glaucoma is uncontrollable</a:t>
            </a: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What is the natural history of the disease?</a:t>
            </a:r>
          </a:p>
          <a:p>
            <a:pPr eaLnBrk="1" hangingPunct="1">
              <a:spcBef>
                <a:spcPct val="0"/>
              </a:spcBef>
              <a:buClrTx/>
              <a:buSzTx/>
              <a:buFontTx/>
              <a:buNone/>
            </a:pPr>
            <a:r>
              <a:rPr lang="en-US" altLang="en-US" sz="1400" dirty="0">
                <a:solidFill>
                  <a:srgbClr val="7030A0"/>
                </a:solidFill>
              </a:rPr>
              <a:t>JXG is self-limited, usually resolving by age  5 years</a:t>
            </a:r>
          </a:p>
        </p:txBody>
      </p:sp>
    </p:spTree>
    <p:extLst>
      <p:ext uri="{BB962C8B-B14F-4D97-AF65-F5344CB8AC3E}">
        <p14:creationId xmlns:p14="http://schemas.microsoft.com/office/powerpoint/2010/main" val="293177680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Should they be removed surgically?</a:t>
            </a:r>
            <a:endParaRPr lang="en-US" altLang="en-US" sz="1400" i="1" dirty="0">
              <a:solidFill>
                <a:srgbClr val="7030A0"/>
              </a:solidFill>
            </a:endParaRPr>
          </a:p>
          <a:p>
            <a:pPr eaLnBrk="1" hangingPunct="1">
              <a:spcBef>
                <a:spcPct val="0"/>
              </a:spcBef>
              <a:buClrTx/>
              <a:buSzTx/>
              <a:buFontTx/>
              <a:buNone/>
            </a:pPr>
            <a:r>
              <a:rPr lang="en-US" altLang="en-US" sz="1400" b="1" dirty="0">
                <a:solidFill>
                  <a:srgbClr val="7030A0"/>
                </a:solidFill>
              </a:rPr>
              <a:t>Only</a:t>
            </a:r>
            <a:r>
              <a:rPr lang="en-US" altLang="en-US" sz="1400" dirty="0">
                <a:solidFill>
                  <a:srgbClr val="7030A0"/>
                </a:solidFill>
              </a:rPr>
              <a:t> if the glaucoma is uncontrollable</a:t>
            </a: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What is the natural history of the disease?</a:t>
            </a:r>
          </a:p>
          <a:p>
            <a:pPr eaLnBrk="1" hangingPunct="1">
              <a:spcBef>
                <a:spcPct val="0"/>
              </a:spcBef>
              <a:buClrTx/>
              <a:buSzTx/>
              <a:buFontTx/>
              <a:buNone/>
            </a:pPr>
            <a:r>
              <a:rPr lang="en-US" altLang="en-US" sz="1400" dirty="0">
                <a:solidFill>
                  <a:srgbClr val="7030A0"/>
                </a:solidFill>
              </a:rPr>
              <a:t>JXG is self-limited, usually resolving by age  5 years</a:t>
            </a:r>
          </a:p>
        </p:txBody>
      </p:sp>
    </p:spTree>
    <p:extLst>
      <p:ext uri="{BB962C8B-B14F-4D97-AF65-F5344CB8AC3E}">
        <p14:creationId xmlns:p14="http://schemas.microsoft.com/office/powerpoint/2010/main" val="31432922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236</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Should they be removed surgically?</a:t>
            </a:r>
          </a:p>
          <a:p>
            <a:pPr eaLnBrk="1" hangingPunct="1">
              <a:spcBef>
                <a:spcPct val="0"/>
              </a:spcBef>
              <a:buClrTx/>
              <a:buSzTx/>
              <a:buFontTx/>
              <a:buNone/>
            </a:pPr>
            <a:r>
              <a:rPr lang="en-US" altLang="en-US" sz="1400" b="1" dirty="0">
                <a:solidFill>
                  <a:schemeClr val="bg1"/>
                </a:solidFill>
              </a:rPr>
              <a:t>Only</a:t>
            </a:r>
            <a:r>
              <a:rPr lang="en-US" altLang="en-US" sz="1400" dirty="0">
                <a:solidFill>
                  <a:schemeClr val="bg1"/>
                </a:solidFill>
              </a:rPr>
              <a:t> if the glaucoma is uncontrollable</a:t>
            </a:r>
            <a:endParaRPr lang="en-US" altLang="en-US" sz="1400" dirty="0">
              <a:solidFill>
                <a:srgbClr val="7030A0"/>
              </a:solidFill>
            </a:endParaRPr>
          </a:p>
          <a:p>
            <a:pPr eaLnBrk="1" hangingPunct="1">
              <a:spcBef>
                <a:spcPct val="0"/>
              </a:spcBef>
              <a:buClrTx/>
              <a:buSzTx/>
              <a:buFontTx/>
              <a:buNone/>
            </a:pPr>
            <a:endParaRPr lang="en-US" altLang="en-US" sz="1400" dirty="0">
              <a:solidFill>
                <a:srgbClr val="7030A0"/>
              </a:solidFill>
            </a:endParaRPr>
          </a:p>
          <a:p>
            <a:pPr eaLnBrk="1" hangingPunct="1">
              <a:spcBef>
                <a:spcPct val="0"/>
              </a:spcBef>
              <a:buClrTx/>
              <a:buSzTx/>
              <a:buFontTx/>
              <a:buNone/>
            </a:pPr>
            <a:r>
              <a:rPr lang="en-US" altLang="en-US" sz="1400" i="1" dirty="0">
                <a:solidFill>
                  <a:srgbClr val="7030A0"/>
                </a:solidFill>
              </a:rPr>
              <a:t>What is the natural history of the disease?</a:t>
            </a:r>
          </a:p>
          <a:p>
            <a:pPr eaLnBrk="1" hangingPunct="1">
              <a:spcBef>
                <a:spcPct val="0"/>
              </a:spcBef>
              <a:buClrTx/>
              <a:buSzTx/>
              <a:buFontTx/>
              <a:buNone/>
            </a:pPr>
            <a:r>
              <a:rPr lang="en-US" altLang="en-US" sz="1400" dirty="0">
                <a:solidFill>
                  <a:srgbClr val="7030A0"/>
                </a:solidFill>
              </a:rPr>
              <a:t>JXG is self-limited, usually resolving by age  5 years</a:t>
            </a:r>
          </a:p>
        </p:txBody>
      </p:sp>
    </p:spTree>
    <p:extLst>
      <p:ext uri="{BB962C8B-B14F-4D97-AF65-F5344CB8AC3E}">
        <p14:creationId xmlns:p14="http://schemas.microsoft.com/office/powerpoint/2010/main" val="41866105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Should they be removed surgically?</a:t>
            </a:r>
          </a:p>
          <a:p>
            <a:pPr eaLnBrk="1" hangingPunct="1">
              <a:spcBef>
                <a:spcPct val="0"/>
              </a:spcBef>
              <a:buClrTx/>
              <a:buSzTx/>
              <a:buFontTx/>
              <a:buNone/>
            </a:pPr>
            <a:r>
              <a:rPr lang="en-US" altLang="en-US" sz="1400" b="1" dirty="0">
                <a:solidFill>
                  <a:schemeClr val="bg1"/>
                </a:solidFill>
              </a:rPr>
              <a:t>Only</a:t>
            </a:r>
            <a:r>
              <a:rPr lang="en-US" altLang="en-US" sz="1400" dirty="0">
                <a:solidFill>
                  <a:schemeClr val="bg1"/>
                </a:solidFill>
              </a:rPr>
              <a:t> if the glaucoma is uncontrollable</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What is the natural history of the disease?</a:t>
            </a:r>
            <a:endParaRPr lang="en-US" altLang="en-US" sz="1400" i="1" dirty="0">
              <a:solidFill>
                <a:srgbClr val="7030A0"/>
              </a:solidFill>
            </a:endParaRPr>
          </a:p>
          <a:p>
            <a:pPr eaLnBrk="1" hangingPunct="1">
              <a:spcBef>
                <a:spcPct val="0"/>
              </a:spcBef>
              <a:buClrTx/>
              <a:buSzTx/>
              <a:buFontTx/>
              <a:buNone/>
            </a:pPr>
            <a:r>
              <a:rPr lang="en-US" altLang="en-US" sz="1400" dirty="0">
                <a:solidFill>
                  <a:srgbClr val="7030A0"/>
                </a:solidFill>
              </a:rPr>
              <a:t>JXG is self-limited, usually resolving by age  5 years</a:t>
            </a:r>
          </a:p>
        </p:txBody>
      </p:sp>
    </p:spTree>
    <p:extLst>
      <p:ext uri="{BB962C8B-B14F-4D97-AF65-F5344CB8AC3E}">
        <p14:creationId xmlns:p14="http://schemas.microsoft.com/office/powerpoint/2010/main" val="192447961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Should they be removed surgically?</a:t>
            </a:r>
          </a:p>
          <a:p>
            <a:pPr eaLnBrk="1" hangingPunct="1">
              <a:spcBef>
                <a:spcPct val="0"/>
              </a:spcBef>
              <a:buClrTx/>
              <a:buSzTx/>
              <a:buFontTx/>
              <a:buNone/>
            </a:pPr>
            <a:r>
              <a:rPr lang="en-US" altLang="en-US" sz="1400" b="1" dirty="0">
                <a:solidFill>
                  <a:schemeClr val="bg1"/>
                </a:solidFill>
              </a:rPr>
              <a:t>Only</a:t>
            </a:r>
            <a:r>
              <a:rPr lang="en-US" altLang="en-US" sz="1400" dirty="0">
                <a:solidFill>
                  <a:schemeClr val="bg1"/>
                </a:solidFill>
              </a:rPr>
              <a:t> if the glaucoma is uncontrollable</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What is the natural history of the disease?</a:t>
            </a:r>
          </a:p>
          <a:p>
            <a:pPr eaLnBrk="1" hangingPunct="1">
              <a:spcBef>
                <a:spcPct val="0"/>
              </a:spcBef>
              <a:buClrTx/>
              <a:buSzTx/>
              <a:buFontTx/>
              <a:buNone/>
            </a:pPr>
            <a:r>
              <a:rPr lang="en-US" altLang="en-US" sz="1400" dirty="0">
                <a:solidFill>
                  <a:schemeClr val="bg1"/>
                </a:solidFill>
              </a:rPr>
              <a:t>JXG is self-limited, usually resolving by age  5 years</a:t>
            </a:r>
          </a:p>
        </p:txBody>
      </p:sp>
      <p:sp>
        <p:nvSpPr>
          <p:cNvPr id="26" name="Rectangle 25">
            <a:extLst>
              <a:ext uri="{FF2B5EF4-FFF2-40B4-BE49-F238E27FC236}">
                <a16:creationId xmlns:a16="http://schemas.microsoft.com/office/drawing/2014/main" id="{244A72AA-BBF4-4D64-BA33-32D1F3B1032B}"/>
              </a:ext>
            </a:extLst>
          </p:cNvPr>
          <p:cNvSpPr/>
          <p:nvPr/>
        </p:nvSpPr>
        <p:spPr>
          <a:xfrm>
            <a:off x="5827162" y="4772170"/>
            <a:ext cx="749300" cy="31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342213414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239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95035" cy="338554"/>
          </a:xfrm>
          <a:prstGeom prst="rect">
            <a:avLst/>
          </a:prstGeom>
          <a:noFill/>
        </p:spPr>
        <p:txBody>
          <a:bodyPr wrap="none" rtlCol="0">
            <a:spAutoFit/>
          </a:bodyPr>
          <a:lstStyle/>
          <a:p>
            <a:r>
              <a:rPr lang="en-US" sz="1600" b="1" dirty="0">
                <a:solidFill>
                  <a:srgbClr val="0000FF"/>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9" name="Text Box 5">
            <a:extLst>
              <a:ext uri="{FF2B5EF4-FFF2-40B4-BE49-F238E27FC236}">
                <a16:creationId xmlns:a16="http://schemas.microsoft.com/office/drawing/2014/main" id="{47D45071-3C55-4870-8E00-444389E8BD6E}"/>
              </a:ext>
            </a:extLst>
          </p:cNvPr>
          <p:cNvSpPr txBox="1">
            <a:spLocks noChangeArrowheads="1"/>
          </p:cNvSpPr>
          <p:nvPr/>
        </p:nvSpPr>
        <p:spPr bwMode="auto">
          <a:xfrm>
            <a:off x="3604303" y="2377857"/>
            <a:ext cx="4930097" cy="310854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999999"/>
                </a:solidFill>
              </a:rPr>
              <a:t>What does JXG stand for?</a:t>
            </a:r>
          </a:p>
          <a:p>
            <a:pPr eaLnBrk="1" hangingPunct="1">
              <a:spcBef>
                <a:spcPct val="0"/>
              </a:spcBef>
              <a:buClrTx/>
              <a:buSzTx/>
              <a:buFontTx/>
              <a:buNone/>
            </a:pPr>
            <a:r>
              <a:rPr lang="en-US" altLang="en-US" sz="1400" dirty="0">
                <a:solidFill>
                  <a:srgbClr val="999999"/>
                </a:solidFill>
              </a:rPr>
              <a:t>Juvenile </a:t>
            </a:r>
            <a:r>
              <a:rPr lang="en-US" altLang="en-US" sz="1400" dirty="0" err="1">
                <a:solidFill>
                  <a:srgbClr val="999999"/>
                </a:solidFill>
              </a:rPr>
              <a:t>xanthogranuloma</a:t>
            </a:r>
            <a:endParaRPr lang="en-US" altLang="en-US" sz="1400" dirty="0">
              <a:solidFill>
                <a:srgbClr val="999999"/>
              </a:solidFill>
            </a:endParaRP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In three words, what sort of condition is it?</a:t>
            </a:r>
          </a:p>
          <a:p>
            <a:pPr eaLnBrk="1" hangingPunct="1">
              <a:spcBef>
                <a:spcPct val="0"/>
              </a:spcBef>
              <a:buClrTx/>
              <a:buSzTx/>
              <a:buFontTx/>
              <a:buNone/>
            </a:pPr>
            <a:r>
              <a:rPr lang="en-US" altLang="en-US" sz="1400" dirty="0">
                <a:solidFill>
                  <a:srgbClr val="999999"/>
                </a:solidFill>
              </a:rPr>
              <a:t>It is a  </a:t>
            </a:r>
            <a:r>
              <a:rPr lang="en-US" altLang="en-US" sz="1400" b="1" dirty="0">
                <a:solidFill>
                  <a:srgbClr val="999999"/>
                </a:solidFill>
              </a:rPr>
              <a:t>nonneoplastic histiocytic proliferation</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At what age does JXG present?</a:t>
            </a:r>
          </a:p>
          <a:p>
            <a:pPr eaLnBrk="1" hangingPunct="1">
              <a:spcBef>
                <a:spcPct val="0"/>
              </a:spcBef>
              <a:buClrTx/>
              <a:buSzTx/>
              <a:buFontTx/>
              <a:buNone/>
            </a:pPr>
            <a:r>
              <a:rPr lang="en-US" altLang="en-US" sz="1400" dirty="0">
                <a:solidFill>
                  <a:srgbClr val="999999"/>
                </a:solidFill>
              </a:rPr>
              <a:t>The majority before age 1 year, and almost all by age 2</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How does JXG usually present? (Hint: It’s not ophthalmic)</a:t>
            </a:r>
          </a:p>
          <a:p>
            <a:pPr eaLnBrk="1" hangingPunct="1">
              <a:spcBef>
                <a:spcPct val="0"/>
              </a:spcBef>
              <a:buClrTx/>
              <a:buSzTx/>
              <a:buFontTx/>
              <a:buNone/>
            </a:pPr>
            <a:r>
              <a:rPr lang="en-US" altLang="en-US" sz="1400" dirty="0">
                <a:solidFill>
                  <a:srgbClr val="999999"/>
                </a:solidFill>
              </a:rPr>
              <a:t>As skin papules</a:t>
            </a:r>
          </a:p>
          <a:p>
            <a:pPr eaLnBrk="1" hangingPunct="1">
              <a:spcBef>
                <a:spcPct val="0"/>
              </a:spcBef>
              <a:buClrTx/>
              <a:buSzTx/>
              <a:buFontTx/>
              <a:buNone/>
            </a:pPr>
            <a:endParaRPr lang="en-US" altLang="en-US" sz="1400" dirty="0">
              <a:solidFill>
                <a:srgbClr val="999999"/>
              </a:solidFill>
            </a:endParaRPr>
          </a:p>
          <a:p>
            <a:pPr eaLnBrk="1" hangingPunct="1">
              <a:spcBef>
                <a:spcPct val="0"/>
              </a:spcBef>
              <a:buClrTx/>
              <a:buSzTx/>
              <a:buFontTx/>
              <a:buNone/>
            </a:pPr>
            <a:r>
              <a:rPr lang="en-US" altLang="en-US" sz="1400" i="1" dirty="0">
                <a:solidFill>
                  <a:srgbClr val="999999"/>
                </a:solidFill>
              </a:rPr>
              <a:t>When </a:t>
            </a:r>
            <a:r>
              <a:rPr lang="en-US" altLang="en-US" sz="1400" b="1" dirty="0">
                <a:solidFill>
                  <a:srgbClr val="999999"/>
                </a:solidFill>
              </a:rPr>
              <a:t>iris</a:t>
            </a:r>
            <a:r>
              <a:rPr lang="en-US" altLang="en-US" sz="1400" i="1" dirty="0">
                <a:solidFill>
                  <a:srgbClr val="999999"/>
                </a:solidFill>
              </a:rPr>
              <a:t> JXG nodules are present, is it </a:t>
            </a:r>
            <a:r>
              <a:rPr lang="en-US" altLang="en-US" sz="1400" i="1" dirty="0" err="1">
                <a:solidFill>
                  <a:srgbClr val="999999"/>
                </a:solidFill>
              </a:rPr>
              <a:t>uni</a:t>
            </a:r>
            <a:r>
              <a:rPr lang="en-US" altLang="en-US" sz="1400" i="1" dirty="0">
                <a:solidFill>
                  <a:srgbClr val="999999"/>
                </a:solidFill>
              </a:rPr>
              <a:t>-, or bilaterally?</a:t>
            </a:r>
          </a:p>
          <a:p>
            <a:pPr eaLnBrk="1" hangingPunct="1">
              <a:spcBef>
                <a:spcPct val="0"/>
              </a:spcBef>
              <a:buClrTx/>
              <a:buSzTx/>
              <a:buFontTx/>
              <a:buNone/>
            </a:pPr>
            <a:r>
              <a:rPr lang="en-US" altLang="en-US" sz="1400" dirty="0">
                <a:solidFill>
                  <a:srgbClr val="999999"/>
                </a:solidFill>
              </a:rPr>
              <a:t>Unilaterally</a:t>
            </a:r>
          </a:p>
        </p:txBody>
      </p:sp>
      <p:sp>
        <p:nvSpPr>
          <p:cNvPr id="25" name="Text Box 5">
            <a:extLst>
              <a:ext uri="{FF2B5EF4-FFF2-40B4-BE49-F238E27FC236}">
                <a16:creationId xmlns:a16="http://schemas.microsoft.com/office/drawing/2014/main" id="{AD0C6756-C1C2-4373-A72A-27FA62214BFF}"/>
              </a:ext>
            </a:extLst>
          </p:cNvPr>
          <p:cNvSpPr txBox="1">
            <a:spLocks noChangeArrowheads="1"/>
          </p:cNvSpPr>
          <p:nvPr/>
        </p:nvSpPr>
        <p:spPr bwMode="auto">
          <a:xfrm>
            <a:off x="2283862" y="2612263"/>
            <a:ext cx="5562600" cy="2462213"/>
          </a:xfrm>
          <a:prstGeom prst="rect">
            <a:avLst/>
          </a:prstGeom>
          <a:solidFill>
            <a:srgbClr val="7030A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In addition to spontaneous </a:t>
            </a:r>
            <a:r>
              <a:rPr lang="en-US" altLang="en-US" sz="1400" i="1" dirty="0" err="1">
                <a:solidFill>
                  <a:schemeClr val="bg1"/>
                </a:solidFill>
              </a:rPr>
              <a:t>hyphema</a:t>
            </a:r>
            <a:r>
              <a:rPr lang="en-US" altLang="en-US" sz="1400" i="1" dirty="0">
                <a:solidFill>
                  <a:schemeClr val="bg1"/>
                </a:solidFill>
              </a:rPr>
              <a:t>, in what three ways are JXG iris nodules clinically significant?</a:t>
            </a:r>
          </a:p>
          <a:p>
            <a:pPr eaLnBrk="1" hangingPunct="1">
              <a:spcBef>
                <a:spcPct val="0"/>
              </a:spcBef>
              <a:buClrTx/>
              <a:buSzTx/>
              <a:buFontTx/>
              <a:buNone/>
            </a:pPr>
            <a:r>
              <a:rPr lang="en-US" altLang="en-US" sz="1400" dirty="0">
                <a:solidFill>
                  <a:schemeClr val="bg1"/>
                </a:solidFill>
              </a:rPr>
              <a:t>--They are in the DDx as a ‘masquerade syndrome’ in peds uveitis</a:t>
            </a:r>
          </a:p>
          <a:p>
            <a:pPr eaLnBrk="1" hangingPunct="1">
              <a:spcBef>
                <a:spcPct val="0"/>
              </a:spcBef>
              <a:buClrTx/>
              <a:buSzTx/>
              <a:buFontTx/>
              <a:buNone/>
            </a:pPr>
            <a:r>
              <a:rPr lang="en-US" altLang="en-US" sz="1400" dirty="0">
                <a:solidFill>
                  <a:schemeClr val="bg1"/>
                </a:solidFill>
              </a:rPr>
              <a:t>--If enough are present, they will cause heterochromia iridis</a:t>
            </a:r>
          </a:p>
          <a:p>
            <a:pPr eaLnBrk="1" hangingPunct="1">
              <a:spcBef>
                <a:spcPct val="0"/>
              </a:spcBef>
              <a:buClrTx/>
              <a:buSzTx/>
              <a:buFontTx/>
              <a:buNone/>
            </a:pPr>
            <a:r>
              <a:rPr lang="en-US" altLang="en-US" sz="1400" dirty="0">
                <a:solidFill>
                  <a:schemeClr val="bg1"/>
                </a:solidFill>
              </a:rPr>
              <a:t>--They can result in severe glaucoma</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Should they be removed surgically?</a:t>
            </a:r>
          </a:p>
          <a:p>
            <a:pPr eaLnBrk="1" hangingPunct="1">
              <a:spcBef>
                <a:spcPct val="0"/>
              </a:spcBef>
              <a:buClrTx/>
              <a:buSzTx/>
              <a:buFontTx/>
              <a:buNone/>
            </a:pPr>
            <a:r>
              <a:rPr lang="en-US" altLang="en-US" sz="1400" b="1" dirty="0">
                <a:solidFill>
                  <a:schemeClr val="bg1"/>
                </a:solidFill>
              </a:rPr>
              <a:t>Only</a:t>
            </a:r>
            <a:r>
              <a:rPr lang="en-US" altLang="en-US" sz="1400" dirty="0">
                <a:solidFill>
                  <a:schemeClr val="bg1"/>
                </a:solidFill>
              </a:rPr>
              <a:t> if the glaucoma is uncontrollable</a:t>
            </a:r>
          </a:p>
          <a:p>
            <a:pPr eaLnBrk="1" hangingPunct="1">
              <a:spcBef>
                <a:spcPct val="0"/>
              </a:spcBef>
              <a:buClrTx/>
              <a:buSzTx/>
              <a:buFontTx/>
              <a:buNone/>
            </a:pPr>
            <a:endParaRPr lang="en-US" altLang="en-US" sz="1400" dirty="0">
              <a:solidFill>
                <a:schemeClr val="bg1"/>
              </a:solidFill>
            </a:endParaRPr>
          </a:p>
          <a:p>
            <a:pPr eaLnBrk="1" hangingPunct="1">
              <a:spcBef>
                <a:spcPct val="0"/>
              </a:spcBef>
              <a:buClrTx/>
              <a:buSzTx/>
              <a:buFontTx/>
              <a:buNone/>
            </a:pPr>
            <a:r>
              <a:rPr lang="en-US" altLang="en-US" sz="1400" i="1" dirty="0">
                <a:solidFill>
                  <a:schemeClr val="bg1"/>
                </a:solidFill>
              </a:rPr>
              <a:t>What is the natural history of the disease?</a:t>
            </a:r>
          </a:p>
          <a:p>
            <a:pPr eaLnBrk="1" hangingPunct="1">
              <a:spcBef>
                <a:spcPct val="0"/>
              </a:spcBef>
              <a:buClrTx/>
              <a:buSzTx/>
              <a:buFontTx/>
              <a:buNone/>
            </a:pPr>
            <a:r>
              <a:rPr lang="en-US" altLang="en-US" sz="1400" dirty="0">
                <a:solidFill>
                  <a:schemeClr val="bg1"/>
                </a:solidFill>
              </a:rPr>
              <a:t>JXG is self-limited, usually resolving by age  5 years</a:t>
            </a:r>
          </a:p>
        </p:txBody>
      </p:sp>
    </p:spTree>
    <p:extLst>
      <p:ext uri="{BB962C8B-B14F-4D97-AF65-F5344CB8AC3E}">
        <p14:creationId xmlns:p14="http://schemas.microsoft.com/office/powerpoint/2010/main" val="268397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780750" cy="1323439"/>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a:p>
            <a:endParaRPr lang="en-US" sz="1600" i="1" dirty="0">
              <a:solidFill>
                <a:srgbClr val="FF0000"/>
              </a:solidFill>
            </a:endParaRPr>
          </a:p>
          <a:p>
            <a:r>
              <a:rPr lang="en-US" sz="1600" i="1" dirty="0">
                <a:solidFill>
                  <a:srgbClr val="FF0000"/>
                </a:solidFill>
              </a:rPr>
              <a:t>Relative to the initial bleed, when is a re-bleed likely to occur?</a:t>
            </a:r>
          </a:p>
          <a:p>
            <a:r>
              <a:rPr lang="en-US" sz="1600" dirty="0">
                <a:solidFill>
                  <a:srgbClr val="FF0000"/>
                </a:solidFill>
              </a:rPr>
              <a:t>3-7 days post-event</a:t>
            </a: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73203173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338554"/>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p:txBody>
      </p:sp>
    </p:spTree>
    <p:extLst>
      <p:ext uri="{BB962C8B-B14F-4D97-AF65-F5344CB8AC3E}">
        <p14:creationId xmlns:p14="http://schemas.microsoft.com/office/powerpoint/2010/main" val="181577575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584775"/>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a:p>
            <a:r>
              <a:rPr lang="en-US" sz="1600" dirty="0">
                <a:solidFill>
                  <a:srgbClr val="0000FF"/>
                </a:solidFill>
              </a:rPr>
              <a:t>Retinoblastoma</a:t>
            </a:r>
          </a:p>
        </p:txBody>
      </p:sp>
    </p:spTree>
    <p:extLst>
      <p:ext uri="{BB962C8B-B14F-4D97-AF65-F5344CB8AC3E}">
        <p14:creationId xmlns:p14="http://schemas.microsoft.com/office/powerpoint/2010/main" val="346603891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1569660"/>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a:p>
            <a:r>
              <a:rPr lang="en-US" sz="1600" dirty="0">
                <a:solidFill>
                  <a:srgbClr val="0000FF"/>
                </a:solidFill>
              </a:rPr>
              <a:t>Retinoblastoma</a:t>
            </a:r>
          </a:p>
          <a:p>
            <a:endParaRPr lang="en-US" sz="1600" i="1" dirty="0">
              <a:solidFill>
                <a:srgbClr val="0000FF"/>
              </a:solidFill>
            </a:endParaRPr>
          </a:p>
          <a:p>
            <a:r>
              <a:rPr lang="en-US" sz="1600" i="1" dirty="0">
                <a:solidFill>
                  <a:srgbClr val="0000FF"/>
                </a:solidFill>
              </a:rPr>
              <a:t>The </a:t>
            </a:r>
            <a:r>
              <a:rPr lang="en-US" sz="1600" dirty="0">
                <a:solidFill>
                  <a:srgbClr val="0000FF"/>
                </a:solidFill>
              </a:rPr>
              <a:t>BCSC</a:t>
            </a:r>
            <a:r>
              <a:rPr lang="en-US" sz="1600" i="1" dirty="0">
                <a:solidFill>
                  <a:srgbClr val="0000FF"/>
                </a:solidFill>
              </a:rPr>
              <a:t> doesn’t have too much to say about </a:t>
            </a:r>
            <a:r>
              <a:rPr lang="en-US" sz="1600" i="1" dirty="0" err="1">
                <a:solidFill>
                  <a:srgbClr val="0000FF"/>
                </a:solidFill>
              </a:rPr>
              <a:t>hyphema</a:t>
            </a:r>
            <a:r>
              <a:rPr lang="en-US" sz="1600" i="1" dirty="0">
                <a:solidFill>
                  <a:srgbClr val="0000FF"/>
                </a:solidFill>
              </a:rPr>
              <a:t> in </a:t>
            </a:r>
            <a:r>
              <a:rPr lang="en-US" sz="1600" i="1" dirty="0" err="1">
                <a:solidFill>
                  <a:srgbClr val="0000FF"/>
                </a:solidFill>
              </a:rPr>
              <a:t>Rb</a:t>
            </a:r>
            <a:r>
              <a:rPr lang="en-US" sz="1600" i="1" dirty="0">
                <a:solidFill>
                  <a:srgbClr val="0000FF"/>
                </a:solidFill>
              </a:rPr>
              <a:t>, save the following two points:</a:t>
            </a:r>
          </a:p>
          <a:p>
            <a:r>
              <a:rPr lang="en-US" sz="1600" dirty="0">
                <a:solidFill>
                  <a:srgbClr val="0000FF"/>
                </a:solidFill>
              </a:rPr>
              <a:t>--It is </a:t>
            </a:r>
            <a:r>
              <a:rPr lang="en-US" sz="1400" i="1" dirty="0"/>
              <a:t>[common vs uncommon]</a:t>
            </a:r>
            <a:endParaRPr lang="en-US" sz="1600" i="1" dirty="0"/>
          </a:p>
        </p:txBody>
      </p:sp>
    </p:spTree>
    <p:extLst>
      <p:ext uri="{BB962C8B-B14F-4D97-AF65-F5344CB8AC3E}">
        <p14:creationId xmlns:p14="http://schemas.microsoft.com/office/powerpoint/2010/main" val="23090172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1569660"/>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a:p>
            <a:r>
              <a:rPr lang="en-US" sz="1600" dirty="0">
                <a:solidFill>
                  <a:srgbClr val="0000FF"/>
                </a:solidFill>
              </a:rPr>
              <a:t>Retinoblastoma</a:t>
            </a:r>
          </a:p>
          <a:p>
            <a:endParaRPr lang="en-US" sz="1600" i="1" dirty="0">
              <a:solidFill>
                <a:srgbClr val="0000FF"/>
              </a:solidFill>
            </a:endParaRPr>
          </a:p>
          <a:p>
            <a:r>
              <a:rPr lang="en-US" sz="1600" i="1" dirty="0">
                <a:solidFill>
                  <a:srgbClr val="0000FF"/>
                </a:solidFill>
              </a:rPr>
              <a:t>The </a:t>
            </a:r>
            <a:r>
              <a:rPr lang="en-US" sz="1600" dirty="0">
                <a:solidFill>
                  <a:srgbClr val="0000FF"/>
                </a:solidFill>
              </a:rPr>
              <a:t>BCSC</a:t>
            </a:r>
            <a:r>
              <a:rPr lang="en-US" sz="1600" i="1" dirty="0">
                <a:solidFill>
                  <a:srgbClr val="0000FF"/>
                </a:solidFill>
              </a:rPr>
              <a:t> doesn’t have too much to say about </a:t>
            </a:r>
            <a:r>
              <a:rPr lang="en-US" sz="1600" i="1" dirty="0" err="1">
                <a:solidFill>
                  <a:srgbClr val="0000FF"/>
                </a:solidFill>
              </a:rPr>
              <a:t>hyphema</a:t>
            </a:r>
            <a:r>
              <a:rPr lang="en-US" sz="1600" i="1" dirty="0">
                <a:solidFill>
                  <a:srgbClr val="0000FF"/>
                </a:solidFill>
              </a:rPr>
              <a:t> in </a:t>
            </a:r>
            <a:r>
              <a:rPr lang="en-US" sz="1600" i="1" dirty="0" err="1">
                <a:solidFill>
                  <a:srgbClr val="0000FF"/>
                </a:solidFill>
              </a:rPr>
              <a:t>Rb</a:t>
            </a:r>
            <a:r>
              <a:rPr lang="en-US" sz="1600" i="1" dirty="0">
                <a:solidFill>
                  <a:srgbClr val="0000FF"/>
                </a:solidFill>
              </a:rPr>
              <a:t>, save the following two points:</a:t>
            </a:r>
          </a:p>
          <a:p>
            <a:r>
              <a:rPr lang="en-US" sz="1600" dirty="0">
                <a:solidFill>
                  <a:srgbClr val="0000FF"/>
                </a:solidFill>
              </a:rPr>
              <a:t>--It is  uncommon</a:t>
            </a:r>
          </a:p>
        </p:txBody>
      </p:sp>
    </p:spTree>
    <p:extLst>
      <p:ext uri="{BB962C8B-B14F-4D97-AF65-F5344CB8AC3E}">
        <p14:creationId xmlns:p14="http://schemas.microsoft.com/office/powerpoint/2010/main" val="180480507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2062103"/>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a:p>
            <a:r>
              <a:rPr lang="en-US" sz="1600" dirty="0">
                <a:solidFill>
                  <a:srgbClr val="0000FF"/>
                </a:solidFill>
              </a:rPr>
              <a:t>Retinoblastoma</a:t>
            </a:r>
          </a:p>
          <a:p>
            <a:endParaRPr lang="en-US" sz="1600" i="1" dirty="0">
              <a:solidFill>
                <a:srgbClr val="0000FF"/>
              </a:solidFill>
            </a:endParaRPr>
          </a:p>
          <a:p>
            <a:r>
              <a:rPr lang="en-US" sz="1600" i="1" dirty="0">
                <a:solidFill>
                  <a:srgbClr val="0000FF"/>
                </a:solidFill>
              </a:rPr>
              <a:t>The </a:t>
            </a:r>
            <a:r>
              <a:rPr lang="en-US" sz="1600" dirty="0">
                <a:solidFill>
                  <a:srgbClr val="0000FF"/>
                </a:solidFill>
              </a:rPr>
              <a:t>BCSC</a:t>
            </a:r>
            <a:r>
              <a:rPr lang="en-US" sz="1600" i="1" dirty="0">
                <a:solidFill>
                  <a:srgbClr val="0000FF"/>
                </a:solidFill>
              </a:rPr>
              <a:t> doesn’t have too much to say about </a:t>
            </a:r>
            <a:r>
              <a:rPr lang="en-US" sz="1600" i="1" dirty="0" err="1">
                <a:solidFill>
                  <a:srgbClr val="0000FF"/>
                </a:solidFill>
              </a:rPr>
              <a:t>hyphema</a:t>
            </a:r>
            <a:r>
              <a:rPr lang="en-US" sz="1600" i="1" dirty="0">
                <a:solidFill>
                  <a:srgbClr val="0000FF"/>
                </a:solidFill>
              </a:rPr>
              <a:t> in </a:t>
            </a:r>
            <a:r>
              <a:rPr lang="en-US" sz="1600" i="1" dirty="0" err="1">
                <a:solidFill>
                  <a:srgbClr val="0000FF"/>
                </a:solidFill>
              </a:rPr>
              <a:t>Rb</a:t>
            </a:r>
            <a:r>
              <a:rPr lang="en-US" sz="1600" i="1" dirty="0">
                <a:solidFill>
                  <a:srgbClr val="0000FF"/>
                </a:solidFill>
              </a:rPr>
              <a:t>, save the following two points:</a:t>
            </a:r>
          </a:p>
          <a:p>
            <a:r>
              <a:rPr lang="en-US" sz="1600" dirty="0">
                <a:solidFill>
                  <a:srgbClr val="0000FF"/>
                </a:solidFill>
              </a:rPr>
              <a:t>--It is  uncommon</a:t>
            </a:r>
          </a:p>
          <a:p>
            <a:r>
              <a:rPr lang="en-US" sz="1600" dirty="0">
                <a:solidFill>
                  <a:srgbClr val="0000FF"/>
                </a:solidFill>
              </a:rPr>
              <a:t>--It is more likely to occur in children  &lt;  than 5 years of age</a:t>
            </a:r>
          </a:p>
        </p:txBody>
      </p:sp>
      <p:sp>
        <p:nvSpPr>
          <p:cNvPr id="5" name="Rectangle 4">
            <a:extLst>
              <a:ext uri="{FF2B5EF4-FFF2-40B4-BE49-F238E27FC236}">
                <a16:creationId xmlns:a16="http://schemas.microsoft.com/office/drawing/2014/main" id="{89F6C1D4-D102-4A98-86E4-28779300A4A5}"/>
              </a:ext>
            </a:extLst>
          </p:cNvPr>
          <p:cNvSpPr/>
          <p:nvPr/>
        </p:nvSpPr>
        <p:spPr>
          <a:xfrm>
            <a:off x="7086600" y="4572000"/>
            <a:ext cx="228600" cy="32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6" name="TextBox 5">
            <a:extLst>
              <a:ext uri="{FF2B5EF4-FFF2-40B4-BE49-F238E27FC236}">
                <a16:creationId xmlns:a16="http://schemas.microsoft.com/office/drawing/2014/main" id="{F9D63D7B-BC49-40E8-A090-BF2DD2453475}"/>
              </a:ext>
            </a:extLst>
          </p:cNvPr>
          <p:cNvSpPr txBox="1"/>
          <p:nvPr/>
        </p:nvSpPr>
        <p:spPr>
          <a:xfrm>
            <a:off x="6216311" y="5096241"/>
            <a:ext cx="750526" cy="307777"/>
          </a:xfrm>
          <a:prstGeom prst="rect">
            <a:avLst/>
          </a:prstGeom>
          <a:noFill/>
        </p:spPr>
        <p:txBody>
          <a:bodyPr wrap="none" rtlCol="0">
            <a:spAutoFit/>
          </a:bodyPr>
          <a:lstStyle/>
          <a:p>
            <a:r>
              <a:rPr lang="en-US" sz="1400" i="1" dirty="0"/>
              <a:t>[&gt; or &lt;]</a:t>
            </a:r>
          </a:p>
        </p:txBody>
      </p:sp>
      <p:sp>
        <p:nvSpPr>
          <p:cNvPr id="14" name="Arc 13">
            <a:extLst>
              <a:ext uri="{FF2B5EF4-FFF2-40B4-BE49-F238E27FC236}">
                <a16:creationId xmlns:a16="http://schemas.microsoft.com/office/drawing/2014/main" id="{5EF1AB1F-2AC3-46A2-9840-8576DA3F3C4B}"/>
              </a:ext>
            </a:extLst>
          </p:cNvPr>
          <p:cNvSpPr/>
          <p:nvPr/>
        </p:nvSpPr>
        <p:spPr>
          <a:xfrm rot="4868214">
            <a:off x="6602331" y="4687251"/>
            <a:ext cx="549438" cy="647700"/>
          </a:xfrm>
          <a:prstGeom prst="arc">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9066266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2062103"/>
          </a:xfrm>
          <a:prstGeom prst="rect">
            <a:avLst/>
          </a:prstGeom>
          <a:noFill/>
        </p:spPr>
        <p:txBody>
          <a:bodyPr wrap="square" rtlCol="0">
            <a:spAutoFit/>
          </a:bodyPr>
          <a:lstStyle/>
          <a:p>
            <a:r>
              <a:rPr lang="en-US" sz="1600" i="1" dirty="0">
                <a:solidFill>
                  <a:srgbClr val="0000FF"/>
                </a:solidFill>
              </a:rPr>
              <a:t>What does </a:t>
            </a:r>
            <a:r>
              <a:rPr lang="en-US" sz="1600" dirty="0" err="1">
                <a:solidFill>
                  <a:srgbClr val="0000FF"/>
                </a:solidFill>
              </a:rPr>
              <a:t>Rb</a:t>
            </a:r>
            <a:r>
              <a:rPr lang="en-US" sz="1600" i="1" dirty="0">
                <a:solidFill>
                  <a:srgbClr val="0000FF"/>
                </a:solidFill>
              </a:rPr>
              <a:t> stand for in this context?</a:t>
            </a:r>
          </a:p>
          <a:p>
            <a:r>
              <a:rPr lang="en-US" sz="1600" dirty="0">
                <a:solidFill>
                  <a:srgbClr val="0000FF"/>
                </a:solidFill>
              </a:rPr>
              <a:t>Retinoblastoma</a:t>
            </a:r>
          </a:p>
          <a:p>
            <a:endParaRPr lang="en-US" sz="1600" i="1" dirty="0">
              <a:solidFill>
                <a:srgbClr val="0000FF"/>
              </a:solidFill>
            </a:endParaRPr>
          </a:p>
          <a:p>
            <a:r>
              <a:rPr lang="en-US" sz="1600" i="1" dirty="0">
                <a:solidFill>
                  <a:srgbClr val="0000FF"/>
                </a:solidFill>
              </a:rPr>
              <a:t>The </a:t>
            </a:r>
            <a:r>
              <a:rPr lang="en-US" sz="1600" dirty="0">
                <a:solidFill>
                  <a:srgbClr val="0000FF"/>
                </a:solidFill>
              </a:rPr>
              <a:t>BCSC</a:t>
            </a:r>
            <a:r>
              <a:rPr lang="en-US" sz="1600" i="1" dirty="0">
                <a:solidFill>
                  <a:srgbClr val="0000FF"/>
                </a:solidFill>
              </a:rPr>
              <a:t> doesn’t have too much to say about </a:t>
            </a:r>
            <a:r>
              <a:rPr lang="en-US" sz="1600" i="1" dirty="0" err="1">
                <a:solidFill>
                  <a:srgbClr val="0000FF"/>
                </a:solidFill>
              </a:rPr>
              <a:t>hyphema</a:t>
            </a:r>
            <a:r>
              <a:rPr lang="en-US" sz="1600" i="1" dirty="0">
                <a:solidFill>
                  <a:srgbClr val="0000FF"/>
                </a:solidFill>
              </a:rPr>
              <a:t> in </a:t>
            </a:r>
            <a:r>
              <a:rPr lang="en-US" sz="1600" i="1" dirty="0" err="1">
                <a:solidFill>
                  <a:srgbClr val="0000FF"/>
                </a:solidFill>
              </a:rPr>
              <a:t>Rb</a:t>
            </a:r>
            <a:r>
              <a:rPr lang="en-US" sz="1600" i="1" dirty="0">
                <a:solidFill>
                  <a:srgbClr val="0000FF"/>
                </a:solidFill>
              </a:rPr>
              <a:t>, save the following two points:</a:t>
            </a:r>
          </a:p>
          <a:p>
            <a:r>
              <a:rPr lang="en-US" sz="1600" dirty="0">
                <a:solidFill>
                  <a:srgbClr val="0000FF"/>
                </a:solidFill>
              </a:rPr>
              <a:t>--It is  uncommon</a:t>
            </a:r>
          </a:p>
          <a:p>
            <a:r>
              <a:rPr lang="en-US" sz="1600" dirty="0">
                <a:solidFill>
                  <a:srgbClr val="0000FF"/>
                </a:solidFill>
              </a:rPr>
              <a:t>--It is more likely to occur in children  &lt;  than 5 years of age</a:t>
            </a:r>
          </a:p>
        </p:txBody>
      </p:sp>
    </p:spTree>
    <p:extLst>
      <p:ext uri="{BB962C8B-B14F-4D97-AF65-F5344CB8AC3E}">
        <p14:creationId xmlns:p14="http://schemas.microsoft.com/office/powerpoint/2010/main" val="5858988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246</a:t>
            </a:fld>
            <a:endParaRPr lang="en-US" altLang="en-US" sz="1000"/>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57176" cy="338554"/>
          </a:xfrm>
          <a:prstGeom prst="rect">
            <a:avLst/>
          </a:prstGeom>
          <a:noFill/>
        </p:spPr>
        <p:txBody>
          <a:bodyPr wrap="none" rtlCol="0">
            <a:spAutoFit/>
          </a:bodyPr>
          <a:lstStyle/>
          <a:p>
            <a:r>
              <a:rPr lang="en-US" sz="1600" b="1" dirty="0" err="1">
                <a:solidFill>
                  <a:srgbClr val="0000FF"/>
                </a:solidFill>
              </a:rPr>
              <a:t>Rb</a:t>
            </a:r>
            <a:endParaRPr lang="en-US" sz="1600" b="1" dirty="0">
              <a:solidFill>
                <a:srgbClr val="0000FF"/>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072730" cy="338554"/>
          </a:xfrm>
          <a:prstGeom prst="rect">
            <a:avLst/>
          </a:prstGeom>
          <a:noFill/>
        </p:spPr>
        <p:txBody>
          <a:bodyPr wrap="none" rtlCol="0">
            <a:spAutoFit/>
          </a:bodyPr>
          <a:lstStyle/>
          <a:p>
            <a:r>
              <a:rPr lang="en-US" sz="1600" dirty="0">
                <a:solidFill>
                  <a:schemeClr val="bg1">
                    <a:lumMod val="75000"/>
                  </a:schemeClr>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 name="TextBox 2">
            <a:extLst>
              <a:ext uri="{FF2B5EF4-FFF2-40B4-BE49-F238E27FC236}">
                <a16:creationId xmlns:a16="http://schemas.microsoft.com/office/drawing/2014/main" id="{B5AE3342-4516-4793-B481-1C59D0A9BE2C}"/>
              </a:ext>
            </a:extLst>
          </p:cNvPr>
          <p:cNvSpPr txBox="1"/>
          <p:nvPr/>
        </p:nvSpPr>
        <p:spPr>
          <a:xfrm>
            <a:off x="3672844" y="3105718"/>
            <a:ext cx="5105400" cy="2062103"/>
          </a:xfrm>
          <a:prstGeom prst="rect">
            <a:avLst/>
          </a:prstGeom>
          <a:noFill/>
        </p:spPr>
        <p:txBody>
          <a:bodyPr wrap="square" rtlCol="0">
            <a:spAutoFit/>
          </a:bodyPr>
          <a:lstStyle/>
          <a:p>
            <a:r>
              <a:rPr lang="en-US" sz="1600" i="1" dirty="0">
                <a:solidFill>
                  <a:schemeClr val="bg1">
                    <a:lumMod val="75000"/>
                  </a:schemeClr>
                </a:solidFill>
              </a:rPr>
              <a:t>What does </a:t>
            </a:r>
            <a:r>
              <a:rPr lang="en-US" sz="1600" dirty="0" err="1">
                <a:solidFill>
                  <a:schemeClr val="bg1">
                    <a:lumMod val="75000"/>
                  </a:schemeClr>
                </a:solidFill>
              </a:rPr>
              <a:t>Rb</a:t>
            </a:r>
            <a:r>
              <a:rPr lang="en-US" sz="1600" i="1" dirty="0">
                <a:solidFill>
                  <a:schemeClr val="bg1">
                    <a:lumMod val="75000"/>
                  </a:schemeClr>
                </a:solidFill>
              </a:rPr>
              <a:t> stand for in this context?</a:t>
            </a:r>
          </a:p>
          <a:p>
            <a:r>
              <a:rPr lang="en-US" sz="1600" dirty="0">
                <a:solidFill>
                  <a:schemeClr val="bg1">
                    <a:lumMod val="75000"/>
                  </a:schemeClr>
                </a:solidFill>
              </a:rPr>
              <a:t>Retinoblastoma</a:t>
            </a:r>
          </a:p>
          <a:p>
            <a:endParaRPr lang="en-US" sz="1600" i="1" dirty="0">
              <a:solidFill>
                <a:schemeClr val="bg1">
                  <a:lumMod val="75000"/>
                </a:schemeClr>
              </a:solidFill>
            </a:endParaRPr>
          </a:p>
          <a:p>
            <a:r>
              <a:rPr lang="en-US" sz="1600" i="1" dirty="0">
                <a:solidFill>
                  <a:schemeClr val="bg1">
                    <a:lumMod val="75000"/>
                  </a:schemeClr>
                </a:solidFill>
              </a:rPr>
              <a:t>The </a:t>
            </a:r>
            <a:r>
              <a:rPr lang="en-US" sz="1600" dirty="0">
                <a:solidFill>
                  <a:schemeClr val="bg1">
                    <a:lumMod val="75000"/>
                  </a:schemeClr>
                </a:solidFill>
              </a:rPr>
              <a:t>BCSC</a:t>
            </a:r>
            <a:r>
              <a:rPr lang="en-US" sz="1600" i="1" dirty="0">
                <a:solidFill>
                  <a:schemeClr val="bg1">
                    <a:lumMod val="75000"/>
                  </a:schemeClr>
                </a:solidFill>
              </a:rPr>
              <a:t> doesn’t have too much to say about </a:t>
            </a:r>
            <a:r>
              <a:rPr lang="en-US" sz="1600" i="1" dirty="0" err="1">
                <a:solidFill>
                  <a:schemeClr val="bg1">
                    <a:lumMod val="75000"/>
                  </a:schemeClr>
                </a:solidFill>
              </a:rPr>
              <a:t>hyphema</a:t>
            </a:r>
            <a:r>
              <a:rPr lang="en-US" sz="1600" i="1" dirty="0">
                <a:solidFill>
                  <a:schemeClr val="bg1">
                    <a:lumMod val="75000"/>
                  </a:schemeClr>
                </a:solidFill>
              </a:rPr>
              <a:t> in </a:t>
            </a:r>
            <a:r>
              <a:rPr lang="en-US" sz="1600" i="1" dirty="0" err="1">
                <a:solidFill>
                  <a:schemeClr val="bg1">
                    <a:lumMod val="75000"/>
                  </a:schemeClr>
                </a:solidFill>
              </a:rPr>
              <a:t>Rb</a:t>
            </a:r>
            <a:r>
              <a:rPr lang="en-US" sz="1600" i="1" dirty="0">
                <a:solidFill>
                  <a:schemeClr val="bg1">
                    <a:lumMod val="75000"/>
                  </a:schemeClr>
                </a:solidFill>
              </a:rPr>
              <a:t>, save the following two points:</a:t>
            </a:r>
          </a:p>
          <a:p>
            <a:r>
              <a:rPr lang="en-US" sz="1600" dirty="0">
                <a:solidFill>
                  <a:schemeClr val="bg1">
                    <a:lumMod val="75000"/>
                  </a:schemeClr>
                </a:solidFill>
              </a:rPr>
              <a:t>--It is  uncommon</a:t>
            </a:r>
          </a:p>
          <a:p>
            <a:r>
              <a:rPr lang="en-US" sz="1600" dirty="0">
                <a:solidFill>
                  <a:schemeClr val="bg1">
                    <a:lumMod val="75000"/>
                  </a:schemeClr>
                </a:solidFill>
              </a:rPr>
              <a:t>--It is more likely to occur in children  &lt;  than 5 years of age</a:t>
            </a:r>
          </a:p>
        </p:txBody>
      </p:sp>
      <p:sp>
        <p:nvSpPr>
          <p:cNvPr id="5" name="TextBox 4">
            <a:extLst>
              <a:ext uri="{FF2B5EF4-FFF2-40B4-BE49-F238E27FC236}">
                <a16:creationId xmlns:a16="http://schemas.microsoft.com/office/drawing/2014/main" id="{C568D9AC-0141-4B82-96BA-8356F50188F5}"/>
              </a:ext>
            </a:extLst>
          </p:cNvPr>
          <p:cNvSpPr txBox="1"/>
          <p:nvPr/>
        </p:nvSpPr>
        <p:spPr>
          <a:xfrm>
            <a:off x="2592931" y="5449085"/>
            <a:ext cx="3958135" cy="400110"/>
          </a:xfrm>
          <a:prstGeom prst="rect">
            <a:avLst/>
          </a:prstGeom>
          <a:noFill/>
        </p:spPr>
        <p:txBody>
          <a:bodyPr wrap="none" rtlCol="0">
            <a:spAutoFit/>
          </a:bodyPr>
          <a:lstStyle/>
          <a:p>
            <a:pPr algn="ctr"/>
            <a:r>
              <a:rPr lang="en-US" sz="2000" i="1" dirty="0">
                <a:effectLst>
                  <a:outerShdw blurRad="38100" dist="38100" dir="2700000" algn="tl">
                    <a:srgbClr val="000000">
                      <a:alpha val="43137"/>
                    </a:srgbClr>
                  </a:outerShdw>
                </a:effectLst>
              </a:rPr>
              <a:t>For more on </a:t>
            </a:r>
            <a:r>
              <a:rPr lang="en-US" sz="2000" i="1" dirty="0" err="1">
                <a:effectLst>
                  <a:outerShdw blurRad="38100" dist="38100" dir="2700000" algn="tl">
                    <a:srgbClr val="000000">
                      <a:alpha val="43137"/>
                    </a:srgbClr>
                  </a:outerShdw>
                </a:effectLst>
              </a:rPr>
              <a:t>Rb</a:t>
            </a:r>
            <a:r>
              <a:rPr lang="en-US" sz="2000" i="1" dirty="0">
                <a:effectLst>
                  <a:outerShdw blurRad="38100" dist="38100" dir="2700000" algn="tl">
                    <a:srgbClr val="000000">
                      <a:alpha val="43137"/>
                    </a:srgbClr>
                  </a:outerShdw>
                </a:effectLst>
              </a:rPr>
              <a:t>, see slide-set R2</a:t>
            </a:r>
          </a:p>
        </p:txBody>
      </p:sp>
    </p:spTree>
    <p:extLst>
      <p:ext uri="{BB962C8B-B14F-4D97-AF65-F5344CB8AC3E}">
        <p14:creationId xmlns:p14="http://schemas.microsoft.com/office/powerpoint/2010/main" val="29524372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5847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endParaRPr lang="en-US" sz="1600" dirty="0">
              <a:solidFill>
                <a:srgbClr val="0000FF"/>
              </a:solidFill>
            </a:endParaRPr>
          </a:p>
        </p:txBody>
      </p:sp>
    </p:spTree>
    <p:extLst>
      <p:ext uri="{BB962C8B-B14F-4D97-AF65-F5344CB8AC3E}">
        <p14:creationId xmlns:p14="http://schemas.microsoft.com/office/powerpoint/2010/main" val="260990545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8309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p>
          <a:p>
            <a:r>
              <a:rPr lang="en-US" sz="1600" dirty="0">
                <a:solidFill>
                  <a:srgbClr val="0000FF"/>
                </a:solidFill>
              </a:rPr>
              <a:t>It is #1 by a mile</a:t>
            </a:r>
          </a:p>
        </p:txBody>
      </p:sp>
    </p:spTree>
    <p:extLst>
      <p:ext uri="{BB962C8B-B14F-4D97-AF65-F5344CB8AC3E}">
        <p14:creationId xmlns:p14="http://schemas.microsoft.com/office/powerpoint/2010/main" val="13481464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249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156966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p>
          <a:p>
            <a:r>
              <a:rPr lang="en-US" sz="1600" dirty="0">
                <a:solidFill>
                  <a:srgbClr val="0000FF"/>
                </a:solidFill>
              </a:rPr>
              <a:t>It is #1 by a mile</a:t>
            </a:r>
          </a:p>
          <a:p>
            <a:endParaRPr lang="en-US" sz="1600" dirty="0">
              <a:solidFill>
                <a:srgbClr val="0000FF"/>
              </a:solidFill>
            </a:endParaRPr>
          </a:p>
          <a:p>
            <a:r>
              <a:rPr lang="en-US" sz="1600" i="1" dirty="0">
                <a:solidFill>
                  <a:srgbClr val="0000FF"/>
                </a:solidFill>
              </a:rPr>
              <a:t>Re its histology: Which form of leukemia is most common in children?</a:t>
            </a:r>
            <a:endParaRPr lang="en-US" sz="1600" dirty="0">
              <a:solidFill>
                <a:srgbClr val="0000FF"/>
              </a:solidFill>
            </a:endParaRPr>
          </a:p>
        </p:txBody>
      </p:sp>
    </p:spTree>
    <p:extLst>
      <p:ext uri="{BB962C8B-B14F-4D97-AF65-F5344CB8AC3E}">
        <p14:creationId xmlns:p14="http://schemas.microsoft.com/office/powerpoint/2010/main" val="264124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780750" cy="1323439"/>
          </a:xfrm>
          <a:prstGeom prst="rect">
            <a:avLst/>
          </a:prstGeom>
          <a:noFill/>
        </p:spPr>
        <p:txBody>
          <a:bodyPr wrap="none" rtlCol="0">
            <a:spAutoFit/>
          </a:bodyPr>
          <a:lstStyle/>
          <a:p>
            <a:r>
              <a:rPr lang="en-US" sz="1600" i="1" dirty="0">
                <a:solidFill>
                  <a:schemeClr val="bg1">
                    <a:lumMod val="75000"/>
                  </a:schemeClr>
                </a:solidFill>
              </a:rPr>
              <a:t>Is re-bleeding a common event in </a:t>
            </a:r>
            <a:r>
              <a:rPr lang="en-US" sz="1600" i="1" dirty="0" err="1">
                <a:solidFill>
                  <a:schemeClr val="bg1">
                    <a:lumMod val="75000"/>
                  </a:schemeClr>
                </a:solidFill>
              </a:rPr>
              <a:t>hyphema</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Not really; only somewhere around  5%  of cases re-bleed</a:t>
            </a:r>
          </a:p>
          <a:p>
            <a:endParaRPr lang="en-US" sz="1600" i="1" dirty="0">
              <a:solidFill>
                <a:schemeClr val="bg1">
                  <a:lumMod val="75000"/>
                </a:schemeClr>
              </a:solidFill>
            </a:endParaRPr>
          </a:p>
          <a:p>
            <a:r>
              <a:rPr lang="en-US" sz="1600" i="1" dirty="0">
                <a:solidFill>
                  <a:schemeClr val="bg1">
                    <a:lumMod val="75000"/>
                  </a:schemeClr>
                </a:solidFill>
              </a:rPr>
              <a:t>Relative to the initial bleed, when is a re-bleed likely to occur?</a:t>
            </a:r>
          </a:p>
          <a:p>
            <a:r>
              <a:rPr lang="en-US" sz="1600" b="1" dirty="0">
                <a:solidFill>
                  <a:srgbClr val="FF0000"/>
                </a:solidFill>
              </a:rPr>
              <a:t>3-7 days post-event</a:t>
            </a: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 name="Oval 1">
            <a:extLst>
              <a:ext uri="{FF2B5EF4-FFF2-40B4-BE49-F238E27FC236}">
                <a16:creationId xmlns:a16="http://schemas.microsoft.com/office/drawing/2014/main" id="{37B10F1F-8581-42A5-B686-E1399F308FAA}"/>
              </a:ext>
            </a:extLst>
          </p:cNvPr>
          <p:cNvSpPr/>
          <p:nvPr/>
        </p:nvSpPr>
        <p:spPr>
          <a:xfrm>
            <a:off x="609600" y="3200400"/>
            <a:ext cx="24384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499FED-1892-4CCB-8476-2EF8B5812254}"/>
              </a:ext>
            </a:extLst>
          </p:cNvPr>
          <p:cNvSpPr txBox="1"/>
          <p:nvPr/>
        </p:nvSpPr>
        <p:spPr>
          <a:xfrm>
            <a:off x="367748" y="4000619"/>
            <a:ext cx="4730782" cy="307777"/>
          </a:xfrm>
          <a:prstGeom prst="rect">
            <a:avLst/>
          </a:prstGeom>
          <a:noFill/>
        </p:spPr>
        <p:txBody>
          <a:bodyPr wrap="none" rtlCol="0">
            <a:spAutoFit/>
          </a:bodyPr>
          <a:lstStyle/>
          <a:p>
            <a:r>
              <a:rPr lang="en-US" sz="1400" i="1" dirty="0">
                <a:solidFill>
                  <a:srgbClr val="0000FF"/>
                </a:solidFill>
              </a:rPr>
              <a:t>Why then? What happens 3-7 days after the initial bleed?</a:t>
            </a:r>
          </a:p>
        </p:txBody>
      </p:sp>
    </p:spTree>
    <p:extLst>
      <p:ext uri="{BB962C8B-B14F-4D97-AF65-F5344CB8AC3E}">
        <p14:creationId xmlns:p14="http://schemas.microsoft.com/office/powerpoint/2010/main" val="135691275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250</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181588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p>
          <a:p>
            <a:r>
              <a:rPr lang="en-US" sz="1600" dirty="0">
                <a:solidFill>
                  <a:srgbClr val="0000FF"/>
                </a:solidFill>
              </a:rPr>
              <a:t>It is #1 by a mile</a:t>
            </a:r>
          </a:p>
          <a:p>
            <a:endParaRPr lang="en-US" sz="1600" dirty="0">
              <a:solidFill>
                <a:srgbClr val="0000FF"/>
              </a:solidFill>
            </a:endParaRPr>
          </a:p>
          <a:p>
            <a:r>
              <a:rPr lang="en-US" sz="1600" i="1" dirty="0">
                <a:solidFill>
                  <a:srgbClr val="0000FF"/>
                </a:solidFill>
              </a:rPr>
              <a:t>Re its histology: Which form of leukemia is most common in children?</a:t>
            </a:r>
          </a:p>
          <a:p>
            <a:r>
              <a:rPr lang="en-US" sz="1600" dirty="0">
                <a:solidFill>
                  <a:srgbClr val="0000FF"/>
                </a:solidFill>
              </a:rPr>
              <a:t>Acute lymphocytic (ALL)</a:t>
            </a:r>
          </a:p>
        </p:txBody>
      </p:sp>
    </p:spTree>
    <p:extLst>
      <p:ext uri="{BB962C8B-B14F-4D97-AF65-F5344CB8AC3E}">
        <p14:creationId xmlns:p14="http://schemas.microsoft.com/office/powerpoint/2010/main" val="352462741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251</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255454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p>
          <a:p>
            <a:r>
              <a:rPr lang="en-US" sz="1600" dirty="0">
                <a:solidFill>
                  <a:srgbClr val="0000FF"/>
                </a:solidFill>
              </a:rPr>
              <a:t>It is #1 by a mile</a:t>
            </a:r>
          </a:p>
          <a:p>
            <a:endParaRPr lang="en-US" sz="1600" dirty="0">
              <a:solidFill>
                <a:srgbClr val="0000FF"/>
              </a:solidFill>
            </a:endParaRPr>
          </a:p>
          <a:p>
            <a:r>
              <a:rPr lang="en-US" sz="1600" i="1" dirty="0">
                <a:solidFill>
                  <a:srgbClr val="0000FF"/>
                </a:solidFill>
              </a:rPr>
              <a:t>Re its histology: Which form of leukemia is most common in children?</a:t>
            </a:r>
          </a:p>
          <a:p>
            <a:r>
              <a:rPr lang="en-US" sz="1600" dirty="0">
                <a:solidFill>
                  <a:srgbClr val="0000FF"/>
                </a:solidFill>
              </a:rPr>
              <a:t>Acute lymphocytic (ALL)</a:t>
            </a:r>
          </a:p>
          <a:p>
            <a:endParaRPr lang="en-US" sz="1600" i="1" dirty="0">
              <a:solidFill>
                <a:srgbClr val="0000FF"/>
              </a:solidFill>
            </a:endParaRPr>
          </a:p>
          <a:p>
            <a:r>
              <a:rPr lang="en-US" sz="1600" i="1" dirty="0">
                <a:solidFill>
                  <a:srgbClr val="0000FF"/>
                </a:solidFill>
              </a:rPr>
              <a:t>What other anterior-chamber condition is a well-known  manifestation of leukemia?</a:t>
            </a:r>
            <a:endParaRPr lang="en-US" sz="1600" dirty="0">
              <a:solidFill>
                <a:srgbClr val="0000FF"/>
              </a:solidFill>
            </a:endParaRPr>
          </a:p>
        </p:txBody>
      </p:sp>
    </p:spTree>
    <p:extLst>
      <p:ext uri="{BB962C8B-B14F-4D97-AF65-F5344CB8AC3E}">
        <p14:creationId xmlns:p14="http://schemas.microsoft.com/office/powerpoint/2010/main" val="48192522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252</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280076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rgbClr val="0000FF"/>
                </a:solidFill>
              </a:rPr>
              <a:t>Where does leukemia rank among childhood malignancies in terms of incidence?</a:t>
            </a:r>
          </a:p>
          <a:p>
            <a:r>
              <a:rPr lang="en-US" sz="1600" dirty="0">
                <a:solidFill>
                  <a:srgbClr val="0000FF"/>
                </a:solidFill>
              </a:rPr>
              <a:t>It is #1 by a mile</a:t>
            </a:r>
          </a:p>
          <a:p>
            <a:endParaRPr lang="en-US" sz="1600" dirty="0">
              <a:solidFill>
                <a:srgbClr val="0000FF"/>
              </a:solidFill>
            </a:endParaRPr>
          </a:p>
          <a:p>
            <a:r>
              <a:rPr lang="en-US" sz="1600" i="1" dirty="0">
                <a:solidFill>
                  <a:srgbClr val="0000FF"/>
                </a:solidFill>
              </a:rPr>
              <a:t>Re its histology: Which form of leukemia is most common in children?</a:t>
            </a:r>
          </a:p>
          <a:p>
            <a:r>
              <a:rPr lang="en-US" sz="1600" dirty="0">
                <a:solidFill>
                  <a:srgbClr val="0000FF"/>
                </a:solidFill>
              </a:rPr>
              <a:t>Acute lymphocytic (ALL)</a:t>
            </a:r>
          </a:p>
          <a:p>
            <a:endParaRPr lang="en-US" sz="1600" i="1" dirty="0">
              <a:solidFill>
                <a:srgbClr val="0000FF"/>
              </a:solidFill>
            </a:endParaRPr>
          </a:p>
          <a:p>
            <a:r>
              <a:rPr lang="en-US" sz="1600" i="1" dirty="0">
                <a:solidFill>
                  <a:srgbClr val="0000FF"/>
                </a:solidFill>
              </a:rPr>
              <a:t>What other anterior-chamber condition is a well-known  manifestation of leukemia?</a:t>
            </a:r>
          </a:p>
          <a:p>
            <a:r>
              <a:rPr lang="en-US" sz="1600" dirty="0" err="1">
                <a:solidFill>
                  <a:srgbClr val="0000FF"/>
                </a:solidFill>
              </a:rPr>
              <a:t>Pseudohypopyon</a:t>
            </a:r>
            <a:endParaRPr lang="en-US" sz="1600" dirty="0">
              <a:solidFill>
                <a:srgbClr val="0000FF"/>
              </a:solidFill>
            </a:endParaRPr>
          </a:p>
        </p:txBody>
      </p:sp>
    </p:spTree>
    <p:extLst>
      <p:ext uri="{BB962C8B-B14F-4D97-AF65-F5344CB8AC3E}">
        <p14:creationId xmlns:p14="http://schemas.microsoft.com/office/powerpoint/2010/main" val="412733691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253</a:t>
            </a:fld>
            <a:endParaRPr lang="en-US" altLang="en-US" sz="1000"/>
          </a:p>
        </p:txBody>
      </p:sp>
      <p:cxnSp>
        <p:nvCxnSpPr>
          <p:cNvPr id="11" name="Straight Arrow Connector 10">
            <a:extLst>
              <a:ext uri="{FF2B5EF4-FFF2-40B4-BE49-F238E27FC236}">
                <a16:creationId xmlns:a16="http://schemas.microsoft.com/office/drawing/2014/main" id="{369B7188-986E-44C9-A1F6-39582CFF68D5}"/>
              </a:ext>
            </a:extLst>
          </p:cNvPr>
          <p:cNvCxnSpPr>
            <a:cxnSpLocks/>
          </p:cNvCxnSpPr>
          <p:nvPr/>
        </p:nvCxnSpPr>
        <p:spPr>
          <a:xfrm>
            <a:off x="3695700" y="637156"/>
            <a:ext cx="1333500" cy="71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AEC8EB-E342-454A-9DFD-39474CA74622}"/>
              </a:ext>
            </a:extLst>
          </p:cNvPr>
          <p:cNvSpPr txBox="1"/>
          <p:nvPr/>
        </p:nvSpPr>
        <p:spPr>
          <a:xfrm>
            <a:off x="2103474" y="213757"/>
            <a:ext cx="1903085" cy="400110"/>
          </a:xfrm>
          <a:prstGeom prst="rect">
            <a:avLst/>
          </a:prstGeom>
          <a:solidFill>
            <a:srgbClr val="CCFFCC"/>
          </a:solidFill>
          <a:ln>
            <a:noFill/>
          </a:ln>
        </p:spPr>
        <p:txBody>
          <a:bodyPr wrap="none" rtlCol="0">
            <a:spAutoFit/>
          </a:bodyPr>
          <a:lstStyle/>
          <a:p>
            <a:pPr algn="r"/>
            <a:r>
              <a:rPr lang="en-US" sz="2000" b="1" dirty="0">
                <a:solidFill>
                  <a:srgbClr val="FF0000"/>
                </a:solidFill>
                <a:latin typeface="Segoe Script" panose="030B0504020000000003" pitchFamily="66" charset="0"/>
              </a:rPr>
              <a:t>Spontaneous</a:t>
            </a:r>
          </a:p>
        </p:txBody>
      </p:sp>
      <p:sp>
        <p:nvSpPr>
          <p:cNvPr id="2" name="TextBox 1">
            <a:extLst>
              <a:ext uri="{FF2B5EF4-FFF2-40B4-BE49-F238E27FC236}">
                <a16:creationId xmlns:a16="http://schemas.microsoft.com/office/drawing/2014/main" id="{C9C969BC-172B-45CC-A0EC-3BA9E1C58676}"/>
              </a:ext>
            </a:extLst>
          </p:cNvPr>
          <p:cNvSpPr txBox="1"/>
          <p:nvPr/>
        </p:nvSpPr>
        <p:spPr>
          <a:xfrm>
            <a:off x="1371600" y="1397913"/>
            <a:ext cx="968535" cy="430887"/>
          </a:xfrm>
          <a:prstGeom prst="rect">
            <a:avLst/>
          </a:prstGeom>
          <a:noFill/>
        </p:spPr>
        <p:txBody>
          <a:bodyPr wrap="none" rtlCol="0">
            <a:spAutoFit/>
          </a:bodyPr>
          <a:lstStyle/>
          <a:p>
            <a:pPr algn="r"/>
            <a:r>
              <a:rPr lang="en-US" sz="2200" dirty="0">
                <a:solidFill>
                  <a:schemeClr val="bg1">
                    <a:lumMod val="75000"/>
                  </a:schemeClr>
                </a:solidFill>
              </a:rPr>
              <a:t>Adults</a:t>
            </a:r>
          </a:p>
        </p:txBody>
      </p:sp>
      <p:sp>
        <p:nvSpPr>
          <p:cNvPr id="24" name="TextBox 23">
            <a:extLst>
              <a:ext uri="{FF2B5EF4-FFF2-40B4-BE49-F238E27FC236}">
                <a16:creationId xmlns:a16="http://schemas.microsoft.com/office/drawing/2014/main" id="{5E77256B-D523-4BC8-A3B4-2BBF3E74F3E1}"/>
              </a:ext>
            </a:extLst>
          </p:cNvPr>
          <p:cNvSpPr txBox="1"/>
          <p:nvPr/>
        </p:nvSpPr>
        <p:spPr>
          <a:xfrm>
            <a:off x="4768367" y="1397600"/>
            <a:ext cx="1236236" cy="430887"/>
          </a:xfrm>
          <a:prstGeom prst="rect">
            <a:avLst/>
          </a:prstGeom>
          <a:noFill/>
        </p:spPr>
        <p:txBody>
          <a:bodyPr wrap="none" rtlCol="0">
            <a:spAutoFit/>
          </a:bodyPr>
          <a:lstStyle/>
          <a:p>
            <a:r>
              <a:rPr lang="en-US" sz="2200" dirty="0"/>
              <a:t>Children</a:t>
            </a:r>
          </a:p>
        </p:txBody>
      </p:sp>
      <p:sp>
        <p:nvSpPr>
          <p:cNvPr id="32" name="Text Box 10">
            <a:extLst>
              <a:ext uri="{FF2B5EF4-FFF2-40B4-BE49-F238E27FC236}">
                <a16:creationId xmlns:a16="http://schemas.microsoft.com/office/drawing/2014/main" id="{821CADDF-E351-46F3-ACB3-A1B9B92BBACE}"/>
              </a:ext>
            </a:extLst>
          </p:cNvPr>
          <p:cNvSpPr txBox="1">
            <a:spLocks noChangeArrowheads="1"/>
          </p:cNvSpPr>
          <p:nvPr/>
        </p:nvSpPr>
        <p:spPr bwMode="auto">
          <a:xfrm>
            <a:off x="3901784" y="209490"/>
            <a:ext cx="1340431" cy="40011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err="1">
                <a:solidFill>
                  <a:srgbClr val="FF0000"/>
                </a:solidFill>
              </a:rPr>
              <a:t>Hyphema</a:t>
            </a:r>
            <a:endParaRPr lang="en-US" altLang="en-US" sz="2000" b="1" i="1" dirty="0">
              <a:solidFill>
                <a:srgbClr val="FF0000"/>
              </a:solidFill>
            </a:endParaRPr>
          </a:p>
        </p:txBody>
      </p:sp>
      <p:sp>
        <p:nvSpPr>
          <p:cNvPr id="4" name="Rectangle 3">
            <a:extLst>
              <a:ext uri="{FF2B5EF4-FFF2-40B4-BE49-F238E27FC236}">
                <a16:creationId xmlns:a16="http://schemas.microsoft.com/office/drawing/2014/main" id="{7C1DC27A-EE36-4E3E-B74B-E87A201FEF1F}"/>
              </a:ext>
            </a:extLst>
          </p:cNvPr>
          <p:cNvSpPr/>
          <p:nvPr/>
        </p:nvSpPr>
        <p:spPr>
          <a:xfrm>
            <a:off x="2103474" y="209490"/>
            <a:ext cx="3138741" cy="40011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67397A-8B41-48B1-B380-309566EA2B45}"/>
              </a:ext>
            </a:extLst>
          </p:cNvPr>
          <p:cNvSpPr txBox="1"/>
          <p:nvPr/>
        </p:nvSpPr>
        <p:spPr>
          <a:xfrm>
            <a:off x="1831388" y="2251958"/>
            <a:ext cx="1106393" cy="338554"/>
          </a:xfrm>
          <a:prstGeom prst="rect">
            <a:avLst/>
          </a:prstGeom>
          <a:noFill/>
        </p:spPr>
        <p:txBody>
          <a:bodyPr wrap="none" rtlCol="0">
            <a:spAutoFit/>
          </a:bodyPr>
          <a:lstStyle/>
          <a:p>
            <a:r>
              <a:rPr lang="en-US" sz="1600" dirty="0">
                <a:solidFill>
                  <a:schemeClr val="bg1">
                    <a:lumMod val="75000"/>
                  </a:schemeClr>
                </a:solidFill>
              </a:rPr>
              <a:t>Neoplasm</a:t>
            </a:r>
          </a:p>
        </p:txBody>
      </p:sp>
      <p:sp>
        <p:nvSpPr>
          <p:cNvPr id="28" name="TextBox 27">
            <a:extLst>
              <a:ext uri="{FF2B5EF4-FFF2-40B4-BE49-F238E27FC236}">
                <a16:creationId xmlns:a16="http://schemas.microsoft.com/office/drawing/2014/main" id="{231EDA3A-A876-4A58-A97E-C7283B8DBEC7}"/>
              </a:ext>
            </a:extLst>
          </p:cNvPr>
          <p:cNvSpPr txBox="1"/>
          <p:nvPr/>
        </p:nvSpPr>
        <p:spPr>
          <a:xfrm>
            <a:off x="1831388" y="1892080"/>
            <a:ext cx="1005403" cy="338554"/>
          </a:xfrm>
          <a:prstGeom prst="rect">
            <a:avLst/>
          </a:prstGeom>
          <a:noFill/>
        </p:spPr>
        <p:txBody>
          <a:bodyPr wrap="none" rtlCol="0">
            <a:spAutoFit/>
          </a:bodyPr>
          <a:lstStyle/>
          <a:p>
            <a:r>
              <a:rPr lang="en-US" sz="1600" dirty="0">
                <a:solidFill>
                  <a:schemeClr val="bg1">
                    <a:lumMod val="75000"/>
                  </a:schemeClr>
                </a:solidFill>
              </a:rPr>
              <a:t>Ischemia</a:t>
            </a:r>
          </a:p>
        </p:txBody>
      </p:sp>
      <p:sp>
        <p:nvSpPr>
          <p:cNvPr id="30" name="TextBox 29">
            <a:extLst>
              <a:ext uri="{FF2B5EF4-FFF2-40B4-BE49-F238E27FC236}">
                <a16:creationId xmlns:a16="http://schemas.microsoft.com/office/drawing/2014/main" id="{751A005E-589C-41FF-B8CF-DB804C54FAB0}"/>
              </a:ext>
            </a:extLst>
          </p:cNvPr>
          <p:cNvSpPr txBox="1"/>
          <p:nvPr/>
        </p:nvSpPr>
        <p:spPr>
          <a:xfrm>
            <a:off x="1831388" y="2590512"/>
            <a:ext cx="1359668" cy="338554"/>
          </a:xfrm>
          <a:prstGeom prst="rect">
            <a:avLst/>
          </a:prstGeom>
          <a:noFill/>
        </p:spPr>
        <p:txBody>
          <a:bodyPr wrap="none" rtlCol="0">
            <a:spAutoFit/>
          </a:bodyPr>
          <a:lstStyle/>
          <a:p>
            <a:r>
              <a:rPr lang="en-US" sz="1600" dirty="0">
                <a:solidFill>
                  <a:schemeClr val="bg1">
                    <a:lumMod val="75000"/>
                  </a:schemeClr>
                </a:solidFill>
              </a:rPr>
              <a:t>Inflammation</a:t>
            </a:r>
          </a:p>
        </p:txBody>
      </p:sp>
      <p:sp>
        <p:nvSpPr>
          <p:cNvPr id="31" name="Half Frame 30">
            <a:extLst>
              <a:ext uri="{FF2B5EF4-FFF2-40B4-BE49-F238E27FC236}">
                <a16:creationId xmlns:a16="http://schemas.microsoft.com/office/drawing/2014/main" id="{4B643A85-E4CD-4BED-A362-7D276E66FD8F}"/>
              </a:ext>
            </a:extLst>
          </p:cNvPr>
          <p:cNvSpPr/>
          <p:nvPr/>
        </p:nvSpPr>
        <p:spPr>
          <a:xfrm rot="16200000">
            <a:off x="1619337" y="2212604"/>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5" name="Half Frame 44">
            <a:extLst>
              <a:ext uri="{FF2B5EF4-FFF2-40B4-BE49-F238E27FC236}">
                <a16:creationId xmlns:a16="http://schemas.microsoft.com/office/drawing/2014/main" id="{BE9D0390-29E7-4130-A793-10C4EDC2AF13}"/>
              </a:ext>
            </a:extLst>
          </p:cNvPr>
          <p:cNvSpPr/>
          <p:nvPr/>
        </p:nvSpPr>
        <p:spPr>
          <a:xfrm rot="16200000">
            <a:off x="1619337" y="18641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7" name="Half Frame 46">
            <a:extLst>
              <a:ext uri="{FF2B5EF4-FFF2-40B4-BE49-F238E27FC236}">
                <a16:creationId xmlns:a16="http://schemas.microsoft.com/office/drawing/2014/main" id="{A32B4854-F28A-4EE2-8154-300F80C3C2BD}"/>
              </a:ext>
            </a:extLst>
          </p:cNvPr>
          <p:cNvSpPr/>
          <p:nvPr/>
        </p:nvSpPr>
        <p:spPr>
          <a:xfrm rot="16200000">
            <a:off x="1619337" y="2549912"/>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cxnSp>
        <p:nvCxnSpPr>
          <p:cNvPr id="34" name="Straight Arrow Connector 33">
            <a:extLst>
              <a:ext uri="{FF2B5EF4-FFF2-40B4-BE49-F238E27FC236}">
                <a16:creationId xmlns:a16="http://schemas.microsoft.com/office/drawing/2014/main" id="{815CDA1D-4BE9-450A-8C15-854AE3389B9E}"/>
              </a:ext>
            </a:extLst>
          </p:cNvPr>
          <p:cNvCxnSpPr>
            <a:cxnSpLocks/>
            <a:stCxn id="4" idx="2"/>
          </p:cNvCxnSpPr>
          <p:nvPr/>
        </p:nvCxnSpPr>
        <p:spPr>
          <a:xfrm flipH="1">
            <a:off x="2239787" y="609600"/>
            <a:ext cx="1433058" cy="743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3307CA6-FD1B-4191-A48B-7567CD0AAC1D}"/>
              </a:ext>
            </a:extLst>
          </p:cNvPr>
          <p:cNvSpPr txBox="1"/>
          <p:nvPr/>
        </p:nvSpPr>
        <p:spPr>
          <a:xfrm>
            <a:off x="5242215" y="2239769"/>
            <a:ext cx="445956" cy="338554"/>
          </a:xfrm>
          <a:prstGeom prst="rect">
            <a:avLst/>
          </a:prstGeom>
          <a:noFill/>
        </p:spPr>
        <p:txBody>
          <a:bodyPr wrap="none" rtlCol="0">
            <a:spAutoFit/>
          </a:bodyPr>
          <a:lstStyle/>
          <a:p>
            <a:r>
              <a:rPr lang="en-US" sz="1600" dirty="0" err="1">
                <a:solidFill>
                  <a:schemeClr val="bg1">
                    <a:lumMod val="75000"/>
                  </a:schemeClr>
                </a:solidFill>
              </a:rPr>
              <a:t>Rb</a:t>
            </a:r>
            <a:endParaRPr lang="en-US" sz="1600" dirty="0">
              <a:solidFill>
                <a:schemeClr val="bg1">
                  <a:lumMod val="75000"/>
                </a:schemeClr>
              </a:solidFill>
            </a:endParaRPr>
          </a:p>
        </p:txBody>
      </p:sp>
      <p:sp>
        <p:nvSpPr>
          <p:cNvPr id="36" name="TextBox 35">
            <a:extLst>
              <a:ext uri="{FF2B5EF4-FFF2-40B4-BE49-F238E27FC236}">
                <a16:creationId xmlns:a16="http://schemas.microsoft.com/office/drawing/2014/main" id="{C8460DF2-6BBA-4644-851D-3ABE01B959C5}"/>
              </a:ext>
            </a:extLst>
          </p:cNvPr>
          <p:cNvSpPr txBox="1"/>
          <p:nvPr/>
        </p:nvSpPr>
        <p:spPr>
          <a:xfrm>
            <a:off x="5224259" y="1906575"/>
            <a:ext cx="583814" cy="338554"/>
          </a:xfrm>
          <a:prstGeom prst="rect">
            <a:avLst/>
          </a:prstGeom>
          <a:noFill/>
        </p:spPr>
        <p:txBody>
          <a:bodyPr wrap="none" rtlCol="0">
            <a:spAutoFit/>
          </a:bodyPr>
          <a:lstStyle/>
          <a:p>
            <a:r>
              <a:rPr lang="en-US" sz="1600" dirty="0">
                <a:solidFill>
                  <a:schemeClr val="bg1">
                    <a:lumMod val="75000"/>
                  </a:schemeClr>
                </a:solidFill>
              </a:rPr>
              <a:t>JXG</a:t>
            </a:r>
          </a:p>
        </p:txBody>
      </p:sp>
      <p:sp>
        <p:nvSpPr>
          <p:cNvPr id="37" name="TextBox 36">
            <a:extLst>
              <a:ext uri="{FF2B5EF4-FFF2-40B4-BE49-F238E27FC236}">
                <a16:creationId xmlns:a16="http://schemas.microsoft.com/office/drawing/2014/main" id="{9A5B68F4-2AD2-4246-A5AB-57A847C2E902}"/>
              </a:ext>
            </a:extLst>
          </p:cNvPr>
          <p:cNvSpPr txBox="1"/>
          <p:nvPr/>
        </p:nvSpPr>
        <p:spPr>
          <a:xfrm>
            <a:off x="5242215" y="2590800"/>
            <a:ext cx="1130438" cy="338554"/>
          </a:xfrm>
          <a:prstGeom prst="rect">
            <a:avLst/>
          </a:prstGeom>
          <a:noFill/>
        </p:spPr>
        <p:txBody>
          <a:bodyPr wrap="none" rtlCol="0">
            <a:spAutoFit/>
          </a:bodyPr>
          <a:lstStyle/>
          <a:p>
            <a:r>
              <a:rPr lang="en-US" sz="1600" b="1" dirty="0">
                <a:solidFill>
                  <a:srgbClr val="0000FF"/>
                </a:solidFill>
              </a:rPr>
              <a:t>Leukemia</a:t>
            </a:r>
          </a:p>
        </p:txBody>
      </p:sp>
      <p:sp>
        <p:nvSpPr>
          <p:cNvPr id="38" name="Half Frame 37">
            <a:extLst>
              <a:ext uri="{FF2B5EF4-FFF2-40B4-BE49-F238E27FC236}">
                <a16:creationId xmlns:a16="http://schemas.microsoft.com/office/drawing/2014/main" id="{7DFA1FB8-48C0-4463-910A-AE03C9396B9C}"/>
              </a:ext>
            </a:extLst>
          </p:cNvPr>
          <p:cNvSpPr/>
          <p:nvPr/>
        </p:nvSpPr>
        <p:spPr>
          <a:xfrm rot="16200000">
            <a:off x="5030164" y="2212291"/>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39" name="Half Frame 38">
            <a:extLst>
              <a:ext uri="{FF2B5EF4-FFF2-40B4-BE49-F238E27FC236}">
                <a16:creationId xmlns:a16="http://schemas.microsoft.com/office/drawing/2014/main" id="{A5E4D5A0-6C2C-4B6A-A28A-C38378084B09}"/>
              </a:ext>
            </a:extLst>
          </p:cNvPr>
          <p:cNvSpPr/>
          <p:nvPr/>
        </p:nvSpPr>
        <p:spPr>
          <a:xfrm rot="16200000">
            <a:off x="5030164" y="1863799"/>
            <a:ext cx="247051" cy="177054"/>
          </a:xfrm>
          <a:prstGeom prst="halfFrame">
            <a:avLst>
              <a:gd name="adj1" fmla="val 0"/>
              <a:gd name="adj2" fmla="val 1285"/>
            </a:avLst>
          </a:prstGeom>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40" name="Half Frame 39">
            <a:extLst>
              <a:ext uri="{FF2B5EF4-FFF2-40B4-BE49-F238E27FC236}">
                <a16:creationId xmlns:a16="http://schemas.microsoft.com/office/drawing/2014/main" id="{BE05EB32-90AA-4D1A-AB07-99343EFDEC27}"/>
              </a:ext>
            </a:extLst>
          </p:cNvPr>
          <p:cNvSpPr/>
          <p:nvPr/>
        </p:nvSpPr>
        <p:spPr>
          <a:xfrm rot="16200000">
            <a:off x="5030164" y="2549599"/>
            <a:ext cx="247051" cy="177054"/>
          </a:xfrm>
          <a:prstGeom prst="halfFrame">
            <a:avLst>
              <a:gd name="adj1" fmla="val 0"/>
              <a:gd name="adj2" fmla="val 128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5" name="TextBox 6">
            <a:extLst>
              <a:ext uri="{FF2B5EF4-FFF2-40B4-BE49-F238E27FC236}">
                <a16:creationId xmlns:a16="http://schemas.microsoft.com/office/drawing/2014/main" id="{64E4F670-A3BC-455F-B220-9A20ABCF1A07}"/>
              </a:ext>
            </a:extLst>
          </p:cNvPr>
          <p:cNvSpPr txBox="1"/>
          <p:nvPr/>
        </p:nvSpPr>
        <p:spPr>
          <a:xfrm>
            <a:off x="3234754" y="3099089"/>
            <a:ext cx="5539697" cy="280076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600" i="1" dirty="0">
                <a:solidFill>
                  <a:schemeClr val="bg1">
                    <a:lumMod val="75000"/>
                  </a:schemeClr>
                </a:solidFill>
              </a:rPr>
              <a:t>Where does leukemia rank among childhood malignancies in terms of incidence?</a:t>
            </a:r>
          </a:p>
          <a:p>
            <a:r>
              <a:rPr lang="en-US" sz="1600" dirty="0">
                <a:solidFill>
                  <a:schemeClr val="bg1">
                    <a:lumMod val="75000"/>
                  </a:schemeClr>
                </a:solidFill>
              </a:rPr>
              <a:t>It is #1 by a mile</a:t>
            </a:r>
          </a:p>
          <a:p>
            <a:endParaRPr lang="en-US" sz="1600" dirty="0">
              <a:solidFill>
                <a:schemeClr val="bg1">
                  <a:lumMod val="75000"/>
                </a:schemeClr>
              </a:solidFill>
            </a:endParaRPr>
          </a:p>
          <a:p>
            <a:r>
              <a:rPr lang="en-US" sz="1600" i="1" dirty="0">
                <a:solidFill>
                  <a:schemeClr val="bg1">
                    <a:lumMod val="75000"/>
                  </a:schemeClr>
                </a:solidFill>
              </a:rPr>
              <a:t>Re its histology: Which form of leukemia is most common in children?</a:t>
            </a:r>
          </a:p>
          <a:p>
            <a:r>
              <a:rPr lang="en-US" sz="1600" dirty="0">
                <a:solidFill>
                  <a:schemeClr val="bg1">
                    <a:lumMod val="75000"/>
                  </a:schemeClr>
                </a:solidFill>
              </a:rPr>
              <a:t>Acute lymphocytic (ALL)</a:t>
            </a:r>
          </a:p>
          <a:p>
            <a:endParaRPr lang="en-US" sz="1600" i="1" dirty="0">
              <a:solidFill>
                <a:schemeClr val="bg1">
                  <a:lumMod val="75000"/>
                </a:schemeClr>
              </a:solidFill>
            </a:endParaRPr>
          </a:p>
          <a:p>
            <a:r>
              <a:rPr lang="en-US" sz="1600" i="1" dirty="0">
                <a:solidFill>
                  <a:schemeClr val="bg1">
                    <a:lumMod val="75000"/>
                  </a:schemeClr>
                </a:solidFill>
              </a:rPr>
              <a:t>What other anterior-chamber condition is a well-known  manifestation of leukemia?</a:t>
            </a:r>
          </a:p>
          <a:p>
            <a:r>
              <a:rPr lang="en-US" sz="1600" dirty="0" err="1">
                <a:solidFill>
                  <a:schemeClr val="bg1">
                    <a:lumMod val="75000"/>
                  </a:schemeClr>
                </a:solidFill>
              </a:rPr>
              <a:t>Pseudohypopyon</a:t>
            </a:r>
            <a:endParaRPr lang="en-US" sz="1600" dirty="0">
              <a:solidFill>
                <a:schemeClr val="bg1">
                  <a:lumMod val="75000"/>
                </a:schemeClr>
              </a:solidFill>
            </a:endParaRPr>
          </a:p>
        </p:txBody>
      </p:sp>
      <p:sp>
        <p:nvSpPr>
          <p:cNvPr id="26" name="TextBox 25">
            <a:extLst>
              <a:ext uri="{FF2B5EF4-FFF2-40B4-BE49-F238E27FC236}">
                <a16:creationId xmlns:a16="http://schemas.microsoft.com/office/drawing/2014/main" id="{E7B55CCE-6A22-4205-BCDD-2979100E2C5C}"/>
              </a:ext>
            </a:extLst>
          </p:cNvPr>
          <p:cNvSpPr txBox="1"/>
          <p:nvPr/>
        </p:nvSpPr>
        <p:spPr>
          <a:xfrm>
            <a:off x="2040195" y="6061243"/>
            <a:ext cx="5105400" cy="707886"/>
          </a:xfrm>
          <a:prstGeom prst="rect">
            <a:avLst/>
          </a:prstGeom>
          <a:noFill/>
        </p:spPr>
        <p:txBody>
          <a:bodyPr wrap="square" rtlCol="0">
            <a:spAutoFit/>
          </a:bodyPr>
          <a:lstStyle/>
          <a:p>
            <a:pPr algn="ctr"/>
            <a:r>
              <a:rPr lang="en-US" sz="2000" i="1" dirty="0">
                <a:effectLst>
                  <a:outerShdw blurRad="38100" dist="38100" dir="2700000" algn="tl">
                    <a:srgbClr val="000000">
                      <a:alpha val="43137"/>
                    </a:srgbClr>
                  </a:outerShdw>
                </a:effectLst>
              </a:rPr>
              <a:t>For more on ophthalmic manifestations of pediatric leukemia, see slide-set P20</a:t>
            </a:r>
          </a:p>
        </p:txBody>
      </p:sp>
    </p:spTree>
    <p:extLst>
      <p:ext uri="{BB962C8B-B14F-4D97-AF65-F5344CB8AC3E}">
        <p14:creationId xmlns:p14="http://schemas.microsoft.com/office/powerpoint/2010/main" val="54984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5780750" cy="1323439"/>
          </a:xfrm>
          <a:prstGeom prst="rect">
            <a:avLst/>
          </a:prstGeom>
          <a:noFill/>
        </p:spPr>
        <p:txBody>
          <a:bodyPr wrap="none" rtlCol="0">
            <a:spAutoFit/>
          </a:bodyPr>
          <a:lstStyle/>
          <a:p>
            <a:r>
              <a:rPr lang="en-US" sz="1600" i="1" dirty="0">
                <a:solidFill>
                  <a:schemeClr val="bg1">
                    <a:lumMod val="75000"/>
                  </a:schemeClr>
                </a:solidFill>
              </a:rPr>
              <a:t>Is re-bleeding a common event in </a:t>
            </a:r>
            <a:r>
              <a:rPr lang="en-US" sz="1600" i="1" dirty="0" err="1">
                <a:solidFill>
                  <a:schemeClr val="bg1">
                    <a:lumMod val="75000"/>
                  </a:schemeClr>
                </a:solidFill>
              </a:rPr>
              <a:t>hyphema</a:t>
            </a:r>
            <a:r>
              <a:rPr lang="en-US" sz="1600" i="1" dirty="0">
                <a:solidFill>
                  <a:schemeClr val="bg1">
                    <a:lumMod val="75000"/>
                  </a:schemeClr>
                </a:solidFill>
              </a:rPr>
              <a:t>?</a:t>
            </a:r>
            <a:endParaRPr lang="en-US" sz="1600" dirty="0">
              <a:solidFill>
                <a:schemeClr val="bg1">
                  <a:lumMod val="75000"/>
                </a:schemeClr>
              </a:solidFill>
            </a:endParaRPr>
          </a:p>
          <a:p>
            <a:r>
              <a:rPr lang="en-US" sz="1600" dirty="0">
                <a:solidFill>
                  <a:schemeClr val="bg1">
                    <a:lumMod val="75000"/>
                  </a:schemeClr>
                </a:solidFill>
              </a:rPr>
              <a:t>Not really; only somewhere around  5%  of cases re-bleed</a:t>
            </a:r>
          </a:p>
          <a:p>
            <a:endParaRPr lang="en-US" sz="1600" i="1" dirty="0">
              <a:solidFill>
                <a:schemeClr val="bg1">
                  <a:lumMod val="75000"/>
                </a:schemeClr>
              </a:solidFill>
            </a:endParaRPr>
          </a:p>
          <a:p>
            <a:r>
              <a:rPr lang="en-US" sz="1600" i="1" dirty="0">
                <a:solidFill>
                  <a:schemeClr val="bg1">
                    <a:lumMod val="75000"/>
                  </a:schemeClr>
                </a:solidFill>
              </a:rPr>
              <a:t>Relative to the initial bleed, when is a re-bleed likely to occur?</a:t>
            </a:r>
          </a:p>
          <a:p>
            <a:r>
              <a:rPr lang="en-US" sz="1600" b="1" dirty="0">
                <a:solidFill>
                  <a:srgbClr val="FF0000"/>
                </a:solidFill>
              </a:rPr>
              <a:t>3-7 days post-event</a:t>
            </a: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 name="Oval 1">
            <a:extLst>
              <a:ext uri="{FF2B5EF4-FFF2-40B4-BE49-F238E27FC236}">
                <a16:creationId xmlns:a16="http://schemas.microsoft.com/office/drawing/2014/main" id="{37B10F1F-8581-42A5-B686-E1399F308FAA}"/>
              </a:ext>
            </a:extLst>
          </p:cNvPr>
          <p:cNvSpPr/>
          <p:nvPr/>
        </p:nvSpPr>
        <p:spPr>
          <a:xfrm>
            <a:off x="609600" y="3200400"/>
            <a:ext cx="24384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499FED-1892-4CCB-8476-2EF8B5812254}"/>
              </a:ext>
            </a:extLst>
          </p:cNvPr>
          <p:cNvSpPr txBox="1"/>
          <p:nvPr/>
        </p:nvSpPr>
        <p:spPr>
          <a:xfrm>
            <a:off x="367748" y="4000619"/>
            <a:ext cx="6123792" cy="523220"/>
          </a:xfrm>
          <a:prstGeom prst="rect">
            <a:avLst/>
          </a:prstGeom>
          <a:noFill/>
        </p:spPr>
        <p:txBody>
          <a:bodyPr wrap="none" rtlCol="0">
            <a:spAutoFit/>
          </a:bodyPr>
          <a:lstStyle/>
          <a:p>
            <a:r>
              <a:rPr lang="en-US" sz="1400" i="1" dirty="0">
                <a:solidFill>
                  <a:srgbClr val="0000FF"/>
                </a:solidFill>
              </a:rPr>
              <a:t>Why then? What happens 3-7 days after the initial bleed?</a:t>
            </a:r>
          </a:p>
          <a:p>
            <a:r>
              <a:rPr lang="en-US" sz="1400" dirty="0">
                <a:solidFill>
                  <a:srgbClr val="0000FF"/>
                </a:solidFill>
              </a:rPr>
              <a:t>This is when the original clot is going through the process of lysis/retraction</a:t>
            </a:r>
          </a:p>
        </p:txBody>
      </p:sp>
    </p:spTree>
    <p:extLst>
      <p:ext uri="{BB962C8B-B14F-4D97-AF65-F5344CB8AC3E}">
        <p14:creationId xmlns:p14="http://schemas.microsoft.com/office/powerpoint/2010/main" val="429259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6817379" cy="1815882"/>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a:p>
            <a:endParaRPr lang="en-US" sz="1600" i="1" dirty="0">
              <a:solidFill>
                <a:srgbClr val="FF0000"/>
              </a:solidFill>
            </a:endParaRPr>
          </a:p>
          <a:p>
            <a:r>
              <a:rPr lang="en-US" sz="1600" i="1" dirty="0">
                <a:solidFill>
                  <a:srgbClr val="FF0000"/>
                </a:solidFill>
              </a:rPr>
              <a:t>Relative to the initial bleed, when is a re-bleed likely to occur?</a:t>
            </a:r>
          </a:p>
          <a:p>
            <a:r>
              <a:rPr lang="en-US" sz="1600" dirty="0">
                <a:solidFill>
                  <a:srgbClr val="FF0000"/>
                </a:solidFill>
              </a:rPr>
              <a:t>3-7 days post-event</a:t>
            </a:r>
          </a:p>
          <a:p>
            <a:endParaRPr lang="en-US" sz="1600" dirty="0">
              <a:solidFill>
                <a:srgbClr val="FF0000"/>
              </a:solidFill>
            </a:endParaRPr>
          </a:p>
          <a:p>
            <a:r>
              <a:rPr lang="en-US" sz="1600" i="1" dirty="0">
                <a:solidFill>
                  <a:srgbClr val="FF0000"/>
                </a:solidFill>
              </a:rPr>
              <a:t>What’s the big deal about re-bleeding, </a:t>
            </a:r>
            <a:r>
              <a:rPr lang="en-US" sz="1600" i="1" dirty="0" err="1">
                <a:solidFill>
                  <a:srgbClr val="FF0000"/>
                </a:solidFill>
              </a:rPr>
              <a:t>ie</a:t>
            </a:r>
            <a:r>
              <a:rPr lang="en-US" sz="1600" i="1" dirty="0">
                <a:solidFill>
                  <a:srgbClr val="FF0000"/>
                </a:solidFill>
              </a:rPr>
              <a:t>, why is avoiding it so important?</a:t>
            </a:r>
            <a:endParaRPr lang="en-US" sz="1600" dirty="0">
              <a:solidFill>
                <a:srgbClr val="FF0000"/>
              </a:solidFill>
            </a:endParaRP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22364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t>
            </a:r>
            <a:r>
              <a:rPr lang="en-US" altLang="en-US" b="1" kern="0" dirty="0">
                <a:solidFill>
                  <a:srgbClr val="FF0000"/>
                </a:solidFill>
              </a:rPr>
              <a:t>Avoid a re-bleed</a:t>
            </a:r>
          </a:p>
        </p:txBody>
      </p:sp>
      <p:sp>
        <p:nvSpPr>
          <p:cNvPr id="5" name="TextBox 4">
            <a:extLst>
              <a:ext uri="{FF2B5EF4-FFF2-40B4-BE49-F238E27FC236}">
                <a16:creationId xmlns:a16="http://schemas.microsoft.com/office/drawing/2014/main" id="{E896F9D4-DC3A-494D-BA15-C09DD66C0B91}"/>
              </a:ext>
            </a:extLst>
          </p:cNvPr>
          <p:cNvSpPr txBox="1"/>
          <p:nvPr/>
        </p:nvSpPr>
        <p:spPr>
          <a:xfrm>
            <a:off x="802166" y="2354262"/>
            <a:ext cx="7960834" cy="2554545"/>
          </a:xfrm>
          <a:prstGeom prst="rect">
            <a:avLst/>
          </a:prstGeom>
          <a:noFill/>
        </p:spPr>
        <p:txBody>
          <a:bodyPr wrap="none" rtlCol="0">
            <a:spAutoFit/>
          </a:bodyPr>
          <a:lstStyle/>
          <a:p>
            <a:r>
              <a:rPr lang="en-US" sz="1600" i="1" dirty="0">
                <a:solidFill>
                  <a:srgbClr val="FF0000"/>
                </a:solidFill>
              </a:rPr>
              <a:t>Is re-bleeding a common event in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a:p>
            <a:r>
              <a:rPr lang="en-US" sz="1600" dirty="0">
                <a:solidFill>
                  <a:srgbClr val="FF0000"/>
                </a:solidFill>
              </a:rPr>
              <a:t>Not really; only somewhere around  5%  of cases re-bleed</a:t>
            </a:r>
          </a:p>
          <a:p>
            <a:endParaRPr lang="en-US" sz="1600" i="1" dirty="0">
              <a:solidFill>
                <a:srgbClr val="FF0000"/>
              </a:solidFill>
            </a:endParaRPr>
          </a:p>
          <a:p>
            <a:r>
              <a:rPr lang="en-US" sz="1600" i="1" dirty="0">
                <a:solidFill>
                  <a:srgbClr val="FF0000"/>
                </a:solidFill>
              </a:rPr>
              <a:t>Relative to the initial bleed, when is a re-bleed likely to occur?</a:t>
            </a:r>
          </a:p>
          <a:p>
            <a:r>
              <a:rPr lang="en-US" sz="1600" dirty="0">
                <a:solidFill>
                  <a:srgbClr val="FF0000"/>
                </a:solidFill>
              </a:rPr>
              <a:t>3-7 days post-event</a:t>
            </a:r>
          </a:p>
          <a:p>
            <a:endParaRPr lang="en-US" sz="1600" dirty="0">
              <a:solidFill>
                <a:srgbClr val="FF0000"/>
              </a:solidFill>
            </a:endParaRPr>
          </a:p>
          <a:p>
            <a:r>
              <a:rPr lang="en-US" sz="1600" i="1" dirty="0">
                <a:solidFill>
                  <a:srgbClr val="FF0000"/>
                </a:solidFill>
              </a:rPr>
              <a:t>What’s the big deal about re-bleeding, </a:t>
            </a:r>
            <a:r>
              <a:rPr lang="en-US" sz="1600" i="1" dirty="0" err="1">
                <a:solidFill>
                  <a:srgbClr val="FF0000"/>
                </a:solidFill>
              </a:rPr>
              <a:t>ie</a:t>
            </a:r>
            <a:r>
              <a:rPr lang="en-US" sz="1600" i="1" dirty="0">
                <a:solidFill>
                  <a:srgbClr val="FF0000"/>
                </a:solidFill>
              </a:rPr>
              <a:t>, why is avoiding it so important?</a:t>
            </a:r>
          </a:p>
          <a:p>
            <a:r>
              <a:rPr lang="en-US" sz="1600" dirty="0">
                <a:solidFill>
                  <a:srgbClr val="FF0000"/>
                </a:solidFill>
              </a:rPr>
              <a:t>Because the risk of long-term complications goes up significantly if re-bleeding occurs</a:t>
            </a:r>
          </a:p>
          <a:p>
            <a:endParaRPr lang="en-US" sz="1600" dirty="0">
              <a:solidFill>
                <a:srgbClr val="FF0000"/>
              </a:solidFill>
            </a:endParaRPr>
          </a:p>
          <a:p>
            <a:endParaRPr lang="en-US" sz="1600" dirty="0">
              <a:solidFill>
                <a:srgbClr val="FF0000"/>
              </a:solidFill>
            </a:endParaRPr>
          </a:p>
        </p:txBody>
      </p:sp>
      <p:sp>
        <p:nvSpPr>
          <p:cNvPr id="9" name="Text Box 10">
            <a:extLst>
              <a:ext uri="{FF2B5EF4-FFF2-40B4-BE49-F238E27FC236}">
                <a16:creationId xmlns:a16="http://schemas.microsoft.com/office/drawing/2014/main" id="{ABCB6D79-1E3F-4CDD-8F29-5B61573A2C6A}"/>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07989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29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endParaRPr lang="en-US" altLang="en-US" kern="0" dirty="0">
              <a:solidFill>
                <a:srgbClr val="FF0000"/>
              </a:solidFill>
            </a:endParaRPr>
          </a:p>
        </p:txBody>
      </p:sp>
      <p:sp>
        <p:nvSpPr>
          <p:cNvPr id="6" name="Text Box 10">
            <a:extLst>
              <a:ext uri="{FF2B5EF4-FFF2-40B4-BE49-F238E27FC236}">
                <a16:creationId xmlns:a16="http://schemas.microsoft.com/office/drawing/2014/main" id="{CDCC804E-4508-4EE1-92FC-3E35B8558B84}"/>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29232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3</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1815882"/>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a:t>
            </a:r>
            <a:r>
              <a:rPr lang="en-US" sz="1600" dirty="0">
                <a:solidFill>
                  <a:schemeClr val="bg1"/>
                </a:solidFill>
              </a:rPr>
              <a:t>When the extent of the </a:t>
            </a:r>
            <a:r>
              <a:rPr lang="en-US" sz="1600" dirty="0" err="1">
                <a:solidFill>
                  <a:schemeClr val="bg1"/>
                </a:solidFill>
              </a:rPr>
              <a:t>hyphema</a:t>
            </a:r>
            <a:r>
              <a:rPr lang="en-US" sz="1600" dirty="0">
                <a:solidFill>
                  <a:schemeClr val="bg1"/>
                </a:solidFill>
              </a:rPr>
              <a:t> is limited to a few RBCs circulating in the AC, it is called a  </a:t>
            </a:r>
            <a:r>
              <a:rPr lang="en-US" sz="1600" dirty="0" err="1">
                <a:solidFill>
                  <a:schemeClr val="bg1"/>
                </a:solidFill>
              </a:rPr>
              <a:t>microhyphema</a:t>
            </a:r>
            <a:endParaRPr lang="en-US" sz="1600" dirty="0">
              <a:solidFill>
                <a:schemeClr val="bg1"/>
              </a:solidFill>
            </a:endParaRPr>
          </a:p>
          <a:p>
            <a:r>
              <a:rPr lang="en-US" sz="1600" dirty="0">
                <a:solidFill>
                  <a:srgbClr val="FF0000"/>
                </a:solidFill>
              </a:rPr>
              <a:t>--</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57916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r>
              <a:rPr lang="en-US" altLang="en-US" kern="0" dirty="0">
                <a:solidFill>
                  <a:srgbClr val="FF0000"/>
                </a:solidFill>
              </a:rPr>
              <a:t>Control IOP</a:t>
            </a:r>
          </a:p>
        </p:txBody>
      </p:sp>
      <p:sp>
        <p:nvSpPr>
          <p:cNvPr id="6" name="Text Box 10">
            <a:extLst>
              <a:ext uri="{FF2B5EF4-FFF2-40B4-BE49-F238E27FC236}">
                <a16:creationId xmlns:a16="http://schemas.microsoft.com/office/drawing/2014/main" id="{CDCC804E-4508-4EE1-92FC-3E35B8558B84}"/>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08128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338554"/>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endParaRPr lang="en-US" sz="1600" dirty="0">
              <a:solidFill>
                <a:srgbClr val="FF0000"/>
              </a:solidFill>
            </a:endParaRP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43740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830997"/>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p>
          <a:p>
            <a:r>
              <a:rPr lang="en-US" sz="1600" dirty="0">
                <a:solidFill>
                  <a:srgbClr val="FF0000"/>
                </a:solidFill>
              </a:rPr>
              <a:t>The TM becomes clogged with RBCs, along with the usual inflammatory cells and material. (Not to mention, the inciting trauma may have damaged the angle.)</a:t>
            </a: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29829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1323439"/>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p>
          <a:p>
            <a:r>
              <a:rPr lang="en-US" sz="1600" dirty="0">
                <a:solidFill>
                  <a:srgbClr val="FF0000"/>
                </a:solidFill>
              </a:rPr>
              <a:t>The TM becomes clogged with RBCs, along with the usual inflammatory cells and material. (Not to mention, the inciting trauma may have damaged the angle.)</a:t>
            </a:r>
          </a:p>
          <a:p>
            <a:endParaRPr lang="en-US" sz="1600" dirty="0">
              <a:solidFill>
                <a:srgbClr val="FF0000"/>
              </a:solidFill>
            </a:endParaRPr>
          </a:p>
          <a:p>
            <a:r>
              <a:rPr lang="en-US" sz="1600" i="1" dirty="0">
                <a:solidFill>
                  <a:srgbClr val="FF0000"/>
                </a:solidFill>
              </a:rPr>
              <a:t>What event modestly increases the risk of significant IOP elevation?</a:t>
            </a:r>
            <a:endParaRPr lang="en-US" sz="1600" dirty="0">
              <a:solidFill>
                <a:srgbClr val="FF0000"/>
              </a:solidFill>
            </a:endParaRP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86314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1815882"/>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p>
          <a:p>
            <a:r>
              <a:rPr lang="en-US" sz="1600" dirty="0">
                <a:solidFill>
                  <a:srgbClr val="FF0000"/>
                </a:solidFill>
              </a:rPr>
              <a:t>The TM becomes clogged with RBCs, along with the usual inflammatory cells and material. (Not to mention, the inciting trauma may have damaged the angle.)</a:t>
            </a:r>
          </a:p>
          <a:p>
            <a:endParaRPr lang="en-US" sz="1600" dirty="0">
              <a:solidFill>
                <a:srgbClr val="FF0000"/>
              </a:solidFill>
            </a:endParaRPr>
          </a:p>
          <a:p>
            <a:r>
              <a:rPr lang="en-US" sz="1600" i="1" dirty="0">
                <a:solidFill>
                  <a:srgbClr val="FF0000"/>
                </a:solidFill>
              </a:rPr>
              <a:t>What event modestly increases the risk of significant IOP elevation?</a:t>
            </a:r>
          </a:p>
          <a:p>
            <a:r>
              <a:rPr lang="en-US" sz="1600" dirty="0">
                <a:solidFill>
                  <a:srgbClr val="FF0000"/>
                </a:solidFill>
              </a:rPr>
              <a:t>A large </a:t>
            </a:r>
            <a:r>
              <a:rPr lang="en-US" sz="1600" dirty="0" err="1">
                <a:solidFill>
                  <a:srgbClr val="FF0000"/>
                </a:solidFill>
              </a:rPr>
              <a:t>hyphema</a:t>
            </a:r>
            <a:r>
              <a:rPr lang="en-US" sz="1600" dirty="0">
                <a:solidFill>
                  <a:srgbClr val="FF0000"/>
                </a:solidFill>
              </a:rPr>
              <a:t> (</a:t>
            </a:r>
            <a:r>
              <a:rPr lang="en-US" sz="1600" dirty="0" err="1">
                <a:solidFill>
                  <a:srgbClr val="FF0000"/>
                </a:solidFill>
              </a:rPr>
              <a:t>ie</a:t>
            </a:r>
            <a:r>
              <a:rPr lang="en-US" sz="1600" dirty="0">
                <a:solidFill>
                  <a:srgbClr val="FF0000"/>
                </a:solidFill>
              </a:rPr>
              <a:t>, there is a modest correlation between </a:t>
            </a:r>
            <a:r>
              <a:rPr lang="en-US" sz="1600" dirty="0" err="1">
                <a:solidFill>
                  <a:srgbClr val="FF0000"/>
                </a:solidFill>
              </a:rPr>
              <a:t>hyphema</a:t>
            </a:r>
            <a:r>
              <a:rPr lang="en-US" sz="1600" dirty="0">
                <a:solidFill>
                  <a:srgbClr val="FF0000"/>
                </a:solidFill>
              </a:rPr>
              <a:t> size and the incidence of IOP elevation)</a:t>
            </a: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01993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2308324"/>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p>
          <a:p>
            <a:r>
              <a:rPr lang="en-US" sz="1600" dirty="0">
                <a:solidFill>
                  <a:srgbClr val="FF0000"/>
                </a:solidFill>
              </a:rPr>
              <a:t>The TM becomes clogged with RBCs, along with the usual inflammatory cells and material. (Not to mention, the inciting trauma may have damaged the angle.)</a:t>
            </a:r>
          </a:p>
          <a:p>
            <a:endParaRPr lang="en-US" sz="1600" dirty="0">
              <a:solidFill>
                <a:srgbClr val="FF0000"/>
              </a:solidFill>
            </a:endParaRPr>
          </a:p>
          <a:p>
            <a:r>
              <a:rPr lang="en-US" sz="1600" i="1" dirty="0">
                <a:solidFill>
                  <a:srgbClr val="FF0000"/>
                </a:solidFill>
              </a:rPr>
              <a:t>What event modestly increases the risk of significant IOP elevation?</a:t>
            </a:r>
          </a:p>
          <a:p>
            <a:r>
              <a:rPr lang="en-US" sz="1600" dirty="0">
                <a:solidFill>
                  <a:srgbClr val="FF0000"/>
                </a:solidFill>
              </a:rPr>
              <a:t>A large </a:t>
            </a:r>
            <a:r>
              <a:rPr lang="en-US" sz="1600" dirty="0" err="1">
                <a:solidFill>
                  <a:srgbClr val="FF0000"/>
                </a:solidFill>
              </a:rPr>
              <a:t>hyphema</a:t>
            </a:r>
            <a:r>
              <a:rPr lang="en-US" sz="1600" dirty="0">
                <a:solidFill>
                  <a:srgbClr val="FF0000"/>
                </a:solidFill>
              </a:rPr>
              <a:t> (</a:t>
            </a:r>
            <a:r>
              <a:rPr lang="en-US" sz="1600" dirty="0" err="1">
                <a:solidFill>
                  <a:srgbClr val="FF0000"/>
                </a:solidFill>
              </a:rPr>
              <a:t>ie</a:t>
            </a:r>
            <a:r>
              <a:rPr lang="en-US" sz="1600" dirty="0">
                <a:solidFill>
                  <a:srgbClr val="FF0000"/>
                </a:solidFill>
              </a:rPr>
              <a:t>, there is a modest correlation between </a:t>
            </a:r>
            <a:r>
              <a:rPr lang="en-US" sz="1600" dirty="0" err="1">
                <a:solidFill>
                  <a:srgbClr val="FF0000"/>
                </a:solidFill>
              </a:rPr>
              <a:t>hyphema</a:t>
            </a:r>
            <a:r>
              <a:rPr lang="en-US" sz="1600" dirty="0">
                <a:solidFill>
                  <a:srgbClr val="FF0000"/>
                </a:solidFill>
              </a:rPr>
              <a:t> size and the incidence of IOP elevation)</a:t>
            </a:r>
          </a:p>
          <a:p>
            <a:endParaRPr lang="en-US" sz="1600" i="1" dirty="0">
              <a:solidFill>
                <a:srgbClr val="FF0000"/>
              </a:solidFill>
            </a:endParaRPr>
          </a:p>
          <a:p>
            <a:r>
              <a:rPr lang="en-US" sz="1600" i="1" dirty="0">
                <a:solidFill>
                  <a:srgbClr val="FF0000"/>
                </a:solidFill>
              </a:rPr>
              <a:t>What event </a:t>
            </a:r>
            <a:r>
              <a:rPr lang="en-US" sz="1600" b="1" dirty="0">
                <a:solidFill>
                  <a:srgbClr val="FF0000"/>
                </a:solidFill>
              </a:rPr>
              <a:t>greatly</a:t>
            </a:r>
            <a:r>
              <a:rPr lang="en-US" sz="1600" i="1" dirty="0">
                <a:solidFill>
                  <a:srgbClr val="FF0000"/>
                </a:solidFill>
              </a:rPr>
              <a:t> increases the risk of significant IOP elevation?</a:t>
            </a:r>
            <a:endParaRPr lang="en-US" sz="1600" dirty="0">
              <a:solidFill>
                <a:srgbClr val="FF0000"/>
              </a:solidFill>
            </a:endParaRP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98354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a:t>
            </a:r>
            <a:r>
              <a:rPr lang="en-US" altLang="en-US" b="1" kern="0" dirty="0">
                <a:solidFill>
                  <a:srgbClr val="FF0000"/>
                </a:solidFill>
              </a:rPr>
              <a:t>Control IOP</a:t>
            </a:r>
          </a:p>
        </p:txBody>
      </p:sp>
      <p:sp>
        <p:nvSpPr>
          <p:cNvPr id="6" name="TextBox 5">
            <a:extLst>
              <a:ext uri="{FF2B5EF4-FFF2-40B4-BE49-F238E27FC236}">
                <a16:creationId xmlns:a16="http://schemas.microsoft.com/office/drawing/2014/main" id="{6948CBA1-41A0-4D10-848B-3815AC58206B}"/>
              </a:ext>
            </a:extLst>
          </p:cNvPr>
          <p:cNvSpPr txBox="1"/>
          <p:nvPr/>
        </p:nvSpPr>
        <p:spPr>
          <a:xfrm>
            <a:off x="381000" y="2833153"/>
            <a:ext cx="8552417" cy="2554545"/>
          </a:xfrm>
          <a:prstGeom prst="rect">
            <a:avLst/>
          </a:prstGeom>
          <a:noFill/>
        </p:spPr>
        <p:txBody>
          <a:bodyPr wrap="square" rtlCol="0">
            <a:spAutoFit/>
          </a:bodyPr>
          <a:lstStyle/>
          <a:p>
            <a:r>
              <a:rPr lang="en-US" sz="1600" i="1" dirty="0">
                <a:solidFill>
                  <a:srgbClr val="FF0000"/>
                </a:solidFill>
              </a:rPr>
              <a:t>What is the mechanism by which </a:t>
            </a:r>
            <a:r>
              <a:rPr lang="en-US" sz="1600" i="1" dirty="0" err="1">
                <a:solidFill>
                  <a:srgbClr val="FF0000"/>
                </a:solidFill>
              </a:rPr>
              <a:t>hyphema</a:t>
            </a:r>
            <a:r>
              <a:rPr lang="en-US" sz="1600" i="1" dirty="0">
                <a:solidFill>
                  <a:srgbClr val="FF0000"/>
                </a:solidFill>
              </a:rPr>
              <a:t> leads to elevated IOP?</a:t>
            </a:r>
          </a:p>
          <a:p>
            <a:r>
              <a:rPr lang="en-US" sz="1600" dirty="0">
                <a:solidFill>
                  <a:srgbClr val="FF0000"/>
                </a:solidFill>
              </a:rPr>
              <a:t>The TM becomes clogged with RBCs, along with the usual inflammatory cells and material. (Not to mention, the inciting trauma may have damaged the angle.)</a:t>
            </a:r>
          </a:p>
          <a:p>
            <a:endParaRPr lang="en-US" sz="1600" dirty="0">
              <a:solidFill>
                <a:srgbClr val="FF0000"/>
              </a:solidFill>
            </a:endParaRPr>
          </a:p>
          <a:p>
            <a:r>
              <a:rPr lang="en-US" sz="1600" i="1" dirty="0">
                <a:solidFill>
                  <a:srgbClr val="FF0000"/>
                </a:solidFill>
              </a:rPr>
              <a:t>What event modestly increases the risk of significant IOP elevation?</a:t>
            </a:r>
          </a:p>
          <a:p>
            <a:r>
              <a:rPr lang="en-US" sz="1600" dirty="0">
                <a:solidFill>
                  <a:srgbClr val="FF0000"/>
                </a:solidFill>
              </a:rPr>
              <a:t>A large </a:t>
            </a:r>
            <a:r>
              <a:rPr lang="en-US" sz="1600" dirty="0" err="1">
                <a:solidFill>
                  <a:srgbClr val="FF0000"/>
                </a:solidFill>
              </a:rPr>
              <a:t>hyphema</a:t>
            </a:r>
            <a:r>
              <a:rPr lang="en-US" sz="1600" dirty="0">
                <a:solidFill>
                  <a:srgbClr val="FF0000"/>
                </a:solidFill>
              </a:rPr>
              <a:t> (</a:t>
            </a:r>
            <a:r>
              <a:rPr lang="en-US" sz="1600" dirty="0" err="1">
                <a:solidFill>
                  <a:srgbClr val="FF0000"/>
                </a:solidFill>
              </a:rPr>
              <a:t>ie</a:t>
            </a:r>
            <a:r>
              <a:rPr lang="en-US" sz="1600" dirty="0">
                <a:solidFill>
                  <a:srgbClr val="FF0000"/>
                </a:solidFill>
              </a:rPr>
              <a:t>, there is a modest correlation between </a:t>
            </a:r>
            <a:r>
              <a:rPr lang="en-US" sz="1600" dirty="0" err="1">
                <a:solidFill>
                  <a:srgbClr val="FF0000"/>
                </a:solidFill>
              </a:rPr>
              <a:t>hyphema</a:t>
            </a:r>
            <a:r>
              <a:rPr lang="en-US" sz="1600" dirty="0">
                <a:solidFill>
                  <a:srgbClr val="FF0000"/>
                </a:solidFill>
              </a:rPr>
              <a:t> size and the incidence of IOP elevation)</a:t>
            </a:r>
          </a:p>
          <a:p>
            <a:endParaRPr lang="en-US" sz="1600" i="1" dirty="0">
              <a:solidFill>
                <a:srgbClr val="FF0000"/>
              </a:solidFill>
            </a:endParaRPr>
          </a:p>
          <a:p>
            <a:r>
              <a:rPr lang="en-US" sz="1600" i="1" dirty="0">
                <a:solidFill>
                  <a:srgbClr val="FF0000"/>
                </a:solidFill>
              </a:rPr>
              <a:t>What event </a:t>
            </a:r>
            <a:r>
              <a:rPr lang="en-US" sz="1600" b="1" dirty="0">
                <a:solidFill>
                  <a:srgbClr val="FF0000"/>
                </a:solidFill>
              </a:rPr>
              <a:t>greatly</a:t>
            </a:r>
            <a:r>
              <a:rPr lang="en-US" sz="1600" i="1" dirty="0">
                <a:solidFill>
                  <a:srgbClr val="FF0000"/>
                </a:solidFill>
              </a:rPr>
              <a:t> increases the risk of significant IOP elevation?</a:t>
            </a:r>
          </a:p>
          <a:p>
            <a:r>
              <a:rPr lang="en-US" sz="1600" dirty="0">
                <a:solidFill>
                  <a:srgbClr val="FF0000"/>
                </a:solidFill>
              </a:rPr>
              <a:t>A re-bleed</a:t>
            </a:r>
          </a:p>
        </p:txBody>
      </p:sp>
      <p:sp>
        <p:nvSpPr>
          <p:cNvPr id="7" name="Text Box 10">
            <a:extLst>
              <a:ext uri="{FF2B5EF4-FFF2-40B4-BE49-F238E27FC236}">
                <a16:creationId xmlns:a16="http://schemas.microsoft.com/office/drawing/2014/main" id="{BBBEA84F-555B-4AF2-B38B-B6D00ADA979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06937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r>
              <a:rPr lang="en-US" altLang="en-US" kern="0" dirty="0">
                <a:solidFill>
                  <a:srgbClr val="FF0000"/>
                </a:solidFill>
              </a:rPr>
              <a:t>Control IOP</a:t>
            </a:r>
          </a:p>
          <a:p>
            <a:pPr eaLnBrk="1" hangingPunct="1">
              <a:lnSpc>
                <a:spcPct val="90000"/>
              </a:lnSpc>
            </a:pPr>
            <a:r>
              <a:rPr lang="en-US" altLang="en-US" kern="0" dirty="0"/>
              <a:t>Third? </a:t>
            </a:r>
            <a:endParaRPr lang="en-US" altLang="en-US" kern="0" dirty="0">
              <a:solidFill>
                <a:srgbClr val="FF0000"/>
              </a:solidFill>
            </a:endParaRPr>
          </a:p>
        </p:txBody>
      </p:sp>
      <p:sp>
        <p:nvSpPr>
          <p:cNvPr id="6" name="Text Box 10">
            <a:extLst>
              <a:ext uri="{FF2B5EF4-FFF2-40B4-BE49-F238E27FC236}">
                <a16:creationId xmlns:a16="http://schemas.microsoft.com/office/drawing/2014/main" id="{0529451E-907F-4C3A-B27F-6AD873EFD4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927964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r>
              <a:rPr lang="en-US" altLang="en-US" kern="0" dirty="0">
                <a:solidFill>
                  <a:srgbClr val="FF0000"/>
                </a:solidFill>
              </a:rPr>
              <a:t>Control IOP</a:t>
            </a:r>
          </a:p>
          <a:p>
            <a:pPr eaLnBrk="1" hangingPunct="1">
              <a:lnSpc>
                <a:spcPct val="90000"/>
              </a:lnSpc>
            </a:pPr>
            <a:r>
              <a:rPr lang="en-US" altLang="en-US" kern="0" dirty="0"/>
              <a:t>Third? </a:t>
            </a:r>
            <a:r>
              <a:rPr lang="en-US" altLang="en-US" kern="0" dirty="0">
                <a:solidFill>
                  <a:srgbClr val="FF0000"/>
                </a:solidFill>
              </a:rPr>
              <a:t>Control inflammation</a:t>
            </a:r>
          </a:p>
        </p:txBody>
      </p:sp>
      <p:sp>
        <p:nvSpPr>
          <p:cNvPr id="6" name="Text Box 10">
            <a:extLst>
              <a:ext uri="{FF2B5EF4-FFF2-40B4-BE49-F238E27FC236}">
                <a16:creationId xmlns:a16="http://schemas.microsoft.com/office/drawing/2014/main" id="{0529451E-907F-4C3A-B27F-6AD873EFD4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42052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39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a:t>
            </a:r>
            <a:r>
              <a:rPr lang="en-US" altLang="en-US" b="1" kern="0" dirty="0">
                <a:solidFill>
                  <a:srgbClr val="FF0000"/>
                </a:solidFill>
              </a:rPr>
              <a:t>Control inflammation</a:t>
            </a:r>
          </a:p>
        </p:txBody>
      </p:sp>
      <p:sp>
        <p:nvSpPr>
          <p:cNvPr id="2" name="TextBox 1">
            <a:extLst>
              <a:ext uri="{FF2B5EF4-FFF2-40B4-BE49-F238E27FC236}">
                <a16:creationId xmlns:a16="http://schemas.microsoft.com/office/drawing/2014/main" id="{E65D1514-032E-4876-9593-B121B5F04010}"/>
              </a:ext>
            </a:extLst>
          </p:cNvPr>
          <p:cNvSpPr txBox="1"/>
          <p:nvPr/>
        </p:nvSpPr>
        <p:spPr>
          <a:xfrm>
            <a:off x="609601" y="3429000"/>
            <a:ext cx="7391400" cy="338554"/>
          </a:xfrm>
          <a:prstGeom prst="rect">
            <a:avLst/>
          </a:prstGeom>
          <a:noFill/>
        </p:spPr>
        <p:txBody>
          <a:bodyPr wrap="square" rtlCol="0">
            <a:spAutoFit/>
          </a:bodyPr>
          <a:lstStyle/>
          <a:p>
            <a:r>
              <a:rPr lang="en-US" sz="1600" i="1" dirty="0">
                <a:solidFill>
                  <a:srgbClr val="0000FF"/>
                </a:solidFill>
              </a:rPr>
              <a:t>Why is inflammation control important?</a:t>
            </a:r>
            <a:endParaRPr lang="en-US" sz="1600" dirty="0">
              <a:solidFill>
                <a:srgbClr val="0000FF"/>
              </a:solidFill>
            </a:endParaRPr>
          </a:p>
        </p:txBody>
      </p:sp>
      <p:sp>
        <p:nvSpPr>
          <p:cNvPr id="7" name="Text Box 10">
            <a:extLst>
              <a:ext uri="{FF2B5EF4-FFF2-40B4-BE49-F238E27FC236}">
                <a16:creationId xmlns:a16="http://schemas.microsoft.com/office/drawing/2014/main" id="{14A127C5-00E8-413F-9EB9-781199D07182}"/>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8920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4</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2062103"/>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2" name="Rectangle 1">
            <a:extLst>
              <a:ext uri="{FF2B5EF4-FFF2-40B4-BE49-F238E27FC236}">
                <a16:creationId xmlns:a16="http://schemas.microsoft.com/office/drawing/2014/main" id="{73686943-9807-48FB-92C2-10D24E9DB078}"/>
              </a:ext>
            </a:extLst>
          </p:cNvPr>
          <p:cNvSpPr/>
          <p:nvPr/>
        </p:nvSpPr>
        <p:spPr>
          <a:xfrm>
            <a:off x="1676400" y="2362200"/>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8705A4-12C6-4C25-A829-5EE790CD1308}"/>
              </a:ext>
            </a:extLst>
          </p:cNvPr>
          <p:cNvSpPr/>
          <p:nvPr/>
        </p:nvSpPr>
        <p:spPr>
          <a:xfrm>
            <a:off x="457199" y="2895600"/>
            <a:ext cx="8382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55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a:t>
            </a:r>
            <a:r>
              <a:rPr lang="en-US" altLang="en-US" b="1" kern="0" dirty="0">
                <a:solidFill>
                  <a:srgbClr val="FF0000"/>
                </a:solidFill>
              </a:rPr>
              <a:t>Control inflammation</a:t>
            </a:r>
          </a:p>
        </p:txBody>
      </p:sp>
      <p:sp>
        <p:nvSpPr>
          <p:cNvPr id="2" name="TextBox 1">
            <a:extLst>
              <a:ext uri="{FF2B5EF4-FFF2-40B4-BE49-F238E27FC236}">
                <a16:creationId xmlns:a16="http://schemas.microsoft.com/office/drawing/2014/main" id="{E65D1514-032E-4876-9593-B121B5F04010}"/>
              </a:ext>
            </a:extLst>
          </p:cNvPr>
          <p:cNvSpPr txBox="1"/>
          <p:nvPr/>
        </p:nvSpPr>
        <p:spPr>
          <a:xfrm>
            <a:off x="609601" y="3429000"/>
            <a:ext cx="7391400" cy="584775"/>
          </a:xfrm>
          <a:prstGeom prst="rect">
            <a:avLst/>
          </a:prstGeom>
          <a:noFill/>
        </p:spPr>
        <p:txBody>
          <a:bodyPr wrap="square" rtlCol="0">
            <a:spAutoFit/>
          </a:bodyPr>
          <a:lstStyle/>
          <a:p>
            <a:r>
              <a:rPr lang="en-US" sz="1600" i="1" dirty="0">
                <a:solidFill>
                  <a:srgbClr val="0000FF"/>
                </a:solidFill>
              </a:rPr>
              <a:t>Why is inflammation control important?</a:t>
            </a:r>
          </a:p>
          <a:p>
            <a:r>
              <a:rPr lang="en-US" sz="1600" dirty="0">
                <a:solidFill>
                  <a:srgbClr val="0000FF"/>
                </a:solidFill>
              </a:rPr>
              <a:t>To reduce the risk of synechiae formation (and to improve </a:t>
            </a:r>
            <a:r>
              <a:rPr lang="en-US" sz="1600" dirty="0" err="1">
                <a:solidFill>
                  <a:srgbClr val="0000FF"/>
                </a:solidFill>
              </a:rPr>
              <a:t>pt</a:t>
            </a:r>
            <a:r>
              <a:rPr lang="en-US" sz="1600" dirty="0">
                <a:solidFill>
                  <a:srgbClr val="0000FF"/>
                </a:solidFill>
              </a:rPr>
              <a:t> comfort of course). </a:t>
            </a:r>
          </a:p>
        </p:txBody>
      </p:sp>
      <p:sp>
        <p:nvSpPr>
          <p:cNvPr id="7" name="Text Box 10">
            <a:extLst>
              <a:ext uri="{FF2B5EF4-FFF2-40B4-BE49-F238E27FC236}">
                <a16:creationId xmlns:a16="http://schemas.microsoft.com/office/drawing/2014/main" id="{14A127C5-00E8-413F-9EB9-781199D07182}"/>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544828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r>
              <a:rPr lang="en-US" altLang="en-US" kern="0" dirty="0">
                <a:solidFill>
                  <a:srgbClr val="FF0000"/>
                </a:solidFill>
              </a:rPr>
              <a:t>Control IOP</a:t>
            </a:r>
          </a:p>
          <a:p>
            <a:pPr eaLnBrk="1" hangingPunct="1">
              <a:lnSpc>
                <a:spcPct val="90000"/>
              </a:lnSpc>
            </a:pPr>
            <a:r>
              <a:rPr lang="en-US" altLang="en-US" kern="0" dirty="0"/>
              <a:t>Third? </a:t>
            </a:r>
            <a:r>
              <a:rPr lang="en-US" altLang="en-US" kern="0" dirty="0">
                <a:solidFill>
                  <a:srgbClr val="FF0000"/>
                </a:solidFill>
              </a:rPr>
              <a:t>Control inflammation</a:t>
            </a:r>
          </a:p>
          <a:p>
            <a:pPr eaLnBrk="1" hangingPunct="1">
              <a:lnSpc>
                <a:spcPct val="90000"/>
              </a:lnSpc>
            </a:pPr>
            <a:r>
              <a:rPr lang="en-US" altLang="en-US" kern="0" dirty="0"/>
              <a:t>There is another goal that, in young children, is arguably as important as avoiding re-bleed. What is it? </a:t>
            </a:r>
            <a:endParaRPr lang="en-US" altLang="en-US" kern="0" dirty="0">
              <a:solidFill>
                <a:srgbClr val="FF0000"/>
              </a:solidFill>
            </a:endParaRPr>
          </a:p>
        </p:txBody>
      </p:sp>
      <p:sp>
        <p:nvSpPr>
          <p:cNvPr id="6" name="Text Box 10">
            <a:extLst>
              <a:ext uri="{FF2B5EF4-FFF2-40B4-BE49-F238E27FC236}">
                <a16:creationId xmlns:a16="http://schemas.microsoft.com/office/drawing/2014/main" id="{2A696EDC-F412-4F80-AED1-D12409C13F1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60166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t>What is the pre-eminent goal in managing </a:t>
            </a:r>
            <a:r>
              <a:rPr lang="en-US" altLang="en-US" kern="0" dirty="0" err="1"/>
              <a:t>hyphema</a:t>
            </a:r>
            <a:r>
              <a:rPr lang="en-US" altLang="en-US" kern="0" dirty="0"/>
              <a:t>? </a:t>
            </a:r>
            <a:r>
              <a:rPr lang="en-US" altLang="en-US" kern="0" dirty="0">
                <a:solidFill>
                  <a:srgbClr val="FF0000"/>
                </a:solidFill>
              </a:rPr>
              <a:t>Avoid a re-bleed</a:t>
            </a:r>
          </a:p>
          <a:p>
            <a:pPr eaLnBrk="1" hangingPunct="1">
              <a:lnSpc>
                <a:spcPct val="90000"/>
              </a:lnSpc>
            </a:pPr>
            <a:r>
              <a:rPr lang="en-US" altLang="en-US" kern="0" dirty="0"/>
              <a:t>What goal is a close second? </a:t>
            </a:r>
            <a:r>
              <a:rPr lang="en-US" altLang="en-US" kern="0" dirty="0">
                <a:solidFill>
                  <a:srgbClr val="FF0000"/>
                </a:solidFill>
              </a:rPr>
              <a:t>Control IOP</a:t>
            </a:r>
          </a:p>
          <a:p>
            <a:pPr eaLnBrk="1" hangingPunct="1">
              <a:lnSpc>
                <a:spcPct val="90000"/>
              </a:lnSpc>
            </a:pPr>
            <a:r>
              <a:rPr lang="en-US" altLang="en-US" kern="0" dirty="0"/>
              <a:t>Third? </a:t>
            </a:r>
            <a:r>
              <a:rPr lang="en-US" altLang="en-US" kern="0" dirty="0">
                <a:solidFill>
                  <a:srgbClr val="FF0000"/>
                </a:solidFill>
              </a:rPr>
              <a:t>Control inflammation</a:t>
            </a:r>
          </a:p>
          <a:p>
            <a:pPr eaLnBrk="1" hangingPunct="1">
              <a:lnSpc>
                <a:spcPct val="90000"/>
              </a:lnSpc>
            </a:pPr>
            <a:r>
              <a:rPr lang="en-US" altLang="en-US" kern="0" dirty="0"/>
              <a:t>There is another goal that, in young children, is arguably as important as avoiding re-bleed. What is it? </a:t>
            </a:r>
            <a:r>
              <a:rPr lang="en-US" altLang="en-US" kern="0" dirty="0">
                <a:solidFill>
                  <a:srgbClr val="FF0000"/>
                </a:solidFill>
              </a:rPr>
              <a:t>Prevent corneal bloodstaining</a:t>
            </a:r>
          </a:p>
        </p:txBody>
      </p:sp>
      <p:sp>
        <p:nvSpPr>
          <p:cNvPr id="6" name="Text Box 10">
            <a:extLst>
              <a:ext uri="{FF2B5EF4-FFF2-40B4-BE49-F238E27FC236}">
                <a16:creationId xmlns:a16="http://schemas.microsoft.com/office/drawing/2014/main" id="{2A696EDC-F412-4F80-AED1-D12409C13F1F}"/>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630713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338554"/>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endParaRPr lang="en-US" sz="1600" dirty="0">
              <a:solidFill>
                <a:srgbClr val="0000FF"/>
              </a:solidFill>
            </a:endParaRP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866214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830997"/>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Rectangle 2">
            <a:extLst>
              <a:ext uri="{FF2B5EF4-FFF2-40B4-BE49-F238E27FC236}">
                <a16:creationId xmlns:a16="http://schemas.microsoft.com/office/drawing/2014/main" id="{1A3AF4DD-07F0-448C-9245-31F542A104FB}"/>
              </a:ext>
            </a:extLst>
          </p:cNvPr>
          <p:cNvSpPr/>
          <p:nvPr/>
        </p:nvSpPr>
        <p:spPr>
          <a:xfrm>
            <a:off x="3711284" y="47244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rPr>
              <a:t>abb</a:t>
            </a:r>
            <a:endParaRPr lang="en-US" sz="800" dirty="0">
              <a:solidFill>
                <a:schemeClr val="tx1"/>
              </a:solidFill>
            </a:endParaRPr>
          </a:p>
        </p:txBody>
      </p:sp>
    </p:spTree>
    <p:extLst>
      <p:ext uri="{BB962C8B-B14F-4D97-AF65-F5344CB8AC3E}">
        <p14:creationId xmlns:p14="http://schemas.microsoft.com/office/powerpoint/2010/main" val="155393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830997"/>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958624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02415-096E-4822-9557-71C9B7ED02DF}"/>
              </a:ext>
            </a:extLst>
          </p:cNvPr>
          <p:cNvSpPr>
            <a:spLocks noGrp="1"/>
          </p:cNvSpPr>
          <p:nvPr>
            <p:ph type="sldNum" sz="quarter" idx="12"/>
          </p:nvPr>
        </p:nvSpPr>
        <p:spPr/>
        <p:txBody>
          <a:bodyPr/>
          <a:lstStyle/>
          <a:p>
            <a:pPr>
              <a:defRPr/>
            </a:pPr>
            <a:fld id="{1922781C-FEFB-43B6-AEF5-0F22C089191D}" type="slidenum">
              <a:rPr lang="en-US" altLang="en-US" smtClean="0"/>
              <a:pPr>
                <a:defRPr/>
              </a:pPr>
              <a:t>46</a:t>
            </a:fld>
            <a:endParaRPr lang="en-US" altLang="en-US"/>
          </a:p>
        </p:txBody>
      </p:sp>
      <p:sp>
        <p:nvSpPr>
          <p:cNvPr id="7" name="Text Box 10">
            <a:extLst>
              <a:ext uri="{FF2B5EF4-FFF2-40B4-BE49-F238E27FC236}">
                <a16:creationId xmlns:a16="http://schemas.microsoft.com/office/drawing/2014/main" id="{6B206D7D-9E7C-4F6F-BFEB-EC496FB1BD5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8" name="TextBox 7">
            <a:extLst>
              <a:ext uri="{FF2B5EF4-FFF2-40B4-BE49-F238E27FC236}">
                <a16:creationId xmlns:a16="http://schemas.microsoft.com/office/drawing/2014/main" id="{9436BE49-D8FB-41A6-8BE4-CA6F5182FDCC}"/>
              </a:ext>
            </a:extLst>
          </p:cNvPr>
          <p:cNvSpPr txBox="1"/>
          <p:nvPr/>
        </p:nvSpPr>
        <p:spPr>
          <a:xfrm>
            <a:off x="3363980" y="5995024"/>
            <a:ext cx="2416047" cy="369332"/>
          </a:xfrm>
          <a:prstGeom prst="rect">
            <a:avLst/>
          </a:prstGeom>
          <a:noFill/>
        </p:spPr>
        <p:txBody>
          <a:bodyPr wrap="none" rtlCol="0">
            <a:spAutoFit/>
          </a:bodyPr>
          <a:lstStyle/>
          <a:p>
            <a:pPr algn="ctr"/>
            <a:r>
              <a:rPr lang="en-US" dirty="0"/>
              <a:t>Corneal bloodstaining</a:t>
            </a:r>
          </a:p>
        </p:txBody>
      </p:sp>
      <p:pic>
        <p:nvPicPr>
          <p:cNvPr id="3" name="Picture 2">
            <a:extLst>
              <a:ext uri="{FF2B5EF4-FFF2-40B4-BE49-F238E27FC236}">
                <a16:creationId xmlns:a16="http://schemas.microsoft.com/office/drawing/2014/main" id="{57BED478-76E9-48D5-9D22-1B599E384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75" y="1819656"/>
            <a:ext cx="7967050" cy="3218688"/>
          </a:xfrm>
          <a:prstGeom prst="rect">
            <a:avLst/>
          </a:prstGeom>
        </p:spPr>
      </p:pic>
    </p:spTree>
    <p:extLst>
      <p:ext uri="{BB962C8B-B14F-4D97-AF65-F5344CB8AC3E}">
        <p14:creationId xmlns:p14="http://schemas.microsoft.com/office/powerpoint/2010/main" val="3141875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1323439"/>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a:p>
            <a:endParaRPr lang="en-US" sz="1600" dirty="0">
              <a:solidFill>
                <a:srgbClr val="0000FF"/>
              </a:solidFill>
            </a:endParaRPr>
          </a:p>
          <a:p>
            <a:r>
              <a:rPr lang="en-US" sz="1600" i="1" dirty="0">
                <a:solidFill>
                  <a:srgbClr val="0000FF"/>
                </a:solidFill>
              </a:rPr>
              <a:t>What complication—common in </a:t>
            </a:r>
            <a:r>
              <a:rPr lang="en-US" sz="1600" i="1" dirty="0" err="1">
                <a:solidFill>
                  <a:srgbClr val="0000FF"/>
                </a:solidFill>
              </a:rPr>
              <a:t>hyphema</a:t>
            </a:r>
            <a:r>
              <a:rPr lang="en-US" sz="1600" i="1" dirty="0">
                <a:solidFill>
                  <a:srgbClr val="0000FF"/>
                </a:solidFill>
              </a:rPr>
              <a:t>—increases the risk of bloodstaining?</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78725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1569660"/>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a:p>
            <a:endParaRPr lang="en-US" sz="1600" dirty="0">
              <a:solidFill>
                <a:srgbClr val="0000FF"/>
              </a:solidFill>
            </a:endParaRPr>
          </a:p>
          <a:p>
            <a:r>
              <a:rPr lang="en-US" sz="1600" i="1" dirty="0">
                <a:solidFill>
                  <a:srgbClr val="0000FF"/>
                </a:solidFill>
              </a:rPr>
              <a:t>What complication—common in </a:t>
            </a:r>
            <a:r>
              <a:rPr lang="en-US" sz="1600" i="1" dirty="0" err="1">
                <a:solidFill>
                  <a:srgbClr val="0000FF"/>
                </a:solidFill>
              </a:rPr>
              <a:t>hyphema</a:t>
            </a:r>
            <a:r>
              <a:rPr lang="en-US" sz="1600" i="1" dirty="0">
                <a:solidFill>
                  <a:srgbClr val="0000FF"/>
                </a:solidFill>
              </a:rPr>
              <a:t>—increases the risk of bloodstaining?</a:t>
            </a:r>
          </a:p>
          <a:p>
            <a:r>
              <a:rPr lang="en-US" sz="1600" dirty="0">
                <a:solidFill>
                  <a:srgbClr val="0000FF"/>
                </a:solidFill>
              </a:rPr>
              <a:t>Increased IOP</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643147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2062103"/>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a:p>
            <a:endParaRPr lang="en-US" sz="1600" dirty="0">
              <a:solidFill>
                <a:srgbClr val="0000FF"/>
              </a:solidFill>
            </a:endParaRPr>
          </a:p>
          <a:p>
            <a:r>
              <a:rPr lang="en-US" sz="1600" i="1" dirty="0">
                <a:solidFill>
                  <a:srgbClr val="0000FF"/>
                </a:solidFill>
              </a:rPr>
              <a:t>What complication—common in </a:t>
            </a:r>
            <a:r>
              <a:rPr lang="en-US" sz="1600" i="1" dirty="0" err="1">
                <a:solidFill>
                  <a:srgbClr val="0000FF"/>
                </a:solidFill>
              </a:rPr>
              <a:t>hyphema</a:t>
            </a:r>
            <a:r>
              <a:rPr lang="en-US" sz="1600" i="1" dirty="0">
                <a:solidFill>
                  <a:srgbClr val="0000FF"/>
                </a:solidFill>
              </a:rPr>
              <a:t>—increases the risk of bloodstaining?</a:t>
            </a:r>
          </a:p>
          <a:p>
            <a:r>
              <a:rPr lang="en-US" sz="1600" dirty="0">
                <a:solidFill>
                  <a:srgbClr val="0000FF"/>
                </a:solidFill>
              </a:rPr>
              <a:t>Increased IOP</a:t>
            </a:r>
          </a:p>
          <a:p>
            <a:endParaRPr lang="en-US" sz="1600" dirty="0">
              <a:solidFill>
                <a:srgbClr val="0000FF"/>
              </a:solidFill>
            </a:endParaRPr>
          </a:p>
          <a:p>
            <a:r>
              <a:rPr lang="en-US" sz="1600" i="1" dirty="0">
                <a:solidFill>
                  <a:srgbClr val="0000FF"/>
                </a:solidFill>
              </a:rPr>
              <a:t>Why is corneal bloodstaining such a concern in young children?</a:t>
            </a:r>
            <a:endParaRPr lang="en-US" sz="1600" dirty="0">
              <a:solidFill>
                <a:srgbClr val="0000FF"/>
              </a:solidFill>
            </a:endParaRP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49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31113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5</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2062103"/>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681087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2308324"/>
          </a:xfrm>
          <a:prstGeom prst="rect">
            <a:avLst/>
          </a:prstGeom>
          <a:noFill/>
        </p:spPr>
        <p:txBody>
          <a:bodyPr wrap="square" rtlCol="0">
            <a:spAutoFit/>
          </a:bodyPr>
          <a:lstStyle/>
          <a:p>
            <a:r>
              <a:rPr lang="en-US" sz="1600" i="1" dirty="0">
                <a:solidFill>
                  <a:srgbClr val="0000FF"/>
                </a:solidFill>
              </a:rPr>
              <a:t>Briefly, how does a </a:t>
            </a:r>
            <a:r>
              <a:rPr lang="en-US" sz="1600" i="1" dirty="0" err="1">
                <a:solidFill>
                  <a:srgbClr val="0000FF"/>
                </a:solidFill>
              </a:rPr>
              <a:t>hyphema</a:t>
            </a:r>
            <a:r>
              <a:rPr lang="en-US" sz="1600" i="1" dirty="0">
                <a:solidFill>
                  <a:srgbClr val="0000FF"/>
                </a:solidFill>
              </a:rPr>
              <a:t> lead to corneal bloodstaining?</a:t>
            </a:r>
          </a:p>
          <a:p>
            <a:r>
              <a:rPr lang="en-US" sz="1600" dirty="0">
                <a:solidFill>
                  <a:srgbClr val="0000FF"/>
                </a:solidFill>
              </a:rPr>
              <a:t>RBCs in the AC release  Hgb , which enters the corneal stroma and gets absorbed by keratocytes</a:t>
            </a:r>
          </a:p>
          <a:p>
            <a:endParaRPr lang="en-US" sz="1600" dirty="0">
              <a:solidFill>
                <a:srgbClr val="0000FF"/>
              </a:solidFill>
            </a:endParaRPr>
          </a:p>
          <a:p>
            <a:r>
              <a:rPr lang="en-US" sz="1600" i="1" dirty="0">
                <a:solidFill>
                  <a:srgbClr val="0000FF"/>
                </a:solidFill>
              </a:rPr>
              <a:t>What complication—common in </a:t>
            </a:r>
            <a:r>
              <a:rPr lang="en-US" sz="1600" i="1" dirty="0" err="1">
                <a:solidFill>
                  <a:srgbClr val="0000FF"/>
                </a:solidFill>
              </a:rPr>
              <a:t>hyphema</a:t>
            </a:r>
            <a:r>
              <a:rPr lang="en-US" sz="1600" i="1" dirty="0">
                <a:solidFill>
                  <a:srgbClr val="0000FF"/>
                </a:solidFill>
              </a:rPr>
              <a:t>—increases the risk of bloodstaining?</a:t>
            </a:r>
          </a:p>
          <a:p>
            <a:r>
              <a:rPr lang="en-US" sz="1600" dirty="0">
                <a:solidFill>
                  <a:srgbClr val="0000FF"/>
                </a:solidFill>
              </a:rPr>
              <a:t>Increased IOP</a:t>
            </a:r>
          </a:p>
          <a:p>
            <a:endParaRPr lang="en-US" sz="1600" dirty="0">
              <a:solidFill>
                <a:srgbClr val="0000FF"/>
              </a:solidFill>
            </a:endParaRPr>
          </a:p>
          <a:p>
            <a:r>
              <a:rPr lang="en-US" sz="1600" i="1" dirty="0">
                <a:solidFill>
                  <a:srgbClr val="0000FF"/>
                </a:solidFill>
              </a:rPr>
              <a:t>Why is corneal bloodstaining such a concern in young children?</a:t>
            </a:r>
          </a:p>
          <a:p>
            <a:r>
              <a:rPr lang="en-US" sz="1600" dirty="0">
                <a:solidFill>
                  <a:srgbClr val="0000FF"/>
                </a:solidFill>
              </a:rPr>
              <a:t>Because it is potentially amblyogenic</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63706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2308324"/>
          </a:xfrm>
          <a:prstGeom prst="rect">
            <a:avLst/>
          </a:prstGeom>
          <a:noFill/>
        </p:spPr>
        <p:txBody>
          <a:bodyPr wrap="square" rtlCol="0">
            <a:spAutoFit/>
          </a:bodyPr>
          <a:lstStyle/>
          <a:p>
            <a:r>
              <a:rPr lang="en-US" sz="1600" i="1" dirty="0">
                <a:solidFill>
                  <a:schemeClr val="bg1">
                    <a:lumMod val="75000"/>
                  </a:schemeClr>
                </a:solidFill>
              </a:rPr>
              <a:t>Briefly, how does a </a:t>
            </a:r>
            <a:r>
              <a:rPr lang="en-US" sz="1600" i="1" dirty="0" err="1">
                <a:solidFill>
                  <a:schemeClr val="bg1">
                    <a:lumMod val="75000"/>
                  </a:schemeClr>
                </a:solidFill>
              </a:rPr>
              <a:t>hyphema</a:t>
            </a:r>
            <a:r>
              <a:rPr lang="en-US" sz="1600" i="1" dirty="0">
                <a:solidFill>
                  <a:schemeClr val="bg1">
                    <a:lumMod val="75000"/>
                  </a:schemeClr>
                </a:solidFill>
              </a:rPr>
              <a:t> lead to corneal bloodstaining?</a:t>
            </a:r>
          </a:p>
          <a:p>
            <a:r>
              <a:rPr lang="en-US" sz="1600" dirty="0">
                <a:solidFill>
                  <a:schemeClr val="bg1">
                    <a:lumMod val="75000"/>
                  </a:schemeClr>
                </a:solidFill>
              </a:rPr>
              <a:t>RBCs in the AC release  Hgb , which enters the corneal stroma and gets absorbed by keratocytes</a:t>
            </a:r>
          </a:p>
          <a:p>
            <a:endParaRPr lang="en-US" sz="1600" dirty="0">
              <a:solidFill>
                <a:schemeClr val="bg1">
                  <a:lumMod val="75000"/>
                </a:schemeClr>
              </a:solidFill>
            </a:endParaRPr>
          </a:p>
          <a:p>
            <a:r>
              <a:rPr lang="en-US" sz="1600" i="1" dirty="0">
                <a:solidFill>
                  <a:schemeClr val="bg1">
                    <a:lumMod val="75000"/>
                  </a:schemeClr>
                </a:solidFill>
              </a:rPr>
              <a:t>What complication—common in </a:t>
            </a:r>
            <a:r>
              <a:rPr lang="en-US" sz="1600" i="1" dirty="0" err="1">
                <a:solidFill>
                  <a:schemeClr val="bg1">
                    <a:lumMod val="75000"/>
                  </a:schemeClr>
                </a:solidFill>
              </a:rPr>
              <a:t>hyphema</a:t>
            </a:r>
            <a:r>
              <a:rPr lang="en-US" sz="1600" i="1" dirty="0">
                <a:solidFill>
                  <a:schemeClr val="bg1">
                    <a:lumMod val="75000"/>
                  </a:schemeClr>
                </a:solidFill>
              </a:rPr>
              <a:t>—increases the risk of bloodstaining?</a:t>
            </a:r>
          </a:p>
          <a:p>
            <a:r>
              <a:rPr lang="en-US" sz="1600" dirty="0">
                <a:solidFill>
                  <a:schemeClr val="bg1">
                    <a:lumMod val="75000"/>
                  </a:schemeClr>
                </a:solidFill>
              </a:rPr>
              <a:t>Increased IOP</a:t>
            </a:r>
          </a:p>
          <a:p>
            <a:endParaRPr lang="en-US" sz="1600" dirty="0">
              <a:solidFill>
                <a:schemeClr val="bg1">
                  <a:lumMod val="75000"/>
                </a:schemeClr>
              </a:solidFill>
            </a:endParaRPr>
          </a:p>
          <a:p>
            <a:r>
              <a:rPr lang="en-US" sz="1600" i="1" dirty="0">
                <a:solidFill>
                  <a:schemeClr val="bg1">
                    <a:lumMod val="75000"/>
                  </a:schemeClr>
                </a:solidFill>
              </a:rPr>
              <a:t>Why is corneal bloodstaining such a concern in young children?</a:t>
            </a:r>
          </a:p>
          <a:p>
            <a:r>
              <a:rPr lang="en-US" sz="1600" dirty="0">
                <a:solidFill>
                  <a:schemeClr val="bg1">
                    <a:lumMod val="75000"/>
                  </a:schemeClr>
                </a:solidFill>
              </a:rPr>
              <a:t>Because it is potentially amblyogenic</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TextBox 2">
            <a:extLst>
              <a:ext uri="{FF2B5EF4-FFF2-40B4-BE49-F238E27FC236}">
                <a16:creationId xmlns:a16="http://schemas.microsoft.com/office/drawing/2014/main" id="{ADCFBADC-1323-4F9B-BA90-23D54A654995}"/>
              </a:ext>
            </a:extLst>
          </p:cNvPr>
          <p:cNvSpPr txBox="1"/>
          <p:nvPr/>
        </p:nvSpPr>
        <p:spPr>
          <a:xfrm>
            <a:off x="3170585" y="4648200"/>
            <a:ext cx="4601816" cy="738664"/>
          </a:xfrm>
          <a:prstGeom prst="rect">
            <a:avLst/>
          </a:prstGeom>
          <a:solidFill>
            <a:srgbClr val="CCFFCC"/>
          </a:solidFill>
        </p:spPr>
        <p:txBody>
          <a:bodyPr wrap="square" rtlCol="0">
            <a:spAutoFit/>
          </a:bodyPr>
          <a:lstStyle/>
          <a:p>
            <a:r>
              <a:rPr lang="en-US" sz="1400" i="1" dirty="0">
                <a:solidFill>
                  <a:srgbClr val="0000FF"/>
                </a:solidFill>
              </a:rPr>
              <a:t>Is the prognosis for corneal bloodstaining good, or bad?</a:t>
            </a:r>
          </a:p>
          <a:p>
            <a:r>
              <a:rPr lang="en-US" sz="1400" dirty="0">
                <a:solidFill>
                  <a:srgbClr val="CCFFCC"/>
                </a:solidFill>
              </a:rPr>
              <a:t>Both. It spontaneously and completely clears (yay!) over a course of months to years (boo!)</a:t>
            </a:r>
          </a:p>
        </p:txBody>
      </p:sp>
    </p:spTree>
    <p:extLst>
      <p:ext uri="{BB962C8B-B14F-4D97-AF65-F5344CB8AC3E}">
        <p14:creationId xmlns:p14="http://schemas.microsoft.com/office/powerpoint/2010/main" val="3404273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3A1F5-58C8-43E3-9B67-C94683C0D4ED}"/>
              </a:ext>
            </a:extLst>
          </p:cNvPr>
          <p:cNvSpPr txBox="1"/>
          <p:nvPr/>
        </p:nvSpPr>
        <p:spPr>
          <a:xfrm>
            <a:off x="1371600" y="4419600"/>
            <a:ext cx="7315200" cy="2308324"/>
          </a:xfrm>
          <a:prstGeom prst="rect">
            <a:avLst/>
          </a:prstGeom>
          <a:noFill/>
        </p:spPr>
        <p:txBody>
          <a:bodyPr wrap="square" rtlCol="0">
            <a:spAutoFit/>
          </a:bodyPr>
          <a:lstStyle/>
          <a:p>
            <a:r>
              <a:rPr lang="en-US" sz="1600" i="1" dirty="0">
                <a:solidFill>
                  <a:schemeClr val="bg1">
                    <a:lumMod val="75000"/>
                  </a:schemeClr>
                </a:solidFill>
              </a:rPr>
              <a:t>Briefly, how does a </a:t>
            </a:r>
            <a:r>
              <a:rPr lang="en-US" sz="1600" i="1" dirty="0" err="1">
                <a:solidFill>
                  <a:schemeClr val="bg1">
                    <a:lumMod val="75000"/>
                  </a:schemeClr>
                </a:solidFill>
              </a:rPr>
              <a:t>hyphema</a:t>
            </a:r>
            <a:r>
              <a:rPr lang="en-US" sz="1600" i="1" dirty="0">
                <a:solidFill>
                  <a:schemeClr val="bg1">
                    <a:lumMod val="75000"/>
                  </a:schemeClr>
                </a:solidFill>
              </a:rPr>
              <a:t> lead to corneal bloodstaining?</a:t>
            </a:r>
          </a:p>
          <a:p>
            <a:r>
              <a:rPr lang="en-US" sz="1600" dirty="0">
                <a:solidFill>
                  <a:schemeClr val="bg1">
                    <a:lumMod val="75000"/>
                  </a:schemeClr>
                </a:solidFill>
              </a:rPr>
              <a:t>RBCs in the AC release  Hgb , which enters the corneal stroma and gets absorbed by keratocytes</a:t>
            </a:r>
          </a:p>
          <a:p>
            <a:endParaRPr lang="en-US" sz="1600" dirty="0">
              <a:solidFill>
                <a:schemeClr val="bg1">
                  <a:lumMod val="75000"/>
                </a:schemeClr>
              </a:solidFill>
            </a:endParaRPr>
          </a:p>
          <a:p>
            <a:r>
              <a:rPr lang="en-US" sz="1600" i="1" dirty="0">
                <a:solidFill>
                  <a:schemeClr val="bg1">
                    <a:lumMod val="75000"/>
                  </a:schemeClr>
                </a:solidFill>
              </a:rPr>
              <a:t>What complication—common in </a:t>
            </a:r>
            <a:r>
              <a:rPr lang="en-US" sz="1600" i="1" dirty="0" err="1">
                <a:solidFill>
                  <a:schemeClr val="bg1">
                    <a:lumMod val="75000"/>
                  </a:schemeClr>
                </a:solidFill>
              </a:rPr>
              <a:t>hyphema</a:t>
            </a:r>
            <a:r>
              <a:rPr lang="en-US" sz="1600" i="1" dirty="0">
                <a:solidFill>
                  <a:schemeClr val="bg1">
                    <a:lumMod val="75000"/>
                  </a:schemeClr>
                </a:solidFill>
              </a:rPr>
              <a:t>—increases the risk of bloodstaining?</a:t>
            </a:r>
          </a:p>
          <a:p>
            <a:r>
              <a:rPr lang="en-US" sz="1600" dirty="0">
                <a:solidFill>
                  <a:schemeClr val="bg1">
                    <a:lumMod val="75000"/>
                  </a:schemeClr>
                </a:solidFill>
              </a:rPr>
              <a:t>Increased IOP</a:t>
            </a:r>
          </a:p>
          <a:p>
            <a:endParaRPr lang="en-US" sz="1600" dirty="0">
              <a:solidFill>
                <a:schemeClr val="bg1">
                  <a:lumMod val="75000"/>
                </a:schemeClr>
              </a:solidFill>
            </a:endParaRPr>
          </a:p>
          <a:p>
            <a:r>
              <a:rPr lang="en-US" sz="1600" i="1" dirty="0">
                <a:solidFill>
                  <a:schemeClr val="bg1">
                    <a:lumMod val="75000"/>
                  </a:schemeClr>
                </a:solidFill>
              </a:rPr>
              <a:t>Why is corneal bloodstaining such a concern in young children?</a:t>
            </a:r>
          </a:p>
          <a:p>
            <a:r>
              <a:rPr lang="en-US" sz="1600" dirty="0">
                <a:solidFill>
                  <a:schemeClr val="bg1">
                    <a:lumMod val="75000"/>
                  </a:schemeClr>
                </a:solidFill>
              </a:rPr>
              <a:t>Because it is potentially amblyogenic</a:t>
            </a:r>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lumMod val="75000"/>
                  </a:schemeClr>
                </a:solidFill>
              </a:rPr>
              <a:t>What is the pre-eminent goal in managing </a:t>
            </a:r>
            <a:r>
              <a:rPr lang="en-US" altLang="en-US" kern="0" dirty="0" err="1">
                <a:solidFill>
                  <a:schemeClr val="bg1">
                    <a:lumMod val="75000"/>
                  </a:schemeClr>
                </a:solidFill>
              </a:rPr>
              <a:t>hyphema</a:t>
            </a:r>
            <a:r>
              <a:rPr lang="en-US" altLang="en-US" kern="0" dirty="0">
                <a:solidFill>
                  <a:schemeClr val="bg1">
                    <a:lumMod val="75000"/>
                  </a:schemeClr>
                </a:solidFill>
              </a:rPr>
              <a:t>? Avoid a re-bleed</a:t>
            </a:r>
          </a:p>
          <a:p>
            <a:pPr eaLnBrk="1" hangingPunct="1">
              <a:lnSpc>
                <a:spcPct val="90000"/>
              </a:lnSpc>
            </a:pPr>
            <a:r>
              <a:rPr lang="en-US" altLang="en-US" kern="0" dirty="0">
                <a:solidFill>
                  <a:schemeClr val="bg1">
                    <a:lumMod val="75000"/>
                  </a:schemeClr>
                </a:solidFill>
              </a:rPr>
              <a:t>What goal is a close second? Control IOP</a:t>
            </a:r>
          </a:p>
          <a:p>
            <a:pPr eaLnBrk="1" hangingPunct="1">
              <a:lnSpc>
                <a:spcPct val="90000"/>
              </a:lnSpc>
            </a:pPr>
            <a:r>
              <a:rPr lang="en-US" altLang="en-US" kern="0" dirty="0">
                <a:solidFill>
                  <a:schemeClr val="bg1">
                    <a:lumMod val="75000"/>
                  </a:schemeClr>
                </a:solidFill>
              </a:rPr>
              <a:t>Third? Control inflammation</a:t>
            </a:r>
          </a:p>
          <a:p>
            <a:pPr eaLnBrk="1" hangingPunct="1">
              <a:lnSpc>
                <a:spcPct val="90000"/>
              </a:lnSpc>
            </a:pPr>
            <a:r>
              <a:rPr lang="en-US" altLang="en-US" kern="0" dirty="0">
                <a:solidFill>
                  <a:schemeClr val="bg1">
                    <a:lumMod val="75000"/>
                  </a:schemeClr>
                </a:solidFill>
              </a:rPr>
              <a:t>There is another goal that, in young children, is arguably as important as avoiding re-bleed. What is it? </a:t>
            </a:r>
            <a:r>
              <a:rPr lang="en-US" altLang="en-US" b="1" kern="0" dirty="0">
                <a:solidFill>
                  <a:srgbClr val="FF0000"/>
                </a:solidFill>
              </a:rPr>
              <a:t>Prevent corneal bloodstaining</a:t>
            </a:r>
          </a:p>
        </p:txBody>
      </p:sp>
      <p:sp>
        <p:nvSpPr>
          <p:cNvPr id="7" name="Text Box 10">
            <a:extLst>
              <a:ext uri="{FF2B5EF4-FFF2-40B4-BE49-F238E27FC236}">
                <a16:creationId xmlns:a16="http://schemas.microsoft.com/office/drawing/2014/main" id="{EC84ED78-E33F-4369-9311-66465B6197D1}"/>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TextBox 2">
            <a:extLst>
              <a:ext uri="{FF2B5EF4-FFF2-40B4-BE49-F238E27FC236}">
                <a16:creationId xmlns:a16="http://schemas.microsoft.com/office/drawing/2014/main" id="{ADCFBADC-1323-4F9B-BA90-23D54A654995}"/>
              </a:ext>
            </a:extLst>
          </p:cNvPr>
          <p:cNvSpPr txBox="1"/>
          <p:nvPr/>
        </p:nvSpPr>
        <p:spPr>
          <a:xfrm>
            <a:off x="3170585" y="4648200"/>
            <a:ext cx="4601816" cy="738664"/>
          </a:xfrm>
          <a:prstGeom prst="rect">
            <a:avLst/>
          </a:prstGeom>
          <a:solidFill>
            <a:srgbClr val="CCFFCC"/>
          </a:solidFill>
        </p:spPr>
        <p:txBody>
          <a:bodyPr wrap="square" rtlCol="0">
            <a:spAutoFit/>
          </a:bodyPr>
          <a:lstStyle/>
          <a:p>
            <a:r>
              <a:rPr lang="en-US" sz="1400" i="1" dirty="0">
                <a:solidFill>
                  <a:srgbClr val="0000FF"/>
                </a:solidFill>
              </a:rPr>
              <a:t>Is the prognosis for corneal bloodstaining good, or bad?</a:t>
            </a:r>
          </a:p>
          <a:p>
            <a:r>
              <a:rPr lang="en-US" sz="1400" dirty="0">
                <a:solidFill>
                  <a:srgbClr val="0000FF"/>
                </a:solidFill>
              </a:rPr>
              <a:t>Both. It spontaneously and completely clears (yay!) over a course of months to years (boo!)</a:t>
            </a:r>
          </a:p>
        </p:txBody>
      </p:sp>
    </p:spTree>
    <p:extLst>
      <p:ext uri="{BB962C8B-B14F-4D97-AF65-F5344CB8AC3E}">
        <p14:creationId xmlns:p14="http://schemas.microsoft.com/office/powerpoint/2010/main" val="3806348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53</a:t>
            </a:fld>
            <a:endParaRPr lang="en-US" altLang="en-US" sz="1000"/>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rgbClr val="FF0000"/>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rgbClr val="FF0000"/>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3" y="5859957"/>
            <a:ext cx="6779731" cy="461665"/>
          </a:xfrm>
          <a:prstGeom prst="rect">
            <a:avLst/>
          </a:prstGeom>
          <a:noFill/>
        </p:spPr>
        <p:txBody>
          <a:bodyPr wrap="square" rtlCol="0">
            <a:spAutoFit/>
          </a:bodyPr>
          <a:lstStyle/>
          <a:p>
            <a:r>
              <a:rPr lang="en-US" sz="2400" i="1" dirty="0" err="1">
                <a:effectLst>
                  <a:outerShdw blurRad="38100" dist="38100" dir="2700000" algn="tl">
                    <a:srgbClr val="000000">
                      <a:alpha val="43137"/>
                    </a:srgbClr>
                  </a:outerShdw>
                </a:effectLst>
              </a:rPr>
              <a:t>tl;dr</a:t>
            </a:r>
            <a:r>
              <a:rPr lang="en-US" sz="2400" i="1" dirty="0">
                <a:effectLst>
                  <a:outerShdw blurRad="38100" dist="38100" dir="2700000" algn="tl">
                    <a:srgbClr val="000000">
                      <a:alpha val="43137"/>
                    </a:srgbClr>
                  </a:outerShdw>
                </a:effectLst>
              </a:rPr>
              <a:t> The treatment goals in managing </a:t>
            </a:r>
            <a:r>
              <a:rPr lang="en-US" sz="2400" i="1" dirty="0" err="1">
                <a:effectLst>
                  <a:outerShdw blurRad="38100" dist="38100" dir="2700000" algn="tl">
                    <a:srgbClr val="000000">
                      <a:alpha val="43137"/>
                    </a:srgbClr>
                  </a:outerShdw>
                </a:effectLst>
              </a:rPr>
              <a:t>hyphema</a:t>
            </a:r>
            <a:endParaRPr lang="en-US" sz="24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F7CA89D-1828-4CF4-A2CC-6E989B8683F0}"/>
              </a:ext>
            </a:extLst>
          </p:cNvPr>
          <p:cNvSpPr txBox="1"/>
          <p:nvPr/>
        </p:nvSpPr>
        <p:spPr>
          <a:xfrm>
            <a:off x="3052192" y="6397823"/>
            <a:ext cx="3039615" cy="307777"/>
          </a:xfrm>
          <a:prstGeom prst="rect">
            <a:avLst/>
          </a:prstGeom>
          <a:noFill/>
        </p:spPr>
        <p:txBody>
          <a:bodyPr wrap="none" rtlCol="0">
            <a:spAutoFit/>
          </a:bodyPr>
          <a:lstStyle/>
          <a:p>
            <a:r>
              <a:rPr lang="en-US" sz="1400" i="1" dirty="0"/>
              <a:t>No question—proceed when ready</a:t>
            </a: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 Box 10">
            <a:extLst>
              <a:ext uri="{FF2B5EF4-FFF2-40B4-BE49-F238E27FC236}">
                <a16:creationId xmlns:a16="http://schemas.microsoft.com/office/drawing/2014/main" id="{BC9710AB-B5E1-471C-8C60-5B51A3876588}"/>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075430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rgbClr val="0000FF"/>
                </a:solidFill>
              </a:rPr>
              <a:t>Speaking of managing </a:t>
            </a:r>
            <a:r>
              <a:rPr lang="en-US" altLang="en-US" sz="1600" i="1" dirty="0" err="1">
                <a:solidFill>
                  <a:srgbClr val="0000FF"/>
                </a:solidFill>
              </a:rPr>
              <a:t>hyphema</a:t>
            </a:r>
            <a:r>
              <a:rPr lang="en-US" altLang="en-US" sz="1600" i="1" dirty="0">
                <a:solidFill>
                  <a:srgbClr val="0000FF"/>
                </a:solidFill>
              </a:rPr>
              <a:t>…What steps should be taken to minimize the risk of re-bleeding?</a:t>
            </a:r>
          </a:p>
          <a:p>
            <a:r>
              <a:rPr lang="en-US" altLang="en-US" sz="1600" dirty="0">
                <a:solidFill>
                  <a:srgbClr val="0000FF"/>
                </a:solidFill>
              </a:rPr>
              <a:t>-- Shield the eye  around the clock</a:t>
            </a:r>
          </a:p>
          <a:p>
            <a:r>
              <a:rPr lang="en-US" altLang="en-US" sz="1600" dirty="0">
                <a:solidFill>
                  <a:srgbClr val="0000FF"/>
                </a:solidFill>
              </a:rPr>
              <a:t>-- Elevate the head  around the clock</a:t>
            </a:r>
          </a:p>
          <a:p>
            <a:r>
              <a:rPr lang="en-US" altLang="en-US" sz="1600" dirty="0">
                <a:solidFill>
                  <a:srgbClr val="0000FF"/>
                </a:solidFill>
              </a:rPr>
              <a:t>--Strict  bedrest </a:t>
            </a:r>
          </a:p>
          <a:p>
            <a:r>
              <a:rPr lang="en-US" altLang="en-US" sz="1600" dirty="0">
                <a:solidFill>
                  <a:srgbClr val="0000FF"/>
                </a:solidFill>
              </a:rPr>
              <a:t>--Avoidance of  anticoagulants</a:t>
            </a:r>
          </a:p>
          <a:p>
            <a:r>
              <a:rPr lang="en-US" altLang="en-US" sz="1600" dirty="0">
                <a:solidFill>
                  <a:srgbClr val="0000FF"/>
                </a:solidFill>
              </a:rPr>
              <a:t>--See the </a:t>
            </a:r>
            <a:r>
              <a:rPr lang="en-US" altLang="en-US" sz="1600" dirty="0" err="1">
                <a:solidFill>
                  <a:srgbClr val="0000FF"/>
                </a:solidFill>
              </a:rPr>
              <a:t>pt</a:t>
            </a:r>
            <a:r>
              <a:rPr lang="en-US" altLang="en-US" sz="1600" dirty="0">
                <a:solidFill>
                  <a:srgbClr val="0000FF"/>
                </a:solidFill>
              </a:rPr>
              <a:t>  daily  until the </a:t>
            </a:r>
            <a:r>
              <a:rPr lang="en-US" altLang="en-US" sz="1600" dirty="0" err="1">
                <a:solidFill>
                  <a:srgbClr val="0000FF"/>
                </a:solidFill>
              </a:rPr>
              <a:t>hyphema</a:t>
            </a:r>
            <a:r>
              <a:rPr lang="en-US" altLang="en-US" sz="1600" dirty="0">
                <a:solidFill>
                  <a:srgbClr val="0000FF"/>
                </a:solidFill>
              </a:rPr>
              <a:t> resolves</a:t>
            </a:r>
          </a:p>
        </p:txBody>
      </p:sp>
      <p:sp>
        <p:nvSpPr>
          <p:cNvPr id="12" name="Rectangle 11">
            <a:extLst>
              <a:ext uri="{FF2B5EF4-FFF2-40B4-BE49-F238E27FC236}">
                <a16:creationId xmlns:a16="http://schemas.microsoft.com/office/drawing/2014/main" id="{E15DE56C-2C47-41F6-9E9E-DAC901FA868E}"/>
              </a:ext>
            </a:extLst>
          </p:cNvPr>
          <p:cNvSpPr/>
          <p:nvPr/>
        </p:nvSpPr>
        <p:spPr>
          <a:xfrm>
            <a:off x="1169277" y="2819969"/>
            <a:ext cx="1309790" cy="245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
        <p:nvSpPr>
          <p:cNvPr id="13" name="Rectangle 12">
            <a:extLst>
              <a:ext uri="{FF2B5EF4-FFF2-40B4-BE49-F238E27FC236}">
                <a16:creationId xmlns:a16="http://schemas.microsoft.com/office/drawing/2014/main" id="{46C2761C-6622-4371-A6A1-E2F840C08BCF}"/>
              </a:ext>
            </a:extLst>
          </p:cNvPr>
          <p:cNvSpPr/>
          <p:nvPr/>
        </p:nvSpPr>
        <p:spPr>
          <a:xfrm>
            <a:off x="1169277" y="3087744"/>
            <a:ext cx="1538390" cy="19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two/three different words</a:t>
            </a:r>
          </a:p>
        </p:txBody>
      </p:sp>
      <p:sp>
        <p:nvSpPr>
          <p:cNvPr id="16" name="Rectangle 15">
            <a:extLst>
              <a:ext uri="{FF2B5EF4-FFF2-40B4-BE49-F238E27FC236}">
                <a16:creationId xmlns:a16="http://schemas.microsoft.com/office/drawing/2014/main" id="{B7788F06-89F4-4DF5-903E-D9144BDF21BD}"/>
              </a:ext>
            </a:extLst>
          </p:cNvPr>
          <p:cNvSpPr/>
          <p:nvPr/>
        </p:nvSpPr>
        <p:spPr>
          <a:xfrm>
            <a:off x="1676400" y="3316118"/>
            <a:ext cx="818465" cy="201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B53862-313E-481A-8453-8DCCE5C74B4D}"/>
              </a:ext>
            </a:extLst>
          </p:cNvPr>
          <p:cNvSpPr/>
          <p:nvPr/>
        </p:nvSpPr>
        <p:spPr>
          <a:xfrm>
            <a:off x="2397899" y="3573866"/>
            <a:ext cx="1309790" cy="243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F43FD0-0ECA-4FA4-99CD-71A87F038E0A}"/>
              </a:ext>
            </a:extLst>
          </p:cNvPr>
          <p:cNvSpPr/>
          <p:nvPr/>
        </p:nvSpPr>
        <p:spPr>
          <a:xfrm>
            <a:off x="2151533" y="3830033"/>
            <a:ext cx="492733" cy="201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unit of time</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988387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rgbClr val="0000FF"/>
                </a:solidFill>
              </a:rPr>
              <a:t>Speaking of managing </a:t>
            </a:r>
            <a:r>
              <a:rPr lang="en-US" altLang="en-US" sz="1600" i="1" dirty="0" err="1">
                <a:solidFill>
                  <a:srgbClr val="0000FF"/>
                </a:solidFill>
              </a:rPr>
              <a:t>hyphema</a:t>
            </a:r>
            <a:r>
              <a:rPr lang="en-US" altLang="en-US" sz="1600" i="1" dirty="0">
                <a:solidFill>
                  <a:srgbClr val="0000FF"/>
                </a:solidFill>
              </a:rPr>
              <a:t>…What steps should be taken to minimize the risk of re-bleeding?</a:t>
            </a:r>
          </a:p>
          <a:p>
            <a:r>
              <a:rPr lang="en-US" altLang="en-US" sz="1600" dirty="0">
                <a:solidFill>
                  <a:srgbClr val="0000FF"/>
                </a:solidFill>
              </a:rPr>
              <a:t>-- Shield the eye  around the clock</a:t>
            </a:r>
          </a:p>
          <a:p>
            <a:r>
              <a:rPr lang="en-US" altLang="en-US" sz="1600" dirty="0">
                <a:solidFill>
                  <a:srgbClr val="0000FF"/>
                </a:solidFill>
              </a:rPr>
              <a:t>-- Elevate the head  around the clock</a:t>
            </a:r>
          </a:p>
          <a:p>
            <a:r>
              <a:rPr lang="en-US" altLang="en-US" sz="1600" dirty="0">
                <a:solidFill>
                  <a:srgbClr val="0000FF"/>
                </a:solidFill>
              </a:rPr>
              <a:t>--Strict  bedrest </a:t>
            </a:r>
          </a:p>
          <a:p>
            <a:r>
              <a:rPr lang="en-US" altLang="en-US" sz="1600" dirty="0">
                <a:solidFill>
                  <a:srgbClr val="0000FF"/>
                </a:solidFill>
              </a:rPr>
              <a:t>--Avoidance of  anticoagulants</a:t>
            </a:r>
          </a:p>
          <a:p>
            <a:r>
              <a:rPr lang="en-US" altLang="en-US" sz="1600" dirty="0">
                <a:solidFill>
                  <a:srgbClr val="0000FF"/>
                </a:solidFill>
              </a:rPr>
              <a:t>--See the </a:t>
            </a:r>
            <a:r>
              <a:rPr lang="en-US" altLang="en-US" sz="1600" dirty="0" err="1">
                <a:solidFill>
                  <a:srgbClr val="0000FF"/>
                </a:solidFill>
              </a:rPr>
              <a:t>pt</a:t>
            </a:r>
            <a:r>
              <a:rPr lang="en-US" altLang="en-US" sz="1600" dirty="0">
                <a:solidFill>
                  <a:srgbClr val="0000FF"/>
                </a:solidFill>
              </a:rPr>
              <a:t>  daily  until the </a:t>
            </a:r>
            <a:r>
              <a:rPr lang="en-US" altLang="en-US" sz="1600" dirty="0" err="1">
                <a:solidFill>
                  <a:srgbClr val="0000FF"/>
                </a:solidFill>
              </a:rPr>
              <a:t>hyphema</a:t>
            </a:r>
            <a:r>
              <a:rPr lang="en-US" altLang="en-US" sz="1600" dirty="0">
                <a:solidFill>
                  <a:srgbClr val="0000FF"/>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248821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a:t>
            </a:r>
            <a:r>
              <a:rPr lang="en-US" altLang="en-US" sz="1600" b="1" dirty="0">
                <a:solidFill>
                  <a:srgbClr val="0000FF"/>
                </a:solidFill>
              </a:rPr>
              <a:t>Strict  bedrest </a:t>
            </a:r>
          </a:p>
          <a:p>
            <a:r>
              <a:rPr lang="en-US" altLang="en-US" sz="1600" dirty="0">
                <a:solidFill>
                  <a:schemeClr val="bg1">
                    <a:lumMod val="65000"/>
                  </a:schemeClr>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2" name="Oval 11">
            <a:extLst>
              <a:ext uri="{FF2B5EF4-FFF2-40B4-BE49-F238E27FC236}">
                <a16:creationId xmlns:a16="http://schemas.microsoft.com/office/drawing/2014/main" id="{22998CB6-F42F-418A-B7DF-C9DB1F383754}"/>
              </a:ext>
            </a:extLst>
          </p:cNvPr>
          <p:cNvSpPr/>
          <p:nvPr/>
        </p:nvSpPr>
        <p:spPr>
          <a:xfrm>
            <a:off x="914400" y="3200400"/>
            <a:ext cx="18288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226DE9-DD9B-4FE8-9D3F-8823619BBC46}"/>
              </a:ext>
            </a:extLst>
          </p:cNvPr>
          <p:cNvSpPr txBox="1"/>
          <p:nvPr/>
        </p:nvSpPr>
        <p:spPr>
          <a:xfrm>
            <a:off x="3021806" y="3167390"/>
            <a:ext cx="4369594" cy="523220"/>
          </a:xfrm>
          <a:prstGeom prst="rect">
            <a:avLst/>
          </a:prstGeom>
          <a:solidFill>
            <a:srgbClr val="FFC000"/>
          </a:solidFill>
        </p:spPr>
        <p:txBody>
          <a:bodyPr wrap="none" rtlCol="0">
            <a:spAutoFit/>
          </a:bodyPr>
          <a:lstStyle/>
          <a:p>
            <a:r>
              <a:rPr lang="en-US" sz="1400" i="1" dirty="0">
                <a:solidFill>
                  <a:srgbClr val="0000FF"/>
                </a:solidFill>
              </a:rPr>
              <a:t>Does this mean the </a:t>
            </a:r>
            <a:r>
              <a:rPr lang="en-US" sz="1400" i="1" dirty="0" err="1">
                <a:solidFill>
                  <a:srgbClr val="0000FF"/>
                </a:solidFill>
              </a:rPr>
              <a:t>pt</a:t>
            </a:r>
            <a:r>
              <a:rPr lang="en-US" sz="1400" i="1" dirty="0">
                <a:solidFill>
                  <a:srgbClr val="0000FF"/>
                </a:solidFill>
              </a:rPr>
              <a:t> should be hospitalized?</a:t>
            </a:r>
            <a:endParaRPr lang="en-US" sz="1400" i="1" dirty="0">
              <a:solidFill>
                <a:srgbClr val="FFC000"/>
              </a:solidFill>
            </a:endParaRPr>
          </a:p>
          <a:p>
            <a:r>
              <a:rPr lang="en-US" sz="1400" dirty="0">
                <a:solidFill>
                  <a:srgbClr val="FFC000"/>
                </a:solidFill>
              </a:rPr>
              <a:t>If necessary, yes (as is often the case with  children )</a:t>
            </a:r>
          </a:p>
        </p:txBody>
      </p:sp>
    </p:spTree>
    <p:extLst>
      <p:ext uri="{BB962C8B-B14F-4D97-AF65-F5344CB8AC3E}">
        <p14:creationId xmlns:p14="http://schemas.microsoft.com/office/powerpoint/2010/main" val="3720660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a:t>
            </a:r>
            <a:r>
              <a:rPr lang="en-US" altLang="en-US" sz="1600" b="1" dirty="0">
                <a:solidFill>
                  <a:srgbClr val="0000FF"/>
                </a:solidFill>
              </a:rPr>
              <a:t>Strict  bedrest </a:t>
            </a:r>
          </a:p>
          <a:p>
            <a:r>
              <a:rPr lang="en-US" altLang="en-US" sz="1600" dirty="0">
                <a:solidFill>
                  <a:schemeClr val="bg1">
                    <a:lumMod val="65000"/>
                  </a:schemeClr>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2" name="Oval 11">
            <a:extLst>
              <a:ext uri="{FF2B5EF4-FFF2-40B4-BE49-F238E27FC236}">
                <a16:creationId xmlns:a16="http://schemas.microsoft.com/office/drawing/2014/main" id="{22998CB6-F42F-418A-B7DF-C9DB1F383754}"/>
              </a:ext>
            </a:extLst>
          </p:cNvPr>
          <p:cNvSpPr/>
          <p:nvPr/>
        </p:nvSpPr>
        <p:spPr>
          <a:xfrm>
            <a:off x="914400" y="3200400"/>
            <a:ext cx="18288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226DE9-DD9B-4FE8-9D3F-8823619BBC46}"/>
              </a:ext>
            </a:extLst>
          </p:cNvPr>
          <p:cNvSpPr txBox="1"/>
          <p:nvPr/>
        </p:nvSpPr>
        <p:spPr>
          <a:xfrm>
            <a:off x="3021806" y="3167390"/>
            <a:ext cx="4369594" cy="523220"/>
          </a:xfrm>
          <a:prstGeom prst="rect">
            <a:avLst/>
          </a:prstGeom>
          <a:solidFill>
            <a:srgbClr val="FFC000"/>
          </a:solidFill>
        </p:spPr>
        <p:txBody>
          <a:bodyPr wrap="none" rtlCol="0">
            <a:spAutoFit/>
          </a:bodyPr>
          <a:lstStyle/>
          <a:p>
            <a:r>
              <a:rPr lang="en-US" sz="1400" i="1" dirty="0">
                <a:solidFill>
                  <a:srgbClr val="0000FF"/>
                </a:solidFill>
              </a:rPr>
              <a:t>Does this mean the </a:t>
            </a:r>
            <a:r>
              <a:rPr lang="en-US" sz="1400" i="1" dirty="0" err="1">
                <a:solidFill>
                  <a:srgbClr val="0000FF"/>
                </a:solidFill>
              </a:rPr>
              <a:t>pt</a:t>
            </a:r>
            <a:r>
              <a:rPr lang="en-US" sz="1400" i="1" dirty="0">
                <a:solidFill>
                  <a:srgbClr val="0000FF"/>
                </a:solidFill>
              </a:rPr>
              <a:t> should be hospitalized?</a:t>
            </a:r>
          </a:p>
          <a:p>
            <a:r>
              <a:rPr lang="en-US" sz="1400" dirty="0">
                <a:solidFill>
                  <a:srgbClr val="0000FF"/>
                </a:solidFill>
              </a:rPr>
              <a:t>If necessary, yes (as is often the case with  children )</a:t>
            </a:r>
          </a:p>
        </p:txBody>
      </p:sp>
      <p:sp>
        <p:nvSpPr>
          <p:cNvPr id="3" name="Rectangle 2">
            <a:extLst>
              <a:ext uri="{FF2B5EF4-FFF2-40B4-BE49-F238E27FC236}">
                <a16:creationId xmlns:a16="http://schemas.microsoft.com/office/drawing/2014/main" id="{FF17C020-87A7-4D95-9C20-AC0F4EB4939E}"/>
              </a:ext>
            </a:extLst>
          </p:cNvPr>
          <p:cNvSpPr/>
          <p:nvPr/>
        </p:nvSpPr>
        <p:spPr>
          <a:xfrm>
            <a:off x="6477000" y="3429000"/>
            <a:ext cx="685800" cy="22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97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a:t>
            </a:r>
            <a:r>
              <a:rPr lang="en-US" altLang="en-US" sz="1600" b="1" dirty="0">
                <a:solidFill>
                  <a:srgbClr val="0000FF"/>
                </a:solidFill>
              </a:rPr>
              <a:t>Strict  bedrest </a:t>
            </a:r>
          </a:p>
          <a:p>
            <a:r>
              <a:rPr lang="en-US" altLang="en-US" sz="1600" dirty="0">
                <a:solidFill>
                  <a:schemeClr val="bg1">
                    <a:lumMod val="65000"/>
                  </a:schemeClr>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2" name="Oval 11">
            <a:extLst>
              <a:ext uri="{FF2B5EF4-FFF2-40B4-BE49-F238E27FC236}">
                <a16:creationId xmlns:a16="http://schemas.microsoft.com/office/drawing/2014/main" id="{22998CB6-F42F-418A-B7DF-C9DB1F383754}"/>
              </a:ext>
            </a:extLst>
          </p:cNvPr>
          <p:cNvSpPr/>
          <p:nvPr/>
        </p:nvSpPr>
        <p:spPr>
          <a:xfrm>
            <a:off x="914400" y="3200400"/>
            <a:ext cx="18288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226DE9-DD9B-4FE8-9D3F-8823619BBC46}"/>
              </a:ext>
            </a:extLst>
          </p:cNvPr>
          <p:cNvSpPr txBox="1"/>
          <p:nvPr/>
        </p:nvSpPr>
        <p:spPr>
          <a:xfrm>
            <a:off x="3021806" y="3167390"/>
            <a:ext cx="4369594" cy="523220"/>
          </a:xfrm>
          <a:prstGeom prst="rect">
            <a:avLst/>
          </a:prstGeom>
          <a:solidFill>
            <a:srgbClr val="FFC000"/>
          </a:solidFill>
        </p:spPr>
        <p:txBody>
          <a:bodyPr wrap="none" rtlCol="0">
            <a:spAutoFit/>
          </a:bodyPr>
          <a:lstStyle/>
          <a:p>
            <a:r>
              <a:rPr lang="en-US" sz="1400" i="1" dirty="0">
                <a:solidFill>
                  <a:srgbClr val="0000FF"/>
                </a:solidFill>
              </a:rPr>
              <a:t>Does this mean the </a:t>
            </a:r>
            <a:r>
              <a:rPr lang="en-US" sz="1400" i="1" dirty="0" err="1">
                <a:solidFill>
                  <a:srgbClr val="0000FF"/>
                </a:solidFill>
              </a:rPr>
              <a:t>pt</a:t>
            </a:r>
            <a:r>
              <a:rPr lang="en-US" sz="1400" i="1" dirty="0">
                <a:solidFill>
                  <a:srgbClr val="0000FF"/>
                </a:solidFill>
              </a:rPr>
              <a:t> should be hospitalized?</a:t>
            </a:r>
          </a:p>
          <a:p>
            <a:r>
              <a:rPr lang="en-US" sz="1400" dirty="0">
                <a:solidFill>
                  <a:srgbClr val="0000FF"/>
                </a:solidFill>
              </a:rPr>
              <a:t>If necessary, yes (as is often the case with  children )</a:t>
            </a:r>
          </a:p>
        </p:txBody>
      </p:sp>
    </p:spTree>
    <p:extLst>
      <p:ext uri="{BB962C8B-B14F-4D97-AF65-F5344CB8AC3E}">
        <p14:creationId xmlns:p14="http://schemas.microsoft.com/office/powerpoint/2010/main" val="3471727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59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rgbClr val="0070C0"/>
                </a:solidFill>
              </a:rPr>
              <a:t>By taking aspirin for pain</a:t>
            </a:r>
          </a:p>
          <a:p>
            <a:endParaRPr lang="en-US" sz="1400" i="1" dirty="0">
              <a:solidFill>
                <a:srgbClr val="0070C0"/>
              </a:solidFill>
            </a:endParaRPr>
          </a:p>
          <a:p>
            <a:r>
              <a:rPr lang="en-US" sz="1400" i="1" dirty="0">
                <a:solidFill>
                  <a:srgbClr val="0070C0"/>
                </a:solidFill>
              </a:rPr>
              <a:t>What should you tell the </a:t>
            </a:r>
            <a:r>
              <a:rPr lang="en-US" sz="1400" i="1" dirty="0" err="1">
                <a:solidFill>
                  <a:srgbClr val="0070C0"/>
                </a:solidFill>
              </a:rPr>
              <a:t>pt</a:t>
            </a:r>
            <a:r>
              <a:rPr lang="en-US" sz="1400" i="1" dirty="0">
                <a:solidFill>
                  <a:srgbClr val="0070C0"/>
                </a:solidFill>
              </a:rPr>
              <a:t> in this regard?</a:t>
            </a:r>
          </a:p>
          <a:p>
            <a:r>
              <a:rPr lang="en-US" sz="1400" dirty="0">
                <a:solidFill>
                  <a:srgbClr val="0070C0"/>
                </a:solidFill>
              </a:rPr>
              <a:t>To avoid aspirin (and other NSAIDs, just to be safe)</a:t>
            </a:r>
          </a:p>
        </p:txBody>
      </p:sp>
    </p:spTree>
    <p:extLst>
      <p:ext uri="{BB962C8B-B14F-4D97-AF65-F5344CB8AC3E}">
        <p14:creationId xmlns:p14="http://schemas.microsoft.com/office/powerpoint/2010/main" val="284333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02415-096E-4822-9557-71C9B7ED02DF}"/>
              </a:ext>
            </a:extLst>
          </p:cNvPr>
          <p:cNvSpPr>
            <a:spLocks noGrp="1"/>
          </p:cNvSpPr>
          <p:nvPr>
            <p:ph type="sldNum" sz="quarter" idx="12"/>
          </p:nvPr>
        </p:nvSpPr>
        <p:spPr/>
        <p:txBody>
          <a:bodyPr/>
          <a:lstStyle/>
          <a:p>
            <a:pPr>
              <a:defRPr/>
            </a:pPr>
            <a:fld id="{1922781C-FEFB-43B6-AEF5-0F22C089191D}" type="slidenum">
              <a:rPr lang="en-US" altLang="en-US" smtClean="0"/>
              <a:pPr>
                <a:defRPr/>
              </a:pPr>
              <a:t>6</a:t>
            </a:fld>
            <a:endParaRPr lang="en-US" altLang="en-US"/>
          </a:p>
        </p:txBody>
      </p:sp>
      <p:sp>
        <p:nvSpPr>
          <p:cNvPr id="7" name="Text Box 10">
            <a:extLst>
              <a:ext uri="{FF2B5EF4-FFF2-40B4-BE49-F238E27FC236}">
                <a16:creationId xmlns:a16="http://schemas.microsoft.com/office/drawing/2014/main" id="{6B206D7D-9E7C-4F6F-BFEB-EC496FB1BD5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8" name="TextBox 7">
            <a:extLst>
              <a:ext uri="{FF2B5EF4-FFF2-40B4-BE49-F238E27FC236}">
                <a16:creationId xmlns:a16="http://schemas.microsoft.com/office/drawing/2014/main" id="{9436BE49-D8FB-41A6-8BE4-CA6F5182FDCC}"/>
              </a:ext>
            </a:extLst>
          </p:cNvPr>
          <p:cNvSpPr txBox="1"/>
          <p:nvPr/>
        </p:nvSpPr>
        <p:spPr>
          <a:xfrm>
            <a:off x="3556337" y="5995024"/>
            <a:ext cx="2031325" cy="369332"/>
          </a:xfrm>
          <a:prstGeom prst="rect">
            <a:avLst/>
          </a:prstGeom>
          <a:noFill/>
        </p:spPr>
        <p:txBody>
          <a:bodyPr wrap="none" rtlCol="0">
            <a:spAutoFit/>
          </a:bodyPr>
          <a:lstStyle/>
          <a:p>
            <a:pPr algn="ctr"/>
            <a:r>
              <a:rPr lang="en-US" dirty="0"/>
              <a:t>Layered </a:t>
            </a:r>
            <a:r>
              <a:rPr lang="en-US" dirty="0" err="1"/>
              <a:t>hyphema</a:t>
            </a:r>
            <a:endParaRPr lang="en-US" dirty="0"/>
          </a:p>
        </p:txBody>
      </p:sp>
      <p:pic>
        <p:nvPicPr>
          <p:cNvPr id="3" name="Picture 2">
            <a:extLst>
              <a:ext uri="{FF2B5EF4-FFF2-40B4-BE49-F238E27FC236}">
                <a16:creationId xmlns:a16="http://schemas.microsoft.com/office/drawing/2014/main" id="{E55E8CC2-9BA3-4ECC-B3FC-FD28218F5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331" y="2325606"/>
            <a:ext cx="2887336" cy="2223249"/>
          </a:xfrm>
          <a:prstGeom prst="rect">
            <a:avLst/>
          </a:prstGeom>
        </p:spPr>
      </p:pic>
      <p:pic>
        <p:nvPicPr>
          <p:cNvPr id="9" name="Picture 8">
            <a:extLst>
              <a:ext uri="{FF2B5EF4-FFF2-40B4-BE49-F238E27FC236}">
                <a16:creationId xmlns:a16="http://schemas.microsoft.com/office/drawing/2014/main" id="{69374A14-5803-4C85-B971-60DB6F5F3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6" y="2309145"/>
            <a:ext cx="2887337" cy="2239710"/>
          </a:xfrm>
          <a:prstGeom prst="rect">
            <a:avLst/>
          </a:prstGeom>
        </p:spPr>
      </p:pic>
      <p:pic>
        <p:nvPicPr>
          <p:cNvPr id="11" name="Picture 10">
            <a:extLst>
              <a:ext uri="{FF2B5EF4-FFF2-40B4-BE49-F238E27FC236}">
                <a16:creationId xmlns:a16="http://schemas.microsoft.com/office/drawing/2014/main" id="{4867F1E7-92AE-4123-A41A-0517CDE1F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47" y="2382340"/>
            <a:ext cx="2852725" cy="2093319"/>
          </a:xfrm>
          <a:prstGeom prst="rect">
            <a:avLst/>
          </a:prstGeom>
        </p:spPr>
      </p:pic>
    </p:spTree>
    <p:extLst>
      <p:ext uri="{BB962C8B-B14F-4D97-AF65-F5344CB8AC3E}">
        <p14:creationId xmlns:p14="http://schemas.microsoft.com/office/powerpoint/2010/main" val="743518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endParaRPr lang="en-US" sz="1400" dirty="0">
              <a:solidFill>
                <a:srgbClr val="0070C0"/>
              </a:solidFill>
            </a:endParaRPr>
          </a:p>
          <a:p>
            <a:endParaRPr lang="en-US" sz="1400" i="1" dirty="0">
              <a:solidFill>
                <a:srgbClr val="0070C0"/>
              </a:solidFill>
            </a:endParaRPr>
          </a:p>
          <a:p>
            <a:r>
              <a:rPr lang="en-US" sz="1400" i="1" dirty="0">
                <a:solidFill>
                  <a:srgbClr val="0070C0"/>
                </a:solidFill>
              </a:rPr>
              <a:t>What should you tell the </a:t>
            </a:r>
            <a:r>
              <a:rPr lang="en-US" sz="1400" i="1" dirty="0" err="1">
                <a:solidFill>
                  <a:srgbClr val="0070C0"/>
                </a:solidFill>
              </a:rPr>
              <a:t>pt</a:t>
            </a:r>
            <a:r>
              <a:rPr lang="en-US" sz="1400" i="1" dirty="0">
                <a:solidFill>
                  <a:srgbClr val="0070C0"/>
                </a:solidFill>
              </a:rPr>
              <a:t> in this regard?</a:t>
            </a:r>
          </a:p>
          <a:p>
            <a:r>
              <a:rPr lang="en-US" sz="1400" dirty="0">
                <a:solidFill>
                  <a:srgbClr val="0070C0"/>
                </a:solidFill>
              </a:rPr>
              <a:t>To avoid aspirin (and other NSAIDs, just to be safe)</a:t>
            </a:r>
          </a:p>
        </p:txBody>
      </p:sp>
    </p:spTree>
    <p:extLst>
      <p:ext uri="{BB962C8B-B14F-4D97-AF65-F5344CB8AC3E}">
        <p14:creationId xmlns:p14="http://schemas.microsoft.com/office/powerpoint/2010/main" val="3180266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endParaRPr lang="en-US" sz="1400" i="1" dirty="0">
              <a:solidFill>
                <a:srgbClr val="0070C0"/>
              </a:solidFill>
            </a:endParaRPr>
          </a:p>
          <a:p>
            <a:r>
              <a:rPr lang="en-US" sz="1400" dirty="0">
                <a:solidFill>
                  <a:srgbClr val="0070C0"/>
                </a:solidFill>
              </a:rPr>
              <a:t>To avoid aspirin (and other NSAIDs, just to be safe)</a:t>
            </a:r>
          </a:p>
        </p:txBody>
      </p:sp>
    </p:spTree>
    <p:extLst>
      <p:ext uri="{BB962C8B-B14F-4D97-AF65-F5344CB8AC3E}">
        <p14:creationId xmlns:p14="http://schemas.microsoft.com/office/powerpoint/2010/main" val="1880584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Tree>
    <p:extLst>
      <p:ext uri="{BB962C8B-B14F-4D97-AF65-F5344CB8AC3E}">
        <p14:creationId xmlns:p14="http://schemas.microsoft.com/office/powerpoint/2010/main" val="2909032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endParaRPr lang="en-US" sz="1600" i="1" dirty="0">
              <a:solidFill>
                <a:schemeClr val="accent1">
                  <a:lumMod val="40000"/>
                  <a:lumOff val="60000"/>
                </a:schemeClr>
              </a:solidFill>
            </a:endParaRPr>
          </a:p>
          <a:p>
            <a:r>
              <a:rPr lang="en-US" sz="1600" dirty="0">
                <a:solidFill>
                  <a:schemeClr val="accent1">
                    <a:lumMod val="40000"/>
                    <a:lumOff val="60000"/>
                  </a:schemeClr>
                </a:solidFill>
              </a:rPr>
              <a:t>It is a systemic med that acts as a ‘clot stabilizer’ by enhancing hemostasis during the process of clot fibrinolysis</a:t>
            </a: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What is the rationale behind its use in managing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a:t>
            </a:r>
          </a:p>
          <a:p>
            <a:r>
              <a:rPr lang="en-US" sz="1600" dirty="0">
                <a:solidFill>
                  <a:schemeClr val="accent1">
                    <a:lumMod val="40000"/>
                    <a:lumOff val="60000"/>
                  </a:schemeClr>
                </a:solidFill>
              </a:rPr>
              <a:t>By enhancing hemostasis, it may reduce the risk of a re-bleed</a:t>
            </a: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Aminocaproic acid is not often used in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 management—why?</a:t>
            </a:r>
          </a:p>
          <a:p>
            <a:r>
              <a:rPr lang="en-US" sz="1600" dirty="0">
                <a:solidFill>
                  <a:schemeClr val="accent1">
                    <a:lumMod val="40000"/>
                    <a:lumOff val="60000"/>
                  </a:schemeClr>
                </a:solidFill>
              </a:rPr>
              <a:t>Three reasons:</a:t>
            </a:r>
          </a:p>
          <a:p>
            <a:r>
              <a:rPr lang="en-US" sz="1600" dirty="0">
                <a:solidFill>
                  <a:schemeClr val="accent1">
                    <a:lumMod val="40000"/>
                    <a:lumOff val="60000"/>
                  </a:schemeClr>
                </a:solidFill>
              </a:rPr>
              <a:t>--The evidence regarding its ability to reduce re-bleed risk is equivocal </a:t>
            </a:r>
          </a:p>
          <a:p>
            <a:r>
              <a:rPr lang="en-US" sz="1600" dirty="0">
                <a:solidFill>
                  <a:schemeClr val="accent1">
                    <a:lumMod val="40000"/>
                    <a:lumOff val="60000"/>
                  </a:schemeClr>
                </a:solidFill>
              </a:rPr>
              <a:t>--It has myriad unwelcome side effects that limit its acceptance </a:t>
            </a:r>
          </a:p>
          <a:p>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347052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endParaRPr lang="en-US" sz="1600" dirty="0">
              <a:solidFill>
                <a:schemeClr val="accent1">
                  <a:lumMod val="40000"/>
                  <a:lumOff val="60000"/>
                </a:schemeClr>
              </a:solidFill>
            </a:endParaRP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What is the rationale behind its use in managing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a:t>
            </a:r>
          </a:p>
          <a:p>
            <a:r>
              <a:rPr lang="en-US" sz="1600" dirty="0">
                <a:solidFill>
                  <a:schemeClr val="accent1">
                    <a:lumMod val="40000"/>
                    <a:lumOff val="60000"/>
                  </a:schemeClr>
                </a:solidFill>
              </a:rPr>
              <a:t>By enhancing hemostasis, it may reduce the risk of a re-bleed</a:t>
            </a: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Aminocaproic acid is not often used in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 management—why?</a:t>
            </a:r>
          </a:p>
          <a:p>
            <a:r>
              <a:rPr lang="en-US" sz="1600" dirty="0">
                <a:solidFill>
                  <a:schemeClr val="accent1">
                    <a:lumMod val="40000"/>
                    <a:lumOff val="60000"/>
                  </a:schemeClr>
                </a:solidFill>
              </a:rPr>
              <a:t>Three reasons:</a:t>
            </a:r>
          </a:p>
          <a:p>
            <a:r>
              <a:rPr lang="en-US" sz="1600" dirty="0">
                <a:solidFill>
                  <a:schemeClr val="accent1">
                    <a:lumMod val="40000"/>
                    <a:lumOff val="60000"/>
                  </a:schemeClr>
                </a:solidFill>
              </a:rPr>
              <a:t>--The evidence regarding its ability to reduce re-bleed risk is equivocal </a:t>
            </a:r>
          </a:p>
          <a:p>
            <a:r>
              <a:rPr lang="en-US" sz="1600" dirty="0">
                <a:solidFill>
                  <a:schemeClr val="accent1">
                    <a:lumMod val="40000"/>
                    <a:lumOff val="60000"/>
                  </a:schemeClr>
                </a:solidFill>
              </a:rPr>
              <a:t>--It has myriad unwelcome side effects that limit its acceptance </a:t>
            </a:r>
          </a:p>
          <a:p>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520230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p>
          <a:p>
            <a:endParaRPr lang="en-US" sz="1600" dirty="0"/>
          </a:p>
          <a:p>
            <a:r>
              <a:rPr lang="en-US" sz="1600" i="1" dirty="0"/>
              <a:t>What is the rationale behind its use in managing </a:t>
            </a:r>
            <a:r>
              <a:rPr lang="en-US" sz="1600" i="1" dirty="0" err="1"/>
              <a:t>hyphema</a:t>
            </a:r>
            <a:r>
              <a:rPr lang="en-US" sz="1600" i="1" dirty="0"/>
              <a:t>?</a:t>
            </a:r>
            <a:endParaRPr lang="en-US" sz="1600" i="1" dirty="0">
              <a:solidFill>
                <a:schemeClr val="accent1">
                  <a:lumMod val="40000"/>
                  <a:lumOff val="60000"/>
                </a:schemeClr>
              </a:solidFill>
            </a:endParaRPr>
          </a:p>
          <a:p>
            <a:r>
              <a:rPr lang="en-US" sz="1600" dirty="0">
                <a:solidFill>
                  <a:schemeClr val="accent1">
                    <a:lumMod val="40000"/>
                    <a:lumOff val="60000"/>
                  </a:schemeClr>
                </a:solidFill>
              </a:rPr>
              <a:t>By enhancing hemostasis, it may reduce the risk of a re-bleed</a:t>
            </a: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Aminocaproic acid is not often used in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 management—why?</a:t>
            </a:r>
          </a:p>
          <a:p>
            <a:r>
              <a:rPr lang="en-US" sz="1600" dirty="0">
                <a:solidFill>
                  <a:schemeClr val="accent1">
                    <a:lumMod val="40000"/>
                    <a:lumOff val="60000"/>
                  </a:schemeClr>
                </a:solidFill>
              </a:rPr>
              <a:t>Three reasons:</a:t>
            </a:r>
          </a:p>
          <a:p>
            <a:r>
              <a:rPr lang="en-US" sz="1600" dirty="0">
                <a:solidFill>
                  <a:schemeClr val="accent1">
                    <a:lumMod val="40000"/>
                    <a:lumOff val="60000"/>
                  </a:schemeClr>
                </a:solidFill>
              </a:rPr>
              <a:t>--The evidence regarding its ability to reduce re-bleed risk is equivocal </a:t>
            </a:r>
          </a:p>
          <a:p>
            <a:r>
              <a:rPr lang="en-US" sz="1600" dirty="0">
                <a:solidFill>
                  <a:schemeClr val="accent1">
                    <a:lumMod val="40000"/>
                    <a:lumOff val="60000"/>
                  </a:schemeClr>
                </a:solidFill>
              </a:rPr>
              <a:t>--It has myriad unwelcome side effects that limit its acceptance </a:t>
            </a:r>
          </a:p>
          <a:p>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15243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p>
          <a:p>
            <a:endParaRPr lang="en-US" sz="1600" dirty="0"/>
          </a:p>
          <a:p>
            <a:r>
              <a:rPr lang="en-US" sz="1600" i="1" dirty="0"/>
              <a:t>What is the rationale behind its use in managing </a:t>
            </a:r>
            <a:r>
              <a:rPr lang="en-US" sz="1600" i="1" dirty="0" err="1"/>
              <a:t>hyphema</a:t>
            </a:r>
            <a:r>
              <a:rPr lang="en-US" sz="1600" i="1" dirty="0"/>
              <a:t>?</a:t>
            </a:r>
          </a:p>
          <a:p>
            <a:r>
              <a:rPr lang="en-US" sz="1600" dirty="0"/>
              <a:t>By enhancing hemostasis, it may reduce the risk of a re-bleed</a:t>
            </a:r>
            <a:endParaRPr lang="en-US" sz="1600" dirty="0">
              <a:solidFill>
                <a:schemeClr val="accent1">
                  <a:lumMod val="40000"/>
                  <a:lumOff val="60000"/>
                </a:schemeClr>
              </a:solidFill>
            </a:endParaRPr>
          </a:p>
          <a:p>
            <a:endParaRPr lang="en-US" sz="1600" dirty="0">
              <a:solidFill>
                <a:schemeClr val="accent1">
                  <a:lumMod val="40000"/>
                  <a:lumOff val="60000"/>
                </a:schemeClr>
              </a:solidFill>
            </a:endParaRPr>
          </a:p>
          <a:p>
            <a:r>
              <a:rPr lang="en-US" sz="1600" i="1" dirty="0">
                <a:solidFill>
                  <a:schemeClr val="accent1">
                    <a:lumMod val="40000"/>
                    <a:lumOff val="60000"/>
                  </a:schemeClr>
                </a:solidFill>
              </a:rPr>
              <a:t>Aminocaproic acid is not often used in </a:t>
            </a:r>
            <a:r>
              <a:rPr lang="en-US" sz="1600" i="1" dirty="0" err="1">
                <a:solidFill>
                  <a:schemeClr val="accent1">
                    <a:lumMod val="40000"/>
                    <a:lumOff val="60000"/>
                  </a:schemeClr>
                </a:solidFill>
              </a:rPr>
              <a:t>hyphema</a:t>
            </a:r>
            <a:r>
              <a:rPr lang="en-US" sz="1600" i="1" dirty="0">
                <a:solidFill>
                  <a:schemeClr val="accent1">
                    <a:lumMod val="40000"/>
                    <a:lumOff val="60000"/>
                  </a:schemeClr>
                </a:solidFill>
              </a:rPr>
              <a:t> management—why?</a:t>
            </a:r>
          </a:p>
          <a:p>
            <a:r>
              <a:rPr lang="en-US" sz="1600" dirty="0">
                <a:solidFill>
                  <a:schemeClr val="accent1">
                    <a:lumMod val="40000"/>
                    <a:lumOff val="60000"/>
                  </a:schemeClr>
                </a:solidFill>
              </a:rPr>
              <a:t>Three reasons:</a:t>
            </a:r>
          </a:p>
          <a:p>
            <a:r>
              <a:rPr lang="en-US" sz="1600" dirty="0">
                <a:solidFill>
                  <a:schemeClr val="accent1">
                    <a:lumMod val="40000"/>
                    <a:lumOff val="60000"/>
                  </a:schemeClr>
                </a:solidFill>
              </a:rPr>
              <a:t>--The evidence regarding its ability to reduce re-bleed risk is equivocal </a:t>
            </a:r>
          </a:p>
          <a:p>
            <a:r>
              <a:rPr lang="en-US" sz="1600" dirty="0">
                <a:solidFill>
                  <a:schemeClr val="accent1">
                    <a:lumMod val="40000"/>
                    <a:lumOff val="60000"/>
                  </a:schemeClr>
                </a:solidFill>
              </a:rPr>
              <a:t>--It has myriad unwelcome side effects that limit its acceptance </a:t>
            </a:r>
          </a:p>
          <a:p>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21407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p>
          <a:p>
            <a:endParaRPr lang="en-US" sz="1600" dirty="0"/>
          </a:p>
          <a:p>
            <a:r>
              <a:rPr lang="en-US" sz="1600" i="1" dirty="0"/>
              <a:t>What is the rationale behind its use in managing </a:t>
            </a:r>
            <a:r>
              <a:rPr lang="en-US" sz="1600" i="1" dirty="0" err="1"/>
              <a:t>hyphema</a:t>
            </a:r>
            <a:r>
              <a:rPr lang="en-US" sz="1600" i="1" dirty="0"/>
              <a:t>?</a:t>
            </a:r>
          </a:p>
          <a:p>
            <a:r>
              <a:rPr lang="en-US" sz="1600" dirty="0"/>
              <a:t>By enhancing hemostasis, it may reduce the risk of a re-bleed</a:t>
            </a:r>
          </a:p>
          <a:p>
            <a:endParaRPr lang="en-US" sz="1600" dirty="0"/>
          </a:p>
          <a:p>
            <a:r>
              <a:rPr lang="en-US" sz="1600" i="1" dirty="0"/>
              <a:t>Aminocaproic acid is not often used in </a:t>
            </a:r>
            <a:r>
              <a:rPr lang="en-US" sz="1600" i="1" dirty="0" err="1"/>
              <a:t>hyphema</a:t>
            </a:r>
            <a:r>
              <a:rPr lang="en-US" sz="1600" i="1" dirty="0"/>
              <a:t> management—why?</a:t>
            </a:r>
            <a:endParaRPr lang="en-US" sz="1600" i="1" dirty="0">
              <a:solidFill>
                <a:schemeClr val="accent1">
                  <a:lumMod val="40000"/>
                  <a:lumOff val="60000"/>
                </a:schemeClr>
              </a:solidFill>
            </a:endParaRPr>
          </a:p>
          <a:p>
            <a:r>
              <a:rPr lang="en-US" sz="1600" dirty="0">
                <a:solidFill>
                  <a:schemeClr val="accent1">
                    <a:lumMod val="40000"/>
                    <a:lumOff val="60000"/>
                  </a:schemeClr>
                </a:solidFill>
              </a:rPr>
              <a:t>Three reasons:</a:t>
            </a:r>
          </a:p>
          <a:p>
            <a:r>
              <a:rPr lang="en-US" sz="1600" dirty="0">
                <a:solidFill>
                  <a:schemeClr val="accent1">
                    <a:lumMod val="40000"/>
                    <a:lumOff val="60000"/>
                  </a:schemeClr>
                </a:solidFill>
              </a:rPr>
              <a:t>--The evidence regarding its ability to reduce re-bleed risk is equivocal </a:t>
            </a:r>
          </a:p>
          <a:p>
            <a:r>
              <a:rPr lang="en-US" sz="1600" dirty="0">
                <a:solidFill>
                  <a:schemeClr val="accent1">
                    <a:lumMod val="40000"/>
                    <a:lumOff val="60000"/>
                  </a:schemeClr>
                </a:solidFill>
              </a:rPr>
              <a:t>--It has myriad unwelcome side effects that limit its acceptance </a:t>
            </a:r>
          </a:p>
          <a:p>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1342365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p>
          <a:p>
            <a:endParaRPr lang="en-US" sz="1600" dirty="0"/>
          </a:p>
          <a:p>
            <a:r>
              <a:rPr lang="en-US" sz="1600" i="1" dirty="0"/>
              <a:t>What is the rationale behind its use in managing </a:t>
            </a:r>
            <a:r>
              <a:rPr lang="en-US" sz="1600" i="1" dirty="0" err="1"/>
              <a:t>hyphema</a:t>
            </a:r>
            <a:r>
              <a:rPr lang="en-US" sz="1600" i="1" dirty="0"/>
              <a:t>?</a:t>
            </a:r>
          </a:p>
          <a:p>
            <a:r>
              <a:rPr lang="en-US" sz="1600" dirty="0"/>
              <a:t>By enhancing hemostasis, it may reduce the risk of a re-bleed</a:t>
            </a:r>
          </a:p>
          <a:p>
            <a:endParaRPr lang="en-US" sz="1600" dirty="0"/>
          </a:p>
          <a:p>
            <a:r>
              <a:rPr lang="en-US" sz="1600" i="1" dirty="0"/>
              <a:t>Aminocaproic acid is not often used in </a:t>
            </a:r>
            <a:r>
              <a:rPr lang="en-US" sz="1600" i="1" dirty="0" err="1"/>
              <a:t>hyphema</a:t>
            </a:r>
            <a:r>
              <a:rPr lang="en-US" sz="1600" i="1" dirty="0"/>
              <a:t> management—why?</a:t>
            </a:r>
          </a:p>
          <a:p>
            <a:r>
              <a:rPr lang="en-US" sz="1600" dirty="0"/>
              <a:t>Three reasons:</a:t>
            </a:r>
          </a:p>
          <a:p>
            <a:r>
              <a:rPr lang="en-US" sz="1600" dirty="0"/>
              <a:t>--</a:t>
            </a:r>
            <a:r>
              <a:rPr lang="en-US" sz="1600" dirty="0">
                <a:solidFill>
                  <a:schemeClr val="accent1">
                    <a:lumMod val="40000"/>
                    <a:lumOff val="60000"/>
                  </a:schemeClr>
                </a:solidFill>
              </a:rPr>
              <a:t>The evidence regarding its ability to reduce re-bleed risk is equivocal </a:t>
            </a:r>
          </a:p>
          <a:p>
            <a:r>
              <a:rPr lang="en-US" sz="1600" dirty="0"/>
              <a:t>--</a:t>
            </a:r>
            <a:r>
              <a:rPr lang="en-US" sz="1600" dirty="0">
                <a:solidFill>
                  <a:schemeClr val="accent1">
                    <a:lumMod val="40000"/>
                    <a:lumOff val="60000"/>
                  </a:schemeClr>
                </a:solidFill>
              </a:rPr>
              <a:t>It has myriad unwelcome side effects that limit its acceptance </a:t>
            </a:r>
          </a:p>
          <a:p>
            <a:r>
              <a:rPr lang="en-US" sz="1600" dirty="0"/>
              <a:t>--</a:t>
            </a:r>
            <a:r>
              <a:rPr lang="en-US" sz="1600" dirty="0">
                <a:solidFill>
                  <a:schemeClr val="accent1">
                    <a:lumMod val="40000"/>
                    <a:lumOff val="60000"/>
                  </a:schemeClr>
                </a:solidFill>
              </a:rPr>
              <a:t>There is some evidence that the risk of re-bleed goes up when it is stopped</a:t>
            </a:r>
          </a:p>
        </p:txBody>
      </p:sp>
    </p:spTree>
    <p:extLst>
      <p:ext uri="{BB962C8B-B14F-4D97-AF65-F5344CB8AC3E}">
        <p14:creationId xmlns:p14="http://schemas.microsoft.com/office/powerpoint/2010/main" val="3797926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69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t>What is </a:t>
            </a:r>
            <a:r>
              <a:rPr lang="en-US" sz="1600" dirty="0"/>
              <a:t>aminocaproic acid</a:t>
            </a:r>
            <a:r>
              <a:rPr lang="en-US" sz="1600" i="1" dirty="0"/>
              <a:t>, and how does it relate to avoiding re-bleed in </a:t>
            </a:r>
            <a:r>
              <a:rPr lang="en-US" sz="1600" i="1" dirty="0" err="1"/>
              <a:t>hyphema</a:t>
            </a:r>
            <a:r>
              <a:rPr lang="en-US" sz="1600" i="1" dirty="0"/>
              <a:t> management?</a:t>
            </a:r>
          </a:p>
          <a:p>
            <a:r>
              <a:rPr lang="en-US" sz="1600" dirty="0"/>
              <a:t>It is a systemic med that acts as a ‘clot stabilizer’ by enhancing hemostasis during the process of clot fibrinolysis</a:t>
            </a:r>
          </a:p>
          <a:p>
            <a:endParaRPr lang="en-US" sz="1600" dirty="0"/>
          </a:p>
          <a:p>
            <a:r>
              <a:rPr lang="en-US" sz="1600" i="1" dirty="0"/>
              <a:t>What is the rationale behind its use in managing </a:t>
            </a:r>
            <a:r>
              <a:rPr lang="en-US" sz="1600" i="1" dirty="0" err="1"/>
              <a:t>hyphema</a:t>
            </a:r>
            <a:r>
              <a:rPr lang="en-US" sz="1600" i="1" dirty="0"/>
              <a:t>?</a:t>
            </a:r>
          </a:p>
          <a:p>
            <a:r>
              <a:rPr lang="en-US" sz="1600" dirty="0"/>
              <a:t>By enhancing hemostasis, it may reduce the risk of a re-bleed</a:t>
            </a:r>
          </a:p>
          <a:p>
            <a:endParaRPr lang="en-US" sz="1600" dirty="0"/>
          </a:p>
          <a:p>
            <a:r>
              <a:rPr lang="en-US" sz="1600" i="1" dirty="0"/>
              <a:t>Aminocaproic acid is not often used in </a:t>
            </a:r>
            <a:r>
              <a:rPr lang="en-US" sz="1600" i="1" dirty="0" err="1"/>
              <a:t>hyphema</a:t>
            </a:r>
            <a:r>
              <a:rPr lang="en-US" sz="1600" i="1" dirty="0"/>
              <a:t> management—why?</a:t>
            </a:r>
          </a:p>
          <a:p>
            <a:r>
              <a:rPr lang="en-US" sz="1600" dirty="0"/>
              <a:t>Three reasons:</a:t>
            </a:r>
          </a:p>
          <a:p>
            <a:r>
              <a:rPr lang="en-US" sz="1600" dirty="0"/>
              <a:t>--The evidence regarding its ability to reduce re-bleed risk is equivocal </a:t>
            </a:r>
          </a:p>
          <a:p>
            <a:r>
              <a:rPr lang="en-US" sz="1600" dirty="0"/>
              <a:t>--It has myriad unwelcome side effects that limit its acceptance </a:t>
            </a:r>
          </a:p>
          <a:p>
            <a:r>
              <a:rPr lang="en-US" sz="1600" dirty="0"/>
              <a:t>--There is some evidence that the risk of re-bleed goes up when it is stopped</a:t>
            </a:r>
          </a:p>
        </p:txBody>
      </p:sp>
    </p:spTree>
    <p:extLst>
      <p:ext uri="{BB962C8B-B14F-4D97-AF65-F5344CB8AC3E}">
        <p14:creationId xmlns:p14="http://schemas.microsoft.com/office/powerpoint/2010/main" val="127099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7</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2554545"/>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4216739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a:t>
            </a:r>
            <a:r>
              <a:rPr lang="en-US" sz="1600" dirty="0">
                <a:solidFill>
                  <a:schemeClr val="bg1">
                    <a:lumMod val="75000"/>
                  </a:schemeClr>
                </a:solidFill>
              </a:rPr>
              <a:t>aminocaproic acid</a:t>
            </a:r>
            <a:r>
              <a:rPr lang="en-US" sz="1600" i="1" dirty="0">
                <a:solidFill>
                  <a:schemeClr val="bg1">
                    <a:lumMod val="75000"/>
                  </a:schemeClr>
                </a:solidFill>
              </a:rPr>
              <a:t>, and how does it relate to avoiding re-bleed in </a:t>
            </a:r>
            <a:r>
              <a:rPr lang="en-US" sz="1600" i="1" dirty="0" err="1">
                <a:solidFill>
                  <a:schemeClr val="bg1">
                    <a:lumMod val="75000"/>
                  </a:schemeClr>
                </a:solidFill>
              </a:rPr>
              <a:t>hyphema</a:t>
            </a:r>
            <a:r>
              <a:rPr lang="en-US" sz="1600" i="1" dirty="0">
                <a:solidFill>
                  <a:schemeClr val="bg1">
                    <a:lumMod val="75000"/>
                  </a:schemeClr>
                </a:solidFill>
              </a:rPr>
              <a:t> management?</a:t>
            </a:r>
          </a:p>
          <a:p>
            <a:r>
              <a:rPr lang="en-US" sz="1600" dirty="0">
                <a:solidFill>
                  <a:schemeClr val="bg1">
                    <a:lumMod val="75000"/>
                  </a:schemeClr>
                </a:solidFill>
              </a:rPr>
              <a:t>It is a systemic med that acts as a ‘clot stabilizer’ by enhancing hemostasis during the process of clot fibrinolysis</a:t>
            </a:r>
          </a:p>
          <a:p>
            <a:endParaRPr lang="en-US" sz="1600" dirty="0">
              <a:solidFill>
                <a:schemeClr val="bg1">
                  <a:lumMod val="75000"/>
                </a:schemeClr>
              </a:solidFill>
            </a:endParaRPr>
          </a:p>
          <a:p>
            <a:r>
              <a:rPr lang="en-US" sz="1600" i="1" dirty="0">
                <a:solidFill>
                  <a:schemeClr val="bg1">
                    <a:lumMod val="75000"/>
                  </a:schemeClr>
                </a:solidFill>
              </a:rPr>
              <a:t>What is the rationale behind its use in managing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By enhancing hemostasis, it may reduce the risk of a re-bleed</a:t>
            </a:r>
          </a:p>
          <a:p>
            <a:endParaRPr lang="en-US" sz="1600" dirty="0">
              <a:solidFill>
                <a:schemeClr val="bg1">
                  <a:lumMod val="75000"/>
                </a:schemeClr>
              </a:solidFill>
            </a:endParaRPr>
          </a:p>
          <a:p>
            <a:r>
              <a:rPr lang="en-US" sz="1600" i="1" dirty="0">
                <a:solidFill>
                  <a:schemeClr val="bg1">
                    <a:lumMod val="75000"/>
                  </a:schemeClr>
                </a:solidFill>
              </a:rPr>
              <a:t>Aminocaproic acid is not often used in </a:t>
            </a:r>
            <a:r>
              <a:rPr lang="en-US" sz="1600" i="1" dirty="0" err="1">
                <a:solidFill>
                  <a:schemeClr val="bg1">
                    <a:lumMod val="75000"/>
                  </a:schemeClr>
                </a:solidFill>
              </a:rPr>
              <a:t>hyphema</a:t>
            </a:r>
            <a:r>
              <a:rPr lang="en-US" sz="1600" i="1" dirty="0">
                <a:solidFill>
                  <a:schemeClr val="bg1">
                    <a:lumMod val="75000"/>
                  </a:schemeClr>
                </a:solidFill>
              </a:rPr>
              <a:t> management—why?</a:t>
            </a:r>
          </a:p>
          <a:p>
            <a:r>
              <a:rPr lang="en-US" sz="1600" dirty="0">
                <a:solidFill>
                  <a:schemeClr val="bg1">
                    <a:lumMod val="75000"/>
                  </a:schemeClr>
                </a:solidFill>
              </a:rPr>
              <a:t>Three reasons:</a:t>
            </a:r>
          </a:p>
          <a:p>
            <a:r>
              <a:rPr lang="en-US" sz="1600" dirty="0">
                <a:solidFill>
                  <a:schemeClr val="bg1">
                    <a:lumMod val="75000"/>
                  </a:schemeClr>
                </a:solidFill>
              </a:rPr>
              <a:t>--The evidence regarding its ability to reduce re-bleed risk is equivocal </a:t>
            </a:r>
          </a:p>
          <a:p>
            <a:r>
              <a:rPr lang="en-US" sz="1600" dirty="0">
                <a:solidFill>
                  <a:schemeClr val="bg1">
                    <a:lumMod val="75000"/>
                  </a:schemeClr>
                </a:solidFill>
              </a:rPr>
              <a:t>--It has </a:t>
            </a:r>
            <a:r>
              <a:rPr lang="en-US" sz="1600" b="1" dirty="0"/>
              <a:t>myriad unwelcome side effects </a:t>
            </a:r>
            <a:r>
              <a:rPr lang="en-US" sz="1600" dirty="0">
                <a:solidFill>
                  <a:schemeClr val="bg1">
                    <a:lumMod val="75000"/>
                  </a:schemeClr>
                </a:solidFill>
              </a:rPr>
              <a:t>that limit its acceptance </a:t>
            </a:r>
          </a:p>
          <a:p>
            <a:r>
              <a:rPr lang="en-US" sz="1600" dirty="0">
                <a:solidFill>
                  <a:schemeClr val="bg1">
                    <a:lumMod val="75000"/>
                  </a:schemeClr>
                </a:solidFill>
              </a:rPr>
              <a:t>--There is some evidence that the risk of re-bleed goes up when it is stopped</a:t>
            </a:r>
          </a:p>
        </p:txBody>
      </p:sp>
      <p:sp>
        <p:nvSpPr>
          <p:cNvPr id="7" name="Oval 6">
            <a:extLst>
              <a:ext uri="{FF2B5EF4-FFF2-40B4-BE49-F238E27FC236}">
                <a16:creationId xmlns:a16="http://schemas.microsoft.com/office/drawing/2014/main" id="{A19DBDAA-C07D-4FB4-AD34-A139B7DBCFF8}"/>
              </a:ext>
            </a:extLst>
          </p:cNvPr>
          <p:cNvSpPr/>
          <p:nvPr/>
        </p:nvSpPr>
        <p:spPr>
          <a:xfrm>
            <a:off x="838200" y="5524937"/>
            <a:ext cx="3352800" cy="78683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9CA77B-9CB0-4C90-92A7-F3288AAE3BA9}"/>
              </a:ext>
            </a:extLst>
          </p:cNvPr>
          <p:cNvSpPr txBox="1"/>
          <p:nvPr/>
        </p:nvSpPr>
        <p:spPr>
          <a:xfrm>
            <a:off x="4315325" y="5382626"/>
            <a:ext cx="3533275" cy="1169551"/>
          </a:xfrm>
          <a:prstGeom prst="rect">
            <a:avLst/>
          </a:prstGeom>
          <a:solidFill>
            <a:schemeClr val="accent6">
              <a:lumMod val="40000"/>
              <a:lumOff val="60000"/>
            </a:schemeClr>
          </a:solidFill>
        </p:spPr>
        <p:txBody>
          <a:bodyPr wrap="none" rtlCol="0">
            <a:spAutoFit/>
          </a:bodyPr>
          <a:lstStyle/>
          <a:p>
            <a:r>
              <a:rPr lang="en-US" sz="1400" i="1" dirty="0">
                <a:solidFill>
                  <a:srgbClr val="0000FF"/>
                </a:solidFill>
              </a:rPr>
              <a:t>What are some of the myriad side effects?</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a:p>
            <a:r>
              <a:rPr lang="en-US" sz="1400" dirty="0">
                <a:solidFill>
                  <a:srgbClr val="0000FF"/>
                </a:solidFill>
              </a:rPr>
              <a:t>--(There are many others)</a:t>
            </a:r>
          </a:p>
        </p:txBody>
      </p:sp>
    </p:spTree>
    <p:extLst>
      <p:ext uri="{BB962C8B-B14F-4D97-AF65-F5344CB8AC3E}">
        <p14:creationId xmlns:p14="http://schemas.microsoft.com/office/powerpoint/2010/main" val="256669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rgbClr val="FF0000"/>
                </a:solidFill>
              </a:rPr>
              <a:t>Avoid a re-bleed</a:t>
            </a:r>
            <a:endParaRPr lang="en-US" altLang="en-US" b="1" u="sng" kern="0" dirty="0">
              <a:solidFill>
                <a:schemeClr val="bg1">
                  <a:lumMod val="75000"/>
                </a:schemeClr>
              </a:solidFill>
            </a:endParaRP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5">
            <a:extLst>
              <a:ext uri="{FF2B5EF4-FFF2-40B4-BE49-F238E27FC236}">
                <a16:creationId xmlns:a16="http://schemas.microsoft.com/office/drawing/2014/main" id="{5183EDC1-91B5-4533-9024-D5E207C75E4A}"/>
              </a:ext>
            </a:extLst>
          </p:cNvPr>
          <p:cNvSpPr txBox="1">
            <a:spLocks noChangeArrowheads="1"/>
          </p:cNvSpPr>
          <p:nvPr/>
        </p:nvSpPr>
        <p:spPr bwMode="auto">
          <a:xfrm>
            <a:off x="914400" y="2298918"/>
            <a:ext cx="6934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lumMod val="65000"/>
                  </a:schemeClr>
                </a:solidFill>
              </a:rPr>
              <a:t>Speaking of managing </a:t>
            </a:r>
            <a:r>
              <a:rPr lang="en-US" altLang="en-US" sz="1600" i="1" dirty="0" err="1">
                <a:solidFill>
                  <a:schemeClr val="bg1">
                    <a:lumMod val="65000"/>
                  </a:schemeClr>
                </a:solidFill>
              </a:rPr>
              <a:t>hyphema</a:t>
            </a:r>
            <a:r>
              <a:rPr lang="en-US" altLang="en-US" sz="1600" i="1" dirty="0">
                <a:solidFill>
                  <a:schemeClr val="bg1">
                    <a:lumMod val="65000"/>
                  </a:schemeClr>
                </a:solidFill>
              </a:rPr>
              <a:t>…What steps should be taken to minimize the risk of re-bleeding?</a:t>
            </a:r>
          </a:p>
          <a:p>
            <a:r>
              <a:rPr lang="en-US" altLang="en-US" sz="1600" dirty="0">
                <a:solidFill>
                  <a:schemeClr val="bg1">
                    <a:lumMod val="65000"/>
                  </a:schemeClr>
                </a:solidFill>
              </a:rPr>
              <a:t>-- Shield the eye  around the clock</a:t>
            </a:r>
          </a:p>
          <a:p>
            <a:r>
              <a:rPr lang="en-US" altLang="en-US" sz="1600" dirty="0">
                <a:solidFill>
                  <a:schemeClr val="bg1">
                    <a:lumMod val="65000"/>
                  </a:schemeClr>
                </a:solidFill>
              </a:rPr>
              <a:t>-- Elevate the head  around the clock</a:t>
            </a:r>
          </a:p>
          <a:p>
            <a:r>
              <a:rPr lang="en-US" altLang="en-US" sz="1600" dirty="0">
                <a:solidFill>
                  <a:schemeClr val="bg1">
                    <a:lumMod val="65000"/>
                  </a:schemeClr>
                </a:solidFill>
              </a:rPr>
              <a:t>--Strict  bedrest </a:t>
            </a:r>
          </a:p>
          <a:p>
            <a:r>
              <a:rPr lang="en-US" altLang="en-US" sz="1600" dirty="0">
                <a:solidFill>
                  <a:schemeClr val="bg1">
                    <a:lumMod val="65000"/>
                  </a:schemeClr>
                </a:solidFill>
              </a:rPr>
              <a:t>--</a:t>
            </a:r>
            <a:r>
              <a:rPr lang="en-US" altLang="en-US" sz="1600" b="1" dirty="0">
                <a:solidFill>
                  <a:srgbClr val="0000FF"/>
                </a:solidFill>
              </a:rPr>
              <a:t>Avoidance of  anticoagulants</a:t>
            </a:r>
          </a:p>
          <a:p>
            <a:r>
              <a:rPr lang="en-US" altLang="en-US" sz="1600" dirty="0">
                <a:solidFill>
                  <a:schemeClr val="bg1">
                    <a:lumMod val="65000"/>
                  </a:schemeClr>
                </a:solidFill>
              </a:rPr>
              <a:t>--See the </a:t>
            </a:r>
            <a:r>
              <a:rPr lang="en-US" altLang="en-US" sz="1600" dirty="0" err="1">
                <a:solidFill>
                  <a:schemeClr val="bg1">
                    <a:lumMod val="65000"/>
                  </a:schemeClr>
                </a:solidFill>
              </a:rPr>
              <a:t>pt</a:t>
            </a:r>
            <a:r>
              <a:rPr lang="en-US" altLang="en-US" sz="1600" dirty="0">
                <a:solidFill>
                  <a:schemeClr val="bg1">
                    <a:lumMod val="65000"/>
                  </a:schemeClr>
                </a:solidFill>
              </a:rPr>
              <a:t>  daily  until the </a:t>
            </a:r>
            <a:r>
              <a:rPr lang="en-US" altLang="en-US" sz="1600" dirty="0" err="1">
                <a:solidFill>
                  <a:schemeClr val="bg1">
                    <a:lumMod val="65000"/>
                  </a:schemeClr>
                </a:solidFill>
              </a:rPr>
              <a:t>hyphema</a:t>
            </a:r>
            <a:r>
              <a:rPr lang="en-US" altLang="en-US" sz="1600" dirty="0">
                <a:solidFill>
                  <a:schemeClr val="bg1">
                    <a:lumMod val="65000"/>
                  </a:schemeClr>
                </a:solidFill>
              </a:rPr>
              <a:t> resolves</a:t>
            </a:r>
          </a:p>
        </p:txBody>
      </p:sp>
      <p:sp>
        <p:nvSpPr>
          <p:cNvPr id="19" name="Oval 18">
            <a:extLst>
              <a:ext uri="{FF2B5EF4-FFF2-40B4-BE49-F238E27FC236}">
                <a16:creationId xmlns:a16="http://schemas.microsoft.com/office/drawing/2014/main" id="{D09253FB-915B-481C-B133-AC98211E05D4}"/>
              </a:ext>
            </a:extLst>
          </p:cNvPr>
          <p:cNvSpPr/>
          <p:nvPr/>
        </p:nvSpPr>
        <p:spPr>
          <a:xfrm>
            <a:off x="2362200" y="1439862"/>
            <a:ext cx="3693133" cy="78650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E670703-154C-49E6-A746-4D1B0801DA1E}"/>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3" name="Oval 2">
            <a:extLst>
              <a:ext uri="{FF2B5EF4-FFF2-40B4-BE49-F238E27FC236}">
                <a16:creationId xmlns:a16="http://schemas.microsoft.com/office/drawing/2014/main" id="{8B83A575-A7F4-4D5C-9C7C-2FCEAEBE9142}"/>
              </a:ext>
            </a:extLst>
          </p:cNvPr>
          <p:cNvSpPr/>
          <p:nvPr/>
        </p:nvSpPr>
        <p:spPr>
          <a:xfrm>
            <a:off x="914400" y="3429000"/>
            <a:ext cx="3276600" cy="55303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9FDFD3-A91A-4134-A665-A6879FFC6E2D}"/>
              </a:ext>
            </a:extLst>
          </p:cNvPr>
          <p:cNvSpPr txBox="1"/>
          <p:nvPr/>
        </p:nvSpPr>
        <p:spPr>
          <a:xfrm>
            <a:off x="496957" y="4105148"/>
            <a:ext cx="4661212" cy="1169551"/>
          </a:xfrm>
          <a:prstGeom prst="rect">
            <a:avLst/>
          </a:prstGeom>
          <a:solidFill>
            <a:srgbClr val="0070C0"/>
          </a:solidFill>
        </p:spPr>
        <p:txBody>
          <a:bodyPr wrap="none" rtlCol="0">
            <a:spAutoFit/>
          </a:bodyPr>
          <a:lstStyle/>
          <a:p>
            <a:r>
              <a:rPr lang="en-US" sz="1400" i="1" dirty="0">
                <a:solidFill>
                  <a:schemeClr val="bg1"/>
                </a:solidFill>
              </a:rPr>
              <a:t>How might a </a:t>
            </a:r>
            <a:r>
              <a:rPr lang="en-US" sz="1400" i="1" dirty="0" err="1">
                <a:solidFill>
                  <a:schemeClr val="bg1"/>
                </a:solidFill>
              </a:rPr>
              <a:t>pt</a:t>
            </a:r>
            <a:r>
              <a:rPr lang="en-US" sz="1400" i="1" dirty="0">
                <a:solidFill>
                  <a:schemeClr val="bg1"/>
                </a:solidFill>
              </a:rPr>
              <a:t> inadvertently anti-coagulate him/herself?</a:t>
            </a:r>
          </a:p>
          <a:p>
            <a:r>
              <a:rPr lang="en-US" sz="1400" dirty="0">
                <a:solidFill>
                  <a:schemeClr val="bg1"/>
                </a:solidFill>
              </a:rPr>
              <a:t>By taking aspirin for pain</a:t>
            </a:r>
          </a:p>
          <a:p>
            <a:endParaRPr lang="en-US" sz="1400" i="1" dirty="0">
              <a:solidFill>
                <a:schemeClr val="bg1"/>
              </a:solidFill>
            </a:endParaRPr>
          </a:p>
          <a:p>
            <a:r>
              <a:rPr lang="en-US" sz="1400" i="1" dirty="0">
                <a:solidFill>
                  <a:schemeClr val="bg1"/>
                </a:solidFill>
              </a:rPr>
              <a:t>What should you tell the </a:t>
            </a:r>
            <a:r>
              <a:rPr lang="en-US" sz="1400" i="1" dirty="0" err="1">
                <a:solidFill>
                  <a:schemeClr val="bg1"/>
                </a:solidFill>
              </a:rPr>
              <a:t>pt</a:t>
            </a:r>
            <a:r>
              <a:rPr lang="en-US" sz="1400" i="1" dirty="0">
                <a:solidFill>
                  <a:schemeClr val="bg1"/>
                </a:solidFill>
              </a:rPr>
              <a:t> in this regard?</a:t>
            </a:r>
          </a:p>
          <a:p>
            <a:r>
              <a:rPr lang="en-US" sz="1400" dirty="0">
                <a:solidFill>
                  <a:schemeClr val="bg1"/>
                </a:solidFill>
              </a:rPr>
              <a:t>To avoid aspirin (and other NSAIDs, just to be safe)</a:t>
            </a:r>
          </a:p>
        </p:txBody>
      </p:sp>
      <p:sp>
        <p:nvSpPr>
          <p:cNvPr id="16" name="TextBox 15">
            <a:extLst>
              <a:ext uri="{FF2B5EF4-FFF2-40B4-BE49-F238E27FC236}">
                <a16:creationId xmlns:a16="http://schemas.microsoft.com/office/drawing/2014/main" id="{3CB994DC-2E12-4299-9D4E-F22C54880117}"/>
              </a:ext>
            </a:extLst>
          </p:cNvPr>
          <p:cNvSpPr txBox="1"/>
          <p:nvPr/>
        </p:nvSpPr>
        <p:spPr>
          <a:xfrm>
            <a:off x="206084" y="3068072"/>
            <a:ext cx="7185316"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What is </a:t>
            </a:r>
            <a:r>
              <a:rPr lang="en-US" sz="1600" dirty="0">
                <a:solidFill>
                  <a:schemeClr val="bg1">
                    <a:lumMod val="75000"/>
                  </a:schemeClr>
                </a:solidFill>
              </a:rPr>
              <a:t>aminocaproic acid</a:t>
            </a:r>
            <a:r>
              <a:rPr lang="en-US" sz="1600" i="1" dirty="0">
                <a:solidFill>
                  <a:schemeClr val="bg1">
                    <a:lumMod val="75000"/>
                  </a:schemeClr>
                </a:solidFill>
              </a:rPr>
              <a:t>, and how does it relate to avoiding re-bleed in </a:t>
            </a:r>
            <a:r>
              <a:rPr lang="en-US" sz="1600" i="1" dirty="0" err="1">
                <a:solidFill>
                  <a:schemeClr val="bg1">
                    <a:lumMod val="75000"/>
                  </a:schemeClr>
                </a:solidFill>
              </a:rPr>
              <a:t>hyphema</a:t>
            </a:r>
            <a:r>
              <a:rPr lang="en-US" sz="1600" i="1" dirty="0">
                <a:solidFill>
                  <a:schemeClr val="bg1">
                    <a:lumMod val="75000"/>
                  </a:schemeClr>
                </a:solidFill>
              </a:rPr>
              <a:t> management?</a:t>
            </a:r>
          </a:p>
          <a:p>
            <a:r>
              <a:rPr lang="en-US" sz="1600" dirty="0">
                <a:solidFill>
                  <a:schemeClr val="bg1">
                    <a:lumMod val="75000"/>
                  </a:schemeClr>
                </a:solidFill>
              </a:rPr>
              <a:t>It is a systemic med that acts as a ‘clot stabilizer’ by enhancing hemostasis during the process of clot fibrinolysis</a:t>
            </a:r>
          </a:p>
          <a:p>
            <a:endParaRPr lang="en-US" sz="1600" dirty="0">
              <a:solidFill>
                <a:schemeClr val="bg1">
                  <a:lumMod val="75000"/>
                </a:schemeClr>
              </a:solidFill>
            </a:endParaRPr>
          </a:p>
          <a:p>
            <a:r>
              <a:rPr lang="en-US" sz="1600" i="1" dirty="0">
                <a:solidFill>
                  <a:schemeClr val="bg1">
                    <a:lumMod val="75000"/>
                  </a:schemeClr>
                </a:solidFill>
              </a:rPr>
              <a:t>What is the rationale behind its use in managing </a:t>
            </a:r>
            <a:r>
              <a:rPr lang="en-US" sz="1600" i="1" dirty="0" err="1">
                <a:solidFill>
                  <a:schemeClr val="bg1">
                    <a:lumMod val="75000"/>
                  </a:schemeClr>
                </a:solidFill>
              </a:rPr>
              <a:t>hyphema</a:t>
            </a:r>
            <a:r>
              <a:rPr lang="en-US" sz="1600" i="1" dirty="0">
                <a:solidFill>
                  <a:schemeClr val="bg1">
                    <a:lumMod val="75000"/>
                  </a:schemeClr>
                </a:solidFill>
              </a:rPr>
              <a:t>?</a:t>
            </a:r>
          </a:p>
          <a:p>
            <a:r>
              <a:rPr lang="en-US" sz="1600" dirty="0">
                <a:solidFill>
                  <a:schemeClr val="bg1">
                    <a:lumMod val="75000"/>
                  </a:schemeClr>
                </a:solidFill>
              </a:rPr>
              <a:t>By enhancing hemostasis, it may reduce the risk of a re-bleed</a:t>
            </a:r>
          </a:p>
          <a:p>
            <a:endParaRPr lang="en-US" sz="1600" dirty="0">
              <a:solidFill>
                <a:schemeClr val="bg1">
                  <a:lumMod val="75000"/>
                </a:schemeClr>
              </a:solidFill>
            </a:endParaRPr>
          </a:p>
          <a:p>
            <a:r>
              <a:rPr lang="en-US" sz="1600" i="1" dirty="0">
                <a:solidFill>
                  <a:schemeClr val="bg1">
                    <a:lumMod val="75000"/>
                  </a:schemeClr>
                </a:solidFill>
              </a:rPr>
              <a:t>Aminocaproic acid is not often used in </a:t>
            </a:r>
            <a:r>
              <a:rPr lang="en-US" sz="1600" i="1" dirty="0" err="1">
                <a:solidFill>
                  <a:schemeClr val="bg1">
                    <a:lumMod val="75000"/>
                  </a:schemeClr>
                </a:solidFill>
              </a:rPr>
              <a:t>hyphema</a:t>
            </a:r>
            <a:r>
              <a:rPr lang="en-US" sz="1600" i="1" dirty="0">
                <a:solidFill>
                  <a:schemeClr val="bg1">
                    <a:lumMod val="75000"/>
                  </a:schemeClr>
                </a:solidFill>
              </a:rPr>
              <a:t> management—why?</a:t>
            </a:r>
          </a:p>
          <a:p>
            <a:r>
              <a:rPr lang="en-US" sz="1600" dirty="0">
                <a:solidFill>
                  <a:schemeClr val="bg1">
                    <a:lumMod val="75000"/>
                  </a:schemeClr>
                </a:solidFill>
              </a:rPr>
              <a:t>Three reasons:</a:t>
            </a:r>
          </a:p>
          <a:p>
            <a:r>
              <a:rPr lang="en-US" sz="1600" dirty="0">
                <a:solidFill>
                  <a:schemeClr val="bg1">
                    <a:lumMod val="75000"/>
                  </a:schemeClr>
                </a:solidFill>
              </a:rPr>
              <a:t>--The evidence regarding its ability to reduce re-bleed risk is equivocal </a:t>
            </a:r>
          </a:p>
          <a:p>
            <a:r>
              <a:rPr lang="en-US" sz="1600" dirty="0">
                <a:solidFill>
                  <a:schemeClr val="bg1">
                    <a:lumMod val="75000"/>
                  </a:schemeClr>
                </a:solidFill>
              </a:rPr>
              <a:t>--It has </a:t>
            </a:r>
            <a:r>
              <a:rPr lang="en-US" sz="1600" b="1" dirty="0"/>
              <a:t>myriad unwelcome side effects </a:t>
            </a:r>
            <a:r>
              <a:rPr lang="en-US" sz="1600" dirty="0">
                <a:solidFill>
                  <a:schemeClr val="bg1">
                    <a:lumMod val="75000"/>
                  </a:schemeClr>
                </a:solidFill>
              </a:rPr>
              <a:t>that limit its acceptance </a:t>
            </a:r>
          </a:p>
          <a:p>
            <a:r>
              <a:rPr lang="en-US" sz="1600" dirty="0">
                <a:solidFill>
                  <a:schemeClr val="bg1">
                    <a:lumMod val="75000"/>
                  </a:schemeClr>
                </a:solidFill>
              </a:rPr>
              <a:t>--There is some evidence that the risk of re-bleed goes up when it is stopped</a:t>
            </a:r>
          </a:p>
        </p:txBody>
      </p:sp>
      <p:sp>
        <p:nvSpPr>
          <p:cNvPr id="7" name="Oval 6">
            <a:extLst>
              <a:ext uri="{FF2B5EF4-FFF2-40B4-BE49-F238E27FC236}">
                <a16:creationId xmlns:a16="http://schemas.microsoft.com/office/drawing/2014/main" id="{A19DBDAA-C07D-4FB4-AD34-A139B7DBCFF8}"/>
              </a:ext>
            </a:extLst>
          </p:cNvPr>
          <p:cNvSpPr/>
          <p:nvPr/>
        </p:nvSpPr>
        <p:spPr>
          <a:xfrm>
            <a:off x="838200" y="5524937"/>
            <a:ext cx="3352800" cy="78683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9CA77B-9CB0-4C90-92A7-F3288AAE3BA9}"/>
              </a:ext>
            </a:extLst>
          </p:cNvPr>
          <p:cNvSpPr txBox="1"/>
          <p:nvPr/>
        </p:nvSpPr>
        <p:spPr>
          <a:xfrm>
            <a:off x="4315325" y="5382626"/>
            <a:ext cx="3533275" cy="1169551"/>
          </a:xfrm>
          <a:prstGeom prst="rect">
            <a:avLst/>
          </a:prstGeom>
          <a:solidFill>
            <a:schemeClr val="accent6">
              <a:lumMod val="40000"/>
              <a:lumOff val="60000"/>
            </a:schemeClr>
          </a:solidFill>
        </p:spPr>
        <p:txBody>
          <a:bodyPr wrap="none" rtlCol="0">
            <a:spAutoFit/>
          </a:bodyPr>
          <a:lstStyle/>
          <a:p>
            <a:r>
              <a:rPr lang="en-US" sz="1400" i="1" dirty="0">
                <a:solidFill>
                  <a:srgbClr val="0000FF"/>
                </a:solidFill>
              </a:rPr>
              <a:t>What are some of the myriad side effects?</a:t>
            </a:r>
          </a:p>
          <a:p>
            <a:r>
              <a:rPr lang="en-US" sz="1400" dirty="0">
                <a:solidFill>
                  <a:srgbClr val="0000FF"/>
                </a:solidFill>
              </a:rPr>
              <a:t>--GI upset</a:t>
            </a:r>
          </a:p>
          <a:p>
            <a:r>
              <a:rPr lang="en-US" sz="1400" dirty="0">
                <a:solidFill>
                  <a:srgbClr val="0000FF"/>
                </a:solidFill>
              </a:rPr>
              <a:t>--Hypotension (to the point of syncope)</a:t>
            </a:r>
          </a:p>
          <a:p>
            <a:r>
              <a:rPr lang="en-US" sz="1400" dirty="0">
                <a:solidFill>
                  <a:srgbClr val="0000FF"/>
                </a:solidFill>
              </a:rPr>
              <a:t>--Confusion</a:t>
            </a:r>
          </a:p>
          <a:p>
            <a:r>
              <a:rPr lang="en-US" sz="1400" dirty="0">
                <a:solidFill>
                  <a:srgbClr val="0000FF"/>
                </a:solidFill>
              </a:rPr>
              <a:t>--(There are many others)</a:t>
            </a:r>
          </a:p>
        </p:txBody>
      </p:sp>
    </p:spTree>
    <p:extLst>
      <p:ext uri="{BB962C8B-B14F-4D97-AF65-F5344CB8AC3E}">
        <p14:creationId xmlns:p14="http://schemas.microsoft.com/office/powerpoint/2010/main" val="73729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solidFill>
                  <a:srgbClr val="CCFFCC"/>
                </a:solidFill>
              </a:rPr>
              <a:t>Which three drop classes are aqueous suppressants?</a:t>
            </a:r>
          </a:p>
          <a:p>
            <a:r>
              <a:rPr lang="en-US" sz="1600" i="1" dirty="0">
                <a:solidFill>
                  <a:srgbClr val="CCFFCC"/>
                </a:solidFill>
              </a:rPr>
              <a:t>Which two meds are </a:t>
            </a:r>
            <a:r>
              <a:rPr lang="en-US" sz="1600" i="1" dirty="0">
                <a:solidFill>
                  <a:srgbClr val="CCFFCC"/>
                </a:solidFill>
                <a:latin typeface="Symbol" panose="05050102010706020507" pitchFamily="18" charset="2"/>
              </a:rPr>
              <a:t>a</a:t>
            </a:r>
            <a:r>
              <a:rPr lang="en-US" sz="1600" i="1" baseline="-25000" dirty="0">
                <a:solidFill>
                  <a:srgbClr val="CCFFCC"/>
                </a:solidFill>
              </a:rPr>
              <a:t>2</a:t>
            </a:r>
            <a:r>
              <a:rPr lang="en-US" sz="1600" i="1" dirty="0">
                <a:solidFill>
                  <a:srgbClr val="CCFFCC"/>
                </a:solidFill>
              </a:rPr>
              <a:t> agonists?</a:t>
            </a:r>
          </a:p>
          <a:p>
            <a:r>
              <a:rPr lang="en-US" sz="1600" i="1" dirty="0">
                <a:solidFill>
                  <a:srgbClr val="CCFFCC"/>
                </a:solidFill>
              </a:rPr>
              <a:t>Which two agents are </a:t>
            </a:r>
            <a:r>
              <a:rPr lang="en-US" sz="1600" i="1" dirty="0" err="1">
                <a:solidFill>
                  <a:srgbClr val="CCFFCC"/>
                </a:solidFill>
              </a:rPr>
              <a:t>hyperosmotics</a:t>
            </a:r>
            <a:r>
              <a:rPr lang="en-US" sz="1600" i="1" dirty="0">
                <a:solidFill>
                  <a:srgbClr val="CCFFCC"/>
                </a:solidFill>
              </a:rPr>
              <a:t>?</a:t>
            </a:r>
          </a:p>
          <a:p>
            <a:r>
              <a:rPr lang="en-US" sz="1600" dirty="0">
                <a:solidFill>
                  <a:srgbClr val="0000FF"/>
                </a:solidFill>
              </a:rPr>
              <a:t>--</a:t>
            </a:r>
            <a:r>
              <a:rPr lang="en-US" sz="1600" dirty="0">
                <a:solidFill>
                  <a:srgbClr val="CCFFCC"/>
                </a:solidFill>
              </a:rPr>
              <a:t>Aqueous suppressants</a:t>
            </a:r>
          </a:p>
          <a:p>
            <a:r>
              <a:rPr lang="en-US" sz="1600" dirty="0">
                <a:solidFill>
                  <a:srgbClr val="CCFFCC"/>
                </a:solidFill>
              </a:rPr>
              <a:t>----</a:t>
            </a:r>
            <a:r>
              <a:rPr lang="en-US" sz="1600" dirty="0">
                <a:solidFill>
                  <a:srgbClr val="CCFFCC"/>
                </a:solidFill>
                <a:latin typeface="Symbol" panose="05050102010706020507" pitchFamily="18" charset="2"/>
              </a:rPr>
              <a:t>b</a:t>
            </a:r>
            <a:r>
              <a:rPr lang="en-US" sz="1600" dirty="0">
                <a:solidFill>
                  <a:srgbClr val="CCFFCC"/>
                </a:solidFill>
              </a:rPr>
              <a:t> blockers</a:t>
            </a:r>
          </a:p>
          <a:p>
            <a:r>
              <a:rPr lang="en-US" sz="1600" dirty="0">
                <a:solidFill>
                  <a:srgbClr val="CCFFCC"/>
                </a:solidFill>
              </a:rPr>
              <a:t>----</a:t>
            </a:r>
            <a:r>
              <a:rPr lang="en-US" sz="1600" dirty="0">
                <a:solidFill>
                  <a:srgbClr val="CCFFCC"/>
                </a:solidFill>
                <a:latin typeface="Symbol" panose="05050102010706020507" pitchFamily="18" charset="2"/>
              </a:rPr>
              <a:t>a</a:t>
            </a:r>
            <a:r>
              <a:rPr lang="en-US" sz="1600" baseline="-25000" dirty="0">
                <a:solidFill>
                  <a:srgbClr val="CCFFCC"/>
                </a:solidFill>
              </a:rPr>
              <a:t>2</a:t>
            </a:r>
            <a:r>
              <a:rPr lang="en-US" sz="1600" dirty="0">
                <a:solidFill>
                  <a:srgbClr val="CCFFCC"/>
                </a:solidFill>
              </a:rPr>
              <a:t> agonists</a:t>
            </a:r>
          </a:p>
          <a:p>
            <a:r>
              <a:rPr lang="en-US" sz="1600" dirty="0">
                <a:solidFill>
                  <a:srgbClr val="CCFFCC"/>
                </a:solidFill>
              </a:rPr>
              <a:t>------Apraclonidine (iopidine)</a:t>
            </a:r>
          </a:p>
          <a:p>
            <a:r>
              <a:rPr lang="en-US" sz="1600" dirty="0">
                <a:solidFill>
                  <a:srgbClr val="CCFFCC"/>
                </a:solidFill>
              </a:rPr>
              <a:t>------Brimonidine</a:t>
            </a:r>
          </a:p>
          <a:p>
            <a:r>
              <a:rPr lang="en-US" sz="1600" dirty="0">
                <a:solidFill>
                  <a:srgbClr val="CCFFCC"/>
                </a:solidFill>
              </a:rPr>
              <a:t>----Carbonic anhydrase inhibitors (CAIs)</a:t>
            </a:r>
          </a:p>
          <a:p>
            <a:r>
              <a:rPr lang="en-US" sz="1600" dirty="0">
                <a:solidFill>
                  <a:srgbClr val="0000FF"/>
                </a:solidFill>
              </a:rPr>
              <a:t>--</a:t>
            </a:r>
            <a:r>
              <a:rPr lang="en-US" sz="1600" dirty="0">
                <a:solidFill>
                  <a:srgbClr val="CCFFCC"/>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61253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solidFill>
                  <a:srgbClr val="CCFFCC"/>
                </a:solidFill>
              </a:rPr>
              <a:t>Which three drop classes are aqueous suppressants?</a:t>
            </a:r>
          </a:p>
          <a:p>
            <a:r>
              <a:rPr lang="en-US" sz="1600" i="1" dirty="0">
                <a:solidFill>
                  <a:srgbClr val="CCFFCC"/>
                </a:solidFill>
              </a:rPr>
              <a:t>Which two meds are </a:t>
            </a:r>
            <a:r>
              <a:rPr lang="en-US" sz="1600" i="1" dirty="0">
                <a:solidFill>
                  <a:srgbClr val="CCFFCC"/>
                </a:solidFill>
                <a:latin typeface="Symbol" panose="05050102010706020507" pitchFamily="18" charset="2"/>
              </a:rPr>
              <a:t>a</a:t>
            </a:r>
            <a:r>
              <a:rPr lang="en-US" sz="1600" i="1" baseline="-25000" dirty="0">
                <a:solidFill>
                  <a:srgbClr val="CCFFCC"/>
                </a:solidFill>
              </a:rPr>
              <a:t>2</a:t>
            </a:r>
            <a:r>
              <a:rPr lang="en-US" sz="1600" i="1" dirty="0">
                <a:solidFill>
                  <a:srgbClr val="CCFFCC"/>
                </a:solidFill>
              </a:rPr>
              <a:t> agonists?</a:t>
            </a:r>
          </a:p>
          <a:p>
            <a:r>
              <a:rPr lang="en-US" sz="1600" i="1" dirty="0">
                <a:solidFill>
                  <a:srgbClr val="CCFFCC"/>
                </a:solidFill>
              </a:rPr>
              <a:t>Which two agents are </a:t>
            </a:r>
            <a:r>
              <a:rPr lang="en-US" sz="1600" i="1" dirty="0" err="1">
                <a:solidFill>
                  <a:srgbClr val="CCFFCC"/>
                </a:solidFill>
              </a:rPr>
              <a:t>hyperosmotics</a:t>
            </a:r>
            <a:r>
              <a:rPr lang="en-US" sz="1600" i="1" dirty="0">
                <a:solidFill>
                  <a:srgbClr val="CCFFCC"/>
                </a:solidFill>
              </a:rPr>
              <a:t>?</a:t>
            </a:r>
          </a:p>
          <a:p>
            <a:r>
              <a:rPr lang="en-US" sz="1600" dirty="0">
                <a:solidFill>
                  <a:srgbClr val="0000FF"/>
                </a:solidFill>
              </a:rPr>
              <a:t>--Aqueous suppressants</a:t>
            </a:r>
          </a:p>
          <a:p>
            <a:r>
              <a:rPr lang="en-US" sz="1600" dirty="0">
                <a:solidFill>
                  <a:srgbClr val="CCFFCC"/>
                </a:solidFill>
              </a:rPr>
              <a:t>----</a:t>
            </a:r>
            <a:r>
              <a:rPr lang="en-US" sz="1600" dirty="0">
                <a:solidFill>
                  <a:srgbClr val="CCFFCC"/>
                </a:solidFill>
                <a:latin typeface="Symbol" panose="05050102010706020507" pitchFamily="18" charset="2"/>
              </a:rPr>
              <a:t>b</a:t>
            </a:r>
            <a:r>
              <a:rPr lang="en-US" sz="1600" dirty="0">
                <a:solidFill>
                  <a:srgbClr val="CCFFCC"/>
                </a:solidFill>
              </a:rPr>
              <a:t> blockers</a:t>
            </a:r>
          </a:p>
          <a:p>
            <a:r>
              <a:rPr lang="en-US" sz="1600" dirty="0">
                <a:solidFill>
                  <a:srgbClr val="CCFFCC"/>
                </a:solidFill>
              </a:rPr>
              <a:t>----</a:t>
            </a:r>
            <a:r>
              <a:rPr lang="en-US" sz="1600" dirty="0">
                <a:solidFill>
                  <a:srgbClr val="CCFFCC"/>
                </a:solidFill>
                <a:latin typeface="Symbol" panose="05050102010706020507" pitchFamily="18" charset="2"/>
              </a:rPr>
              <a:t>a</a:t>
            </a:r>
            <a:r>
              <a:rPr lang="en-US" sz="1600" baseline="-25000" dirty="0">
                <a:solidFill>
                  <a:srgbClr val="CCFFCC"/>
                </a:solidFill>
              </a:rPr>
              <a:t>2</a:t>
            </a:r>
            <a:r>
              <a:rPr lang="en-US" sz="1600" dirty="0">
                <a:solidFill>
                  <a:srgbClr val="CCFFCC"/>
                </a:solidFill>
              </a:rPr>
              <a:t> agonists</a:t>
            </a:r>
          </a:p>
          <a:p>
            <a:r>
              <a:rPr lang="en-US" sz="1600" dirty="0">
                <a:solidFill>
                  <a:srgbClr val="CCFFCC"/>
                </a:solidFill>
              </a:rPr>
              <a:t>------Apraclonidine (iopidine)</a:t>
            </a:r>
          </a:p>
          <a:p>
            <a:r>
              <a:rPr lang="en-US" sz="1600" dirty="0">
                <a:solidFill>
                  <a:srgbClr val="CCFFCC"/>
                </a:solidFill>
              </a:rPr>
              <a:t>------Brimonidine</a:t>
            </a:r>
          </a:p>
          <a:p>
            <a:r>
              <a:rPr lang="en-US" sz="1600" dirty="0">
                <a:solidFill>
                  <a:srgbClr val="CCFFCC"/>
                </a:solidFill>
              </a:rPr>
              <a:t>----Carbonic anhydrase inhibitors (CAIs)</a:t>
            </a:r>
          </a:p>
          <a:p>
            <a:r>
              <a:rPr lang="en-US" sz="1600" dirty="0">
                <a:solidFill>
                  <a:srgbClr val="0000FF"/>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363421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CCFFCC"/>
                </a:solidFill>
              </a:rPr>
              <a:t>Which two meds are </a:t>
            </a:r>
            <a:r>
              <a:rPr lang="en-US" sz="1600" i="1" dirty="0">
                <a:solidFill>
                  <a:srgbClr val="CCFFCC"/>
                </a:solidFill>
                <a:latin typeface="Symbol" panose="05050102010706020507" pitchFamily="18" charset="2"/>
              </a:rPr>
              <a:t>a</a:t>
            </a:r>
            <a:r>
              <a:rPr lang="en-US" sz="1600" i="1" baseline="-25000" dirty="0">
                <a:solidFill>
                  <a:srgbClr val="CCFFCC"/>
                </a:solidFill>
              </a:rPr>
              <a:t>2</a:t>
            </a:r>
            <a:r>
              <a:rPr lang="en-US" sz="1600" i="1" dirty="0">
                <a:solidFill>
                  <a:srgbClr val="CCFFCC"/>
                </a:solidFill>
              </a:rPr>
              <a:t> agonists?</a:t>
            </a:r>
          </a:p>
          <a:p>
            <a:r>
              <a:rPr lang="en-US" sz="1600" i="1" dirty="0">
                <a:solidFill>
                  <a:srgbClr val="CCFFCC"/>
                </a:solidFill>
              </a:rPr>
              <a:t>Which two agents are </a:t>
            </a:r>
            <a:r>
              <a:rPr lang="en-US" sz="1600" i="1" dirty="0" err="1">
                <a:solidFill>
                  <a:srgbClr val="CCFFCC"/>
                </a:solidFill>
              </a:rPr>
              <a:t>hyperosmotics</a:t>
            </a:r>
            <a:r>
              <a:rPr lang="en-US" sz="1600" i="1" dirty="0">
                <a:solidFill>
                  <a:srgbClr val="CCFFCC"/>
                </a:solidFill>
              </a:rPr>
              <a:t>?</a:t>
            </a:r>
          </a:p>
          <a:p>
            <a:r>
              <a:rPr lang="en-US" sz="1600" dirty="0">
                <a:solidFill>
                  <a:srgbClr val="0000FF"/>
                </a:solidFill>
              </a:rPr>
              <a:t>--</a:t>
            </a:r>
            <a:r>
              <a:rPr lang="en-US" sz="1600" b="1" i="1" dirty="0">
                <a:solidFill>
                  <a:srgbClr val="0000FF"/>
                </a:solidFill>
              </a:rPr>
              <a:t>Aqueous suppressants?</a:t>
            </a:r>
          </a:p>
          <a:p>
            <a:r>
              <a:rPr lang="en-US" sz="1600" dirty="0"/>
              <a:t>----</a:t>
            </a:r>
            <a:r>
              <a:rPr lang="en-US" sz="1600" dirty="0">
                <a:solidFill>
                  <a:srgbClr val="CCFFCC"/>
                </a:solidFill>
                <a:latin typeface="Symbol" panose="05050102010706020507" pitchFamily="18" charset="2"/>
              </a:rPr>
              <a:t>b</a:t>
            </a:r>
            <a:r>
              <a:rPr lang="en-US" sz="1600" dirty="0">
                <a:solidFill>
                  <a:srgbClr val="CCFFCC"/>
                </a:solidFill>
              </a:rPr>
              <a:t> blockers</a:t>
            </a:r>
          </a:p>
          <a:p>
            <a:r>
              <a:rPr lang="en-US" sz="1600" dirty="0"/>
              <a:t>----</a:t>
            </a:r>
            <a:r>
              <a:rPr lang="en-US" sz="1600" dirty="0">
                <a:solidFill>
                  <a:srgbClr val="CCFFCC"/>
                </a:solidFill>
                <a:latin typeface="Symbol" panose="05050102010706020507" pitchFamily="18" charset="2"/>
              </a:rPr>
              <a:t>a</a:t>
            </a:r>
            <a:r>
              <a:rPr lang="en-US" sz="1600" baseline="-25000" dirty="0">
                <a:solidFill>
                  <a:srgbClr val="CCFFCC"/>
                </a:solidFill>
              </a:rPr>
              <a:t>2</a:t>
            </a:r>
            <a:r>
              <a:rPr lang="en-US" sz="1600" dirty="0">
                <a:solidFill>
                  <a:srgbClr val="CCFFCC"/>
                </a:solidFill>
              </a:rPr>
              <a:t> agonists</a:t>
            </a:r>
          </a:p>
          <a:p>
            <a:r>
              <a:rPr lang="en-US" sz="1600" dirty="0">
                <a:solidFill>
                  <a:srgbClr val="CCFFCC"/>
                </a:solidFill>
              </a:rPr>
              <a:t>------Apraclonidine (iopidine)</a:t>
            </a:r>
          </a:p>
          <a:p>
            <a:r>
              <a:rPr lang="en-US" sz="1600" dirty="0">
                <a:solidFill>
                  <a:srgbClr val="CCFFCC"/>
                </a:solidFill>
              </a:rPr>
              <a:t>------Brimonidine</a:t>
            </a:r>
          </a:p>
          <a:p>
            <a:r>
              <a:rPr lang="en-US" sz="1600" dirty="0"/>
              <a:t>----</a:t>
            </a:r>
            <a:r>
              <a:rPr lang="en-US" sz="1600" dirty="0">
                <a:solidFill>
                  <a:srgbClr val="CCFFCC"/>
                </a:solidFill>
              </a:rPr>
              <a:t>Carbonic anhydrase inhibitors (CAIs)</a:t>
            </a:r>
          </a:p>
          <a:p>
            <a:r>
              <a:rPr lang="en-US" sz="1600" dirty="0">
                <a:solidFill>
                  <a:schemeClr val="bg1">
                    <a:lumMod val="65000"/>
                  </a:schemeClr>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502281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CCFFCC"/>
                </a:solidFill>
              </a:rPr>
              <a:t>Which two meds are </a:t>
            </a:r>
            <a:r>
              <a:rPr lang="en-US" sz="1600" i="1" dirty="0">
                <a:solidFill>
                  <a:srgbClr val="CCFFCC"/>
                </a:solidFill>
                <a:latin typeface="Symbol" panose="05050102010706020507" pitchFamily="18" charset="2"/>
              </a:rPr>
              <a:t>a</a:t>
            </a:r>
            <a:r>
              <a:rPr lang="en-US" sz="1600" i="1" baseline="-25000" dirty="0">
                <a:solidFill>
                  <a:srgbClr val="CCFFCC"/>
                </a:solidFill>
              </a:rPr>
              <a:t>2</a:t>
            </a:r>
            <a:r>
              <a:rPr lang="en-US" sz="1600" i="1" dirty="0">
                <a:solidFill>
                  <a:srgbClr val="CCFFCC"/>
                </a:solidFill>
              </a:rPr>
              <a:t> agonists?</a:t>
            </a:r>
          </a:p>
          <a:p>
            <a:r>
              <a:rPr lang="en-US" sz="1600" i="1" dirty="0">
                <a:solidFill>
                  <a:srgbClr val="CCFFCC"/>
                </a:solidFill>
              </a:rPr>
              <a:t>Which two agents are </a:t>
            </a:r>
            <a:r>
              <a:rPr lang="en-US" sz="1600" i="1" dirty="0" err="1">
                <a:solidFill>
                  <a:srgbClr val="CCFFCC"/>
                </a:solidFill>
              </a:rPr>
              <a:t>hyperosmotics</a:t>
            </a:r>
            <a:r>
              <a:rPr lang="en-US" sz="1600" i="1" dirty="0">
                <a:solidFill>
                  <a:srgbClr val="CCFFCC"/>
                </a:solidFill>
              </a:rPr>
              <a:t>?</a:t>
            </a:r>
          </a:p>
          <a:p>
            <a:r>
              <a:rPr lang="en-US" sz="1600" dirty="0">
                <a:solidFill>
                  <a:srgbClr val="0000FF"/>
                </a:solidFill>
              </a:rPr>
              <a:t>--</a:t>
            </a:r>
            <a:r>
              <a:rPr lang="en-US" sz="1600" b="1" i="1" dirty="0">
                <a:solidFill>
                  <a:srgbClr val="0000FF"/>
                </a:solidFill>
              </a:rPr>
              <a:t>Aqueous suppressants?</a:t>
            </a:r>
          </a:p>
          <a:p>
            <a:r>
              <a:rPr lang="en-US" sz="1600" dirty="0"/>
              <a:t>----</a:t>
            </a:r>
            <a:r>
              <a:rPr lang="en-US" sz="1600" dirty="0">
                <a:latin typeface="Symbol" panose="05050102010706020507" pitchFamily="18" charset="2"/>
              </a:rPr>
              <a:t>b</a:t>
            </a:r>
            <a:r>
              <a:rPr lang="en-US" sz="1600" dirty="0"/>
              <a:t> blockers</a:t>
            </a:r>
          </a:p>
          <a:p>
            <a:r>
              <a:rPr lang="en-US" sz="1600" dirty="0"/>
              <a:t>----</a:t>
            </a:r>
            <a:r>
              <a:rPr lang="en-US" sz="1600" dirty="0">
                <a:latin typeface="Symbol" panose="05050102010706020507" pitchFamily="18" charset="2"/>
              </a:rPr>
              <a:t>a</a:t>
            </a:r>
            <a:r>
              <a:rPr lang="en-US" sz="1600" baseline="-25000" dirty="0"/>
              <a:t>2</a:t>
            </a:r>
            <a:r>
              <a:rPr lang="en-US" sz="1600" dirty="0"/>
              <a:t> agonists</a:t>
            </a:r>
          </a:p>
          <a:p>
            <a:r>
              <a:rPr lang="en-US" sz="1600" dirty="0">
                <a:solidFill>
                  <a:srgbClr val="CCFFCC"/>
                </a:solidFill>
              </a:rPr>
              <a:t>------Apraclonidine (iopidine)</a:t>
            </a:r>
          </a:p>
          <a:p>
            <a:r>
              <a:rPr lang="en-US" sz="1600" dirty="0">
                <a:solidFill>
                  <a:srgbClr val="CCFFCC"/>
                </a:solidFill>
              </a:rPr>
              <a:t>------Brimonidine</a:t>
            </a:r>
          </a:p>
          <a:p>
            <a:r>
              <a:rPr lang="en-US" sz="1600" dirty="0"/>
              <a:t>----Carbonic anhydrase inhibitors (CAIs)</a:t>
            </a:r>
          </a:p>
          <a:p>
            <a:r>
              <a:rPr lang="en-US" sz="1600" dirty="0">
                <a:solidFill>
                  <a:schemeClr val="bg1">
                    <a:lumMod val="65000"/>
                  </a:schemeClr>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650856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7030A0"/>
                </a:solidFill>
              </a:rPr>
              <a:t>Which two meds are </a:t>
            </a:r>
            <a:r>
              <a:rPr lang="en-US" sz="1600" i="1" dirty="0">
                <a:solidFill>
                  <a:srgbClr val="7030A0"/>
                </a:solidFill>
                <a:latin typeface="Symbol" panose="05050102010706020507" pitchFamily="18" charset="2"/>
              </a:rPr>
              <a:t>a</a:t>
            </a:r>
            <a:r>
              <a:rPr lang="en-US" sz="1600" i="1" baseline="-25000" dirty="0">
                <a:solidFill>
                  <a:srgbClr val="7030A0"/>
                </a:solidFill>
              </a:rPr>
              <a:t>2</a:t>
            </a:r>
            <a:r>
              <a:rPr lang="en-US" sz="1600" i="1" dirty="0">
                <a:solidFill>
                  <a:srgbClr val="7030A0"/>
                </a:solidFill>
              </a:rPr>
              <a:t> agonists?</a:t>
            </a:r>
          </a:p>
          <a:p>
            <a:r>
              <a:rPr lang="en-US" sz="1600" i="1" dirty="0">
                <a:solidFill>
                  <a:srgbClr val="CCFFCC"/>
                </a:solidFill>
              </a:rPr>
              <a:t>Which two agents are </a:t>
            </a:r>
            <a:r>
              <a:rPr lang="en-US" sz="1600" i="1" dirty="0" err="1">
                <a:solidFill>
                  <a:srgbClr val="CCFFCC"/>
                </a:solidFill>
              </a:rPr>
              <a:t>hyperosmotics</a:t>
            </a:r>
            <a:r>
              <a:rPr lang="en-US" sz="1600" i="1" dirty="0">
                <a:solidFill>
                  <a:srgbClr val="CCFFCC"/>
                </a:solidFill>
              </a:rPr>
              <a:t>?</a:t>
            </a:r>
          </a:p>
          <a:p>
            <a:r>
              <a:rPr lang="en-US" sz="1600" dirty="0">
                <a:solidFill>
                  <a:srgbClr val="0000FF"/>
                </a:solidFill>
              </a:rPr>
              <a:t>--Aqueous suppressants</a:t>
            </a:r>
          </a:p>
          <a:p>
            <a:r>
              <a:rPr lang="en-US" sz="1600" dirty="0"/>
              <a:t>----</a:t>
            </a:r>
            <a:r>
              <a:rPr lang="en-US" sz="1600" dirty="0">
                <a:latin typeface="Symbol" panose="05050102010706020507" pitchFamily="18" charset="2"/>
              </a:rPr>
              <a:t>b</a:t>
            </a:r>
            <a:r>
              <a:rPr lang="en-US" sz="1600" dirty="0"/>
              <a:t> blockers</a:t>
            </a:r>
          </a:p>
          <a:p>
            <a:r>
              <a:rPr lang="en-US" sz="1600" dirty="0"/>
              <a:t>----</a:t>
            </a:r>
            <a:r>
              <a:rPr lang="en-US" sz="1600" b="1" i="1" dirty="0">
                <a:latin typeface="Symbol" panose="05050102010706020507" pitchFamily="18" charset="2"/>
              </a:rPr>
              <a:t>a</a:t>
            </a:r>
            <a:r>
              <a:rPr lang="en-US" sz="1600" b="1" i="1" baseline="-25000" dirty="0"/>
              <a:t>2</a:t>
            </a:r>
            <a:r>
              <a:rPr lang="en-US" sz="1600" b="1" i="1" dirty="0"/>
              <a:t> agonists?</a:t>
            </a:r>
          </a:p>
          <a:p>
            <a:r>
              <a:rPr lang="en-US" sz="1600" dirty="0">
                <a:solidFill>
                  <a:srgbClr val="7030A0"/>
                </a:solidFill>
              </a:rPr>
              <a:t>------</a:t>
            </a:r>
            <a:r>
              <a:rPr lang="en-US" sz="1600" dirty="0">
                <a:solidFill>
                  <a:srgbClr val="CCFFCC"/>
                </a:solidFill>
              </a:rPr>
              <a:t>Apraclonidine (iopidine)</a:t>
            </a:r>
          </a:p>
          <a:p>
            <a:r>
              <a:rPr lang="en-US" sz="1600" dirty="0">
                <a:solidFill>
                  <a:srgbClr val="7030A0"/>
                </a:solidFill>
              </a:rPr>
              <a:t>------</a:t>
            </a:r>
            <a:r>
              <a:rPr lang="en-US" sz="1600" dirty="0">
                <a:solidFill>
                  <a:srgbClr val="CCFFCC"/>
                </a:solidFill>
              </a:rPr>
              <a:t>Brimonidine</a:t>
            </a:r>
          </a:p>
          <a:p>
            <a:r>
              <a:rPr lang="en-US" sz="1600" dirty="0">
                <a:solidFill>
                  <a:schemeClr val="bg1">
                    <a:lumMod val="65000"/>
                  </a:schemeClr>
                </a:solidFill>
              </a:rPr>
              <a:t>----Carbonic anhydrase inhibitors (CAIs)</a:t>
            </a:r>
          </a:p>
          <a:p>
            <a:r>
              <a:rPr lang="en-US" sz="1600" dirty="0">
                <a:solidFill>
                  <a:schemeClr val="bg1">
                    <a:lumMod val="65000"/>
                  </a:schemeClr>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308637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7030A0"/>
                </a:solidFill>
              </a:rPr>
              <a:t>Which two meds are </a:t>
            </a:r>
            <a:r>
              <a:rPr lang="en-US" sz="1600" i="1" dirty="0">
                <a:solidFill>
                  <a:srgbClr val="7030A0"/>
                </a:solidFill>
                <a:latin typeface="Symbol" panose="05050102010706020507" pitchFamily="18" charset="2"/>
              </a:rPr>
              <a:t>a</a:t>
            </a:r>
            <a:r>
              <a:rPr lang="en-US" sz="1600" i="1" baseline="-25000" dirty="0">
                <a:solidFill>
                  <a:srgbClr val="7030A0"/>
                </a:solidFill>
              </a:rPr>
              <a:t>2</a:t>
            </a:r>
            <a:r>
              <a:rPr lang="en-US" sz="1600" i="1" dirty="0">
                <a:solidFill>
                  <a:srgbClr val="7030A0"/>
                </a:solidFill>
              </a:rPr>
              <a:t> agonists?</a:t>
            </a:r>
          </a:p>
          <a:p>
            <a:r>
              <a:rPr lang="en-US" sz="1600" i="1" dirty="0">
                <a:solidFill>
                  <a:srgbClr val="008000"/>
                </a:solidFill>
              </a:rPr>
              <a:t>Which two agents are </a:t>
            </a:r>
            <a:r>
              <a:rPr lang="en-US" sz="1600" i="1" dirty="0" err="1">
                <a:solidFill>
                  <a:srgbClr val="008000"/>
                </a:solidFill>
              </a:rPr>
              <a:t>hyperosmotics</a:t>
            </a:r>
            <a:r>
              <a:rPr lang="en-US" sz="1600" i="1" dirty="0">
                <a:solidFill>
                  <a:srgbClr val="008000"/>
                </a:solidFill>
              </a:rPr>
              <a:t>?</a:t>
            </a:r>
          </a:p>
          <a:p>
            <a:r>
              <a:rPr lang="en-US" sz="1600" dirty="0">
                <a:solidFill>
                  <a:srgbClr val="0000FF"/>
                </a:solidFill>
              </a:rPr>
              <a:t>--Aqueous suppressants</a:t>
            </a:r>
          </a:p>
          <a:p>
            <a:r>
              <a:rPr lang="en-US" sz="1600" dirty="0"/>
              <a:t>----</a:t>
            </a:r>
            <a:r>
              <a:rPr lang="en-US" sz="1600" dirty="0">
                <a:latin typeface="Symbol" panose="05050102010706020507" pitchFamily="18" charset="2"/>
              </a:rPr>
              <a:t>b</a:t>
            </a:r>
            <a:r>
              <a:rPr lang="en-US" sz="1600" dirty="0"/>
              <a:t> blockers</a:t>
            </a:r>
          </a:p>
          <a:p>
            <a:r>
              <a:rPr lang="en-US" sz="1600" dirty="0"/>
              <a:t>----</a:t>
            </a:r>
            <a:r>
              <a:rPr lang="en-US" sz="1600" b="1" i="1" dirty="0">
                <a:latin typeface="Symbol" panose="05050102010706020507" pitchFamily="18" charset="2"/>
              </a:rPr>
              <a:t>a</a:t>
            </a:r>
            <a:r>
              <a:rPr lang="en-US" sz="1600" b="1" i="1" baseline="-25000" dirty="0"/>
              <a:t>2</a:t>
            </a:r>
            <a:r>
              <a:rPr lang="en-US" sz="1600" b="1" i="1" dirty="0"/>
              <a:t> agonists?</a:t>
            </a:r>
          </a:p>
          <a:p>
            <a:r>
              <a:rPr lang="en-US" sz="1600" dirty="0">
                <a:solidFill>
                  <a:srgbClr val="7030A0"/>
                </a:solidFill>
              </a:rPr>
              <a:t>------Apraclonidine (iopidine)</a:t>
            </a:r>
          </a:p>
          <a:p>
            <a:r>
              <a:rPr lang="en-US" sz="1600" dirty="0">
                <a:solidFill>
                  <a:srgbClr val="7030A0"/>
                </a:solidFill>
              </a:rPr>
              <a:t>------Brimonidine</a:t>
            </a:r>
          </a:p>
          <a:p>
            <a:r>
              <a:rPr lang="en-US" sz="1600" dirty="0">
                <a:solidFill>
                  <a:schemeClr val="bg1">
                    <a:lumMod val="65000"/>
                  </a:schemeClr>
                </a:solidFill>
              </a:rPr>
              <a:t>----Carbonic anhydrase inhibitors (CAIs)</a:t>
            </a:r>
          </a:p>
          <a:p>
            <a:r>
              <a:rPr lang="en-US" sz="1600" dirty="0">
                <a:solidFill>
                  <a:schemeClr val="bg1">
                    <a:lumMod val="65000"/>
                  </a:schemeClr>
                </a:solidFill>
              </a:rPr>
              <a:t>--Hyperosmotic agents</a:t>
            </a:r>
          </a:p>
          <a:p>
            <a:r>
              <a:rPr lang="en-US" sz="1600" dirty="0">
                <a:solidFill>
                  <a:srgbClr val="CCFFCC"/>
                </a:solidFill>
              </a:rPr>
              <a:t>----Mannitol</a:t>
            </a:r>
          </a:p>
          <a:p>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23234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7030A0"/>
                </a:solidFill>
              </a:rPr>
              <a:t>Which two meds are </a:t>
            </a:r>
            <a:r>
              <a:rPr lang="en-US" sz="1600" i="1" dirty="0">
                <a:solidFill>
                  <a:srgbClr val="7030A0"/>
                </a:solidFill>
                <a:latin typeface="Symbol" panose="05050102010706020507" pitchFamily="18" charset="2"/>
              </a:rPr>
              <a:t>a</a:t>
            </a:r>
            <a:r>
              <a:rPr lang="en-US" sz="1600" i="1" baseline="-25000" dirty="0">
                <a:solidFill>
                  <a:srgbClr val="7030A0"/>
                </a:solidFill>
              </a:rPr>
              <a:t>2</a:t>
            </a:r>
            <a:r>
              <a:rPr lang="en-US" sz="1600" i="1" dirty="0">
                <a:solidFill>
                  <a:srgbClr val="7030A0"/>
                </a:solidFill>
              </a:rPr>
              <a:t> agonists?</a:t>
            </a:r>
          </a:p>
          <a:p>
            <a:r>
              <a:rPr lang="en-US" sz="1600" i="1" dirty="0">
                <a:solidFill>
                  <a:srgbClr val="008000"/>
                </a:solidFill>
              </a:rPr>
              <a:t>Which two agents are </a:t>
            </a:r>
            <a:r>
              <a:rPr lang="en-US" sz="1600" i="1" dirty="0" err="1">
                <a:solidFill>
                  <a:srgbClr val="008000"/>
                </a:solidFill>
              </a:rPr>
              <a:t>hyperosmotics</a:t>
            </a:r>
            <a:r>
              <a:rPr lang="en-US" sz="1600" i="1" dirty="0">
                <a:solidFill>
                  <a:srgbClr val="008000"/>
                </a:solidFill>
              </a:rPr>
              <a:t>?</a:t>
            </a:r>
          </a:p>
          <a:p>
            <a:r>
              <a:rPr lang="en-US" sz="1600" dirty="0">
                <a:solidFill>
                  <a:srgbClr val="0000FF"/>
                </a:solidFill>
              </a:rPr>
              <a:t>--Aqueous suppressants</a:t>
            </a:r>
          </a:p>
          <a:p>
            <a:r>
              <a:rPr lang="en-US" sz="1600" dirty="0"/>
              <a:t>----</a:t>
            </a:r>
            <a:r>
              <a:rPr lang="en-US" sz="1600" dirty="0">
                <a:latin typeface="Symbol" panose="05050102010706020507" pitchFamily="18" charset="2"/>
              </a:rPr>
              <a:t>b</a:t>
            </a:r>
            <a:r>
              <a:rPr lang="en-US" sz="1600" dirty="0"/>
              <a:t> blockers</a:t>
            </a:r>
          </a:p>
          <a:p>
            <a:r>
              <a:rPr lang="en-US" sz="1600" dirty="0"/>
              <a:t>----</a:t>
            </a:r>
            <a:r>
              <a:rPr lang="en-US" sz="1600" dirty="0">
                <a:latin typeface="Symbol" panose="05050102010706020507" pitchFamily="18" charset="2"/>
              </a:rPr>
              <a:t>a</a:t>
            </a:r>
            <a:r>
              <a:rPr lang="en-US" sz="1600" baseline="-25000" dirty="0"/>
              <a:t>2</a:t>
            </a:r>
            <a:r>
              <a:rPr lang="en-US" sz="1600" dirty="0"/>
              <a:t> agonists</a:t>
            </a:r>
          </a:p>
          <a:p>
            <a:r>
              <a:rPr lang="en-US" sz="1600" dirty="0">
                <a:solidFill>
                  <a:srgbClr val="7030A0"/>
                </a:solidFill>
              </a:rPr>
              <a:t>------Apraclonidine (iopidine)</a:t>
            </a:r>
          </a:p>
          <a:p>
            <a:r>
              <a:rPr lang="en-US" sz="1600" dirty="0">
                <a:solidFill>
                  <a:srgbClr val="7030A0"/>
                </a:solidFill>
              </a:rPr>
              <a:t>------Brimonidine</a:t>
            </a:r>
          </a:p>
          <a:p>
            <a:r>
              <a:rPr lang="en-US" sz="1600" dirty="0"/>
              <a:t>----Carbonic anhydrase inhibitors (CAIs)</a:t>
            </a:r>
          </a:p>
          <a:p>
            <a:r>
              <a:rPr lang="en-US" sz="1600" dirty="0">
                <a:solidFill>
                  <a:srgbClr val="0000FF"/>
                </a:solidFill>
              </a:rPr>
              <a:t>--</a:t>
            </a:r>
            <a:r>
              <a:rPr lang="en-US" sz="1600" b="1" i="1" dirty="0">
                <a:solidFill>
                  <a:srgbClr val="0000FF"/>
                </a:solidFill>
              </a:rPr>
              <a:t>Hyperosmotic agents?</a:t>
            </a:r>
          </a:p>
          <a:p>
            <a:r>
              <a:rPr lang="en-US" sz="1600" dirty="0">
                <a:solidFill>
                  <a:srgbClr val="008000"/>
                </a:solidFill>
              </a:rPr>
              <a:t>----</a:t>
            </a:r>
            <a:r>
              <a:rPr lang="en-US" sz="1600" dirty="0">
                <a:solidFill>
                  <a:srgbClr val="CCFFCC"/>
                </a:solidFill>
              </a:rPr>
              <a:t>Mannitol</a:t>
            </a:r>
          </a:p>
          <a:p>
            <a:r>
              <a:rPr lang="en-US" sz="1600" dirty="0">
                <a:solidFill>
                  <a:srgbClr val="008000"/>
                </a:solidFill>
              </a:rPr>
              <a:t>----</a:t>
            </a:r>
            <a:r>
              <a:rPr lang="en-US" sz="1600" dirty="0">
                <a:solidFill>
                  <a:srgbClr val="CCFFCC"/>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819884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79</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rgbClr val="0000FF"/>
                </a:solidFill>
              </a:rPr>
              <a:t>Which two classes of meds are first-line in managing IOP in </a:t>
            </a:r>
            <a:r>
              <a:rPr lang="en-US" sz="1600" i="1" dirty="0" err="1">
                <a:solidFill>
                  <a:srgbClr val="0000FF"/>
                </a:solidFill>
              </a:rPr>
              <a:t>hyphema</a:t>
            </a:r>
            <a:r>
              <a:rPr lang="en-US" sz="1600" i="1" dirty="0">
                <a:solidFill>
                  <a:srgbClr val="0000FF"/>
                </a:solidFill>
              </a:rPr>
              <a:t>?</a:t>
            </a:r>
          </a:p>
          <a:p>
            <a:r>
              <a:rPr lang="en-US" sz="1600" i="1" dirty="0"/>
              <a:t>Which three drop classes are aqueous suppressants?</a:t>
            </a:r>
          </a:p>
          <a:p>
            <a:r>
              <a:rPr lang="en-US" sz="1600" i="1" dirty="0">
                <a:solidFill>
                  <a:srgbClr val="7030A0"/>
                </a:solidFill>
              </a:rPr>
              <a:t>Which two meds are </a:t>
            </a:r>
            <a:r>
              <a:rPr lang="en-US" sz="1600" i="1" dirty="0">
                <a:solidFill>
                  <a:srgbClr val="7030A0"/>
                </a:solidFill>
                <a:latin typeface="Symbol" panose="05050102010706020507" pitchFamily="18" charset="2"/>
              </a:rPr>
              <a:t>a</a:t>
            </a:r>
            <a:r>
              <a:rPr lang="en-US" sz="1600" i="1" baseline="-25000" dirty="0">
                <a:solidFill>
                  <a:srgbClr val="7030A0"/>
                </a:solidFill>
              </a:rPr>
              <a:t>2</a:t>
            </a:r>
            <a:r>
              <a:rPr lang="en-US" sz="1600" i="1" dirty="0">
                <a:solidFill>
                  <a:srgbClr val="7030A0"/>
                </a:solidFill>
              </a:rPr>
              <a:t> agonists?</a:t>
            </a:r>
          </a:p>
          <a:p>
            <a:r>
              <a:rPr lang="en-US" sz="1600" i="1" dirty="0">
                <a:solidFill>
                  <a:srgbClr val="008000"/>
                </a:solidFill>
              </a:rPr>
              <a:t>Which two agents are </a:t>
            </a:r>
            <a:r>
              <a:rPr lang="en-US" sz="1600" i="1" dirty="0" err="1">
                <a:solidFill>
                  <a:srgbClr val="008000"/>
                </a:solidFill>
              </a:rPr>
              <a:t>hyperosmotics</a:t>
            </a:r>
            <a:r>
              <a:rPr lang="en-US" sz="1600" i="1" dirty="0">
                <a:solidFill>
                  <a:srgbClr val="008000"/>
                </a:solidFill>
              </a:rPr>
              <a:t>?</a:t>
            </a:r>
          </a:p>
          <a:p>
            <a:r>
              <a:rPr lang="en-US" sz="1600" dirty="0">
                <a:solidFill>
                  <a:srgbClr val="0000FF"/>
                </a:solidFill>
              </a:rPr>
              <a:t>--Aqueous suppressants</a:t>
            </a:r>
          </a:p>
          <a:p>
            <a:r>
              <a:rPr lang="en-US" sz="1600" dirty="0"/>
              <a:t>----</a:t>
            </a:r>
            <a:r>
              <a:rPr lang="en-US" sz="1600" dirty="0">
                <a:latin typeface="Symbol" panose="05050102010706020507" pitchFamily="18" charset="2"/>
              </a:rPr>
              <a:t>b</a:t>
            </a:r>
            <a:r>
              <a:rPr lang="en-US" sz="1600" dirty="0"/>
              <a:t> blockers</a:t>
            </a:r>
          </a:p>
          <a:p>
            <a:r>
              <a:rPr lang="en-US" sz="1600" dirty="0"/>
              <a:t>----</a:t>
            </a:r>
            <a:r>
              <a:rPr lang="en-US" sz="1600" dirty="0">
                <a:latin typeface="Symbol" panose="05050102010706020507" pitchFamily="18" charset="2"/>
              </a:rPr>
              <a:t>a</a:t>
            </a:r>
            <a:r>
              <a:rPr lang="en-US" sz="1600" baseline="-25000" dirty="0"/>
              <a:t>2</a:t>
            </a:r>
            <a:r>
              <a:rPr lang="en-US" sz="1600" dirty="0"/>
              <a:t> agonists</a:t>
            </a:r>
          </a:p>
          <a:p>
            <a:r>
              <a:rPr lang="en-US" sz="1600" dirty="0">
                <a:solidFill>
                  <a:srgbClr val="7030A0"/>
                </a:solidFill>
              </a:rPr>
              <a:t>------Apraclonidine (iopidine)</a:t>
            </a:r>
          </a:p>
          <a:p>
            <a:r>
              <a:rPr lang="en-US" sz="1600" dirty="0">
                <a:solidFill>
                  <a:srgbClr val="7030A0"/>
                </a:solidFill>
              </a:rPr>
              <a:t>------Brimonidine</a:t>
            </a:r>
          </a:p>
          <a:p>
            <a:r>
              <a:rPr lang="en-US" sz="1600" dirty="0"/>
              <a:t>----Carbonic anhydrase inhibitors (CAIs)</a:t>
            </a:r>
          </a:p>
          <a:p>
            <a:r>
              <a:rPr lang="en-US" sz="1600" dirty="0">
                <a:solidFill>
                  <a:srgbClr val="0000FF"/>
                </a:solidFill>
              </a:rPr>
              <a:t>--</a:t>
            </a:r>
            <a:r>
              <a:rPr lang="en-US" sz="1600" b="1" i="1" dirty="0">
                <a:solidFill>
                  <a:srgbClr val="0000FF"/>
                </a:solidFill>
              </a:rPr>
              <a:t>Hyperosmotic agents?</a:t>
            </a:r>
          </a:p>
          <a:p>
            <a:r>
              <a:rPr lang="en-US" sz="1600" dirty="0">
                <a:solidFill>
                  <a:srgbClr val="008000"/>
                </a:solidFill>
              </a:rPr>
              <a:t>----Mannitol</a:t>
            </a:r>
          </a:p>
          <a:p>
            <a:r>
              <a:rPr lang="en-US" sz="1600" dirty="0">
                <a:solidFill>
                  <a:srgbClr val="008000"/>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02013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8</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2800767"/>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Trauma</a:t>
            </a: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0948885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80</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b</a:t>
            </a:r>
            <a:r>
              <a:rPr lang="en-US" sz="1600"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------Apraclonidine (iopidine)</a:t>
            </a:r>
          </a:p>
          <a:p>
            <a:r>
              <a:rPr lang="en-US" sz="1600" dirty="0">
                <a:solidFill>
                  <a:schemeClr val="bg1">
                    <a:lumMod val="75000"/>
                  </a:schemeClr>
                </a:solidFill>
              </a:rPr>
              <a:t>------Brimonidine</a:t>
            </a:r>
          </a:p>
          <a:p>
            <a:r>
              <a:rPr lang="en-US" sz="1600" dirty="0">
                <a:solidFill>
                  <a:schemeClr val="bg1">
                    <a:lumMod val="75000"/>
                  </a:schemeClr>
                </a:solidFill>
              </a:rPr>
              <a:t>----Carbonic anhydrase inhibitors (CAIs)</a:t>
            </a:r>
          </a:p>
          <a:p>
            <a:r>
              <a:rPr lang="en-US" sz="1600" dirty="0">
                <a:solidFill>
                  <a:schemeClr val="bg1">
                    <a:lumMod val="75000"/>
                  </a:schemeClr>
                </a:solidFill>
              </a:rPr>
              <a:t>--Hyperosmotic agents</a:t>
            </a:r>
          </a:p>
          <a:p>
            <a:r>
              <a:rPr lang="en-US" sz="1600" dirty="0">
                <a:solidFill>
                  <a:schemeClr val="bg1">
                    <a:lumMod val="75000"/>
                  </a:schemeClr>
                </a:solidFill>
              </a:rPr>
              <a:t>----Mannitol</a:t>
            </a:r>
          </a:p>
          <a:p>
            <a:r>
              <a:rPr lang="en-US" sz="1600" dirty="0">
                <a:solidFill>
                  <a:schemeClr val="bg1">
                    <a:lumMod val="75000"/>
                  </a:schemeClr>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7" name="TextBox 6">
            <a:extLst>
              <a:ext uri="{FF2B5EF4-FFF2-40B4-BE49-F238E27FC236}">
                <a16:creationId xmlns:a16="http://schemas.microsoft.com/office/drawing/2014/main" id="{B0748A00-C4F1-4F0F-8D69-3C1E4E2CE86F}"/>
              </a:ext>
            </a:extLst>
          </p:cNvPr>
          <p:cNvSpPr txBox="1"/>
          <p:nvPr/>
        </p:nvSpPr>
        <p:spPr>
          <a:xfrm>
            <a:off x="1196684" y="4022221"/>
            <a:ext cx="6804316" cy="523220"/>
          </a:xfrm>
          <a:prstGeom prst="rect">
            <a:avLst/>
          </a:prstGeom>
          <a:solidFill>
            <a:schemeClr val="accent5">
              <a:lumMod val="75000"/>
            </a:schemeClr>
          </a:solidFill>
        </p:spPr>
        <p:txBody>
          <a:bodyPr wrap="square" rtlCol="0">
            <a:spAutoFit/>
          </a:bodyPr>
          <a:lstStyle/>
          <a:p>
            <a:r>
              <a:rPr lang="en-US" sz="1400" i="1" dirty="0">
                <a:solidFill>
                  <a:srgbClr val="0000FF"/>
                </a:solidFill>
              </a:rPr>
              <a:t>If IOP can’t be controlled medically, what surgical procedure should be considered?</a:t>
            </a:r>
          </a:p>
          <a:p>
            <a:r>
              <a:rPr lang="en-US" sz="1400" dirty="0">
                <a:solidFill>
                  <a:schemeClr val="accent5">
                    <a:lumMod val="75000"/>
                  </a:schemeClr>
                </a:solidFill>
              </a:rPr>
              <a:t>AC washout (we’ll have more to say about this procedure later in the slide-set)</a:t>
            </a:r>
          </a:p>
        </p:txBody>
      </p:sp>
    </p:spTree>
    <p:extLst>
      <p:ext uri="{BB962C8B-B14F-4D97-AF65-F5344CB8AC3E}">
        <p14:creationId xmlns:p14="http://schemas.microsoft.com/office/powerpoint/2010/main" val="1275163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81</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rgbClr val="FF0000"/>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130D61-920C-49E0-99F0-F7CDD318AF9A}"/>
              </a:ext>
            </a:extLst>
          </p:cNvPr>
          <p:cNvSpPr txBox="1"/>
          <p:nvPr/>
        </p:nvSpPr>
        <p:spPr>
          <a:xfrm>
            <a:off x="1272666" y="2834126"/>
            <a:ext cx="6598666" cy="3293209"/>
          </a:xfrm>
          <a:prstGeom prst="rect">
            <a:avLst/>
          </a:prstGeom>
          <a:solidFill>
            <a:srgbClr val="CCFFCC"/>
          </a:solidFill>
        </p:spPr>
        <p:txBody>
          <a:bodyPr wrap="none" rtlCol="0">
            <a:spAutoFit/>
          </a:bodyPr>
          <a:lstStyle/>
          <a:p>
            <a:r>
              <a:rPr lang="en-US" sz="1600" i="1" dirty="0">
                <a:solidFill>
                  <a:schemeClr val="bg1">
                    <a:lumMod val="75000"/>
                  </a:schemeClr>
                </a:solidFill>
              </a:rPr>
              <a:t>Which two classes of meds are first-line in managing IOP in </a:t>
            </a:r>
            <a:r>
              <a:rPr lang="en-US" sz="1600" i="1" dirty="0" err="1">
                <a:solidFill>
                  <a:schemeClr val="bg1">
                    <a:lumMod val="75000"/>
                  </a:schemeClr>
                </a:solidFill>
              </a:rPr>
              <a:t>hyphema</a:t>
            </a:r>
            <a:r>
              <a:rPr lang="en-US" sz="1600" i="1" dirty="0">
                <a:solidFill>
                  <a:schemeClr val="bg1">
                    <a:lumMod val="75000"/>
                  </a:schemeClr>
                </a:solidFill>
              </a:rPr>
              <a:t>?</a:t>
            </a:r>
          </a:p>
          <a:p>
            <a:r>
              <a:rPr lang="en-US" sz="1600" i="1" dirty="0">
                <a:solidFill>
                  <a:schemeClr val="bg1">
                    <a:lumMod val="75000"/>
                  </a:schemeClr>
                </a:solidFill>
              </a:rPr>
              <a:t>Which three drop classes are aqueous suppressants?</a:t>
            </a:r>
          </a:p>
          <a:p>
            <a:r>
              <a:rPr lang="en-US" sz="1600" i="1" dirty="0">
                <a:solidFill>
                  <a:schemeClr val="bg1">
                    <a:lumMod val="75000"/>
                  </a:schemeClr>
                </a:solidFill>
              </a:rPr>
              <a:t>Which two meds are </a:t>
            </a:r>
            <a:r>
              <a:rPr lang="en-US" sz="1600" i="1" dirty="0">
                <a:solidFill>
                  <a:schemeClr val="bg1">
                    <a:lumMod val="75000"/>
                  </a:schemeClr>
                </a:solidFill>
                <a:latin typeface="Symbol" panose="05050102010706020507" pitchFamily="18" charset="2"/>
              </a:rPr>
              <a:t>a</a:t>
            </a:r>
            <a:r>
              <a:rPr lang="en-US" sz="1600" i="1" baseline="-25000" dirty="0">
                <a:solidFill>
                  <a:schemeClr val="bg1">
                    <a:lumMod val="75000"/>
                  </a:schemeClr>
                </a:solidFill>
              </a:rPr>
              <a:t>2</a:t>
            </a:r>
            <a:r>
              <a:rPr lang="en-US" sz="1600" i="1" dirty="0">
                <a:solidFill>
                  <a:schemeClr val="bg1">
                    <a:lumMod val="75000"/>
                  </a:schemeClr>
                </a:solidFill>
              </a:rPr>
              <a:t> agonists?</a:t>
            </a:r>
          </a:p>
          <a:p>
            <a:r>
              <a:rPr lang="en-US" sz="1600" i="1" dirty="0">
                <a:solidFill>
                  <a:schemeClr val="bg1">
                    <a:lumMod val="75000"/>
                  </a:schemeClr>
                </a:solidFill>
              </a:rPr>
              <a:t>Which two agents are </a:t>
            </a:r>
            <a:r>
              <a:rPr lang="en-US" sz="1600" i="1" dirty="0" err="1">
                <a:solidFill>
                  <a:schemeClr val="bg1">
                    <a:lumMod val="75000"/>
                  </a:schemeClr>
                </a:solidFill>
              </a:rPr>
              <a:t>hyperosmotics</a:t>
            </a:r>
            <a:r>
              <a:rPr lang="en-US" sz="1600" i="1" dirty="0">
                <a:solidFill>
                  <a:schemeClr val="bg1">
                    <a:lumMod val="75000"/>
                  </a:schemeClr>
                </a:solidFill>
              </a:rPr>
              <a:t>?</a:t>
            </a:r>
          </a:p>
          <a:p>
            <a:r>
              <a:rPr lang="en-US" sz="1600" dirty="0">
                <a:solidFill>
                  <a:schemeClr val="bg1">
                    <a:lumMod val="75000"/>
                  </a:schemeClr>
                </a:solidFill>
              </a:rPr>
              <a:t>--Aqueous suppressants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b</a:t>
            </a:r>
            <a:r>
              <a:rPr lang="en-US" sz="1600" dirty="0">
                <a:solidFill>
                  <a:schemeClr val="bg1">
                    <a:lumMod val="75000"/>
                  </a:schemeClr>
                </a:solidFill>
              </a:rPr>
              <a:t> blockers</a:t>
            </a:r>
          </a:p>
          <a:p>
            <a:r>
              <a:rPr lang="en-US" sz="1600" dirty="0">
                <a:solidFill>
                  <a:schemeClr val="bg1">
                    <a:lumMod val="75000"/>
                  </a:schemeClr>
                </a:solidFill>
              </a:rPr>
              <a:t>----</a:t>
            </a:r>
            <a:r>
              <a:rPr lang="en-US" sz="1600" dirty="0">
                <a:solidFill>
                  <a:schemeClr val="bg1">
                    <a:lumMod val="75000"/>
                  </a:schemeClr>
                </a:solidFill>
                <a:latin typeface="Symbol" panose="05050102010706020507" pitchFamily="18" charset="2"/>
              </a:rPr>
              <a:t>a</a:t>
            </a:r>
            <a:r>
              <a:rPr lang="en-US" sz="1600" baseline="-25000" dirty="0">
                <a:solidFill>
                  <a:schemeClr val="bg1">
                    <a:lumMod val="75000"/>
                  </a:schemeClr>
                </a:solidFill>
              </a:rPr>
              <a:t>2</a:t>
            </a:r>
            <a:r>
              <a:rPr lang="en-US" sz="1600" dirty="0">
                <a:solidFill>
                  <a:schemeClr val="bg1">
                    <a:lumMod val="75000"/>
                  </a:schemeClr>
                </a:solidFill>
              </a:rPr>
              <a:t> agonists</a:t>
            </a:r>
          </a:p>
          <a:p>
            <a:r>
              <a:rPr lang="en-US" sz="1600" dirty="0">
                <a:solidFill>
                  <a:schemeClr val="bg1">
                    <a:lumMod val="75000"/>
                  </a:schemeClr>
                </a:solidFill>
              </a:rPr>
              <a:t>------Apraclonidine (iopidine)</a:t>
            </a:r>
          </a:p>
          <a:p>
            <a:r>
              <a:rPr lang="en-US" sz="1600" dirty="0">
                <a:solidFill>
                  <a:schemeClr val="bg1">
                    <a:lumMod val="75000"/>
                  </a:schemeClr>
                </a:solidFill>
              </a:rPr>
              <a:t>------Brimonidine</a:t>
            </a:r>
          </a:p>
          <a:p>
            <a:r>
              <a:rPr lang="en-US" sz="1600" dirty="0">
                <a:solidFill>
                  <a:schemeClr val="bg1">
                    <a:lumMod val="75000"/>
                  </a:schemeClr>
                </a:solidFill>
              </a:rPr>
              <a:t>----Carbonic anhydrase inhibitors (CAIs)</a:t>
            </a:r>
          </a:p>
          <a:p>
            <a:r>
              <a:rPr lang="en-US" sz="1600" dirty="0">
                <a:solidFill>
                  <a:schemeClr val="bg1">
                    <a:lumMod val="75000"/>
                  </a:schemeClr>
                </a:solidFill>
              </a:rPr>
              <a:t>--Hyperosmotic agents</a:t>
            </a:r>
          </a:p>
          <a:p>
            <a:r>
              <a:rPr lang="en-US" sz="1600" dirty="0">
                <a:solidFill>
                  <a:schemeClr val="bg1">
                    <a:lumMod val="75000"/>
                  </a:schemeClr>
                </a:solidFill>
              </a:rPr>
              <a:t>----Mannitol</a:t>
            </a:r>
          </a:p>
          <a:p>
            <a:r>
              <a:rPr lang="en-US" sz="1600" dirty="0">
                <a:solidFill>
                  <a:schemeClr val="bg1">
                    <a:lumMod val="75000"/>
                  </a:schemeClr>
                </a:solidFill>
              </a:rPr>
              <a:t>----Glycerol</a:t>
            </a:r>
          </a:p>
        </p:txBody>
      </p:sp>
      <p:sp>
        <p:nvSpPr>
          <p:cNvPr id="3" name="Oval 2">
            <a:extLst>
              <a:ext uri="{FF2B5EF4-FFF2-40B4-BE49-F238E27FC236}">
                <a16:creationId xmlns:a16="http://schemas.microsoft.com/office/drawing/2014/main" id="{43EB2655-5AB0-44C5-A35A-6C833E5C819D}"/>
              </a:ext>
            </a:extLst>
          </p:cNvPr>
          <p:cNvSpPr/>
          <p:nvPr/>
        </p:nvSpPr>
        <p:spPr>
          <a:xfrm>
            <a:off x="5562600" y="1897062"/>
            <a:ext cx="2819400" cy="83176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E2787C3-5972-48AD-86CF-6C9ADFB9C63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7" name="TextBox 6">
            <a:extLst>
              <a:ext uri="{FF2B5EF4-FFF2-40B4-BE49-F238E27FC236}">
                <a16:creationId xmlns:a16="http://schemas.microsoft.com/office/drawing/2014/main" id="{B0748A00-C4F1-4F0F-8D69-3C1E4E2CE86F}"/>
              </a:ext>
            </a:extLst>
          </p:cNvPr>
          <p:cNvSpPr txBox="1"/>
          <p:nvPr/>
        </p:nvSpPr>
        <p:spPr>
          <a:xfrm>
            <a:off x="1196684" y="4022221"/>
            <a:ext cx="6804316" cy="523220"/>
          </a:xfrm>
          <a:prstGeom prst="rect">
            <a:avLst/>
          </a:prstGeom>
          <a:solidFill>
            <a:schemeClr val="accent5">
              <a:lumMod val="75000"/>
            </a:schemeClr>
          </a:solidFill>
        </p:spPr>
        <p:txBody>
          <a:bodyPr wrap="square" rtlCol="0">
            <a:spAutoFit/>
          </a:bodyPr>
          <a:lstStyle/>
          <a:p>
            <a:r>
              <a:rPr lang="en-US" sz="1400" i="1" dirty="0">
                <a:solidFill>
                  <a:srgbClr val="0000FF"/>
                </a:solidFill>
              </a:rPr>
              <a:t>If IOP can’t be controlled medically, what surgical procedure should be considered?</a:t>
            </a:r>
          </a:p>
          <a:p>
            <a:r>
              <a:rPr lang="en-US" sz="1400" dirty="0">
                <a:solidFill>
                  <a:srgbClr val="0000FF"/>
                </a:solidFill>
              </a:rPr>
              <a:t>AC washout (we’ll have more to say about this procedure later in the slide-set)</a:t>
            </a:r>
          </a:p>
        </p:txBody>
      </p:sp>
    </p:spTree>
    <p:extLst>
      <p:ext uri="{BB962C8B-B14F-4D97-AF65-F5344CB8AC3E}">
        <p14:creationId xmlns:p14="http://schemas.microsoft.com/office/powerpoint/2010/main" val="1839142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82</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rgbClr val="FF0000"/>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652483F-976D-47DA-A41D-AF838089ED11}"/>
              </a:ext>
            </a:extLst>
          </p:cNvPr>
          <p:cNvSpPr txBox="1"/>
          <p:nvPr/>
        </p:nvSpPr>
        <p:spPr>
          <a:xfrm>
            <a:off x="1620035" y="3313473"/>
            <a:ext cx="5218130" cy="1815882"/>
          </a:xfrm>
          <a:prstGeom prst="rect">
            <a:avLst/>
          </a:prstGeom>
          <a:solidFill>
            <a:srgbClr val="002060"/>
          </a:solidFill>
        </p:spPr>
        <p:txBody>
          <a:bodyPr wrap="square" rtlCol="0">
            <a:spAutoFit/>
          </a:bodyPr>
          <a:lstStyle/>
          <a:p>
            <a:r>
              <a:rPr lang="en-US" sz="1600" i="1" dirty="0">
                <a:solidFill>
                  <a:schemeClr val="bg1"/>
                </a:solidFill>
              </a:rPr>
              <a:t>How is intraocular inflammation controlled?</a:t>
            </a:r>
            <a:endParaRPr lang="en-US" sz="1600" i="1" dirty="0">
              <a:solidFill>
                <a:srgbClr val="002060"/>
              </a:solidFill>
            </a:endParaRPr>
          </a:p>
          <a:p>
            <a:r>
              <a:rPr lang="en-US" sz="1600" dirty="0">
                <a:solidFill>
                  <a:srgbClr val="002060"/>
                </a:solidFill>
              </a:rPr>
              <a:t>The usual way—with topical steroids and cycloplegics</a:t>
            </a:r>
          </a:p>
          <a:p>
            <a:endParaRPr lang="en-US" sz="1600" dirty="0">
              <a:solidFill>
                <a:srgbClr val="002060"/>
              </a:solidFill>
            </a:endParaRPr>
          </a:p>
          <a:p>
            <a:r>
              <a:rPr lang="en-US" sz="1600" dirty="0">
                <a:solidFill>
                  <a:srgbClr val="002060"/>
                </a:solidFill>
              </a:rPr>
              <a:t>Note: Some clinicians forego steroids and cycloplegics in young children, contending that the potential benefit is outweighed by the risk incurred in </a:t>
            </a:r>
            <a:r>
              <a:rPr lang="en-US" sz="1600" dirty="0" err="1">
                <a:solidFill>
                  <a:srgbClr val="002060"/>
                </a:solidFill>
              </a:rPr>
              <a:t>rasslin</a:t>
            </a:r>
            <a:r>
              <a:rPr lang="en-US" sz="1600" dirty="0">
                <a:solidFill>
                  <a:srgbClr val="002060"/>
                </a:solidFill>
              </a:rPr>
              <a:t>’ a struggling child to get the drops into her eye.</a:t>
            </a:r>
          </a:p>
        </p:txBody>
      </p:sp>
      <p:sp>
        <p:nvSpPr>
          <p:cNvPr id="11" name="Oval 10">
            <a:extLst>
              <a:ext uri="{FF2B5EF4-FFF2-40B4-BE49-F238E27FC236}">
                <a16:creationId xmlns:a16="http://schemas.microsoft.com/office/drawing/2014/main" id="{07AF20EB-0EDE-4306-B28A-6A3B8236112C}"/>
              </a:ext>
            </a:extLst>
          </p:cNvPr>
          <p:cNvSpPr/>
          <p:nvPr/>
        </p:nvSpPr>
        <p:spPr>
          <a:xfrm>
            <a:off x="1562100" y="2438400"/>
            <a:ext cx="4686300" cy="7664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F451E7B-5078-4A43-93B5-29DE81557527}"/>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1492838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83</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rgbClr val="FF0000"/>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652483F-976D-47DA-A41D-AF838089ED11}"/>
              </a:ext>
            </a:extLst>
          </p:cNvPr>
          <p:cNvSpPr txBox="1"/>
          <p:nvPr/>
        </p:nvSpPr>
        <p:spPr>
          <a:xfrm>
            <a:off x="1620035" y="3313473"/>
            <a:ext cx="5218130" cy="1815882"/>
          </a:xfrm>
          <a:prstGeom prst="rect">
            <a:avLst/>
          </a:prstGeom>
          <a:solidFill>
            <a:srgbClr val="002060"/>
          </a:solidFill>
        </p:spPr>
        <p:txBody>
          <a:bodyPr wrap="square" rtlCol="0">
            <a:spAutoFit/>
          </a:bodyPr>
          <a:lstStyle/>
          <a:p>
            <a:r>
              <a:rPr lang="en-US" sz="1600" i="1" dirty="0">
                <a:solidFill>
                  <a:schemeClr val="bg1"/>
                </a:solidFill>
              </a:rPr>
              <a:t>How is intraocular inflammation controlled?</a:t>
            </a:r>
          </a:p>
          <a:p>
            <a:r>
              <a:rPr lang="en-US" sz="1600" dirty="0">
                <a:solidFill>
                  <a:schemeClr val="bg1"/>
                </a:solidFill>
              </a:rPr>
              <a:t>The usual way—with topical steroids and cycloplegics</a:t>
            </a:r>
          </a:p>
          <a:p>
            <a:endParaRPr lang="en-US" sz="1600" dirty="0">
              <a:solidFill>
                <a:srgbClr val="002060"/>
              </a:solidFill>
            </a:endParaRPr>
          </a:p>
          <a:p>
            <a:r>
              <a:rPr lang="en-US" sz="1600" dirty="0">
                <a:solidFill>
                  <a:srgbClr val="002060"/>
                </a:solidFill>
              </a:rPr>
              <a:t>Note: Some clinicians forego steroids and cycloplegics in young children, contending that the potential benefit is outweighed by the risk incurred in </a:t>
            </a:r>
            <a:r>
              <a:rPr lang="en-US" sz="1600" dirty="0" err="1">
                <a:solidFill>
                  <a:srgbClr val="002060"/>
                </a:solidFill>
              </a:rPr>
              <a:t>rasslin</a:t>
            </a:r>
            <a:r>
              <a:rPr lang="en-US" sz="1600" dirty="0">
                <a:solidFill>
                  <a:srgbClr val="002060"/>
                </a:solidFill>
              </a:rPr>
              <a:t>’ a struggling child to get the drops into her eye.</a:t>
            </a:r>
          </a:p>
        </p:txBody>
      </p:sp>
      <p:sp>
        <p:nvSpPr>
          <p:cNvPr id="11" name="Oval 10">
            <a:extLst>
              <a:ext uri="{FF2B5EF4-FFF2-40B4-BE49-F238E27FC236}">
                <a16:creationId xmlns:a16="http://schemas.microsoft.com/office/drawing/2014/main" id="{07AF20EB-0EDE-4306-B28A-6A3B8236112C}"/>
              </a:ext>
            </a:extLst>
          </p:cNvPr>
          <p:cNvSpPr/>
          <p:nvPr/>
        </p:nvSpPr>
        <p:spPr>
          <a:xfrm>
            <a:off x="1562100" y="2438400"/>
            <a:ext cx="4686300" cy="7664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F451E7B-5078-4A43-93B5-29DE81557527}"/>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72744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84</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rgbClr val="FF0000"/>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chemeClr val="bg1">
                    <a:lumMod val="75000"/>
                  </a:schemeClr>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652483F-976D-47DA-A41D-AF838089ED11}"/>
              </a:ext>
            </a:extLst>
          </p:cNvPr>
          <p:cNvSpPr txBox="1"/>
          <p:nvPr/>
        </p:nvSpPr>
        <p:spPr>
          <a:xfrm>
            <a:off x="1620035" y="3313473"/>
            <a:ext cx="5218130" cy="1815882"/>
          </a:xfrm>
          <a:prstGeom prst="rect">
            <a:avLst/>
          </a:prstGeom>
          <a:solidFill>
            <a:srgbClr val="002060"/>
          </a:solidFill>
        </p:spPr>
        <p:txBody>
          <a:bodyPr wrap="square" rtlCol="0">
            <a:spAutoFit/>
          </a:bodyPr>
          <a:lstStyle/>
          <a:p>
            <a:r>
              <a:rPr lang="en-US" sz="1600" i="1" dirty="0">
                <a:solidFill>
                  <a:schemeClr val="bg1"/>
                </a:solidFill>
              </a:rPr>
              <a:t>How is intraocular inflammation controlled?</a:t>
            </a:r>
          </a:p>
          <a:p>
            <a:r>
              <a:rPr lang="en-US" sz="1600" dirty="0">
                <a:solidFill>
                  <a:schemeClr val="bg1"/>
                </a:solidFill>
              </a:rPr>
              <a:t>The usual way—with topical steroids and cycloplegics</a:t>
            </a:r>
          </a:p>
          <a:p>
            <a:endParaRPr lang="en-US" sz="1600" dirty="0">
              <a:solidFill>
                <a:schemeClr val="bg1"/>
              </a:solidFill>
            </a:endParaRPr>
          </a:p>
          <a:p>
            <a:r>
              <a:rPr lang="en-US" sz="1600" dirty="0">
                <a:solidFill>
                  <a:srgbClr val="FFFF00"/>
                </a:solidFill>
              </a:rPr>
              <a:t>Note: Some clinicians forego steroids and cycloplegics in young children, contending that the potential benefit is outweighed by the risk incurred in </a:t>
            </a:r>
            <a:r>
              <a:rPr lang="en-US" sz="1600" dirty="0" err="1">
                <a:solidFill>
                  <a:srgbClr val="FFFF00"/>
                </a:solidFill>
              </a:rPr>
              <a:t>rasslin</a:t>
            </a:r>
            <a:r>
              <a:rPr lang="en-US" sz="1600" dirty="0">
                <a:solidFill>
                  <a:srgbClr val="FFFF00"/>
                </a:solidFill>
              </a:rPr>
              <a:t>’ a struggling child to get the drops into her eye.</a:t>
            </a:r>
          </a:p>
        </p:txBody>
      </p:sp>
      <p:sp>
        <p:nvSpPr>
          <p:cNvPr id="11" name="Oval 10">
            <a:extLst>
              <a:ext uri="{FF2B5EF4-FFF2-40B4-BE49-F238E27FC236}">
                <a16:creationId xmlns:a16="http://schemas.microsoft.com/office/drawing/2014/main" id="{07AF20EB-0EDE-4306-B28A-6A3B8236112C}"/>
              </a:ext>
            </a:extLst>
          </p:cNvPr>
          <p:cNvSpPr/>
          <p:nvPr/>
        </p:nvSpPr>
        <p:spPr>
          <a:xfrm>
            <a:off x="1562100" y="2438400"/>
            <a:ext cx="4686300" cy="7664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1F451E7B-5078-4A43-93B5-29DE81557527}"/>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772468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85</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rgbClr val="FF0000"/>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E3935D4-3874-41AB-8CE0-7997EFF7AF34}"/>
              </a:ext>
            </a:extLst>
          </p:cNvPr>
          <p:cNvSpPr txBox="1"/>
          <p:nvPr/>
        </p:nvSpPr>
        <p:spPr>
          <a:xfrm>
            <a:off x="2184122" y="4820235"/>
            <a:ext cx="6413935" cy="1323439"/>
          </a:xfrm>
          <a:prstGeom prst="rect">
            <a:avLst/>
          </a:prstGeom>
          <a:solidFill>
            <a:schemeClr val="bg1">
              <a:lumMod val="85000"/>
            </a:schemeClr>
          </a:solidFill>
        </p:spPr>
        <p:txBody>
          <a:bodyPr wrap="square" rtlCol="0">
            <a:spAutoFit/>
          </a:bodyPr>
          <a:lstStyle/>
          <a:p>
            <a:r>
              <a:rPr lang="en-US" sz="1600" i="1" dirty="0">
                <a:solidFill>
                  <a:srgbClr val="0000FF"/>
                </a:solidFill>
              </a:rPr>
              <a:t>What steps can be taken to reduce the risk of corneal bloodstaining?</a:t>
            </a:r>
          </a:p>
          <a:p>
            <a:r>
              <a:rPr lang="en-US" sz="1600" dirty="0">
                <a:solidFill>
                  <a:srgbClr val="0000FF"/>
                </a:solidFill>
              </a:rPr>
              <a:t>--</a:t>
            </a:r>
            <a:r>
              <a:rPr lang="en-US" sz="1600" dirty="0">
                <a:solidFill>
                  <a:schemeClr val="bg1">
                    <a:lumMod val="85000"/>
                  </a:schemeClr>
                </a:solidFill>
              </a:rPr>
              <a:t>Don’t let IOP get out of hand</a:t>
            </a:r>
          </a:p>
          <a:p>
            <a:r>
              <a:rPr lang="en-US" sz="1600" dirty="0">
                <a:solidFill>
                  <a:srgbClr val="0000FF"/>
                </a:solidFill>
              </a:rPr>
              <a:t>--</a:t>
            </a:r>
            <a:r>
              <a:rPr lang="en-US" sz="1600" dirty="0">
                <a:solidFill>
                  <a:schemeClr val="bg1">
                    <a:lumMod val="85000"/>
                  </a:schemeClr>
                </a:solidFill>
              </a:rPr>
              <a:t>Be vigilant clinically in assessing for evidence of bloodstaining,   and have a low threshold for intervening surgically if necessary to prevent it from becoming visually significant</a:t>
            </a:r>
          </a:p>
        </p:txBody>
      </p:sp>
      <p:sp>
        <p:nvSpPr>
          <p:cNvPr id="11" name="Oval 10">
            <a:extLst>
              <a:ext uri="{FF2B5EF4-FFF2-40B4-BE49-F238E27FC236}">
                <a16:creationId xmlns:a16="http://schemas.microsoft.com/office/drawing/2014/main" id="{EE823977-9642-4A53-9B06-A6616D2567F9}"/>
              </a:ext>
            </a:extLst>
          </p:cNvPr>
          <p:cNvSpPr/>
          <p:nvPr/>
        </p:nvSpPr>
        <p:spPr>
          <a:xfrm>
            <a:off x="2171582" y="3698289"/>
            <a:ext cx="6439017" cy="94991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A04C1A02-C1D9-4FD3-87A2-73E51E3603FD}"/>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266248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86</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rgbClr val="FF0000"/>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E3935D4-3874-41AB-8CE0-7997EFF7AF34}"/>
              </a:ext>
            </a:extLst>
          </p:cNvPr>
          <p:cNvSpPr txBox="1"/>
          <p:nvPr/>
        </p:nvSpPr>
        <p:spPr>
          <a:xfrm>
            <a:off x="2184122" y="4820235"/>
            <a:ext cx="6413935" cy="1323439"/>
          </a:xfrm>
          <a:prstGeom prst="rect">
            <a:avLst/>
          </a:prstGeom>
          <a:solidFill>
            <a:schemeClr val="bg1">
              <a:lumMod val="85000"/>
            </a:schemeClr>
          </a:solidFill>
        </p:spPr>
        <p:txBody>
          <a:bodyPr wrap="square" rtlCol="0">
            <a:spAutoFit/>
          </a:bodyPr>
          <a:lstStyle/>
          <a:p>
            <a:r>
              <a:rPr lang="en-US" sz="1600" i="1" dirty="0">
                <a:solidFill>
                  <a:srgbClr val="0000FF"/>
                </a:solidFill>
              </a:rPr>
              <a:t>What steps can be taken to reduce the risk of corneal bloodstaining?</a:t>
            </a:r>
          </a:p>
          <a:p>
            <a:r>
              <a:rPr lang="en-US" sz="1600" dirty="0">
                <a:solidFill>
                  <a:srgbClr val="0000FF"/>
                </a:solidFill>
              </a:rPr>
              <a:t>--Don’t let IOP get out of hand</a:t>
            </a:r>
          </a:p>
          <a:p>
            <a:r>
              <a:rPr lang="en-US" sz="1600" dirty="0">
                <a:solidFill>
                  <a:srgbClr val="0000FF"/>
                </a:solidFill>
              </a:rPr>
              <a:t>--Be vigilant clinically in assessing for evidence of bloodstaining,   and have a low threshold for intervening surgically if necessary to prevent it from becoming visually significant</a:t>
            </a:r>
          </a:p>
        </p:txBody>
      </p:sp>
      <p:sp>
        <p:nvSpPr>
          <p:cNvPr id="11" name="Oval 10">
            <a:extLst>
              <a:ext uri="{FF2B5EF4-FFF2-40B4-BE49-F238E27FC236}">
                <a16:creationId xmlns:a16="http://schemas.microsoft.com/office/drawing/2014/main" id="{EE823977-9642-4A53-9B06-A6616D2567F9}"/>
              </a:ext>
            </a:extLst>
          </p:cNvPr>
          <p:cNvSpPr/>
          <p:nvPr/>
        </p:nvSpPr>
        <p:spPr>
          <a:xfrm>
            <a:off x="2171582" y="3698289"/>
            <a:ext cx="6439017" cy="94991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A04C1A02-C1D9-4FD3-87A2-73E51E3603FD}"/>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2129227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87</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rgbClr val="FF0000"/>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E3935D4-3874-41AB-8CE0-7997EFF7AF34}"/>
              </a:ext>
            </a:extLst>
          </p:cNvPr>
          <p:cNvSpPr txBox="1"/>
          <p:nvPr/>
        </p:nvSpPr>
        <p:spPr>
          <a:xfrm>
            <a:off x="2184122" y="4820235"/>
            <a:ext cx="6413935" cy="1323439"/>
          </a:xfrm>
          <a:prstGeom prst="rect">
            <a:avLst/>
          </a:prstGeom>
          <a:solidFill>
            <a:schemeClr val="bg1">
              <a:lumMod val="85000"/>
            </a:schemeClr>
          </a:solidFill>
        </p:spPr>
        <p:txBody>
          <a:bodyPr wrap="square" rtlCol="0">
            <a:spAutoFit/>
          </a:bodyPr>
          <a:lstStyle/>
          <a:p>
            <a:r>
              <a:rPr lang="en-US" sz="1600" i="1" dirty="0">
                <a:solidFill>
                  <a:schemeClr val="bg1">
                    <a:lumMod val="65000"/>
                  </a:schemeClr>
                </a:solidFill>
              </a:rPr>
              <a:t>What steps can be taken to reduce the risk of corneal bloodstaining?</a:t>
            </a:r>
          </a:p>
          <a:p>
            <a:r>
              <a:rPr lang="en-US" sz="1600" dirty="0">
                <a:solidFill>
                  <a:schemeClr val="bg1">
                    <a:lumMod val="65000"/>
                  </a:schemeClr>
                </a:solidFill>
              </a:rPr>
              <a:t>--Don’t let IOP get out of hand</a:t>
            </a:r>
          </a:p>
          <a:p>
            <a:r>
              <a:rPr lang="en-US" sz="1600" dirty="0">
                <a:solidFill>
                  <a:schemeClr val="bg1">
                    <a:lumMod val="65000"/>
                  </a:schemeClr>
                </a:solidFill>
              </a:rPr>
              <a:t>--Be vigilant clinically in assessing for evidence of bloodstaining,   and have a low threshold for </a:t>
            </a:r>
            <a:r>
              <a:rPr lang="en-US" sz="1600" b="1" dirty="0">
                <a:solidFill>
                  <a:srgbClr val="0000FF"/>
                </a:solidFill>
              </a:rPr>
              <a:t>intervening surgically </a:t>
            </a:r>
            <a:r>
              <a:rPr lang="en-US" sz="1600" dirty="0">
                <a:solidFill>
                  <a:schemeClr val="bg1">
                    <a:lumMod val="65000"/>
                  </a:schemeClr>
                </a:solidFill>
              </a:rPr>
              <a:t>if necessary to prevent it from becoming visually significant</a:t>
            </a:r>
          </a:p>
        </p:txBody>
      </p:sp>
      <p:sp>
        <p:nvSpPr>
          <p:cNvPr id="11" name="Oval 10">
            <a:extLst>
              <a:ext uri="{FF2B5EF4-FFF2-40B4-BE49-F238E27FC236}">
                <a16:creationId xmlns:a16="http://schemas.microsoft.com/office/drawing/2014/main" id="{EE823977-9642-4A53-9B06-A6616D2567F9}"/>
              </a:ext>
            </a:extLst>
          </p:cNvPr>
          <p:cNvSpPr/>
          <p:nvPr/>
        </p:nvSpPr>
        <p:spPr>
          <a:xfrm>
            <a:off x="2171582" y="3698289"/>
            <a:ext cx="6439017" cy="94991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A04C1A02-C1D9-4FD3-87A2-73E51E3603FD}"/>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7" name="Oval 6">
            <a:extLst>
              <a:ext uri="{FF2B5EF4-FFF2-40B4-BE49-F238E27FC236}">
                <a16:creationId xmlns:a16="http://schemas.microsoft.com/office/drawing/2014/main" id="{CBB2A70C-EFB8-4559-B503-2541112263CF}"/>
              </a:ext>
            </a:extLst>
          </p:cNvPr>
          <p:cNvSpPr/>
          <p:nvPr/>
        </p:nvSpPr>
        <p:spPr>
          <a:xfrm>
            <a:off x="4693859" y="5444331"/>
            <a:ext cx="2438400" cy="54133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066177-B8C1-4D2F-B4C6-B60467BE8316}"/>
              </a:ext>
            </a:extLst>
          </p:cNvPr>
          <p:cNvSpPr txBox="1"/>
          <p:nvPr/>
        </p:nvSpPr>
        <p:spPr>
          <a:xfrm>
            <a:off x="3772088" y="6073685"/>
            <a:ext cx="4281941" cy="523220"/>
          </a:xfrm>
          <a:prstGeom prst="rect">
            <a:avLst/>
          </a:prstGeom>
          <a:solidFill>
            <a:srgbClr val="FFC000"/>
          </a:solidFill>
        </p:spPr>
        <p:txBody>
          <a:bodyPr wrap="none" rtlCol="0">
            <a:spAutoFit/>
          </a:bodyPr>
          <a:lstStyle/>
          <a:p>
            <a:r>
              <a:rPr lang="en-US" sz="1400" i="1" dirty="0">
                <a:solidFill>
                  <a:srgbClr val="0000FF"/>
                </a:solidFill>
              </a:rPr>
              <a:t>What surgical procedure are we talking about here?</a:t>
            </a:r>
          </a:p>
          <a:p>
            <a:r>
              <a:rPr lang="en-US" sz="1400" dirty="0">
                <a:solidFill>
                  <a:srgbClr val="FFC000"/>
                </a:solidFill>
              </a:rPr>
              <a:t>AC washout (more on this shortly)</a:t>
            </a:r>
          </a:p>
        </p:txBody>
      </p:sp>
    </p:spTree>
    <p:extLst>
      <p:ext uri="{BB962C8B-B14F-4D97-AF65-F5344CB8AC3E}">
        <p14:creationId xmlns:p14="http://schemas.microsoft.com/office/powerpoint/2010/main" val="2831027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D2D28-632B-49B7-8ADC-53261D337CF5}"/>
              </a:ext>
            </a:extLst>
          </p:cNvPr>
          <p:cNvSpPr/>
          <p:nvPr/>
        </p:nvSpPr>
        <p:spPr>
          <a:xfrm>
            <a:off x="7772400" y="1439862"/>
            <a:ext cx="4572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B55363-6A3A-4128-AD65-B10350A0CE33}" type="slidenum">
              <a:rPr lang="en-US" altLang="en-US" sz="1000" smtClean="0"/>
              <a:pPr>
                <a:spcBef>
                  <a:spcPct val="0"/>
                </a:spcBef>
                <a:buClrTx/>
                <a:buSzTx/>
                <a:buFontTx/>
                <a:buNone/>
              </a:pPr>
              <a:t>88</a:t>
            </a:fld>
            <a:endParaRPr lang="en-US" altLang="en-US" sz="1000"/>
          </a:p>
        </p:txBody>
      </p:sp>
      <p:sp>
        <p:nvSpPr>
          <p:cNvPr id="14" name="Rectangle 2">
            <a:extLst>
              <a:ext uri="{FF2B5EF4-FFF2-40B4-BE49-F238E27FC236}">
                <a16:creationId xmlns:a16="http://schemas.microsoft.com/office/drawing/2014/main" id="{6CBDBB83-0340-47DB-9088-AA86CA87C648}"/>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Rectangle 9">
            <a:extLst>
              <a:ext uri="{FF2B5EF4-FFF2-40B4-BE49-F238E27FC236}">
                <a16:creationId xmlns:a16="http://schemas.microsoft.com/office/drawing/2014/main" id="{59A13274-6580-4133-9724-8EEFAE8B083D}"/>
              </a:ext>
            </a:extLst>
          </p:cNvPr>
          <p:cNvSpPr txBox="1">
            <a:spLocks noChangeArrowheads="1"/>
          </p:cNvSpPr>
          <p:nvPr/>
        </p:nvSpPr>
        <p:spPr bwMode="auto">
          <a:xfrm>
            <a:off x="381000" y="1143000"/>
            <a:ext cx="83820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kern="0" dirty="0">
                <a:solidFill>
                  <a:schemeClr val="bg1"/>
                </a:solidFill>
              </a:rPr>
              <a:t>What is the pre-eminent goal in managing </a:t>
            </a:r>
            <a:r>
              <a:rPr lang="en-US" altLang="en-US" kern="0" dirty="0" err="1">
                <a:solidFill>
                  <a:schemeClr val="bg1"/>
                </a:solidFill>
              </a:rPr>
              <a:t>hyphema</a:t>
            </a:r>
            <a:r>
              <a:rPr lang="en-US" altLang="en-US" kern="0" dirty="0">
                <a:solidFill>
                  <a:schemeClr val="bg1"/>
                </a:solidFill>
              </a:rPr>
              <a:t>? </a:t>
            </a:r>
            <a:r>
              <a:rPr lang="en-US" altLang="en-US" b="1" u="sng" kern="0" dirty="0">
                <a:solidFill>
                  <a:schemeClr val="bg1">
                    <a:lumMod val="75000"/>
                  </a:schemeClr>
                </a:solidFill>
              </a:rPr>
              <a:t>Avoid a re-bleed</a:t>
            </a:r>
          </a:p>
          <a:p>
            <a:pPr eaLnBrk="1" hangingPunct="1">
              <a:lnSpc>
                <a:spcPct val="90000"/>
              </a:lnSpc>
            </a:pPr>
            <a:r>
              <a:rPr lang="en-US" altLang="en-US" kern="0" dirty="0">
                <a:solidFill>
                  <a:schemeClr val="bg1"/>
                </a:solidFill>
              </a:rPr>
              <a:t>What goal is a close second? </a:t>
            </a:r>
            <a:r>
              <a:rPr lang="en-US" altLang="en-US" b="1" u="sng" kern="0" dirty="0">
                <a:solidFill>
                  <a:schemeClr val="bg1">
                    <a:lumMod val="75000"/>
                  </a:schemeClr>
                </a:solidFill>
              </a:rPr>
              <a:t>Control IOP</a:t>
            </a:r>
          </a:p>
          <a:p>
            <a:pPr eaLnBrk="1" hangingPunct="1">
              <a:lnSpc>
                <a:spcPct val="90000"/>
              </a:lnSpc>
            </a:pPr>
            <a:r>
              <a:rPr lang="en-US" altLang="en-US" kern="0" dirty="0">
                <a:solidFill>
                  <a:schemeClr val="bg1"/>
                </a:solidFill>
              </a:rPr>
              <a:t>Third? </a:t>
            </a:r>
            <a:r>
              <a:rPr lang="en-US" altLang="en-US" b="1" u="sng" kern="0" dirty="0">
                <a:solidFill>
                  <a:schemeClr val="bg1">
                    <a:lumMod val="75000"/>
                  </a:schemeClr>
                </a:solidFill>
              </a:rPr>
              <a:t>Control inflammation</a:t>
            </a:r>
          </a:p>
          <a:p>
            <a:pPr eaLnBrk="1" hangingPunct="1">
              <a:lnSpc>
                <a:spcPct val="90000"/>
              </a:lnSpc>
            </a:pPr>
            <a:r>
              <a:rPr lang="en-US" altLang="en-US" kern="0" dirty="0">
                <a:solidFill>
                  <a:schemeClr val="bg1"/>
                </a:solidFill>
              </a:rPr>
              <a:t>There is another goal that, in young children, is arguably as important as avoiding re-bleed. What is it? </a:t>
            </a:r>
            <a:r>
              <a:rPr lang="en-US" altLang="en-US" b="1" u="sng" kern="0" dirty="0">
                <a:solidFill>
                  <a:srgbClr val="FF0000"/>
                </a:solidFill>
              </a:rPr>
              <a:t>Prevent corneal bloodstaining</a:t>
            </a:r>
          </a:p>
        </p:txBody>
      </p:sp>
      <p:sp>
        <p:nvSpPr>
          <p:cNvPr id="2" name="TextBox 1">
            <a:extLst>
              <a:ext uri="{FF2B5EF4-FFF2-40B4-BE49-F238E27FC236}">
                <a16:creationId xmlns:a16="http://schemas.microsoft.com/office/drawing/2014/main" id="{2EBC2152-5E66-45BC-89E4-6264E7CA84C8}"/>
              </a:ext>
            </a:extLst>
          </p:cNvPr>
          <p:cNvSpPr txBox="1"/>
          <p:nvPr/>
        </p:nvSpPr>
        <p:spPr>
          <a:xfrm>
            <a:off x="1182134" y="5867400"/>
            <a:ext cx="6779731" cy="461665"/>
          </a:xfrm>
          <a:prstGeom prst="rect">
            <a:avLst/>
          </a:prstGeom>
          <a:noFill/>
        </p:spPr>
        <p:txBody>
          <a:bodyPr wrap="square" rtlCol="0">
            <a:spAutoFit/>
          </a:bodyPr>
          <a:lstStyle/>
          <a:p>
            <a:r>
              <a:rPr lang="en-US" sz="2400" i="1" dirty="0" err="1">
                <a:solidFill>
                  <a:schemeClr val="bg1">
                    <a:lumMod val="75000"/>
                  </a:schemeClr>
                </a:solidFill>
                <a:effectLst>
                  <a:outerShdw blurRad="38100" dist="38100" dir="2700000" algn="tl">
                    <a:srgbClr val="000000">
                      <a:alpha val="43137"/>
                    </a:srgbClr>
                  </a:outerShdw>
                </a:effectLst>
              </a:rPr>
              <a:t>tl;dr</a:t>
            </a:r>
            <a:r>
              <a:rPr lang="en-US" sz="2400" i="1" dirty="0">
                <a:solidFill>
                  <a:schemeClr val="bg1">
                    <a:lumMod val="75000"/>
                  </a:schemeClr>
                </a:solidFill>
                <a:effectLst>
                  <a:outerShdw blurRad="38100" dist="38100" dir="2700000" algn="tl">
                    <a:srgbClr val="000000">
                      <a:alpha val="43137"/>
                    </a:srgbClr>
                  </a:outerShdw>
                </a:effectLst>
              </a:rPr>
              <a:t> The treatment goals in managing </a:t>
            </a:r>
            <a:r>
              <a:rPr lang="en-US" sz="2400" i="1" dirty="0" err="1">
                <a:solidFill>
                  <a:schemeClr val="bg1">
                    <a:lumMod val="75000"/>
                  </a:schemeClr>
                </a:solidFill>
                <a:effectLst>
                  <a:outerShdw blurRad="38100" dist="38100" dir="2700000" algn="tl">
                    <a:srgbClr val="000000">
                      <a:alpha val="43137"/>
                    </a:srgbClr>
                  </a:outerShdw>
                </a:effectLst>
              </a:rPr>
              <a:t>hyphema</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65451CC-F964-4804-AE74-A01B847DB674}"/>
              </a:ext>
            </a:extLst>
          </p:cNvPr>
          <p:cNvSpPr/>
          <p:nvPr/>
        </p:nvSpPr>
        <p:spPr>
          <a:xfrm>
            <a:off x="1752600" y="1475374"/>
            <a:ext cx="6629400" cy="3012487"/>
          </a:xfrm>
          <a:prstGeom prst="rect">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F3DB7FC-DFAE-45A3-B0F6-CD195B4AC8AE}"/>
              </a:ext>
            </a:extLst>
          </p:cNvPr>
          <p:cNvSpPr/>
          <p:nvPr/>
        </p:nvSpPr>
        <p:spPr>
          <a:xfrm>
            <a:off x="228600" y="1143000"/>
            <a:ext cx="762000" cy="25066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E3935D4-3874-41AB-8CE0-7997EFF7AF34}"/>
              </a:ext>
            </a:extLst>
          </p:cNvPr>
          <p:cNvSpPr txBox="1"/>
          <p:nvPr/>
        </p:nvSpPr>
        <p:spPr>
          <a:xfrm>
            <a:off x="2184122" y="4820235"/>
            <a:ext cx="6413935" cy="1323439"/>
          </a:xfrm>
          <a:prstGeom prst="rect">
            <a:avLst/>
          </a:prstGeom>
          <a:solidFill>
            <a:schemeClr val="bg1">
              <a:lumMod val="85000"/>
            </a:schemeClr>
          </a:solidFill>
        </p:spPr>
        <p:txBody>
          <a:bodyPr wrap="square" rtlCol="0">
            <a:spAutoFit/>
          </a:bodyPr>
          <a:lstStyle/>
          <a:p>
            <a:r>
              <a:rPr lang="en-US" sz="1600" i="1" dirty="0">
                <a:solidFill>
                  <a:schemeClr val="bg1">
                    <a:lumMod val="65000"/>
                  </a:schemeClr>
                </a:solidFill>
              </a:rPr>
              <a:t>What steps can be taken to reduce the risk of corneal bloodstaining?</a:t>
            </a:r>
          </a:p>
          <a:p>
            <a:r>
              <a:rPr lang="en-US" sz="1600" dirty="0">
                <a:solidFill>
                  <a:schemeClr val="bg1">
                    <a:lumMod val="65000"/>
                  </a:schemeClr>
                </a:solidFill>
              </a:rPr>
              <a:t>--Don’t let IOP get out of hand</a:t>
            </a:r>
          </a:p>
          <a:p>
            <a:r>
              <a:rPr lang="en-US" sz="1600" dirty="0">
                <a:solidFill>
                  <a:schemeClr val="bg1">
                    <a:lumMod val="65000"/>
                  </a:schemeClr>
                </a:solidFill>
              </a:rPr>
              <a:t>--Be vigilant clinically in assessing for evidence of bloodstaining,   and have a low threshold for </a:t>
            </a:r>
            <a:r>
              <a:rPr lang="en-US" sz="1600" b="1" dirty="0">
                <a:solidFill>
                  <a:srgbClr val="0000FF"/>
                </a:solidFill>
              </a:rPr>
              <a:t>intervening surgically </a:t>
            </a:r>
            <a:r>
              <a:rPr lang="en-US" sz="1600" dirty="0">
                <a:solidFill>
                  <a:schemeClr val="bg1">
                    <a:lumMod val="65000"/>
                  </a:schemeClr>
                </a:solidFill>
              </a:rPr>
              <a:t>if necessary to prevent it from becoming visually significant</a:t>
            </a:r>
          </a:p>
        </p:txBody>
      </p:sp>
      <p:sp>
        <p:nvSpPr>
          <p:cNvPr id="11" name="Oval 10">
            <a:extLst>
              <a:ext uri="{FF2B5EF4-FFF2-40B4-BE49-F238E27FC236}">
                <a16:creationId xmlns:a16="http://schemas.microsoft.com/office/drawing/2014/main" id="{EE823977-9642-4A53-9B06-A6616D2567F9}"/>
              </a:ext>
            </a:extLst>
          </p:cNvPr>
          <p:cNvSpPr/>
          <p:nvPr/>
        </p:nvSpPr>
        <p:spPr>
          <a:xfrm>
            <a:off x="2171582" y="3698289"/>
            <a:ext cx="6439017" cy="94991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A04C1A02-C1D9-4FD3-87A2-73E51E3603FD}"/>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7" name="Oval 6">
            <a:extLst>
              <a:ext uri="{FF2B5EF4-FFF2-40B4-BE49-F238E27FC236}">
                <a16:creationId xmlns:a16="http://schemas.microsoft.com/office/drawing/2014/main" id="{CBB2A70C-EFB8-4559-B503-2541112263CF}"/>
              </a:ext>
            </a:extLst>
          </p:cNvPr>
          <p:cNvSpPr/>
          <p:nvPr/>
        </p:nvSpPr>
        <p:spPr>
          <a:xfrm>
            <a:off x="4693859" y="5444331"/>
            <a:ext cx="2438400" cy="54133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066177-B8C1-4D2F-B4C6-B60467BE8316}"/>
              </a:ext>
            </a:extLst>
          </p:cNvPr>
          <p:cNvSpPr txBox="1"/>
          <p:nvPr/>
        </p:nvSpPr>
        <p:spPr>
          <a:xfrm>
            <a:off x="3772088" y="6073685"/>
            <a:ext cx="4281941" cy="523220"/>
          </a:xfrm>
          <a:prstGeom prst="rect">
            <a:avLst/>
          </a:prstGeom>
          <a:solidFill>
            <a:srgbClr val="FFC000"/>
          </a:solidFill>
        </p:spPr>
        <p:txBody>
          <a:bodyPr wrap="none" rtlCol="0">
            <a:spAutoFit/>
          </a:bodyPr>
          <a:lstStyle/>
          <a:p>
            <a:r>
              <a:rPr lang="en-US" sz="1400" i="1" dirty="0">
                <a:solidFill>
                  <a:srgbClr val="0000FF"/>
                </a:solidFill>
              </a:rPr>
              <a:t>What surgical procedure are we talking about here?</a:t>
            </a:r>
          </a:p>
          <a:p>
            <a:r>
              <a:rPr lang="en-US" sz="1400" dirty="0">
                <a:solidFill>
                  <a:srgbClr val="0000FF"/>
                </a:solidFill>
              </a:rPr>
              <a:t>Again, AC washout. </a:t>
            </a:r>
            <a:r>
              <a:rPr lang="en-US" sz="1400" b="1" dirty="0"/>
              <a:t>Speaking of…</a:t>
            </a:r>
          </a:p>
        </p:txBody>
      </p:sp>
    </p:spTree>
    <p:extLst>
      <p:ext uri="{BB962C8B-B14F-4D97-AF65-F5344CB8AC3E}">
        <p14:creationId xmlns:p14="http://schemas.microsoft.com/office/powerpoint/2010/main" val="764263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type="body" idx="1"/>
          </p:nvPr>
        </p:nvSpPr>
        <p:spPr>
          <a:xfrm>
            <a:off x="457200" y="914400"/>
            <a:ext cx="8458200" cy="1828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89</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solidFill>
                  <a:srgbClr val="FF0000"/>
                </a:solidFill>
              </a:rPr>
              <a:t>two words</a:t>
            </a: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solidFill>
                  <a:srgbClr val="FF0000"/>
                </a:solidFill>
              </a:rPr>
              <a:t>two different words</a:t>
            </a:r>
          </a:p>
        </p:txBody>
      </p:sp>
      <p:sp>
        <p:nvSpPr>
          <p:cNvPr id="24" name="Rectangle 2">
            <a:extLst>
              <a:ext uri="{FF2B5EF4-FFF2-40B4-BE49-F238E27FC236}">
                <a16:creationId xmlns:a16="http://schemas.microsoft.com/office/drawing/2014/main" id="{1794B4BD-4F15-45C1-8E27-0EF41CF3CC03}"/>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327124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7038AD-5725-46B9-BD64-C6AC62575139}" type="slidenum">
              <a:rPr lang="en-US" altLang="en-US" sz="1000" smtClean="0"/>
              <a:pPr>
                <a:spcBef>
                  <a:spcPct val="0"/>
                </a:spcBef>
                <a:buClrTx/>
                <a:buSzTx/>
                <a:buFontTx/>
                <a:buNone/>
              </a:pPr>
              <a:t>9</a:t>
            </a:fld>
            <a:endParaRPr lang="en-US" altLang="en-US" sz="1000"/>
          </a:p>
        </p:txBody>
      </p:sp>
      <p:sp>
        <p:nvSpPr>
          <p:cNvPr id="9" name="Rectangle 2">
            <a:extLst>
              <a:ext uri="{FF2B5EF4-FFF2-40B4-BE49-F238E27FC236}">
                <a16:creationId xmlns:a16="http://schemas.microsoft.com/office/drawing/2014/main" id="{762389A4-ED76-4D0C-B6E1-2A487FC69E8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8A8E6C30-D486-4C6B-97A5-0FB071BE9DD6}"/>
              </a:ext>
            </a:extLst>
          </p:cNvPr>
          <p:cNvSpPr txBox="1"/>
          <p:nvPr/>
        </p:nvSpPr>
        <p:spPr>
          <a:xfrm>
            <a:off x="457200" y="1077754"/>
            <a:ext cx="7391399" cy="3293209"/>
          </a:xfrm>
          <a:prstGeom prst="rect">
            <a:avLst/>
          </a:prstGeom>
          <a:noFill/>
        </p:spPr>
        <p:txBody>
          <a:bodyPr wrap="square" rtlCol="0">
            <a:spAutoFit/>
          </a:bodyPr>
          <a:lstStyle/>
          <a:p>
            <a:r>
              <a:rPr lang="en-US" sz="1600" i="1" dirty="0">
                <a:solidFill>
                  <a:srgbClr val="FF0000"/>
                </a:solidFill>
              </a:rPr>
              <a:t>What is the definition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The presence of RBCs in the anterior chamber</a:t>
            </a:r>
          </a:p>
          <a:p>
            <a:endParaRPr lang="en-US" sz="1600" dirty="0">
              <a:solidFill>
                <a:srgbClr val="FF0000"/>
              </a:solidFill>
            </a:endParaRPr>
          </a:p>
          <a:p>
            <a:r>
              <a:rPr lang="en-US" sz="1600" i="1" dirty="0">
                <a:solidFill>
                  <a:srgbClr val="FF0000"/>
                </a:solidFill>
              </a:rPr>
              <a:t>With respect to its extent, there are two types of </a:t>
            </a:r>
            <a:r>
              <a:rPr lang="en-US" sz="1600" i="1" dirty="0" err="1">
                <a:solidFill>
                  <a:srgbClr val="FF0000"/>
                </a:solidFill>
              </a:rPr>
              <a:t>hyphema</a:t>
            </a:r>
            <a:r>
              <a:rPr lang="en-US" sz="1600" i="1" dirty="0">
                <a:solidFill>
                  <a:srgbClr val="FF0000"/>
                </a:solidFill>
              </a:rPr>
              <a:t>—what are they?</a:t>
            </a:r>
          </a:p>
          <a:p>
            <a:r>
              <a:rPr lang="en-US" sz="1600" dirty="0">
                <a:solidFill>
                  <a:srgbClr val="FF0000"/>
                </a:solidFill>
              </a:rPr>
              <a:t>--When the extent of the </a:t>
            </a:r>
            <a:r>
              <a:rPr lang="en-US" sz="1600" dirty="0" err="1">
                <a:solidFill>
                  <a:srgbClr val="FF0000"/>
                </a:solidFill>
              </a:rPr>
              <a:t>hyphema</a:t>
            </a:r>
            <a:r>
              <a:rPr lang="en-US" sz="1600" dirty="0">
                <a:solidFill>
                  <a:srgbClr val="FF0000"/>
                </a:solidFill>
              </a:rPr>
              <a:t> is limited to a few RBCs circulating in the AC, it is called a  </a:t>
            </a:r>
            <a:r>
              <a:rPr lang="en-US" sz="1600" dirty="0" err="1">
                <a:solidFill>
                  <a:srgbClr val="FF0000"/>
                </a:solidFill>
              </a:rPr>
              <a:t>microhyphema</a:t>
            </a:r>
            <a:endParaRPr lang="en-US" sz="1600" dirty="0">
              <a:solidFill>
                <a:srgbClr val="FF0000"/>
              </a:solidFill>
            </a:endParaRPr>
          </a:p>
          <a:p>
            <a:r>
              <a:rPr lang="en-US" sz="1600" dirty="0">
                <a:solidFill>
                  <a:srgbClr val="FF0000"/>
                </a:solidFill>
              </a:rPr>
              <a:t>--When the </a:t>
            </a:r>
            <a:r>
              <a:rPr lang="en-US" sz="1600" dirty="0" err="1">
                <a:solidFill>
                  <a:srgbClr val="FF0000"/>
                </a:solidFill>
              </a:rPr>
              <a:t>hyphema</a:t>
            </a:r>
            <a:r>
              <a:rPr lang="en-US" sz="1600" dirty="0">
                <a:solidFill>
                  <a:srgbClr val="FF0000"/>
                </a:solidFill>
              </a:rPr>
              <a:t> is extensive enough to form a clot in the AC, it is called a layered  </a:t>
            </a:r>
            <a:r>
              <a:rPr lang="en-US" sz="1600" dirty="0" err="1">
                <a:solidFill>
                  <a:srgbClr val="FF0000"/>
                </a:solidFill>
              </a:rPr>
              <a:t>hyphema</a:t>
            </a:r>
            <a:endParaRPr lang="en-US" sz="1600" dirty="0">
              <a:solidFill>
                <a:srgbClr val="FF0000"/>
              </a:solidFill>
            </a:endParaRPr>
          </a:p>
          <a:p>
            <a:endParaRPr lang="en-US" sz="1600" i="1" dirty="0">
              <a:solidFill>
                <a:srgbClr val="FF0000"/>
              </a:solidFill>
            </a:endParaRPr>
          </a:p>
          <a:p>
            <a:r>
              <a:rPr lang="en-US" sz="1600" i="1" dirty="0">
                <a:solidFill>
                  <a:srgbClr val="FF0000"/>
                </a:solidFill>
              </a:rPr>
              <a:t>What is the most common cause of </a:t>
            </a:r>
            <a:r>
              <a:rPr lang="en-US" sz="1600" i="1" dirty="0" err="1">
                <a:solidFill>
                  <a:srgbClr val="FF0000"/>
                </a:solidFill>
              </a:rPr>
              <a:t>hyphema</a:t>
            </a:r>
            <a:r>
              <a:rPr lang="en-US" sz="1600" i="1" dirty="0">
                <a:solidFill>
                  <a:srgbClr val="FF0000"/>
                </a:solidFill>
              </a:rPr>
              <a:t>?</a:t>
            </a:r>
          </a:p>
          <a:p>
            <a:r>
              <a:rPr lang="en-US" sz="1600" dirty="0">
                <a:solidFill>
                  <a:srgbClr val="FF0000"/>
                </a:solidFill>
              </a:rPr>
              <a:t>Trauma</a:t>
            </a:r>
          </a:p>
          <a:p>
            <a:endParaRPr lang="en-US" sz="1600" dirty="0">
              <a:solidFill>
                <a:srgbClr val="FF0000"/>
              </a:solidFill>
            </a:endParaRPr>
          </a:p>
          <a:p>
            <a:r>
              <a:rPr lang="en-US" sz="1600" i="1" dirty="0">
                <a:solidFill>
                  <a:srgbClr val="FF0000"/>
                </a:solidFill>
              </a:rPr>
              <a:t>What type of trauma is most commonly implicated?</a:t>
            </a:r>
            <a:endParaRPr lang="en-US" sz="1600" dirty="0">
              <a:solidFill>
                <a:srgbClr val="FF0000"/>
              </a:solidFill>
            </a:endParaRPr>
          </a:p>
        </p:txBody>
      </p:sp>
      <p:sp>
        <p:nvSpPr>
          <p:cNvPr id="32" name="Text Box 10">
            <a:extLst>
              <a:ext uri="{FF2B5EF4-FFF2-40B4-BE49-F238E27FC236}">
                <a16:creationId xmlns:a16="http://schemas.microsoft.com/office/drawing/2014/main" id="{2743F47E-A0C4-4386-8E94-9C8011D09F1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Tree>
    <p:extLst>
      <p:ext uri="{BB962C8B-B14F-4D97-AF65-F5344CB8AC3E}">
        <p14:creationId xmlns:p14="http://schemas.microsoft.com/office/powerpoint/2010/main" val="36563438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16764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90</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13DCC99-8BA1-46D1-A40B-965A41A866AC}"/>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917267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2590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endParaRPr lang="en-US" altLang="en-US" dirty="0">
              <a:solidFill>
                <a:srgbClr val="FF0000"/>
              </a:solidFill>
            </a:endParaRP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91</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solidFill>
                  <a:srgbClr val="FF0000"/>
                </a:solidFill>
              </a:rPr>
              <a:t>two words</a:t>
            </a:r>
          </a:p>
        </p:txBody>
      </p:sp>
      <p:sp>
        <p:nvSpPr>
          <p:cNvPr id="19" name="Rectangle 2">
            <a:extLst>
              <a:ext uri="{FF2B5EF4-FFF2-40B4-BE49-F238E27FC236}">
                <a16:creationId xmlns:a16="http://schemas.microsoft.com/office/drawing/2014/main" id="{739BA755-C4C7-4F98-A920-A3D435CDCEF8}"/>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4012258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25908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92</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8036220E-AF3E-40F8-9F18-B0DBFD5B57A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405050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2895600"/>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93</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solidFill>
                  <a:srgbClr val="FF0000"/>
                </a:solidFill>
              </a:rPr>
              <a:t>amount of time</a:t>
            </a:r>
          </a:p>
        </p:txBody>
      </p:sp>
      <p:sp>
        <p:nvSpPr>
          <p:cNvPr id="19" name="Rectangle 2">
            <a:extLst>
              <a:ext uri="{FF2B5EF4-FFF2-40B4-BE49-F238E27FC236}">
                <a16:creationId xmlns:a16="http://schemas.microsoft.com/office/drawing/2014/main" id="{0E414CF7-10D4-4B0C-A914-A8692C759155}"/>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Tree>
    <p:extLst>
      <p:ext uri="{BB962C8B-B14F-4D97-AF65-F5344CB8AC3E}">
        <p14:creationId xmlns:p14="http://schemas.microsoft.com/office/powerpoint/2010/main" val="30907185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t>Hyphema</a:t>
            </a:r>
            <a:r>
              <a:rPr lang="en-US" altLang="en-US" i="1" dirty="0"/>
              <a:t>: AC washout</a:t>
            </a:r>
          </a:p>
          <a:p>
            <a:pPr lvl="1" eaLnBrk="1" hangingPunct="1"/>
            <a:r>
              <a:rPr lang="en-US" altLang="en-US" dirty="0"/>
              <a:t>Goal is to remove </a:t>
            </a:r>
            <a:r>
              <a:rPr lang="en-US" altLang="en-US" dirty="0">
                <a:solidFill>
                  <a:srgbClr val="FF0000"/>
                </a:solidFill>
              </a:rPr>
              <a:t>circulating RBCs</a:t>
            </a:r>
            <a:r>
              <a:rPr lang="en-US" altLang="en-US" dirty="0"/>
              <a:t> from AC,       not the </a:t>
            </a:r>
            <a:r>
              <a:rPr lang="en-US" altLang="en-US" dirty="0">
                <a:solidFill>
                  <a:srgbClr val="FF0000"/>
                </a:solidFill>
              </a:rPr>
              <a:t>entire clot</a:t>
            </a:r>
          </a:p>
          <a:p>
            <a:pPr lvl="1" eaLnBrk="1" hangingPunct="1"/>
            <a:r>
              <a:rPr lang="en-US" altLang="en-US" dirty="0"/>
              <a:t>Criteria triggering AC washout:</a:t>
            </a:r>
          </a:p>
          <a:p>
            <a:pPr lvl="2" eaLnBrk="1" hangingPunct="1"/>
            <a:r>
              <a:rPr lang="en-US" altLang="en-US" dirty="0"/>
              <a:t>Any sign of </a:t>
            </a:r>
            <a:r>
              <a:rPr lang="en-US" altLang="en-US" dirty="0">
                <a:solidFill>
                  <a:srgbClr val="FF0000"/>
                </a:solidFill>
              </a:rPr>
              <a:t>corneal bloodstaining</a:t>
            </a:r>
          </a:p>
          <a:p>
            <a:pPr lvl="2" eaLnBrk="1" hangingPunct="1"/>
            <a:r>
              <a:rPr lang="en-US" altLang="en-US" dirty="0"/>
              <a:t>Total </a:t>
            </a:r>
            <a:r>
              <a:rPr lang="en-US" altLang="en-US" dirty="0" err="1"/>
              <a:t>hyphema</a:t>
            </a:r>
            <a:r>
              <a:rPr lang="en-US" altLang="en-US" dirty="0"/>
              <a:t> x </a:t>
            </a:r>
            <a:r>
              <a:rPr lang="en-US" altLang="en-US"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94</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07707AE-F914-403A-BA9E-74100D44EB80}"/>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2643340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b="1" dirty="0"/>
              <a:t>Total </a:t>
            </a:r>
            <a:r>
              <a:rPr lang="en-US" altLang="en-US" b="1" dirty="0" err="1"/>
              <a:t>hyphema</a:t>
            </a:r>
            <a:r>
              <a:rPr lang="en-US" altLang="en-US" b="1" dirty="0"/>
              <a:t> x </a:t>
            </a:r>
            <a:r>
              <a:rPr lang="en-US" altLang="en-US" b="1"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95</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07707AE-F914-403A-BA9E-74100D44EB80}"/>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TextBox 14">
            <a:extLst>
              <a:ext uri="{FF2B5EF4-FFF2-40B4-BE49-F238E27FC236}">
                <a16:creationId xmlns:a16="http://schemas.microsoft.com/office/drawing/2014/main" id="{B7F5F1AB-B327-4E32-9842-00C71DDD91F3}"/>
              </a:ext>
            </a:extLst>
          </p:cNvPr>
          <p:cNvSpPr txBox="1"/>
          <p:nvPr/>
        </p:nvSpPr>
        <p:spPr>
          <a:xfrm>
            <a:off x="1219200" y="3701017"/>
            <a:ext cx="4419600"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complication is likely to occur if a total </a:t>
            </a:r>
            <a:r>
              <a:rPr lang="en-US" sz="1400" i="1" dirty="0" err="1">
                <a:solidFill>
                  <a:srgbClr val="0000FF"/>
                </a:solidFill>
              </a:rPr>
              <a:t>hyphema</a:t>
            </a:r>
            <a:r>
              <a:rPr lang="en-US" sz="1400" i="1" dirty="0">
                <a:solidFill>
                  <a:srgbClr val="0000FF"/>
                </a:solidFill>
              </a:rPr>
              <a:t> is present for more than 5 days?</a:t>
            </a:r>
            <a:endParaRPr lang="en-US" sz="1400" i="1" dirty="0">
              <a:solidFill>
                <a:schemeClr val="accent1">
                  <a:lumMod val="40000"/>
                  <a:lumOff val="60000"/>
                </a:schemeClr>
              </a:solidFill>
            </a:endParaRPr>
          </a:p>
          <a:p>
            <a:r>
              <a:rPr lang="en-US" sz="1400" dirty="0">
                <a:solidFill>
                  <a:schemeClr val="accent1">
                    <a:lumMod val="40000"/>
                    <a:lumOff val="60000"/>
                  </a:schemeClr>
                </a:solidFill>
              </a:rPr>
              <a:t>Peripheral anterior </a:t>
            </a:r>
            <a:r>
              <a:rPr lang="en-US" sz="1400" dirty="0" err="1">
                <a:solidFill>
                  <a:schemeClr val="accent1">
                    <a:lumMod val="40000"/>
                    <a:lumOff val="60000"/>
                  </a:schemeClr>
                </a:solidFill>
              </a:rPr>
              <a:t>synechiae</a:t>
            </a:r>
            <a:endParaRPr lang="en-US" sz="1400" dirty="0">
              <a:solidFill>
                <a:schemeClr val="accent1">
                  <a:lumMod val="40000"/>
                  <a:lumOff val="60000"/>
                </a:schemeClr>
              </a:solidFill>
            </a:endParaRPr>
          </a:p>
        </p:txBody>
      </p:sp>
    </p:spTree>
    <p:extLst>
      <p:ext uri="{BB962C8B-B14F-4D97-AF65-F5344CB8AC3E}">
        <p14:creationId xmlns:p14="http://schemas.microsoft.com/office/powerpoint/2010/main" val="3440723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b="1" dirty="0"/>
              <a:t>Total </a:t>
            </a:r>
            <a:r>
              <a:rPr lang="en-US" altLang="en-US" b="1" dirty="0" err="1"/>
              <a:t>hyphema</a:t>
            </a:r>
            <a:r>
              <a:rPr lang="en-US" altLang="en-US" b="1" dirty="0"/>
              <a:t> x </a:t>
            </a:r>
            <a:r>
              <a:rPr lang="en-US" altLang="en-US" b="1"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96</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07707AE-F914-403A-BA9E-74100D44EB80}"/>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TextBox 14">
            <a:extLst>
              <a:ext uri="{FF2B5EF4-FFF2-40B4-BE49-F238E27FC236}">
                <a16:creationId xmlns:a16="http://schemas.microsoft.com/office/drawing/2014/main" id="{B7F5F1AB-B327-4E32-9842-00C71DDD91F3}"/>
              </a:ext>
            </a:extLst>
          </p:cNvPr>
          <p:cNvSpPr txBox="1"/>
          <p:nvPr/>
        </p:nvSpPr>
        <p:spPr>
          <a:xfrm>
            <a:off x="1219200" y="3701017"/>
            <a:ext cx="4419600" cy="738664"/>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complication is likely to occur if a total </a:t>
            </a:r>
            <a:r>
              <a:rPr lang="en-US" sz="1400" i="1" dirty="0" err="1">
                <a:solidFill>
                  <a:srgbClr val="0000FF"/>
                </a:solidFill>
              </a:rPr>
              <a:t>hyphema</a:t>
            </a:r>
            <a:r>
              <a:rPr lang="en-US" sz="1400" i="1" dirty="0">
                <a:solidFill>
                  <a:srgbClr val="0000FF"/>
                </a:solidFill>
              </a:rPr>
              <a:t> is present for more than 5 days?</a:t>
            </a:r>
          </a:p>
          <a:p>
            <a:r>
              <a:rPr lang="en-US" sz="1400" dirty="0">
                <a:solidFill>
                  <a:srgbClr val="0000FF"/>
                </a:solidFill>
              </a:rPr>
              <a:t>Peripheral anterior </a:t>
            </a:r>
            <a:r>
              <a:rPr lang="en-US" sz="1400" dirty="0" err="1">
                <a:solidFill>
                  <a:srgbClr val="0000FF"/>
                </a:solidFill>
              </a:rPr>
              <a:t>synechiae</a:t>
            </a:r>
            <a:endParaRPr lang="en-US" sz="1400" dirty="0">
              <a:solidFill>
                <a:srgbClr val="0000FF"/>
              </a:solidFill>
            </a:endParaRPr>
          </a:p>
        </p:txBody>
      </p:sp>
    </p:spTree>
    <p:extLst>
      <p:ext uri="{BB962C8B-B14F-4D97-AF65-F5344CB8AC3E}">
        <p14:creationId xmlns:p14="http://schemas.microsoft.com/office/powerpoint/2010/main" val="383940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b="1" dirty="0"/>
              <a:t>Total </a:t>
            </a:r>
            <a:r>
              <a:rPr lang="en-US" altLang="en-US" b="1" dirty="0" err="1"/>
              <a:t>hyphema</a:t>
            </a:r>
            <a:r>
              <a:rPr lang="en-US" altLang="en-US" b="1" dirty="0"/>
              <a:t> x </a:t>
            </a:r>
            <a:r>
              <a:rPr lang="en-US" altLang="en-US" b="1"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97</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07707AE-F914-403A-BA9E-74100D44EB80}"/>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TextBox 14">
            <a:extLst>
              <a:ext uri="{FF2B5EF4-FFF2-40B4-BE49-F238E27FC236}">
                <a16:creationId xmlns:a16="http://schemas.microsoft.com/office/drawing/2014/main" id="{B7F5F1AB-B327-4E32-9842-00C71DDD91F3}"/>
              </a:ext>
            </a:extLst>
          </p:cNvPr>
          <p:cNvSpPr txBox="1"/>
          <p:nvPr/>
        </p:nvSpPr>
        <p:spPr>
          <a:xfrm>
            <a:off x="3786809" y="3767137"/>
            <a:ext cx="4191000" cy="738664"/>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If a total </a:t>
            </a:r>
            <a:r>
              <a:rPr lang="en-US" sz="1400" i="1" dirty="0" err="1">
                <a:solidFill>
                  <a:srgbClr val="0000FF"/>
                </a:solidFill>
              </a:rPr>
              <a:t>hyphema</a:t>
            </a:r>
            <a:r>
              <a:rPr lang="en-US" sz="1400" i="1" dirty="0">
                <a:solidFill>
                  <a:srgbClr val="0000FF"/>
                </a:solidFill>
              </a:rPr>
              <a:t> consists of dark red-black blood, by name is it known?</a:t>
            </a:r>
            <a:endParaRPr lang="en-US" sz="1400" i="1" dirty="0">
              <a:solidFill>
                <a:schemeClr val="accent6">
                  <a:lumMod val="40000"/>
                  <a:lumOff val="60000"/>
                </a:schemeClr>
              </a:solidFill>
            </a:endParaRPr>
          </a:p>
          <a:p>
            <a:r>
              <a:rPr lang="en-US" sz="1400" dirty="0">
                <a:solidFill>
                  <a:schemeClr val="accent6">
                    <a:lumMod val="40000"/>
                    <a:lumOff val="60000"/>
                  </a:schemeClr>
                </a:solidFill>
              </a:rPr>
              <a:t>An 8-ball </a:t>
            </a:r>
            <a:r>
              <a:rPr lang="en-US" sz="1400" dirty="0" err="1">
                <a:solidFill>
                  <a:schemeClr val="accent6">
                    <a:lumMod val="40000"/>
                    <a:lumOff val="60000"/>
                  </a:schemeClr>
                </a:solidFill>
              </a:rPr>
              <a:t>hyphema</a:t>
            </a:r>
            <a:endParaRPr lang="en-US" sz="1400" dirty="0">
              <a:solidFill>
                <a:schemeClr val="accent6">
                  <a:lumMod val="40000"/>
                  <a:lumOff val="60000"/>
                </a:schemeClr>
              </a:solidFill>
            </a:endParaRPr>
          </a:p>
        </p:txBody>
      </p:sp>
    </p:spTree>
    <p:extLst>
      <p:ext uri="{BB962C8B-B14F-4D97-AF65-F5344CB8AC3E}">
        <p14:creationId xmlns:p14="http://schemas.microsoft.com/office/powerpoint/2010/main" val="3236472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38033B3-0855-470D-BBE2-1AB732CC4F26}"/>
              </a:ext>
            </a:extLst>
          </p:cNvPr>
          <p:cNvSpPr>
            <a:spLocks noChangeArrowheads="1"/>
          </p:cNvSpPr>
          <p:nvPr/>
        </p:nvSpPr>
        <p:spPr bwMode="auto">
          <a:xfrm>
            <a:off x="3733800" y="3233737"/>
            <a:ext cx="990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3" name="Rectangle 6">
            <a:extLst>
              <a:ext uri="{FF2B5EF4-FFF2-40B4-BE49-F238E27FC236}">
                <a16:creationId xmlns:a16="http://schemas.microsoft.com/office/drawing/2014/main" id="{1F3E2BAD-930D-48CF-963C-3F79DAE6FDC7}"/>
              </a:ext>
            </a:extLst>
          </p:cNvPr>
          <p:cNvSpPr>
            <a:spLocks noChangeArrowheads="1"/>
          </p:cNvSpPr>
          <p:nvPr/>
        </p:nvSpPr>
        <p:spPr bwMode="auto">
          <a:xfrm>
            <a:off x="3048000" y="2852737"/>
            <a:ext cx="28194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1" name="Rectangle 4">
            <a:extLst>
              <a:ext uri="{FF2B5EF4-FFF2-40B4-BE49-F238E27FC236}">
                <a16:creationId xmlns:a16="http://schemas.microsoft.com/office/drawing/2014/main" id="{43C9B07A-DC9D-48C5-A982-53A1E8AEC430}"/>
              </a:ext>
            </a:extLst>
          </p:cNvPr>
          <p:cNvSpPr>
            <a:spLocks noChangeArrowheads="1"/>
          </p:cNvSpPr>
          <p:nvPr/>
        </p:nvSpPr>
        <p:spPr bwMode="auto">
          <a:xfrm>
            <a:off x="3886200" y="1557337"/>
            <a:ext cx="25146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12" name="Rectangle 5">
            <a:extLst>
              <a:ext uri="{FF2B5EF4-FFF2-40B4-BE49-F238E27FC236}">
                <a16:creationId xmlns:a16="http://schemas.microsoft.com/office/drawing/2014/main" id="{3CB2B682-B6E8-46B0-A509-941715EEDDB9}"/>
              </a:ext>
            </a:extLst>
          </p:cNvPr>
          <p:cNvSpPr>
            <a:spLocks noChangeArrowheads="1"/>
          </p:cNvSpPr>
          <p:nvPr/>
        </p:nvSpPr>
        <p:spPr bwMode="auto">
          <a:xfrm>
            <a:off x="2286000" y="1938337"/>
            <a:ext cx="1600200" cy="381000"/>
          </a:xfrm>
          <a:prstGeom prst="rect">
            <a:avLst/>
          </a:prstGeom>
          <a:solidFill>
            <a:srgbClr val="CC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dirty="0">
              <a:solidFill>
                <a:srgbClr val="FF0000"/>
              </a:solidFill>
            </a:endParaRPr>
          </a:p>
        </p:txBody>
      </p:sp>
      <p:sp>
        <p:nvSpPr>
          <p:cNvPr id="31749" name="Rectangle 3"/>
          <p:cNvSpPr>
            <a:spLocks noGrp="1" noChangeArrowheads="1"/>
          </p:cNvSpPr>
          <p:nvPr>
            <p:ph type="body" idx="1"/>
          </p:nvPr>
        </p:nvSpPr>
        <p:spPr>
          <a:xfrm>
            <a:off x="457200" y="914400"/>
            <a:ext cx="8458200" cy="5821362"/>
          </a:xfrm>
        </p:spPr>
        <p:txBody>
          <a:bodyPr/>
          <a:lstStyle/>
          <a:p>
            <a:pPr eaLnBrk="1" hangingPunct="1"/>
            <a:r>
              <a:rPr lang="en-US" altLang="en-US" i="1" dirty="0" err="1">
                <a:solidFill>
                  <a:schemeClr val="bg1">
                    <a:lumMod val="75000"/>
                  </a:schemeClr>
                </a:solidFill>
              </a:rPr>
              <a:t>Hyphema</a:t>
            </a:r>
            <a:r>
              <a:rPr lang="en-US" altLang="en-US" i="1" dirty="0">
                <a:solidFill>
                  <a:schemeClr val="bg1">
                    <a:lumMod val="75000"/>
                  </a:schemeClr>
                </a:solidFill>
              </a:rPr>
              <a:t>: AC washout</a:t>
            </a:r>
          </a:p>
          <a:p>
            <a:pPr lvl="1" eaLnBrk="1" hangingPunct="1"/>
            <a:r>
              <a:rPr lang="en-US" altLang="en-US" dirty="0">
                <a:solidFill>
                  <a:schemeClr val="bg1">
                    <a:lumMod val="75000"/>
                  </a:schemeClr>
                </a:solidFill>
              </a:rPr>
              <a:t>Goal is to remove circulating RBCs from AC,       not the entire clot</a:t>
            </a:r>
          </a:p>
          <a:p>
            <a:pPr lvl="1" eaLnBrk="1" hangingPunct="1"/>
            <a:r>
              <a:rPr lang="en-US" altLang="en-US" dirty="0">
                <a:solidFill>
                  <a:schemeClr val="bg1">
                    <a:lumMod val="75000"/>
                  </a:schemeClr>
                </a:solidFill>
              </a:rPr>
              <a:t>Criteria triggering AC washout:</a:t>
            </a:r>
          </a:p>
          <a:p>
            <a:pPr lvl="2" eaLnBrk="1" hangingPunct="1"/>
            <a:r>
              <a:rPr lang="en-US" altLang="en-US" dirty="0">
                <a:solidFill>
                  <a:schemeClr val="bg1">
                    <a:lumMod val="75000"/>
                  </a:schemeClr>
                </a:solidFill>
              </a:rPr>
              <a:t>Any sign of corneal bloodstaining</a:t>
            </a:r>
          </a:p>
          <a:p>
            <a:pPr lvl="2" eaLnBrk="1" hangingPunct="1"/>
            <a:r>
              <a:rPr lang="en-US" altLang="en-US" b="1" dirty="0"/>
              <a:t>Total </a:t>
            </a:r>
            <a:r>
              <a:rPr lang="en-US" altLang="en-US" b="1" dirty="0" err="1"/>
              <a:t>hyphema</a:t>
            </a:r>
            <a:r>
              <a:rPr lang="en-US" altLang="en-US" b="1" dirty="0"/>
              <a:t> x </a:t>
            </a:r>
            <a:r>
              <a:rPr lang="en-US" altLang="en-US" b="1" dirty="0">
                <a:solidFill>
                  <a:srgbClr val="FF0000"/>
                </a:solidFill>
              </a:rPr>
              <a:t>5 days</a:t>
            </a:r>
          </a:p>
        </p:txBody>
      </p:sp>
      <p:sp>
        <p:nvSpPr>
          <p:cNvPr id="3175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0EFD43-53D2-4CF5-8ABE-F33152271467}" type="slidenum">
              <a:rPr lang="en-US" altLang="en-US" sz="1000" smtClean="0"/>
              <a:pPr>
                <a:spcBef>
                  <a:spcPct val="0"/>
                </a:spcBef>
                <a:buClrTx/>
                <a:buSzTx/>
                <a:buFontTx/>
                <a:buNone/>
              </a:pPr>
              <a:t>98</a:t>
            </a:fld>
            <a:endParaRPr lang="en-US" altLang="en-US" sz="1000"/>
          </a:p>
        </p:txBody>
      </p:sp>
      <p:sp>
        <p:nvSpPr>
          <p:cNvPr id="10" name="Text Box 10">
            <a:extLst>
              <a:ext uri="{FF2B5EF4-FFF2-40B4-BE49-F238E27FC236}">
                <a16:creationId xmlns:a16="http://schemas.microsoft.com/office/drawing/2014/main" id="{399DE03A-EDFD-49FC-85C7-EDD42796D080}"/>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19" name="Rectangle 2">
            <a:extLst>
              <a:ext uri="{FF2B5EF4-FFF2-40B4-BE49-F238E27FC236}">
                <a16:creationId xmlns:a16="http://schemas.microsoft.com/office/drawing/2014/main" id="{507707AE-F914-403A-BA9E-74100D44EB80}"/>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5" name="TextBox 14">
            <a:extLst>
              <a:ext uri="{FF2B5EF4-FFF2-40B4-BE49-F238E27FC236}">
                <a16:creationId xmlns:a16="http://schemas.microsoft.com/office/drawing/2014/main" id="{B7F5F1AB-B327-4E32-9842-00C71DDD91F3}"/>
              </a:ext>
            </a:extLst>
          </p:cNvPr>
          <p:cNvSpPr txBox="1"/>
          <p:nvPr/>
        </p:nvSpPr>
        <p:spPr>
          <a:xfrm>
            <a:off x="3786809" y="3767137"/>
            <a:ext cx="4191000" cy="738664"/>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If a total </a:t>
            </a:r>
            <a:r>
              <a:rPr lang="en-US" sz="1400" i="1" dirty="0" err="1">
                <a:solidFill>
                  <a:srgbClr val="0000FF"/>
                </a:solidFill>
              </a:rPr>
              <a:t>hyphema</a:t>
            </a:r>
            <a:r>
              <a:rPr lang="en-US" sz="1400" i="1" dirty="0">
                <a:solidFill>
                  <a:srgbClr val="0000FF"/>
                </a:solidFill>
              </a:rPr>
              <a:t> consists of dark red-black blood, by name is it known?</a:t>
            </a:r>
          </a:p>
          <a:p>
            <a:r>
              <a:rPr lang="en-US" sz="1400" dirty="0">
                <a:solidFill>
                  <a:srgbClr val="0000FF"/>
                </a:solidFill>
              </a:rPr>
              <a:t>An </a:t>
            </a:r>
            <a:r>
              <a:rPr lang="en-US" sz="1400" b="1" dirty="0">
                <a:solidFill>
                  <a:srgbClr val="0000FF"/>
                </a:solidFill>
              </a:rPr>
              <a:t>8-ball </a:t>
            </a:r>
            <a:r>
              <a:rPr lang="en-US" sz="1400" b="1" dirty="0" err="1">
                <a:solidFill>
                  <a:srgbClr val="0000FF"/>
                </a:solidFill>
              </a:rPr>
              <a:t>hyphema</a:t>
            </a:r>
            <a:endParaRPr lang="en-US" sz="1400" b="1" dirty="0">
              <a:solidFill>
                <a:srgbClr val="0000FF"/>
              </a:solidFill>
            </a:endParaRPr>
          </a:p>
        </p:txBody>
      </p:sp>
    </p:spTree>
    <p:extLst>
      <p:ext uri="{BB962C8B-B14F-4D97-AF65-F5344CB8AC3E}">
        <p14:creationId xmlns:p14="http://schemas.microsoft.com/office/powerpoint/2010/main" val="8178173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02415-096E-4822-9557-71C9B7ED02DF}"/>
              </a:ext>
            </a:extLst>
          </p:cNvPr>
          <p:cNvSpPr>
            <a:spLocks noGrp="1"/>
          </p:cNvSpPr>
          <p:nvPr>
            <p:ph type="sldNum" sz="quarter" idx="12"/>
          </p:nvPr>
        </p:nvSpPr>
        <p:spPr/>
        <p:txBody>
          <a:bodyPr/>
          <a:lstStyle/>
          <a:p>
            <a:pPr>
              <a:defRPr/>
            </a:pPr>
            <a:fld id="{1922781C-FEFB-43B6-AEF5-0F22C089191D}" type="slidenum">
              <a:rPr lang="en-US" altLang="en-US" smtClean="0"/>
              <a:pPr>
                <a:defRPr/>
              </a:pPr>
              <a:t>99</a:t>
            </a:fld>
            <a:endParaRPr lang="en-US" altLang="en-US"/>
          </a:p>
        </p:txBody>
      </p:sp>
      <p:pic>
        <p:nvPicPr>
          <p:cNvPr id="6" name="Picture 5">
            <a:extLst>
              <a:ext uri="{FF2B5EF4-FFF2-40B4-BE49-F238E27FC236}">
                <a16:creationId xmlns:a16="http://schemas.microsoft.com/office/drawing/2014/main" id="{D6823A34-B0C6-4712-904B-40875CBB1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187" y="1640309"/>
            <a:ext cx="5381625" cy="3577381"/>
          </a:xfrm>
          <a:prstGeom prst="rect">
            <a:avLst/>
          </a:prstGeom>
        </p:spPr>
      </p:pic>
      <p:sp>
        <p:nvSpPr>
          <p:cNvPr id="7" name="Text Box 10">
            <a:extLst>
              <a:ext uri="{FF2B5EF4-FFF2-40B4-BE49-F238E27FC236}">
                <a16:creationId xmlns:a16="http://schemas.microsoft.com/office/drawing/2014/main" id="{6B206D7D-9E7C-4F6F-BFEB-EC496FB1BD59}"/>
              </a:ext>
            </a:extLst>
          </p:cNvPr>
          <p:cNvSpPr txBox="1">
            <a:spLocks noChangeArrowheads="1"/>
          </p:cNvSpPr>
          <p:nvPr/>
        </p:nvSpPr>
        <p:spPr bwMode="auto">
          <a:xfrm>
            <a:off x="3901784" y="209490"/>
            <a:ext cx="1340431" cy="40011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a:solidFill>
                  <a:srgbClr val="FF0000"/>
                </a:solidFill>
              </a:rPr>
              <a:t>Hyphema</a:t>
            </a:r>
          </a:p>
        </p:txBody>
      </p:sp>
      <p:sp>
        <p:nvSpPr>
          <p:cNvPr id="8" name="TextBox 7">
            <a:extLst>
              <a:ext uri="{FF2B5EF4-FFF2-40B4-BE49-F238E27FC236}">
                <a16:creationId xmlns:a16="http://schemas.microsoft.com/office/drawing/2014/main" id="{9436BE49-D8FB-41A6-8BE4-CA6F5182FDCC}"/>
              </a:ext>
            </a:extLst>
          </p:cNvPr>
          <p:cNvSpPr txBox="1"/>
          <p:nvPr/>
        </p:nvSpPr>
        <p:spPr>
          <a:xfrm>
            <a:off x="3690988" y="5995024"/>
            <a:ext cx="1762022" cy="369332"/>
          </a:xfrm>
          <a:prstGeom prst="rect">
            <a:avLst/>
          </a:prstGeom>
          <a:noFill/>
        </p:spPr>
        <p:txBody>
          <a:bodyPr wrap="none" rtlCol="0">
            <a:spAutoFit/>
          </a:bodyPr>
          <a:lstStyle/>
          <a:p>
            <a:pPr algn="ctr"/>
            <a:r>
              <a:rPr lang="en-US" dirty="0"/>
              <a:t>8-ball </a:t>
            </a:r>
            <a:r>
              <a:rPr lang="en-US" dirty="0" err="1"/>
              <a:t>hyphema</a:t>
            </a:r>
            <a:endParaRPr lang="en-US" dirty="0"/>
          </a:p>
        </p:txBody>
      </p:sp>
    </p:spTree>
    <p:extLst>
      <p:ext uri="{BB962C8B-B14F-4D97-AF65-F5344CB8AC3E}">
        <p14:creationId xmlns:p14="http://schemas.microsoft.com/office/powerpoint/2010/main" val="96604087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1886</TotalTime>
  <Words>29006</Words>
  <Application>Microsoft Office PowerPoint</Application>
  <PresentationFormat>On-screen Show (4:3)</PresentationFormat>
  <Paragraphs>4874</Paragraphs>
  <Slides>253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253</vt:i4>
      </vt:variant>
    </vt:vector>
  </HeadingPairs>
  <TitlesOfParts>
    <vt:vector size="259" baseType="lpstr">
      <vt:lpstr>Arial</vt:lpstr>
      <vt:lpstr>Calibri</vt:lpstr>
      <vt:lpstr>Segoe Script</vt:lpstr>
      <vt:lpstr>Symbol</vt:lpstr>
      <vt:lpstr>Wingdings</vt:lpstr>
      <vt:lpstr>Network</vt:lpstr>
      <vt:lpstr>Q</vt:lpstr>
      <vt:lpstr>A</vt:lpstr>
      <vt:lpstr>Q</vt:lpstr>
      <vt:lpstr>Q/A</vt:lpstr>
      <vt:lpstr>A</vt:lpstr>
      <vt:lpstr>PowerPoint Presentation</vt:lpstr>
      <vt:lpstr>Q</vt:lpstr>
      <vt:lpstr>A</vt:lpstr>
      <vt:lpstr>Q</vt:lpstr>
      <vt:lpstr>A</vt:lpstr>
      <vt:lpstr>Q</vt:lpstr>
      <vt:lpstr>A</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A</vt:lpstr>
      <vt:lpstr>PowerPoint Presentation</vt:lpstr>
      <vt:lpstr>A</vt:lpstr>
      <vt:lpstr>A</vt:lpstr>
      <vt:lpstr>Q</vt:lpstr>
      <vt:lpstr>A</vt:lpstr>
      <vt:lpstr>Q</vt:lpstr>
      <vt:lpstr>A</vt:lpstr>
      <vt:lpstr>PowerPoint Presentation</vt:lpstr>
      <vt:lpstr>Q</vt:lpstr>
      <vt:lpstr>A</vt:lpstr>
      <vt:lpstr>Q</vt:lpstr>
      <vt:lpstr>Q/A</vt:lpstr>
      <vt:lpstr>A</vt:lpstr>
      <vt:lpstr>Q</vt:lpstr>
      <vt:lpstr>A</vt:lpstr>
      <vt:lpstr>Q</vt:lpstr>
      <vt:lpstr>A</vt:lpstr>
      <vt:lpstr>Q</vt:lpstr>
      <vt:lpstr>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A</vt:lpstr>
      <vt:lpstr>Q</vt:lpstr>
      <vt:lpstr>A</vt:lpstr>
      <vt:lpstr>A</vt:lpstr>
      <vt:lpstr>Q</vt:lpstr>
      <vt:lpstr>A</vt:lpstr>
      <vt:lpstr>Q</vt:lpstr>
      <vt:lpstr>A</vt:lpstr>
      <vt:lpstr>Q</vt:lpstr>
      <vt:lpstr>Q/A</vt:lpstr>
      <vt:lpstr>A</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PowerPoint Presentation</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PowerPoint Presentation</vt:lpstr>
      <vt:lpstr>PowerPoint Presentation</vt:lpstr>
      <vt:lpstr>Q</vt:lpstr>
      <vt:lpstr>A</vt:lpstr>
      <vt:lpstr>Q</vt:lpstr>
      <vt:lpstr>A</vt:lpstr>
      <vt:lpstr>Q</vt:lpstr>
      <vt:lpstr>Q/A</vt:lpstr>
      <vt:lpstr>A</vt:lpstr>
      <vt:lpstr>Q</vt:lpstr>
      <vt:lpstr>A</vt:lpstr>
      <vt:lpstr>Q</vt:lpstr>
      <vt:lpstr>A</vt:lpstr>
      <vt:lpstr>Q</vt:lpstr>
      <vt:lpstr>A</vt:lpstr>
      <vt:lpstr>PowerPoint Presentation</vt:lpstr>
      <vt:lpstr>Q</vt:lpstr>
      <vt:lpstr>A</vt:lpstr>
      <vt:lpstr>Q</vt:lpstr>
      <vt:lpstr>A</vt:lpstr>
      <vt:lpstr>Q</vt:lpstr>
      <vt:lpstr>A</vt:lpstr>
      <vt:lpstr>PowerPoint Presentation</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172</cp:revision>
  <dcterms:created xsi:type="dcterms:W3CDTF">2008-09-07T15:39:32Z</dcterms:created>
  <dcterms:modified xsi:type="dcterms:W3CDTF">2020-06-19T12:25:03Z</dcterms:modified>
</cp:coreProperties>
</file>