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2"/>
  </p:notesMasterIdLst>
  <p:sldIdLst>
    <p:sldId id="486" r:id="rId2"/>
    <p:sldId id="487" r:id="rId3"/>
    <p:sldId id="488" r:id="rId4"/>
    <p:sldId id="489" r:id="rId5"/>
    <p:sldId id="490" r:id="rId6"/>
    <p:sldId id="491" r:id="rId7"/>
    <p:sldId id="1509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756" r:id="rId21"/>
    <p:sldId id="757" r:id="rId22"/>
    <p:sldId id="504" r:id="rId23"/>
    <p:sldId id="505" r:id="rId24"/>
    <p:sldId id="758" r:id="rId25"/>
    <p:sldId id="506" r:id="rId26"/>
    <p:sldId id="507" r:id="rId27"/>
    <p:sldId id="508" r:id="rId28"/>
    <p:sldId id="509" r:id="rId29"/>
    <p:sldId id="1627" r:id="rId30"/>
    <p:sldId id="510" r:id="rId31"/>
    <p:sldId id="511" r:id="rId32"/>
    <p:sldId id="512" r:id="rId33"/>
    <p:sldId id="513" r:id="rId34"/>
    <p:sldId id="514" r:id="rId35"/>
    <p:sldId id="759" r:id="rId36"/>
    <p:sldId id="515" r:id="rId37"/>
    <p:sldId id="516" r:id="rId38"/>
    <p:sldId id="517" r:id="rId39"/>
    <p:sldId id="518" r:id="rId40"/>
    <p:sldId id="1485" r:id="rId41"/>
    <p:sldId id="519" r:id="rId42"/>
    <p:sldId id="520" r:id="rId43"/>
    <p:sldId id="521" r:id="rId44"/>
    <p:sldId id="522" r:id="rId45"/>
    <p:sldId id="523" r:id="rId46"/>
    <p:sldId id="524" r:id="rId47"/>
    <p:sldId id="1486" r:id="rId48"/>
    <p:sldId id="525" r:id="rId49"/>
    <p:sldId id="526" r:id="rId50"/>
    <p:sldId id="527" r:id="rId51"/>
    <p:sldId id="528" r:id="rId52"/>
    <p:sldId id="529" r:id="rId53"/>
    <p:sldId id="530" r:id="rId54"/>
    <p:sldId id="760" r:id="rId55"/>
    <p:sldId id="531" r:id="rId56"/>
    <p:sldId id="532" r:id="rId57"/>
    <p:sldId id="533" r:id="rId58"/>
    <p:sldId id="578" r:id="rId59"/>
    <p:sldId id="579" r:id="rId60"/>
    <p:sldId id="580" r:id="rId61"/>
    <p:sldId id="581" r:id="rId62"/>
    <p:sldId id="565" r:id="rId63"/>
    <p:sldId id="566" r:id="rId64"/>
    <p:sldId id="567" r:id="rId65"/>
    <p:sldId id="568" r:id="rId66"/>
    <p:sldId id="569" r:id="rId67"/>
    <p:sldId id="570" r:id="rId68"/>
    <p:sldId id="571" r:id="rId69"/>
    <p:sldId id="572" r:id="rId70"/>
    <p:sldId id="1487" r:id="rId71"/>
    <p:sldId id="573" r:id="rId72"/>
    <p:sldId id="574" r:id="rId73"/>
    <p:sldId id="575" r:id="rId74"/>
    <p:sldId id="576" r:id="rId75"/>
    <p:sldId id="577" r:id="rId76"/>
    <p:sldId id="557" r:id="rId77"/>
    <p:sldId id="563" r:id="rId78"/>
    <p:sldId id="777" r:id="rId79"/>
    <p:sldId id="776" r:id="rId80"/>
    <p:sldId id="775" r:id="rId81"/>
    <p:sldId id="778" r:id="rId82"/>
    <p:sldId id="779" r:id="rId83"/>
    <p:sldId id="780" r:id="rId84"/>
    <p:sldId id="781" r:id="rId85"/>
    <p:sldId id="782" r:id="rId86"/>
    <p:sldId id="1483" r:id="rId87"/>
    <p:sldId id="467" r:id="rId88"/>
    <p:sldId id="1488" r:id="rId89"/>
    <p:sldId id="1490" r:id="rId90"/>
    <p:sldId id="534" r:id="rId91"/>
    <p:sldId id="535" r:id="rId92"/>
    <p:sldId id="536" r:id="rId93"/>
    <p:sldId id="537" r:id="rId94"/>
    <p:sldId id="538" r:id="rId95"/>
    <p:sldId id="539" r:id="rId96"/>
    <p:sldId id="540" r:id="rId97"/>
    <p:sldId id="541" r:id="rId98"/>
    <p:sldId id="761" r:id="rId99"/>
    <p:sldId id="542" r:id="rId100"/>
    <p:sldId id="543" r:id="rId101"/>
    <p:sldId id="547" r:id="rId102"/>
    <p:sldId id="544" r:id="rId103"/>
    <p:sldId id="1629" r:id="rId104"/>
    <p:sldId id="1628" r:id="rId105"/>
    <p:sldId id="762" r:id="rId106"/>
    <p:sldId id="548" r:id="rId107"/>
    <p:sldId id="689" r:id="rId108"/>
    <p:sldId id="691" r:id="rId109"/>
    <p:sldId id="692" r:id="rId110"/>
    <p:sldId id="693" r:id="rId111"/>
    <p:sldId id="694" r:id="rId112"/>
    <p:sldId id="690" r:id="rId113"/>
    <p:sldId id="1510" r:id="rId114"/>
    <p:sldId id="1511" r:id="rId115"/>
    <p:sldId id="545" r:id="rId116"/>
    <p:sldId id="546" r:id="rId117"/>
    <p:sldId id="1630" r:id="rId118"/>
    <p:sldId id="460" r:id="rId119"/>
    <p:sldId id="697" r:id="rId120"/>
    <p:sldId id="1512" r:id="rId121"/>
    <p:sldId id="698" r:id="rId122"/>
    <p:sldId id="699" r:id="rId123"/>
    <p:sldId id="700" r:id="rId124"/>
    <p:sldId id="701" r:id="rId125"/>
    <p:sldId id="719" r:id="rId126"/>
    <p:sldId id="720" r:id="rId127"/>
    <p:sldId id="721" r:id="rId128"/>
    <p:sldId id="722" r:id="rId129"/>
    <p:sldId id="702" r:id="rId130"/>
    <p:sldId id="703" r:id="rId131"/>
    <p:sldId id="704" r:id="rId132"/>
    <p:sldId id="705" r:id="rId133"/>
    <p:sldId id="1514" r:id="rId134"/>
    <p:sldId id="706" r:id="rId135"/>
    <p:sldId id="707" r:id="rId136"/>
    <p:sldId id="711" r:id="rId137"/>
    <p:sldId id="708" r:id="rId138"/>
    <p:sldId id="709" r:id="rId139"/>
    <p:sldId id="712" r:id="rId140"/>
    <p:sldId id="710" r:id="rId141"/>
    <p:sldId id="713" r:id="rId142"/>
    <p:sldId id="714" r:id="rId143"/>
    <p:sldId id="1513" r:id="rId144"/>
    <p:sldId id="723" r:id="rId145"/>
    <p:sldId id="724" r:id="rId146"/>
    <p:sldId id="725" r:id="rId147"/>
    <p:sldId id="726" r:id="rId148"/>
    <p:sldId id="727" r:id="rId149"/>
    <p:sldId id="728" r:id="rId150"/>
    <p:sldId id="730" r:id="rId151"/>
    <p:sldId id="731" r:id="rId152"/>
    <p:sldId id="729" r:id="rId153"/>
    <p:sldId id="732" r:id="rId154"/>
    <p:sldId id="1491" r:id="rId155"/>
    <p:sldId id="733" r:id="rId156"/>
    <p:sldId id="734" r:id="rId157"/>
    <p:sldId id="735" r:id="rId158"/>
    <p:sldId id="736" r:id="rId159"/>
    <p:sldId id="737" r:id="rId160"/>
    <p:sldId id="738" r:id="rId161"/>
    <p:sldId id="739" r:id="rId162"/>
    <p:sldId id="740" r:id="rId163"/>
    <p:sldId id="1543" r:id="rId164"/>
    <p:sldId id="1546" r:id="rId165"/>
    <p:sldId id="1544" r:id="rId166"/>
    <p:sldId id="1547" r:id="rId167"/>
    <p:sldId id="1548" r:id="rId168"/>
    <p:sldId id="1559" r:id="rId169"/>
    <p:sldId id="1549" r:id="rId170"/>
    <p:sldId id="1550" r:id="rId171"/>
    <p:sldId id="1560" r:id="rId172"/>
    <p:sldId id="1551" r:id="rId173"/>
    <p:sldId id="1552" r:id="rId174"/>
    <p:sldId id="1556" r:id="rId175"/>
    <p:sldId id="1557" r:id="rId176"/>
    <p:sldId id="1553" r:id="rId177"/>
    <p:sldId id="1554" r:id="rId178"/>
    <p:sldId id="1558" r:id="rId179"/>
    <p:sldId id="1563" r:id="rId180"/>
    <p:sldId id="751" r:id="rId181"/>
    <p:sldId id="752" r:id="rId182"/>
    <p:sldId id="753" r:id="rId183"/>
    <p:sldId id="754" r:id="rId184"/>
    <p:sldId id="755" r:id="rId185"/>
    <p:sldId id="398" r:id="rId186"/>
    <p:sldId id="1515" r:id="rId187"/>
    <p:sldId id="715" r:id="rId188"/>
    <p:sldId id="716" r:id="rId189"/>
    <p:sldId id="717" r:id="rId190"/>
    <p:sldId id="718" r:id="rId191"/>
    <p:sldId id="1517" r:id="rId192"/>
    <p:sldId id="1518" r:id="rId193"/>
    <p:sldId id="284" r:id="rId194"/>
    <p:sldId id="650" r:id="rId195"/>
    <p:sldId id="763" r:id="rId196"/>
    <p:sldId id="764" r:id="rId197"/>
    <p:sldId id="657" r:id="rId198"/>
    <p:sldId id="658" r:id="rId199"/>
    <p:sldId id="659" r:id="rId200"/>
    <p:sldId id="660" r:id="rId201"/>
    <p:sldId id="661" r:id="rId202"/>
    <p:sldId id="662" r:id="rId203"/>
    <p:sldId id="651" r:id="rId204"/>
    <p:sldId id="663" r:id="rId205"/>
    <p:sldId id="652" r:id="rId206"/>
    <p:sldId id="664" r:id="rId207"/>
    <p:sldId id="765" r:id="rId208"/>
    <p:sldId id="665" r:id="rId209"/>
    <p:sldId id="666" r:id="rId210"/>
    <p:sldId id="667" r:id="rId211"/>
    <p:sldId id="668" r:id="rId212"/>
    <p:sldId id="766" r:id="rId213"/>
    <p:sldId id="669" r:id="rId214"/>
    <p:sldId id="670" r:id="rId215"/>
    <p:sldId id="653" r:id="rId216"/>
    <p:sldId id="654" r:id="rId217"/>
    <p:sldId id="1492" r:id="rId218"/>
    <p:sldId id="673" r:id="rId219"/>
    <p:sldId id="671" r:id="rId220"/>
    <p:sldId id="675" r:id="rId221"/>
    <p:sldId id="672" r:id="rId222"/>
    <p:sldId id="767" r:id="rId223"/>
    <p:sldId id="676" r:id="rId224"/>
    <p:sldId id="674" r:id="rId225"/>
    <p:sldId id="677" r:id="rId226"/>
    <p:sldId id="678" r:id="rId227"/>
    <p:sldId id="768" r:id="rId228"/>
    <p:sldId id="1519" r:id="rId229"/>
    <p:sldId id="1521" r:id="rId230"/>
    <p:sldId id="1522" r:id="rId231"/>
    <p:sldId id="1523" r:id="rId232"/>
    <p:sldId id="1524" r:id="rId233"/>
    <p:sldId id="1525" r:id="rId234"/>
    <p:sldId id="1520" r:id="rId235"/>
    <p:sldId id="1526" r:id="rId236"/>
    <p:sldId id="1527" r:id="rId237"/>
    <p:sldId id="1528" r:id="rId238"/>
    <p:sldId id="1529" r:id="rId239"/>
    <p:sldId id="1530" r:id="rId240"/>
    <p:sldId id="1531" r:id="rId241"/>
    <p:sldId id="1532" r:id="rId242"/>
    <p:sldId id="655" r:id="rId243"/>
    <p:sldId id="656" r:id="rId244"/>
    <p:sldId id="769" r:id="rId245"/>
    <p:sldId id="679" r:id="rId246"/>
    <p:sldId id="1564" r:id="rId247"/>
    <p:sldId id="1578" r:id="rId248"/>
    <p:sldId id="1580" r:id="rId249"/>
    <p:sldId id="1581" r:id="rId250"/>
    <p:sldId id="1582" r:id="rId251"/>
    <p:sldId id="1583" r:id="rId252"/>
    <p:sldId id="1584" r:id="rId253"/>
    <p:sldId id="1586" r:id="rId254"/>
    <p:sldId id="1579" r:id="rId255"/>
    <p:sldId id="1587" r:id="rId256"/>
    <p:sldId id="1625" r:id="rId257"/>
    <p:sldId id="1585" r:id="rId258"/>
    <p:sldId id="1588" r:id="rId259"/>
    <p:sldId id="1589" r:id="rId260"/>
    <p:sldId id="1623" r:id="rId261"/>
    <p:sldId id="1573" r:id="rId262"/>
    <p:sldId id="1574" r:id="rId263"/>
    <p:sldId id="1575" r:id="rId264"/>
    <p:sldId id="1576" r:id="rId265"/>
    <p:sldId id="1534" r:id="rId266"/>
    <p:sldId id="1565" r:id="rId267"/>
    <p:sldId id="1566" r:id="rId268"/>
    <p:sldId id="1567" r:id="rId269"/>
    <p:sldId id="1626" r:id="rId270"/>
    <p:sldId id="1568" r:id="rId271"/>
    <p:sldId id="1569" r:id="rId272"/>
    <p:sldId id="1570" r:id="rId273"/>
    <p:sldId id="1571" r:id="rId274"/>
    <p:sldId id="1572" r:id="rId275"/>
    <p:sldId id="1533" r:id="rId276"/>
    <p:sldId id="288" r:id="rId277"/>
    <p:sldId id="289" r:id="rId278"/>
    <p:sldId id="1498" r:id="rId279"/>
    <p:sldId id="1499" r:id="rId280"/>
    <p:sldId id="770" r:id="rId281"/>
    <p:sldId id="555" r:id="rId282"/>
    <p:sldId id="1500" r:id="rId283"/>
    <p:sldId id="1501" r:id="rId284"/>
    <p:sldId id="1502" r:id="rId285"/>
    <p:sldId id="1503" r:id="rId286"/>
    <p:sldId id="1504" r:id="rId287"/>
    <p:sldId id="1505" r:id="rId288"/>
    <p:sldId id="1506" r:id="rId289"/>
    <p:sldId id="1507" r:id="rId290"/>
    <p:sldId id="1508" r:id="rId291"/>
    <p:sldId id="582" r:id="rId292"/>
    <p:sldId id="583" r:id="rId293"/>
    <p:sldId id="771" r:id="rId294"/>
    <p:sldId id="772" r:id="rId295"/>
    <p:sldId id="584" r:id="rId296"/>
    <p:sldId id="585" r:id="rId297"/>
    <p:sldId id="773" r:id="rId298"/>
    <p:sldId id="586" r:id="rId299"/>
    <p:sldId id="587" r:id="rId300"/>
    <p:sldId id="385" r:id="rId301"/>
    <p:sldId id="588" r:id="rId302"/>
    <p:sldId id="595" r:id="rId303"/>
    <p:sldId id="774" r:id="rId304"/>
    <p:sldId id="599" r:id="rId305"/>
    <p:sldId id="601" r:id="rId306"/>
    <p:sldId id="602" r:id="rId307"/>
    <p:sldId id="603" r:id="rId308"/>
    <p:sldId id="604" r:id="rId309"/>
    <p:sldId id="605" r:id="rId310"/>
    <p:sldId id="608" r:id="rId311"/>
    <p:sldId id="609" r:id="rId312"/>
    <p:sldId id="610" r:id="rId313"/>
    <p:sldId id="611" r:id="rId314"/>
    <p:sldId id="606" r:id="rId315"/>
    <p:sldId id="607" r:id="rId316"/>
    <p:sldId id="617" r:id="rId317"/>
    <p:sldId id="1535" r:id="rId318"/>
    <p:sldId id="1536" r:id="rId319"/>
    <p:sldId id="1537" r:id="rId320"/>
    <p:sldId id="1256" r:id="rId321"/>
    <p:sldId id="1538" r:id="rId322"/>
    <p:sldId id="1539" r:id="rId323"/>
    <p:sldId id="1257" r:id="rId324"/>
    <p:sldId id="1540" r:id="rId325"/>
    <p:sldId id="1541" r:id="rId326"/>
    <p:sldId id="1542" r:id="rId327"/>
    <p:sldId id="596" r:id="rId328"/>
    <p:sldId id="647" r:id="rId329"/>
    <p:sldId id="597" r:id="rId330"/>
    <p:sldId id="598" r:id="rId3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BEDBFE"/>
    <a:srgbClr val="FF66FF"/>
    <a:srgbClr val="8E8E8E"/>
    <a:srgbClr val="999999"/>
    <a:srgbClr val="9FE6FF"/>
    <a:srgbClr val="929292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tableStyles" Target="tableStyles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slide" Target="slides/slide32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notesMaster" Target="notesMasters/notesMaster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07BFD-0C7D-48AA-B2A0-4D718914202C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8E84F-A010-4F91-A021-C4F222A69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6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8E84F-A010-4F91-A021-C4F222A69B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66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EB124CD-A1C9-4F42-B68B-2B860AC801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980ABEF7-1CAA-46A0-9821-53C037B6F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14FF0594-E991-478F-AA9F-D2A37997E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096374-82BA-42A2-A18D-B8DC7806F8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0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245AA2-9C57-4318-A0CD-3A9F67FDA4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0E0E1-04F7-43FA-93F5-A121D99E1CC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0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5DE527-2480-431F-B23A-655C048CCED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0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923125-389D-46C6-80DA-80F022435FB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9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9C7A03-32DC-400B-9379-145C746516A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32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EB124CD-A1C9-4F42-B68B-2B860AC801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980ABEF7-1CAA-46A0-9821-53C037B6F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14FF0594-E991-478F-AA9F-D2A37997E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096374-82BA-42A2-A18D-B8DC7806F8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2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EB124CD-A1C9-4F42-B68B-2B860AC801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980ABEF7-1CAA-46A0-9821-53C037B6F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14FF0594-E991-478F-AA9F-D2A37997E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096374-82BA-42A2-A18D-B8DC7806F8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57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EB124CD-A1C9-4F42-B68B-2B860AC801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980ABEF7-1CAA-46A0-9821-53C037B6F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14FF0594-E991-478F-AA9F-D2A37997E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096374-82BA-42A2-A18D-B8DC7806F8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8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6A53-6540-4954-A65B-A23CFECDB556}" type="datetime1">
              <a:rPr lang="en-US" smtClean="0"/>
              <a:t>8/22/2023</a:t>
            </a:fld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4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94A18-BADD-4595-932A-09EEAB2FC49C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4D94E-4DC8-4BCA-8073-7D8EA2E7D2D0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524C5-1B6C-4501-A25E-0154D64DB6B6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4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856F8-85AB-494F-9E28-8DB22E95CB9B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ACA22-43A5-4747-865F-36AFB23B3744}" type="datetime1">
              <a:rPr lang="en-US" smtClean="0"/>
              <a:t>8/22/2023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2D7E3-DE63-4848-9B8C-7052832D6C22}" type="datetime1">
              <a:rPr lang="en-US" smtClean="0"/>
              <a:t>8/22/2023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0D6F-5F58-4ABA-BC67-72A626AD5AE7}" type="datetime1">
              <a:rPr lang="en-US" smtClean="0"/>
              <a:t>8/22/2023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88BE0-5FAA-4BDA-A8D5-EBE7F34DFB2B}" type="datetime1">
              <a:rPr lang="en-US" smtClean="0"/>
              <a:t>8/22/2023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10DD-D9E6-4D1B-9E9F-787AEC707E6C}" type="datetime1">
              <a:rPr lang="en-US" smtClean="0"/>
              <a:t>8/22/2023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103D4-0835-40A9-93B3-AD21A71B61CC}" type="datetime1">
              <a:rPr lang="en-US" smtClean="0"/>
              <a:t>8/22/2023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B99325B-2199-48AC-96D5-F172F7D3D45C}" type="datetime1">
              <a:rPr lang="en-US" smtClean="0"/>
              <a:t>8/22/2023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AD27910-BB1E-4A87-B8B0-94D5C476209B}" type="slidenum">
              <a:rPr lang="en-US" smtClean="0"/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8680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In terms of the fundamental embryological disorder involved, anterior segment dysgenesis is what sort of condition?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59D9F-E473-4776-885A-62329FF518A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36306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86800" cy="40164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In terms of the fundamental embryological disorder involved, anterior segment </a:t>
            </a:r>
            <a:r>
              <a:rPr lang="en-US" sz="1600" i="1" dirty="0" err="1">
                <a:solidFill>
                  <a:srgbClr val="0000FF"/>
                </a:solidFill>
              </a:rPr>
              <a:t>dysgenesis</a:t>
            </a:r>
            <a:r>
              <a:rPr lang="en-US" sz="1600" i="1" dirty="0">
                <a:solidFill>
                  <a:srgbClr val="0000FF"/>
                </a:solidFill>
              </a:rPr>
              <a:t> is what sort of condition?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</a:t>
            </a:r>
            <a:r>
              <a:rPr lang="en-US" altLang="en-US" sz="1600" b="1" dirty="0" err="1">
                <a:solidFill>
                  <a:srgbClr val="0000FF"/>
                </a:solidFill>
              </a:rPr>
              <a:t>neurocristopathy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 a </a:t>
            </a:r>
            <a:r>
              <a:rPr lang="en-US" altLang="en-US" sz="1600" dirty="0" err="1">
                <a:solidFill>
                  <a:srgbClr val="0000FF"/>
                </a:solidFill>
              </a:rPr>
              <a:t>neurocristopathy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congenital/developmental abnormality owing to flawed neural-crest cell migration or differentiation</a:t>
            </a:r>
          </a:p>
          <a:p>
            <a:pPr eaLnBrk="1" hangingPunct="1">
              <a:lnSpc>
                <a:spcPts val="18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is/are </a:t>
            </a:r>
            <a:r>
              <a:rPr lang="en-US" altLang="en-US" sz="1600" dirty="0">
                <a:solidFill>
                  <a:srgbClr val="0000FF"/>
                </a:solidFill>
              </a:rPr>
              <a:t>neural crest cells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special subpopulation of </a:t>
            </a:r>
            <a:r>
              <a:rPr lang="en-US" altLang="en-US" sz="1600" dirty="0" err="1">
                <a:solidFill>
                  <a:srgbClr val="0000FF"/>
                </a:solidFill>
              </a:rPr>
              <a:t>neuroectodermal</a:t>
            </a:r>
            <a:r>
              <a:rPr lang="en-US" altLang="en-US" sz="1600" dirty="0">
                <a:solidFill>
                  <a:srgbClr val="0000FF"/>
                </a:solidFill>
              </a:rPr>
              <a:t> cells that migrate across the embryo and deposit themselves at a wide variety of locations, eventually differentiating into many distinct tissues</a:t>
            </a:r>
          </a:p>
          <a:p>
            <a:pPr eaLnBrk="1" hangingPunct="1">
              <a:lnSpc>
                <a:spcPts val="18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b="1" i="1" dirty="0">
                <a:solidFill>
                  <a:srgbClr val="0000FF"/>
                </a:solidFill>
              </a:rPr>
              <a:t>Neural-crest-cell migration concerning the anterior segment occurs in three ‘waves.’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Which wave involves which future structure?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First </a:t>
            </a:r>
            <a:r>
              <a:rPr lang="en-US" altLang="en-US" sz="1600" i="1" dirty="0" err="1">
                <a:solidFill>
                  <a:srgbClr val="0000FF"/>
                </a:solidFill>
              </a:rPr>
              <a:t>wave</a:t>
            </a:r>
            <a:r>
              <a:rPr lang="en-US" altLang="en-US" sz="1600" i="1" dirty="0" err="1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 err="1">
                <a:solidFill>
                  <a:srgbClr val="0000FF"/>
                </a:solidFill>
              </a:rPr>
              <a:t>Corneal</a:t>
            </a:r>
            <a:r>
              <a:rPr lang="en-US" altLang="en-US" sz="1600" dirty="0">
                <a:solidFill>
                  <a:srgbClr val="0000FF"/>
                </a:solidFill>
              </a:rPr>
              <a:t> endothelium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/>
              <a:t>Second </a:t>
            </a:r>
            <a:r>
              <a:rPr lang="en-US" altLang="en-US" sz="1600" i="1" dirty="0" err="1"/>
              <a:t>wave</a:t>
            </a:r>
            <a:r>
              <a:rPr lang="en-US" altLang="en-US" sz="1600" i="1" dirty="0" err="1">
                <a:sym typeface="Wingdings" panose="05000000000000000000" pitchFamily="2" charset="2"/>
              </a:rPr>
              <a:t></a:t>
            </a:r>
            <a:r>
              <a:rPr lang="en-US" altLang="en-US" sz="1600" b="1" dirty="0" err="1"/>
              <a:t>Iris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stroma</a:t>
            </a:r>
            <a:endParaRPr lang="en-US" altLang="en-US" sz="1600" b="1" dirty="0"/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Third wave</a:t>
            </a:r>
            <a:r>
              <a:rPr lang="en-US" altLang="en-US" sz="1600" i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1" i="1" dirty="0">
                <a:solidFill>
                  <a:srgbClr val="0000FF"/>
                </a:solidFill>
                <a:sym typeface="Wingdings" panose="05000000000000000000" pitchFamily="2" charset="2"/>
              </a:rPr>
              <a:t>?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5C6E0-0ED3-49E7-8CEE-70E0242C5DB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9398075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2473" y="5715000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(three classic manifestations)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3418" y="5943600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(one classic manifestation)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0000FF"/>
                </a:solidFill>
              </a:rPr>
              <a:t>Alagille</a:t>
            </a:r>
            <a:r>
              <a:rPr lang="en-US" sz="1400" dirty="0">
                <a:solidFill>
                  <a:srgbClr val="0000FF"/>
                </a:solidFill>
              </a:rPr>
              <a:t> syndrome’ consult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Alagille pts have a characteristic facial appearance—in a word, what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addition to liver, eye and face findings, what other organs are commonly affected?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--The heart </a:t>
            </a:r>
            <a:r>
              <a:rPr lang="en-US" sz="1400" dirty="0">
                <a:solidFill>
                  <a:srgbClr val="FFC000"/>
                </a:solidFill>
              </a:rPr>
              <a:t>Septal defects, PDA, and tetralogy of </a:t>
            </a:r>
            <a:r>
              <a:rPr lang="en-US" sz="1400" dirty="0" err="1">
                <a:solidFill>
                  <a:srgbClr val="FFC000"/>
                </a:solidFill>
              </a:rPr>
              <a:t>Fallot</a:t>
            </a:r>
            <a:r>
              <a:rPr lang="en-US" sz="1400" dirty="0">
                <a:solidFill>
                  <a:srgbClr val="FFC000"/>
                </a:solidFill>
              </a:rPr>
              <a:t> are common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--The skeleton </a:t>
            </a:r>
            <a:r>
              <a:rPr lang="en-US" sz="1400" dirty="0">
                <a:solidFill>
                  <a:srgbClr val="FFC000"/>
                </a:solidFill>
              </a:rPr>
              <a:t>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7E7AF-D50B-4A79-B1A4-C90456DAD8A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2209767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2473" y="5715000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(three classic manifestations)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3418" y="5943600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(one classic manifestation)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0000FF"/>
                </a:solidFill>
              </a:rPr>
              <a:t>Alagille</a:t>
            </a:r>
            <a:r>
              <a:rPr lang="en-US" sz="1400" dirty="0">
                <a:solidFill>
                  <a:srgbClr val="0000FF"/>
                </a:solidFill>
              </a:rPr>
              <a:t> syndrome’ consult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Alagille pts have a characteristic facial appearance—in a word, what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addition to liver, eye and face findings, what other organs are commonly affected? </a:t>
            </a:r>
            <a:r>
              <a:rPr lang="en-US" sz="1400" i="1" dirty="0"/>
              <a:t>How are they affected?</a:t>
            </a:r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--The heart: </a:t>
            </a:r>
            <a:r>
              <a:rPr lang="en-US" sz="1400" b="1" i="1" dirty="0"/>
              <a:t>?</a:t>
            </a:r>
            <a:r>
              <a:rPr lang="en-US" sz="1400" dirty="0">
                <a:solidFill>
                  <a:srgbClr val="FFC000"/>
                </a:solidFill>
              </a:rPr>
              <a:t> defects, PDA, and tetralogy of </a:t>
            </a:r>
            <a:r>
              <a:rPr lang="en-US" sz="1400" dirty="0" err="1">
                <a:solidFill>
                  <a:srgbClr val="FFC000"/>
                </a:solidFill>
              </a:rPr>
              <a:t>Fallot</a:t>
            </a:r>
            <a:r>
              <a:rPr lang="en-US" sz="1400" dirty="0">
                <a:solidFill>
                  <a:srgbClr val="FFC000"/>
                </a:solidFill>
              </a:rPr>
              <a:t> are common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skeleton </a:t>
            </a:r>
            <a:r>
              <a:rPr lang="en-US" sz="1400" dirty="0">
                <a:solidFill>
                  <a:srgbClr val="FFC000"/>
                </a:solidFill>
              </a:rPr>
              <a:t>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C699A-A41C-41BB-B46B-0FB0741340B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5977250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0000FF"/>
                </a:solidFill>
              </a:rPr>
              <a:t>Alagille</a:t>
            </a:r>
            <a:r>
              <a:rPr lang="en-US" sz="1400" dirty="0">
                <a:solidFill>
                  <a:srgbClr val="0000FF"/>
                </a:solidFill>
              </a:rPr>
              <a:t> syndrome’ consult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Alagille pts have a characteristic facial appearance—in a word, what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addition to liver, eye and face findings, what other organs are commonly affected? </a:t>
            </a:r>
            <a:r>
              <a:rPr lang="en-US" sz="1400" i="1" dirty="0"/>
              <a:t>How are they affected?</a:t>
            </a:r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--The heart: </a:t>
            </a:r>
            <a:r>
              <a:rPr lang="en-US" sz="1400" dirty="0"/>
              <a:t>Septal defects, PDA, and tetralogy of </a:t>
            </a:r>
            <a:r>
              <a:rPr lang="en-US" sz="1400" dirty="0" err="1"/>
              <a:t>Fallot</a:t>
            </a:r>
            <a:r>
              <a:rPr lang="en-US" sz="1400" dirty="0"/>
              <a:t> are common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--The skeleton: </a:t>
            </a:r>
            <a:r>
              <a:rPr lang="en-US" sz="1400" b="1" i="1" dirty="0"/>
              <a:t>?</a:t>
            </a:r>
            <a:r>
              <a:rPr lang="en-US" sz="1400" dirty="0"/>
              <a:t>’</a:t>
            </a:r>
            <a:endParaRPr lang="en-US" sz="1400" dirty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(Renal, neurologic and vascular abnormalities are common as well.)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33A80-1BB7-4533-AE6D-53AD72C5D80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9427535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0000FF"/>
                </a:solidFill>
              </a:rPr>
              <a:t>Alagille</a:t>
            </a:r>
            <a:r>
              <a:rPr lang="en-US" sz="1400" dirty="0">
                <a:solidFill>
                  <a:srgbClr val="0000FF"/>
                </a:solidFill>
              </a:rPr>
              <a:t> syndrome’ consult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Alagille pts have a characteristic facial appearance—in a word, what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addition to liver, eye and face findings, what other organs are commonly affected? </a:t>
            </a:r>
            <a:r>
              <a:rPr lang="en-US" sz="1400" i="1" dirty="0"/>
              <a:t>How are they affected?</a:t>
            </a:r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--The heart: </a:t>
            </a:r>
            <a:r>
              <a:rPr lang="en-US" sz="1400" dirty="0"/>
              <a:t>Septal defects, PDA, and tetralogy of </a:t>
            </a:r>
            <a:r>
              <a:rPr lang="en-US" sz="1400" dirty="0" err="1"/>
              <a:t>Fallot</a:t>
            </a:r>
            <a:r>
              <a:rPr lang="en-US" sz="1400" dirty="0"/>
              <a:t> are common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--The skeleton: </a:t>
            </a:r>
            <a:r>
              <a:rPr lang="en-US" sz="1400" dirty="0"/>
              <a:t>The classic finding is ‘butterfly vertebrae’</a:t>
            </a:r>
            <a:endParaRPr lang="en-US" sz="1400" dirty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(Renal, neurologic and vascular abnormalities are common as well.)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33A80-1BB7-4533-AE6D-53AD72C5D80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B3B22-11E7-3248-3382-101F797FD0EA}"/>
              </a:ext>
            </a:extLst>
          </p:cNvPr>
          <p:cNvSpPr/>
          <p:nvPr/>
        </p:nvSpPr>
        <p:spPr>
          <a:xfrm>
            <a:off x="3100388" y="5972961"/>
            <a:ext cx="1547812" cy="21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‘two words’</a:t>
            </a:r>
          </a:p>
        </p:txBody>
      </p:sp>
    </p:spTree>
    <p:extLst>
      <p:ext uri="{BB962C8B-B14F-4D97-AF65-F5344CB8AC3E}">
        <p14:creationId xmlns:p14="http://schemas.microsoft.com/office/powerpoint/2010/main" val="41016279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0000FF"/>
                </a:solidFill>
              </a:rPr>
              <a:t>Alagille</a:t>
            </a:r>
            <a:r>
              <a:rPr lang="en-US" sz="1400" dirty="0">
                <a:solidFill>
                  <a:srgbClr val="0000FF"/>
                </a:solidFill>
              </a:rPr>
              <a:t> syndrome’ consult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Alagille pts have a characteristic facial appearance—in a word, what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addition to liver, eye and face findings, what other organs are commonly affected? </a:t>
            </a:r>
            <a:r>
              <a:rPr lang="en-US" sz="1400" i="1" dirty="0"/>
              <a:t>How are they affected?</a:t>
            </a:r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--The heart: </a:t>
            </a:r>
            <a:r>
              <a:rPr lang="en-US" sz="1400" dirty="0"/>
              <a:t>Septal defects, PDA, and tetralogy of </a:t>
            </a:r>
            <a:r>
              <a:rPr lang="en-US" sz="1400" dirty="0" err="1"/>
              <a:t>Fallot</a:t>
            </a:r>
            <a:r>
              <a:rPr lang="en-US" sz="1400" dirty="0"/>
              <a:t> are common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--The skeleton: </a:t>
            </a:r>
            <a:r>
              <a:rPr lang="en-US" sz="1400" dirty="0"/>
              <a:t>The classic finding is ‘butterfly vertebrae’</a:t>
            </a:r>
            <a:endParaRPr lang="en-US" sz="1400" dirty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(Renal, neurologic and vascular abnormalities are common as well.)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33A80-1BB7-4533-AE6D-53AD72C5D80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1779279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1425"/>
            <a:ext cx="3548793" cy="336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10000" b="21428"/>
          <a:stretch/>
        </p:blipFill>
        <p:spPr>
          <a:xfrm>
            <a:off x="3810000" y="1304925"/>
            <a:ext cx="4994957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5274" y="6096000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Alagille</a:t>
            </a:r>
            <a:r>
              <a:rPr lang="en-US" dirty="0"/>
              <a:t> syndrome: Butterfly vertebrae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9D76C-82C8-49D5-B553-9D24F139A3C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A014078-4033-DE5A-D77D-3CB53C985745}"/>
              </a:ext>
            </a:extLst>
          </p:cNvPr>
          <p:cNvSpPr/>
          <p:nvPr/>
        </p:nvSpPr>
        <p:spPr>
          <a:xfrm>
            <a:off x="3129693" y="2590800"/>
            <a:ext cx="1143000" cy="4001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7BE920D-8998-4F60-A888-CE87949D5FBD}"/>
              </a:ext>
            </a:extLst>
          </p:cNvPr>
          <p:cNvSpPr/>
          <p:nvPr/>
        </p:nvSpPr>
        <p:spPr>
          <a:xfrm>
            <a:off x="6526300" y="2790855"/>
            <a:ext cx="1143000" cy="4001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6C018E6-103B-84D6-726F-F71CC049055C}"/>
              </a:ext>
            </a:extLst>
          </p:cNvPr>
          <p:cNvSpPr/>
          <p:nvPr/>
        </p:nvSpPr>
        <p:spPr>
          <a:xfrm>
            <a:off x="6586756" y="3412776"/>
            <a:ext cx="1143000" cy="4001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034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0000FF"/>
                </a:solidFill>
              </a:rPr>
              <a:t>Alagille</a:t>
            </a:r>
            <a:r>
              <a:rPr lang="en-US" sz="1400" dirty="0">
                <a:solidFill>
                  <a:srgbClr val="0000FF"/>
                </a:solidFill>
              </a:rPr>
              <a:t> syndrome’ consult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Alagille pts have a characteristic facial appearance—in a word, what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addition to liver, eye and face findings, what other organs are commonly affected? </a:t>
            </a:r>
            <a:r>
              <a:rPr lang="en-US" sz="1400" i="1" dirty="0"/>
              <a:t>How are they affected?</a:t>
            </a:r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--The heart: </a:t>
            </a:r>
            <a:r>
              <a:rPr lang="en-US" sz="1400" dirty="0"/>
              <a:t>Septal defects, PDA, and tetralogy of </a:t>
            </a:r>
            <a:r>
              <a:rPr lang="en-US" sz="1400" dirty="0" err="1"/>
              <a:t>Fallot</a:t>
            </a:r>
            <a:r>
              <a:rPr lang="en-US" sz="1400" dirty="0"/>
              <a:t> are common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--The skeleton: </a:t>
            </a:r>
            <a:r>
              <a:rPr lang="en-US" sz="1400" dirty="0"/>
              <a:t>The classic finding is ‘butterfly vertebrae’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(Renal, neurologic and vascular abnormalities are common as well.)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7847B-BE9D-4C10-AFB0-8C1BE10A3DD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0205656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noneponymous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name of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Arterohepatic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presentation?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syndrome’ consult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In addition to liver, eye and face findings, what other organs are commonly affected? How are they affected?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Fallot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are common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skeleton: The classic finding is ‘</a:t>
            </a:r>
            <a:r>
              <a:rPr lang="en-US" sz="1400" b="1" dirty="0">
                <a:solidFill>
                  <a:srgbClr val="0000FF"/>
                </a:solidFill>
              </a:rPr>
              <a:t>butterfly vertebrae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(Renal, neurologic and vascular abnormalities are common as well.)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5B5016-9EAC-44F1-A927-E98205710720}"/>
              </a:ext>
            </a:extLst>
          </p:cNvPr>
          <p:cNvSpPr/>
          <p:nvPr/>
        </p:nvSpPr>
        <p:spPr>
          <a:xfrm>
            <a:off x="2897263" y="5891390"/>
            <a:ext cx="2144523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C5A22B-60CD-414F-9610-EE08D26349B0}"/>
              </a:ext>
            </a:extLst>
          </p:cNvPr>
          <p:cNvSpPr txBox="1"/>
          <p:nvPr/>
        </p:nvSpPr>
        <p:spPr>
          <a:xfrm>
            <a:off x="1748740" y="3280226"/>
            <a:ext cx="4920417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Another syndrome of ophthalmic concern includes butterfly vertebrae as a finding. What is it?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Goldenhar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syndrome</a:t>
            </a: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 two words, what sort of condition is </a:t>
            </a:r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Goldenhar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 craniofacial malformation</a:t>
            </a: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the </a:t>
            </a:r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noneponymous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name for </a:t>
            </a:r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Goldenhar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syndrome?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Oculo-auricular-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vertebral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(OAV) syndrome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0B4C2-2A97-47FC-A9D1-A62F32E8AE7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6393209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noneponymous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name of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Arterohepatic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presentation?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syndrome’ consult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In addition to liver, eye and face findings, what other organs are commonly affected? How are they affected?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Fallot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are common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skeleton: The classic finding is ‘</a:t>
            </a:r>
            <a:r>
              <a:rPr lang="en-US" sz="1400" b="1" dirty="0">
                <a:solidFill>
                  <a:srgbClr val="0000FF"/>
                </a:solidFill>
              </a:rPr>
              <a:t>butterfly vertebrae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(Renal, neurologic and vascular abnormalities are common as well.)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5B5016-9EAC-44F1-A927-E98205710720}"/>
              </a:ext>
            </a:extLst>
          </p:cNvPr>
          <p:cNvSpPr/>
          <p:nvPr/>
        </p:nvSpPr>
        <p:spPr>
          <a:xfrm>
            <a:off x="2897263" y="5891390"/>
            <a:ext cx="2144523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C5A22B-60CD-414F-9610-EE08D26349B0}"/>
              </a:ext>
            </a:extLst>
          </p:cNvPr>
          <p:cNvSpPr txBox="1"/>
          <p:nvPr/>
        </p:nvSpPr>
        <p:spPr>
          <a:xfrm>
            <a:off x="1748740" y="3280226"/>
            <a:ext cx="4920417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Another syndrome of ophthalmic concern includes butterfly vertebrae as a finding. What is it?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Goldenhar</a:t>
            </a:r>
            <a:r>
              <a:rPr lang="en-US" sz="1400" b="1" dirty="0">
                <a:solidFill>
                  <a:srgbClr val="0000FF"/>
                </a:solidFill>
              </a:rPr>
              <a:t> syndrome</a:t>
            </a:r>
            <a:endParaRPr lang="en-US" sz="1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 two words, what sort of condition is </a:t>
            </a:r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Goldenhar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 craniofacial malformation</a:t>
            </a: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the </a:t>
            </a:r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noneponymous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name for </a:t>
            </a:r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Goldenhar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syndrome?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Oculo-auricular-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vertebral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(OAV) syndrome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39683-A415-42C3-A684-83B39B67C47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7505287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noneponymous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name of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Arterohepatic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presentation?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syndrome’ consult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In addition to liver, eye and face findings, what other organs are commonly affected? How are they affected?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Fallot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are common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skeleton: The classic finding is ‘</a:t>
            </a:r>
            <a:r>
              <a:rPr lang="en-US" sz="1400" b="1" dirty="0">
                <a:solidFill>
                  <a:srgbClr val="0000FF"/>
                </a:solidFill>
              </a:rPr>
              <a:t>butterfly vertebrae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(Renal, neurologic and vascular abnormalities are common as well.)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5B5016-9EAC-44F1-A927-E98205710720}"/>
              </a:ext>
            </a:extLst>
          </p:cNvPr>
          <p:cNvSpPr/>
          <p:nvPr/>
        </p:nvSpPr>
        <p:spPr>
          <a:xfrm>
            <a:off x="2897263" y="5891390"/>
            <a:ext cx="2144523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C5A22B-60CD-414F-9610-EE08D26349B0}"/>
              </a:ext>
            </a:extLst>
          </p:cNvPr>
          <p:cNvSpPr txBox="1"/>
          <p:nvPr/>
        </p:nvSpPr>
        <p:spPr>
          <a:xfrm>
            <a:off x="1748740" y="3280226"/>
            <a:ext cx="4920417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Another syndrome of ophthalmic concern includes butterfly vertebrae as a finding. What is it?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Goldenhar</a:t>
            </a:r>
            <a:r>
              <a:rPr lang="en-US" sz="1400" b="1" dirty="0">
                <a:solidFill>
                  <a:srgbClr val="0000FF"/>
                </a:solidFill>
              </a:rPr>
              <a:t> syndrome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two words, what sort of condition is </a:t>
            </a:r>
            <a:r>
              <a:rPr lang="en-US" sz="1400" i="1" dirty="0" err="1">
                <a:solidFill>
                  <a:srgbClr val="0000FF"/>
                </a:solidFill>
              </a:rPr>
              <a:t>Goldenhar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 craniofacial malformation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the </a:t>
            </a:r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noneponymous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name for </a:t>
            </a:r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Goldenhar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syndrome?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Oculo-auricular-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vertebral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(OAV) syndrome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6ED35F-4B1A-4307-80DA-126EE640966F}"/>
              </a:ext>
            </a:extLst>
          </p:cNvPr>
          <p:cNvSpPr/>
          <p:nvPr/>
        </p:nvSpPr>
        <p:spPr>
          <a:xfrm>
            <a:off x="1999980" y="4391755"/>
            <a:ext cx="2024282" cy="213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260B8-1E44-4E5E-99AE-3855418AE76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13894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86800" cy="40164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In terms of the fundamental embryological disorder involved, anterior segment </a:t>
            </a:r>
            <a:r>
              <a:rPr lang="en-US" sz="1600" i="1" dirty="0" err="1">
                <a:solidFill>
                  <a:srgbClr val="0000FF"/>
                </a:solidFill>
              </a:rPr>
              <a:t>dysgenesis</a:t>
            </a:r>
            <a:r>
              <a:rPr lang="en-US" sz="1600" i="1" dirty="0">
                <a:solidFill>
                  <a:srgbClr val="0000FF"/>
                </a:solidFill>
              </a:rPr>
              <a:t> is what sort of condition?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</a:t>
            </a:r>
            <a:r>
              <a:rPr lang="en-US" altLang="en-US" sz="1600" b="1" dirty="0" err="1">
                <a:solidFill>
                  <a:srgbClr val="0000FF"/>
                </a:solidFill>
              </a:rPr>
              <a:t>neurocristopathy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 a </a:t>
            </a:r>
            <a:r>
              <a:rPr lang="en-US" altLang="en-US" sz="1600" dirty="0" err="1">
                <a:solidFill>
                  <a:srgbClr val="0000FF"/>
                </a:solidFill>
              </a:rPr>
              <a:t>neurocristopathy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congenital/developmental abnormality owing to flawed neural-crest cell migration or differentiation</a:t>
            </a:r>
          </a:p>
          <a:p>
            <a:pPr eaLnBrk="1" hangingPunct="1">
              <a:lnSpc>
                <a:spcPts val="18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is/are </a:t>
            </a:r>
            <a:r>
              <a:rPr lang="en-US" altLang="en-US" sz="1600" dirty="0">
                <a:solidFill>
                  <a:srgbClr val="0000FF"/>
                </a:solidFill>
              </a:rPr>
              <a:t>neural crest cells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special subpopulation of </a:t>
            </a:r>
            <a:r>
              <a:rPr lang="en-US" altLang="en-US" sz="1600" dirty="0" err="1">
                <a:solidFill>
                  <a:srgbClr val="0000FF"/>
                </a:solidFill>
              </a:rPr>
              <a:t>neuroectodermal</a:t>
            </a:r>
            <a:r>
              <a:rPr lang="en-US" altLang="en-US" sz="1600" dirty="0">
                <a:solidFill>
                  <a:srgbClr val="0000FF"/>
                </a:solidFill>
              </a:rPr>
              <a:t> cells that migrate across the embryo and deposit themselves at a wide variety of locations, eventually differentiating into many distinct tissues</a:t>
            </a:r>
          </a:p>
          <a:p>
            <a:pPr eaLnBrk="1" hangingPunct="1">
              <a:lnSpc>
                <a:spcPts val="18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b="1" i="1" dirty="0">
                <a:solidFill>
                  <a:srgbClr val="0000FF"/>
                </a:solidFill>
              </a:rPr>
              <a:t>Neural-crest-cell migration concerning the anterior segment occurs in three ‘waves.’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Which wave involves which future structure?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First </a:t>
            </a:r>
            <a:r>
              <a:rPr lang="en-US" altLang="en-US" sz="1600" i="1" dirty="0" err="1">
                <a:solidFill>
                  <a:srgbClr val="0000FF"/>
                </a:solidFill>
              </a:rPr>
              <a:t>wave</a:t>
            </a:r>
            <a:r>
              <a:rPr lang="en-US" altLang="en-US" sz="1600" i="1" dirty="0" err="1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 err="1">
                <a:solidFill>
                  <a:srgbClr val="0000FF"/>
                </a:solidFill>
              </a:rPr>
              <a:t>Corneal</a:t>
            </a:r>
            <a:r>
              <a:rPr lang="en-US" altLang="en-US" sz="1600" dirty="0">
                <a:solidFill>
                  <a:srgbClr val="0000FF"/>
                </a:solidFill>
              </a:rPr>
              <a:t> endothelium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/>
              <a:t>Second </a:t>
            </a:r>
            <a:r>
              <a:rPr lang="en-US" altLang="en-US" sz="1600" i="1" dirty="0" err="1"/>
              <a:t>wave</a:t>
            </a:r>
            <a:r>
              <a:rPr lang="en-US" altLang="en-US" sz="1600" i="1" dirty="0" err="1">
                <a:sym typeface="Wingdings" panose="05000000000000000000" pitchFamily="2" charset="2"/>
              </a:rPr>
              <a:t></a:t>
            </a:r>
            <a:r>
              <a:rPr lang="en-US" altLang="en-US" sz="1600" dirty="0" err="1"/>
              <a:t>Iris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stroma</a:t>
            </a:r>
            <a:endParaRPr lang="en-US" altLang="en-US" sz="1600" dirty="0"/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Third </a:t>
            </a:r>
            <a:r>
              <a:rPr lang="en-US" altLang="en-US" sz="1600" i="1" dirty="0" err="1">
                <a:solidFill>
                  <a:srgbClr val="0000FF"/>
                </a:solidFill>
              </a:rPr>
              <a:t>wave</a:t>
            </a:r>
            <a:r>
              <a:rPr lang="en-US" altLang="en-US" sz="1600" i="1" dirty="0" err="1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1" dirty="0" err="1">
                <a:solidFill>
                  <a:srgbClr val="0000FF"/>
                </a:solidFill>
              </a:rPr>
              <a:t>Corneal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</a:rPr>
              <a:t>stroma</a:t>
            </a:r>
            <a:r>
              <a:rPr lang="en-US" altLang="en-US" sz="1600" b="1" dirty="0">
                <a:solidFill>
                  <a:srgbClr val="0000FF"/>
                </a:solidFill>
              </a:rPr>
              <a:t> (</a:t>
            </a:r>
            <a:r>
              <a:rPr lang="en-US" altLang="en-US" sz="1600" b="1" dirty="0" err="1">
                <a:solidFill>
                  <a:srgbClr val="0000FF"/>
                </a:solidFill>
              </a:rPr>
              <a:t>keratocytes</a:t>
            </a:r>
            <a:r>
              <a:rPr lang="en-US" altLang="en-US" sz="1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961F05-B16F-44C9-9B5F-89199DA1439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16006712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noneponymous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name of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Arterohepatic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presentation?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syndrome’ consult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In addition to liver, eye and face findings, what other organs are commonly affected? How are they affected?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Fallot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are common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skeleton: The classic finding is ‘</a:t>
            </a:r>
            <a:r>
              <a:rPr lang="en-US" sz="1400" b="1" dirty="0">
                <a:solidFill>
                  <a:srgbClr val="0000FF"/>
                </a:solidFill>
              </a:rPr>
              <a:t>butterfly vertebrae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(Renal, neurologic and vascular abnormalities are common as well.)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5B5016-9EAC-44F1-A927-E98205710720}"/>
              </a:ext>
            </a:extLst>
          </p:cNvPr>
          <p:cNvSpPr/>
          <p:nvPr/>
        </p:nvSpPr>
        <p:spPr>
          <a:xfrm>
            <a:off x="2897263" y="5891390"/>
            <a:ext cx="2144523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C5A22B-60CD-414F-9610-EE08D26349B0}"/>
              </a:ext>
            </a:extLst>
          </p:cNvPr>
          <p:cNvSpPr txBox="1"/>
          <p:nvPr/>
        </p:nvSpPr>
        <p:spPr>
          <a:xfrm>
            <a:off x="1748740" y="3280226"/>
            <a:ext cx="4920417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Another syndrome of ophthalmic concern includes butterfly vertebrae as a finding. What is it?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Goldenhar</a:t>
            </a:r>
            <a:r>
              <a:rPr lang="en-US" sz="1400" b="1" dirty="0">
                <a:solidFill>
                  <a:srgbClr val="0000FF"/>
                </a:solidFill>
              </a:rPr>
              <a:t> syndrome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two words, what sort of condition is </a:t>
            </a:r>
            <a:r>
              <a:rPr lang="en-US" sz="1400" i="1" dirty="0" err="1">
                <a:solidFill>
                  <a:srgbClr val="0000FF"/>
                </a:solidFill>
              </a:rPr>
              <a:t>Goldenhar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 craniofacial malformation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the </a:t>
            </a:r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noneponymous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name for </a:t>
            </a:r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Goldenhar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syndrome?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Oculo-auricular-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vertebral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(OAV) syndrome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E1733-6D5C-4F07-AEB1-EE28D96D79A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27427548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noneponymous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name of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Arterohepatic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presentation?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syndrome’ consult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In addition to liver, eye and face findings, what other organs are commonly affected? How are they affected?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Fallot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are common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skeleton: The classic finding is ‘</a:t>
            </a:r>
            <a:r>
              <a:rPr lang="en-US" sz="1400" b="1" dirty="0">
                <a:solidFill>
                  <a:srgbClr val="0000FF"/>
                </a:solidFill>
              </a:rPr>
              <a:t>butterfly vertebrae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(Renal, neurologic and vascular abnormalities are common as well.)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5B5016-9EAC-44F1-A927-E98205710720}"/>
              </a:ext>
            </a:extLst>
          </p:cNvPr>
          <p:cNvSpPr/>
          <p:nvPr/>
        </p:nvSpPr>
        <p:spPr>
          <a:xfrm>
            <a:off x="2897263" y="5891390"/>
            <a:ext cx="2144523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C5A22B-60CD-414F-9610-EE08D26349B0}"/>
              </a:ext>
            </a:extLst>
          </p:cNvPr>
          <p:cNvSpPr txBox="1"/>
          <p:nvPr/>
        </p:nvSpPr>
        <p:spPr>
          <a:xfrm>
            <a:off x="1748740" y="3280226"/>
            <a:ext cx="4920417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Another syndrome of ophthalmic concern includes butterfly vertebrae as a finding. What is it?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Goldenhar</a:t>
            </a:r>
            <a:r>
              <a:rPr lang="en-US" sz="1400" b="1" dirty="0">
                <a:solidFill>
                  <a:srgbClr val="0000FF"/>
                </a:solidFill>
              </a:rPr>
              <a:t> syndrome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two words, what sort of condition is </a:t>
            </a:r>
            <a:r>
              <a:rPr lang="en-US" sz="1400" i="1" dirty="0" err="1">
                <a:solidFill>
                  <a:srgbClr val="0000FF"/>
                </a:solidFill>
              </a:rPr>
              <a:t>Goldenhar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 craniofacial malformation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for </a:t>
            </a:r>
            <a:r>
              <a:rPr lang="en-US" sz="1400" i="1" dirty="0" err="1">
                <a:solidFill>
                  <a:srgbClr val="0000FF"/>
                </a:solidFill>
              </a:rPr>
              <a:t>Goldenhar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Oculo-auricular-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vertebral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(OAV) syndrome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69293-0E87-4BF7-985F-18665A0CCA2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55992701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noneponymous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name of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Arterohepatic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presentation?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syndrome’ consult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In addition to liver, eye and face findings, what other organs are commonly affected? How are they affected?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Fallot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are common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skeleton: The classic finding is ‘</a:t>
            </a:r>
            <a:r>
              <a:rPr lang="en-US" sz="1400" b="1" dirty="0">
                <a:solidFill>
                  <a:srgbClr val="0000FF"/>
                </a:solidFill>
              </a:rPr>
              <a:t>butterfly vertebrae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(Renal, neurologic and vascular abnormalities are common as well.)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5B5016-9EAC-44F1-A927-E98205710720}"/>
              </a:ext>
            </a:extLst>
          </p:cNvPr>
          <p:cNvSpPr/>
          <p:nvPr/>
        </p:nvSpPr>
        <p:spPr>
          <a:xfrm>
            <a:off x="2897263" y="5891390"/>
            <a:ext cx="2144523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C5A22B-60CD-414F-9610-EE08D26349B0}"/>
              </a:ext>
            </a:extLst>
          </p:cNvPr>
          <p:cNvSpPr txBox="1"/>
          <p:nvPr/>
        </p:nvSpPr>
        <p:spPr>
          <a:xfrm>
            <a:off x="1748740" y="3280226"/>
            <a:ext cx="4920417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Another syndrome of ophthalmic concern includes butterfly vertebrae as a finding. What is it?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Goldenhar</a:t>
            </a:r>
            <a:r>
              <a:rPr lang="en-US" sz="1400" b="1" dirty="0">
                <a:solidFill>
                  <a:srgbClr val="0000FF"/>
                </a:solidFill>
              </a:rPr>
              <a:t> syndrome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two words, what sort of condition is </a:t>
            </a:r>
            <a:r>
              <a:rPr lang="en-US" sz="1400" i="1" dirty="0" err="1">
                <a:solidFill>
                  <a:srgbClr val="0000FF"/>
                </a:solidFill>
              </a:rPr>
              <a:t>Goldenhar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 craniofacial malformation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for </a:t>
            </a:r>
            <a:r>
              <a:rPr lang="en-US" sz="1400" i="1" dirty="0" err="1">
                <a:solidFill>
                  <a:srgbClr val="0000FF"/>
                </a:solidFill>
              </a:rPr>
              <a:t>Goldenhar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Oculo-auricular-</a:t>
            </a:r>
            <a:r>
              <a:rPr lang="en-US" sz="1400" b="1" dirty="0">
                <a:solidFill>
                  <a:srgbClr val="0000FF"/>
                </a:solidFill>
              </a:rPr>
              <a:t>vertebral </a:t>
            </a:r>
            <a:r>
              <a:rPr lang="en-US" sz="1400" dirty="0">
                <a:solidFill>
                  <a:srgbClr val="0000FF"/>
                </a:solidFill>
              </a:rPr>
              <a:t>(OAV) syndrome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9CA578-2C19-418D-99CE-6B3927851F0F}"/>
              </a:ext>
            </a:extLst>
          </p:cNvPr>
          <p:cNvCxnSpPr>
            <a:cxnSpLocks/>
          </p:cNvCxnSpPr>
          <p:nvPr/>
        </p:nvCxnSpPr>
        <p:spPr>
          <a:xfrm>
            <a:off x="3569034" y="5252958"/>
            <a:ext cx="177132" cy="650114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724011-A86F-4EE0-895A-004163A6599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0632146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A3534-7B3B-496E-BECB-10CF3A9C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67F8-A7B1-4182-8957-334C9CBF623A}" type="slidenum">
              <a:rPr lang="en-US" altLang="en-US" smtClean="0"/>
              <a:pPr>
                <a:defRPr/>
              </a:pPr>
              <a:t>113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B58E7-C992-4940-BEF8-0F2C80A26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9" y="914400"/>
            <a:ext cx="4284111" cy="135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893831-BD6B-492E-A5F2-961AD67D6461}"/>
              </a:ext>
            </a:extLst>
          </p:cNvPr>
          <p:cNvSpPr txBox="1"/>
          <p:nvPr/>
        </p:nvSpPr>
        <p:spPr>
          <a:xfrm>
            <a:off x="211593" y="2273300"/>
            <a:ext cx="44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Goldenhar: Limbal (</a:t>
            </a:r>
            <a:r>
              <a:rPr lang="en-US" sz="1400" dirty="0" err="1"/>
              <a:t>epibulbar</a:t>
            </a:r>
            <a:r>
              <a:rPr lang="en-US" sz="1400" dirty="0"/>
              <a:t>) </a:t>
            </a:r>
            <a:r>
              <a:rPr lang="en-US" sz="1400" dirty="0" err="1"/>
              <a:t>dermoids</a:t>
            </a:r>
            <a:r>
              <a:rPr lang="en-US" sz="1400" dirty="0"/>
              <a:t>; lid coloboma</a:t>
            </a:r>
          </a:p>
          <a:p>
            <a:pPr algn="ctr"/>
            <a:r>
              <a:rPr lang="en-US" sz="1400" dirty="0"/>
              <a:t>(OCULO-auriculo-vertebral syndrome)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B27C2-7715-4CFD-88FC-A37D497C571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249EB-AEA5-4147-B3F6-75CC90EB188A}"/>
              </a:ext>
            </a:extLst>
          </p:cNvPr>
          <p:cNvSpPr txBox="1"/>
          <p:nvPr/>
        </p:nvSpPr>
        <p:spPr>
          <a:xfrm>
            <a:off x="440635" y="6290846"/>
            <a:ext cx="4277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Goldenhar syndrome: Hemifacial microsomia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C431EF-46E1-4076-8A67-08A78258E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" y="2991678"/>
            <a:ext cx="4765041" cy="3276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A9BAC9-267A-4F1F-AD59-70B399099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37" y="914400"/>
            <a:ext cx="2142563" cy="21854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71B0FA-D7EC-4382-9FDD-E44D79856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54" y="3368482"/>
            <a:ext cx="2033933" cy="23754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64409E-0C00-4710-8541-71358AC85187}"/>
              </a:ext>
            </a:extLst>
          </p:cNvPr>
          <p:cNvSpPr txBox="1"/>
          <p:nvPr/>
        </p:nvSpPr>
        <p:spPr>
          <a:xfrm>
            <a:off x="5486400" y="5788534"/>
            <a:ext cx="340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Goldenhar: Ear abnormalities</a:t>
            </a:r>
          </a:p>
          <a:p>
            <a:pPr algn="ctr"/>
            <a:r>
              <a:rPr lang="en-US" sz="1400" dirty="0"/>
              <a:t>(Oculo-AURICULO-vertebral syndrome)</a:t>
            </a:r>
          </a:p>
        </p:txBody>
      </p:sp>
    </p:spTree>
    <p:extLst>
      <p:ext uri="{BB962C8B-B14F-4D97-AF65-F5344CB8AC3E}">
        <p14:creationId xmlns:p14="http://schemas.microsoft.com/office/powerpoint/2010/main" val="16570656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A3534-7B3B-496E-BECB-10CF3A9C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67F8-A7B1-4182-8957-334C9CBF623A}" type="slidenum">
              <a:rPr lang="en-US" altLang="en-US" smtClean="0"/>
              <a:pPr>
                <a:defRPr/>
              </a:pPr>
              <a:t>114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B58E7-C992-4940-BEF8-0F2C80A26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9" y="914400"/>
            <a:ext cx="4284111" cy="135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893831-BD6B-492E-A5F2-961AD67D6461}"/>
              </a:ext>
            </a:extLst>
          </p:cNvPr>
          <p:cNvSpPr txBox="1"/>
          <p:nvPr/>
        </p:nvSpPr>
        <p:spPr>
          <a:xfrm>
            <a:off x="211593" y="2273300"/>
            <a:ext cx="44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Goldenhar: Limbal (</a:t>
            </a:r>
            <a:r>
              <a:rPr lang="en-US" sz="1400" dirty="0" err="1"/>
              <a:t>epibulbar</a:t>
            </a:r>
            <a:r>
              <a:rPr lang="en-US" sz="1400" dirty="0"/>
              <a:t>) </a:t>
            </a:r>
            <a:r>
              <a:rPr lang="en-US" sz="1400" dirty="0" err="1"/>
              <a:t>dermoids</a:t>
            </a:r>
            <a:r>
              <a:rPr lang="en-US" sz="1400" dirty="0"/>
              <a:t>; lid coloboma</a:t>
            </a:r>
          </a:p>
          <a:p>
            <a:pPr algn="ctr"/>
            <a:r>
              <a:rPr lang="en-US" sz="1400" dirty="0"/>
              <a:t>(OCULO-auriculo-vertebral syndrome)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B27C2-7715-4CFD-88FC-A37D497C571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249EB-AEA5-4147-B3F6-75CC90EB188A}"/>
              </a:ext>
            </a:extLst>
          </p:cNvPr>
          <p:cNvSpPr txBox="1"/>
          <p:nvPr/>
        </p:nvSpPr>
        <p:spPr>
          <a:xfrm>
            <a:off x="440635" y="6290846"/>
            <a:ext cx="4277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Goldenhar syndrome: Hemifacial microsomia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C431EF-46E1-4076-8A67-08A78258E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" y="2991678"/>
            <a:ext cx="4765041" cy="3276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A9BAC9-267A-4F1F-AD59-70B399099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37" y="914400"/>
            <a:ext cx="2142563" cy="21854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71B0FA-D7EC-4382-9FDD-E44D79856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54" y="3368482"/>
            <a:ext cx="2033933" cy="23754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64409E-0C00-4710-8541-71358AC85187}"/>
              </a:ext>
            </a:extLst>
          </p:cNvPr>
          <p:cNvSpPr txBox="1"/>
          <p:nvPr/>
        </p:nvSpPr>
        <p:spPr>
          <a:xfrm>
            <a:off x="5486400" y="5788534"/>
            <a:ext cx="340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Goldenhar: Ear abnormalities</a:t>
            </a:r>
          </a:p>
          <a:p>
            <a:pPr algn="ctr"/>
            <a:r>
              <a:rPr lang="en-US" sz="1400" dirty="0"/>
              <a:t>(Oculo-AURICULO-vertebral syndrome)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7AB0E-AFC1-4F74-BB7B-6DC46E80E76E}"/>
              </a:ext>
            </a:extLst>
          </p:cNvPr>
          <p:cNvSpPr txBox="1"/>
          <p:nvPr/>
        </p:nvSpPr>
        <p:spPr>
          <a:xfrm>
            <a:off x="1079985" y="3210580"/>
            <a:ext cx="698402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Goldenhar, see slide-set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2355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0000FF"/>
                </a:solidFill>
              </a:rPr>
              <a:t>Schwalbe’s</a:t>
            </a:r>
            <a:r>
              <a:rPr lang="en-US" sz="1600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0000FF"/>
                </a:solidFill>
              </a:rPr>
              <a:t>Axenfeld</a:t>
            </a:r>
            <a:r>
              <a:rPr lang="en-US" sz="1600" b="1" dirty="0">
                <a:solidFill>
                  <a:srgbClr val="0000FF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it is associated with </a:t>
            </a:r>
            <a:r>
              <a:rPr lang="en-US" sz="1600" b="1" dirty="0" err="1">
                <a:solidFill>
                  <a:srgbClr val="0000FF"/>
                </a:solidFill>
              </a:rPr>
              <a:t>aniridia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0000FF"/>
                </a:solidFill>
              </a:rPr>
              <a:t>Alagille</a:t>
            </a:r>
            <a:r>
              <a:rPr lang="en-US" sz="1600" b="1" dirty="0">
                <a:solidFill>
                  <a:srgbClr val="0000FF"/>
                </a:solidFill>
              </a:rPr>
              <a:t> syndrome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0000FF"/>
                </a:solidFill>
              </a:rPr>
              <a:t>anterior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05D01-88DF-4953-89A0-5C16C4E300B4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Arcus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juvenilis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681B5C-AD55-4B7B-A480-935BFE1ADA9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8811934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0000FF"/>
                </a:solidFill>
              </a:rPr>
              <a:t>Schwalbe’s</a:t>
            </a:r>
            <a:r>
              <a:rPr lang="en-US" sz="1600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0000FF"/>
                </a:solidFill>
              </a:rPr>
              <a:t>Axenfeld</a:t>
            </a:r>
            <a:r>
              <a:rPr lang="en-US" sz="1600" b="1" dirty="0">
                <a:solidFill>
                  <a:srgbClr val="0000FF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it is associated with </a:t>
            </a:r>
            <a:r>
              <a:rPr lang="en-US" sz="1600" b="1" dirty="0" err="1">
                <a:solidFill>
                  <a:srgbClr val="0000FF"/>
                </a:solidFill>
              </a:rPr>
              <a:t>aniridia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0000FF"/>
                </a:solidFill>
              </a:rPr>
              <a:t>Alagille</a:t>
            </a:r>
            <a:r>
              <a:rPr lang="en-US" sz="1600" b="1" dirty="0">
                <a:solidFill>
                  <a:srgbClr val="0000FF"/>
                </a:solidFill>
              </a:rPr>
              <a:t> syndrome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0000FF"/>
                </a:solidFill>
              </a:rPr>
              <a:t>anterior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Yes--it is another name for </a:t>
            </a:r>
            <a:r>
              <a:rPr lang="en-US" sz="1600" i="1" dirty="0">
                <a:solidFill>
                  <a:srgbClr val="0000FF"/>
                </a:solidFill>
              </a:rPr>
              <a:t>arcus  </a:t>
            </a:r>
            <a:r>
              <a:rPr lang="en-US" sz="1600" i="1" dirty="0" err="1">
                <a:solidFill>
                  <a:srgbClr val="0000FF"/>
                </a:solidFill>
              </a:rPr>
              <a:t>juvenilis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9C97AF-3AFF-4D38-8BA0-8909EEBF4D71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74124-BF55-4530-87E5-E34AD30E6D9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DAF756-883B-446E-731F-62CCBB137C2C}"/>
              </a:ext>
            </a:extLst>
          </p:cNvPr>
          <p:cNvSpPr/>
          <p:nvPr/>
        </p:nvSpPr>
        <p:spPr>
          <a:xfrm>
            <a:off x="6610350" y="5448845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6201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0000FF"/>
                </a:solidFill>
              </a:rPr>
              <a:t>Schwalbe’s</a:t>
            </a:r>
            <a:r>
              <a:rPr lang="en-US" sz="1600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0000FF"/>
                </a:solidFill>
              </a:rPr>
              <a:t>Axenfeld</a:t>
            </a:r>
            <a:r>
              <a:rPr lang="en-US" sz="1600" b="1" dirty="0">
                <a:solidFill>
                  <a:srgbClr val="0000FF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it is associated with </a:t>
            </a:r>
            <a:r>
              <a:rPr lang="en-US" sz="1600" b="1" dirty="0" err="1">
                <a:solidFill>
                  <a:srgbClr val="0000FF"/>
                </a:solidFill>
              </a:rPr>
              <a:t>aniridia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0000FF"/>
                </a:solidFill>
              </a:rPr>
              <a:t>Alagille</a:t>
            </a:r>
            <a:r>
              <a:rPr lang="en-US" sz="1600" b="1" dirty="0">
                <a:solidFill>
                  <a:srgbClr val="0000FF"/>
                </a:solidFill>
              </a:rPr>
              <a:t> syndrome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0000FF"/>
                </a:solidFill>
              </a:rPr>
              <a:t>anterior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Yes--it is another name for </a:t>
            </a:r>
            <a:r>
              <a:rPr lang="en-US" sz="1600" i="1" dirty="0">
                <a:solidFill>
                  <a:srgbClr val="0000FF"/>
                </a:solidFill>
              </a:rPr>
              <a:t>arcus  </a:t>
            </a:r>
            <a:r>
              <a:rPr lang="en-US" sz="1600" i="1" dirty="0" err="1">
                <a:solidFill>
                  <a:srgbClr val="0000FF"/>
                </a:solidFill>
              </a:rPr>
              <a:t>juvenilis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9C97AF-3AFF-4D38-8BA0-8909EEBF4D71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74124-BF55-4530-87E5-E34AD30E6D9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5943951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rgbClr val="0000FF"/>
                </a:solidFill>
              </a:rPr>
              <a:t>arcus </a:t>
            </a:r>
            <a:r>
              <a:rPr lang="en-US" sz="1600" b="1" i="1" u="sng" dirty="0" err="1">
                <a:solidFill>
                  <a:srgbClr val="0000FF"/>
                </a:solidFill>
              </a:rPr>
              <a:t>juvenilis</a:t>
            </a:r>
            <a:endParaRPr lang="en-US" sz="1600" b="1" i="1" u="sng" dirty="0">
              <a:solidFill>
                <a:srgbClr val="0000FF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</a:t>
            </a:r>
            <a:r>
              <a:rPr lang="en-US" sz="1400" dirty="0">
                <a:solidFill>
                  <a:srgbClr val="0000FF"/>
                </a:solidFill>
              </a:rPr>
              <a:t>arcus </a:t>
            </a:r>
            <a:r>
              <a:rPr lang="en-US" sz="1400" dirty="0" err="1">
                <a:solidFill>
                  <a:srgbClr val="0000FF"/>
                </a:solidFill>
              </a:rPr>
              <a:t>juvenilis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  <a:endParaRPr lang="en-US" sz="1400" i="1" dirty="0">
              <a:solidFill>
                <a:srgbClr val="FF99FF"/>
              </a:solidFill>
            </a:endParaRPr>
          </a:p>
          <a:p>
            <a:r>
              <a:rPr lang="en-US" sz="1400" dirty="0">
                <a:solidFill>
                  <a:srgbClr val="FF99FF"/>
                </a:solidFill>
              </a:rPr>
              <a:t>It is the congenital version of </a:t>
            </a:r>
            <a:r>
              <a:rPr lang="en-US" sz="1400" b="1" dirty="0">
                <a:solidFill>
                  <a:srgbClr val="FF99FF"/>
                </a:solidFill>
              </a:rPr>
              <a:t>arcus </a:t>
            </a:r>
            <a:r>
              <a:rPr lang="en-US" sz="1400" b="1" dirty="0" err="1">
                <a:solidFill>
                  <a:srgbClr val="FF99FF"/>
                </a:solidFill>
              </a:rPr>
              <a:t>senilis</a:t>
            </a:r>
            <a:endParaRPr lang="en-US" sz="1400" b="1" dirty="0">
              <a:solidFill>
                <a:srgbClr val="FF99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4B039-0367-47AB-8816-6BD170FA5D2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95776296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rgbClr val="0000FF"/>
                </a:solidFill>
              </a:rPr>
              <a:t>arcus </a:t>
            </a:r>
            <a:r>
              <a:rPr lang="en-US" sz="1600" b="1" i="1" u="sng" dirty="0" err="1">
                <a:solidFill>
                  <a:srgbClr val="0000FF"/>
                </a:solidFill>
              </a:rPr>
              <a:t>juvenilis</a:t>
            </a:r>
            <a:endParaRPr lang="en-US" sz="1600" b="1" i="1" u="sng" dirty="0">
              <a:solidFill>
                <a:srgbClr val="0000FF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</a:t>
            </a:r>
            <a:r>
              <a:rPr lang="en-US" sz="1400" dirty="0">
                <a:solidFill>
                  <a:srgbClr val="0000FF"/>
                </a:solidFill>
              </a:rPr>
              <a:t>arcus </a:t>
            </a:r>
            <a:r>
              <a:rPr lang="en-US" sz="1400" dirty="0" err="1">
                <a:solidFill>
                  <a:srgbClr val="0000FF"/>
                </a:solidFill>
              </a:rPr>
              <a:t>juvenilis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C75BE7-BFC4-438B-BD14-030BD43F55C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50479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3952875" y="2133600"/>
            <a:ext cx="13049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</a:pPr>
            <a:r>
              <a:rPr lang="en-US" sz="1000" i="1">
                <a:solidFill>
                  <a:srgbClr val="0000FF"/>
                </a:solidFill>
              </a:rPr>
              <a:t>A very basic</a:t>
            </a:r>
          </a:p>
          <a:p>
            <a:pPr algn="ctr" eaLnBrk="1" hangingPunct="1">
              <a:lnSpc>
                <a:spcPts val="1000"/>
              </a:lnSpc>
            </a:pPr>
            <a:r>
              <a:rPr lang="en-US" sz="1000" i="1">
                <a:solidFill>
                  <a:srgbClr val="0000FF"/>
                </a:solidFill>
              </a:rPr>
              <a:t>anatomic distinction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62722" y="2514600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 dirty="0"/>
              <a:t>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77000" y="2514600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4D51C9-B47D-47E9-8580-AAF40B30F92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ED7F7-51CF-27FC-9CDA-A017AB257660}"/>
              </a:ext>
            </a:extLst>
          </p:cNvPr>
          <p:cNvSpPr txBox="1"/>
          <p:nvPr/>
        </p:nvSpPr>
        <p:spPr>
          <a:xfrm>
            <a:off x="467080" y="3422590"/>
            <a:ext cx="820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anterior-segment dysgeneses are divvied into two groups on the basis of a very fundamental anatomic distinction among them. What is that distinction?</a:t>
            </a:r>
          </a:p>
        </p:txBody>
      </p:sp>
    </p:spTree>
    <p:extLst>
      <p:ext uri="{BB962C8B-B14F-4D97-AF65-F5344CB8AC3E}">
        <p14:creationId xmlns:p14="http://schemas.microsoft.com/office/powerpoint/2010/main" val="1424387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B33AF2-9FA4-4620-9E7D-BA62D313D72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7E9A6-8C55-4BBB-8FC8-881FD958B1D5}"/>
              </a:ext>
            </a:extLst>
          </p:cNvPr>
          <p:cNvSpPr txBox="1"/>
          <p:nvPr/>
        </p:nvSpPr>
        <p:spPr>
          <a:xfrm>
            <a:off x="3924423" y="5943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Arcus senilis</a:t>
            </a:r>
          </a:p>
        </p:txBody>
      </p:sp>
      <p:pic>
        <p:nvPicPr>
          <p:cNvPr id="1030" name="Picture 6" descr="Clarity Eyecare - What is Corneal Arcus? Corneal Arcus or... | Facebook">
            <a:extLst>
              <a:ext uri="{FF2B5EF4-FFF2-40B4-BE49-F238E27FC236}">
                <a16:creationId xmlns:a16="http://schemas.microsoft.com/office/drawing/2014/main" id="{C96B5A5D-EA9A-4D0A-A80F-B6947DD8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68" y="1909762"/>
            <a:ext cx="5046663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4211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ED860-8056-4444-AD92-A24BACFA9EA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6429111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90CC8-2C9C-465B-B192-B17515F7A2E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6926903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A857D-F8F1-42F7-AD1C-0CB13DC201C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2971528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28027-F28E-444D-80CA-23B538F8E08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0371815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</a:t>
            </a:r>
            <a:r>
              <a:rPr lang="en-US" sz="1400" b="1" i="1" dirty="0">
                <a:solidFill>
                  <a:srgbClr val="0000FF"/>
                </a:solidFill>
              </a:rPr>
              <a:t>unilateral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C41782-5CED-4674-AE08-C4FCB8D1206D}"/>
              </a:ext>
            </a:extLst>
          </p:cNvPr>
          <p:cNvSpPr txBox="1"/>
          <p:nvPr/>
        </p:nvSpPr>
        <p:spPr>
          <a:xfrm>
            <a:off x="2539254" y="2722459"/>
            <a:ext cx="531748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condition should be suspected if a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 has </a:t>
            </a:r>
            <a:r>
              <a:rPr lang="en-US" sz="1400" b="1" dirty="0">
                <a:solidFill>
                  <a:schemeClr val="bg1"/>
                </a:solidFill>
              </a:rPr>
              <a:t>unilateral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/>
              <a:t>Carotid occlusive </a:t>
            </a:r>
            <a:r>
              <a:rPr lang="en-US" sz="1400" dirty="0" err="1"/>
              <a:t>dz</a:t>
            </a:r>
            <a:r>
              <a:rPr lang="en-US" sz="1400" dirty="0"/>
              <a:t>, or ocular ischemic syndrome (OIS)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C9ECDC-A2A9-4F2E-A06A-3EECE3335E01}"/>
              </a:ext>
            </a:extLst>
          </p:cNvPr>
          <p:cNvSpPr/>
          <p:nvPr/>
        </p:nvSpPr>
        <p:spPr>
          <a:xfrm>
            <a:off x="4376540" y="2212250"/>
            <a:ext cx="1049827" cy="3875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39D7A-C00E-4A44-BE2C-1F66E6DD344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066676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</a:t>
            </a:r>
            <a:r>
              <a:rPr lang="en-US" sz="1400" b="1" i="1" dirty="0">
                <a:solidFill>
                  <a:srgbClr val="0000FF"/>
                </a:solidFill>
              </a:rPr>
              <a:t>unilateral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C41782-5CED-4674-AE08-C4FCB8D1206D}"/>
              </a:ext>
            </a:extLst>
          </p:cNvPr>
          <p:cNvSpPr txBox="1"/>
          <p:nvPr/>
        </p:nvSpPr>
        <p:spPr>
          <a:xfrm>
            <a:off x="2539254" y="2722459"/>
            <a:ext cx="531748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condition should be suspected if a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 has </a:t>
            </a:r>
            <a:r>
              <a:rPr lang="en-US" sz="1400" b="1" dirty="0">
                <a:solidFill>
                  <a:schemeClr val="bg1"/>
                </a:solidFill>
              </a:rPr>
              <a:t>unilateral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Carotid occlusive </a:t>
            </a:r>
            <a:r>
              <a:rPr lang="en-US" sz="1400" dirty="0" err="1">
                <a:solidFill>
                  <a:schemeClr val="bg1"/>
                </a:solidFill>
              </a:rPr>
              <a:t>dz</a:t>
            </a:r>
            <a:r>
              <a:rPr lang="en-US" sz="1400" dirty="0">
                <a:solidFill>
                  <a:schemeClr val="bg1"/>
                </a:solidFill>
              </a:rPr>
              <a:t>, or ocular ischemic syndrome (OIS)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C9ECDC-A2A9-4F2E-A06A-3EECE3335E01}"/>
              </a:ext>
            </a:extLst>
          </p:cNvPr>
          <p:cNvSpPr/>
          <p:nvPr/>
        </p:nvSpPr>
        <p:spPr>
          <a:xfrm>
            <a:off x="4376540" y="2212250"/>
            <a:ext cx="1049827" cy="3875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9979D-A096-4E44-B732-E008C64E342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98633351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</a:t>
            </a:r>
            <a:r>
              <a:rPr lang="en-US" sz="1400" b="1" i="1" dirty="0">
                <a:solidFill>
                  <a:srgbClr val="0000FF"/>
                </a:solidFill>
              </a:rPr>
              <a:t>unilateral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C41782-5CED-4674-AE08-C4FCB8D1206D}"/>
              </a:ext>
            </a:extLst>
          </p:cNvPr>
          <p:cNvSpPr txBox="1"/>
          <p:nvPr/>
        </p:nvSpPr>
        <p:spPr>
          <a:xfrm>
            <a:off x="2539254" y="2722459"/>
            <a:ext cx="531748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condition should be suspected if a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has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unilateral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Carotid occlusive </a:t>
            </a:r>
            <a:r>
              <a:rPr lang="en-US" sz="1400" b="1" dirty="0" err="1">
                <a:solidFill>
                  <a:schemeClr val="bg1"/>
                </a:solidFill>
              </a:rPr>
              <a:t>dz</a:t>
            </a:r>
            <a:r>
              <a:rPr lang="en-US" sz="1400" b="1" dirty="0">
                <a:solidFill>
                  <a:schemeClr val="bg1"/>
                </a:solidFill>
              </a:rPr>
              <a:t>, or ocular ischemic syndrome (OIS)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C9ECDC-A2A9-4F2E-A06A-3EECE3335E01}"/>
              </a:ext>
            </a:extLst>
          </p:cNvPr>
          <p:cNvSpPr/>
          <p:nvPr/>
        </p:nvSpPr>
        <p:spPr>
          <a:xfrm>
            <a:off x="4376540" y="2212250"/>
            <a:ext cx="1049827" cy="3875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648F4B-9DB5-45D8-9868-755E15DB9622}"/>
              </a:ext>
            </a:extLst>
          </p:cNvPr>
          <p:cNvSpPr txBox="1"/>
          <p:nvPr/>
        </p:nvSpPr>
        <p:spPr>
          <a:xfrm>
            <a:off x="3047253" y="3462377"/>
            <a:ext cx="4297469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If arcus is a sign of carotid occlusion or OIS, which side is occluded/ischemic--the side </a:t>
            </a:r>
            <a:r>
              <a:rPr lang="en-US" sz="1400" b="1" dirty="0">
                <a:solidFill>
                  <a:srgbClr val="0000FF"/>
                </a:solidFill>
              </a:rPr>
              <a:t>with</a:t>
            </a:r>
            <a:r>
              <a:rPr lang="en-US" sz="1400" i="1" dirty="0">
                <a:solidFill>
                  <a:srgbClr val="0000FF"/>
                </a:solidFill>
              </a:rPr>
              <a:t> the arcus, or the side </a:t>
            </a:r>
            <a:r>
              <a:rPr lang="en-US" sz="1400" b="1" dirty="0">
                <a:solidFill>
                  <a:srgbClr val="0000FF"/>
                </a:solidFill>
              </a:rPr>
              <a:t>without</a:t>
            </a:r>
            <a:r>
              <a:rPr lang="en-US" sz="1400" i="1" dirty="0">
                <a:solidFill>
                  <a:srgbClr val="0000FF"/>
                </a:solidFill>
              </a:rPr>
              <a:t> the arcus?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The side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without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arcus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CCE711E-69DE-408E-8D10-F852A5873C58}"/>
              </a:ext>
            </a:extLst>
          </p:cNvPr>
          <p:cNvSpPr/>
          <p:nvPr/>
        </p:nvSpPr>
        <p:spPr>
          <a:xfrm>
            <a:off x="2332464" y="2851774"/>
            <a:ext cx="5257800" cy="53288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35F3EF-935C-4942-B551-B6154DAA678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6171452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</a:t>
            </a:r>
            <a:r>
              <a:rPr lang="en-US" sz="1400" b="1" i="1" dirty="0">
                <a:solidFill>
                  <a:srgbClr val="0000FF"/>
                </a:solidFill>
              </a:rPr>
              <a:t>unilateral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C41782-5CED-4674-AE08-C4FCB8D1206D}"/>
              </a:ext>
            </a:extLst>
          </p:cNvPr>
          <p:cNvSpPr txBox="1"/>
          <p:nvPr/>
        </p:nvSpPr>
        <p:spPr>
          <a:xfrm>
            <a:off x="2539254" y="2722459"/>
            <a:ext cx="531748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condition should be suspected if a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has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unilateral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Carotid occlusive </a:t>
            </a:r>
            <a:r>
              <a:rPr lang="en-US" sz="1400" b="1" dirty="0" err="1">
                <a:solidFill>
                  <a:schemeClr val="bg1"/>
                </a:solidFill>
              </a:rPr>
              <a:t>dz</a:t>
            </a:r>
            <a:r>
              <a:rPr lang="en-US" sz="1400" b="1" dirty="0">
                <a:solidFill>
                  <a:schemeClr val="bg1"/>
                </a:solidFill>
              </a:rPr>
              <a:t>, or ocular ischemic syndrome (OIS)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C9ECDC-A2A9-4F2E-A06A-3EECE3335E01}"/>
              </a:ext>
            </a:extLst>
          </p:cNvPr>
          <p:cNvSpPr/>
          <p:nvPr/>
        </p:nvSpPr>
        <p:spPr>
          <a:xfrm>
            <a:off x="4376540" y="2212250"/>
            <a:ext cx="1049827" cy="3875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648F4B-9DB5-45D8-9868-755E15DB9622}"/>
              </a:ext>
            </a:extLst>
          </p:cNvPr>
          <p:cNvSpPr txBox="1"/>
          <p:nvPr/>
        </p:nvSpPr>
        <p:spPr>
          <a:xfrm>
            <a:off x="3047253" y="3462377"/>
            <a:ext cx="4297469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If arcus is a sign of carotid occlusion or OIS, which side is occluded/ischemic--the side </a:t>
            </a:r>
            <a:r>
              <a:rPr lang="en-US" sz="1400" b="1" dirty="0">
                <a:solidFill>
                  <a:srgbClr val="0000FF"/>
                </a:solidFill>
              </a:rPr>
              <a:t>with</a:t>
            </a:r>
            <a:r>
              <a:rPr lang="en-US" sz="1400" i="1" dirty="0">
                <a:solidFill>
                  <a:srgbClr val="0000FF"/>
                </a:solidFill>
              </a:rPr>
              <a:t> the arcus, or the side </a:t>
            </a:r>
            <a:r>
              <a:rPr lang="en-US" sz="1400" b="1" dirty="0">
                <a:solidFill>
                  <a:srgbClr val="0000FF"/>
                </a:solidFill>
              </a:rPr>
              <a:t>without</a:t>
            </a:r>
            <a:r>
              <a:rPr lang="en-US" sz="1400" i="1" dirty="0">
                <a:solidFill>
                  <a:srgbClr val="0000FF"/>
                </a:solidFill>
              </a:rPr>
              <a:t> the arcus?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side </a:t>
            </a:r>
            <a:r>
              <a:rPr lang="en-US" sz="1400" b="1" dirty="0">
                <a:solidFill>
                  <a:srgbClr val="0000FF"/>
                </a:solidFill>
              </a:rPr>
              <a:t>without</a:t>
            </a:r>
            <a:r>
              <a:rPr lang="en-US" sz="1400" dirty="0">
                <a:solidFill>
                  <a:srgbClr val="0000FF"/>
                </a:solidFill>
              </a:rPr>
              <a:t> the </a:t>
            </a:r>
            <a:r>
              <a:rPr lang="en-US" sz="1400" dirty="0" err="1">
                <a:solidFill>
                  <a:srgbClr val="0000FF"/>
                </a:solidFill>
              </a:rPr>
              <a:t>arcus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CCE711E-69DE-408E-8D10-F852A5873C58}"/>
              </a:ext>
            </a:extLst>
          </p:cNvPr>
          <p:cNvSpPr/>
          <p:nvPr/>
        </p:nvSpPr>
        <p:spPr>
          <a:xfrm>
            <a:off x="2332464" y="2851774"/>
            <a:ext cx="5257800" cy="53288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83EEC-5866-45DA-AB5A-A8EB57B81DB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6520418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290D4-AD78-4A6E-88D1-C802D8B12A9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50343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3952875" y="2133600"/>
            <a:ext cx="13049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</a:pPr>
            <a:r>
              <a:rPr lang="en-US" sz="1000" i="1">
                <a:solidFill>
                  <a:srgbClr val="0000FF"/>
                </a:solidFill>
              </a:rPr>
              <a:t>A very basic</a:t>
            </a:r>
          </a:p>
          <a:p>
            <a:pPr algn="ctr" eaLnBrk="1" hangingPunct="1">
              <a:lnSpc>
                <a:spcPts val="1000"/>
              </a:lnSpc>
            </a:pPr>
            <a:r>
              <a:rPr lang="en-US" sz="1000" i="1">
                <a:solidFill>
                  <a:srgbClr val="0000FF"/>
                </a:solidFill>
              </a:rPr>
              <a:t>anatomic distinction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DDAC2-39F2-4204-9FE3-692ECAF6140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1C827-BD48-10D6-B03A-BB13771A4348}"/>
              </a:ext>
            </a:extLst>
          </p:cNvPr>
          <p:cNvSpPr txBox="1"/>
          <p:nvPr/>
        </p:nvSpPr>
        <p:spPr>
          <a:xfrm>
            <a:off x="467080" y="3422590"/>
            <a:ext cx="820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anterior-segment dysgeneses are divvied into two groups on the basis of a very fundamental anatomic distinction among them. What is that distinction?</a:t>
            </a:r>
          </a:p>
        </p:txBody>
      </p:sp>
    </p:spTree>
    <p:extLst>
      <p:ext uri="{BB962C8B-B14F-4D97-AF65-F5344CB8AC3E}">
        <p14:creationId xmlns:p14="http://schemas.microsoft.com/office/powerpoint/2010/main" val="112036316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9DBCD-7D5C-4A6D-956B-944CFE2757F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78628167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E62DA-E71E-4D10-9BE1-385FCD66BEA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7267351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72096-8531-433B-B9EE-57F4F8B1787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26237699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gueculum and arcus senilis - American Academy of Ophthalmology">
            <a:extLst>
              <a:ext uri="{FF2B5EF4-FFF2-40B4-BE49-F238E27FC236}">
                <a16:creationId xmlns:a16="http://schemas.microsoft.com/office/drawing/2014/main" id="{F7DBC87B-C4A9-4C82-9F9C-2BA153BF1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69" y="1649944"/>
            <a:ext cx="5376862" cy="35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5BE245-415E-4A73-899F-D439B89B6B4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10B51-F8C8-43EC-BB4B-D6B1F32F395F}"/>
              </a:ext>
            </a:extLst>
          </p:cNvPr>
          <p:cNvSpPr txBox="1"/>
          <p:nvPr/>
        </p:nvSpPr>
        <p:spPr>
          <a:xfrm>
            <a:off x="3642295" y="59436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Early arcus senilis</a:t>
            </a:r>
          </a:p>
        </p:txBody>
      </p:sp>
    </p:spTree>
    <p:extLst>
      <p:ext uri="{BB962C8B-B14F-4D97-AF65-F5344CB8AC3E}">
        <p14:creationId xmlns:p14="http://schemas.microsoft.com/office/powerpoint/2010/main" val="15871207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gender predilection?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6951C-A5C7-4B32-A979-816FB6A2F7D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15817416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 men  are more likely to develop it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5A660-B341-416B-9943-49FB94C94590}"/>
              </a:ext>
            </a:extLst>
          </p:cNvPr>
          <p:cNvSpPr/>
          <p:nvPr/>
        </p:nvSpPr>
        <p:spPr>
          <a:xfrm>
            <a:off x="3886200" y="4419600"/>
            <a:ext cx="47180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48B88-632C-47AA-BA6A-8D0764FA177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97142686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 men  are more likely to develop it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FCD0C-7092-4F6A-804B-D2A81954C5C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15346301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racial predilection?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Yes, it is more common in AAs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0B2D0-D56E-406E-831E-720C6B193B7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2900482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it is more common in  AAs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994BA8-14AE-48BB-B828-4432B4956F0A}"/>
              </a:ext>
            </a:extLst>
          </p:cNvPr>
          <p:cNvSpPr/>
          <p:nvPr/>
        </p:nvSpPr>
        <p:spPr>
          <a:xfrm>
            <a:off x="5657323" y="5049798"/>
            <a:ext cx="47180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26AFA-8E11-4F92-BCE9-48E01F0ABD4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12859578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it is more common in  AAs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DC3A6-1594-460D-9E78-9F993B37209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22183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82240" y="3508375"/>
            <a:ext cx="3417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b="1" i="1" dirty="0"/>
              <a:t>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87240" y="3505200"/>
            <a:ext cx="3417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b="1" i="1" dirty="0"/>
              <a:t>?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580932" y="3104346"/>
            <a:ext cx="14670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</a:pPr>
            <a:r>
              <a:rPr lang="en-US" sz="1000" i="1" dirty="0">
                <a:solidFill>
                  <a:srgbClr val="0000FF"/>
                </a:solidFill>
              </a:rPr>
              <a:t>Two</a:t>
            </a:r>
          </a:p>
          <a:p>
            <a:pPr algn="ctr" eaLnBrk="1" hangingPunct="1">
              <a:lnSpc>
                <a:spcPts val="1000"/>
              </a:lnSpc>
            </a:pPr>
            <a:r>
              <a:rPr lang="en-US" sz="1000" i="1" dirty="0">
                <a:solidFill>
                  <a:srgbClr val="0000FF"/>
                </a:solidFill>
              </a:rPr>
              <a:t>classic</a:t>
            </a:r>
          </a:p>
          <a:p>
            <a:pPr algn="ctr" eaLnBrk="1" hangingPunct="1">
              <a:lnSpc>
                <a:spcPts val="1000"/>
              </a:lnSpc>
            </a:pPr>
            <a:r>
              <a:rPr lang="en-US" sz="1000" dirty="0">
                <a:solidFill>
                  <a:srgbClr val="0000FF"/>
                </a:solidFill>
              </a:rPr>
              <a:t>peripheral</a:t>
            </a:r>
            <a:r>
              <a:rPr lang="en-US" sz="1000" i="1" dirty="0">
                <a:solidFill>
                  <a:srgbClr val="0000FF"/>
                </a:solidFill>
              </a:rPr>
              <a:t> dysgeneses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44A7E-6D2B-434C-87E2-A2746A77066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FB037-30C4-4D2D-44F8-B0B295B0FA66}"/>
              </a:ext>
            </a:extLst>
          </p:cNvPr>
          <p:cNvSpPr txBox="1"/>
          <p:nvPr/>
        </p:nvSpPr>
        <p:spPr>
          <a:xfrm>
            <a:off x="627621" y="4267200"/>
            <a:ext cx="350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 </a:t>
            </a:r>
            <a:r>
              <a:rPr lang="en-US" sz="1600" dirty="0"/>
              <a:t>BCSC</a:t>
            </a:r>
            <a:r>
              <a:rPr lang="en-US" sz="1600" i="1" dirty="0"/>
              <a:t> goes into depth on two peripheral dysgeneses—which two?</a:t>
            </a:r>
          </a:p>
        </p:txBody>
      </p:sp>
    </p:spTree>
    <p:extLst>
      <p:ext uri="{BB962C8B-B14F-4D97-AF65-F5344CB8AC3E}">
        <p14:creationId xmlns:p14="http://schemas.microsoft.com/office/powerpoint/2010/main" val="52760866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it is more common in  AAs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its prevalence increase with age?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Yes; after age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85AC7-190E-46DD-9260-24FB17D38EE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67147098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it is more common in  AAs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Yes; after age  80 , the prevalence is ~100%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3AE2B-77A2-4CD7-A433-576E727E30FE}"/>
              </a:ext>
            </a:extLst>
          </p:cNvPr>
          <p:cNvSpPr/>
          <p:nvPr/>
        </p:nvSpPr>
        <p:spPr>
          <a:xfrm>
            <a:off x="4724400" y="5712351"/>
            <a:ext cx="228600" cy="307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5B764-CBBE-4CA9-9CCC-9DEC7CB437B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51293075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Regarding 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r>
              <a:rPr lang="en-US" sz="1400" b="1" dirty="0">
                <a:solidFill>
                  <a:srgbClr val="0000FF"/>
                </a:solidFill>
              </a:rPr>
              <a:t>…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Cholesterol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dystrophy?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No; per the </a:t>
            </a:r>
            <a:r>
              <a:rPr lang="en-US" sz="1400" i="1" dirty="0">
                <a:solidFill>
                  <a:srgbClr val="0000FF"/>
                </a:solidFill>
              </a:rPr>
              <a:t>Cornea</a:t>
            </a:r>
            <a:r>
              <a:rPr lang="en-US" sz="1400" dirty="0">
                <a:solidFill>
                  <a:srgbClr val="0000FF"/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it is more common in  AAs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Yes; after age 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0399C-BCD6-4A4D-8B8A-889C8888686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54263685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B33AF2-9FA4-4620-9E7D-BA62D313D72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1026" name="Picture 2" descr="Arcus senilis of the eyes - Stock Image - C023/8959 - Science Photo Library">
            <a:extLst>
              <a:ext uri="{FF2B5EF4-FFF2-40B4-BE49-F238E27FC236}">
                <a16:creationId xmlns:a16="http://schemas.microsoft.com/office/drawing/2014/main" id="{88A03EB8-D6D7-490B-AF15-DB437FA98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38" y="1414462"/>
            <a:ext cx="5336523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37E9A6-8C55-4BBB-8FC8-881FD958B1D5}"/>
              </a:ext>
            </a:extLst>
          </p:cNvPr>
          <p:cNvSpPr txBox="1"/>
          <p:nvPr/>
        </p:nvSpPr>
        <p:spPr>
          <a:xfrm>
            <a:off x="3238306" y="6096000"/>
            <a:ext cx="285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Arcus senilis in older AAM</a:t>
            </a:r>
          </a:p>
        </p:txBody>
      </p:sp>
    </p:spTree>
    <p:extLst>
      <p:ext uri="{BB962C8B-B14F-4D97-AF65-F5344CB8AC3E}">
        <p14:creationId xmlns:p14="http://schemas.microsoft.com/office/powerpoint/2010/main" val="26522792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 in an adult &lt;40 places him/her at increased risk of what potentially lethal condition?</a:t>
            </a:r>
            <a:endParaRPr lang="en-US" sz="1400" i="1" dirty="0"/>
          </a:p>
          <a:p>
            <a:r>
              <a:rPr lang="en-US" sz="1400" dirty="0"/>
              <a:t>Coronary artery </a:t>
            </a:r>
            <a:r>
              <a:rPr lang="en-US" sz="1400" dirty="0" err="1"/>
              <a:t>dz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/>
              <a:t>What is the underlying mechanism for both the </a:t>
            </a:r>
            <a:r>
              <a:rPr lang="en-US" sz="1400" i="1" dirty="0" err="1"/>
              <a:t>arcus</a:t>
            </a:r>
            <a:r>
              <a:rPr lang="en-US" sz="1400" i="1" dirty="0"/>
              <a:t> and the CAD in these pts?</a:t>
            </a:r>
          </a:p>
          <a:p>
            <a:r>
              <a:rPr lang="en-US" sz="1400" dirty="0"/>
              <a:t>Familial </a:t>
            </a:r>
            <a:r>
              <a:rPr lang="en-US" sz="1400" dirty="0" err="1"/>
              <a:t>hyperlipoproteinemia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/>
              <a:t>Another ophthalmic exam finding of hyperlipoproteinemia is often present in such pts. What is it?</a:t>
            </a:r>
          </a:p>
          <a:p>
            <a:r>
              <a:rPr lang="en-US" sz="1400" b="1" dirty="0" err="1"/>
              <a:t>Xanthelasma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1F61A3-17D4-4D80-87A5-8152FC10CC3F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EFA2D-1BB0-43D4-9A10-9B3FAD8597D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68648923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Coronary artery </a:t>
            </a:r>
            <a:r>
              <a:rPr lang="en-US" sz="1400" dirty="0" err="1">
                <a:solidFill>
                  <a:schemeClr val="bg1"/>
                </a:solidFill>
              </a:rPr>
              <a:t>dz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  <a:p>
            <a:r>
              <a:rPr lang="en-US" sz="1400" i="1" dirty="0"/>
              <a:t>What is the underlying mechanism for both the </a:t>
            </a:r>
            <a:r>
              <a:rPr lang="en-US" sz="1400" i="1" dirty="0" err="1"/>
              <a:t>arcus</a:t>
            </a:r>
            <a:r>
              <a:rPr lang="en-US" sz="1400" i="1" dirty="0"/>
              <a:t> and the CAD in these pts?</a:t>
            </a:r>
          </a:p>
          <a:p>
            <a:r>
              <a:rPr lang="en-US" sz="1400" dirty="0"/>
              <a:t>Familial </a:t>
            </a:r>
            <a:r>
              <a:rPr lang="en-US" sz="1400" dirty="0" err="1"/>
              <a:t>hyperlipoproteinemia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/>
              <a:t>Another ophthalmic exam finding of hyperlipoproteinemia is often present in such pts. What is it?</a:t>
            </a:r>
          </a:p>
          <a:p>
            <a:r>
              <a:rPr lang="en-US" sz="1400" b="1" dirty="0" err="1"/>
              <a:t>Xanthelasma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A8CDB8-3B48-4649-8DD0-DC780C0DE961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BA4EF-1F82-4DBF-8FE3-D77D2653DD1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92197928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Coronary artery </a:t>
            </a:r>
            <a:r>
              <a:rPr lang="en-US" sz="1400" dirty="0" err="1">
                <a:solidFill>
                  <a:schemeClr val="bg1"/>
                </a:solidFill>
              </a:rPr>
              <a:t>dz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 and the CAD in these pts?</a:t>
            </a:r>
            <a:endParaRPr lang="en-US" sz="1400" i="1" dirty="0"/>
          </a:p>
          <a:p>
            <a:r>
              <a:rPr lang="en-US" sz="1400" dirty="0"/>
              <a:t>Familial </a:t>
            </a:r>
            <a:r>
              <a:rPr lang="en-US" sz="1400" dirty="0" err="1"/>
              <a:t>hyperlipoproteinemia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/>
              <a:t>Another ophthalmic exam finding of hyperlipoproteinemia is often present in such pts. What is it?</a:t>
            </a:r>
          </a:p>
          <a:p>
            <a:r>
              <a:rPr lang="en-US" sz="1400" b="1" dirty="0" err="1"/>
              <a:t>Xanthelasma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08FBA8-E17F-4557-B8CE-55B5F11E7653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A11F2-4C22-4BDF-A310-333FD0602FD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07991055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Coronary artery </a:t>
            </a:r>
            <a:r>
              <a:rPr lang="en-US" sz="1400" dirty="0" err="1">
                <a:solidFill>
                  <a:schemeClr val="bg1"/>
                </a:solidFill>
              </a:rPr>
              <a:t>dz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Familial hyperlipoproteinemia coupled with high cholesterol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/>
              <a:t>Another ophthalmic exam finding of hyperlipoproteinemia is often present in such pts. What is it?</a:t>
            </a:r>
          </a:p>
          <a:p>
            <a:r>
              <a:rPr lang="en-US" sz="1400" b="1" dirty="0" err="1"/>
              <a:t>Xanthelasma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8C5579-E638-40BA-80D1-B4AFE93E514B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67E94-A497-405C-BE79-0E984055623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611650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61108-7D41-4B10-9B01-99368A10BBAA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age 40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Coronary artery </a:t>
            </a:r>
            <a:r>
              <a:rPr lang="en-US" sz="1400" dirty="0" err="1">
                <a:solidFill>
                  <a:schemeClr val="bg1"/>
                </a:solidFill>
              </a:rPr>
              <a:t>dz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Familial hyperlipoproteinemia coupled with high cholesterol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/>
              <a:t>Xanthelasma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994F1-498D-46A9-84E6-39D5DE5B495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1530871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Coronary artery </a:t>
            </a:r>
            <a:r>
              <a:rPr lang="en-US" sz="1400" dirty="0" err="1">
                <a:solidFill>
                  <a:schemeClr val="bg1"/>
                </a:solidFill>
              </a:rPr>
              <a:t>dz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/>
                </a:solidFill>
              </a:rPr>
              <a:t>arcus</a:t>
            </a:r>
            <a:r>
              <a:rPr lang="en-US" sz="1400" i="1" dirty="0">
                <a:solidFill>
                  <a:schemeClr val="bg1"/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Familial hyperlipoproteinemia coupled with high cholesterol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dirty="0" err="1">
                <a:solidFill>
                  <a:srgbClr val="FFFF00"/>
                </a:solidFill>
              </a:rPr>
              <a:t>Xanthelasma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714623-C254-40C8-A38C-189B02D1E660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D48C6-4646-4E7F-A4F9-F15788ADD76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85738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/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/>
              <a:t>embryotoxon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/>
              <a:t>Axenfeld</a:t>
            </a:r>
            <a:r>
              <a:rPr lang="en-US" b="1" dirty="0"/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syndrome</a:t>
            </a:r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580932" y="3104346"/>
            <a:ext cx="14670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</a:pPr>
            <a:r>
              <a:rPr lang="en-US" sz="1000" i="1" dirty="0">
                <a:solidFill>
                  <a:srgbClr val="0000FF"/>
                </a:solidFill>
              </a:rPr>
              <a:t>Two</a:t>
            </a:r>
          </a:p>
          <a:p>
            <a:pPr algn="ctr" eaLnBrk="1" hangingPunct="1">
              <a:lnSpc>
                <a:spcPts val="1000"/>
              </a:lnSpc>
            </a:pPr>
            <a:r>
              <a:rPr lang="en-US" sz="1000" i="1" dirty="0">
                <a:solidFill>
                  <a:srgbClr val="0000FF"/>
                </a:solidFill>
              </a:rPr>
              <a:t>classic</a:t>
            </a:r>
          </a:p>
          <a:p>
            <a:pPr algn="ctr" eaLnBrk="1" hangingPunct="1">
              <a:lnSpc>
                <a:spcPts val="1000"/>
              </a:lnSpc>
            </a:pPr>
            <a:r>
              <a:rPr lang="en-US" sz="1000" dirty="0">
                <a:solidFill>
                  <a:srgbClr val="0000FF"/>
                </a:solidFill>
              </a:rPr>
              <a:t>peripheral</a:t>
            </a:r>
            <a:r>
              <a:rPr lang="en-US" sz="1000" i="1" dirty="0">
                <a:solidFill>
                  <a:srgbClr val="0000FF"/>
                </a:solidFill>
              </a:rPr>
              <a:t> dysgeneses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5C3CB-2477-4853-AEBF-5C289C870A4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F036E-4687-A4A9-75DB-861D48328A26}"/>
              </a:ext>
            </a:extLst>
          </p:cNvPr>
          <p:cNvSpPr txBox="1"/>
          <p:nvPr/>
        </p:nvSpPr>
        <p:spPr>
          <a:xfrm>
            <a:off x="627621" y="4267200"/>
            <a:ext cx="350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 </a:t>
            </a:r>
            <a:r>
              <a:rPr lang="en-US" sz="1600" dirty="0"/>
              <a:t>BCSC</a:t>
            </a:r>
            <a:r>
              <a:rPr lang="en-US" sz="1600" i="1" dirty="0"/>
              <a:t> goes into depth on two peripheral dysgeneses—which two?</a:t>
            </a:r>
          </a:p>
        </p:txBody>
      </p:sp>
    </p:spTree>
    <p:extLst>
      <p:ext uri="{BB962C8B-B14F-4D97-AF65-F5344CB8AC3E}">
        <p14:creationId xmlns:p14="http://schemas.microsoft.com/office/powerpoint/2010/main" val="6145907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hyperlipoproteinemia coupled with high 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Xanthelasma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714623-C254-40C8-A38C-189B02D1E660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9531AA7-0E4A-4145-95B8-DD4B8D024A0E}"/>
              </a:ext>
            </a:extLst>
          </p:cNvPr>
          <p:cNvSpPr/>
          <p:nvPr/>
        </p:nvSpPr>
        <p:spPr>
          <a:xfrm>
            <a:off x="114300" y="5410200"/>
            <a:ext cx="146778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FDDD5-0801-4793-BAB7-132423B37B1A}"/>
              </a:ext>
            </a:extLst>
          </p:cNvPr>
          <p:cNvSpPr txBox="1"/>
          <p:nvPr/>
        </p:nvSpPr>
        <p:spPr>
          <a:xfrm>
            <a:off x="92766" y="3753949"/>
            <a:ext cx="52578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Well, obviously arcus </a:t>
            </a:r>
            <a:r>
              <a:rPr lang="en-US" sz="1400" i="1" dirty="0" err="1">
                <a:solidFill>
                  <a:srgbClr val="0000FF"/>
                </a:solidFill>
              </a:rPr>
              <a:t>juvenilis</a:t>
            </a:r>
            <a:r>
              <a:rPr lang="en-US" sz="1400" i="1" dirty="0">
                <a:solidFill>
                  <a:srgbClr val="0000FF"/>
                </a:solidFill>
              </a:rPr>
              <a:t> is occurring in someone under 40, so does this mean it is a sign of lipid derangement as well?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No, it is a benign finding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FE03F-E560-4B4F-8374-20A6EED52B4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05730761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rgbClr val="0000FF"/>
                </a:solidFill>
              </a:rPr>
              <a:t>arcus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hyperlipoproteinemia coupled with high 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Xanthelasma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714623-C254-40C8-A38C-189B02D1E660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9531AA7-0E4A-4145-95B8-DD4B8D024A0E}"/>
              </a:ext>
            </a:extLst>
          </p:cNvPr>
          <p:cNvSpPr/>
          <p:nvPr/>
        </p:nvSpPr>
        <p:spPr>
          <a:xfrm>
            <a:off x="114300" y="5410200"/>
            <a:ext cx="146778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FDDD5-0801-4793-BAB7-132423B37B1A}"/>
              </a:ext>
            </a:extLst>
          </p:cNvPr>
          <p:cNvSpPr txBox="1"/>
          <p:nvPr/>
        </p:nvSpPr>
        <p:spPr>
          <a:xfrm>
            <a:off x="92766" y="3753949"/>
            <a:ext cx="52578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Well, obviously arcus </a:t>
            </a:r>
            <a:r>
              <a:rPr lang="en-US" sz="1400" i="1" dirty="0" err="1">
                <a:solidFill>
                  <a:srgbClr val="0000FF"/>
                </a:solidFill>
              </a:rPr>
              <a:t>juvenilis</a:t>
            </a:r>
            <a:r>
              <a:rPr lang="en-US" sz="1400" i="1" dirty="0">
                <a:solidFill>
                  <a:srgbClr val="0000FF"/>
                </a:solidFill>
              </a:rPr>
              <a:t> is occurring in someone under 40, so does this mean it is a sign of lipid derangement as well?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No, it is a benign finding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1F23D-EA73-4F32-A98F-DC08014D409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57880001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rgbClr val="008000"/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Bilaterally</a:t>
            </a: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Yes, and when they are, they usually </a:t>
            </a:r>
            <a:r>
              <a:rPr lang="en-US" sz="1400" b="1" dirty="0">
                <a:solidFill>
                  <a:srgbClr val="008000"/>
                </a:solidFill>
              </a:rPr>
              <a:t>are</a:t>
            </a:r>
            <a:r>
              <a:rPr lang="en-US" sz="1400" dirty="0">
                <a:solidFill>
                  <a:srgbClr val="008000"/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613CC-8716-4DA6-91A8-31EC97618C7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05179002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They are yellowish plaques located in the medial canthal region, usually on the upper lids</a:t>
            </a:r>
            <a:endParaRPr lang="en-US" sz="1400" dirty="0">
              <a:solidFill>
                <a:srgbClr val="008000"/>
              </a:solidFill>
            </a:endParaRPr>
          </a:p>
          <a:p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Bilaterally</a:t>
            </a: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Yes, and when they are, they usually </a:t>
            </a:r>
            <a:r>
              <a:rPr lang="en-US" sz="1400" b="1" dirty="0">
                <a:solidFill>
                  <a:srgbClr val="008000"/>
                </a:solidFill>
              </a:rPr>
              <a:t>are</a:t>
            </a:r>
            <a:r>
              <a:rPr lang="en-US" sz="1400" dirty="0">
                <a:solidFill>
                  <a:srgbClr val="008000"/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B941F-7936-4930-A980-7E7EC93930B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96646398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Xanthelasma? 5 Ways to Remove Xanthelasma | Blog">
            <a:extLst>
              <a:ext uri="{FF2B5EF4-FFF2-40B4-BE49-F238E27FC236}">
                <a16:creationId xmlns:a16="http://schemas.microsoft.com/office/drawing/2014/main" id="{8272D74A-01CF-43A7-9502-EEF6B1403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81125"/>
            <a:ext cx="6667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28CEA4-7D0B-4634-BDD9-EC895E210568}"/>
              </a:ext>
            </a:extLst>
          </p:cNvPr>
          <p:cNvSpPr txBox="1"/>
          <p:nvPr/>
        </p:nvSpPr>
        <p:spPr>
          <a:xfrm>
            <a:off x="3806406" y="60960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Xanthelasma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2A01D-E3DE-4EB4-9893-0C701CA6660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63060724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Do they present unilaterally, or bilaterally?</a:t>
            </a:r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dirty="0">
                <a:solidFill>
                  <a:srgbClr val="008000"/>
                </a:solidFill>
              </a:rPr>
              <a:t>Bilaterally</a:t>
            </a: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Yes, and when they are, they usually </a:t>
            </a:r>
            <a:r>
              <a:rPr lang="en-US" sz="1400" b="1" dirty="0">
                <a:solidFill>
                  <a:srgbClr val="008000"/>
                </a:solidFill>
              </a:rPr>
              <a:t>are</a:t>
            </a:r>
            <a:r>
              <a:rPr lang="en-US" sz="1400" dirty="0">
                <a:solidFill>
                  <a:srgbClr val="008000"/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1A761-13EC-4C38-BBFF-5B29869CBCA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5987346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Bilaterally</a:t>
            </a:r>
            <a:endParaRPr lang="en-US" sz="1400" dirty="0">
              <a:solidFill>
                <a:srgbClr val="008000"/>
              </a:solidFill>
            </a:endParaRP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Yes, and when they are, they usually </a:t>
            </a:r>
            <a:r>
              <a:rPr lang="en-US" sz="1400" b="1" dirty="0">
                <a:solidFill>
                  <a:srgbClr val="008000"/>
                </a:solidFill>
              </a:rPr>
              <a:t>are</a:t>
            </a:r>
            <a:r>
              <a:rPr lang="en-US" sz="1400" dirty="0">
                <a:solidFill>
                  <a:srgbClr val="008000"/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13663-93E8-4050-8A71-B6ED1F4C497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99642076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Bilaterally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Are they composed of lipid?</a:t>
            </a:r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dirty="0">
                <a:solidFill>
                  <a:srgbClr val="008000"/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Yes, and when they are, they usually </a:t>
            </a:r>
            <a:r>
              <a:rPr lang="en-US" sz="1400" b="1" dirty="0">
                <a:solidFill>
                  <a:srgbClr val="008000"/>
                </a:solidFill>
              </a:rPr>
              <a:t>are</a:t>
            </a:r>
            <a:r>
              <a:rPr lang="en-US" sz="1400" dirty="0">
                <a:solidFill>
                  <a:srgbClr val="008000"/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6A8E5-E4BE-417D-A9D6-E64705A21AE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45103052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Bilaterally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Yes, and when they are, they usually </a:t>
            </a:r>
            <a:r>
              <a:rPr lang="en-US" sz="1400" b="1" dirty="0">
                <a:solidFill>
                  <a:srgbClr val="008000"/>
                </a:solidFill>
              </a:rPr>
              <a:t>are</a:t>
            </a:r>
            <a:r>
              <a:rPr lang="en-US" sz="1400" dirty="0">
                <a:solidFill>
                  <a:srgbClr val="008000"/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59701-64EF-4C3D-92A2-5417959931C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21066861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Bilaterally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Are they always a harbinger of elevated serum lipids?</a:t>
            </a:r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dirty="0">
                <a:solidFill>
                  <a:srgbClr val="008000"/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Yes, and when they are, they usually </a:t>
            </a:r>
            <a:r>
              <a:rPr lang="en-US" sz="1400" b="1" dirty="0">
                <a:solidFill>
                  <a:srgbClr val="008000"/>
                </a:solidFill>
              </a:rPr>
              <a:t>are</a:t>
            </a:r>
            <a:r>
              <a:rPr lang="en-US" sz="1400" dirty="0">
                <a:solidFill>
                  <a:srgbClr val="008000"/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38DA3-EF4A-446B-913D-EFBE2582902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16425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CCFF99"/>
                </a:solidFill>
              </a:rPr>
              <a:t>Schwalbe’s</a:t>
            </a:r>
            <a:r>
              <a:rPr lang="en-US" sz="1600" dirty="0">
                <a:solidFill>
                  <a:srgbClr val="CCFF99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 err="1">
                <a:solidFill>
                  <a:srgbClr val="CCFF99"/>
                </a:solidFill>
              </a:rPr>
              <a:t>Alagille</a:t>
            </a:r>
            <a:r>
              <a:rPr lang="en-US" sz="1600" b="1" dirty="0">
                <a:solidFill>
                  <a:srgbClr val="CCFF99"/>
                </a:solidFill>
              </a:rPr>
              <a:t> syndrome</a:t>
            </a:r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‘rule out </a:t>
            </a:r>
            <a:r>
              <a:rPr lang="en-US" sz="1600" dirty="0" err="1">
                <a:solidFill>
                  <a:srgbClr val="CCFF99"/>
                </a:solidFill>
              </a:rPr>
              <a:t>Alagille</a:t>
            </a:r>
            <a:r>
              <a:rPr lang="en-US" sz="1600" dirty="0">
                <a:solidFill>
                  <a:srgbClr val="CCFF99"/>
                </a:solidFill>
              </a:rPr>
              <a:t> syndrome’)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21384-7C81-428A-A613-E70A8D67E07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93944428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Bilaterally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>
                <a:solidFill>
                  <a:srgbClr val="008000"/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rgbClr val="008000"/>
                </a:solidFill>
              </a:rPr>
              <a:t>Yes, and when they are, they usually </a:t>
            </a:r>
            <a:r>
              <a:rPr lang="en-US" sz="1400" b="1" dirty="0">
                <a:solidFill>
                  <a:srgbClr val="008000"/>
                </a:solidFill>
              </a:rPr>
              <a:t>are</a:t>
            </a:r>
            <a:r>
              <a:rPr lang="en-US" sz="1400" dirty="0">
                <a:solidFill>
                  <a:srgbClr val="008000"/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9B52B-22A8-4D82-90E8-6BDC9578F22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10673380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Bilaterally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Can they be congenital?</a:t>
            </a:r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dirty="0">
                <a:solidFill>
                  <a:srgbClr val="008000"/>
                </a:solidFill>
              </a:rPr>
              <a:t>Yes, and when they are, they usually </a:t>
            </a:r>
            <a:r>
              <a:rPr lang="en-US" sz="1400" b="1" dirty="0">
                <a:solidFill>
                  <a:srgbClr val="008000"/>
                </a:solidFill>
              </a:rPr>
              <a:t>are</a:t>
            </a:r>
            <a:r>
              <a:rPr lang="en-US" sz="1400" dirty="0">
                <a:solidFill>
                  <a:srgbClr val="008000"/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D388F-311A-4E16-A9AF-28F62154133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46643790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Bilaterally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Yes, and when they are, they usually </a:t>
            </a:r>
            <a:r>
              <a:rPr lang="en-US" sz="1400" b="1" dirty="0">
                <a:solidFill>
                  <a:srgbClr val="FFFF00"/>
                </a:solidFill>
              </a:rPr>
              <a:t>are</a:t>
            </a:r>
            <a:r>
              <a:rPr lang="en-US" sz="1400" dirty="0">
                <a:solidFill>
                  <a:srgbClr val="FFFF00"/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21285762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rgbClr val="FF66FF"/>
                </a:solidFill>
              </a:rPr>
              <a:t>Necrobiotic </a:t>
            </a:r>
            <a:r>
              <a:rPr lang="en-US" sz="1600" b="0" dirty="0">
                <a:solidFill>
                  <a:srgbClr val="FF66FF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rgbClr val="FF66FF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The </a:t>
            </a:r>
            <a:r>
              <a:rPr lang="en-US" sz="1600" i="1" dirty="0" err="1">
                <a:solidFill>
                  <a:srgbClr val="FF66FF"/>
                </a:solidFill>
              </a:rPr>
              <a:t>pt</a:t>
            </a:r>
            <a:r>
              <a:rPr lang="en-US" sz="1600" i="1" dirty="0">
                <a:solidFill>
                  <a:srgbClr val="FF66FF"/>
                </a:solidFill>
              </a:rPr>
              <a:t> c/o adult-onset asthma? </a:t>
            </a:r>
            <a:r>
              <a:rPr lang="en-US" sz="1600" b="0" dirty="0">
                <a:solidFill>
                  <a:srgbClr val="FF66FF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>
                <a:solidFill>
                  <a:srgbClr val="FF66FF"/>
                </a:solidFill>
              </a:rPr>
              <a:t>The </a:t>
            </a:r>
            <a:r>
              <a:rPr lang="en-US" sz="1600" i="1" dirty="0" err="1">
                <a:solidFill>
                  <a:srgbClr val="FF66FF"/>
                </a:solidFill>
              </a:rPr>
              <a:t>pt</a:t>
            </a:r>
            <a:r>
              <a:rPr lang="en-US" sz="1600" i="1" dirty="0">
                <a:solidFill>
                  <a:srgbClr val="FF66FF"/>
                </a:solidFill>
              </a:rPr>
              <a:t> is severely systemically ill (by the same </a:t>
            </a:r>
            <a:r>
              <a:rPr lang="en-US" sz="1600" i="1" dirty="0" err="1">
                <a:solidFill>
                  <a:srgbClr val="FF66FF"/>
                </a:solidFill>
              </a:rPr>
              <a:t>dz</a:t>
            </a:r>
            <a:r>
              <a:rPr lang="en-US" sz="1600" i="1" dirty="0">
                <a:solidFill>
                  <a:srgbClr val="FF66FF"/>
                </a:solidFill>
              </a:rPr>
              <a:t> process)? </a:t>
            </a:r>
            <a:r>
              <a:rPr lang="en-US" sz="1600" dirty="0" err="1">
                <a:solidFill>
                  <a:srgbClr val="FF66FF"/>
                </a:solidFill>
              </a:rPr>
              <a:t>Erdheim</a:t>
            </a:r>
            <a:r>
              <a:rPr lang="en-US" sz="1600" dirty="0">
                <a:solidFill>
                  <a:srgbClr val="FF66FF"/>
                </a:solidFill>
              </a:rPr>
              <a:t>-Chester </a:t>
            </a:r>
            <a:r>
              <a:rPr lang="en-US" sz="1600" dirty="0" err="1">
                <a:solidFill>
                  <a:srgbClr val="FF66FF"/>
                </a:solidFill>
              </a:rPr>
              <a:t>dz</a:t>
            </a:r>
            <a:endParaRPr lang="en-US" sz="1600" dirty="0">
              <a:solidFill>
                <a:srgbClr val="FF66FF"/>
              </a:solidFill>
            </a:endParaRP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The above are 3 of 4 conditions that fall under what heading?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 ‘adult </a:t>
            </a:r>
            <a:r>
              <a:rPr lang="en-US" sz="1600" dirty="0" err="1">
                <a:solidFill>
                  <a:srgbClr val="FF66FF"/>
                </a:solidFill>
              </a:rPr>
              <a:t>xanthogranulomatous</a:t>
            </a:r>
            <a:r>
              <a:rPr lang="en-US" sz="1600" dirty="0">
                <a:solidFill>
                  <a:srgbClr val="FF66FF"/>
                </a:solidFill>
              </a:rPr>
              <a:t> diseases’ </a:t>
            </a: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6900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chemeClr val="bg1"/>
                </a:solidFill>
              </a:rPr>
              <a:t>Necrobiotic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rgbClr val="FF66FF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The </a:t>
            </a:r>
            <a:r>
              <a:rPr lang="en-US" sz="1600" i="1" dirty="0" err="1">
                <a:solidFill>
                  <a:srgbClr val="FF66FF"/>
                </a:solidFill>
              </a:rPr>
              <a:t>pt</a:t>
            </a:r>
            <a:r>
              <a:rPr lang="en-US" sz="1600" i="1" dirty="0">
                <a:solidFill>
                  <a:srgbClr val="FF66FF"/>
                </a:solidFill>
              </a:rPr>
              <a:t> c/o adult-onset asthma? </a:t>
            </a:r>
            <a:r>
              <a:rPr lang="en-US" sz="1600" b="0" dirty="0">
                <a:solidFill>
                  <a:srgbClr val="FF66FF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>
                <a:solidFill>
                  <a:srgbClr val="FF66FF"/>
                </a:solidFill>
              </a:rPr>
              <a:t>The </a:t>
            </a:r>
            <a:r>
              <a:rPr lang="en-US" sz="1600" i="1" dirty="0" err="1">
                <a:solidFill>
                  <a:srgbClr val="FF66FF"/>
                </a:solidFill>
              </a:rPr>
              <a:t>pt</a:t>
            </a:r>
            <a:r>
              <a:rPr lang="en-US" sz="1600" i="1" dirty="0">
                <a:solidFill>
                  <a:srgbClr val="FF66FF"/>
                </a:solidFill>
              </a:rPr>
              <a:t> is severely systemically ill (by the same </a:t>
            </a:r>
            <a:r>
              <a:rPr lang="en-US" sz="1600" i="1" dirty="0" err="1">
                <a:solidFill>
                  <a:srgbClr val="FF66FF"/>
                </a:solidFill>
              </a:rPr>
              <a:t>dz</a:t>
            </a:r>
            <a:r>
              <a:rPr lang="en-US" sz="1600" i="1" dirty="0">
                <a:solidFill>
                  <a:srgbClr val="FF66FF"/>
                </a:solidFill>
              </a:rPr>
              <a:t> process)? </a:t>
            </a:r>
            <a:r>
              <a:rPr lang="en-US" sz="1600" dirty="0" err="1">
                <a:solidFill>
                  <a:srgbClr val="FF66FF"/>
                </a:solidFill>
              </a:rPr>
              <a:t>Erdheim</a:t>
            </a:r>
            <a:r>
              <a:rPr lang="en-US" sz="1600" dirty="0">
                <a:solidFill>
                  <a:srgbClr val="FF66FF"/>
                </a:solidFill>
              </a:rPr>
              <a:t>-Chester </a:t>
            </a:r>
            <a:r>
              <a:rPr lang="en-US" sz="1600" dirty="0" err="1">
                <a:solidFill>
                  <a:srgbClr val="FF66FF"/>
                </a:solidFill>
              </a:rPr>
              <a:t>dz</a:t>
            </a:r>
            <a:endParaRPr lang="en-US" sz="1600" dirty="0">
              <a:solidFill>
                <a:srgbClr val="FF66FF"/>
              </a:solidFill>
            </a:endParaRP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The above are 3 of 4 conditions that fall under what heading?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 ‘adult </a:t>
            </a:r>
            <a:r>
              <a:rPr lang="en-US" sz="1600" dirty="0" err="1">
                <a:solidFill>
                  <a:srgbClr val="FF66FF"/>
                </a:solidFill>
              </a:rPr>
              <a:t>xanthogranulomatous</a:t>
            </a:r>
            <a:r>
              <a:rPr lang="en-US" sz="1600" dirty="0">
                <a:solidFill>
                  <a:srgbClr val="FF66FF"/>
                </a:solidFill>
              </a:rPr>
              <a:t> diseases’ </a:t>
            </a: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8216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948C5-B40E-4BBD-A79B-42A9AACD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4F9EA-ACCC-400A-BA64-EF75EB81700F}" type="slidenum">
              <a:rPr lang="en-US" altLang="en-US" smtClean="0"/>
              <a:pPr>
                <a:defRPr/>
              </a:pPr>
              <a:t>165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74D0D-64D9-4552-B2C5-BA3DDF75CFAA}"/>
              </a:ext>
            </a:extLst>
          </p:cNvPr>
          <p:cNvSpPr txBox="1"/>
          <p:nvPr/>
        </p:nvSpPr>
        <p:spPr>
          <a:xfrm>
            <a:off x="915127" y="3731449"/>
            <a:ext cx="285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Necrobiotic xanthogranuloma</a:t>
            </a:r>
          </a:p>
        </p:txBody>
      </p:sp>
      <p:pic>
        <p:nvPicPr>
          <p:cNvPr id="1026" name="Picture 2" descr="Clinical Case">
            <a:extLst>
              <a:ext uri="{FF2B5EF4-FFF2-40B4-BE49-F238E27FC236}">
                <a16:creationId xmlns:a16="http://schemas.microsoft.com/office/drawing/2014/main" id="{1337D833-1E14-4C41-8D93-B49FECA8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5" y="1247491"/>
            <a:ext cx="3667125" cy="24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3480FC-F27A-4BBF-8679-415B196E3D0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93579438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chemeClr val="bg1"/>
                </a:solidFill>
              </a:rPr>
              <a:t>Necrobiotic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c/o adult-onset asthma? </a:t>
            </a:r>
            <a:r>
              <a:rPr lang="en-US" sz="1600" b="0" dirty="0">
                <a:solidFill>
                  <a:srgbClr val="FF66FF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>
                <a:solidFill>
                  <a:srgbClr val="FF66FF"/>
                </a:solidFill>
              </a:rPr>
              <a:t>The </a:t>
            </a:r>
            <a:r>
              <a:rPr lang="en-US" sz="1600" i="1" dirty="0" err="1">
                <a:solidFill>
                  <a:srgbClr val="FF66FF"/>
                </a:solidFill>
              </a:rPr>
              <a:t>pt</a:t>
            </a:r>
            <a:r>
              <a:rPr lang="en-US" sz="1600" i="1" dirty="0">
                <a:solidFill>
                  <a:srgbClr val="FF66FF"/>
                </a:solidFill>
              </a:rPr>
              <a:t> is severely systemically ill (by the same </a:t>
            </a:r>
            <a:r>
              <a:rPr lang="en-US" sz="1600" i="1" dirty="0" err="1">
                <a:solidFill>
                  <a:srgbClr val="FF66FF"/>
                </a:solidFill>
              </a:rPr>
              <a:t>dz</a:t>
            </a:r>
            <a:r>
              <a:rPr lang="en-US" sz="1600" i="1" dirty="0">
                <a:solidFill>
                  <a:srgbClr val="FF66FF"/>
                </a:solidFill>
              </a:rPr>
              <a:t> process)? </a:t>
            </a:r>
            <a:r>
              <a:rPr lang="en-US" sz="1600" dirty="0" err="1">
                <a:solidFill>
                  <a:srgbClr val="FF66FF"/>
                </a:solidFill>
              </a:rPr>
              <a:t>Erdheim</a:t>
            </a:r>
            <a:r>
              <a:rPr lang="en-US" sz="1600" dirty="0">
                <a:solidFill>
                  <a:srgbClr val="FF66FF"/>
                </a:solidFill>
              </a:rPr>
              <a:t>-Chester </a:t>
            </a:r>
            <a:r>
              <a:rPr lang="en-US" sz="1600" dirty="0" err="1">
                <a:solidFill>
                  <a:srgbClr val="FF66FF"/>
                </a:solidFill>
              </a:rPr>
              <a:t>dz</a:t>
            </a:r>
            <a:endParaRPr lang="en-US" sz="1600" dirty="0">
              <a:solidFill>
                <a:srgbClr val="FF66FF"/>
              </a:solidFill>
            </a:endParaRP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The above are 3 of 4 conditions that fall under what heading?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 ‘adult </a:t>
            </a:r>
            <a:r>
              <a:rPr lang="en-US" sz="1600" dirty="0" err="1">
                <a:solidFill>
                  <a:srgbClr val="FF66FF"/>
                </a:solidFill>
              </a:rPr>
              <a:t>xanthogranulomatous</a:t>
            </a:r>
            <a:r>
              <a:rPr lang="en-US" sz="1600" dirty="0">
                <a:solidFill>
                  <a:srgbClr val="FF66FF"/>
                </a:solidFill>
              </a:rPr>
              <a:t> diseases’ </a:t>
            </a: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3198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chemeClr val="bg1"/>
                </a:solidFill>
              </a:rPr>
              <a:t>Necrobiotic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c/o adult-onset asthma?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>
                <a:solidFill>
                  <a:srgbClr val="FF66FF"/>
                </a:solidFill>
              </a:rPr>
              <a:t>The </a:t>
            </a:r>
            <a:r>
              <a:rPr lang="en-US" sz="1600" i="1" dirty="0" err="1">
                <a:solidFill>
                  <a:srgbClr val="FF66FF"/>
                </a:solidFill>
              </a:rPr>
              <a:t>pt</a:t>
            </a:r>
            <a:r>
              <a:rPr lang="en-US" sz="1600" i="1" dirty="0">
                <a:solidFill>
                  <a:srgbClr val="FF66FF"/>
                </a:solidFill>
              </a:rPr>
              <a:t> is severely systemically ill (by the same </a:t>
            </a:r>
            <a:r>
              <a:rPr lang="en-US" sz="1600" i="1" dirty="0" err="1">
                <a:solidFill>
                  <a:srgbClr val="FF66FF"/>
                </a:solidFill>
              </a:rPr>
              <a:t>dz</a:t>
            </a:r>
            <a:r>
              <a:rPr lang="en-US" sz="1600" i="1" dirty="0">
                <a:solidFill>
                  <a:srgbClr val="FF66FF"/>
                </a:solidFill>
              </a:rPr>
              <a:t> process)? </a:t>
            </a:r>
            <a:r>
              <a:rPr lang="en-US" sz="1600" dirty="0" err="1">
                <a:solidFill>
                  <a:srgbClr val="FF66FF"/>
                </a:solidFill>
              </a:rPr>
              <a:t>Erdheim</a:t>
            </a:r>
            <a:r>
              <a:rPr lang="en-US" sz="1600" dirty="0">
                <a:solidFill>
                  <a:srgbClr val="FF66FF"/>
                </a:solidFill>
              </a:rPr>
              <a:t>-Chester </a:t>
            </a:r>
            <a:r>
              <a:rPr lang="en-US" sz="1600" dirty="0" err="1">
                <a:solidFill>
                  <a:srgbClr val="FF66FF"/>
                </a:solidFill>
              </a:rPr>
              <a:t>dz</a:t>
            </a:r>
            <a:endParaRPr lang="en-US" sz="1600" dirty="0">
              <a:solidFill>
                <a:srgbClr val="FF66FF"/>
              </a:solidFill>
            </a:endParaRP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The above are 3 of 4 conditions that fall under what heading?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 ‘adult </a:t>
            </a:r>
            <a:r>
              <a:rPr lang="en-US" sz="1600" dirty="0" err="1">
                <a:solidFill>
                  <a:srgbClr val="FF66FF"/>
                </a:solidFill>
              </a:rPr>
              <a:t>xanthogranulomatous</a:t>
            </a:r>
            <a:r>
              <a:rPr lang="en-US" sz="1600" dirty="0">
                <a:solidFill>
                  <a:srgbClr val="FF66FF"/>
                </a:solidFill>
              </a:rPr>
              <a:t> diseases’ </a:t>
            </a: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5419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948C5-B40E-4BBD-A79B-42A9AACD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4F9EA-ACCC-400A-BA64-EF75EB81700F}" type="slidenum">
              <a:rPr lang="en-US" altLang="en-US" smtClean="0"/>
              <a:pPr>
                <a:defRPr/>
              </a:pPr>
              <a:t>168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74D0D-64D9-4552-B2C5-BA3DDF75CFAA}"/>
              </a:ext>
            </a:extLst>
          </p:cNvPr>
          <p:cNvSpPr txBox="1"/>
          <p:nvPr/>
        </p:nvSpPr>
        <p:spPr>
          <a:xfrm>
            <a:off x="915127" y="3731449"/>
            <a:ext cx="285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Necrobiotic xanthogranuloma</a:t>
            </a:r>
          </a:p>
        </p:txBody>
      </p:sp>
      <p:pic>
        <p:nvPicPr>
          <p:cNvPr id="1026" name="Picture 2" descr="Clinical Case">
            <a:extLst>
              <a:ext uri="{FF2B5EF4-FFF2-40B4-BE49-F238E27FC236}">
                <a16:creationId xmlns:a16="http://schemas.microsoft.com/office/drawing/2014/main" id="{1337D833-1E14-4C41-8D93-B49FECA8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5" y="1247491"/>
            <a:ext cx="3667125" cy="24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3480FC-F27A-4BBF-8679-415B196E3D0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C73A204E-D589-4AFF-BC50-D92CA80C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0" y="4397882"/>
            <a:ext cx="4454153" cy="18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72C918-E6A6-4642-88A1-E93FC7A9ECA6}"/>
              </a:ext>
            </a:extLst>
          </p:cNvPr>
          <p:cNvSpPr txBox="1"/>
          <p:nvPr/>
        </p:nvSpPr>
        <p:spPr>
          <a:xfrm>
            <a:off x="0" y="6290846"/>
            <a:ext cx="4972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Adult-onset asthma with periocular xanthogranuloma</a:t>
            </a:r>
          </a:p>
        </p:txBody>
      </p:sp>
    </p:spTree>
    <p:extLst>
      <p:ext uri="{BB962C8B-B14F-4D97-AF65-F5344CB8AC3E}">
        <p14:creationId xmlns:p14="http://schemas.microsoft.com/office/powerpoint/2010/main" val="142324891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chemeClr val="bg1"/>
                </a:solidFill>
              </a:rPr>
              <a:t>Necrobiotic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c/o adult-onset asthma?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is severely systemically ill (by the same </a:t>
            </a:r>
            <a:r>
              <a:rPr lang="en-US" sz="1600" i="1" dirty="0" err="1"/>
              <a:t>dz</a:t>
            </a:r>
            <a:r>
              <a:rPr lang="en-US" sz="1600" i="1" dirty="0"/>
              <a:t> process)? </a:t>
            </a:r>
            <a:r>
              <a:rPr lang="en-US" sz="1600" dirty="0" err="1">
                <a:solidFill>
                  <a:srgbClr val="FF66FF"/>
                </a:solidFill>
              </a:rPr>
              <a:t>Erdheim</a:t>
            </a:r>
            <a:r>
              <a:rPr lang="en-US" sz="1600" dirty="0">
                <a:solidFill>
                  <a:srgbClr val="FF66FF"/>
                </a:solidFill>
              </a:rPr>
              <a:t>-Chester </a:t>
            </a:r>
            <a:r>
              <a:rPr lang="en-US" sz="1600" dirty="0" err="1">
                <a:solidFill>
                  <a:srgbClr val="FF66FF"/>
                </a:solidFill>
              </a:rPr>
              <a:t>dz</a:t>
            </a:r>
            <a:endParaRPr lang="en-US" sz="1600" dirty="0">
              <a:solidFill>
                <a:srgbClr val="FF66FF"/>
              </a:solidFill>
            </a:endParaRP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The above are 3 of 4 conditions that fall under what heading?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 ‘adult </a:t>
            </a:r>
            <a:r>
              <a:rPr lang="en-US" sz="1600" dirty="0" err="1">
                <a:solidFill>
                  <a:srgbClr val="FF66FF"/>
                </a:solidFill>
              </a:rPr>
              <a:t>xanthogranulomatous</a:t>
            </a:r>
            <a:r>
              <a:rPr lang="en-US" sz="1600" dirty="0">
                <a:solidFill>
                  <a:srgbClr val="FF66FF"/>
                </a:solidFill>
              </a:rPr>
              <a:t> diseases’ </a:t>
            </a: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8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0000FF"/>
                </a:solidFill>
              </a:rPr>
              <a:t>Schwalbe’s</a:t>
            </a:r>
            <a:r>
              <a:rPr lang="en-US" sz="1600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CCFF99"/>
                </a:solidFill>
              </a:rPr>
              <a:t>Alagille</a:t>
            </a:r>
            <a:r>
              <a:rPr lang="en-US" sz="1600" b="1" dirty="0">
                <a:solidFill>
                  <a:srgbClr val="CCFF99"/>
                </a:solidFill>
              </a:rPr>
              <a:t> syndrome</a:t>
            </a:r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7735A-A32C-4E15-99B3-954B758BBA1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32813914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chemeClr val="bg1"/>
                </a:solidFill>
              </a:rPr>
              <a:t>Necrobiotic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c/o adult-onset asthma?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is severely systemically ill (by the same </a:t>
            </a:r>
            <a:r>
              <a:rPr lang="en-US" sz="1600" i="1" dirty="0" err="1"/>
              <a:t>dz</a:t>
            </a:r>
            <a:r>
              <a:rPr lang="en-US" sz="1600" i="1" dirty="0"/>
              <a:t> process)? </a:t>
            </a:r>
            <a:r>
              <a:rPr lang="en-US" sz="1600" dirty="0" err="1">
                <a:solidFill>
                  <a:schemeClr val="bg1"/>
                </a:solidFill>
              </a:rPr>
              <a:t>Erdheim</a:t>
            </a:r>
            <a:r>
              <a:rPr lang="en-US" sz="1600" dirty="0">
                <a:solidFill>
                  <a:schemeClr val="bg1"/>
                </a:solidFill>
              </a:rPr>
              <a:t>-Chester </a:t>
            </a:r>
            <a:r>
              <a:rPr lang="en-US" sz="1600" dirty="0" err="1">
                <a:solidFill>
                  <a:schemeClr val="bg1"/>
                </a:solidFill>
              </a:rPr>
              <a:t>dz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The above are 3 of 4 conditions that fall under what heading?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 ‘adult </a:t>
            </a:r>
            <a:r>
              <a:rPr lang="en-US" sz="1600" dirty="0" err="1">
                <a:solidFill>
                  <a:srgbClr val="FF66FF"/>
                </a:solidFill>
              </a:rPr>
              <a:t>xanthogranulomatous</a:t>
            </a:r>
            <a:r>
              <a:rPr lang="en-US" sz="1600" dirty="0">
                <a:solidFill>
                  <a:srgbClr val="FF66FF"/>
                </a:solidFill>
              </a:rPr>
              <a:t> diseases’ </a:t>
            </a: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9783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948C5-B40E-4BBD-A79B-42A9AACD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4F9EA-ACCC-400A-BA64-EF75EB81700F}" type="slidenum">
              <a:rPr lang="en-US" altLang="en-US" smtClean="0"/>
              <a:pPr>
                <a:defRPr/>
              </a:pPr>
              <a:t>171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74D0D-64D9-4552-B2C5-BA3DDF75CFAA}"/>
              </a:ext>
            </a:extLst>
          </p:cNvPr>
          <p:cNvSpPr txBox="1"/>
          <p:nvPr/>
        </p:nvSpPr>
        <p:spPr>
          <a:xfrm>
            <a:off x="915127" y="3731449"/>
            <a:ext cx="285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Necrobiotic xanthogranuloma</a:t>
            </a:r>
          </a:p>
        </p:txBody>
      </p:sp>
      <p:pic>
        <p:nvPicPr>
          <p:cNvPr id="1026" name="Picture 2" descr="Clinical Case">
            <a:extLst>
              <a:ext uri="{FF2B5EF4-FFF2-40B4-BE49-F238E27FC236}">
                <a16:creationId xmlns:a16="http://schemas.microsoft.com/office/drawing/2014/main" id="{1337D833-1E14-4C41-8D93-B49FECA8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5" y="1247491"/>
            <a:ext cx="3667125" cy="24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3480FC-F27A-4BBF-8679-415B196E3D0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7BF61-7B30-4EFC-999A-82FAAF9F0EE4}"/>
              </a:ext>
            </a:extLst>
          </p:cNvPr>
          <p:cNvSpPr txBox="1"/>
          <p:nvPr/>
        </p:nvSpPr>
        <p:spPr>
          <a:xfrm>
            <a:off x="5634418" y="5071646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Erdheim</a:t>
            </a:r>
            <a:r>
              <a:rPr lang="en-US" sz="1600" dirty="0"/>
              <a:t>-Chester disease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56812-63AA-420A-9A80-CC3857EA6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69" y="1981200"/>
            <a:ext cx="3833101" cy="3078095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73A204E-D589-4AFF-BC50-D92CA80C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0" y="4397882"/>
            <a:ext cx="4454153" cy="18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72C918-E6A6-4642-88A1-E93FC7A9ECA6}"/>
              </a:ext>
            </a:extLst>
          </p:cNvPr>
          <p:cNvSpPr txBox="1"/>
          <p:nvPr/>
        </p:nvSpPr>
        <p:spPr>
          <a:xfrm>
            <a:off x="0" y="6290846"/>
            <a:ext cx="4972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Adult-onset asthma with periocular xanthogranuloma</a:t>
            </a:r>
          </a:p>
        </p:txBody>
      </p:sp>
    </p:spTree>
    <p:extLst>
      <p:ext uri="{BB962C8B-B14F-4D97-AF65-F5344CB8AC3E}">
        <p14:creationId xmlns:p14="http://schemas.microsoft.com/office/powerpoint/2010/main" val="164861207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chemeClr val="bg1"/>
                </a:solidFill>
              </a:rPr>
              <a:t>Necrobiotic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c/o adult-onset asthma?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is severely systemically ill (by the same </a:t>
            </a:r>
            <a:r>
              <a:rPr lang="en-US" sz="1600" i="1" dirty="0" err="1"/>
              <a:t>dz</a:t>
            </a:r>
            <a:r>
              <a:rPr lang="en-US" sz="1600" i="1" dirty="0"/>
              <a:t> process)? </a:t>
            </a:r>
            <a:r>
              <a:rPr lang="en-US" sz="1600" dirty="0" err="1">
                <a:solidFill>
                  <a:schemeClr val="bg1"/>
                </a:solidFill>
              </a:rPr>
              <a:t>Erdheim</a:t>
            </a:r>
            <a:r>
              <a:rPr lang="en-US" sz="1600" dirty="0">
                <a:solidFill>
                  <a:schemeClr val="bg1"/>
                </a:solidFill>
              </a:rPr>
              <a:t>-Chester </a:t>
            </a:r>
            <a:r>
              <a:rPr lang="en-US" sz="1600" dirty="0" err="1">
                <a:solidFill>
                  <a:schemeClr val="bg1"/>
                </a:solidFill>
              </a:rPr>
              <a:t>dz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i="1" dirty="0"/>
          </a:p>
          <a:p>
            <a:r>
              <a:rPr lang="en-US" sz="1600" i="1" dirty="0"/>
              <a:t>The above are 3 of 4 conditions that fall under what heading?</a:t>
            </a:r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dirty="0">
                <a:solidFill>
                  <a:srgbClr val="FF66FF"/>
                </a:solidFill>
              </a:rPr>
              <a:t>The ‘adult </a:t>
            </a:r>
            <a:r>
              <a:rPr lang="en-US" sz="1600" dirty="0" err="1">
                <a:solidFill>
                  <a:srgbClr val="FF66FF"/>
                </a:solidFill>
              </a:rPr>
              <a:t>xanthogranulomatous</a:t>
            </a:r>
            <a:r>
              <a:rPr lang="en-US" sz="1600" dirty="0">
                <a:solidFill>
                  <a:srgbClr val="FF66FF"/>
                </a:solidFill>
              </a:rPr>
              <a:t> diseases’ </a:t>
            </a: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2169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chemeClr val="bg1"/>
                </a:solidFill>
              </a:rPr>
              <a:t>Necrobiotic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c/o adult-onset asthma?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is severely systemically ill (by the same </a:t>
            </a:r>
            <a:r>
              <a:rPr lang="en-US" sz="1600" i="1" dirty="0" err="1"/>
              <a:t>dz</a:t>
            </a:r>
            <a:r>
              <a:rPr lang="en-US" sz="1600" i="1" dirty="0"/>
              <a:t> process)? </a:t>
            </a:r>
            <a:r>
              <a:rPr lang="en-US" sz="1600" dirty="0" err="1">
                <a:solidFill>
                  <a:schemeClr val="bg1"/>
                </a:solidFill>
              </a:rPr>
              <a:t>Erdheim</a:t>
            </a:r>
            <a:r>
              <a:rPr lang="en-US" sz="1600" dirty="0">
                <a:solidFill>
                  <a:schemeClr val="bg1"/>
                </a:solidFill>
              </a:rPr>
              <a:t>-Chester </a:t>
            </a:r>
            <a:r>
              <a:rPr lang="en-US" sz="1600" dirty="0" err="1">
                <a:solidFill>
                  <a:schemeClr val="bg1"/>
                </a:solidFill>
              </a:rPr>
              <a:t>dz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i="1" dirty="0"/>
          </a:p>
          <a:p>
            <a:r>
              <a:rPr lang="en-US" sz="1600" i="1" dirty="0"/>
              <a:t>The above are 3 of 4 conditions that fall under what heading?</a:t>
            </a:r>
          </a:p>
          <a:p>
            <a:r>
              <a:rPr lang="en-US" sz="1600" dirty="0"/>
              <a:t>The ‘adult </a:t>
            </a:r>
            <a:r>
              <a:rPr lang="en-US" sz="1600" dirty="0" err="1"/>
              <a:t>xanthogranulomatous</a:t>
            </a:r>
            <a:r>
              <a:rPr lang="en-US" sz="1600" dirty="0"/>
              <a:t> diseases’ </a:t>
            </a:r>
            <a:endParaRPr lang="en-US" sz="1600" dirty="0">
              <a:solidFill>
                <a:srgbClr val="FF66FF"/>
              </a:solidFill>
            </a:endParaRP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5199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comes to mind if an adult presents with what appear to be xanthelasmas, but: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xanthelasmas are ulcerated?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Necrobiotic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c/o adult-onset asthma?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is severely systemically ill (by the same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process)?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Erdheim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-Chester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above </a:t>
            </a:r>
            <a:r>
              <a:rPr lang="en-US" sz="1600" b="1" i="1" dirty="0"/>
              <a:t>are 3 of 4 conditions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that fall under what heading?</a:t>
            </a:r>
          </a:p>
          <a:p>
            <a:r>
              <a:rPr lang="en-US" sz="1600" dirty="0"/>
              <a:t>The ‘adult </a:t>
            </a:r>
            <a:r>
              <a:rPr lang="en-US" sz="1600" dirty="0" err="1"/>
              <a:t>xanthogranulomatous</a:t>
            </a:r>
            <a:r>
              <a:rPr lang="en-US" sz="1600" dirty="0"/>
              <a:t> diseases’ </a:t>
            </a:r>
            <a:endParaRPr lang="en-US" sz="1600" dirty="0">
              <a:solidFill>
                <a:srgbClr val="FF66FF"/>
              </a:solidFill>
            </a:endParaRP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A6CCA2-8480-495C-A61B-B0281186C492}"/>
              </a:ext>
            </a:extLst>
          </p:cNvPr>
          <p:cNvSpPr txBox="1"/>
          <p:nvPr/>
        </p:nvSpPr>
        <p:spPr>
          <a:xfrm>
            <a:off x="419887" y="1113455"/>
            <a:ext cx="500199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fourth adult </a:t>
            </a:r>
            <a:r>
              <a:rPr lang="en-US" sz="1400" i="1" dirty="0" err="1"/>
              <a:t>xanthogranulomatous</a:t>
            </a:r>
            <a:r>
              <a:rPr lang="en-US" sz="1400" i="1" dirty="0"/>
              <a:t> disease?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  is called simply 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adult-onset xanthogranuloma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and  presents like the ‘asthma’ type (but without the asthma, duh).</a:t>
            </a:r>
          </a:p>
        </p:txBody>
      </p:sp>
    </p:spTree>
    <p:extLst>
      <p:ext uri="{BB962C8B-B14F-4D97-AF65-F5344CB8AC3E}">
        <p14:creationId xmlns:p14="http://schemas.microsoft.com/office/powerpoint/2010/main" val="388259229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comes to mind if an adult presents with what appear to be xanthelasmas, but: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xanthelasmas are ulcerated?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Necrobiotic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c/o adult-onset asthma?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is severely systemically ill (by the same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process)?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Erdheim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-Chester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above </a:t>
            </a:r>
            <a:r>
              <a:rPr lang="en-US" sz="1600" b="1" i="1" dirty="0"/>
              <a:t>are 3 of 4 conditions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that fall under what heading?</a:t>
            </a:r>
          </a:p>
          <a:p>
            <a:r>
              <a:rPr lang="en-US" sz="1600" dirty="0"/>
              <a:t>The ‘adult </a:t>
            </a:r>
            <a:r>
              <a:rPr lang="en-US" sz="1600" dirty="0" err="1"/>
              <a:t>xanthogranulomatous</a:t>
            </a:r>
            <a:r>
              <a:rPr lang="en-US" sz="1600" dirty="0"/>
              <a:t> diseases’ </a:t>
            </a:r>
            <a:endParaRPr lang="en-US" sz="1600" dirty="0">
              <a:solidFill>
                <a:srgbClr val="FF66FF"/>
              </a:solidFill>
            </a:endParaRPr>
          </a:p>
          <a:p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i="1" dirty="0">
                <a:solidFill>
                  <a:srgbClr val="FF66FF"/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A6CCA2-8480-495C-A61B-B0281186C492}"/>
              </a:ext>
            </a:extLst>
          </p:cNvPr>
          <p:cNvSpPr txBox="1"/>
          <p:nvPr/>
        </p:nvSpPr>
        <p:spPr>
          <a:xfrm>
            <a:off x="419887" y="1113455"/>
            <a:ext cx="500199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fourth adult </a:t>
            </a:r>
            <a:r>
              <a:rPr lang="en-US" sz="1400" i="1" dirty="0" err="1"/>
              <a:t>xanthogranulomatous</a:t>
            </a:r>
            <a:r>
              <a:rPr lang="en-US" sz="1400" i="1" dirty="0"/>
              <a:t> disease?</a:t>
            </a:r>
          </a:p>
          <a:p>
            <a:r>
              <a:rPr lang="en-US" sz="1400" dirty="0"/>
              <a:t>It  is called simply </a:t>
            </a:r>
            <a:r>
              <a:rPr lang="en-US" sz="1400" i="1" dirty="0"/>
              <a:t>adult-onset xanthogranuloma</a:t>
            </a:r>
            <a:r>
              <a:rPr lang="en-US" sz="1400" dirty="0"/>
              <a:t>, and  presents like the ‘asthma’ type (but without the asthma, duh)</a:t>
            </a:r>
          </a:p>
        </p:txBody>
      </p:sp>
    </p:spTree>
    <p:extLst>
      <p:ext uri="{BB962C8B-B14F-4D97-AF65-F5344CB8AC3E}">
        <p14:creationId xmlns:p14="http://schemas.microsoft.com/office/powerpoint/2010/main" val="357941899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chemeClr val="bg1"/>
                </a:solidFill>
              </a:rPr>
              <a:t>Necrobiotic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c/o adult-onset asthma?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is severely systemically ill (by the same </a:t>
            </a:r>
            <a:r>
              <a:rPr lang="en-US" sz="1600" i="1" dirty="0" err="1"/>
              <a:t>dz</a:t>
            </a:r>
            <a:r>
              <a:rPr lang="en-US" sz="1600" i="1" dirty="0"/>
              <a:t> process)? </a:t>
            </a:r>
            <a:r>
              <a:rPr lang="en-US" sz="1600" dirty="0" err="1">
                <a:solidFill>
                  <a:schemeClr val="bg1"/>
                </a:solidFill>
              </a:rPr>
              <a:t>Erdheim</a:t>
            </a:r>
            <a:r>
              <a:rPr lang="en-US" sz="1600" dirty="0">
                <a:solidFill>
                  <a:schemeClr val="bg1"/>
                </a:solidFill>
              </a:rPr>
              <a:t>-Chester </a:t>
            </a:r>
            <a:r>
              <a:rPr lang="en-US" sz="1600" dirty="0" err="1">
                <a:solidFill>
                  <a:schemeClr val="bg1"/>
                </a:solidFill>
              </a:rPr>
              <a:t>dz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i="1" dirty="0"/>
          </a:p>
          <a:p>
            <a:r>
              <a:rPr lang="en-US" sz="1600" i="1" dirty="0"/>
              <a:t>The above are 3 of 4 conditions that fall under what heading?</a:t>
            </a:r>
          </a:p>
          <a:p>
            <a:r>
              <a:rPr lang="en-US" sz="1600" dirty="0"/>
              <a:t>The ‘adult </a:t>
            </a:r>
            <a:r>
              <a:rPr lang="en-US" sz="1600" dirty="0" err="1"/>
              <a:t>xanthogranulomatous</a:t>
            </a:r>
            <a:r>
              <a:rPr lang="en-US" sz="1600" dirty="0"/>
              <a:t> diseases’ </a:t>
            </a:r>
          </a:p>
          <a:p>
            <a:endParaRPr lang="en-US" sz="1600" i="1" dirty="0"/>
          </a:p>
          <a:p>
            <a:r>
              <a:rPr lang="en-US" sz="1600" i="1" dirty="0"/>
              <a:t>In three words, how would you characterize these conditions?</a:t>
            </a:r>
            <a:endParaRPr lang="en-US" sz="1600" i="1" dirty="0">
              <a:solidFill>
                <a:srgbClr val="FF66FF"/>
              </a:solidFill>
            </a:endParaRPr>
          </a:p>
          <a:p>
            <a:r>
              <a:rPr lang="en-US" sz="1600" dirty="0">
                <a:solidFill>
                  <a:srgbClr val="FF66FF"/>
                </a:solidFill>
              </a:rPr>
              <a:t>They are non-Langerhans cell  </a:t>
            </a:r>
            <a:r>
              <a:rPr lang="en-US" sz="1600" dirty="0" err="1">
                <a:solidFill>
                  <a:srgbClr val="FF66FF"/>
                </a:solidFill>
              </a:rPr>
              <a:t>histocytoses</a:t>
            </a:r>
            <a:endParaRPr lang="en-US" sz="1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8501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chemeClr val="bg1"/>
                </a:solidFill>
              </a:rPr>
              <a:t>Necrobiotic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c/o adult-onset asthma?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is severely systemically ill (by the same </a:t>
            </a:r>
            <a:r>
              <a:rPr lang="en-US" sz="1600" i="1" dirty="0" err="1"/>
              <a:t>dz</a:t>
            </a:r>
            <a:r>
              <a:rPr lang="en-US" sz="1600" i="1" dirty="0"/>
              <a:t> process)? </a:t>
            </a:r>
            <a:r>
              <a:rPr lang="en-US" sz="1600" dirty="0" err="1">
                <a:solidFill>
                  <a:schemeClr val="bg1"/>
                </a:solidFill>
              </a:rPr>
              <a:t>Erdheim</a:t>
            </a:r>
            <a:r>
              <a:rPr lang="en-US" sz="1600" dirty="0">
                <a:solidFill>
                  <a:schemeClr val="bg1"/>
                </a:solidFill>
              </a:rPr>
              <a:t>-Chester </a:t>
            </a:r>
            <a:r>
              <a:rPr lang="en-US" sz="1600" dirty="0" err="1">
                <a:solidFill>
                  <a:schemeClr val="bg1"/>
                </a:solidFill>
              </a:rPr>
              <a:t>dz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i="1" dirty="0"/>
          </a:p>
          <a:p>
            <a:r>
              <a:rPr lang="en-US" sz="1600" i="1" dirty="0"/>
              <a:t>The above are 3 of 4 conditions that fall under what heading?</a:t>
            </a:r>
          </a:p>
          <a:p>
            <a:r>
              <a:rPr lang="en-US" sz="1600" dirty="0"/>
              <a:t>The ‘adult </a:t>
            </a:r>
            <a:r>
              <a:rPr lang="en-US" sz="1600" dirty="0" err="1"/>
              <a:t>xanthogranulomatous</a:t>
            </a:r>
            <a:r>
              <a:rPr lang="en-US" sz="1600" dirty="0"/>
              <a:t> diseases’ </a:t>
            </a:r>
          </a:p>
          <a:p>
            <a:endParaRPr lang="en-US" sz="1600" i="1" dirty="0"/>
          </a:p>
          <a:p>
            <a:r>
              <a:rPr lang="en-US" sz="1600" i="1" dirty="0"/>
              <a:t>In three words, how would you characterize these conditions?</a:t>
            </a:r>
          </a:p>
          <a:p>
            <a:r>
              <a:rPr lang="en-US" sz="1600" dirty="0"/>
              <a:t>They are non-Langerhans cell  </a:t>
            </a:r>
            <a:r>
              <a:rPr lang="en-US" sz="1600" dirty="0" err="1"/>
              <a:t>histocytoses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0195-923F-4D7C-A74E-489FE9C4CB26}"/>
              </a:ext>
            </a:extLst>
          </p:cNvPr>
          <p:cNvSpPr/>
          <p:nvPr/>
        </p:nvSpPr>
        <p:spPr>
          <a:xfrm>
            <a:off x="3451180" y="2914650"/>
            <a:ext cx="1209676" cy="22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356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 an adult presents with what appear to be xanthelasmas, but: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The xanthelasmas are ulcerated? </a:t>
            </a:r>
            <a:r>
              <a:rPr lang="en-US" sz="1600" dirty="0">
                <a:solidFill>
                  <a:schemeClr val="bg1"/>
                </a:solidFill>
              </a:rPr>
              <a:t>Necrobiotic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c/o adult-onset asthma?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/>
              <a:t>The </a:t>
            </a:r>
            <a:r>
              <a:rPr lang="en-US" sz="1600" i="1" dirty="0" err="1"/>
              <a:t>pt</a:t>
            </a:r>
            <a:r>
              <a:rPr lang="en-US" sz="1600" i="1" dirty="0"/>
              <a:t> is severely systemically ill (by the same </a:t>
            </a:r>
            <a:r>
              <a:rPr lang="en-US" sz="1600" i="1" dirty="0" err="1"/>
              <a:t>dz</a:t>
            </a:r>
            <a:r>
              <a:rPr lang="en-US" sz="1600" i="1" dirty="0"/>
              <a:t> process)? </a:t>
            </a:r>
            <a:r>
              <a:rPr lang="en-US" sz="1600" dirty="0" err="1">
                <a:solidFill>
                  <a:schemeClr val="bg1"/>
                </a:solidFill>
              </a:rPr>
              <a:t>Erdheim</a:t>
            </a:r>
            <a:r>
              <a:rPr lang="en-US" sz="1600" dirty="0">
                <a:solidFill>
                  <a:schemeClr val="bg1"/>
                </a:solidFill>
              </a:rPr>
              <a:t>-Chester </a:t>
            </a:r>
            <a:r>
              <a:rPr lang="en-US" sz="1600" dirty="0" err="1">
                <a:solidFill>
                  <a:schemeClr val="bg1"/>
                </a:solidFill>
              </a:rPr>
              <a:t>dz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i="1" dirty="0"/>
          </a:p>
          <a:p>
            <a:r>
              <a:rPr lang="en-US" sz="1600" i="1" dirty="0"/>
              <a:t>The above are 3 of 4 conditions that fall under what heading?</a:t>
            </a:r>
          </a:p>
          <a:p>
            <a:r>
              <a:rPr lang="en-US" sz="1600" dirty="0"/>
              <a:t>The ‘adult </a:t>
            </a:r>
            <a:r>
              <a:rPr lang="en-US" sz="1600" dirty="0" err="1"/>
              <a:t>xanthogranulomatous</a:t>
            </a:r>
            <a:r>
              <a:rPr lang="en-US" sz="1600" dirty="0"/>
              <a:t> diseases’ </a:t>
            </a:r>
          </a:p>
          <a:p>
            <a:endParaRPr lang="en-US" sz="1600" i="1" dirty="0"/>
          </a:p>
          <a:p>
            <a:r>
              <a:rPr lang="en-US" sz="1600" i="1" dirty="0"/>
              <a:t>In three words, how would you characterize these conditions?</a:t>
            </a:r>
          </a:p>
          <a:p>
            <a:r>
              <a:rPr lang="en-US" sz="1600" dirty="0"/>
              <a:t>They are non-Langerhans cell  histiocytoses</a:t>
            </a:r>
          </a:p>
        </p:txBody>
      </p:sp>
    </p:spTree>
    <p:extLst>
      <p:ext uri="{BB962C8B-B14F-4D97-AF65-F5344CB8AC3E}">
        <p14:creationId xmlns:p14="http://schemas.microsoft.com/office/powerpoint/2010/main" val="199404067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Xanthelasma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22363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970A-5034-461F-BFE9-BFEF91215B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33D1A-7BBF-4125-8C44-A0DE5BEA7350}"/>
              </a:ext>
            </a:extLst>
          </p:cNvPr>
          <p:cNvSpPr txBox="1"/>
          <p:nvPr/>
        </p:nvSpPr>
        <p:spPr>
          <a:xfrm>
            <a:off x="611174" y="398564"/>
            <a:ext cx="7921649" cy="280076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Speaking of ‘xanthelasmas’…What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comes to mind if an adult presents with what appear to be xanthelasmas, but: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xanthelasmas are ulcerated?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Necrobiotic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xanthogranuloma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c/o adult-onset asthma?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Adult-onset asthma with periocular xanthogranuloma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is severely systemically ill (by the same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process)?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Erdheim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-Chester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above are 3 of 4 conditions that fall under what heading?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‘adult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xanthogranulomatous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diseases’ 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In three words, how would you characterize these conditions?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They are non-Langerhans cell  histiocytoses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5C8F84-7B5A-45A7-92C2-24D4089E69B1}"/>
              </a:ext>
            </a:extLst>
          </p:cNvPr>
          <p:cNvSpPr txBox="1"/>
          <p:nvPr/>
        </p:nvSpPr>
        <p:spPr>
          <a:xfrm>
            <a:off x="1417568" y="1739770"/>
            <a:ext cx="617771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the adult-onset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xanthogranulomas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see slide-set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K20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41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616025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b="1" dirty="0" err="1">
                <a:solidFill>
                  <a:srgbClr val="0000FF"/>
                </a:solidFill>
              </a:rPr>
              <a:t>Schwalbe’s</a:t>
            </a:r>
            <a:r>
              <a:rPr lang="en-US" sz="1600" b="1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CCFF99"/>
                </a:solidFill>
              </a:rPr>
              <a:t>Alagille</a:t>
            </a:r>
            <a:r>
              <a:rPr lang="en-US" sz="1600" b="1" dirty="0">
                <a:solidFill>
                  <a:srgbClr val="CCFF99"/>
                </a:solidFill>
              </a:rPr>
              <a:t> syndrome</a:t>
            </a:r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289" y="3203864"/>
            <a:ext cx="4859022" cy="246221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</a:t>
            </a:r>
            <a:r>
              <a:rPr lang="en-US" sz="1400" i="1" dirty="0" err="1">
                <a:solidFill>
                  <a:srgbClr val="0000FF"/>
                </a:solidFill>
              </a:rPr>
              <a:t>Schwalbe’s</a:t>
            </a:r>
            <a:r>
              <a:rPr lang="en-US" sz="1400" i="1" dirty="0">
                <a:solidFill>
                  <a:srgbClr val="0000FF"/>
                </a:solidFill>
              </a:rPr>
              <a:t> line/ring?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 edge or termination of </a:t>
            </a:r>
            <a:r>
              <a:rPr lang="en-US" sz="1400" dirty="0" err="1">
                <a:solidFill>
                  <a:srgbClr val="FFFF00"/>
                </a:solidFill>
              </a:rPr>
              <a:t>Descemet’s</a:t>
            </a:r>
            <a:r>
              <a:rPr lang="en-US" sz="1400" dirty="0">
                <a:solidFill>
                  <a:srgbClr val="FFFF00"/>
                </a:solidFill>
              </a:rPr>
              <a:t> layer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Is it normally apparent during slit-lamp examination?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No--it is usually too thin and posterior to be seen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Why the line/ring equivocation?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Most refer to it as </a:t>
            </a:r>
            <a:r>
              <a:rPr lang="en-US" sz="1400" dirty="0" err="1">
                <a:solidFill>
                  <a:srgbClr val="FFFF00"/>
                </a:solidFill>
              </a:rPr>
              <a:t>Schwalbe’s</a:t>
            </a:r>
            <a:r>
              <a:rPr lang="en-US" sz="1400" dirty="0">
                <a:solidFill>
                  <a:srgbClr val="FFFF00"/>
                </a:solidFill>
              </a:rPr>
              <a:t> line, because that’s what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looks like during </a:t>
            </a:r>
            <a:r>
              <a:rPr lang="en-US" sz="1400" dirty="0" err="1">
                <a:solidFill>
                  <a:srgbClr val="FFFF00"/>
                </a:solidFill>
              </a:rPr>
              <a:t>gonioscopy</a:t>
            </a:r>
            <a:r>
              <a:rPr lang="en-US" sz="1400" dirty="0">
                <a:solidFill>
                  <a:srgbClr val="FFFF00"/>
                </a:solidFill>
              </a:rPr>
              <a:t>. However, others point out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that because this structure encircles the entire inner aspect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of the cornea, it is more properly described as a ‘ring.’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8DC29-8FD5-4658-8C67-0CA4D3F1249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73344155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39127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</a:t>
            </a:r>
            <a:r>
              <a:rPr lang="en-US" sz="1400" b="1" dirty="0">
                <a:solidFill>
                  <a:srgbClr val="FFFF00"/>
                </a:solidFill>
              </a:rPr>
              <a:t>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12827A-0911-4F6D-965D-DF324E7840D8}"/>
              </a:ext>
            </a:extLst>
          </p:cNvPr>
          <p:cNvSpPr/>
          <p:nvPr/>
        </p:nvSpPr>
        <p:spPr>
          <a:xfrm>
            <a:off x="5419682" y="3295410"/>
            <a:ext cx="2286000" cy="5240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55557D18-46F1-4EA4-A5A4-9C3599123576}"/>
              </a:ext>
            </a:extLst>
          </p:cNvPr>
          <p:cNvSpPr txBox="1"/>
          <p:nvPr/>
        </p:nvSpPr>
        <p:spPr>
          <a:xfrm>
            <a:off x="1082596" y="4051522"/>
            <a:ext cx="7421425" cy="2062103"/>
          </a:xfrm>
          <a:prstGeom prst="rect">
            <a:avLst/>
          </a:prstGeom>
          <a:solidFill>
            <a:srgbClr val="92929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bg1"/>
                </a:solidFill>
              </a:rPr>
              <a:t>Speaking of ‘foamy macrophages’ part </a:t>
            </a:r>
            <a:r>
              <a:rPr lang="en-US" sz="1600" i="1" dirty="0" err="1">
                <a:solidFill>
                  <a:schemeClr val="bg1"/>
                </a:solidFill>
              </a:rPr>
              <a:t>deaux</a:t>
            </a:r>
            <a:r>
              <a:rPr lang="en-US" sz="1600" i="1" dirty="0">
                <a:solidFill>
                  <a:schemeClr val="bg1"/>
                </a:solidFill>
              </a:rPr>
              <a:t>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if, instead of an adult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with xanthelasmas, the </a:t>
            </a:r>
            <a:r>
              <a:rPr lang="en-US" sz="1600" i="1" dirty="0" err="1">
                <a:solidFill>
                  <a:schemeClr val="bg1"/>
                </a:solidFill>
              </a:rPr>
              <a:t>pt</a:t>
            </a:r>
            <a:r>
              <a:rPr lang="en-US" sz="1600" i="1" dirty="0">
                <a:solidFill>
                  <a:schemeClr val="bg1"/>
                </a:solidFill>
              </a:rPr>
              <a:t> in question was a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very young child with unilateral pigmented iris nodules?</a:t>
            </a:r>
          </a:p>
          <a:p>
            <a:r>
              <a:rPr lang="en-US" sz="1600" i="1" dirty="0">
                <a:solidFill>
                  <a:srgbClr val="929292"/>
                </a:solidFill>
              </a:rPr>
              <a:t>And heterochromia iridis 2ndry to those nodules?</a:t>
            </a:r>
          </a:p>
          <a:p>
            <a:r>
              <a:rPr lang="en-US" sz="1600" i="1" dirty="0">
                <a:solidFill>
                  <a:srgbClr val="929292"/>
                </a:solidFill>
              </a:rPr>
              <a:t>Along with a nontraumatic </a:t>
            </a:r>
            <a:r>
              <a:rPr lang="en-US" sz="1600" i="1" dirty="0" err="1">
                <a:solidFill>
                  <a:srgbClr val="929292"/>
                </a:solidFill>
              </a:rPr>
              <a:t>hyphema</a:t>
            </a:r>
            <a:r>
              <a:rPr lang="en-US" sz="1600" i="1" dirty="0">
                <a:solidFill>
                  <a:srgbClr val="929292"/>
                </a:solidFill>
              </a:rPr>
              <a:t> in the affected eye?</a:t>
            </a:r>
          </a:p>
          <a:p>
            <a:r>
              <a:rPr lang="en-US" sz="1600" i="1" dirty="0">
                <a:solidFill>
                  <a:srgbClr val="929292"/>
                </a:solidFill>
              </a:rPr>
              <a:t>Associated with orangish skin papules?</a:t>
            </a:r>
          </a:p>
          <a:p>
            <a:r>
              <a:rPr lang="en-US" sz="1600" b="1" dirty="0">
                <a:solidFill>
                  <a:srgbClr val="929292"/>
                </a:solidFill>
              </a:rPr>
              <a:t>Juvenile xanthogranuloma (JXG)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34EF0-166D-4B89-9182-4C0C7F5041F9}"/>
              </a:ext>
            </a:extLst>
          </p:cNvPr>
          <p:cNvGrpSpPr/>
          <p:nvPr/>
        </p:nvGrpSpPr>
        <p:grpSpPr>
          <a:xfrm>
            <a:off x="6245618" y="4805574"/>
            <a:ext cx="1629319" cy="276999"/>
            <a:chOff x="2587530" y="4160133"/>
            <a:chExt cx="1629319" cy="276999"/>
          </a:xfrm>
        </p:grpSpPr>
        <p:sp>
          <p:nvSpPr>
            <p:cNvPr id="74" name="TextBox 8">
              <a:extLst>
                <a:ext uri="{FF2B5EF4-FFF2-40B4-BE49-F238E27FC236}">
                  <a16:creationId xmlns:a16="http://schemas.microsoft.com/office/drawing/2014/main" id="{934E62FA-D29C-4E13-8792-366B5AE964EB}"/>
                </a:ext>
              </a:extLst>
            </p:cNvPr>
            <p:cNvSpPr txBox="1"/>
            <p:nvPr/>
          </p:nvSpPr>
          <p:spPr>
            <a:xfrm>
              <a:off x="3254726" y="4160133"/>
              <a:ext cx="962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200" i="1" dirty="0"/>
                <a:t>First clue…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AFC85A6-EF83-44E6-8199-FD032C06B463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2587530" y="4298633"/>
              <a:ext cx="6671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C69C36-32D7-4222-8423-7D6184B46F5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59268841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39127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</a:t>
            </a:r>
            <a:r>
              <a:rPr lang="en-US" sz="1400" b="1" dirty="0">
                <a:solidFill>
                  <a:srgbClr val="FFFF00"/>
                </a:solidFill>
              </a:rPr>
              <a:t>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12827A-0911-4F6D-965D-DF324E7840D8}"/>
              </a:ext>
            </a:extLst>
          </p:cNvPr>
          <p:cNvSpPr/>
          <p:nvPr/>
        </p:nvSpPr>
        <p:spPr>
          <a:xfrm>
            <a:off x="5419682" y="3295410"/>
            <a:ext cx="2286000" cy="5240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55557D18-46F1-4EA4-A5A4-9C3599123576}"/>
              </a:ext>
            </a:extLst>
          </p:cNvPr>
          <p:cNvSpPr txBox="1"/>
          <p:nvPr/>
        </p:nvSpPr>
        <p:spPr>
          <a:xfrm>
            <a:off x="1082596" y="4051522"/>
            <a:ext cx="7421425" cy="2062103"/>
          </a:xfrm>
          <a:prstGeom prst="rect">
            <a:avLst/>
          </a:prstGeom>
          <a:solidFill>
            <a:srgbClr val="92929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bg1"/>
                </a:solidFill>
              </a:rPr>
              <a:t>Speaking of ‘foamy macrophages’ part </a:t>
            </a:r>
            <a:r>
              <a:rPr lang="en-US" sz="1600" i="1" dirty="0" err="1">
                <a:solidFill>
                  <a:schemeClr val="bg1"/>
                </a:solidFill>
              </a:rPr>
              <a:t>deaux</a:t>
            </a:r>
            <a:r>
              <a:rPr lang="en-US" sz="1600" i="1" dirty="0">
                <a:solidFill>
                  <a:schemeClr val="bg1"/>
                </a:solidFill>
              </a:rPr>
              <a:t>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if, instead of an adult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with xanthelasmas, the </a:t>
            </a:r>
            <a:r>
              <a:rPr lang="en-US" sz="1600" i="1" dirty="0" err="1">
                <a:solidFill>
                  <a:schemeClr val="bg1"/>
                </a:solidFill>
              </a:rPr>
              <a:t>pt</a:t>
            </a:r>
            <a:r>
              <a:rPr lang="en-US" sz="1600" i="1" dirty="0">
                <a:solidFill>
                  <a:schemeClr val="bg1"/>
                </a:solidFill>
              </a:rPr>
              <a:t> in question was a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very young child with unilateral pigmented iris nodules?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And heterochromia iridis 2ndry to those nodules?</a:t>
            </a:r>
          </a:p>
          <a:p>
            <a:r>
              <a:rPr lang="en-US" sz="1600" i="1" dirty="0">
                <a:solidFill>
                  <a:srgbClr val="929292"/>
                </a:solidFill>
              </a:rPr>
              <a:t>Along with a nontraumatic </a:t>
            </a:r>
            <a:r>
              <a:rPr lang="en-US" sz="1600" i="1" dirty="0" err="1">
                <a:solidFill>
                  <a:srgbClr val="929292"/>
                </a:solidFill>
              </a:rPr>
              <a:t>hyphema</a:t>
            </a:r>
            <a:r>
              <a:rPr lang="en-US" sz="1600" i="1" dirty="0">
                <a:solidFill>
                  <a:srgbClr val="929292"/>
                </a:solidFill>
              </a:rPr>
              <a:t> in the affected eye?</a:t>
            </a:r>
          </a:p>
          <a:p>
            <a:r>
              <a:rPr lang="en-US" sz="1600" i="1" dirty="0">
                <a:solidFill>
                  <a:srgbClr val="929292"/>
                </a:solidFill>
              </a:rPr>
              <a:t>Associated with orangish skin papules?</a:t>
            </a:r>
          </a:p>
          <a:p>
            <a:r>
              <a:rPr lang="en-US" sz="1600" b="1" dirty="0">
                <a:solidFill>
                  <a:srgbClr val="929292"/>
                </a:solidFill>
              </a:rPr>
              <a:t>Juvenile xanthogranuloma (JXG)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2B0043-8093-40ED-9859-1F0B47D28E00}"/>
              </a:ext>
            </a:extLst>
          </p:cNvPr>
          <p:cNvGrpSpPr/>
          <p:nvPr/>
        </p:nvGrpSpPr>
        <p:grpSpPr>
          <a:xfrm>
            <a:off x="5662519" y="5036555"/>
            <a:ext cx="1695041" cy="276999"/>
            <a:chOff x="2004431" y="4391114"/>
            <a:chExt cx="1695041" cy="276999"/>
          </a:xfrm>
        </p:grpSpPr>
        <p:sp>
          <p:nvSpPr>
            <p:cNvPr id="71" name="TextBox 8">
              <a:extLst>
                <a:ext uri="{FF2B5EF4-FFF2-40B4-BE49-F238E27FC236}">
                  <a16:creationId xmlns:a16="http://schemas.microsoft.com/office/drawing/2014/main" id="{412C162A-0C05-44BB-A633-A42BE85E6840}"/>
                </a:ext>
              </a:extLst>
            </p:cNvPr>
            <p:cNvSpPr txBox="1"/>
            <p:nvPr/>
          </p:nvSpPr>
          <p:spPr>
            <a:xfrm>
              <a:off x="2671627" y="4391114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200" i="1" dirty="0"/>
                <a:t>Second clue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A97DB6D-391D-4838-8138-B48D27FA9FE3}"/>
                </a:ext>
              </a:extLst>
            </p:cNvPr>
            <p:cNvCxnSpPr>
              <a:cxnSpLocks/>
              <a:endCxn id="71" idx="1"/>
            </p:cNvCxnSpPr>
            <p:nvPr/>
          </p:nvCxnSpPr>
          <p:spPr>
            <a:xfrm>
              <a:off x="2004431" y="4529614"/>
              <a:ext cx="6671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6E72D5-F098-477A-AE9F-48C317A7C5E5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65472420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39127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</a:t>
            </a:r>
            <a:r>
              <a:rPr lang="en-US" sz="1400" b="1" dirty="0">
                <a:solidFill>
                  <a:srgbClr val="FFFF00"/>
                </a:solidFill>
              </a:rPr>
              <a:t>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12827A-0911-4F6D-965D-DF324E7840D8}"/>
              </a:ext>
            </a:extLst>
          </p:cNvPr>
          <p:cNvSpPr/>
          <p:nvPr/>
        </p:nvSpPr>
        <p:spPr>
          <a:xfrm>
            <a:off x="5419682" y="3295410"/>
            <a:ext cx="2286000" cy="5240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55557D18-46F1-4EA4-A5A4-9C3599123576}"/>
              </a:ext>
            </a:extLst>
          </p:cNvPr>
          <p:cNvSpPr txBox="1"/>
          <p:nvPr/>
        </p:nvSpPr>
        <p:spPr>
          <a:xfrm>
            <a:off x="1082596" y="4051522"/>
            <a:ext cx="7421425" cy="2062103"/>
          </a:xfrm>
          <a:prstGeom prst="rect">
            <a:avLst/>
          </a:prstGeom>
          <a:solidFill>
            <a:srgbClr val="92929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bg1"/>
                </a:solidFill>
              </a:rPr>
              <a:t>Speaking of ‘foamy macrophages’ part </a:t>
            </a:r>
            <a:r>
              <a:rPr lang="en-US" sz="1600" i="1" dirty="0" err="1">
                <a:solidFill>
                  <a:schemeClr val="bg1"/>
                </a:solidFill>
              </a:rPr>
              <a:t>deaux</a:t>
            </a:r>
            <a:r>
              <a:rPr lang="en-US" sz="1600" i="1" dirty="0">
                <a:solidFill>
                  <a:schemeClr val="bg1"/>
                </a:solidFill>
              </a:rPr>
              <a:t>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if, instead of an adult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with xanthelasmas, the </a:t>
            </a:r>
            <a:r>
              <a:rPr lang="en-US" sz="1600" i="1" dirty="0" err="1">
                <a:solidFill>
                  <a:schemeClr val="bg1"/>
                </a:solidFill>
              </a:rPr>
              <a:t>pt</a:t>
            </a:r>
            <a:r>
              <a:rPr lang="en-US" sz="1600" i="1" dirty="0">
                <a:solidFill>
                  <a:schemeClr val="bg1"/>
                </a:solidFill>
              </a:rPr>
              <a:t> in question was a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very young child with unilateral pigmented iris nodules?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And heterochromia iridis 2ndry to those nodules?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Along with a nontraumatic </a:t>
            </a:r>
            <a:r>
              <a:rPr lang="en-US" sz="1600" i="1" dirty="0" err="1">
                <a:solidFill>
                  <a:srgbClr val="FF0000"/>
                </a:solidFill>
              </a:rPr>
              <a:t>hyphema</a:t>
            </a:r>
            <a:r>
              <a:rPr lang="en-US" sz="1600" i="1" dirty="0">
                <a:solidFill>
                  <a:srgbClr val="FF0000"/>
                </a:solidFill>
              </a:rPr>
              <a:t> in the affected eye?</a:t>
            </a:r>
          </a:p>
          <a:p>
            <a:r>
              <a:rPr lang="en-US" sz="1600" i="1" dirty="0">
                <a:solidFill>
                  <a:srgbClr val="929292"/>
                </a:solidFill>
              </a:rPr>
              <a:t>Associated with orangish skin papules?</a:t>
            </a:r>
          </a:p>
          <a:p>
            <a:r>
              <a:rPr lang="en-US" sz="1600" b="1" dirty="0">
                <a:solidFill>
                  <a:srgbClr val="929292"/>
                </a:solidFill>
              </a:rPr>
              <a:t>Juvenile xanthogranuloma (JXG)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41522EC-D514-46E7-BEFF-B02B859204E8}"/>
              </a:ext>
            </a:extLst>
          </p:cNvPr>
          <p:cNvGrpSpPr/>
          <p:nvPr/>
        </p:nvGrpSpPr>
        <p:grpSpPr>
          <a:xfrm>
            <a:off x="6258867" y="5327279"/>
            <a:ext cx="1379250" cy="276999"/>
            <a:chOff x="2600779" y="4681838"/>
            <a:chExt cx="1379250" cy="276999"/>
          </a:xfrm>
        </p:grpSpPr>
        <p:sp>
          <p:nvSpPr>
            <p:cNvPr id="68" name="TextBox 8">
              <a:extLst>
                <a:ext uri="{FF2B5EF4-FFF2-40B4-BE49-F238E27FC236}">
                  <a16:creationId xmlns:a16="http://schemas.microsoft.com/office/drawing/2014/main" id="{0570E637-1BE5-4B03-B0E9-B5EC7EE4B3D8}"/>
                </a:ext>
              </a:extLst>
            </p:cNvPr>
            <p:cNvSpPr txBox="1"/>
            <p:nvPr/>
          </p:nvSpPr>
          <p:spPr>
            <a:xfrm>
              <a:off x="3267975" y="4681838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200" i="1" dirty="0"/>
                <a:t>Clue #3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9D12BB2-09B8-4CAE-93EE-F8FCFD830C0C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2600779" y="4820338"/>
              <a:ext cx="6671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0F8E8B-516E-4BA0-81A9-E1601BC7590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01947319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39127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</a:t>
            </a:r>
            <a:r>
              <a:rPr lang="en-US" sz="1400" b="1" dirty="0">
                <a:solidFill>
                  <a:srgbClr val="FFFF00"/>
                </a:solidFill>
              </a:rPr>
              <a:t>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12827A-0911-4F6D-965D-DF324E7840D8}"/>
              </a:ext>
            </a:extLst>
          </p:cNvPr>
          <p:cNvSpPr/>
          <p:nvPr/>
        </p:nvSpPr>
        <p:spPr>
          <a:xfrm>
            <a:off x="5419682" y="3295410"/>
            <a:ext cx="2286000" cy="5240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55557D18-46F1-4EA4-A5A4-9C3599123576}"/>
              </a:ext>
            </a:extLst>
          </p:cNvPr>
          <p:cNvSpPr txBox="1"/>
          <p:nvPr/>
        </p:nvSpPr>
        <p:spPr>
          <a:xfrm>
            <a:off x="1082596" y="4051522"/>
            <a:ext cx="7421425" cy="2062103"/>
          </a:xfrm>
          <a:prstGeom prst="rect">
            <a:avLst/>
          </a:prstGeom>
          <a:solidFill>
            <a:srgbClr val="92929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bg1"/>
                </a:solidFill>
              </a:rPr>
              <a:t>Speaking of ‘foamy macrophages’ part </a:t>
            </a:r>
            <a:r>
              <a:rPr lang="en-US" sz="1600" i="1" dirty="0" err="1">
                <a:solidFill>
                  <a:schemeClr val="bg1"/>
                </a:solidFill>
              </a:rPr>
              <a:t>deaux</a:t>
            </a:r>
            <a:r>
              <a:rPr lang="en-US" sz="1600" i="1" dirty="0">
                <a:solidFill>
                  <a:schemeClr val="bg1"/>
                </a:solidFill>
              </a:rPr>
              <a:t>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if, instead of an adult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with xanthelasmas, the </a:t>
            </a:r>
            <a:r>
              <a:rPr lang="en-US" sz="1600" i="1" dirty="0" err="1">
                <a:solidFill>
                  <a:schemeClr val="bg1"/>
                </a:solidFill>
              </a:rPr>
              <a:t>pt</a:t>
            </a:r>
            <a:r>
              <a:rPr lang="en-US" sz="1600" i="1" dirty="0">
                <a:solidFill>
                  <a:schemeClr val="bg1"/>
                </a:solidFill>
              </a:rPr>
              <a:t> in question was a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very young child with unilateral pigmented iris nodules?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And heterochromia iridis 2ndry to those nodules?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Along with a nontraumatic </a:t>
            </a:r>
            <a:r>
              <a:rPr lang="en-US" sz="1600" i="1" dirty="0" err="1">
                <a:solidFill>
                  <a:srgbClr val="FF0000"/>
                </a:solidFill>
              </a:rPr>
              <a:t>hyphema</a:t>
            </a:r>
            <a:r>
              <a:rPr lang="en-US" sz="1600" i="1" dirty="0">
                <a:solidFill>
                  <a:srgbClr val="FF0000"/>
                </a:solidFill>
              </a:rPr>
              <a:t> in the affected eye?</a:t>
            </a:r>
          </a:p>
          <a:p>
            <a:r>
              <a:rPr lang="en-US" sz="1600" i="1" dirty="0">
                <a:solidFill>
                  <a:srgbClr val="FFC000"/>
                </a:solidFill>
              </a:rPr>
              <a:t>Associated with orangish skin papules?</a:t>
            </a:r>
          </a:p>
          <a:p>
            <a:r>
              <a:rPr lang="en-US" sz="1600" b="1" dirty="0">
                <a:solidFill>
                  <a:srgbClr val="929292"/>
                </a:solidFill>
              </a:rPr>
              <a:t>Juvenile xanthogranuloma (JXG)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8AFC571-60AD-48C5-8EC8-20EB94679DB9}"/>
              </a:ext>
            </a:extLst>
          </p:cNvPr>
          <p:cNvGrpSpPr/>
          <p:nvPr/>
        </p:nvGrpSpPr>
        <p:grpSpPr>
          <a:xfrm>
            <a:off x="4793308" y="5538018"/>
            <a:ext cx="2849204" cy="276999"/>
            <a:chOff x="2600779" y="4681838"/>
            <a:chExt cx="2849204" cy="276999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15AD3E93-04DD-4517-9994-BA7385171F5D}"/>
                </a:ext>
              </a:extLst>
            </p:cNvPr>
            <p:cNvSpPr txBox="1"/>
            <p:nvPr/>
          </p:nvSpPr>
          <p:spPr>
            <a:xfrm>
              <a:off x="3267975" y="4681838"/>
              <a:ext cx="2182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200" i="1" dirty="0"/>
                <a:t>Last clue--the answer is next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FF129D86-9356-480E-BE08-D3D39CA23247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2600779" y="4820338"/>
              <a:ext cx="6671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6D375D-F05C-4034-BA30-33E927249615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62313290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D5A19-CBD5-4582-875F-21F8A4D575D0}"/>
              </a:ext>
            </a:extLst>
          </p:cNvPr>
          <p:cNvSpPr txBox="1"/>
          <p:nvPr/>
        </p:nvSpPr>
        <p:spPr>
          <a:xfrm>
            <a:off x="1798193" y="5486400"/>
            <a:ext cx="170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4375D36-004E-4794-918D-072906A1B00D}"/>
              </a:ext>
            </a:extLst>
          </p:cNvPr>
          <p:cNvSpPr/>
          <p:nvPr/>
        </p:nvSpPr>
        <p:spPr>
          <a:xfrm>
            <a:off x="1943100" y="5410200"/>
            <a:ext cx="1409700" cy="457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96D0D-7F25-4286-B0C9-25F2DD4101C4}"/>
              </a:ext>
            </a:extLst>
          </p:cNvPr>
          <p:cNvSpPr/>
          <p:nvPr/>
        </p:nvSpPr>
        <p:spPr>
          <a:xfrm>
            <a:off x="7397240" y="6150709"/>
            <a:ext cx="1289560" cy="35130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8D35-6861-49D7-AEDB-9C166A5E3945}"/>
              </a:ext>
            </a:extLst>
          </p:cNvPr>
          <p:cNvSpPr txBox="1"/>
          <p:nvPr/>
        </p:nvSpPr>
        <p:spPr>
          <a:xfrm>
            <a:off x="3453654" y="1163767"/>
            <a:ext cx="446147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Regarding arcus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senilis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its main chemical component?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Cholesterol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usually unilateral, or bilateral?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Is it a dystrophy?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No; per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book, it is an “involutional change”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what pattern does it typically declare itself?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starts at the poles, then spreads circumferentially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gender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 men  are more likely to develop it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 exhibit a racial predilection?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it is more common in  AAs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Does its prevalence increase with age?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Yes; after age  80 , the prevalence is ~100%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42CCC-ABCB-4ED9-A747-EF21D023133E}"/>
              </a:ext>
            </a:extLst>
          </p:cNvPr>
          <p:cNvCxnSpPr/>
          <p:nvPr/>
        </p:nvCxnSpPr>
        <p:spPr>
          <a:xfrm>
            <a:off x="3810000" y="5794177"/>
            <a:ext cx="1143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1CE1AF-82E6-4FDC-8A8B-623D14098C09}"/>
              </a:ext>
            </a:extLst>
          </p:cNvPr>
          <p:cNvSpPr txBox="1"/>
          <p:nvPr/>
        </p:nvSpPr>
        <p:spPr>
          <a:xfrm>
            <a:off x="3466310" y="2980669"/>
            <a:ext cx="52578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an adult &lt;40 places him/her at increased risk of what potentially lethal condition?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Coronary artery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underlying mechanism for both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arcus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and the CAD in these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Familial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hyperlipoproteinemia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Another ophthalmic exam finding of hyperlipoproteinemia is often present in such pts. What is it?</a:t>
            </a:r>
          </a:p>
          <a:p>
            <a:r>
              <a:rPr lang="en-US" sz="1400" b="1" dirty="0" err="1">
                <a:solidFill>
                  <a:srgbClr val="FFFF00"/>
                </a:solidFill>
              </a:rPr>
              <a:t>Xanthelasma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628AEC-C25C-4539-A7DB-2A1FA221D3FA}"/>
              </a:ext>
            </a:extLst>
          </p:cNvPr>
          <p:cNvSpPr/>
          <p:nvPr/>
        </p:nvSpPr>
        <p:spPr>
          <a:xfrm>
            <a:off x="3438524" y="5097493"/>
            <a:ext cx="1409700" cy="3385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2CDFC-A0DA-4937-AFDF-F5F1F3595AC5}"/>
              </a:ext>
            </a:extLst>
          </p:cNvPr>
          <p:cNvSpPr txBox="1"/>
          <p:nvPr/>
        </p:nvSpPr>
        <p:spPr>
          <a:xfrm>
            <a:off x="3517693" y="5794177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before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 age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3556-6965-471F-99B2-FC317CF52B4C}"/>
              </a:ext>
            </a:extLst>
          </p:cNvPr>
          <p:cNvSpPr txBox="1"/>
          <p:nvPr/>
        </p:nvSpPr>
        <p:spPr>
          <a:xfrm>
            <a:off x="1381125" y="1675458"/>
            <a:ext cx="6391275" cy="33239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are xanthelasmas, that is, what is there clinical appearance?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They are yellowish plaques located in the medial canthal region, usually on the upper lids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Do they present unilaterally, or bilaterally?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Bilaterally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composed of lipid?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Sort of, but more specifically, they are composed of  </a:t>
            </a:r>
            <a:r>
              <a:rPr lang="en-US" sz="1400" b="1" dirty="0">
                <a:solidFill>
                  <a:srgbClr val="FFFF00"/>
                </a:solidFill>
              </a:rPr>
              <a:t>lipid-filled macrophages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Are they always a harbinger of elevated serum lipids?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No, they can (and often do) appear in individuals with normal lipid panels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Can they be congenital?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Yes, and when they are, they usually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sign of lipid derangement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12827A-0911-4F6D-965D-DF324E7840D8}"/>
              </a:ext>
            </a:extLst>
          </p:cNvPr>
          <p:cNvSpPr/>
          <p:nvPr/>
        </p:nvSpPr>
        <p:spPr>
          <a:xfrm>
            <a:off x="5419682" y="3295410"/>
            <a:ext cx="2286000" cy="5240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55557D18-46F1-4EA4-A5A4-9C3599123576}"/>
              </a:ext>
            </a:extLst>
          </p:cNvPr>
          <p:cNvSpPr txBox="1"/>
          <p:nvPr/>
        </p:nvSpPr>
        <p:spPr>
          <a:xfrm>
            <a:off x="1082596" y="4051522"/>
            <a:ext cx="7421425" cy="2062103"/>
          </a:xfrm>
          <a:prstGeom prst="rect">
            <a:avLst/>
          </a:prstGeom>
          <a:solidFill>
            <a:srgbClr val="92929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bg1"/>
                </a:solidFill>
              </a:rPr>
              <a:t>Speaking of ‘foamy macrophages’ part </a:t>
            </a:r>
            <a:r>
              <a:rPr lang="en-US" sz="1600" i="1" dirty="0" err="1">
                <a:solidFill>
                  <a:schemeClr val="bg1"/>
                </a:solidFill>
              </a:rPr>
              <a:t>deaux</a:t>
            </a:r>
            <a:r>
              <a:rPr lang="en-US" sz="1600" i="1" dirty="0">
                <a:solidFill>
                  <a:schemeClr val="bg1"/>
                </a:solidFill>
              </a:rPr>
              <a:t>…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What </a:t>
            </a:r>
            <a:r>
              <a:rPr lang="en-US" sz="1600" i="1" dirty="0" err="1">
                <a:solidFill>
                  <a:schemeClr val="bg1"/>
                </a:solidFill>
              </a:rPr>
              <a:t>dz</a:t>
            </a:r>
            <a:r>
              <a:rPr lang="en-US" sz="1600" i="1" dirty="0">
                <a:solidFill>
                  <a:schemeClr val="bg1"/>
                </a:solidFill>
              </a:rPr>
              <a:t> comes to mind if, instead of an adult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with xanthelasmas, the </a:t>
            </a:r>
            <a:r>
              <a:rPr lang="en-US" sz="1600" i="1" dirty="0" err="1">
                <a:solidFill>
                  <a:schemeClr val="bg1"/>
                </a:solidFill>
              </a:rPr>
              <a:t>pt</a:t>
            </a:r>
            <a:r>
              <a:rPr lang="en-US" sz="1600" i="1" dirty="0">
                <a:solidFill>
                  <a:schemeClr val="bg1"/>
                </a:solidFill>
              </a:rPr>
              <a:t> in question was a</a:t>
            </a:r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/>
              <a:t>very young child with unilateral pigmented iris nodules?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And heterochromia iridis 2ndry to those nodules?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Along with a nontraumatic </a:t>
            </a:r>
            <a:r>
              <a:rPr lang="en-US" sz="1600" i="1" dirty="0" err="1">
                <a:solidFill>
                  <a:srgbClr val="FF0000"/>
                </a:solidFill>
              </a:rPr>
              <a:t>hyphema</a:t>
            </a:r>
            <a:r>
              <a:rPr lang="en-US" sz="1600" i="1" dirty="0">
                <a:solidFill>
                  <a:srgbClr val="FF0000"/>
                </a:solidFill>
              </a:rPr>
              <a:t> in the affected eye?</a:t>
            </a:r>
          </a:p>
          <a:p>
            <a:r>
              <a:rPr lang="en-US" sz="1600" i="1" dirty="0">
                <a:solidFill>
                  <a:srgbClr val="FFC000"/>
                </a:solidFill>
              </a:rPr>
              <a:t>Associated with orangish skin papules?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Juvenile xanthogranuloma (JXG)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54D4E-5A45-4C88-B9DA-697382C6D97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736129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21C9A5-45A7-41AC-AF73-D70F0031E68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948C5-B40E-4BBD-A79B-42A9AACD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4F9EA-ACCC-400A-BA64-EF75EB81700F}" type="slidenum">
              <a:rPr lang="en-US" altLang="en-US" smtClean="0"/>
              <a:pPr>
                <a:defRPr/>
              </a:pPr>
              <a:t>185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74D0D-64D9-4552-B2C5-BA3DDF75CFAA}"/>
              </a:ext>
            </a:extLst>
          </p:cNvPr>
          <p:cNvSpPr txBox="1"/>
          <p:nvPr/>
        </p:nvSpPr>
        <p:spPr>
          <a:xfrm>
            <a:off x="284600" y="6182380"/>
            <a:ext cx="238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Skin papules. The orange color is classic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7AA26-40A7-453C-B9F4-BCBFEF534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0" y="675621"/>
            <a:ext cx="1994453" cy="1495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2E19F5-73AF-4E0D-A330-B79D4E8F8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276176"/>
            <a:ext cx="2495272" cy="1906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73E81-5FEE-48ED-B5DB-C35FA6D53A37}"/>
              </a:ext>
            </a:extLst>
          </p:cNvPr>
          <p:cNvSpPr txBox="1"/>
          <p:nvPr/>
        </p:nvSpPr>
        <p:spPr>
          <a:xfrm>
            <a:off x="3556806" y="3959423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Spontaneous </a:t>
            </a:r>
            <a:r>
              <a:rPr lang="en-US" sz="1400" dirty="0" err="1"/>
              <a:t>hyphema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E3030-FD5B-4A62-BE89-8A34F778D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48" y="965262"/>
            <a:ext cx="2574301" cy="2974362"/>
          </a:xfrm>
          <a:prstGeom prst="rect">
            <a:avLst/>
          </a:prstGeom>
        </p:spPr>
      </p:pic>
      <p:pic>
        <p:nvPicPr>
          <p:cNvPr id="4098" name="Picture 2" descr="Juvenile xanthogranuloma - Wikipedia">
            <a:extLst>
              <a:ext uri="{FF2B5EF4-FFF2-40B4-BE49-F238E27FC236}">
                <a16:creationId xmlns:a16="http://schemas.microsoft.com/office/drawing/2014/main" id="{04071921-6075-4DD1-A3BB-E9D29F6A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0" y="2581824"/>
            <a:ext cx="2017825" cy="15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45F2D18-E751-4DFE-8D28-2C75C0E673C8}"/>
              </a:ext>
            </a:extLst>
          </p:cNvPr>
          <p:cNvSpPr/>
          <p:nvPr/>
        </p:nvSpPr>
        <p:spPr>
          <a:xfrm>
            <a:off x="8001000" y="6182379"/>
            <a:ext cx="990600" cy="5232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90528-110A-4F11-88D3-16957B75E3A7}"/>
              </a:ext>
            </a:extLst>
          </p:cNvPr>
          <p:cNvSpPr txBox="1"/>
          <p:nvPr/>
        </p:nvSpPr>
        <p:spPr>
          <a:xfrm>
            <a:off x="6524019" y="6215505"/>
            <a:ext cx="1864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Foamy macrophages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45797-FCE9-48C6-B44C-C57074F7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40" y="4109810"/>
            <a:ext cx="2812773" cy="2105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101C7E-9F2F-4AF4-855B-FD6DA1673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40" y="994123"/>
            <a:ext cx="2931251" cy="24087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B6D974-3A56-4FE8-81EC-1DB5292D8DFF}"/>
              </a:ext>
            </a:extLst>
          </p:cNvPr>
          <p:cNvSpPr txBox="1"/>
          <p:nvPr/>
        </p:nvSpPr>
        <p:spPr>
          <a:xfrm>
            <a:off x="6731856" y="3402918"/>
            <a:ext cx="1567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Touton giant cells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961F41-3B43-4688-9FF1-0E3A04BEC8E6}"/>
              </a:ext>
            </a:extLst>
          </p:cNvPr>
          <p:cNvSpPr txBox="1"/>
          <p:nvPr/>
        </p:nvSpPr>
        <p:spPr>
          <a:xfrm>
            <a:off x="4177968" y="5360333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JXG</a:t>
            </a:r>
          </a:p>
        </p:txBody>
      </p:sp>
    </p:spTree>
    <p:extLst>
      <p:ext uri="{BB962C8B-B14F-4D97-AF65-F5344CB8AC3E}">
        <p14:creationId xmlns:p14="http://schemas.microsoft.com/office/powerpoint/2010/main" val="38568838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21C9A5-45A7-41AC-AF73-D70F0031E68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948C5-B40E-4BBD-A79B-42A9AACD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4F9EA-ACCC-400A-BA64-EF75EB81700F}" type="slidenum">
              <a:rPr lang="en-US" altLang="en-US" smtClean="0"/>
              <a:pPr>
                <a:defRPr/>
              </a:pPr>
              <a:t>186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74D0D-64D9-4552-B2C5-BA3DDF75CFAA}"/>
              </a:ext>
            </a:extLst>
          </p:cNvPr>
          <p:cNvSpPr txBox="1"/>
          <p:nvPr/>
        </p:nvSpPr>
        <p:spPr>
          <a:xfrm>
            <a:off x="284600" y="6182380"/>
            <a:ext cx="238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Skin papules. The orange color is classic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7AA26-40A7-453C-B9F4-BCBFEF534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0" y="675621"/>
            <a:ext cx="1994453" cy="1495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2E19F5-73AF-4E0D-A330-B79D4E8F8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276176"/>
            <a:ext cx="2495272" cy="1906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73E81-5FEE-48ED-B5DB-C35FA6D53A37}"/>
              </a:ext>
            </a:extLst>
          </p:cNvPr>
          <p:cNvSpPr txBox="1"/>
          <p:nvPr/>
        </p:nvSpPr>
        <p:spPr>
          <a:xfrm>
            <a:off x="3556806" y="3959423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Spontaneous </a:t>
            </a:r>
            <a:r>
              <a:rPr lang="en-US" sz="1400" dirty="0" err="1"/>
              <a:t>hyphema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E3030-FD5B-4A62-BE89-8A34F778D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48" y="965262"/>
            <a:ext cx="2574301" cy="2974362"/>
          </a:xfrm>
          <a:prstGeom prst="rect">
            <a:avLst/>
          </a:prstGeom>
        </p:spPr>
      </p:pic>
      <p:pic>
        <p:nvPicPr>
          <p:cNvPr id="4098" name="Picture 2" descr="Juvenile xanthogranuloma - Wikipedia">
            <a:extLst>
              <a:ext uri="{FF2B5EF4-FFF2-40B4-BE49-F238E27FC236}">
                <a16:creationId xmlns:a16="http://schemas.microsoft.com/office/drawing/2014/main" id="{04071921-6075-4DD1-A3BB-E9D29F6A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0" y="2581824"/>
            <a:ext cx="2017825" cy="15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45F2D18-E751-4DFE-8D28-2C75C0E673C8}"/>
              </a:ext>
            </a:extLst>
          </p:cNvPr>
          <p:cNvSpPr/>
          <p:nvPr/>
        </p:nvSpPr>
        <p:spPr>
          <a:xfrm>
            <a:off x="8001000" y="6182379"/>
            <a:ext cx="990600" cy="5232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90528-110A-4F11-88D3-16957B75E3A7}"/>
              </a:ext>
            </a:extLst>
          </p:cNvPr>
          <p:cNvSpPr txBox="1"/>
          <p:nvPr/>
        </p:nvSpPr>
        <p:spPr>
          <a:xfrm>
            <a:off x="6524019" y="6215505"/>
            <a:ext cx="1864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Foamy macrophages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45797-FCE9-48C6-B44C-C57074F7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40" y="4109810"/>
            <a:ext cx="2812773" cy="2105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101C7E-9F2F-4AF4-855B-FD6DA1673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40" y="994123"/>
            <a:ext cx="2931251" cy="24087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B6D974-3A56-4FE8-81EC-1DB5292D8DFF}"/>
              </a:ext>
            </a:extLst>
          </p:cNvPr>
          <p:cNvSpPr txBox="1"/>
          <p:nvPr/>
        </p:nvSpPr>
        <p:spPr>
          <a:xfrm>
            <a:off x="6731856" y="3402918"/>
            <a:ext cx="1567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Touton giant cells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961F41-3B43-4688-9FF1-0E3A04BEC8E6}"/>
              </a:ext>
            </a:extLst>
          </p:cNvPr>
          <p:cNvSpPr txBox="1"/>
          <p:nvPr/>
        </p:nvSpPr>
        <p:spPr>
          <a:xfrm>
            <a:off x="4177968" y="5360333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JXG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9CC9C-AC4A-4614-BC83-D3EF3D5776D7}"/>
              </a:ext>
            </a:extLst>
          </p:cNvPr>
          <p:cNvSpPr txBox="1"/>
          <p:nvPr/>
        </p:nvSpPr>
        <p:spPr>
          <a:xfrm>
            <a:off x="1355927" y="3210580"/>
            <a:ext cx="643214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JXG, see slide-set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FELT8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91313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689AA1D-B3ED-4908-B5EB-8750E14F7029}"/>
              </a:ext>
            </a:extLst>
          </p:cNvPr>
          <p:cNvSpPr txBox="1"/>
          <p:nvPr/>
        </p:nvSpPr>
        <p:spPr>
          <a:xfrm>
            <a:off x="1798193" y="5486400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</a:rPr>
              <a:t>anterior </a:t>
            </a:r>
            <a:r>
              <a:rPr lang="en-US" sz="1400" i="1" dirty="0" err="1">
                <a:solidFill>
                  <a:schemeClr val="bg1"/>
                </a:solidFill>
              </a:rPr>
              <a:t>gerontoxon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636B87-F252-4066-BE45-B6227AB3B963}"/>
              </a:ext>
            </a:extLst>
          </p:cNvPr>
          <p:cNvSpPr txBox="1"/>
          <p:nvPr/>
        </p:nvSpPr>
        <p:spPr>
          <a:xfrm>
            <a:off x="2460856" y="596345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C0A175-8B52-4C7A-86A0-0F618172C509}"/>
              </a:ext>
            </a:extLst>
          </p:cNvPr>
          <p:cNvSpPr txBox="1"/>
          <p:nvPr/>
        </p:nvSpPr>
        <p:spPr>
          <a:xfrm>
            <a:off x="3521294" y="5257800"/>
            <a:ext cx="5317906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Finally: Anterior </a:t>
            </a:r>
            <a:r>
              <a:rPr lang="en-US" sz="1400" i="1" dirty="0" err="1">
                <a:solidFill>
                  <a:schemeClr val="bg1"/>
                </a:solidFill>
              </a:rPr>
              <a:t>embryotoxon</a:t>
            </a:r>
            <a:r>
              <a:rPr lang="en-US" sz="1400" i="1" dirty="0">
                <a:solidFill>
                  <a:schemeClr val="bg1"/>
                </a:solidFill>
              </a:rPr>
              <a:t> is another name for arcus </a:t>
            </a:r>
            <a:r>
              <a:rPr lang="en-US" sz="1400" i="1" dirty="0" err="1">
                <a:solidFill>
                  <a:schemeClr val="bg1"/>
                </a:solidFill>
              </a:rPr>
              <a:t>juvenilis</a:t>
            </a:r>
            <a:r>
              <a:rPr lang="en-US" sz="1400" i="1" dirty="0">
                <a:solidFill>
                  <a:schemeClr val="bg1"/>
                </a:solidFill>
              </a:rPr>
              <a:t>. Is there an equivalent ‘another name’ for arcus </a:t>
            </a:r>
            <a:r>
              <a:rPr lang="en-US" sz="1400" i="1" dirty="0" err="1">
                <a:solidFill>
                  <a:schemeClr val="bg1"/>
                </a:solidFill>
              </a:rPr>
              <a:t>senilis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  <a:endParaRPr lang="en-US" sz="1400" i="1" dirty="0">
              <a:solidFill>
                <a:srgbClr val="7030A0"/>
              </a:solidFill>
            </a:endParaRPr>
          </a:p>
          <a:p>
            <a:r>
              <a:rPr lang="en-US" sz="1400" dirty="0">
                <a:solidFill>
                  <a:srgbClr val="7030A0"/>
                </a:solidFill>
              </a:rPr>
              <a:t>Yes--anterior </a:t>
            </a:r>
            <a:r>
              <a:rPr lang="en-US" sz="1400" b="1" dirty="0" err="1">
                <a:solidFill>
                  <a:srgbClr val="7030A0"/>
                </a:solidFill>
              </a:rPr>
              <a:t>geron</a:t>
            </a:r>
            <a:r>
              <a:rPr lang="en-US" sz="1400" dirty="0" err="1">
                <a:solidFill>
                  <a:srgbClr val="7030A0"/>
                </a:solidFill>
              </a:rPr>
              <a:t>toxon</a:t>
            </a:r>
            <a:endParaRPr lang="en-US" sz="1400" dirty="0">
              <a:solidFill>
                <a:srgbClr val="7030A0"/>
              </a:solidFill>
            </a:endParaRPr>
          </a:p>
          <a:p>
            <a:endParaRPr lang="en-US" sz="1400" dirty="0">
              <a:solidFill>
                <a:srgbClr val="7030A0"/>
              </a:solidFill>
            </a:endParaRPr>
          </a:p>
          <a:p>
            <a:r>
              <a:rPr lang="en-US" sz="1400" i="1" dirty="0" err="1">
                <a:solidFill>
                  <a:srgbClr val="7030A0"/>
                </a:solidFill>
              </a:rPr>
              <a:t>Gerontoxon</a:t>
            </a:r>
            <a:r>
              <a:rPr lang="en-US" sz="1400" i="1" dirty="0">
                <a:solidFill>
                  <a:srgbClr val="7030A0"/>
                </a:solidFill>
              </a:rPr>
              <a:t>?</a:t>
            </a:r>
          </a:p>
          <a:p>
            <a:r>
              <a:rPr lang="en-US" sz="1400" dirty="0">
                <a:solidFill>
                  <a:srgbClr val="7030A0"/>
                </a:solidFill>
              </a:rPr>
              <a:t>Yeah, ‘</a:t>
            </a:r>
            <a:r>
              <a:rPr lang="en-US" sz="1400" dirty="0" err="1">
                <a:solidFill>
                  <a:srgbClr val="7030A0"/>
                </a:solidFill>
              </a:rPr>
              <a:t>geron</a:t>
            </a:r>
            <a:r>
              <a:rPr lang="en-US" sz="1400" dirty="0">
                <a:solidFill>
                  <a:srgbClr val="7030A0"/>
                </a:solidFill>
              </a:rPr>
              <a:t>-’ as in </a:t>
            </a:r>
            <a:r>
              <a:rPr lang="en-US" sz="1400" i="1" dirty="0">
                <a:solidFill>
                  <a:srgbClr val="7030A0"/>
                </a:solidFill>
              </a:rPr>
              <a:t>gerontology</a:t>
            </a:r>
            <a:r>
              <a:rPr lang="en-US" sz="1400" dirty="0">
                <a:solidFill>
                  <a:srgbClr val="7030A0"/>
                </a:solidFill>
              </a:rPr>
              <a:t>, as in old folks</a:t>
            </a:r>
            <a:endParaRPr lang="en-US" sz="1400" i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958C6-DCBE-4C63-AF5E-031FE3C9806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9477819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689AA1D-B3ED-4908-B5EB-8750E14F7029}"/>
              </a:ext>
            </a:extLst>
          </p:cNvPr>
          <p:cNvSpPr txBox="1"/>
          <p:nvPr/>
        </p:nvSpPr>
        <p:spPr>
          <a:xfrm>
            <a:off x="1798193" y="5486400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gerontoxon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033F26-806A-4B3A-BF07-41A6D5B3E3F6}"/>
              </a:ext>
            </a:extLst>
          </p:cNvPr>
          <p:cNvSpPr txBox="1"/>
          <p:nvPr/>
        </p:nvSpPr>
        <p:spPr>
          <a:xfrm>
            <a:off x="3521294" y="5257800"/>
            <a:ext cx="5317906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Finally: Anterior </a:t>
            </a:r>
            <a:r>
              <a:rPr lang="en-US" sz="1400" i="1" dirty="0" err="1">
                <a:solidFill>
                  <a:schemeClr val="bg1"/>
                </a:solidFill>
              </a:rPr>
              <a:t>embryotoxon</a:t>
            </a:r>
            <a:r>
              <a:rPr lang="en-US" sz="1400" i="1" dirty="0">
                <a:solidFill>
                  <a:schemeClr val="bg1"/>
                </a:solidFill>
              </a:rPr>
              <a:t> is another name for arcus </a:t>
            </a:r>
            <a:r>
              <a:rPr lang="en-US" sz="1400" i="1" dirty="0" err="1">
                <a:solidFill>
                  <a:schemeClr val="bg1"/>
                </a:solidFill>
              </a:rPr>
              <a:t>juvenilis</a:t>
            </a:r>
            <a:r>
              <a:rPr lang="en-US" sz="1400" i="1" dirty="0">
                <a:solidFill>
                  <a:schemeClr val="bg1"/>
                </a:solidFill>
              </a:rPr>
              <a:t>. Is there an equivalent ‘another name’ for arcus </a:t>
            </a:r>
            <a:r>
              <a:rPr lang="en-US" sz="1400" i="1" dirty="0" err="1">
                <a:solidFill>
                  <a:schemeClr val="bg1"/>
                </a:solidFill>
              </a:rPr>
              <a:t>senilis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Yes—anterior </a:t>
            </a:r>
            <a:r>
              <a:rPr lang="en-US" sz="1400" b="1" dirty="0" err="1">
                <a:solidFill>
                  <a:schemeClr val="bg1"/>
                </a:solidFill>
              </a:rPr>
              <a:t>geron</a:t>
            </a:r>
            <a:r>
              <a:rPr lang="en-US" sz="1400" dirty="0" err="1">
                <a:solidFill>
                  <a:schemeClr val="bg1"/>
                </a:solidFill>
              </a:rPr>
              <a:t>toxon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rgbClr val="7030A0"/>
              </a:solidFill>
            </a:endParaRPr>
          </a:p>
          <a:p>
            <a:r>
              <a:rPr lang="en-US" sz="1400" i="1" dirty="0" err="1">
                <a:solidFill>
                  <a:srgbClr val="7030A0"/>
                </a:solidFill>
              </a:rPr>
              <a:t>Gerontoxon</a:t>
            </a:r>
            <a:r>
              <a:rPr lang="en-US" sz="1400" i="1" dirty="0">
                <a:solidFill>
                  <a:srgbClr val="7030A0"/>
                </a:solidFill>
              </a:rPr>
              <a:t>?</a:t>
            </a:r>
          </a:p>
          <a:p>
            <a:r>
              <a:rPr lang="en-US" sz="1400" dirty="0">
                <a:solidFill>
                  <a:srgbClr val="7030A0"/>
                </a:solidFill>
              </a:rPr>
              <a:t>Yeah, ‘</a:t>
            </a:r>
            <a:r>
              <a:rPr lang="en-US" sz="1400" dirty="0" err="1">
                <a:solidFill>
                  <a:srgbClr val="7030A0"/>
                </a:solidFill>
              </a:rPr>
              <a:t>geron</a:t>
            </a:r>
            <a:r>
              <a:rPr lang="en-US" sz="1400" dirty="0">
                <a:solidFill>
                  <a:srgbClr val="7030A0"/>
                </a:solidFill>
              </a:rPr>
              <a:t>-’ as in </a:t>
            </a:r>
            <a:r>
              <a:rPr lang="en-US" sz="1400" i="1" dirty="0">
                <a:solidFill>
                  <a:srgbClr val="7030A0"/>
                </a:solidFill>
              </a:rPr>
              <a:t>gerontology</a:t>
            </a:r>
            <a:r>
              <a:rPr lang="en-US" sz="1400" dirty="0">
                <a:solidFill>
                  <a:srgbClr val="7030A0"/>
                </a:solidFill>
              </a:rPr>
              <a:t>, as in old folks</a:t>
            </a:r>
            <a:endParaRPr lang="en-US" sz="1400" i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21800-3E70-48AA-88F9-90FBEC5611E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64483853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689AA1D-B3ED-4908-B5EB-8750E14F7029}"/>
              </a:ext>
            </a:extLst>
          </p:cNvPr>
          <p:cNvSpPr txBox="1"/>
          <p:nvPr/>
        </p:nvSpPr>
        <p:spPr>
          <a:xfrm>
            <a:off x="1798193" y="5486400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gerontoxon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47EB3-4BB9-40C6-933B-FFEDC4E988ED}"/>
              </a:ext>
            </a:extLst>
          </p:cNvPr>
          <p:cNvSpPr txBox="1"/>
          <p:nvPr/>
        </p:nvSpPr>
        <p:spPr>
          <a:xfrm>
            <a:off x="3521294" y="5257800"/>
            <a:ext cx="5317906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Finally: Anterior </a:t>
            </a:r>
            <a:r>
              <a:rPr lang="en-US" sz="1400" i="1" dirty="0" err="1">
                <a:solidFill>
                  <a:schemeClr val="bg1"/>
                </a:solidFill>
              </a:rPr>
              <a:t>embryotoxon</a:t>
            </a:r>
            <a:r>
              <a:rPr lang="en-US" sz="1400" i="1" dirty="0">
                <a:solidFill>
                  <a:schemeClr val="bg1"/>
                </a:solidFill>
              </a:rPr>
              <a:t> is another name for arcus </a:t>
            </a:r>
            <a:r>
              <a:rPr lang="en-US" sz="1400" i="1" dirty="0" err="1">
                <a:solidFill>
                  <a:schemeClr val="bg1"/>
                </a:solidFill>
              </a:rPr>
              <a:t>juvenilis</a:t>
            </a:r>
            <a:r>
              <a:rPr lang="en-US" sz="1400" i="1" dirty="0">
                <a:solidFill>
                  <a:schemeClr val="bg1"/>
                </a:solidFill>
              </a:rPr>
              <a:t>. Is there an equivalent ‘another name’ for arcus </a:t>
            </a:r>
            <a:r>
              <a:rPr lang="en-US" sz="1400" i="1" dirty="0" err="1">
                <a:solidFill>
                  <a:schemeClr val="bg1"/>
                </a:solidFill>
              </a:rPr>
              <a:t>senilis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Yes—anterior </a:t>
            </a:r>
            <a:r>
              <a:rPr lang="en-US" sz="1400" b="1" dirty="0" err="1">
                <a:solidFill>
                  <a:schemeClr val="bg1"/>
                </a:solidFill>
              </a:rPr>
              <a:t>geron</a:t>
            </a:r>
            <a:r>
              <a:rPr lang="en-US" sz="1400" dirty="0" err="1">
                <a:solidFill>
                  <a:schemeClr val="bg1"/>
                </a:solidFill>
              </a:rPr>
              <a:t>toxon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 err="1">
                <a:solidFill>
                  <a:schemeClr val="bg1"/>
                </a:solidFill>
              </a:rPr>
              <a:t>Gerontoxon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  <a:endParaRPr lang="en-US" sz="1400" i="1" dirty="0">
              <a:solidFill>
                <a:srgbClr val="7030A0"/>
              </a:solidFill>
            </a:endParaRPr>
          </a:p>
          <a:p>
            <a:r>
              <a:rPr lang="en-US" sz="1400" dirty="0">
                <a:solidFill>
                  <a:srgbClr val="7030A0"/>
                </a:solidFill>
              </a:rPr>
              <a:t>Yeah, ‘</a:t>
            </a:r>
            <a:r>
              <a:rPr lang="en-US" sz="1400" dirty="0" err="1">
                <a:solidFill>
                  <a:srgbClr val="7030A0"/>
                </a:solidFill>
              </a:rPr>
              <a:t>geron</a:t>
            </a:r>
            <a:r>
              <a:rPr lang="en-US" sz="1400" dirty="0">
                <a:solidFill>
                  <a:srgbClr val="7030A0"/>
                </a:solidFill>
              </a:rPr>
              <a:t>-’ as in </a:t>
            </a:r>
            <a:r>
              <a:rPr lang="en-US" sz="1400" i="1" dirty="0">
                <a:solidFill>
                  <a:srgbClr val="7030A0"/>
                </a:solidFill>
              </a:rPr>
              <a:t>gerontology</a:t>
            </a:r>
            <a:r>
              <a:rPr lang="en-US" sz="1400" dirty="0">
                <a:solidFill>
                  <a:srgbClr val="7030A0"/>
                </a:solidFill>
              </a:rPr>
              <a:t>, as in old folks</a:t>
            </a:r>
            <a:endParaRPr lang="en-US" sz="1400" i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28FC1-5F98-4C74-8DAB-7317A57530B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86305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616025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b="1" dirty="0" err="1">
                <a:solidFill>
                  <a:srgbClr val="0000FF"/>
                </a:solidFill>
              </a:rPr>
              <a:t>Schwalbe’s</a:t>
            </a:r>
            <a:r>
              <a:rPr lang="en-US" sz="1600" b="1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to ‘rule out </a:t>
            </a:r>
            <a:r>
              <a:rPr lang="en-US" sz="1600" dirty="0" err="1">
                <a:solidFill>
                  <a:srgbClr val="CCFF99"/>
                </a:solidFill>
              </a:rPr>
              <a:t>Alagille</a:t>
            </a:r>
            <a:r>
              <a:rPr lang="en-US" sz="1600" dirty="0">
                <a:solidFill>
                  <a:srgbClr val="CCFF99"/>
                </a:solidFill>
              </a:rPr>
              <a:t> syndrome’)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289" y="3203864"/>
            <a:ext cx="4859022" cy="246221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</a:t>
            </a:r>
            <a:r>
              <a:rPr lang="en-US" sz="1400" i="1" dirty="0" err="1">
                <a:solidFill>
                  <a:srgbClr val="0000FF"/>
                </a:solidFill>
              </a:rPr>
              <a:t>Schwalbe’s</a:t>
            </a:r>
            <a:r>
              <a:rPr lang="en-US" sz="1400" i="1" dirty="0">
                <a:solidFill>
                  <a:srgbClr val="0000FF"/>
                </a:solidFill>
              </a:rPr>
              <a:t> line/ring?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edge or termination of </a:t>
            </a:r>
            <a:r>
              <a:rPr lang="en-US" sz="1400" dirty="0" err="1">
                <a:solidFill>
                  <a:srgbClr val="0000FF"/>
                </a:solidFill>
              </a:rPr>
              <a:t>Descemet’s</a:t>
            </a:r>
            <a:r>
              <a:rPr lang="en-US" sz="1400" dirty="0">
                <a:solidFill>
                  <a:srgbClr val="0000FF"/>
                </a:solidFill>
              </a:rPr>
              <a:t> layer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Is it normally apparent during slit-lamp examination?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No--it is usually too thin and posterior to be seen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Why the line/ring equivocation?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Most refer to it as </a:t>
            </a:r>
            <a:r>
              <a:rPr lang="en-US" sz="1400" dirty="0" err="1">
                <a:solidFill>
                  <a:srgbClr val="FFFF00"/>
                </a:solidFill>
              </a:rPr>
              <a:t>Schwalbe’s</a:t>
            </a:r>
            <a:r>
              <a:rPr lang="en-US" sz="1400" dirty="0">
                <a:solidFill>
                  <a:srgbClr val="FFFF00"/>
                </a:solidFill>
              </a:rPr>
              <a:t> line, because that’s what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looks like during </a:t>
            </a:r>
            <a:r>
              <a:rPr lang="en-US" sz="1400" dirty="0" err="1">
                <a:solidFill>
                  <a:srgbClr val="FFFF00"/>
                </a:solidFill>
              </a:rPr>
              <a:t>gonioscopy</a:t>
            </a:r>
            <a:r>
              <a:rPr lang="en-US" sz="1400" dirty="0">
                <a:solidFill>
                  <a:srgbClr val="FFFF00"/>
                </a:solidFill>
              </a:rPr>
              <a:t>. However, others point out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that because this structure encircles the entire inner aspect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of the cornea, it is more properly described as a ‘ring.’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A010E-8361-4A67-9EA4-3BBA7F43511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00403345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juvenilis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embryotoxon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FF"/>
                </a:solidFill>
              </a:rPr>
              <a:t>Corneal </a:t>
            </a:r>
            <a:r>
              <a:rPr lang="en-US" sz="1600" b="1" dirty="0" err="1">
                <a:solidFill>
                  <a:srgbClr val="0000FF"/>
                </a:solidFill>
              </a:rPr>
              <a:t>arcus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689AA1D-B3ED-4908-B5EB-8750E14F7029}"/>
              </a:ext>
            </a:extLst>
          </p:cNvPr>
          <p:cNvSpPr txBox="1"/>
          <p:nvPr/>
        </p:nvSpPr>
        <p:spPr>
          <a:xfrm>
            <a:off x="1798193" y="5486400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Arcus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senilis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anterior </a:t>
            </a:r>
            <a:r>
              <a:rPr lang="en-US" sz="1400" i="1" dirty="0" err="1">
                <a:solidFill>
                  <a:srgbClr val="0000FF"/>
                </a:solidFill>
              </a:rPr>
              <a:t>gerontoxon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03983-B2B4-412D-BB63-0441C6ACBFA0}"/>
              </a:ext>
            </a:extLst>
          </p:cNvPr>
          <p:cNvSpPr txBox="1"/>
          <p:nvPr/>
        </p:nvSpPr>
        <p:spPr>
          <a:xfrm>
            <a:off x="3521294" y="5257800"/>
            <a:ext cx="5317906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Finally: Anterior </a:t>
            </a:r>
            <a:r>
              <a:rPr lang="en-US" sz="1400" i="1" dirty="0" err="1">
                <a:solidFill>
                  <a:schemeClr val="bg1"/>
                </a:solidFill>
              </a:rPr>
              <a:t>embryotoxon</a:t>
            </a:r>
            <a:r>
              <a:rPr lang="en-US" sz="1400" i="1" dirty="0">
                <a:solidFill>
                  <a:schemeClr val="bg1"/>
                </a:solidFill>
              </a:rPr>
              <a:t> is another name for arcus </a:t>
            </a:r>
            <a:r>
              <a:rPr lang="en-US" sz="1400" i="1" dirty="0" err="1">
                <a:solidFill>
                  <a:schemeClr val="bg1"/>
                </a:solidFill>
              </a:rPr>
              <a:t>juvenilis</a:t>
            </a:r>
            <a:r>
              <a:rPr lang="en-US" sz="1400" i="1" dirty="0">
                <a:solidFill>
                  <a:schemeClr val="bg1"/>
                </a:solidFill>
              </a:rPr>
              <a:t>. Is there an equivalent ‘another name’ for arcus </a:t>
            </a:r>
            <a:r>
              <a:rPr lang="en-US" sz="1400" i="1" dirty="0" err="1">
                <a:solidFill>
                  <a:schemeClr val="bg1"/>
                </a:solidFill>
              </a:rPr>
              <a:t>senilis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Yes—anterior </a:t>
            </a:r>
            <a:r>
              <a:rPr lang="en-US" sz="1400" b="1" dirty="0" err="1">
                <a:solidFill>
                  <a:schemeClr val="bg1"/>
                </a:solidFill>
              </a:rPr>
              <a:t>geron</a:t>
            </a:r>
            <a:r>
              <a:rPr lang="en-US" sz="1400" dirty="0" err="1">
                <a:solidFill>
                  <a:schemeClr val="bg1"/>
                </a:solidFill>
              </a:rPr>
              <a:t>toxon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 err="1">
                <a:solidFill>
                  <a:schemeClr val="bg1"/>
                </a:solidFill>
              </a:rPr>
              <a:t>Gerontoxon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Yeah, ‘</a:t>
            </a:r>
            <a:r>
              <a:rPr lang="en-US" sz="1400" dirty="0" err="1">
                <a:solidFill>
                  <a:schemeClr val="bg1"/>
                </a:solidFill>
              </a:rPr>
              <a:t>geron</a:t>
            </a:r>
            <a:r>
              <a:rPr lang="en-US" sz="1400" dirty="0">
                <a:solidFill>
                  <a:schemeClr val="bg1"/>
                </a:solidFill>
              </a:rPr>
              <a:t>-’ as in </a:t>
            </a:r>
            <a:r>
              <a:rPr lang="en-US" sz="1400" i="1" dirty="0">
                <a:solidFill>
                  <a:schemeClr val="bg1"/>
                </a:solidFill>
              </a:rPr>
              <a:t>gerontology</a:t>
            </a:r>
            <a:r>
              <a:rPr lang="en-US" sz="1400" dirty="0">
                <a:solidFill>
                  <a:schemeClr val="bg1"/>
                </a:solidFill>
              </a:rPr>
              <a:t>, as in old folks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53781-2D95-4643-9605-F9B80F4B2C4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26170345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>
                <a:solidFill>
                  <a:schemeClr val="bg1">
                    <a:lumMod val="75000"/>
                  </a:schemeClr>
                </a:solidFill>
              </a:rPr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>
                <a:solidFill>
                  <a:schemeClr val="bg1">
                    <a:lumMod val="75000"/>
                  </a:schemeClr>
                </a:solidFill>
              </a:rPr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689AA1D-B3ED-4908-B5EB-8750E14F7029}"/>
              </a:ext>
            </a:extLst>
          </p:cNvPr>
          <p:cNvSpPr txBox="1"/>
          <p:nvPr/>
        </p:nvSpPr>
        <p:spPr>
          <a:xfrm>
            <a:off x="1798193" y="5486400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gerontoxon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03983-B2B4-412D-BB63-0441C6ACBFA0}"/>
              </a:ext>
            </a:extLst>
          </p:cNvPr>
          <p:cNvSpPr txBox="1"/>
          <p:nvPr/>
        </p:nvSpPr>
        <p:spPr>
          <a:xfrm>
            <a:off x="3521294" y="5257800"/>
            <a:ext cx="5317906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Finally: Anterior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embryotoxon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another name for arcus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Is there an equivalent ‘another name’ for arcus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senilis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Yes--anterior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geron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toxon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Gerontoxon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Yeah, ‘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geron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-’ as in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gerontology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as in old folks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53781-2D95-4643-9605-F9B80F4B2C4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E2DA0A-8693-4F2B-8FEA-6F3A51FDD256}"/>
              </a:ext>
            </a:extLst>
          </p:cNvPr>
          <p:cNvSpPr/>
          <p:nvPr/>
        </p:nvSpPr>
        <p:spPr>
          <a:xfrm>
            <a:off x="1381125" y="2379220"/>
            <a:ext cx="6315075" cy="3792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AFC49-0A97-426A-B288-48601B507881}"/>
              </a:ext>
            </a:extLst>
          </p:cNvPr>
          <p:cNvSpPr txBox="1"/>
          <p:nvPr/>
        </p:nvSpPr>
        <p:spPr>
          <a:xfrm>
            <a:off x="1909545" y="5029200"/>
            <a:ext cx="5481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To complete the matrix…There’s an anterior </a:t>
            </a:r>
            <a:r>
              <a:rPr lang="en-US" sz="1600" i="1" dirty="0" err="1"/>
              <a:t>embryotoxon</a:t>
            </a:r>
            <a:r>
              <a:rPr lang="en-US" sz="1600" i="1" dirty="0"/>
              <a:t>, a posterior </a:t>
            </a:r>
            <a:r>
              <a:rPr lang="en-US" sz="1600" i="1" dirty="0" err="1"/>
              <a:t>embryotoxon</a:t>
            </a:r>
            <a:r>
              <a:rPr lang="en-US" sz="1600" i="1" dirty="0"/>
              <a:t>, and an anterior </a:t>
            </a:r>
            <a:r>
              <a:rPr lang="en-US" sz="1600" i="1" dirty="0" err="1"/>
              <a:t>gerontoxon</a:t>
            </a:r>
            <a:r>
              <a:rPr lang="en-US" sz="1600" i="1" dirty="0"/>
              <a:t>.   </a:t>
            </a:r>
            <a:r>
              <a:rPr lang="en-US" sz="1600" i="1" dirty="0">
                <a:solidFill>
                  <a:srgbClr val="0000FF"/>
                </a:solidFill>
              </a:rPr>
              <a:t>That just leaves posterior </a:t>
            </a:r>
            <a:r>
              <a:rPr lang="en-US" sz="1600" i="1" dirty="0" err="1">
                <a:solidFill>
                  <a:srgbClr val="0000FF"/>
                </a:solidFill>
              </a:rPr>
              <a:t>gerontoxon</a:t>
            </a:r>
            <a:r>
              <a:rPr lang="en-US" sz="1600" i="1" dirty="0">
                <a:solidFill>
                  <a:srgbClr val="0000FF"/>
                </a:solidFill>
              </a:rPr>
              <a:t>. Is it a thing?</a:t>
            </a:r>
            <a:endParaRPr lang="en-US" sz="1600" dirty="0">
              <a:solidFill>
                <a:srgbClr val="0000FF"/>
              </a:solidFill>
            </a:endParaRP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F8C43D56-35E1-48BF-A97C-6B4EC99D6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25922"/>
              </p:ext>
            </p:extLst>
          </p:nvPr>
        </p:nvGraphicFramePr>
        <p:xfrm>
          <a:off x="2011490" y="2438400"/>
          <a:ext cx="5086350" cy="258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3796608498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169926647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3584690864"/>
                    </a:ext>
                  </a:extLst>
                </a:gridCol>
              </a:tblGrid>
              <a:tr h="86107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Embryotoxon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Gerontoxon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500481"/>
                  </a:ext>
                </a:extLst>
              </a:tr>
              <a:tr h="8610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Anterior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FF"/>
                          </a:solidFill>
                        </a:rPr>
                        <a:t>Arcus </a:t>
                      </a:r>
                      <a:r>
                        <a:rPr lang="en-US" b="0" dirty="0" err="1">
                          <a:solidFill>
                            <a:srgbClr val="0000FF"/>
                          </a:solidFill>
                        </a:rPr>
                        <a:t>juvenilis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FF"/>
                          </a:solidFill>
                        </a:rPr>
                        <a:t>Arcus senilis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441971"/>
                  </a:ext>
                </a:extLst>
              </a:tr>
              <a:tr h="8610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Posterior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FF"/>
                          </a:solidFill>
                        </a:rPr>
                        <a:t>Posterior </a:t>
                      </a:r>
                      <a:r>
                        <a:rPr lang="en-US" b="0" dirty="0" err="1">
                          <a:solidFill>
                            <a:srgbClr val="0000FF"/>
                          </a:solidFill>
                        </a:rPr>
                        <a:t>embryotoxon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887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47518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>
                <a:solidFill>
                  <a:schemeClr val="bg1">
                    <a:lumMod val="75000"/>
                  </a:schemeClr>
                </a:solidFill>
              </a:rPr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>
                <a:solidFill>
                  <a:schemeClr val="bg1">
                    <a:lumMod val="75000"/>
                  </a:schemeClr>
                </a:solidFill>
              </a:rPr>
              <a:t>dysgenesis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there such a thing as an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Yes--it is another name for  </a:t>
            </a:r>
            <a:r>
              <a:rPr lang="en-US" sz="1600" b="1" i="1" u="sng" dirty="0">
                <a:solidFill>
                  <a:schemeClr val="bg1">
                    <a:lumMod val="65000"/>
                  </a:schemeClr>
                </a:solidFill>
              </a:rPr>
              <a:t>arcus </a:t>
            </a:r>
            <a:r>
              <a:rPr lang="en-US" sz="1600" b="1" i="1" u="sng" dirty="0" err="1">
                <a:solidFill>
                  <a:schemeClr val="bg1">
                    <a:lumMod val="65000"/>
                  </a:schemeClr>
                </a:solidFill>
              </a:rPr>
              <a:t>juvenilis</a:t>
            </a:r>
            <a:endParaRPr lang="en-US" sz="1600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Peripheral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BD7B55-6902-4C71-9DD2-7FF38BFCF080}"/>
              </a:ext>
            </a:extLst>
          </p:cNvPr>
          <p:cNvSpPr/>
          <p:nvPr/>
        </p:nvSpPr>
        <p:spPr>
          <a:xfrm>
            <a:off x="5943600" y="5296634"/>
            <a:ext cx="1702513" cy="5302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40D24-0C5C-40CF-B577-68AF25B451AE}"/>
              </a:ext>
            </a:extLst>
          </p:cNvPr>
          <p:cNvSpPr txBox="1"/>
          <p:nvPr/>
        </p:nvSpPr>
        <p:spPr>
          <a:xfrm>
            <a:off x="5094722" y="5946249"/>
            <a:ext cx="3586238" cy="52322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is the congenital version of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arcus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E36DE-0105-43C4-935E-F2A79B290D3F}"/>
              </a:ext>
            </a:extLst>
          </p:cNvPr>
          <p:cNvSpPr txBox="1"/>
          <p:nvPr/>
        </p:nvSpPr>
        <p:spPr>
          <a:xfrm>
            <a:off x="0" y="5489895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juvenilis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embryotoxon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F7F47-1030-4714-BBB6-073F1D297820}"/>
              </a:ext>
            </a:extLst>
          </p:cNvPr>
          <p:cNvSpPr txBox="1"/>
          <p:nvPr/>
        </p:nvSpPr>
        <p:spPr>
          <a:xfrm>
            <a:off x="1143000" y="4495800"/>
            <a:ext cx="124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Corneal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1CC6A3-806A-409A-9564-F7782D0DD381}"/>
              </a:ext>
            </a:extLst>
          </p:cNvPr>
          <p:cNvCxnSpPr>
            <a:stCxn id="21" idx="2"/>
          </p:cNvCxnSpPr>
          <p:nvPr/>
        </p:nvCxnSpPr>
        <p:spPr>
          <a:xfrm flipH="1">
            <a:off x="1447800" y="5049798"/>
            <a:ext cx="320104" cy="43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02E6E-9FEC-4F6E-8B23-1674DBF51F5A}"/>
              </a:ext>
            </a:extLst>
          </p:cNvPr>
          <p:cNvCxnSpPr>
            <a:stCxn id="21" idx="2"/>
          </p:cNvCxnSpPr>
          <p:nvPr/>
        </p:nvCxnSpPr>
        <p:spPr>
          <a:xfrm>
            <a:off x="1767904" y="5049798"/>
            <a:ext cx="289496" cy="4400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689AA1D-B3ED-4908-B5EB-8750E14F7029}"/>
              </a:ext>
            </a:extLst>
          </p:cNvPr>
          <p:cNvSpPr txBox="1"/>
          <p:nvPr/>
        </p:nvSpPr>
        <p:spPr>
          <a:xfrm>
            <a:off x="1798193" y="5486400"/>
            <a:ext cx="170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Arcus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senilis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aka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anterior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gerontoxon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03983-B2B4-412D-BB63-0441C6ACBFA0}"/>
              </a:ext>
            </a:extLst>
          </p:cNvPr>
          <p:cNvSpPr txBox="1"/>
          <p:nvPr/>
        </p:nvSpPr>
        <p:spPr>
          <a:xfrm>
            <a:off x="3521294" y="5257800"/>
            <a:ext cx="5317906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Finally: Anterior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embryotoxon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another name for arcus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juvenilis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Is there an equivalent ‘another name’ for arcus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senilis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Yes--anterior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geron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toxon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Gerontoxon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Yeah, ‘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geron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-’ as in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gerontology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as in old folks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53781-2D95-4643-9605-F9B80F4B2C4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E2DA0A-8693-4F2B-8FEA-6F3A51FDD256}"/>
              </a:ext>
            </a:extLst>
          </p:cNvPr>
          <p:cNvSpPr/>
          <p:nvPr/>
        </p:nvSpPr>
        <p:spPr>
          <a:xfrm>
            <a:off x="1381125" y="2379220"/>
            <a:ext cx="6315075" cy="3792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AFC49-0A97-426A-B288-48601B507881}"/>
              </a:ext>
            </a:extLst>
          </p:cNvPr>
          <p:cNvSpPr txBox="1"/>
          <p:nvPr/>
        </p:nvSpPr>
        <p:spPr>
          <a:xfrm>
            <a:off x="1909545" y="5029200"/>
            <a:ext cx="5481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To complete the matrix…There’s an anterior </a:t>
            </a:r>
            <a:r>
              <a:rPr lang="en-US" sz="1600" i="1" dirty="0" err="1"/>
              <a:t>embryotoxon</a:t>
            </a:r>
            <a:r>
              <a:rPr lang="en-US" sz="1600" i="1" dirty="0"/>
              <a:t>, a posterior </a:t>
            </a:r>
            <a:r>
              <a:rPr lang="en-US" sz="1600" i="1" dirty="0" err="1"/>
              <a:t>embryotoxon</a:t>
            </a:r>
            <a:r>
              <a:rPr lang="en-US" sz="1600" i="1" dirty="0"/>
              <a:t>, and an anterior </a:t>
            </a:r>
            <a:r>
              <a:rPr lang="en-US" sz="1600" i="1" dirty="0" err="1"/>
              <a:t>gerontoxon</a:t>
            </a:r>
            <a:r>
              <a:rPr lang="en-US" sz="1600" i="1" dirty="0"/>
              <a:t>.   </a:t>
            </a:r>
            <a:r>
              <a:rPr lang="en-US" sz="1600" i="1" dirty="0">
                <a:solidFill>
                  <a:srgbClr val="0000FF"/>
                </a:solidFill>
              </a:rPr>
              <a:t>That just leaves posterior </a:t>
            </a:r>
            <a:r>
              <a:rPr lang="en-US" sz="1600" i="1" dirty="0" err="1">
                <a:solidFill>
                  <a:srgbClr val="0000FF"/>
                </a:solidFill>
              </a:rPr>
              <a:t>gerontoxon</a:t>
            </a:r>
            <a:r>
              <a:rPr lang="en-US" sz="1600" i="1" dirty="0">
                <a:solidFill>
                  <a:srgbClr val="0000FF"/>
                </a:solidFill>
              </a:rPr>
              <a:t>. Is it a thing?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Not that I’m aware of (hit me up if you know different)</a:t>
            </a: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F8C43D56-35E1-48BF-A97C-6B4EC99D63B8}"/>
              </a:ext>
            </a:extLst>
          </p:cNvPr>
          <p:cNvGraphicFramePr>
            <a:graphicFrameLocks noGrp="1"/>
          </p:cNvGraphicFramePr>
          <p:nvPr/>
        </p:nvGraphicFramePr>
        <p:xfrm>
          <a:off x="2011490" y="2438400"/>
          <a:ext cx="5086350" cy="258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3796608498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169926647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3584690864"/>
                    </a:ext>
                  </a:extLst>
                </a:gridCol>
              </a:tblGrid>
              <a:tr h="86107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Embryotoxon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Gerontoxon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500481"/>
                  </a:ext>
                </a:extLst>
              </a:tr>
              <a:tr h="8610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Anterior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FF"/>
                          </a:solidFill>
                        </a:rPr>
                        <a:t>Arcus </a:t>
                      </a:r>
                      <a:r>
                        <a:rPr lang="en-US" b="0" dirty="0" err="1">
                          <a:solidFill>
                            <a:srgbClr val="0000FF"/>
                          </a:solidFill>
                        </a:rPr>
                        <a:t>juvenilis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FF"/>
                          </a:solidFill>
                        </a:rPr>
                        <a:t>Arcus senilis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441971"/>
                  </a:ext>
                </a:extLst>
              </a:tr>
              <a:tr h="8610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Posterior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FF"/>
                          </a:solidFill>
                        </a:rPr>
                        <a:t>Posterior </a:t>
                      </a:r>
                      <a:r>
                        <a:rPr lang="en-US" b="0" dirty="0" err="1">
                          <a:solidFill>
                            <a:srgbClr val="0000FF"/>
                          </a:solidFill>
                        </a:rPr>
                        <a:t>embryotoxon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FF"/>
                          </a:solidFill>
                        </a:rPr>
                        <a:t>Nope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887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63693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features define </a:t>
            </a:r>
            <a:r>
              <a:rPr lang="en-US" sz="1600" i="1" dirty="0" err="1">
                <a:solidFill>
                  <a:srgbClr val="0000FF"/>
                </a:solidFill>
              </a:rPr>
              <a:t>Axenfeld</a:t>
            </a:r>
            <a:r>
              <a:rPr lang="en-US" sz="1600" i="1" dirty="0">
                <a:solidFill>
                  <a:srgbClr val="0000FF"/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Corectopia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uveae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FD44A-EE50-4DF7-A0E6-B6D3DB30CD3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69883132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features define </a:t>
            </a:r>
            <a:r>
              <a:rPr lang="en-US" sz="1600" i="1" dirty="0" err="1">
                <a:solidFill>
                  <a:srgbClr val="0000FF"/>
                </a:solidFill>
              </a:rPr>
              <a:t>Axenfeld</a:t>
            </a:r>
            <a:r>
              <a:rPr lang="en-US" sz="1600" i="1" dirty="0">
                <a:solidFill>
                  <a:srgbClr val="0000FF"/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embryotoxon</a:t>
            </a:r>
            <a:r>
              <a:rPr lang="en-US" sz="1600" dirty="0">
                <a:solidFill>
                  <a:srgbClr val="0000FF"/>
                </a:solidFill>
              </a:rPr>
              <a:t> with attached iris strands +  iris hypoplasia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en-US" sz="1600" dirty="0">
                <a:solidFill>
                  <a:srgbClr val="0000FF"/>
                </a:solidFill>
              </a:rPr>
              <a:t>+  angle abnormalities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Corectopia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uveae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0AB6F-952A-4F67-B868-8F03BC20CD2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01221849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B813F-1A96-403E-ADBF-8EA1A67EB00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6"/>
          <a:stretch/>
        </p:blipFill>
        <p:spPr>
          <a:xfrm>
            <a:off x="1143000" y="609600"/>
            <a:ext cx="6781800" cy="4876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57600" y="3657600"/>
            <a:ext cx="9144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1093" y="6101835"/>
            <a:ext cx="368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Normal iris strands attached to 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CBEF6-B370-4667-A5AE-DE8A69EDC341}"/>
              </a:ext>
            </a:extLst>
          </p:cNvPr>
          <p:cNvSpPr txBox="1"/>
          <p:nvPr/>
        </p:nvSpPr>
        <p:spPr>
          <a:xfrm>
            <a:off x="4533900" y="23622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Segoe Script" panose="030B0504020000000003" pitchFamily="66" charset="0"/>
              </a:rPr>
              <a:t>Schwalbe’s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6D7F4D-28BD-4FDB-BE0F-C7F66C0A08A8}"/>
              </a:ext>
            </a:extLst>
          </p:cNvPr>
          <p:cNvCxnSpPr>
            <a:cxnSpLocks/>
          </p:cNvCxnSpPr>
          <p:nvPr/>
        </p:nvCxnSpPr>
        <p:spPr>
          <a:xfrm flipV="1">
            <a:off x="4800600" y="2669978"/>
            <a:ext cx="540879" cy="45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7084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70D3D-C49A-4988-BC2D-2B4C8FB63CF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410353" cy="5166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9129" y="6101835"/>
            <a:ext cx="660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Abnormal iris strands attached to posterior </a:t>
            </a:r>
            <a:r>
              <a:rPr lang="en-US" dirty="0" err="1"/>
              <a:t>embryotoxon</a:t>
            </a:r>
            <a:r>
              <a:rPr lang="en-US" dirty="0"/>
              <a:t> in A-R</a:t>
            </a:r>
          </a:p>
        </p:txBody>
      </p:sp>
    </p:spTree>
    <p:extLst>
      <p:ext uri="{BB962C8B-B14F-4D97-AF65-F5344CB8AC3E}">
        <p14:creationId xmlns:p14="http://schemas.microsoft.com/office/powerpoint/2010/main" val="25405236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</a:t>
            </a:r>
            <a:r>
              <a:rPr lang="en-US" sz="1600" b="1" dirty="0">
                <a:solidFill>
                  <a:srgbClr val="0000FF"/>
                </a:solidFill>
              </a:rPr>
              <a:t>iris hypoplasia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Corectopia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uveae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FCD32-3CA1-4725-8958-F5B2F7D7D2BB}"/>
              </a:ext>
            </a:extLst>
          </p:cNvPr>
          <p:cNvSpPr txBox="1"/>
          <p:nvPr/>
        </p:nvSpPr>
        <p:spPr>
          <a:xfrm>
            <a:off x="4381956" y="2803249"/>
            <a:ext cx="4355423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Where does ARS rank as a cause of iris hypoplasia?</a:t>
            </a:r>
          </a:p>
          <a:p>
            <a:r>
              <a:rPr lang="en-US" sz="1400" dirty="0">
                <a:solidFill>
                  <a:srgbClr val="C00000"/>
                </a:solidFill>
              </a:rPr>
              <a:t>It is the most common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E01F28-F67F-46C5-852B-94C0542420BA}"/>
              </a:ext>
            </a:extLst>
          </p:cNvPr>
          <p:cNvSpPr/>
          <p:nvPr/>
        </p:nvSpPr>
        <p:spPr>
          <a:xfrm>
            <a:off x="4315121" y="2039937"/>
            <a:ext cx="1676402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88780-F5BB-4E82-83A8-6E1B61C4B87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949364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</a:t>
            </a:r>
            <a:r>
              <a:rPr lang="en-US" sz="1600" b="1" dirty="0">
                <a:solidFill>
                  <a:srgbClr val="0000FF"/>
                </a:solidFill>
              </a:rPr>
              <a:t>iris hypoplasia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Corectopia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uveae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FCD32-3CA1-4725-8958-F5B2F7D7D2BB}"/>
              </a:ext>
            </a:extLst>
          </p:cNvPr>
          <p:cNvSpPr txBox="1"/>
          <p:nvPr/>
        </p:nvSpPr>
        <p:spPr>
          <a:xfrm>
            <a:off x="4381956" y="2803249"/>
            <a:ext cx="4355423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Where does ARS rank as a cause of iris hypoplasia?</a:t>
            </a:r>
          </a:p>
          <a:p>
            <a:r>
              <a:rPr lang="en-US" sz="1400" dirty="0">
                <a:solidFill>
                  <a:schemeClr val="bg1"/>
                </a:solidFill>
              </a:rPr>
              <a:t>It is the most common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E01F28-F67F-46C5-852B-94C0542420BA}"/>
              </a:ext>
            </a:extLst>
          </p:cNvPr>
          <p:cNvSpPr/>
          <p:nvPr/>
        </p:nvSpPr>
        <p:spPr>
          <a:xfrm>
            <a:off x="4315121" y="2039937"/>
            <a:ext cx="1676402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5B2E6-9A78-421D-A28A-EA2FADC8335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77906633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  +  </a:t>
            </a:r>
            <a:r>
              <a:rPr lang="en-US" sz="1600" b="1" dirty="0">
                <a:solidFill>
                  <a:srgbClr val="0000FF"/>
                </a:solidFill>
              </a:rPr>
              <a:t>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Corectopia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uveae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E01F28-F67F-46C5-852B-94C0542420BA}"/>
              </a:ext>
            </a:extLst>
          </p:cNvPr>
          <p:cNvSpPr/>
          <p:nvPr/>
        </p:nvSpPr>
        <p:spPr>
          <a:xfrm>
            <a:off x="5998564" y="2052966"/>
            <a:ext cx="2154836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B37A0-8C07-4FA8-B977-4198726274BA}"/>
              </a:ext>
            </a:extLst>
          </p:cNvPr>
          <p:cNvSpPr txBox="1"/>
          <p:nvPr/>
        </p:nvSpPr>
        <p:spPr>
          <a:xfrm>
            <a:off x="4736742" y="2801136"/>
            <a:ext cx="4273825" cy="1255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‘Angle abnormalities’ suggests an increased risk of glaucoma. Does ARS in fact convey such a risk?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does indeed</a:t>
            </a:r>
          </a:p>
          <a:p>
            <a:pPr>
              <a:lnSpc>
                <a:spcPct val="90000"/>
              </a:lnSpc>
            </a:pP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the lifetime risk of developing glaucoma?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196E5-0588-4DFC-82A2-983D23AB398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42741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86800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In terms of the fundamental embryological disorder involved, anterior segment </a:t>
            </a:r>
            <a:r>
              <a:rPr lang="en-US" sz="1600" i="1" dirty="0" err="1">
                <a:solidFill>
                  <a:srgbClr val="0000FF"/>
                </a:solidFill>
              </a:rPr>
              <a:t>dysgenesis</a:t>
            </a:r>
            <a:r>
              <a:rPr lang="en-US" sz="1600" i="1" dirty="0">
                <a:solidFill>
                  <a:srgbClr val="0000FF"/>
                </a:solidFill>
              </a:rPr>
              <a:t> is what sort of condition?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</a:t>
            </a:r>
            <a:r>
              <a:rPr lang="en-US" altLang="en-US" sz="1600" b="1" dirty="0">
                <a:solidFill>
                  <a:srgbClr val="0000FF"/>
                </a:solidFill>
              </a:rPr>
              <a:t>neurocristopathy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69FBD-BCE6-429F-8516-4D3F6C68A56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3794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58D964-8AC8-4FE0-8618-72DDA4F5677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1"/>
          <a:stretch/>
        </p:blipFill>
        <p:spPr>
          <a:xfrm>
            <a:off x="1143000" y="533400"/>
            <a:ext cx="67818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3900" y="2438399"/>
            <a:ext cx="14097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3047999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428999"/>
            <a:ext cx="14097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3733799"/>
            <a:ext cx="14097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4038599"/>
            <a:ext cx="14097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52107" y="5802868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Normal angle anatomy: Identify the structures</a:t>
            </a:r>
          </a:p>
        </p:txBody>
      </p:sp>
    </p:spTree>
    <p:extLst>
      <p:ext uri="{BB962C8B-B14F-4D97-AF65-F5344CB8AC3E}">
        <p14:creationId xmlns:p14="http://schemas.microsoft.com/office/powerpoint/2010/main" val="237179785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  +  </a:t>
            </a:r>
            <a:r>
              <a:rPr lang="en-US" sz="1600" b="1" dirty="0">
                <a:solidFill>
                  <a:srgbClr val="0000FF"/>
                </a:solidFill>
              </a:rPr>
              <a:t>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Corectopia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uveae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E01F28-F67F-46C5-852B-94C0542420BA}"/>
              </a:ext>
            </a:extLst>
          </p:cNvPr>
          <p:cNvSpPr/>
          <p:nvPr/>
        </p:nvSpPr>
        <p:spPr>
          <a:xfrm>
            <a:off x="5998564" y="2052966"/>
            <a:ext cx="2154836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B37A0-8C07-4FA8-B977-4198726274BA}"/>
              </a:ext>
            </a:extLst>
          </p:cNvPr>
          <p:cNvSpPr txBox="1"/>
          <p:nvPr/>
        </p:nvSpPr>
        <p:spPr>
          <a:xfrm>
            <a:off x="4736742" y="2801136"/>
            <a:ext cx="4273825" cy="1255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‘Angle abnormalities’ suggests an increased risk of glaucoma. Does ARS in fact convey such a risk?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It does indeed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the lifetime risk of developing glaucoma?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0AF1F-8C86-4C17-944C-4941B09EB59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32944050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  +  </a:t>
            </a:r>
            <a:r>
              <a:rPr lang="en-US" sz="1600" b="1" dirty="0">
                <a:solidFill>
                  <a:srgbClr val="0000FF"/>
                </a:solidFill>
              </a:rPr>
              <a:t>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Corectopia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uveae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E01F28-F67F-46C5-852B-94C0542420BA}"/>
              </a:ext>
            </a:extLst>
          </p:cNvPr>
          <p:cNvSpPr/>
          <p:nvPr/>
        </p:nvSpPr>
        <p:spPr>
          <a:xfrm>
            <a:off x="5998564" y="2052966"/>
            <a:ext cx="2154836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B37A0-8C07-4FA8-B977-4198726274BA}"/>
              </a:ext>
            </a:extLst>
          </p:cNvPr>
          <p:cNvSpPr txBox="1"/>
          <p:nvPr/>
        </p:nvSpPr>
        <p:spPr>
          <a:xfrm>
            <a:off x="4736742" y="2801136"/>
            <a:ext cx="4273825" cy="1255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‘Angle abnormalities’ suggests an increased risk of glaucoma. Does ARS in fact convey such a risk?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It does indeed</a:t>
            </a:r>
          </a:p>
          <a:p>
            <a:pPr>
              <a:lnSpc>
                <a:spcPct val="90000"/>
              </a:lnSpc>
            </a:pPr>
            <a:endParaRPr lang="en-US" sz="1400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lifetime risk of developing glaucoma?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A4827-E4F1-4672-BB9D-39AD81A2C33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157237443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  +  </a:t>
            </a:r>
            <a:r>
              <a:rPr lang="en-US" sz="1600" b="1" dirty="0">
                <a:solidFill>
                  <a:srgbClr val="0000FF"/>
                </a:solidFill>
              </a:rPr>
              <a:t>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Corectopia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uveae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E01F28-F67F-46C5-852B-94C0542420BA}"/>
              </a:ext>
            </a:extLst>
          </p:cNvPr>
          <p:cNvSpPr/>
          <p:nvPr/>
        </p:nvSpPr>
        <p:spPr>
          <a:xfrm>
            <a:off x="5998564" y="2052966"/>
            <a:ext cx="2154836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B37A0-8C07-4FA8-B977-4198726274BA}"/>
              </a:ext>
            </a:extLst>
          </p:cNvPr>
          <p:cNvSpPr txBox="1"/>
          <p:nvPr/>
        </p:nvSpPr>
        <p:spPr>
          <a:xfrm>
            <a:off x="4736742" y="2801136"/>
            <a:ext cx="4273825" cy="1255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‘Angle abnormalities’ suggests an increased risk of glaucoma. Does ARS in fact convey such a risk?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It does indeed</a:t>
            </a:r>
          </a:p>
          <a:p>
            <a:pPr>
              <a:lnSpc>
                <a:spcPct val="90000"/>
              </a:lnSpc>
            </a:pPr>
            <a:endParaRPr lang="en-US" sz="1400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lifetime risk of developing glaucoma?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50%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200D3-16E2-475D-A94C-AC380FE1BF0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00019362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features define </a:t>
            </a:r>
            <a:r>
              <a:rPr lang="en-US" sz="1600" i="1" dirty="0" err="1">
                <a:solidFill>
                  <a:srgbClr val="0000FF"/>
                </a:solidFill>
              </a:rPr>
              <a:t>Axenfeld</a:t>
            </a:r>
            <a:r>
              <a:rPr lang="en-US" sz="1600" i="1" dirty="0">
                <a:solidFill>
                  <a:srgbClr val="0000FF"/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embryotoxon</a:t>
            </a:r>
            <a:r>
              <a:rPr lang="en-US" sz="1600" dirty="0">
                <a:solidFill>
                  <a:srgbClr val="0000FF"/>
                </a:solidFill>
              </a:rPr>
              <a:t> with attached iris strands +  iris hypoplasia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en-US" sz="1600" dirty="0">
                <a:solidFill>
                  <a:srgbClr val="0000FF"/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3)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461E2-D842-49C4-B4F5-FF803B20B86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0596021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features define </a:t>
            </a:r>
            <a:r>
              <a:rPr lang="en-US" sz="1600" i="1" dirty="0" err="1">
                <a:solidFill>
                  <a:srgbClr val="0000FF"/>
                </a:solidFill>
              </a:rPr>
              <a:t>Axenfeld</a:t>
            </a:r>
            <a:r>
              <a:rPr lang="en-US" sz="1600" i="1" dirty="0">
                <a:solidFill>
                  <a:srgbClr val="0000FF"/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embryotoxon</a:t>
            </a:r>
            <a:r>
              <a:rPr lang="en-US" sz="1600" dirty="0">
                <a:solidFill>
                  <a:srgbClr val="0000FF"/>
                </a:solidFill>
              </a:rPr>
              <a:t> with attached iris strands +  iris hypoplasia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en-US" sz="1600" dirty="0">
                <a:solidFill>
                  <a:srgbClr val="0000FF"/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dirty="0" err="1">
                <a:solidFill>
                  <a:srgbClr val="0000FF"/>
                </a:solidFill>
              </a:rPr>
              <a:t>Corectopia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Ectropion </a:t>
            </a:r>
            <a:r>
              <a:rPr lang="en-US" sz="1600" dirty="0" err="1">
                <a:solidFill>
                  <a:srgbClr val="0000FF"/>
                </a:solidFill>
              </a:rPr>
              <a:t>uveae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3) </a:t>
            </a:r>
            <a:r>
              <a:rPr lang="en-US" sz="1600" dirty="0" err="1">
                <a:solidFill>
                  <a:srgbClr val="0000FF"/>
                </a:solidFill>
              </a:rPr>
              <a:t>Cryptless</a:t>
            </a:r>
            <a:r>
              <a:rPr lang="en-US" sz="1600" dirty="0">
                <a:solidFill>
                  <a:srgbClr val="0000FF"/>
                </a:solidFill>
              </a:rPr>
              <a:t>, glassy surface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D8886-69E3-4D79-86D3-C27A8FF5894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83239727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Corectopia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F9E2F9-C43E-4744-872A-B0E1639D4260}"/>
              </a:ext>
            </a:extLst>
          </p:cNvPr>
          <p:cNvSpPr/>
          <p:nvPr/>
        </p:nvSpPr>
        <p:spPr>
          <a:xfrm>
            <a:off x="4572000" y="2743200"/>
            <a:ext cx="1346200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32631A-CF87-426D-8793-0D4C633D3008}"/>
              </a:ext>
            </a:extLst>
          </p:cNvPr>
          <p:cNvSpPr txBox="1"/>
          <p:nvPr/>
        </p:nvSpPr>
        <p:spPr>
          <a:xfrm>
            <a:off x="3406430" y="1219200"/>
            <a:ext cx="5297842" cy="138499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What is </a:t>
            </a:r>
            <a:r>
              <a:rPr lang="en-US" altLang="en-US" sz="1400" b="1" dirty="0" err="1">
                <a:solidFill>
                  <a:srgbClr val="0000FF"/>
                </a:solidFill>
              </a:rPr>
              <a:t>corectopia</a:t>
            </a:r>
            <a:r>
              <a:rPr lang="en-US" altLang="en-US" sz="1400" i="1" dirty="0">
                <a:solidFill>
                  <a:srgbClr val="0000FF"/>
                </a:solidFill>
              </a:rPr>
              <a:t>?</a:t>
            </a:r>
            <a:endParaRPr lang="en-US" altLang="en-US" sz="1400" dirty="0">
              <a:solidFill>
                <a:srgbClr val="FF99FF"/>
              </a:solidFill>
            </a:endParaRPr>
          </a:p>
          <a:p>
            <a:r>
              <a:rPr lang="en-US" altLang="en-US" sz="1400" dirty="0">
                <a:solidFill>
                  <a:srgbClr val="FF99FF"/>
                </a:solidFill>
              </a:rPr>
              <a:t>The displacement of the pupil from its normal central-</a:t>
            </a:r>
            <a:r>
              <a:rPr lang="en-US" altLang="en-US" sz="1400" dirty="0" err="1">
                <a:solidFill>
                  <a:srgbClr val="FF99FF"/>
                </a:solidFill>
              </a:rPr>
              <a:t>ish</a:t>
            </a:r>
            <a:r>
              <a:rPr lang="en-US" altLang="en-US" sz="1400" dirty="0">
                <a:solidFill>
                  <a:srgbClr val="FF99FF"/>
                </a:solidFill>
              </a:rPr>
              <a:t> location</a:t>
            </a:r>
          </a:p>
          <a:p>
            <a:endParaRPr lang="en-US" altLang="en-US" sz="1400" dirty="0">
              <a:solidFill>
                <a:srgbClr val="FF99FF"/>
              </a:solidFill>
            </a:endParaRPr>
          </a:p>
          <a:p>
            <a:r>
              <a:rPr lang="en-US" altLang="en-US" sz="1400" i="1" dirty="0">
                <a:solidFill>
                  <a:srgbClr val="FF99FF"/>
                </a:solidFill>
              </a:rPr>
              <a:t>Why central-</a:t>
            </a:r>
            <a:r>
              <a:rPr lang="en-US" altLang="en-US" sz="1400" b="1" dirty="0" err="1">
                <a:solidFill>
                  <a:srgbClr val="FF99FF"/>
                </a:solidFill>
              </a:rPr>
              <a:t>ish</a:t>
            </a:r>
            <a:r>
              <a:rPr lang="en-US" altLang="en-US" sz="1400" i="1" dirty="0">
                <a:solidFill>
                  <a:srgbClr val="FF99FF"/>
                </a:solidFill>
              </a:rPr>
              <a:t>?</a:t>
            </a:r>
          </a:p>
          <a:p>
            <a:r>
              <a:rPr lang="en-US" altLang="en-US" sz="1400" dirty="0">
                <a:solidFill>
                  <a:srgbClr val="FF99FF"/>
                </a:solidFill>
              </a:rPr>
              <a:t>Deviation from centrality of 1/2 mm is common, and up to 1 mm is considered 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C648B-3757-464A-A4DB-077888BF275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99556297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Corectopia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F9E2F9-C43E-4744-872A-B0E1639D4260}"/>
              </a:ext>
            </a:extLst>
          </p:cNvPr>
          <p:cNvSpPr/>
          <p:nvPr/>
        </p:nvSpPr>
        <p:spPr>
          <a:xfrm>
            <a:off x="4572000" y="2743200"/>
            <a:ext cx="1346200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32631A-CF87-426D-8793-0D4C633D3008}"/>
              </a:ext>
            </a:extLst>
          </p:cNvPr>
          <p:cNvSpPr txBox="1"/>
          <p:nvPr/>
        </p:nvSpPr>
        <p:spPr>
          <a:xfrm>
            <a:off x="3406430" y="1219200"/>
            <a:ext cx="5297842" cy="138499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What is </a:t>
            </a:r>
            <a:r>
              <a:rPr lang="en-US" altLang="en-US" sz="1400" b="1" dirty="0" err="1">
                <a:solidFill>
                  <a:srgbClr val="0000FF"/>
                </a:solidFill>
              </a:rPr>
              <a:t>corectopia</a:t>
            </a:r>
            <a:r>
              <a:rPr lang="en-US" altLang="en-US" sz="1400" i="1" dirty="0">
                <a:solidFill>
                  <a:srgbClr val="0000FF"/>
                </a:solidFill>
              </a:rPr>
              <a:t>?</a:t>
            </a:r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dirty="0">
                <a:solidFill>
                  <a:srgbClr val="0000FF"/>
                </a:solidFill>
              </a:rPr>
              <a:t>The displacement of the pupil from its normal central-</a:t>
            </a:r>
            <a:r>
              <a:rPr lang="en-US" altLang="en-US" sz="1400" dirty="0" err="1">
                <a:solidFill>
                  <a:srgbClr val="0000FF"/>
                </a:solidFill>
              </a:rPr>
              <a:t>ish</a:t>
            </a:r>
            <a:r>
              <a:rPr lang="en-US" altLang="en-US" sz="1400" dirty="0">
                <a:solidFill>
                  <a:srgbClr val="0000FF"/>
                </a:solidFill>
              </a:rPr>
              <a:t> location</a:t>
            </a:r>
          </a:p>
          <a:p>
            <a:endParaRPr lang="en-US" altLang="en-US" sz="1400" dirty="0">
              <a:solidFill>
                <a:srgbClr val="FF99FF"/>
              </a:solidFill>
            </a:endParaRPr>
          </a:p>
          <a:p>
            <a:r>
              <a:rPr lang="en-US" altLang="en-US" sz="1400" i="1" dirty="0">
                <a:solidFill>
                  <a:srgbClr val="FF99FF"/>
                </a:solidFill>
              </a:rPr>
              <a:t>Why central-</a:t>
            </a:r>
            <a:r>
              <a:rPr lang="en-US" altLang="en-US" sz="1400" b="1" dirty="0" err="1">
                <a:solidFill>
                  <a:srgbClr val="FF99FF"/>
                </a:solidFill>
              </a:rPr>
              <a:t>ish</a:t>
            </a:r>
            <a:r>
              <a:rPr lang="en-US" altLang="en-US" sz="1400" i="1" dirty="0">
                <a:solidFill>
                  <a:srgbClr val="FF99FF"/>
                </a:solidFill>
              </a:rPr>
              <a:t>?</a:t>
            </a:r>
          </a:p>
          <a:p>
            <a:r>
              <a:rPr lang="en-US" altLang="en-US" sz="1400" dirty="0">
                <a:solidFill>
                  <a:srgbClr val="FF99FF"/>
                </a:solidFill>
              </a:rPr>
              <a:t>Deviation from centrality of 1/2 mm is common, and up to 1 mm is considered 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985CE-CFDB-475A-84EB-A09517D03FD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52637281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505200" cy="4668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990600"/>
            <a:ext cx="4622800" cy="462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3737" y="610183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Corectopia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3E423-8633-48F4-8EBB-2B2EF170E27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60692739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Corectopia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F9E2F9-C43E-4744-872A-B0E1639D4260}"/>
              </a:ext>
            </a:extLst>
          </p:cNvPr>
          <p:cNvSpPr/>
          <p:nvPr/>
        </p:nvSpPr>
        <p:spPr>
          <a:xfrm>
            <a:off x="4572000" y="2743200"/>
            <a:ext cx="1346200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32631A-CF87-426D-8793-0D4C633D3008}"/>
              </a:ext>
            </a:extLst>
          </p:cNvPr>
          <p:cNvSpPr txBox="1"/>
          <p:nvPr/>
        </p:nvSpPr>
        <p:spPr>
          <a:xfrm>
            <a:off x="3406430" y="1219200"/>
            <a:ext cx="5297842" cy="138499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What is </a:t>
            </a:r>
            <a:r>
              <a:rPr lang="en-US" altLang="en-US" sz="1400" b="1" dirty="0" err="1">
                <a:solidFill>
                  <a:srgbClr val="0000FF"/>
                </a:solidFill>
              </a:rPr>
              <a:t>corectopia</a:t>
            </a:r>
            <a:r>
              <a:rPr lang="en-US" altLang="en-US" sz="1400" i="1" dirty="0">
                <a:solidFill>
                  <a:srgbClr val="0000FF"/>
                </a:solidFill>
              </a:rPr>
              <a:t>?</a:t>
            </a:r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dirty="0">
                <a:solidFill>
                  <a:srgbClr val="0000FF"/>
                </a:solidFill>
              </a:rPr>
              <a:t>The displacement of the pupil from its normal central-</a:t>
            </a:r>
            <a:r>
              <a:rPr lang="en-US" altLang="en-US" sz="1400" dirty="0" err="1">
                <a:solidFill>
                  <a:srgbClr val="0000FF"/>
                </a:solidFill>
              </a:rPr>
              <a:t>ish</a:t>
            </a:r>
            <a:r>
              <a:rPr lang="en-US" altLang="en-US" sz="1400" dirty="0">
                <a:solidFill>
                  <a:srgbClr val="0000FF"/>
                </a:solidFill>
              </a:rPr>
              <a:t> location</a:t>
            </a:r>
          </a:p>
          <a:p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i="1" dirty="0">
                <a:solidFill>
                  <a:srgbClr val="0000FF"/>
                </a:solidFill>
              </a:rPr>
              <a:t>Why central-</a:t>
            </a:r>
            <a:r>
              <a:rPr lang="en-US" altLang="en-US" sz="1400" b="1" dirty="0" err="1">
                <a:solidFill>
                  <a:srgbClr val="0000FF"/>
                </a:solidFill>
              </a:rPr>
              <a:t>ish</a:t>
            </a:r>
            <a:r>
              <a:rPr lang="en-US" altLang="en-US" sz="1400" i="1" dirty="0">
                <a:solidFill>
                  <a:srgbClr val="0000FF"/>
                </a:solidFill>
              </a:rPr>
              <a:t>?</a:t>
            </a:r>
            <a:endParaRPr lang="en-US" altLang="en-US" sz="1400" i="1" dirty="0">
              <a:solidFill>
                <a:srgbClr val="FF99FF"/>
              </a:solidFill>
            </a:endParaRPr>
          </a:p>
          <a:p>
            <a:r>
              <a:rPr lang="en-US" altLang="en-US" sz="1400" dirty="0">
                <a:solidFill>
                  <a:srgbClr val="FF99FF"/>
                </a:solidFill>
              </a:rPr>
              <a:t>Deviation from centrality of 1/2 mm is common, and up to 1 mm is considered 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ED307-C14C-4035-9F6A-4D0A18CF8A3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08951903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Corectopia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F9E2F9-C43E-4744-872A-B0E1639D4260}"/>
              </a:ext>
            </a:extLst>
          </p:cNvPr>
          <p:cNvSpPr/>
          <p:nvPr/>
        </p:nvSpPr>
        <p:spPr>
          <a:xfrm>
            <a:off x="4572000" y="2743200"/>
            <a:ext cx="1346200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32631A-CF87-426D-8793-0D4C633D3008}"/>
              </a:ext>
            </a:extLst>
          </p:cNvPr>
          <p:cNvSpPr txBox="1"/>
          <p:nvPr/>
        </p:nvSpPr>
        <p:spPr>
          <a:xfrm>
            <a:off x="3406430" y="1219200"/>
            <a:ext cx="5297842" cy="138499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What is </a:t>
            </a:r>
            <a:r>
              <a:rPr lang="en-US" altLang="en-US" sz="1400" b="1" dirty="0" err="1">
                <a:solidFill>
                  <a:srgbClr val="0000FF"/>
                </a:solidFill>
              </a:rPr>
              <a:t>corectopia</a:t>
            </a:r>
            <a:r>
              <a:rPr lang="en-US" altLang="en-US" sz="1400" i="1" dirty="0">
                <a:solidFill>
                  <a:srgbClr val="0000FF"/>
                </a:solidFill>
              </a:rPr>
              <a:t>?</a:t>
            </a:r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dirty="0">
                <a:solidFill>
                  <a:srgbClr val="0000FF"/>
                </a:solidFill>
              </a:rPr>
              <a:t>The displacement of the pupil from its normal central-</a:t>
            </a:r>
            <a:r>
              <a:rPr lang="en-US" altLang="en-US" sz="1400" dirty="0" err="1">
                <a:solidFill>
                  <a:srgbClr val="0000FF"/>
                </a:solidFill>
              </a:rPr>
              <a:t>ish</a:t>
            </a:r>
            <a:r>
              <a:rPr lang="en-US" altLang="en-US" sz="1400" dirty="0">
                <a:solidFill>
                  <a:srgbClr val="0000FF"/>
                </a:solidFill>
              </a:rPr>
              <a:t> location</a:t>
            </a:r>
          </a:p>
          <a:p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i="1" dirty="0">
                <a:solidFill>
                  <a:srgbClr val="0000FF"/>
                </a:solidFill>
              </a:rPr>
              <a:t>Why central-</a:t>
            </a:r>
            <a:r>
              <a:rPr lang="en-US" altLang="en-US" sz="1400" b="1" dirty="0" err="1">
                <a:solidFill>
                  <a:srgbClr val="0000FF"/>
                </a:solidFill>
              </a:rPr>
              <a:t>ish</a:t>
            </a:r>
            <a:r>
              <a:rPr lang="en-US" alt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altLang="en-US" sz="1400" dirty="0">
                <a:solidFill>
                  <a:srgbClr val="0000FF"/>
                </a:solidFill>
              </a:rPr>
              <a:t>Deviation from centrality of 1/2 mm is common, and up to 1 mm is considered 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D278D-898D-462A-A4AB-370E7246487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83512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E5C54B-44DD-4BBD-99F4-ADB9167771B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1"/>
          <a:stretch/>
        </p:blipFill>
        <p:spPr>
          <a:xfrm>
            <a:off x="1143000" y="533400"/>
            <a:ext cx="67818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8FD948-9EB3-4AD5-AE04-ED4DCA7F8297}"/>
              </a:ext>
            </a:extLst>
          </p:cNvPr>
          <p:cNvSpPr txBox="1"/>
          <p:nvPr/>
        </p:nvSpPr>
        <p:spPr>
          <a:xfrm>
            <a:off x="2152107" y="5802868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Normal angle anatomy: Identify the structures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B9C08-FE71-4787-98AA-1DC915730A4B}"/>
              </a:ext>
            </a:extLst>
          </p:cNvPr>
          <p:cNvSpPr txBox="1"/>
          <p:nvPr/>
        </p:nvSpPr>
        <p:spPr>
          <a:xfrm>
            <a:off x="4533900" y="22860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Segoe Script" panose="030B0504020000000003" pitchFamily="66" charset="0"/>
              </a:rPr>
              <a:t>Schwalbe’s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0B9077-2071-4AEA-BC26-0A66EA115F1F}"/>
              </a:ext>
            </a:extLst>
          </p:cNvPr>
          <p:cNvCxnSpPr>
            <a:cxnSpLocks/>
          </p:cNvCxnSpPr>
          <p:nvPr/>
        </p:nvCxnSpPr>
        <p:spPr>
          <a:xfrm flipV="1">
            <a:off x="4800600" y="2593778"/>
            <a:ext cx="540879" cy="45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3130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>
                <a:solidFill>
                  <a:srgbClr val="0000FF"/>
                </a:solidFill>
              </a:rPr>
              <a:t>Ectropion </a:t>
            </a:r>
            <a:r>
              <a:rPr lang="en-US" sz="1600" b="1" dirty="0" err="1">
                <a:solidFill>
                  <a:srgbClr val="0000FF"/>
                </a:solidFill>
              </a:rPr>
              <a:t>uveae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F9E2F9-C43E-4744-872A-B0E1639D4260}"/>
              </a:ext>
            </a:extLst>
          </p:cNvPr>
          <p:cNvSpPr/>
          <p:nvPr/>
        </p:nvSpPr>
        <p:spPr>
          <a:xfrm>
            <a:off x="4598940" y="2987675"/>
            <a:ext cx="1801860" cy="481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F2536E-A097-4758-B454-9DDDAF7711F1}"/>
              </a:ext>
            </a:extLst>
          </p:cNvPr>
          <p:cNvSpPr txBox="1"/>
          <p:nvPr/>
        </p:nvSpPr>
        <p:spPr>
          <a:xfrm>
            <a:off x="1847324" y="3539711"/>
            <a:ext cx="6915676" cy="1169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What does the term </a:t>
            </a:r>
            <a:r>
              <a:rPr lang="en-US" altLang="en-US" sz="1400" b="1" dirty="0" err="1">
                <a:solidFill>
                  <a:srgbClr val="0000FF"/>
                </a:solidFill>
              </a:rPr>
              <a:t>ectropion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</a:rPr>
              <a:t>uveae</a:t>
            </a:r>
            <a:r>
              <a:rPr lang="en-US" altLang="en-US" sz="1400" i="1" dirty="0">
                <a:solidFill>
                  <a:srgbClr val="0000FF"/>
                </a:solidFill>
              </a:rPr>
              <a:t> refer to?</a:t>
            </a:r>
            <a:endParaRPr lang="en-US" altLang="en-US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presence of posterior pigmented iris epithelium on the anterior surface of the iris</a:t>
            </a:r>
          </a:p>
          <a:p>
            <a:endParaRPr lang="en-US" altLang="en-US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altLang="en-US" sz="1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Technically speaking, the term a misnomer. Why?</a:t>
            </a:r>
            <a:endParaRPr lang="en-US" altLang="en-US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Because the posterior pigmented epithelium derives from </a:t>
            </a:r>
            <a:r>
              <a:rPr lang="en-US" altLang="en-US" sz="14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neuroectoderm</a:t>
            </a:r>
            <a:r>
              <a:rPr lang="en-US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not uvea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DDF20-0B6E-4E94-8EB5-AF4393D19F0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7461163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>
                <a:solidFill>
                  <a:srgbClr val="0000FF"/>
                </a:solidFill>
              </a:rPr>
              <a:t>Ectropion </a:t>
            </a:r>
            <a:r>
              <a:rPr lang="en-US" sz="1600" b="1" dirty="0" err="1">
                <a:solidFill>
                  <a:srgbClr val="0000FF"/>
                </a:solidFill>
              </a:rPr>
              <a:t>uveae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F9E2F9-C43E-4744-872A-B0E1639D4260}"/>
              </a:ext>
            </a:extLst>
          </p:cNvPr>
          <p:cNvSpPr/>
          <p:nvPr/>
        </p:nvSpPr>
        <p:spPr>
          <a:xfrm>
            <a:off x="4598940" y="2987675"/>
            <a:ext cx="1801860" cy="481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F2536E-A097-4758-B454-9DDDAF7711F1}"/>
              </a:ext>
            </a:extLst>
          </p:cNvPr>
          <p:cNvSpPr txBox="1"/>
          <p:nvPr/>
        </p:nvSpPr>
        <p:spPr>
          <a:xfrm>
            <a:off x="1847324" y="3539711"/>
            <a:ext cx="6915676" cy="1169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What does the term </a:t>
            </a:r>
            <a:r>
              <a:rPr lang="en-US" altLang="en-US" sz="1400" b="1" dirty="0" err="1">
                <a:solidFill>
                  <a:srgbClr val="0000FF"/>
                </a:solidFill>
              </a:rPr>
              <a:t>ectropion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</a:rPr>
              <a:t>uveae</a:t>
            </a:r>
            <a:r>
              <a:rPr lang="en-US" altLang="en-US" sz="1400" i="1" dirty="0">
                <a:solidFill>
                  <a:srgbClr val="0000FF"/>
                </a:solidFill>
              </a:rPr>
              <a:t> refer to?</a:t>
            </a:r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dirty="0">
                <a:solidFill>
                  <a:srgbClr val="0000FF"/>
                </a:solidFill>
              </a:rPr>
              <a:t>The presence of posterior pigmented iris epithelium on the anterior surface of the iris</a:t>
            </a:r>
          </a:p>
          <a:p>
            <a:endParaRPr lang="en-US" altLang="en-US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altLang="en-US" sz="1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Technically speaking, the term a misnomer. Why?</a:t>
            </a:r>
            <a:endParaRPr lang="en-US" altLang="en-US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Because the posterior pigmented epithelium derives from </a:t>
            </a:r>
            <a:r>
              <a:rPr lang="en-US" altLang="en-US" sz="14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neuroectoderm</a:t>
            </a:r>
            <a:r>
              <a:rPr lang="en-US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not uvea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C5BA9-EA15-4E30-8B45-9B88DE9791D5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68197071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2" r="7072" b="23340"/>
          <a:stretch/>
        </p:blipFill>
        <p:spPr>
          <a:xfrm>
            <a:off x="4267200" y="2149522"/>
            <a:ext cx="4648200" cy="255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7083" r="13896"/>
          <a:stretch/>
        </p:blipFill>
        <p:spPr>
          <a:xfrm>
            <a:off x="228601" y="2057400"/>
            <a:ext cx="37338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8021" y="6101835"/>
            <a:ext cx="18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Ectropion </a:t>
            </a:r>
            <a:r>
              <a:rPr lang="en-US" dirty="0" err="1"/>
              <a:t>uveae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B1F05-62D9-4E46-A148-D0BA0CAE2C2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95724917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>
                <a:solidFill>
                  <a:srgbClr val="0000FF"/>
                </a:solidFill>
              </a:rPr>
              <a:t>Ectropion </a:t>
            </a:r>
            <a:r>
              <a:rPr lang="en-US" sz="1600" b="1" dirty="0" err="1">
                <a:solidFill>
                  <a:srgbClr val="0000FF"/>
                </a:solidFill>
              </a:rPr>
              <a:t>uveae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F9E2F9-C43E-4744-872A-B0E1639D4260}"/>
              </a:ext>
            </a:extLst>
          </p:cNvPr>
          <p:cNvSpPr/>
          <p:nvPr/>
        </p:nvSpPr>
        <p:spPr>
          <a:xfrm>
            <a:off x="4598940" y="2987675"/>
            <a:ext cx="1801860" cy="481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F2536E-A097-4758-B454-9DDDAF7711F1}"/>
              </a:ext>
            </a:extLst>
          </p:cNvPr>
          <p:cNvSpPr txBox="1"/>
          <p:nvPr/>
        </p:nvSpPr>
        <p:spPr>
          <a:xfrm>
            <a:off x="1847324" y="3539711"/>
            <a:ext cx="6915676" cy="1169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What does the term </a:t>
            </a:r>
            <a:r>
              <a:rPr lang="en-US" altLang="en-US" sz="1400" b="1" dirty="0" err="1">
                <a:solidFill>
                  <a:srgbClr val="0000FF"/>
                </a:solidFill>
              </a:rPr>
              <a:t>ectropion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</a:rPr>
              <a:t>uveae</a:t>
            </a:r>
            <a:r>
              <a:rPr lang="en-US" altLang="en-US" sz="1400" i="1" dirty="0">
                <a:solidFill>
                  <a:srgbClr val="0000FF"/>
                </a:solidFill>
              </a:rPr>
              <a:t> refer to?</a:t>
            </a:r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dirty="0">
                <a:solidFill>
                  <a:srgbClr val="0000FF"/>
                </a:solidFill>
              </a:rPr>
              <a:t>The presence of posterior pigmented iris epithelium on the anterior surface of the iris</a:t>
            </a:r>
          </a:p>
          <a:p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i="1" dirty="0">
                <a:solidFill>
                  <a:srgbClr val="0000FF"/>
                </a:solidFill>
              </a:rPr>
              <a:t>Technically speaking, the term a misnomer. Why?</a:t>
            </a:r>
            <a:endParaRPr lang="en-US" altLang="en-US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Because the posterior pigmented epithelium derives from </a:t>
            </a:r>
            <a:r>
              <a:rPr lang="en-US" altLang="en-US" sz="14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neuroectoderm</a:t>
            </a:r>
            <a:r>
              <a:rPr lang="en-US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not uvea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10584-5183-44E9-B41E-6CF90BDE09B5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00295274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>
                <a:solidFill>
                  <a:srgbClr val="0000FF"/>
                </a:solidFill>
              </a:rPr>
              <a:t>Ectropion </a:t>
            </a:r>
            <a:r>
              <a:rPr lang="en-US" sz="1600" b="1" dirty="0" err="1">
                <a:solidFill>
                  <a:srgbClr val="0000FF"/>
                </a:solidFill>
              </a:rPr>
              <a:t>uveae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Megalocornea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F9E2F9-C43E-4744-872A-B0E1639D4260}"/>
              </a:ext>
            </a:extLst>
          </p:cNvPr>
          <p:cNvSpPr/>
          <p:nvPr/>
        </p:nvSpPr>
        <p:spPr>
          <a:xfrm>
            <a:off x="4598940" y="2987675"/>
            <a:ext cx="1801860" cy="481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F2536E-A097-4758-B454-9DDDAF7711F1}"/>
              </a:ext>
            </a:extLst>
          </p:cNvPr>
          <p:cNvSpPr txBox="1"/>
          <p:nvPr/>
        </p:nvSpPr>
        <p:spPr>
          <a:xfrm>
            <a:off x="1847324" y="3539711"/>
            <a:ext cx="6915676" cy="1169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What does the term </a:t>
            </a:r>
            <a:r>
              <a:rPr lang="en-US" altLang="en-US" sz="1400" b="1" dirty="0" err="1">
                <a:solidFill>
                  <a:srgbClr val="0000FF"/>
                </a:solidFill>
              </a:rPr>
              <a:t>ectropion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</a:rPr>
              <a:t>uveae</a:t>
            </a:r>
            <a:r>
              <a:rPr lang="en-US" altLang="en-US" sz="1400" i="1" dirty="0">
                <a:solidFill>
                  <a:srgbClr val="0000FF"/>
                </a:solidFill>
              </a:rPr>
              <a:t> refer to?</a:t>
            </a:r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dirty="0">
                <a:solidFill>
                  <a:srgbClr val="0000FF"/>
                </a:solidFill>
              </a:rPr>
              <a:t>The presence of posterior pigmented iris epithelium on the anterior surface of the iris</a:t>
            </a:r>
          </a:p>
          <a:p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i="1" dirty="0">
                <a:solidFill>
                  <a:srgbClr val="0000FF"/>
                </a:solidFill>
              </a:rPr>
              <a:t>Technically speaking, the term a misnomer. Why?</a:t>
            </a:r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400" dirty="0">
                <a:solidFill>
                  <a:srgbClr val="0000FF"/>
                </a:solidFill>
              </a:rPr>
              <a:t>Because the posterior pigmented epithelium derives from </a:t>
            </a:r>
            <a:r>
              <a:rPr lang="en-US" altLang="en-US" sz="1400" i="1" dirty="0" err="1">
                <a:solidFill>
                  <a:srgbClr val="0000FF"/>
                </a:solidFill>
              </a:rPr>
              <a:t>neuroectoderm</a:t>
            </a:r>
            <a:r>
              <a:rPr lang="en-US" altLang="en-US" sz="1400" dirty="0">
                <a:solidFill>
                  <a:srgbClr val="0000FF"/>
                </a:solidFill>
              </a:rPr>
              <a:t>, not uvea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F7DB9-1B4C-45C4-A754-DE4FCA1AA49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5771291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features define </a:t>
            </a:r>
            <a:r>
              <a:rPr lang="en-US" sz="1600" i="1" dirty="0" err="1">
                <a:solidFill>
                  <a:srgbClr val="0000FF"/>
                </a:solidFill>
              </a:rPr>
              <a:t>Axenfeld</a:t>
            </a:r>
            <a:r>
              <a:rPr lang="en-US" sz="1600" i="1" dirty="0">
                <a:solidFill>
                  <a:srgbClr val="0000FF"/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embryotoxon</a:t>
            </a:r>
            <a:r>
              <a:rPr lang="en-US" sz="1600" dirty="0">
                <a:solidFill>
                  <a:srgbClr val="0000FF"/>
                </a:solidFill>
              </a:rPr>
              <a:t> with attached iris strands +  iris hypoplasia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en-US" sz="1600" dirty="0">
                <a:solidFill>
                  <a:srgbClr val="0000FF"/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dirty="0" err="1">
                <a:solidFill>
                  <a:srgbClr val="0000FF"/>
                </a:solidFill>
              </a:rPr>
              <a:t>Corectopia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Ectropion </a:t>
            </a:r>
            <a:r>
              <a:rPr lang="en-US" sz="1600" dirty="0" err="1">
                <a:solidFill>
                  <a:srgbClr val="0000FF"/>
                </a:solidFill>
              </a:rPr>
              <a:t>uveae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3) </a:t>
            </a:r>
            <a:r>
              <a:rPr lang="en-US" sz="1600" dirty="0" err="1">
                <a:solidFill>
                  <a:srgbClr val="0000FF"/>
                </a:solidFill>
              </a:rPr>
              <a:t>Cryptless</a:t>
            </a:r>
            <a:r>
              <a:rPr lang="en-US" sz="1600" dirty="0">
                <a:solidFill>
                  <a:srgbClr val="0000FF"/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03850E-95E8-4A8E-800A-2989CC615174}"/>
              </a:ext>
            </a:extLst>
          </p:cNvPr>
          <p:cNvGrpSpPr/>
          <p:nvPr/>
        </p:nvGrpSpPr>
        <p:grpSpPr>
          <a:xfrm>
            <a:off x="5943600" y="4010025"/>
            <a:ext cx="2061897" cy="412750"/>
            <a:chOff x="681336" y="1771789"/>
            <a:chExt cx="2061897" cy="412750"/>
          </a:xfrm>
        </p:grpSpPr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74771A53-0E9D-4BB8-A986-9D7F6BDE253C}"/>
                </a:ext>
              </a:extLst>
            </p:cNvPr>
            <p:cNvSpPr/>
            <p:nvPr/>
          </p:nvSpPr>
          <p:spPr>
            <a:xfrm>
              <a:off x="681336" y="1771789"/>
              <a:ext cx="190500" cy="41275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253027-5A3C-4AAF-85C2-8BE6520C9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736" y="1862277"/>
              <a:ext cx="19094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 i="1" dirty="0"/>
                <a:t>Not simultaneously, obviously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FD246F-F079-45B5-AE28-BAB94F016B7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342462709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features define </a:t>
            </a:r>
            <a:r>
              <a:rPr lang="en-US" sz="1600" i="1" dirty="0" err="1">
                <a:solidFill>
                  <a:srgbClr val="0000FF"/>
                </a:solidFill>
              </a:rPr>
              <a:t>Axenfeld</a:t>
            </a:r>
            <a:r>
              <a:rPr lang="en-US" sz="1600" i="1" dirty="0">
                <a:solidFill>
                  <a:srgbClr val="0000FF"/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embryotoxon</a:t>
            </a:r>
            <a:r>
              <a:rPr lang="en-US" sz="1600" dirty="0">
                <a:solidFill>
                  <a:srgbClr val="0000FF"/>
                </a:solidFill>
              </a:rPr>
              <a:t> with attached iris strands +  iris hypoplasia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en-US" sz="1600" dirty="0">
                <a:solidFill>
                  <a:srgbClr val="0000FF"/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dirty="0" err="1">
                <a:solidFill>
                  <a:srgbClr val="0000FF"/>
                </a:solidFill>
              </a:rPr>
              <a:t>Corectopia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Ectropion </a:t>
            </a:r>
            <a:r>
              <a:rPr lang="en-US" sz="1600" dirty="0" err="1">
                <a:solidFill>
                  <a:srgbClr val="0000FF"/>
                </a:solidFill>
              </a:rPr>
              <a:t>uveae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3) </a:t>
            </a:r>
            <a:r>
              <a:rPr lang="en-US" sz="1600" dirty="0" err="1">
                <a:solidFill>
                  <a:srgbClr val="0000FF"/>
                </a:solidFill>
              </a:rPr>
              <a:t>Cryptless</a:t>
            </a:r>
            <a:r>
              <a:rPr lang="en-US" sz="1600" dirty="0">
                <a:solidFill>
                  <a:srgbClr val="0000FF"/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dirty="0" err="1">
                <a:solidFill>
                  <a:srgbClr val="0000FF"/>
                </a:solidFill>
              </a:rPr>
              <a:t>Megalocornea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</a:t>
            </a:r>
            <a:r>
              <a:rPr lang="en-US" sz="1600" dirty="0" err="1">
                <a:solidFill>
                  <a:srgbClr val="0000FF"/>
                </a:solidFill>
              </a:rPr>
              <a:t>Microcornea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AA64DA-9432-4B3F-BBAB-0A473E22D426}"/>
              </a:ext>
            </a:extLst>
          </p:cNvPr>
          <p:cNvGrpSpPr/>
          <p:nvPr/>
        </p:nvGrpSpPr>
        <p:grpSpPr>
          <a:xfrm>
            <a:off x="5943600" y="4010025"/>
            <a:ext cx="2061897" cy="412750"/>
            <a:chOff x="681336" y="1771789"/>
            <a:chExt cx="2061897" cy="412750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71EF011E-B56A-44DD-BD25-8B0B39A608C3}"/>
                </a:ext>
              </a:extLst>
            </p:cNvPr>
            <p:cNvSpPr/>
            <p:nvPr/>
          </p:nvSpPr>
          <p:spPr>
            <a:xfrm>
              <a:off x="681336" y="1771789"/>
              <a:ext cx="190500" cy="41275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46B8B3-179C-4CE0-B384-CA5E93D80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736" y="1862277"/>
              <a:ext cx="19094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 i="1" dirty="0"/>
                <a:t>Not simultaneously, obviously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65ABDE-77D7-42E4-A453-043D556A56D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11035014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-year-old's 'beautiful' huge eyes are result of rare genetic condition |  The Independent | The Independent">
            <a:extLst>
              <a:ext uri="{FF2B5EF4-FFF2-40B4-BE49-F238E27FC236}">
                <a16:creationId xmlns:a16="http://schemas.microsoft.com/office/drawing/2014/main" id="{F35680A5-A770-4782-A356-4076BDD3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03973"/>
            <a:ext cx="6019800" cy="44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A6A92-B687-4C8B-BC21-30F28BADA6E3}"/>
              </a:ext>
            </a:extLst>
          </p:cNvPr>
          <p:cNvSpPr txBox="1"/>
          <p:nvPr/>
        </p:nvSpPr>
        <p:spPr>
          <a:xfrm>
            <a:off x="2395442" y="6019800"/>
            <a:ext cx="4353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Megalocornea</a:t>
            </a:r>
            <a:r>
              <a:rPr lang="en-US" sz="1600" dirty="0"/>
              <a:t> in a 2 </a:t>
            </a:r>
            <a:r>
              <a:rPr lang="en-US" sz="1600" dirty="0" err="1"/>
              <a:t>y.o</a:t>
            </a:r>
            <a:r>
              <a:rPr lang="en-US" sz="1600" dirty="0"/>
              <a:t>. with </a:t>
            </a:r>
            <a:r>
              <a:rPr lang="en-US" sz="1600" dirty="0" err="1"/>
              <a:t>Axenfeld-Reiger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870EB-F08A-4C00-880F-961BA94D236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96815255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Megalocornea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 err="1">
                <a:solidFill>
                  <a:srgbClr val="0000FF"/>
                </a:solidFill>
              </a:rPr>
              <a:t>Microcornea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C1278F2C-4005-4202-89CD-F1D79D91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711346"/>
              </p:ext>
            </p:extLst>
          </p:nvPr>
        </p:nvGraphicFramePr>
        <p:xfrm>
          <a:off x="3100388" y="4589462"/>
          <a:ext cx="4495800" cy="20399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birth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     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years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Megalocornea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&gt;?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</a:rPr>
                        <a:t>Microcornea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/>
                          <a:latin typeface="Arial" charset="0"/>
                        </a:rPr>
                        <a:t>&lt;9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/>
                          <a:latin typeface="Arial" charset="0"/>
                        </a:rPr>
                        <a:t>&lt;10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30A336-DC87-4E72-BD38-20C462CB9B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93359637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Megalocornea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 err="1">
                <a:solidFill>
                  <a:srgbClr val="0000FF"/>
                </a:solidFill>
              </a:rPr>
              <a:t>Microcornea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C1278F2C-4005-4202-89CD-F1D79D91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34117"/>
              </p:ext>
            </p:extLst>
          </p:nvPr>
        </p:nvGraphicFramePr>
        <p:xfrm>
          <a:off x="3100388" y="4589462"/>
          <a:ext cx="4495800" cy="20399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birth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     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years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Megalocornea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</a:rPr>
                        <a:t>Microcornea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/>
                          <a:latin typeface="Arial" charset="0"/>
                        </a:rPr>
                        <a:t>&lt;9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/>
                          <a:latin typeface="Arial" charset="0"/>
                        </a:rPr>
                        <a:t>&lt;10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04145B6-73A9-49BB-BB7A-012026A65E8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873528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616025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b="1" dirty="0" err="1">
                <a:solidFill>
                  <a:srgbClr val="0000FF"/>
                </a:solidFill>
              </a:rPr>
              <a:t>Schwalbe’s</a:t>
            </a:r>
            <a:r>
              <a:rPr lang="en-US" sz="1600" b="1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3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289" y="3203864"/>
            <a:ext cx="4859022" cy="246221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</a:t>
            </a:r>
            <a:r>
              <a:rPr lang="en-US" sz="1400" i="1" dirty="0" err="1">
                <a:solidFill>
                  <a:srgbClr val="0000FF"/>
                </a:solidFill>
              </a:rPr>
              <a:t>Schwalbe’s</a:t>
            </a:r>
            <a:r>
              <a:rPr lang="en-US" sz="1400" i="1" dirty="0">
                <a:solidFill>
                  <a:srgbClr val="0000FF"/>
                </a:solidFill>
              </a:rPr>
              <a:t> line/ring?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edge or termination of </a:t>
            </a:r>
            <a:r>
              <a:rPr lang="en-US" sz="1400" dirty="0" err="1">
                <a:solidFill>
                  <a:srgbClr val="0000FF"/>
                </a:solidFill>
              </a:rPr>
              <a:t>Descemet’s</a:t>
            </a:r>
            <a:r>
              <a:rPr lang="en-US" sz="1400" dirty="0">
                <a:solidFill>
                  <a:srgbClr val="0000FF"/>
                </a:solidFill>
              </a:rPr>
              <a:t> layer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normally apparent during slit-lamp examination?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No--it is usually too thin and posterior to be seen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Why the line/ring equivocation?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Most refer to it as </a:t>
            </a:r>
            <a:r>
              <a:rPr lang="en-US" sz="1400" dirty="0" err="1">
                <a:solidFill>
                  <a:srgbClr val="FFFF00"/>
                </a:solidFill>
              </a:rPr>
              <a:t>Schwalbe’s</a:t>
            </a:r>
            <a:r>
              <a:rPr lang="en-US" sz="1400" dirty="0">
                <a:solidFill>
                  <a:srgbClr val="FFFF00"/>
                </a:solidFill>
              </a:rPr>
              <a:t> line, because that’s what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looks like during </a:t>
            </a:r>
            <a:r>
              <a:rPr lang="en-US" sz="1400" dirty="0" err="1">
                <a:solidFill>
                  <a:srgbClr val="FFFF00"/>
                </a:solidFill>
              </a:rPr>
              <a:t>gonioscopy</a:t>
            </a:r>
            <a:r>
              <a:rPr lang="en-US" sz="1400" dirty="0">
                <a:solidFill>
                  <a:srgbClr val="FFFF00"/>
                </a:solidFill>
              </a:rPr>
              <a:t>. However, others point out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that because this structure encircles the entire inner aspect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of the cornea, it is more properly described as a ‘ring.’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62F22-14E1-46D9-A294-1F8A7C5683D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820586190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Megalocornea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 err="1">
                <a:solidFill>
                  <a:srgbClr val="0000FF"/>
                </a:solidFill>
              </a:rPr>
              <a:t>Microcornea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C1278F2C-4005-4202-89CD-F1D79D91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20301"/>
              </p:ext>
            </p:extLst>
          </p:nvPr>
        </p:nvGraphicFramePr>
        <p:xfrm>
          <a:off x="3100388" y="4589462"/>
          <a:ext cx="4495800" cy="20399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birth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     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years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Megalocornea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&gt;?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</a:rPr>
                        <a:t>Microcornea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/>
                          <a:latin typeface="Arial" charset="0"/>
                        </a:rPr>
                        <a:t>&lt;9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/>
                          <a:latin typeface="Arial" charset="0"/>
                        </a:rPr>
                        <a:t>&lt;10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10BFDF-A786-444B-B3A4-B4D0988FD73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28748084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Megalocornea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 err="1">
                <a:solidFill>
                  <a:srgbClr val="0000FF"/>
                </a:solidFill>
              </a:rPr>
              <a:t>Microcornea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C1278F2C-4005-4202-89CD-F1D79D91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84685"/>
              </p:ext>
            </p:extLst>
          </p:nvPr>
        </p:nvGraphicFramePr>
        <p:xfrm>
          <a:off x="3100388" y="4589462"/>
          <a:ext cx="4495800" cy="20399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birth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     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years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Megalocornea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</a:rPr>
                        <a:t>Microcornea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8C4465F-F146-4667-AD48-2D436E0E7C5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3122928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06FE5-6D46-468B-AF66-4DBC558DD5A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691426"/>
            <a:ext cx="685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 </a:t>
            </a:r>
            <a:r>
              <a:rPr lang="en-US" sz="1600" dirty="0" err="1"/>
              <a:t>y.o</a:t>
            </a:r>
            <a:r>
              <a:rPr lang="en-US" sz="1600" dirty="0"/>
              <a:t>. girl who presented at three months of age with hazy </a:t>
            </a:r>
            <a:r>
              <a:rPr lang="en-US" sz="1600" dirty="0" err="1"/>
              <a:t>megalocornea</a:t>
            </a:r>
            <a:r>
              <a:rPr lang="en-US" sz="1600" dirty="0"/>
              <a:t>, </a:t>
            </a:r>
          </a:p>
          <a:p>
            <a:r>
              <a:rPr lang="en-US" sz="1600" dirty="0"/>
              <a:t>posterior </a:t>
            </a:r>
            <a:r>
              <a:rPr lang="en-US" sz="1600" dirty="0" err="1"/>
              <a:t>embryotoxon</a:t>
            </a:r>
            <a:r>
              <a:rPr lang="en-US" sz="1600" dirty="0"/>
              <a:t>, iris hypoplasia, </a:t>
            </a:r>
            <a:r>
              <a:rPr lang="en-US" sz="1600" dirty="0" err="1"/>
              <a:t>corectopia</a:t>
            </a:r>
            <a:r>
              <a:rPr lang="en-US" sz="1600" dirty="0"/>
              <a:t> with early onset severe glaucoma. The horizontal/vertical corneal diameters were 13.0/12.5 mm.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2173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Megalocornea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 err="1">
                <a:solidFill>
                  <a:srgbClr val="0000FF"/>
                </a:solidFill>
              </a:rPr>
              <a:t>Microcornea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C1278F2C-4005-4202-89CD-F1D79D91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12468"/>
              </p:ext>
            </p:extLst>
          </p:nvPr>
        </p:nvGraphicFramePr>
        <p:xfrm>
          <a:off x="3100388" y="4589462"/>
          <a:ext cx="4495800" cy="20399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birth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     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years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Megalocornea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&lt;?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C251A06-BD8B-4CDE-AEFC-2A9AB1C28AF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113081194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Megalocornea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 err="1">
                <a:solidFill>
                  <a:srgbClr val="0000FF"/>
                </a:solidFill>
              </a:rPr>
              <a:t>Microcornea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C1278F2C-4005-4202-89CD-F1D79D91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09509"/>
              </p:ext>
            </p:extLst>
          </p:nvPr>
        </p:nvGraphicFramePr>
        <p:xfrm>
          <a:off x="3100388" y="4589462"/>
          <a:ext cx="4495800" cy="20399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birth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     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years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Megalocornea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&lt;9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28F7BA-76C4-4E9B-A0CD-B31221B3A9E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673265638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Megalocornea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 err="1">
                <a:solidFill>
                  <a:srgbClr val="0000FF"/>
                </a:solidFill>
              </a:rPr>
              <a:t>Microcornea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C1278F2C-4005-4202-89CD-F1D79D91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510293"/>
              </p:ext>
            </p:extLst>
          </p:nvPr>
        </p:nvGraphicFramePr>
        <p:xfrm>
          <a:off x="3100388" y="4589462"/>
          <a:ext cx="4495800" cy="20399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birth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     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years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Megalocornea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&lt;9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&lt;?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8A5D27-4E2E-4FD4-94F6-0CA02BFFDC8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1827303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 err="1">
                <a:solidFill>
                  <a:srgbClr val="0000FF"/>
                </a:solidFill>
              </a:rPr>
              <a:t>Megalocornea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b="1" dirty="0" err="1">
                <a:solidFill>
                  <a:srgbClr val="0000FF"/>
                </a:solidFill>
              </a:rPr>
              <a:t>Microcornea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4) Cardiac valve problems</a:t>
            </a:r>
          </a:p>
        </p:txBody>
      </p:sp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C1278F2C-4005-4202-89CD-F1D79D91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43829"/>
              </p:ext>
            </p:extLst>
          </p:nvPr>
        </p:nvGraphicFramePr>
        <p:xfrm>
          <a:off x="3100388" y="4589462"/>
          <a:ext cx="4495800" cy="20399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birth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diameter at      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years (mm)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Megalocornea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&gt;13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Microcornea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&lt;9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&lt;10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4D4CB0-2B8E-410D-BC5B-94B2E7B3393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22989870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15278"/>
            <a:ext cx="4419600" cy="4227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4698" y="6096000"/>
            <a:ext cx="463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Axenfeld-Reiger</a:t>
            </a:r>
            <a:r>
              <a:rPr lang="en-US" dirty="0"/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29107865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Axenfeld-Reiger</a:t>
            </a:r>
            <a:r>
              <a:rPr lang="en-US" sz="1400" dirty="0"/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</p:txBody>
      </p:sp>
    </p:spTree>
    <p:extLst>
      <p:ext uri="{BB962C8B-B14F-4D97-AF65-F5344CB8AC3E}">
        <p14:creationId xmlns:p14="http://schemas.microsoft.com/office/powerpoint/2010/main" val="246715744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Axenfeld-Reiger</a:t>
            </a:r>
            <a:r>
              <a:rPr lang="en-US" sz="1400" dirty="0"/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6766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616025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b="1" dirty="0" err="1">
                <a:solidFill>
                  <a:srgbClr val="0000FF"/>
                </a:solidFill>
              </a:rPr>
              <a:t>Schwalbe’s</a:t>
            </a:r>
            <a:r>
              <a:rPr lang="en-US" sz="1600" b="1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CCFF99"/>
                </a:solidFill>
              </a:rPr>
              <a:t>Alagille</a:t>
            </a:r>
            <a:r>
              <a:rPr lang="en-US" sz="1600" b="1" dirty="0">
                <a:solidFill>
                  <a:srgbClr val="CCFF99"/>
                </a:solidFill>
              </a:rPr>
              <a:t> syndrome</a:t>
            </a:r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289" y="3203864"/>
            <a:ext cx="4859022" cy="246221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</a:t>
            </a:r>
            <a:r>
              <a:rPr lang="en-US" sz="1400" i="1" dirty="0" err="1">
                <a:solidFill>
                  <a:srgbClr val="0000FF"/>
                </a:solidFill>
              </a:rPr>
              <a:t>Schwalbe’s</a:t>
            </a:r>
            <a:r>
              <a:rPr lang="en-US" sz="1400" i="1" dirty="0">
                <a:solidFill>
                  <a:srgbClr val="0000FF"/>
                </a:solidFill>
              </a:rPr>
              <a:t> line/ring?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edge or termination of </a:t>
            </a:r>
            <a:r>
              <a:rPr lang="en-US" sz="1400" dirty="0" err="1">
                <a:solidFill>
                  <a:srgbClr val="0000FF"/>
                </a:solidFill>
              </a:rPr>
              <a:t>Descemet’s</a:t>
            </a:r>
            <a:r>
              <a:rPr lang="en-US" sz="1400" dirty="0">
                <a:solidFill>
                  <a:srgbClr val="0000FF"/>
                </a:solidFill>
              </a:rPr>
              <a:t> layer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normally apparent during slit-lamp examination?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No—it is usually too thin and posterior to be seen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Why the line/ring equivocation?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Most refer to it as </a:t>
            </a:r>
            <a:r>
              <a:rPr lang="en-US" sz="1400" dirty="0" err="1">
                <a:solidFill>
                  <a:srgbClr val="FFFF00"/>
                </a:solidFill>
              </a:rPr>
              <a:t>Schwalbe’s</a:t>
            </a:r>
            <a:r>
              <a:rPr lang="en-US" sz="1400" dirty="0">
                <a:solidFill>
                  <a:srgbClr val="FFFF00"/>
                </a:solidFill>
              </a:rPr>
              <a:t> line, because that’s what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looks like during </a:t>
            </a:r>
            <a:r>
              <a:rPr lang="en-US" sz="1400" dirty="0" err="1">
                <a:solidFill>
                  <a:srgbClr val="FFFF00"/>
                </a:solidFill>
              </a:rPr>
              <a:t>gonioscopy</a:t>
            </a:r>
            <a:r>
              <a:rPr lang="en-US" sz="1400" dirty="0">
                <a:solidFill>
                  <a:srgbClr val="FFFF00"/>
                </a:solidFill>
              </a:rPr>
              <a:t>. However, others point out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that because this structure encircles the entire inner aspect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of the cornea, it is more properly described as a ‘ring.’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42815-6ADA-44D8-99EC-D8B0557D34C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969898397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Axenfeld-Reiger</a:t>
            </a:r>
            <a:r>
              <a:rPr lang="en-US" sz="1400" dirty="0"/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i="1" dirty="0"/>
              <a:t>Essential iris atrophy is a variant/form of what condition?</a:t>
            </a:r>
          </a:p>
        </p:txBody>
      </p:sp>
    </p:spTree>
    <p:extLst>
      <p:ext uri="{BB962C8B-B14F-4D97-AF65-F5344CB8AC3E}">
        <p14:creationId xmlns:p14="http://schemas.microsoft.com/office/powerpoint/2010/main" val="226334897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Axenfeld-Reiger</a:t>
            </a:r>
            <a:r>
              <a:rPr lang="en-US" sz="1400" dirty="0"/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i="1" dirty="0"/>
              <a:t>Essential iris atrophy is a variant/form of what condition?</a:t>
            </a:r>
          </a:p>
          <a:p>
            <a:r>
              <a:rPr lang="en-US" sz="1400" dirty="0"/>
              <a:t>Iridocorneal endothelial (ICE) syndrome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796524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Axenfeld-Reiger</a:t>
            </a:r>
            <a:r>
              <a:rPr lang="en-US" sz="1400" dirty="0"/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i="1" dirty="0"/>
              <a:t>Essential iris atrophy is a variant/form of what condition?</a:t>
            </a:r>
          </a:p>
          <a:p>
            <a:r>
              <a:rPr lang="en-US" sz="1400" dirty="0"/>
              <a:t>Iridocorneal endothelial (ICE) syndrome</a:t>
            </a:r>
          </a:p>
          <a:p>
            <a:endParaRPr lang="en-US" sz="1400" dirty="0"/>
          </a:p>
          <a:p>
            <a:r>
              <a:rPr lang="en-US" sz="1400" i="1" dirty="0"/>
              <a:t>How do we know that the ARS pic isn’t actually ICE?</a:t>
            </a:r>
          </a:p>
        </p:txBody>
      </p:sp>
    </p:spTree>
    <p:extLst>
      <p:ext uri="{BB962C8B-B14F-4D97-AF65-F5344CB8AC3E}">
        <p14:creationId xmlns:p14="http://schemas.microsoft.com/office/powerpoint/2010/main" val="2074919310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Axenfeld-Reiger</a:t>
            </a:r>
            <a:r>
              <a:rPr lang="en-US" sz="1400" dirty="0"/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i="1" dirty="0"/>
              <a:t>Essential iris atrophy is a variant/form of what condition?</a:t>
            </a:r>
          </a:p>
          <a:p>
            <a:r>
              <a:rPr lang="en-US" sz="1400" dirty="0"/>
              <a:t>Iridocorneal endothelial (ICE) syndrome</a:t>
            </a:r>
          </a:p>
          <a:p>
            <a:endParaRPr lang="en-US" sz="1400" dirty="0"/>
          </a:p>
          <a:p>
            <a:r>
              <a:rPr lang="en-US" sz="1400" i="1" dirty="0"/>
              <a:t>How do we know that the ARS pic isn’t actually ICE?</a:t>
            </a:r>
          </a:p>
          <a:p>
            <a:r>
              <a:rPr lang="en-US" sz="1400" dirty="0"/>
              <a:t>Because ICE is not associated with microcornea</a:t>
            </a:r>
          </a:p>
        </p:txBody>
      </p:sp>
    </p:spTree>
    <p:extLst>
      <p:ext uri="{BB962C8B-B14F-4D97-AF65-F5344CB8AC3E}">
        <p14:creationId xmlns:p14="http://schemas.microsoft.com/office/powerpoint/2010/main" val="3514350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Essential iris atrophy is a variant/form of what condition?</a:t>
            </a:r>
          </a:p>
          <a:p>
            <a:r>
              <a:rPr lang="en-US" sz="1400" b="1" dirty="0"/>
              <a:t>Iridocorneal endothelial (ICE) syndrome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do we know that the ARS pic isn’t actually ICE?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Because ICE is not associated with microcornea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A6959-35D9-4A7D-BE9D-1C6B54A49B35}"/>
              </a:ext>
            </a:extLst>
          </p:cNvPr>
          <p:cNvSpPr txBox="1"/>
          <p:nvPr/>
        </p:nvSpPr>
        <p:spPr>
          <a:xfrm>
            <a:off x="961716" y="4349859"/>
            <a:ext cx="3387466" cy="1815882"/>
          </a:xfrm>
          <a:prstGeom prst="rect">
            <a:avLst/>
          </a:prstGeom>
          <a:solidFill>
            <a:srgbClr val="9FE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ICE sporadic, or inherited?</a:t>
            </a:r>
          </a:p>
          <a:p>
            <a:r>
              <a:rPr lang="en-US" sz="1400" dirty="0">
                <a:solidFill>
                  <a:srgbClr val="9FE6FF"/>
                </a:solidFill>
              </a:rPr>
              <a:t>Sporadic</a:t>
            </a:r>
          </a:p>
          <a:p>
            <a:endParaRPr lang="en-US" sz="1400" i="1" dirty="0">
              <a:solidFill>
                <a:srgbClr val="9FE6FF"/>
              </a:solidFill>
            </a:endParaRPr>
          </a:p>
          <a:p>
            <a:r>
              <a:rPr lang="en-US" sz="1400" i="1" dirty="0">
                <a:solidFill>
                  <a:srgbClr val="9FE6FF"/>
                </a:solidFill>
              </a:rPr>
              <a:t>Is it unilateral, or bilateral?</a:t>
            </a:r>
          </a:p>
          <a:p>
            <a:r>
              <a:rPr lang="en-US" sz="1400" dirty="0">
                <a:solidFill>
                  <a:srgbClr val="9FE6FF"/>
                </a:solidFill>
              </a:rPr>
              <a:t>Unilateral</a:t>
            </a:r>
          </a:p>
          <a:p>
            <a:endParaRPr lang="en-US" sz="1400" dirty="0">
              <a:solidFill>
                <a:srgbClr val="9FE6FF"/>
              </a:solidFill>
            </a:endParaRPr>
          </a:p>
          <a:p>
            <a:r>
              <a:rPr lang="en-US" sz="1400" i="1" dirty="0">
                <a:solidFill>
                  <a:srgbClr val="9FE6FF"/>
                </a:solidFill>
              </a:rPr>
              <a:t>Does it tend to affect males, or females?</a:t>
            </a:r>
          </a:p>
          <a:p>
            <a:r>
              <a:rPr lang="en-US" sz="1400" dirty="0">
                <a:solidFill>
                  <a:srgbClr val="9FE6FF"/>
                </a:solidFill>
              </a:rPr>
              <a:t>Females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BE81DC-ADEB-4B17-8228-1CB15998F03E}"/>
              </a:ext>
            </a:extLst>
          </p:cNvPr>
          <p:cNvSpPr/>
          <p:nvPr/>
        </p:nvSpPr>
        <p:spPr>
          <a:xfrm>
            <a:off x="4038600" y="4572000"/>
            <a:ext cx="4038600" cy="6626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07873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Essential iris atrophy is a variant/form of what condition?</a:t>
            </a:r>
          </a:p>
          <a:p>
            <a:r>
              <a:rPr lang="en-US" sz="1400" b="1" dirty="0"/>
              <a:t>Iridocorneal endothelial (ICE) syndrome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do we know that the ARS pic isn’t actually ICE?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Because ICE is not associated with microcornea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A6959-35D9-4A7D-BE9D-1C6B54A49B35}"/>
              </a:ext>
            </a:extLst>
          </p:cNvPr>
          <p:cNvSpPr txBox="1"/>
          <p:nvPr/>
        </p:nvSpPr>
        <p:spPr>
          <a:xfrm>
            <a:off x="961716" y="4349859"/>
            <a:ext cx="3387466" cy="1815882"/>
          </a:xfrm>
          <a:prstGeom prst="rect">
            <a:avLst/>
          </a:prstGeom>
          <a:solidFill>
            <a:srgbClr val="9FE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ICE sporadic, or inherited?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Sporadic</a:t>
            </a:r>
            <a:endParaRPr lang="en-US" sz="1400" dirty="0">
              <a:solidFill>
                <a:srgbClr val="9FE6FF"/>
              </a:solidFill>
            </a:endParaRPr>
          </a:p>
          <a:p>
            <a:endParaRPr lang="en-US" sz="1400" i="1" dirty="0">
              <a:solidFill>
                <a:srgbClr val="9FE6FF"/>
              </a:solidFill>
            </a:endParaRPr>
          </a:p>
          <a:p>
            <a:r>
              <a:rPr lang="en-US" sz="1400" i="1" dirty="0">
                <a:solidFill>
                  <a:srgbClr val="9FE6FF"/>
                </a:solidFill>
              </a:rPr>
              <a:t>Is it unilateral, or bilateral?</a:t>
            </a:r>
          </a:p>
          <a:p>
            <a:r>
              <a:rPr lang="en-US" sz="1400" dirty="0">
                <a:solidFill>
                  <a:srgbClr val="9FE6FF"/>
                </a:solidFill>
              </a:rPr>
              <a:t>Unilateral</a:t>
            </a:r>
          </a:p>
          <a:p>
            <a:endParaRPr lang="en-US" sz="1400" dirty="0">
              <a:solidFill>
                <a:srgbClr val="9FE6FF"/>
              </a:solidFill>
            </a:endParaRPr>
          </a:p>
          <a:p>
            <a:r>
              <a:rPr lang="en-US" sz="1400" i="1" dirty="0">
                <a:solidFill>
                  <a:srgbClr val="9FE6FF"/>
                </a:solidFill>
              </a:rPr>
              <a:t>Does it tend to affect males, or females?</a:t>
            </a:r>
          </a:p>
          <a:p>
            <a:r>
              <a:rPr lang="en-US" sz="1400" dirty="0">
                <a:solidFill>
                  <a:srgbClr val="9FE6FF"/>
                </a:solidFill>
              </a:rPr>
              <a:t>Females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BE81DC-ADEB-4B17-8228-1CB15998F03E}"/>
              </a:ext>
            </a:extLst>
          </p:cNvPr>
          <p:cNvSpPr/>
          <p:nvPr/>
        </p:nvSpPr>
        <p:spPr>
          <a:xfrm>
            <a:off x="4038600" y="4572000"/>
            <a:ext cx="4038600" cy="6626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92963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Essential iris atrophy is a variant/form of what condition?</a:t>
            </a:r>
          </a:p>
          <a:p>
            <a:r>
              <a:rPr lang="en-US" sz="1400" b="1" dirty="0"/>
              <a:t>Iridocorneal endothelial (ICE) syndrome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do we know that the ARS pic isn’t actually ICE?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Because ICE is not associated with microcornea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A6959-35D9-4A7D-BE9D-1C6B54A49B35}"/>
              </a:ext>
            </a:extLst>
          </p:cNvPr>
          <p:cNvSpPr txBox="1"/>
          <p:nvPr/>
        </p:nvSpPr>
        <p:spPr>
          <a:xfrm>
            <a:off x="961716" y="4349859"/>
            <a:ext cx="3387466" cy="1815882"/>
          </a:xfrm>
          <a:prstGeom prst="rect">
            <a:avLst/>
          </a:prstGeom>
          <a:solidFill>
            <a:srgbClr val="9FE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ICE sporadic, or inherited?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Sporadic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unilateral, or bilateral?</a:t>
            </a:r>
          </a:p>
          <a:p>
            <a:r>
              <a:rPr lang="en-US" sz="1400" dirty="0">
                <a:solidFill>
                  <a:srgbClr val="9FE6FF"/>
                </a:solidFill>
              </a:rPr>
              <a:t>Unilateral</a:t>
            </a:r>
          </a:p>
          <a:p>
            <a:endParaRPr lang="en-US" sz="1400" dirty="0">
              <a:solidFill>
                <a:srgbClr val="9FE6FF"/>
              </a:solidFill>
            </a:endParaRPr>
          </a:p>
          <a:p>
            <a:r>
              <a:rPr lang="en-US" sz="1400" i="1" dirty="0">
                <a:solidFill>
                  <a:srgbClr val="9FE6FF"/>
                </a:solidFill>
              </a:rPr>
              <a:t>Does it tend to affect males, or females?</a:t>
            </a:r>
          </a:p>
          <a:p>
            <a:r>
              <a:rPr lang="en-US" sz="1400" dirty="0">
                <a:solidFill>
                  <a:srgbClr val="9FE6FF"/>
                </a:solidFill>
              </a:rPr>
              <a:t>Females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BE81DC-ADEB-4B17-8228-1CB15998F03E}"/>
              </a:ext>
            </a:extLst>
          </p:cNvPr>
          <p:cNvSpPr/>
          <p:nvPr/>
        </p:nvSpPr>
        <p:spPr>
          <a:xfrm>
            <a:off x="4038600" y="4572000"/>
            <a:ext cx="4038600" cy="6626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2890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Essential iris atrophy is a variant/form of what condition?</a:t>
            </a:r>
          </a:p>
          <a:p>
            <a:r>
              <a:rPr lang="en-US" sz="1400" b="1" dirty="0"/>
              <a:t>Iridocorneal endothelial (ICE) syndrome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do we know that the ARS pic isn’t actually ICE?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Because ICE is not associated with microcornea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A6959-35D9-4A7D-BE9D-1C6B54A49B35}"/>
              </a:ext>
            </a:extLst>
          </p:cNvPr>
          <p:cNvSpPr txBox="1"/>
          <p:nvPr/>
        </p:nvSpPr>
        <p:spPr>
          <a:xfrm>
            <a:off x="961716" y="4349859"/>
            <a:ext cx="3387466" cy="1815882"/>
          </a:xfrm>
          <a:prstGeom prst="rect">
            <a:avLst/>
          </a:prstGeom>
          <a:solidFill>
            <a:srgbClr val="9FE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ICE sporadic, or inherited?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Sporadic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Unilateral</a:t>
            </a:r>
            <a:endParaRPr lang="en-US" sz="1400" dirty="0">
              <a:solidFill>
                <a:srgbClr val="9FE6FF"/>
              </a:solidFill>
            </a:endParaRPr>
          </a:p>
          <a:p>
            <a:endParaRPr lang="en-US" sz="1400" dirty="0">
              <a:solidFill>
                <a:srgbClr val="9FE6FF"/>
              </a:solidFill>
            </a:endParaRPr>
          </a:p>
          <a:p>
            <a:r>
              <a:rPr lang="en-US" sz="1400" i="1" dirty="0">
                <a:solidFill>
                  <a:srgbClr val="9FE6FF"/>
                </a:solidFill>
              </a:rPr>
              <a:t>Does it tend to affect males, or females?</a:t>
            </a:r>
          </a:p>
          <a:p>
            <a:r>
              <a:rPr lang="en-US" sz="1400" dirty="0">
                <a:solidFill>
                  <a:srgbClr val="9FE6FF"/>
                </a:solidFill>
              </a:rPr>
              <a:t>Females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BE81DC-ADEB-4B17-8228-1CB15998F03E}"/>
              </a:ext>
            </a:extLst>
          </p:cNvPr>
          <p:cNvSpPr/>
          <p:nvPr/>
        </p:nvSpPr>
        <p:spPr>
          <a:xfrm>
            <a:off x="4038600" y="4572000"/>
            <a:ext cx="4038600" cy="6626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02791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Essential iris atrophy is a variant/form of what condition?</a:t>
            </a:r>
          </a:p>
          <a:p>
            <a:r>
              <a:rPr lang="en-US" sz="1400" b="1" dirty="0"/>
              <a:t>Iridocorneal endothelial (ICE) syndrome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do we know that the ARS pic isn’t actually ICE?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Because ICE is not associated with microcornea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A6959-35D9-4A7D-BE9D-1C6B54A49B35}"/>
              </a:ext>
            </a:extLst>
          </p:cNvPr>
          <p:cNvSpPr txBox="1"/>
          <p:nvPr/>
        </p:nvSpPr>
        <p:spPr>
          <a:xfrm>
            <a:off x="961716" y="4349859"/>
            <a:ext cx="3387466" cy="1815882"/>
          </a:xfrm>
          <a:prstGeom prst="rect">
            <a:avLst/>
          </a:prstGeom>
          <a:solidFill>
            <a:srgbClr val="9FE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ICE sporadic, or inherited?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Sporadic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Unilateral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tend to affect males, or females?</a:t>
            </a:r>
          </a:p>
          <a:p>
            <a:r>
              <a:rPr lang="en-US" sz="1400" dirty="0">
                <a:solidFill>
                  <a:srgbClr val="9FE6FF"/>
                </a:solidFill>
              </a:rPr>
              <a:t>Females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BE81DC-ADEB-4B17-8228-1CB15998F03E}"/>
              </a:ext>
            </a:extLst>
          </p:cNvPr>
          <p:cNvSpPr/>
          <p:nvPr/>
        </p:nvSpPr>
        <p:spPr>
          <a:xfrm>
            <a:off x="4038600" y="4572000"/>
            <a:ext cx="4038600" cy="6626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9714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Essential iris atrophy is a variant/form of what condition?</a:t>
            </a:r>
          </a:p>
          <a:p>
            <a:r>
              <a:rPr lang="en-US" sz="1400" b="1" dirty="0"/>
              <a:t>Iridocorneal endothelial (ICE) syndrome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do we know that the ARS pic isn’t actually ICE?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Because ICE is not associated with microcornea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A6959-35D9-4A7D-BE9D-1C6B54A49B35}"/>
              </a:ext>
            </a:extLst>
          </p:cNvPr>
          <p:cNvSpPr txBox="1"/>
          <p:nvPr/>
        </p:nvSpPr>
        <p:spPr>
          <a:xfrm>
            <a:off x="961716" y="4349859"/>
            <a:ext cx="3387466" cy="1815882"/>
          </a:xfrm>
          <a:prstGeom prst="rect">
            <a:avLst/>
          </a:prstGeom>
          <a:solidFill>
            <a:srgbClr val="9FE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ICE sporadic, or inherited?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Sporadic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unilateral, or bilateral?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Unilateral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tend to affect males, or females?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Females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BE81DC-ADEB-4B17-8228-1CB15998F03E}"/>
              </a:ext>
            </a:extLst>
          </p:cNvPr>
          <p:cNvSpPr/>
          <p:nvPr/>
        </p:nvSpPr>
        <p:spPr>
          <a:xfrm>
            <a:off x="4038600" y="4572000"/>
            <a:ext cx="4038600" cy="6626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44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4B33D2-E5D9-4C03-B7C5-522CEE3E86C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3696012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162269" cy="3173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600"/>
            <a:ext cx="4459561" cy="30146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44958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Posterior </a:t>
            </a:r>
            <a:r>
              <a:rPr lang="en-US" sz="2800" dirty="0" err="1"/>
              <a:t>embryotoxon</a:t>
            </a:r>
            <a:endParaRPr lang="en-US" sz="28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083DFB3-48A7-48C4-B406-4BBF09F40F6A}"/>
              </a:ext>
            </a:extLst>
          </p:cNvPr>
          <p:cNvSpPr/>
          <p:nvPr/>
        </p:nvSpPr>
        <p:spPr>
          <a:xfrm rot="16200000">
            <a:off x="685800" y="1714500"/>
            <a:ext cx="304800" cy="304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565FDC9-FD34-4DD5-B30A-91225FEC245D}"/>
              </a:ext>
            </a:extLst>
          </p:cNvPr>
          <p:cNvSpPr/>
          <p:nvPr/>
        </p:nvSpPr>
        <p:spPr>
          <a:xfrm rot="18192674">
            <a:off x="5791200" y="4156213"/>
            <a:ext cx="304800" cy="304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78A4D06-7251-411F-A01A-5DC39E7B8C58}"/>
              </a:ext>
            </a:extLst>
          </p:cNvPr>
          <p:cNvSpPr/>
          <p:nvPr/>
        </p:nvSpPr>
        <p:spPr>
          <a:xfrm rot="10800000">
            <a:off x="6496980" y="2286000"/>
            <a:ext cx="304800" cy="304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39692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Essential iris atrophy is a variant/form of what condition?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Iridocorneal endothelial (ICE) syndrome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do we know that the ARS pic isn’t actually ICE?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Because ICE is not associated with microcornea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A6959-35D9-4A7D-BE9D-1C6B54A49B35}"/>
              </a:ext>
            </a:extLst>
          </p:cNvPr>
          <p:cNvSpPr txBox="1"/>
          <p:nvPr/>
        </p:nvSpPr>
        <p:spPr>
          <a:xfrm>
            <a:off x="961716" y="4349859"/>
            <a:ext cx="3387466" cy="1815882"/>
          </a:xfrm>
          <a:prstGeom prst="rect">
            <a:avLst/>
          </a:prstGeom>
          <a:solidFill>
            <a:srgbClr val="9FE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ICE sporadic, or inherited?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Sporadic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unilateral, 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Unilateral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tend to affect males, or females?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Females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BE81DC-ADEB-4B17-8228-1CB15998F03E}"/>
              </a:ext>
            </a:extLst>
          </p:cNvPr>
          <p:cNvSpPr/>
          <p:nvPr/>
        </p:nvSpPr>
        <p:spPr>
          <a:xfrm>
            <a:off x="4038600" y="4572000"/>
            <a:ext cx="4038600" cy="662609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5B551-4602-49A2-9BEF-76E99F5ED7F6}"/>
              </a:ext>
            </a:extLst>
          </p:cNvPr>
          <p:cNvSpPr txBox="1"/>
          <p:nvPr/>
        </p:nvSpPr>
        <p:spPr>
          <a:xfrm>
            <a:off x="723899" y="4312553"/>
            <a:ext cx="76962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if you encounter a pic like these on the OKAP/Boards:</a:t>
            </a:r>
          </a:p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--If the answer is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an adult female with one wonky eye, and there will be no family hx of similar eye issues</a:t>
            </a:r>
          </a:p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--If the answer is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a child, the cornea may be too small (or large), and s/he will have other stigmata of ARS (we are continuing to unpack these)</a:t>
            </a:r>
          </a:p>
        </p:txBody>
      </p:sp>
    </p:spTree>
    <p:extLst>
      <p:ext uri="{BB962C8B-B14F-4D97-AF65-F5344CB8AC3E}">
        <p14:creationId xmlns:p14="http://schemas.microsoft.com/office/powerpoint/2010/main" val="274095751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3061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34" y="470120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with microcornea (8.5 mm)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E013-589C-4A1A-A604-B0494D38E2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5122" name="Picture 2" descr="STOCK IMAGE, iridocorneal endothelial ice syndrome an anterior  chamberdisorder resulting in adhesions that bind the iris to the c ornea  clogging drainage and producing a rise in intraocular pressure ice is a">
            <a:extLst>
              <a:ext uri="{FF2B5EF4-FFF2-40B4-BE49-F238E27FC236}">
                <a16:creationId xmlns:a16="http://schemas.microsoft.com/office/drawing/2014/main" id="{DE0631F1-6A20-4770-90CA-233FF582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76778-B97B-4DFB-B7A9-7890C266BA70}"/>
              </a:ext>
            </a:extLst>
          </p:cNvPr>
          <p:cNvSpPr txBox="1"/>
          <p:nvPr/>
        </p:nvSpPr>
        <p:spPr>
          <a:xfrm>
            <a:off x="4343400" y="3683675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That pic should have immediately reminded you of another condition (pictured above)—what is it?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Essential iris atrophy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Essential iris atrophy is a variant/form of what condition?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Iridocorneal endothelial (ICE) syndrome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do we know that the ARS pic isn’t actually ICE?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Because ICE is not associated with microcornea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A6959-35D9-4A7D-BE9D-1C6B54A49B35}"/>
              </a:ext>
            </a:extLst>
          </p:cNvPr>
          <p:cNvSpPr txBox="1"/>
          <p:nvPr/>
        </p:nvSpPr>
        <p:spPr>
          <a:xfrm>
            <a:off x="961716" y="4349859"/>
            <a:ext cx="3387466" cy="1815882"/>
          </a:xfrm>
          <a:prstGeom prst="rect">
            <a:avLst/>
          </a:prstGeom>
          <a:solidFill>
            <a:srgbClr val="9FE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ICE sporadic, or inherited?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Sporadic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unilateral, or bilateral?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Unilateral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tend to affect males, or females?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Females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BE81DC-ADEB-4B17-8228-1CB15998F03E}"/>
              </a:ext>
            </a:extLst>
          </p:cNvPr>
          <p:cNvSpPr/>
          <p:nvPr/>
        </p:nvSpPr>
        <p:spPr>
          <a:xfrm>
            <a:off x="4038600" y="4572000"/>
            <a:ext cx="4038600" cy="662609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5B551-4602-49A2-9BEF-76E99F5ED7F6}"/>
              </a:ext>
            </a:extLst>
          </p:cNvPr>
          <p:cNvSpPr txBox="1"/>
          <p:nvPr/>
        </p:nvSpPr>
        <p:spPr>
          <a:xfrm>
            <a:off x="723899" y="4312553"/>
            <a:ext cx="76962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if you encounter a pic like these on the OKAP/Boards: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--If the answer is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an adult female with one wonky eye, and there will be no family hx of similar eye issues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--If the answer is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a child, the cornea may be too small (or large), and s/he will have other stigmata of ARS (we are continuing to unpack these)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19F94-9A6E-4398-B348-9BE614398063}"/>
              </a:ext>
            </a:extLst>
          </p:cNvPr>
          <p:cNvSpPr txBox="1"/>
          <p:nvPr/>
        </p:nvSpPr>
        <p:spPr>
          <a:xfrm>
            <a:off x="1611895" y="3210580"/>
            <a:ext cx="59202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ICE, see slide-set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K26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477163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features define </a:t>
            </a:r>
            <a:r>
              <a:rPr lang="en-US" sz="1600" i="1" dirty="0" err="1">
                <a:solidFill>
                  <a:srgbClr val="0000FF"/>
                </a:solidFill>
              </a:rPr>
              <a:t>Axenfeld</a:t>
            </a:r>
            <a:r>
              <a:rPr lang="en-US" sz="1600" i="1" dirty="0">
                <a:solidFill>
                  <a:srgbClr val="0000FF"/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embryotoxon</a:t>
            </a:r>
            <a:r>
              <a:rPr lang="en-US" sz="1600" dirty="0">
                <a:solidFill>
                  <a:srgbClr val="0000FF"/>
                </a:solidFill>
              </a:rPr>
              <a:t> with attached iris strands +  iris hypoplasia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en-US" sz="1600" dirty="0">
                <a:solidFill>
                  <a:srgbClr val="0000FF"/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dirty="0" err="1">
                <a:solidFill>
                  <a:srgbClr val="0000FF"/>
                </a:solidFill>
              </a:rPr>
              <a:t>Corectopia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Ectropion </a:t>
            </a:r>
            <a:r>
              <a:rPr lang="en-US" sz="1600" dirty="0" err="1">
                <a:solidFill>
                  <a:srgbClr val="0000FF"/>
                </a:solidFill>
              </a:rPr>
              <a:t>uveae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3) </a:t>
            </a:r>
            <a:r>
              <a:rPr lang="en-US" sz="1600" dirty="0" err="1">
                <a:solidFill>
                  <a:srgbClr val="0000FF"/>
                </a:solidFill>
              </a:rPr>
              <a:t>Cryptless</a:t>
            </a:r>
            <a:r>
              <a:rPr lang="en-US" sz="1600" dirty="0">
                <a:solidFill>
                  <a:srgbClr val="0000FF"/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dirty="0" err="1">
                <a:solidFill>
                  <a:srgbClr val="0000FF"/>
                </a:solidFill>
              </a:rPr>
              <a:t>Megalocornea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</a:t>
            </a:r>
            <a:r>
              <a:rPr lang="en-US" sz="1600" dirty="0" err="1">
                <a:solidFill>
                  <a:srgbClr val="0000FF"/>
                </a:solidFill>
              </a:rPr>
              <a:t>Microcornea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</a:t>
            </a:r>
            <a:r>
              <a:rPr lang="en-US" sz="1600" dirty="0" err="1">
                <a:solidFill>
                  <a:srgbClr val="0000FF"/>
                </a:solidFill>
              </a:rPr>
              <a:t>nonocular</a:t>
            </a:r>
            <a:r>
              <a:rPr lang="en-US" sz="1600" i="1" dirty="0">
                <a:solidFill>
                  <a:srgbClr val="0000FF"/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3)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4)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1FBB3-3D67-4197-839B-43C0CA1235B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41814489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features define </a:t>
            </a:r>
            <a:r>
              <a:rPr lang="en-US" sz="1600" i="1" dirty="0" err="1">
                <a:solidFill>
                  <a:srgbClr val="0000FF"/>
                </a:solidFill>
              </a:rPr>
              <a:t>Axenfeld</a:t>
            </a:r>
            <a:r>
              <a:rPr lang="en-US" sz="1600" i="1" dirty="0">
                <a:solidFill>
                  <a:srgbClr val="0000FF"/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embryotoxon</a:t>
            </a:r>
            <a:r>
              <a:rPr lang="en-US" sz="1600" dirty="0">
                <a:solidFill>
                  <a:srgbClr val="0000FF"/>
                </a:solidFill>
              </a:rPr>
              <a:t> with attached iris strands +  iris hypoplasia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en-US" sz="1600" dirty="0">
                <a:solidFill>
                  <a:srgbClr val="0000FF"/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dirty="0" err="1">
                <a:solidFill>
                  <a:srgbClr val="0000FF"/>
                </a:solidFill>
              </a:rPr>
              <a:t>Corectopia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Ectropion </a:t>
            </a:r>
            <a:r>
              <a:rPr lang="en-US" sz="1600" dirty="0" err="1">
                <a:solidFill>
                  <a:srgbClr val="0000FF"/>
                </a:solidFill>
              </a:rPr>
              <a:t>uveae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3) </a:t>
            </a:r>
            <a:r>
              <a:rPr lang="en-US" sz="1600" dirty="0" err="1">
                <a:solidFill>
                  <a:srgbClr val="0000FF"/>
                </a:solidFill>
              </a:rPr>
              <a:t>Cryptless</a:t>
            </a:r>
            <a:r>
              <a:rPr lang="en-US" sz="1600" dirty="0">
                <a:solidFill>
                  <a:srgbClr val="0000FF"/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dirty="0" err="1">
                <a:solidFill>
                  <a:srgbClr val="0000FF"/>
                </a:solidFill>
              </a:rPr>
              <a:t>Megalocornea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</a:t>
            </a:r>
            <a:r>
              <a:rPr lang="en-US" sz="1600" dirty="0" err="1">
                <a:solidFill>
                  <a:srgbClr val="0000FF"/>
                </a:solidFill>
              </a:rPr>
              <a:t>Microcornea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What </a:t>
            </a:r>
            <a:r>
              <a:rPr lang="en-US" sz="1600" dirty="0" err="1">
                <a:solidFill>
                  <a:srgbClr val="0000FF"/>
                </a:solidFill>
              </a:rPr>
              <a:t>nonocular</a:t>
            </a:r>
            <a:r>
              <a:rPr lang="en-US" sz="1600" i="1" dirty="0">
                <a:solidFill>
                  <a:srgbClr val="0000FF"/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1) Abnormal 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</a:rPr>
              <a:t>4) Cardiac valve 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B23FF-F329-466F-9A3A-CE2BAF9A2CD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20579400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4DE0F-C51F-49A9-9721-634EA359625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5562600" cy="5687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2035076"/>
            <a:ext cx="31918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/>
              <a:t>A</a:t>
            </a:r>
            <a:r>
              <a:rPr lang="en-US" sz="1600" dirty="0"/>
              <a:t>)</a:t>
            </a:r>
            <a:r>
              <a:rPr lang="en-US" sz="1600" b="1" dirty="0"/>
              <a:t> </a:t>
            </a:r>
            <a:r>
              <a:rPr lang="en-US" sz="1600" dirty="0"/>
              <a:t>Facial photograph showing</a:t>
            </a:r>
          </a:p>
          <a:p>
            <a:r>
              <a:rPr lang="en-US" sz="1600" dirty="0"/>
              <a:t>maxillary hypoplasia, thin upper</a:t>
            </a:r>
          </a:p>
          <a:p>
            <a:r>
              <a:rPr lang="en-US" sz="1600" dirty="0"/>
              <a:t>lip, and broad nasal bridge. </a:t>
            </a:r>
          </a:p>
          <a:p>
            <a:r>
              <a:rPr lang="en-US" sz="1600" dirty="0"/>
              <a:t>(</a:t>
            </a:r>
            <a:r>
              <a:rPr lang="en-US" sz="1600" b="1" dirty="0"/>
              <a:t>B</a:t>
            </a:r>
            <a:r>
              <a:rPr lang="en-US" sz="1600" dirty="0"/>
              <a:t>) Left eye with </a:t>
            </a:r>
            <a:r>
              <a:rPr lang="en-US" sz="1600" dirty="0" err="1"/>
              <a:t>corectopia</a:t>
            </a:r>
            <a:r>
              <a:rPr lang="en-US" sz="1600" dirty="0"/>
              <a:t>. </a:t>
            </a:r>
          </a:p>
          <a:p>
            <a:r>
              <a:rPr lang="en-US" sz="1600" dirty="0"/>
              <a:t>(</a:t>
            </a:r>
            <a:r>
              <a:rPr lang="en-US" sz="1600" b="1" dirty="0"/>
              <a:t>C</a:t>
            </a:r>
            <a:r>
              <a:rPr lang="en-US" sz="1600" dirty="0"/>
              <a:t>) Right eye with posterior</a:t>
            </a:r>
          </a:p>
          <a:p>
            <a:r>
              <a:rPr lang="en-US" sz="1600" dirty="0" err="1"/>
              <a:t>embryotoxon</a:t>
            </a:r>
            <a:r>
              <a:rPr lang="en-US" sz="1600" dirty="0"/>
              <a:t>. </a:t>
            </a:r>
          </a:p>
          <a:p>
            <a:r>
              <a:rPr lang="en-US" sz="1600" dirty="0"/>
              <a:t>(</a:t>
            </a:r>
            <a:r>
              <a:rPr lang="en-US" sz="1600" b="1" dirty="0"/>
              <a:t>D</a:t>
            </a:r>
            <a:r>
              <a:rPr lang="en-US" sz="1600" dirty="0"/>
              <a:t>) Dental anomalies, including</a:t>
            </a:r>
          </a:p>
          <a:p>
            <a:r>
              <a:rPr lang="en-US" sz="1600" dirty="0"/>
              <a:t>maxillary </a:t>
            </a:r>
            <a:r>
              <a:rPr lang="en-US" sz="1600" dirty="0" err="1"/>
              <a:t>hypodontia</a:t>
            </a:r>
            <a:r>
              <a:rPr lang="en-US" sz="1600" dirty="0"/>
              <a:t>. </a:t>
            </a:r>
          </a:p>
          <a:p>
            <a:r>
              <a:rPr lang="en-US" sz="1600" dirty="0"/>
              <a:t>(</a:t>
            </a:r>
            <a:r>
              <a:rPr lang="en-US" sz="1600" b="1" dirty="0"/>
              <a:t>E</a:t>
            </a:r>
            <a:r>
              <a:rPr lang="en-US" sz="1600" dirty="0"/>
              <a:t>) Redundant </a:t>
            </a:r>
            <a:r>
              <a:rPr lang="en-US" sz="1600" dirty="0" err="1"/>
              <a:t>periumbilical</a:t>
            </a:r>
            <a:r>
              <a:rPr lang="en-US" sz="1600" dirty="0"/>
              <a:t> skin.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5360" y="6172200"/>
            <a:ext cx="4761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Axenfeld-Reiger</a:t>
            </a:r>
            <a:r>
              <a:rPr lang="en-US" sz="2800" b="1" dirty="0"/>
              <a:t> </a:t>
            </a:r>
            <a:r>
              <a:rPr lang="en-US" sz="2800" b="1" i="1" dirty="0"/>
              <a:t>syndrome</a:t>
            </a:r>
          </a:p>
        </p:txBody>
      </p:sp>
    </p:spTree>
    <p:extLst>
      <p:ext uri="{BB962C8B-B14F-4D97-AF65-F5344CB8AC3E}">
        <p14:creationId xmlns:p14="http://schemas.microsoft.com/office/powerpoint/2010/main" val="4132347338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Speaking of eye dentistry: When you hear that a pt has </a:t>
            </a:r>
            <a:r>
              <a:rPr lang="en-US" sz="1400" i="1" dirty="0" err="1"/>
              <a:t>teephus</a:t>
            </a:r>
            <a:r>
              <a:rPr lang="en-US" sz="1400" i="1" dirty="0"/>
              <a:t> issues, four conditions should spring immediately to mind. One is </a:t>
            </a:r>
            <a:r>
              <a:rPr lang="en-US" sz="1400" i="1" dirty="0" err="1"/>
              <a:t>Axenfeld-Reiger</a:t>
            </a:r>
            <a:r>
              <a:rPr lang="en-US" sz="1400" i="1" dirty="0"/>
              <a:t>; what are the other three?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Axenfeld-Reiger</a:t>
            </a:r>
            <a:endParaRPr lang="en-US" sz="1400" dirty="0"/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</a:p>
          <a:p>
            <a:r>
              <a:rPr lang="en-US" sz="1400" dirty="0"/>
              <a:t>--</a:t>
            </a:r>
            <a:r>
              <a:rPr lang="en-US" sz="1400" b="1" i="1" dirty="0"/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0446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Speaking of eye dentistry: When you hear that a pt has </a:t>
            </a:r>
            <a:r>
              <a:rPr lang="en-US" sz="1400" i="1" dirty="0" err="1"/>
              <a:t>teephus</a:t>
            </a:r>
            <a:r>
              <a:rPr lang="en-US" sz="1400" i="1" dirty="0"/>
              <a:t> issues, four conditions should spring immediately to mind. One is </a:t>
            </a:r>
            <a:r>
              <a:rPr lang="en-US" sz="1400" i="1" dirty="0" err="1"/>
              <a:t>Axenfeld-Reiger</a:t>
            </a:r>
            <a:r>
              <a:rPr lang="en-US" sz="1400" i="1" dirty="0"/>
              <a:t>; what are the other three?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Axenfeld-Reiger</a:t>
            </a:r>
            <a:endParaRPr lang="en-US" sz="1400" dirty="0"/>
          </a:p>
          <a:p>
            <a:r>
              <a:rPr lang="en-US" sz="1400" dirty="0"/>
              <a:t>--Gardner syndrome</a:t>
            </a:r>
          </a:p>
          <a:p>
            <a:r>
              <a:rPr lang="en-US" sz="1400" dirty="0"/>
              <a:t>--Congenital syphilis</a:t>
            </a:r>
          </a:p>
          <a:p>
            <a:r>
              <a:rPr lang="en-US" sz="1400" dirty="0"/>
              <a:t>--</a:t>
            </a:r>
            <a:r>
              <a:rPr lang="en-US" sz="1400" dirty="0" err="1"/>
              <a:t>Incontinentia</a:t>
            </a:r>
            <a:r>
              <a:rPr lang="en-US" sz="1400" dirty="0"/>
              <a:t> </a:t>
            </a:r>
            <a:r>
              <a:rPr lang="en-US" sz="1400" dirty="0" err="1"/>
              <a:t>pigmenti</a:t>
            </a:r>
            <a:endParaRPr lang="en-US" sz="1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7394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They develop innumerable  colonic polyps  at a young age, 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FF99FF"/>
                </a:solidFill>
              </a:rPr>
              <a:t>ie</a:t>
            </a:r>
            <a:r>
              <a:rPr lang="en-US" altLang="en-US" sz="1400" i="1" dirty="0">
                <a:solidFill>
                  <a:srgbClr val="FF99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Pts have  CHRPE-like  lesions in their retina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2945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They develop innumerable  colonic polyps  at a young age, 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FF99FF"/>
                </a:solidFill>
              </a:rPr>
              <a:t>ie</a:t>
            </a:r>
            <a:r>
              <a:rPr lang="en-US" altLang="en-US" sz="1400" i="1" dirty="0">
                <a:solidFill>
                  <a:srgbClr val="FF99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Pts have  CHRPE-like  lesions in their retina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5227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They develop innumerable  colonic polyps  at a young age, 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FF99FF"/>
                </a:solidFill>
              </a:rPr>
              <a:t>ie</a:t>
            </a:r>
            <a:r>
              <a:rPr lang="en-US" altLang="en-US" sz="1400" i="1" dirty="0">
                <a:solidFill>
                  <a:srgbClr val="FF99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Pts have  CHRPE-like  lesions in their retina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60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616025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b="1" dirty="0" err="1">
                <a:solidFill>
                  <a:srgbClr val="0000FF"/>
                </a:solidFill>
              </a:rPr>
              <a:t>Schwalbe’s</a:t>
            </a:r>
            <a:r>
              <a:rPr lang="en-US" sz="1600" b="1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CCFF99"/>
                </a:solidFill>
              </a:rPr>
              <a:t>Alagille</a:t>
            </a:r>
            <a:r>
              <a:rPr lang="en-US" sz="1600" b="1" dirty="0">
                <a:solidFill>
                  <a:srgbClr val="CCFF99"/>
                </a:solidFill>
              </a:rPr>
              <a:t> syndrome</a:t>
            </a:r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What is </a:t>
            </a:r>
            <a:r>
              <a:rPr lang="en-US" sz="1600" i="1" dirty="0" err="1">
                <a:solidFill>
                  <a:srgbClr val="CCFF99"/>
                </a:solidFill>
              </a:rPr>
              <a:t>Alagille</a:t>
            </a:r>
            <a:r>
              <a:rPr lang="en-US" sz="1600" i="1" dirty="0">
                <a:solidFill>
                  <a:srgbClr val="CCFF99"/>
                </a:solidFill>
              </a:rPr>
              <a:t> syndrome?</a:t>
            </a: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289" y="3203864"/>
            <a:ext cx="4859022" cy="246221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Schwalbe’s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line/ring?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The edge or termination of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Descemet’s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layer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Is it normally apparent during slit-lamp examination?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No—it is usually too thin and posterior to be seen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Why the ‘</a:t>
            </a:r>
            <a:r>
              <a:rPr lang="en-US" sz="1400" dirty="0">
                <a:solidFill>
                  <a:srgbClr val="0000FF"/>
                </a:solidFill>
              </a:rPr>
              <a:t>line/ring’</a:t>
            </a:r>
            <a:r>
              <a:rPr lang="en-US" sz="1400" i="1" dirty="0">
                <a:solidFill>
                  <a:srgbClr val="0000FF"/>
                </a:solidFill>
              </a:rPr>
              <a:t> equivocation?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Most refer to it as </a:t>
            </a:r>
            <a:r>
              <a:rPr lang="en-US" sz="1400" dirty="0" err="1">
                <a:solidFill>
                  <a:srgbClr val="FFFF00"/>
                </a:solidFill>
              </a:rPr>
              <a:t>Schwalbe’s</a:t>
            </a:r>
            <a:r>
              <a:rPr lang="en-US" sz="1400" dirty="0">
                <a:solidFill>
                  <a:srgbClr val="FFFF00"/>
                </a:solidFill>
              </a:rPr>
              <a:t> line, because that’s what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looks like during </a:t>
            </a:r>
            <a:r>
              <a:rPr lang="en-US" sz="1400" dirty="0" err="1">
                <a:solidFill>
                  <a:srgbClr val="FFFF00"/>
                </a:solidFill>
              </a:rPr>
              <a:t>gonioscopy</a:t>
            </a:r>
            <a:r>
              <a:rPr lang="en-US" sz="1400" dirty="0">
                <a:solidFill>
                  <a:srgbClr val="FFFF00"/>
                </a:solidFill>
              </a:rPr>
              <a:t>. However, others point out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that because this structure encircles the entire inner aspect</a:t>
            </a:r>
          </a:p>
          <a:p>
            <a:r>
              <a:rPr lang="en-US" sz="1400" dirty="0">
                <a:solidFill>
                  <a:srgbClr val="FFFF00"/>
                </a:solidFill>
              </a:rPr>
              <a:t>of the cornea, it is more properly described as a ‘ring.’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6F00B-136F-4FC8-BD6E-39FB9AF06E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9548D8F8-DB0C-B9AB-2D72-46D5CA0634F8}"/>
              </a:ext>
            </a:extLst>
          </p:cNvPr>
          <p:cNvSpPr/>
          <p:nvPr/>
        </p:nvSpPr>
        <p:spPr>
          <a:xfrm rot="3735224">
            <a:off x="6732112" y="2316271"/>
            <a:ext cx="213675" cy="298745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1359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They develop innumerable  colonic polyps  at a young age, 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FF99FF"/>
                </a:solidFill>
              </a:rPr>
              <a:t>ie</a:t>
            </a:r>
            <a:r>
              <a:rPr lang="en-US" altLang="en-US" sz="1400" i="1" dirty="0">
                <a:solidFill>
                  <a:srgbClr val="FF99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Pts have  CHRPE-like  lesions in their retina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5371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main issue facing these pts? (It’s not ophthalmic.)</a:t>
            </a: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They develop innumerable  colonic polyps  at a young age, 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FF99FF"/>
                </a:solidFill>
              </a:rPr>
              <a:t>ie</a:t>
            </a:r>
            <a:r>
              <a:rPr lang="en-US" altLang="en-US" sz="1400" i="1" dirty="0">
                <a:solidFill>
                  <a:srgbClr val="FF99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Pts have  CHRPE-like  lesions in their retina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2269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They develop innumerable  colonic polyps  at a young age</a:t>
            </a:r>
            <a:r>
              <a:rPr lang="en-US" altLang="en-US" sz="1400" dirty="0">
                <a:solidFill>
                  <a:srgbClr val="FF99FF"/>
                </a:solidFill>
              </a:rPr>
              <a:t>, 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FF99FF"/>
                </a:solidFill>
              </a:rPr>
              <a:t>ie</a:t>
            </a:r>
            <a:r>
              <a:rPr lang="en-US" altLang="en-US" sz="1400" i="1" dirty="0">
                <a:solidFill>
                  <a:srgbClr val="FF99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Pts have  CHRPE-like  lesions in their retina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E8114-D733-E501-0CBF-12640AA7485E}"/>
              </a:ext>
            </a:extLst>
          </p:cNvPr>
          <p:cNvSpPr/>
          <p:nvPr/>
        </p:nvSpPr>
        <p:spPr>
          <a:xfrm>
            <a:off x="2514600" y="4250422"/>
            <a:ext cx="1219200" cy="212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1715785999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They develop innumerable  colonic polyps  at a young age</a:t>
            </a:r>
            <a:r>
              <a:rPr lang="en-US" altLang="en-US" sz="1400" dirty="0">
                <a:solidFill>
                  <a:srgbClr val="FF99FF"/>
                </a:solidFill>
              </a:rPr>
              <a:t>, 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FF99FF"/>
                </a:solidFill>
              </a:rPr>
              <a:t>ie</a:t>
            </a:r>
            <a:r>
              <a:rPr lang="en-US" altLang="en-US" sz="1400" i="1" dirty="0">
                <a:solidFill>
                  <a:srgbClr val="FF99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Pts have  CHRPE-like  lesions in their retina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6331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They develop innumerable  colonic polyps  at a young age, </a:t>
            </a:r>
            <a:r>
              <a:rPr lang="en-US" altLang="en-US" sz="1400" dirty="0"/>
              <a:t>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FF99FF"/>
                </a:solidFill>
              </a:rPr>
              <a:t>ie</a:t>
            </a:r>
            <a:r>
              <a:rPr lang="en-US" altLang="en-US" sz="1400" i="1" dirty="0">
                <a:solidFill>
                  <a:srgbClr val="FF99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Pts have  CHRPE-like  lesions in their retina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6BD293-E545-EF00-2D73-C1AF6DC330F4}"/>
              </a:ext>
            </a:extLst>
          </p:cNvPr>
          <p:cNvSpPr/>
          <p:nvPr/>
        </p:nvSpPr>
        <p:spPr>
          <a:xfrm>
            <a:off x="4871599" y="4461828"/>
            <a:ext cx="274739" cy="19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738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They develop innumerable  colonic polyps  at a young age, </a:t>
            </a:r>
            <a:r>
              <a:rPr lang="en-US" altLang="en-US" sz="1400" dirty="0"/>
              <a:t>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FF99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FF99FF"/>
                </a:solidFill>
              </a:rPr>
              <a:t>ie</a:t>
            </a:r>
            <a:r>
              <a:rPr lang="en-US" altLang="en-US" sz="1400" i="1" dirty="0">
                <a:solidFill>
                  <a:srgbClr val="FF99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Pts have  CHRPE-like  lesions in their retina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8705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D5793-E922-4203-9AC9-F0154374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F5367-E769-4F7D-9670-9C7F735E91F6}" type="slidenum">
              <a:rPr lang="en-US" altLang="en-US" smtClean="0"/>
              <a:pPr>
                <a:defRPr/>
              </a:pPr>
              <a:t>256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4A3F4-218D-486B-A8E7-F6B93EC27472}"/>
              </a:ext>
            </a:extLst>
          </p:cNvPr>
          <p:cNvSpPr txBox="1"/>
          <p:nvPr/>
        </p:nvSpPr>
        <p:spPr>
          <a:xfrm>
            <a:off x="2795930" y="6096000"/>
            <a:ext cx="373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Gardner syndrome: Colonic polyps</a:t>
            </a:r>
          </a:p>
        </p:txBody>
      </p:sp>
      <p:pic>
        <p:nvPicPr>
          <p:cNvPr id="14338" name="Picture 2" descr="Familial Adenomatous Polyposis - Gastrointestinal - Medbullets Step 1">
            <a:extLst>
              <a:ext uri="{FF2B5EF4-FFF2-40B4-BE49-F238E27FC236}">
                <a16:creationId xmlns:a16="http://schemas.microsoft.com/office/drawing/2014/main" id="{22789735-F957-473E-AE4C-37B33052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6" y="1048521"/>
            <a:ext cx="5729287" cy="47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79934B-8036-E239-DA71-666A0FB0789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713502054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They develop innumerable  colonic polyps  at a young age, </a:t>
            </a:r>
            <a:r>
              <a:rPr lang="en-US" altLang="en-US" sz="1400" dirty="0"/>
              <a:t>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0000FF"/>
                </a:solidFill>
              </a:rPr>
              <a:t>ie</a:t>
            </a:r>
            <a:r>
              <a:rPr lang="en-US" altLang="en-US" sz="1400" i="1" dirty="0">
                <a:solidFill>
                  <a:srgbClr val="0000FF"/>
                </a:solidFill>
              </a:rPr>
              <a:t>, what is its ocular involvement?</a:t>
            </a: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FF99FF"/>
                </a:solidFill>
              </a:rPr>
              <a:t>Pts have  CHRPE-like  lesions in their retina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61235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They develop innumerable  colonic polyps  at a young age, </a:t>
            </a:r>
            <a:r>
              <a:rPr lang="en-US" altLang="en-US" sz="1400" dirty="0"/>
              <a:t>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0000FF"/>
                </a:solidFill>
              </a:rPr>
              <a:t>ie</a:t>
            </a:r>
            <a:r>
              <a:rPr lang="en-US" altLang="en-US" sz="1400" i="1" dirty="0">
                <a:solidFill>
                  <a:srgbClr val="0000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Pts have  CHRPE-like  lesions in their retina</a:t>
            </a:r>
            <a:endParaRPr lang="en-US" alt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5FB25-F7F7-165A-7448-6335AB7677F9}"/>
              </a:ext>
            </a:extLst>
          </p:cNvPr>
          <p:cNvSpPr/>
          <p:nvPr/>
        </p:nvSpPr>
        <p:spPr>
          <a:xfrm>
            <a:off x="1139804" y="5545822"/>
            <a:ext cx="1028700" cy="191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something-like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66315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dentition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/>
              <a:t>Gardner 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D41F544-4924-5BA1-F3AF-503BC0BF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95813"/>
            <a:ext cx="5514756" cy="31085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</a:t>
            </a:r>
            <a:r>
              <a:rPr lang="en-US" alt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altLang="en-US" sz="1400" i="1" dirty="0">
                <a:solidFill>
                  <a:srgbClr val="0000FF"/>
                </a:solidFill>
              </a:rPr>
              <a:t> name of this syndrome?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Familial adenomatous polyposis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is the main issue facing these pts? (It’s not ophthalmic.)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They develop innumerable  colonic polyps  at a young age, </a:t>
            </a:r>
            <a:r>
              <a:rPr lang="en-US" altLang="en-US" sz="1400" dirty="0"/>
              <a:t>and are at extremely high risk of developing colon cancer by age  40  or so</a:t>
            </a:r>
          </a:p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Why are we talking about it, </a:t>
            </a:r>
            <a:r>
              <a:rPr lang="en-US" altLang="en-US" sz="1400" i="1" dirty="0" err="1">
                <a:solidFill>
                  <a:srgbClr val="0000FF"/>
                </a:solidFill>
              </a:rPr>
              <a:t>ie</a:t>
            </a:r>
            <a:r>
              <a:rPr lang="en-US" altLang="en-US" sz="1400" i="1" dirty="0">
                <a:solidFill>
                  <a:srgbClr val="0000FF"/>
                </a:solidFill>
              </a:rPr>
              <a:t>, what is its ocular involvement?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Pts have  CHRPE-like  lesions in their retina</a:t>
            </a:r>
            <a:endParaRPr lang="en-US" altLang="en-US" sz="1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9715E3-433B-56EC-F1B7-DADB63C02D77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40217-E9EC-541F-1FE1-409219964F09}"/>
              </a:ext>
            </a:extLst>
          </p:cNvPr>
          <p:cNvSpPr txBox="1"/>
          <p:nvPr/>
        </p:nvSpPr>
        <p:spPr>
          <a:xfrm>
            <a:off x="4613842" y="480287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31014" y="6002448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4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616025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b="1" dirty="0" err="1">
                <a:solidFill>
                  <a:srgbClr val="0000FF"/>
                </a:solidFill>
              </a:rPr>
              <a:t>Schwalbe’s</a:t>
            </a:r>
            <a:r>
              <a:rPr lang="en-US" sz="1600" b="1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CCFF99"/>
                </a:solidFill>
              </a:rPr>
              <a:t>Alagille</a:t>
            </a:r>
            <a:r>
              <a:rPr lang="en-US" sz="1600" b="1" dirty="0">
                <a:solidFill>
                  <a:srgbClr val="CCFF99"/>
                </a:solidFill>
              </a:rPr>
              <a:t> syndrome</a:t>
            </a:r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hat is </a:t>
            </a:r>
            <a:r>
              <a:rPr lang="en-US" sz="1600" i="1" dirty="0" err="1">
                <a:solidFill>
                  <a:srgbClr val="CCFF99"/>
                </a:solidFill>
              </a:rPr>
              <a:t>Alagille</a:t>
            </a:r>
            <a:r>
              <a:rPr lang="en-US" sz="1600" i="1" dirty="0">
                <a:solidFill>
                  <a:srgbClr val="CCFF99"/>
                </a:solidFill>
              </a:rPr>
              <a:t> syndrome?</a:t>
            </a:r>
          </a:p>
          <a:p>
            <a:pPr eaLnBrk="1" hangingPunct="1"/>
            <a:r>
              <a:rPr lang="en-US" sz="1600" dirty="0" err="1">
                <a:solidFill>
                  <a:srgbClr val="CCFF99"/>
                </a:solidFill>
              </a:rPr>
              <a:t>Arterohepatic</a:t>
            </a:r>
            <a:r>
              <a:rPr lang="en-US" sz="1600" dirty="0">
                <a:solidFill>
                  <a:srgbClr val="CCFF99"/>
                </a:solidFill>
              </a:rPr>
              <a:t> dysplasia (these will present as a Medicine</a:t>
            </a:r>
          </a:p>
          <a:p>
            <a:pPr eaLnBrk="1" hangingPunct="1"/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289" y="3203864"/>
            <a:ext cx="4859022" cy="246221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Schwalbe’s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line/ring?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The edge or termination of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Descemet’s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layer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Is it normally apparent during slit-lamp examination?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No—it is usually too thin and posterior to be seen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Why the ‘</a:t>
            </a:r>
            <a:r>
              <a:rPr lang="en-US" sz="1400" dirty="0">
                <a:solidFill>
                  <a:srgbClr val="0000FF"/>
                </a:solidFill>
              </a:rPr>
              <a:t>line/ring’</a:t>
            </a:r>
            <a:r>
              <a:rPr lang="en-US" sz="1400" i="1" dirty="0">
                <a:solidFill>
                  <a:srgbClr val="0000FF"/>
                </a:solidFill>
              </a:rPr>
              <a:t> equivocation?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Most refer to it as </a:t>
            </a:r>
            <a:r>
              <a:rPr lang="en-US" sz="1400" dirty="0" err="1">
                <a:solidFill>
                  <a:srgbClr val="0000FF"/>
                </a:solidFill>
              </a:rPr>
              <a:t>Schwalbe’s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line</a:t>
            </a:r>
            <a:r>
              <a:rPr lang="en-US" sz="1400" dirty="0">
                <a:solidFill>
                  <a:srgbClr val="0000FF"/>
                </a:solidFill>
              </a:rPr>
              <a:t>, because that’s what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looks like during </a:t>
            </a:r>
            <a:r>
              <a:rPr lang="en-US" sz="1400" dirty="0" err="1">
                <a:solidFill>
                  <a:srgbClr val="0000FF"/>
                </a:solidFill>
              </a:rPr>
              <a:t>gonioscopy</a:t>
            </a:r>
            <a:r>
              <a:rPr lang="en-US" sz="1400" dirty="0">
                <a:solidFill>
                  <a:srgbClr val="0000FF"/>
                </a:solidFill>
              </a:rPr>
              <a:t>. However, others point out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that because this structure encircles the entire inner aspect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of the cornea, it is more properly described as a </a:t>
            </a:r>
            <a:r>
              <a:rPr lang="en-US" sz="1400" b="1" dirty="0">
                <a:solidFill>
                  <a:srgbClr val="0000FF"/>
                </a:solidFill>
              </a:rPr>
              <a:t>ring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4E0B2-82F2-4722-A350-1F1B32B874A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6AAC87F2-4DA9-A4BA-7E43-3F8A2F65D109}"/>
              </a:ext>
            </a:extLst>
          </p:cNvPr>
          <p:cNvSpPr/>
          <p:nvPr/>
        </p:nvSpPr>
        <p:spPr>
          <a:xfrm rot="3735224">
            <a:off x="6732112" y="2316271"/>
            <a:ext cx="213675" cy="298745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7490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. 1">
            <a:extLst>
              <a:ext uri="{FF2B5EF4-FFF2-40B4-BE49-F238E27FC236}">
                <a16:creationId xmlns:a16="http://schemas.microsoft.com/office/drawing/2014/main" id="{9EF2A8A7-DFAF-4850-8DC8-99FB5A70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32" y="1419446"/>
            <a:ext cx="3594616" cy="35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EF5F5C-243E-4A0A-825D-3D35A93A659D}"/>
              </a:ext>
            </a:extLst>
          </p:cNvPr>
          <p:cNvSpPr txBox="1"/>
          <p:nvPr/>
        </p:nvSpPr>
        <p:spPr>
          <a:xfrm>
            <a:off x="5210964" y="5005673"/>
            <a:ext cx="349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CHRPE-like lesions of Gardner syndrome</a:t>
            </a:r>
          </a:p>
        </p:txBody>
      </p:sp>
      <p:pic>
        <p:nvPicPr>
          <p:cNvPr id="5" name="Picture 2" descr="Congenital Hypertrophy of the RPE (CHRPE) | Columbia Ophthalmology">
            <a:extLst>
              <a:ext uri="{FF2B5EF4-FFF2-40B4-BE49-F238E27FC236}">
                <a16:creationId xmlns:a16="http://schemas.microsoft.com/office/drawing/2014/main" id="{A8C4AE09-ACCB-F663-80FC-85ACA41B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9446"/>
            <a:ext cx="4546132" cy="35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A443FC-3876-2906-A04F-5A0CFEF9D49D}"/>
              </a:ext>
            </a:extLst>
          </p:cNvPr>
          <p:cNvSpPr txBox="1"/>
          <p:nvPr/>
        </p:nvSpPr>
        <p:spPr>
          <a:xfrm>
            <a:off x="2246743" y="5024939"/>
            <a:ext cx="814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CHRPE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F8127A-E501-EF1E-FC6C-B1F426E4274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DA5B0-8A49-F1B5-9B44-A23D24AFCA25}"/>
              </a:ext>
            </a:extLst>
          </p:cNvPr>
          <p:cNvSpPr txBox="1"/>
          <p:nvPr/>
        </p:nvSpPr>
        <p:spPr>
          <a:xfrm>
            <a:off x="1320948" y="5943600"/>
            <a:ext cx="65021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Gardners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see slide-set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2717239142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--Gardner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2060"/>
                </a:solidFill>
              </a:rPr>
              <a:t>Congenital syphilis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EBBCB-98A6-4946-45FA-24D07024C3F7}"/>
              </a:ext>
            </a:extLst>
          </p:cNvPr>
          <p:cNvSpPr txBox="1"/>
          <p:nvPr/>
        </p:nvSpPr>
        <p:spPr>
          <a:xfrm>
            <a:off x="551536" y="4675517"/>
            <a:ext cx="3468927" cy="160043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eponymous name for the abnormal dentition of congenital syphilis?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Hutchinson teeth</a:t>
            </a:r>
          </a:p>
          <a:p>
            <a:endParaRPr lang="en-US" sz="1400" i="1" dirty="0">
              <a:solidFill>
                <a:schemeClr val="accent5"/>
              </a:solidFill>
            </a:endParaRPr>
          </a:p>
          <a:p>
            <a:r>
              <a:rPr lang="en-US" sz="1400" i="1" dirty="0">
                <a:solidFill>
                  <a:schemeClr val="accent5"/>
                </a:solidFill>
              </a:rPr>
              <a:t>What description is commonly applied to the appearance of Hutchinson teeth?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‘Peg shaped’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87910" y="6216242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33883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--Gardner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2060"/>
                </a:solidFill>
              </a:rPr>
              <a:t>Congenital syphilis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EBBCB-98A6-4946-45FA-24D07024C3F7}"/>
              </a:ext>
            </a:extLst>
          </p:cNvPr>
          <p:cNvSpPr txBox="1"/>
          <p:nvPr/>
        </p:nvSpPr>
        <p:spPr>
          <a:xfrm>
            <a:off x="551536" y="4675517"/>
            <a:ext cx="3468927" cy="160043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eponymous name for the abnormal dentition of congenital syphilis?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Hutchinson teeth</a:t>
            </a:r>
          </a:p>
          <a:p>
            <a:endParaRPr lang="en-US" sz="1400" i="1" dirty="0">
              <a:solidFill>
                <a:schemeClr val="accent5"/>
              </a:solidFill>
            </a:endParaRPr>
          </a:p>
          <a:p>
            <a:r>
              <a:rPr lang="en-US" sz="1400" i="1" dirty="0">
                <a:solidFill>
                  <a:schemeClr val="accent5"/>
                </a:solidFill>
              </a:rPr>
              <a:t>What description is commonly applied to the appearance of Hutchinson teeth?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‘Peg shaped’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87910" y="6216242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62288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--Gardner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2060"/>
                </a:solidFill>
              </a:rPr>
              <a:t>Congenital syphilis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EBBCB-98A6-4946-45FA-24D07024C3F7}"/>
              </a:ext>
            </a:extLst>
          </p:cNvPr>
          <p:cNvSpPr txBox="1"/>
          <p:nvPr/>
        </p:nvSpPr>
        <p:spPr>
          <a:xfrm>
            <a:off x="551536" y="4675517"/>
            <a:ext cx="3468927" cy="160043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eponymous name for the abnormal dentition of congenital syphilis?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Hutchinson teeth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description is commonly applied to the appearance of Hutchinson teeth?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‘Peg shaped’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87910" y="6216242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68181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--Gardner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syndrome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2060"/>
                </a:solidFill>
              </a:rPr>
              <a:t>Congenital syphilis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EBBCB-98A6-4946-45FA-24D07024C3F7}"/>
              </a:ext>
            </a:extLst>
          </p:cNvPr>
          <p:cNvSpPr txBox="1"/>
          <p:nvPr/>
        </p:nvSpPr>
        <p:spPr>
          <a:xfrm>
            <a:off x="551536" y="4675517"/>
            <a:ext cx="3468927" cy="160043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eponymous name for the abnormal dentition of congenital syphilis?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Hutchinson teeth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description is commonly applied to the appearance of Hutchinson teeth?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‘Peg shaped’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87910" y="6216242"/>
            <a:ext cx="1981201" cy="4008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930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1" y="5986644"/>
            <a:ext cx="396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Congenital syphilis: Hutchinson teeth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92" y="1758121"/>
            <a:ext cx="4914614" cy="37484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265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BC325-5052-44D7-BE22-F23F0080D87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8A250-BBD2-42A0-829F-3CD4ADFC3540}"/>
              </a:ext>
            </a:extLst>
          </p:cNvPr>
          <p:cNvSpPr txBox="1"/>
          <p:nvPr/>
        </p:nvSpPr>
        <p:spPr>
          <a:xfrm>
            <a:off x="500211" y="994857"/>
            <a:ext cx="81435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congenital syphilis, see slide-set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U16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955231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--Gardner syndrome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/>
              <a:t>Incontinentia</a:t>
            </a:r>
            <a:r>
              <a:rPr lang="en-US" sz="1400" b="1" dirty="0"/>
              <a:t> </a:t>
            </a:r>
            <a:r>
              <a:rPr lang="en-US" sz="1400" b="1" dirty="0" err="1"/>
              <a:t>pigmenti</a:t>
            </a:r>
            <a:endParaRPr lang="en-US" sz="1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AC82D-D29D-8227-F0B0-A3A2BE4B3F31}"/>
              </a:ext>
            </a:extLst>
          </p:cNvPr>
          <p:cNvSpPr txBox="1"/>
          <p:nvPr/>
        </p:nvSpPr>
        <p:spPr>
          <a:xfrm>
            <a:off x="249295" y="5184083"/>
            <a:ext cx="3408305" cy="1169551"/>
          </a:xfrm>
          <a:prstGeom prst="rect">
            <a:avLst/>
          </a:prstGeom>
          <a:solidFill>
            <a:srgbClr val="BEDBFE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one word, what sort of condition is IP?</a:t>
            </a:r>
          </a:p>
          <a:p>
            <a:r>
              <a:rPr lang="en-US" sz="1400" dirty="0">
                <a:solidFill>
                  <a:srgbClr val="BEDBFE"/>
                </a:solidFill>
              </a:rPr>
              <a:t>A </a:t>
            </a:r>
            <a:r>
              <a:rPr lang="en-US" sz="1400" dirty="0" err="1">
                <a:solidFill>
                  <a:srgbClr val="BEDBFE"/>
                </a:solidFill>
              </a:rPr>
              <a:t>phakomatosis</a:t>
            </a:r>
            <a:endParaRPr lang="en-US" sz="1400" dirty="0">
              <a:solidFill>
                <a:srgbClr val="BEDBFE"/>
              </a:solidFill>
            </a:endParaRPr>
          </a:p>
          <a:p>
            <a:endParaRPr lang="en-US" sz="1400" dirty="0">
              <a:solidFill>
                <a:srgbClr val="BEDBFE"/>
              </a:solidFill>
            </a:endParaRPr>
          </a:p>
          <a:p>
            <a:r>
              <a:rPr lang="en-US" sz="1400" i="1" dirty="0">
                <a:solidFill>
                  <a:srgbClr val="BEDBFE"/>
                </a:solidFill>
              </a:rPr>
              <a:t>What is the eponymous name for IP?</a:t>
            </a:r>
          </a:p>
          <a:p>
            <a:r>
              <a:rPr lang="en-US" sz="1400" dirty="0">
                <a:solidFill>
                  <a:srgbClr val="BEDBFE"/>
                </a:solidFill>
              </a:rPr>
              <a:t>Bloch-Sulzberger syndrome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95599" y="6445254"/>
            <a:ext cx="2209801" cy="368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38197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--Gardner syndrome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/>
              <a:t>Incontinentia</a:t>
            </a:r>
            <a:r>
              <a:rPr lang="en-US" sz="1400" b="1" dirty="0"/>
              <a:t> </a:t>
            </a:r>
            <a:r>
              <a:rPr lang="en-US" sz="1400" b="1" dirty="0" err="1"/>
              <a:t>pigmenti</a:t>
            </a:r>
            <a:endParaRPr lang="en-US" sz="1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AC82D-D29D-8227-F0B0-A3A2BE4B3F31}"/>
              </a:ext>
            </a:extLst>
          </p:cNvPr>
          <p:cNvSpPr txBox="1"/>
          <p:nvPr/>
        </p:nvSpPr>
        <p:spPr>
          <a:xfrm>
            <a:off x="249295" y="5184083"/>
            <a:ext cx="3408305" cy="1169551"/>
          </a:xfrm>
          <a:prstGeom prst="rect">
            <a:avLst/>
          </a:prstGeom>
          <a:solidFill>
            <a:srgbClr val="BEDBFE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one word, what sort of condition is IP?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</a:t>
            </a:r>
            <a:r>
              <a:rPr lang="en-US" sz="1400" dirty="0" err="1">
                <a:solidFill>
                  <a:srgbClr val="0000FF"/>
                </a:solidFill>
              </a:rPr>
              <a:t>phakomatosis</a:t>
            </a:r>
            <a:endParaRPr lang="en-US" sz="1400" dirty="0">
              <a:solidFill>
                <a:srgbClr val="0000FF"/>
              </a:solidFill>
            </a:endParaRPr>
          </a:p>
          <a:p>
            <a:endParaRPr lang="en-US" sz="1400" dirty="0">
              <a:solidFill>
                <a:srgbClr val="BEDBFE"/>
              </a:solidFill>
            </a:endParaRPr>
          </a:p>
          <a:p>
            <a:r>
              <a:rPr lang="en-US" sz="1400" i="1" dirty="0">
                <a:solidFill>
                  <a:srgbClr val="BEDBFE"/>
                </a:solidFill>
              </a:rPr>
              <a:t>What is the eponymous name for IP?</a:t>
            </a:r>
          </a:p>
          <a:p>
            <a:r>
              <a:rPr lang="en-US" sz="1400" dirty="0">
                <a:solidFill>
                  <a:srgbClr val="BEDBFE"/>
                </a:solidFill>
              </a:rPr>
              <a:t>Bloch-Sulzberger syndrome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95599" y="6445254"/>
            <a:ext cx="2209801" cy="368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85553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--Gardner syndrome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/>
              <a:t>Incontinentia</a:t>
            </a:r>
            <a:r>
              <a:rPr lang="en-US" sz="1400" b="1" dirty="0"/>
              <a:t> </a:t>
            </a:r>
            <a:r>
              <a:rPr lang="en-US" sz="1400" b="1" dirty="0" err="1"/>
              <a:t>pigmenti</a:t>
            </a:r>
            <a:endParaRPr lang="en-US" sz="1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AC82D-D29D-8227-F0B0-A3A2BE4B3F31}"/>
              </a:ext>
            </a:extLst>
          </p:cNvPr>
          <p:cNvSpPr txBox="1"/>
          <p:nvPr/>
        </p:nvSpPr>
        <p:spPr>
          <a:xfrm>
            <a:off x="249295" y="5184083"/>
            <a:ext cx="3408305" cy="1169551"/>
          </a:xfrm>
          <a:prstGeom prst="rect">
            <a:avLst/>
          </a:prstGeom>
          <a:solidFill>
            <a:srgbClr val="BEDBFE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one word, what sort of condition is IP?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</a:t>
            </a:r>
            <a:r>
              <a:rPr lang="en-US" sz="1400" dirty="0" err="1">
                <a:solidFill>
                  <a:srgbClr val="0000FF"/>
                </a:solidFill>
              </a:rPr>
              <a:t>phakomatosis</a:t>
            </a:r>
            <a:endParaRPr lang="en-US" sz="1400" dirty="0">
              <a:solidFill>
                <a:srgbClr val="0000FF"/>
              </a:solidFill>
            </a:endParaRP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the eponymous name for IP?</a:t>
            </a:r>
          </a:p>
          <a:p>
            <a:r>
              <a:rPr lang="en-US" sz="1400" dirty="0">
                <a:solidFill>
                  <a:srgbClr val="BEDBFE"/>
                </a:solidFill>
              </a:rPr>
              <a:t>Bloch-Sulzberger syndrome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95599" y="6445254"/>
            <a:ext cx="2209801" cy="368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77536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--Gardner syndrome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/>
              <a:t>Incontinentia</a:t>
            </a:r>
            <a:r>
              <a:rPr lang="en-US" sz="1400" b="1" dirty="0"/>
              <a:t> </a:t>
            </a:r>
            <a:r>
              <a:rPr lang="en-US" sz="1400" b="1" dirty="0" err="1"/>
              <a:t>pigmenti</a:t>
            </a:r>
            <a:endParaRPr lang="en-US" sz="1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AC82D-D29D-8227-F0B0-A3A2BE4B3F31}"/>
              </a:ext>
            </a:extLst>
          </p:cNvPr>
          <p:cNvSpPr txBox="1"/>
          <p:nvPr/>
        </p:nvSpPr>
        <p:spPr>
          <a:xfrm>
            <a:off x="249295" y="5184083"/>
            <a:ext cx="3408305" cy="1169551"/>
          </a:xfrm>
          <a:prstGeom prst="rect">
            <a:avLst/>
          </a:prstGeom>
          <a:solidFill>
            <a:srgbClr val="BEDBFE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one word, what sort of condition is IP?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</a:t>
            </a:r>
            <a:r>
              <a:rPr lang="en-US" sz="1400" dirty="0" err="1">
                <a:solidFill>
                  <a:srgbClr val="0000FF"/>
                </a:solidFill>
              </a:rPr>
              <a:t>phakomatosis</a:t>
            </a:r>
            <a:endParaRPr lang="en-US" sz="1400" dirty="0">
              <a:solidFill>
                <a:srgbClr val="0000FF"/>
              </a:solidFill>
            </a:endParaRP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the eponymous name for IP?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Bloch-Sulzberger syndrome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95599" y="6445254"/>
            <a:ext cx="2209801" cy="368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15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0000FF"/>
                </a:solidFill>
              </a:rPr>
              <a:t>Schwalbe’s</a:t>
            </a:r>
            <a:r>
              <a:rPr lang="en-US" sz="1600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CCFF99"/>
                </a:solidFill>
              </a:rPr>
              <a:t>Alagille</a:t>
            </a:r>
            <a:r>
              <a:rPr lang="en-US" sz="1600" b="1" dirty="0">
                <a:solidFill>
                  <a:srgbClr val="CCFF99"/>
                </a:solidFill>
              </a:rPr>
              <a:t> syndrome</a:t>
            </a:r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0C7F3E-994E-4100-9C1A-2ABE137D276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004815236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--Gardner syndrome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/>
              <a:t>Incontinentia</a:t>
            </a:r>
            <a:r>
              <a:rPr lang="en-US" sz="1400" b="1" dirty="0"/>
              <a:t> </a:t>
            </a:r>
            <a:r>
              <a:rPr lang="en-US" sz="1400" b="1" dirty="0" err="1"/>
              <a:t>pigmenti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AC82D-D29D-8227-F0B0-A3A2BE4B3F31}"/>
              </a:ext>
            </a:extLst>
          </p:cNvPr>
          <p:cNvSpPr txBox="1"/>
          <p:nvPr/>
        </p:nvSpPr>
        <p:spPr>
          <a:xfrm>
            <a:off x="249295" y="5184083"/>
            <a:ext cx="3408305" cy="1169551"/>
          </a:xfrm>
          <a:prstGeom prst="rect">
            <a:avLst/>
          </a:prstGeom>
          <a:solidFill>
            <a:srgbClr val="BEDBFE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In one word, what sort of condition is IP?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400" b="1" dirty="0" err="1">
                <a:solidFill>
                  <a:srgbClr val="0000FF"/>
                </a:solidFill>
              </a:rPr>
              <a:t>phakomatosis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eponymous name for IP?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Bloch-Sulzberger syndrome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95599" y="6445254"/>
            <a:ext cx="2209801" cy="368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C92B3-29F0-3D76-D804-75CBDD23CEDC}"/>
              </a:ext>
            </a:extLst>
          </p:cNvPr>
          <p:cNvSpPr txBox="1"/>
          <p:nvPr/>
        </p:nvSpPr>
        <p:spPr>
          <a:xfrm>
            <a:off x="224128" y="3530560"/>
            <a:ext cx="4419600" cy="16004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Very broadly, what is a </a:t>
            </a:r>
            <a:r>
              <a:rPr lang="en-US" sz="1400" dirty="0" err="1">
                <a:solidFill>
                  <a:schemeClr val="bg1"/>
                </a:solidFill>
              </a:rPr>
              <a:t>phakomatosis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  <a:endParaRPr lang="en-US" sz="1400" i="1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A congenital condition characterized by abnormalities of the  CNS , eyes  and  skin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i="1" dirty="0">
                <a:solidFill>
                  <a:srgbClr val="002060"/>
                </a:solidFill>
              </a:rPr>
              <a:t>What is the classic skin finding associated with </a:t>
            </a:r>
            <a:r>
              <a:rPr lang="en-US" sz="1400" i="1" dirty="0" err="1">
                <a:solidFill>
                  <a:srgbClr val="002060"/>
                </a:solidFill>
              </a:rPr>
              <a:t>incontinentia</a:t>
            </a:r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pigmenti</a:t>
            </a:r>
            <a:r>
              <a:rPr lang="en-US" sz="1400" i="1" dirty="0">
                <a:solidFill>
                  <a:srgbClr val="002060"/>
                </a:solidFill>
              </a:rPr>
              <a:t>?</a:t>
            </a:r>
          </a:p>
          <a:p>
            <a:r>
              <a:rPr lang="en-US" sz="1400" dirty="0">
                <a:solidFill>
                  <a:srgbClr val="002060"/>
                </a:solidFill>
              </a:rPr>
              <a:t>‘Splashed paint’ appearance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4774FD-7D7B-B752-28E8-357754DD3A0B}"/>
              </a:ext>
            </a:extLst>
          </p:cNvPr>
          <p:cNvSpPr/>
          <p:nvPr/>
        </p:nvSpPr>
        <p:spPr>
          <a:xfrm>
            <a:off x="351288" y="5352177"/>
            <a:ext cx="1457617" cy="40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2877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--Gardner syndrome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/>
              <a:t>Incontinentia</a:t>
            </a:r>
            <a:r>
              <a:rPr lang="en-US" sz="1400" b="1" dirty="0"/>
              <a:t> </a:t>
            </a:r>
            <a:r>
              <a:rPr lang="en-US" sz="1400" b="1" dirty="0" err="1"/>
              <a:t>pigmenti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AC82D-D29D-8227-F0B0-A3A2BE4B3F31}"/>
              </a:ext>
            </a:extLst>
          </p:cNvPr>
          <p:cNvSpPr txBox="1"/>
          <p:nvPr/>
        </p:nvSpPr>
        <p:spPr>
          <a:xfrm>
            <a:off x="249295" y="5184083"/>
            <a:ext cx="3408305" cy="1169551"/>
          </a:xfrm>
          <a:prstGeom prst="rect">
            <a:avLst/>
          </a:prstGeom>
          <a:solidFill>
            <a:srgbClr val="BEDBFE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In one word, what sort of condition is IP?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400" b="1" dirty="0" err="1">
                <a:solidFill>
                  <a:srgbClr val="0000FF"/>
                </a:solidFill>
              </a:rPr>
              <a:t>phakomatosis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eponymous name for IP?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Bloch-Sulzberger syndrome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95599" y="6445254"/>
            <a:ext cx="2209801" cy="368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C92B3-29F0-3D76-D804-75CBDD23CEDC}"/>
              </a:ext>
            </a:extLst>
          </p:cNvPr>
          <p:cNvSpPr txBox="1"/>
          <p:nvPr/>
        </p:nvSpPr>
        <p:spPr>
          <a:xfrm>
            <a:off x="224128" y="3530560"/>
            <a:ext cx="4419600" cy="16004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Very broadly, what is a </a:t>
            </a:r>
            <a:r>
              <a:rPr lang="en-US" sz="1400" dirty="0" err="1">
                <a:solidFill>
                  <a:schemeClr val="bg1"/>
                </a:solidFill>
              </a:rPr>
              <a:t>phakomatosis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congenital condition characterized by abnormalities of the  CNS , eyes  and  skin</a:t>
            </a:r>
            <a:endParaRPr lang="en-US" sz="1400" dirty="0">
              <a:solidFill>
                <a:srgbClr val="002060"/>
              </a:solidFill>
            </a:endParaRP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i="1" dirty="0">
                <a:solidFill>
                  <a:srgbClr val="002060"/>
                </a:solidFill>
              </a:rPr>
              <a:t>What is the classic skin finding associated with </a:t>
            </a:r>
            <a:r>
              <a:rPr lang="en-US" sz="1400" i="1" dirty="0" err="1">
                <a:solidFill>
                  <a:srgbClr val="002060"/>
                </a:solidFill>
              </a:rPr>
              <a:t>incontinentia</a:t>
            </a:r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pigmenti</a:t>
            </a:r>
            <a:r>
              <a:rPr lang="en-US" sz="1400" i="1" dirty="0">
                <a:solidFill>
                  <a:srgbClr val="002060"/>
                </a:solidFill>
              </a:rPr>
              <a:t>?</a:t>
            </a:r>
          </a:p>
          <a:p>
            <a:r>
              <a:rPr lang="en-US" sz="1400" dirty="0">
                <a:solidFill>
                  <a:srgbClr val="002060"/>
                </a:solidFill>
              </a:rPr>
              <a:t>‘Splashed paint’ appearance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037C6-05A1-4F3C-BC4A-B41985457B67}"/>
              </a:ext>
            </a:extLst>
          </p:cNvPr>
          <p:cNvSpPr/>
          <p:nvPr/>
        </p:nvSpPr>
        <p:spPr>
          <a:xfrm>
            <a:off x="809752" y="4014402"/>
            <a:ext cx="457200" cy="19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abb.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BD7D8-45B8-72BF-D714-B6A02E5C447F}"/>
              </a:ext>
            </a:extLst>
          </p:cNvPr>
          <p:cNvSpPr/>
          <p:nvPr/>
        </p:nvSpPr>
        <p:spPr>
          <a:xfrm>
            <a:off x="1343316" y="4014402"/>
            <a:ext cx="457200" cy="19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8B5D9-D4C5-2E96-547A-1F526A6A3FC2}"/>
              </a:ext>
            </a:extLst>
          </p:cNvPr>
          <p:cNvSpPr/>
          <p:nvPr/>
        </p:nvSpPr>
        <p:spPr>
          <a:xfrm>
            <a:off x="2197093" y="4005430"/>
            <a:ext cx="457200" cy="19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4774FD-7D7B-B752-28E8-357754DD3A0B}"/>
              </a:ext>
            </a:extLst>
          </p:cNvPr>
          <p:cNvSpPr/>
          <p:nvPr/>
        </p:nvSpPr>
        <p:spPr>
          <a:xfrm>
            <a:off x="351288" y="5352177"/>
            <a:ext cx="1457617" cy="40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0548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--Gardner syndrome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/>
              <a:t>Incontinentia</a:t>
            </a:r>
            <a:r>
              <a:rPr lang="en-US" sz="1400" b="1" dirty="0"/>
              <a:t> </a:t>
            </a:r>
            <a:r>
              <a:rPr lang="en-US" sz="1400" b="1" dirty="0" err="1"/>
              <a:t>pigmenti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AC82D-D29D-8227-F0B0-A3A2BE4B3F31}"/>
              </a:ext>
            </a:extLst>
          </p:cNvPr>
          <p:cNvSpPr txBox="1"/>
          <p:nvPr/>
        </p:nvSpPr>
        <p:spPr>
          <a:xfrm>
            <a:off x="249295" y="5184083"/>
            <a:ext cx="3408305" cy="1169551"/>
          </a:xfrm>
          <a:prstGeom prst="rect">
            <a:avLst/>
          </a:prstGeom>
          <a:solidFill>
            <a:srgbClr val="BEDBFE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In one word, what sort of condition is IP?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400" b="1" dirty="0" err="1">
                <a:solidFill>
                  <a:srgbClr val="0000FF"/>
                </a:solidFill>
              </a:rPr>
              <a:t>phakomatosis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eponymous name for IP?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Bloch-Sulzberger syndrome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95599" y="6445254"/>
            <a:ext cx="2209801" cy="368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C92B3-29F0-3D76-D804-75CBDD23CEDC}"/>
              </a:ext>
            </a:extLst>
          </p:cNvPr>
          <p:cNvSpPr txBox="1"/>
          <p:nvPr/>
        </p:nvSpPr>
        <p:spPr>
          <a:xfrm>
            <a:off x="224128" y="3530560"/>
            <a:ext cx="4419600" cy="16004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Very broadly, what is a </a:t>
            </a:r>
            <a:r>
              <a:rPr lang="en-US" sz="1400" dirty="0" err="1">
                <a:solidFill>
                  <a:schemeClr val="bg1"/>
                </a:solidFill>
              </a:rPr>
              <a:t>phakomatosis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congenital condition characterized by abnormalities of the  CNS , eyes  and  skin</a:t>
            </a:r>
            <a:endParaRPr lang="en-US" sz="1400" dirty="0">
              <a:solidFill>
                <a:srgbClr val="002060"/>
              </a:solidFill>
            </a:endParaRP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i="1" dirty="0">
                <a:solidFill>
                  <a:srgbClr val="002060"/>
                </a:solidFill>
              </a:rPr>
              <a:t>What is the classic skin finding associated with </a:t>
            </a:r>
            <a:r>
              <a:rPr lang="en-US" sz="1400" i="1" dirty="0" err="1">
                <a:solidFill>
                  <a:srgbClr val="002060"/>
                </a:solidFill>
              </a:rPr>
              <a:t>incontinentia</a:t>
            </a:r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pigmenti</a:t>
            </a:r>
            <a:r>
              <a:rPr lang="en-US" sz="1400" i="1" dirty="0">
                <a:solidFill>
                  <a:srgbClr val="002060"/>
                </a:solidFill>
              </a:rPr>
              <a:t>?</a:t>
            </a:r>
          </a:p>
          <a:p>
            <a:r>
              <a:rPr lang="en-US" sz="1400" dirty="0">
                <a:solidFill>
                  <a:srgbClr val="002060"/>
                </a:solidFill>
              </a:rPr>
              <a:t>‘Splashed paint’ appearance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4774FD-7D7B-B752-28E8-357754DD3A0B}"/>
              </a:ext>
            </a:extLst>
          </p:cNvPr>
          <p:cNvSpPr/>
          <p:nvPr/>
        </p:nvSpPr>
        <p:spPr>
          <a:xfrm>
            <a:off x="351288" y="5352177"/>
            <a:ext cx="1457617" cy="40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8221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Gardner syndrome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/>
              <a:t>Incontinentia</a:t>
            </a:r>
            <a:r>
              <a:rPr lang="en-US" sz="1400" b="1" dirty="0"/>
              <a:t> </a:t>
            </a:r>
            <a:r>
              <a:rPr lang="en-US" sz="1400" b="1" dirty="0" err="1"/>
              <a:t>pigmenti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AC82D-D29D-8227-F0B0-A3A2BE4B3F31}"/>
              </a:ext>
            </a:extLst>
          </p:cNvPr>
          <p:cNvSpPr txBox="1"/>
          <p:nvPr/>
        </p:nvSpPr>
        <p:spPr>
          <a:xfrm>
            <a:off x="249295" y="5184083"/>
            <a:ext cx="3408305" cy="1169551"/>
          </a:xfrm>
          <a:prstGeom prst="rect">
            <a:avLst/>
          </a:prstGeom>
          <a:solidFill>
            <a:srgbClr val="BEDBFE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In one word, what sort of condition is IP?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400" b="1" dirty="0" err="1">
                <a:solidFill>
                  <a:srgbClr val="0000FF"/>
                </a:solidFill>
              </a:rPr>
              <a:t>phakomatosis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eponymous name for IP?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Bloch-Sulzberger syndrome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95599" y="6445254"/>
            <a:ext cx="2209801" cy="368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C92B3-29F0-3D76-D804-75CBDD23CEDC}"/>
              </a:ext>
            </a:extLst>
          </p:cNvPr>
          <p:cNvSpPr txBox="1"/>
          <p:nvPr/>
        </p:nvSpPr>
        <p:spPr>
          <a:xfrm>
            <a:off x="224128" y="3530560"/>
            <a:ext cx="4419600" cy="16004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Very broadly, what is a </a:t>
            </a:r>
            <a:r>
              <a:rPr lang="en-US" sz="1400" dirty="0" err="1">
                <a:solidFill>
                  <a:schemeClr val="bg1"/>
                </a:solidFill>
              </a:rPr>
              <a:t>phakomatosis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congenital condition characterized by abnormalities of the  CNS , eyes  and  skin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classic skin finding associated with </a:t>
            </a:r>
            <a:r>
              <a:rPr lang="en-US" sz="1400" i="1" dirty="0" err="1">
                <a:solidFill>
                  <a:schemeClr val="bg1"/>
                </a:solidFill>
              </a:rPr>
              <a:t>incontinentia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pigmenti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  <a:endParaRPr lang="en-US" sz="1400" i="1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‘Splashed paint’ appearance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4774FD-7D7B-B752-28E8-357754DD3A0B}"/>
              </a:ext>
            </a:extLst>
          </p:cNvPr>
          <p:cNvSpPr/>
          <p:nvPr/>
        </p:nvSpPr>
        <p:spPr>
          <a:xfrm>
            <a:off x="351288" y="5352177"/>
            <a:ext cx="1457617" cy="40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3550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 dirty="0"/>
              <a:t>dysgenesis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1943" y="3508375"/>
            <a:ext cx="151836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embryotoxon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61334" y="3503613"/>
            <a:ext cx="19543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Axenfeld</a:t>
            </a:r>
            <a:r>
              <a:rPr lang="en-US" b="1" dirty="0">
                <a:solidFill>
                  <a:srgbClr val="0000FF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syndrome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374554" y="1756778"/>
            <a:ext cx="4712891" cy="40811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features define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Axenfeld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-Rieger syndrome?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Posterior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embryotoxon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with attached iris strands +  iris hypoplasia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  angle abnormalities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other iris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Corectopia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Ectropion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uveae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Cryptless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glassy surface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corneal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Megalocornea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Microcornea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nonocular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abnormalities may be 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1) </a:t>
            </a:r>
            <a:r>
              <a:rPr lang="en-US" sz="1600" b="1" dirty="0">
                <a:solidFill>
                  <a:srgbClr val="0000FF"/>
                </a:solidFill>
              </a:rPr>
              <a:t>Abnormal dentition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2) Characteristic facies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3) Periumbilical skin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4) Cardiac valve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8A7BE-3290-4EED-95BA-9EE76DC0F9A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FC6A-8455-3BD5-61E8-8D1AF8D8CFA5}"/>
              </a:ext>
            </a:extLst>
          </p:cNvPr>
          <p:cNvSpPr txBox="1"/>
          <p:nvPr/>
        </p:nvSpPr>
        <p:spPr>
          <a:xfrm>
            <a:off x="2842199" y="5196217"/>
            <a:ext cx="6107551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Speaking of eye dentistry: When you hear that a pt has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teephus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issues, four conditions should spring immediately to mind. One is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; what are the other three?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Axenfeld-Reiger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Gardner syndrome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--Congenital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/>
              <a:t>Incontinentia</a:t>
            </a:r>
            <a:r>
              <a:rPr lang="en-US" sz="1400" b="1" dirty="0"/>
              <a:t> </a:t>
            </a:r>
            <a:r>
              <a:rPr lang="en-US" sz="1400" b="1" dirty="0" err="1"/>
              <a:t>pigmenti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AC82D-D29D-8227-F0B0-A3A2BE4B3F31}"/>
              </a:ext>
            </a:extLst>
          </p:cNvPr>
          <p:cNvSpPr txBox="1"/>
          <p:nvPr/>
        </p:nvSpPr>
        <p:spPr>
          <a:xfrm>
            <a:off x="249295" y="5184083"/>
            <a:ext cx="3408305" cy="1169551"/>
          </a:xfrm>
          <a:prstGeom prst="rect">
            <a:avLst/>
          </a:prstGeom>
          <a:solidFill>
            <a:srgbClr val="BEDBFE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In one word, what sort of condition is IP?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400" b="1" dirty="0" err="1">
                <a:solidFill>
                  <a:srgbClr val="0000FF"/>
                </a:solidFill>
              </a:rPr>
              <a:t>phakomatosis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eponymous name for IP?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Bloch-Sulzberger syndrome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439624-39D7-4621-C77F-4E0379E5EC69}"/>
              </a:ext>
            </a:extLst>
          </p:cNvPr>
          <p:cNvSpPr/>
          <p:nvPr/>
        </p:nvSpPr>
        <p:spPr>
          <a:xfrm>
            <a:off x="2895599" y="6445254"/>
            <a:ext cx="2209801" cy="368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C92B3-29F0-3D76-D804-75CBDD23CEDC}"/>
              </a:ext>
            </a:extLst>
          </p:cNvPr>
          <p:cNvSpPr txBox="1"/>
          <p:nvPr/>
        </p:nvSpPr>
        <p:spPr>
          <a:xfrm>
            <a:off x="224128" y="3530560"/>
            <a:ext cx="4419600" cy="16004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Very broadly, what is a </a:t>
            </a:r>
            <a:r>
              <a:rPr lang="en-US" sz="1400" dirty="0" err="1">
                <a:solidFill>
                  <a:schemeClr val="bg1"/>
                </a:solidFill>
              </a:rPr>
              <a:t>phakomatosis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congenital condition characterized by abnormalities of the  CNS , eyes  and  skin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classic skin finding associated with </a:t>
            </a:r>
            <a:r>
              <a:rPr lang="en-US" sz="1400" i="1" dirty="0" err="1">
                <a:solidFill>
                  <a:schemeClr val="bg1"/>
                </a:solidFill>
              </a:rPr>
              <a:t>incontinentia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pigmenti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‘Splashed paint’ appearance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8B7D4-4ACC-4520-BA01-6BCA6F267DAB}"/>
              </a:ext>
            </a:extLst>
          </p:cNvPr>
          <p:cNvSpPr/>
          <p:nvPr/>
        </p:nvSpPr>
        <p:spPr>
          <a:xfrm>
            <a:off x="4554538" y="4724400"/>
            <a:ext cx="2151062" cy="53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4774FD-7D7B-B752-28E8-357754DD3A0B}"/>
              </a:ext>
            </a:extLst>
          </p:cNvPr>
          <p:cNvSpPr/>
          <p:nvPr/>
        </p:nvSpPr>
        <p:spPr>
          <a:xfrm>
            <a:off x="351288" y="5352177"/>
            <a:ext cx="1457617" cy="40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0981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4" name="Slide Number Placeholder 1">
            <a:extLst>
              <a:ext uri="{FF2B5EF4-FFF2-40B4-BE49-F238E27FC236}">
                <a16:creationId xmlns:a16="http://schemas.microsoft.com/office/drawing/2014/main" id="{0DF9DF95-C878-4F93-B822-172575B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5DD8A6-2914-49EA-BB3F-5E43534EF10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275</a:t>
            </a:fld>
            <a:endParaRPr lang="en-US" altLang="en-US" sz="1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BD07C-8BE1-453E-82C0-3C9AE0C013BF}"/>
              </a:ext>
            </a:extLst>
          </p:cNvPr>
          <p:cNvSpPr txBox="1"/>
          <p:nvPr/>
        </p:nvSpPr>
        <p:spPr>
          <a:xfrm>
            <a:off x="1882857" y="6089733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Incontinentia</a:t>
            </a:r>
            <a:r>
              <a:rPr lang="en-US" dirty="0"/>
              <a:t> </a:t>
            </a:r>
            <a:r>
              <a:rPr lang="en-US" dirty="0" err="1"/>
              <a:t>pigmenti</a:t>
            </a:r>
            <a:r>
              <a:rPr lang="en-US" dirty="0"/>
              <a:t>: Splashed-paint appearance</a:t>
            </a:r>
          </a:p>
        </p:txBody>
      </p:sp>
      <p:pic>
        <p:nvPicPr>
          <p:cNvPr id="6" name="Picture 7" descr="IP skin">
            <a:extLst>
              <a:ext uri="{FF2B5EF4-FFF2-40B4-BE49-F238E27FC236}">
                <a16:creationId xmlns:a16="http://schemas.microsoft.com/office/drawing/2014/main" id="{3D769F27-3F39-4C8D-8B9E-4111C870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3" y="1685639"/>
            <a:ext cx="577215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372C8E-20BC-46F5-9F53-218FD1CE60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B43DB-A24C-4A53-9D94-295C5669FB4A}"/>
              </a:ext>
            </a:extLst>
          </p:cNvPr>
          <p:cNvSpPr txBox="1"/>
          <p:nvPr/>
        </p:nvSpPr>
        <p:spPr>
          <a:xfrm>
            <a:off x="1764883" y="926772"/>
            <a:ext cx="56142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IP, see slide-set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P10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048589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22300" y="3508375"/>
            <a:ext cx="15176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/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/>
              <a:t>embryotoxon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/>
              <a:t>Axenfeld</a:t>
            </a:r>
            <a:r>
              <a:rPr lang="en-US" dirty="0"/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/>
              <a:t>syndrome</a:t>
            </a:r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601840" y="3508375"/>
            <a:ext cx="3417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b="1" i="1" dirty="0"/>
              <a:t>?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506840" y="3505200"/>
            <a:ext cx="3417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b="1" i="1" dirty="0"/>
              <a:t>?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092706" y="3104346"/>
            <a:ext cx="128272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</a:pPr>
            <a:r>
              <a:rPr lang="en-US" sz="1000" i="1" dirty="0">
                <a:solidFill>
                  <a:srgbClr val="0000FF"/>
                </a:solidFill>
              </a:rPr>
              <a:t>Two</a:t>
            </a:r>
          </a:p>
          <a:p>
            <a:pPr algn="ctr" eaLnBrk="1" hangingPunct="1">
              <a:lnSpc>
                <a:spcPts val="1000"/>
              </a:lnSpc>
            </a:pPr>
            <a:r>
              <a:rPr lang="en-US" sz="1000" i="1" dirty="0">
                <a:solidFill>
                  <a:srgbClr val="0000FF"/>
                </a:solidFill>
              </a:rPr>
              <a:t>classic</a:t>
            </a:r>
          </a:p>
          <a:p>
            <a:pPr algn="ctr" eaLnBrk="1" hangingPunct="1">
              <a:lnSpc>
                <a:spcPts val="1000"/>
              </a:lnSpc>
            </a:pPr>
            <a:r>
              <a:rPr lang="en-US" sz="1000" dirty="0">
                <a:solidFill>
                  <a:srgbClr val="0000FF"/>
                </a:solidFill>
              </a:rPr>
              <a:t>central </a:t>
            </a:r>
            <a:r>
              <a:rPr lang="en-US" sz="1000" i="1" dirty="0">
                <a:solidFill>
                  <a:srgbClr val="0000FF"/>
                </a:solidFill>
              </a:rPr>
              <a:t>dysgeneses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76128-E601-4B88-B0CC-00EB00FD1DC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DE177-DF14-4A1D-4834-0D8CA49C8DE9}"/>
              </a:ext>
            </a:extLst>
          </p:cNvPr>
          <p:cNvSpPr txBox="1"/>
          <p:nvPr/>
        </p:nvSpPr>
        <p:spPr>
          <a:xfrm>
            <a:off x="5208942" y="4282787"/>
            <a:ext cx="33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 </a:t>
            </a:r>
            <a:r>
              <a:rPr lang="en-US" sz="1600" dirty="0"/>
              <a:t>BCSC</a:t>
            </a:r>
            <a:r>
              <a:rPr lang="en-US" sz="1600" i="1" dirty="0"/>
              <a:t> goes into depth on two central dysgeneses—which two?</a:t>
            </a:r>
          </a:p>
        </p:txBody>
      </p:sp>
    </p:spTree>
    <p:extLst>
      <p:ext uri="{BB962C8B-B14F-4D97-AF65-F5344CB8AC3E}">
        <p14:creationId xmlns:p14="http://schemas.microsoft.com/office/powerpoint/2010/main" val="962857190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22300" y="3508375"/>
            <a:ext cx="15176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/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/>
              <a:t>embryotoxon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/>
              <a:t>Axenfeld</a:t>
            </a:r>
            <a:r>
              <a:rPr lang="en-US" dirty="0"/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/>
              <a:t>syndrome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/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/>
              <a:t>keratoconus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/>
              <a:t>Peters anomaly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2706" y="3104346"/>
            <a:ext cx="128272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</a:pPr>
            <a:r>
              <a:rPr lang="en-US" sz="1000" i="1" dirty="0">
                <a:solidFill>
                  <a:srgbClr val="0000FF"/>
                </a:solidFill>
              </a:rPr>
              <a:t>Two</a:t>
            </a:r>
          </a:p>
          <a:p>
            <a:pPr algn="ctr" eaLnBrk="1" hangingPunct="1">
              <a:lnSpc>
                <a:spcPts val="1000"/>
              </a:lnSpc>
            </a:pPr>
            <a:r>
              <a:rPr lang="en-US" sz="1000" i="1" dirty="0">
                <a:solidFill>
                  <a:srgbClr val="0000FF"/>
                </a:solidFill>
              </a:rPr>
              <a:t>classic</a:t>
            </a:r>
          </a:p>
          <a:p>
            <a:pPr algn="ctr" eaLnBrk="1" hangingPunct="1">
              <a:lnSpc>
                <a:spcPts val="1000"/>
              </a:lnSpc>
            </a:pPr>
            <a:r>
              <a:rPr lang="en-US" sz="1000" dirty="0">
                <a:solidFill>
                  <a:srgbClr val="0000FF"/>
                </a:solidFill>
              </a:rPr>
              <a:t>central </a:t>
            </a:r>
            <a:r>
              <a:rPr lang="en-US" sz="1000" i="1" dirty="0">
                <a:solidFill>
                  <a:srgbClr val="0000FF"/>
                </a:solidFill>
              </a:rPr>
              <a:t>dysgeneses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2C492-4C1F-49EE-97E4-4CE475C13E2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EC6AB-C66C-0F85-ADA4-AD72F3B06E07}"/>
              </a:ext>
            </a:extLst>
          </p:cNvPr>
          <p:cNvSpPr txBox="1"/>
          <p:nvPr/>
        </p:nvSpPr>
        <p:spPr>
          <a:xfrm>
            <a:off x="5208942" y="4282787"/>
            <a:ext cx="33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 </a:t>
            </a:r>
            <a:r>
              <a:rPr lang="en-US" sz="1600" dirty="0"/>
              <a:t>BCSC</a:t>
            </a:r>
            <a:r>
              <a:rPr lang="en-US" sz="1600" i="1" dirty="0"/>
              <a:t> goes into depth on two central dysgeneses—which two?</a:t>
            </a:r>
          </a:p>
        </p:txBody>
      </p:sp>
    </p:spTree>
    <p:extLst>
      <p:ext uri="{BB962C8B-B14F-4D97-AF65-F5344CB8AC3E}">
        <p14:creationId xmlns:p14="http://schemas.microsoft.com/office/powerpoint/2010/main" val="3416834562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FFFF00"/>
                </a:solidFill>
              </a:rPr>
              <a:t>keratoconus</a:t>
            </a:r>
            <a:r>
              <a:rPr lang="en-US" sz="1600" i="1" dirty="0">
                <a:solidFill>
                  <a:srgbClr val="FFFF00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6BB58-9E0F-450B-B077-8490E7F6713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636934064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FFFF00"/>
                </a:solidFill>
              </a:rPr>
              <a:t>keratoconus</a:t>
            </a:r>
            <a:r>
              <a:rPr lang="en-US" sz="1600" i="1" dirty="0">
                <a:solidFill>
                  <a:srgbClr val="FFFF00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60131-6008-44C4-B883-BC71EB04311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223339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0000FF"/>
                </a:solidFill>
              </a:rPr>
              <a:t>Schwalbe’s</a:t>
            </a:r>
            <a:r>
              <a:rPr lang="en-US" sz="1600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CCFF99"/>
                </a:solidFill>
              </a:rPr>
              <a:t>Alagille</a:t>
            </a:r>
            <a:r>
              <a:rPr lang="en-US" sz="1600" b="1" dirty="0">
                <a:solidFill>
                  <a:srgbClr val="CCFF99"/>
                </a:solidFill>
              </a:rPr>
              <a:t> syndrome</a:t>
            </a:r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CDB72-B50D-459B-9C68-BF326FD1559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21D295-4700-E562-2A9A-4D85A091A99E}"/>
              </a:ext>
            </a:extLst>
          </p:cNvPr>
          <p:cNvSpPr/>
          <p:nvPr/>
        </p:nvSpPr>
        <p:spPr>
          <a:xfrm>
            <a:off x="5681444" y="3495224"/>
            <a:ext cx="400574" cy="23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14432562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4" r="3655"/>
          <a:stretch/>
        </p:blipFill>
        <p:spPr>
          <a:xfrm rot="5400000">
            <a:off x="4915195" y="1144362"/>
            <a:ext cx="3657600" cy="4377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64" y="6096000"/>
            <a:ext cx="24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Posterior keratoconus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01037-4515-4934-934D-D18429172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4" y="1504122"/>
            <a:ext cx="3969489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D15ECA-2D05-4D27-BD42-F520044141A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120292523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indentation secondary to a defect in the endothelium and/or Descemet’s?</a:t>
            </a:r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FFFF00"/>
                </a:solidFill>
              </a:rPr>
              <a:t>keratoconus</a:t>
            </a:r>
            <a:r>
              <a:rPr lang="en-US" sz="1600" i="1" dirty="0">
                <a:solidFill>
                  <a:srgbClr val="FFFF00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80A08-E9C2-4359-8FA0-896FB8A024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178698958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both are usually present and intact</a:t>
            </a:r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FFFF00"/>
                </a:solidFill>
              </a:rPr>
              <a:t>keratoconus</a:t>
            </a:r>
            <a:r>
              <a:rPr lang="en-US" sz="1600" i="1" dirty="0">
                <a:solidFill>
                  <a:srgbClr val="FFFF00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15E9C3-9659-4F0C-A9C8-D26C8CECC2A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782110800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A0FF6-B1EE-4929-B2F8-D509AA02A06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915418166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it is rare</a:t>
            </a:r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759CF-EA37-4EAB-BEF5-1A20FAC88A2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497795065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Does it affect vision?</a:t>
            </a:r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3115-B4CB-4980-8431-4AF261E90C6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208316489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Yes, it causes irregular astigmatism, which can be severe enough to result in amblyopia</a:t>
            </a:r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4F088-23B8-4B69-AEEC-49F9870055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999569546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Are most cases unilateral, or bilateral?</a:t>
            </a:r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41A65-17C9-48F0-AC93-1D15A9CFC11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13680503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Unilateral</a:t>
            </a:r>
            <a:endParaRPr lang="en-US" sz="1600" dirty="0">
              <a:solidFill>
                <a:srgbClr val="FFFF00"/>
              </a:solidFill>
            </a:endParaRPr>
          </a:p>
          <a:p>
            <a:pPr eaLnBrk="1" hangingPunct="1"/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D3098-02A9-42FC-A214-DBE4EA1C8BC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56646390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Are most cases familial, or sporadic?</a:t>
            </a:r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9C200-EA26-4BB3-B3F0-6EE620412A0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13807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0000FF"/>
                </a:solidFill>
              </a:rPr>
              <a:t>Schwalbe’s</a:t>
            </a:r>
            <a:r>
              <a:rPr lang="en-US" sz="1600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2) When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CCFF99"/>
                </a:solidFill>
              </a:rPr>
              <a:t>Alagille</a:t>
            </a:r>
            <a:r>
              <a:rPr lang="en-US" sz="1600" b="1" dirty="0">
                <a:solidFill>
                  <a:srgbClr val="CCFF99"/>
                </a:solidFill>
              </a:rPr>
              <a:t> syndrome</a:t>
            </a:r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CDB72-B50D-459B-9C68-BF326FD1559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872191638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24450" y="3508375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keratoconus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68160" y="1079242"/>
            <a:ext cx="485629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>
                <a:solidFill>
                  <a:srgbClr val="0000FF"/>
                </a:solidFill>
              </a:rPr>
              <a:t>posterior </a:t>
            </a:r>
            <a:r>
              <a:rPr lang="en-US" sz="1600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focal and discrete indentation of the posterior corneal surface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the indentation secondary to a defect in the endothelium and/or Descemet’s?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both are usually present and intact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like regular </a:t>
            </a:r>
            <a:r>
              <a:rPr lang="en-US" sz="1600" i="1" dirty="0" err="1">
                <a:solidFill>
                  <a:srgbClr val="0000FF"/>
                </a:solidFill>
              </a:rPr>
              <a:t>keratoconus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No, it is 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Does it affect vision?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Yes, it causes irregular astigmatism, which can be severe enough to result in amblyopia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Are most cases unilateral, or bilateral?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Are most cases familial, or sporadic?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43490-456E-4FBC-9D9E-B9DA3EC853A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727582329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75265" y="3508375"/>
            <a:ext cx="144142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CBBBD1E7-19D2-4066-B5BF-4918E84F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  <a:endParaRPr lang="en-US" sz="1600" i="1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CCFFCC"/>
                </a:solidFill>
              </a:rPr>
              <a:t>Descemet’s</a:t>
            </a:r>
            <a:r>
              <a:rPr lang="en-US" sz="1600" dirty="0">
                <a:solidFill>
                  <a:srgbClr val="CCFFCC"/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may be…adherent  to…the  posterior corneal defect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6DC56-20C2-488A-A8ED-84903AB222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796253848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35D3F6AA-7A75-4875-B1F6-B76B086F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0000FF"/>
                </a:solidFill>
              </a:rPr>
              <a:t>Descemet’s</a:t>
            </a:r>
            <a:r>
              <a:rPr lang="en-US" sz="1600" dirty="0">
                <a:solidFill>
                  <a:srgbClr val="0000FF"/>
                </a:solidFill>
              </a:rPr>
              <a:t> and subjacent endothelium. Adhesions extending from the iris to the posterior corneal defect are often present.</a:t>
            </a:r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may be…adherent  to…the  posterior corneal defect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E6816-DE4E-46F5-ADD5-7133CE26766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251782741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4"/>
          <a:stretch/>
        </p:blipFill>
        <p:spPr>
          <a:xfrm>
            <a:off x="304800" y="2971799"/>
            <a:ext cx="8458200" cy="2362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2205" y="6096000"/>
            <a:ext cx="184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Peters anomaly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191741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2. </a:t>
            </a:r>
            <a:r>
              <a:rPr lang="en-US" sz="1600" dirty="0">
                <a:solidFill>
                  <a:srgbClr val="0000FF"/>
                </a:solidFill>
              </a:rPr>
              <a:t>Adhesions extending from the iris to the posterior corneal defect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3840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1. </a:t>
            </a:r>
            <a:r>
              <a:rPr lang="en-US" sz="1600" dirty="0">
                <a:solidFill>
                  <a:srgbClr val="0000FF"/>
                </a:solidFill>
              </a:rPr>
              <a:t>Defect of the posterior central cornea, including the absence of Descemet’s and subjacent endothelium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5CCCC-7CE0-40FE-AA9A-87FC5745324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716133306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8" b="16712"/>
          <a:stretch/>
        </p:blipFill>
        <p:spPr>
          <a:xfrm>
            <a:off x="1485900" y="1786854"/>
            <a:ext cx="6172200" cy="3284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2205" y="6096000"/>
            <a:ext cx="184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Peters anomaly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D08B2-2FB7-4840-BEF9-FBEA2F082EC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827929889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53D7F352-367E-4492-BB87-848B651A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0000FF"/>
                </a:solidFill>
              </a:rPr>
              <a:t>Descemet’s</a:t>
            </a:r>
            <a:r>
              <a:rPr lang="en-US" sz="1600" dirty="0">
                <a:solidFill>
                  <a:srgbClr val="0000FF"/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  <a:endParaRPr lang="en-US" sz="1600" i="1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may be…adherent  to…the  posterior corneal defect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0024E-BD8C-45CC-A441-F94ACA48DE7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515156137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DF300D9-44B4-4387-9242-EF63548D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0000FF"/>
                </a:solidFill>
              </a:rPr>
              <a:t>Descemet’s</a:t>
            </a:r>
            <a:r>
              <a:rPr lang="en-US" sz="1600" dirty="0">
                <a:solidFill>
                  <a:srgbClr val="0000FF"/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As a corneal opacity at birth (it’s in the STUMPED mnemonic). The opacity ranges in severity from a faint haze to an opaque, elevated and vascularized mess.</a:t>
            </a:r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endParaRPr lang="en-US" sz="1600" i="1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may be…adherent  to…the  posterior corneal defect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78E79-AAEF-4F32-94F6-D36044CE3AB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866087164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" y="1000111"/>
            <a:ext cx="4417641" cy="3846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4167586" cy="3560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535" y="6096000"/>
            <a:ext cx="321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Peters anomaly: Hazy cornea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827E6-A602-428D-8C12-6FDDA8BA112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300590545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>
                <a:solidFill>
                  <a:schemeClr val="bg1">
                    <a:lumMod val="75000"/>
                  </a:schemeClr>
                </a:solidFill>
              </a:rPr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>
                <a:solidFill>
                  <a:schemeClr val="bg1">
                    <a:lumMod val="75000"/>
                  </a:schemeClr>
                </a:solidFill>
              </a:rPr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2484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</a:t>
            </a:r>
            <a:r>
              <a:rPr lang="en-US" sz="1600" b="1" dirty="0">
                <a:solidFill>
                  <a:srgbClr val="0000FF"/>
                </a:solidFill>
              </a:rPr>
              <a:t>STUMPED mnemonic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may be…adherent to…the posterior corneal defect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--Occasionally it is…small , misshapen , and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67964FA-190E-49CF-9298-C266437E5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91000"/>
            <a:ext cx="5537200" cy="181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/>
                </a:solidFill>
              </a:rPr>
              <a:t>What is the STUMPED mnemonic for a cloudy cornea in an infant?</a:t>
            </a:r>
          </a:p>
          <a:p>
            <a:pPr eaLnBrk="1" hangingPunct="1"/>
            <a:r>
              <a:rPr lang="en-US" sz="1400" b="1" dirty="0" err="1">
                <a:solidFill>
                  <a:schemeClr val="bg1"/>
                </a:solidFill>
              </a:rPr>
              <a:t>S</a:t>
            </a:r>
            <a:r>
              <a:rPr lang="en-US" sz="1400" dirty="0" err="1"/>
              <a:t>clerocornea</a:t>
            </a:r>
            <a:r>
              <a:rPr lang="en-US" sz="1400" dirty="0"/>
              <a:t>; </a:t>
            </a:r>
            <a:r>
              <a:rPr lang="en-US" sz="1400" b="1" dirty="0"/>
              <a:t>S</a:t>
            </a:r>
            <a:r>
              <a:rPr lang="en-US" sz="1400" dirty="0"/>
              <a:t>tromal dystrophy (CHSD)</a:t>
            </a:r>
          </a:p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T</a:t>
            </a:r>
            <a:r>
              <a:rPr lang="en-US" sz="1400" dirty="0"/>
              <a:t>rauma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/>
              <a:t>(</a:t>
            </a:r>
            <a:r>
              <a:rPr lang="en-US" sz="1400" dirty="0" err="1"/>
              <a:t>eg</a:t>
            </a:r>
            <a:r>
              <a:rPr lang="en-US" sz="1400" dirty="0"/>
              <a:t>, </a:t>
            </a:r>
            <a:r>
              <a:rPr lang="en-US" sz="1400" dirty="0" err="1"/>
              <a:t>forcep</a:t>
            </a:r>
            <a:r>
              <a:rPr lang="en-US" sz="1400" dirty="0"/>
              <a:t> injury)</a:t>
            </a:r>
          </a:p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U</a:t>
            </a:r>
            <a:r>
              <a:rPr lang="en-US" sz="1400" dirty="0"/>
              <a:t>lcer</a:t>
            </a:r>
          </a:p>
          <a:p>
            <a:pPr eaLnBrk="1" hangingPunct="1"/>
            <a:r>
              <a:rPr lang="en-US" sz="1400" b="1" dirty="0" err="1">
                <a:solidFill>
                  <a:schemeClr val="bg1"/>
                </a:solidFill>
              </a:rPr>
              <a:t>M</a:t>
            </a:r>
            <a:r>
              <a:rPr lang="en-US" sz="1400" dirty="0" err="1"/>
              <a:t>ucopolysaccharidosis</a:t>
            </a:r>
            <a:endParaRPr lang="en-US" sz="1400" dirty="0"/>
          </a:p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n-US" sz="1400" dirty="0">
                <a:solidFill>
                  <a:schemeClr val="bg1"/>
                </a:solidFill>
              </a:rPr>
              <a:t>eters anomaly</a:t>
            </a:r>
          </a:p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E</a:t>
            </a:r>
            <a:r>
              <a:rPr lang="en-US" sz="1400" dirty="0"/>
              <a:t>ndothelial dystrophy (CHED); </a:t>
            </a:r>
            <a:r>
              <a:rPr lang="en-US" sz="1400" b="1" dirty="0"/>
              <a:t>E</a:t>
            </a:r>
            <a:r>
              <a:rPr lang="en-US" sz="1400" dirty="0"/>
              <a:t>levated IOP (congenital glaucoma)</a:t>
            </a:r>
          </a:p>
          <a:p>
            <a:pPr eaLnBrk="1" hangingPunct="1"/>
            <a:r>
              <a:rPr lang="en-US" sz="1400" b="1" dirty="0" err="1">
                <a:solidFill>
                  <a:schemeClr val="bg1"/>
                </a:solidFill>
              </a:rPr>
              <a:t>D</a:t>
            </a:r>
            <a:r>
              <a:rPr lang="en-US" sz="1400" dirty="0" err="1"/>
              <a:t>ermoid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/>
              <a:t>of the cornea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3D9876-CEC9-42E2-99C6-FD7AF57CA613}"/>
              </a:ext>
            </a:extLst>
          </p:cNvPr>
          <p:cNvSpPr/>
          <p:nvPr/>
        </p:nvSpPr>
        <p:spPr>
          <a:xfrm>
            <a:off x="3505200" y="3352800"/>
            <a:ext cx="2336800" cy="681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ECEC6BC8-E411-408B-8C56-5C895E99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648200"/>
            <a:ext cx="1765300" cy="9540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i="1" dirty="0">
                <a:solidFill>
                  <a:srgbClr val="0000FF"/>
                </a:solidFill>
              </a:rPr>
              <a:t>Note: There are two</a:t>
            </a:r>
          </a:p>
          <a:p>
            <a:pPr algn="r" eaLnBrk="1" hangingPunct="1"/>
            <a:r>
              <a:rPr lang="en-US" sz="1400" i="1" dirty="0">
                <a:solidFill>
                  <a:srgbClr val="0000FF"/>
                </a:solidFill>
              </a:rPr>
              <a:t>S’s </a:t>
            </a:r>
          </a:p>
          <a:p>
            <a:pPr algn="r" eaLnBrk="1" hangingPunct="1"/>
            <a:r>
              <a:rPr lang="en-US" sz="1400" i="1" dirty="0">
                <a:solidFill>
                  <a:srgbClr val="0000FF"/>
                </a:solidFill>
              </a:rPr>
              <a:t>and two</a:t>
            </a:r>
          </a:p>
          <a:p>
            <a:pPr algn="r" eaLnBrk="1" hangingPunct="1"/>
            <a:r>
              <a:rPr lang="en-US" sz="1400" i="1" dirty="0">
                <a:solidFill>
                  <a:srgbClr val="0000FF"/>
                </a:solidFill>
              </a:rPr>
              <a:t>E’s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BB7E32-2930-4A6F-9109-C2E42E43F226}"/>
              </a:ext>
            </a:extLst>
          </p:cNvPr>
          <p:cNvCxnSpPr/>
          <p:nvPr/>
        </p:nvCxnSpPr>
        <p:spPr>
          <a:xfrm flipV="1">
            <a:off x="1841500" y="4714875"/>
            <a:ext cx="368300" cy="238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63D739-D33B-4379-9D94-3D4A6682FEA0}"/>
              </a:ext>
            </a:extLst>
          </p:cNvPr>
          <p:cNvCxnSpPr/>
          <p:nvPr/>
        </p:nvCxnSpPr>
        <p:spPr>
          <a:xfrm>
            <a:off x="1841500" y="5486400"/>
            <a:ext cx="368300" cy="115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9FCF54B-C685-49C1-BC4F-A477D9A51BE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498720358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>
                <a:solidFill>
                  <a:schemeClr val="bg1">
                    <a:lumMod val="75000"/>
                  </a:schemeClr>
                </a:solidFill>
              </a:rPr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>
                <a:solidFill>
                  <a:schemeClr val="bg1">
                    <a:lumMod val="75000"/>
                  </a:schemeClr>
                </a:solidFill>
              </a:rPr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2484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</a:t>
            </a:r>
            <a:r>
              <a:rPr lang="en-US" sz="1600" b="1" dirty="0">
                <a:solidFill>
                  <a:srgbClr val="0000FF"/>
                </a:solidFill>
              </a:rPr>
              <a:t>STUMPED mnemonic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may be…adherent to…the posterior corneal defect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--Occasionally it is…small , misshapen , and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0D489B0B-5C5B-4370-8EED-61C7EC107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91000"/>
            <a:ext cx="5537200" cy="181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/>
                </a:solidFill>
              </a:rPr>
              <a:t>What is the STUMPED mnemonic for a cloudy cornea in an infant?</a:t>
            </a:r>
          </a:p>
          <a:p>
            <a:pPr eaLnBrk="1" hangingPunct="1"/>
            <a:r>
              <a:rPr lang="en-US" sz="1400" b="1" dirty="0" err="1">
                <a:solidFill>
                  <a:schemeClr val="bg1"/>
                </a:solidFill>
              </a:rPr>
              <a:t>S</a:t>
            </a:r>
            <a:r>
              <a:rPr lang="en-US" sz="1400" dirty="0" err="1">
                <a:solidFill>
                  <a:schemeClr val="bg1"/>
                </a:solidFill>
              </a:rPr>
              <a:t>clerocornea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b="1" dirty="0">
                <a:solidFill>
                  <a:schemeClr val="bg1"/>
                </a:solidFill>
              </a:rPr>
              <a:t>S</a:t>
            </a:r>
            <a:r>
              <a:rPr lang="en-US" sz="1400" dirty="0">
                <a:solidFill>
                  <a:schemeClr val="bg1"/>
                </a:solidFill>
              </a:rPr>
              <a:t>tromal dystrophy (CHSD)</a:t>
            </a:r>
          </a:p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T</a:t>
            </a:r>
            <a:r>
              <a:rPr lang="en-US" sz="1400" dirty="0">
                <a:solidFill>
                  <a:schemeClr val="bg1"/>
                </a:solidFill>
              </a:rPr>
              <a:t>rauma (</a:t>
            </a:r>
            <a:r>
              <a:rPr lang="en-US" sz="1400" dirty="0" err="1">
                <a:solidFill>
                  <a:schemeClr val="bg1"/>
                </a:solidFill>
              </a:rPr>
              <a:t>eg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forcep</a:t>
            </a:r>
            <a:r>
              <a:rPr lang="en-US" sz="1400" dirty="0">
                <a:solidFill>
                  <a:schemeClr val="bg1"/>
                </a:solidFill>
              </a:rPr>
              <a:t> injury)</a:t>
            </a:r>
          </a:p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U</a:t>
            </a:r>
            <a:r>
              <a:rPr lang="en-US" sz="1400" dirty="0">
                <a:solidFill>
                  <a:schemeClr val="bg1"/>
                </a:solidFill>
              </a:rPr>
              <a:t>lcer</a:t>
            </a:r>
          </a:p>
          <a:p>
            <a:pPr eaLnBrk="1" hangingPunct="1"/>
            <a:r>
              <a:rPr lang="en-US" sz="1400" b="1" dirty="0" err="1">
                <a:solidFill>
                  <a:schemeClr val="bg1"/>
                </a:solidFill>
              </a:rPr>
              <a:t>M</a:t>
            </a:r>
            <a:r>
              <a:rPr lang="en-US" sz="1400" dirty="0" err="1">
                <a:solidFill>
                  <a:schemeClr val="bg1"/>
                </a:solidFill>
              </a:rPr>
              <a:t>ucopolysaccharidosis</a:t>
            </a:r>
            <a:endParaRPr lang="en-US" sz="1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n-US" sz="1400" dirty="0">
                <a:solidFill>
                  <a:schemeClr val="bg1"/>
                </a:solidFill>
              </a:rPr>
              <a:t>eters anomaly</a:t>
            </a:r>
          </a:p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E</a:t>
            </a:r>
            <a:r>
              <a:rPr lang="en-US" sz="1400" dirty="0">
                <a:solidFill>
                  <a:schemeClr val="bg1"/>
                </a:solidFill>
              </a:rPr>
              <a:t>ndothelial dystrophy (CHED); </a:t>
            </a:r>
            <a:r>
              <a:rPr lang="en-US" sz="1400" b="1" dirty="0">
                <a:solidFill>
                  <a:schemeClr val="bg1"/>
                </a:solidFill>
              </a:rPr>
              <a:t>E</a:t>
            </a:r>
            <a:r>
              <a:rPr lang="en-US" sz="1400" dirty="0">
                <a:solidFill>
                  <a:schemeClr val="bg1"/>
                </a:solidFill>
              </a:rPr>
              <a:t>levated IOP (congenital glaucoma)</a:t>
            </a:r>
          </a:p>
          <a:p>
            <a:pPr eaLnBrk="1" hangingPunct="1"/>
            <a:r>
              <a:rPr lang="en-US" sz="1400" b="1" dirty="0" err="1">
                <a:solidFill>
                  <a:schemeClr val="bg1"/>
                </a:solidFill>
              </a:rPr>
              <a:t>D</a:t>
            </a:r>
            <a:r>
              <a:rPr lang="en-US" sz="1400" dirty="0" err="1">
                <a:solidFill>
                  <a:schemeClr val="bg1"/>
                </a:solidFill>
              </a:rPr>
              <a:t>ermoid</a:t>
            </a:r>
            <a:r>
              <a:rPr lang="en-US" sz="1400" dirty="0">
                <a:solidFill>
                  <a:schemeClr val="bg1"/>
                </a:solidFill>
              </a:rPr>
              <a:t> of the cornea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699B45-9F71-4963-AB42-BEEECC6A3FAD}"/>
              </a:ext>
            </a:extLst>
          </p:cNvPr>
          <p:cNvSpPr/>
          <p:nvPr/>
        </p:nvSpPr>
        <p:spPr>
          <a:xfrm>
            <a:off x="3505200" y="3352800"/>
            <a:ext cx="2336800" cy="681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7E0E7AEF-40DD-4CD4-A6BC-B54BCB57A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648200"/>
            <a:ext cx="1765300" cy="9540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i="1">
                <a:solidFill>
                  <a:srgbClr val="0000FF"/>
                </a:solidFill>
              </a:rPr>
              <a:t>Note: There are two</a:t>
            </a:r>
          </a:p>
          <a:p>
            <a:pPr algn="r" eaLnBrk="1" hangingPunct="1"/>
            <a:r>
              <a:rPr lang="en-US" sz="1400" i="1">
                <a:solidFill>
                  <a:srgbClr val="0000FF"/>
                </a:solidFill>
              </a:rPr>
              <a:t>S’s </a:t>
            </a:r>
          </a:p>
          <a:p>
            <a:pPr algn="r" eaLnBrk="1" hangingPunct="1"/>
            <a:r>
              <a:rPr lang="en-US" sz="1400" i="1">
                <a:solidFill>
                  <a:srgbClr val="0000FF"/>
                </a:solidFill>
              </a:rPr>
              <a:t>and two</a:t>
            </a:r>
          </a:p>
          <a:p>
            <a:pPr algn="r" eaLnBrk="1" hangingPunct="1"/>
            <a:r>
              <a:rPr lang="en-US" sz="1400" i="1">
                <a:solidFill>
                  <a:srgbClr val="0000FF"/>
                </a:solidFill>
              </a:rPr>
              <a:t>E’s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9AFDB2-5F61-4791-B266-4FFB2CDD7B65}"/>
              </a:ext>
            </a:extLst>
          </p:cNvPr>
          <p:cNvCxnSpPr/>
          <p:nvPr/>
        </p:nvCxnSpPr>
        <p:spPr>
          <a:xfrm flipV="1">
            <a:off x="1841500" y="4714875"/>
            <a:ext cx="368300" cy="238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EE3E37-C302-40CA-A861-0C839EF60357}"/>
              </a:ext>
            </a:extLst>
          </p:cNvPr>
          <p:cNvCxnSpPr/>
          <p:nvPr/>
        </p:nvCxnSpPr>
        <p:spPr>
          <a:xfrm>
            <a:off x="1841500" y="5486400"/>
            <a:ext cx="368300" cy="115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C794907-8254-4D78-9718-7A8D4E24982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71197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86800" cy="12464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In terms of the fundamental embryological disorder involved, anterior segment </a:t>
            </a:r>
            <a:r>
              <a:rPr lang="en-US" sz="1600" i="1" dirty="0" err="1">
                <a:solidFill>
                  <a:srgbClr val="0000FF"/>
                </a:solidFill>
              </a:rPr>
              <a:t>dysgenesis</a:t>
            </a:r>
            <a:r>
              <a:rPr lang="en-US" sz="1600" i="1" dirty="0">
                <a:solidFill>
                  <a:srgbClr val="0000FF"/>
                </a:solidFill>
              </a:rPr>
              <a:t> is what sort of condition?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</a:t>
            </a:r>
            <a:r>
              <a:rPr lang="en-US" altLang="en-US" sz="1600" b="1" dirty="0" err="1">
                <a:solidFill>
                  <a:srgbClr val="0000FF"/>
                </a:solidFill>
              </a:rPr>
              <a:t>neurocristopathy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 a </a:t>
            </a:r>
            <a:r>
              <a:rPr lang="en-US" altLang="en-US" sz="1600" dirty="0">
                <a:solidFill>
                  <a:srgbClr val="0000FF"/>
                </a:solidFill>
              </a:rPr>
              <a:t>neurocristopathy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FA85F-176C-46F0-9A85-C28DA0629C65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78980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0000FF"/>
                </a:solidFill>
              </a:rPr>
              <a:t>Schwalbe’s</a:t>
            </a:r>
            <a:r>
              <a:rPr lang="en-US" sz="1600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1)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CCFF99"/>
                </a:solidFill>
              </a:rPr>
              <a:t> it is part of the </a:t>
            </a:r>
            <a:r>
              <a:rPr lang="en-US" sz="1600" b="1" dirty="0" err="1">
                <a:solidFill>
                  <a:srgbClr val="CCFF99"/>
                </a:solidFill>
              </a:rPr>
              <a:t>Axenfeld</a:t>
            </a:r>
            <a:r>
              <a:rPr lang="en-US" sz="1600" b="1" dirty="0">
                <a:solidFill>
                  <a:srgbClr val="CCFF99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CCFF99"/>
                </a:solidFill>
              </a:rPr>
              <a:t> it is associated with </a:t>
            </a:r>
            <a:r>
              <a:rPr lang="en-US" sz="1600" b="1" dirty="0">
                <a:solidFill>
                  <a:srgbClr val="CCFF99"/>
                </a:solidFill>
              </a:rPr>
              <a:t>familial </a:t>
            </a:r>
            <a:r>
              <a:rPr lang="en-US" sz="1600" b="1" dirty="0" err="1">
                <a:solidFill>
                  <a:srgbClr val="CCFF99"/>
                </a:solidFill>
              </a:rPr>
              <a:t>aniridia</a:t>
            </a:r>
            <a:endParaRPr lang="en-US" sz="1600" b="1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3)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rgbClr val="CCFF99"/>
                </a:solidFill>
              </a:rPr>
              <a:t> it is associated with </a:t>
            </a:r>
            <a:r>
              <a:rPr lang="en-US" sz="1600" b="1" dirty="0" err="1">
                <a:solidFill>
                  <a:srgbClr val="CCFF99"/>
                </a:solidFill>
              </a:rPr>
              <a:t>Alagille</a:t>
            </a:r>
            <a:r>
              <a:rPr lang="en-US" sz="1600" b="1" dirty="0">
                <a:solidFill>
                  <a:srgbClr val="CCFF99"/>
                </a:solidFill>
              </a:rPr>
              <a:t> syndrome</a:t>
            </a:r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519AD-C6F3-4A51-AD08-4ECA109124A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590062111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C53F8289-19D3-4184-ADBD-5AE8ECCFC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0000FF"/>
                </a:solidFill>
              </a:rPr>
              <a:t>Descemet’s</a:t>
            </a:r>
            <a:r>
              <a:rPr lang="en-US" sz="1600" dirty="0">
                <a:solidFill>
                  <a:srgbClr val="0000FF"/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might the lens be involved?</a:t>
            </a:r>
            <a:endParaRPr lang="en-US" sz="1600" i="1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--It may be…adherent  to…the  posterior corneal defect</a:t>
            </a:r>
          </a:p>
          <a:p>
            <a:pPr eaLnBrk="1" hangingPunct="1"/>
            <a:r>
              <a:rPr lang="en-US" sz="1600" dirty="0">
                <a:solidFill>
                  <a:srgbClr val="CCFFCC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668C6-73D2-4EA2-94BB-0DC83B28E94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83976149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0000FF"/>
                </a:solidFill>
              </a:rPr>
              <a:t>Descemet’s</a:t>
            </a:r>
            <a:r>
              <a:rPr lang="en-US" sz="1600" dirty="0">
                <a:solidFill>
                  <a:srgbClr val="0000FF"/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B1631-8B71-46CA-98E6-42A9FBBAFF0B}"/>
              </a:ext>
            </a:extLst>
          </p:cNvPr>
          <p:cNvSpPr/>
          <p:nvPr/>
        </p:nvSpPr>
        <p:spPr>
          <a:xfrm>
            <a:off x="1295400" y="4800600"/>
            <a:ext cx="1085850" cy="22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one word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375E32-D1BF-40F3-B70F-3C037E9BD276}"/>
              </a:ext>
            </a:extLst>
          </p:cNvPr>
          <p:cNvSpPr/>
          <p:nvPr/>
        </p:nvSpPr>
        <p:spPr>
          <a:xfrm>
            <a:off x="1326356" y="5053499"/>
            <a:ext cx="807244" cy="22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one word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E12E94-21E1-433B-BB7C-5B891CB96CB7}"/>
              </a:ext>
            </a:extLst>
          </p:cNvPr>
          <p:cNvSpPr/>
          <p:nvPr/>
        </p:nvSpPr>
        <p:spPr>
          <a:xfrm>
            <a:off x="2864317" y="5061888"/>
            <a:ext cx="2114549" cy="22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three word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AE4BDC-F3EF-4402-9705-AAA93D2934E0}"/>
              </a:ext>
            </a:extLst>
          </p:cNvPr>
          <p:cNvSpPr/>
          <p:nvPr/>
        </p:nvSpPr>
        <p:spPr>
          <a:xfrm>
            <a:off x="2006670" y="5311372"/>
            <a:ext cx="511140" cy="22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size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F5BC11-C21D-45B5-8592-BED899E60940}"/>
              </a:ext>
            </a:extLst>
          </p:cNvPr>
          <p:cNvSpPr/>
          <p:nvPr/>
        </p:nvSpPr>
        <p:spPr>
          <a:xfrm>
            <a:off x="2651160" y="5311372"/>
            <a:ext cx="1006440" cy="22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shape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B063EA-FBAA-4A5E-8AEA-2155392D13DC}"/>
              </a:ext>
            </a:extLst>
          </p:cNvPr>
          <p:cNvSpPr/>
          <p:nvPr/>
        </p:nvSpPr>
        <p:spPr>
          <a:xfrm>
            <a:off x="4202131" y="5285621"/>
            <a:ext cx="2114549" cy="22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location (four words)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D2250-0BE5-431F-9FFE-E3513E701AB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604124039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0000FF"/>
                </a:solidFill>
              </a:rPr>
              <a:t>Descemet’s</a:t>
            </a:r>
            <a:r>
              <a:rPr lang="en-US" sz="1600" dirty="0">
                <a:solidFill>
                  <a:srgbClr val="0000FF"/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CBA5B0-C4FE-48CC-BFC7-B7585D9BA11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121727472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799"/>
            <a:ext cx="8458200" cy="4688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531" y="60960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Peters anomaly: </a:t>
            </a:r>
            <a:r>
              <a:rPr lang="en-US" dirty="0" err="1"/>
              <a:t>Cataractous</a:t>
            </a:r>
            <a:r>
              <a:rPr lang="en-US" dirty="0"/>
              <a:t> lens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7401A-EC02-4F49-8853-9CC1214765C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588726107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</a:t>
            </a:r>
            <a:r>
              <a:rPr lang="en-US" sz="1600" b="1" dirty="0">
                <a:solidFill>
                  <a:srgbClr val="0000FF"/>
                </a:solidFill>
              </a:rPr>
              <a:t>small</a:t>
            </a:r>
            <a:r>
              <a:rPr lang="en-US" sz="1600" dirty="0">
                <a:solidFill>
                  <a:srgbClr val="0000FF"/>
                </a:solidFill>
              </a:rPr>
              <a:t> , </a:t>
            </a:r>
            <a:r>
              <a:rPr lang="en-US" sz="1600" b="1" dirty="0">
                <a:solidFill>
                  <a:srgbClr val="0000FF"/>
                </a:solidFill>
              </a:rPr>
              <a:t>misshapen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Hmm…The notion of a ‘small, misshapen’ lens in this context should bring to mind  particular condition. What is it?</a:t>
            </a:r>
            <a:endParaRPr lang="en-US" sz="1500" i="1" dirty="0">
              <a:solidFill>
                <a:srgbClr val="FFFF00"/>
              </a:solidFill>
            </a:endParaRPr>
          </a:p>
          <a:p>
            <a:r>
              <a:rPr lang="en-US" sz="1500" dirty="0">
                <a:solidFill>
                  <a:srgbClr val="FFFF00"/>
                </a:solidFill>
              </a:rPr>
              <a:t>Microspherophakia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dirty="0">
                <a:solidFill>
                  <a:srgbClr val="FFFF00"/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rgbClr val="FFFF00"/>
                </a:solidFill>
              </a:rPr>
              <a:t>Lens</a:t>
            </a:r>
            <a:r>
              <a:rPr lang="en-US" sz="1500" dirty="0">
                <a:solidFill>
                  <a:srgbClr val="FFFF00"/>
                </a:solidFill>
              </a:rPr>
              <a:t> book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rgbClr val="FFFF00"/>
                </a:solidFill>
              </a:rPr>
              <a:t>microspherophakic</a:t>
            </a:r>
            <a:r>
              <a:rPr lang="en-US" sz="1500" i="1" dirty="0">
                <a:solidFill>
                  <a:srgbClr val="FFFF00"/>
                </a:solidFill>
              </a:rPr>
              <a:t> lens?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rgbClr val="FFFF00"/>
                </a:solidFill>
              </a:rPr>
              <a:t>sphero</a:t>
            </a:r>
            <a:r>
              <a:rPr lang="en-US" sz="1500" dirty="0">
                <a:solidFill>
                  <a:srgbClr val="FFFF00"/>
                </a:solidFill>
              </a:rPr>
              <a:t>’)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75BE7-998A-4580-BD38-0B1DBF75F44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153192888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</a:t>
            </a:r>
            <a:r>
              <a:rPr lang="en-US" sz="1600" b="1" dirty="0">
                <a:solidFill>
                  <a:srgbClr val="0000FF"/>
                </a:solidFill>
              </a:rPr>
              <a:t>small</a:t>
            </a:r>
            <a:r>
              <a:rPr lang="en-US" sz="1600" dirty="0">
                <a:solidFill>
                  <a:srgbClr val="0000FF"/>
                </a:solidFill>
              </a:rPr>
              <a:t> , </a:t>
            </a:r>
            <a:r>
              <a:rPr lang="en-US" sz="1600" b="1" dirty="0">
                <a:solidFill>
                  <a:srgbClr val="0000FF"/>
                </a:solidFill>
              </a:rPr>
              <a:t>misshapen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Microspherophakia</a:t>
            </a:r>
            <a:endParaRPr lang="en-US" sz="1500" b="1" dirty="0">
              <a:solidFill>
                <a:srgbClr val="FFFF00"/>
              </a:solidFill>
            </a:endParaRP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dirty="0">
                <a:solidFill>
                  <a:srgbClr val="FFFF00"/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rgbClr val="FFFF00"/>
                </a:solidFill>
              </a:rPr>
              <a:t>Lens</a:t>
            </a:r>
            <a:r>
              <a:rPr lang="en-US" sz="1500" dirty="0">
                <a:solidFill>
                  <a:srgbClr val="FFFF00"/>
                </a:solidFill>
              </a:rPr>
              <a:t> book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rgbClr val="FFFF00"/>
                </a:solidFill>
              </a:rPr>
              <a:t>microspherophakic</a:t>
            </a:r>
            <a:r>
              <a:rPr lang="en-US" sz="1500" i="1" dirty="0">
                <a:solidFill>
                  <a:srgbClr val="FFFF00"/>
                </a:solidFill>
              </a:rPr>
              <a:t> lens?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rgbClr val="FFFF00"/>
                </a:solidFill>
              </a:rPr>
              <a:t>sphero</a:t>
            </a:r>
            <a:r>
              <a:rPr lang="en-US" sz="1500" dirty="0">
                <a:solidFill>
                  <a:srgbClr val="FFFF00"/>
                </a:solidFill>
              </a:rPr>
              <a:t>’)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5736C-F7D6-4EEB-B186-05C6172756D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01544137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</a:t>
            </a:r>
            <a:r>
              <a:rPr lang="en-US" sz="1600" b="1" dirty="0">
                <a:solidFill>
                  <a:srgbClr val="0000FF"/>
                </a:solidFill>
              </a:rPr>
              <a:t>small</a:t>
            </a:r>
            <a:r>
              <a:rPr lang="en-US" sz="1600" dirty="0">
                <a:solidFill>
                  <a:srgbClr val="0000FF"/>
                </a:solidFill>
              </a:rPr>
              <a:t> , </a:t>
            </a:r>
            <a:r>
              <a:rPr lang="en-US" sz="1600" b="1" dirty="0">
                <a:solidFill>
                  <a:srgbClr val="0000FF"/>
                </a:solidFill>
              </a:rPr>
              <a:t>misshapen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Microspherophakia</a:t>
            </a:r>
          </a:p>
          <a:p>
            <a:endParaRPr lang="en-US" sz="1500" i="1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Is microspherophakia associated with Peters anomaly?</a:t>
            </a:r>
            <a:endParaRPr lang="en-US" sz="1500" i="1" dirty="0">
              <a:solidFill>
                <a:srgbClr val="FFFF00"/>
              </a:solidFill>
            </a:endParaRPr>
          </a:p>
          <a:p>
            <a:r>
              <a:rPr lang="en-US" sz="1500" dirty="0">
                <a:solidFill>
                  <a:srgbClr val="FFFF00"/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rgbClr val="FFFF00"/>
                </a:solidFill>
              </a:rPr>
              <a:t>Lens</a:t>
            </a:r>
            <a:r>
              <a:rPr lang="en-US" sz="1500" dirty="0">
                <a:solidFill>
                  <a:srgbClr val="FFFF00"/>
                </a:solidFill>
              </a:rPr>
              <a:t> book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rgbClr val="FFFF00"/>
                </a:solidFill>
              </a:rPr>
              <a:t>microspherophakic</a:t>
            </a:r>
            <a:r>
              <a:rPr lang="en-US" sz="1500" i="1" dirty="0">
                <a:solidFill>
                  <a:srgbClr val="FFFF00"/>
                </a:solidFill>
              </a:rPr>
              <a:t> lens?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rgbClr val="FFFF00"/>
                </a:solidFill>
              </a:rPr>
              <a:t>sphero</a:t>
            </a:r>
            <a:r>
              <a:rPr lang="en-US" sz="1500" dirty="0">
                <a:solidFill>
                  <a:srgbClr val="FFFF00"/>
                </a:solidFill>
              </a:rPr>
              <a:t>’)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39DD0-ABFB-4B86-B0CC-40CD0F240FE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101326994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</a:t>
            </a:r>
            <a:r>
              <a:rPr lang="en-US" sz="1600" b="1" dirty="0">
                <a:solidFill>
                  <a:srgbClr val="0000FF"/>
                </a:solidFill>
              </a:rPr>
              <a:t>small</a:t>
            </a:r>
            <a:r>
              <a:rPr lang="en-US" sz="1600" dirty="0">
                <a:solidFill>
                  <a:srgbClr val="0000FF"/>
                </a:solidFill>
              </a:rPr>
              <a:t> , </a:t>
            </a:r>
            <a:r>
              <a:rPr lang="en-US" sz="1600" b="1" dirty="0">
                <a:solidFill>
                  <a:srgbClr val="0000FF"/>
                </a:solidFill>
              </a:rPr>
              <a:t>misshapen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Microspherophakia</a:t>
            </a:r>
          </a:p>
          <a:p>
            <a:endParaRPr lang="en-US" sz="1500" i="1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rgbClr val="0000FF"/>
                </a:solidFill>
              </a:rPr>
              <a:t>Lens</a:t>
            </a:r>
            <a:r>
              <a:rPr lang="en-US" sz="1500" dirty="0">
                <a:solidFill>
                  <a:srgbClr val="0000FF"/>
                </a:solidFill>
              </a:rPr>
              <a:t> book</a:t>
            </a:r>
            <a:endParaRPr lang="en-US" sz="1500" dirty="0">
              <a:solidFill>
                <a:srgbClr val="FFFF00"/>
              </a:solidFill>
            </a:endParaRP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rgbClr val="FFFF00"/>
                </a:solidFill>
              </a:rPr>
              <a:t>microspherophakic</a:t>
            </a:r>
            <a:r>
              <a:rPr lang="en-US" sz="1500" i="1" dirty="0">
                <a:solidFill>
                  <a:srgbClr val="FFFF00"/>
                </a:solidFill>
              </a:rPr>
              <a:t> lens?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rgbClr val="FFFF00"/>
                </a:solidFill>
              </a:rPr>
              <a:t>sphero</a:t>
            </a:r>
            <a:r>
              <a:rPr lang="en-US" sz="1500" dirty="0">
                <a:solidFill>
                  <a:srgbClr val="FFFF00"/>
                </a:solidFill>
              </a:rPr>
              <a:t>’)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B46E8-1F3D-4053-9B94-6C3F9C23F42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020778080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</a:t>
            </a:r>
            <a:r>
              <a:rPr lang="en-US" sz="1600" b="1" dirty="0">
                <a:solidFill>
                  <a:srgbClr val="0000FF"/>
                </a:solidFill>
              </a:rPr>
              <a:t>small</a:t>
            </a:r>
            <a:r>
              <a:rPr lang="en-US" sz="1600" dirty="0">
                <a:solidFill>
                  <a:srgbClr val="0000FF"/>
                </a:solidFill>
              </a:rPr>
              <a:t> , </a:t>
            </a:r>
            <a:r>
              <a:rPr lang="en-US" sz="1600" b="1" dirty="0">
                <a:solidFill>
                  <a:srgbClr val="0000FF"/>
                </a:solidFill>
              </a:rPr>
              <a:t>misshapen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Microspherophakia</a:t>
            </a:r>
          </a:p>
          <a:p>
            <a:endParaRPr lang="en-US" sz="1500" i="1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rgbClr val="0000FF"/>
                </a:solidFill>
              </a:rPr>
              <a:t>Lens</a:t>
            </a:r>
            <a:r>
              <a:rPr lang="en-US" sz="1500" dirty="0">
                <a:solidFill>
                  <a:srgbClr val="0000FF"/>
                </a:solidFill>
              </a:rPr>
              <a:t> book</a:t>
            </a:r>
          </a:p>
          <a:p>
            <a:endParaRPr lang="en-US" sz="1500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rgbClr val="0000FF"/>
                </a:solidFill>
              </a:rPr>
              <a:t>microspherophakic</a:t>
            </a:r>
            <a:r>
              <a:rPr lang="en-US" sz="1500" i="1" dirty="0">
                <a:solidFill>
                  <a:srgbClr val="0000FF"/>
                </a:solidFill>
              </a:rPr>
              <a:t> lens?</a:t>
            </a:r>
            <a:endParaRPr lang="en-US" sz="1500" i="1" dirty="0">
              <a:solidFill>
                <a:srgbClr val="FFFF00"/>
              </a:solidFill>
            </a:endParaRPr>
          </a:p>
          <a:p>
            <a:r>
              <a:rPr lang="en-US" sz="1500" dirty="0">
                <a:solidFill>
                  <a:srgbClr val="FFFF00"/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rgbClr val="FFFF00"/>
                </a:solidFill>
              </a:rPr>
              <a:t>sphero</a:t>
            </a:r>
            <a:r>
              <a:rPr lang="en-US" sz="1500" dirty="0">
                <a:solidFill>
                  <a:srgbClr val="FFFF00"/>
                </a:solidFill>
              </a:rPr>
              <a:t>’)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17F10-C352-4EE4-94C5-7B2C1033521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200334450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</a:t>
            </a:r>
            <a:r>
              <a:rPr lang="en-US" sz="1600" b="1" dirty="0">
                <a:solidFill>
                  <a:srgbClr val="0000FF"/>
                </a:solidFill>
              </a:rPr>
              <a:t>small</a:t>
            </a:r>
            <a:r>
              <a:rPr lang="en-US" sz="1600" dirty="0">
                <a:solidFill>
                  <a:srgbClr val="0000FF"/>
                </a:solidFill>
              </a:rPr>
              <a:t> , </a:t>
            </a:r>
            <a:r>
              <a:rPr lang="en-US" sz="1600" b="1" dirty="0">
                <a:solidFill>
                  <a:srgbClr val="0000FF"/>
                </a:solidFill>
              </a:rPr>
              <a:t>misshapen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Microspherophakia</a:t>
            </a:r>
          </a:p>
          <a:p>
            <a:endParaRPr lang="en-US" sz="1500" i="1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rgbClr val="0000FF"/>
                </a:solidFill>
              </a:rPr>
              <a:t>Lens</a:t>
            </a:r>
            <a:r>
              <a:rPr lang="en-US" sz="1500" dirty="0">
                <a:solidFill>
                  <a:srgbClr val="0000FF"/>
                </a:solidFill>
              </a:rPr>
              <a:t> book</a:t>
            </a:r>
          </a:p>
          <a:p>
            <a:endParaRPr lang="en-US" sz="1500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rgbClr val="0000FF"/>
                </a:solidFill>
              </a:rPr>
              <a:t>microspherophakic</a:t>
            </a:r>
            <a:r>
              <a:rPr lang="en-US" sz="1500" i="1" dirty="0">
                <a:solidFill>
                  <a:srgbClr val="0000FF"/>
                </a:solidFill>
              </a:rPr>
              <a:t> lens?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rgbClr val="0000FF"/>
                </a:solidFill>
              </a:rPr>
              <a:t>sphero</a:t>
            </a:r>
            <a:r>
              <a:rPr lang="en-US" sz="1500" dirty="0">
                <a:solidFill>
                  <a:srgbClr val="0000FF"/>
                </a:solidFill>
              </a:rPr>
              <a:t>’)</a:t>
            </a:r>
            <a:endParaRPr lang="en-US" sz="1500" dirty="0">
              <a:solidFill>
                <a:srgbClr val="FFFF00"/>
              </a:solidFill>
            </a:endParaRP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56DA6-1BC4-44B9-9105-A18E67A0A66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597667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0000FF"/>
                </a:solidFill>
              </a:rPr>
              <a:t>Schwalbe’s</a:t>
            </a:r>
            <a:r>
              <a:rPr lang="en-US" sz="1600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0000FF"/>
                </a:solidFill>
              </a:rPr>
              <a:t>Axenfeld</a:t>
            </a:r>
            <a:r>
              <a:rPr lang="en-US" sz="1600" b="1" dirty="0">
                <a:solidFill>
                  <a:srgbClr val="0000FF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it is associated with </a:t>
            </a:r>
            <a:r>
              <a:rPr lang="en-US" sz="1600" b="1" dirty="0" err="1">
                <a:solidFill>
                  <a:srgbClr val="0000FF"/>
                </a:solidFill>
              </a:rPr>
              <a:t>aniridia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0000FF"/>
                </a:solidFill>
              </a:rPr>
              <a:t>Alagille</a:t>
            </a:r>
            <a:r>
              <a:rPr lang="en-US" sz="1600" b="1" dirty="0">
                <a:solidFill>
                  <a:srgbClr val="0000FF"/>
                </a:solidFill>
              </a:rPr>
              <a:t> syndrome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8070" y="4211272"/>
            <a:ext cx="1577130" cy="209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eponym-eponym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31812" y="4443908"/>
            <a:ext cx="1143000" cy="262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not an eponym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98642" y="4715180"/>
            <a:ext cx="735557" cy="25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eponym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56919-37CE-4F49-B72F-1D6683FD93C9}"/>
              </a:ext>
            </a:extLst>
          </p:cNvPr>
          <p:cNvSpPr txBox="1"/>
          <p:nvPr/>
        </p:nvSpPr>
        <p:spPr>
          <a:xfrm>
            <a:off x="984562" y="4348061"/>
            <a:ext cx="231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Interestingly, all three of these begin with the letter ‘A’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BD767FD0-6273-4EF7-92B3-647C36916A76}"/>
              </a:ext>
            </a:extLst>
          </p:cNvPr>
          <p:cNvSpPr/>
          <p:nvPr/>
        </p:nvSpPr>
        <p:spPr>
          <a:xfrm>
            <a:off x="3352800" y="4181546"/>
            <a:ext cx="261776" cy="7946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90A50B-661F-4530-AD8B-83A77076DB6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075816562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</a:t>
            </a:r>
            <a:r>
              <a:rPr lang="en-US" sz="1600" b="1" dirty="0">
                <a:solidFill>
                  <a:srgbClr val="0000FF"/>
                </a:solidFill>
              </a:rPr>
              <a:t>small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</a:t>
            </a:r>
            <a:r>
              <a:rPr lang="en-US" sz="1500" b="1" dirty="0">
                <a:solidFill>
                  <a:srgbClr val="0000FF"/>
                </a:solidFill>
              </a:rPr>
              <a:t>small (‘micro’)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79DC6F-311F-4910-AE52-08648DD078EB}"/>
              </a:ext>
            </a:extLst>
          </p:cNvPr>
          <p:cNvSpPr txBox="1"/>
          <p:nvPr/>
        </p:nvSpPr>
        <p:spPr>
          <a:xfrm>
            <a:off x="457200" y="4552881"/>
            <a:ext cx="54102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common slit-lamp observation owes to the lens’ small size?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Typically, the entirety of the lens equator can be seen in the pupillary aperture when the </a:t>
            </a:r>
            <a:r>
              <a:rPr lang="en-US" sz="1400" dirty="0" err="1">
                <a:solidFill>
                  <a:srgbClr val="FFC000"/>
                </a:solidFill>
              </a:rPr>
              <a:t>pt</a:t>
            </a:r>
            <a:r>
              <a:rPr lang="en-US" sz="1400" dirty="0">
                <a:solidFill>
                  <a:srgbClr val="FFC000"/>
                </a:solidFill>
              </a:rPr>
              <a:t> is widely dilated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74FE-F63D-4228-A334-6A976581B45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79041525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</a:t>
            </a:r>
            <a:r>
              <a:rPr lang="en-US" sz="1600" b="1" dirty="0">
                <a:solidFill>
                  <a:srgbClr val="0000FF"/>
                </a:solidFill>
              </a:rPr>
              <a:t>small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</a:t>
            </a:r>
            <a:r>
              <a:rPr lang="en-US" sz="1500" b="1" dirty="0">
                <a:solidFill>
                  <a:srgbClr val="0000FF"/>
                </a:solidFill>
              </a:rPr>
              <a:t>small (‘micro’)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79DC6F-311F-4910-AE52-08648DD078EB}"/>
              </a:ext>
            </a:extLst>
          </p:cNvPr>
          <p:cNvSpPr txBox="1"/>
          <p:nvPr/>
        </p:nvSpPr>
        <p:spPr>
          <a:xfrm>
            <a:off x="457200" y="4552881"/>
            <a:ext cx="54102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common slit-lamp observation owes to the lens’ small size?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Typically, the entirety of the lens equator can be seen in the pupillary aperture when the </a:t>
            </a:r>
            <a:r>
              <a:rPr lang="en-US" sz="1400" dirty="0" err="1">
                <a:solidFill>
                  <a:srgbClr val="0000FF"/>
                </a:solidFill>
              </a:rPr>
              <a:t>pt</a:t>
            </a:r>
            <a:r>
              <a:rPr lang="en-US" sz="1400" dirty="0">
                <a:solidFill>
                  <a:srgbClr val="0000FF"/>
                </a:solidFill>
              </a:rPr>
              <a:t> is widely dilated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68AB6-08DF-4D00-A76F-A20DB41BE38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439827663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</a:t>
            </a:r>
            <a:r>
              <a:rPr lang="en-US" sz="1600" b="1" dirty="0">
                <a:solidFill>
                  <a:srgbClr val="0000FF"/>
                </a:solidFill>
              </a:rPr>
              <a:t>misshapen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</a:t>
            </a:r>
            <a:r>
              <a:rPr lang="en-US" sz="1500" b="1" dirty="0">
                <a:solidFill>
                  <a:srgbClr val="0000FF"/>
                </a:solidFill>
              </a:rPr>
              <a:t>round (‘</a:t>
            </a:r>
            <a:r>
              <a:rPr lang="en-US" sz="1500" b="1" dirty="0" err="1">
                <a:solidFill>
                  <a:srgbClr val="0000FF"/>
                </a:solidFill>
              </a:rPr>
              <a:t>sphero</a:t>
            </a:r>
            <a:r>
              <a:rPr lang="en-US" sz="1500" b="1" dirty="0">
                <a:solidFill>
                  <a:srgbClr val="0000FF"/>
                </a:solidFill>
              </a:rPr>
              <a:t>’)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C43F1E-AB4E-47C5-B0C8-7FFA63286776}"/>
              </a:ext>
            </a:extLst>
          </p:cNvPr>
          <p:cNvSpPr txBox="1"/>
          <p:nvPr/>
        </p:nvSpPr>
        <p:spPr>
          <a:xfrm>
            <a:off x="2819400" y="4618037"/>
            <a:ext cx="5114925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refractive status manifest the lens’ spherical shape?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Pts are usually highly myopic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75522-9DFD-489B-AC5F-E38DE612FEF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71113760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</a:t>
            </a:r>
            <a:r>
              <a:rPr lang="en-US" sz="1600" b="1" dirty="0">
                <a:solidFill>
                  <a:srgbClr val="0000FF"/>
                </a:solidFill>
              </a:rPr>
              <a:t>misshapen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</a:t>
            </a:r>
            <a:r>
              <a:rPr lang="en-US" sz="1500" b="1" dirty="0">
                <a:solidFill>
                  <a:srgbClr val="0000FF"/>
                </a:solidFill>
              </a:rPr>
              <a:t>round (‘</a:t>
            </a:r>
            <a:r>
              <a:rPr lang="en-US" sz="1500" b="1" dirty="0" err="1">
                <a:solidFill>
                  <a:srgbClr val="0000FF"/>
                </a:solidFill>
              </a:rPr>
              <a:t>sphero</a:t>
            </a:r>
            <a:r>
              <a:rPr lang="en-US" sz="1500" b="1" dirty="0">
                <a:solidFill>
                  <a:srgbClr val="0000FF"/>
                </a:solidFill>
              </a:rPr>
              <a:t>’)</a:t>
            </a: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sz="1500" i="1" dirty="0">
                <a:solidFill>
                  <a:srgbClr val="FFFF00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C43F1E-AB4E-47C5-B0C8-7FFA63286776}"/>
              </a:ext>
            </a:extLst>
          </p:cNvPr>
          <p:cNvSpPr txBox="1"/>
          <p:nvPr/>
        </p:nvSpPr>
        <p:spPr>
          <a:xfrm>
            <a:off x="2819400" y="4618037"/>
            <a:ext cx="5114925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refractive status manifest the lens’ spherical shape?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Pts are usually highly myopic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8263D-048C-46C0-9B58-67426DFE6B4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682317265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</a:t>
            </a:r>
            <a:r>
              <a:rPr lang="en-US" sz="1600" b="1" dirty="0">
                <a:solidFill>
                  <a:srgbClr val="0000FF"/>
                </a:solidFill>
              </a:rPr>
              <a:t>small</a:t>
            </a:r>
            <a:r>
              <a:rPr lang="en-US" sz="1600" dirty="0">
                <a:solidFill>
                  <a:srgbClr val="0000FF"/>
                </a:solidFill>
              </a:rPr>
              <a:t> , </a:t>
            </a:r>
            <a:r>
              <a:rPr lang="en-US" sz="1600" b="1" dirty="0">
                <a:solidFill>
                  <a:srgbClr val="0000FF"/>
                </a:solidFill>
              </a:rPr>
              <a:t>misshapen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Microspherophakia</a:t>
            </a:r>
          </a:p>
          <a:p>
            <a:endParaRPr lang="en-US" sz="1500" i="1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rgbClr val="0000FF"/>
                </a:solidFill>
              </a:rPr>
              <a:t>Lens</a:t>
            </a:r>
            <a:r>
              <a:rPr lang="en-US" sz="1500" dirty="0">
                <a:solidFill>
                  <a:srgbClr val="0000FF"/>
                </a:solidFill>
              </a:rPr>
              <a:t> book</a:t>
            </a:r>
          </a:p>
          <a:p>
            <a:endParaRPr lang="en-US" sz="1500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rgbClr val="0000FF"/>
                </a:solidFill>
              </a:rPr>
              <a:t>microspherophakic</a:t>
            </a:r>
            <a:r>
              <a:rPr lang="en-US" sz="1500" i="1" dirty="0">
                <a:solidFill>
                  <a:srgbClr val="0000FF"/>
                </a:solidFill>
              </a:rPr>
              <a:t> lens?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rgbClr val="0000FF"/>
                </a:solidFill>
              </a:rPr>
              <a:t>sphero</a:t>
            </a:r>
            <a:r>
              <a:rPr lang="en-US" sz="1500" dirty="0">
                <a:solidFill>
                  <a:srgbClr val="0000FF"/>
                </a:solidFill>
              </a:rPr>
              <a:t>’)</a:t>
            </a:r>
          </a:p>
          <a:p>
            <a:endParaRPr lang="en-US" sz="1500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If zonular laxity allows the lens to drift forward, what clinical condition may result?</a:t>
            </a:r>
            <a:endParaRPr lang="en-US" sz="1500" i="1" dirty="0">
              <a:solidFill>
                <a:srgbClr val="FFFF00"/>
              </a:solidFill>
            </a:endParaRPr>
          </a:p>
          <a:p>
            <a:r>
              <a:rPr lang="en-US" sz="1500" dirty="0">
                <a:solidFill>
                  <a:srgbClr val="FFFF00"/>
                </a:solidFill>
              </a:rPr>
              <a:t>The lens may ‘clog’ the pupillary opening, resulting in </a:t>
            </a:r>
            <a:r>
              <a:rPr lang="en-US" sz="1500" i="1" dirty="0">
                <a:solidFill>
                  <a:srgbClr val="FFFF00"/>
                </a:solidFill>
              </a:rPr>
              <a:t>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03911-CB8B-4183-8F9C-ECD1309EAAE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951246258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32460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</a:t>
            </a:r>
            <a:r>
              <a:rPr lang="en-US" sz="1600" b="1" dirty="0">
                <a:solidFill>
                  <a:srgbClr val="0000FF"/>
                </a:solidFill>
              </a:rPr>
              <a:t>small</a:t>
            </a:r>
            <a:r>
              <a:rPr lang="en-US" sz="1600" dirty="0">
                <a:solidFill>
                  <a:srgbClr val="0000FF"/>
                </a:solidFill>
              </a:rPr>
              <a:t> , </a:t>
            </a:r>
            <a:r>
              <a:rPr lang="en-US" sz="1600" b="1" dirty="0">
                <a:solidFill>
                  <a:srgbClr val="0000FF"/>
                </a:solidFill>
              </a:rPr>
              <a:t>misshapen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3B1CA-68D4-4C6C-A163-BE66EBFD96F3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Microspherophakia</a:t>
            </a:r>
          </a:p>
          <a:p>
            <a:endParaRPr lang="en-US" sz="1500" i="1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Yes, although only “occasionally” per the BCSC </a:t>
            </a:r>
            <a:r>
              <a:rPr lang="en-US" sz="1500" i="1" dirty="0">
                <a:solidFill>
                  <a:srgbClr val="0000FF"/>
                </a:solidFill>
              </a:rPr>
              <a:t>Lens</a:t>
            </a:r>
            <a:r>
              <a:rPr lang="en-US" sz="1500" dirty="0">
                <a:solidFill>
                  <a:srgbClr val="0000FF"/>
                </a:solidFill>
              </a:rPr>
              <a:t> book</a:t>
            </a:r>
          </a:p>
          <a:p>
            <a:endParaRPr lang="en-US" sz="1500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rgbClr val="0000FF"/>
                </a:solidFill>
              </a:rPr>
              <a:t>microspherophakic</a:t>
            </a:r>
            <a:r>
              <a:rPr lang="en-US" sz="1500" i="1" dirty="0">
                <a:solidFill>
                  <a:srgbClr val="0000FF"/>
                </a:solidFill>
              </a:rPr>
              <a:t> lens?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rgbClr val="0000FF"/>
                </a:solidFill>
              </a:rPr>
              <a:t>sphero</a:t>
            </a:r>
            <a:r>
              <a:rPr lang="en-US" sz="1500" dirty="0">
                <a:solidFill>
                  <a:srgbClr val="0000FF"/>
                </a:solidFill>
              </a:rPr>
              <a:t>’)</a:t>
            </a:r>
          </a:p>
          <a:p>
            <a:endParaRPr lang="en-US" sz="1500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The lens may ‘clog’ the pupillary opening, resulting in 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3D9A5-6116-4155-B9E1-0FBA19CE765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134313220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4792B273-1CFF-4D33-83FE-4285EC4F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73615-029F-4426-9CAA-D52E2F21A0C6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b="1" i="1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Yes, although </a:t>
            </a:r>
            <a:r>
              <a:rPr lang="en-US" sz="1500" b="1" dirty="0">
                <a:solidFill>
                  <a:srgbClr val="0000FF"/>
                </a:solidFill>
              </a:rPr>
              <a:t>only “occasionally” </a:t>
            </a:r>
            <a:r>
              <a:rPr lang="en-US" sz="1500" dirty="0">
                <a:solidFill>
                  <a:srgbClr val="0000FF"/>
                </a:solidFill>
              </a:rPr>
              <a:t>per the BCSC </a:t>
            </a:r>
            <a:r>
              <a:rPr lang="en-US" sz="1500" i="1" dirty="0">
                <a:solidFill>
                  <a:srgbClr val="0000FF"/>
                </a:solidFill>
              </a:rPr>
              <a:t>Lens</a:t>
            </a:r>
            <a:r>
              <a:rPr lang="en-US" sz="1500" dirty="0">
                <a:solidFill>
                  <a:srgbClr val="0000FF"/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lens may ‘clog’ the pupillary opening, resulting in 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0285B-0CA2-4505-99DA-6F8DA53EF4E6}"/>
              </a:ext>
            </a:extLst>
          </p:cNvPr>
          <p:cNvSpPr txBox="1"/>
          <p:nvPr/>
        </p:nvSpPr>
        <p:spPr>
          <a:xfrm>
            <a:off x="381357" y="3922409"/>
            <a:ext cx="59773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When you hear microspherophakia, don’t think ‘Peters anomaly.’ Instead, what condition should come immediately to mind?</a:t>
            </a:r>
          </a:p>
          <a:p>
            <a:r>
              <a:rPr lang="en-US" sz="1600" b="1" dirty="0">
                <a:solidFill>
                  <a:srgbClr val="FF99FF"/>
                </a:solidFill>
              </a:rPr>
              <a:t>Weill-Marchesani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6CF9F-525C-4AA3-AA50-1C640B5950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665828011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4792B273-1CFF-4D33-83FE-4285EC4F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73615-029F-4426-9CAA-D52E2F21A0C6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b="1" i="1" dirty="0">
              <a:solidFill>
                <a:srgbClr val="0000FF"/>
              </a:solidFill>
            </a:endParaRPr>
          </a:p>
          <a:p>
            <a:r>
              <a:rPr lang="en-US" sz="1500" i="1" dirty="0">
                <a:solidFill>
                  <a:srgbClr val="0000FF"/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rgbClr val="0000FF"/>
                </a:solidFill>
              </a:rPr>
              <a:t>Yes, although </a:t>
            </a:r>
            <a:r>
              <a:rPr lang="en-US" sz="1500" b="1" dirty="0">
                <a:solidFill>
                  <a:srgbClr val="0000FF"/>
                </a:solidFill>
              </a:rPr>
              <a:t>only “occasionally” </a:t>
            </a:r>
            <a:r>
              <a:rPr lang="en-US" sz="1500" dirty="0">
                <a:solidFill>
                  <a:srgbClr val="0000FF"/>
                </a:solidFill>
              </a:rPr>
              <a:t>per the BCSC </a:t>
            </a:r>
            <a:r>
              <a:rPr lang="en-US" sz="1500" i="1" dirty="0">
                <a:solidFill>
                  <a:srgbClr val="0000FF"/>
                </a:solidFill>
              </a:rPr>
              <a:t>Lens</a:t>
            </a:r>
            <a:r>
              <a:rPr lang="en-US" sz="1500" dirty="0">
                <a:solidFill>
                  <a:srgbClr val="0000FF"/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lens may ‘clog’ the pupillary opening, resulting in 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0285B-0CA2-4505-99DA-6F8DA53EF4E6}"/>
              </a:ext>
            </a:extLst>
          </p:cNvPr>
          <p:cNvSpPr txBox="1"/>
          <p:nvPr/>
        </p:nvSpPr>
        <p:spPr>
          <a:xfrm>
            <a:off x="381357" y="3922409"/>
            <a:ext cx="59773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When you hear microspherophakia, don’t think ‘Peters anomaly.’ Instead, what condition should come immediately to mind?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Weill-Marchesani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6CF9F-525C-4AA3-AA50-1C640B5950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795441058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4792B273-1CFF-4D33-83FE-4285EC4F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73615-029F-4426-9CAA-D52E2F21A0C6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only “occasionally”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lens may ‘clog’ the pupillary opening, resulting in 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0285B-0CA2-4505-99DA-6F8DA53EF4E6}"/>
              </a:ext>
            </a:extLst>
          </p:cNvPr>
          <p:cNvSpPr txBox="1"/>
          <p:nvPr/>
        </p:nvSpPr>
        <p:spPr>
          <a:xfrm>
            <a:off x="381357" y="3922409"/>
            <a:ext cx="59773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99999"/>
                </a:solidFill>
              </a:rPr>
              <a:t>When you hear microspherophakia, don’t think ‘Peters anomaly.’ Instead, what condition should come immediately to mind?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Weill-Marchesani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6CF9F-525C-4AA3-AA50-1C640B5950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104223-B653-4CE5-A0F6-6BFD6254EAFD}"/>
              </a:ext>
            </a:extLst>
          </p:cNvPr>
          <p:cNvSpPr/>
          <p:nvPr/>
        </p:nvSpPr>
        <p:spPr>
          <a:xfrm>
            <a:off x="152400" y="4267200"/>
            <a:ext cx="3276600" cy="6458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00672-61D9-436A-BB25-E28A66CFCCDD}"/>
              </a:ext>
            </a:extLst>
          </p:cNvPr>
          <p:cNvSpPr txBox="1"/>
          <p:nvPr/>
        </p:nvSpPr>
        <p:spPr>
          <a:xfrm>
            <a:off x="3503745" y="3964334"/>
            <a:ext cx="3336106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is the classic stature of a W-M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Quite short</a:t>
            </a:r>
          </a:p>
          <a:p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What is notable about their digits?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They are short as well</a:t>
            </a:r>
          </a:p>
          <a:p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What is notable about their joints?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They are stiff</a:t>
            </a:r>
          </a:p>
        </p:txBody>
      </p:sp>
    </p:spTree>
    <p:extLst>
      <p:ext uri="{BB962C8B-B14F-4D97-AF65-F5344CB8AC3E}">
        <p14:creationId xmlns:p14="http://schemas.microsoft.com/office/powerpoint/2010/main" val="1530782582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4792B273-1CFF-4D33-83FE-4285EC4F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73615-029F-4426-9CAA-D52E2F21A0C6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only “occasionally”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lens may ‘clog’ the pupillary opening, resulting in 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0285B-0CA2-4505-99DA-6F8DA53EF4E6}"/>
              </a:ext>
            </a:extLst>
          </p:cNvPr>
          <p:cNvSpPr txBox="1"/>
          <p:nvPr/>
        </p:nvSpPr>
        <p:spPr>
          <a:xfrm>
            <a:off x="381357" y="3922409"/>
            <a:ext cx="59773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99999"/>
                </a:solidFill>
              </a:rPr>
              <a:t>When you hear microspherophakia, don’t think ‘Peters anomaly.’ Instead, what condition should come immediately to mind?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Weill-Marchesani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6CF9F-525C-4AA3-AA50-1C640B5950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104223-B653-4CE5-A0F6-6BFD6254EAFD}"/>
              </a:ext>
            </a:extLst>
          </p:cNvPr>
          <p:cNvSpPr/>
          <p:nvPr/>
        </p:nvSpPr>
        <p:spPr>
          <a:xfrm>
            <a:off x="152400" y="4267200"/>
            <a:ext cx="3276600" cy="6458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00672-61D9-436A-BB25-E28A66CFCCDD}"/>
              </a:ext>
            </a:extLst>
          </p:cNvPr>
          <p:cNvSpPr txBox="1"/>
          <p:nvPr/>
        </p:nvSpPr>
        <p:spPr>
          <a:xfrm>
            <a:off x="3503745" y="3964334"/>
            <a:ext cx="3336106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is the classic stature of a W-M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Quite short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What is notable about their digits?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They are short as well</a:t>
            </a:r>
          </a:p>
          <a:p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What is notable about their joints?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They are stiff</a:t>
            </a:r>
          </a:p>
        </p:txBody>
      </p:sp>
    </p:spTree>
    <p:extLst>
      <p:ext uri="{BB962C8B-B14F-4D97-AF65-F5344CB8AC3E}">
        <p14:creationId xmlns:p14="http://schemas.microsoft.com/office/powerpoint/2010/main" val="3592244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a posterior </a:t>
            </a:r>
            <a:r>
              <a:rPr lang="en-US" sz="1600" i="1" dirty="0" err="1">
                <a:solidFill>
                  <a:srgbClr val="0000FF"/>
                </a:solidFill>
              </a:rPr>
              <a:t>embryotoxon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An anteriorly displaced and thickened </a:t>
            </a:r>
            <a:r>
              <a:rPr lang="en-US" sz="1600" dirty="0" err="1">
                <a:solidFill>
                  <a:srgbClr val="0000FF"/>
                </a:solidFill>
              </a:rPr>
              <a:t>Schwalbe’s</a:t>
            </a:r>
            <a:r>
              <a:rPr lang="en-US" sz="1600" dirty="0">
                <a:solidFill>
                  <a:srgbClr val="0000FF"/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1) When it is part of the </a:t>
            </a:r>
            <a:r>
              <a:rPr lang="en-US" sz="1600" b="1" dirty="0" err="1">
                <a:solidFill>
                  <a:srgbClr val="0000FF"/>
                </a:solidFill>
              </a:rPr>
              <a:t>Axenfeld</a:t>
            </a:r>
            <a:r>
              <a:rPr lang="en-US" sz="1600" b="1" dirty="0">
                <a:solidFill>
                  <a:srgbClr val="0000FF"/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it is associated with </a:t>
            </a:r>
            <a:r>
              <a:rPr lang="en-US" sz="1600" b="1" dirty="0" err="1">
                <a:solidFill>
                  <a:srgbClr val="0000FF"/>
                </a:solidFill>
              </a:rPr>
              <a:t>aniridia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3) When it is associated with </a:t>
            </a:r>
            <a:r>
              <a:rPr lang="en-US" sz="1600" b="1" dirty="0" err="1">
                <a:solidFill>
                  <a:srgbClr val="0000FF"/>
                </a:solidFill>
              </a:rPr>
              <a:t>Alagille</a:t>
            </a:r>
            <a:r>
              <a:rPr lang="en-US" sz="1600" b="1" dirty="0">
                <a:solidFill>
                  <a:srgbClr val="0000FF"/>
                </a:solidFill>
              </a:rPr>
              <a:t> syndrome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3C9555-A6C6-4341-B719-D078185E6388}"/>
              </a:ext>
            </a:extLst>
          </p:cNvPr>
          <p:cNvSpPr txBox="1"/>
          <p:nvPr/>
        </p:nvSpPr>
        <p:spPr>
          <a:xfrm>
            <a:off x="984562" y="4348061"/>
            <a:ext cx="231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Interestingly, all three of these begin with the letter ‘A’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BFF5F57-9927-4ADF-B24E-78CBE14FC40B}"/>
              </a:ext>
            </a:extLst>
          </p:cNvPr>
          <p:cNvSpPr/>
          <p:nvPr/>
        </p:nvSpPr>
        <p:spPr>
          <a:xfrm>
            <a:off x="3352800" y="4181546"/>
            <a:ext cx="261776" cy="7946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102631-0247-4267-8D19-8764172DBF1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90371853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747" y="6138419"/>
            <a:ext cx="4002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Weill-</a:t>
            </a:r>
            <a:r>
              <a:rPr lang="en-US" sz="1600" dirty="0" err="1"/>
              <a:t>Marchesani</a:t>
            </a:r>
            <a:r>
              <a:rPr lang="en-US" sz="1600" dirty="0"/>
              <a:t> syndrome: Short stature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125B-27D3-4108-911E-4780F3F2CD00}" type="slidenum">
              <a:rPr lang="en-US" altLang="en-US" smtClean="0"/>
              <a:pPr/>
              <a:t>320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154493"/>
            <a:ext cx="2971800" cy="4509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80B324-A6BA-4114-87F9-94257CEFF03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584994253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4792B273-1CFF-4D33-83FE-4285EC4F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73615-029F-4426-9CAA-D52E2F21A0C6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only “occasionally”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lens may ‘clog’ the pupillary opening, resulting in 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0285B-0CA2-4505-99DA-6F8DA53EF4E6}"/>
              </a:ext>
            </a:extLst>
          </p:cNvPr>
          <p:cNvSpPr txBox="1"/>
          <p:nvPr/>
        </p:nvSpPr>
        <p:spPr>
          <a:xfrm>
            <a:off x="381357" y="3922409"/>
            <a:ext cx="59773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99999"/>
                </a:solidFill>
              </a:rPr>
              <a:t>When you hear microspherophakia, don’t think ‘Peters anomaly.’ Instead, what condition should come immediately to mind?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Weill-Marchesani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6CF9F-525C-4AA3-AA50-1C640B5950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104223-B653-4CE5-A0F6-6BFD6254EAFD}"/>
              </a:ext>
            </a:extLst>
          </p:cNvPr>
          <p:cNvSpPr/>
          <p:nvPr/>
        </p:nvSpPr>
        <p:spPr>
          <a:xfrm>
            <a:off x="152400" y="4267200"/>
            <a:ext cx="3276600" cy="6458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00672-61D9-436A-BB25-E28A66CFCCDD}"/>
              </a:ext>
            </a:extLst>
          </p:cNvPr>
          <p:cNvSpPr txBox="1"/>
          <p:nvPr/>
        </p:nvSpPr>
        <p:spPr>
          <a:xfrm>
            <a:off x="3503745" y="3964334"/>
            <a:ext cx="3336106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is the classic stature of a W-M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Quite short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notable about their digits?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They are short as well</a:t>
            </a:r>
          </a:p>
          <a:p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What is notable about their joints?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They are stiff</a:t>
            </a:r>
          </a:p>
        </p:txBody>
      </p:sp>
    </p:spTree>
    <p:extLst>
      <p:ext uri="{BB962C8B-B14F-4D97-AF65-F5344CB8AC3E}">
        <p14:creationId xmlns:p14="http://schemas.microsoft.com/office/powerpoint/2010/main" val="1053458301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4792B273-1CFF-4D33-83FE-4285EC4F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73615-029F-4426-9CAA-D52E2F21A0C6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only “occasionally”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lens may ‘clog’ the pupillary opening, resulting in 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0285B-0CA2-4505-99DA-6F8DA53EF4E6}"/>
              </a:ext>
            </a:extLst>
          </p:cNvPr>
          <p:cNvSpPr txBox="1"/>
          <p:nvPr/>
        </p:nvSpPr>
        <p:spPr>
          <a:xfrm>
            <a:off x="381357" y="3922409"/>
            <a:ext cx="59773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99999"/>
                </a:solidFill>
              </a:rPr>
              <a:t>When you hear microspherophakia, don’t think ‘Peters anomaly.’ Instead, what condition should come immediately to mind?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Weill-Marchesani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6CF9F-525C-4AA3-AA50-1C640B5950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104223-B653-4CE5-A0F6-6BFD6254EAFD}"/>
              </a:ext>
            </a:extLst>
          </p:cNvPr>
          <p:cNvSpPr/>
          <p:nvPr/>
        </p:nvSpPr>
        <p:spPr>
          <a:xfrm>
            <a:off x="152400" y="4267200"/>
            <a:ext cx="3276600" cy="6458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00672-61D9-436A-BB25-E28A66CFCCDD}"/>
              </a:ext>
            </a:extLst>
          </p:cNvPr>
          <p:cNvSpPr txBox="1"/>
          <p:nvPr/>
        </p:nvSpPr>
        <p:spPr>
          <a:xfrm>
            <a:off x="3503745" y="3964334"/>
            <a:ext cx="3336106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is the classic stature of a W-M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Quite short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notable about their digits?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They are short as well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What is notable about their joints?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They are stiff</a:t>
            </a:r>
          </a:p>
        </p:txBody>
      </p:sp>
    </p:spTree>
    <p:extLst>
      <p:ext uri="{BB962C8B-B14F-4D97-AF65-F5344CB8AC3E}">
        <p14:creationId xmlns:p14="http://schemas.microsoft.com/office/powerpoint/2010/main" val="2990345616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125B-27D3-4108-911E-4780F3F2CD00}" type="slidenum">
              <a:rPr lang="en-US" altLang="en-US" smtClean="0"/>
              <a:pPr/>
              <a:t>323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11" y="2208981"/>
            <a:ext cx="3341789" cy="2396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8981"/>
            <a:ext cx="4071474" cy="239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72DDAD-76DB-4733-BD5E-46BA7255B3B6}"/>
              </a:ext>
            </a:extLst>
          </p:cNvPr>
          <p:cNvSpPr txBox="1"/>
          <p:nvPr/>
        </p:nvSpPr>
        <p:spPr>
          <a:xfrm>
            <a:off x="2577177" y="6138446"/>
            <a:ext cx="3989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Weill-</a:t>
            </a:r>
            <a:r>
              <a:rPr lang="en-US" sz="1600" dirty="0" err="1"/>
              <a:t>Marchesani</a:t>
            </a:r>
            <a:r>
              <a:rPr lang="en-US" sz="1600" dirty="0"/>
              <a:t> syndrome: Short fingers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AE766-DB95-43C9-A9FF-1F102A39017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834595238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4792B273-1CFF-4D33-83FE-4285EC4F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73615-029F-4426-9CAA-D52E2F21A0C6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only “occasionally”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lens may ‘clog’ the pupillary opening, resulting in 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0285B-0CA2-4505-99DA-6F8DA53EF4E6}"/>
              </a:ext>
            </a:extLst>
          </p:cNvPr>
          <p:cNvSpPr txBox="1"/>
          <p:nvPr/>
        </p:nvSpPr>
        <p:spPr>
          <a:xfrm>
            <a:off x="381357" y="3922409"/>
            <a:ext cx="59773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99999"/>
                </a:solidFill>
              </a:rPr>
              <a:t>When you hear microspherophakia, don’t think ‘Peters anomaly.’ Instead, what condition should come immediately to mind?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Weill-Marchesani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6CF9F-525C-4AA3-AA50-1C640B5950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104223-B653-4CE5-A0F6-6BFD6254EAFD}"/>
              </a:ext>
            </a:extLst>
          </p:cNvPr>
          <p:cNvSpPr/>
          <p:nvPr/>
        </p:nvSpPr>
        <p:spPr>
          <a:xfrm>
            <a:off x="152400" y="4267200"/>
            <a:ext cx="3276600" cy="6458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00672-61D9-436A-BB25-E28A66CFCCDD}"/>
              </a:ext>
            </a:extLst>
          </p:cNvPr>
          <p:cNvSpPr txBox="1"/>
          <p:nvPr/>
        </p:nvSpPr>
        <p:spPr>
          <a:xfrm>
            <a:off x="3503745" y="3964334"/>
            <a:ext cx="3336106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is the classic stature of a W-M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Quite short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notable about their digits?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They are short as well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notable about their joints?</a:t>
            </a:r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They are stiff</a:t>
            </a:r>
          </a:p>
        </p:txBody>
      </p:sp>
    </p:spTree>
    <p:extLst>
      <p:ext uri="{BB962C8B-B14F-4D97-AF65-F5344CB8AC3E}">
        <p14:creationId xmlns:p14="http://schemas.microsoft.com/office/powerpoint/2010/main" val="3021015503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4792B273-1CFF-4D33-83FE-4285EC4F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73615-029F-4426-9CAA-D52E2F21A0C6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only “occasionally”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lens may ‘clog’ the pupillary opening, resulting in 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0285B-0CA2-4505-99DA-6F8DA53EF4E6}"/>
              </a:ext>
            </a:extLst>
          </p:cNvPr>
          <p:cNvSpPr txBox="1"/>
          <p:nvPr/>
        </p:nvSpPr>
        <p:spPr>
          <a:xfrm>
            <a:off x="381357" y="3922409"/>
            <a:ext cx="59773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99999"/>
                </a:solidFill>
              </a:rPr>
              <a:t>When you hear microspherophakia, don’t think ‘Peters anomaly.’ Instead, what condition should come immediately to mind?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Weill-Marchesani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6CF9F-525C-4AA3-AA50-1C640B5950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104223-B653-4CE5-A0F6-6BFD6254EAFD}"/>
              </a:ext>
            </a:extLst>
          </p:cNvPr>
          <p:cNvSpPr/>
          <p:nvPr/>
        </p:nvSpPr>
        <p:spPr>
          <a:xfrm>
            <a:off x="152400" y="4267200"/>
            <a:ext cx="3276600" cy="6458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00672-61D9-436A-BB25-E28A66CFCCDD}"/>
              </a:ext>
            </a:extLst>
          </p:cNvPr>
          <p:cNvSpPr txBox="1"/>
          <p:nvPr/>
        </p:nvSpPr>
        <p:spPr>
          <a:xfrm>
            <a:off x="3503745" y="3964334"/>
            <a:ext cx="3336106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is the classic stature of a W-M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Quite short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notable about their digits?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They are short as well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notable about their joints?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They are stiff</a:t>
            </a:r>
          </a:p>
        </p:txBody>
      </p:sp>
    </p:spTree>
    <p:extLst>
      <p:ext uri="{BB962C8B-B14F-4D97-AF65-F5344CB8AC3E}">
        <p14:creationId xmlns:p14="http://schemas.microsoft.com/office/powerpoint/2010/main" val="3108654854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4792B273-1CFF-4D33-83FE-4285EC4F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Descemet’s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it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73615-029F-4426-9CAA-D52E2F21A0C6}"/>
              </a:ext>
            </a:extLst>
          </p:cNvPr>
          <p:cNvSpPr txBox="1"/>
          <p:nvPr/>
        </p:nvSpPr>
        <p:spPr>
          <a:xfrm>
            <a:off x="457200" y="2384494"/>
            <a:ext cx="807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Hmm…The notion of a ‘small, misshapen’ lens in this context should bring to mind  particular condition. What is it?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Microspherophakia</a:t>
            </a:r>
          </a:p>
          <a:p>
            <a:endParaRPr lang="en-US" sz="15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Is microspherophakia associated with Peters anomaly?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Yes, although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only “occasionally”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per the BCSC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Lens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book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In a few words, how would you describe the shape of a </a:t>
            </a:r>
            <a:r>
              <a:rPr lang="en-US" sz="1500" i="1" dirty="0" err="1">
                <a:solidFill>
                  <a:schemeClr val="bg1">
                    <a:lumMod val="65000"/>
                  </a:schemeClr>
                </a:solidFill>
              </a:rPr>
              <a:t>microspherophakic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lens?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name says it all: the lens is small (‘micro’) and round (‘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sphero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’)</a:t>
            </a:r>
          </a:p>
          <a:p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If zonular laxity allows the lens to drift forward, what clinical condition may result?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The lens may ‘clog’ the pupillary opening, resulting in pupillary block angle-closure glaucoma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0285B-0CA2-4505-99DA-6F8DA53EF4E6}"/>
              </a:ext>
            </a:extLst>
          </p:cNvPr>
          <p:cNvSpPr txBox="1"/>
          <p:nvPr/>
        </p:nvSpPr>
        <p:spPr>
          <a:xfrm>
            <a:off x="381357" y="3922409"/>
            <a:ext cx="59773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99999"/>
                </a:solidFill>
              </a:rPr>
              <a:t>When you hear microspherophakia, don’t think ‘Peters anomaly.’ Instead, what condition should come immediately to mind?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Weill-Marchesani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6CF9F-525C-4AA3-AA50-1C640B59508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104223-B653-4CE5-A0F6-6BFD6254EAFD}"/>
              </a:ext>
            </a:extLst>
          </p:cNvPr>
          <p:cNvSpPr/>
          <p:nvPr/>
        </p:nvSpPr>
        <p:spPr>
          <a:xfrm>
            <a:off x="152400" y="4267200"/>
            <a:ext cx="3276600" cy="6458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00672-61D9-436A-BB25-E28A66CFCCDD}"/>
              </a:ext>
            </a:extLst>
          </p:cNvPr>
          <p:cNvSpPr txBox="1"/>
          <p:nvPr/>
        </p:nvSpPr>
        <p:spPr>
          <a:xfrm>
            <a:off x="3503745" y="3964334"/>
            <a:ext cx="3336106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the classic stature of a W-M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Quite short</a:t>
            </a:r>
          </a:p>
          <a:p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notable about their digits?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They are short as well</a:t>
            </a:r>
          </a:p>
          <a:p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notable about their joints?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They are stiff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6B874-459B-4B51-A21A-A444C03F0659}"/>
              </a:ext>
            </a:extLst>
          </p:cNvPr>
          <p:cNvSpPr txBox="1"/>
          <p:nvPr/>
        </p:nvSpPr>
        <p:spPr>
          <a:xfrm>
            <a:off x="1059892" y="3671278"/>
            <a:ext cx="656673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W-M, see slide-set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FELT14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711407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0000FF"/>
                </a:solidFill>
              </a:rPr>
              <a:t>Descemet’s</a:t>
            </a:r>
            <a:r>
              <a:rPr lang="en-US" sz="1600" dirty="0">
                <a:solidFill>
                  <a:srgbClr val="0000FF"/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CC"/>
                </a:solidFill>
              </a:rPr>
              <a:t>Does Peters anomaly require a workup?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77F2A-3473-4258-9D61-39C3A6C780B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699877229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0000FF"/>
                </a:solidFill>
              </a:rPr>
              <a:t>Descemet’s</a:t>
            </a:r>
            <a:r>
              <a:rPr lang="en-US" sz="1600" dirty="0">
                <a:solidFill>
                  <a:srgbClr val="0000FF"/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Does Peters anomaly require a workup?</a:t>
            </a:r>
            <a:endParaRPr lang="en-US" sz="1600" i="1" dirty="0">
              <a:solidFill>
                <a:srgbClr val="CCFFCC"/>
              </a:solidFill>
            </a:endParaRP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No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unilateral</a:t>
            </a:r>
            <a:r>
              <a:rPr lang="en-US" sz="1600" dirty="0">
                <a:solidFill>
                  <a:srgbClr val="CCFFCC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CCFFCC"/>
                </a:solidFill>
              </a:rPr>
              <a:t>Yes</a:t>
            </a:r>
            <a:r>
              <a:rPr lang="en-US" sz="1600" dirty="0">
                <a:solidFill>
                  <a:srgbClr val="CCFFCC"/>
                </a:solidFill>
              </a:rPr>
              <a:t> if it’s…</a:t>
            </a:r>
            <a:r>
              <a:rPr lang="en-US" sz="1600" b="1" dirty="0">
                <a:solidFill>
                  <a:srgbClr val="CCFFCC"/>
                </a:solidFill>
              </a:rPr>
              <a:t>bilateral</a:t>
            </a:r>
            <a:r>
              <a:rPr lang="en-US" sz="1600" dirty="0">
                <a:solidFill>
                  <a:srgbClr val="CCFFCC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D4CE4-426D-442D-A600-14A6F892C90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649846098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0000FF"/>
                </a:solidFill>
              </a:rPr>
              <a:t>Descemet’s</a:t>
            </a:r>
            <a:r>
              <a:rPr lang="en-US" sz="1600" dirty="0">
                <a:solidFill>
                  <a:srgbClr val="0000FF"/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Does Peters anomaly require a workup?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No</a:t>
            </a:r>
            <a:r>
              <a:rPr lang="en-US" sz="1600" dirty="0">
                <a:solidFill>
                  <a:srgbClr val="0000FF"/>
                </a:solidFill>
              </a:rPr>
              <a:t> if it’s…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Yes</a:t>
            </a:r>
            <a:r>
              <a:rPr lang="en-US" sz="1600" dirty="0">
                <a:solidFill>
                  <a:srgbClr val="0000FF"/>
                </a:solidFill>
              </a:rPr>
              <a:t> if it’s…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F90E61-F7D5-4030-BF0F-ED0FA586469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337021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949706F-1A4A-4767-B3CE-018040CE66AF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FAA0D-F29B-4AF3-913C-2B345B2F734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839738391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Peripheral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Central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8650" y="3508375"/>
            <a:ext cx="1504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embryotoxon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788150" y="3579813"/>
            <a:ext cx="1873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Peters anomaly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6200" y="2057400"/>
            <a:ext cx="6240480" cy="45243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Peters anomaly?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defect of the posterior central cornea, including the absence of </a:t>
            </a:r>
            <a:r>
              <a:rPr lang="en-US" sz="1600" dirty="0" err="1">
                <a:solidFill>
                  <a:srgbClr val="0000FF"/>
                </a:solidFill>
              </a:rPr>
              <a:t>Descemet’s</a:t>
            </a:r>
            <a:r>
              <a:rPr lang="en-US" sz="1600" dirty="0">
                <a:solidFill>
                  <a:srgbClr val="0000FF"/>
                </a:solidFill>
              </a:rPr>
              <a:t> and subjacent endothelium. Adhesions extending from the iris to the posterior corneal defect are often present.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As a corneal opacity at birth (it’s in the STUMPED mnemonic). The opacity ranges in severity from a faint haze to an opaque, elevated and vascularized mess.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might the lens be involved?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is often…cataractous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--It may be…adherent  to the  posterior corneal defect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--Occasionally it is…small , misshapen , and  displaced into the AC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Does Peters anomaly require a workup?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No</a:t>
            </a:r>
            <a:r>
              <a:rPr lang="en-US" sz="1600" dirty="0">
                <a:solidFill>
                  <a:srgbClr val="0000FF"/>
                </a:solidFill>
              </a:rPr>
              <a:t> if it’s…</a:t>
            </a:r>
            <a:r>
              <a:rPr lang="en-US" sz="1600" b="1" dirty="0">
                <a:solidFill>
                  <a:srgbClr val="0000FF"/>
                </a:solidFill>
              </a:rPr>
              <a:t>unilateral</a:t>
            </a:r>
            <a:r>
              <a:rPr lang="en-US" sz="1600" dirty="0">
                <a:solidFill>
                  <a:srgbClr val="0000FF"/>
                </a:solidFill>
              </a:rPr>
              <a:t> (usually sporadic)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Yes</a:t>
            </a:r>
            <a:r>
              <a:rPr lang="en-US" sz="1600" dirty="0">
                <a:solidFill>
                  <a:srgbClr val="0000FF"/>
                </a:solidFill>
              </a:rPr>
              <a:t> if it’s…</a:t>
            </a:r>
            <a:r>
              <a:rPr lang="en-US" sz="1600" b="1" dirty="0">
                <a:solidFill>
                  <a:srgbClr val="0000FF"/>
                </a:solidFill>
              </a:rPr>
              <a:t>bilateral</a:t>
            </a:r>
            <a:r>
              <a:rPr lang="en-US" sz="1600" dirty="0">
                <a:solidFill>
                  <a:srgbClr val="0000FF"/>
                </a:solidFill>
              </a:rPr>
              <a:t> (do a complete genetic and systemic workup)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DEDD9-169E-4933-A94C-5216F58632B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950267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753F55-CB85-40A7-9EB1-1E333F75A1AE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4E1C8-43C9-4507-8E14-9C9E7E019E8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923074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t="5224" r="7895"/>
          <a:stretch/>
        </p:blipFill>
        <p:spPr>
          <a:xfrm>
            <a:off x="1714500" y="848750"/>
            <a:ext cx="5715000" cy="4904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9282" y="6009250"/>
            <a:ext cx="486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Aniridia. Note the presence of an iris stub/root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D8E6D-D93E-4FAC-AAB4-F77BB196A7D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098774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CFD820F-F379-46E2-AD33-5A6CD87526C6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6D7F2-B9F1-4AAB-89EE-C3B7A6787A2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409372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DDF204-5766-4401-9744-A468BC8F8E06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1FFD5-17C7-4742-8464-F7F0A66B006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627898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42688C-C2DC-4A52-9561-44D1BED6D5B0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9CE77-C7E9-49D8-9D5E-695613AA95B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5992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935A01-3141-4A6A-AE89-A102B1B350BF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4894B-2F2C-42B6-AA76-7DF77A886B9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2945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86800" cy="1708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In terms of the fundamental embryological disorder involved, anterior segment </a:t>
            </a:r>
            <a:r>
              <a:rPr lang="en-US" sz="1600" i="1" dirty="0" err="1">
                <a:solidFill>
                  <a:srgbClr val="0000FF"/>
                </a:solidFill>
              </a:rPr>
              <a:t>dysgenesis</a:t>
            </a:r>
            <a:r>
              <a:rPr lang="en-US" sz="1600" i="1" dirty="0">
                <a:solidFill>
                  <a:srgbClr val="0000FF"/>
                </a:solidFill>
              </a:rPr>
              <a:t> is what sort of condition?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</a:t>
            </a:r>
            <a:r>
              <a:rPr lang="en-US" altLang="en-US" sz="1600" b="1" dirty="0" err="1">
                <a:solidFill>
                  <a:srgbClr val="0000FF"/>
                </a:solidFill>
              </a:rPr>
              <a:t>neurocristopathy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 a </a:t>
            </a:r>
            <a:r>
              <a:rPr lang="en-US" altLang="en-US" sz="1600" dirty="0" err="1">
                <a:solidFill>
                  <a:srgbClr val="0000FF"/>
                </a:solidFill>
              </a:rPr>
              <a:t>neurocristopathy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congenital/developmental abnormality owing to flawed neural-crest cell migration or differentiation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8886C-AD6B-4B82-AACD-33250D7ADE1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709601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935A01-3141-4A6A-AE89-A102B1B350BF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4938E-F703-421C-A4CD-55D0DA542467}"/>
              </a:ext>
            </a:extLst>
          </p:cNvPr>
          <p:cNvSpPr txBox="1"/>
          <p:nvPr/>
        </p:nvSpPr>
        <p:spPr>
          <a:xfrm>
            <a:off x="848039" y="4285927"/>
            <a:ext cx="273336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note of aniridia’s ocular associations:</a:t>
            </a:r>
          </a:p>
          <a:p>
            <a:r>
              <a:rPr lang="en-US" sz="1600" dirty="0"/>
              <a:t>--Nystagmus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55341-3A6C-4F73-8736-E52A7611781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0AA4F-D7E7-7C42-4E1B-9BF0EDFE7309}"/>
              </a:ext>
            </a:extLst>
          </p:cNvPr>
          <p:cNvSpPr txBox="1"/>
          <p:nvPr/>
        </p:nvSpPr>
        <p:spPr>
          <a:xfrm>
            <a:off x="2338752" y="4870904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FF"/>
                </a:solidFill>
              </a:rPr>
              <a:t>(more to follow)</a:t>
            </a:r>
          </a:p>
        </p:txBody>
      </p:sp>
    </p:spTree>
    <p:extLst>
      <p:ext uri="{BB962C8B-B14F-4D97-AF65-F5344CB8AC3E}">
        <p14:creationId xmlns:p14="http://schemas.microsoft.com/office/powerpoint/2010/main" val="3412092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b="1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87" y="3962400"/>
            <a:ext cx="3357009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this a sensory or a motor nystagmus?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Sensory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Is it a jerk, or a </a:t>
            </a:r>
            <a:r>
              <a:rPr lang="en-US" sz="1400" i="1" dirty="0" err="1">
                <a:solidFill>
                  <a:srgbClr val="FFFF00"/>
                </a:solidFill>
              </a:rPr>
              <a:t>pendular</a:t>
            </a:r>
            <a:r>
              <a:rPr lang="en-US" sz="1400" i="1" dirty="0">
                <a:solidFill>
                  <a:srgbClr val="FFFF00"/>
                </a:solidFill>
              </a:rPr>
              <a:t> nystagmus?</a:t>
            </a:r>
          </a:p>
          <a:p>
            <a:r>
              <a:rPr lang="en-US" sz="1400" dirty="0" err="1">
                <a:solidFill>
                  <a:srgbClr val="FFFF00"/>
                </a:solidFill>
              </a:rPr>
              <a:t>Pendular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B7A3E49-ED20-43C9-A0CF-08F657429F34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87A127-FAFE-4BF4-B2EB-7CDD08806A9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178062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b="1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87" y="3962400"/>
            <a:ext cx="3357009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this a sensory or a motor nystagmus?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Sensory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Is it a jerk, or a </a:t>
            </a:r>
            <a:r>
              <a:rPr lang="en-US" sz="1400" i="1" dirty="0" err="1">
                <a:solidFill>
                  <a:srgbClr val="FFFF00"/>
                </a:solidFill>
              </a:rPr>
              <a:t>pendular</a:t>
            </a:r>
            <a:r>
              <a:rPr lang="en-US" sz="1400" i="1" dirty="0">
                <a:solidFill>
                  <a:srgbClr val="FFFF00"/>
                </a:solidFill>
              </a:rPr>
              <a:t> nystagmus?</a:t>
            </a:r>
          </a:p>
          <a:p>
            <a:r>
              <a:rPr lang="en-US" sz="1400" dirty="0" err="1">
                <a:solidFill>
                  <a:srgbClr val="FFFF00"/>
                </a:solidFill>
              </a:rPr>
              <a:t>Pendular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901126-E5C3-4F3B-AF0C-764E40DBE79D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8A547-37BC-4AAB-9338-8938857486E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71919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b="1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87" y="3962400"/>
            <a:ext cx="3357009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this a sensory or a motor nystagmus?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Sensory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jerk, or a </a:t>
            </a:r>
            <a:r>
              <a:rPr lang="en-US" sz="1400" i="1" dirty="0" err="1">
                <a:solidFill>
                  <a:srgbClr val="0000FF"/>
                </a:solidFill>
              </a:rPr>
              <a:t>pendular</a:t>
            </a:r>
            <a:r>
              <a:rPr lang="en-US" sz="1400" i="1" dirty="0">
                <a:solidFill>
                  <a:srgbClr val="0000FF"/>
                </a:solidFill>
              </a:rPr>
              <a:t> nystagmus?</a:t>
            </a:r>
          </a:p>
          <a:p>
            <a:r>
              <a:rPr lang="en-US" sz="1400" dirty="0" err="1">
                <a:solidFill>
                  <a:srgbClr val="FFFF00"/>
                </a:solidFill>
              </a:rPr>
              <a:t>Pendular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1E1A55-8301-4A12-B0E5-AAA425560472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48A8E-8C52-4B80-A4FF-396AC659AA8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230479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b="1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87" y="3962400"/>
            <a:ext cx="3357009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this a sensory or a motor nystagmus?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Sensory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 jerk, or a </a:t>
            </a:r>
            <a:r>
              <a:rPr lang="en-US" sz="1400" i="1" dirty="0" err="1">
                <a:solidFill>
                  <a:srgbClr val="0000FF"/>
                </a:solidFill>
              </a:rPr>
              <a:t>pendular</a:t>
            </a:r>
            <a:r>
              <a:rPr lang="en-US" sz="1400" i="1" dirty="0">
                <a:solidFill>
                  <a:srgbClr val="0000FF"/>
                </a:solidFill>
              </a:rPr>
              <a:t> nystagmus?</a:t>
            </a:r>
          </a:p>
          <a:p>
            <a:r>
              <a:rPr lang="en-US" sz="1400" dirty="0" err="1">
                <a:solidFill>
                  <a:srgbClr val="0000FF"/>
                </a:solidFill>
              </a:rPr>
              <a:t>Pendular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CA28E8-5BF0-4414-867C-0CBA0A8931F8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A1B28-3400-4190-A79E-186A4D3BBE3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931238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87" y="3962400"/>
            <a:ext cx="3357009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this a sensory or a motor nystagmus?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Sensory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a jerk, or a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pendular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nystagmus?</a:t>
            </a:r>
          </a:p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Pendular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BF558B-3199-4922-93BA-340ABE49D5AE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B049C-4368-4C49-8538-2C80BF6D4CAE}"/>
              </a:ext>
            </a:extLst>
          </p:cNvPr>
          <p:cNvSpPr txBox="1"/>
          <p:nvPr/>
        </p:nvSpPr>
        <p:spPr>
          <a:xfrm>
            <a:off x="231436" y="4507829"/>
            <a:ext cx="48006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anatomic abnormalities are responsible for the poor vision in </a:t>
            </a:r>
            <a:r>
              <a:rPr lang="en-US" sz="1400" i="1" dirty="0" err="1">
                <a:solidFill>
                  <a:srgbClr val="0000FF"/>
                </a:solidFill>
              </a:rPr>
              <a:t>aniridia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  <a:endParaRPr lang="en-US" sz="1400" i="1" dirty="0">
              <a:solidFill>
                <a:srgbClr val="FFC000"/>
              </a:solidFill>
            </a:endParaRPr>
          </a:p>
          <a:p>
            <a:r>
              <a:rPr lang="en-US" sz="1400" dirty="0" err="1">
                <a:solidFill>
                  <a:srgbClr val="FFC000"/>
                </a:solidFill>
              </a:rPr>
              <a:t>Foveal</a:t>
            </a:r>
            <a:r>
              <a:rPr lang="en-US" sz="1400" dirty="0">
                <a:solidFill>
                  <a:srgbClr val="FFC000"/>
                </a:solidFill>
              </a:rPr>
              <a:t> and optic nerve hypoplasia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E9ABA-64FE-481F-81E5-84C89E03825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263630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87" y="3962400"/>
            <a:ext cx="3357009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this a sensory or a motor nystagmus?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Sensory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a jerk, or a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pendular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nystagmus?</a:t>
            </a:r>
          </a:p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Pendular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B969375-B94A-4772-A454-3B3A39A788DA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1436" y="4507829"/>
            <a:ext cx="48006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anatomic abnormalities are responsible for the poor vision in </a:t>
            </a:r>
            <a:r>
              <a:rPr lang="en-US" sz="1400" i="1" dirty="0" err="1">
                <a:solidFill>
                  <a:srgbClr val="0000FF"/>
                </a:solidFill>
              </a:rPr>
              <a:t>aniridia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 err="1">
                <a:solidFill>
                  <a:srgbClr val="0000FF"/>
                </a:solidFill>
              </a:rPr>
              <a:t>Foveal</a:t>
            </a:r>
            <a:r>
              <a:rPr lang="en-US" sz="1400" dirty="0">
                <a:solidFill>
                  <a:srgbClr val="0000FF"/>
                </a:solidFill>
              </a:rPr>
              <a:t> and optic nerve hypoplasia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5D1D6-B222-46F9-8677-268B7634365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118435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n-US" altLang="en-US" sz="1400" i="1" kern="0" dirty="0">
                <a:solidFill>
                  <a:srgbClr val="0000FF"/>
                </a:solidFill>
              </a:rPr>
              <a:t>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87" y="3962400"/>
            <a:ext cx="3357009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this a sensory or a motor nystagmus?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Sensory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Is it a jerk, or a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pendular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nystagmus?</a:t>
            </a:r>
          </a:p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Pendular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B969375-B94A-4772-A454-3B3A39A788DA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1436" y="4507829"/>
            <a:ext cx="48006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anatomic abnormalities are responsible for the poor vision in </a:t>
            </a:r>
            <a:r>
              <a:rPr lang="en-US" sz="1400" i="1" dirty="0" err="1">
                <a:solidFill>
                  <a:srgbClr val="0000FF"/>
                </a:solidFill>
              </a:rPr>
              <a:t>aniridia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 err="1">
                <a:solidFill>
                  <a:srgbClr val="0000FF"/>
                </a:solidFill>
              </a:rPr>
              <a:t>Foveal</a:t>
            </a:r>
            <a:r>
              <a:rPr lang="en-US" sz="1400" dirty="0">
                <a:solidFill>
                  <a:srgbClr val="0000FF"/>
                </a:solidFill>
              </a:rPr>
              <a:t> and optic nerve hypoplasia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BB4F5-6039-4EC8-9C34-2302311BC8E7}"/>
              </a:ext>
            </a:extLst>
          </p:cNvPr>
          <p:cNvSpPr txBox="1"/>
          <p:nvPr/>
        </p:nvSpPr>
        <p:spPr>
          <a:xfrm>
            <a:off x="3768096" y="4990921"/>
            <a:ext cx="2809927" cy="1415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note of aniridia’s ocular associations:</a:t>
            </a:r>
          </a:p>
          <a:p>
            <a:r>
              <a:rPr lang="en-US" sz="1600" dirty="0"/>
              <a:t>--Nystagmus</a:t>
            </a:r>
          </a:p>
          <a:p>
            <a:r>
              <a:rPr lang="en-US" sz="1600" dirty="0"/>
              <a:t>--Foveal hypoplasia</a:t>
            </a:r>
          </a:p>
          <a:p>
            <a:r>
              <a:rPr lang="en-US" sz="1600" dirty="0"/>
              <a:t>--ON hypoplasia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AD137-A552-48CD-A202-90DC5712EC3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BF83E-A41B-0957-CF99-0B7D1743BE02}"/>
              </a:ext>
            </a:extLst>
          </p:cNvPr>
          <p:cNvSpPr txBox="1"/>
          <p:nvPr/>
        </p:nvSpPr>
        <p:spPr>
          <a:xfrm>
            <a:off x="5367702" y="6054154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FF"/>
                </a:solidFill>
              </a:rPr>
              <a:t>(more to follow)</a:t>
            </a:r>
          </a:p>
        </p:txBody>
      </p:sp>
    </p:spTree>
    <p:extLst>
      <p:ext uri="{BB962C8B-B14F-4D97-AF65-F5344CB8AC3E}">
        <p14:creationId xmlns:p14="http://schemas.microsoft.com/office/powerpoint/2010/main" val="2131052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EAA9B0-D88B-4781-9FA9-F59ED55CE861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0EB45-05E5-449A-944A-CF720632F33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814300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D857C2-E916-4A14-8454-B7D4767FBDBA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882F0-29D9-437C-AF0A-7C9447F853E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48632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86800" cy="2169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In terms of the fundamental embryological disorder involved, anterior segment </a:t>
            </a:r>
            <a:r>
              <a:rPr lang="en-US" sz="1600" i="1" dirty="0" err="1">
                <a:solidFill>
                  <a:srgbClr val="0000FF"/>
                </a:solidFill>
              </a:rPr>
              <a:t>dysgenesis</a:t>
            </a:r>
            <a:r>
              <a:rPr lang="en-US" sz="1600" i="1" dirty="0">
                <a:solidFill>
                  <a:srgbClr val="0000FF"/>
                </a:solidFill>
              </a:rPr>
              <a:t> is what sort of condition?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</a:t>
            </a:r>
            <a:r>
              <a:rPr lang="en-US" altLang="en-US" sz="1600" b="1" dirty="0" err="1">
                <a:solidFill>
                  <a:srgbClr val="0000FF"/>
                </a:solidFill>
              </a:rPr>
              <a:t>neurocristopathy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 a </a:t>
            </a:r>
            <a:r>
              <a:rPr lang="en-US" altLang="en-US" sz="1600" dirty="0" err="1">
                <a:solidFill>
                  <a:srgbClr val="0000FF"/>
                </a:solidFill>
              </a:rPr>
              <a:t>neurocristopathy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congenital/developmental abnormality owing to flawed neural-crest cell migration or differentiation</a:t>
            </a:r>
          </a:p>
          <a:p>
            <a:pPr eaLnBrk="1" hangingPunct="1">
              <a:lnSpc>
                <a:spcPts val="18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is/are </a:t>
            </a:r>
            <a:r>
              <a:rPr lang="en-US" altLang="en-US" sz="1600" dirty="0">
                <a:solidFill>
                  <a:srgbClr val="0000FF"/>
                </a:solidFill>
              </a:rPr>
              <a:t>neural crest cells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D7416-ECDA-4FC2-BEED-B3E02FBB5AD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357443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b="1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961" y="5047327"/>
            <a:ext cx="2305439" cy="127727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WAGR complex consists of: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W</a:t>
            </a:r>
            <a:r>
              <a:rPr lang="en-US" sz="1300" dirty="0" err="1"/>
              <a:t>ilms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/>
              <a:t>tumor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A</a:t>
            </a:r>
            <a:r>
              <a:rPr lang="en-US" sz="1300" dirty="0" err="1">
                <a:solidFill>
                  <a:schemeClr val="bg1"/>
                </a:solidFill>
              </a:rPr>
              <a:t>niridia</a:t>
            </a:r>
            <a:endParaRPr lang="en-US" sz="13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G</a:t>
            </a:r>
            <a:r>
              <a:rPr lang="en-US" sz="1300" dirty="0"/>
              <a:t>enitourinary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/>
              <a:t>abnormalities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R</a:t>
            </a:r>
            <a:r>
              <a:rPr lang="en-US" sz="1300" dirty="0" err="1"/>
              <a:t>etardatio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F3CEC3-4F56-4AD9-9339-CFAD0F19D059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AB674-03BD-42E4-B037-AB8BA547860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569743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b="1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961" y="5047327"/>
            <a:ext cx="2305439" cy="127727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WAGR complex consists of: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W</a:t>
            </a:r>
            <a:r>
              <a:rPr lang="en-US" sz="1300" dirty="0" err="1">
                <a:solidFill>
                  <a:schemeClr val="bg1"/>
                </a:solidFill>
              </a:rPr>
              <a:t>ilms</a:t>
            </a:r>
            <a:r>
              <a:rPr lang="en-US" sz="1300" dirty="0">
                <a:solidFill>
                  <a:schemeClr val="bg1"/>
                </a:solidFill>
              </a:rPr>
              <a:t> tumor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A</a:t>
            </a:r>
            <a:r>
              <a:rPr lang="en-US" sz="1300" dirty="0" err="1">
                <a:solidFill>
                  <a:schemeClr val="bg1"/>
                </a:solidFill>
              </a:rPr>
              <a:t>niridia</a:t>
            </a:r>
            <a:endParaRPr lang="en-US" sz="13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G</a:t>
            </a:r>
            <a:r>
              <a:rPr lang="en-US" sz="1300" dirty="0">
                <a:solidFill>
                  <a:schemeClr val="bg1"/>
                </a:solidFill>
              </a:rPr>
              <a:t>enitourinary abnormalities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</a:t>
            </a:r>
            <a:r>
              <a:rPr lang="en-US" sz="1300" dirty="0">
                <a:solidFill>
                  <a:schemeClr val="bg1"/>
                </a:solidFill>
              </a:rPr>
              <a:t>etardation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103E7E-63B3-44E8-8776-45B376939A35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12F8D-97D0-4010-8EE9-933705A8573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230436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b="1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961" y="5047327"/>
            <a:ext cx="2305439" cy="127727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WAGR complex consists of: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W</a:t>
            </a:r>
            <a:r>
              <a:rPr lang="en-US" sz="1300" b="1" dirty="0" err="1">
                <a:solidFill>
                  <a:schemeClr val="bg1"/>
                </a:solidFill>
              </a:rPr>
              <a:t>ilms</a:t>
            </a:r>
            <a:r>
              <a:rPr lang="en-US" sz="1300" b="1" dirty="0">
                <a:solidFill>
                  <a:schemeClr val="bg1"/>
                </a:solidFill>
              </a:rPr>
              <a:t> tumor</a:t>
            </a:r>
          </a:p>
          <a:p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</a:rPr>
              <a:t>niridia</a:t>
            </a: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enitourinary abnormalities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etardation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160" y="5562600"/>
            <a:ext cx="64107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</a:t>
            </a:r>
            <a:r>
              <a:rPr lang="en-US" sz="1400" i="1" dirty="0" err="1"/>
              <a:t>noneponymous</a:t>
            </a:r>
            <a:r>
              <a:rPr lang="en-US" sz="1400" i="1" dirty="0"/>
              <a:t> name for </a:t>
            </a:r>
            <a:r>
              <a:rPr lang="en-US" sz="1400" i="1" dirty="0" err="1"/>
              <a:t>Wilms</a:t>
            </a:r>
            <a:r>
              <a:rPr lang="en-US" sz="1400" i="1" dirty="0"/>
              <a:t> tumor (</a:t>
            </a:r>
            <a:r>
              <a:rPr lang="en-US" sz="1400" i="1" dirty="0" err="1"/>
              <a:t>ie</a:t>
            </a:r>
            <a:r>
              <a:rPr lang="en-US" sz="1400" i="1" dirty="0"/>
              <a:t>, what sort of tumor is it)?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nephroblastoma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D5CAAB-87F4-470C-B8B7-E1B501BB3FC0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C3207-CD9E-4599-8F4F-BDC5DD28083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1168446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b="1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accent5">
                    <a:lumMod val="75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accent5">
                    <a:lumMod val="75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961" y="5047327"/>
            <a:ext cx="2305439" cy="127727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WAGR complex consists of:</a:t>
            </a:r>
          </a:p>
          <a:p>
            <a:r>
              <a:rPr lang="en-US" sz="1600" b="1" dirty="0" err="1">
                <a:solidFill>
                  <a:schemeClr val="bg1"/>
                </a:solidFill>
              </a:rPr>
              <a:t>W</a:t>
            </a:r>
            <a:r>
              <a:rPr lang="en-US" sz="1300" b="1" dirty="0" err="1">
                <a:solidFill>
                  <a:schemeClr val="bg1"/>
                </a:solidFill>
              </a:rPr>
              <a:t>ilms</a:t>
            </a:r>
            <a:r>
              <a:rPr lang="en-US" sz="1300" b="1" dirty="0">
                <a:solidFill>
                  <a:schemeClr val="bg1"/>
                </a:solidFill>
              </a:rPr>
              <a:t> tumor</a:t>
            </a:r>
          </a:p>
          <a:p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</a:rPr>
              <a:t>niridia</a:t>
            </a: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enitourinary abnormalities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etardation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160" y="5562600"/>
            <a:ext cx="64107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</a:t>
            </a:r>
            <a:r>
              <a:rPr lang="en-US" sz="1400" i="1" dirty="0" err="1"/>
              <a:t>noneponymous</a:t>
            </a:r>
            <a:r>
              <a:rPr lang="en-US" sz="1400" i="1" dirty="0"/>
              <a:t> name for </a:t>
            </a:r>
            <a:r>
              <a:rPr lang="en-US" sz="1400" i="1" dirty="0" err="1"/>
              <a:t>Wilms</a:t>
            </a:r>
            <a:r>
              <a:rPr lang="en-US" sz="1400" i="1" dirty="0"/>
              <a:t> tumor (</a:t>
            </a:r>
            <a:r>
              <a:rPr lang="en-US" sz="1400" i="1" dirty="0" err="1"/>
              <a:t>ie</a:t>
            </a:r>
            <a:r>
              <a:rPr lang="en-US" sz="1400" i="1" dirty="0"/>
              <a:t>, what sort of tumor is it)?</a:t>
            </a:r>
          </a:p>
          <a:p>
            <a:r>
              <a:rPr lang="en-US" sz="1400" dirty="0"/>
              <a:t>A </a:t>
            </a:r>
            <a:r>
              <a:rPr lang="en-US" sz="1400" dirty="0" err="1"/>
              <a:t>nephroblastoma</a:t>
            </a:r>
            <a:endParaRPr lang="en-US" sz="1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780314-2DBB-4CB1-BF30-8B3FD00D9699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BBE91-691F-4BBC-A2B9-192CCED66D2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787066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4340" y="5707866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WAGR complex: </a:t>
            </a:r>
            <a:r>
              <a:rPr lang="en-US" dirty="0" err="1"/>
              <a:t>Wilm’s</a:t>
            </a:r>
            <a:r>
              <a:rPr lang="en-US" dirty="0"/>
              <a:t> tumor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143000"/>
            <a:ext cx="4602461" cy="3746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b="15384"/>
          <a:stretch/>
        </p:blipFill>
        <p:spPr>
          <a:xfrm>
            <a:off x="228600" y="1150134"/>
            <a:ext cx="3776378" cy="3679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362F5C-3E49-4DF1-A790-B1B43B73AD2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8982434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Are all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accent5">
                    <a:lumMod val="75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92B28D2-E01E-440C-9E00-300948EF5C85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CC3C5-B03D-4272-9A40-CAFD3C35C39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987027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Are all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No, only those in which the genetic mutation is sporadic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1" y="5397016"/>
            <a:ext cx="838200" cy="324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"/>
              </a:lnSpc>
            </a:pPr>
            <a:r>
              <a:rPr lang="en-US" sz="800" dirty="0">
                <a:solidFill>
                  <a:schemeClr val="tx1"/>
                </a:solidFill>
              </a:rPr>
              <a:t>sporadic vs familial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BC0567-B798-48EF-8265-CB06A6728414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A8897-7A80-4E5C-87CE-0AB89E161D5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8297534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Are all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No, only those in which the genetic mutation is sporadic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DC9D6C-BC4C-4643-AF43-BE260A7EF19F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B43AA-D125-400C-8FFA-E66EEA86CB6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166415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963494" y="5022851"/>
            <a:ext cx="73787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Defects involving what gene are the cause of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  <a:endParaRPr lang="en-US" altLang="en-US" sz="16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The PAX6 gene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What other ocular abnormalities are associated with defects of the PAX6 gene?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I’m glad you asked…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9EB74EA-A08E-487A-A18F-6534582FCAAB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E56D7-FE9E-4A2E-9830-078C104EB29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7167922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963494" y="5022851"/>
            <a:ext cx="73787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Defects involving what gene are the cause of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</a:t>
            </a: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What other ocular abnormalities are associated with defects of the PAX6 gene?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I’m glad you asked…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C34EA4-B150-4852-8D8C-09FAB0E251E5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87439-2F0B-4183-BAF6-1D09C7B6314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63932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86800" cy="263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In terms of the fundamental embryological disorder involved, anterior segment </a:t>
            </a:r>
            <a:r>
              <a:rPr lang="en-US" sz="1600" i="1" dirty="0" err="1">
                <a:solidFill>
                  <a:srgbClr val="0000FF"/>
                </a:solidFill>
              </a:rPr>
              <a:t>dysgenesis</a:t>
            </a:r>
            <a:r>
              <a:rPr lang="en-US" sz="1600" i="1" dirty="0">
                <a:solidFill>
                  <a:srgbClr val="0000FF"/>
                </a:solidFill>
              </a:rPr>
              <a:t> is what sort of condition?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</a:t>
            </a:r>
            <a:r>
              <a:rPr lang="en-US" altLang="en-US" sz="1600" b="1" dirty="0" err="1">
                <a:solidFill>
                  <a:srgbClr val="0000FF"/>
                </a:solidFill>
              </a:rPr>
              <a:t>neurocristopathy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 a </a:t>
            </a:r>
            <a:r>
              <a:rPr lang="en-US" altLang="en-US" sz="1600" dirty="0" err="1">
                <a:solidFill>
                  <a:srgbClr val="0000FF"/>
                </a:solidFill>
              </a:rPr>
              <a:t>neurocristopathy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congenital/developmental abnormality owing to flawed neural-crest cell migration or differentiation</a:t>
            </a:r>
          </a:p>
          <a:p>
            <a:pPr eaLnBrk="1" hangingPunct="1">
              <a:lnSpc>
                <a:spcPts val="18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is/are </a:t>
            </a:r>
            <a:r>
              <a:rPr lang="en-US" altLang="en-US" sz="1600" dirty="0">
                <a:solidFill>
                  <a:srgbClr val="0000FF"/>
                </a:solidFill>
              </a:rPr>
              <a:t>neural crest cells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special subpopulation of neuroectodermal cells that migrate across the embryo and deposit themselves at a wide variety of locations, eventually differentiating into many distinct tissues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FEE9B8-C0C9-4927-822E-3D12150E072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2585476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963494" y="5022851"/>
            <a:ext cx="73787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Defects involving what gene are the cause of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What other ocular abnormalities are associated with defects of the PAX6 gene?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I’m glad you asked…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8E5B313-C54A-4F58-8698-FD8CD155D3C5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56703-53DC-42B4-8BEA-18482A07A85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778299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nystgamus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963494" y="5022851"/>
            <a:ext cx="73787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Defects involving what gene are the cause of aniridia?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The PAX6 gene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other ocular abnormalities are associated with defects of the PAX6 gene?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I’m glad you asked…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6DDE55-BAA4-436D-8AA1-CFE245C6D9D4}"/>
              </a:ext>
            </a:extLst>
          </p:cNvPr>
          <p:cNvSpPr/>
          <p:nvPr/>
        </p:nvSpPr>
        <p:spPr>
          <a:xfrm>
            <a:off x="6073198" y="4415045"/>
            <a:ext cx="1009650" cy="38809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977CE-BB5D-4F55-8CD6-3C039420A25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3420685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33CC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/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33CC33"/>
                </a:solidFill>
              </a:rPr>
              <a:t>6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143000" y="1919288"/>
            <a:ext cx="667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What four ocular abnormalities are attributed to the PAX6 gene?</a:t>
            </a:r>
          </a:p>
        </p:txBody>
      </p:sp>
      <p:sp>
        <p:nvSpPr>
          <p:cNvPr id="9626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132EC0-64C6-45D7-AD89-A82EA7055CB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/>
          </a:p>
        </p:txBody>
      </p:sp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5638800" y="3505200"/>
            <a:ext cx="33210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/>
              <a:t>There are four main abnormalities,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/>
              <a:t>and the term PAX6 acts as its own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/>
              <a:t>mnemonic. Start with the ‘P’ and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/>
              <a:t>make your way down…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124450" y="2638425"/>
            <a:ext cx="514350" cy="27717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B4136-9DE8-4883-BA5C-B4ADF6A56E5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9295203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33CC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/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33CC33"/>
                </a:solidFill>
              </a:rPr>
              <a:t>6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eters anomaly</a:t>
            </a:r>
          </a:p>
        </p:txBody>
      </p:sp>
      <p:sp>
        <p:nvSpPr>
          <p:cNvPr id="97285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67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What four ocular abnormalities are attributed to the PAX6 gene?</a:t>
            </a:r>
          </a:p>
        </p:txBody>
      </p:sp>
      <p:sp>
        <p:nvSpPr>
          <p:cNvPr id="972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0FD860-7A0E-4C59-806A-01F14F385B1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51BC2-DC3A-4EF2-A7A1-64247A48B06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5020992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33CC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/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33CC33"/>
                </a:solidFill>
              </a:rPr>
              <a:t>6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eters anomaly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nirida</a:t>
            </a:r>
            <a:r>
              <a:rPr lang="en-US" altLang="en-US" sz="2400" dirty="0"/>
              <a:t> (duh)</a:t>
            </a:r>
          </a:p>
        </p:txBody>
      </p:sp>
      <p:sp>
        <p:nvSpPr>
          <p:cNvPr id="98310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67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What four ocular abnormalities are attributed to the PAX6 gene?</a:t>
            </a:r>
          </a:p>
        </p:txBody>
      </p:sp>
      <p:sp>
        <p:nvSpPr>
          <p:cNvPr id="983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70F7BD-0F99-4B5A-A3FC-1D8BF8A1B87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4CF81-E362-4555-8B11-96B0ECC565D9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3700321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33CC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/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33CC33"/>
                </a:solidFill>
              </a:rPr>
              <a:t>6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eters anomaly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Congenital catara</a:t>
            </a:r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67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What four ocular abnormalities are attributed to the PAX6 gene?</a:t>
            </a:r>
          </a:p>
        </p:txBody>
      </p:sp>
      <p:sp>
        <p:nvSpPr>
          <p:cNvPr id="993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C80502-963F-4CA4-8B0D-3BFBE12D5FF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0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nirida</a:t>
            </a:r>
            <a:r>
              <a:rPr lang="en-US" altLang="en-US" sz="2400" dirty="0"/>
              <a:t> (duh)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B5ECB-DCD7-4FBD-BCBB-F9D50685889F}"/>
              </a:ext>
            </a:extLst>
          </p:cNvPr>
          <p:cNvSpPr txBox="1"/>
          <p:nvPr/>
        </p:nvSpPr>
        <p:spPr>
          <a:xfrm>
            <a:off x="4672514" y="423666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(say it out loud)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133C7-41C8-4C49-99A9-EAF74D550E8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0882685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33CC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/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33CC33"/>
                </a:solidFill>
              </a:rPr>
              <a:t>6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eters anomaly</a:t>
            </a:r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Congenital catara</a:t>
            </a:r>
          </a:p>
        </p:txBody>
      </p:sp>
      <p:sp>
        <p:nvSpPr>
          <p:cNvPr id="100358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67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What four ocular abnormalities are attributed to the PAX6 gene?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192463" y="4876800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foveal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487863" y="4876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ypoplasia</a:t>
            </a:r>
          </a:p>
        </p:txBody>
      </p:sp>
      <p:sp>
        <p:nvSpPr>
          <p:cNvPr id="100361" name="Text Box 12"/>
          <p:cNvSpPr txBox="1">
            <a:spLocks noChangeArrowheads="1"/>
          </p:cNvSpPr>
          <p:nvPr/>
        </p:nvSpPr>
        <p:spPr bwMode="auto">
          <a:xfrm>
            <a:off x="2362200" y="5737225"/>
            <a:ext cx="41465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If you use your imagination, the </a:t>
            </a:r>
            <a:r>
              <a:rPr lang="en-US" altLang="en-US" sz="1800" b="1" dirty="0"/>
              <a:t>6</a:t>
            </a:r>
            <a:r>
              <a:rPr lang="en-US" altLang="en-US" sz="1800" i="1" dirty="0"/>
              <a:t> looks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like a lower-case </a:t>
            </a:r>
            <a:r>
              <a:rPr lang="en-US" altLang="en-US" sz="1800" b="1" dirty="0"/>
              <a:t>h</a:t>
            </a:r>
            <a:r>
              <a:rPr lang="en-US" altLang="en-US" sz="1800" i="1" dirty="0"/>
              <a:t>…</a:t>
            </a:r>
          </a:p>
        </p:txBody>
      </p:sp>
      <p:sp>
        <p:nvSpPr>
          <p:cNvPr id="100362" name="Line 13"/>
          <p:cNvSpPr>
            <a:spLocks noChangeShapeType="1"/>
          </p:cNvSpPr>
          <p:nvPr/>
        </p:nvSpPr>
        <p:spPr bwMode="auto">
          <a:xfrm flipH="1" flipV="1">
            <a:off x="4572000" y="5257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181475" y="470852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i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</a:t>
            </a:r>
          </a:p>
        </p:txBody>
      </p:sp>
      <p:sp>
        <p:nvSpPr>
          <p:cNvPr id="100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DD0669-5E3F-4AF0-900A-3E370A6DAD8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00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nirida</a:t>
            </a:r>
            <a:r>
              <a:rPr lang="en-US" altLang="en-US" sz="2400" dirty="0"/>
              <a:t> (duh)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B591F-01E0-4342-B3BD-8002B67A0AB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4620403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33CC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/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33CC33"/>
                </a:solidFill>
              </a:rPr>
              <a:t>6</a:t>
            </a: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eters anomaly</a:t>
            </a:r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Congenital catara</a:t>
            </a:r>
          </a:p>
        </p:txBody>
      </p:sp>
      <p:sp>
        <p:nvSpPr>
          <p:cNvPr id="101382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67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What four ocular abnormalities are attributed to the PAX6 gene?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192463" y="4876800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foveal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487863" y="4876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ypoplasia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181475" y="470852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i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</a:t>
            </a:r>
          </a:p>
        </p:txBody>
      </p:sp>
      <p:sp>
        <p:nvSpPr>
          <p:cNvPr id="1013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EFC5EC-AB90-47CE-A1B9-76CB8316B43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000"/>
          </a:p>
        </p:txBody>
      </p:sp>
      <p:sp>
        <p:nvSpPr>
          <p:cNvPr id="101388" name="TextBox 1"/>
          <p:cNvSpPr txBox="1">
            <a:spLocks noChangeArrowheads="1"/>
          </p:cNvSpPr>
          <p:nvPr/>
        </p:nvSpPr>
        <p:spPr bwMode="auto">
          <a:xfrm>
            <a:off x="6324600" y="3886200"/>
            <a:ext cx="2743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00FF"/>
                </a:solidFill>
              </a:rPr>
              <a:t>We know that corneal opacities and foveal hypoplasia are associated with aniridia…</a:t>
            </a:r>
          </a:p>
        </p:txBody>
      </p:sp>
      <p:sp>
        <p:nvSpPr>
          <p:cNvPr id="3" name="Oval 2"/>
          <p:cNvSpPr/>
          <p:nvPr/>
        </p:nvSpPr>
        <p:spPr>
          <a:xfrm>
            <a:off x="4038600" y="2638425"/>
            <a:ext cx="2617788" cy="942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78175" y="4691063"/>
            <a:ext cx="2784475" cy="942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5" name="Straight Arrow Connector 4"/>
          <p:cNvCxnSpPr>
            <a:stCxn id="101388" idx="1"/>
            <a:endCxn id="3" idx="5"/>
          </p:cNvCxnSpPr>
          <p:nvPr/>
        </p:nvCxnSpPr>
        <p:spPr>
          <a:xfrm flipH="1" flipV="1">
            <a:off x="6273022" y="3443305"/>
            <a:ext cx="51578" cy="811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15000" y="4256088"/>
            <a:ext cx="590550" cy="620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nirida</a:t>
            </a:r>
            <a:r>
              <a:rPr lang="en-US" altLang="en-US" sz="2400" dirty="0"/>
              <a:t> (duh)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8F0AD-0ED5-48AA-AEFD-089F7AD9D06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6295946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33CC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/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33CC33"/>
                </a:solidFill>
              </a:rPr>
              <a:t>6</a:t>
            </a: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eters anomaly</a:t>
            </a: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Congenital catara</a:t>
            </a:r>
          </a:p>
        </p:txBody>
      </p:sp>
      <p:sp>
        <p:nvSpPr>
          <p:cNvPr id="102406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67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What four ocular abnormalities are attributed to the PAX6 gene?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192463" y="4876800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foveal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487863" y="4876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ypoplasia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181475" y="470852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i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</a:t>
            </a:r>
          </a:p>
        </p:txBody>
      </p:sp>
      <p:sp>
        <p:nvSpPr>
          <p:cNvPr id="102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7AE3DD-762C-4017-B22B-EE85DE5B958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000"/>
          </a:p>
        </p:txBody>
      </p:sp>
      <p:sp>
        <p:nvSpPr>
          <p:cNvPr id="102412" name="TextBox 1"/>
          <p:cNvSpPr txBox="1">
            <a:spLocks noChangeArrowheads="1"/>
          </p:cNvSpPr>
          <p:nvPr/>
        </p:nvSpPr>
        <p:spPr bwMode="auto">
          <a:xfrm>
            <a:off x="6324600" y="3886200"/>
            <a:ext cx="2743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00FF"/>
                </a:solidFill>
              </a:rPr>
              <a:t>We know that corneal opacities and foveal hypoplasia are associated with aniridia…</a:t>
            </a:r>
          </a:p>
        </p:txBody>
      </p:sp>
      <p:sp>
        <p:nvSpPr>
          <p:cNvPr id="102413" name="TextBox 14"/>
          <p:cNvSpPr txBox="1">
            <a:spLocks noChangeArrowheads="1"/>
          </p:cNvSpPr>
          <p:nvPr/>
        </p:nvSpPr>
        <p:spPr bwMode="auto">
          <a:xfrm>
            <a:off x="428625" y="5638800"/>
            <a:ext cx="444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…but are </a:t>
            </a:r>
            <a:r>
              <a:rPr lang="en-US" altLang="en-US" sz="1600" b="1" i="1">
                <a:solidFill>
                  <a:srgbClr val="0000FF"/>
                </a:solidFill>
              </a:rPr>
              <a:t>cataracts</a:t>
            </a:r>
            <a:r>
              <a:rPr lang="en-US" altLang="en-US" sz="1600" i="1">
                <a:solidFill>
                  <a:srgbClr val="0000FF"/>
                </a:solidFill>
              </a:rPr>
              <a:t> associated with it as well?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38600" y="2638425"/>
            <a:ext cx="2617788" cy="942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78175" y="4691063"/>
            <a:ext cx="2784475" cy="942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715000" y="4256088"/>
            <a:ext cx="590550" cy="620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752600" y="3962400"/>
            <a:ext cx="3284538" cy="866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81200" y="4829175"/>
            <a:ext cx="457200" cy="895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nirida</a:t>
            </a:r>
            <a:r>
              <a:rPr lang="en-US" altLang="en-US" sz="2400" dirty="0"/>
              <a:t> (duh)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273022" y="3443305"/>
            <a:ext cx="51578" cy="811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1038547-F431-479D-B2AE-EEC971A6F09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537241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33CC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/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33CC33"/>
                </a:solidFill>
              </a:rPr>
              <a:t>6</a:t>
            </a: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eters anomaly</a:t>
            </a:r>
          </a:p>
        </p:txBody>
      </p:sp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Congenital catara</a:t>
            </a:r>
          </a:p>
        </p:txBody>
      </p:sp>
      <p:sp>
        <p:nvSpPr>
          <p:cNvPr id="103430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67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What four ocular abnormalities are attributed to the PAX6 gene?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192463" y="4876800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foveal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487863" y="4876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ypoplasia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181475" y="470852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i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</a:t>
            </a:r>
          </a:p>
        </p:txBody>
      </p:sp>
      <p:sp>
        <p:nvSpPr>
          <p:cNvPr id="103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5B30D9-2E29-471A-ABA7-032043D2291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000"/>
          </a:p>
        </p:txBody>
      </p:sp>
      <p:sp>
        <p:nvSpPr>
          <p:cNvPr id="103436" name="TextBox 1"/>
          <p:cNvSpPr txBox="1">
            <a:spLocks noChangeArrowheads="1"/>
          </p:cNvSpPr>
          <p:nvPr/>
        </p:nvSpPr>
        <p:spPr bwMode="auto">
          <a:xfrm>
            <a:off x="6324600" y="3886200"/>
            <a:ext cx="2743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We know that corneal opacities and foveal hypoplasia are associated with aniridia…</a:t>
            </a:r>
          </a:p>
        </p:txBody>
      </p:sp>
      <p:sp>
        <p:nvSpPr>
          <p:cNvPr id="103437" name="TextBox 14"/>
          <p:cNvSpPr txBox="1">
            <a:spLocks noChangeArrowheads="1"/>
          </p:cNvSpPr>
          <p:nvPr/>
        </p:nvSpPr>
        <p:spPr bwMode="auto">
          <a:xfrm>
            <a:off x="428625" y="5638800"/>
            <a:ext cx="4608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…but are </a:t>
            </a:r>
            <a:r>
              <a:rPr lang="en-US" altLang="en-US" sz="1600" b="1" i="1" dirty="0">
                <a:solidFill>
                  <a:srgbClr val="0000FF"/>
                </a:solidFill>
              </a:rPr>
              <a:t>cataracts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it as well?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Indeed they are</a:t>
            </a:r>
          </a:p>
        </p:txBody>
      </p:sp>
      <p:sp>
        <p:nvSpPr>
          <p:cNvPr id="3" name="Oval 2"/>
          <p:cNvSpPr/>
          <p:nvPr/>
        </p:nvSpPr>
        <p:spPr>
          <a:xfrm>
            <a:off x="4038600" y="2638425"/>
            <a:ext cx="2617788" cy="942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78175" y="4691063"/>
            <a:ext cx="2784475" cy="942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715000" y="4256088"/>
            <a:ext cx="590550" cy="620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752600" y="3962400"/>
            <a:ext cx="3284538" cy="866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81200" y="4829175"/>
            <a:ext cx="457200" cy="895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nirida</a:t>
            </a:r>
            <a:r>
              <a:rPr lang="en-US" altLang="en-US" sz="2400" dirty="0"/>
              <a:t> (duh)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273022" y="3443305"/>
            <a:ext cx="51578" cy="811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6590CC5-E49C-4CF6-B3E2-AF766BD20E2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6132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047FEC-A734-4CB9-8444-ADD732C29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69" y="1161733"/>
            <a:ext cx="6354062" cy="4534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2F8DFC-4223-4800-B617-1D2350430E0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D5983-5D1B-4C90-A222-9663E2448F17}"/>
              </a:ext>
            </a:extLst>
          </p:cNvPr>
          <p:cNvSpPr txBox="1"/>
          <p:nvPr/>
        </p:nvSpPr>
        <p:spPr>
          <a:xfrm>
            <a:off x="855159" y="6172200"/>
            <a:ext cx="761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Neural crest cell differentiation (for demo purposes only; don’t memorize)</a:t>
            </a:r>
          </a:p>
        </p:txBody>
      </p:sp>
    </p:spTree>
    <p:extLst>
      <p:ext uri="{BB962C8B-B14F-4D97-AF65-F5344CB8AC3E}">
        <p14:creationId xmlns:p14="http://schemas.microsoft.com/office/powerpoint/2010/main" val="20984937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BD2D62-173C-457D-8C8F-EF21114AC49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33CC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/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33CC33"/>
                </a:solidFill>
              </a:rPr>
              <a:t>6</a:t>
            </a: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eters anomaly</a:t>
            </a:r>
          </a:p>
        </p:txBody>
      </p:sp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Congenital catara</a:t>
            </a:r>
          </a:p>
        </p:txBody>
      </p:sp>
      <p:sp>
        <p:nvSpPr>
          <p:cNvPr id="103430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67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</a:rPr>
              <a:t>What four ocular abnormalities are attributed to the PAX6 gene?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192463" y="4876800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foveal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487863" y="4876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ypoplasia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181475" y="470852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i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</a:t>
            </a:r>
          </a:p>
        </p:txBody>
      </p:sp>
      <p:sp>
        <p:nvSpPr>
          <p:cNvPr id="103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5B30D9-2E29-471A-ABA7-032043D2291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000"/>
          </a:p>
        </p:txBody>
      </p:sp>
      <p:sp>
        <p:nvSpPr>
          <p:cNvPr id="103436" name="TextBox 1"/>
          <p:cNvSpPr txBox="1">
            <a:spLocks noChangeArrowheads="1"/>
          </p:cNvSpPr>
          <p:nvPr/>
        </p:nvSpPr>
        <p:spPr bwMode="auto">
          <a:xfrm>
            <a:off x="6324600" y="3886200"/>
            <a:ext cx="2743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We know that corneal opacities and foveal hypoplasia are associated with aniridia…</a:t>
            </a:r>
          </a:p>
        </p:txBody>
      </p:sp>
      <p:sp>
        <p:nvSpPr>
          <p:cNvPr id="103437" name="TextBox 14"/>
          <p:cNvSpPr txBox="1">
            <a:spLocks noChangeArrowheads="1"/>
          </p:cNvSpPr>
          <p:nvPr/>
        </p:nvSpPr>
        <p:spPr bwMode="auto">
          <a:xfrm>
            <a:off x="428625" y="5638800"/>
            <a:ext cx="4608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…but are </a:t>
            </a:r>
            <a:r>
              <a:rPr lang="en-US" altLang="en-US" sz="1600" b="1" i="1" dirty="0">
                <a:solidFill>
                  <a:srgbClr val="0000FF"/>
                </a:solidFill>
              </a:rPr>
              <a:t>cataracts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it as well?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Indeed they are</a:t>
            </a:r>
          </a:p>
        </p:txBody>
      </p:sp>
      <p:sp>
        <p:nvSpPr>
          <p:cNvPr id="3" name="Oval 2"/>
          <p:cNvSpPr/>
          <p:nvPr/>
        </p:nvSpPr>
        <p:spPr>
          <a:xfrm>
            <a:off x="4038600" y="2638425"/>
            <a:ext cx="2617788" cy="942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78175" y="4691063"/>
            <a:ext cx="2784475" cy="942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715000" y="4256088"/>
            <a:ext cx="590550" cy="620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752600" y="3962400"/>
            <a:ext cx="3284538" cy="866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81200" y="4829175"/>
            <a:ext cx="457200" cy="895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nirida</a:t>
            </a:r>
            <a:r>
              <a:rPr lang="en-US" altLang="en-US" sz="2400" dirty="0"/>
              <a:t> (duh)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273022" y="3443305"/>
            <a:ext cx="51578" cy="811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5688E6-0CBE-475E-8A5F-B5AA5F42E3DA}"/>
              </a:ext>
            </a:extLst>
          </p:cNvPr>
          <p:cNvSpPr txBox="1"/>
          <p:nvPr/>
        </p:nvSpPr>
        <p:spPr>
          <a:xfrm>
            <a:off x="3242755" y="532090"/>
            <a:ext cx="2810889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note of aniridia’s ocular associations:</a:t>
            </a:r>
          </a:p>
          <a:p>
            <a:r>
              <a:rPr lang="en-US" sz="1600" dirty="0"/>
              <a:t>--Nystagmus</a:t>
            </a:r>
          </a:p>
          <a:p>
            <a:r>
              <a:rPr lang="en-US" sz="1600" dirty="0"/>
              <a:t>--Foveal hypoplasia</a:t>
            </a:r>
          </a:p>
          <a:p>
            <a:r>
              <a:rPr lang="en-US" sz="1600" dirty="0"/>
              <a:t>--ON hypoplasia</a:t>
            </a:r>
          </a:p>
          <a:p>
            <a:r>
              <a:rPr lang="en-US" sz="1600" dirty="0"/>
              <a:t>--Peters anomaly</a:t>
            </a:r>
          </a:p>
          <a:p>
            <a:r>
              <a:rPr lang="en-US" sz="1600" dirty="0"/>
              <a:t>--Congenital cataracts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86964-108B-DAED-D318-D91D9A8D2593}"/>
              </a:ext>
            </a:extLst>
          </p:cNvPr>
          <p:cNvSpPr txBox="1"/>
          <p:nvPr/>
        </p:nvSpPr>
        <p:spPr>
          <a:xfrm>
            <a:off x="4822870" y="1657261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FF"/>
                </a:solidFill>
              </a:rPr>
              <a:t>(more to follow)</a:t>
            </a:r>
          </a:p>
        </p:txBody>
      </p:sp>
    </p:spTree>
    <p:extLst>
      <p:ext uri="{BB962C8B-B14F-4D97-AF65-F5344CB8AC3E}">
        <p14:creationId xmlns:p14="http://schemas.microsoft.com/office/powerpoint/2010/main" val="15796051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0BD592-7A8B-49EB-A3B9-6987DE3FB33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6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eters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anomaly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nirida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(duh)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Congenital catara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71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What four ocular abnormalities are attributed to the </a:t>
            </a:r>
            <a:r>
              <a:rPr lang="en-US" altLang="en-US" sz="1800" b="1" i="1" dirty="0">
                <a:solidFill>
                  <a:srgbClr val="0000FF"/>
                </a:solidFill>
              </a:rPr>
              <a:t>PAX6 gene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3192463" y="4876800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foveal</a:t>
            </a:r>
          </a:p>
        </p:txBody>
      </p:sp>
      <p:sp>
        <p:nvSpPr>
          <p:cNvPr id="75785" name="Text Box 11"/>
          <p:cNvSpPr txBox="1">
            <a:spLocks noChangeArrowheads="1"/>
          </p:cNvSpPr>
          <p:nvPr/>
        </p:nvSpPr>
        <p:spPr bwMode="auto">
          <a:xfrm>
            <a:off x="4487863" y="4876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ypoplasia</a:t>
            </a:r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2362200" y="5737225"/>
            <a:ext cx="41465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If you use your imagination, the </a:t>
            </a:r>
            <a:r>
              <a:rPr lang="en-US" altLang="en-US" sz="1800" b="1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 looks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like a lower-case </a:t>
            </a:r>
            <a:r>
              <a:rPr lang="en-US" altLang="en-US" sz="1800" b="1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04459" name="Text Box 14"/>
          <p:cNvSpPr txBox="1">
            <a:spLocks noChangeArrowheads="1"/>
          </p:cNvSpPr>
          <p:nvPr/>
        </p:nvSpPr>
        <p:spPr bwMode="auto">
          <a:xfrm>
            <a:off x="4181475" y="470852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i="1">
                <a:solidFill>
                  <a:srgbClr val="B2B2B2"/>
                </a:solidFill>
              </a:rPr>
              <a:t>h</a:t>
            </a:r>
          </a:p>
        </p:txBody>
      </p:sp>
      <p:sp>
        <p:nvSpPr>
          <p:cNvPr id="104460" name="Text Box 15"/>
          <p:cNvSpPr txBox="1">
            <a:spLocks noChangeArrowheads="1"/>
          </p:cNvSpPr>
          <p:nvPr/>
        </p:nvSpPr>
        <p:spPr bwMode="auto">
          <a:xfrm>
            <a:off x="2536825" y="228600"/>
            <a:ext cx="3482975" cy="1314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sort of gene is PAX6 anyway?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FFCC"/>
                </a:solidFill>
              </a:rPr>
              <a:t>A homeobox gene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CCFF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FFCC"/>
                </a:solidFill>
              </a:rPr>
              <a:t>What is a homeobox gene?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FFCC"/>
                </a:solidFill>
              </a:rPr>
              <a:t>One that regulates morphogenesis</a:t>
            </a:r>
          </a:p>
        </p:txBody>
      </p:sp>
      <p:sp>
        <p:nvSpPr>
          <p:cNvPr id="104461" name="Oval 16"/>
          <p:cNvSpPr>
            <a:spLocks noChangeArrowheads="1"/>
          </p:cNvSpPr>
          <p:nvPr/>
        </p:nvSpPr>
        <p:spPr bwMode="auto">
          <a:xfrm>
            <a:off x="6324600" y="1752600"/>
            <a:ext cx="13716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4572000" y="5257800"/>
            <a:ext cx="1066800" cy="5334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4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4BA0CF-3ECC-48F9-99ED-46627415646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6652288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E09F9-1768-47A3-8563-D7BDE2BDEF5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6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eters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anomaly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Congenital catara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71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What four ocular abnormalities are attributed to the </a:t>
            </a:r>
            <a:r>
              <a:rPr lang="en-US" altLang="en-US" sz="1800" b="1" i="1" dirty="0">
                <a:solidFill>
                  <a:srgbClr val="0000FF"/>
                </a:solidFill>
              </a:rPr>
              <a:t>PAX6 gene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3192463" y="4876800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foveal</a:t>
            </a:r>
          </a:p>
        </p:txBody>
      </p:sp>
      <p:sp>
        <p:nvSpPr>
          <p:cNvPr id="75785" name="Text Box 11"/>
          <p:cNvSpPr txBox="1">
            <a:spLocks noChangeArrowheads="1"/>
          </p:cNvSpPr>
          <p:nvPr/>
        </p:nvSpPr>
        <p:spPr bwMode="auto">
          <a:xfrm>
            <a:off x="4487863" y="4876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ypoplasia</a:t>
            </a:r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2362200" y="5737225"/>
            <a:ext cx="41465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If you use your imagination, the </a:t>
            </a:r>
            <a:r>
              <a:rPr lang="en-US" altLang="en-US" sz="1800" b="1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 looks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like a lower-case </a:t>
            </a:r>
            <a:r>
              <a:rPr lang="en-US" altLang="en-US" sz="1800" b="1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06507" name="Text Box 14"/>
          <p:cNvSpPr txBox="1">
            <a:spLocks noChangeArrowheads="1"/>
          </p:cNvSpPr>
          <p:nvPr/>
        </p:nvSpPr>
        <p:spPr bwMode="auto">
          <a:xfrm>
            <a:off x="4181475" y="470852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i="1">
                <a:solidFill>
                  <a:srgbClr val="B2B2B2"/>
                </a:solidFill>
              </a:rPr>
              <a:t>h</a:t>
            </a:r>
          </a:p>
        </p:txBody>
      </p:sp>
      <p:sp>
        <p:nvSpPr>
          <p:cNvPr id="106508" name="Text Box 15"/>
          <p:cNvSpPr txBox="1">
            <a:spLocks noChangeArrowheads="1"/>
          </p:cNvSpPr>
          <p:nvPr/>
        </p:nvSpPr>
        <p:spPr bwMode="auto">
          <a:xfrm>
            <a:off x="2536825" y="228600"/>
            <a:ext cx="3482975" cy="13144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sort of gene is PAX6 anyway?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A homeobox gene</a:t>
            </a:r>
            <a:endParaRPr lang="en-US" altLang="en-US" sz="1600">
              <a:solidFill>
                <a:srgbClr val="CCFF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CCFF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FFCC"/>
                </a:solidFill>
              </a:rPr>
              <a:t>What is a homeobox gene?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FFCC"/>
                </a:solidFill>
              </a:rPr>
              <a:t>One that regulates morphogenesis</a:t>
            </a:r>
          </a:p>
        </p:txBody>
      </p:sp>
      <p:sp>
        <p:nvSpPr>
          <p:cNvPr id="106509" name="Oval 16"/>
          <p:cNvSpPr>
            <a:spLocks noChangeArrowheads="1"/>
          </p:cNvSpPr>
          <p:nvPr/>
        </p:nvSpPr>
        <p:spPr bwMode="auto">
          <a:xfrm>
            <a:off x="6324600" y="1752600"/>
            <a:ext cx="13716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4572000" y="5257800"/>
            <a:ext cx="1066800" cy="5334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65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280052-58A5-4179-A8D4-E8FCDDD2EC5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00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nirida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(duh)</a:t>
            </a:r>
          </a:p>
        </p:txBody>
      </p:sp>
    </p:spTree>
    <p:extLst>
      <p:ext uri="{BB962C8B-B14F-4D97-AF65-F5344CB8AC3E}">
        <p14:creationId xmlns:p14="http://schemas.microsoft.com/office/powerpoint/2010/main" val="27536555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0DDCA-EC21-486C-875D-113CC18A148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6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eters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anomaly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Congenital catara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71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What four ocular abnormalities are attributed to the </a:t>
            </a:r>
            <a:r>
              <a:rPr lang="en-US" altLang="en-US" sz="1800" b="1" i="1" dirty="0">
                <a:solidFill>
                  <a:srgbClr val="0000FF"/>
                </a:solidFill>
              </a:rPr>
              <a:t>PAX6 gene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3192463" y="4876800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foveal</a:t>
            </a:r>
          </a:p>
        </p:txBody>
      </p:sp>
      <p:sp>
        <p:nvSpPr>
          <p:cNvPr id="75785" name="Text Box 11"/>
          <p:cNvSpPr txBox="1">
            <a:spLocks noChangeArrowheads="1"/>
          </p:cNvSpPr>
          <p:nvPr/>
        </p:nvSpPr>
        <p:spPr bwMode="auto">
          <a:xfrm>
            <a:off x="4487863" y="4876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ypoplasia</a:t>
            </a:r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2362200" y="5737225"/>
            <a:ext cx="41465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If you use your imagination, the </a:t>
            </a:r>
            <a:r>
              <a:rPr lang="en-US" altLang="en-US" sz="1800" b="1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 looks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like a lower-case </a:t>
            </a:r>
            <a:r>
              <a:rPr lang="en-US" altLang="en-US" sz="1800" b="1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08555" name="Text Box 14"/>
          <p:cNvSpPr txBox="1">
            <a:spLocks noChangeArrowheads="1"/>
          </p:cNvSpPr>
          <p:nvPr/>
        </p:nvSpPr>
        <p:spPr bwMode="auto">
          <a:xfrm>
            <a:off x="4181475" y="470852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i="1">
                <a:solidFill>
                  <a:srgbClr val="B2B2B2"/>
                </a:solidFill>
              </a:rPr>
              <a:t>h</a:t>
            </a:r>
          </a:p>
        </p:txBody>
      </p:sp>
      <p:sp>
        <p:nvSpPr>
          <p:cNvPr id="108556" name="Text Box 15"/>
          <p:cNvSpPr txBox="1">
            <a:spLocks noChangeArrowheads="1"/>
          </p:cNvSpPr>
          <p:nvPr/>
        </p:nvSpPr>
        <p:spPr bwMode="auto">
          <a:xfrm>
            <a:off x="2536825" y="228600"/>
            <a:ext cx="3482975" cy="13144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sort of gene is PAX6 anyway?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A homeobox gene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is a homeobox gene?</a:t>
            </a:r>
            <a:endParaRPr lang="en-US" altLang="en-US" sz="1600" i="1">
              <a:solidFill>
                <a:srgbClr val="CCFF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FFCC"/>
                </a:solidFill>
              </a:rPr>
              <a:t>One that regulates morphogenesis</a:t>
            </a:r>
          </a:p>
        </p:txBody>
      </p:sp>
      <p:sp>
        <p:nvSpPr>
          <p:cNvPr id="108557" name="Oval 16"/>
          <p:cNvSpPr>
            <a:spLocks noChangeArrowheads="1"/>
          </p:cNvSpPr>
          <p:nvPr/>
        </p:nvSpPr>
        <p:spPr bwMode="auto">
          <a:xfrm>
            <a:off x="6324600" y="1752600"/>
            <a:ext cx="13716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4572000" y="5257800"/>
            <a:ext cx="1066800" cy="5334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8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D5BAF8-1757-4ECF-9A1A-3CB84AC184A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00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nirida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(duh)</a:t>
            </a:r>
          </a:p>
        </p:txBody>
      </p:sp>
    </p:spTree>
    <p:extLst>
      <p:ext uri="{BB962C8B-B14F-4D97-AF65-F5344CB8AC3E}">
        <p14:creationId xmlns:p14="http://schemas.microsoft.com/office/powerpoint/2010/main" val="632023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56CBC-4772-4098-ADF3-590885B3B13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6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eters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anomaly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Congenital catara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71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What four ocular abnormalities are attributed to the </a:t>
            </a:r>
            <a:r>
              <a:rPr lang="en-US" altLang="en-US" sz="1800" b="1" i="1" dirty="0">
                <a:solidFill>
                  <a:srgbClr val="0000FF"/>
                </a:solidFill>
              </a:rPr>
              <a:t>PAX6 gene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3192463" y="4876800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foveal</a:t>
            </a:r>
          </a:p>
        </p:txBody>
      </p:sp>
      <p:sp>
        <p:nvSpPr>
          <p:cNvPr id="75785" name="Text Box 11"/>
          <p:cNvSpPr txBox="1">
            <a:spLocks noChangeArrowheads="1"/>
          </p:cNvSpPr>
          <p:nvPr/>
        </p:nvSpPr>
        <p:spPr bwMode="auto">
          <a:xfrm>
            <a:off x="4487863" y="4876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ypoplasia</a:t>
            </a:r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2362200" y="5737225"/>
            <a:ext cx="41465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If you use your imagination, the </a:t>
            </a:r>
            <a:r>
              <a:rPr lang="en-US" altLang="en-US" sz="1800" b="1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 looks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like a lower-case </a:t>
            </a:r>
            <a:r>
              <a:rPr lang="en-US" altLang="en-US" sz="1800" b="1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10603" name="Text Box 14"/>
          <p:cNvSpPr txBox="1">
            <a:spLocks noChangeArrowheads="1"/>
          </p:cNvSpPr>
          <p:nvPr/>
        </p:nvSpPr>
        <p:spPr bwMode="auto">
          <a:xfrm>
            <a:off x="4181475" y="470852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i="1">
                <a:solidFill>
                  <a:srgbClr val="B2B2B2"/>
                </a:solidFill>
              </a:rPr>
              <a:t>h</a:t>
            </a:r>
          </a:p>
        </p:txBody>
      </p:sp>
      <p:sp>
        <p:nvSpPr>
          <p:cNvPr id="110604" name="Text Box 15"/>
          <p:cNvSpPr txBox="1">
            <a:spLocks noChangeArrowheads="1"/>
          </p:cNvSpPr>
          <p:nvPr/>
        </p:nvSpPr>
        <p:spPr bwMode="auto">
          <a:xfrm>
            <a:off x="2536825" y="228600"/>
            <a:ext cx="3482975" cy="13144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sort of gene is PAX6 anyway?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A homeobox gene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is a homeobox gene?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One that regulates morphogenesis</a:t>
            </a:r>
          </a:p>
        </p:txBody>
      </p:sp>
      <p:sp>
        <p:nvSpPr>
          <p:cNvPr id="110605" name="Oval 16"/>
          <p:cNvSpPr>
            <a:spLocks noChangeArrowheads="1"/>
          </p:cNvSpPr>
          <p:nvPr/>
        </p:nvSpPr>
        <p:spPr bwMode="auto">
          <a:xfrm>
            <a:off x="6324600" y="1752600"/>
            <a:ext cx="13716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4572000" y="5257800"/>
            <a:ext cx="1066800" cy="5334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06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F06538-B626-4BD5-B2F7-DC4B372B558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00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nirida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(duh)</a:t>
            </a:r>
          </a:p>
        </p:txBody>
      </p:sp>
    </p:spTree>
    <p:extLst>
      <p:ext uri="{BB962C8B-B14F-4D97-AF65-F5344CB8AC3E}">
        <p14:creationId xmlns:p14="http://schemas.microsoft.com/office/powerpoint/2010/main" val="141121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8E0D51-C865-44BE-8926-33EA98E5EE0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4173538" y="2638425"/>
            <a:ext cx="550862" cy="27717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X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B2B2B2"/>
                </a:solidFill>
              </a:rPr>
              <a:t>6</a:t>
            </a: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4556125" y="28956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eters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anomaly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1766888" y="4191000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Congenital catara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143000" y="1919288"/>
            <a:ext cx="671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What four ocular abnormalities are attributed to the </a:t>
            </a:r>
            <a:r>
              <a:rPr lang="en-US" altLang="en-US" sz="1800" b="1" i="1" dirty="0">
                <a:solidFill>
                  <a:srgbClr val="0000FF"/>
                </a:solidFill>
              </a:rPr>
              <a:t>PAX6 gene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6807" name="Text Box 10"/>
          <p:cNvSpPr txBox="1">
            <a:spLocks noChangeArrowheads="1"/>
          </p:cNvSpPr>
          <p:nvPr/>
        </p:nvSpPr>
        <p:spPr bwMode="auto">
          <a:xfrm>
            <a:off x="3192463" y="4876800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foveal</a:t>
            </a:r>
          </a:p>
        </p:txBody>
      </p:sp>
      <p:sp>
        <p:nvSpPr>
          <p:cNvPr id="76808" name="Text Box 11"/>
          <p:cNvSpPr txBox="1">
            <a:spLocks noChangeArrowheads="1"/>
          </p:cNvSpPr>
          <p:nvPr/>
        </p:nvSpPr>
        <p:spPr bwMode="auto">
          <a:xfrm>
            <a:off x="4487863" y="4876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</a:rPr>
              <a:t>ypoplasia</a:t>
            </a:r>
          </a:p>
        </p:txBody>
      </p:sp>
      <p:sp>
        <p:nvSpPr>
          <p:cNvPr id="76809" name="Text Box 12"/>
          <p:cNvSpPr txBox="1">
            <a:spLocks noChangeArrowheads="1"/>
          </p:cNvSpPr>
          <p:nvPr/>
        </p:nvSpPr>
        <p:spPr bwMode="auto">
          <a:xfrm>
            <a:off x="2362200" y="5737225"/>
            <a:ext cx="41465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If you use your imagination, the </a:t>
            </a:r>
            <a:r>
              <a:rPr lang="en-US" altLang="en-US" sz="1800" b="1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 looks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like a lower-case </a:t>
            </a:r>
            <a:r>
              <a:rPr lang="en-US" altLang="en-US" sz="1800" b="1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altLang="en-US" sz="1800" i="1">
                <a:solidFill>
                  <a:schemeClr val="bg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12650" name="Text Box 14"/>
          <p:cNvSpPr txBox="1">
            <a:spLocks noChangeArrowheads="1"/>
          </p:cNvSpPr>
          <p:nvPr/>
        </p:nvSpPr>
        <p:spPr bwMode="auto">
          <a:xfrm>
            <a:off x="4181475" y="4708525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i="1">
                <a:solidFill>
                  <a:srgbClr val="B2B2B2"/>
                </a:solidFill>
              </a:rPr>
              <a:t>h</a:t>
            </a: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2536825" y="228600"/>
            <a:ext cx="3527425" cy="13239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sort of gene is PAX6 anyway?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altLang="en-US" sz="1600" dirty="0" err="1">
                <a:solidFill>
                  <a:schemeClr val="bg1">
                    <a:lumMod val="65000"/>
                  </a:schemeClr>
                </a:solidFill>
              </a:rPr>
              <a:t>homeobox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 gene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is a </a:t>
            </a:r>
            <a:r>
              <a:rPr lang="en-US" altLang="en-US" sz="1600" i="1" dirty="0" err="1">
                <a:solidFill>
                  <a:schemeClr val="bg1">
                    <a:lumMod val="65000"/>
                  </a:schemeClr>
                </a:solidFill>
              </a:rPr>
              <a:t>homeobox</a:t>
            </a: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 gene?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One that </a:t>
            </a:r>
            <a:r>
              <a:rPr lang="en-US" altLang="en-US" sz="1600" b="1" u="sng" dirty="0">
                <a:solidFill>
                  <a:srgbClr val="0000FF"/>
                </a:solidFill>
              </a:rPr>
              <a:t>regulates morphogenesis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4572000" y="5257800"/>
            <a:ext cx="1066800" cy="5334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6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435A70-08EB-493F-9763-4F729CC4ECB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000"/>
          </a:p>
        </p:txBody>
      </p:sp>
      <p:sp>
        <p:nvSpPr>
          <p:cNvPr id="112654" name="Oval 16"/>
          <p:cNvSpPr>
            <a:spLocks noChangeArrowheads="1"/>
          </p:cNvSpPr>
          <p:nvPr/>
        </p:nvSpPr>
        <p:spPr bwMode="auto">
          <a:xfrm>
            <a:off x="6324600" y="1752600"/>
            <a:ext cx="13716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655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8761413" cy="323850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As the BCSC </a:t>
            </a:r>
            <a:r>
              <a:rPr lang="en-US" altLang="en-US" sz="1500" i="1">
                <a:solidFill>
                  <a:schemeClr val="bg1"/>
                </a:solidFill>
              </a:rPr>
              <a:t>Peds</a:t>
            </a:r>
            <a:r>
              <a:rPr lang="en-US" altLang="en-US" sz="1500">
                <a:solidFill>
                  <a:schemeClr val="bg1"/>
                </a:solidFill>
              </a:rPr>
              <a:t> book puts it, “The </a:t>
            </a:r>
            <a:r>
              <a:rPr lang="en-US" altLang="en-US" sz="1500" i="1">
                <a:solidFill>
                  <a:schemeClr val="bg1"/>
                </a:solidFill>
              </a:rPr>
              <a:t>PAX6</a:t>
            </a:r>
            <a:r>
              <a:rPr lang="en-US" altLang="en-US" sz="1500">
                <a:solidFill>
                  <a:schemeClr val="bg1"/>
                </a:solidFill>
              </a:rPr>
              <a:t> gene is the master control gene for eye morphogenesis.”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174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nirida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(duh)</a:t>
            </a:r>
          </a:p>
        </p:txBody>
      </p:sp>
    </p:spTree>
    <p:extLst>
      <p:ext uri="{BB962C8B-B14F-4D97-AF65-F5344CB8AC3E}">
        <p14:creationId xmlns:p14="http://schemas.microsoft.com/office/powerpoint/2010/main" val="11519657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</a:t>
            </a:r>
            <a:r>
              <a:rPr lang="en-US" altLang="en-US" sz="1400" b="1" kern="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" y="1166813"/>
            <a:ext cx="8991600" cy="3786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Why is </a:t>
            </a:r>
            <a:r>
              <a:rPr lang="en-US" altLang="en-US" sz="1600" b="1" dirty="0">
                <a:solidFill>
                  <a:srgbClr val="0000FF"/>
                </a:solidFill>
              </a:rPr>
              <a:t>sporadic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Wilms tumor, but not </a:t>
            </a:r>
            <a:r>
              <a:rPr lang="en-US" altLang="en-US" sz="1600" b="1" dirty="0">
                <a:solidFill>
                  <a:srgbClr val="0000FF"/>
                </a:solidFill>
              </a:rPr>
              <a:t>familial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  <a:endParaRPr lang="en-US" altLang="en-US" sz="16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The PAX6 gene and the Wilms tumor gene (called </a:t>
            </a:r>
            <a:r>
              <a:rPr lang="en-US" altLang="en-US" sz="1600" i="1" dirty="0">
                <a:solidFill>
                  <a:srgbClr val="FFFF00"/>
                </a:solidFill>
              </a:rPr>
              <a:t>WT1</a:t>
            </a:r>
            <a:r>
              <a:rPr lang="en-US" altLang="en-US" sz="1600" dirty="0">
                <a:solidFill>
                  <a:srgbClr val="FFFF00"/>
                </a:solidFill>
              </a:rPr>
              <a:t> ) are adjacent to one another on chromosome 11p. </a:t>
            </a:r>
            <a:r>
              <a:rPr lang="en-US" altLang="en-US" sz="1600" i="1" dirty="0">
                <a:solidFill>
                  <a:srgbClr val="FFFF00"/>
                </a:solidFill>
              </a:rPr>
              <a:t>Inherited</a:t>
            </a:r>
            <a:r>
              <a:rPr lang="en-US" altLang="en-US" sz="1600" dirty="0">
                <a:solidFill>
                  <a:srgbClr val="FFFF00"/>
                </a:solidFill>
              </a:rPr>
              <a:t> genetic abnormalities leading to familial </a:t>
            </a:r>
            <a:r>
              <a:rPr lang="en-US" altLang="en-US" sz="1600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dirty="0">
                <a:solidFill>
                  <a:srgbClr val="FFFF00"/>
                </a:solidFill>
              </a:rPr>
              <a:t> are located within the PAX6 gene itself, and thus do not affect the viability of the nearby WT1. In contrast, </a:t>
            </a:r>
            <a:r>
              <a:rPr lang="en-US" altLang="en-US" sz="1600" i="1" dirty="0">
                <a:solidFill>
                  <a:srgbClr val="FFFF00"/>
                </a:solidFill>
              </a:rPr>
              <a:t>sporadic</a:t>
            </a:r>
            <a:r>
              <a:rPr lang="en-US" altLang="en-US" sz="1600" dirty="0">
                <a:solidFill>
                  <a:srgbClr val="FFFF00"/>
                </a:solidFill>
              </a:rPr>
              <a:t> cases of </a:t>
            </a:r>
            <a:r>
              <a:rPr lang="en-US" altLang="en-US" sz="1600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dirty="0">
                <a:solidFill>
                  <a:srgbClr val="FFFF00"/>
                </a:solidFill>
              </a:rPr>
              <a:t> are usually the result of the wholesale deletion of a chunk of genetic material in the PAX6 ‘neighborhood.’ And since WT1 is its next-door neighbor, it is often affected as well by these deletions.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Because of the PAX6/WT1 spatial relationship, all infants presenting with sporadic </a:t>
            </a:r>
            <a:r>
              <a:rPr lang="en-US" altLang="en-US" sz="1600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dirty="0">
                <a:solidFill>
                  <a:srgbClr val="FFFF00"/>
                </a:solidFill>
              </a:rPr>
              <a:t> </a:t>
            </a:r>
            <a:r>
              <a:rPr lang="en-US" altLang="en-US" sz="1600" b="1" dirty="0">
                <a:solidFill>
                  <a:srgbClr val="FFFF00"/>
                </a:solidFill>
              </a:rPr>
              <a:t>must</a:t>
            </a:r>
            <a:r>
              <a:rPr lang="en-US" altLang="en-US" sz="1600" dirty="0">
                <a:solidFill>
                  <a:srgbClr val="FFFF00"/>
                </a:solidFill>
              </a:rPr>
              <a:t> undergo genetic screening for the Wilms tumor defect.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If a child tests positive for the Wilms tumor defect, how should they be screened for Wilms tumor?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Via periodic renal ultrasound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How often, and for how long?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Every 3 months until age 7 years</a:t>
            </a:r>
          </a:p>
        </p:txBody>
      </p:sp>
      <p:sp>
        <p:nvSpPr>
          <p:cNvPr id="23" name="Oval 22"/>
          <p:cNvSpPr/>
          <p:nvPr/>
        </p:nvSpPr>
        <p:spPr>
          <a:xfrm>
            <a:off x="4191000" y="5334000"/>
            <a:ext cx="1066800" cy="41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B59EF7-F1F4-488D-AA5F-060AA03BF52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5241647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</a:t>
            </a:r>
            <a:r>
              <a:rPr lang="en-US" altLang="en-US" sz="1400" b="1" kern="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" y="1166813"/>
            <a:ext cx="8991600" cy="3786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Why is </a:t>
            </a:r>
            <a:r>
              <a:rPr lang="en-US" altLang="en-US" sz="1600" b="1" dirty="0">
                <a:solidFill>
                  <a:srgbClr val="0000FF"/>
                </a:solidFill>
              </a:rPr>
              <a:t>sporadic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Wilms tumor, but not </a:t>
            </a:r>
            <a:r>
              <a:rPr lang="en-US" altLang="en-US" sz="1600" b="1" dirty="0">
                <a:solidFill>
                  <a:srgbClr val="0000FF"/>
                </a:solidFill>
              </a:rPr>
              <a:t>familial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 and the Wilms tumor gene (called  </a:t>
            </a:r>
            <a:r>
              <a:rPr lang="en-US" altLang="en-US" sz="1600" i="1" dirty="0">
                <a:solidFill>
                  <a:srgbClr val="0000FF"/>
                </a:solidFill>
              </a:rPr>
              <a:t>WT1</a:t>
            </a:r>
            <a:r>
              <a:rPr lang="en-US" altLang="en-US" sz="1600" dirty="0">
                <a:solidFill>
                  <a:srgbClr val="0000FF"/>
                </a:solidFill>
              </a:rPr>
              <a:t> ) are adjacent to one another on chromosome  11p . </a:t>
            </a:r>
            <a:r>
              <a:rPr lang="en-US" altLang="en-US" sz="1600" i="1" dirty="0">
                <a:solidFill>
                  <a:srgbClr val="FFFF00"/>
                </a:solidFill>
              </a:rPr>
              <a:t>Inherited</a:t>
            </a:r>
            <a:r>
              <a:rPr lang="en-US" altLang="en-US" sz="1600" dirty="0">
                <a:solidFill>
                  <a:srgbClr val="FFFF00"/>
                </a:solidFill>
              </a:rPr>
              <a:t> genetic abnormalities leading to familial </a:t>
            </a:r>
            <a:r>
              <a:rPr lang="en-US" altLang="en-US" sz="1600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dirty="0">
                <a:solidFill>
                  <a:srgbClr val="FFFF00"/>
                </a:solidFill>
              </a:rPr>
              <a:t> are located within the PAX6 gene itself, and thus do not affect the viability of the nearby WT1. In contrast, </a:t>
            </a:r>
            <a:r>
              <a:rPr lang="en-US" altLang="en-US" sz="1600" i="1" dirty="0">
                <a:solidFill>
                  <a:srgbClr val="FFFF00"/>
                </a:solidFill>
              </a:rPr>
              <a:t>sporadic</a:t>
            </a:r>
            <a:r>
              <a:rPr lang="en-US" altLang="en-US" sz="1600" dirty="0">
                <a:solidFill>
                  <a:srgbClr val="FFFF00"/>
                </a:solidFill>
              </a:rPr>
              <a:t> cases of </a:t>
            </a:r>
            <a:r>
              <a:rPr lang="en-US" altLang="en-US" sz="1600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dirty="0">
                <a:solidFill>
                  <a:srgbClr val="FFFF00"/>
                </a:solidFill>
              </a:rPr>
              <a:t> are usually the result of the wholesale deletion of a chunk of genetic material in the PAX6 ‘neighborhood.’ And since WT1 is its next-door neighbor, it is often affected as well by these deletions.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Because of the PAX6/WT1 spatial relationship, </a:t>
            </a:r>
            <a:r>
              <a:rPr lang="en-US" altLang="en-US" sz="1600" u="sng" dirty="0">
                <a:solidFill>
                  <a:srgbClr val="FFFF00"/>
                </a:solidFill>
              </a:rPr>
              <a:t>all infants presenting with sporadic </a:t>
            </a:r>
            <a:r>
              <a:rPr lang="en-US" altLang="en-US" sz="1600" u="sng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u="sng" dirty="0">
                <a:solidFill>
                  <a:srgbClr val="FFFF00"/>
                </a:solidFill>
              </a:rPr>
              <a:t> </a:t>
            </a:r>
            <a:r>
              <a:rPr lang="en-US" altLang="en-US" sz="1600" b="1" u="sng" dirty="0">
                <a:solidFill>
                  <a:srgbClr val="FFFF00"/>
                </a:solidFill>
              </a:rPr>
              <a:t>must</a:t>
            </a:r>
            <a:r>
              <a:rPr lang="en-US" altLang="en-US" sz="1600" u="sng" dirty="0">
                <a:solidFill>
                  <a:srgbClr val="FFFF00"/>
                </a:solidFill>
              </a:rPr>
              <a:t> undergo genetic screening for the Wilms tumor defect.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If a child tests positive for the Wilms tumor defect, how should they be screened for Wilms tumor?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Via periodic renal ultrasound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How often, and for how long?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Every 3 months until age 7 years</a:t>
            </a:r>
          </a:p>
        </p:txBody>
      </p:sp>
      <p:sp>
        <p:nvSpPr>
          <p:cNvPr id="2" name="Oval 1"/>
          <p:cNvSpPr/>
          <p:nvPr/>
        </p:nvSpPr>
        <p:spPr>
          <a:xfrm>
            <a:off x="4191000" y="5334000"/>
            <a:ext cx="1066800" cy="41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C8D652-005C-4FC9-87E2-1BFAFF784C45}"/>
              </a:ext>
            </a:extLst>
          </p:cNvPr>
          <p:cNvSpPr/>
          <p:nvPr/>
        </p:nvSpPr>
        <p:spPr>
          <a:xfrm>
            <a:off x="4775467" y="1461881"/>
            <a:ext cx="455829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2BE93-D3DF-4A07-8484-DC697C1B57E0}"/>
              </a:ext>
            </a:extLst>
          </p:cNvPr>
          <p:cNvSpPr/>
          <p:nvPr/>
        </p:nvSpPr>
        <p:spPr>
          <a:xfrm>
            <a:off x="1428543" y="1714500"/>
            <a:ext cx="381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2A887-D6A7-44F0-A174-1C3BEF04AD24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277404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</a:t>
            </a:r>
            <a:r>
              <a:rPr lang="en-US" altLang="en-US" sz="1400" b="1" kern="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" y="1166813"/>
            <a:ext cx="8991600" cy="3786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Why is </a:t>
            </a:r>
            <a:r>
              <a:rPr lang="en-US" altLang="en-US" sz="1600" b="1" dirty="0">
                <a:solidFill>
                  <a:srgbClr val="0000FF"/>
                </a:solidFill>
              </a:rPr>
              <a:t>sporadic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Wilms tumor, but not </a:t>
            </a:r>
            <a:r>
              <a:rPr lang="en-US" altLang="en-US" sz="1600" b="1" dirty="0">
                <a:solidFill>
                  <a:srgbClr val="0000FF"/>
                </a:solidFill>
              </a:rPr>
              <a:t>familial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 and the Wilms tumor gene (called  </a:t>
            </a:r>
            <a:r>
              <a:rPr lang="en-US" altLang="en-US" sz="1600" i="1" dirty="0">
                <a:solidFill>
                  <a:srgbClr val="0000FF"/>
                </a:solidFill>
              </a:rPr>
              <a:t>WT1</a:t>
            </a:r>
            <a:r>
              <a:rPr lang="en-US" altLang="en-US" sz="1600" dirty="0">
                <a:solidFill>
                  <a:srgbClr val="0000FF"/>
                </a:solidFill>
              </a:rPr>
              <a:t> ) are adjacent to one another on chromosome  11p . </a:t>
            </a:r>
            <a:r>
              <a:rPr lang="en-US" altLang="en-US" sz="1600" i="1" dirty="0">
                <a:solidFill>
                  <a:srgbClr val="FFFF00"/>
                </a:solidFill>
              </a:rPr>
              <a:t>Inherited</a:t>
            </a:r>
            <a:r>
              <a:rPr lang="en-US" altLang="en-US" sz="1600" dirty="0">
                <a:solidFill>
                  <a:srgbClr val="FFFF00"/>
                </a:solidFill>
              </a:rPr>
              <a:t> genetic abnormalities leading to familial </a:t>
            </a:r>
            <a:r>
              <a:rPr lang="en-US" altLang="en-US" sz="1600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dirty="0">
                <a:solidFill>
                  <a:srgbClr val="FFFF00"/>
                </a:solidFill>
              </a:rPr>
              <a:t> are located within the PAX6 gene itself, and thus do not affect the viability of the nearby WT1. In contrast, </a:t>
            </a:r>
            <a:r>
              <a:rPr lang="en-US" altLang="en-US" sz="1600" i="1" dirty="0">
                <a:solidFill>
                  <a:srgbClr val="FFFF00"/>
                </a:solidFill>
              </a:rPr>
              <a:t>sporadic</a:t>
            </a:r>
            <a:r>
              <a:rPr lang="en-US" altLang="en-US" sz="1600" dirty="0">
                <a:solidFill>
                  <a:srgbClr val="FFFF00"/>
                </a:solidFill>
              </a:rPr>
              <a:t> cases of </a:t>
            </a:r>
            <a:r>
              <a:rPr lang="en-US" altLang="en-US" sz="1600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dirty="0">
                <a:solidFill>
                  <a:srgbClr val="FFFF00"/>
                </a:solidFill>
              </a:rPr>
              <a:t> are usually the result of the wholesale deletion of a chunk of genetic material in the PAX6 ‘neighborhood.’ And since WT1 is its next-door neighbor, it is often affected as well by these deletions.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Because of the PAX6/WT1 spatial relationship, </a:t>
            </a:r>
            <a:r>
              <a:rPr lang="en-US" altLang="en-US" sz="1600" u="sng" dirty="0">
                <a:solidFill>
                  <a:srgbClr val="FFFF00"/>
                </a:solidFill>
              </a:rPr>
              <a:t>all infants presenting with sporadic </a:t>
            </a:r>
            <a:r>
              <a:rPr lang="en-US" altLang="en-US" sz="1600" u="sng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u="sng" dirty="0">
                <a:solidFill>
                  <a:srgbClr val="FFFF00"/>
                </a:solidFill>
              </a:rPr>
              <a:t> </a:t>
            </a:r>
            <a:r>
              <a:rPr lang="en-US" altLang="en-US" sz="1600" b="1" u="sng" dirty="0">
                <a:solidFill>
                  <a:srgbClr val="FFFF00"/>
                </a:solidFill>
              </a:rPr>
              <a:t>must</a:t>
            </a:r>
            <a:r>
              <a:rPr lang="en-US" altLang="en-US" sz="1600" u="sng" dirty="0">
                <a:solidFill>
                  <a:srgbClr val="FFFF00"/>
                </a:solidFill>
              </a:rPr>
              <a:t> undergo genetic screening for the Wilms tumor defect.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If a child tests positive for the Wilms tumor defect, how should they be screened for Wilms tumor?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Via periodic renal ultrasound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How often, and for how long?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Every 3 months until age 7 years</a:t>
            </a:r>
          </a:p>
        </p:txBody>
      </p:sp>
      <p:sp>
        <p:nvSpPr>
          <p:cNvPr id="2" name="Oval 1"/>
          <p:cNvSpPr/>
          <p:nvPr/>
        </p:nvSpPr>
        <p:spPr>
          <a:xfrm>
            <a:off x="4191000" y="5334000"/>
            <a:ext cx="1066800" cy="41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196EE-5DF6-4C7C-9640-B105F417DFFA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7232581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</a:t>
            </a:r>
            <a:r>
              <a:rPr lang="en-US" altLang="en-US" sz="1400" b="1" kern="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" y="1166813"/>
            <a:ext cx="8991600" cy="3786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Why is </a:t>
            </a:r>
            <a:r>
              <a:rPr lang="en-US" altLang="en-US" sz="1600" b="1" dirty="0">
                <a:solidFill>
                  <a:srgbClr val="0000FF"/>
                </a:solidFill>
              </a:rPr>
              <a:t>sporadic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Wilms tumor, but not </a:t>
            </a:r>
            <a:r>
              <a:rPr lang="en-US" altLang="en-US" sz="1600" b="1" dirty="0">
                <a:solidFill>
                  <a:srgbClr val="0000FF"/>
                </a:solidFill>
              </a:rPr>
              <a:t>familial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 and the Wilms tumor gene (called  </a:t>
            </a:r>
            <a:r>
              <a:rPr lang="en-US" altLang="en-US" sz="1600" i="1" dirty="0">
                <a:solidFill>
                  <a:srgbClr val="0000FF"/>
                </a:solidFill>
              </a:rPr>
              <a:t>WT1</a:t>
            </a:r>
            <a:r>
              <a:rPr lang="en-US" altLang="en-US" sz="1600" dirty="0">
                <a:solidFill>
                  <a:srgbClr val="0000FF"/>
                </a:solidFill>
              </a:rPr>
              <a:t> ) are adjacent to one another on chromosome  11p . </a:t>
            </a:r>
            <a:r>
              <a:rPr lang="en-US" altLang="en-US" sz="1600" i="1" dirty="0">
                <a:solidFill>
                  <a:srgbClr val="0000FF"/>
                </a:solidFill>
              </a:rPr>
              <a:t>Inherited</a:t>
            </a:r>
            <a:r>
              <a:rPr lang="en-US" altLang="en-US" sz="1600" dirty="0">
                <a:solidFill>
                  <a:srgbClr val="0000FF"/>
                </a:solidFill>
              </a:rPr>
              <a:t> genetic abnormalities leading to familial </a:t>
            </a:r>
            <a:r>
              <a:rPr lang="en-US" altLang="en-US" sz="1600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dirty="0">
                <a:solidFill>
                  <a:srgbClr val="0000FF"/>
                </a:solidFill>
              </a:rPr>
              <a:t> are located within the PAX6 gene itself, and thus do not affect the viability of the nearby WT1</a:t>
            </a:r>
            <a:r>
              <a:rPr lang="en-US" altLang="en-US" sz="1600" dirty="0"/>
              <a:t>. </a:t>
            </a:r>
            <a:r>
              <a:rPr lang="en-US" altLang="en-US" sz="1600" dirty="0">
                <a:solidFill>
                  <a:srgbClr val="FFFF00"/>
                </a:solidFill>
              </a:rPr>
              <a:t>In contrast, </a:t>
            </a:r>
            <a:r>
              <a:rPr lang="en-US" altLang="en-US" sz="1600" i="1" dirty="0">
                <a:solidFill>
                  <a:srgbClr val="FFFF00"/>
                </a:solidFill>
              </a:rPr>
              <a:t>sporadic</a:t>
            </a:r>
            <a:r>
              <a:rPr lang="en-US" altLang="en-US" sz="1600" dirty="0">
                <a:solidFill>
                  <a:srgbClr val="FFFF00"/>
                </a:solidFill>
              </a:rPr>
              <a:t> cases of </a:t>
            </a:r>
            <a:r>
              <a:rPr lang="en-US" altLang="en-US" sz="1600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dirty="0">
                <a:solidFill>
                  <a:srgbClr val="FFFF00"/>
                </a:solidFill>
              </a:rPr>
              <a:t> are usually the result of the wholesale deletion of a chunk of genetic material in the PAX6 ‘neighborhood.’ And since WT1 is its next-door neighbor, it is often affected as well by these deletions.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Because of the PAX6/WT1 spatial relationship, </a:t>
            </a:r>
            <a:r>
              <a:rPr lang="en-US" altLang="en-US" sz="1600" u="sng" dirty="0">
                <a:solidFill>
                  <a:srgbClr val="FFFF00"/>
                </a:solidFill>
              </a:rPr>
              <a:t>all infants presenting with sporadic </a:t>
            </a:r>
            <a:r>
              <a:rPr lang="en-US" altLang="en-US" sz="1600" u="sng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u="sng" dirty="0">
                <a:solidFill>
                  <a:srgbClr val="FFFF00"/>
                </a:solidFill>
              </a:rPr>
              <a:t> </a:t>
            </a:r>
            <a:r>
              <a:rPr lang="en-US" altLang="en-US" sz="1600" b="1" u="sng" dirty="0">
                <a:solidFill>
                  <a:srgbClr val="FFFF00"/>
                </a:solidFill>
              </a:rPr>
              <a:t>must</a:t>
            </a:r>
            <a:r>
              <a:rPr lang="en-US" altLang="en-US" sz="1600" u="sng" dirty="0">
                <a:solidFill>
                  <a:srgbClr val="FFFF00"/>
                </a:solidFill>
              </a:rPr>
              <a:t> undergo genetic screening for the Wilms tumor defect.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If a child tests positive for the Wilms tumor defect, how should they be screened for Wilms tumor?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Via periodic renal ultrasound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How often, and for how long?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Every 3 months until age 7 years</a:t>
            </a:r>
          </a:p>
        </p:txBody>
      </p:sp>
      <p:sp>
        <p:nvSpPr>
          <p:cNvPr id="2" name="Oval 1"/>
          <p:cNvSpPr/>
          <p:nvPr/>
        </p:nvSpPr>
        <p:spPr>
          <a:xfrm>
            <a:off x="4191000" y="5334000"/>
            <a:ext cx="1066800" cy="41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75D7E-8B47-4E9E-9A83-94A39E3838A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64488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86800" cy="40164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In terms of the fundamental embryological disorder involved, anterior segment </a:t>
            </a:r>
            <a:r>
              <a:rPr lang="en-US" sz="1600" i="1" dirty="0" err="1">
                <a:solidFill>
                  <a:srgbClr val="0000FF"/>
                </a:solidFill>
              </a:rPr>
              <a:t>dysgenesis</a:t>
            </a:r>
            <a:r>
              <a:rPr lang="en-US" sz="1600" i="1" dirty="0">
                <a:solidFill>
                  <a:srgbClr val="0000FF"/>
                </a:solidFill>
              </a:rPr>
              <a:t> is what sort of condition?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</a:t>
            </a:r>
            <a:r>
              <a:rPr lang="en-US" altLang="en-US" sz="1600" b="1" dirty="0" err="1">
                <a:solidFill>
                  <a:srgbClr val="0000FF"/>
                </a:solidFill>
              </a:rPr>
              <a:t>neurocristopathy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 a </a:t>
            </a:r>
            <a:r>
              <a:rPr lang="en-US" altLang="en-US" sz="1600" dirty="0" err="1">
                <a:solidFill>
                  <a:srgbClr val="0000FF"/>
                </a:solidFill>
              </a:rPr>
              <a:t>neurocristopathy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congenital/developmental abnormality owing to flawed neural-crest cell migration or differentiation</a:t>
            </a:r>
          </a:p>
          <a:p>
            <a:pPr eaLnBrk="1" hangingPunct="1">
              <a:lnSpc>
                <a:spcPts val="18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is/are </a:t>
            </a:r>
            <a:r>
              <a:rPr lang="en-US" altLang="en-US" sz="1600" dirty="0">
                <a:solidFill>
                  <a:srgbClr val="0000FF"/>
                </a:solidFill>
              </a:rPr>
              <a:t>neural crest cells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special subpopulation of </a:t>
            </a:r>
            <a:r>
              <a:rPr lang="en-US" altLang="en-US" sz="1600" dirty="0" err="1">
                <a:solidFill>
                  <a:srgbClr val="0000FF"/>
                </a:solidFill>
              </a:rPr>
              <a:t>neuroectodermal</a:t>
            </a:r>
            <a:r>
              <a:rPr lang="en-US" altLang="en-US" sz="1600" dirty="0">
                <a:solidFill>
                  <a:srgbClr val="0000FF"/>
                </a:solidFill>
              </a:rPr>
              <a:t> cells that migrate across the embryo and deposit themselves at a wide variety of locations, eventually differentiating into many distinct tissues</a:t>
            </a:r>
          </a:p>
          <a:p>
            <a:pPr eaLnBrk="1" hangingPunct="1">
              <a:lnSpc>
                <a:spcPts val="18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b="1" i="1" dirty="0">
                <a:solidFill>
                  <a:srgbClr val="0000FF"/>
                </a:solidFill>
              </a:rPr>
              <a:t>Neural-crest-cell migration concerning the anterior segment occurs in three ‘waves.’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Which wave involves which future structure?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First wave</a:t>
            </a:r>
            <a:r>
              <a:rPr lang="en-US" altLang="en-US" sz="1600" i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1" i="1" dirty="0">
                <a:solidFill>
                  <a:srgbClr val="0000FF"/>
                </a:solidFill>
                <a:sym typeface="Wingdings" panose="05000000000000000000" pitchFamily="2" charset="2"/>
              </a:rPr>
              <a:t>?</a:t>
            </a:r>
            <a:endParaRPr lang="en-US" altLang="en-US" sz="1600" i="1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Second wave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Third wave</a:t>
            </a: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AE57B-D142-4886-A0E3-C08785B98C1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4588744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</a:t>
            </a:r>
            <a:r>
              <a:rPr lang="en-US" altLang="en-US" sz="1400" b="1" kern="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" y="1166813"/>
            <a:ext cx="8991600" cy="3786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Why is </a:t>
            </a:r>
            <a:r>
              <a:rPr lang="en-US" altLang="en-US" sz="1600" b="1" dirty="0">
                <a:solidFill>
                  <a:srgbClr val="0000FF"/>
                </a:solidFill>
              </a:rPr>
              <a:t>sporadic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Wilms tumor, but not </a:t>
            </a:r>
            <a:r>
              <a:rPr lang="en-US" altLang="en-US" sz="1600" b="1" dirty="0">
                <a:solidFill>
                  <a:srgbClr val="0000FF"/>
                </a:solidFill>
              </a:rPr>
              <a:t>familial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 and the Wilms tumor gene (called  </a:t>
            </a:r>
            <a:r>
              <a:rPr lang="en-US" altLang="en-US" sz="1600" i="1" dirty="0">
                <a:solidFill>
                  <a:srgbClr val="0000FF"/>
                </a:solidFill>
              </a:rPr>
              <a:t>WT1</a:t>
            </a:r>
            <a:r>
              <a:rPr lang="en-US" altLang="en-US" sz="1600" dirty="0">
                <a:solidFill>
                  <a:srgbClr val="0000FF"/>
                </a:solidFill>
              </a:rPr>
              <a:t> ) are adjacent to one another on chromosome  11p . </a:t>
            </a:r>
            <a:r>
              <a:rPr lang="en-US" altLang="en-US" sz="1600" i="1" dirty="0">
                <a:solidFill>
                  <a:srgbClr val="0000FF"/>
                </a:solidFill>
              </a:rPr>
              <a:t>Inherited</a:t>
            </a:r>
            <a:r>
              <a:rPr lang="en-US" altLang="en-US" sz="1600" dirty="0">
                <a:solidFill>
                  <a:srgbClr val="0000FF"/>
                </a:solidFill>
              </a:rPr>
              <a:t> genetic abnormalities leading to familial </a:t>
            </a:r>
            <a:r>
              <a:rPr lang="en-US" altLang="en-US" sz="1600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dirty="0">
                <a:solidFill>
                  <a:srgbClr val="0000FF"/>
                </a:solidFill>
              </a:rPr>
              <a:t> are located within the PAX6 gene itself, and thus do not affect the viability of the nearby WT1</a:t>
            </a:r>
            <a:r>
              <a:rPr lang="en-US" altLang="en-US" sz="1600" dirty="0"/>
              <a:t>. In contrast, </a:t>
            </a:r>
            <a:r>
              <a:rPr lang="en-US" altLang="en-US" sz="1600" i="1" dirty="0"/>
              <a:t>sporadic</a:t>
            </a:r>
            <a:r>
              <a:rPr lang="en-US" altLang="en-US" sz="1600" dirty="0"/>
              <a:t> cases of </a:t>
            </a:r>
            <a:r>
              <a:rPr lang="en-US" altLang="en-US" sz="1600" dirty="0" err="1"/>
              <a:t>aniridia</a:t>
            </a:r>
            <a:r>
              <a:rPr lang="en-US" altLang="en-US" sz="1600" dirty="0"/>
              <a:t> are usually the result of the wholesale deletion of a chunk of genetic material in the PAX6 ‘neighborhood.’ And since WT1 is its next-door neighbor, it is often affected as well by these deletions. </a:t>
            </a: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Because of the PAX6/WT1 spatial relationship, </a:t>
            </a:r>
            <a:r>
              <a:rPr lang="en-US" altLang="en-US" sz="1600" u="sng" dirty="0">
                <a:solidFill>
                  <a:srgbClr val="FFFF00"/>
                </a:solidFill>
              </a:rPr>
              <a:t>all infants presenting with sporadic </a:t>
            </a:r>
            <a:r>
              <a:rPr lang="en-US" altLang="en-US" sz="1600" u="sng" dirty="0" err="1">
                <a:solidFill>
                  <a:srgbClr val="FFFF00"/>
                </a:solidFill>
              </a:rPr>
              <a:t>aniridia</a:t>
            </a:r>
            <a:r>
              <a:rPr lang="en-US" altLang="en-US" sz="1600" u="sng" dirty="0">
                <a:solidFill>
                  <a:srgbClr val="FFFF00"/>
                </a:solidFill>
              </a:rPr>
              <a:t> </a:t>
            </a:r>
            <a:r>
              <a:rPr lang="en-US" altLang="en-US" sz="1600" b="1" u="sng" dirty="0">
                <a:solidFill>
                  <a:srgbClr val="FFFF00"/>
                </a:solidFill>
              </a:rPr>
              <a:t>must</a:t>
            </a:r>
            <a:r>
              <a:rPr lang="en-US" altLang="en-US" sz="1600" u="sng" dirty="0">
                <a:solidFill>
                  <a:srgbClr val="FFFF00"/>
                </a:solidFill>
              </a:rPr>
              <a:t> undergo genetic screening for the Wilms tumor defect.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If a child tests positive for the Wilms tumor defect, how should they be screened for Wilms tumor?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Via periodic renal ultrasound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How often, and for how long?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Every 3 months until age 7 years</a:t>
            </a:r>
          </a:p>
        </p:txBody>
      </p:sp>
      <p:sp>
        <p:nvSpPr>
          <p:cNvPr id="2" name="Oval 1"/>
          <p:cNvSpPr/>
          <p:nvPr/>
        </p:nvSpPr>
        <p:spPr>
          <a:xfrm>
            <a:off x="4191000" y="5334000"/>
            <a:ext cx="1066800" cy="41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1D360-8170-4EB3-B896-6EEE7D0B7E2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420778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</a:t>
            </a:r>
            <a:r>
              <a:rPr lang="en-US" altLang="en-US" sz="1400" b="1" kern="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" y="1166813"/>
            <a:ext cx="8991600" cy="3786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Why is </a:t>
            </a:r>
            <a:r>
              <a:rPr lang="en-US" altLang="en-US" sz="1600" b="1" dirty="0">
                <a:solidFill>
                  <a:srgbClr val="0000FF"/>
                </a:solidFill>
              </a:rPr>
              <a:t>sporadic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Wilms tumor, but not </a:t>
            </a:r>
            <a:r>
              <a:rPr lang="en-US" altLang="en-US" sz="1600" b="1" dirty="0">
                <a:solidFill>
                  <a:srgbClr val="0000FF"/>
                </a:solidFill>
              </a:rPr>
              <a:t>familial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 and the Wilms tumor gene (called  </a:t>
            </a:r>
            <a:r>
              <a:rPr lang="en-US" altLang="en-US" sz="1600" i="1" dirty="0">
                <a:solidFill>
                  <a:srgbClr val="0000FF"/>
                </a:solidFill>
              </a:rPr>
              <a:t>WT1</a:t>
            </a:r>
            <a:r>
              <a:rPr lang="en-US" altLang="en-US" sz="1600" dirty="0">
                <a:solidFill>
                  <a:srgbClr val="0000FF"/>
                </a:solidFill>
              </a:rPr>
              <a:t> ) are adjacent to one another on chromosome  11p . </a:t>
            </a:r>
            <a:r>
              <a:rPr lang="en-US" altLang="en-US" sz="1600" i="1" dirty="0">
                <a:solidFill>
                  <a:srgbClr val="0000FF"/>
                </a:solidFill>
              </a:rPr>
              <a:t>Inherited</a:t>
            </a:r>
            <a:r>
              <a:rPr lang="en-US" altLang="en-US" sz="1600" dirty="0">
                <a:solidFill>
                  <a:srgbClr val="0000FF"/>
                </a:solidFill>
              </a:rPr>
              <a:t> genetic abnormalities leading to familial </a:t>
            </a:r>
            <a:r>
              <a:rPr lang="en-US" altLang="en-US" sz="1600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dirty="0">
                <a:solidFill>
                  <a:srgbClr val="0000FF"/>
                </a:solidFill>
              </a:rPr>
              <a:t> are located within the PAX6 gene itself, and thus do not affect the viability of the nearby WT1</a:t>
            </a:r>
            <a:r>
              <a:rPr lang="en-US" altLang="en-US" sz="1600" dirty="0"/>
              <a:t>. In contrast, </a:t>
            </a:r>
            <a:r>
              <a:rPr lang="en-US" altLang="en-US" sz="1600" i="1" dirty="0"/>
              <a:t>sporadic</a:t>
            </a:r>
            <a:r>
              <a:rPr lang="en-US" altLang="en-US" sz="1600" dirty="0"/>
              <a:t> cases of </a:t>
            </a:r>
            <a:r>
              <a:rPr lang="en-US" altLang="en-US" sz="1600" dirty="0" err="1"/>
              <a:t>aniridia</a:t>
            </a:r>
            <a:r>
              <a:rPr lang="en-US" altLang="en-US" sz="1600" dirty="0"/>
              <a:t> are usually the result of the wholesale deletion of a chunk of genetic material in the PAX6 ‘neighborhood.’ And since WT1 is its next-door neighbor, it is often affected as well by these deletions.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Because of the PAX6/WT1 spatial relationship, </a:t>
            </a:r>
            <a:r>
              <a:rPr lang="en-US" altLang="en-US" sz="1600" u="sng" dirty="0">
                <a:solidFill>
                  <a:srgbClr val="0000FF"/>
                </a:solidFill>
              </a:rPr>
              <a:t>all infants presenting with sporadic </a:t>
            </a:r>
            <a:r>
              <a:rPr lang="en-US" altLang="en-US" sz="1600" u="sng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u="sng" dirty="0">
                <a:solidFill>
                  <a:srgbClr val="0000FF"/>
                </a:solidFill>
              </a:rPr>
              <a:t> </a:t>
            </a:r>
            <a:r>
              <a:rPr lang="en-US" altLang="en-US" sz="1600" b="1" u="sng" dirty="0">
                <a:solidFill>
                  <a:srgbClr val="0000FF"/>
                </a:solidFill>
              </a:rPr>
              <a:t>must</a:t>
            </a:r>
            <a:r>
              <a:rPr lang="en-US" altLang="en-US" sz="1600" u="sng" dirty="0">
                <a:solidFill>
                  <a:srgbClr val="0000FF"/>
                </a:solidFill>
              </a:rPr>
              <a:t> undergo genetic screening for the Wilms tumor defect. </a:t>
            </a:r>
            <a:endParaRPr lang="en-US" altLang="en-US" sz="1600" u="sng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If a child tests positive for the Wilms tumor defect, how should they be screened for Wilms tumor?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Via periodic renal ultrasound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How often, and for how long?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Every 3 months until age 7 years</a:t>
            </a:r>
          </a:p>
        </p:txBody>
      </p:sp>
      <p:sp>
        <p:nvSpPr>
          <p:cNvPr id="2" name="Oval 1"/>
          <p:cNvSpPr/>
          <p:nvPr/>
        </p:nvSpPr>
        <p:spPr>
          <a:xfrm>
            <a:off x="4191000" y="5334000"/>
            <a:ext cx="1066800" cy="41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49A34D-25B8-422B-884B-0BDCA053803B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614789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</a:t>
            </a:r>
            <a:r>
              <a:rPr lang="en-US" altLang="en-US" sz="1400" b="1" kern="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" y="1166813"/>
            <a:ext cx="8991600" cy="3786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Why is </a:t>
            </a:r>
            <a:r>
              <a:rPr lang="en-US" altLang="en-US" sz="1600" b="1" dirty="0">
                <a:solidFill>
                  <a:srgbClr val="0000FF"/>
                </a:solidFill>
              </a:rPr>
              <a:t>sporadic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Wilms tumor, but not </a:t>
            </a:r>
            <a:r>
              <a:rPr lang="en-US" altLang="en-US" sz="1600" b="1" dirty="0">
                <a:solidFill>
                  <a:srgbClr val="0000FF"/>
                </a:solidFill>
              </a:rPr>
              <a:t>familial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 and the Wilms tumor gene (called  </a:t>
            </a:r>
            <a:r>
              <a:rPr lang="en-US" altLang="en-US" sz="1600" i="1" dirty="0">
                <a:solidFill>
                  <a:srgbClr val="0000FF"/>
                </a:solidFill>
              </a:rPr>
              <a:t>WT1</a:t>
            </a:r>
            <a:r>
              <a:rPr lang="en-US" altLang="en-US" sz="1600" dirty="0">
                <a:solidFill>
                  <a:srgbClr val="0000FF"/>
                </a:solidFill>
              </a:rPr>
              <a:t> ) are adjacent to one another on chromosome  11p . </a:t>
            </a:r>
            <a:r>
              <a:rPr lang="en-US" altLang="en-US" sz="1600" i="1" dirty="0">
                <a:solidFill>
                  <a:srgbClr val="0000FF"/>
                </a:solidFill>
              </a:rPr>
              <a:t>Inherited</a:t>
            </a:r>
            <a:r>
              <a:rPr lang="en-US" altLang="en-US" sz="1600" dirty="0">
                <a:solidFill>
                  <a:srgbClr val="0000FF"/>
                </a:solidFill>
              </a:rPr>
              <a:t> genetic abnormalities leading to familial </a:t>
            </a:r>
            <a:r>
              <a:rPr lang="en-US" altLang="en-US" sz="1600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dirty="0">
                <a:solidFill>
                  <a:srgbClr val="0000FF"/>
                </a:solidFill>
              </a:rPr>
              <a:t> are located within the PAX6 gene itself, and thus do not affect the viability of the nearby WT1</a:t>
            </a:r>
            <a:r>
              <a:rPr lang="en-US" altLang="en-US" sz="1600" dirty="0"/>
              <a:t>. In contrast, </a:t>
            </a:r>
            <a:r>
              <a:rPr lang="en-US" altLang="en-US" sz="1600" i="1" dirty="0"/>
              <a:t>sporadic</a:t>
            </a:r>
            <a:r>
              <a:rPr lang="en-US" altLang="en-US" sz="1600" dirty="0"/>
              <a:t> cases of </a:t>
            </a:r>
            <a:r>
              <a:rPr lang="en-US" altLang="en-US" sz="1600" dirty="0" err="1"/>
              <a:t>aniridia</a:t>
            </a:r>
            <a:r>
              <a:rPr lang="en-US" altLang="en-US" sz="1600" dirty="0"/>
              <a:t> are usually the result of the wholesale deletion of a chunk of genetic material in the PAX6 ‘neighborhood.’ And since WT1 is its next-door neighbor, it is often affected as well by these deletions.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Because of the PAX6/WT1 spatial relationship, </a:t>
            </a:r>
            <a:r>
              <a:rPr lang="en-US" altLang="en-US" sz="1600" u="sng" dirty="0">
                <a:solidFill>
                  <a:srgbClr val="0000FF"/>
                </a:solidFill>
              </a:rPr>
              <a:t>all infants presenting with sporadic </a:t>
            </a:r>
            <a:r>
              <a:rPr lang="en-US" altLang="en-US" sz="1600" u="sng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u="sng" dirty="0">
                <a:solidFill>
                  <a:srgbClr val="0000FF"/>
                </a:solidFill>
              </a:rPr>
              <a:t> </a:t>
            </a:r>
            <a:r>
              <a:rPr lang="en-US" altLang="en-US" sz="1600" b="1" u="sng" dirty="0">
                <a:solidFill>
                  <a:srgbClr val="0000FF"/>
                </a:solidFill>
              </a:rPr>
              <a:t>must</a:t>
            </a:r>
            <a:r>
              <a:rPr lang="en-US" altLang="en-US" sz="1600" u="sng" dirty="0">
                <a:solidFill>
                  <a:srgbClr val="0000FF"/>
                </a:solidFill>
              </a:rPr>
              <a:t> undergo genetic screening for the Wilms tumor defect.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If a child tests positive for the Wilms tumor defect, how should they be screened for Wilms tumor?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Via periodic renal ultrasound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How often, and for how long?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Every 3 months until age 7 years</a:t>
            </a:r>
          </a:p>
        </p:txBody>
      </p:sp>
      <p:sp>
        <p:nvSpPr>
          <p:cNvPr id="2" name="Oval 1"/>
          <p:cNvSpPr/>
          <p:nvPr/>
        </p:nvSpPr>
        <p:spPr>
          <a:xfrm>
            <a:off x="4191000" y="5334000"/>
            <a:ext cx="1066800" cy="41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E9AD1-D07A-48C2-96A3-654B8904ED26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2251381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</a:t>
            </a:r>
            <a:r>
              <a:rPr lang="en-US" altLang="en-US" sz="1400" b="1" kern="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" y="1166813"/>
            <a:ext cx="8991600" cy="3786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Why is </a:t>
            </a:r>
            <a:r>
              <a:rPr lang="en-US" altLang="en-US" sz="1600" b="1" dirty="0">
                <a:solidFill>
                  <a:srgbClr val="0000FF"/>
                </a:solidFill>
              </a:rPr>
              <a:t>sporadic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Wilms tumor, but not </a:t>
            </a:r>
            <a:r>
              <a:rPr lang="en-US" altLang="en-US" sz="1600" b="1" dirty="0">
                <a:solidFill>
                  <a:srgbClr val="0000FF"/>
                </a:solidFill>
              </a:rPr>
              <a:t>familial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 and the Wilms tumor gene (called  </a:t>
            </a:r>
            <a:r>
              <a:rPr lang="en-US" altLang="en-US" sz="1600" i="1" dirty="0">
                <a:solidFill>
                  <a:srgbClr val="0000FF"/>
                </a:solidFill>
              </a:rPr>
              <a:t>WT1</a:t>
            </a:r>
            <a:r>
              <a:rPr lang="en-US" altLang="en-US" sz="1600" dirty="0">
                <a:solidFill>
                  <a:srgbClr val="0000FF"/>
                </a:solidFill>
              </a:rPr>
              <a:t> ) are adjacent to one another on chromosome  11p . </a:t>
            </a:r>
            <a:r>
              <a:rPr lang="en-US" altLang="en-US" sz="1600" i="1" dirty="0">
                <a:solidFill>
                  <a:srgbClr val="0000FF"/>
                </a:solidFill>
              </a:rPr>
              <a:t>Inherited</a:t>
            </a:r>
            <a:r>
              <a:rPr lang="en-US" altLang="en-US" sz="1600" dirty="0">
                <a:solidFill>
                  <a:srgbClr val="0000FF"/>
                </a:solidFill>
              </a:rPr>
              <a:t> genetic abnormalities leading to familial </a:t>
            </a:r>
            <a:r>
              <a:rPr lang="en-US" altLang="en-US" sz="1600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dirty="0">
                <a:solidFill>
                  <a:srgbClr val="0000FF"/>
                </a:solidFill>
              </a:rPr>
              <a:t> are located within the PAX6 gene itself, and thus do not affect the viability of the nearby WT1</a:t>
            </a:r>
            <a:r>
              <a:rPr lang="en-US" altLang="en-US" sz="1600" dirty="0"/>
              <a:t>. In contrast, </a:t>
            </a:r>
            <a:r>
              <a:rPr lang="en-US" altLang="en-US" sz="1600" i="1" dirty="0"/>
              <a:t>sporadic</a:t>
            </a:r>
            <a:r>
              <a:rPr lang="en-US" altLang="en-US" sz="1600" dirty="0"/>
              <a:t> cases of </a:t>
            </a:r>
            <a:r>
              <a:rPr lang="en-US" altLang="en-US" sz="1600" dirty="0" err="1"/>
              <a:t>aniridia</a:t>
            </a:r>
            <a:r>
              <a:rPr lang="en-US" altLang="en-US" sz="1600" dirty="0"/>
              <a:t> are usually the result of the wholesale deletion of a chunk of genetic material in the PAX6 ‘neighborhood.’ And since WT1 is its next-door neighbor, it is often affected as well by these deletions.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Because of the PAX6/WT1 spatial relationship, </a:t>
            </a:r>
            <a:r>
              <a:rPr lang="en-US" altLang="en-US" sz="1600" u="sng" dirty="0">
                <a:solidFill>
                  <a:srgbClr val="0000FF"/>
                </a:solidFill>
              </a:rPr>
              <a:t>all infants presenting with sporadic </a:t>
            </a:r>
            <a:r>
              <a:rPr lang="en-US" altLang="en-US" sz="1600" u="sng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u="sng" dirty="0">
                <a:solidFill>
                  <a:srgbClr val="0000FF"/>
                </a:solidFill>
              </a:rPr>
              <a:t> </a:t>
            </a:r>
            <a:r>
              <a:rPr lang="en-US" altLang="en-US" sz="1600" b="1" u="sng" dirty="0">
                <a:solidFill>
                  <a:srgbClr val="0000FF"/>
                </a:solidFill>
              </a:rPr>
              <a:t>must</a:t>
            </a:r>
            <a:r>
              <a:rPr lang="en-US" altLang="en-US" sz="1600" u="sng" dirty="0">
                <a:solidFill>
                  <a:srgbClr val="0000FF"/>
                </a:solidFill>
              </a:rPr>
              <a:t> undergo genetic screening for the Wilms tumor defect.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If a child tests positive for the Wilms tumor defect, how should they be screened for Wilms tumor?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Via periodic renal ultrasound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FF00"/>
                </a:solidFill>
              </a:rPr>
              <a:t>How often, and for how long?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Every 3 months until age 7 years</a:t>
            </a:r>
          </a:p>
        </p:txBody>
      </p:sp>
      <p:sp>
        <p:nvSpPr>
          <p:cNvPr id="2" name="Oval 1"/>
          <p:cNvSpPr/>
          <p:nvPr/>
        </p:nvSpPr>
        <p:spPr>
          <a:xfrm>
            <a:off x="4191000" y="5334000"/>
            <a:ext cx="1066800" cy="41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14D2C-E549-4372-903C-7C6AECCEE39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0046514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</a:t>
            </a:r>
            <a:r>
              <a:rPr lang="en-US" altLang="en-US" sz="1400" b="1" kern="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" y="1166813"/>
            <a:ext cx="8991600" cy="3786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Why is </a:t>
            </a:r>
            <a:r>
              <a:rPr lang="en-US" altLang="en-US" sz="1600" b="1" dirty="0">
                <a:solidFill>
                  <a:srgbClr val="0000FF"/>
                </a:solidFill>
              </a:rPr>
              <a:t>sporadic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Wilms tumor, but not </a:t>
            </a:r>
            <a:r>
              <a:rPr lang="en-US" altLang="en-US" sz="1600" b="1" dirty="0">
                <a:solidFill>
                  <a:srgbClr val="0000FF"/>
                </a:solidFill>
              </a:rPr>
              <a:t>familial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 and the Wilms tumor gene (called  </a:t>
            </a:r>
            <a:r>
              <a:rPr lang="en-US" altLang="en-US" sz="1600" i="1" dirty="0">
                <a:solidFill>
                  <a:srgbClr val="0000FF"/>
                </a:solidFill>
              </a:rPr>
              <a:t>WT1</a:t>
            </a:r>
            <a:r>
              <a:rPr lang="en-US" altLang="en-US" sz="1600" dirty="0">
                <a:solidFill>
                  <a:srgbClr val="0000FF"/>
                </a:solidFill>
              </a:rPr>
              <a:t> ) are adjacent to one another on chromosome  11p . </a:t>
            </a:r>
            <a:r>
              <a:rPr lang="en-US" altLang="en-US" sz="1600" i="1" dirty="0">
                <a:solidFill>
                  <a:srgbClr val="0000FF"/>
                </a:solidFill>
              </a:rPr>
              <a:t>Inherited</a:t>
            </a:r>
            <a:r>
              <a:rPr lang="en-US" altLang="en-US" sz="1600" dirty="0">
                <a:solidFill>
                  <a:srgbClr val="0000FF"/>
                </a:solidFill>
              </a:rPr>
              <a:t> genetic abnormalities leading to familial </a:t>
            </a:r>
            <a:r>
              <a:rPr lang="en-US" altLang="en-US" sz="1600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dirty="0">
                <a:solidFill>
                  <a:srgbClr val="0000FF"/>
                </a:solidFill>
              </a:rPr>
              <a:t> are located within the PAX6 gene itself, and thus do not affect the viability of the nearby WT1</a:t>
            </a:r>
            <a:r>
              <a:rPr lang="en-US" altLang="en-US" sz="1600" dirty="0"/>
              <a:t>. In contrast, </a:t>
            </a:r>
            <a:r>
              <a:rPr lang="en-US" altLang="en-US" sz="1600" i="1" dirty="0"/>
              <a:t>sporadic</a:t>
            </a:r>
            <a:r>
              <a:rPr lang="en-US" altLang="en-US" sz="1600" dirty="0"/>
              <a:t> cases of </a:t>
            </a:r>
            <a:r>
              <a:rPr lang="en-US" altLang="en-US" sz="1600" dirty="0" err="1"/>
              <a:t>aniridia</a:t>
            </a:r>
            <a:r>
              <a:rPr lang="en-US" altLang="en-US" sz="1600" dirty="0"/>
              <a:t> are usually the result of the wholesale deletion of a chunk of genetic material in the PAX6 ‘neighborhood.’ And since WT1 is its next-door neighbor, it is often affected as well by these deletions.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Because of the PAX6/WT1 spatial relationship, </a:t>
            </a:r>
            <a:r>
              <a:rPr lang="en-US" altLang="en-US" sz="1600" u="sng" dirty="0">
                <a:solidFill>
                  <a:srgbClr val="0000FF"/>
                </a:solidFill>
              </a:rPr>
              <a:t>all infants presenting with sporadic </a:t>
            </a:r>
            <a:r>
              <a:rPr lang="en-US" altLang="en-US" sz="1600" u="sng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u="sng" dirty="0">
                <a:solidFill>
                  <a:srgbClr val="0000FF"/>
                </a:solidFill>
              </a:rPr>
              <a:t> </a:t>
            </a:r>
            <a:r>
              <a:rPr lang="en-US" altLang="en-US" sz="1600" b="1" u="sng" dirty="0">
                <a:solidFill>
                  <a:srgbClr val="0000FF"/>
                </a:solidFill>
              </a:rPr>
              <a:t>must</a:t>
            </a:r>
            <a:r>
              <a:rPr lang="en-US" altLang="en-US" sz="1600" u="sng" dirty="0">
                <a:solidFill>
                  <a:srgbClr val="0000FF"/>
                </a:solidFill>
              </a:rPr>
              <a:t> undergo genetic screening for the Wilms tumor defect.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If a child tests positive for the Wilms tumor defect, how should they be screened for Wilms tumor?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Via periodic renal ultrasound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How often, and for how long?</a:t>
            </a:r>
            <a:endParaRPr lang="en-US" altLang="en-US" sz="16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Every 3 months until age 7 years</a:t>
            </a:r>
          </a:p>
        </p:txBody>
      </p:sp>
      <p:sp>
        <p:nvSpPr>
          <p:cNvPr id="2" name="Oval 1"/>
          <p:cNvSpPr/>
          <p:nvPr/>
        </p:nvSpPr>
        <p:spPr>
          <a:xfrm>
            <a:off x="4191000" y="5334000"/>
            <a:ext cx="1066800" cy="41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39969-BA71-450F-90BB-EFC8FC8A855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0923333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When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aniridia</a:t>
            </a:r>
            <a:endParaRPr lang="en-US" sz="1600" b="1" u="sng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Alagille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syndrome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1600" dirty="0">
              <a:solidFill>
                <a:srgbClr val="CCFF99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8223" y="2057400"/>
            <a:ext cx="4800600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Why is the term ‘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’ technically a misnomer?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Because a rudimentary iris root is always present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usually unilateral, or bilateral?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It is almost always bilateral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nystgamus</a:t>
            </a:r>
            <a:r>
              <a:rPr lang="en-US" altLang="en-US" sz="1400" i="1" kern="0" dirty="0">
                <a:solidFill>
                  <a:srgbClr val="0000FF"/>
                </a:solidFill>
              </a:rPr>
              <a:t> commonly associated with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Yes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rgbClr val="0000FF"/>
                </a:solidFill>
              </a:rPr>
              <a:t>With what developmental ‘complex’ is </a:t>
            </a:r>
            <a:r>
              <a:rPr lang="en-US" altLang="en-US" sz="1400" i="1" kern="0" dirty="0" err="1">
                <a:solidFill>
                  <a:srgbClr val="0000FF"/>
                </a:solidFill>
              </a:rPr>
              <a:t>aniridia</a:t>
            </a:r>
            <a:r>
              <a:rPr lang="en-US" altLang="en-US" sz="1400" i="1" kern="0" dirty="0">
                <a:solidFill>
                  <a:srgbClr val="0000FF"/>
                </a:solidFill>
              </a:rPr>
              <a:t> associated?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rgbClr val="0000FF"/>
                </a:solidFill>
              </a:rPr>
              <a:t>The WAGR complex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400" kern="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Are all </a:t>
            </a:r>
            <a:r>
              <a:rPr lang="en-US" altLang="en-US" sz="1400" i="1" kern="0" dirty="0" err="1">
                <a:solidFill>
                  <a:schemeClr val="bg1">
                    <a:lumMod val="50000"/>
                  </a:schemeClr>
                </a:solidFill>
              </a:rPr>
              <a:t>aniridia</a:t>
            </a:r>
            <a:r>
              <a:rPr lang="en-US" altLang="en-US" sz="1400" i="1" kern="0" dirty="0">
                <a:solidFill>
                  <a:schemeClr val="bg1">
                    <a:lumMod val="50000"/>
                  </a:schemeClr>
                </a:solidFill>
              </a:rPr>
              <a:t> cases at risk for WAGR complex?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400" kern="0" dirty="0">
                <a:solidFill>
                  <a:schemeClr val="bg1">
                    <a:lumMod val="50000"/>
                  </a:schemeClr>
                </a:solidFill>
              </a:rPr>
              <a:t>No, only those in which the genetic mutation is </a:t>
            </a:r>
            <a:r>
              <a:rPr lang="en-US" altLang="en-US" sz="1400" b="1" kern="0" dirty="0">
                <a:solidFill>
                  <a:srgbClr val="0000FF"/>
                </a:solidFill>
              </a:rPr>
              <a:t>sporadic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200" y="1166813"/>
            <a:ext cx="8991600" cy="3786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Why is </a:t>
            </a:r>
            <a:r>
              <a:rPr lang="en-US" altLang="en-US" sz="1600" b="1" dirty="0">
                <a:solidFill>
                  <a:srgbClr val="0000FF"/>
                </a:solidFill>
              </a:rPr>
              <a:t>sporadic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 associated with Wilms tumor, but not </a:t>
            </a:r>
            <a:r>
              <a:rPr lang="en-US" altLang="en-US" sz="1600" b="1" dirty="0">
                <a:solidFill>
                  <a:srgbClr val="0000FF"/>
                </a:solidFill>
              </a:rPr>
              <a:t>familial</a:t>
            </a:r>
            <a:r>
              <a:rPr lang="en-US" altLang="en-US" sz="1600" i="1" dirty="0">
                <a:solidFill>
                  <a:srgbClr val="0000FF"/>
                </a:solidFill>
              </a:rPr>
              <a:t> </a:t>
            </a:r>
            <a:r>
              <a:rPr lang="en-US" altLang="en-US" sz="1600" i="1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The PAX6 gene and the Wilms tumor gene (called  </a:t>
            </a:r>
            <a:r>
              <a:rPr lang="en-US" altLang="en-US" sz="1600" i="1" dirty="0">
                <a:solidFill>
                  <a:srgbClr val="0000FF"/>
                </a:solidFill>
              </a:rPr>
              <a:t>WT1</a:t>
            </a:r>
            <a:r>
              <a:rPr lang="en-US" altLang="en-US" sz="1600" dirty="0">
                <a:solidFill>
                  <a:srgbClr val="0000FF"/>
                </a:solidFill>
              </a:rPr>
              <a:t> ) are adjacent to one another on chromosome  11p . </a:t>
            </a:r>
            <a:r>
              <a:rPr lang="en-US" altLang="en-US" sz="1600" i="1" dirty="0">
                <a:solidFill>
                  <a:srgbClr val="0000FF"/>
                </a:solidFill>
              </a:rPr>
              <a:t>Inherited</a:t>
            </a:r>
            <a:r>
              <a:rPr lang="en-US" altLang="en-US" sz="1600" dirty="0">
                <a:solidFill>
                  <a:srgbClr val="0000FF"/>
                </a:solidFill>
              </a:rPr>
              <a:t> genetic abnormalities leading to familial </a:t>
            </a:r>
            <a:r>
              <a:rPr lang="en-US" altLang="en-US" sz="1600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dirty="0">
                <a:solidFill>
                  <a:srgbClr val="0000FF"/>
                </a:solidFill>
              </a:rPr>
              <a:t> are located within the PAX6 gene itself, and thus do not affect the viability of the nearby WT1</a:t>
            </a:r>
            <a:r>
              <a:rPr lang="en-US" altLang="en-US" sz="1600" dirty="0"/>
              <a:t>. In contrast, </a:t>
            </a:r>
            <a:r>
              <a:rPr lang="en-US" altLang="en-US" sz="1600" i="1" dirty="0"/>
              <a:t>sporadic</a:t>
            </a:r>
            <a:r>
              <a:rPr lang="en-US" altLang="en-US" sz="1600" dirty="0"/>
              <a:t> cases of </a:t>
            </a:r>
            <a:r>
              <a:rPr lang="en-US" altLang="en-US" sz="1600" dirty="0" err="1"/>
              <a:t>aniridia</a:t>
            </a:r>
            <a:r>
              <a:rPr lang="en-US" altLang="en-US" sz="1600" dirty="0"/>
              <a:t> are usually the result of the wholesale deletion of a chunk of genetic material in the PAX6 ‘neighborhood.’ And since WT1 is its next-door neighbor, it is often affected as well by these deletions.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Because of the PAX6/WT1 spatial relationship, </a:t>
            </a:r>
            <a:r>
              <a:rPr lang="en-US" altLang="en-US" sz="1600" u="sng" dirty="0">
                <a:solidFill>
                  <a:srgbClr val="0000FF"/>
                </a:solidFill>
              </a:rPr>
              <a:t>all infants presenting with sporadic </a:t>
            </a:r>
            <a:r>
              <a:rPr lang="en-US" altLang="en-US" sz="1600" u="sng" dirty="0" err="1">
                <a:solidFill>
                  <a:srgbClr val="0000FF"/>
                </a:solidFill>
              </a:rPr>
              <a:t>aniridia</a:t>
            </a:r>
            <a:r>
              <a:rPr lang="en-US" altLang="en-US" sz="1600" u="sng" dirty="0">
                <a:solidFill>
                  <a:srgbClr val="0000FF"/>
                </a:solidFill>
              </a:rPr>
              <a:t> </a:t>
            </a:r>
            <a:r>
              <a:rPr lang="en-US" altLang="en-US" sz="1600" b="1" u="sng" dirty="0">
                <a:solidFill>
                  <a:srgbClr val="0000FF"/>
                </a:solidFill>
              </a:rPr>
              <a:t>must</a:t>
            </a:r>
            <a:r>
              <a:rPr lang="en-US" altLang="en-US" sz="1600" u="sng" dirty="0">
                <a:solidFill>
                  <a:srgbClr val="0000FF"/>
                </a:solidFill>
              </a:rPr>
              <a:t> undergo genetic screening for the Wilms tumor defect.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If a child tests positive for the Wilms tumor defect, how should they be screened for Wilms tumor?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Via periodic renal ultrasound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How often, and for how long?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Every 3 months until age 7 years</a:t>
            </a:r>
          </a:p>
        </p:txBody>
      </p:sp>
      <p:sp>
        <p:nvSpPr>
          <p:cNvPr id="2" name="Oval 1"/>
          <p:cNvSpPr/>
          <p:nvPr/>
        </p:nvSpPr>
        <p:spPr>
          <a:xfrm>
            <a:off x="4191000" y="5334000"/>
            <a:ext cx="1066800" cy="41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87E31-B027-4769-8148-EF390AA98F2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84875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86C639ED-89C6-450D-A468-D4B3FA4C7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725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1" dirty="0" err="1"/>
              <a:t>Nystgamus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is commonly associated  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</a:t>
            </a:r>
            <a:r>
              <a:rPr lang="en-US" altLang="en-US" sz="2000" b="1" dirty="0">
                <a:solidFill>
                  <a:schemeClr val="bg1"/>
                </a:solidFill>
              </a:rPr>
              <a:t>limbal stem cell deficiency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Presents unilaterally and bilaterally in roughly equal rates  False; it is almost always bilateral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The term ‘aniridia’ is a misnomer because, in about ½ of cases, a rudimentary iris root is present  False; it’s a misnomer because a rudimentary iris root is </a:t>
            </a:r>
            <a:r>
              <a:rPr lang="en-US" altLang="en-US" sz="2000" i="1" dirty="0">
                <a:solidFill>
                  <a:schemeClr val="bg1"/>
                </a:solidFill>
              </a:rPr>
              <a:t>always</a:t>
            </a:r>
            <a:r>
              <a:rPr lang="en-US" altLang="en-US" sz="2000" dirty="0">
                <a:solidFill>
                  <a:schemeClr val="bg1"/>
                </a:solidFill>
              </a:rPr>
              <a:t> present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strongly associated with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dirty="0"/>
              <a:t>foveal and optic nerve hypoplasia 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Patients complain of (and infants suffer from) photophobia  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Familial cases are at risk for Wilms tumor  False; 1/3 of </a:t>
            </a:r>
            <a:r>
              <a:rPr lang="en-US" altLang="en-US" sz="2000" b="1" dirty="0">
                <a:solidFill>
                  <a:schemeClr val="bg1"/>
                </a:solidFill>
              </a:rPr>
              <a:t>sporadic</a:t>
            </a:r>
            <a:r>
              <a:rPr lang="en-US" altLang="en-US" sz="2000" dirty="0">
                <a:solidFill>
                  <a:schemeClr val="bg1"/>
                </a:solidFill>
              </a:rPr>
              <a:t> cases develop Wilms tumor as part of the </a:t>
            </a:r>
            <a:r>
              <a:rPr lang="en-US" altLang="en-US" sz="2000" i="1" dirty="0">
                <a:solidFill>
                  <a:schemeClr val="bg1"/>
                </a:solidFill>
              </a:rPr>
              <a:t>WAGR</a:t>
            </a:r>
            <a:r>
              <a:rPr lang="en-US" altLang="en-US" sz="2000" dirty="0">
                <a:solidFill>
                  <a:schemeClr val="bg1"/>
                </a:solidFill>
              </a:rPr>
              <a:t> complex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</a:t>
            </a:r>
            <a:r>
              <a:rPr lang="en-US" altLang="en-US" sz="2000" b="1" dirty="0">
                <a:solidFill>
                  <a:schemeClr val="bg1"/>
                </a:solidFill>
              </a:rPr>
              <a:t>glaucoma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early-onset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dirty="0"/>
              <a:t>cataracts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57349" name="Slide Number Placeholder 1">
            <a:extLst>
              <a:ext uri="{FF2B5EF4-FFF2-40B4-BE49-F238E27FC236}">
                <a16:creationId xmlns:a16="http://schemas.microsoft.com/office/drawing/2014/main" id="{3D8844C6-3193-4ADC-976A-B9AEC716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3E2C03-8D77-469A-8EDA-71CF6CA7D7B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09CDF9-B397-45DB-89B4-60B60932A596}"/>
              </a:ext>
            </a:extLst>
          </p:cNvPr>
          <p:cNvSpPr/>
          <p:nvPr/>
        </p:nvSpPr>
        <p:spPr>
          <a:xfrm>
            <a:off x="3429000" y="1318591"/>
            <a:ext cx="3886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3C8C43-EF66-479C-A58C-CFD4FA672A0C}"/>
              </a:ext>
            </a:extLst>
          </p:cNvPr>
          <p:cNvCxnSpPr>
            <a:cxnSpLocks/>
          </p:cNvCxnSpPr>
          <p:nvPr/>
        </p:nvCxnSpPr>
        <p:spPr>
          <a:xfrm flipH="1" flipV="1">
            <a:off x="1828800" y="1485900"/>
            <a:ext cx="1143000" cy="1866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0DCC6D-EB48-4538-BD74-FD9582A31298}"/>
              </a:ext>
            </a:extLst>
          </p:cNvPr>
          <p:cNvCxnSpPr>
            <a:cxnSpLocks/>
          </p:cNvCxnSpPr>
          <p:nvPr/>
        </p:nvCxnSpPr>
        <p:spPr>
          <a:xfrm flipV="1">
            <a:off x="2895600" y="1800225"/>
            <a:ext cx="838200" cy="1552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8F65B4-F8C6-4EF0-803E-32111B908280}"/>
              </a:ext>
            </a:extLst>
          </p:cNvPr>
          <p:cNvCxnSpPr>
            <a:cxnSpLocks/>
          </p:cNvCxnSpPr>
          <p:nvPr/>
        </p:nvCxnSpPr>
        <p:spPr>
          <a:xfrm>
            <a:off x="2971800" y="3352800"/>
            <a:ext cx="15240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85B5E-20DE-4ECB-BE5C-E12AB74F3C25}"/>
              </a:ext>
            </a:extLst>
          </p:cNvPr>
          <p:cNvCxnSpPr>
            <a:cxnSpLocks/>
          </p:cNvCxnSpPr>
          <p:nvPr/>
        </p:nvCxnSpPr>
        <p:spPr>
          <a:xfrm>
            <a:off x="2895600" y="3272458"/>
            <a:ext cx="2656233" cy="2994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5BB114-272A-4C8C-834B-8F717A323C08}"/>
              </a:ext>
            </a:extLst>
          </p:cNvPr>
          <p:cNvCxnSpPr/>
          <p:nvPr/>
        </p:nvCxnSpPr>
        <p:spPr>
          <a:xfrm>
            <a:off x="2971800" y="3352800"/>
            <a:ext cx="938833" cy="2495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C0907C-ED4A-4009-845C-4928F566C88B}"/>
              </a:ext>
            </a:extLst>
          </p:cNvPr>
          <p:cNvSpPr/>
          <p:nvPr/>
        </p:nvSpPr>
        <p:spPr>
          <a:xfrm>
            <a:off x="304800" y="990600"/>
            <a:ext cx="327991" cy="567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BD88C3-FC04-4E65-8B33-DDCCA655C2D5}"/>
              </a:ext>
            </a:extLst>
          </p:cNvPr>
          <p:cNvSpPr txBox="1"/>
          <p:nvPr/>
        </p:nvSpPr>
        <p:spPr>
          <a:xfrm>
            <a:off x="4704532" y="1466556"/>
            <a:ext cx="1402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A corneal issue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98DF6-13DD-42F8-87FF-FB66AAC526D3}"/>
              </a:ext>
            </a:extLst>
          </p:cNvPr>
          <p:cNvSpPr txBox="1"/>
          <p:nvPr/>
        </p:nvSpPr>
        <p:spPr>
          <a:xfrm>
            <a:off x="3725520" y="5906737"/>
            <a:ext cx="1249061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i="1" dirty="0"/>
              <a:t>Angle-related</a:t>
            </a:r>
          </a:p>
          <a:p>
            <a:pPr algn="ctr">
              <a:lnSpc>
                <a:spcPts val="1400"/>
              </a:lnSpc>
            </a:pPr>
            <a:r>
              <a:rPr lang="en-US" sz="1400" i="1" dirty="0"/>
              <a:t>condition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7D41F0-3F7C-4762-AFC2-67923B1CA263}"/>
              </a:ext>
            </a:extLst>
          </p:cNvPr>
          <p:cNvSpPr/>
          <p:nvPr/>
        </p:nvSpPr>
        <p:spPr>
          <a:xfrm>
            <a:off x="3581400" y="5791200"/>
            <a:ext cx="1562100" cy="55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8D11A0-1021-4606-8570-5248BD7E8F38}"/>
              </a:ext>
            </a:extLst>
          </p:cNvPr>
          <p:cNvCxnSpPr>
            <a:cxnSpLocks/>
          </p:cNvCxnSpPr>
          <p:nvPr/>
        </p:nvCxnSpPr>
        <p:spPr>
          <a:xfrm flipV="1">
            <a:off x="2745318" y="2746495"/>
            <a:ext cx="1826682" cy="649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E41F094-F7D0-4041-8AE5-3B50EA52F530}"/>
              </a:ext>
            </a:extLst>
          </p:cNvPr>
          <p:cNvSpPr txBox="1"/>
          <p:nvPr/>
        </p:nvSpPr>
        <p:spPr>
          <a:xfrm>
            <a:off x="4599092" y="2511017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Peters anomaly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DA3BCC-1069-41DD-B518-66C589C7214D}"/>
              </a:ext>
            </a:extLst>
          </p:cNvPr>
          <p:cNvSpPr txBox="1"/>
          <p:nvPr/>
        </p:nvSpPr>
        <p:spPr>
          <a:xfrm>
            <a:off x="249328" y="2320260"/>
            <a:ext cx="2750147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note of aniridia’s ocular associations:</a:t>
            </a:r>
          </a:p>
          <a:p>
            <a:r>
              <a:rPr lang="en-US" sz="1600" dirty="0"/>
              <a:t>--Nystagmus</a:t>
            </a:r>
          </a:p>
          <a:p>
            <a:r>
              <a:rPr lang="en-US" sz="1600" dirty="0"/>
              <a:t>--Foveal hypoplasia</a:t>
            </a:r>
          </a:p>
          <a:p>
            <a:r>
              <a:rPr lang="en-US" sz="1600" dirty="0"/>
              <a:t>--ON hypoplasia</a:t>
            </a:r>
          </a:p>
          <a:p>
            <a:r>
              <a:rPr lang="en-US" sz="1600" dirty="0"/>
              <a:t>--Peters anomaly</a:t>
            </a:r>
          </a:p>
          <a:p>
            <a:r>
              <a:rPr lang="en-US" sz="1600" dirty="0"/>
              <a:t>--Congenital cataracts</a:t>
            </a:r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  <a:endParaRPr lang="en-US" sz="1600" dirty="0"/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2B4F1-4B7C-4875-A7EA-CE510A316A68}"/>
              </a:ext>
            </a:extLst>
          </p:cNvPr>
          <p:cNvSpPr txBox="1"/>
          <p:nvPr/>
        </p:nvSpPr>
        <p:spPr>
          <a:xfrm>
            <a:off x="677815" y="4167674"/>
            <a:ext cx="234234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i="1" dirty="0">
                <a:solidFill>
                  <a:srgbClr val="0000FF"/>
                </a:solidFill>
              </a:rPr>
              <a:t>Two final aniridia associations we have yet to mention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3343F-FED3-4907-BBF1-550FB7506AC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3198122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86C639ED-89C6-450D-A468-D4B3FA4C7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725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1" dirty="0" err="1"/>
              <a:t>Nystgamus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is commonly associated  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</a:t>
            </a:r>
            <a:r>
              <a:rPr lang="en-US" altLang="en-US" sz="2000" b="1" dirty="0"/>
              <a:t>limbal stem cell deficiency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Presents unilaterally and bilaterally in roughly equal rates  False; it is almost always bilateral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The term ‘aniridia’ is a misnomer because, in about ½ of cases, a rudimentary iris root is present  False; it’s a misnomer because a rudimentary iris root is </a:t>
            </a:r>
            <a:r>
              <a:rPr lang="en-US" altLang="en-US" sz="2000" i="1" dirty="0">
                <a:solidFill>
                  <a:schemeClr val="bg1"/>
                </a:solidFill>
              </a:rPr>
              <a:t>always</a:t>
            </a:r>
            <a:r>
              <a:rPr lang="en-US" altLang="en-US" sz="2000" dirty="0">
                <a:solidFill>
                  <a:schemeClr val="bg1"/>
                </a:solidFill>
              </a:rPr>
              <a:t> present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strongly associated with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dirty="0"/>
              <a:t>foveal and optic nerve hypoplasia 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Patients complain of (and infants suffer from) photophobia  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Familial cases are at risk for Wilms tumor  False; 1/3 of </a:t>
            </a:r>
            <a:r>
              <a:rPr lang="en-US" altLang="en-US" sz="2000" b="1" dirty="0">
                <a:solidFill>
                  <a:schemeClr val="bg1"/>
                </a:solidFill>
              </a:rPr>
              <a:t>sporadic</a:t>
            </a:r>
            <a:r>
              <a:rPr lang="en-US" altLang="en-US" sz="2000" dirty="0">
                <a:solidFill>
                  <a:schemeClr val="bg1"/>
                </a:solidFill>
              </a:rPr>
              <a:t> cases develop Wilms tumor as part of the </a:t>
            </a:r>
            <a:r>
              <a:rPr lang="en-US" altLang="en-US" sz="2000" i="1" dirty="0">
                <a:solidFill>
                  <a:schemeClr val="bg1"/>
                </a:solidFill>
              </a:rPr>
              <a:t>WAGR</a:t>
            </a:r>
            <a:r>
              <a:rPr lang="en-US" altLang="en-US" sz="2000" dirty="0">
                <a:solidFill>
                  <a:schemeClr val="bg1"/>
                </a:solidFill>
              </a:rPr>
              <a:t> complex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</a:t>
            </a:r>
            <a:r>
              <a:rPr lang="en-US" altLang="en-US" sz="2000" b="1" dirty="0"/>
              <a:t>glaucoma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early-onset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dirty="0"/>
              <a:t>cataracts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57349" name="Slide Number Placeholder 1">
            <a:extLst>
              <a:ext uri="{FF2B5EF4-FFF2-40B4-BE49-F238E27FC236}">
                <a16:creationId xmlns:a16="http://schemas.microsoft.com/office/drawing/2014/main" id="{3D8844C6-3193-4ADC-976A-B9AEC716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3E2C03-8D77-469A-8EDA-71CF6CA7D7B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09CDF9-B397-45DB-89B4-60B60932A596}"/>
              </a:ext>
            </a:extLst>
          </p:cNvPr>
          <p:cNvSpPr/>
          <p:nvPr/>
        </p:nvSpPr>
        <p:spPr>
          <a:xfrm>
            <a:off x="3429000" y="1318591"/>
            <a:ext cx="3886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3C8C43-EF66-479C-A58C-CFD4FA672A0C}"/>
              </a:ext>
            </a:extLst>
          </p:cNvPr>
          <p:cNvCxnSpPr>
            <a:cxnSpLocks/>
          </p:cNvCxnSpPr>
          <p:nvPr/>
        </p:nvCxnSpPr>
        <p:spPr>
          <a:xfrm flipH="1" flipV="1">
            <a:off x="1828800" y="1485900"/>
            <a:ext cx="1143000" cy="1866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0DCC6D-EB48-4538-BD74-FD9582A31298}"/>
              </a:ext>
            </a:extLst>
          </p:cNvPr>
          <p:cNvCxnSpPr>
            <a:cxnSpLocks/>
          </p:cNvCxnSpPr>
          <p:nvPr/>
        </p:nvCxnSpPr>
        <p:spPr>
          <a:xfrm flipV="1">
            <a:off x="2895600" y="1800225"/>
            <a:ext cx="838200" cy="1552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8F65B4-F8C6-4EF0-803E-32111B908280}"/>
              </a:ext>
            </a:extLst>
          </p:cNvPr>
          <p:cNvCxnSpPr>
            <a:cxnSpLocks/>
          </p:cNvCxnSpPr>
          <p:nvPr/>
        </p:nvCxnSpPr>
        <p:spPr>
          <a:xfrm>
            <a:off x="2971800" y="3352800"/>
            <a:ext cx="15240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85B5E-20DE-4ECB-BE5C-E12AB74F3C25}"/>
              </a:ext>
            </a:extLst>
          </p:cNvPr>
          <p:cNvCxnSpPr>
            <a:cxnSpLocks/>
          </p:cNvCxnSpPr>
          <p:nvPr/>
        </p:nvCxnSpPr>
        <p:spPr>
          <a:xfrm>
            <a:off x="2895600" y="3272458"/>
            <a:ext cx="2656233" cy="2994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5BB114-272A-4C8C-834B-8F717A323C08}"/>
              </a:ext>
            </a:extLst>
          </p:cNvPr>
          <p:cNvCxnSpPr/>
          <p:nvPr/>
        </p:nvCxnSpPr>
        <p:spPr>
          <a:xfrm>
            <a:off x="2971800" y="3352800"/>
            <a:ext cx="938833" cy="2495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C0907C-ED4A-4009-845C-4928F566C88B}"/>
              </a:ext>
            </a:extLst>
          </p:cNvPr>
          <p:cNvSpPr/>
          <p:nvPr/>
        </p:nvSpPr>
        <p:spPr>
          <a:xfrm>
            <a:off x="304800" y="990600"/>
            <a:ext cx="327991" cy="567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3B052D-22AA-4A10-B560-D3F0037EF08A}"/>
              </a:ext>
            </a:extLst>
          </p:cNvPr>
          <p:cNvSpPr/>
          <p:nvPr/>
        </p:nvSpPr>
        <p:spPr>
          <a:xfrm>
            <a:off x="3581400" y="5791200"/>
            <a:ext cx="1562100" cy="55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68B61C-0F6A-4486-9428-8C10B976CA31}"/>
              </a:ext>
            </a:extLst>
          </p:cNvPr>
          <p:cNvCxnSpPr>
            <a:cxnSpLocks/>
          </p:cNvCxnSpPr>
          <p:nvPr/>
        </p:nvCxnSpPr>
        <p:spPr>
          <a:xfrm flipV="1">
            <a:off x="2745318" y="2746495"/>
            <a:ext cx="1826682" cy="649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9CF524-B273-4F60-B109-6AB431B830CC}"/>
              </a:ext>
            </a:extLst>
          </p:cNvPr>
          <p:cNvSpPr txBox="1"/>
          <p:nvPr/>
        </p:nvSpPr>
        <p:spPr>
          <a:xfrm>
            <a:off x="4599092" y="2511017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Peters anomaly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4ABB4-5518-4FFA-8D21-2FF0728ED2A6}"/>
              </a:ext>
            </a:extLst>
          </p:cNvPr>
          <p:cNvSpPr txBox="1"/>
          <p:nvPr/>
        </p:nvSpPr>
        <p:spPr>
          <a:xfrm>
            <a:off x="249328" y="2320260"/>
            <a:ext cx="2750147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note of aniridia’s ocular associations:</a:t>
            </a:r>
          </a:p>
          <a:p>
            <a:r>
              <a:rPr lang="en-US" sz="1600" dirty="0"/>
              <a:t>--Nystagmus</a:t>
            </a:r>
          </a:p>
          <a:p>
            <a:r>
              <a:rPr lang="en-US" sz="1600" dirty="0"/>
              <a:t>--Foveal hypoplasia</a:t>
            </a:r>
          </a:p>
          <a:p>
            <a:r>
              <a:rPr lang="en-US" sz="1600" dirty="0"/>
              <a:t>--ON hypoplasia</a:t>
            </a:r>
          </a:p>
          <a:p>
            <a:r>
              <a:rPr lang="en-US" sz="1600" dirty="0"/>
              <a:t>--Peters anomaly</a:t>
            </a:r>
          </a:p>
          <a:p>
            <a:r>
              <a:rPr lang="en-US" sz="1600" dirty="0"/>
              <a:t>--Congenital cataracts</a:t>
            </a:r>
          </a:p>
          <a:p>
            <a:r>
              <a:rPr lang="en-US" sz="1600" dirty="0"/>
              <a:t>--Limbal stem-cell deficiency</a:t>
            </a:r>
          </a:p>
          <a:p>
            <a:r>
              <a:rPr lang="en-US" sz="1600" dirty="0"/>
              <a:t>--Glaucoma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3AFBB-736F-4DB3-A87A-D971720E80E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0773967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86C639ED-89C6-450D-A468-D4B3FA4C7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725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1" dirty="0" err="1"/>
              <a:t>Nystgamus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is commonly associated  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</a:t>
            </a:r>
            <a:r>
              <a:rPr lang="en-US" altLang="en-US" sz="2000" b="1" dirty="0"/>
              <a:t>limbal stem cell deficiency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Presents unilaterally and bilaterally in roughly equal rates  False; it is almost always bilateral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The term ‘aniridia’ is a misnomer because, in about ½ of cases, a rudimentary iris root is present  False; it’s a misnomer because a rudimentary iris root is </a:t>
            </a:r>
            <a:r>
              <a:rPr lang="en-US" altLang="en-US" sz="2000" i="1" dirty="0">
                <a:solidFill>
                  <a:schemeClr val="bg1"/>
                </a:solidFill>
              </a:rPr>
              <a:t>always</a:t>
            </a:r>
            <a:r>
              <a:rPr lang="en-US" altLang="en-US" sz="2000" dirty="0">
                <a:solidFill>
                  <a:schemeClr val="bg1"/>
                </a:solidFill>
              </a:rPr>
              <a:t> present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strongly associated with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dirty="0"/>
              <a:t>foveal and optic nerve hypoplasia 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Patients complain of (and infants suffer from) photophobia  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Familial cases are at risk for Wilms tumor  False; 1/3 of </a:t>
            </a:r>
            <a:r>
              <a:rPr lang="en-US" altLang="en-US" sz="2000" b="1" dirty="0">
                <a:solidFill>
                  <a:schemeClr val="bg1"/>
                </a:solidFill>
              </a:rPr>
              <a:t>sporadic</a:t>
            </a:r>
            <a:r>
              <a:rPr lang="en-US" altLang="en-US" sz="2000" dirty="0">
                <a:solidFill>
                  <a:schemeClr val="bg1"/>
                </a:solidFill>
              </a:rPr>
              <a:t> cases develop Wilms tumor as part of the </a:t>
            </a:r>
            <a:r>
              <a:rPr lang="en-US" altLang="en-US" sz="2000" i="1" dirty="0">
                <a:solidFill>
                  <a:schemeClr val="bg1"/>
                </a:solidFill>
              </a:rPr>
              <a:t>WAGR</a:t>
            </a:r>
            <a:r>
              <a:rPr lang="en-US" altLang="en-US" sz="2000" dirty="0">
                <a:solidFill>
                  <a:schemeClr val="bg1"/>
                </a:solidFill>
              </a:rPr>
              <a:t> complex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</a:t>
            </a:r>
            <a:r>
              <a:rPr lang="en-US" altLang="en-US" sz="2000" b="1" dirty="0"/>
              <a:t>glaucoma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early-onset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dirty="0"/>
              <a:t>cataracts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57349" name="Slide Number Placeholder 1">
            <a:extLst>
              <a:ext uri="{FF2B5EF4-FFF2-40B4-BE49-F238E27FC236}">
                <a16:creationId xmlns:a16="http://schemas.microsoft.com/office/drawing/2014/main" id="{3D8844C6-3193-4ADC-976A-B9AEC716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3E2C03-8D77-469A-8EDA-71CF6CA7D7B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3C8C43-EF66-479C-A58C-CFD4FA672A0C}"/>
              </a:ext>
            </a:extLst>
          </p:cNvPr>
          <p:cNvCxnSpPr>
            <a:cxnSpLocks/>
          </p:cNvCxnSpPr>
          <p:nvPr/>
        </p:nvCxnSpPr>
        <p:spPr>
          <a:xfrm flipH="1" flipV="1">
            <a:off x="1828800" y="1485900"/>
            <a:ext cx="1143000" cy="1866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0DCC6D-EB48-4538-BD74-FD9582A31298}"/>
              </a:ext>
            </a:extLst>
          </p:cNvPr>
          <p:cNvCxnSpPr>
            <a:cxnSpLocks/>
          </p:cNvCxnSpPr>
          <p:nvPr/>
        </p:nvCxnSpPr>
        <p:spPr>
          <a:xfrm flipV="1">
            <a:off x="2895600" y="1800225"/>
            <a:ext cx="838200" cy="1552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8F65B4-F8C6-4EF0-803E-32111B908280}"/>
              </a:ext>
            </a:extLst>
          </p:cNvPr>
          <p:cNvCxnSpPr>
            <a:cxnSpLocks/>
          </p:cNvCxnSpPr>
          <p:nvPr/>
        </p:nvCxnSpPr>
        <p:spPr>
          <a:xfrm>
            <a:off x="2971800" y="3352800"/>
            <a:ext cx="15240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85B5E-20DE-4ECB-BE5C-E12AB74F3C25}"/>
              </a:ext>
            </a:extLst>
          </p:cNvPr>
          <p:cNvCxnSpPr>
            <a:cxnSpLocks/>
          </p:cNvCxnSpPr>
          <p:nvPr/>
        </p:nvCxnSpPr>
        <p:spPr>
          <a:xfrm>
            <a:off x="2895600" y="3272458"/>
            <a:ext cx="2656233" cy="2994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5BB114-272A-4C8C-834B-8F717A323C08}"/>
              </a:ext>
            </a:extLst>
          </p:cNvPr>
          <p:cNvCxnSpPr/>
          <p:nvPr/>
        </p:nvCxnSpPr>
        <p:spPr>
          <a:xfrm>
            <a:off x="2971800" y="3352800"/>
            <a:ext cx="938833" cy="2495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C0907C-ED4A-4009-845C-4928F566C88B}"/>
              </a:ext>
            </a:extLst>
          </p:cNvPr>
          <p:cNvSpPr/>
          <p:nvPr/>
        </p:nvSpPr>
        <p:spPr>
          <a:xfrm>
            <a:off x="304800" y="990600"/>
            <a:ext cx="327991" cy="567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C9D20-586D-4DB7-8D56-65A474903216}"/>
              </a:ext>
            </a:extLst>
          </p:cNvPr>
          <p:cNvSpPr txBox="1"/>
          <p:nvPr/>
        </p:nvSpPr>
        <p:spPr>
          <a:xfrm>
            <a:off x="3810000" y="3096699"/>
            <a:ext cx="523307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final point regarding aniridia: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68B61C-0F6A-4486-9428-8C10B976CA31}"/>
              </a:ext>
            </a:extLst>
          </p:cNvPr>
          <p:cNvCxnSpPr>
            <a:cxnSpLocks/>
          </p:cNvCxnSpPr>
          <p:nvPr/>
        </p:nvCxnSpPr>
        <p:spPr>
          <a:xfrm flipV="1">
            <a:off x="2745318" y="2746495"/>
            <a:ext cx="1826682" cy="649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9CF524-B273-4F60-B109-6AB431B830CC}"/>
              </a:ext>
            </a:extLst>
          </p:cNvPr>
          <p:cNvSpPr txBox="1"/>
          <p:nvPr/>
        </p:nvSpPr>
        <p:spPr>
          <a:xfrm>
            <a:off x="4599092" y="2511017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Peters anomaly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4ABB4-5518-4FFA-8D21-2FF0728ED2A6}"/>
              </a:ext>
            </a:extLst>
          </p:cNvPr>
          <p:cNvSpPr txBox="1"/>
          <p:nvPr/>
        </p:nvSpPr>
        <p:spPr>
          <a:xfrm>
            <a:off x="249328" y="2320260"/>
            <a:ext cx="2750147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note of aniridia’s ocular associations: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--Nystagmus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--Foveal hypoplasia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--ON hypoplasia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--Peters anomaly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--Congenital cataracts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--Limbal stem-cell deficiency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--Glaucoma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B82F5-4ACD-476B-AA00-E4FB6D1483D7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4806774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86C639ED-89C6-450D-A468-D4B3FA4C7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725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1" dirty="0" err="1"/>
              <a:t>Nystgamus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is commonly associated  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</a:t>
            </a:r>
            <a:r>
              <a:rPr lang="en-US" altLang="en-US" sz="2000" b="1" dirty="0"/>
              <a:t>limbal stem cell deficiency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Presents unilaterally and bilaterally in roughly equal rates  False; it is almost always bilateral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The term ‘aniridia’ is a misnomer because, in about ½ of cases, a rudimentary iris root is present  False; it’s a misnomer because a rudimentary iris root is </a:t>
            </a:r>
            <a:r>
              <a:rPr lang="en-US" altLang="en-US" sz="2000" i="1" dirty="0">
                <a:solidFill>
                  <a:schemeClr val="bg1"/>
                </a:solidFill>
              </a:rPr>
              <a:t>always</a:t>
            </a:r>
            <a:r>
              <a:rPr lang="en-US" altLang="en-US" sz="2000" dirty="0">
                <a:solidFill>
                  <a:schemeClr val="bg1"/>
                </a:solidFill>
              </a:rPr>
              <a:t> present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strongly associated with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dirty="0"/>
              <a:t>foveal and optic nerve hypoplasia 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Patients complain of (and infants suffer from) photophobia  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Familial cases are at risk for Wilms tumor  False; 1/3 of </a:t>
            </a:r>
            <a:r>
              <a:rPr lang="en-US" altLang="en-US" sz="2000" b="1" dirty="0">
                <a:solidFill>
                  <a:schemeClr val="bg1"/>
                </a:solidFill>
              </a:rPr>
              <a:t>sporadic</a:t>
            </a:r>
            <a:r>
              <a:rPr lang="en-US" altLang="en-US" sz="2000" dirty="0">
                <a:solidFill>
                  <a:schemeClr val="bg1"/>
                </a:solidFill>
              </a:rPr>
              <a:t> cases develop Wilms tumor as part of the </a:t>
            </a:r>
            <a:r>
              <a:rPr lang="en-US" altLang="en-US" sz="2000" i="1" dirty="0">
                <a:solidFill>
                  <a:schemeClr val="bg1"/>
                </a:solidFill>
              </a:rPr>
              <a:t>WAGR</a:t>
            </a:r>
            <a:r>
              <a:rPr lang="en-US" altLang="en-US" sz="2000" dirty="0">
                <a:solidFill>
                  <a:schemeClr val="bg1"/>
                </a:solidFill>
              </a:rPr>
              <a:t> complex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</a:t>
            </a:r>
            <a:r>
              <a:rPr lang="en-US" altLang="en-US" sz="2000" b="1" dirty="0"/>
              <a:t>glaucoma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Aniridia is associated with early-onset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dirty="0"/>
              <a:t>cataracts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57349" name="Slide Number Placeholder 1">
            <a:extLst>
              <a:ext uri="{FF2B5EF4-FFF2-40B4-BE49-F238E27FC236}">
                <a16:creationId xmlns:a16="http://schemas.microsoft.com/office/drawing/2014/main" id="{3D8844C6-3193-4ADC-976A-B9AEC716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3E2C03-8D77-469A-8EDA-71CF6CA7D7B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en-US" sz="1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3C8C43-EF66-479C-A58C-CFD4FA672A0C}"/>
              </a:ext>
            </a:extLst>
          </p:cNvPr>
          <p:cNvCxnSpPr>
            <a:cxnSpLocks/>
          </p:cNvCxnSpPr>
          <p:nvPr/>
        </p:nvCxnSpPr>
        <p:spPr>
          <a:xfrm flipH="1" flipV="1">
            <a:off x="1828800" y="1485900"/>
            <a:ext cx="1143000" cy="1866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0DCC6D-EB48-4538-BD74-FD9582A31298}"/>
              </a:ext>
            </a:extLst>
          </p:cNvPr>
          <p:cNvCxnSpPr>
            <a:cxnSpLocks/>
          </p:cNvCxnSpPr>
          <p:nvPr/>
        </p:nvCxnSpPr>
        <p:spPr>
          <a:xfrm flipV="1">
            <a:off x="2895600" y="1800225"/>
            <a:ext cx="838200" cy="1552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8F65B4-F8C6-4EF0-803E-32111B908280}"/>
              </a:ext>
            </a:extLst>
          </p:cNvPr>
          <p:cNvCxnSpPr>
            <a:cxnSpLocks/>
          </p:cNvCxnSpPr>
          <p:nvPr/>
        </p:nvCxnSpPr>
        <p:spPr>
          <a:xfrm>
            <a:off x="2971800" y="3352800"/>
            <a:ext cx="15240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85B5E-20DE-4ECB-BE5C-E12AB74F3C25}"/>
              </a:ext>
            </a:extLst>
          </p:cNvPr>
          <p:cNvCxnSpPr>
            <a:cxnSpLocks/>
          </p:cNvCxnSpPr>
          <p:nvPr/>
        </p:nvCxnSpPr>
        <p:spPr>
          <a:xfrm>
            <a:off x="2895600" y="3272458"/>
            <a:ext cx="2656233" cy="2994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5BB114-272A-4C8C-834B-8F717A323C08}"/>
              </a:ext>
            </a:extLst>
          </p:cNvPr>
          <p:cNvCxnSpPr/>
          <p:nvPr/>
        </p:nvCxnSpPr>
        <p:spPr>
          <a:xfrm>
            <a:off x="2971800" y="3352800"/>
            <a:ext cx="938833" cy="2495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C0907C-ED4A-4009-845C-4928F566C88B}"/>
              </a:ext>
            </a:extLst>
          </p:cNvPr>
          <p:cNvSpPr/>
          <p:nvPr/>
        </p:nvSpPr>
        <p:spPr>
          <a:xfrm>
            <a:off x="304800" y="990600"/>
            <a:ext cx="327991" cy="567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C9D20-586D-4DB7-8D56-65A474903216}"/>
              </a:ext>
            </a:extLst>
          </p:cNvPr>
          <p:cNvSpPr txBox="1"/>
          <p:nvPr/>
        </p:nvSpPr>
        <p:spPr>
          <a:xfrm>
            <a:off x="3810000" y="3096699"/>
            <a:ext cx="523307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final point regarding aniridia: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68B61C-0F6A-4486-9428-8C10B976CA31}"/>
              </a:ext>
            </a:extLst>
          </p:cNvPr>
          <p:cNvCxnSpPr>
            <a:cxnSpLocks/>
          </p:cNvCxnSpPr>
          <p:nvPr/>
        </p:nvCxnSpPr>
        <p:spPr>
          <a:xfrm flipV="1">
            <a:off x="2745318" y="2746495"/>
            <a:ext cx="1826682" cy="649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9CF524-B273-4F60-B109-6AB431B830CC}"/>
              </a:ext>
            </a:extLst>
          </p:cNvPr>
          <p:cNvSpPr txBox="1"/>
          <p:nvPr/>
        </p:nvSpPr>
        <p:spPr>
          <a:xfrm>
            <a:off x="4599092" y="2511017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Peters anomaly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914F7-B5CF-4434-87DA-2385556DBEF2}"/>
              </a:ext>
            </a:extLst>
          </p:cNvPr>
          <p:cNvSpPr txBox="1"/>
          <p:nvPr/>
        </p:nvSpPr>
        <p:spPr>
          <a:xfrm>
            <a:off x="304800" y="2791859"/>
            <a:ext cx="3124200" cy="123110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</a:rPr>
              <a:t>Don’t think of aniridia as just an iris condition!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i="1" dirty="0">
                <a:solidFill>
                  <a:schemeClr val="bg1"/>
                </a:solidFill>
              </a:rPr>
              <a:t>BCSC</a:t>
            </a:r>
            <a:r>
              <a:rPr lang="en-US" dirty="0">
                <a:solidFill>
                  <a:schemeClr val="bg1"/>
                </a:solidFill>
              </a:rPr>
              <a:t> refers to it as a </a:t>
            </a:r>
            <a:r>
              <a:rPr lang="en-US" sz="2000" b="1" i="1" dirty="0" err="1"/>
              <a:t>panophthalmic</a:t>
            </a:r>
            <a:r>
              <a:rPr lang="en-US" sz="2000" b="1" i="1" dirty="0"/>
              <a:t> disorder</a:t>
            </a:r>
            <a:endParaRPr lang="en-US" b="1" i="1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48F84FF-A57A-46B3-BEA5-7F2208AABCB7}"/>
              </a:ext>
            </a:extLst>
          </p:cNvPr>
          <p:cNvSpPr/>
          <p:nvPr/>
        </p:nvSpPr>
        <p:spPr>
          <a:xfrm>
            <a:off x="85727" y="3868274"/>
            <a:ext cx="409576" cy="35952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53C0EA28-BE19-44D8-A331-7C9ABC1ED9A4}"/>
              </a:ext>
            </a:extLst>
          </p:cNvPr>
          <p:cNvSpPr/>
          <p:nvPr/>
        </p:nvSpPr>
        <p:spPr>
          <a:xfrm>
            <a:off x="3314285" y="3813592"/>
            <a:ext cx="409576" cy="35952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1BCA79C-9794-425F-A272-6D1C9FE8E22C}"/>
              </a:ext>
            </a:extLst>
          </p:cNvPr>
          <p:cNvSpPr/>
          <p:nvPr/>
        </p:nvSpPr>
        <p:spPr>
          <a:xfrm>
            <a:off x="76199" y="2458574"/>
            <a:ext cx="409576" cy="35952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D666374-40A1-431E-B8EC-E2FEF01B9970}"/>
              </a:ext>
            </a:extLst>
          </p:cNvPr>
          <p:cNvSpPr/>
          <p:nvPr/>
        </p:nvSpPr>
        <p:spPr>
          <a:xfrm>
            <a:off x="3236427" y="2496216"/>
            <a:ext cx="409576" cy="35952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E4D30-40FB-4991-B1F5-CCDF61ADB940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23755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86800" cy="40164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In terms of the fundamental embryological disorder involved, anterior segment </a:t>
            </a:r>
            <a:r>
              <a:rPr lang="en-US" sz="1600" i="1" dirty="0" err="1">
                <a:solidFill>
                  <a:srgbClr val="0000FF"/>
                </a:solidFill>
              </a:rPr>
              <a:t>dysgenesis</a:t>
            </a:r>
            <a:r>
              <a:rPr lang="en-US" sz="1600" i="1" dirty="0">
                <a:solidFill>
                  <a:srgbClr val="0000FF"/>
                </a:solidFill>
              </a:rPr>
              <a:t> is what sort of condition?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</a:t>
            </a:r>
            <a:r>
              <a:rPr lang="en-US" altLang="en-US" sz="1600" b="1" dirty="0" err="1">
                <a:solidFill>
                  <a:srgbClr val="0000FF"/>
                </a:solidFill>
              </a:rPr>
              <a:t>neurocristopathy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 a </a:t>
            </a:r>
            <a:r>
              <a:rPr lang="en-US" altLang="en-US" sz="1600" dirty="0" err="1">
                <a:solidFill>
                  <a:srgbClr val="0000FF"/>
                </a:solidFill>
              </a:rPr>
              <a:t>neurocristopathy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congenital/developmental abnormality owing to flawed neural-crest cell migration or differentiation</a:t>
            </a:r>
          </a:p>
          <a:p>
            <a:pPr eaLnBrk="1" hangingPunct="1">
              <a:lnSpc>
                <a:spcPts val="18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is/are </a:t>
            </a:r>
            <a:r>
              <a:rPr lang="en-US" altLang="en-US" sz="1600" dirty="0">
                <a:solidFill>
                  <a:srgbClr val="0000FF"/>
                </a:solidFill>
              </a:rPr>
              <a:t>neural crest cells</a:t>
            </a:r>
            <a:r>
              <a:rPr lang="en-US" altLang="en-US" sz="1600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 special subpopulation of </a:t>
            </a:r>
            <a:r>
              <a:rPr lang="en-US" altLang="en-US" sz="1600" dirty="0" err="1">
                <a:solidFill>
                  <a:srgbClr val="0000FF"/>
                </a:solidFill>
              </a:rPr>
              <a:t>neuroectodermal</a:t>
            </a:r>
            <a:r>
              <a:rPr lang="en-US" altLang="en-US" sz="1600" dirty="0">
                <a:solidFill>
                  <a:srgbClr val="0000FF"/>
                </a:solidFill>
              </a:rPr>
              <a:t> cells that migrate across the embryo and deposit themselves at a wide variety of locations, eventually differentiating into many distinct tissues</a:t>
            </a:r>
          </a:p>
          <a:p>
            <a:pPr eaLnBrk="1" hangingPunct="1">
              <a:lnSpc>
                <a:spcPts val="18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b="1" i="1" dirty="0">
                <a:solidFill>
                  <a:srgbClr val="0000FF"/>
                </a:solidFill>
              </a:rPr>
              <a:t>Neural-crest-cell migration concerning the anterior segment occurs in three ‘waves.’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Which wave involves which future structure?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First </a:t>
            </a:r>
            <a:r>
              <a:rPr lang="en-US" altLang="en-US" sz="1600" i="1" dirty="0" err="1">
                <a:solidFill>
                  <a:srgbClr val="0000FF"/>
                </a:solidFill>
              </a:rPr>
              <a:t>wave</a:t>
            </a:r>
            <a:r>
              <a:rPr lang="en-US" altLang="en-US" sz="1600" i="1" dirty="0" err="1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1" dirty="0" err="1">
                <a:solidFill>
                  <a:srgbClr val="0000FF"/>
                </a:solidFill>
              </a:rPr>
              <a:t>Corneal</a:t>
            </a:r>
            <a:r>
              <a:rPr lang="en-US" altLang="en-US" sz="1600" b="1" dirty="0">
                <a:solidFill>
                  <a:srgbClr val="0000FF"/>
                </a:solidFill>
              </a:rPr>
              <a:t> endothelium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/>
              <a:t>Second wave</a:t>
            </a:r>
            <a:r>
              <a:rPr lang="en-US" altLang="en-US" sz="1600" i="1" dirty="0">
                <a:sym typeface="Wingdings" panose="05000000000000000000" pitchFamily="2" charset="2"/>
              </a:rPr>
              <a:t></a:t>
            </a:r>
            <a:r>
              <a:rPr lang="en-US" altLang="en-US" sz="1600" b="1" i="1" dirty="0">
                <a:sym typeface="Wingdings" panose="05000000000000000000" pitchFamily="2" charset="2"/>
              </a:rPr>
              <a:t>?</a:t>
            </a:r>
            <a:endParaRPr lang="en-US" altLang="en-US" sz="1600" i="1" dirty="0">
              <a:sym typeface="Wingdings" panose="05000000000000000000" pitchFamily="2" charset="2"/>
            </a:endParaRPr>
          </a:p>
          <a:p>
            <a:pPr eaLnBrk="1" hangingPunct="1">
              <a:lnSpc>
                <a:spcPts val="1800"/>
              </a:lnSpc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Third wave</a:t>
            </a: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1F624-2937-458A-911F-31E10A41AD1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0555659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FFC000"/>
                </a:solidFill>
              </a:rPr>
              <a:t>Arterohepatic</a:t>
            </a:r>
            <a:r>
              <a:rPr lang="en-US" sz="1400" dirty="0">
                <a:solidFill>
                  <a:srgbClr val="FFC000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FFC000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FFC000"/>
                </a:solidFill>
              </a:rPr>
              <a:t>What is the classic presentation?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FFC000"/>
                </a:solidFill>
              </a:rPr>
              <a:t>Alagille</a:t>
            </a:r>
            <a:r>
              <a:rPr lang="en-US" sz="1400" dirty="0">
                <a:solidFill>
                  <a:srgbClr val="FFC000"/>
                </a:solidFill>
              </a:rPr>
              <a:t> syndrome’ consult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 err="1">
                <a:solidFill>
                  <a:srgbClr val="FFC000"/>
                </a:solidFill>
              </a:rPr>
              <a:t>Alagille</a:t>
            </a:r>
            <a:r>
              <a:rPr lang="en-US" sz="1400" i="1" dirty="0">
                <a:solidFill>
                  <a:srgbClr val="FFC000"/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addition to liver, eye and face findings, what other organs are commonly affected?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rgbClr val="FFC000"/>
                </a:solidFill>
              </a:rPr>
              <a:t>Fallot</a:t>
            </a:r>
            <a:r>
              <a:rPr lang="en-US" sz="1400" dirty="0">
                <a:solidFill>
                  <a:srgbClr val="FFC000"/>
                </a:solidFill>
              </a:rPr>
              <a:t> are common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skeleton: 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5002C-223D-4B6C-B1BA-78652A5CE651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7266605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FFC000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FFC000"/>
                </a:solidFill>
              </a:rPr>
              <a:t>What is the classic presentation?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FFC000"/>
                </a:solidFill>
              </a:rPr>
              <a:t>Alagille</a:t>
            </a:r>
            <a:r>
              <a:rPr lang="en-US" sz="1400" dirty="0">
                <a:solidFill>
                  <a:srgbClr val="FFC000"/>
                </a:solidFill>
              </a:rPr>
              <a:t> syndrome’ consult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 err="1">
                <a:solidFill>
                  <a:srgbClr val="FFC000"/>
                </a:solidFill>
              </a:rPr>
              <a:t>Alagille</a:t>
            </a:r>
            <a:r>
              <a:rPr lang="en-US" sz="1400" i="1" dirty="0">
                <a:solidFill>
                  <a:srgbClr val="FFC000"/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addition to liver, eye and face findings, what other organs are commonly affected?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rgbClr val="FFC000"/>
                </a:solidFill>
              </a:rPr>
              <a:t>Fallot</a:t>
            </a:r>
            <a:r>
              <a:rPr lang="en-US" sz="1400" dirty="0">
                <a:solidFill>
                  <a:srgbClr val="FFC000"/>
                </a:solidFill>
              </a:rPr>
              <a:t> are common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skeleton: 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AF844-C438-4091-B164-6C6152AD228C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32695093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FFC000"/>
                </a:solidFill>
              </a:rPr>
              <a:t>What is the classic presentation?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FFC000"/>
                </a:solidFill>
              </a:rPr>
              <a:t>Alagille</a:t>
            </a:r>
            <a:r>
              <a:rPr lang="en-US" sz="1400" dirty="0">
                <a:solidFill>
                  <a:srgbClr val="FFC000"/>
                </a:solidFill>
              </a:rPr>
              <a:t> syndrome’ consult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 err="1">
                <a:solidFill>
                  <a:srgbClr val="FFC000"/>
                </a:solidFill>
              </a:rPr>
              <a:t>Alagille</a:t>
            </a:r>
            <a:r>
              <a:rPr lang="en-US" sz="1400" i="1" dirty="0">
                <a:solidFill>
                  <a:srgbClr val="FFC000"/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addition to liver, eye and face findings, what other organs are commonly affected?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rgbClr val="FFC000"/>
                </a:solidFill>
              </a:rPr>
              <a:t>Fallot</a:t>
            </a:r>
            <a:r>
              <a:rPr lang="en-US" sz="1400" dirty="0">
                <a:solidFill>
                  <a:srgbClr val="FFC000"/>
                </a:solidFill>
              </a:rPr>
              <a:t> are common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skeleton: 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2E6C8-0B37-4B76-99A3-472D2A61CDF5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2637458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FFC000"/>
                </a:solidFill>
              </a:rPr>
              <a:t>What is the classic presentation?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FFC000"/>
                </a:solidFill>
              </a:rPr>
              <a:t>Alagille</a:t>
            </a:r>
            <a:r>
              <a:rPr lang="en-US" sz="1400" dirty="0">
                <a:solidFill>
                  <a:srgbClr val="FFC000"/>
                </a:solidFill>
              </a:rPr>
              <a:t> syndrome’ consult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 err="1">
                <a:solidFill>
                  <a:srgbClr val="FFC000"/>
                </a:solidFill>
              </a:rPr>
              <a:t>Alagille</a:t>
            </a:r>
            <a:r>
              <a:rPr lang="en-US" sz="1400" i="1" dirty="0">
                <a:solidFill>
                  <a:srgbClr val="FFC000"/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addition to liver, eye and face findings, what other organs are commonly affected?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rgbClr val="FFC000"/>
                </a:solidFill>
              </a:rPr>
              <a:t>Fallot</a:t>
            </a:r>
            <a:r>
              <a:rPr lang="en-US" sz="1400" dirty="0">
                <a:solidFill>
                  <a:srgbClr val="FFC000"/>
                </a:solidFill>
              </a:rPr>
              <a:t> are common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skeleton: 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3F1C3-4B5E-4DFF-A393-0304680F7F22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2505988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FFC000"/>
                </a:solidFill>
              </a:rPr>
              <a:t>Alagille</a:t>
            </a:r>
            <a:r>
              <a:rPr lang="en-US" sz="1400" dirty="0">
                <a:solidFill>
                  <a:srgbClr val="FFC000"/>
                </a:solidFill>
              </a:rPr>
              <a:t> syndrome’ consult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 err="1">
                <a:solidFill>
                  <a:srgbClr val="FFC000"/>
                </a:solidFill>
              </a:rPr>
              <a:t>Alagille</a:t>
            </a:r>
            <a:r>
              <a:rPr lang="en-US" sz="1400" i="1" dirty="0">
                <a:solidFill>
                  <a:srgbClr val="FFC000"/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addition to liver, eye and face findings, what other organs are commonly affected?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rgbClr val="FFC000"/>
                </a:solidFill>
              </a:rPr>
              <a:t>Fallot</a:t>
            </a:r>
            <a:r>
              <a:rPr lang="en-US" sz="1400" dirty="0">
                <a:solidFill>
                  <a:srgbClr val="FFC000"/>
                </a:solidFill>
              </a:rPr>
              <a:t> are common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skeleton: 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52C59-935F-4E89-AA06-7D3F81ACBEB8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5981932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0000FF"/>
                </a:solidFill>
              </a:rPr>
              <a:t>Alagille</a:t>
            </a:r>
            <a:r>
              <a:rPr lang="en-US" sz="1400" dirty="0">
                <a:solidFill>
                  <a:srgbClr val="0000FF"/>
                </a:solidFill>
              </a:rPr>
              <a:t> syndrome’ consult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 err="1">
                <a:solidFill>
                  <a:srgbClr val="FFC000"/>
                </a:solidFill>
              </a:rPr>
              <a:t>Alagille</a:t>
            </a:r>
            <a:r>
              <a:rPr lang="en-US" sz="1400" i="1" dirty="0">
                <a:solidFill>
                  <a:srgbClr val="FFC000"/>
                </a:solidFill>
              </a:rPr>
              <a:t> pts have a characteristic facial appearance--in a word, 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addition to liver, eye and face findings, what other organs are commonly affected?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rgbClr val="FFC000"/>
                </a:solidFill>
              </a:rPr>
              <a:t>Fallot</a:t>
            </a:r>
            <a:r>
              <a:rPr lang="en-US" sz="1400" dirty="0">
                <a:solidFill>
                  <a:srgbClr val="FFC000"/>
                </a:solidFill>
              </a:rPr>
              <a:t> are common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skeleton: 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5EA36-9EC3-48BC-932B-CE410B0DD063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2602592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0000FF"/>
                </a:solidFill>
              </a:rPr>
              <a:t>Alagille</a:t>
            </a:r>
            <a:r>
              <a:rPr lang="en-US" sz="1400" dirty="0">
                <a:solidFill>
                  <a:srgbClr val="0000FF"/>
                </a:solidFill>
              </a:rPr>
              <a:t> syndrome’ consult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Alagille pts have a characteristic facial appearance—in a word, 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addition to liver, eye and face findings, what other organs are commonly affected?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rgbClr val="FFC000"/>
                </a:solidFill>
              </a:rPr>
              <a:t>Fallot</a:t>
            </a:r>
            <a:r>
              <a:rPr lang="en-US" sz="1400" dirty="0">
                <a:solidFill>
                  <a:srgbClr val="FFC000"/>
                </a:solidFill>
              </a:rPr>
              <a:t> are common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skeleton: 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FD96-74E7-434F-8513-A7BCEE4942BE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3548157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0000FF"/>
                </a:solidFill>
              </a:rPr>
              <a:t>Alagille</a:t>
            </a:r>
            <a:r>
              <a:rPr lang="en-US" sz="1400" dirty="0">
                <a:solidFill>
                  <a:srgbClr val="0000FF"/>
                </a:solidFill>
              </a:rPr>
              <a:t> syndrome’ consult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Alagille pts have a characteristic facial appearance—in a word, what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addition to liver, eye and face findings, what other organs are commonly affected?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heart: Septal defects, PDA, and tetralogy of </a:t>
            </a:r>
            <a:r>
              <a:rPr lang="en-US" sz="1400" dirty="0" err="1">
                <a:solidFill>
                  <a:srgbClr val="FFC000"/>
                </a:solidFill>
              </a:rPr>
              <a:t>Fallot</a:t>
            </a:r>
            <a:r>
              <a:rPr lang="en-US" sz="1400" dirty="0">
                <a:solidFill>
                  <a:srgbClr val="FFC000"/>
                </a:solidFill>
              </a:rPr>
              <a:t> are common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--The skeleton: 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36431-1909-40E8-B4EB-8F8C5045C42D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17977814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3136900" cy="473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9"/>
          <a:stretch/>
        </p:blipFill>
        <p:spPr>
          <a:xfrm>
            <a:off x="4419600" y="870364"/>
            <a:ext cx="4111388" cy="4825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0960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Alagille</a:t>
            </a:r>
            <a:r>
              <a:rPr lang="en-US" dirty="0"/>
              <a:t> syndrome: Facies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6BF25-9B46-40B3-8D90-067A8A45D2C5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23822234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00388" y="1219200"/>
            <a:ext cx="29956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i="1"/>
              <a:t>Anterior segment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i="1"/>
              <a:t>dysgenesis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4013" y="2590800"/>
            <a:ext cx="1576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Peripheral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46800" y="2590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2B2B2"/>
                </a:solidFill>
              </a:rPr>
              <a:t>Central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150" y="3508375"/>
            <a:ext cx="1631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embryotoxon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19042" y="3503613"/>
            <a:ext cx="183896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Axenfeld</a:t>
            </a:r>
            <a:r>
              <a:rPr lang="en-US" dirty="0">
                <a:solidFill>
                  <a:srgbClr val="B2B2B2"/>
                </a:solidFill>
              </a:rPr>
              <a:t>-Rieger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syndrome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3508375"/>
            <a:ext cx="1428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Posterior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keratoconus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38950" y="3579813"/>
            <a:ext cx="177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Peters anomaly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0" y="2057400"/>
            <a:ext cx="1828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743200" y="2057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47800" y="3048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2860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8674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705600" y="3048000"/>
            <a:ext cx="838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05200" y="2457450"/>
            <a:ext cx="5453224" cy="329320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is a posterior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embryotoxon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 anteriorly displaced and thickened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Schwalbe’s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line/ring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always a harbinger of significant pathology?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No; it is found in about 15% of otherwise normal eyes</a:t>
            </a:r>
          </a:p>
          <a:p>
            <a:pPr eaLnBrk="1" hangingPunct="1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In what three situations is it a significant finding?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1) When it is part of the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Axenfeld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-Rieger syndrome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2) When it is associated with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aniridia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3) When it is associated with </a:t>
            </a:r>
            <a:r>
              <a:rPr lang="en-US" sz="1600" b="1" u="sng" dirty="0" err="1">
                <a:solidFill>
                  <a:srgbClr val="0000FF"/>
                </a:solidFill>
              </a:rPr>
              <a:t>Alagille</a:t>
            </a:r>
            <a:r>
              <a:rPr lang="en-US" sz="1600" b="1" u="sng" dirty="0">
                <a:solidFill>
                  <a:srgbClr val="0000FF"/>
                </a:solidFill>
              </a:rPr>
              <a:t> syndrome</a:t>
            </a:r>
            <a:endParaRPr lang="en-US" sz="1600" u="sng" dirty="0">
              <a:solidFill>
                <a:srgbClr val="0000FF"/>
              </a:solidFill>
            </a:endParaRP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CCFF99"/>
                </a:solidFill>
              </a:rPr>
              <a:t>Is there such a thing as an </a:t>
            </a:r>
            <a:r>
              <a:rPr lang="en-US" sz="1600" b="1" i="1" dirty="0">
                <a:solidFill>
                  <a:srgbClr val="CCFF99"/>
                </a:solidFill>
              </a:rPr>
              <a:t>anterior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embryotoxon</a:t>
            </a:r>
            <a:r>
              <a:rPr lang="en-US" sz="1600" i="1" dirty="0">
                <a:solidFill>
                  <a:srgbClr val="CCFF99"/>
                </a:solidFill>
              </a:rPr>
              <a:t>?</a:t>
            </a:r>
          </a:p>
          <a:p>
            <a:pPr eaLnBrk="1" hangingPunct="1"/>
            <a:r>
              <a:rPr lang="en-US" sz="1600" dirty="0">
                <a:solidFill>
                  <a:srgbClr val="CCFF99"/>
                </a:solidFill>
              </a:rPr>
              <a:t>Yes; </a:t>
            </a:r>
            <a:r>
              <a:rPr lang="en-US" sz="1600" i="1" dirty="0" err="1">
                <a:solidFill>
                  <a:srgbClr val="CCFF99"/>
                </a:solidFill>
              </a:rPr>
              <a:t>arcus</a:t>
            </a:r>
            <a:r>
              <a:rPr lang="en-US" sz="1600" i="1" dirty="0">
                <a:solidFill>
                  <a:srgbClr val="CCFF99"/>
                </a:solidFill>
              </a:rPr>
              <a:t> </a:t>
            </a:r>
            <a:r>
              <a:rPr lang="en-US" sz="1600" i="1" dirty="0" err="1">
                <a:solidFill>
                  <a:srgbClr val="CCFF99"/>
                </a:solidFill>
              </a:rPr>
              <a:t>senilis</a:t>
            </a:r>
            <a:r>
              <a:rPr lang="en-US" sz="1600" dirty="0">
                <a:solidFill>
                  <a:srgbClr val="CCFF99"/>
                </a:solidFill>
              </a:rPr>
              <a:t> is the anterior </a:t>
            </a:r>
            <a:r>
              <a:rPr lang="en-US" sz="1600" dirty="0" err="1">
                <a:solidFill>
                  <a:srgbClr val="CCFF99"/>
                </a:solidFill>
              </a:rPr>
              <a:t>embryotoxon</a:t>
            </a:r>
            <a:endParaRPr lang="en-US" sz="1600" dirty="0">
              <a:solidFill>
                <a:srgbClr val="CC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05" y="2498294"/>
            <a:ext cx="5965112" cy="42073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i="1" dirty="0" err="1">
                <a:solidFill>
                  <a:srgbClr val="0000FF"/>
                </a:solidFill>
              </a:rPr>
              <a:t>noneponymous</a:t>
            </a:r>
            <a:r>
              <a:rPr lang="en-US" sz="1400" i="1" dirty="0">
                <a:solidFill>
                  <a:srgbClr val="0000FF"/>
                </a:solidFill>
              </a:rPr>
              <a:t> name of </a:t>
            </a:r>
            <a:r>
              <a:rPr lang="en-US" sz="1400" i="1" dirty="0" err="1">
                <a:solidFill>
                  <a:srgbClr val="0000FF"/>
                </a:solidFill>
              </a:rPr>
              <a:t>Alagille</a:t>
            </a:r>
            <a:r>
              <a:rPr lang="en-US" sz="1400" i="1" dirty="0">
                <a:solidFill>
                  <a:srgbClr val="0000FF"/>
                </a:solidFill>
              </a:rPr>
              <a:t> syndrome?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Arterohepatic</a:t>
            </a:r>
            <a:r>
              <a:rPr lang="en-US" sz="1400" dirty="0">
                <a:solidFill>
                  <a:srgbClr val="0000FF"/>
                </a:solidFill>
              </a:rPr>
              <a:t> dysplasia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How is it inherited?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Autosomal dominant, but the expressivity varies widely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0000FF"/>
                </a:solidFill>
              </a:rPr>
              <a:t>What is the classic presentation vis a vis us eye dentists?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An infant with jaundice who presents to the eye service as a ‘rule out </a:t>
            </a:r>
            <a:r>
              <a:rPr lang="en-US" sz="1400" dirty="0" err="1">
                <a:solidFill>
                  <a:srgbClr val="0000FF"/>
                </a:solidFill>
              </a:rPr>
              <a:t>Alagille</a:t>
            </a:r>
            <a:r>
              <a:rPr lang="en-US" sz="1400" dirty="0">
                <a:solidFill>
                  <a:srgbClr val="0000FF"/>
                </a:solidFill>
              </a:rPr>
              <a:t> syndrome’ consult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Alagille pts have a characteristic facial appearance—in a word, what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‘Triangular.’ They have a broad forehead, and their face tapers to a pointy chin.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In addition to liver, eye and face findings, what other organs are commonly affected?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?</a:t>
            </a:r>
            <a:r>
              <a:rPr lang="en-US" sz="1400" dirty="0">
                <a:solidFill>
                  <a:srgbClr val="FFC000"/>
                </a:solidFill>
              </a:rPr>
              <a:t>The heart: Septal defects, PDA, and tetralogy of Fallot are common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?</a:t>
            </a:r>
            <a:r>
              <a:rPr lang="en-US" sz="1400" dirty="0">
                <a:solidFill>
                  <a:srgbClr val="FFC000"/>
                </a:solidFill>
              </a:rPr>
              <a:t>The skeleton: The classic finding is ‘butterfly vertebrae’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Renal, neurological and vascular abnormalities are common as well.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B2FA5-693C-4B7F-8BF8-B90BADA3777F}"/>
              </a:ext>
            </a:extLst>
          </p:cNvPr>
          <p:cNvSpPr txBox="1"/>
          <p:nvPr/>
        </p:nvSpPr>
        <p:spPr>
          <a:xfrm>
            <a:off x="2655449" y="228600"/>
            <a:ext cx="383310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Anterior Segment Dysgenesis</a:t>
            </a:r>
          </a:p>
        </p:txBody>
      </p:sp>
    </p:spTree>
    <p:extLst>
      <p:ext uri="{BB962C8B-B14F-4D97-AF65-F5344CB8AC3E}">
        <p14:creationId xmlns:p14="http://schemas.microsoft.com/office/powerpoint/2010/main" val="4294479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61655</Words>
  <Application>Microsoft Office PowerPoint</Application>
  <PresentationFormat>On-screen Show (4:3)</PresentationFormat>
  <Paragraphs>12003</Paragraphs>
  <Slides>330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330</vt:i4>
      </vt:variant>
    </vt:vector>
  </HeadingPairs>
  <TitlesOfParts>
    <vt:vector size="335" baseType="lpstr">
      <vt:lpstr>Arial</vt:lpstr>
      <vt:lpstr>Calibri</vt:lpstr>
      <vt:lpstr>Segoe Script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Guide: Anterior segment dysgenesis</dc:title>
  <dc:creator>Steve</dc:creator>
  <cp:lastModifiedBy>Steven Flynn</cp:lastModifiedBy>
  <cp:revision>159</cp:revision>
  <dcterms:created xsi:type="dcterms:W3CDTF">2012-11-16T03:54:51Z</dcterms:created>
  <dcterms:modified xsi:type="dcterms:W3CDTF">2023-08-22T18:50:46Z</dcterms:modified>
</cp:coreProperties>
</file>