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7" r:id="rId2"/>
    <p:sldId id="648" r:id="rId3"/>
    <p:sldId id="542" r:id="rId4"/>
    <p:sldId id="543" r:id="rId5"/>
    <p:sldId id="330" r:id="rId6"/>
    <p:sldId id="649" r:id="rId7"/>
    <p:sldId id="650" r:id="rId8"/>
    <p:sldId id="651" r:id="rId9"/>
    <p:sldId id="257" r:id="rId10"/>
    <p:sldId id="652" r:id="rId11"/>
    <p:sldId id="653" r:id="rId12"/>
    <p:sldId id="258" r:id="rId13"/>
    <p:sldId id="259" r:id="rId14"/>
    <p:sldId id="260" r:id="rId15"/>
    <p:sldId id="261" r:id="rId16"/>
    <p:sldId id="262" r:id="rId17"/>
    <p:sldId id="676" r:id="rId18"/>
    <p:sldId id="677" r:id="rId19"/>
    <p:sldId id="263" r:id="rId20"/>
    <p:sldId id="264" r:id="rId21"/>
    <p:sldId id="678" r:id="rId22"/>
    <p:sldId id="679" r:id="rId23"/>
    <p:sldId id="265" r:id="rId24"/>
    <p:sldId id="681" r:id="rId25"/>
    <p:sldId id="680" r:id="rId26"/>
    <p:sldId id="266" r:id="rId27"/>
    <p:sldId id="683" r:id="rId28"/>
    <p:sldId id="682" r:id="rId29"/>
    <p:sldId id="690" r:id="rId30"/>
    <p:sldId id="692" r:id="rId31"/>
    <p:sldId id="267" r:id="rId32"/>
    <p:sldId id="268" r:id="rId33"/>
    <p:sldId id="269" r:id="rId34"/>
    <p:sldId id="270" r:id="rId35"/>
    <p:sldId id="271" r:id="rId36"/>
    <p:sldId id="272" r:id="rId37"/>
    <p:sldId id="684" r:id="rId38"/>
    <p:sldId id="273" r:id="rId39"/>
    <p:sldId id="274" r:id="rId40"/>
    <p:sldId id="686" r:id="rId41"/>
    <p:sldId id="685" r:id="rId42"/>
    <p:sldId id="275" r:id="rId43"/>
    <p:sldId id="276" r:id="rId44"/>
    <p:sldId id="687" r:id="rId45"/>
    <p:sldId id="277" r:id="rId46"/>
    <p:sldId id="278" r:id="rId47"/>
    <p:sldId id="279" r:id="rId48"/>
    <p:sldId id="280" r:id="rId49"/>
    <p:sldId id="420" r:id="rId50"/>
    <p:sldId id="662" r:id="rId51"/>
    <p:sldId id="663" r:id="rId52"/>
    <p:sldId id="419" r:id="rId53"/>
    <p:sldId id="281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655" r:id="rId62"/>
    <p:sldId id="654" r:id="rId63"/>
    <p:sldId id="657" r:id="rId64"/>
    <p:sldId id="656" r:id="rId65"/>
    <p:sldId id="659" r:id="rId66"/>
    <p:sldId id="658" r:id="rId67"/>
    <p:sldId id="338" r:id="rId68"/>
    <p:sldId id="348" r:id="rId69"/>
    <p:sldId id="421" r:id="rId70"/>
    <p:sldId id="422" r:id="rId71"/>
    <p:sldId id="423" r:id="rId72"/>
    <p:sldId id="424" r:id="rId73"/>
    <p:sldId id="425" r:id="rId74"/>
    <p:sldId id="356" r:id="rId75"/>
    <p:sldId id="426" r:id="rId76"/>
    <p:sldId id="689" r:id="rId77"/>
    <p:sldId id="688" r:id="rId78"/>
    <p:sldId id="427" r:id="rId79"/>
    <p:sldId id="428" r:id="rId80"/>
    <p:sldId id="429" r:id="rId81"/>
    <p:sldId id="430" r:id="rId82"/>
    <p:sldId id="431" r:id="rId83"/>
    <p:sldId id="432" r:id="rId84"/>
    <p:sldId id="364" r:id="rId85"/>
    <p:sldId id="433" r:id="rId86"/>
    <p:sldId id="434" r:id="rId87"/>
    <p:sldId id="435" r:id="rId88"/>
    <p:sldId id="436" r:id="rId89"/>
    <p:sldId id="437" r:id="rId90"/>
    <p:sldId id="438" r:id="rId91"/>
    <p:sldId id="439" r:id="rId92"/>
    <p:sldId id="440" r:id="rId93"/>
    <p:sldId id="441" r:id="rId94"/>
    <p:sldId id="672" r:id="rId95"/>
    <p:sldId id="444" r:id="rId96"/>
    <p:sldId id="442" r:id="rId97"/>
    <p:sldId id="445" r:id="rId98"/>
    <p:sldId id="660" r:id="rId99"/>
    <p:sldId id="365" r:id="rId100"/>
    <p:sldId id="446" r:id="rId101"/>
    <p:sldId id="366" r:id="rId102"/>
    <p:sldId id="367" r:id="rId103"/>
    <p:sldId id="665" r:id="rId104"/>
    <p:sldId id="664" r:id="rId105"/>
    <p:sldId id="368" r:id="rId106"/>
    <p:sldId id="377" r:id="rId107"/>
    <p:sldId id="448" r:id="rId108"/>
    <p:sldId id="449" r:id="rId109"/>
    <p:sldId id="447" r:id="rId110"/>
    <p:sldId id="450" r:id="rId111"/>
    <p:sldId id="451" r:id="rId112"/>
    <p:sldId id="452" r:id="rId113"/>
    <p:sldId id="385" r:id="rId114"/>
    <p:sldId id="453" r:id="rId115"/>
    <p:sldId id="454" r:id="rId116"/>
    <p:sldId id="455" r:id="rId117"/>
    <p:sldId id="456" r:id="rId118"/>
    <p:sldId id="457" r:id="rId119"/>
    <p:sldId id="458" r:id="rId120"/>
    <p:sldId id="386" r:id="rId121"/>
    <p:sldId id="666" r:id="rId122"/>
    <p:sldId id="667" r:id="rId123"/>
    <p:sldId id="387" r:id="rId124"/>
    <p:sldId id="388" r:id="rId125"/>
    <p:sldId id="397" r:id="rId126"/>
    <p:sldId id="459" r:id="rId127"/>
    <p:sldId id="460" r:id="rId128"/>
    <p:sldId id="461" r:id="rId129"/>
    <p:sldId id="462" r:id="rId130"/>
    <p:sldId id="463" r:id="rId131"/>
    <p:sldId id="464" r:id="rId132"/>
    <p:sldId id="465" r:id="rId133"/>
    <p:sldId id="405" r:id="rId134"/>
    <p:sldId id="466" r:id="rId135"/>
    <p:sldId id="467" r:id="rId136"/>
    <p:sldId id="468" r:id="rId137"/>
    <p:sldId id="469" r:id="rId138"/>
    <p:sldId id="470" r:id="rId139"/>
    <p:sldId id="471" r:id="rId140"/>
    <p:sldId id="472" r:id="rId141"/>
    <p:sldId id="473" r:id="rId142"/>
    <p:sldId id="474" r:id="rId143"/>
    <p:sldId id="661" r:id="rId144"/>
    <p:sldId id="475" r:id="rId145"/>
    <p:sldId id="406" r:id="rId146"/>
    <p:sldId id="418" r:id="rId147"/>
    <p:sldId id="407" r:id="rId148"/>
    <p:sldId id="408" r:id="rId149"/>
    <p:sldId id="409" r:id="rId150"/>
    <p:sldId id="410" r:id="rId151"/>
    <p:sldId id="411" r:id="rId152"/>
    <p:sldId id="412" r:id="rId153"/>
    <p:sldId id="413" r:id="rId154"/>
    <p:sldId id="414" r:id="rId155"/>
    <p:sldId id="673" r:id="rId156"/>
    <p:sldId id="415" r:id="rId157"/>
    <p:sldId id="416" r:id="rId158"/>
    <p:sldId id="674" r:id="rId1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99"/>
    <a:srgbClr val="FF99FF"/>
    <a:srgbClr val="BABABA"/>
    <a:srgbClr val="AEAEA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1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2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0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40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40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2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5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F92C378-FAF3-4552-9260-B31177C2372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1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3000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84456" y="152400"/>
            <a:ext cx="18678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00FF"/>
                </a:solidFill>
              </a:rPr>
              <a:t>Uveitis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805" y="3345301"/>
            <a:ext cx="16034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0000FF"/>
                </a:solidFill>
              </a:rPr>
              <a:t>?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1308" y="2302105"/>
            <a:ext cx="4042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210614" y="787758"/>
            <a:ext cx="426077" cy="25763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36691" y="787758"/>
            <a:ext cx="1454239" cy="20531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30839" y="2840872"/>
            <a:ext cx="40427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904019" y="1771919"/>
            <a:ext cx="4042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1636691" y="787758"/>
            <a:ext cx="3234617" cy="15819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618366" y="795891"/>
            <a:ext cx="5285653" cy="1097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0E57DF0-6425-4E79-89A9-F4C34F042B6C}"/>
              </a:ext>
            </a:extLst>
          </p:cNvPr>
          <p:cNvSpPr txBox="1"/>
          <p:nvPr/>
        </p:nvSpPr>
        <p:spPr>
          <a:xfrm>
            <a:off x="2650435" y="3868521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What are the four basic anatomic locations for uveitis?</a:t>
            </a:r>
          </a:p>
        </p:txBody>
      </p:sp>
    </p:spTree>
    <p:extLst>
      <p:ext uri="{BB962C8B-B14F-4D97-AF65-F5344CB8AC3E}">
        <p14:creationId xmlns:p14="http://schemas.microsoft.com/office/powerpoint/2010/main" val="838254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4FD850D-9D3C-4760-BE6A-94701564572A}"/>
              </a:ext>
            </a:extLst>
          </p:cNvPr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Syphilis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D0C8CA-4705-451F-AD2B-433049424E38}"/>
              </a:ext>
            </a:extLst>
          </p:cNvPr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Sarcoid</a:t>
            </a:r>
            <a:endParaRPr lang="en-US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4A5969-E618-4C03-800D-C378F28E53F4}"/>
              </a:ext>
            </a:extLst>
          </p:cNvPr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BC26A3-805E-4743-833D-E70F57300C26}"/>
              </a:ext>
            </a:extLst>
          </p:cNvPr>
          <p:cNvSpPr txBox="1"/>
          <p:nvPr/>
        </p:nvSpPr>
        <p:spPr>
          <a:xfrm>
            <a:off x="1453644" y="4395496"/>
            <a:ext cx="3716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These three causes are in the DDx for </a:t>
            </a:r>
            <a:r>
              <a:rPr lang="en-US" sz="1600" dirty="0"/>
              <a:t>every</a:t>
            </a:r>
            <a:r>
              <a:rPr lang="en-US" sz="1600" i="1" dirty="0"/>
              <a:t> case of uveitis, including acute bilateral </a:t>
            </a:r>
            <a:r>
              <a:rPr lang="en-US" sz="1600" i="1" dirty="0" err="1"/>
              <a:t>nongranulomatous</a:t>
            </a:r>
            <a:r>
              <a:rPr lang="en-US" sz="1600" i="1" dirty="0"/>
              <a:t> uveitis. 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6355684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28800" y="6019800"/>
            <a:ext cx="704474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Because of its potential  nephrotoxicity ,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 is rarely given systemically anymore. (For this reason, we will cover it with the </a:t>
            </a:r>
            <a:r>
              <a:rPr lang="en-US" sz="1400" i="1" dirty="0" err="1">
                <a:solidFill>
                  <a:srgbClr val="0000FF"/>
                </a:solidFill>
              </a:rPr>
              <a:t>Intravitreals</a:t>
            </a:r>
            <a:r>
              <a:rPr lang="en-US" sz="1400" i="1" dirty="0">
                <a:solidFill>
                  <a:srgbClr val="0000FF"/>
                </a:solidFill>
              </a:rPr>
              <a:t>)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2058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81200" y="55626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Hints forthcoming…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57031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Metipranolol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96777" y="55626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 glaucoma drug not commonly prescribed in the US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32296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Metipranolol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46652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Metipranolol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--Prostaglandin analogues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96777" y="57912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 class of glaucoma drugs VERY commonly prescribed in the US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21485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1377" y="39564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Metipranolol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20436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Metipranolol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02657" y="5203211"/>
            <a:ext cx="6251761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300" i="1" dirty="0" err="1">
                <a:solidFill>
                  <a:srgbClr val="0000FF"/>
                </a:solidFill>
              </a:rPr>
              <a:t>metipranolol</a:t>
            </a:r>
            <a:r>
              <a:rPr lang="en-US" sz="1300" i="1" dirty="0">
                <a:solidFill>
                  <a:srgbClr val="0000FF"/>
                </a:solidFill>
              </a:rPr>
              <a:t> pts?</a:t>
            </a:r>
            <a:endParaRPr lang="en-US" sz="13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3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unusual about the uveitis it induces?</a:t>
            </a:r>
          </a:p>
          <a:p>
            <a:r>
              <a:rPr lang="en-US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 granulomatous</a:t>
            </a:r>
            <a:r>
              <a:rPr lang="en-US" sz="1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complete with  mutton-fat KP  and  posterior </a:t>
            </a:r>
            <a:r>
              <a:rPr lang="en-US" sz="13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synechiae</a:t>
            </a:r>
            <a:endParaRPr lang="en-US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7403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Metipranolol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02657" y="5203211"/>
            <a:ext cx="6251761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300" i="1" dirty="0" err="1">
                <a:solidFill>
                  <a:srgbClr val="0000FF"/>
                </a:solidFill>
              </a:rPr>
              <a:t>metipranolol</a:t>
            </a:r>
            <a:r>
              <a:rPr lang="en-US" sz="13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3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unusual about the uveitis it induces?</a:t>
            </a:r>
          </a:p>
          <a:p>
            <a:r>
              <a:rPr lang="en-US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 granulomatous</a:t>
            </a:r>
            <a:r>
              <a:rPr lang="en-US" sz="1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complete with  mutton-fat KP  and  posterior </a:t>
            </a:r>
            <a:r>
              <a:rPr lang="en-US" sz="13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synechiae</a:t>
            </a:r>
            <a:endParaRPr lang="en-US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9780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Metipranolol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02657" y="5203211"/>
            <a:ext cx="6251761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300" i="1" dirty="0" err="1">
                <a:solidFill>
                  <a:srgbClr val="0000FF"/>
                </a:solidFill>
              </a:rPr>
              <a:t>metipranolol</a:t>
            </a:r>
            <a:r>
              <a:rPr lang="en-US" sz="13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unusual about the uveitis it induces?</a:t>
            </a:r>
            <a:endParaRPr lang="en-US" sz="13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 granulomatous</a:t>
            </a:r>
            <a:r>
              <a:rPr lang="en-US" sz="1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complete with  mutton-fat KP  and  posterior </a:t>
            </a:r>
            <a:r>
              <a:rPr lang="en-US" sz="13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synechiae</a:t>
            </a:r>
            <a:endParaRPr lang="en-US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0349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Metipranolol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02657" y="5203211"/>
            <a:ext cx="6251761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300" i="1" dirty="0" err="1">
                <a:solidFill>
                  <a:srgbClr val="0000FF"/>
                </a:solidFill>
              </a:rPr>
              <a:t>metipranolol</a:t>
            </a:r>
            <a:r>
              <a:rPr lang="en-US" sz="13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unusual about the uveitis it induces?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It is  granulomatous</a:t>
            </a:r>
            <a:r>
              <a:rPr lang="en-US" sz="1300" b="1" dirty="0">
                <a:solidFill>
                  <a:srgbClr val="0000FF"/>
                </a:solidFill>
              </a:rPr>
              <a:t>  </a:t>
            </a:r>
            <a:r>
              <a:rPr lang="en-US" sz="1300" dirty="0">
                <a:solidFill>
                  <a:srgbClr val="0000FF"/>
                </a:solidFill>
              </a:rPr>
              <a:t>, complete with  mutton-fat KP  and  posterior </a:t>
            </a:r>
            <a:r>
              <a:rPr lang="en-US" sz="1300" dirty="0" err="1">
                <a:solidFill>
                  <a:srgbClr val="0000FF"/>
                </a:solidFill>
              </a:rPr>
              <a:t>synechiae</a:t>
            </a:r>
            <a:endParaRPr lang="en-US" sz="1300" dirty="0">
              <a:solidFill>
                <a:srgbClr val="0000FF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09547" y="6254522"/>
            <a:ext cx="1142102" cy="216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81412" y="6241643"/>
            <a:ext cx="1099900" cy="2291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two-words + an abb.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770883" y="6241643"/>
            <a:ext cx="1633142" cy="216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two diff words</a:t>
            </a:r>
          </a:p>
        </p:txBody>
      </p:sp>
    </p:spTree>
    <p:extLst>
      <p:ext uri="{BB962C8B-B14F-4D97-AF65-F5344CB8AC3E}">
        <p14:creationId xmlns:p14="http://schemas.microsoft.com/office/powerpoint/2010/main" val="64449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39967" y="39594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0" y="33498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638800" y="36546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49930" y="48738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4FD850D-9D3C-4760-BE6A-94701564572A}"/>
              </a:ext>
            </a:extLst>
          </p:cNvPr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Syphilis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D0C8CA-4705-451F-AD2B-433049424E38}"/>
              </a:ext>
            </a:extLst>
          </p:cNvPr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Sarcoid</a:t>
            </a:r>
            <a:endParaRPr lang="en-US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4A5969-E618-4C03-800D-C378F28E53F4}"/>
              </a:ext>
            </a:extLst>
          </p:cNvPr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BC26A3-805E-4743-833D-E70F57300C26}"/>
              </a:ext>
            </a:extLst>
          </p:cNvPr>
          <p:cNvSpPr txBox="1"/>
          <p:nvPr/>
        </p:nvSpPr>
        <p:spPr>
          <a:xfrm>
            <a:off x="2902307" y="3996661"/>
            <a:ext cx="2239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What are the others?</a:t>
            </a:r>
          </a:p>
        </p:txBody>
      </p:sp>
    </p:spTree>
    <p:extLst>
      <p:ext uri="{BB962C8B-B14F-4D97-AF65-F5344CB8AC3E}">
        <p14:creationId xmlns:p14="http://schemas.microsoft.com/office/powerpoint/2010/main" val="194157589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Metipranolol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02657" y="5203211"/>
            <a:ext cx="6251761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300" i="1" dirty="0" err="1">
                <a:solidFill>
                  <a:srgbClr val="0000FF"/>
                </a:solidFill>
              </a:rPr>
              <a:t>metipranolol</a:t>
            </a:r>
            <a:r>
              <a:rPr lang="en-US" sz="13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unusual about the uveitis it induces?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It is  granulomatous</a:t>
            </a:r>
            <a:r>
              <a:rPr lang="en-US" sz="1300" b="1" dirty="0">
                <a:solidFill>
                  <a:srgbClr val="0000FF"/>
                </a:solidFill>
              </a:rPr>
              <a:t>  </a:t>
            </a:r>
            <a:r>
              <a:rPr lang="en-US" sz="1300" dirty="0">
                <a:solidFill>
                  <a:srgbClr val="0000FF"/>
                </a:solidFill>
              </a:rPr>
              <a:t>, complete with  mutton-fat KP  and  posterior </a:t>
            </a:r>
            <a:r>
              <a:rPr lang="en-US" sz="1300" dirty="0" err="1">
                <a:solidFill>
                  <a:srgbClr val="0000FF"/>
                </a:solidFill>
              </a:rPr>
              <a:t>synechiae</a:t>
            </a:r>
            <a:endParaRPr lang="en-US" sz="13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106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Metipranolol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02657" y="5203211"/>
            <a:ext cx="6251761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300" b="1" dirty="0">
                <a:solidFill>
                  <a:srgbClr val="0000FF"/>
                </a:solidFill>
              </a:rPr>
              <a:t>granulomatous</a:t>
            </a:r>
            <a:r>
              <a:rPr lang="en-US" sz="1300" b="1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3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2832222" y="6133722"/>
            <a:ext cx="1404928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437685" y="5308268"/>
            <a:ext cx="5383369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other topical glaucoma med also causes a granulomatous uveitis (It’s not on the list above)?</a:t>
            </a:r>
          </a:p>
          <a:p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Brimonidine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9952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Metipranolol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02657" y="5203211"/>
            <a:ext cx="6251761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300" b="1" dirty="0">
                <a:solidFill>
                  <a:srgbClr val="0000FF"/>
                </a:solidFill>
              </a:rPr>
              <a:t>granulomatous</a:t>
            </a:r>
            <a:r>
              <a:rPr lang="en-US" sz="1300" b="1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3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2832222" y="6133722"/>
            <a:ext cx="1404928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437685" y="5308268"/>
            <a:ext cx="5383369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other topical glaucoma med also causes a granulomatous uveitis (It’s not on the list above)?</a:t>
            </a:r>
          </a:p>
          <a:p>
            <a:r>
              <a:rPr lang="en-US" sz="1400" b="1" dirty="0" err="1">
                <a:solidFill>
                  <a:srgbClr val="0000FF"/>
                </a:solidFill>
              </a:rPr>
              <a:t>Brimonidine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0844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Metipranolol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4797152"/>
            <a:ext cx="454248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02870876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Metipranolol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4797152"/>
            <a:ext cx="454248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29495" y="5049752"/>
            <a:ext cx="375560" cy="246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10987976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Metipranolol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4797152"/>
            <a:ext cx="454248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29176086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Metipranolol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4797152"/>
            <a:ext cx="454248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81311468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Metipranolol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4797152"/>
            <a:ext cx="454248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99537207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Metipranolol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4797152"/>
            <a:ext cx="454248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Does it resolve rapidly upon cessation of the PGA?</a:t>
            </a:r>
            <a:endParaRPr lang="en-US" sz="1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71546300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topical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Metipranolol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Prostaglandin analogues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4797152"/>
            <a:ext cx="454248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60267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Behçet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Drug </a:t>
            </a:r>
            <a:r>
              <a:rPr lang="en-US" sz="1400" dirty="0" err="1"/>
              <a:t>rxn</a:t>
            </a:r>
            <a:endParaRPr lang="en-US" sz="14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Sarcoid</a:t>
            </a:r>
            <a:endParaRPr lang="en-US" sz="14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IBD/PA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E0255C0-0B30-4A45-B513-F73ADB8A5AD5}"/>
              </a:ext>
            </a:extLst>
          </p:cNvPr>
          <p:cNvSpPr txBox="1"/>
          <p:nvPr/>
        </p:nvSpPr>
        <p:spPr>
          <a:xfrm>
            <a:off x="2902307" y="3996661"/>
            <a:ext cx="2239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What are the others?</a:t>
            </a:r>
          </a:p>
        </p:txBody>
      </p:sp>
    </p:spTree>
    <p:extLst>
      <p:ext uri="{BB962C8B-B14F-4D97-AF65-F5344CB8AC3E}">
        <p14:creationId xmlns:p14="http://schemas.microsoft.com/office/powerpoint/2010/main" val="393022214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Anti-VEGF agents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Cidofovir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81200" y="55626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Hints forthcoming…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73537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Anti-VEGF agents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96777" y="55626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we already mentioned this one…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91221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--Cidofovir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91054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--Cidofovir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Cidofovir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96777" y="57912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 category of </a:t>
            </a:r>
            <a:r>
              <a:rPr lang="en-US" sz="1000" dirty="0" err="1">
                <a:solidFill>
                  <a:schemeClr val="tx1"/>
                </a:solidFill>
              </a:rPr>
              <a:t>Ivit</a:t>
            </a:r>
            <a:r>
              <a:rPr lang="en-US" sz="1000" dirty="0">
                <a:solidFill>
                  <a:schemeClr val="tx1"/>
                </a:solidFill>
              </a:rPr>
              <a:t> drugs VERY commonly employed in the US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1271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Cidofovir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 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51203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FF99FF"/>
                </a:solidFill>
              </a:rPr>
              <a:t>intravitreal</a:t>
            </a:r>
            <a:r>
              <a:rPr lang="en-US" sz="1400" i="1" dirty="0">
                <a:solidFill>
                  <a:srgbClr val="FF99FF"/>
                </a:solidFill>
              </a:rPr>
              <a:t> </a:t>
            </a:r>
            <a:r>
              <a:rPr lang="en-US" sz="1400" i="1" dirty="0" err="1">
                <a:solidFill>
                  <a:srgbClr val="FF99FF"/>
                </a:solidFill>
              </a:rPr>
              <a:t>cidofovir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402438623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FF99FF"/>
                </a:solidFill>
              </a:rPr>
              <a:t>intravitreal</a:t>
            </a:r>
            <a:r>
              <a:rPr lang="en-US" sz="1400" i="1" dirty="0">
                <a:solidFill>
                  <a:srgbClr val="FF99FF"/>
                </a:solidFill>
              </a:rPr>
              <a:t> </a:t>
            </a:r>
            <a:r>
              <a:rPr lang="en-US" sz="1400" i="1" dirty="0" err="1">
                <a:solidFill>
                  <a:srgbClr val="FF99FF"/>
                </a:solidFill>
              </a:rPr>
              <a:t>cidofovir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62593669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134413065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272050" y="5569060"/>
            <a:ext cx="382479" cy="2266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5282950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1377" y="39564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94128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FF99FF"/>
                </a:solidFill>
              </a:rPr>
              <a:t>Tubulointerstitial</a:t>
            </a:r>
            <a:r>
              <a:rPr lang="en-US" sz="1400" dirty="0">
                <a:solidFill>
                  <a:srgbClr val="FF99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FF99FF"/>
                </a:solidFill>
              </a:rPr>
              <a:t>pt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A female age 16-30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--First is a </a:t>
            </a:r>
            <a:r>
              <a:rPr lang="en-US" sz="1400" b="1" dirty="0">
                <a:solidFill>
                  <a:srgbClr val="FF99FF"/>
                </a:solidFill>
              </a:rPr>
              <a:t>systemic</a:t>
            </a:r>
            <a:r>
              <a:rPr lang="en-US" sz="1400" dirty="0">
                <a:solidFill>
                  <a:srgbClr val="FF99FF"/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1293245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269316070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1377" y="39564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but it is associated with  hypotony , which can be severe (albeit rarely)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277329" y="6223000"/>
            <a:ext cx="753468" cy="24781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word</a:t>
            </a:r>
          </a:p>
        </p:txBody>
      </p:sp>
    </p:spTree>
    <p:extLst>
      <p:ext uri="{BB962C8B-B14F-4D97-AF65-F5344CB8AC3E}">
        <p14:creationId xmlns:p14="http://schemas.microsoft.com/office/powerpoint/2010/main" val="314639230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3819" y="4671538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but it is associated with  hypotony , which can be severe (albeit rarely)</a:t>
            </a:r>
          </a:p>
        </p:txBody>
      </p:sp>
    </p:spTree>
    <p:extLst>
      <p:ext uri="{BB962C8B-B14F-4D97-AF65-F5344CB8AC3E}">
        <p14:creationId xmlns:p14="http://schemas.microsoft.com/office/powerpoint/2010/main" val="393895261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Pretty much all of them: </a:t>
            </a:r>
            <a:r>
              <a:rPr lang="en-US" sz="1300" dirty="0" err="1">
                <a:solidFill>
                  <a:srgbClr val="99FF99"/>
                </a:solidFill>
              </a:rPr>
              <a:t>Ranibizumab</a:t>
            </a:r>
            <a:r>
              <a:rPr lang="en-US" sz="1300" dirty="0">
                <a:solidFill>
                  <a:srgbClr val="99FF99"/>
                </a:solidFill>
              </a:rPr>
              <a:t>, bevacizumab and </a:t>
            </a:r>
            <a:r>
              <a:rPr lang="en-US" sz="1300" dirty="0" err="1">
                <a:solidFill>
                  <a:srgbClr val="99FF99"/>
                </a:solidFill>
              </a:rPr>
              <a:t>aflibercept</a:t>
            </a:r>
            <a:r>
              <a:rPr lang="en-US" sz="1300" dirty="0">
                <a:solidFill>
                  <a:srgbClr val="99FF99"/>
                </a:solidFill>
              </a:rPr>
              <a:t> (</a:t>
            </a:r>
            <a:r>
              <a:rPr lang="en-US" sz="1300" dirty="0" err="1">
                <a:solidFill>
                  <a:srgbClr val="99FF99"/>
                </a:solidFill>
              </a:rPr>
              <a:t>pegaptanib</a:t>
            </a:r>
            <a:r>
              <a:rPr lang="en-US" sz="1300" dirty="0">
                <a:solidFill>
                  <a:srgbClr val="99FF99"/>
                </a:solidFill>
              </a:rPr>
              <a:t> too)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99FF99"/>
                </a:solidFill>
              </a:rPr>
              <a:t>--</a:t>
            </a:r>
            <a:r>
              <a:rPr lang="en-US" sz="1300" i="1" dirty="0" err="1">
                <a:solidFill>
                  <a:srgbClr val="99FF99"/>
                </a:solidFill>
              </a:rPr>
              <a:t>Ranibizumab</a:t>
            </a:r>
            <a:r>
              <a:rPr lang="en-US" sz="1300" i="1" dirty="0">
                <a:solidFill>
                  <a:srgbClr val="99FF99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Between .1% and 1%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--</a:t>
            </a:r>
            <a:r>
              <a:rPr lang="en-US" sz="1300" i="1" dirty="0" err="1">
                <a:solidFill>
                  <a:srgbClr val="99FF99"/>
                </a:solidFill>
              </a:rPr>
              <a:t>Bevacizumab</a:t>
            </a:r>
            <a:r>
              <a:rPr lang="en-US" sz="1300" i="1" dirty="0">
                <a:solidFill>
                  <a:srgbClr val="99FF99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Same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--</a:t>
            </a:r>
            <a:r>
              <a:rPr lang="en-US" sz="1300" i="1" dirty="0" err="1">
                <a:solidFill>
                  <a:srgbClr val="99FF99"/>
                </a:solidFill>
              </a:rPr>
              <a:t>Aflibercept</a:t>
            </a:r>
            <a:r>
              <a:rPr lang="en-US" sz="1300" i="1" dirty="0">
                <a:solidFill>
                  <a:srgbClr val="99FF99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211707684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1377" y="39564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  <a:endParaRPr lang="en-US" sz="1300" dirty="0">
              <a:solidFill>
                <a:srgbClr val="99FF99"/>
              </a:solidFill>
            </a:endParaRP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99FF99"/>
                </a:solidFill>
              </a:rPr>
              <a:t>--</a:t>
            </a:r>
            <a:r>
              <a:rPr lang="en-US" sz="1300" i="1" dirty="0" err="1">
                <a:solidFill>
                  <a:srgbClr val="99FF99"/>
                </a:solidFill>
              </a:rPr>
              <a:t>Ranibizumab</a:t>
            </a:r>
            <a:r>
              <a:rPr lang="en-US" sz="1300" i="1" dirty="0">
                <a:solidFill>
                  <a:srgbClr val="99FF99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Between .1% and 1%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--</a:t>
            </a:r>
            <a:r>
              <a:rPr lang="en-US" sz="1300" i="1" dirty="0" err="1">
                <a:solidFill>
                  <a:srgbClr val="99FF99"/>
                </a:solidFill>
              </a:rPr>
              <a:t>Bevacizumab</a:t>
            </a:r>
            <a:r>
              <a:rPr lang="en-US" sz="1300" i="1" dirty="0">
                <a:solidFill>
                  <a:srgbClr val="99FF99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Same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--</a:t>
            </a:r>
            <a:r>
              <a:rPr lang="en-US" sz="1300" i="1" dirty="0" err="1">
                <a:solidFill>
                  <a:srgbClr val="99FF99"/>
                </a:solidFill>
              </a:rPr>
              <a:t>Aflibercept</a:t>
            </a:r>
            <a:r>
              <a:rPr lang="en-US" sz="1300" i="1" dirty="0">
                <a:solidFill>
                  <a:srgbClr val="99FF99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92315128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Ranibizumab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Between .1% and 1%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Bevacizumab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Same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Aflibercept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137463764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Ranibizumab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Bevacizumab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Same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Aflibercept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200337144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--Ranibizumab?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--Bevacizumab? </a:t>
            </a:r>
            <a:r>
              <a:rPr lang="en-US" sz="1300" dirty="0">
                <a:solidFill>
                  <a:srgbClr val="0000FF"/>
                </a:solidFill>
              </a:rPr>
              <a:t>Same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Aflibercept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246421457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--Ranibizumab?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--Bevacizumab? </a:t>
            </a:r>
            <a:r>
              <a:rPr lang="en-US" sz="1300" dirty="0">
                <a:solidFill>
                  <a:srgbClr val="0000FF"/>
                </a:solidFill>
              </a:rPr>
              <a:t>Same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Aflibercept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  <a:endParaRPr lang="en-US" sz="1300" dirty="0">
              <a:solidFill>
                <a:srgbClr val="99FF99"/>
              </a:solidFill>
            </a:endParaRPr>
          </a:p>
          <a:p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159299" y="5282625"/>
            <a:ext cx="498302" cy="262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en-US" sz="700" dirty="0">
                <a:solidFill>
                  <a:schemeClr val="tx1"/>
                </a:solidFill>
              </a:rPr>
              <a:t>higher v lower</a:t>
            </a:r>
          </a:p>
        </p:txBody>
      </p:sp>
    </p:spTree>
    <p:extLst>
      <p:ext uri="{BB962C8B-B14F-4D97-AF65-F5344CB8AC3E}">
        <p14:creationId xmlns:p14="http://schemas.microsoft.com/office/powerpoint/2010/main" val="28045787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--Ranibizumab?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--Bevacizumab? </a:t>
            </a:r>
            <a:r>
              <a:rPr lang="en-US" sz="1300" dirty="0">
                <a:solidFill>
                  <a:srgbClr val="0000FF"/>
                </a:solidFill>
              </a:rPr>
              <a:t>Same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Aflibercept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  <a:endParaRPr lang="en-US" sz="1300" dirty="0">
              <a:solidFill>
                <a:srgbClr val="99FF99"/>
              </a:solidFill>
            </a:endParaRPr>
          </a:p>
          <a:p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4136249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FF99FF"/>
                </a:solidFill>
              </a:rPr>
              <a:t>pt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A female age 16-30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--First is a </a:t>
            </a:r>
            <a:r>
              <a:rPr lang="en-US" sz="1400" b="1" dirty="0">
                <a:solidFill>
                  <a:srgbClr val="FF99FF"/>
                </a:solidFill>
              </a:rPr>
              <a:t>systemic</a:t>
            </a:r>
            <a:r>
              <a:rPr lang="en-US" sz="1400" dirty="0">
                <a:solidFill>
                  <a:srgbClr val="FF99FF"/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128037875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--Ranibizumab?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--Bevacizumab? </a:t>
            </a:r>
            <a:r>
              <a:rPr lang="en-US" sz="1300" dirty="0">
                <a:solidFill>
                  <a:srgbClr val="0000FF"/>
                </a:solidFill>
              </a:rPr>
              <a:t>Same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Aflibercept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Is the uveitis usually mild, or severe?</a:t>
            </a:r>
            <a:endParaRPr lang="en-US" sz="1300" i="1" dirty="0">
              <a:solidFill>
                <a:srgbClr val="99FF99"/>
              </a:solidFill>
            </a:endParaRPr>
          </a:p>
          <a:p>
            <a:r>
              <a:rPr lang="en-US" sz="1300" dirty="0">
                <a:solidFill>
                  <a:srgbClr val="99FF99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241094896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--Ranibizumab?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--Bevacizumab? </a:t>
            </a:r>
            <a:r>
              <a:rPr lang="en-US" sz="1300" dirty="0">
                <a:solidFill>
                  <a:srgbClr val="0000FF"/>
                </a:solidFill>
              </a:rPr>
              <a:t>Same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Aflibercept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Mild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25438691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--Ranibizumab?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--Bevacizumab? </a:t>
            </a:r>
            <a:r>
              <a:rPr lang="en-US" sz="1300" dirty="0">
                <a:solidFill>
                  <a:srgbClr val="0000FF"/>
                </a:solidFill>
              </a:rPr>
              <a:t>Same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Aflibercept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Mild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13293440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Intravitreal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Pretty much all of them: </a:t>
            </a:r>
            <a:r>
              <a:rPr lang="en-US" sz="1300" dirty="0" err="1">
                <a:solidFill>
                  <a:srgbClr val="0000FF"/>
                </a:solidFill>
              </a:rPr>
              <a:t>Ranibizumab</a:t>
            </a:r>
            <a:r>
              <a:rPr lang="en-US" sz="1300" dirty="0">
                <a:solidFill>
                  <a:srgbClr val="0000FF"/>
                </a:solidFill>
              </a:rPr>
              <a:t>, bevacizumab and </a:t>
            </a:r>
            <a:r>
              <a:rPr lang="en-US" sz="1300" dirty="0" err="1">
                <a:solidFill>
                  <a:srgbClr val="0000FF"/>
                </a:solidFill>
              </a:rPr>
              <a:t>aflibercept</a:t>
            </a:r>
            <a:r>
              <a:rPr lang="en-US" sz="1300" dirty="0">
                <a:solidFill>
                  <a:srgbClr val="0000FF"/>
                </a:solidFill>
              </a:rPr>
              <a:t> (</a:t>
            </a:r>
            <a:r>
              <a:rPr lang="en-US" sz="1300" dirty="0" err="1">
                <a:solidFill>
                  <a:srgbClr val="0000FF"/>
                </a:solidFill>
              </a:rPr>
              <a:t>pegaptanib</a:t>
            </a:r>
            <a:r>
              <a:rPr lang="en-US" sz="1300" dirty="0">
                <a:solidFill>
                  <a:srgbClr val="0000FF"/>
                </a:solidFill>
              </a:rPr>
              <a:t> too)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rgbClr val="0000FF"/>
                </a:solidFill>
              </a:rPr>
              <a:t>--Ranibizumab? </a:t>
            </a:r>
            <a:r>
              <a:rPr lang="en-US" sz="1300" dirty="0">
                <a:solidFill>
                  <a:srgbClr val="0000FF"/>
                </a:solidFill>
              </a:rPr>
              <a:t>Between 0.1% and 1%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--Bevacizumab? </a:t>
            </a:r>
            <a:r>
              <a:rPr lang="en-US" sz="1300" dirty="0">
                <a:solidFill>
                  <a:srgbClr val="0000FF"/>
                </a:solidFill>
              </a:rPr>
              <a:t>Same</a:t>
            </a:r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--</a:t>
            </a:r>
            <a:r>
              <a:rPr lang="en-US" sz="1300" i="1" dirty="0" err="1">
                <a:solidFill>
                  <a:srgbClr val="0000FF"/>
                </a:solidFill>
              </a:rPr>
              <a:t>Aflibercept</a:t>
            </a:r>
            <a:r>
              <a:rPr lang="en-US" sz="1300" i="1" dirty="0">
                <a:solidFill>
                  <a:srgbClr val="0000FF"/>
                </a:solidFill>
              </a:rPr>
              <a:t>? </a:t>
            </a:r>
            <a:r>
              <a:rPr lang="en-US" sz="13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Mild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88186404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Many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drugs have been implicated in causing uveitis, but two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--Anti-VEGF agents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73486" y="3654625"/>
            <a:ext cx="5192647" cy="309315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anti-VEGF agents have been implicated as causing uveitis?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Pretty much all of them: </a:t>
            </a:r>
            <a:r>
              <a:rPr lang="en-US" sz="1300" dirty="0" err="1">
                <a:solidFill>
                  <a:schemeClr val="bg1">
                    <a:lumMod val="65000"/>
                  </a:schemeClr>
                </a:solidFill>
              </a:rPr>
              <a:t>Ranibizumab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, bevacizumab and </a:t>
            </a:r>
            <a:r>
              <a:rPr lang="en-US" sz="1300" dirty="0" err="1">
                <a:solidFill>
                  <a:schemeClr val="bg1">
                    <a:lumMod val="65000"/>
                  </a:schemeClr>
                </a:solidFill>
              </a:rPr>
              <a:t>aflibercept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en-US" sz="1300" dirty="0" err="1">
                <a:solidFill>
                  <a:schemeClr val="bg1">
                    <a:lumMod val="65000"/>
                  </a:schemeClr>
                </a:solidFill>
              </a:rPr>
              <a:t>pegaptanib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 too)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rate of anterior uveitis after intravitreal:</a:t>
            </a: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Ranibizumab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Between 0.1% and 1%</a:t>
            </a:r>
            <a:endParaRPr lang="en-US" sz="13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Bevacizumab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Same</a:t>
            </a:r>
            <a:endParaRPr lang="en-US" sz="13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i="1" dirty="0" err="1">
                <a:solidFill>
                  <a:schemeClr val="bg1">
                    <a:lumMod val="65000"/>
                  </a:schemeClr>
                </a:solidFill>
              </a:rPr>
              <a:t>Aflibercept</a:t>
            </a:r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Much less data available; what’s there suggests the rate is  lower  than that of rani/bevacizumab</a:t>
            </a:r>
          </a:p>
          <a:p>
            <a:endParaRPr lang="en-US" sz="13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Is the uveitis usually mild, or severe?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Mild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Are anti-VEGF agents associated with development of a hypopyon?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In rare cases only (and these likely represent contaminants)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954BE3-0334-40C1-894E-C8D53788ED7A}"/>
              </a:ext>
            </a:extLst>
          </p:cNvPr>
          <p:cNvSpPr txBox="1"/>
          <p:nvPr/>
        </p:nvSpPr>
        <p:spPr>
          <a:xfrm>
            <a:off x="240819" y="4215426"/>
            <a:ext cx="844494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on drug-induced uveitis, see slide-set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U29</a:t>
            </a:r>
          </a:p>
        </p:txBody>
      </p:sp>
    </p:spTree>
    <p:extLst>
      <p:ext uri="{BB962C8B-B14F-4D97-AF65-F5344CB8AC3E}">
        <p14:creationId xmlns:p14="http://schemas.microsoft.com/office/powerpoint/2010/main" val="172670403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5" y="3959425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3124200" y="47214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11375" y="4569025"/>
            <a:ext cx="41389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52254" y="4318337"/>
            <a:ext cx="669856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While leptospirosis can present as an acute bilateral anterior uveitis, it is far more likely to present as a  </a:t>
            </a:r>
            <a:r>
              <a:rPr lang="en-US" sz="1400" b="1" dirty="0" err="1">
                <a:solidFill>
                  <a:srgbClr val="0000FF"/>
                </a:solidFill>
              </a:rPr>
              <a:t>panuveitis</a:t>
            </a:r>
            <a:r>
              <a:rPr lang="en-US" sz="1400" dirty="0">
                <a:solidFill>
                  <a:srgbClr val="0000FF"/>
                </a:solidFill>
              </a:rPr>
              <a:t> , and will be covered as such in the review slides.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024578" y="4594783"/>
            <a:ext cx="936951" cy="2157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539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3339487" y="4264225"/>
            <a:ext cx="954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HSV/VZV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5" y="3959425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3124200" y="47214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11375" y="4569025"/>
            <a:ext cx="41389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52254" y="4318337"/>
            <a:ext cx="669856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While leptospirosis can present as an acute bilateral anterior uveitis, it is far more likely to present as a  </a:t>
            </a:r>
            <a:r>
              <a:rPr lang="en-US" sz="1400" b="1" dirty="0" err="1">
                <a:solidFill>
                  <a:srgbClr val="0000FF"/>
                </a:solidFill>
              </a:rPr>
              <a:t>panuveitis</a:t>
            </a:r>
            <a:r>
              <a:rPr lang="en-US" sz="1400" dirty="0">
                <a:solidFill>
                  <a:srgbClr val="0000FF"/>
                </a:solidFill>
              </a:rPr>
              <a:t> , and will be covered as such in the review slides.</a:t>
            </a:r>
          </a:p>
        </p:txBody>
      </p:sp>
    </p:spTree>
    <p:extLst>
      <p:ext uri="{BB962C8B-B14F-4D97-AF65-F5344CB8AC3E}">
        <p14:creationId xmlns:p14="http://schemas.microsoft.com/office/powerpoint/2010/main" val="352338138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In psoriatic arthritis?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Only 2-10% of IBD pts develop anterior uveitis. It is somewhat more common in PA, with a rate as high as 25%.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What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nonocular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name of the condition provides a helpful way to remember these: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--’Psoriatic’: Pts get a scaly, erythematous rash, along with nail changes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--’Arthritis’: 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173686218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In psoriatic arthritis?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It is somewhat more common in PA, with a rate as high as 25%.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What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nonocular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name of the condition provides a helpful way to remember these: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--’Psoriatic’: Pts get a scaly, erythematous rash, along with nail changes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--’Arthritis’: 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219402522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It is somewhat more common in PA, with a rate as high as 25%.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What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nonocular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name of the condition provides a helpful way to remember these: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--’Psoriatic’: Pts get a scaly, erythematous rash, along with nail changes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--’Arthritis’: 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2240227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A female age 16-30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--First is a </a:t>
            </a:r>
            <a:r>
              <a:rPr lang="en-US" sz="1400" b="1" dirty="0">
                <a:solidFill>
                  <a:srgbClr val="FF99FF"/>
                </a:solidFill>
              </a:rPr>
              <a:t>systemic</a:t>
            </a:r>
            <a:r>
              <a:rPr lang="en-US" sz="1400" dirty="0">
                <a:solidFill>
                  <a:srgbClr val="FF99FF"/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425646431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52800" y="3048002"/>
            <a:ext cx="1200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HLA-B27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dz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/>
              <a:t>It is somewhat more common in PA, with a rate as high as 25%.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What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nonocular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name of the condition provides a helpful way to remember these: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--’Psoriatic’: Pts get a scaly, erythematous rash, along with nail changes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--’Arthritis’: 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147162459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52800" y="3048002"/>
            <a:ext cx="1200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HLA-B27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dz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/>
              <a:t>It is somewhat more common in PA, with a rate as high as 25%.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</a:t>
            </a:r>
            <a:r>
              <a:rPr lang="en-US" sz="1400" i="1" dirty="0" err="1">
                <a:solidFill>
                  <a:srgbClr val="0000FF"/>
                </a:solidFill>
              </a:rPr>
              <a:t>nonocular</a:t>
            </a:r>
            <a:r>
              <a:rPr lang="en-US" sz="1400" i="1" dirty="0">
                <a:solidFill>
                  <a:srgbClr val="0000FF"/>
                </a:solidFill>
              </a:rPr>
              <a:t> findings are common in psoriatic arthritis?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name of the condition provides a helpful way to remember these: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--’Psoriatic’: Pts get a scaly, erythematous rash, along with nail changes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--’Arthritis’: 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158771559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/>
              <a:t>It is somewhat more common in PA, with a rate as high as 25%.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</a:t>
            </a:r>
            <a:r>
              <a:rPr lang="en-US" sz="1400" i="1" dirty="0" err="1">
                <a:solidFill>
                  <a:srgbClr val="0000FF"/>
                </a:solidFill>
              </a:rPr>
              <a:t>nonocular</a:t>
            </a:r>
            <a:r>
              <a:rPr lang="en-US" sz="1400" i="1" dirty="0">
                <a:solidFill>
                  <a:srgbClr val="0000FF"/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name of the condition provides a helpful way to remember these: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--’Psoriatic’: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Pts get a scaly, erythematous rash, along with nail changes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--’Arthritis’: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315009023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52800" y="3048002"/>
            <a:ext cx="1200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HLA-B27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dz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/>
              <a:t>It is somewhat more common in PA, with a rate as high as 25%.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</a:t>
            </a:r>
            <a:r>
              <a:rPr lang="en-US" sz="1400" i="1" dirty="0" err="1">
                <a:solidFill>
                  <a:srgbClr val="0000FF"/>
                </a:solidFill>
              </a:rPr>
              <a:t>nonocular</a:t>
            </a:r>
            <a:r>
              <a:rPr lang="en-US" sz="1400" i="1" dirty="0">
                <a:solidFill>
                  <a:srgbClr val="0000FF"/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name of the condition provides a helpful way to remember these: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--’Psoriatic’: </a:t>
            </a:r>
            <a:r>
              <a:rPr lang="en-US" sz="1400" dirty="0">
                <a:solidFill>
                  <a:srgbClr val="0000FF"/>
                </a:solidFill>
              </a:rPr>
              <a:t>Pts get a  scaly, erythematous  rash, along with nail changes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--’Arthritis’: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89103" y="4227733"/>
            <a:ext cx="1630934" cy="2708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words</a:t>
            </a:r>
          </a:p>
        </p:txBody>
      </p:sp>
    </p:spTree>
    <p:extLst>
      <p:ext uri="{BB962C8B-B14F-4D97-AF65-F5344CB8AC3E}">
        <p14:creationId xmlns:p14="http://schemas.microsoft.com/office/powerpoint/2010/main" val="254432570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/>
              <a:t>It is somewhat more common in PA, with a rate as high as 25%.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</a:t>
            </a:r>
            <a:r>
              <a:rPr lang="en-US" sz="1400" i="1" dirty="0" err="1">
                <a:solidFill>
                  <a:srgbClr val="0000FF"/>
                </a:solidFill>
              </a:rPr>
              <a:t>nonocular</a:t>
            </a:r>
            <a:r>
              <a:rPr lang="en-US" sz="1400" i="1" dirty="0">
                <a:solidFill>
                  <a:srgbClr val="0000FF"/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name of the condition provides a helpful way to remember these: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--’Psoriatic’: </a:t>
            </a:r>
            <a:r>
              <a:rPr lang="en-US" sz="1400" dirty="0">
                <a:solidFill>
                  <a:srgbClr val="0000FF"/>
                </a:solidFill>
              </a:rPr>
              <a:t>Pts get a  scaly, erythematous  rash, along with nail changes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--’Arthritis’: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The classic finding is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sausage digits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160015474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1DDA7D-78E3-4A49-98FB-C4B91A196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98" y="1364972"/>
            <a:ext cx="3836083" cy="38911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143716-1C01-4656-A370-81E11D8C74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470" y="1364972"/>
            <a:ext cx="4039435" cy="38911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986257-5799-4201-AC11-41333D9012B1}"/>
              </a:ext>
            </a:extLst>
          </p:cNvPr>
          <p:cNvSpPr txBox="1"/>
          <p:nvPr/>
        </p:nvSpPr>
        <p:spPr>
          <a:xfrm>
            <a:off x="2434235" y="6109252"/>
            <a:ext cx="427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Psoriatic arthritis: Skin and nail changes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E3FF2E-E61F-4BEB-A94F-E2DB0CE31D4C}"/>
              </a:ext>
            </a:extLst>
          </p:cNvPr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</p:spTree>
    <p:extLst>
      <p:ext uri="{BB962C8B-B14F-4D97-AF65-F5344CB8AC3E}">
        <p14:creationId xmlns:p14="http://schemas.microsoft.com/office/powerpoint/2010/main" val="372472111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3339487" y="4264225"/>
            <a:ext cx="954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HSV/VZV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/>
              <a:t>It is somewhat more common in PA, with a rate as high as 25%.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</a:t>
            </a:r>
            <a:r>
              <a:rPr lang="en-US" sz="1400" i="1" dirty="0" err="1">
                <a:solidFill>
                  <a:srgbClr val="0000FF"/>
                </a:solidFill>
              </a:rPr>
              <a:t>nonocular</a:t>
            </a:r>
            <a:r>
              <a:rPr lang="en-US" sz="1400" i="1" dirty="0">
                <a:solidFill>
                  <a:srgbClr val="0000FF"/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name of the condition provides a helpful way to remember these: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--’Psoriatic’: </a:t>
            </a:r>
            <a:r>
              <a:rPr lang="en-US" sz="1400" dirty="0">
                <a:solidFill>
                  <a:srgbClr val="0000FF"/>
                </a:solidFill>
              </a:rPr>
              <a:t>Pts get a  scaly, erythematous  rash, along with nail changes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--’Arthritis’: </a:t>
            </a:r>
            <a:r>
              <a:rPr lang="en-US" sz="1400" dirty="0">
                <a:solidFill>
                  <a:srgbClr val="0000FF"/>
                </a:solidFill>
              </a:rPr>
              <a:t>The classic finding is  </a:t>
            </a:r>
            <a:r>
              <a:rPr lang="en-US" sz="1400" b="1" dirty="0">
                <a:solidFill>
                  <a:srgbClr val="0000FF"/>
                </a:solidFill>
              </a:rPr>
              <a:t>sausage digits</a:t>
            </a:r>
            <a:r>
              <a:rPr lang="en-US" sz="1400" dirty="0">
                <a:solidFill>
                  <a:srgbClr val="0000FF"/>
                </a:solidFill>
              </a:rPr>
              <a:t>--swelling of the distal interphalangeal joints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5602" y="4445358"/>
            <a:ext cx="1281377" cy="2790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tasty two words</a:t>
            </a:r>
          </a:p>
        </p:txBody>
      </p:sp>
    </p:spTree>
    <p:extLst>
      <p:ext uri="{BB962C8B-B14F-4D97-AF65-F5344CB8AC3E}">
        <p14:creationId xmlns:p14="http://schemas.microsoft.com/office/powerpoint/2010/main" val="335568658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IBD/PA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52800" y="3048002"/>
            <a:ext cx="1200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HLA-B27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dz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2" y="3123962"/>
            <a:ext cx="8933631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common is uveitis in inflammatory bowel disease? </a:t>
            </a:r>
            <a:r>
              <a:rPr lang="en-US" sz="1400" i="1" dirty="0"/>
              <a:t>In psoriatic arthritis (PA)?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Only 2-10% of IBD pts develop anterior uveitis. </a:t>
            </a:r>
            <a:r>
              <a:rPr lang="en-US" sz="1400" dirty="0"/>
              <a:t>It is somewhat more common in PA, with a rate as high as 25%.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</a:t>
            </a:r>
            <a:r>
              <a:rPr lang="en-US" sz="1400" i="1" dirty="0" err="1">
                <a:solidFill>
                  <a:srgbClr val="0000FF"/>
                </a:solidFill>
              </a:rPr>
              <a:t>nonocular</a:t>
            </a:r>
            <a:r>
              <a:rPr lang="en-US" sz="1400" i="1" dirty="0">
                <a:solidFill>
                  <a:srgbClr val="0000FF"/>
                </a:solidFill>
              </a:rPr>
              <a:t> findings are common in psoriatic arthritis?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name of the condition provides a helpful way to remember these: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--’Psoriatic’: </a:t>
            </a:r>
            <a:r>
              <a:rPr lang="en-US" sz="1400" dirty="0">
                <a:solidFill>
                  <a:srgbClr val="0000FF"/>
                </a:solidFill>
              </a:rPr>
              <a:t>Pts get a  scaly, erythematous  rash, along with nail changes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--’Arthritis’: </a:t>
            </a:r>
            <a:r>
              <a:rPr lang="en-US" sz="1400" dirty="0">
                <a:solidFill>
                  <a:srgbClr val="0000FF"/>
                </a:solidFill>
              </a:rPr>
              <a:t>The classic finding is  </a:t>
            </a:r>
            <a:r>
              <a:rPr lang="en-US" sz="1400" b="1" dirty="0">
                <a:solidFill>
                  <a:srgbClr val="0000FF"/>
                </a:solidFill>
              </a:rPr>
              <a:t>sausage digits</a:t>
            </a:r>
            <a:r>
              <a:rPr lang="en-US" sz="1400" dirty="0">
                <a:solidFill>
                  <a:srgbClr val="0000FF"/>
                </a:solidFill>
              </a:rPr>
              <a:t>--swelling of the distal interphalangeal joints</a:t>
            </a:r>
          </a:p>
        </p:txBody>
      </p:sp>
    </p:spTree>
    <p:extLst>
      <p:ext uri="{BB962C8B-B14F-4D97-AF65-F5344CB8AC3E}">
        <p14:creationId xmlns:p14="http://schemas.microsoft.com/office/powerpoint/2010/main" val="77758123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6986257-5799-4201-AC11-41333D9012B1}"/>
              </a:ext>
            </a:extLst>
          </p:cNvPr>
          <p:cNvSpPr txBox="1"/>
          <p:nvPr/>
        </p:nvSpPr>
        <p:spPr>
          <a:xfrm>
            <a:off x="2806135" y="6109252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Psoriatic arthritis: Sausage digits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E3FF2E-E61F-4BEB-A94F-E2DB0CE31D4C}"/>
              </a:ext>
            </a:extLst>
          </p:cNvPr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05D6EB-AC11-4119-8FC6-9AE436376C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00" y="1483113"/>
            <a:ext cx="5832355" cy="389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0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3124200" y="4114800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1377" y="39564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--First is a </a:t>
            </a:r>
            <a:r>
              <a:rPr lang="en-US" sz="1400" b="1" dirty="0">
                <a:solidFill>
                  <a:srgbClr val="FF99FF"/>
                </a:solidFill>
              </a:rPr>
              <a:t>systemic</a:t>
            </a:r>
            <a:r>
              <a:rPr lang="en-US" sz="1400" dirty="0">
                <a:solidFill>
                  <a:srgbClr val="FF99FF"/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2161873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3124200" y="4114800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1377" y="39564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</a:t>
            </a:r>
            <a:r>
              <a:rPr lang="en-US" sz="1400" b="1" dirty="0">
                <a:solidFill>
                  <a:srgbClr val="0000FF"/>
                </a:solidFill>
              </a:rPr>
              <a:t>age 16-30</a:t>
            </a:r>
            <a:endParaRPr lang="en-US" sz="1400" b="1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--First is a </a:t>
            </a:r>
            <a:r>
              <a:rPr lang="en-US" sz="1400" b="1" dirty="0">
                <a:solidFill>
                  <a:srgbClr val="FF99FF"/>
                </a:solidFill>
              </a:rPr>
              <a:t>systemic</a:t>
            </a:r>
            <a:r>
              <a:rPr lang="en-US" sz="1400" dirty="0">
                <a:solidFill>
                  <a:srgbClr val="FF99FF"/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35FCC7-E7C4-2729-38F9-E244A7CFCFC7}"/>
              </a:ext>
            </a:extLst>
          </p:cNvPr>
          <p:cNvSpPr/>
          <p:nvPr/>
        </p:nvSpPr>
        <p:spPr>
          <a:xfrm>
            <a:off x="1868557" y="4111823"/>
            <a:ext cx="1227534" cy="63591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FD7299-1B94-C063-4022-F33DB4CC4DC3}"/>
              </a:ext>
            </a:extLst>
          </p:cNvPr>
          <p:cNvSpPr txBox="1"/>
          <p:nvPr/>
        </p:nvSpPr>
        <p:spPr>
          <a:xfrm>
            <a:off x="1340024" y="4882421"/>
            <a:ext cx="290977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What is the average age of onset?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21 (the point: It skews younger)</a:t>
            </a:r>
          </a:p>
        </p:txBody>
      </p:sp>
    </p:spTree>
    <p:extLst>
      <p:ext uri="{BB962C8B-B14F-4D97-AF65-F5344CB8AC3E}">
        <p14:creationId xmlns:p14="http://schemas.microsoft.com/office/powerpoint/2010/main" val="1285438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3124200" y="4114800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1377" y="39564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</a:t>
            </a:r>
            <a:r>
              <a:rPr lang="en-US" sz="1400" b="1" dirty="0">
                <a:solidFill>
                  <a:srgbClr val="0000FF"/>
                </a:solidFill>
              </a:rPr>
              <a:t>age 16-30</a:t>
            </a:r>
            <a:endParaRPr lang="en-US" sz="1400" b="1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--First is a </a:t>
            </a:r>
            <a:r>
              <a:rPr lang="en-US" sz="1400" b="1" dirty="0">
                <a:solidFill>
                  <a:srgbClr val="FF99FF"/>
                </a:solidFill>
              </a:rPr>
              <a:t>systemic</a:t>
            </a:r>
            <a:r>
              <a:rPr lang="en-US" sz="1400" dirty="0">
                <a:solidFill>
                  <a:srgbClr val="FF99FF"/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35FCC7-E7C4-2729-38F9-E244A7CFCFC7}"/>
              </a:ext>
            </a:extLst>
          </p:cNvPr>
          <p:cNvSpPr/>
          <p:nvPr/>
        </p:nvSpPr>
        <p:spPr>
          <a:xfrm>
            <a:off x="1868557" y="4111823"/>
            <a:ext cx="1227534" cy="63591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FD7299-1B94-C063-4022-F33DB4CC4DC3}"/>
              </a:ext>
            </a:extLst>
          </p:cNvPr>
          <p:cNvSpPr txBox="1"/>
          <p:nvPr/>
        </p:nvSpPr>
        <p:spPr>
          <a:xfrm>
            <a:off x="1340024" y="4882421"/>
            <a:ext cx="290977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What is the average age of onset?</a:t>
            </a:r>
          </a:p>
          <a:p>
            <a:r>
              <a:rPr lang="en-US" sz="1400" dirty="0"/>
              <a:t>21 (the point: It skews younger)</a:t>
            </a:r>
          </a:p>
        </p:txBody>
      </p:sp>
    </p:spTree>
    <p:extLst>
      <p:ext uri="{BB962C8B-B14F-4D97-AF65-F5344CB8AC3E}">
        <p14:creationId xmlns:p14="http://schemas.microsoft.com/office/powerpoint/2010/main" val="3127579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667AC5AD-3EC3-45C7-90EE-96444134AC53}"/>
              </a:ext>
            </a:extLst>
          </p:cNvPr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--First is a </a:t>
            </a:r>
            <a:r>
              <a:rPr lang="en-US" sz="1400" b="1" dirty="0">
                <a:solidFill>
                  <a:srgbClr val="FF99FF"/>
                </a:solidFill>
              </a:rPr>
              <a:t>systemic</a:t>
            </a:r>
            <a:r>
              <a:rPr lang="en-US" sz="1400" dirty="0">
                <a:solidFill>
                  <a:srgbClr val="FF99FF"/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57234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FF99FF"/>
                </a:solidFill>
              </a:rPr>
              <a:t>system</a:t>
            </a:r>
            <a:r>
              <a:rPr lang="en-US" sz="1400" dirty="0" err="1">
                <a:solidFill>
                  <a:srgbClr val="FF99FF"/>
                </a:solidFill>
              </a:rPr>
              <a:t>hase</a:t>
            </a:r>
            <a:r>
              <a:rPr lang="en-US" sz="1400" dirty="0">
                <a:solidFill>
                  <a:srgbClr val="FF99FF"/>
                </a:solidFill>
              </a:rPr>
              <a:t>: Fever, weight loss, </a:t>
            </a:r>
            <a:r>
              <a:rPr lang="en-US" sz="1400" dirty="0" err="1">
                <a:solidFill>
                  <a:srgbClr val="FF99FF"/>
                </a:solidFill>
              </a:rPr>
              <a:t>fatig</a:t>
            </a:r>
            <a:r>
              <a:rPr lang="en-US" sz="1400" dirty="0">
                <a:solidFill>
                  <a:srgbClr val="FF99FF"/>
                </a:solidFill>
              </a:rPr>
              <a:t>  </a:t>
            </a:r>
            <a:r>
              <a:rPr lang="en-US" sz="1400" dirty="0" err="1">
                <a:solidFill>
                  <a:srgbClr val="FF99FF"/>
                </a:solidFill>
              </a:rPr>
              <a:t>ue</a:t>
            </a:r>
            <a:r>
              <a:rPr lang="en-US" sz="1400" dirty="0">
                <a:solidFill>
                  <a:srgbClr val="FF99FF"/>
                </a:solidFill>
              </a:rPr>
              <a:t>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</a:t>
            </a:r>
            <a:r>
              <a:rPr lang="en-US" sz="1400" dirty="0" err="1">
                <a:solidFill>
                  <a:srgbClr val="FF99FF"/>
                </a:solidFill>
              </a:rPr>
              <a:t>hypergammaglobulinemia</a:t>
            </a:r>
            <a:r>
              <a:rPr lang="en-US" sz="1400" dirty="0">
                <a:solidFill>
                  <a:srgbClr val="FF99FF"/>
                </a:solidFill>
              </a:rPr>
              <a:t>, anemia;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395220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84456" y="152400"/>
            <a:ext cx="18678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00FF"/>
                </a:solidFill>
              </a:rPr>
              <a:t>Uveitis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805" y="3345301"/>
            <a:ext cx="16034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Anterior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1308" y="2302105"/>
            <a:ext cx="162416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Posterior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210614" y="787758"/>
            <a:ext cx="426077" cy="25763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36691" y="787758"/>
            <a:ext cx="1454239" cy="20531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96726" y="2840872"/>
            <a:ext cx="218521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Intermediate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904019" y="1771919"/>
            <a:ext cx="184377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Panuveitis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1636691" y="787758"/>
            <a:ext cx="3234617" cy="15819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618366" y="795891"/>
            <a:ext cx="5285653" cy="1097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114DB36-53B8-4246-A679-B7948C7F27A0}"/>
              </a:ext>
            </a:extLst>
          </p:cNvPr>
          <p:cNvSpPr txBox="1"/>
          <p:nvPr/>
        </p:nvSpPr>
        <p:spPr>
          <a:xfrm>
            <a:off x="2650435" y="3868521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What are the four basic anatomic locations for uveitis?</a:t>
            </a:r>
          </a:p>
        </p:txBody>
      </p:sp>
    </p:spTree>
    <p:extLst>
      <p:ext uri="{BB962C8B-B14F-4D97-AF65-F5344CB8AC3E}">
        <p14:creationId xmlns:p14="http://schemas.microsoft.com/office/powerpoint/2010/main" val="2413331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</a:t>
            </a:r>
            <a:r>
              <a:rPr lang="en-US" sz="1400" dirty="0">
                <a:solidFill>
                  <a:srgbClr val="FF99FF"/>
                </a:solidFill>
              </a:rPr>
              <a:t>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hypergammaglobulinemia, anemia;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7D91E4-AFA8-B117-1C48-C60347BA5BB7}"/>
              </a:ext>
            </a:extLst>
          </p:cNvPr>
          <p:cNvSpPr txBox="1"/>
          <p:nvPr/>
        </p:nvSpPr>
        <p:spPr>
          <a:xfrm>
            <a:off x="4011327" y="5227886"/>
            <a:ext cx="2079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[describe its manifestations]</a:t>
            </a:r>
          </a:p>
        </p:txBody>
      </p:sp>
    </p:spTree>
    <p:extLst>
      <p:ext uri="{BB962C8B-B14F-4D97-AF65-F5344CB8AC3E}">
        <p14:creationId xmlns:p14="http://schemas.microsoft.com/office/powerpoint/2010/main" val="2872986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FF99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hypergammaglobulinemia, anemia;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2F44E2-1ADA-1C1B-7087-ABB86EB62352}"/>
              </a:ext>
            </a:extLst>
          </p:cNvPr>
          <p:cNvSpPr txBox="1"/>
          <p:nvPr/>
        </p:nvSpPr>
        <p:spPr>
          <a:xfrm>
            <a:off x="4011327" y="5227886"/>
            <a:ext cx="2079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[describe its manifestations]</a:t>
            </a:r>
          </a:p>
        </p:txBody>
      </p:sp>
    </p:spTree>
    <p:extLst>
      <p:ext uri="{BB962C8B-B14F-4D97-AF65-F5344CB8AC3E}">
        <p14:creationId xmlns:p14="http://schemas.microsoft.com/office/powerpoint/2010/main" val="1948476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nephropathy</a:t>
            </a:r>
            <a:r>
              <a:rPr lang="en-US" sz="1400" dirty="0">
                <a:solidFill>
                  <a:srgbClr val="FF99FF"/>
                </a:solidFill>
              </a:rPr>
              <a:t> phase: Proteinuria, hypergammaglobulinemia, anemia;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</a:t>
            </a:r>
            <a:r>
              <a:rPr lang="en-US" sz="1400" dirty="0" err="1">
                <a:solidFill>
                  <a:srgbClr val="FF99FF"/>
                </a:solidFill>
              </a:rPr>
              <a:t>nongranulomatous</a:t>
            </a:r>
            <a:r>
              <a:rPr lang="en-US" sz="1400" dirty="0">
                <a:solidFill>
                  <a:srgbClr val="FF99FF"/>
                </a:solidFill>
              </a:rPr>
              <a:t>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2461132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>
                <a:solidFill>
                  <a:srgbClr val="BABABA"/>
                </a:solidFill>
              </a:rPr>
              <a:t>Proteinuria, </a:t>
            </a:r>
            <a:r>
              <a:rPr lang="en-US" sz="1400" dirty="0" err="1">
                <a:solidFill>
                  <a:srgbClr val="BABABA"/>
                </a:solidFill>
              </a:rPr>
              <a:t>hypergammaglobulinuria</a:t>
            </a:r>
            <a:r>
              <a:rPr lang="en-US" sz="1400" dirty="0">
                <a:solidFill>
                  <a:srgbClr val="BABABA"/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nongranulomatous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688FC3-68D3-0406-60EB-F03AF2999600}"/>
              </a:ext>
            </a:extLst>
          </p:cNvPr>
          <p:cNvSpPr txBox="1"/>
          <p:nvPr/>
        </p:nvSpPr>
        <p:spPr>
          <a:xfrm>
            <a:off x="4358108" y="5436514"/>
            <a:ext cx="2105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[describe </a:t>
            </a:r>
            <a:r>
              <a:rPr lang="en-US" sz="1200" b="1" dirty="0"/>
              <a:t>its</a:t>
            </a:r>
            <a:r>
              <a:rPr lang="en-US" sz="1200" i="1" dirty="0"/>
              <a:t> manifestations]</a:t>
            </a:r>
          </a:p>
        </p:txBody>
      </p:sp>
    </p:spTree>
    <p:extLst>
      <p:ext uri="{BB962C8B-B14F-4D97-AF65-F5344CB8AC3E}">
        <p14:creationId xmlns:p14="http://schemas.microsoft.com/office/powerpoint/2010/main" val="2346292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Proteinuria, </a:t>
            </a:r>
            <a:r>
              <a:rPr lang="en-US" sz="1400" dirty="0" err="1"/>
              <a:t>hypergammaglobulinuria</a:t>
            </a:r>
            <a:r>
              <a:rPr lang="en-US" sz="1400" dirty="0"/>
              <a:t>, glycosuria</a:t>
            </a:r>
            <a:r>
              <a:rPr lang="en-US" sz="1400" dirty="0">
                <a:solidFill>
                  <a:srgbClr val="BABABA"/>
                </a:solidFill>
              </a:rPr>
              <a:t>; followed by…</a:t>
            </a:r>
          </a:p>
          <a:p>
            <a:r>
              <a:rPr lang="en-US" sz="1400" dirty="0">
                <a:solidFill>
                  <a:srgbClr val="FF99FF"/>
                </a:solidFill>
              </a:rPr>
              <a:t>--the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nongranulomatous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73CC94-0616-6C97-E3D5-599CFC9F7599}"/>
              </a:ext>
            </a:extLst>
          </p:cNvPr>
          <p:cNvSpPr txBox="1"/>
          <p:nvPr/>
        </p:nvSpPr>
        <p:spPr>
          <a:xfrm>
            <a:off x="4358108" y="5436514"/>
            <a:ext cx="2105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[describe </a:t>
            </a:r>
            <a:r>
              <a:rPr lang="en-US" sz="1200" b="1" dirty="0"/>
              <a:t>its</a:t>
            </a:r>
            <a:r>
              <a:rPr lang="en-US" sz="1200" i="1" dirty="0"/>
              <a:t> manifestations]</a:t>
            </a:r>
          </a:p>
        </p:txBody>
      </p:sp>
    </p:spTree>
    <p:extLst>
      <p:ext uri="{BB962C8B-B14F-4D97-AF65-F5344CB8AC3E}">
        <p14:creationId xmlns:p14="http://schemas.microsoft.com/office/powerpoint/2010/main" val="1273739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Proteinuria, </a:t>
            </a:r>
            <a:r>
              <a:rPr lang="en-US" sz="1400" dirty="0" err="1"/>
              <a:t>hypergammaglobulinuria</a:t>
            </a:r>
            <a:r>
              <a:rPr lang="en-US" sz="1400" dirty="0"/>
              <a:t>, glycosuria</a:t>
            </a:r>
            <a:r>
              <a:rPr lang="en-US" sz="1400" dirty="0">
                <a:solidFill>
                  <a:srgbClr val="0000FF"/>
                </a:solidFill>
              </a:rPr>
              <a:t>;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rgbClr val="FF99FF"/>
                </a:solidFill>
              </a:rPr>
              <a:t>the </a:t>
            </a:r>
            <a:r>
              <a:rPr lang="en-US" sz="1400" b="1" dirty="0">
                <a:solidFill>
                  <a:srgbClr val="FF99FF"/>
                </a:solidFill>
              </a:rPr>
              <a:t>uveitis</a:t>
            </a:r>
            <a:r>
              <a:rPr lang="en-US" sz="1400" dirty="0">
                <a:solidFill>
                  <a:srgbClr val="FF99FF"/>
                </a:solidFill>
              </a:rPr>
              <a:t> phase: A bilateral nongranulomatous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2380025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Proteinuria, </a:t>
            </a:r>
            <a:r>
              <a:rPr lang="en-US" sz="1400" dirty="0" err="1"/>
              <a:t>hypergammaglobulinuria</a:t>
            </a:r>
            <a:r>
              <a:rPr lang="en-US" sz="1400" dirty="0"/>
              <a:t>, glycosuria</a:t>
            </a:r>
            <a:r>
              <a:rPr lang="en-US" sz="1400" dirty="0">
                <a:solidFill>
                  <a:srgbClr val="0000FF"/>
                </a:solidFill>
              </a:rPr>
              <a:t>;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>
                <a:solidFill>
                  <a:srgbClr val="FF99FF"/>
                </a:solidFill>
              </a:rPr>
              <a:t>A bilateral nongranulomatous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CC0BFB-2D4F-0C71-2591-4877130F767B}"/>
              </a:ext>
            </a:extLst>
          </p:cNvPr>
          <p:cNvSpPr txBox="1"/>
          <p:nvPr/>
        </p:nvSpPr>
        <p:spPr>
          <a:xfrm>
            <a:off x="3520422" y="5676039"/>
            <a:ext cx="2138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[which is characterized by…]</a:t>
            </a:r>
          </a:p>
        </p:txBody>
      </p:sp>
    </p:spTree>
    <p:extLst>
      <p:ext uri="{BB962C8B-B14F-4D97-AF65-F5344CB8AC3E}">
        <p14:creationId xmlns:p14="http://schemas.microsoft.com/office/powerpoint/2010/main" val="37520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Proteinuria, </a:t>
            </a:r>
            <a:r>
              <a:rPr lang="en-US" sz="1400" dirty="0" err="1"/>
              <a:t>hypergammaglobulinuria</a:t>
            </a:r>
            <a:r>
              <a:rPr lang="en-US" sz="1400" dirty="0"/>
              <a:t>, glycosuria</a:t>
            </a:r>
            <a:r>
              <a:rPr lang="en-US" sz="1400" dirty="0">
                <a:solidFill>
                  <a:srgbClr val="0000FF"/>
                </a:solidFill>
              </a:rPr>
              <a:t>;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A bilateral nongranulomatous anterior uveitis</a:t>
            </a:r>
          </a:p>
          <a:p>
            <a:r>
              <a:rPr lang="en-US" sz="1400" dirty="0">
                <a:solidFill>
                  <a:srgbClr val="FF99FF"/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CC0BFB-2D4F-0C71-2591-4877130F767B}"/>
              </a:ext>
            </a:extLst>
          </p:cNvPr>
          <p:cNvSpPr txBox="1"/>
          <p:nvPr/>
        </p:nvSpPr>
        <p:spPr>
          <a:xfrm>
            <a:off x="3520422" y="5676039"/>
            <a:ext cx="2138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[which is characterized by…]</a:t>
            </a:r>
          </a:p>
        </p:txBody>
      </p:sp>
    </p:spTree>
    <p:extLst>
      <p:ext uri="{BB962C8B-B14F-4D97-AF65-F5344CB8AC3E}">
        <p14:creationId xmlns:p14="http://schemas.microsoft.com/office/powerpoint/2010/main" val="1402704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Proteinuria, </a:t>
            </a:r>
            <a:r>
              <a:rPr lang="en-US" sz="1400" dirty="0" err="1"/>
              <a:t>hypergammaglobulinuria</a:t>
            </a:r>
            <a:r>
              <a:rPr lang="en-US" sz="1400" dirty="0"/>
              <a:t>, glycosuria</a:t>
            </a:r>
            <a:r>
              <a:rPr lang="en-US" sz="1400" dirty="0">
                <a:solidFill>
                  <a:srgbClr val="0000FF"/>
                </a:solidFill>
              </a:rPr>
              <a:t>;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A bilateral nongranulomatous anterior uveitis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2323071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nongranulomatous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</a:t>
            </a:r>
            <a:r>
              <a:rPr lang="en-US" sz="1400" b="1" dirty="0">
                <a:solidFill>
                  <a:srgbClr val="0000FF"/>
                </a:solidFill>
              </a:rPr>
              <a:t>Not all pts read the book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98F19A-21A0-309B-974E-E6828A53C98E}"/>
              </a:ext>
            </a:extLst>
          </p:cNvPr>
          <p:cNvSpPr txBox="1"/>
          <p:nvPr/>
        </p:nvSpPr>
        <p:spPr>
          <a:xfrm>
            <a:off x="701338" y="5872102"/>
            <a:ext cx="7706138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Speaking of TINU pts not reading the book…Can they present with posterior-segment findings?</a:t>
            </a:r>
          </a:p>
          <a:p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Yes—</a:t>
            </a:r>
            <a:r>
              <a:rPr 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vitritis</a:t>
            </a: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chorioretinitis, macular edema, and ONH edema have all been reported (but are </a:t>
            </a:r>
            <a:r>
              <a:rPr 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mos</a:t>
            </a: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def considered atypical for the condition)</a:t>
            </a:r>
          </a:p>
        </p:txBody>
      </p:sp>
    </p:spTree>
    <p:extLst>
      <p:ext uri="{BB962C8B-B14F-4D97-AF65-F5344CB8AC3E}">
        <p14:creationId xmlns:p14="http://schemas.microsoft.com/office/powerpoint/2010/main" val="192632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</a:rPr>
              <a:t>Uveitis: </a:t>
            </a:r>
            <a:r>
              <a:rPr lang="en-US" sz="4000" b="1" i="1" dirty="0">
                <a:solidFill>
                  <a:srgbClr val="0000FF"/>
                </a:solidFill>
                <a:latin typeface="Arial" panose="020B0604020202020204" pitchFamily="34" charset="0"/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03142" y="114300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39" y="1143004"/>
            <a:ext cx="37221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?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4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4" y="762004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1C071C3-150A-4195-B66F-49B9B631D561}"/>
              </a:ext>
            </a:extLst>
          </p:cNvPr>
          <p:cNvSpPr txBox="1"/>
          <p:nvPr/>
        </p:nvSpPr>
        <p:spPr>
          <a:xfrm>
            <a:off x="2818398" y="833739"/>
            <a:ext cx="15744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i="1" dirty="0">
                <a:latin typeface="Arial" panose="020B0604020202020204" pitchFamily="34" charset="0"/>
              </a:rPr>
              <a:t>Key</a:t>
            </a:r>
          </a:p>
          <a:p>
            <a:pPr algn="ctr">
              <a:lnSpc>
                <a:spcPts val="1200"/>
              </a:lnSpc>
            </a:pPr>
            <a:r>
              <a:rPr lang="en-US" sz="1200" i="1" dirty="0">
                <a:latin typeface="Arial" panose="020B0604020202020204" pitchFamily="34" charset="0"/>
              </a:rPr>
              <a:t>distinction</a:t>
            </a:r>
          </a:p>
          <a:p>
            <a:pPr algn="ctr">
              <a:lnSpc>
                <a:spcPts val="1200"/>
              </a:lnSpc>
            </a:pPr>
            <a:r>
              <a:rPr lang="en-US" sz="1200" i="1" dirty="0">
                <a:latin typeface="Arial" panose="020B0604020202020204" pitchFamily="34" charset="0"/>
              </a:rPr>
              <a:t>(not </a:t>
            </a:r>
            <a:r>
              <a:rPr lang="en-US" sz="1200" dirty="0" err="1">
                <a:latin typeface="Arial" panose="020B0604020202020204" pitchFamily="34" charset="0"/>
              </a:rPr>
              <a:t>uni</a:t>
            </a:r>
            <a:r>
              <a:rPr lang="en-US" sz="1200" dirty="0">
                <a:latin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</a:rPr>
              <a:t> vs </a:t>
            </a:r>
            <a:r>
              <a:rPr lang="en-US" sz="1200" dirty="0">
                <a:latin typeface="Arial" panose="020B0604020202020204" pitchFamily="34" charset="0"/>
              </a:rPr>
              <a:t>bilateral</a:t>
            </a:r>
            <a:r>
              <a:rPr lang="en-US" sz="1200" i="1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4478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nongranulomatous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</a:t>
            </a:r>
            <a:r>
              <a:rPr lang="en-US" sz="1400" b="1" dirty="0">
                <a:solidFill>
                  <a:srgbClr val="0000FF"/>
                </a:solidFill>
              </a:rPr>
              <a:t>Not all pts read the book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98F19A-21A0-309B-974E-E6828A53C98E}"/>
              </a:ext>
            </a:extLst>
          </p:cNvPr>
          <p:cNvSpPr txBox="1"/>
          <p:nvPr/>
        </p:nvSpPr>
        <p:spPr>
          <a:xfrm>
            <a:off x="701338" y="5872102"/>
            <a:ext cx="7706138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Speaking of TINU pts not reading the book…Can they present with posterior-segment findings?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Yes—</a:t>
            </a:r>
            <a:r>
              <a:rPr lang="en-US" sz="1400" dirty="0" err="1">
                <a:solidFill>
                  <a:srgbClr val="0000FF"/>
                </a:solidFill>
              </a:rPr>
              <a:t>vitritis</a:t>
            </a:r>
            <a:r>
              <a:rPr lang="en-US" sz="1400" dirty="0">
                <a:solidFill>
                  <a:srgbClr val="0000FF"/>
                </a:solidFill>
              </a:rPr>
              <a:t>, chorioretinitis, macular edema, and ONH edema have all been reported, but are </a:t>
            </a:r>
            <a:r>
              <a:rPr lang="en-US" sz="1400" dirty="0" err="1">
                <a:solidFill>
                  <a:srgbClr val="0000FF"/>
                </a:solidFill>
              </a:rPr>
              <a:t>mos</a:t>
            </a:r>
            <a:r>
              <a:rPr lang="en-US" sz="1400" dirty="0">
                <a:solidFill>
                  <a:srgbClr val="0000FF"/>
                </a:solidFill>
              </a:rPr>
              <a:t> def atypical for the condition. </a:t>
            </a:r>
            <a:r>
              <a:rPr lang="en-US" sz="1400" i="1" dirty="0"/>
              <a:t>Remember the bilateral nongranulomatous anterior uveitis!</a:t>
            </a:r>
          </a:p>
        </p:txBody>
      </p:sp>
    </p:spTree>
    <p:extLst>
      <p:ext uri="{BB962C8B-B14F-4D97-AF65-F5344CB8AC3E}">
        <p14:creationId xmlns:p14="http://schemas.microsoft.com/office/powerpoint/2010/main" val="408672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phase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A bilateral nongranulomatous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83332" y="6019800"/>
            <a:ext cx="6774868" cy="29238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How much time typically elapses between phases? </a:t>
            </a:r>
            <a:r>
              <a:rPr lang="en-US" sz="1300" b="1" dirty="0">
                <a:solidFill>
                  <a:srgbClr val="FFFF00"/>
                </a:solidFill>
              </a:rPr>
              <a:t>A few weeks to a couple of months</a:t>
            </a:r>
          </a:p>
        </p:txBody>
      </p:sp>
    </p:spTree>
    <p:extLst>
      <p:ext uri="{BB962C8B-B14F-4D97-AF65-F5344CB8AC3E}">
        <p14:creationId xmlns:p14="http://schemas.microsoft.com/office/powerpoint/2010/main" val="1183640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phase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83332" y="6019800"/>
            <a:ext cx="6774868" cy="29238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How much time typically elapses between phases? </a:t>
            </a:r>
            <a:r>
              <a:rPr lang="en-US" sz="1300" b="1" dirty="0">
                <a:solidFill>
                  <a:srgbClr val="0000FF"/>
                </a:solidFill>
              </a:rPr>
              <a:t>A few weeks to a couple of months</a:t>
            </a:r>
          </a:p>
        </p:txBody>
      </p:sp>
    </p:spTree>
    <p:extLst>
      <p:ext uri="{BB962C8B-B14F-4D97-AF65-F5344CB8AC3E}">
        <p14:creationId xmlns:p14="http://schemas.microsoft.com/office/powerpoint/2010/main" val="1557971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Proteinuria, </a:t>
            </a:r>
            <a:r>
              <a:rPr lang="en-US" sz="1400" dirty="0" err="1"/>
              <a:t>hypergammaglobulinuria</a:t>
            </a:r>
            <a:r>
              <a:rPr lang="en-US" sz="1400" dirty="0"/>
              <a:t>, glycosuria</a:t>
            </a:r>
            <a:r>
              <a:rPr lang="en-US" sz="1400" dirty="0">
                <a:solidFill>
                  <a:srgbClr val="0000FF"/>
                </a:solidFill>
              </a:rPr>
              <a:t>;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A bilateral nongranulomatous anterior uveitis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199107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</a:t>
            </a:r>
            <a:r>
              <a:rPr lang="en-US" sz="1400" dirty="0">
                <a:solidFill>
                  <a:srgbClr val="0000FF"/>
                </a:solidFill>
              </a:rPr>
              <a:t>TINU</a:t>
            </a:r>
            <a:r>
              <a:rPr lang="en-US" sz="1400" i="1" dirty="0">
                <a:solidFill>
                  <a:srgbClr val="0000FF"/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Tubulointerstitial</a:t>
            </a:r>
            <a:r>
              <a:rPr lang="en-US" sz="1400" dirty="0">
                <a:solidFill>
                  <a:srgbClr val="0000FF"/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Who is the typical TINU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female age 16-30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--First is a 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Fever, weight loss, fatigue, abdominal pain</a:t>
            </a:r>
            <a:r>
              <a:rPr lang="en-US" sz="1400" dirty="0">
                <a:solidFill>
                  <a:srgbClr val="0000FF"/>
                </a:solidFill>
              </a:rPr>
              <a:t>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Proteinuria, </a:t>
            </a:r>
            <a:r>
              <a:rPr lang="en-US" sz="1400" dirty="0" err="1"/>
              <a:t>hypergammaglobulinuria</a:t>
            </a:r>
            <a:r>
              <a:rPr lang="en-US" sz="1400" dirty="0"/>
              <a:t>, glycosuria</a:t>
            </a:r>
            <a:r>
              <a:rPr lang="en-US" sz="1400" dirty="0">
                <a:solidFill>
                  <a:srgbClr val="0000FF"/>
                </a:solidFill>
              </a:rPr>
              <a:t>;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phase: </a:t>
            </a:r>
            <a:r>
              <a:rPr lang="en-US" sz="1400" dirty="0"/>
              <a:t>A bilateral </a:t>
            </a:r>
            <a:r>
              <a:rPr lang="en-US" sz="1400" dirty="0" err="1"/>
              <a:t>nongranulomatous</a:t>
            </a:r>
            <a:r>
              <a:rPr lang="en-US" sz="1400" dirty="0"/>
              <a:t> anterior uveitis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19109617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503977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Proteinuria, </a:t>
            </a:r>
            <a:r>
              <a:rPr lang="en-US" sz="1400" b="1" dirty="0" err="1"/>
              <a:t>hypergammaglobulinuria</a:t>
            </a:r>
            <a:r>
              <a:rPr lang="en-US" sz="1400" dirty="0">
                <a:solidFill>
                  <a:srgbClr val="0000FF"/>
                </a:solidFill>
              </a:rPr>
              <a:t>, glycosuria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9327" y="3428762"/>
            <a:ext cx="5765484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Urine levels of what specific </a:t>
            </a:r>
            <a:r>
              <a:rPr lang="en-US" sz="1400" i="1" dirty="0" err="1"/>
              <a:t>gammaglobulin</a:t>
            </a:r>
            <a:r>
              <a:rPr lang="en-US" sz="1400" i="1" dirty="0"/>
              <a:t> is usually elevated?</a:t>
            </a:r>
          </a:p>
          <a:p>
            <a:r>
              <a:rPr lang="en-US" sz="1400" dirty="0">
                <a:solidFill>
                  <a:srgbClr val="00B0F0"/>
                </a:solidFill>
                <a:latin typeface="Symbol" panose="05050102010706020507" pitchFamily="18" charset="2"/>
              </a:rPr>
              <a:t>b</a:t>
            </a:r>
            <a:r>
              <a:rPr lang="en-US" sz="1400" baseline="-25000" dirty="0">
                <a:solidFill>
                  <a:srgbClr val="00B0F0"/>
                </a:solidFill>
              </a:rPr>
              <a:t>2</a:t>
            </a:r>
            <a:r>
              <a:rPr lang="en-US" sz="1400" dirty="0">
                <a:solidFill>
                  <a:srgbClr val="00B0F0"/>
                </a:solidFill>
              </a:rPr>
              <a:t>-microglobulin. (This is a ‘buzzword’ for TINU, so try to remember it)</a:t>
            </a:r>
          </a:p>
          <a:p>
            <a:endParaRPr lang="en-US" sz="1400" dirty="0">
              <a:solidFill>
                <a:srgbClr val="00B0F0"/>
              </a:solidFill>
            </a:endParaRPr>
          </a:p>
          <a:p>
            <a:r>
              <a:rPr lang="en-US" sz="1400" i="1" dirty="0">
                <a:solidFill>
                  <a:srgbClr val="00B0F0"/>
                </a:solidFill>
              </a:rPr>
              <a:t>Do TINU pts spill glucose because their serum glucose is elevated?</a:t>
            </a:r>
          </a:p>
          <a:p>
            <a:r>
              <a:rPr lang="en-US" sz="1400" dirty="0">
                <a:solidFill>
                  <a:srgbClr val="00B0F0"/>
                </a:solidFill>
              </a:rPr>
              <a:t>No, it is a </a:t>
            </a:r>
            <a:r>
              <a:rPr lang="en-US" sz="1400" dirty="0" err="1">
                <a:solidFill>
                  <a:srgbClr val="00B0F0"/>
                </a:solidFill>
              </a:rPr>
              <a:t>normoglycemia</a:t>
            </a:r>
            <a:r>
              <a:rPr lang="en-US" sz="1400" dirty="0">
                <a:solidFill>
                  <a:srgbClr val="00B0F0"/>
                </a:solidFill>
              </a:rPr>
              <a:t> glycosuria; </a:t>
            </a:r>
            <a:r>
              <a:rPr lang="en-US" sz="1400" dirty="0" err="1">
                <a:solidFill>
                  <a:srgbClr val="00B0F0"/>
                </a:solidFill>
              </a:rPr>
              <a:t>ie</a:t>
            </a:r>
            <a:r>
              <a:rPr lang="en-US" sz="1400" dirty="0">
                <a:solidFill>
                  <a:srgbClr val="00B0F0"/>
                </a:solidFill>
              </a:rPr>
              <a:t>, they spill glucose not because serum levels are high (like poorly-controlled diabetics do), but rather because the nephritis impairs glucose filtration/reclamation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784C118-9068-EC58-1AAD-7199E1D107C5}"/>
              </a:ext>
            </a:extLst>
          </p:cNvPr>
          <p:cNvSpPr/>
          <p:nvPr/>
        </p:nvSpPr>
        <p:spPr>
          <a:xfrm>
            <a:off x="4169079" y="5075396"/>
            <a:ext cx="2634642" cy="4805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05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503977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Proteinuria, </a:t>
            </a:r>
            <a:r>
              <a:rPr lang="en-US" sz="1400" b="1" dirty="0" err="1"/>
              <a:t>hypergammaglobulinuria</a:t>
            </a:r>
            <a:r>
              <a:rPr lang="en-US" sz="1400" dirty="0">
                <a:solidFill>
                  <a:srgbClr val="0000FF"/>
                </a:solidFill>
              </a:rPr>
              <a:t>, glycosuria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9327" y="3428762"/>
            <a:ext cx="5765484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Urine levels of what specific </a:t>
            </a:r>
            <a:r>
              <a:rPr lang="en-US" sz="1400" i="1" dirty="0" err="1"/>
              <a:t>gammaglobulin</a:t>
            </a:r>
            <a:r>
              <a:rPr lang="en-US" sz="1400" i="1" dirty="0"/>
              <a:t> is usually elevated?</a:t>
            </a:r>
          </a:p>
          <a:p>
            <a:r>
              <a:rPr lang="en-US" sz="1400" dirty="0">
                <a:latin typeface="Symbol" panose="05050102010706020507" pitchFamily="18" charset="2"/>
              </a:rPr>
              <a:t>b</a:t>
            </a:r>
            <a:r>
              <a:rPr lang="en-US" sz="1400" baseline="-25000" dirty="0"/>
              <a:t>2</a:t>
            </a:r>
            <a:r>
              <a:rPr lang="en-US" sz="1400" dirty="0"/>
              <a:t>-microglobulin</a:t>
            </a:r>
            <a:endParaRPr lang="en-US" sz="1400" u="sng" dirty="0"/>
          </a:p>
          <a:p>
            <a:endParaRPr lang="en-US" sz="1400" dirty="0">
              <a:solidFill>
                <a:srgbClr val="00B0F0"/>
              </a:solidFill>
            </a:endParaRPr>
          </a:p>
          <a:p>
            <a:r>
              <a:rPr lang="en-US" sz="1400" i="1" dirty="0">
                <a:solidFill>
                  <a:srgbClr val="00B0F0"/>
                </a:solidFill>
              </a:rPr>
              <a:t>Do TINU pts spill glucose because their serum glucose is elevated?</a:t>
            </a:r>
          </a:p>
          <a:p>
            <a:r>
              <a:rPr lang="en-US" sz="1400" dirty="0">
                <a:solidFill>
                  <a:srgbClr val="00B0F0"/>
                </a:solidFill>
              </a:rPr>
              <a:t>No, it is a </a:t>
            </a:r>
            <a:r>
              <a:rPr lang="en-US" sz="1400" dirty="0" err="1">
                <a:solidFill>
                  <a:srgbClr val="00B0F0"/>
                </a:solidFill>
              </a:rPr>
              <a:t>normoglycemia</a:t>
            </a:r>
            <a:r>
              <a:rPr lang="en-US" sz="1400" dirty="0">
                <a:solidFill>
                  <a:srgbClr val="00B0F0"/>
                </a:solidFill>
              </a:rPr>
              <a:t> glycosuria; </a:t>
            </a:r>
            <a:r>
              <a:rPr lang="en-US" sz="1400" dirty="0" err="1">
                <a:solidFill>
                  <a:srgbClr val="00B0F0"/>
                </a:solidFill>
              </a:rPr>
              <a:t>ie</a:t>
            </a:r>
            <a:r>
              <a:rPr lang="en-US" sz="1400" dirty="0">
                <a:solidFill>
                  <a:srgbClr val="00B0F0"/>
                </a:solidFill>
              </a:rPr>
              <a:t>, they spill glucose not because serum levels are high (like poorly-controlled diabetics do), but rather because the nephritis impairs glucose filtration/reclamation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5D6DD36-D9CC-7DBA-18F2-986DC9FCFD06}"/>
              </a:ext>
            </a:extLst>
          </p:cNvPr>
          <p:cNvSpPr/>
          <p:nvPr/>
        </p:nvSpPr>
        <p:spPr>
          <a:xfrm>
            <a:off x="4169079" y="5075396"/>
            <a:ext cx="2634642" cy="4805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52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503977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Proteinuria, </a:t>
            </a:r>
            <a:r>
              <a:rPr lang="en-US" sz="1400" b="1" dirty="0" err="1"/>
              <a:t>hypergammaglobulinuria</a:t>
            </a:r>
            <a:r>
              <a:rPr lang="en-US" sz="1400" dirty="0">
                <a:solidFill>
                  <a:srgbClr val="0000FF"/>
                </a:solidFill>
              </a:rPr>
              <a:t>, glycosuria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9327" y="3428762"/>
            <a:ext cx="5765484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Urine levels of what specific </a:t>
            </a:r>
            <a:r>
              <a:rPr lang="en-US" sz="1400" i="1" dirty="0" err="1"/>
              <a:t>gammaglobulin</a:t>
            </a:r>
            <a:r>
              <a:rPr lang="en-US" sz="1400" i="1" dirty="0"/>
              <a:t> is usually elevated?</a:t>
            </a:r>
          </a:p>
          <a:p>
            <a:r>
              <a:rPr lang="en-US" sz="1400" dirty="0">
                <a:latin typeface="Symbol" panose="05050102010706020507" pitchFamily="18" charset="2"/>
              </a:rPr>
              <a:t>b</a:t>
            </a:r>
            <a:r>
              <a:rPr lang="en-US" sz="1400" baseline="-25000" dirty="0"/>
              <a:t>2</a:t>
            </a:r>
            <a:r>
              <a:rPr lang="en-US" sz="1400" dirty="0"/>
              <a:t>-microglobulin </a:t>
            </a:r>
            <a:r>
              <a:rPr lang="en-US" sz="1400" u="sng" dirty="0">
                <a:solidFill>
                  <a:schemeClr val="bg1"/>
                </a:solidFill>
              </a:rPr>
              <a:t>(This is a ‘buzzword’ for TINU—remember it!)</a:t>
            </a:r>
          </a:p>
          <a:p>
            <a:endParaRPr lang="en-US" sz="1400" dirty="0">
              <a:solidFill>
                <a:srgbClr val="00B0F0"/>
              </a:solidFill>
            </a:endParaRPr>
          </a:p>
          <a:p>
            <a:r>
              <a:rPr lang="en-US" sz="1400" i="1" dirty="0">
                <a:solidFill>
                  <a:srgbClr val="00B0F0"/>
                </a:solidFill>
              </a:rPr>
              <a:t>Do TINU pts spill glucose because their serum glucose is elevated?</a:t>
            </a:r>
          </a:p>
          <a:p>
            <a:r>
              <a:rPr lang="en-US" sz="1400" dirty="0">
                <a:solidFill>
                  <a:srgbClr val="00B0F0"/>
                </a:solidFill>
              </a:rPr>
              <a:t>No, it is a </a:t>
            </a:r>
            <a:r>
              <a:rPr lang="en-US" sz="1400" dirty="0" err="1">
                <a:solidFill>
                  <a:srgbClr val="00B0F0"/>
                </a:solidFill>
              </a:rPr>
              <a:t>normoglycemia</a:t>
            </a:r>
            <a:r>
              <a:rPr lang="en-US" sz="1400" dirty="0">
                <a:solidFill>
                  <a:srgbClr val="00B0F0"/>
                </a:solidFill>
              </a:rPr>
              <a:t> glycosuria; </a:t>
            </a:r>
            <a:r>
              <a:rPr lang="en-US" sz="1400" dirty="0" err="1">
                <a:solidFill>
                  <a:srgbClr val="00B0F0"/>
                </a:solidFill>
              </a:rPr>
              <a:t>ie</a:t>
            </a:r>
            <a:r>
              <a:rPr lang="en-US" sz="1400" dirty="0">
                <a:solidFill>
                  <a:srgbClr val="00B0F0"/>
                </a:solidFill>
              </a:rPr>
              <a:t>, they spill glucose not because serum levels are high (like poorly-controlled diabetics do), but rather because the nephritis impairs glucose filtration/reclamation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3F48601-EEB0-F740-23D9-7EB257B8ABF7}"/>
              </a:ext>
            </a:extLst>
          </p:cNvPr>
          <p:cNvSpPr/>
          <p:nvPr/>
        </p:nvSpPr>
        <p:spPr>
          <a:xfrm>
            <a:off x="4169079" y="5075396"/>
            <a:ext cx="2634642" cy="4805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09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Proteinuria, </a:t>
            </a:r>
            <a:r>
              <a:rPr lang="en-US" sz="1400" dirty="0" err="1">
                <a:solidFill>
                  <a:srgbClr val="0000FF"/>
                </a:solidFill>
              </a:rPr>
              <a:t>hypergammaglobulinuria</a:t>
            </a:r>
            <a:r>
              <a:rPr lang="en-US" sz="1400" dirty="0">
                <a:solidFill>
                  <a:srgbClr val="0000FF"/>
                </a:solidFill>
              </a:rPr>
              <a:t>, </a:t>
            </a:r>
            <a:r>
              <a:rPr lang="en-US" sz="1400" b="1" dirty="0"/>
              <a:t>glycosuria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9327" y="3428762"/>
            <a:ext cx="5765484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Urine levels of what specific </a:t>
            </a:r>
            <a:r>
              <a:rPr lang="en-US" sz="1400" i="1" dirty="0" err="1"/>
              <a:t>gammaglobulin</a:t>
            </a:r>
            <a:r>
              <a:rPr lang="en-US" sz="1400" i="1" dirty="0"/>
              <a:t> is usually elevated?</a:t>
            </a:r>
          </a:p>
          <a:p>
            <a:r>
              <a:rPr lang="en-US" sz="1400" dirty="0">
                <a:latin typeface="Symbol" panose="05050102010706020507" pitchFamily="18" charset="2"/>
              </a:rPr>
              <a:t>b</a:t>
            </a:r>
            <a:r>
              <a:rPr lang="en-US" sz="1400" baseline="-25000" dirty="0"/>
              <a:t>2</a:t>
            </a:r>
            <a:r>
              <a:rPr lang="en-US" sz="1400" dirty="0"/>
              <a:t>-microglobulin </a:t>
            </a:r>
            <a:r>
              <a:rPr lang="en-US" sz="1400" u="sng" dirty="0">
                <a:solidFill>
                  <a:schemeClr val="bg1"/>
                </a:solidFill>
              </a:rPr>
              <a:t>(This is a ‘buzzword’ for TINU—remember it!)</a:t>
            </a:r>
          </a:p>
          <a:p>
            <a:endParaRPr lang="en-US" sz="1400" dirty="0"/>
          </a:p>
          <a:p>
            <a:r>
              <a:rPr lang="en-US" sz="1400" i="1" dirty="0"/>
              <a:t>Do TINU pts spill glucose because their serum glucose is elevated?</a:t>
            </a:r>
          </a:p>
          <a:p>
            <a:r>
              <a:rPr lang="en-US" sz="1400" dirty="0">
                <a:solidFill>
                  <a:srgbClr val="00B0F0"/>
                </a:solidFill>
              </a:rPr>
              <a:t>No, it is a </a:t>
            </a:r>
            <a:r>
              <a:rPr lang="en-US" sz="1400" dirty="0" err="1">
                <a:solidFill>
                  <a:srgbClr val="00B0F0"/>
                </a:solidFill>
              </a:rPr>
              <a:t>normoglycemia</a:t>
            </a:r>
            <a:r>
              <a:rPr lang="en-US" sz="1400" dirty="0">
                <a:solidFill>
                  <a:srgbClr val="00B0F0"/>
                </a:solidFill>
              </a:rPr>
              <a:t> glycosuria; </a:t>
            </a:r>
            <a:r>
              <a:rPr lang="en-US" sz="1400" dirty="0" err="1">
                <a:solidFill>
                  <a:srgbClr val="00B0F0"/>
                </a:solidFill>
              </a:rPr>
              <a:t>ie</a:t>
            </a:r>
            <a:r>
              <a:rPr lang="en-US" sz="1400" dirty="0">
                <a:solidFill>
                  <a:srgbClr val="00B0F0"/>
                </a:solidFill>
              </a:rPr>
              <a:t>, they spill glucose not because serum levels are high (like poorly-controlled diabetics do), but rather because the nephritis impairs glucose filtration/reclamation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F85EE81-D5F5-720F-54A7-ACEAF588A6C2}"/>
              </a:ext>
            </a:extLst>
          </p:cNvPr>
          <p:cNvSpPr/>
          <p:nvPr/>
        </p:nvSpPr>
        <p:spPr>
          <a:xfrm>
            <a:off x="6249669" y="5048892"/>
            <a:ext cx="1343825" cy="4805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6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Proteinuria, </a:t>
            </a:r>
            <a:r>
              <a:rPr lang="en-US" sz="1400" dirty="0" err="1">
                <a:solidFill>
                  <a:srgbClr val="0000FF"/>
                </a:solidFill>
              </a:rPr>
              <a:t>hypergammaglobulinuria</a:t>
            </a:r>
            <a:r>
              <a:rPr lang="en-US" sz="1400" dirty="0">
                <a:solidFill>
                  <a:srgbClr val="0000FF"/>
                </a:solidFill>
              </a:rPr>
              <a:t>, </a:t>
            </a:r>
            <a:r>
              <a:rPr lang="en-US" sz="1400" b="1" dirty="0"/>
              <a:t>glycosuria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9327" y="3428762"/>
            <a:ext cx="5765484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Urine levels of what specific </a:t>
            </a:r>
            <a:r>
              <a:rPr lang="en-US" sz="1400" i="1" dirty="0" err="1"/>
              <a:t>gammaglobulin</a:t>
            </a:r>
            <a:r>
              <a:rPr lang="en-US" sz="1400" i="1" dirty="0"/>
              <a:t> is usually elevated?</a:t>
            </a:r>
          </a:p>
          <a:p>
            <a:r>
              <a:rPr lang="en-US" sz="1400" dirty="0">
                <a:latin typeface="Symbol" panose="05050102010706020507" pitchFamily="18" charset="2"/>
              </a:rPr>
              <a:t>b</a:t>
            </a:r>
            <a:r>
              <a:rPr lang="en-US" sz="1400" baseline="-25000" dirty="0"/>
              <a:t>2</a:t>
            </a:r>
            <a:r>
              <a:rPr lang="en-US" sz="1400" dirty="0"/>
              <a:t>-microglobulin </a:t>
            </a:r>
            <a:r>
              <a:rPr lang="en-US" sz="1400" u="sng" dirty="0">
                <a:solidFill>
                  <a:schemeClr val="bg1"/>
                </a:solidFill>
              </a:rPr>
              <a:t>(This is a ‘buzzword’ for TINU—remember it!)</a:t>
            </a:r>
          </a:p>
          <a:p>
            <a:endParaRPr lang="en-US" sz="1400" dirty="0"/>
          </a:p>
          <a:p>
            <a:r>
              <a:rPr lang="en-US" sz="1400" i="1" dirty="0"/>
              <a:t>Do TINU pts spill glucose because their serum glucose is elevated?</a:t>
            </a:r>
          </a:p>
          <a:p>
            <a:r>
              <a:rPr lang="en-US" sz="1400" dirty="0"/>
              <a:t>No, it is a  normoglycemia  glycosuria</a:t>
            </a:r>
            <a:r>
              <a:rPr lang="en-US" sz="1400" dirty="0">
                <a:solidFill>
                  <a:srgbClr val="00B0F0"/>
                </a:solidFill>
              </a:rPr>
              <a:t>. They spill glucose not because serum levels are high (like poorly-controlled diabetics do), but rather because the nephritis impairs glucose filtration/reclamation.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21A3F7-844F-360C-8F24-6B3396ACE6BC}"/>
              </a:ext>
            </a:extLst>
          </p:cNvPr>
          <p:cNvSpPr/>
          <p:nvPr/>
        </p:nvSpPr>
        <p:spPr>
          <a:xfrm>
            <a:off x="2990184" y="4346381"/>
            <a:ext cx="1285460" cy="2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something-glycemic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A506FD-1E59-B835-42FF-8F3401ED7E73}"/>
              </a:ext>
            </a:extLst>
          </p:cNvPr>
          <p:cNvSpPr/>
          <p:nvPr/>
        </p:nvSpPr>
        <p:spPr>
          <a:xfrm>
            <a:off x="6249669" y="5048892"/>
            <a:ext cx="1343825" cy="4805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8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</a:rPr>
              <a:t>Uveitis: </a:t>
            </a:r>
            <a:r>
              <a:rPr lang="en-US" sz="4000" b="1" i="1" dirty="0">
                <a:solidFill>
                  <a:srgbClr val="0000FF"/>
                </a:solidFill>
                <a:latin typeface="Arial" panose="020B0604020202020204" pitchFamily="34" charset="0"/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4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2" y="1143004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  <a:latin typeface="Arial" panose="020B0604020202020204" pitchFamily="34" charset="0"/>
              </a:rPr>
              <a:t>Nongranulomatous</a:t>
            </a:r>
            <a:endParaRPr lang="en-US" sz="2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4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4" y="762004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8398" y="833739"/>
            <a:ext cx="15744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i="1" dirty="0">
                <a:latin typeface="Arial" panose="020B0604020202020204" pitchFamily="34" charset="0"/>
              </a:rPr>
              <a:t>Key</a:t>
            </a:r>
          </a:p>
          <a:p>
            <a:pPr algn="ctr">
              <a:lnSpc>
                <a:spcPts val="1200"/>
              </a:lnSpc>
            </a:pPr>
            <a:r>
              <a:rPr lang="en-US" sz="1200" i="1" dirty="0">
                <a:latin typeface="Arial" panose="020B0604020202020204" pitchFamily="34" charset="0"/>
              </a:rPr>
              <a:t>distinction</a:t>
            </a:r>
          </a:p>
          <a:p>
            <a:pPr algn="ctr">
              <a:lnSpc>
                <a:spcPts val="1200"/>
              </a:lnSpc>
            </a:pPr>
            <a:r>
              <a:rPr lang="en-US" sz="1200" i="1" dirty="0">
                <a:latin typeface="Arial" panose="020B0604020202020204" pitchFamily="34" charset="0"/>
              </a:rPr>
              <a:t>(not </a:t>
            </a:r>
            <a:r>
              <a:rPr lang="en-US" sz="1200" dirty="0" err="1">
                <a:latin typeface="Arial" panose="020B0604020202020204" pitchFamily="34" charset="0"/>
              </a:rPr>
              <a:t>uni</a:t>
            </a:r>
            <a:r>
              <a:rPr lang="en-US" sz="1200" dirty="0">
                <a:latin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</a:rPr>
              <a:t> vs </a:t>
            </a:r>
            <a:r>
              <a:rPr lang="en-US" sz="1200" dirty="0">
                <a:latin typeface="Arial" panose="020B0604020202020204" pitchFamily="34" charset="0"/>
              </a:rPr>
              <a:t>bilateral</a:t>
            </a:r>
            <a:r>
              <a:rPr lang="en-US" sz="1200" i="1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8047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Proteinuria, </a:t>
            </a:r>
            <a:r>
              <a:rPr lang="en-US" sz="1400" dirty="0" err="1">
                <a:solidFill>
                  <a:srgbClr val="0000FF"/>
                </a:solidFill>
              </a:rPr>
              <a:t>hypergammaglobulinuria</a:t>
            </a:r>
            <a:r>
              <a:rPr lang="en-US" sz="1400" dirty="0">
                <a:solidFill>
                  <a:srgbClr val="0000FF"/>
                </a:solidFill>
              </a:rPr>
              <a:t>, </a:t>
            </a:r>
            <a:r>
              <a:rPr lang="en-US" sz="1400" b="1" dirty="0"/>
              <a:t>glycosuria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9327" y="3428762"/>
            <a:ext cx="5765484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Urine levels of what specific </a:t>
            </a:r>
            <a:r>
              <a:rPr lang="en-US" sz="1400" i="1" dirty="0" err="1"/>
              <a:t>gammaglobulin</a:t>
            </a:r>
            <a:r>
              <a:rPr lang="en-US" sz="1400" i="1" dirty="0"/>
              <a:t> is usually elevated?</a:t>
            </a:r>
          </a:p>
          <a:p>
            <a:r>
              <a:rPr lang="en-US" sz="1400" dirty="0">
                <a:latin typeface="Symbol" panose="05050102010706020507" pitchFamily="18" charset="2"/>
              </a:rPr>
              <a:t>b</a:t>
            </a:r>
            <a:r>
              <a:rPr lang="en-US" sz="1400" baseline="-25000" dirty="0"/>
              <a:t>2</a:t>
            </a:r>
            <a:r>
              <a:rPr lang="en-US" sz="1400" dirty="0"/>
              <a:t>-microglobulin </a:t>
            </a:r>
            <a:r>
              <a:rPr lang="en-US" sz="1400" u="sng" dirty="0">
                <a:solidFill>
                  <a:schemeClr val="bg1"/>
                </a:solidFill>
              </a:rPr>
              <a:t>(This is a ‘buzzword’ for TINU—remember it!)</a:t>
            </a:r>
          </a:p>
          <a:p>
            <a:endParaRPr lang="en-US" sz="1400" dirty="0"/>
          </a:p>
          <a:p>
            <a:r>
              <a:rPr lang="en-US" sz="1400" i="1" dirty="0"/>
              <a:t>Do TINU pts spill glucose because their serum glucose is elevated?</a:t>
            </a:r>
          </a:p>
          <a:p>
            <a:r>
              <a:rPr lang="en-US" sz="1400" dirty="0"/>
              <a:t>No, it is a  normoglycemic  glycosuria</a:t>
            </a:r>
            <a:r>
              <a:rPr lang="en-US" sz="1400" dirty="0">
                <a:solidFill>
                  <a:srgbClr val="00B0F0"/>
                </a:solidFill>
              </a:rPr>
              <a:t>. They spill glucose not because serum levels are high (like poorly-controlled diabetics do), but rather because the nephritis impairs glucose filtration/reclamation.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A506FD-1E59-B835-42FF-8F3401ED7E73}"/>
              </a:ext>
            </a:extLst>
          </p:cNvPr>
          <p:cNvSpPr/>
          <p:nvPr/>
        </p:nvSpPr>
        <p:spPr>
          <a:xfrm>
            <a:off x="6249669" y="5048892"/>
            <a:ext cx="1343825" cy="4805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83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--the </a:t>
            </a:r>
            <a:r>
              <a:rPr lang="en-US" sz="1400" b="1" dirty="0">
                <a:solidFill>
                  <a:srgbClr val="0000FF"/>
                </a:solidFill>
              </a:rPr>
              <a:t>nephropathy</a:t>
            </a:r>
            <a:r>
              <a:rPr lang="en-US" sz="1400" dirty="0">
                <a:solidFill>
                  <a:srgbClr val="0000FF"/>
                </a:solidFill>
              </a:rPr>
              <a:t> phase: Proteinuria, </a:t>
            </a:r>
            <a:r>
              <a:rPr lang="en-US" sz="1400" dirty="0" err="1">
                <a:solidFill>
                  <a:srgbClr val="0000FF"/>
                </a:solidFill>
              </a:rPr>
              <a:t>hypergammaglobulinuria</a:t>
            </a:r>
            <a:r>
              <a:rPr lang="en-US" sz="1400" dirty="0">
                <a:solidFill>
                  <a:srgbClr val="0000FF"/>
                </a:solidFill>
              </a:rPr>
              <a:t>, </a:t>
            </a:r>
            <a:r>
              <a:rPr lang="en-US" sz="1400" b="1" dirty="0"/>
              <a:t>glycosuria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(Note: Not all pts read the book, so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9327" y="3428762"/>
            <a:ext cx="5765484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Urine levels of what specific </a:t>
            </a:r>
            <a:r>
              <a:rPr lang="en-US" sz="1400" i="1" dirty="0" err="1"/>
              <a:t>gammaglobulin</a:t>
            </a:r>
            <a:r>
              <a:rPr lang="en-US" sz="1400" i="1" dirty="0"/>
              <a:t> is usually elevated?</a:t>
            </a:r>
          </a:p>
          <a:p>
            <a:r>
              <a:rPr lang="en-US" sz="1400" dirty="0">
                <a:latin typeface="Symbol" panose="05050102010706020507" pitchFamily="18" charset="2"/>
              </a:rPr>
              <a:t>b</a:t>
            </a:r>
            <a:r>
              <a:rPr lang="en-US" sz="1400" baseline="-25000" dirty="0"/>
              <a:t>2</a:t>
            </a:r>
            <a:r>
              <a:rPr lang="en-US" sz="1400" dirty="0"/>
              <a:t>-microglobulin </a:t>
            </a:r>
            <a:r>
              <a:rPr lang="en-US" sz="1400" u="sng" dirty="0">
                <a:solidFill>
                  <a:schemeClr val="bg1"/>
                </a:solidFill>
              </a:rPr>
              <a:t>(This is a ‘buzzword’ for TINU—remember it!)</a:t>
            </a:r>
          </a:p>
          <a:p>
            <a:endParaRPr lang="en-US" sz="1400" dirty="0"/>
          </a:p>
          <a:p>
            <a:r>
              <a:rPr lang="en-US" sz="1400" i="1" dirty="0"/>
              <a:t>Do TINU pts spill glucose because their serum glucose is elevated?</a:t>
            </a:r>
          </a:p>
          <a:p>
            <a:r>
              <a:rPr lang="en-US" sz="1400" dirty="0"/>
              <a:t>No, it is a  normoglycemic  glycosuria. </a:t>
            </a:r>
            <a:r>
              <a:rPr lang="en-US" sz="1400" dirty="0">
                <a:solidFill>
                  <a:schemeClr val="bg1"/>
                </a:solidFill>
              </a:rPr>
              <a:t>They spill glucose not because serum levels are high (like poorly-controlled diabetics do), but rather because the nephritis impairs glucose filtration/reclamation.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A506FD-1E59-B835-42FF-8F3401ED7E73}"/>
              </a:ext>
            </a:extLst>
          </p:cNvPr>
          <p:cNvSpPr/>
          <p:nvPr/>
        </p:nvSpPr>
        <p:spPr>
          <a:xfrm>
            <a:off x="6249669" y="5048892"/>
            <a:ext cx="1343825" cy="4805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948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Formally, it can be made only via renal biopsy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rgbClr val="FFFF00"/>
                </a:solidFill>
              </a:rPr>
              <a:t>ophtho</a:t>
            </a:r>
            <a:r>
              <a:rPr lang="en-US" sz="1400" i="1" dirty="0">
                <a:solidFill>
                  <a:srgbClr val="FFFF00"/>
                </a:solidFill>
              </a:rPr>
              <a:t> take?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rgbClr val="FFFF00"/>
                </a:solidFill>
              </a:rPr>
              <a:t>cycloplegia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2) Order labs: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3) Refer to Nephrology</a:t>
            </a:r>
          </a:p>
        </p:txBody>
      </p:sp>
    </p:spTree>
    <p:extLst>
      <p:ext uri="{BB962C8B-B14F-4D97-AF65-F5344CB8AC3E}">
        <p14:creationId xmlns:p14="http://schemas.microsoft.com/office/powerpoint/2010/main" val="36007397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Formally, it can be made only via  renal biopsy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rgbClr val="FFFF00"/>
                </a:solidFill>
              </a:rPr>
              <a:t>ophtho</a:t>
            </a:r>
            <a:r>
              <a:rPr lang="en-US" sz="1400" i="1" dirty="0">
                <a:solidFill>
                  <a:srgbClr val="FFFF00"/>
                </a:solidFill>
              </a:rPr>
              <a:t> take?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rgbClr val="FFFF00"/>
                </a:solidFill>
              </a:rPr>
              <a:t>cycloplegia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2) Order labs: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3) Refer to Nephrology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0F7DA6-F32C-8464-8287-86EC41D81585}"/>
              </a:ext>
            </a:extLst>
          </p:cNvPr>
          <p:cNvSpPr/>
          <p:nvPr/>
        </p:nvSpPr>
        <p:spPr>
          <a:xfrm>
            <a:off x="4861204" y="3695077"/>
            <a:ext cx="1073863" cy="230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words</a:t>
            </a:r>
          </a:p>
        </p:txBody>
      </p:sp>
    </p:spTree>
    <p:extLst>
      <p:ext uri="{BB962C8B-B14F-4D97-AF65-F5344CB8AC3E}">
        <p14:creationId xmlns:p14="http://schemas.microsoft.com/office/powerpoint/2010/main" val="15863497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Formally, it can be made only via  renal biopsy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rgbClr val="FFFF00"/>
                </a:solidFill>
              </a:rPr>
              <a:t>ophtho</a:t>
            </a:r>
            <a:r>
              <a:rPr lang="en-US" sz="1400" i="1" dirty="0">
                <a:solidFill>
                  <a:srgbClr val="FFFF00"/>
                </a:solidFill>
              </a:rPr>
              <a:t> take?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rgbClr val="FFFF00"/>
                </a:solidFill>
              </a:rPr>
              <a:t>cycloplegia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2) Order labs: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3) Refer to Nephrology</a:t>
            </a:r>
          </a:p>
        </p:txBody>
      </p:sp>
    </p:spTree>
    <p:extLst>
      <p:ext uri="{BB962C8B-B14F-4D97-AF65-F5344CB8AC3E}">
        <p14:creationId xmlns:p14="http://schemas.microsoft.com/office/powerpoint/2010/main" val="27384849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rgbClr val="0000FF"/>
                </a:solidFill>
              </a:rPr>
              <a:t>ophtho</a:t>
            </a:r>
            <a:r>
              <a:rPr lang="en-US" sz="1400" i="1" dirty="0">
                <a:solidFill>
                  <a:srgbClr val="0000FF"/>
                </a:solidFill>
              </a:rPr>
              <a:t> take?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1) </a:t>
            </a:r>
            <a:r>
              <a:rPr lang="en-US" sz="1400" dirty="0">
                <a:solidFill>
                  <a:srgbClr val="FFFF00"/>
                </a:solidFill>
              </a:rPr>
              <a:t>Treat the uveitis with topical steroids and </a:t>
            </a:r>
            <a:r>
              <a:rPr lang="en-US" sz="1400" dirty="0" err="1">
                <a:solidFill>
                  <a:srgbClr val="FFFF00"/>
                </a:solidFill>
              </a:rPr>
              <a:t>cycloplegia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2) </a:t>
            </a:r>
            <a:r>
              <a:rPr lang="en-US" sz="1400" dirty="0">
                <a:solidFill>
                  <a:srgbClr val="FFFF00"/>
                </a:solidFill>
              </a:rPr>
              <a:t>Order labs: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rgbClr val="FFFF00"/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3) </a:t>
            </a:r>
            <a:r>
              <a:rPr lang="en-US" sz="1400" dirty="0">
                <a:solidFill>
                  <a:srgbClr val="FFFF00"/>
                </a:solidFill>
              </a:rPr>
              <a:t>Refer to Nephrology</a:t>
            </a:r>
          </a:p>
        </p:txBody>
      </p:sp>
    </p:spTree>
    <p:extLst>
      <p:ext uri="{BB962C8B-B14F-4D97-AF65-F5344CB8AC3E}">
        <p14:creationId xmlns:p14="http://schemas.microsoft.com/office/powerpoint/2010/main" val="42440900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rgbClr val="0000FF"/>
                </a:solidFill>
              </a:rPr>
              <a:t>ophtho</a:t>
            </a:r>
            <a:r>
              <a:rPr lang="en-US" sz="1400" i="1" dirty="0">
                <a:solidFill>
                  <a:srgbClr val="0000FF"/>
                </a:solidFill>
              </a:rPr>
              <a:t> take?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rgbClr val="0000FF"/>
                </a:solidFill>
              </a:rPr>
              <a:t>cycloplegia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2) Obtain labs: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</a:t>
            </a:r>
            <a:r>
              <a:rPr lang="en-US" sz="1400" dirty="0">
                <a:solidFill>
                  <a:srgbClr val="FFFF00"/>
                </a:solidFill>
              </a:rPr>
              <a:t>Serum creatinine and BUN (will indicate impaired renal function)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</a:t>
            </a:r>
            <a:r>
              <a:rPr lang="en-US" sz="1400" dirty="0">
                <a:solidFill>
                  <a:srgbClr val="FFFF00"/>
                </a:solidFill>
              </a:rPr>
              <a:t>ESR (will be significantly elevated)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</a:t>
            </a:r>
            <a:r>
              <a:rPr lang="en-US" sz="1400" dirty="0">
                <a:solidFill>
                  <a:srgbClr val="FFFF00"/>
                </a:solidFill>
              </a:rPr>
              <a:t>H/H (anemia will be present)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</a:t>
            </a:r>
            <a:r>
              <a:rPr lang="en-US" sz="1400" dirty="0">
                <a:solidFill>
                  <a:srgbClr val="FFFF00"/>
                </a:solidFill>
              </a:rPr>
              <a:t>Urinalysis (will be abnormal as described previously)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3) Refer to Nephrology</a:t>
            </a:r>
          </a:p>
        </p:txBody>
      </p:sp>
    </p:spTree>
    <p:extLst>
      <p:ext uri="{BB962C8B-B14F-4D97-AF65-F5344CB8AC3E}">
        <p14:creationId xmlns:p14="http://schemas.microsoft.com/office/powerpoint/2010/main" val="41223403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rgbClr val="0000FF"/>
                </a:solidFill>
              </a:rPr>
              <a:t>ophtho</a:t>
            </a:r>
            <a:r>
              <a:rPr lang="en-US" sz="1400" i="1" dirty="0">
                <a:solidFill>
                  <a:srgbClr val="0000FF"/>
                </a:solidFill>
              </a:rPr>
              <a:t> take?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rgbClr val="0000FF"/>
                </a:solidFill>
              </a:rPr>
              <a:t>cycloplegia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2) Obtain labs: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3) Refer to Nephrology</a:t>
            </a:r>
          </a:p>
        </p:txBody>
      </p:sp>
    </p:spTree>
    <p:extLst>
      <p:ext uri="{BB962C8B-B14F-4D97-AF65-F5344CB8AC3E}">
        <p14:creationId xmlns:p14="http://schemas.microsoft.com/office/powerpoint/2010/main" val="19256144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ophtho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take?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cycloplegia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2) Obtain labs: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3) Refer to Nephrology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42206" y="4690647"/>
            <a:ext cx="5713167" cy="30777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TINU has a very strong HLA association--what is it? </a:t>
            </a:r>
            <a:r>
              <a:rPr lang="en-US" sz="1400" b="1" dirty="0">
                <a:solidFill>
                  <a:srgbClr val="99FF99"/>
                </a:solidFill>
              </a:rPr>
              <a:t>HLA-DRB1*0102</a:t>
            </a:r>
          </a:p>
        </p:txBody>
      </p:sp>
    </p:spTree>
    <p:extLst>
      <p:ext uri="{BB962C8B-B14F-4D97-AF65-F5344CB8AC3E}">
        <p14:creationId xmlns:p14="http://schemas.microsoft.com/office/powerpoint/2010/main" val="13425036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ophtho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take?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cycloplegia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2) Obtain labs: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3) Refer to Nephrology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42206" y="4690647"/>
            <a:ext cx="5713167" cy="30777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TINU has a very strong HLA association--what is it? </a:t>
            </a:r>
            <a:r>
              <a:rPr lang="en-US" sz="1400" b="1" dirty="0">
                <a:solidFill>
                  <a:srgbClr val="0000FF"/>
                </a:solidFill>
              </a:rPr>
              <a:t>HLA-DRB1*0102</a:t>
            </a:r>
          </a:p>
        </p:txBody>
      </p:sp>
    </p:spTree>
    <p:extLst>
      <p:ext uri="{BB962C8B-B14F-4D97-AF65-F5344CB8AC3E}">
        <p14:creationId xmlns:p14="http://schemas.microsoft.com/office/powerpoint/2010/main" val="326157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19600" y="1947446"/>
            <a:ext cx="685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91025" y="1947446"/>
            <a:ext cx="12813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34859" y="1676402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i="1" dirty="0"/>
              <a:t>Key</a:t>
            </a:r>
          </a:p>
          <a:p>
            <a:pPr algn="ctr">
              <a:lnSpc>
                <a:spcPts val="1200"/>
              </a:lnSpc>
            </a:pPr>
            <a:r>
              <a:rPr lang="en-US" sz="1200" i="1" dirty="0"/>
              <a:t>distinction</a:t>
            </a:r>
          </a:p>
        </p:txBody>
      </p:sp>
    </p:spTree>
    <p:extLst>
      <p:ext uri="{BB962C8B-B14F-4D97-AF65-F5344CB8AC3E}">
        <p14:creationId xmlns:p14="http://schemas.microsoft.com/office/powerpoint/2010/main" val="15746283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ophtho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take?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cycloplegia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2) Obtain labs: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3) Refer to Nephrology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42206" y="4690647"/>
            <a:ext cx="5802935" cy="30777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has a </a:t>
            </a:r>
            <a:r>
              <a:rPr lang="en-US" sz="1400" b="1" i="1" dirty="0">
                <a:solidFill>
                  <a:srgbClr val="0000FF"/>
                </a:solidFill>
              </a:rPr>
              <a:t>very strong </a:t>
            </a:r>
            <a:r>
              <a:rPr lang="en-US" sz="1400" i="1" dirty="0">
                <a:solidFill>
                  <a:srgbClr val="0000FF"/>
                </a:solidFill>
              </a:rPr>
              <a:t>HLA association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--what is it?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HLA-DRB1*0102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B8D2776-396B-4750-8EA9-057F99B2585D}"/>
              </a:ext>
            </a:extLst>
          </p:cNvPr>
          <p:cNvSpPr/>
          <p:nvPr/>
        </p:nvSpPr>
        <p:spPr>
          <a:xfrm>
            <a:off x="2983343" y="4584097"/>
            <a:ext cx="2591812" cy="5289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EABB1-2F7F-4EF3-8EDA-ADD9EC10B977}"/>
              </a:ext>
            </a:extLst>
          </p:cNvPr>
          <p:cNvSpPr txBox="1"/>
          <p:nvPr/>
        </p:nvSpPr>
        <p:spPr>
          <a:xfrm>
            <a:off x="2042601" y="5244764"/>
            <a:ext cx="4891599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How strong is </a:t>
            </a:r>
            <a:r>
              <a:rPr lang="en-US" sz="1400" dirty="0"/>
              <a:t>very strong</a:t>
            </a:r>
            <a:r>
              <a:rPr lang="en-US" sz="1400" i="1" dirty="0"/>
              <a:t>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It is the strongest of all known HLA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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uveitis associations</a:t>
            </a:r>
          </a:p>
        </p:txBody>
      </p:sp>
    </p:spTree>
    <p:extLst>
      <p:ext uri="{BB962C8B-B14F-4D97-AF65-F5344CB8AC3E}">
        <p14:creationId xmlns:p14="http://schemas.microsoft.com/office/powerpoint/2010/main" val="127552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ophtho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take?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cycloplegia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2) Obtain labs: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3) Refer to Nephrology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42206" y="4690647"/>
            <a:ext cx="5802935" cy="30777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has a </a:t>
            </a:r>
            <a:r>
              <a:rPr lang="en-US" sz="1400" b="1" i="1" dirty="0">
                <a:solidFill>
                  <a:srgbClr val="0000FF"/>
                </a:solidFill>
              </a:rPr>
              <a:t>very strong </a:t>
            </a:r>
            <a:r>
              <a:rPr lang="en-US" sz="1400" i="1" dirty="0">
                <a:solidFill>
                  <a:srgbClr val="0000FF"/>
                </a:solidFill>
              </a:rPr>
              <a:t>HLA association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--what is it?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HLA-DRB1*0102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B8D2776-396B-4750-8EA9-057F99B2585D}"/>
              </a:ext>
            </a:extLst>
          </p:cNvPr>
          <p:cNvSpPr/>
          <p:nvPr/>
        </p:nvSpPr>
        <p:spPr>
          <a:xfrm>
            <a:off x="2983343" y="4584097"/>
            <a:ext cx="2591812" cy="5289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EABB1-2F7F-4EF3-8EDA-ADD9EC10B977}"/>
              </a:ext>
            </a:extLst>
          </p:cNvPr>
          <p:cNvSpPr txBox="1"/>
          <p:nvPr/>
        </p:nvSpPr>
        <p:spPr>
          <a:xfrm>
            <a:off x="2042601" y="5244764"/>
            <a:ext cx="4891599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How strong is </a:t>
            </a:r>
            <a:r>
              <a:rPr lang="en-US" sz="1400" dirty="0"/>
              <a:t>very strong</a:t>
            </a:r>
            <a:r>
              <a:rPr lang="en-US" sz="1400" i="1" dirty="0"/>
              <a:t>?</a:t>
            </a:r>
          </a:p>
          <a:p>
            <a:r>
              <a:rPr lang="en-US" sz="1400" dirty="0"/>
              <a:t>It is the strongest of all known HLA</a:t>
            </a:r>
            <a:r>
              <a:rPr lang="en-US" sz="1400" dirty="0">
                <a:sym typeface="Wingdings" panose="05000000000000000000" pitchFamily="2" charset="2"/>
              </a:rPr>
              <a:t></a:t>
            </a:r>
            <a:r>
              <a:rPr lang="en-US" sz="1400" dirty="0"/>
              <a:t>uveitis associations!</a:t>
            </a:r>
          </a:p>
        </p:txBody>
      </p:sp>
    </p:spTree>
    <p:extLst>
      <p:ext uri="{BB962C8B-B14F-4D97-AF65-F5344CB8AC3E}">
        <p14:creationId xmlns:p14="http://schemas.microsoft.com/office/powerpoint/2010/main" val="32863351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ophtho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take?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cycloplegia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2) Obtain labs: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3) Refer to Nephrology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23489" y="3429002"/>
            <a:ext cx="518924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first-line systemic treatment for TINU?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PO steroids</a:t>
            </a:r>
          </a:p>
        </p:txBody>
      </p:sp>
    </p:spTree>
    <p:extLst>
      <p:ext uri="{BB962C8B-B14F-4D97-AF65-F5344CB8AC3E}">
        <p14:creationId xmlns:p14="http://schemas.microsoft.com/office/powerpoint/2010/main" val="11090754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1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352802" y="3352802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Posner-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Schlossman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61139" y="3429002"/>
            <a:ext cx="7497309" cy="3108543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TINU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for’?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Tubulointerstitial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nephritis and uveitis (syndrome)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Who is the typical TINU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female age 16-30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TINU typically presents in three phases--what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--First is a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Fever, weight loss, fatigue, abdominal pain; this is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nephropathy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Proteinuria,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hypergammaglobulinuria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glycosuria; followed by…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--the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uveitis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phase: A bilateral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anterior uveitis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(Note that because not all pts read the book, some will present in the ‘wrong’ order)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the etiology of TINU?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is unknown at this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29327" y="3428764"/>
            <a:ext cx="5765484" cy="24622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How is the diagnosis of TINU made?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Formally, it can be made only via  renal biopsy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If TINU is suspected, what steps should the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ophtho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take?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1) Treat the uveitis with topical steroids and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cycloplegia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2) Obtain labs: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----Serum creatinine and BUN (will indicate impaired renal function)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----ESR (will be significantly elevated)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----H/H (anemia will be present)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----Urinalysis (will be abnormal as described previously)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3) Refer to Nephrology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23489" y="3429002"/>
            <a:ext cx="518924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first-line systemic treatment for TINU? </a:t>
            </a:r>
            <a:r>
              <a:rPr lang="en-US" sz="1400" b="1" dirty="0">
                <a:solidFill>
                  <a:srgbClr val="0000FF"/>
                </a:solidFill>
              </a:rPr>
              <a:t>PO steroids</a:t>
            </a:r>
          </a:p>
        </p:txBody>
      </p:sp>
    </p:spTree>
    <p:extLst>
      <p:ext uri="{BB962C8B-B14F-4D97-AF65-F5344CB8AC3E}">
        <p14:creationId xmlns:p14="http://schemas.microsoft.com/office/powerpoint/2010/main" val="14201267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0000FF"/>
                </a:solidFill>
              </a:rPr>
              <a:t>Behçet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Drug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rxn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2558" y="3909537"/>
            <a:ext cx="6340197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Behcet disease is addressed in its own slide-set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(U17)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4C710F2-AE04-4252-A8EE-9BEDC73FB06D}"/>
              </a:ext>
            </a:extLst>
          </p:cNvPr>
          <p:cNvSpPr/>
          <p:nvPr/>
        </p:nvSpPr>
        <p:spPr>
          <a:xfrm>
            <a:off x="5551583" y="3299382"/>
            <a:ext cx="927652" cy="410292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220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--Systemic?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--Topical?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Intravitreal</a:t>
            </a:r>
            <a:r>
              <a:rPr lang="en-US" sz="1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4343402"/>
            <a:ext cx="457200" cy="21395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yes/no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600200" y="4572002"/>
            <a:ext cx="457200" cy="21395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yes/no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828800" y="4800602"/>
            <a:ext cx="457200" cy="21395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yes/no</a:t>
            </a:r>
          </a:p>
        </p:txBody>
      </p:sp>
    </p:spTree>
    <p:extLst>
      <p:ext uri="{BB962C8B-B14F-4D97-AF65-F5344CB8AC3E}">
        <p14:creationId xmlns:p14="http://schemas.microsoft.com/office/powerpoint/2010/main" val="7073949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--Systemic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--Topical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Intravitreal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1743942" y="4343400"/>
            <a:ext cx="237258" cy="685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44958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All of them!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1283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--Systemic? 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--Topical? 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Intravitreal</a:t>
            </a:r>
            <a:r>
              <a:rPr lang="en-US" sz="1400" dirty="0">
                <a:solidFill>
                  <a:srgbClr val="0000FF"/>
                </a:solidFill>
              </a:rPr>
              <a:t>? 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37414" y="4508212"/>
            <a:ext cx="4839786" cy="29238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For each route, does it cause a unilateral, or a bilateral uveitis?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3276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7375" y="517862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--Systemic? Can be </a:t>
            </a:r>
            <a:r>
              <a:rPr lang="en-US" sz="1400" b="1" dirty="0">
                <a:solidFill>
                  <a:srgbClr val="0000FF"/>
                </a:solidFill>
              </a:rPr>
              <a:t>either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--Topical? </a:t>
            </a:r>
            <a:r>
              <a:rPr lang="en-US" sz="1400" b="1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Intravitreal</a:t>
            </a:r>
            <a:r>
              <a:rPr lang="en-US" sz="1400" dirty="0">
                <a:solidFill>
                  <a:srgbClr val="0000FF"/>
                </a:solidFill>
              </a:rPr>
              <a:t>? </a:t>
            </a:r>
            <a:r>
              <a:rPr lang="en-US" sz="1400" b="1" dirty="0">
                <a:solidFill>
                  <a:srgbClr val="0000FF"/>
                </a:solidFill>
              </a:rPr>
              <a:t>Unilateral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237414" y="4508212"/>
            <a:ext cx="4839786" cy="29238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For each route, does it cause a unilateral, or a bilateral uveitis?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559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rgbClr val="92D050"/>
                </a:solidFill>
              </a:rPr>
              <a:t>Rifabutin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rgbClr val="92D050"/>
                </a:solidFill>
              </a:rPr>
              <a:t>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rgbClr val="92D050"/>
                </a:solidFill>
              </a:rPr>
              <a:t>Sulfonamides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i="1" dirty="0">
                <a:solidFill>
                  <a:srgbClr val="0000FF"/>
                </a:solidFill>
              </a:rPr>
              <a:t>?</a:t>
            </a:r>
            <a:r>
              <a:rPr lang="en-US" sz="1400" dirty="0">
                <a:solidFill>
                  <a:srgbClr val="92D050"/>
                </a:solidFill>
              </a:rPr>
              <a:t>Cidofovir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81200" y="572666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Hints forthcoming…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20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D76A7C1-B812-4A0D-AF90-68223D28E960}"/>
              </a:ext>
            </a:extLst>
          </p:cNvPr>
          <p:cNvSpPr txBox="1"/>
          <p:nvPr/>
        </p:nvSpPr>
        <p:spPr>
          <a:xfrm>
            <a:off x="5534859" y="1676402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i="1" dirty="0"/>
              <a:t>Key</a:t>
            </a:r>
          </a:p>
          <a:p>
            <a:pPr algn="ctr">
              <a:lnSpc>
                <a:spcPts val="1200"/>
              </a:lnSpc>
            </a:pPr>
            <a:r>
              <a:rPr lang="en-US" sz="1200" i="1" dirty="0"/>
              <a:t>distinction</a:t>
            </a:r>
          </a:p>
        </p:txBody>
      </p:sp>
    </p:spTree>
    <p:extLst>
      <p:ext uri="{BB962C8B-B14F-4D97-AF65-F5344CB8AC3E}">
        <p14:creationId xmlns:p14="http://schemas.microsoft.com/office/powerpoint/2010/main" val="16423965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6777" y="55626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the most notorious of all--if you only remember one, make it this one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3598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0856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96777" y="57912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 class of drugs used most often in elderly women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5509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050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96777" y="60198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another drug class; of the four, is the most commonly </a:t>
            </a:r>
            <a:r>
              <a:rPr lang="en-US" sz="1000" dirty="0" err="1">
                <a:solidFill>
                  <a:schemeClr val="tx1"/>
                </a:solidFill>
              </a:rPr>
              <a:t>Rx’d</a:t>
            </a:r>
            <a:r>
              <a:rPr lang="en-US" sz="1000" dirty="0">
                <a:solidFill>
                  <a:schemeClr val="tx1"/>
                </a:solidFill>
              </a:rPr>
              <a:t>, but the least likely to cause uveitis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5220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6703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Cidofovir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96777" y="6248400"/>
            <a:ext cx="62898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of the four, the only one that is also delivered </a:t>
            </a:r>
            <a:r>
              <a:rPr lang="en-US" sz="1000" dirty="0" err="1">
                <a:solidFill>
                  <a:schemeClr val="tx1"/>
                </a:solidFill>
              </a:rPr>
              <a:t>intravitreally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6302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Rifabutin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--Sulfonamides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Cidofovir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4939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Rifabutin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6767" y="4597398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Mycobacterium </a:t>
            </a:r>
            <a:r>
              <a:rPr lang="en-US" sz="1400" i="1" dirty="0" err="1">
                <a:solidFill>
                  <a:srgbClr val="FFFF00"/>
                </a:solidFill>
              </a:rPr>
              <a:t>avium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dirty="0">
                <a:solidFill>
                  <a:srgbClr val="FFFF00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Weeks to months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FF00"/>
                </a:solidFill>
              </a:rPr>
              <a:t>hypopyon</a:t>
            </a:r>
            <a:r>
              <a:rPr lang="en-US" sz="1400" i="1" dirty="0">
                <a:solidFill>
                  <a:srgbClr val="FFFF00"/>
                </a:solidFill>
              </a:rPr>
              <a:t>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8957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Rifabutin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6767" y="4597398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Weeks to months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FF00"/>
                </a:solidFill>
              </a:rPr>
              <a:t>hypopyon</a:t>
            </a:r>
            <a:r>
              <a:rPr lang="en-US" sz="1400" i="1" dirty="0">
                <a:solidFill>
                  <a:srgbClr val="FFFF00"/>
                </a:solidFill>
              </a:rPr>
              <a:t>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9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2709446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28749" y="2709446"/>
            <a:ext cx="5100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58626" y="2390745"/>
            <a:ext cx="752129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Key</a:t>
            </a:r>
          </a:p>
          <a:p>
            <a:pPr algn="ctr">
              <a:lnSpc>
                <a:spcPts val="1000"/>
              </a:lnSpc>
            </a:pPr>
            <a:r>
              <a:rPr lang="en-US" sz="1000" i="1" dirty="0"/>
              <a:t>distinction</a:t>
            </a:r>
          </a:p>
        </p:txBody>
      </p:sp>
    </p:spTree>
    <p:extLst>
      <p:ext uri="{BB962C8B-B14F-4D97-AF65-F5344CB8AC3E}">
        <p14:creationId xmlns:p14="http://schemas.microsoft.com/office/powerpoint/2010/main" val="6149688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Rifabutin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6767" y="4597398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Weeks to months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FF00"/>
                </a:solidFill>
              </a:rPr>
              <a:t>hypopyon</a:t>
            </a:r>
            <a:r>
              <a:rPr lang="en-US" sz="1400" i="1" dirty="0">
                <a:solidFill>
                  <a:srgbClr val="FFFF00"/>
                </a:solidFill>
              </a:rPr>
              <a:t>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8371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Rifabutin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6767" y="4597398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FF00"/>
                </a:solidFill>
              </a:rPr>
              <a:t>hypopyon</a:t>
            </a:r>
            <a:r>
              <a:rPr lang="en-US" sz="1400" i="1" dirty="0">
                <a:solidFill>
                  <a:srgbClr val="FFFF00"/>
                </a:solidFill>
              </a:rPr>
              <a:t>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2994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Rifabutin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6767" y="4597398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19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Rifabutin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6767" y="4597398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Yes! </a:t>
            </a:r>
            <a:r>
              <a:rPr lang="en-US" sz="1400" u="sng" dirty="0">
                <a:solidFill>
                  <a:srgbClr val="0000FF"/>
                </a:solidFill>
              </a:rPr>
              <a:t>Always consider </a:t>
            </a:r>
            <a:r>
              <a:rPr lang="en-US" sz="1400" u="sng" dirty="0" err="1">
                <a:solidFill>
                  <a:srgbClr val="0000FF"/>
                </a:solidFill>
              </a:rPr>
              <a:t>rifabutin</a:t>
            </a:r>
            <a:r>
              <a:rPr lang="en-US" sz="1400" u="sng" dirty="0">
                <a:solidFill>
                  <a:srgbClr val="0000FF"/>
                </a:solidFill>
              </a:rPr>
              <a:t> when evaluating hypopyon uveitis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0999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EA7719-2497-4D17-B79C-1A44DFE04D62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529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D88D3A9-CA62-417E-BFA5-0EA752101E16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</a:t>
            </a:r>
            <a:r>
              <a:rPr lang="en-US" sz="1400" dirty="0">
                <a:solidFill>
                  <a:srgbClr val="99FF99"/>
                </a:solidFill>
              </a:rPr>
              <a:t>. They are used also to treat  hypercalcemia  associated with various conditions.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3901" y="4813904"/>
            <a:ext cx="1118669" cy="200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word</a:t>
            </a:r>
          </a:p>
        </p:txBody>
      </p:sp>
    </p:spTree>
    <p:extLst>
      <p:ext uri="{BB962C8B-B14F-4D97-AF65-F5344CB8AC3E}">
        <p14:creationId xmlns:p14="http://schemas.microsoft.com/office/powerpoint/2010/main" val="393781405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D88D3A9-CA62-417E-BFA5-0EA752101E16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</a:t>
            </a:r>
            <a:r>
              <a:rPr lang="en-US" sz="1400" dirty="0">
                <a:solidFill>
                  <a:srgbClr val="99FF99"/>
                </a:solidFill>
              </a:rPr>
              <a:t>. They are used also to treat  hypercalcemia  associated with various conditions.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38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D88D3A9-CA62-417E-BFA5-0EA752101E16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</a:t>
            </a:r>
            <a:r>
              <a:rPr lang="en-US" sz="1400" dirty="0"/>
              <a:t>They are used also to treat  hypercalcemia  associated with various conditions.</a:t>
            </a:r>
          </a:p>
          <a:p>
            <a:endParaRPr lang="en-US" sz="1400" dirty="0"/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29185" y="5018977"/>
            <a:ext cx="1266729" cy="200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diff word</a:t>
            </a:r>
          </a:p>
        </p:txBody>
      </p:sp>
    </p:spTree>
    <p:extLst>
      <p:ext uri="{BB962C8B-B14F-4D97-AF65-F5344CB8AC3E}">
        <p14:creationId xmlns:p14="http://schemas.microsoft.com/office/powerpoint/2010/main" val="7116170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ADC611A-419C-45C5-87EF-E59B9B88A69C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</a:t>
            </a:r>
            <a:r>
              <a:rPr lang="en-US" sz="1400" dirty="0"/>
              <a:t>They are used also to treat  hypercalcemia  associated with various conditions.</a:t>
            </a:r>
          </a:p>
          <a:p>
            <a:endParaRPr lang="en-US" sz="1400" dirty="0"/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366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11C30A3-925C-4835-94F8-5C653DF07F8C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</a:t>
            </a:r>
            <a:r>
              <a:rPr lang="en-US" sz="1400" dirty="0"/>
              <a:t>They are used also to treat  hypercalcemia  associated with various conditions.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7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06C6DBF-368D-44A7-963A-E1FEECE64D3D}"/>
              </a:ext>
            </a:extLst>
          </p:cNvPr>
          <p:cNvSpPr txBox="1"/>
          <p:nvPr/>
        </p:nvSpPr>
        <p:spPr>
          <a:xfrm>
            <a:off x="4158626" y="2390745"/>
            <a:ext cx="752129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Key</a:t>
            </a:r>
          </a:p>
          <a:p>
            <a:pPr algn="ctr">
              <a:lnSpc>
                <a:spcPts val="1000"/>
              </a:lnSpc>
            </a:pPr>
            <a:r>
              <a:rPr lang="en-US" sz="1000" i="1" dirty="0"/>
              <a:t>distinction</a:t>
            </a:r>
          </a:p>
        </p:txBody>
      </p:sp>
    </p:spTree>
    <p:extLst>
      <p:ext uri="{BB962C8B-B14F-4D97-AF65-F5344CB8AC3E}">
        <p14:creationId xmlns:p14="http://schemas.microsoft.com/office/powerpoint/2010/main" val="32038939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9BD3300-FEF9-4461-AD98-BED63F318CAB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</a:t>
            </a:r>
            <a:r>
              <a:rPr lang="en-US" sz="1400" dirty="0"/>
              <a:t>They are used also to treat  hypercalcemia  associated with various conditions.</a:t>
            </a:r>
          </a:p>
          <a:p>
            <a:endParaRPr lang="en-US" sz="1400" dirty="0"/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765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5369E9D-E57B-4509-B18C-EF780D77F0D7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</a:t>
            </a:r>
            <a:r>
              <a:rPr lang="en-US" sz="1400" dirty="0"/>
              <a:t>They are used also to treat  hypercalcemia  associated with various conditions.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hypopyon?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and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92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ED95BFF-156B-4285-BF19-AE1C23623748}"/>
              </a:ext>
            </a:extLst>
          </p:cNvPr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</a:t>
            </a:r>
            <a:r>
              <a:rPr lang="en-US" sz="1400" dirty="0"/>
              <a:t>They are used also to treat  hypercalcemia  associated with various conditions.</a:t>
            </a:r>
          </a:p>
          <a:p>
            <a:endParaRPr lang="en-US" sz="1400" dirty="0"/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0000FF"/>
                </a:solidFill>
              </a:rPr>
              <a:t>episcleritis</a:t>
            </a:r>
            <a:r>
              <a:rPr lang="en-US" sz="1400" dirty="0">
                <a:solidFill>
                  <a:srgbClr val="0000FF"/>
                </a:solidFill>
              </a:rPr>
              <a:t>  and  </a:t>
            </a:r>
            <a:r>
              <a:rPr lang="en-US" sz="1400" dirty="0" err="1">
                <a:solidFill>
                  <a:srgbClr val="0000FF"/>
                </a:solidFill>
              </a:rPr>
              <a:t>scleritis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90349" y="6299540"/>
            <a:ext cx="981688" cy="22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-itis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51826" y="6299540"/>
            <a:ext cx="981688" cy="22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another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162916" y="6299540"/>
            <a:ext cx="836170" cy="220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another</a:t>
            </a:r>
          </a:p>
        </p:txBody>
      </p:sp>
    </p:spTree>
    <p:extLst>
      <p:ext uri="{BB962C8B-B14F-4D97-AF65-F5344CB8AC3E}">
        <p14:creationId xmlns:p14="http://schemas.microsoft.com/office/powerpoint/2010/main" val="412575254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34107" y="4534036"/>
            <a:ext cx="5809811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</a:t>
            </a:r>
            <a:r>
              <a:rPr lang="en-US" sz="1400" dirty="0"/>
              <a:t>They are used also to treat  hypercalcemia  associated with various conditions.</a:t>
            </a:r>
          </a:p>
          <a:p>
            <a:endParaRPr lang="en-US" sz="1400" dirty="0"/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0000FF"/>
                </a:solidFill>
              </a:rPr>
              <a:t>episcleritis</a:t>
            </a:r>
            <a:r>
              <a:rPr lang="en-US" sz="1400" dirty="0">
                <a:solidFill>
                  <a:srgbClr val="0000FF"/>
                </a:solidFill>
              </a:rPr>
              <a:t>  and  </a:t>
            </a:r>
            <a:r>
              <a:rPr lang="en-US" sz="1400" dirty="0" err="1">
                <a:solidFill>
                  <a:srgbClr val="0000FF"/>
                </a:solidFill>
              </a:rPr>
              <a:t>scleritis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6657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are sulfonamides?</a:t>
            </a:r>
            <a:endParaRPr lang="en-US" sz="1300" i="1" dirty="0">
              <a:solidFill>
                <a:srgbClr val="FF99FF"/>
              </a:solidFill>
            </a:endParaRPr>
          </a:p>
          <a:p>
            <a:r>
              <a:rPr lang="en-US" sz="1300" dirty="0">
                <a:solidFill>
                  <a:srgbClr val="FF99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rgbClr val="FF99FF"/>
              </a:solidFill>
            </a:endParaRPr>
          </a:p>
          <a:p>
            <a:r>
              <a:rPr lang="en-US" sz="1300" i="1" dirty="0">
                <a:solidFill>
                  <a:srgbClr val="FF99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rgbClr val="FF99FF"/>
                </a:solidFill>
              </a:rPr>
              <a:t>Trimethoprim-sulfamethoxazole</a:t>
            </a:r>
          </a:p>
          <a:p>
            <a:endParaRPr lang="en-US" sz="1300" dirty="0">
              <a:solidFill>
                <a:srgbClr val="FF99FF"/>
              </a:solidFill>
            </a:endParaRPr>
          </a:p>
          <a:p>
            <a:r>
              <a:rPr lang="en-US" sz="13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3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321377663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  <a:endParaRPr lang="en-US" sz="1300" dirty="0">
              <a:solidFill>
                <a:srgbClr val="FF99FF"/>
              </a:solidFill>
            </a:endParaRPr>
          </a:p>
          <a:p>
            <a:endParaRPr lang="en-US" sz="1300" dirty="0">
              <a:solidFill>
                <a:srgbClr val="FF99FF"/>
              </a:solidFill>
            </a:endParaRPr>
          </a:p>
          <a:p>
            <a:r>
              <a:rPr lang="en-US" sz="1300" i="1" dirty="0">
                <a:solidFill>
                  <a:srgbClr val="FF99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rgbClr val="FF99FF"/>
                </a:solidFill>
              </a:rPr>
              <a:t>Trimethoprim-sulfamethoxazole</a:t>
            </a:r>
          </a:p>
          <a:p>
            <a:endParaRPr lang="en-US" sz="1300" dirty="0">
              <a:solidFill>
                <a:srgbClr val="FF99FF"/>
              </a:solidFill>
            </a:endParaRPr>
          </a:p>
          <a:p>
            <a:r>
              <a:rPr lang="en-US" sz="13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3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33113657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  <a:endParaRPr lang="en-US" sz="1300" i="1" dirty="0">
              <a:solidFill>
                <a:srgbClr val="FF99FF"/>
              </a:solidFill>
            </a:endParaRPr>
          </a:p>
          <a:p>
            <a:r>
              <a:rPr lang="en-US" sz="1300" dirty="0">
                <a:solidFill>
                  <a:srgbClr val="FF99FF"/>
                </a:solidFill>
              </a:rPr>
              <a:t>Trimethoprim-sulfamethoxazole</a:t>
            </a:r>
          </a:p>
          <a:p>
            <a:endParaRPr lang="en-US" sz="1300" dirty="0">
              <a:solidFill>
                <a:srgbClr val="FF99FF"/>
              </a:solidFill>
            </a:endParaRPr>
          </a:p>
          <a:p>
            <a:r>
              <a:rPr lang="en-US" sz="13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3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50912323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Trimethoprim-sulfamethoxazole</a:t>
            </a:r>
            <a:endParaRPr lang="en-US" sz="1300" dirty="0">
              <a:solidFill>
                <a:srgbClr val="FF99FF"/>
              </a:solidFill>
            </a:endParaRPr>
          </a:p>
          <a:p>
            <a:endParaRPr lang="en-US" sz="1300" dirty="0">
              <a:solidFill>
                <a:srgbClr val="FF99FF"/>
              </a:solidFill>
            </a:endParaRPr>
          </a:p>
          <a:p>
            <a:r>
              <a:rPr lang="en-US" sz="13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3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7743128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Trimethoprim-sulfamethoxazole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name for the syndrome of these significant side effects?</a:t>
            </a:r>
            <a:endParaRPr lang="en-US" sz="1300" i="1" dirty="0">
              <a:solidFill>
                <a:srgbClr val="FF99FF"/>
              </a:solidFill>
            </a:endParaRPr>
          </a:p>
          <a:p>
            <a:r>
              <a:rPr lang="en-US" sz="13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29791372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Trimethoprim-sulfamethoxazole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What is the name for the syndrome of these significant side effects?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89439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659548" y="42612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59548" y="45690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410200" y="50232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410200" y="3045023"/>
            <a:ext cx="0" cy="2309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10200" y="535435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49930" y="51786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159B7B9-FC21-49F2-AAFA-0C14E9CBA8BE}"/>
              </a:ext>
            </a:extLst>
          </p:cNvPr>
          <p:cNvSpPr txBox="1"/>
          <p:nvPr/>
        </p:nvSpPr>
        <p:spPr>
          <a:xfrm>
            <a:off x="1453644" y="4395496"/>
            <a:ext cx="3716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These three causes are in the DDx for </a:t>
            </a:r>
            <a:r>
              <a:rPr lang="en-US" sz="1600" dirty="0"/>
              <a:t>every</a:t>
            </a:r>
            <a:r>
              <a:rPr lang="en-US" sz="1600" i="1" dirty="0"/>
              <a:t> case of uveitis, including acute bilateral </a:t>
            </a:r>
            <a:r>
              <a:rPr lang="en-US" sz="1600" i="1" dirty="0" err="1"/>
              <a:t>nongranulomatous</a:t>
            </a:r>
            <a:r>
              <a:rPr lang="en-US" sz="1600" i="1" dirty="0"/>
              <a:t> uveitis. 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4600141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50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50000"/>
                  </a:schemeClr>
                </a:solidFill>
              </a:rPr>
              <a:t>Trimethoprim-sulfamethoxazole</a:t>
            </a:r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SJS is also known as…</a:t>
            </a:r>
            <a:r>
              <a:rPr lang="en-US" sz="1300" b="1" dirty="0">
                <a:solidFill>
                  <a:srgbClr val="99FF99"/>
                </a:solidFill>
              </a:rPr>
              <a:t>erythema</a:t>
            </a:r>
            <a:r>
              <a:rPr lang="en-US" sz="1300" dirty="0">
                <a:solidFill>
                  <a:srgbClr val="0000FF"/>
                </a:solidFill>
              </a:rPr>
              <a:t> </a:t>
            </a:r>
            <a:r>
              <a:rPr lang="en-US" sz="1300" b="1" dirty="0" err="1">
                <a:solidFill>
                  <a:srgbClr val="99FF99"/>
                </a:solidFill>
              </a:rPr>
              <a:t>multiforme</a:t>
            </a:r>
            <a:r>
              <a:rPr lang="en-US" sz="1300" b="1" dirty="0">
                <a:solidFill>
                  <a:srgbClr val="99FF99"/>
                </a:solidFill>
              </a:rPr>
              <a:t> major</a:t>
            </a: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99FF99"/>
                </a:solidFill>
              </a:rPr>
              <a:t>toxic</a:t>
            </a:r>
            <a:r>
              <a:rPr lang="en-US" sz="1300" dirty="0">
                <a:solidFill>
                  <a:srgbClr val="99FF99"/>
                </a:solidFill>
              </a:rPr>
              <a:t> </a:t>
            </a:r>
            <a:r>
              <a:rPr lang="en-US" sz="1300" b="1" dirty="0">
                <a:solidFill>
                  <a:srgbClr val="99FF99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198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SJS is also known as…</a:t>
            </a:r>
            <a:r>
              <a:rPr lang="en-US" sz="1300" b="1" dirty="0">
                <a:solidFill>
                  <a:srgbClr val="0000FF"/>
                </a:solidFill>
              </a:rPr>
              <a:t>erythema</a:t>
            </a:r>
            <a:r>
              <a:rPr lang="en-US" sz="1300" dirty="0">
                <a:solidFill>
                  <a:srgbClr val="0000FF"/>
                </a:solidFill>
              </a:rPr>
              <a:t> </a:t>
            </a:r>
            <a:r>
              <a:rPr lang="en-US" sz="1300" b="1" dirty="0" err="1">
                <a:solidFill>
                  <a:srgbClr val="0000FF"/>
                </a:solidFill>
              </a:rPr>
              <a:t>multiforme</a:t>
            </a:r>
            <a:r>
              <a:rPr lang="en-US" sz="1300" b="1" dirty="0">
                <a:solidFill>
                  <a:srgbClr val="0000FF"/>
                </a:solidFill>
              </a:rPr>
              <a:t> major</a:t>
            </a:r>
            <a:endParaRPr lang="en-US" sz="1300" b="1" dirty="0">
              <a:solidFill>
                <a:srgbClr val="99FF99"/>
              </a:solidFill>
            </a:endParaRPr>
          </a:p>
          <a:p>
            <a:endParaRPr lang="en-US" sz="1300" dirty="0">
              <a:solidFill>
                <a:srgbClr val="99FF99"/>
              </a:solidFill>
            </a:endParaRPr>
          </a:p>
          <a:p>
            <a:r>
              <a:rPr lang="en-US" sz="1300" i="1" dirty="0">
                <a:solidFill>
                  <a:srgbClr val="99FF99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99FF99"/>
                </a:solidFill>
              </a:rPr>
              <a:t>toxic</a:t>
            </a:r>
            <a:r>
              <a:rPr lang="en-US" sz="1300" dirty="0">
                <a:solidFill>
                  <a:srgbClr val="99FF99"/>
                </a:solidFill>
              </a:rPr>
              <a:t> </a:t>
            </a:r>
            <a:r>
              <a:rPr lang="en-US" sz="1300" b="1" dirty="0">
                <a:solidFill>
                  <a:srgbClr val="99FF99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3340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SJS is also known as…</a:t>
            </a:r>
            <a:r>
              <a:rPr lang="en-US" sz="1300" b="1" dirty="0">
                <a:solidFill>
                  <a:srgbClr val="0000FF"/>
                </a:solidFill>
              </a:rPr>
              <a:t>erythema</a:t>
            </a:r>
            <a:r>
              <a:rPr lang="en-US" sz="1300" dirty="0">
                <a:solidFill>
                  <a:srgbClr val="0000FF"/>
                </a:solidFill>
              </a:rPr>
              <a:t> </a:t>
            </a:r>
            <a:r>
              <a:rPr lang="en-US" sz="1300" b="1" dirty="0" err="1">
                <a:solidFill>
                  <a:srgbClr val="0000FF"/>
                </a:solidFill>
              </a:rPr>
              <a:t>multiforme</a:t>
            </a:r>
            <a:r>
              <a:rPr lang="en-US" sz="1300" b="1" dirty="0">
                <a:solidFill>
                  <a:srgbClr val="0000FF"/>
                </a:solidFill>
              </a:rPr>
              <a:t> major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99FF99"/>
                </a:solidFill>
              </a:rPr>
              <a:t>toxic</a:t>
            </a:r>
            <a:r>
              <a:rPr lang="en-US" sz="1300" dirty="0">
                <a:solidFill>
                  <a:srgbClr val="0000FF"/>
                </a:solidFill>
              </a:rPr>
              <a:t> </a:t>
            </a:r>
            <a:r>
              <a:rPr lang="en-US" sz="1300" b="1" dirty="0">
                <a:solidFill>
                  <a:srgbClr val="99FF99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3654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SJS is also known as…</a:t>
            </a:r>
            <a:r>
              <a:rPr lang="en-US" sz="1300" b="1" dirty="0">
                <a:solidFill>
                  <a:srgbClr val="0000FF"/>
                </a:solidFill>
              </a:rPr>
              <a:t>erythema</a:t>
            </a:r>
            <a:r>
              <a:rPr lang="en-US" sz="1300" dirty="0">
                <a:solidFill>
                  <a:srgbClr val="0000FF"/>
                </a:solidFill>
              </a:rPr>
              <a:t> </a:t>
            </a:r>
            <a:r>
              <a:rPr lang="en-US" sz="1300" b="1" dirty="0" err="1">
                <a:solidFill>
                  <a:srgbClr val="0000FF"/>
                </a:solidFill>
              </a:rPr>
              <a:t>multiforme</a:t>
            </a:r>
            <a:r>
              <a:rPr lang="en-US" sz="1300" b="1" dirty="0">
                <a:solidFill>
                  <a:srgbClr val="0000FF"/>
                </a:solidFill>
              </a:rPr>
              <a:t> major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0000FF"/>
                </a:solidFill>
              </a:rPr>
              <a:t>toxic</a:t>
            </a:r>
            <a:r>
              <a:rPr lang="en-US" sz="1300" dirty="0">
                <a:solidFill>
                  <a:srgbClr val="0000FF"/>
                </a:solidFill>
              </a:rPr>
              <a:t> </a:t>
            </a:r>
            <a:r>
              <a:rPr lang="en-US" sz="1300" b="1" dirty="0">
                <a:solidFill>
                  <a:srgbClr val="0000FF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151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F1E4749C-8DF9-44EF-BBDD-D3D69C93C4A6}"/>
              </a:ext>
            </a:extLst>
          </p:cNvPr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4099" name="Slide Number Placeholder 1">
            <a:extLst>
              <a:ext uri="{FF2B5EF4-FFF2-40B4-BE49-F238E27FC236}">
                <a16:creationId xmlns:a16="http://schemas.microsoft.com/office/drawing/2014/main" id="{24EBB838-9A4F-4A15-AFE3-F0673663109C}"/>
              </a:ext>
            </a:extLst>
          </p:cNvPr>
          <p:cNvSpPr txBox="1">
            <a:spLocks noGrp="1"/>
          </p:cNvSpPr>
          <p:nvPr/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2AE3770-25EA-4ABC-9EC5-88129614A50F}" type="slidenum">
              <a:rPr lang="en-US" altLang="en-US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94</a:t>
            </a:fld>
            <a:endParaRPr lang="en-US" altLang="en-US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C93272-F0A7-4F15-92B7-CF01D356A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4" y="863467"/>
            <a:ext cx="3419790" cy="2279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59B40B-9234-49EA-B44E-491BAB30883B}"/>
              </a:ext>
            </a:extLst>
          </p:cNvPr>
          <p:cNvSpPr txBox="1"/>
          <p:nvPr/>
        </p:nvSpPr>
        <p:spPr>
          <a:xfrm>
            <a:off x="1196600" y="3144116"/>
            <a:ext cx="1555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Symblephara</a:t>
            </a:r>
            <a:endParaRPr lang="en-US" sz="1600" dirty="0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32C928CC-E393-4EB4-B9BD-62EF38293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44" y="2408283"/>
            <a:ext cx="26903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Membranous conjunctivitis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CAD40C6-EA54-40B3-AF29-FD9213B2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612" y="398489"/>
            <a:ext cx="3040167" cy="201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D94C16B-1B96-4E31-9FC4-D654428BD865}"/>
              </a:ext>
            </a:extLst>
          </p:cNvPr>
          <p:cNvSpPr txBox="1"/>
          <p:nvPr/>
        </p:nvSpPr>
        <p:spPr>
          <a:xfrm>
            <a:off x="5341664" y="5183082"/>
            <a:ext cx="2977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Corneal epithelial defect and diffuse conjunctival injection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4733CC-0E76-4831-AA8C-D89154185A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986" y="3039245"/>
            <a:ext cx="3876527" cy="2143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D2670F-2670-4E5A-A911-1A753C6C1F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4" y="3714674"/>
            <a:ext cx="3301691" cy="218786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EC36647-8681-4593-82F8-CD7C3E2FE5FC}"/>
              </a:ext>
            </a:extLst>
          </p:cNvPr>
          <p:cNvSpPr txBox="1"/>
          <p:nvPr/>
        </p:nvSpPr>
        <p:spPr>
          <a:xfrm>
            <a:off x="1281812" y="5893365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Oral lesions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601005-FAF3-4945-8E3D-8AD04C2E6E89}"/>
              </a:ext>
            </a:extLst>
          </p:cNvPr>
          <p:cNvSpPr txBox="1"/>
          <p:nvPr/>
        </p:nvSpPr>
        <p:spPr>
          <a:xfrm>
            <a:off x="3049788" y="6166753"/>
            <a:ext cx="304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Stevens-Johnson syndrome</a:t>
            </a:r>
          </a:p>
        </p:txBody>
      </p:sp>
    </p:spTree>
    <p:extLst>
      <p:ext uri="{BB962C8B-B14F-4D97-AF65-F5344CB8AC3E}">
        <p14:creationId xmlns:p14="http://schemas.microsoft.com/office/powerpoint/2010/main" val="137451775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BABABA"/>
                </a:solidFill>
              </a:rPr>
              <a:t>SJS is also known as…</a:t>
            </a:r>
            <a:r>
              <a:rPr lang="en-US" sz="1300" b="1" dirty="0">
                <a:solidFill>
                  <a:srgbClr val="BABABA"/>
                </a:solidFill>
              </a:rPr>
              <a:t>erythema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 err="1">
                <a:solidFill>
                  <a:srgbClr val="BABABA"/>
                </a:solidFill>
              </a:rPr>
              <a:t>multiforme</a:t>
            </a:r>
            <a:r>
              <a:rPr lang="en-US" sz="1300" b="1" dirty="0">
                <a:solidFill>
                  <a:srgbClr val="BABABA"/>
                </a:solidFill>
              </a:rPr>
              <a:t> major</a:t>
            </a:r>
          </a:p>
          <a:p>
            <a:endParaRPr lang="en-US" sz="1300" dirty="0">
              <a:solidFill>
                <a:srgbClr val="BABABA"/>
              </a:solidFill>
            </a:endParaRPr>
          </a:p>
          <a:p>
            <a:r>
              <a:rPr lang="en-US" sz="1300" i="1" dirty="0">
                <a:solidFill>
                  <a:srgbClr val="BABABA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BABABA"/>
                </a:solidFill>
              </a:rPr>
              <a:t>toxic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>
                <a:solidFill>
                  <a:srgbClr val="BABABA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449945" y="4696296"/>
            <a:ext cx="4872510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Three other drugs/drug classes are most commonly implicated. What are they?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FFFF00"/>
                </a:solidFill>
              </a:rPr>
              <a:t>N</a:t>
            </a:r>
            <a:r>
              <a:rPr lang="en-US" sz="1300" dirty="0">
                <a:solidFill>
                  <a:srgbClr val="FFFF00"/>
                </a:solidFill>
              </a:rPr>
              <a:t>SAIDs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FFFF00"/>
                </a:solidFill>
              </a:rPr>
              <a:t>A</a:t>
            </a:r>
            <a:r>
              <a:rPr lang="en-US" sz="1300" dirty="0">
                <a:solidFill>
                  <a:srgbClr val="FFFF00"/>
                </a:solidFill>
              </a:rPr>
              <a:t>nticonvulsants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S</a:t>
            </a:r>
            <a:r>
              <a:rPr lang="en-US" sz="1300" dirty="0">
                <a:solidFill>
                  <a:srgbClr val="0000FF"/>
                </a:solidFill>
              </a:rPr>
              <a:t>ulfonamides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 err="1">
                <a:solidFill>
                  <a:srgbClr val="FFFF00"/>
                </a:solidFill>
              </a:rPr>
              <a:t>A</a:t>
            </a:r>
            <a:r>
              <a:rPr lang="en-US" sz="1300" dirty="0" err="1">
                <a:solidFill>
                  <a:srgbClr val="FFFF00"/>
                </a:solidFill>
              </a:rPr>
              <a:t>llopurinolwithin</a:t>
            </a:r>
            <a:r>
              <a:rPr lang="en-US" sz="1300" b="1" dirty="0">
                <a:solidFill>
                  <a:srgbClr val="FFFF00"/>
                </a:solidFill>
              </a:rPr>
              <a:t>  8 weeks  </a:t>
            </a:r>
            <a:r>
              <a:rPr lang="en-US" sz="1300" dirty="0">
                <a:solidFill>
                  <a:srgbClr val="FFFF00"/>
                </a:solidFill>
              </a:rPr>
              <a:t>of the start of drug use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43987" y="5204127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Mnemonic forthcoming…</a:t>
            </a:r>
          </a:p>
        </p:txBody>
      </p:sp>
    </p:spTree>
    <p:extLst>
      <p:ext uri="{BB962C8B-B14F-4D97-AF65-F5344CB8AC3E}">
        <p14:creationId xmlns:p14="http://schemas.microsoft.com/office/powerpoint/2010/main" val="10152090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BABABA"/>
                </a:solidFill>
              </a:rPr>
              <a:t>SJS is also known as…</a:t>
            </a:r>
            <a:r>
              <a:rPr lang="en-US" sz="1300" b="1" dirty="0">
                <a:solidFill>
                  <a:srgbClr val="BABABA"/>
                </a:solidFill>
              </a:rPr>
              <a:t>erythema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 err="1">
                <a:solidFill>
                  <a:srgbClr val="BABABA"/>
                </a:solidFill>
              </a:rPr>
              <a:t>multiforme</a:t>
            </a:r>
            <a:r>
              <a:rPr lang="en-US" sz="1300" b="1" dirty="0">
                <a:solidFill>
                  <a:srgbClr val="BABABA"/>
                </a:solidFill>
              </a:rPr>
              <a:t> major</a:t>
            </a:r>
          </a:p>
          <a:p>
            <a:endParaRPr lang="en-US" sz="1300" dirty="0">
              <a:solidFill>
                <a:srgbClr val="BABABA"/>
              </a:solidFill>
            </a:endParaRPr>
          </a:p>
          <a:p>
            <a:r>
              <a:rPr lang="en-US" sz="1300" i="1" dirty="0">
                <a:solidFill>
                  <a:srgbClr val="BABABA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BABABA"/>
                </a:solidFill>
              </a:rPr>
              <a:t>toxic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>
                <a:solidFill>
                  <a:srgbClr val="BABABA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448741" y="4699044"/>
            <a:ext cx="4872510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Three other drugs/drug classes are most commonly implicated. What are they?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N</a:t>
            </a:r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A</a:t>
            </a:r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S</a:t>
            </a:r>
            <a:r>
              <a:rPr lang="en-US" sz="1300" dirty="0">
                <a:solidFill>
                  <a:srgbClr val="0000FF"/>
                </a:solidFill>
              </a:rPr>
              <a:t>ulfonamides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 err="1">
                <a:solidFill>
                  <a:srgbClr val="0000FF"/>
                </a:solidFill>
              </a:rPr>
              <a:t>A</a:t>
            </a:r>
            <a:r>
              <a:rPr lang="en-US" sz="1300" dirty="0" err="1">
                <a:solidFill>
                  <a:srgbClr val="FFFF00"/>
                </a:solidFill>
              </a:rPr>
              <a:t>thin</a:t>
            </a:r>
            <a:r>
              <a:rPr lang="en-US" sz="1300" b="1" dirty="0">
                <a:solidFill>
                  <a:srgbClr val="FFFF00"/>
                </a:solidFill>
              </a:rPr>
              <a:t> </a:t>
            </a:r>
            <a:r>
              <a:rPr lang="en-US" sz="1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300" b="1" dirty="0">
                <a:solidFill>
                  <a:srgbClr val="FFFF00"/>
                </a:solidFill>
              </a:rPr>
              <a:t>8 weeks  </a:t>
            </a:r>
            <a:r>
              <a:rPr lang="en-US" sz="1300" dirty="0">
                <a:solidFill>
                  <a:srgbClr val="FFFF00"/>
                </a:solidFill>
              </a:rPr>
              <a:t>of the start of drug use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62139" y="4954665"/>
            <a:ext cx="868193" cy="1050156"/>
            <a:chOff x="3562139" y="5147850"/>
            <a:chExt cx="868193" cy="1050156"/>
          </a:xfrm>
        </p:grpSpPr>
        <p:sp>
          <p:nvSpPr>
            <p:cNvPr id="72" name="Flowchart: Delay 71"/>
            <p:cNvSpPr/>
            <p:nvPr/>
          </p:nvSpPr>
          <p:spPr>
            <a:xfrm rot="16200000">
              <a:off x="3487961" y="5542770"/>
              <a:ext cx="1033424" cy="243583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63459" y="5428565"/>
              <a:ext cx="2872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</a:p>
            <a:p>
              <a:r>
                <a:rPr lang="en-US" sz="1100" dirty="0"/>
                <a:t>A</a:t>
              </a:r>
            </a:p>
            <a:p>
              <a:r>
                <a:rPr lang="en-US" sz="1100" dirty="0"/>
                <a:t>S</a:t>
              </a:r>
            </a:p>
            <a:p>
              <a:r>
                <a:rPr lang="en-US" sz="1100" dirty="0"/>
                <a:t>A</a:t>
              </a:r>
            </a:p>
          </p:txBody>
        </p:sp>
        <p:sp>
          <p:nvSpPr>
            <p:cNvPr id="74" name="Right Triangle 73"/>
            <p:cNvSpPr/>
            <p:nvPr/>
          </p:nvSpPr>
          <p:spPr>
            <a:xfrm>
              <a:off x="4126465" y="5996327"/>
              <a:ext cx="303867" cy="184946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Triangle 75"/>
            <p:cNvSpPr/>
            <p:nvPr/>
          </p:nvSpPr>
          <p:spPr>
            <a:xfrm flipH="1">
              <a:off x="3562139" y="5996327"/>
              <a:ext cx="303867" cy="184946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3882881" y="5428565"/>
              <a:ext cx="2267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938069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BABABA"/>
                </a:solidFill>
              </a:rPr>
              <a:t>SJS is also known as…</a:t>
            </a:r>
            <a:r>
              <a:rPr lang="en-US" sz="1300" b="1" dirty="0">
                <a:solidFill>
                  <a:srgbClr val="BABABA"/>
                </a:solidFill>
              </a:rPr>
              <a:t>erythema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 err="1">
                <a:solidFill>
                  <a:srgbClr val="BABABA"/>
                </a:solidFill>
              </a:rPr>
              <a:t>multiforme</a:t>
            </a:r>
            <a:r>
              <a:rPr lang="en-US" sz="1300" b="1" dirty="0">
                <a:solidFill>
                  <a:srgbClr val="BABABA"/>
                </a:solidFill>
              </a:rPr>
              <a:t> major</a:t>
            </a:r>
          </a:p>
          <a:p>
            <a:endParaRPr lang="en-US" sz="1300" dirty="0">
              <a:solidFill>
                <a:srgbClr val="BABABA"/>
              </a:solidFill>
            </a:endParaRPr>
          </a:p>
          <a:p>
            <a:r>
              <a:rPr lang="en-US" sz="1300" i="1" dirty="0">
                <a:solidFill>
                  <a:srgbClr val="BABABA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BABABA"/>
                </a:solidFill>
              </a:rPr>
              <a:t>toxic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>
                <a:solidFill>
                  <a:srgbClr val="BABABA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448741" y="4699044"/>
            <a:ext cx="4872510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Three other drugs/drug classes are most commonly implicated. What are they?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N</a:t>
            </a:r>
            <a:r>
              <a:rPr lang="en-US" sz="1300" dirty="0">
                <a:solidFill>
                  <a:srgbClr val="0000FF"/>
                </a:solidFill>
              </a:rPr>
              <a:t>SAIDs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A</a:t>
            </a:r>
            <a:r>
              <a:rPr lang="en-US" sz="1300" dirty="0">
                <a:solidFill>
                  <a:srgbClr val="0000FF"/>
                </a:solidFill>
              </a:rPr>
              <a:t>nticonvulsants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S</a:t>
            </a:r>
            <a:r>
              <a:rPr lang="en-US" sz="1300" dirty="0">
                <a:solidFill>
                  <a:srgbClr val="0000FF"/>
                </a:solidFill>
              </a:rPr>
              <a:t>ulfonamides</a:t>
            </a:r>
          </a:p>
          <a:p>
            <a:r>
              <a:rPr lang="en-US" sz="1300" dirty="0">
                <a:solidFill>
                  <a:srgbClr val="0000FF"/>
                </a:solidFill>
              </a:rPr>
              <a:t>--</a:t>
            </a:r>
            <a:r>
              <a:rPr lang="en-US" sz="1300" b="1" dirty="0">
                <a:solidFill>
                  <a:srgbClr val="0000FF"/>
                </a:solidFill>
              </a:rPr>
              <a:t>A</a:t>
            </a:r>
            <a:r>
              <a:rPr lang="en-US" sz="1300" dirty="0">
                <a:solidFill>
                  <a:srgbClr val="0000FF"/>
                </a:solidFill>
              </a:rPr>
              <a:t>llopurinol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62139" y="4954665"/>
            <a:ext cx="868193" cy="1050156"/>
            <a:chOff x="3562139" y="5147850"/>
            <a:chExt cx="868193" cy="1050156"/>
          </a:xfrm>
        </p:grpSpPr>
        <p:sp>
          <p:nvSpPr>
            <p:cNvPr id="72" name="Flowchart: Delay 71"/>
            <p:cNvSpPr/>
            <p:nvPr/>
          </p:nvSpPr>
          <p:spPr>
            <a:xfrm rot="16200000">
              <a:off x="3487961" y="5542770"/>
              <a:ext cx="1033424" cy="243583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63459" y="5428565"/>
              <a:ext cx="2872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</a:p>
            <a:p>
              <a:r>
                <a:rPr lang="en-US" sz="1100" dirty="0"/>
                <a:t>A</a:t>
              </a:r>
            </a:p>
            <a:p>
              <a:r>
                <a:rPr lang="en-US" sz="1100" dirty="0"/>
                <a:t>S</a:t>
              </a:r>
            </a:p>
            <a:p>
              <a:r>
                <a:rPr lang="en-US" sz="1100" dirty="0"/>
                <a:t>A</a:t>
              </a:r>
            </a:p>
          </p:txBody>
        </p:sp>
        <p:sp>
          <p:nvSpPr>
            <p:cNvPr id="74" name="Right Triangle 73"/>
            <p:cNvSpPr/>
            <p:nvPr/>
          </p:nvSpPr>
          <p:spPr>
            <a:xfrm>
              <a:off x="4126465" y="5996327"/>
              <a:ext cx="303867" cy="184946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Triangle 75"/>
            <p:cNvSpPr/>
            <p:nvPr/>
          </p:nvSpPr>
          <p:spPr>
            <a:xfrm flipH="1">
              <a:off x="3562139" y="5996327"/>
              <a:ext cx="303867" cy="184946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3882881" y="5428565"/>
              <a:ext cx="2267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376576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Sulfonamides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Cidofovir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81891" y="4198711"/>
            <a:ext cx="5558313" cy="24929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are sulfonamides?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300" b="1" dirty="0">
                <a:solidFill>
                  <a:schemeClr val="bg1">
                    <a:lumMod val="65000"/>
                  </a:schemeClr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81891" y="5471476"/>
            <a:ext cx="5867312" cy="692497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rgbClr val="BABABA"/>
                </a:solidFill>
              </a:rPr>
              <a:t>SJS is also known as…</a:t>
            </a:r>
            <a:r>
              <a:rPr lang="en-US" sz="1300" b="1" dirty="0">
                <a:solidFill>
                  <a:srgbClr val="BABABA"/>
                </a:solidFill>
              </a:rPr>
              <a:t>erythema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 err="1">
                <a:solidFill>
                  <a:srgbClr val="BABABA"/>
                </a:solidFill>
              </a:rPr>
              <a:t>multiforme</a:t>
            </a:r>
            <a:r>
              <a:rPr lang="en-US" sz="1300" b="1" dirty="0">
                <a:solidFill>
                  <a:srgbClr val="BABABA"/>
                </a:solidFill>
              </a:rPr>
              <a:t> major</a:t>
            </a:r>
          </a:p>
          <a:p>
            <a:endParaRPr lang="en-US" sz="1300" dirty="0">
              <a:solidFill>
                <a:srgbClr val="BABABA"/>
              </a:solidFill>
            </a:endParaRPr>
          </a:p>
          <a:p>
            <a:r>
              <a:rPr lang="en-US" sz="1300" i="1" dirty="0">
                <a:solidFill>
                  <a:srgbClr val="BABABA"/>
                </a:solidFill>
              </a:rPr>
              <a:t>Severe cases may meet the definition of…</a:t>
            </a:r>
            <a:r>
              <a:rPr lang="en-US" sz="1300" b="1" dirty="0">
                <a:solidFill>
                  <a:srgbClr val="BABABA"/>
                </a:solidFill>
              </a:rPr>
              <a:t>toxic</a:t>
            </a:r>
            <a:r>
              <a:rPr lang="en-US" sz="1300" dirty="0">
                <a:solidFill>
                  <a:srgbClr val="BABABA"/>
                </a:solidFill>
              </a:rPr>
              <a:t> </a:t>
            </a:r>
            <a:r>
              <a:rPr lang="en-US" sz="1300" b="1" dirty="0">
                <a:solidFill>
                  <a:srgbClr val="BABABA"/>
                </a:solidFill>
              </a:rPr>
              <a:t>epidermal necrolysis (TEN)</a:t>
            </a:r>
          </a:p>
        </p:txBody>
      </p:sp>
      <p:sp>
        <p:nvSpPr>
          <p:cNvPr id="61" name="Oval 60"/>
          <p:cNvSpPr/>
          <p:nvPr/>
        </p:nvSpPr>
        <p:spPr>
          <a:xfrm>
            <a:off x="2060032" y="6265588"/>
            <a:ext cx="3080439" cy="54549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448741" y="4699044"/>
            <a:ext cx="4872510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>
                    <a:lumMod val="65000"/>
                  </a:schemeClr>
                </a:solidFill>
              </a:rPr>
              <a:t>Three other drugs/drug classes are most commonly implicated. What are they?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b="1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SAIDs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b="1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nticonvulsants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ulfonamides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300" b="1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llopurinol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62139" y="4954665"/>
            <a:ext cx="868193" cy="1050156"/>
            <a:chOff x="3562139" y="5147850"/>
            <a:chExt cx="868193" cy="1050156"/>
          </a:xfrm>
        </p:grpSpPr>
        <p:sp>
          <p:nvSpPr>
            <p:cNvPr id="72" name="Flowchart: Delay 71"/>
            <p:cNvSpPr/>
            <p:nvPr/>
          </p:nvSpPr>
          <p:spPr>
            <a:xfrm rot="16200000">
              <a:off x="3487961" y="5542770"/>
              <a:ext cx="1033424" cy="243583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63459" y="5428565"/>
              <a:ext cx="2872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</a:p>
            <a:p>
              <a:r>
                <a:rPr lang="en-US" sz="1100" dirty="0"/>
                <a:t>A</a:t>
              </a:r>
            </a:p>
            <a:p>
              <a:r>
                <a:rPr lang="en-US" sz="1100" dirty="0"/>
                <a:t>S</a:t>
              </a:r>
            </a:p>
            <a:p>
              <a:r>
                <a:rPr lang="en-US" sz="1100" dirty="0"/>
                <a:t>A</a:t>
              </a:r>
            </a:p>
          </p:txBody>
        </p:sp>
        <p:sp>
          <p:nvSpPr>
            <p:cNvPr id="74" name="Right Triangle 73"/>
            <p:cNvSpPr/>
            <p:nvPr/>
          </p:nvSpPr>
          <p:spPr>
            <a:xfrm>
              <a:off x="4126465" y="5996327"/>
              <a:ext cx="303867" cy="184946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Triangle 75"/>
            <p:cNvSpPr/>
            <p:nvPr/>
          </p:nvSpPr>
          <p:spPr>
            <a:xfrm flipH="1">
              <a:off x="3562139" y="5996327"/>
              <a:ext cx="303867" cy="184946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3882881" y="5428565"/>
              <a:ext cx="2267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F8CBFF0-0BE5-487F-8248-8600F7335EC0}"/>
              </a:ext>
            </a:extLst>
          </p:cNvPr>
          <p:cNvSpPr txBox="1"/>
          <p:nvPr/>
        </p:nvSpPr>
        <p:spPr>
          <a:xfrm>
            <a:off x="1403796" y="5169149"/>
            <a:ext cx="565892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on SJS, see slide-set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K8</a:t>
            </a:r>
          </a:p>
        </p:txBody>
      </p:sp>
    </p:spTree>
    <p:extLst>
      <p:ext uri="{BB962C8B-B14F-4D97-AF65-F5344CB8AC3E}">
        <p14:creationId xmlns:p14="http://schemas.microsoft.com/office/powerpoint/2010/main" val="22902196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0" y="1947446"/>
            <a:ext cx="1793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5825" y="1947446"/>
            <a:ext cx="1281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Chronic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91041" y="1613359"/>
            <a:ext cx="944029" cy="398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5068" y="1613357"/>
            <a:ext cx="999132" cy="41773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56" y="152400"/>
            <a:ext cx="4004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Uveitis: </a:t>
            </a:r>
            <a:r>
              <a:rPr lang="en-US" sz="4000" b="1" i="1" dirty="0">
                <a:solidFill>
                  <a:srgbClr val="0000FF"/>
                </a:solidFill>
              </a:rPr>
              <a:t>Anterior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8812" y="76200"/>
            <a:ext cx="3308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</a:rPr>
              <a:t>1) The uveitis is profiled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2) The profiled case is meshed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3) A differential diagnosis list is generated</a:t>
            </a:r>
          </a:p>
          <a:p>
            <a:r>
              <a:rPr lang="en-US" sz="1000" dirty="0">
                <a:solidFill>
                  <a:srgbClr val="0000FF"/>
                </a:solidFill>
              </a:rPr>
              <a:t>4) Studies are obtained to identify the etiology</a:t>
            </a:r>
          </a:p>
          <a:p>
            <a:r>
              <a:rPr lang="en-US" sz="1000" dirty="0">
                <a:solidFill>
                  <a:srgbClr val="0000FF"/>
                </a:solidFill>
              </a:rPr>
              <a:t>5) Treatment appropriate for the etiology is initiated</a:t>
            </a:r>
            <a:endParaRPr lang="en-US" sz="1000" i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Unilateral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2" y="2709446"/>
            <a:ext cx="1281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1" y="1143002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Granulomatous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9640" y="1143002"/>
            <a:ext cx="25715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Nongranulomatous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762002"/>
            <a:ext cx="1143000" cy="4966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2" y="762002"/>
            <a:ext cx="1128977" cy="496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38800" y="304502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TINU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05904" y="395942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Leptospirosis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1" y="3349825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Behçet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2" y="3654625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Drug </a:t>
            </a:r>
            <a:r>
              <a:rPr lang="en-US" sz="1400" b="1" dirty="0" err="1">
                <a:solidFill>
                  <a:srgbClr val="0000FF"/>
                </a:solidFill>
              </a:rPr>
              <a:t>rxn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45023"/>
            <a:ext cx="0" cy="1982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10200" y="3198911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747736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0200" y="44166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41118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97377" y="4572002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Syphilis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3886200" y="2316780"/>
            <a:ext cx="647700" cy="34724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533900" y="2316778"/>
            <a:ext cx="647700" cy="350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25487" y="426720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Sarcoid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25485" y="4873825"/>
            <a:ext cx="761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IBD/PA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081" y="4075095"/>
            <a:ext cx="7526419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Of the following drug-delivery routes, which have been associated with drug-reaction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Systemic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--Topical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Intravitreal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77" y="5092007"/>
            <a:ext cx="788592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Many systemic drugs have been implicated in causing uveitis, but four are notorious for doing so. What are they?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Rifabutin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--Bisphosphonates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--Sulfonamides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Cidofovir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28800" y="6019800"/>
            <a:ext cx="704474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Because of its potential  nephrotoxicity ,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 is rarely given systemically anymore. (For this reason, we will cover it with the </a:t>
            </a:r>
            <a:r>
              <a:rPr lang="en-US" sz="1400" i="1" dirty="0" err="1">
                <a:solidFill>
                  <a:srgbClr val="0000FF"/>
                </a:solidFill>
              </a:rPr>
              <a:t>Intravitreals</a:t>
            </a:r>
            <a:r>
              <a:rPr lang="en-US" sz="1400" i="1" dirty="0">
                <a:solidFill>
                  <a:srgbClr val="0000FF"/>
                </a:solidFill>
              </a:rPr>
              <a:t>)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410200" y="380702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502223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60442" y="6019800"/>
            <a:ext cx="1066802" cy="252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nonocular</a:t>
            </a:r>
            <a:r>
              <a:rPr lang="en-US" sz="800" dirty="0">
                <a:solidFill>
                  <a:schemeClr val="tx1"/>
                </a:solidFill>
              </a:rPr>
              <a:t> side f/x</a:t>
            </a:r>
          </a:p>
        </p:txBody>
      </p:sp>
    </p:spTree>
    <p:extLst>
      <p:ext uri="{BB962C8B-B14F-4D97-AF65-F5344CB8AC3E}">
        <p14:creationId xmlns:p14="http://schemas.microsoft.com/office/powerpoint/2010/main" val="36941803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25893</Words>
  <Application>Microsoft Office PowerPoint</Application>
  <PresentationFormat>On-screen Show (4:3)</PresentationFormat>
  <Paragraphs>5177</Paragraphs>
  <Slides>158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158</vt:i4>
      </vt:variant>
    </vt:vector>
  </HeadingPairs>
  <TitlesOfParts>
    <vt:vector size="162" baseType="lpstr">
      <vt:lpstr>Arial</vt:lpstr>
      <vt:lpstr>Symbol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Steven Flynn</cp:lastModifiedBy>
  <cp:revision>36</cp:revision>
  <dcterms:created xsi:type="dcterms:W3CDTF">2015-07-28T22:50:20Z</dcterms:created>
  <dcterms:modified xsi:type="dcterms:W3CDTF">2022-07-12T11:37:39Z</dcterms:modified>
</cp:coreProperties>
</file>